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268" r:id="rId3"/>
    <p:sldId id="485" r:id="rId4"/>
    <p:sldId id="486" r:id="rId5"/>
    <p:sldId id="480" r:id="rId6"/>
    <p:sldId id="577" r:id="rId7"/>
    <p:sldId id="578" r:id="rId8"/>
    <p:sldId id="579" r:id="rId9"/>
    <p:sldId id="580" r:id="rId10"/>
    <p:sldId id="581" r:id="rId11"/>
    <p:sldId id="582" r:id="rId12"/>
    <p:sldId id="583" r:id="rId13"/>
    <p:sldId id="584" r:id="rId14"/>
    <p:sldId id="585" r:id="rId15"/>
    <p:sldId id="586" r:id="rId16"/>
    <p:sldId id="481" r:id="rId17"/>
    <p:sldId id="587" r:id="rId18"/>
    <p:sldId id="588" r:id="rId19"/>
    <p:sldId id="589" r:id="rId20"/>
    <p:sldId id="590" r:id="rId21"/>
    <p:sldId id="591" r:id="rId22"/>
    <p:sldId id="592" r:id="rId23"/>
    <p:sldId id="593" r:id="rId24"/>
    <p:sldId id="594" r:id="rId25"/>
    <p:sldId id="595" r:id="rId26"/>
    <p:sldId id="596" r:id="rId27"/>
    <p:sldId id="597" r:id="rId28"/>
    <p:sldId id="598" r:id="rId29"/>
    <p:sldId id="599" r:id="rId30"/>
    <p:sldId id="600" r:id="rId31"/>
    <p:sldId id="674" r:id="rId32"/>
    <p:sldId id="601" r:id="rId33"/>
    <p:sldId id="602" r:id="rId34"/>
    <p:sldId id="603" r:id="rId35"/>
    <p:sldId id="604" r:id="rId36"/>
    <p:sldId id="605" r:id="rId37"/>
    <p:sldId id="606" r:id="rId38"/>
    <p:sldId id="607" r:id="rId39"/>
    <p:sldId id="608" r:id="rId40"/>
    <p:sldId id="609" r:id="rId41"/>
    <p:sldId id="610" r:id="rId42"/>
    <p:sldId id="611" r:id="rId43"/>
    <p:sldId id="612" r:id="rId44"/>
    <p:sldId id="613" r:id="rId45"/>
    <p:sldId id="614" r:id="rId46"/>
    <p:sldId id="615" r:id="rId47"/>
    <p:sldId id="616" r:id="rId48"/>
    <p:sldId id="617" r:id="rId49"/>
    <p:sldId id="618" r:id="rId50"/>
    <p:sldId id="620" r:id="rId51"/>
    <p:sldId id="621" r:id="rId52"/>
    <p:sldId id="622" r:id="rId53"/>
    <p:sldId id="623" r:id="rId54"/>
    <p:sldId id="624" r:id="rId55"/>
    <p:sldId id="625" r:id="rId56"/>
    <p:sldId id="626" r:id="rId57"/>
    <p:sldId id="627" r:id="rId58"/>
    <p:sldId id="628" r:id="rId59"/>
    <p:sldId id="629" r:id="rId60"/>
    <p:sldId id="630" r:id="rId61"/>
    <p:sldId id="631" r:id="rId62"/>
    <p:sldId id="632" r:id="rId63"/>
    <p:sldId id="633" r:id="rId64"/>
    <p:sldId id="634" r:id="rId65"/>
    <p:sldId id="635" r:id="rId66"/>
    <p:sldId id="636" r:id="rId67"/>
    <p:sldId id="637" r:id="rId68"/>
    <p:sldId id="638" r:id="rId69"/>
    <p:sldId id="639" r:id="rId70"/>
    <p:sldId id="640" r:id="rId71"/>
    <p:sldId id="641" r:id="rId72"/>
    <p:sldId id="642" r:id="rId73"/>
    <p:sldId id="643" r:id="rId74"/>
    <p:sldId id="644" r:id="rId75"/>
    <p:sldId id="645" r:id="rId76"/>
    <p:sldId id="646" r:id="rId77"/>
    <p:sldId id="647" r:id="rId78"/>
    <p:sldId id="648" r:id="rId79"/>
    <p:sldId id="649" r:id="rId80"/>
    <p:sldId id="650" r:id="rId81"/>
    <p:sldId id="651" r:id="rId82"/>
    <p:sldId id="652" r:id="rId83"/>
    <p:sldId id="653" r:id="rId84"/>
    <p:sldId id="654" r:id="rId85"/>
    <p:sldId id="655" r:id="rId86"/>
    <p:sldId id="656" r:id="rId87"/>
    <p:sldId id="657" r:id="rId88"/>
    <p:sldId id="658" r:id="rId89"/>
    <p:sldId id="659" r:id="rId90"/>
    <p:sldId id="660" r:id="rId91"/>
    <p:sldId id="661" r:id="rId92"/>
    <p:sldId id="662" r:id="rId93"/>
    <p:sldId id="663" r:id="rId94"/>
    <p:sldId id="664" r:id="rId95"/>
    <p:sldId id="666" r:id="rId96"/>
    <p:sldId id="667" r:id="rId97"/>
    <p:sldId id="668" r:id="rId98"/>
    <p:sldId id="669" r:id="rId99"/>
    <p:sldId id="670" r:id="rId100"/>
    <p:sldId id="671" r:id="rId101"/>
    <p:sldId id="672" r:id="rId102"/>
    <p:sldId id="673" r:id="rId103"/>
  </p:sldIdLst>
  <p:sldSz cx="9144000" cy="6858000" type="screen4x3"/>
  <p:notesSz cx="6858000" cy="9144000"/>
  <p:defaultTextStyle>
    <a:defPPr>
      <a:defRPr lang="en-US"/>
    </a:defPPr>
    <a:lvl1pPr algn="ctr" rtl="0" fontAlgn="base">
      <a:spcBef>
        <a:spcPct val="0"/>
      </a:spcBef>
      <a:spcAft>
        <a:spcPct val="0"/>
      </a:spcAft>
      <a:defRPr sz="2800" kern="1200">
        <a:solidFill>
          <a:srgbClr val="FFAFFF"/>
        </a:solidFill>
        <a:latin typeface="Verdana" pitchFamily="34" charset="0"/>
        <a:ea typeface="+mn-ea"/>
        <a:cs typeface="+mn-cs"/>
      </a:defRPr>
    </a:lvl1pPr>
    <a:lvl2pPr marL="457200" algn="ctr" rtl="0" fontAlgn="base">
      <a:spcBef>
        <a:spcPct val="0"/>
      </a:spcBef>
      <a:spcAft>
        <a:spcPct val="0"/>
      </a:spcAft>
      <a:defRPr sz="2800" kern="1200">
        <a:solidFill>
          <a:srgbClr val="FFAFFF"/>
        </a:solidFill>
        <a:latin typeface="Verdana" pitchFamily="34" charset="0"/>
        <a:ea typeface="+mn-ea"/>
        <a:cs typeface="+mn-cs"/>
      </a:defRPr>
    </a:lvl2pPr>
    <a:lvl3pPr marL="914400" algn="ctr" rtl="0" fontAlgn="base">
      <a:spcBef>
        <a:spcPct val="0"/>
      </a:spcBef>
      <a:spcAft>
        <a:spcPct val="0"/>
      </a:spcAft>
      <a:defRPr sz="2800" kern="1200">
        <a:solidFill>
          <a:srgbClr val="FFAFFF"/>
        </a:solidFill>
        <a:latin typeface="Verdana" pitchFamily="34" charset="0"/>
        <a:ea typeface="+mn-ea"/>
        <a:cs typeface="+mn-cs"/>
      </a:defRPr>
    </a:lvl3pPr>
    <a:lvl4pPr marL="1371600" algn="ctr" rtl="0" fontAlgn="base">
      <a:spcBef>
        <a:spcPct val="0"/>
      </a:spcBef>
      <a:spcAft>
        <a:spcPct val="0"/>
      </a:spcAft>
      <a:defRPr sz="2800" kern="1200">
        <a:solidFill>
          <a:srgbClr val="FFAFFF"/>
        </a:solidFill>
        <a:latin typeface="Verdana" pitchFamily="34" charset="0"/>
        <a:ea typeface="+mn-ea"/>
        <a:cs typeface="+mn-cs"/>
      </a:defRPr>
    </a:lvl4pPr>
    <a:lvl5pPr marL="1828800" algn="ctr" rtl="0" fontAlgn="base">
      <a:spcBef>
        <a:spcPct val="0"/>
      </a:spcBef>
      <a:spcAft>
        <a:spcPct val="0"/>
      </a:spcAft>
      <a:defRPr sz="2800" kern="1200">
        <a:solidFill>
          <a:srgbClr val="FFAFFF"/>
        </a:solidFill>
        <a:latin typeface="Verdana" pitchFamily="34" charset="0"/>
        <a:ea typeface="+mn-ea"/>
        <a:cs typeface="+mn-cs"/>
      </a:defRPr>
    </a:lvl5pPr>
    <a:lvl6pPr marL="2286000" algn="l" defTabSz="914400" rtl="0" eaLnBrk="1" latinLnBrk="0" hangingPunct="1">
      <a:defRPr sz="2800" kern="1200">
        <a:solidFill>
          <a:srgbClr val="FFAFFF"/>
        </a:solidFill>
        <a:latin typeface="Verdana" pitchFamily="34" charset="0"/>
        <a:ea typeface="+mn-ea"/>
        <a:cs typeface="+mn-cs"/>
      </a:defRPr>
    </a:lvl6pPr>
    <a:lvl7pPr marL="2743200" algn="l" defTabSz="914400" rtl="0" eaLnBrk="1" latinLnBrk="0" hangingPunct="1">
      <a:defRPr sz="2800" kern="1200">
        <a:solidFill>
          <a:srgbClr val="FFAFFF"/>
        </a:solidFill>
        <a:latin typeface="Verdana" pitchFamily="34" charset="0"/>
        <a:ea typeface="+mn-ea"/>
        <a:cs typeface="+mn-cs"/>
      </a:defRPr>
    </a:lvl7pPr>
    <a:lvl8pPr marL="3200400" algn="l" defTabSz="914400" rtl="0" eaLnBrk="1" latinLnBrk="0" hangingPunct="1">
      <a:defRPr sz="2800" kern="1200">
        <a:solidFill>
          <a:srgbClr val="FFAFFF"/>
        </a:solidFill>
        <a:latin typeface="Verdana" pitchFamily="34" charset="0"/>
        <a:ea typeface="+mn-ea"/>
        <a:cs typeface="+mn-cs"/>
      </a:defRPr>
    </a:lvl8pPr>
    <a:lvl9pPr marL="3657600" algn="l" defTabSz="914400" rtl="0" eaLnBrk="1" latinLnBrk="0" hangingPunct="1">
      <a:defRPr sz="2800" kern="1200">
        <a:solidFill>
          <a:srgbClr val="FFAFFF"/>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FF0066"/>
    <a:srgbClr val="FF0000"/>
    <a:srgbClr val="FF3300"/>
    <a:srgbClr val="CC00FF"/>
    <a:srgbClr val="CCFFFF"/>
    <a:srgbClr val="CC0000"/>
    <a:srgbClr val="FFCCCC"/>
    <a:srgbClr val="99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4" autoAdjust="0"/>
    <p:restoredTop sz="94780" autoAdjust="0"/>
  </p:normalViewPr>
  <p:slideViewPr>
    <p:cSldViewPr>
      <p:cViewPr varScale="1">
        <p:scale>
          <a:sx n="84" d="100"/>
          <a:sy n="84" d="100"/>
        </p:scale>
        <p:origin x="132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56"/>
    </p:cViewPr>
  </p:sorter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ru-RU"/>
          </a:p>
        </p:txBody>
      </p:sp>
      <p:sp>
        <p:nvSpPr>
          <p:cNvPr id="5"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ru-RU"/>
          </a:p>
        </p:txBody>
      </p:sp>
      <p:sp>
        <p:nvSpPr>
          <p:cNvPr id="6"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ru-RU"/>
          </a:p>
        </p:txBody>
      </p:sp>
      <p:sp>
        <p:nvSpPr>
          <p:cNvPr id="7"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8"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ru-RU"/>
          </a:p>
        </p:txBody>
      </p:sp>
      <p:sp>
        <p:nvSpPr>
          <p:cNvPr id="9"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ru-RU"/>
          </a:p>
        </p:txBody>
      </p:sp>
      <p:sp>
        <p:nvSpPr>
          <p:cNvPr id="10"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11"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sp>
        <p:nvSpPr>
          <p:cNvPr id="12" name="Freeform 10"/>
          <p:cNvSpPr>
            <a:spLocks/>
          </p:cNvSpPr>
          <p:nvPr/>
        </p:nvSpPr>
        <p:spPr bwMode="hidden">
          <a:xfrm rot="16200000">
            <a:off x="3977481" y="-853281"/>
            <a:ext cx="1722438" cy="3429000"/>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pic>
        <p:nvPicPr>
          <p:cNvPr id="13" name="Picture 11" descr="Facbanna"/>
          <p:cNvPicPr>
            <a:picLocks noChangeAspect="1" noChangeArrowheads="1"/>
          </p:cNvPicPr>
          <p:nvPr/>
        </p:nvPicPr>
        <p:blipFill>
          <a:blip r:embed="rId2"/>
          <a:srcRect/>
          <a:stretch>
            <a:fillRect/>
          </a:stretch>
        </p:blipFill>
        <p:spPr bwMode="invGray">
          <a:xfrm>
            <a:off x="3175" y="-3175"/>
            <a:ext cx="803275" cy="6858000"/>
          </a:xfrm>
          <a:prstGeom prst="rect">
            <a:avLst/>
          </a:prstGeom>
          <a:noFill/>
          <a:ln w="9525">
            <a:noFill/>
            <a:miter lim="800000"/>
            <a:headEnd/>
            <a:tailEnd/>
          </a:ln>
        </p:spPr>
      </p:pic>
      <p:sp>
        <p:nvSpPr>
          <p:cNvPr id="6156" name="Rectangle 12"/>
          <p:cNvSpPr>
            <a:spLocks noGrp="1" noChangeArrowheads="1"/>
          </p:cNvSpPr>
          <p:nvPr>
            <p:ph type="ctrTitle"/>
          </p:nvPr>
        </p:nvSpPr>
        <p:spPr>
          <a:xfrm>
            <a:off x="1143000" y="22860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2133600" y="4114800"/>
            <a:ext cx="6400800" cy="1752600"/>
          </a:xfrm>
        </p:spPr>
        <p:txBody>
          <a:bodyPr/>
          <a:lstStyle>
            <a:lvl1pPr marL="0" indent="0">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143000" y="6248400"/>
            <a:ext cx="1905000" cy="457200"/>
          </a:xfrm>
        </p:spPr>
        <p:txBody>
          <a:bodyPr/>
          <a:lstStyle>
            <a:lvl1pPr>
              <a:defRPr/>
            </a:lvl1pPr>
          </a:lstStyle>
          <a:p>
            <a:pPr>
              <a:defRPr/>
            </a:pPr>
            <a:endParaRPr lang="en-US"/>
          </a:p>
        </p:txBody>
      </p:sp>
      <p:sp>
        <p:nvSpPr>
          <p:cNvPr id="15" name="Rectangle 15"/>
          <p:cNvSpPr>
            <a:spLocks noGrp="1" noChangeArrowheads="1"/>
          </p:cNvSpPr>
          <p:nvPr>
            <p:ph type="ftr" sz="quarter" idx="11"/>
          </p:nvPr>
        </p:nvSpPr>
        <p:spPr>
          <a:xfrm>
            <a:off x="3581400" y="6248400"/>
            <a:ext cx="2895600" cy="457200"/>
          </a:xfrm>
        </p:spPr>
        <p:txBody>
          <a:bodyPr/>
          <a:lstStyle>
            <a:lvl1pPr>
              <a:defRPr/>
            </a:lvl1pPr>
          </a:lstStyle>
          <a:p>
            <a:pPr>
              <a:defRPr/>
            </a:pPr>
            <a:endParaRPr lang="en-US"/>
          </a:p>
        </p:txBody>
      </p:sp>
      <p:sp>
        <p:nvSpPr>
          <p:cNvPr id="16" name="Rectangle 16"/>
          <p:cNvSpPr>
            <a:spLocks noGrp="1" noChangeArrowheads="1"/>
          </p:cNvSpPr>
          <p:nvPr>
            <p:ph type="sldNum" sz="quarter" idx="12"/>
          </p:nvPr>
        </p:nvSpPr>
        <p:spPr>
          <a:xfrm>
            <a:off x="7010400" y="6248400"/>
            <a:ext cx="1905000" cy="457200"/>
          </a:xfrm>
        </p:spPr>
        <p:txBody>
          <a:bodyPr/>
          <a:lstStyle>
            <a:lvl1pPr>
              <a:defRPr/>
            </a:lvl1pPr>
          </a:lstStyle>
          <a:p>
            <a:pPr>
              <a:defRPr/>
            </a:pPr>
            <a:fld id="{9778742D-032D-4574-9511-A3AD2BED1BFA}" type="slidenum">
              <a:rPr lang="en-US"/>
              <a:pPr>
                <a:defRPr/>
              </a:pPr>
              <a:t>‹#›</a:t>
            </a:fld>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109E64BA-B7A4-4708-B28B-536D5DAB02DF}" type="slidenum">
              <a:rPr lang="en-US"/>
              <a:pPr>
                <a:defRPr/>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96100" y="304800"/>
            <a:ext cx="1943100" cy="54864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066800" y="304800"/>
            <a:ext cx="5676900" cy="5486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53611731-6C88-4F83-9E6C-EB1E9FA90A9E}" type="slidenum">
              <a:rPr lang="en-US"/>
              <a:pPr>
                <a:defRPr/>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C3B84805-67EA-41FF-BFB9-9242C46B3B6C}" type="slidenum">
              <a:rPr lang="en-US"/>
              <a:pPr>
                <a:defRPr/>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C0451BE1-9FE2-4933-BB35-D352CC59B725}" type="slidenum">
              <a:rPr lang="en-US"/>
              <a:pPr>
                <a:defRPr/>
              </a:pPr>
              <a:t>‹#›</a:t>
            </a:fld>
            <a:endParaRPr 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10668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292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CEE98E7E-AE1C-4DED-9BE4-83F8E44A4675}" type="slidenum">
              <a:rPr lang="en-US"/>
              <a:pPr>
                <a:defRPr/>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62B4EB5B-DE5F-469D-ABAF-3DF469DFA65E}" type="slidenum">
              <a:rPr lang="en-US"/>
              <a:pPr>
                <a:defRPr/>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C8299C57-CD85-4EC6-8525-8EB3F5AA0C97}" type="slidenum">
              <a:rPr lang="en-US"/>
              <a:pPr>
                <a:defRPr/>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5AE10100-3A27-4D86-955C-8EA6B43C8745}" type="slidenum">
              <a:rPr lang="en-US"/>
              <a:pPr>
                <a:defRPr/>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155CBCEA-AA66-417F-9B56-7DC8F563EA08}" type="slidenum">
              <a:rPr lang="en-US"/>
              <a:pPr>
                <a:defRPr/>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DEC7AEE0-D2A4-4AAD-8230-24279D3D461E}" type="slidenum">
              <a:rPr lang="en-US"/>
              <a:pPr>
                <a:defRPr/>
              </a:pPr>
              <a:t>‹#›</a:t>
            </a:fld>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5122"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ru-RU"/>
          </a:p>
        </p:txBody>
      </p:sp>
      <p:sp>
        <p:nvSpPr>
          <p:cNvPr id="5123"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ru-RU"/>
          </a:p>
        </p:txBody>
      </p:sp>
      <p:sp>
        <p:nvSpPr>
          <p:cNvPr id="5124"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ru-RU"/>
          </a:p>
        </p:txBody>
      </p:sp>
      <p:sp>
        <p:nvSpPr>
          <p:cNvPr id="5125"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5126"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ru-RU"/>
          </a:p>
        </p:txBody>
      </p:sp>
      <p:sp>
        <p:nvSpPr>
          <p:cNvPr id="5127"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ru-RU"/>
          </a:p>
        </p:txBody>
      </p:sp>
      <p:sp>
        <p:nvSpPr>
          <p:cNvPr id="5128"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5129"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pic>
        <p:nvPicPr>
          <p:cNvPr id="1034" name="Picture 10" descr="Facbanna"/>
          <p:cNvPicPr>
            <a:picLocks noChangeAspect="1" noChangeArrowheads="1"/>
          </p:cNvPicPr>
          <p:nvPr/>
        </p:nvPicPr>
        <p:blipFill>
          <a:blip r:embed="rId13"/>
          <a:srcRect/>
          <a:stretch>
            <a:fillRect/>
          </a:stretch>
        </p:blipFill>
        <p:spPr bwMode="invGray">
          <a:xfrm>
            <a:off x="3175" y="-3175"/>
            <a:ext cx="803275" cy="6858000"/>
          </a:xfrm>
          <a:prstGeom prst="rect">
            <a:avLst/>
          </a:prstGeom>
          <a:noFill/>
          <a:ln w="9525">
            <a:noFill/>
            <a:miter lim="800000"/>
            <a:headEnd/>
            <a:tailEnd/>
          </a:ln>
        </p:spPr>
      </p:pic>
      <p:sp>
        <p:nvSpPr>
          <p:cNvPr id="1035" name="Rectangle 11"/>
          <p:cNvSpPr>
            <a:spLocks noGrp="1" noChangeArrowheads="1"/>
          </p:cNvSpPr>
          <p:nvPr>
            <p:ph type="title"/>
          </p:nvPr>
        </p:nvSpPr>
        <p:spPr bwMode="auto">
          <a:xfrm>
            <a:off x="10668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6" name="Rectangle 12"/>
          <p:cNvSpPr>
            <a:spLocks noGrp="1" noChangeArrowheads="1"/>
          </p:cNvSpPr>
          <p:nvPr>
            <p:ph type="body" idx="1"/>
          </p:nvPr>
        </p:nvSpPr>
        <p:spPr bwMode="auto">
          <a:xfrm>
            <a:off x="1066800" y="16764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33" name="Rectangle 13"/>
          <p:cNvSpPr>
            <a:spLocks noGrp="1" noChangeArrowheads="1"/>
          </p:cNvSpPr>
          <p:nvPr>
            <p:ph type="dt" sz="half" idx="2"/>
          </p:nvPr>
        </p:nvSpPr>
        <p:spPr bwMode="auto">
          <a:xfrm>
            <a:off x="1066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solidFill>
                  <a:schemeClr val="tx2"/>
                </a:solidFill>
                <a:latin typeface="+mn-lt"/>
              </a:defRPr>
            </a:lvl1pPr>
          </a:lstStyle>
          <a:p>
            <a:pPr>
              <a:defRPr/>
            </a:pPr>
            <a:endParaRPr lang="en-US"/>
          </a:p>
        </p:txBody>
      </p:sp>
      <p:sp>
        <p:nvSpPr>
          <p:cNvPr id="5134" name="Rectangle 14"/>
          <p:cNvSpPr>
            <a:spLocks noGrp="1" noChangeArrowheads="1"/>
          </p:cNvSpPr>
          <p:nvPr>
            <p:ph type="ftr" sz="quarter" idx="3"/>
          </p:nvPr>
        </p:nvSpPr>
        <p:spPr bwMode="auto">
          <a:xfrm>
            <a:off x="3505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latin typeface="+mn-lt"/>
              </a:defRPr>
            </a:lvl1pPr>
          </a:lstStyle>
          <a:p>
            <a:pPr>
              <a:defRPr/>
            </a:pPr>
            <a:endParaRPr lang="en-US"/>
          </a:p>
        </p:txBody>
      </p:sp>
      <p:sp>
        <p:nvSpPr>
          <p:cNvPr id="5135" name="Rectangle 15"/>
          <p:cNvSpPr>
            <a:spLocks noGrp="1" noChangeArrowheads="1"/>
          </p:cNvSpPr>
          <p:nvPr>
            <p:ph type="sldNum" sz="quarter" idx="4"/>
          </p:nvPr>
        </p:nvSpPr>
        <p:spPr bwMode="auto">
          <a:xfrm>
            <a:off x="6934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2"/>
                </a:solidFill>
                <a:latin typeface="+mn-lt"/>
              </a:defRPr>
            </a:lvl1pPr>
          </a:lstStyle>
          <a:p>
            <a:pPr>
              <a:defRPr/>
            </a:pPr>
            <a:fld id="{1FCBC934-04D6-45CB-A398-EF32765E84F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FFFF00"/>
        </a:buClr>
        <a:buSzPct val="80000"/>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p:cNvSpPr>
            <a:spLocks noChangeArrowheads="1"/>
          </p:cNvSpPr>
          <p:nvPr/>
        </p:nvSpPr>
        <p:spPr bwMode="auto">
          <a:xfrm>
            <a:off x="827088" y="549275"/>
            <a:ext cx="8316912" cy="517525"/>
          </a:xfrm>
          <a:prstGeom prst="rect">
            <a:avLst/>
          </a:prstGeom>
          <a:noFill/>
          <a:ln w="9525">
            <a:noFill/>
            <a:miter lim="800000"/>
            <a:headEnd/>
            <a:tailEnd/>
          </a:ln>
          <a:effectLst>
            <a:outerShdw dist="17961" dir="2700000" algn="ctr" rotWithShape="0">
              <a:srgbClr val="3399FF"/>
            </a:outerShdw>
          </a:effectLst>
        </p:spPr>
        <p:txBody>
          <a:bodyPr lIns="0" tIns="0" rIns="0" bIns="0" anchor="b" anchorCtr="1">
            <a:spAutoFit/>
          </a:bodyPr>
          <a:lstStyle/>
          <a:p>
            <a:pPr marL="342900" indent="-342900">
              <a:spcBef>
                <a:spcPct val="20000"/>
              </a:spcBef>
              <a:buClr>
                <a:srgbClr val="FFFF00"/>
              </a:buClr>
              <a:buSzPct val="80000"/>
              <a:buFont typeface="Wingdings" pitchFamily="2" charset="2"/>
              <a:buNone/>
              <a:defRPr/>
            </a:pPr>
            <a:r>
              <a:rPr lang="ru-RU" sz="3400" b="1" i="1">
                <a:solidFill>
                  <a:srgbClr val="CC0000"/>
                </a:solidFill>
              </a:rPr>
              <a:t>КУРС ЛЕКЦИЙ</a:t>
            </a:r>
            <a:endParaRPr lang="en-GB" sz="3400" b="1" i="1">
              <a:solidFill>
                <a:srgbClr val="CC0000"/>
              </a:solidFill>
            </a:endParaRPr>
          </a:p>
        </p:txBody>
      </p:sp>
      <p:sp>
        <p:nvSpPr>
          <p:cNvPr id="3079" name="Rectangle 7"/>
          <p:cNvSpPr>
            <a:spLocks noChangeArrowheads="1"/>
          </p:cNvSpPr>
          <p:nvPr/>
        </p:nvSpPr>
        <p:spPr bwMode="auto">
          <a:xfrm>
            <a:off x="755650" y="3933825"/>
            <a:ext cx="8388350" cy="984885"/>
          </a:xfrm>
          <a:prstGeom prst="rect">
            <a:avLst/>
          </a:prstGeom>
          <a:noFill/>
          <a:ln w="9525">
            <a:noFill/>
            <a:miter lim="800000"/>
            <a:headEnd/>
            <a:tailEnd/>
          </a:ln>
          <a:effectLst>
            <a:outerShdw dist="17961" dir="2700000" algn="ctr" rotWithShape="0">
              <a:srgbClr val="3399FF"/>
            </a:outerShdw>
          </a:effectLst>
        </p:spPr>
        <p:txBody>
          <a:bodyPr lIns="0" tIns="0" rIns="0" bIns="0" anchor="b" anchorCtr="1">
            <a:spAutoFit/>
          </a:bodyPr>
          <a:lstStyle/>
          <a:p>
            <a:pPr marL="342900" indent="-342900" fontAlgn="ctr">
              <a:spcBef>
                <a:spcPct val="20000"/>
              </a:spcBef>
              <a:buClr>
                <a:srgbClr val="FFFF00"/>
              </a:buClr>
              <a:buSzPct val="80000"/>
              <a:buFont typeface="Wingdings" pitchFamily="2" charset="2"/>
              <a:buNone/>
              <a:defRPr/>
            </a:pPr>
            <a:r>
              <a:rPr lang="ru-RU" sz="3200" dirty="0">
                <a:solidFill>
                  <a:srgbClr val="CC0000"/>
                </a:solidFill>
              </a:rPr>
              <a:t>Лекция </a:t>
            </a:r>
            <a:r>
              <a:rPr lang="ru-RU" sz="3200" dirty="0" smtClean="0">
                <a:solidFill>
                  <a:srgbClr val="CC0000"/>
                </a:solidFill>
              </a:rPr>
              <a:t>№4:</a:t>
            </a:r>
            <a:r>
              <a:rPr lang="ru-RU" sz="3200" dirty="0" smtClean="0">
                <a:solidFill>
                  <a:srgbClr val="FF3300"/>
                </a:solidFill>
              </a:rPr>
              <a:t> </a:t>
            </a:r>
            <a:r>
              <a:rPr lang="ru-RU" sz="3200" i="1" dirty="0">
                <a:solidFill>
                  <a:srgbClr val="56AC00"/>
                </a:solidFill>
              </a:rPr>
              <a:t>Теоретические основы управления доступом (Часть </a:t>
            </a:r>
            <a:r>
              <a:rPr lang="ru-RU" sz="3200" i="1" dirty="0" smtClean="0">
                <a:solidFill>
                  <a:srgbClr val="56AC00"/>
                </a:solidFill>
              </a:rPr>
              <a:t>2) </a:t>
            </a:r>
            <a:endParaRPr lang="en-GB" sz="3200" i="1" dirty="0">
              <a:solidFill>
                <a:srgbClr val="56AC00"/>
              </a:solidFill>
            </a:endParaRPr>
          </a:p>
        </p:txBody>
      </p:sp>
      <p:sp>
        <p:nvSpPr>
          <p:cNvPr id="3080" name="Rectangle 8"/>
          <p:cNvSpPr>
            <a:spLocks noChangeArrowheads="1"/>
          </p:cNvSpPr>
          <p:nvPr/>
        </p:nvSpPr>
        <p:spPr bwMode="auto">
          <a:xfrm>
            <a:off x="755650" y="5805488"/>
            <a:ext cx="8388350" cy="744537"/>
          </a:xfrm>
          <a:prstGeom prst="rect">
            <a:avLst/>
          </a:prstGeom>
          <a:noFill/>
          <a:ln w="9525">
            <a:noFill/>
            <a:miter lim="800000"/>
            <a:headEnd/>
            <a:tailEnd/>
          </a:ln>
          <a:effectLst>
            <a:outerShdw dist="17961" dir="2700000" algn="ctr" rotWithShape="0">
              <a:srgbClr val="FF9933"/>
            </a:outerShdw>
          </a:effectLst>
        </p:spPr>
        <p:txBody>
          <a:bodyPr/>
          <a:lstStyle/>
          <a:p>
            <a:pPr marL="342900" indent="-342900">
              <a:lnSpc>
                <a:spcPct val="80000"/>
              </a:lnSpc>
              <a:spcBef>
                <a:spcPct val="20000"/>
              </a:spcBef>
              <a:buClr>
                <a:srgbClr val="FFFF00"/>
              </a:buClr>
              <a:buSzPct val="80000"/>
              <a:buFont typeface="Wingdings" pitchFamily="2" charset="2"/>
              <a:buNone/>
              <a:defRPr/>
            </a:pPr>
            <a:r>
              <a:rPr lang="ru-RU" sz="2600" dirty="0">
                <a:solidFill>
                  <a:srgbClr val="3333CC"/>
                </a:solidFill>
              </a:rPr>
              <a:t>МЕЛЬНИКОВ Дмитрий Анатольевич</a:t>
            </a:r>
          </a:p>
          <a:p>
            <a:pPr marL="342900" indent="-342900">
              <a:lnSpc>
                <a:spcPct val="80000"/>
              </a:lnSpc>
              <a:spcBef>
                <a:spcPct val="20000"/>
              </a:spcBef>
              <a:buClr>
                <a:srgbClr val="FFFF00"/>
              </a:buClr>
              <a:buSzPct val="80000"/>
              <a:buFont typeface="Wingdings" pitchFamily="2" charset="2"/>
              <a:buNone/>
              <a:defRPr/>
            </a:pPr>
            <a:r>
              <a:rPr lang="ru-RU" sz="2600">
                <a:solidFill>
                  <a:srgbClr val="3333CC"/>
                </a:solidFill>
              </a:rPr>
              <a:t>доктор </a:t>
            </a:r>
            <a:r>
              <a:rPr lang="ru-RU" sz="2600" dirty="0">
                <a:solidFill>
                  <a:srgbClr val="3333CC"/>
                </a:solidFill>
              </a:rPr>
              <a:t>технических наук, доцент</a:t>
            </a:r>
          </a:p>
        </p:txBody>
      </p:sp>
      <p:sp>
        <p:nvSpPr>
          <p:cNvPr id="7" name="Rectangle 2"/>
          <p:cNvSpPr txBox="1">
            <a:spLocks noChangeArrowheads="1"/>
          </p:cNvSpPr>
          <p:nvPr/>
        </p:nvSpPr>
        <p:spPr bwMode="auto">
          <a:xfrm>
            <a:off x="793750" y="1473200"/>
            <a:ext cx="8350250" cy="1661993"/>
          </a:xfrm>
          <a:prstGeom prst="rect">
            <a:avLst/>
          </a:prstGeom>
          <a:noFill/>
          <a:ln w="9525">
            <a:noFill/>
            <a:miter lim="800000"/>
            <a:headEnd/>
            <a:tailEnd/>
          </a:ln>
          <a:effectLst>
            <a:outerShdw dist="17961" dir="2700000" algn="ctr" rotWithShape="0">
              <a:srgbClr val="3399FF"/>
            </a:outerShdw>
          </a:effectLst>
        </p:spPr>
        <p:txBody>
          <a:bodyPr vert="horz" wrap="square" lIns="0" tIns="0" rIns="0" bIns="0" numCol="1" anchor="b" anchorCtr="1" compatLnSpc="1">
            <a:prstTxWarp prst="textNoShape">
              <a:avLst/>
            </a:prstTxWarp>
            <a:spAutoFit/>
          </a:bodyPr>
          <a:lstStyle/>
          <a:p>
            <a:pPr marR="0" lvl="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defRPr/>
            </a:pPr>
            <a:r>
              <a:rPr kumimoji="0" lang="ru-RU" sz="3600" b="1" i="0" u="none" strike="noStrike" kern="0" cap="none" spc="0" normalizeH="0" baseline="0" noProof="0" dirty="0" smtClean="0">
                <a:ln>
                  <a:noFill/>
                </a:ln>
                <a:solidFill>
                  <a:srgbClr val="EA7500"/>
                </a:solidFill>
                <a:effectLst/>
                <a:uLnTx/>
                <a:uFillTx/>
                <a:latin typeface="Verdana" pitchFamily="34" charset="0"/>
                <a:ea typeface="+mn-ea"/>
                <a:cs typeface="+mn-cs"/>
              </a:rPr>
              <a:t>ИНФОРМАЦИОННАЯ БЕЗОПАСНОСТЬ ОТКРЫТЫХ СИСТЕМ</a:t>
            </a:r>
            <a:endParaRPr kumimoji="0" lang="en-GB" sz="3600" b="1" i="0" u="none" strike="noStrike" kern="0" cap="none" spc="0" normalizeH="0" baseline="0" noProof="0" dirty="0">
              <a:ln>
                <a:noFill/>
              </a:ln>
              <a:solidFill>
                <a:srgbClr val="EA7500"/>
              </a:solidFill>
              <a:effectLst/>
              <a:uLnTx/>
              <a:uFillTx/>
              <a:latin typeface="Verdana" pitchFamily="34" charset="0"/>
              <a:ea typeface="+mn-ea"/>
              <a:cs typeface="+mn-cs"/>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895350"/>
            <a:ext cx="8001056" cy="542456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58775" indent="-358775" algn="l">
              <a:lnSpc>
                <a:spcPts val="3000"/>
              </a:lnSpc>
              <a:spcBef>
                <a:spcPts val="300"/>
              </a:spcBef>
              <a:buClr>
                <a:srgbClr val="FF0066"/>
              </a:buClr>
              <a:buSzPct val="70000"/>
              <a:buFont typeface="Wingdings" pitchFamily="2" charset="2"/>
              <a:buChar char="q"/>
              <a:defRPr/>
            </a:pPr>
            <a:r>
              <a:rPr lang="ru-RU" sz="2600" i="1" dirty="0" smtClean="0">
                <a:solidFill>
                  <a:srgbClr val="FF0066"/>
                </a:solidFill>
              </a:rPr>
              <a:t>местонахождение</a:t>
            </a:r>
            <a:r>
              <a:rPr lang="ru-RU" sz="2600" dirty="0" smtClean="0">
                <a:solidFill>
                  <a:srgbClr val="000099"/>
                </a:solidFill>
              </a:rPr>
              <a:t>: доступ может быть предоставлен только инициаторам, размещённым в определённых системах, использующим определённые рабочие станции или терминалы, или только тем инициаторам, которые имеют определённое физическое местонахождение;</a:t>
            </a:r>
          </a:p>
          <a:p>
            <a:pPr marL="358775" indent="-358775" algn="l">
              <a:lnSpc>
                <a:spcPts val="3000"/>
              </a:lnSpc>
              <a:spcBef>
                <a:spcPts val="300"/>
              </a:spcBef>
              <a:buClr>
                <a:srgbClr val="FF0066"/>
              </a:buClr>
              <a:buSzPct val="70000"/>
              <a:buFont typeface="Wingdings" pitchFamily="2" charset="2"/>
              <a:buChar char="q"/>
              <a:defRPr/>
            </a:pPr>
            <a:r>
              <a:rPr lang="ru-RU" sz="2600" i="1" dirty="0" smtClean="0">
                <a:solidFill>
                  <a:srgbClr val="FF0066"/>
                </a:solidFill>
              </a:rPr>
              <a:t>состояние системы</a:t>
            </a:r>
            <a:r>
              <a:rPr lang="ru-RU" sz="2600" dirty="0" smtClean="0">
                <a:solidFill>
                  <a:srgbClr val="000099"/>
                </a:solidFill>
              </a:rPr>
              <a:t>: доступ может быть предоставлен только при определённой ВИПР, и когда система находится в соответствующем состоянии (например, период восстановления после катастрофы);</a:t>
            </a:r>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939800"/>
            <a:ext cx="8001056"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000"/>
              </a:lnSpc>
              <a:buClr>
                <a:srgbClr val="FF0066"/>
              </a:buClr>
              <a:buSzPct val="80000"/>
              <a:buFont typeface="Wingdings" pitchFamily="2" charset="2"/>
              <a:buNone/>
              <a:defRPr/>
            </a:pPr>
            <a:r>
              <a:rPr lang="ru-RU" sz="2600" i="1" dirty="0" smtClean="0">
                <a:solidFill>
                  <a:srgbClr val="FF0066"/>
                </a:solidFill>
              </a:rPr>
              <a:t>ВИПР об инициаторе (то есть содержание мандата доступа), наименование процедуры и ВИПР о целевом объекте являются параметрами, используемыми средством принятия решения о предоставлении доступа</a:t>
            </a:r>
            <a:r>
              <a:rPr lang="ru-RU" sz="2600" dirty="0" smtClean="0">
                <a:solidFill>
                  <a:srgbClr val="000099"/>
                </a:solidFill>
              </a:rPr>
              <a:t>. ВИПР о целевом объекте сравнивается с одним из наименований целевого объекта, указанного в мандате доступа, а также сравнивается название процедуры с одним из тех, которое содержится в мандате доступа. Если все проверки совпали (дали положительный результат), то доступ считается разрешённым.</a:t>
            </a:r>
            <a:endParaRPr lang="ru-RU" sz="26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939800"/>
            <a:ext cx="8001056" cy="138499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buClr>
                <a:srgbClr val="FF0066"/>
              </a:buClr>
              <a:buSzPct val="80000"/>
              <a:buFont typeface="Wingdings" pitchFamily="2" charset="2"/>
              <a:buNone/>
              <a:defRPr/>
            </a:pPr>
            <a:r>
              <a:rPr lang="ru-RU" i="1" dirty="0" smtClean="0">
                <a:solidFill>
                  <a:srgbClr val="FF0066"/>
                </a:solidFill>
              </a:rPr>
              <a:t>Средство принятия решения о предоставлении доступа отказывает в доступе </a:t>
            </a:r>
            <a:r>
              <a:rPr lang="ru-RU" dirty="0" smtClean="0">
                <a:solidFill>
                  <a:srgbClr val="000099"/>
                </a:solidFill>
              </a:rPr>
              <a:t>если:</a:t>
            </a:r>
            <a:endParaRPr lang="ru-RU"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2317750"/>
            <a:ext cx="8001056" cy="379591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2900"/>
              </a:lnSpc>
              <a:spcBef>
                <a:spcPts val="300"/>
              </a:spcBef>
              <a:buClr>
                <a:srgbClr val="FF0066"/>
              </a:buClr>
              <a:buSzPct val="90000"/>
              <a:buFont typeface="+mj-lt"/>
              <a:buAutoNum type="alphaLcParenR"/>
              <a:defRPr/>
            </a:pPr>
            <a:r>
              <a:rPr lang="ru-RU" sz="2600" dirty="0" smtClean="0">
                <a:solidFill>
                  <a:srgbClr val="000099"/>
                </a:solidFill>
              </a:rPr>
              <a:t>предъявленный мандат доступа является не действительным;</a:t>
            </a:r>
          </a:p>
          <a:p>
            <a:pPr marL="442913" indent="-442913" algn="l">
              <a:lnSpc>
                <a:spcPts val="2900"/>
              </a:lnSpc>
              <a:spcBef>
                <a:spcPts val="300"/>
              </a:spcBef>
              <a:buClr>
                <a:srgbClr val="FF0066"/>
              </a:buClr>
              <a:buSzPct val="90000"/>
              <a:buFont typeface="+mj-lt"/>
              <a:buAutoNum type="alphaLcParenR"/>
              <a:defRPr/>
            </a:pPr>
            <a:r>
              <a:rPr lang="ru-RU" sz="2600" dirty="0" smtClean="0">
                <a:solidFill>
                  <a:srgbClr val="000099"/>
                </a:solidFill>
              </a:rPr>
              <a:t>доступ к целевому объекту основан на применении неразрешённых ЦБ процедур (то есть ЦБ запретил применение таких процедур);</a:t>
            </a:r>
          </a:p>
          <a:p>
            <a:pPr marL="442913" indent="-442913" algn="l">
              <a:lnSpc>
                <a:spcPts val="2900"/>
              </a:lnSpc>
              <a:spcBef>
                <a:spcPts val="300"/>
              </a:spcBef>
              <a:buClr>
                <a:srgbClr val="FF0066"/>
              </a:buClr>
              <a:buSzPct val="90000"/>
              <a:buFont typeface="+mj-lt"/>
              <a:buAutoNum type="alphaLcParenR"/>
              <a:defRPr/>
            </a:pPr>
            <a:r>
              <a:rPr lang="ru-RU" sz="2600" dirty="0" smtClean="0">
                <a:solidFill>
                  <a:srgbClr val="000099"/>
                </a:solidFill>
              </a:rPr>
              <a:t>наименование процедуры, указанной в запросе доступа, не совпало с наименованием, содержащимся в мандате доступа.</a:t>
            </a:r>
            <a:endParaRPr lang="ru-RU" sz="2600" i="1" dirty="0" smtClean="0">
              <a:solidFill>
                <a:srgbClr val="000099"/>
              </a:solidFill>
            </a:endParaRPr>
          </a:p>
        </p:txBody>
      </p:sp>
    </p:spTree>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2184400"/>
            <a:ext cx="8001056" cy="389850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buClr>
                <a:srgbClr val="FF0066"/>
              </a:buClr>
              <a:buSzPct val="80000"/>
              <a:buFont typeface="Wingdings" pitchFamily="2" charset="2"/>
              <a:buNone/>
              <a:defRPr/>
            </a:pPr>
            <a:r>
              <a:rPr lang="ru-RU" sz="3200" dirty="0" smtClean="0">
                <a:solidFill>
                  <a:srgbClr val="000099"/>
                </a:solidFill>
              </a:rPr>
              <a:t>При таком варианте схемы </a:t>
            </a:r>
            <a:r>
              <a:rPr lang="ru-RU" sz="3200" i="1" dirty="0" smtClean="0">
                <a:solidFill>
                  <a:srgbClr val="FF0066"/>
                </a:solidFill>
              </a:rPr>
              <a:t>в мандате доступа отсутствует набор разрешённых процедур</a:t>
            </a:r>
            <a:r>
              <a:rPr lang="ru-RU" sz="3200" dirty="0" smtClean="0">
                <a:solidFill>
                  <a:srgbClr val="000099"/>
                </a:solidFill>
              </a:rPr>
              <a:t>, а в средстве принятия решения о предоставлении доступа отсутствует название процедуры. В таком случае, если доступ инициатору разрешён, то разрешены все процедуры доступа.</a:t>
            </a:r>
            <a:endParaRPr lang="ru-RU" sz="3200" dirty="0">
              <a:solidFill>
                <a:srgbClr val="000099"/>
              </a:solidFill>
            </a:endParaRPr>
          </a:p>
        </p:txBody>
      </p:sp>
      <p:sp>
        <p:nvSpPr>
          <p:cNvPr id="86020" name="Rectangle 4"/>
          <p:cNvSpPr>
            <a:spLocks noChangeArrowheads="1"/>
          </p:cNvSpPr>
          <p:nvPr/>
        </p:nvSpPr>
        <p:spPr bwMode="auto">
          <a:xfrm>
            <a:off x="793750" y="895350"/>
            <a:ext cx="8350250" cy="1115690"/>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mn-lt"/>
              </a:rPr>
              <a:t>4.3.4. Вариант схемы мандатного</a:t>
            </a:r>
          </a:p>
          <a:p>
            <a:pPr>
              <a:lnSpc>
                <a:spcPts val="2900"/>
              </a:lnSpc>
              <a:buClr>
                <a:srgbClr val="FFFF00"/>
              </a:buClr>
              <a:buSzPct val="80000"/>
              <a:buFont typeface="Wingdings" pitchFamily="2" charset="2"/>
              <a:buNone/>
              <a:defRPr/>
            </a:pPr>
            <a:r>
              <a:rPr lang="ru-RU" b="1" i="1" dirty="0" smtClean="0">
                <a:solidFill>
                  <a:srgbClr val="FF3300"/>
                </a:solidFill>
                <a:latin typeface="+mn-lt"/>
              </a:rPr>
              <a:t>доступа — мандаты доступа не</a:t>
            </a:r>
          </a:p>
          <a:p>
            <a:pPr>
              <a:lnSpc>
                <a:spcPts val="2900"/>
              </a:lnSpc>
              <a:buClr>
                <a:srgbClr val="FFFF00"/>
              </a:buClr>
              <a:buSzPct val="80000"/>
              <a:buFont typeface="Wingdings" pitchFamily="2" charset="2"/>
              <a:buNone/>
              <a:defRPr/>
            </a:pPr>
            <a:r>
              <a:rPr lang="ru-RU" b="1" i="1" dirty="0" smtClean="0">
                <a:solidFill>
                  <a:srgbClr val="FF3300"/>
                </a:solidFill>
                <a:latin typeface="+mn-lt"/>
              </a:rPr>
              <a:t>содержат определённых процедур</a:t>
            </a: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8662" y="1142984"/>
            <a:ext cx="8001056" cy="491160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58775" indent="-358775" algn="l">
              <a:lnSpc>
                <a:spcPts val="3800"/>
              </a:lnSpc>
              <a:spcBef>
                <a:spcPts val="300"/>
              </a:spcBef>
              <a:buClr>
                <a:srgbClr val="FF0066"/>
              </a:buClr>
              <a:buSzPct val="70000"/>
              <a:buFont typeface="Wingdings" pitchFamily="2" charset="2"/>
              <a:buChar char="q"/>
              <a:defRPr/>
            </a:pPr>
            <a:r>
              <a:rPr lang="ru-RU" sz="3200" i="1" dirty="0" smtClean="0">
                <a:solidFill>
                  <a:srgbClr val="FF0066"/>
                </a:solidFill>
              </a:rPr>
              <a:t>уровень аутентификации</a:t>
            </a:r>
            <a:r>
              <a:rPr lang="ru-RU" sz="3200" dirty="0" smtClean="0">
                <a:solidFill>
                  <a:srgbClr val="000099"/>
                </a:solidFill>
              </a:rPr>
              <a:t>: доступ может быть предоставлен только тогда, когда используемые способы аутентификации имеют, по крайней мере, достаточный уровень;</a:t>
            </a:r>
          </a:p>
          <a:p>
            <a:pPr marL="358775" indent="-358775" algn="l">
              <a:lnSpc>
                <a:spcPts val="3800"/>
              </a:lnSpc>
              <a:spcBef>
                <a:spcPts val="300"/>
              </a:spcBef>
              <a:buClr>
                <a:srgbClr val="FF0066"/>
              </a:buClr>
              <a:buSzPct val="70000"/>
              <a:buFont typeface="Wingdings" pitchFamily="2" charset="2"/>
              <a:buChar char="q"/>
              <a:defRPr/>
            </a:pPr>
            <a:r>
              <a:rPr lang="ru-RU" sz="3200" i="1" dirty="0" smtClean="0">
                <a:solidFill>
                  <a:srgbClr val="FF0066"/>
                </a:solidFill>
              </a:rPr>
              <a:t>другие варианты доступа</a:t>
            </a:r>
            <a:r>
              <a:rPr lang="ru-RU" sz="3200" dirty="0" smtClean="0">
                <a:solidFill>
                  <a:srgbClr val="000099"/>
                </a:solidFill>
              </a:rPr>
              <a:t>, которые в текущий момент времени могут быть предоставлены тем или иным инициаторам.</a:t>
            </a:r>
            <a:endParaRPr lang="ru-RU" sz="3200" dirty="0">
              <a:solidFill>
                <a:srgbClr val="000099"/>
              </a:solidFill>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384300"/>
            <a:ext cx="8001056" cy="487312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pPr>
            <a:r>
              <a:rPr lang="ru-RU" sz="3200" i="1" dirty="0" smtClean="0">
                <a:solidFill>
                  <a:srgbClr val="FF0066"/>
                </a:solidFill>
              </a:rPr>
              <a:t>ВИУД, привязанная к инициатору</a:t>
            </a:r>
            <a:r>
              <a:rPr lang="ru-RU" sz="3200" dirty="0" smtClean="0">
                <a:solidFill>
                  <a:srgbClr val="000099"/>
                </a:solidFill>
              </a:rPr>
              <a:t>, может включать ВИУД об инициаторе, часть ВИУД о целевом объекте и некоторые контекстно-зависимые данные. ВИУД, привязанная к инициатору, может быть представлена </a:t>
            </a:r>
            <a:r>
              <a:rPr lang="ru-RU" sz="3200" i="1" dirty="0" smtClean="0">
                <a:solidFill>
                  <a:srgbClr val="FF0066"/>
                </a:solidFill>
              </a:rPr>
              <a:t>в форме меток безопасности, мандатов доступа и сертификатов УД (СЕРТ</a:t>
            </a:r>
            <a:r>
              <a:rPr lang="ru-RU" sz="3200" i="1" dirty="0" smtClean="0">
                <a:solidFill>
                  <a:srgbClr val="FF0066"/>
                </a:solidFill>
                <a:latin typeface="Verdana"/>
                <a:ea typeface="Verdana"/>
                <a:cs typeface="Verdana"/>
              </a:rPr>
              <a:t>|</a:t>
            </a:r>
            <a:r>
              <a:rPr lang="ru-RU" sz="3200" i="1" dirty="0" smtClean="0">
                <a:solidFill>
                  <a:srgbClr val="FF0066"/>
                </a:solidFill>
              </a:rPr>
              <a:t>УД)</a:t>
            </a:r>
            <a:r>
              <a:rPr lang="ru-RU" sz="3200" dirty="0" smtClean="0">
                <a:solidFill>
                  <a:srgbClr val="000099"/>
                </a:solidFill>
              </a:rPr>
              <a:t>. Примеры :</a:t>
            </a:r>
            <a:endParaRPr lang="ru-RU" sz="3200" dirty="0">
              <a:solidFill>
                <a:srgbClr val="000099"/>
              </a:solidFill>
            </a:endParaRPr>
          </a:p>
        </p:txBody>
      </p:sp>
      <p:sp>
        <p:nvSpPr>
          <p:cNvPr id="320515" name="Rectangle 3"/>
          <p:cNvSpPr>
            <a:spLocks noChangeArrowheads="1"/>
          </p:cNvSpPr>
          <p:nvPr/>
        </p:nvSpPr>
        <p:spPr bwMode="auto">
          <a:xfrm>
            <a:off x="755650" y="785794"/>
            <a:ext cx="8388350" cy="384721"/>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000"/>
              </a:lnSpc>
              <a:buClr>
                <a:srgbClr val="FFFF00"/>
              </a:buClr>
              <a:buSzPct val="80000"/>
              <a:buFont typeface="Wingdings" pitchFamily="2" charset="2"/>
              <a:buNone/>
              <a:defRPr/>
            </a:pPr>
            <a:r>
              <a:rPr lang="ru-RU" b="1" i="1" dirty="0" smtClean="0">
                <a:solidFill>
                  <a:srgbClr val="FF3300"/>
                </a:solidFill>
                <a:latin typeface="Arial" charset="0"/>
              </a:rPr>
              <a:t>3.1.6. ВИУД, привязанная к инициатору</a:t>
            </a:r>
            <a:endParaRPr lang="en-GB" b="1" i="1" dirty="0">
              <a:solidFill>
                <a:srgbClr val="FF3300"/>
              </a:solidFill>
              <a:latin typeface="Arial" charset="0"/>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984250"/>
            <a:ext cx="8001056" cy="52322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indent="-539750" algn="l">
              <a:lnSpc>
                <a:spcPts val="4400"/>
              </a:lnSpc>
              <a:spcBef>
                <a:spcPts val="600"/>
              </a:spcBef>
              <a:buClr>
                <a:srgbClr val="FF0066"/>
              </a:buClr>
              <a:buSzPct val="70000"/>
              <a:buFont typeface="Wingdings" pitchFamily="2" charset="2"/>
              <a:buChar char="q"/>
              <a:defRPr/>
            </a:pPr>
            <a:r>
              <a:rPr lang="ru-RU" sz="4000" dirty="0" smtClean="0">
                <a:solidFill>
                  <a:srgbClr val="000099"/>
                </a:solidFill>
              </a:rPr>
              <a:t>ВИУД об инициаторе;</a:t>
            </a:r>
          </a:p>
          <a:p>
            <a:pPr marL="539750" indent="-539750" algn="l">
              <a:lnSpc>
                <a:spcPts val="4400"/>
              </a:lnSpc>
              <a:spcBef>
                <a:spcPts val="600"/>
              </a:spcBef>
              <a:buClr>
                <a:srgbClr val="FF0066"/>
              </a:buClr>
              <a:buSzPct val="70000"/>
              <a:buFont typeface="Wingdings" pitchFamily="2" charset="2"/>
              <a:buChar char="q"/>
              <a:defRPr/>
            </a:pPr>
            <a:r>
              <a:rPr lang="ru-RU" sz="4000" dirty="0" smtClean="0">
                <a:solidFill>
                  <a:srgbClr val="000099"/>
                </a:solidFill>
              </a:rPr>
              <a:t>параметр подлинности для УД к целевому объекту и разрешённые варианты доступа к целевому объекту (то есть, </a:t>
            </a:r>
            <a:r>
              <a:rPr lang="ru-RU" sz="4000" i="1" dirty="0" smtClean="0">
                <a:solidFill>
                  <a:srgbClr val="FF0066"/>
                </a:solidFill>
              </a:rPr>
              <a:t>мандат доступа</a:t>
            </a:r>
            <a:r>
              <a:rPr lang="ru-RU" sz="4000" dirty="0" smtClean="0">
                <a:solidFill>
                  <a:srgbClr val="000099"/>
                </a:solidFill>
              </a:rPr>
              <a:t>);</a:t>
            </a:r>
          </a:p>
          <a:p>
            <a:pPr marL="539750" indent="-539750" algn="l">
              <a:lnSpc>
                <a:spcPts val="4400"/>
              </a:lnSpc>
              <a:spcBef>
                <a:spcPts val="600"/>
              </a:spcBef>
              <a:buClr>
                <a:srgbClr val="FF0066"/>
              </a:buClr>
              <a:buSzPct val="70000"/>
              <a:buFont typeface="Wingdings" pitchFamily="2" charset="2"/>
              <a:buChar char="q"/>
              <a:defRPr/>
            </a:pPr>
            <a:r>
              <a:rPr lang="ru-RU" sz="4000" dirty="0" smtClean="0">
                <a:solidFill>
                  <a:srgbClr val="000099"/>
                </a:solidFill>
              </a:rPr>
              <a:t>местонахождение инициатора.</a:t>
            </a:r>
            <a:endParaRPr lang="ru-RU" sz="4000" dirty="0">
              <a:solidFill>
                <a:srgbClr val="000099"/>
              </a:solidFill>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651000"/>
            <a:ext cx="8001056" cy="461664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pPr>
            <a:r>
              <a:rPr lang="ru-RU" sz="3600" i="1" dirty="0" smtClean="0">
                <a:solidFill>
                  <a:srgbClr val="FF0066"/>
                </a:solidFill>
              </a:rPr>
              <a:t>ВИУД, привязанная к целевому объекту</a:t>
            </a:r>
            <a:r>
              <a:rPr lang="ru-RU" sz="3600" dirty="0" smtClean="0">
                <a:solidFill>
                  <a:srgbClr val="000099"/>
                </a:solidFill>
              </a:rPr>
              <a:t>, может включать часть ВИУД об инициаторе, ВИУД о целевом объекте и некоторые контекстно-зависимые данные. ВИУД, привязанная к целевому объекту, может быть представлена </a:t>
            </a:r>
            <a:r>
              <a:rPr lang="ru-RU" sz="3600" i="1" dirty="0" smtClean="0">
                <a:solidFill>
                  <a:srgbClr val="FF0066"/>
                </a:solidFill>
              </a:rPr>
              <a:t>в форме меток или списков УД</a:t>
            </a:r>
            <a:r>
              <a:rPr lang="ru-RU" sz="3600" dirty="0" smtClean="0">
                <a:solidFill>
                  <a:srgbClr val="000099"/>
                </a:solidFill>
              </a:rPr>
              <a:t>. Примеры:</a:t>
            </a:r>
            <a:endParaRPr lang="ru-RU" sz="3600" dirty="0">
              <a:solidFill>
                <a:srgbClr val="000099"/>
              </a:solidFill>
            </a:endParaRPr>
          </a:p>
        </p:txBody>
      </p:sp>
      <p:sp>
        <p:nvSpPr>
          <p:cNvPr id="320515" name="Rectangle 3"/>
          <p:cNvSpPr>
            <a:spLocks noChangeArrowheads="1"/>
          </p:cNvSpPr>
          <p:nvPr/>
        </p:nvSpPr>
        <p:spPr bwMode="auto">
          <a:xfrm>
            <a:off x="755650" y="785794"/>
            <a:ext cx="8388350" cy="769441"/>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000"/>
              </a:lnSpc>
              <a:buClr>
                <a:srgbClr val="FFFF00"/>
              </a:buClr>
              <a:buSzPct val="80000"/>
              <a:buFont typeface="Wingdings" pitchFamily="2" charset="2"/>
              <a:buNone/>
              <a:defRPr/>
            </a:pPr>
            <a:r>
              <a:rPr lang="ru-RU" b="1" i="1" dirty="0" smtClean="0">
                <a:solidFill>
                  <a:srgbClr val="FF3300"/>
                </a:solidFill>
                <a:latin typeface="Arial" charset="0"/>
              </a:rPr>
              <a:t>3.1.7. ВИУД, привязанная к целевому</a:t>
            </a:r>
            <a:br>
              <a:rPr lang="ru-RU" b="1" i="1" dirty="0" smtClean="0">
                <a:solidFill>
                  <a:srgbClr val="FF3300"/>
                </a:solidFill>
                <a:latin typeface="Arial" charset="0"/>
              </a:rPr>
            </a:br>
            <a:r>
              <a:rPr lang="ru-RU" b="1" i="1" dirty="0" smtClean="0">
                <a:solidFill>
                  <a:srgbClr val="FF3300"/>
                </a:solidFill>
                <a:latin typeface="Arial" charset="0"/>
              </a:rPr>
              <a:t>объекту</a:t>
            </a:r>
            <a:endParaRPr lang="en-GB" b="1" i="1" dirty="0">
              <a:solidFill>
                <a:srgbClr val="FF3300"/>
              </a:solidFill>
              <a:latin typeface="Arial" charset="0"/>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Text Box 3"/>
          <p:cNvSpPr txBox="1">
            <a:spLocks noChangeArrowheads="1"/>
          </p:cNvSpPr>
          <p:nvPr/>
        </p:nvSpPr>
        <p:spPr bwMode="auto">
          <a:xfrm>
            <a:off x="971550" y="984250"/>
            <a:ext cx="7921625" cy="5124929"/>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9750" indent="-539750" algn="l">
              <a:lnSpc>
                <a:spcPts val="4000"/>
              </a:lnSpc>
              <a:spcBef>
                <a:spcPts val="600"/>
              </a:spcBef>
              <a:buClr>
                <a:srgbClr val="FF0066"/>
              </a:buClr>
              <a:buSzPct val="70000"/>
              <a:buFont typeface="Wingdings" pitchFamily="2" charset="2"/>
              <a:buChar char="q"/>
              <a:defRPr/>
            </a:pPr>
            <a:r>
              <a:rPr lang="ru-RU" sz="3200" dirty="0" smtClean="0">
                <a:solidFill>
                  <a:srgbClr val="000099"/>
                </a:solidFill>
              </a:rPr>
              <a:t>индивидуальные параметры подлинности инициаторов для УД и разрешённые или запрещённые варианты доступа инициаторов к целевому объекту;</a:t>
            </a:r>
          </a:p>
          <a:p>
            <a:pPr marL="539750" indent="-539750" algn="l">
              <a:lnSpc>
                <a:spcPts val="4000"/>
              </a:lnSpc>
              <a:spcBef>
                <a:spcPts val="600"/>
              </a:spcBef>
              <a:buClr>
                <a:srgbClr val="FF0066"/>
              </a:buClr>
              <a:buSzPct val="70000"/>
              <a:buFont typeface="Wingdings" pitchFamily="2" charset="2"/>
              <a:buChar char="q"/>
              <a:defRPr/>
            </a:pPr>
            <a:r>
              <a:rPr lang="ru-RU" sz="3200" dirty="0" smtClean="0">
                <a:solidFill>
                  <a:srgbClr val="000099"/>
                </a:solidFill>
              </a:rPr>
              <a:t>параметры подлинности членов иерархической группы для УД и разрешённые или запрещённые варианты доступа членов группы к целевому объекту;</a:t>
            </a:r>
          </a:p>
        </p:txBody>
      </p:sp>
      <p:sp>
        <p:nvSpPr>
          <p:cNvPr id="31539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Text Box 3"/>
          <p:cNvSpPr txBox="1">
            <a:spLocks noChangeArrowheads="1"/>
          </p:cNvSpPr>
          <p:nvPr/>
        </p:nvSpPr>
        <p:spPr bwMode="auto">
          <a:xfrm>
            <a:off x="927100" y="939800"/>
            <a:ext cx="7993063"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indent="-539750" algn="l">
              <a:lnSpc>
                <a:spcPts val="3400"/>
              </a:lnSpc>
              <a:spcBef>
                <a:spcPts val="600"/>
              </a:spcBef>
              <a:buClr>
                <a:srgbClr val="FF0066"/>
              </a:buClr>
              <a:buSzPct val="70000"/>
              <a:buFont typeface="Wingdings" pitchFamily="2" charset="2"/>
              <a:buChar char="q"/>
              <a:defRPr/>
            </a:pPr>
            <a:r>
              <a:rPr lang="ru-RU" sz="3200" dirty="0" smtClean="0">
                <a:solidFill>
                  <a:srgbClr val="000099"/>
                </a:solidFill>
              </a:rPr>
              <a:t>параметры подлинности членов функциональной группы для УД и разрешённые или запрещённые варианты доступа членов группы к целевому объекту;</a:t>
            </a:r>
          </a:p>
          <a:p>
            <a:pPr marL="539750" indent="-539750" algn="l">
              <a:lnSpc>
                <a:spcPts val="3400"/>
              </a:lnSpc>
              <a:spcBef>
                <a:spcPts val="600"/>
              </a:spcBef>
              <a:buClr>
                <a:srgbClr val="FF0066"/>
              </a:buClr>
              <a:buSzPct val="70000"/>
              <a:buFont typeface="Wingdings" pitchFamily="2" charset="2"/>
              <a:buChar char="q"/>
              <a:defRPr/>
            </a:pPr>
            <a:r>
              <a:rPr lang="ru-RU" sz="3200" dirty="0" smtClean="0">
                <a:solidFill>
                  <a:srgbClr val="000099"/>
                </a:solidFill>
              </a:rPr>
              <a:t>ролевые параметры подлинности для УД и разрешённые или запрещённые варианты доступа ролевых объектов к целевому объекту;</a:t>
            </a:r>
          </a:p>
          <a:p>
            <a:pPr marL="539750" indent="-539750" algn="l">
              <a:lnSpc>
                <a:spcPts val="3400"/>
              </a:lnSpc>
              <a:spcBef>
                <a:spcPts val="600"/>
              </a:spcBef>
              <a:buClr>
                <a:srgbClr val="FF0066"/>
              </a:buClr>
              <a:buSzPct val="70000"/>
              <a:buFont typeface="Wingdings" pitchFamily="2" charset="2"/>
              <a:buChar char="q"/>
              <a:defRPr/>
            </a:pPr>
            <a:r>
              <a:rPr lang="ru-RU" sz="3200" dirty="0" smtClean="0">
                <a:solidFill>
                  <a:srgbClr val="000099"/>
                </a:solidFill>
              </a:rPr>
              <a:t>полномочные органы и варианты авторизованного доступа к ним.</a:t>
            </a:r>
            <a:endParaRPr lang="ru-RU" sz="3200" dirty="0">
              <a:solidFill>
                <a:srgbClr val="000099"/>
              </a:solidFill>
            </a:endParaRPr>
          </a:p>
        </p:txBody>
      </p:sp>
      <p:sp>
        <p:nvSpPr>
          <p:cNvPr id="31539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2006600"/>
            <a:ext cx="8001056" cy="369331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800"/>
              </a:lnSpc>
            </a:pPr>
            <a:r>
              <a:rPr lang="ru-RU" sz="4000" i="1" dirty="0" smtClean="0">
                <a:solidFill>
                  <a:srgbClr val="FF0066"/>
                </a:solidFill>
              </a:rPr>
              <a:t>ВИУД, привязанная к запросу доступа</a:t>
            </a:r>
            <a:r>
              <a:rPr lang="ru-RU" sz="4000" dirty="0" smtClean="0">
                <a:solidFill>
                  <a:srgbClr val="000099"/>
                </a:solidFill>
              </a:rPr>
              <a:t>, может включать ВИУД об инициаторе, ВИУД о целевом объекте и контекстно-зависимые данные. Примеры:</a:t>
            </a:r>
            <a:endParaRPr lang="ru-RU" sz="4000" dirty="0">
              <a:solidFill>
                <a:srgbClr val="000099"/>
              </a:solidFill>
            </a:endParaRPr>
          </a:p>
        </p:txBody>
      </p:sp>
      <p:sp>
        <p:nvSpPr>
          <p:cNvPr id="320515" name="Rectangle 3"/>
          <p:cNvSpPr>
            <a:spLocks noChangeArrowheads="1"/>
          </p:cNvSpPr>
          <p:nvPr/>
        </p:nvSpPr>
        <p:spPr bwMode="auto">
          <a:xfrm>
            <a:off x="793750" y="939800"/>
            <a:ext cx="8350250" cy="769441"/>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000"/>
              </a:lnSpc>
              <a:buClr>
                <a:srgbClr val="FFFF00"/>
              </a:buClr>
              <a:buSzPct val="80000"/>
              <a:buFont typeface="Wingdings" pitchFamily="2" charset="2"/>
              <a:buNone/>
              <a:defRPr/>
            </a:pPr>
            <a:r>
              <a:rPr lang="ru-RU" b="1" i="1" dirty="0" smtClean="0">
                <a:solidFill>
                  <a:srgbClr val="FF3300"/>
                </a:solidFill>
                <a:latin typeface="Arial" charset="0"/>
              </a:rPr>
              <a:t>3.1.8. ВИУД, привязанная к запросу</a:t>
            </a:r>
            <a:br>
              <a:rPr lang="ru-RU" b="1" i="1" dirty="0" smtClean="0">
                <a:solidFill>
                  <a:srgbClr val="FF3300"/>
                </a:solidFill>
                <a:latin typeface="Arial" charset="0"/>
              </a:rPr>
            </a:br>
            <a:r>
              <a:rPr lang="ru-RU" b="1" i="1" dirty="0" smtClean="0">
                <a:solidFill>
                  <a:srgbClr val="FF3300"/>
                </a:solidFill>
                <a:latin typeface="Arial" charset="0"/>
              </a:rPr>
              <a:t>доступа</a:t>
            </a:r>
            <a:endParaRPr lang="en-GB" b="1" i="1" dirty="0">
              <a:solidFill>
                <a:srgbClr val="FF3300"/>
              </a:solidFill>
              <a:latin typeface="Arial" charset="0"/>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Text Box 3"/>
          <p:cNvSpPr txBox="1">
            <a:spLocks noChangeArrowheads="1"/>
          </p:cNvSpPr>
          <p:nvPr/>
        </p:nvSpPr>
        <p:spPr bwMode="auto">
          <a:xfrm>
            <a:off x="971550" y="895350"/>
            <a:ext cx="7921625" cy="5232202"/>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9750" indent="-539750" algn="l">
              <a:lnSpc>
                <a:spcPts val="3600"/>
              </a:lnSpc>
              <a:spcBef>
                <a:spcPts val="600"/>
              </a:spcBef>
              <a:buClr>
                <a:srgbClr val="FF0066"/>
              </a:buClr>
              <a:buSzPct val="70000"/>
              <a:buFont typeface="Wingdings" pitchFamily="2" charset="2"/>
              <a:buChar char="q"/>
              <a:defRPr/>
            </a:pPr>
            <a:r>
              <a:rPr lang="ru-RU" sz="3200" dirty="0" smtClean="0">
                <a:solidFill>
                  <a:srgbClr val="000099"/>
                </a:solidFill>
              </a:rPr>
              <a:t>пары инициатор/целевой объект, которым разрешено участвовать в процедуре предоставления доступа;</a:t>
            </a:r>
          </a:p>
          <a:p>
            <a:pPr marL="539750" indent="-539750" algn="l">
              <a:lnSpc>
                <a:spcPts val="3600"/>
              </a:lnSpc>
              <a:spcBef>
                <a:spcPts val="600"/>
              </a:spcBef>
              <a:buClr>
                <a:srgbClr val="FF0066"/>
              </a:buClr>
              <a:buSzPct val="70000"/>
              <a:buFont typeface="Wingdings" pitchFamily="2" charset="2"/>
              <a:buChar char="q"/>
              <a:defRPr/>
            </a:pPr>
            <a:r>
              <a:rPr lang="ru-RU" sz="3200" dirty="0" smtClean="0">
                <a:solidFill>
                  <a:srgbClr val="000099"/>
                </a:solidFill>
              </a:rPr>
              <a:t>целевые объекты, которым разрешено участвовать в процедуре предоставления доступа;</a:t>
            </a:r>
          </a:p>
          <a:p>
            <a:pPr marL="539750" indent="-539750" algn="l">
              <a:lnSpc>
                <a:spcPts val="3600"/>
              </a:lnSpc>
              <a:spcBef>
                <a:spcPts val="600"/>
              </a:spcBef>
              <a:buClr>
                <a:srgbClr val="FF0066"/>
              </a:buClr>
              <a:buSzPct val="70000"/>
              <a:buFont typeface="Wingdings" pitchFamily="2" charset="2"/>
              <a:buChar char="q"/>
              <a:defRPr/>
            </a:pPr>
            <a:r>
              <a:rPr lang="ru-RU" sz="3200" dirty="0" smtClean="0">
                <a:solidFill>
                  <a:srgbClr val="000099"/>
                </a:solidFill>
              </a:rPr>
              <a:t>инициаторы, которым разрешено участвовать в процедуре предоставления доступа.</a:t>
            </a:r>
          </a:p>
        </p:txBody>
      </p:sp>
      <p:sp>
        <p:nvSpPr>
          <p:cNvPr id="31539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651000"/>
            <a:ext cx="8001056" cy="461664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buClr>
                <a:srgbClr val="FF0066"/>
              </a:buClr>
              <a:buSzPct val="80000"/>
              <a:buFont typeface="Wingdings" pitchFamily="2" charset="2"/>
              <a:buNone/>
              <a:defRPr/>
            </a:pPr>
            <a:r>
              <a:rPr lang="ru-RU" sz="3600" i="1" dirty="0" smtClean="0">
                <a:solidFill>
                  <a:srgbClr val="FF0066"/>
                </a:solidFill>
              </a:rPr>
              <a:t>ВИУД</a:t>
            </a:r>
            <a:r>
              <a:rPr lang="ru-RU" sz="3600" dirty="0" smtClean="0">
                <a:solidFill>
                  <a:srgbClr val="000099"/>
                </a:solidFill>
              </a:rPr>
              <a:t>, которой обмениваются между собой реальные системы, </a:t>
            </a:r>
            <a:r>
              <a:rPr lang="ru-RU" sz="3600" i="1" dirty="0" smtClean="0">
                <a:solidFill>
                  <a:srgbClr val="FF0066"/>
                </a:solidFill>
              </a:rPr>
              <a:t>требует защиты от угроз УД</a:t>
            </a:r>
            <a:r>
              <a:rPr lang="ru-RU" sz="3600" dirty="0" smtClean="0">
                <a:solidFill>
                  <a:srgbClr val="000099"/>
                </a:solidFill>
              </a:rPr>
              <a:t>. Полномочный орган (</a:t>
            </a:r>
            <a:r>
              <a:rPr lang="ru-RU" sz="3600" i="1" dirty="0" smtClean="0">
                <a:solidFill>
                  <a:srgbClr val="FF0066"/>
                </a:solidFill>
              </a:rPr>
              <a:t>УЦ</a:t>
            </a:r>
            <a:r>
              <a:rPr lang="ru-RU" sz="3600" dirty="0" smtClean="0">
                <a:solidFill>
                  <a:srgbClr val="000099"/>
                </a:solidFill>
              </a:rPr>
              <a:t>), который предоставил ВИУД, должен быть проверяемым на достоверность со стороны ФПРИ-модуля, использующего ВИПР, извлечённую из этой ВИУД.</a:t>
            </a:r>
            <a:endParaRPr lang="ru-RU" sz="3600" dirty="0">
              <a:solidFill>
                <a:srgbClr val="000099"/>
              </a:solidFill>
            </a:endParaRPr>
          </a:p>
        </p:txBody>
      </p:sp>
      <p:sp>
        <p:nvSpPr>
          <p:cNvPr id="86020" name="Rectangle 4"/>
          <p:cNvSpPr>
            <a:spLocks noChangeArrowheads="1"/>
          </p:cNvSpPr>
          <p:nvPr/>
        </p:nvSpPr>
        <p:spPr bwMode="auto">
          <a:xfrm>
            <a:off x="755650" y="679450"/>
            <a:ext cx="8388350" cy="872034"/>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400"/>
              </a:lnSpc>
              <a:buClr>
                <a:srgbClr val="FFFF00"/>
              </a:buClr>
              <a:buSzPct val="80000"/>
              <a:buFont typeface="Wingdings" pitchFamily="2" charset="2"/>
              <a:buNone/>
              <a:defRPr/>
            </a:pPr>
            <a:r>
              <a:rPr lang="ru-RU" sz="3000" b="1" i="1" dirty="0" smtClean="0">
                <a:solidFill>
                  <a:srgbClr val="FF3300"/>
                </a:solidFill>
                <a:latin typeface="Arial" charset="0"/>
              </a:rPr>
              <a:t>3.2. Защита ВИУД</a:t>
            </a:r>
          </a:p>
          <a:p>
            <a:pPr>
              <a:lnSpc>
                <a:spcPts val="3400"/>
              </a:lnSpc>
              <a:buClr>
                <a:srgbClr val="FFFF00"/>
              </a:buClr>
              <a:buSzPct val="80000"/>
              <a:buFont typeface="Wingdings" pitchFamily="2" charset="2"/>
              <a:buNone/>
              <a:defRPr/>
            </a:pPr>
            <a:r>
              <a:rPr lang="ru-RU" b="1" i="1" dirty="0" smtClean="0">
                <a:solidFill>
                  <a:srgbClr val="FF3300"/>
                </a:solidFill>
                <a:latin typeface="Arial" charset="0"/>
              </a:rPr>
              <a:t>3.2.1. Сертификаты для УД</a:t>
            </a:r>
            <a:endParaRPr lang="en-GB"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695450"/>
            <a:ext cx="8001000" cy="448058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buClr>
                <a:srgbClr val="FF0066"/>
              </a:buClr>
              <a:buSzPct val="80000"/>
              <a:buFont typeface="Wingdings" pitchFamily="2" charset="2"/>
              <a:buNone/>
              <a:defRPr/>
            </a:pPr>
            <a:r>
              <a:rPr lang="ru-RU" sz="2600" i="1" dirty="0" smtClean="0">
                <a:solidFill>
                  <a:srgbClr val="FF0066"/>
                </a:solidFill>
              </a:rPr>
              <a:t>Различные типы ВИУД включают данные об инициаторе, целевом объекте, запросе доступа, процессе, объекте обработки и контекстно-зависимые данные</a:t>
            </a:r>
            <a:r>
              <a:rPr lang="ru-RU" sz="2600" dirty="0" smtClean="0">
                <a:solidFill>
                  <a:srgbClr val="000099"/>
                </a:solidFill>
              </a:rPr>
              <a:t>. ВИУД может понадобиться при взаимодействии реальных систем, которое может быть частью реализации функции УД. Когда такое информационное взаимодействие имеет место, то очень важно, чтобы взаимодействующие объекты договорились о понимании абстрактного синтаксиса.</a:t>
            </a:r>
            <a:endParaRPr lang="ru-RU" sz="2600" dirty="0">
              <a:solidFill>
                <a:srgbClr val="000099"/>
              </a:solidFill>
            </a:endParaRPr>
          </a:p>
        </p:txBody>
      </p:sp>
      <p:sp>
        <p:nvSpPr>
          <p:cNvPr id="86020" name="Rectangle 4"/>
          <p:cNvSpPr>
            <a:spLocks noChangeArrowheads="1"/>
          </p:cNvSpPr>
          <p:nvPr/>
        </p:nvSpPr>
        <p:spPr bwMode="auto">
          <a:xfrm>
            <a:off x="755650" y="679450"/>
            <a:ext cx="8388350" cy="872034"/>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400"/>
              </a:lnSpc>
              <a:buClr>
                <a:srgbClr val="FFFF00"/>
              </a:buClr>
              <a:buSzPct val="80000"/>
              <a:buFont typeface="Wingdings" pitchFamily="2" charset="2"/>
              <a:buNone/>
              <a:defRPr/>
            </a:pPr>
            <a:r>
              <a:rPr lang="en-US" sz="3200" b="1" i="1" dirty="0" smtClean="0">
                <a:solidFill>
                  <a:srgbClr val="FF3300"/>
                </a:solidFill>
                <a:latin typeface="Arial" charset="0"/>
              </a:rPr>
              <a:t>III. </a:t>
            </a:r>
            <a:r>
              <a:rPr lang="ru-RU" sz="3200" b="1" i="1" dirty="0" smtClean="0">
                <a:solidFill>
                  <a:srgbClr val="FF3300"/>
                </a:solidFill>
                <a:latin typeface="Arial" charset="0"/>
              </a:rPr>
              <a:t>ВИУД и средства УД</a:t>
            </a:r>
            <a:endParaRPr lang="ru-RU" sz="3200" b="1" i="1" dirty="0">
              <a:solidFill>
                <a:srgbClr val="FF3300"/>
              </a:solidFill>
              <a:latin typeface="Arial" charset="0"/>
            </a:endParaRPr>
          </a:p>
          <a:p>
            <a:pPr>
              <a:lnSpc>
                <a:spcPts val="3400"/>
              </a:lnSpc>
              <a:buClr>
                <a:srgbClr val="FFFF00"/>
              </a:buClr>
              <a:buSzPct val="80000"/>
              <a:buFont typeface="Wingdings" pitchFamily="2" charset="2"/>
              <a:buNone/>
              <a:defRPr/>
            </a:pPr>
            <a:r>
              <a:rPr lang="ru-RU" sz="3000" b="1" i="1" dirty="0" smtClean="0">
                <a:solidFill>
                  <a:srgbClr val="FF3300"/>
                </a:solidFill>
                <a:latin typeface="Arial" charset="0"/>
              </a:rPr>
              <a:t>3.1</a:t>
            </a:r>
            <a:r>
              <a:rPr lang="ru-RU" sz="3000" b="1" i="1" dirty="0">
                <a:solidFill>
                  <a:srgbClr val="FF3300"/>
                </a:solidFill>
                <a:latin typeface="Arial" charset="0"/>
              </a:rPr>
              <a:t>. </a:t>
            </a:r>
            <a:r>
              <a:rPr lang="ru-RU" sz="3000" b="1" i="1" dirty="0" smtClean="0">
                <a:solidFill>
                  <a:srgbClr val="FF3300"/>
                </a:solidFill>
                <a:latin typeface="Arial" charset="0"/>
              </a:rPr>
              <a:t>Вспомогательная информация</a:t>
            </a:r>
            <a:endParaRPr lang="en-GB" sz="30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806450"/>
            <a:ext cx="8001056" cy="549900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i="1" dirty="0" smtClean="0">
                <a:solidFill>
                  <a:srgbClr val="FF0066"/>
                </a:solidFill>
              </a:rPr>
              <a:t>Одним из способов обеспечения такой проверки на достоверность является размещение ВИУД в сертификате безопасности (СЕРТ|ИБ)</a:t>
            </a:r>
            <a:r>
              <a:rPr lang="ru-RU" dirty="0" smtClean="0">
                <a:solidFill>
                  <a:srgbClr val="000099"/>
                </a:solidFill>
              </a:rPr>
              <a:t>, который подписывается или защищается с помощью криптографической проверочной суммы УЦ, выдавшим СЕРТ|ИБ. Такой СЕРТ|ИБ называется СЕРТ|УД. СЕРТ|УД может содержать информацию в различных форматах. Большинство из защищаемых СЕРТ|ИБ рассматриваются в Главе 2.</a:t>
            </a:r>
            <a:endParaRPr lang="ru-RU"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895350"/>
            <a:ext cx="8001056" cy="153888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pPr>
            <a:r>
              <a:rPr lang="ru-RU" sz="3400" dirty="0" smtClean="0">
                <a:solidFill>
                  <a:srgbClr val="000099"/>
                </a:solidFill>
              </a:rPr>
              <a:t>Следующие элементы данных, характеризующие </a:t>
            </a:r>
            <a:r>
              <a:rPr lang="ru-RU" sz="3400" i="1" dirty="0" smtClean="0">
                <a:solidFill>
                  <a:srgbClr val="FF0066"/>
                </a:solidFill>
              </a:rPr>
              <a:t>инициатора</a:t>
            </a:r>
            <a:r>
              <a:rPr lang="ru-RU" sz="3400" dirty="0" smtClean="0">
                <a:solidFill>
                  <a:srgbClr val="000099"/>
                </a:solidFill>
              </a:rPr>
              <a:t>, могут быть включены в СЕРТ|УД:</a:t>
            </a:r>
            <a:endParaRPr lang="ru-RU" sz="3400" dirty="0">
              <a:solidFill>
                <a:srgbClr val="000099"/>
              </a:solidFill>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71550" y="2540000"/>
            <a:ext cx="8001056" cy="362451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58775" indent="-358775" algn="l">
              <a:lnSpc>
                <a:spcPts val="4000"/>
              </a:lnSpc>
              <a:spcBef>
                <a:spcPts val="600"/>
              </a:spcBef>
              <a:buClr>
                <a:srgbClr val="FF0066"/>
              </a:buClr>
              <a:buSzPct val="70000"/>
              <a:buFont typeface="Wingdings" pitchFamily="2" charset="2"/>
              <a:buChar char="q"/>
              <a:defRPr/>
            </a:pPr>
            <a:r>
              <a:rPr lang="ru-RU" sz="3200" dirty="0" smtClean="0">
                <a:solidFill>
                  <a:srgbClr val="000099"/>
                </a:solidFill>
              </a:rPr>
              <a:t>ВИУД об инициаторе;</a:t>
            </a:r>
          </a:p>
          <a:p>
            <a:pPr marL="358775" indent="-358775" algn="l">
              <a:lnSpc>
                <a:spcPts val="4000"/>
              </a:lnSpc>
              <a:spcBef>
                <a:spcPts val="600"/>
              </a:spcBef>
              <a:buClr>
                <a:srgbClr val="FF0066"/>
              </a:buClr>
              <a:buSzPct val="70000"/>
              <a:buFont typeface="Wingdings" pitchFamily="2" charset="2"/>
              <a:buChar char="q"/>
              <a:defRPr/>
            </a:pPr>
            <a:r>
              <a:rPr lang="ru-RU" sz="3200" dirty="0" smtClean="0">
                <a:solidFill>
                  <a:srgbClr val="000099"/>
                </a:solidFill>
              </a:rPr>
              <a:t>способ проверки подлинности привязки СЕРТ|УД к определённому инициатору, и при этом такой, что им не мог бы воспользоваться другой инициатор;</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850900"/>
            <a:ext cx="8001056" cy="537326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58775" indent="-358775" algn="l">
              <a:lnSpc>
                <a:spcPts val="3700"/>
              </a:lnSpc>
              <a:spcBef>
                <a:spcPts val="600"/>
              </a:spcBef>
              <a:buClr>
                <a:srgbClr val="FF0066"/>
              </a:buClr>
              <a:buSzPct val="70000"/>
              <a:buFont typeface="Wingdings" pitchFamily="2" charset="2"/>
              <a:buChar char="q"/>
              <a:defRPr/>
            </a:pPr>
            <a:r>
              <a:rPr lang="ru-RU" sz="3200" dirty="0" smtClean="0">
                <a:solidFill>
                  <a:srgbClr val="000099"/>
                </a:solidFill>
              </a:rPr>
              <a:t>идентификатор клиента, которому может быть предоставлен (разрешён) доступ;</a:t>
            </a:r>
          </a:p>
          <a:p>
            <a:pPr marL="358775" indent="-358775" algn="l">
              <a:lnSpc>
                <a:spcPts val="3700"/>
              </a:lnSpc>
              <a:spcBef>
                <a:spcPts val="600"/>
              </a:spcBef>
              <a:buClr>
                <a:srgbClr val="FF0066"/>
              </a:buClr>
              <a:buSzPct val="70000"/>
              <a:buFont typeface="Wingdings" pitchFamily="2" charset="2"/>
              <a:buChar char="q"/>
              <a:defRPr/>
            </a:pPr>
            <a:r>
              <a:rPr lang="ru-RU" sz="3200" dirty="0" smtClean="0">
                <a:solidFill>
                  <a:srgbClr val="000099"/>
                </a:solidFill>
              </a:rPr>
              <a:t>идентификаторы объектов, которые являются ответственными за предоставление доступа при проведении процедур отчётности или аудиторских проверок;</a:t>
            </a:r>
          </a:p>
          <a:p>
            <a:pPr marL="358775" indent="-358775" algn="l">
              <a:lnSpc>
                <a:spcPts val="3700"/>
              </a:lnSpc>
              <a:spcBef>
                <a:spcPts val="600"/>
              </a:spcBef>
              <a:buClr>
                <a:srgbClr val="FF0066"/>
              </a:buClr>
              <a:buSzPct val="70000"/>
              <a:buFont typeface="Wingdings" pitchFamily="2" charset="2"/>
              <a:buChar char="q"/>
              <a:defRPr/>
            </a:pPr>
            <a:r>
              <a:rPr lang="ru-RU" sz="3200" dirty="0" smtClean="0">
                <a:solidFill>
                  <a:srgbClr val="000099"/>
                </a:solidFill>
              </a:rPr>
              <a:t>число процедур запроса доступа, при которых инициатор может воспользоваться СЕРТ|УД.</a:t>
            </a:r>
            <a:endParaRPr lang="ru-RU" sz="3200" dirty="0">
              <a:solidFill>
                <a:srgbClr val="000099"/>
              </a:solidFill>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895350"/>
            <a:ext cx="8001056" cy="138499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dirty="0" smtClean="0">
                <a:solidFill>
                  <a:srgbClr val="000099"/>
                </a:solidFill>
              </a:rPr>
              <a:t>Следующие элементы данных, характеризующие </a:t>
            </a:r>
            <a:r>
              <a:rPr lang="ru-RU" i="1" dirty="0" smtClean="0">
                <a:solidFill>
                  <a:srgbClr val="FF0066"/>
                </a:solidFill>
              </a:rPr>
              <a:t>целевой объект</a:t>
            </a:r>
            <a:r>
              <a:rPr lang="ru-RU" dirty="0" smtClean="0">
                <a:solidFill>
                  <a:srgbClr val="000099"/>
                </a:solidFill>
              </a:rPr>
              <a:t>, могут быть включены в СЕРТ|УД:</a:t>
            </a:r>
            <a:endParaRPr lang="ru-RU" dirty="0">
              <a:solidFill>
                <a:srgbClr val="000099"/>
              </a:solidFill>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2317750"/>
            <a:ext cx="8001056" cy="392415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58775" indent="-358775" algn="l">
              <a:lnSpc>
                <a:spcPts val="3000"/>
              </a:lnSpc>
              <a:spcBef>
                <a:spcPts val="300"/>
              </a:spcBef>
              <a:buClr>
                <a:srgbClr val="FF0066"/>
              </a:buClr>
              <a:buSzPct val="70000"/>
              <a:buFont typeface="Wingdings" pitchFamily="2" charset="2"/>
              <a:buChar char="q"/>
              <a:defRPr/>
            </a:pPr>
            <a:r>
              <a:rPr lang="ru-RU" sz="2600" dirty="0" smtClean="0">
                <a:solidFill>
                  <a:srgbClr val="000099"/>
                </a:solidFill>
              </a:rPr>
              <a:t>ВИУД о целевом объекте;</a:t>
            </a:r>
          </a:p>
          <a:p>
            <a:pPr marL="358775" indent="-358775" algn="l">
              <a:lnSpc>
                <a:spcPts val="3000"/>
              </a:lnSpc>
              <a:spcBef>
                <a:spcPts val="300"/>
              </a:spcBef>
              <a:buClr>
                <a:srgbClr val="FF0066"/>
              </a:buClr>
              <a:buSzPct val="70000"/>
              <a:buFont typeface="Wingdings" pitchFamily="2" charset="2"/>
              <a:buChar char="q"/>
              <a:defRPr/>
            </a:pPr>
            <a:r>
              <a:rPr lang="ru-RU" sz="2600" dirty="0" smtClean="0">
                <a:solidFill>
                  <a:srgbClr val="000099"/>
                </a:solidFill>
              </a:rPr>
              <a:t>способ проверки подлинности привязки СЕРТ|УД к определённому целевому объекту, и при этом такой, что им не возможно было воспользоваться в процедуре запроса доступа к другому целевому объекту;</a:t>
            </a:r>
          </a:p>
          <a:p>
            <a:pPr marL="358775" indent="-358775" algn="l">
              <a:lnSpc>
                <a:spcPts val="3000"/>
              </a:lnSpc>
              <a:spcBef>
                <a:spcPts val="300"/>
              </a:spcBef>
              <a:buClr>
                <a:srgbClr val="FF0066"/>
              </a:buClr>
              <a:buSzPct val="70000"/>
              <a:buFont typeface="Wingdings" pitchFamily="2" charset="2"/>
              <a:buChar char="q"/>
              <a:defRPr/>
            </a:pPr>
            <a:r>
              <a:rPr lang="ru-RU" sz="2600" dirty="0" smtClean="0">
                <a:solidFill>
                  <a:srgbClr val="000099"/>
                </a:solidFill>
              </a:rPr>
              <a:t>число процедур запроса доступа, при которых соответствующий инициатор может воспользоваться СЕРТ|УД.</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717550"/>
            <a:ext cx="8001056" cy="11156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2900"/>
              </a:lnSpc>
            </a:pPr>
            <a:r>
              <a:rPr lang="ru-RU" sz="2600" dirty="0" smtClean="0">
                <a:solidFill>
                  <a:srgbClr val="000099"/>
                </a:solidFill>
              </a:rPr>
              <a:t>Следующие элементы данных, характеризующие </a:t>
            </a:r>
            <a:r>
              <a:rPr lang="ru-RU" sz="2600" i="1" dirty="0" smtClean="0">
                <a:solidFill>
                  <a:srgbClr val="FF0066"/>
                </a:solidFill>
              </a:rPr>
              <a:t>запрос доступа</a:t>
            </a:r>
            <a:r>
              <a:rPr lang="ru-RU" sz="2600" dirty="0" smtClean="0">
                <a:solidFill>
                  <a:srgbClr val="000099"/>
                </a:solidFill>
              </a:rPr>
              <a:t>, могут быть включены в СЕРТ|УД:</a:t>
            </a:r>
            <a:endParaRPr lang="ru-RU" sz="2600" dirty="0">
              <a:solidFill>
                <a:srgbClr val="000099"/>
              </a:solidFill>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1784350"/>
            <a:ext cx="8001056" cy="471924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58775" indent="-358775" algn="l">
              <a:lnSpc>
                <a:spcPts val="2500"/>
              </a:lnSpc>
              <a:spcBef>
                <a:spcPts val="600"/>
              </a:spcBef>
              <a:buClr>
                <a:srgbClr val="FF0066"/>
              </a:buClr>
              <a:buSzPct val="70000"/>
              <a:buFont typeface="Wingdings" pitchFamily="2" charset="2"/>
              <a:buChar char="q"/>
              <a:defRPr/>
            </a:pPr>
            <a:r>
              <a:rPr lang="ru-RU" sz="2400" dirty="0" smtClean="0">
                <a:solidFill>
                  <a:srgbClr val="000099"/>
                </a:solidFill>
              </a:rPr>
              <a:t>способ проверки подлинности привязки СЕРТ|УД к определённому запросу доступа, и при этом такой, что им не возможно было воспользоваться в другом запросе доступа;</a:t>
            </a:r>
          </a:p>
          <a:p>
            <a:pPr marL="358775" indent="-358775" algn="l">
              <a:lnSpc>
                <a:spcPts val="2500"/>
              </a:lnSpc>
              <a:spcBef>
                <a:spcPts val="300"/>
              </a:spcBef>
              <a:buClr>
                <a:srgbClr val="FF0066"/>
              </a:buClr>
              <a:buSzPct val="70000"/>
              <a:buFont typeface="Wingdings" pitchFamily="2" charset="2"/>
              <a:buChar char="q"/>
              <a:defRPr/>
            </a:pPr>
            <a:r>
              <a:rPr lang="ru-RU" sz="2400" dirty="0" smtClean="0">
                <a:solidFill>
                  <a:srgbClr val="000099"/>
                </a:solidFill>
              </a:rPr>
              <a:t>способ проверки подлинности привязки СЕРТ|УД к одному или нескольким запросам доступа, и при этом такой, что им можно было воспользоваться в других запросах доступа (например, при ретрансляции запроса доступа);</a:t>
            </a:r>
          </a:p>
          <a:p>
            <a:pPr marL="358775" indent="-358775" algn="l">
              <a:lnSpc>
                <a:spcPts val="2500"/>
              </a:lnSpc>
              <a:spcBef>
                <a:spcPts val="600"/>
              </a:spcBef>
              <a:buClr>
                <a:srgbClr val="FF0066"/>
              </a:buClr>
              <a:buSzPct val="70000"/>
              <a:buFont typeface="Wingdings" pitchFamily="2" charset="2"/>
              <a:buChar char="q"/>
              <a:defRPr/>
            </a:pPr>
            <a:r>
              <a:rPr lang="ru-RU" sz="2400" dirty="0" smtClean="0">
                <a:solidFill>
                  <a:srgbClr val="000099"/>
                </a:solidFill>
              </a:rPr>
              <a:t>число процедур запроса доступа к соответствующему целевому объекту, при которых может использоваться СЕРТ|УД;</a:t>
            </a:r>
          </a:p>
          <a:p>
            <a:pPr marL="358775" indent="-358775" algn="l">
              <a:lnSpc>
                <a:spcPts val="2500"/>
              </a:lnSpc>
              <a:spcBef>
                <a:spcPts val="600"/>
              </a:spcBef>
              <a:buClr>
                <a:srgbClr val="FF0066"/>
              </a:buClr>
              <a:buSzPct val="70000"/>
              <a:buFont typeface="Wingdings" pitchFamily="2" charset="2"/>
              <a:buChar char="q"/>
              <a:defRPr/>
            </a:pPr>
            <a:r>
              <a:rPr lang="ru-RU" sz="2400" dirty="0" smtClean="0">
                <a:solidFill>
                  <a:srgbClr val="000099"/>
                </a:solidFill>
              </a:rPr>
              <a:t>ВИУД о запросе доступа.</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206500"/>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300"/>
              </a:lnSpc>
              <a:buClr>
                <a:srgbClr val="FF0066"/>
              </a:buClr>
              <a:buSzPct val="80000"/>
              <a:buFont typeface="Wingdings" pitchFamily="2" charset="2"/>
              <a:buNone/>
              <a:defRPr/>
            </a:pPr>
            <a:r>
              <a:rPr lang="ru-RU" dirty="0" smtClean="0">
                <a:solidFill>
                  <a:srgbClr val="000099"/>
                </a:solidFill>
              </a:rPr>
              <a:t>Другим наиболее общим средством защиты ВИУД является размещаемый внутри этой информации маркер безопасности (</a:t>
            </a:r>
            <a:r>
              <a:rPr lang="en-US" dirty="0" smtClean="0">
                <a:solidFill>
                  <a:srgbClr val="000099"/>
                </a:solidFill>
              </a:rPr>
              <a:t>security token</a:t>
            </a:r>
            <a:r>
              <a:rPr lang="ru-RU" dirty="0" smtClean="0">
                <a:solidFill>
                  <a:srgbClr val="000099"/>
                </a:solidFill>
              </a:rPr>
              <a:t>). </a:t>
            </a:r>
            <a:r>
              <a:rPr lang="ru-RU" i="1" dirty="0" smtClean="0">
                <a:solidFill>
                  <a:srgbClr val="FF0066"/>
                </a:solidFill>
              </a:rPr>
              <a:t>Маркер безопасности, в отличие от СЕРТ|УД, который может быть подписан или защищён с помощью криптографической проверочной суммы УЦ, может формироваться инициатором</a:t>
            </a:r>
            <a:r>
              <a:rPr lang="ru-RU" dirty="0" smtClean="0">
                <a:solidFill>
                  <a:srgbClr val="000099"/>
                </a:solidFill>
              </a:rPr>
              <a:t>. В случае УД маркер безопасности непосредственно касается ВИУД, привязанной к запросу доступа.</a:t>
            </a:r>
            <a:endParaRPr lang="ru-RU" dirty="0">
              <a:solidFill>
                <a:srgbClr val="000099"/>
              </a:solidFill>
            </a:endParaRPr>
          </a:p>
        </p:txBody>
      </p:sp>
      <p:sp>
        <p:nvSpPr>
          <p:cNvPr id="86020" name="Rectangle 4"/>
          <p:cNvSpPr>
            <a:spLocks noChangeArrowheads="1"/>
          </p:cNvSpPr>
          <p:nvPr/>
        </p:nvSpPr>
        <p:spPr bwMode="auto">
          <a:xfrm>
            <a:off x="755650" y="679450"/>
            <a:ext cx="8388350" cy="408766"/>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400"/>
              </a:lnSpc>
              <a:buClr>
                <a:srgbClr val="FFFF00"/>
              </a:buClr>
              <a:buSzPct val="80000"/>
              <a:buFont typeface="Wingdings" pitchFamily="2" charset="2"/>
              <a:buNone/>
              <a:defRPr/>
            </a:pPr>
            <a:r>
              <a:rPr lang="ru-RU" b="1" i="1" dirty="0" smtClean="0">
                <a:solidFill>
                  <a:srgbClr val="FF3300"/>
                </a:solidFill>
                <a:latin typeface="Arial" charset="0"/>
              </a:rPr>
              <a:t>3.2.2. Маркеры УД</a:t>
            </a:r>
            <a:endParaRPr lang="en-GB"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857232"/>
            <a:ext cx="8001056"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2800"/>
              </a:lnSpc>
            </a:pPr>
            <a:r>
              <a:rPr lang="ru-RU" sz="2600" dirty="0" smtClean="0">
                <a:solidFill>
                  <a:srgbClr val="000099"/>
                </a:solidFill>
              </a:rPr>
              <a:t>СЕРТ|УД может быть получен из УЦ и использоваться в нескольких процедурах запросах доступа. Тем не менее, </a:t>
            </a:r>
            <a:r>
              <a:rPr lang="ru-RU" sz="2600" i="1" dirty="0" smtClean="0">
                <a:solidFill>
                  <a:srgbClr val="FF0066"/>
                </a:solidFill>
              </a:rPr>
              <a:t>инициатор может сформировать маркер безопасности для привязки СЕРТ|УД к конкретному запросу доступа</a:t>
            </a:r>
            <a:r>
              <a:rPr lang="ru-RU" sz="2600" dirty="0" smtClean="0">
                <a:solidFill>
                  <a:srgbClr val="000099"/>
                </a:solidFill>
              </a:rPr>
              <a:t>.</a:t>
            </a:r>
          </a:p>
          <a:p>
            <a:pPr>
              <a:lnSpc>
                <a:spcPts val="2800"/>
              </a:lnSpc>
            </a:pPr>
            <a:r>
              <a:rPr lang="ru-RU" sz="2600" i="1" dirty="0" smtClean="0">
                <a:solidFill>
                  <a:srgbClr val="FF0066"/>
                </a:solidFill>
              </a:rPr>
              <a:t>Маркер безопасности может включать информацию в различных форматах</a:t>
            </a:r>
            <a:r>
              <a:rPr lang="ru-RU" sz="2600" dirty="0" smtClean="0">
                <a:solidFill>
                  <a:srgbClr val="000099"/>
                </a:solidFill>
              </a:rPr>
              <a:t>. Большинство из защищаемых маркеров безопасности рассматриваются в Главе 2.</a:t>
            </a:r>
          </a:p>
          <a:p>
            <a:pPr>
              <a:lnSpc>
                <a:spcPts val="2800"/>
              </a:lnSpc>
            </a:pPr>
            <a:r>
              <a:rPr lang="ru-RU" sz="2600" dirty="0" smtClean="0">
                <a:solidFill>
                  <a:srgbClr val="000099"/>
                </a:solidFill>
              </a:rPr>
              <a:t>Одни и те же элементы данных о конкретных инициаторе, целевом объекте и запросе доступа, которые могут входить в состав СЕРТ|УД, могут быть включены в состав маркера безопасности.</a:t>
            </a:r>
            <a:endParaRPr lang="ru-RU" sz="26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285860"/>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buClr>
                <a:srgbClr val="FF0066"/>
              </a:buClr>
              <a:buSzPct val="80000"/>
              <a:buFont typeface="Wingdings" pitchFamily="2" charset="2"/>
              <a:buNone/>
              <a:defRPr/>
            </a:pPr>
            <a:r>
              <a:rPr lang="ru-RU" sz="3400" dirty="0" smtClean="0">
                <a:solidFill>
                  <a:srgbClr val="000099"/>
                </a:solidFill>
              </a:rPr>
              <a:t>Далее рассматриваются </a:t>
            </a:r>
            <a:r>
              <a:rPr lang="ru-RU" sz="3400" i="1" dirty="0" smtClean="0">
                <a:solidFill>
                  <a:srgbClr val="FF0066"/>
                </a:solidFill>
              </a:rPr>
              <a:t>средства УД, которые могут быть использованы при выполнении процедур УД в реальных системах</a:t>
            </a:r>
            <a:r>
              <a:rPr lang="ru-RU" sz="3400" dirty="0" smtClean="0">
                <a:solidFill>
                  <a:srgbClr val="000099"/>
                </a:solidFill>
              </a:rPr>
              <a:t>. Типовое описание средств УД указывает на то, что они не зависят от конкретных способов. Примитивы конкретных интерфейсов, используемых в реальных системах, не определены.</a:t>
            </a:r>
            <a:endParaRPr lang="ru-RU" sz="3400" dirty="0">
              <a:solidFill>
                <a:srgbClr val="000099"/>
              </a:solidFill>
            </a:endParaRPr>
          </a:p>
        </p:txBody>
      </p:sp>
      <p:sp>
        <p:nvSpPr>
          <p:cNvPr id="86020" name="Rectangle 4"/>
          <p:cNvSpPr>
            <a:spLocks noChangeArrowheads="1"/>
          </p:cNvSpPr>
          <p:nvPr/>
        </p:nvSpPr>
        <p:spPr bwMode="auto">
          <a:xfrm>
            <a:off x="755650" y="679450"/>
            <a:ext cx="8388350" cy="43601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400"/>
              </a:lnSpc>
              <a:buClr>
                <a:srgbClr val="FFFF00"/>
              </a:buClr>
              <a:buSzPct val="80000"/>
              <a:buFont typeface="Wingdings" pitchFamily="2" charset="2"/>
              <a:buNone/>
              <a:defRPr/>
            </a:pPr>
            <a:r>
              <a:rPr lang="ru-RU" sz="3000" b="1" i="1" dirty="0" smtClean="0">
                <a:solidFill>
                  <a:srgbClr val="FF3300"/>
                </a:solidFill>
                <a:latin typeface="Arial" charset="0"/>
              </a:rPr>
              <a:t>3.3. Средства УД</a:t>
            </a: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285860"/>
            <a:ext cx="8001056" cy="461664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buClr>
                <a:srgbClr val="FF0066"/>
              </a:buClr>
              <a:buSzPct val="80000"/>
              <a:buFont typeface="Wingdings" pitchFamily="2" charset="2"/>
              <a:buNone/>
              <a:defRPr/>
            </a:pPr>
            <a:r>
              <a:rPr lang="ru-RU" sz="3400" dirty="0" smtClean="0">
                <a:solidFill>
                  <a:srgbClr val="000099"/>
                </a:solidFill>
              </a:rPr>
              <a:t>(</a:t>
            </a:r>
            <a:r>
              <a:rPr lang="ru-RU" sz="3400" i="1" u="sng" dirty="0" smtClean="0">
                <a:solidFill>
                  <a:srgbClr val="FF0066"/>
                </a:solidFill>
              </a:rPr>
              <a:t>Примечание</a:t>
            </a:r>
            <a:r>
              <a:rPr lang="ru-RU" sz="3400" i="1" dirty="0" smtClean="0">
                <a:solidFill>
                  <a:srgbClr val="FF0066"/>
                </a:solidFill>
              </a:rPr>
              <a:t>. Несмотря на то, что средства УД определены с наиболее общих позиций, их смысл заключается в том, чтобы продемонстрировать один общий подход к обеспечению СЛУД среди других возможных подходов, которые в дальнейшем не рассматриваются.</a:t>
            </a:r>
            <a:r>
              <a:rPr lang="ru-RU" sz="3400" dirty="0" smtClean="0">
                <a:solidFill>
                  <a:srgbClr val="000099"/>
                </a:solidFill>
              </a:rPr>
              <a:t>)</a:t>
            </a:r>
            <a:endParaRPr lang="ru-RU" sz="34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850900"/>
            <a:ext cx="8001056" cy="138499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sz="3400" i="1" dirty="0" smtClean="0">
                <a:solidFill>
                  <a:srgbClr val="FF0066"/>
                </a:solidFill>
              </a:rPr>
              <a:t>Средства УД разделяются на два основных класса </a:t>
            </a:r>
            <a:r>
              <a:rPr lang="ru-RU" sz="3400" dirty="0" smtClean="0">
                <a:solidFill>
                  <a:srgbClr val="000099"/>
                </a:solidFill>
              </a:rPr>
              <a:t>(рис. 4.4), то есть те, которые:</a:t>
            </a:r>
            <a:endParaRPr lang="ru-RU" sz="3400" dirty="0">
              <a:solidFill>
                <a:srgbClr val="000099"/>
              </a:solidFill>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2228850"/>
            <a:ext cx="8001056" cy="389850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58775" indent="-358775" algn="l">
              <a:lnSpc>
                <a:spcPts val="3800"/>
              </a:lnSpc>
              <a:spcBef>
                <a:spcPts val="300"/>
              </a:spcBef>
              <a:buClr>
                <a:srgbClr val="FF0066"/>
              </a:buClr>
              <a:buSzPct val="70000"/>
              <a:buFont typeface="Wingdings" pitchFamily="2" charset="2"/>
              <a:buChar char="q"/>
              <a:defRPr/>
            </a:pPr>
            <a:r>
              <a:rPr lang="ru-RU" sz="3200" i="1" dirty="0" smtClean="0">
                <a:solidFill>
                  <a:srgbClr val="FF0066"/>
                </a:solidFill>
              </a:rPr>
              <a:t>могут привлекаться к вспомогательным (обеспечивающим) процедурам</a:t>
            </a:r>
            <a:r>
              <a:rPr lang="ru-RU" sz="3200" dirty="0" smtClean="0">
                <a:solidFill>
                  <a:srgbClr val="000099"/>
                </a:solidFill>
              </a:rPr>
              <a:t>, например, администратором по безопасности. Такие средства обеспечивают «привязку» ВИУД к элементам, модификацию ВИУД и её аннулирование;</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927100" y="850900"/>
            <a:ext cx="8001056" cy="531837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pPr>
            <a:r>
              <a:rPr lang="ru-RU" sz="3000" dirty="0" smtClean="0">
                <a:solidFill>
                  <a:srgbClr val="000099"/>
                </a:solidFill>
              </a:rPr>
              <a:t>(</a:t>
            </a:r>
            <a:r>
              <a:rPr lang="ru-RU" sz="3000" i="1" u="sng" dirty="0" smtClean="0">
                <a:solidFill>
                  <a:srgbClr val="FF0066"/>
                </a:solidFill>
              </a:rPr>
              <a:t>Примечание</a:t>
            </a:r>
            <a:r>
              <a:rPr lang="ru-RU" sz="3000" i="1" dirty="0" smtClean="0">
                <a:solidFill>
                  <a:srgbClr val="FF0066"/>
                </a:solidFill>
              </a:rPr>
              <a:t>. С целью обеспечения максимальной функциональной совместимости реальных систем необходима стандартизация структуры ВИУД. Иная ВИУД, которая не нуждается в стандартизации (например, хранимая ВИПР), в данной лекции не рассматривается.</a:t>
            </a:r>
            <a:r>
              <a:rPr lang="ru-RU" sz="3000" dirty="0" smtClean="0">
                <a:solidFill>
                  <a:srgbClr val="000099"/>
                </a:solidFill>
              </a:rPr>
              <a:t>) </a:t>
            </a:r>
          </a:p>
          <a:p>
            <a:pPr>
              <a:lnSpc>
                <a:spcPts val="3800"/>
              </a:lnSpc>
            </a:pPr>
            <a:r>
              <a:rPr lang="ru-RU" sz="3000" dirty="0" smtClean="0">
                <a:solidFill>
                  <a:srgbClr val="000099"/>
                </a:solidFill>
              </a:rPr>
              <a:t>Выбор необходимой ВИУД зависит от выбранной политики обеспечения безопасности.</a:t>
            </a:r>
            <a:endParaRPr lang="ru-RU" sz="3000" dirty="0">
              <a:solidFill>
                <a:srgbClr val="000099"/>
              </a:solidFill>
            </a:endParaRPr>
          </a:p>
        </p:txBody>
      </p:sp>
      <p:sp>
        <p:nvSpPr>
          <p:cNvPr id="319492"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3384550"/>
            <a:ext cx="8001056" cy="269304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500"/>
              </a:lnSpc>
            </a:pPr>
            <a:r>
              <a:rPr lang="ru-RU" sz="3000" dirty="0" smtClean="0">
                <a:solidFill>
                  <a:srgbClr val="000099"/>
                </a:solidFill>
              </a:rPr>
              <a:t>Если различные существующие системы или ССБ используют различные форматы ВИУД, то необходимы </a:t>
            </a:r>
            <a:r>
              <a:rPr lang="ru-RU" sz="3000" i="1" dirty="0" smtClean="0">
                <a:solidFill>
                  <a:srgbClr val="FF0066"/>
                </a:solidFill>
              </a:rPr>
              <a:t>дополнительные средства для отображения форматов ВИУД между собой</a:t>
            </a:r>
            <a:r>
              <a:rPr lang="ru-RU" sz="3000" dirty="0" smtClean="0">
                <a:solidFill>
                  <a:srgbClr val="000099"/>
                </a:solidFill>
              </a:rPr>
              <a:t>.</a:t>
            </a:r>
            <a:endParaRPr lang="ru-RU" sz="3000" dirty="0">
              <a:solidFill>
                <a:srgbClr val="000099"/>
              </a:solidFill>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1162050"/>
            <a:ext cx="8001056" cy="205184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58775" indent="-358775" algn="l">
              <a:lnSpc>
                <a:spcPts val="3200"/>
              </a:lnSpc>
              <a:spcBef>
                <a:spcPts val="300"/>
              </a:spcBef>
              <a:buClr>
                <a:srgbClr val="FF0066"/>
              </a:buClr>
              <a:buSzPct val="70000"/>
              <a:buFont typeface="Wingdings" pitchFamily="2" charset="2"/>
              <a:buChar char="q"/>
              <a:defRPr/>
            </a:pPr>
            <a:r>
              <a:rPr lang="ru-RU" i="1" dirty="0" smtClean="0">
                <a:solidFill>
                  <a:srgbClr val="FF0066"/>
                </a:solidFill>
              </a:rPr>
              <a:t>непосредственно связаны с функциональной процедурой УД</a:t>
            </a:r>
            <a:r>
              <a:rPr lang="ru-RU" dirty="0" smtClean="0">
                <a:solidFill>
                  <a:srgbClr val="000099"/>
                </a:solidFill>
              </a:rPr>
              <a:t>. Такие средства обеспечивают доступность ВИПР для ФПРИ-модуля, реализацию (выполнение) функций УД.</a:t>
            </a: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grpSp>
        <p:nvGrpSpPr>
          <p:cNvPr id="75" name="Группа 74"/>
          <p:cNvGrpSpPr/>
          <p:nvPr/>
        </p:nvGrpSpPr>
        <p:grpSpPr>
          <a:xfrm>
            <a:off x="1460500" y="895350"/>
            <a:ext cx="6889750" cy="4762277"/>
            <a:chOff x="1460500" y="895350"/>
            <a:chExt cx="6889750" cy="4762277"/>
          </a:xfrm>
        </p:grpSpPr>
        <p:cxnSp>
          <p:nvCxnSpPr>
            <p:cNvPr id="1028" name="AutoShape 4"/>
            <p:cNvCxnSpPr>
              <a:cxnSpLocks noChangeShapeType="1"/>
            </p:cNvCxnSpPr>
            <p:nvPr/>
          </p:nvCxnSpPr>
          <p:spPr bwMode="auto">
            <a:xfrm>
              <a:off x="5996566" y="4149120"/>
              <a:ext cx="687153" cy="0"/>
            </a:xfrm>
            <a:prstGeom prst="straightConnector1">
              <a:avLst/>
            </a:prstGeom>
            <a:noFill/>
            <a:ln w="38100">
              <a:solidFill>
                <a:srgbClr val="FF3300"/>
              </a:solidFill>
              <a:round/>
              <a:headEnd/>
              <a:tailEnd/>
            </a:ln>
          </p:spPr>
        </p:cxnSp>
        <p:cxnSp>
          <p:nvCxnSpPr>
            <p:cNvPr id="1029" name="AutoShape 5"/>
            <p:cNvCxnSpPr>
              <a:cxnSpLocks noChangeShapeType="1"/>
            </p:cNvCxnSpPr>
            <p:nvPr/>
          </p:nvCxnSpPr>
          <p:spPr bwMode="auto">
            <a:xfrm>
              <a:off x="5996566" y="2294409"/>
              <a:ext cx="0" cy="2724602"/>
            </a:xfrm>
            <a:prstGeom prst="straightConnector1">
              <a:avLst/>
            </a:prstGeom>
            <a:noFill/>
            <a:ln w="38100">
              <a:solidFill>
                <a:srgbClr val="FF3300"/>
              </a:solidFill>
              <a:round/>
              <a:headEnd/>
              <a:tailEnd/>
            </a:ln>
          </p:spPr>
        </p:cxnSp>
        <p:cxnSp>
          <p:nvCxnSpPr>
            <p:cNvPr id="1030" name="AutoShape 6"/>
            <p:cNvCxnSpPr>
              <a:cxnSpLocks noChangeShapeType="1"/>
            </p:cNvCxnSpPr>
            <p:nvPr/>
          </p:nvCxnSpPr>
          <p:spPr bwMode="auto">
            <a:xfrm>
              <a:off x="5996566" y="2846187"/>
              <a:ext cx="652539" cy="0"/>
            </a:xfrm>
            <a:prstGeom prst="straightConnector1">
              <a:avLst/>
            </a:prstGeom>
            <a:noFill/>
            <a:ln w="38100">
              <a:solidFill>
                <a:srgbClr val="FF3300"/>
              </a:solidFill>
              <a:round/>
              <a:headEnd/>
              <a:tailEnd/>
            </a:ln>
          </p:spPr>
        </p:cxnSp>
        <p:cxnSp>
          <p:nvCxnSpPr>
            <p:cNvPr id="1031" name="AutoShape 7"/>
            <p:cNvCxnSpPr>
              <a:cxnSpLocks noChangeShapeType="1"/>
            </p:cNvCxnSpPr>
            <p:nvPr/>
          </p:nvCxnSpPr>
          <p:spPr bwMode="auto">
            <a:xfrm>
              <a:off x="5996566" y="3277958"/>
              <a:ext cx="687153" cy="0"/>
            </a:xfrm>
            <a:prstGeom prst="straightConnector1">
              <a:avLst/>
            </a:prstGeom>
            <a:noFill/>
            <a:ln w="38100">
              <a:solidFill>
                <a:srgbClr val="FF3300"/>
              </a:solidFill>
              <a:round/>
              <a:headEnd/>
              <a:tailEnd/>
            </a:ln>
          </p:spPr>
        </p:cxnSp>
        <p:cxnSp>
          <p:nvCxnSpPr>
            <p:cNvPr id="1032" name="AutoShape 8"/>
            <p:cNvCxnSpPr>
              <a:cxnSpLocks noChangeShapeType="1"/>
            </p:cNvCxnSpPr>
            <p:nvPr/>
          </p:nvCxnSpPr>
          <p:spPr bwMode="auto">
            <a:xfrm>
              <a:off x="5996566" y="3705919"/>
              <a:ext cx="687153" cy="0"/>
            </a:xfrm>
            <a:prstGeom prst="straightConnector1">
              <a:avLst/>
            </a:prstGeom>
            <a:noFill/>
            <a:ln w="38100">
              <a:solidFill>
                <a:srgbClr val="FF3300"/>
              </a:solidFill>
              <a:round/>
              <a:headEnd/>
              <a:tailEnd/>
            </a:ln>
          </p:spPr>
        </p:cxnSp>
        <p:sp>
          <p:nvSpPr>
            <p:cNvPr id="1034" name="AutoShape 10"/>
            <p:cNvSpPr>
              <a:spLocks noChangeArrowheads="1"/>
            </p:cNvSpPr>
            <p:nvPr/>
          </p:nvSpPr>
          <p:spPr bwMode="auto">
            <a:xfrm rot="5400000" flipH="1">
              <a:off x="6924139" y="2953981"/>
              <a:ext cx="615274" cy="2119151"/>
            </a:xfrm>
            <a:prstGeom prst="parallelogram">
              <a:avLst>
                <a:gd name="adj" fmla="val 41792"/>
              </a:avLst>
            </a:prstGeom>
            <a:solidFill>
              <a:srgbClr val="CCFFFF"/>
            </a:solidFill>
            <a:ln w="38100">
              <a:solidFill>
                <a:schemeClr val="accent5">
                  <a:lumMod val="75000"/>
                </a:schemeClr>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35" name="WordArt 11"/>
            <p:cNvSpPr>
              <a:spLocks noChangeArrowheads="1" noChangeShapeType="1" noTextEdit="1"/>
            </p:cNvSpPr>
            <p:nvPr/>
          </p:nvSpPr>
          <p:spPr bwMode="auto">
            <a:xfrm>
              <a:off x="6250402" y="3768145"/>
              <a:ext cx="1967875" cy="478123"/>
            </a:xfrm>
            <a:prstGeom prst="rect">
              <a:avLst/>
            </a:prstGeom>
          </p:spPr>
          <p:txBody>
            <a:bodyPr wrap="none" fromWordArt="1">
              <a:prstTxWarp prst="textSlantUp">
                <a:avLst>
                  <a:gd name="adj" fmla="val 50731"/>
                </a:avLst>
              </a:prstTxWarp>
            </a:bodyPr>
            <a:lstStyle/>
            <a:p>
              <a:pPr algn="ctr" rtl="0"/>
              <a:r>
                <a:rPr lang="ru-RU" sz="1200" b="1" kern="10" spc="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Проверка ВУИД</a:t>
              </a:r>
            </a:p>
            <a:p>
              <a:pPr algn="ctr" rtl="0"/>
              <a:r>
                <a:rPr lang="ru-RU" sz="1200" b="1" kern="10" spc="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и извлечение ВИПР</a:t>
              </a:r>
              <a:endParaRPr lang="ru-RU" sz="1200" b="1" kern="10" spc="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endParaRPr>
            </a:p>
          </p:txBody>
        </p:sp>
        <p:sp>
          <p:nvSpPr>
            <p:cNvPr id="1037" name="AutoShape 13"/>
            <p:cNvSpPr>
              <a:spLocks noChangeArrowheads="1"/>
            </p:cNvSpPr>
            <p:nvPr/>
          </p:nvSpPr>
          <p:spPr bwMode="auto">
            <a:xfrm rot="5400000" flipH="1">
              <a:off x="6924139" y="1658668"/>
              <a:ext cx="615274" cy="2119151"/>
            </a:xfrm>
            <a:prstGeom prst="parallelogram">
              <a:avLst>
                <a:gd name="adj" fmla="val 41792"/>
              </a:avLst>
            </a:prstGeom>
            <a:solidFill>
              <a:srgbClr val="CCFFFF"/>
            </a:solidFill>
            <a:ln w="38100">
              <a:solidFill>
                <a:schemeClr val="accent5">
                  <a:lumMod val="75000"/>
                </a:schemeClr>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38" name="WordArt 14"/>
            <p:cNvSpPr>
              <a:spLocks noChangeArrowheads="1" noChangeShapeType="1" noTextEdit="1"/>
            </p:cNvSpPr>
            <p:nvPr/>
          </p:nvSpPr>
          <p:spPr bwMode="auto">
            <a:xfrm>
              <a:off x="6250402" y="2472832"/>
              <a:ext cx="1967875" cy="478123"/>
            </a:xfrm>
            <a:prstGeom prst="rect">
              <a:avLst/>
            </a:prstGeom>
          </p:spPr>
          <p:txBody>
            <a:bodyPr wrap="none" fromWordArt="1">
              <a:prstTxWarp prst="textSlantUp">
                <a:avLst>
                  <a:gd name="adj" fmla="val 50731"/>
                </a:avLst>
              </a:prstTxWarp>
            </a:bodyPr>
            <a:lstStyle/>
            <a:p>
              <a:pPr algn="ctr" rtl="0"/>
              <a:r>
                <a:rPr lang="ru-RU" sz="1200" b="1" kern="10" spc="0" dirty="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  Запрос ВИУД  </a:t>
              </a:r>
            </a:p>
            <a:p>
              <a:pPr algn="ctr" rtl="0"/>
              <a:r>
                <a:rPr lang="ru-RU" sz="1200" b="1" kern="10" spc="0" dirty="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 инициатора </a:t>
              </a:r>
              <a:endParaRPr lang="ru-RU" sz="1200" b="1" kern="10" spc="0" dirty="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endParaRPr>
            </a:p>
          </p:txBody>
        </p:sp>
        <p:sp>
          <p:nvSpPr>
            <p:cNvPr id="1040" name="AutoShape 16"/>
            <p:cNvSpPr>
              <a:spLocks noChangeArrowheads="1"/>
            </p:cNvSpPr>
            <p:nvPr/>
          </p:nvSpPr>
          <p:spPr bwMode="auto">
            <a:xfrm rot="5400000" flipH="1">
              <a:off x="6924139" y="2092979"/>
              <a:ext cx="615274" cy="2119151"/>
            </a:xfrm>
            <a:prstGeom prst="parallelogram">
              <a:avLst>
                <a:gd name="adj" fmla="val 41792"/>
              </a:avLst>
            </a:prstGeom>
            <a:solidFill>
              <a:srgbClr val="CCFFFF"/>
            </a:solidFill>
            <a:ln w="38100">
              <a:solidFill>
                <a:schemeClr val="accent5">
                  <a:lumMod val="75000"/>
                </a:schemeClr>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41" name="WordArt 17"/>
            <p:cNvSpPr>
              <a:spLocks noChangeArrowheads="1" noChangeShapeType="1" noTextEdit="1"/>
            </p:cNvSpPr>
            <p:nvPr/>
          </p:nvSpPr>
          <p:spPr bwMode="auto">
            <a:xfrm>
              <a:off x="6250402" y="2907143"/>
              <a:ext cx="1967875" cy="478123"/>
            </a:xfrm>
            <a:prstGeom prst="rect">
              <a:avLst/>
            </a:prstGeom>
          </p:spPr>
          <p:txBody>
            <a:bodyPr wrap="none" fromWordArt="1">
              <a:prstTxWarp prst="textSlantUp">
                <a:avLst>
                  <a:gd name="adj" fmla="val 50731"/>
                </a:avLst>
              </a:prstTxWarp>
            </a:bodyPr>
            <a:lstStyle/>
            <a:p>
              <a:pPr algn="ctr" rtl="0"/>
              <a:r>
                <a:rPr lang="ru-RU" sz="1200" b="1" kern="10" spc="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  Запрос ВИУД  </a:t>
              </a:r>
            </a:p>
            <a:p>
              <a:pPr algn="ctr" rtl="0"/>
              <a:r>
                <a:rPr lang="ru-RU" sz="1200" b="1" kern="10" spc="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 целевого объекта </a:t>
              </a:r>
              <a:endParaRPr lang="ru-RU" sz="1200" b="1" kern="10" spc="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endParaRPr>
            </a:p>
          </p:txBody>
        </p:sp>
        <p:sp>
          <p:nvSpPr>
            <p:cNvPr id="1043" name="AutoShape 19"/>
            <p:cNvSpPr>
              <a:spLocks noChangeArrowheads="1"/>
            </p:cNvSpPr>
            <p:nvPr/>
          </p:nvSpPr>
          <p:spPr bwMode="auto">
            <a:xfrm rot="5400000" flipH="1">
              <a:off x="6924139" y="2526655"/>
              <a:ext cx="615274" cy="2119151"/>
            </a:xfrm>
            <a:prstGeom prst="parallelogram">
              <a:avLst>
                <a:gd name="adj" fmla="val 41792"/>
              </a:avLst>
            </a:prstGeom>
            <a:solidFill>
              <a:srgbClr val="CCFFFF"/>
            </a:solidFill>
            <a:ln w="38100">
              <a:solidFill>
                <a:schemeClr val="accent5">
                  <a:lumMod val="75000"/>
                </a:schemeClr>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44" name="WordArt 20"/>
            <p:cNvSpPr>
              <a:spLocks noChangeArrowheads="1" noChangeShapeType="1" noTextEdit="1"/>
            </p:cNvSpPr>
            <p:nvPr/>
          </p:nvSpPr>
          <p:spPr bwMode="auto">
            <a:xfrm>
              <a:off x="6250402" y="3340819"/>
              <a:ext cx="1967875" cy="478123"/>
            </a:xfrm>
            <a:prstGeom prst="rect">
              <a:avLst/>
            </a:prstGeom>
          </p:spPr>
          <p:txBody>
            <a:bodyPr wrap="none" fromWordArt="1">
              <a:prstTxWarp prst="textSlantUp">
                <a:avLst>
                  <a:gd name="adj" fmla="val 50731"/>
                </a:avLst>
              </a:prstTxWarp>
            </a:bodyPr>
            <a:lstStyle/>
            <a:p>
              <a:pPr algn="ctr" rtl="0"/>
              <a:r>
                <a:rPr lang="ru-RU" sz="1200" b="1" kern="10" spc="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Формирование ВИУД</a:t>
              </a:r>
            </a:p>
            <a:p>
              <a:pPr algn="ctr" rtl="0"/>
              <a:r>
                <a:rPr lang="ru-RU" sz="1200" b="1" kern="10" spc="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запроса доступа</a:t>
              </a:r>
              <a:endParaRPr lang="ru-RU" sz="1200" b="1" kern="10" spc="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endParaRPr>
            </a:p>
          </p:txBody>
        </p:sp>
        <p:cxnSp>
          <p:nvCxnSpPr>
            <p:cNvPr id="1045" name="AutoShape 21"/>
            <p:cNvCxnSpPr>
              <a:cxnSpLocks noChangeShapeType="1"/>
            </p:cNvCxnSpPr>
            <p:nvPr/>
          </p:nvCxnSpPr>
          <p:spPr bwMode="auto">
            <a:xfrm>
              <a:off x="5996566" y="4584065"/>
              <a:ext cx="687153" cy="0"/>
            </a:xfrm>
            <a:prstGeom prst="straightConnector1">
              <a:avLst/>
            </a:prstGeom>
            <a:noFill/>
            <a:ln w="38100">
              <a:solidFill>
                <a:srgbClr val="FF3300"/>
              </a:solidFill>
              <a:round/>
              <a:headEnd/>
              <a:tailEnd/>
            </a:ln>
          </p:spPr>
        </p:cxnSp>
        <p:cxnSp>
          <p:nvCxnSpPr>
            <p:cNvPr id="1046" name="AutoShape 22"/>
            <p:cNvCxnSpPr>
              <a:cxnSpLocks noChangeShapeType="1"/>
            </p:cNvCxnSpPr>
            <p:nvPr/>
          </p:nvCxnSpPr>
          <p:spPr bwMode="auto">
            <a:xfrm>
              <a:off x="5996566" y="5018376"/>
              <a:ext cx="687153" cy="635"/>
            </a:xfrm>
            <a:prstGeom prst="straightConnector1">
              <a:avLst/>
            </a:prstGeom>
            <a:noFill/>
            <a:ln w="38100">
              <a:solidFill>
                <a:srgbClr val="FF3300"/>
              </a:solidFill>
              <a:round/>
              <a:headEnd/>
              <a:tailEnd/>
            </a:ln>
          </p:spPr>
        </p:cxnSp>
        <p:sp>
          <p:nvSpPr>
            <p:cNvPr id="1048" name="AutoShape 24"/>
            <p:cNvSpPr>
              <a:spLocks noChangeArrowheads="1"/>
            </p:cNvSpPr>
            <p:nvPr/>
          </p:nvSpPr>
          <p:spPr bwMode="auto">
            <a:xfrm rot="5400000" flipH="1">
              <a:off x="6924139" y="3397816"/>
              <a:ext cx="615274" cy="2119151"/>
            </a:xfrm>
            <a:prstGeom prst="parallelogram">
              <a:avLst>
                <a:gd name="adj" fmla="val 41792"/>
              </a:avLst>
            </a:prstGeom>
            <a:solidFill>
              <a:srgbClr val="CCFFFF"/>
            </a:solidFill>
            <a:ln w="38100">
              <a:solidFill>
                <a:schemeClr val="accent5">
                  <a:lumMod val="75000"/>
                </a:schemeClr>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49" name="WordArt 25"/>
            <p:cNvSpPr>
              <a:spLocks noChangeArrowheads="1" noChangeShapeType="1" noTextEdit="1"/>
            </p:cNvSpPr>
            <p:nvPr/>
          </p:nvSpPr>
          <p:spPr bwMode="auto">
            <a:xfrm>
              <a:off x="6250402" y="4211980"/>
              <a:ext cx="1967875" cy="478123"/>
            </a:xfrm>
            <a:prstGeom prst="rect">
              <a:avLst/>
            </a:prstGeom>
          </p:spPr>
          <p:txBody>
            <a:bodyPr wrap="none" fromWordArt="1">
              <a:prstTxWarp prst="textSlantUp">
                <a:avLst>
                  <a:gd name="adj" fmla="val 50731"/>
                </a:avLst>
              </a:prstTxWarp>
            </a:bodyPr>
            <a:lstStyle/>
            <a:p>
              <a:pPr algn="ctr" rtl="0"/>
              <a:r>
                <a:rPr lang="ru-RU" sz="1200" b="1" kern="10" spc="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Получение контекстно-</a:t>
              </a:r>
            </a:p>
            <a:p>
              <a:pPr algn="ctr" rtl="0"/>
              <a:r>
                <a:rPr lang="ru-RU" sz="1200" b="1" kern="10" spc="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зависимой информации</a:t>
              </a:r>
              <a:endParaRPr lang="ru-RU" sz="1200" b="1" kern="10" spc="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endParaRPr>
            </a:p>
          </p:txBody>
        </p:sp>
        <p:sp>
          <p:nvSpPr>
            <p:cNvPr id="1051" name="AutoShape 27"/>
            <p:cNvSpPr>
              <a:spLocks noChangeArrowheads="1"/>
            </p:cNvSpPr>
            <p:nvPr/>
          </p:nvSpPr>
          <p:spPr bwMode="auto">
            <a:xfrm rot="5400000" flipH="1">
              <a:off x="6924139" y="3832762"/>
              <a:ext cx="615274" cy="2119151"/>
            </a:xfrm>
            <a:prstGeom prst="parallelogram">
              <a:avLst>
                <a:gd name="adj" fmla="val 41792"/>
              </a:avLst>
            </a:prstGeom>
            <a:solidFill>
              <a:srgbClr val="CCFFFF"/>
            </a:solidFill>
            <a:ln w="38100">
              <a:solidFill>
                <a:schemeClr val="accent5">
                  <a:lumMod val="75000"/>
                </a:schemeClr>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52" name="WordArt 28"/>
            <p:cNvSpPr>
              <a:spLocks noChangeArrowheads="1" noChangeShapeType="1" noTextEdit="1"/>
            </p:cNvSpPr>
            <p:nvPr/>
          </p:nvSpPr>
          <p:spPr bwMode="auto">
            <a:xfrm>
              <a:off x="6250402" y="4646926"/>
              <a:ext cx="1967875" cy="478123"/>
            </a:xfrm>
            <a:prstGeom prst="rect">
              <a:avLst/>
            </a:prstGeom>
          </p:spPr>
          <p:txBody>
            <a:bodyPr wrap="none" fromWordArt="1">
              <a:prstTxWarp prst="textSlantUp">
                <a:avLst>
                  <a:gd name="adj" fmla="val 50731"/>
                </a:avLst>
              </a:prstTxWarp>
            </a:bodyPr>
            <a:lstStyle/>
            <a:p>
              <a:pPr algn="ctr" rtl="0"/>
              <a:r>
                <a:rPr lang="ru-RU" sz="1200" b="1" kern="10" spc="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   Принятие   </a:t>
              </a:r>
            </a:p>
            <a:p>
              <a:pPr algn="ctr" rtl="0"/>
              <a:r>
                <a:rPr lang="ru-RU" sz="1200" b="1" kern="10" spc="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   решения   </a:t>
              </a:r>
              <a:endParaRPr lang="ru-RU" sz="1200" b="1" kern="10" spc="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endParaRPr>
            </a:p>
          </p:txBody>
        </p:sp>
        <p:cxnSp>
          <p:nvCxnSpPr>
            <p:cNvPr id="1054" name="AutoShape 30"/>
            <p:cNvCxnSpPr>
              <a:cxnSpLocks noChangeShapeType="1"/>
            </p:cNvCxnSpPr>
            <p:nvPr/>
          </p:nvCxnSpPr>
          <p:spPr bwMode="auto">
            <a:xfrm>
              <a:off x="3816350" y="2317750"/>
              <a:ext cx="0" cy="3194471"/>
            </a:xfrm>
            <a:prstGeom prst="straightConnector1">
              <a:avLst/>
            </a:prstGeom>
            <a:noFill/>
            <a:ln w="38100">
              <a:solidFill>
                <a:srgbClr val="FF3300"/>
              </a:solidFill>
              <a:round/>
              <a:headEnd/>
              <a:tailEnd/>
            </a:ln>
          </p:spPr>
        </p:cxnSp>
        <p:cxnSp>
          <p:nvCxnSpPr>
            <p:cNvPr id="1055" name="AutoShape 31"/>
            <p:cNvCxnSpPr>
              <a:cxnSpLocks noChangeShapeType="1"/>
            </p:cNvCxnSpPr>
            <p:nvPr/>
          </p:nvCxnSpPr>
          <p:spPr bwMode="auto">
            <a:xfrm>
              <a:off x="2944588" y="4173096"/>
              <a:ext cx="871762" cy="0"/>
            </a:xfrm>
            <a:prstGeom prst="straightConnector1">
              <a:avLst/>
            </a:prstGeom>
            <a:noFill/>
            <a:ln w="38100">
              <a:solidFill>
                <a:srgbClr val="FF3300"/>
              </a:solidFill>
              <a:round/>
              <a:headEnd/>
              <a:tailEnd/>
            </a:ln>
          </p:spPr>
        </p:cxnSp>
        <p:cxnSp>
          <p:nvCxnSpPr>
            <p:cNvPr id="1056" name="AutoShape 32"/>
            <p:cNvCxnSpPr>
              <a:cxnSpLocks noChangeShapeType="1"/>
            </p:cNvCxnSpPr>
            <p:nvPr/>
          </p:nvCxnSpPr>
          <p:spPr bwMode="auto">
            <a:xfrm>
              <a:off x="2944588" y="5512221"/>
              <a:ext cx="871762" cy="0"/>
            </a:xfrm>
            <a:prstGeom prst="straightConnector1">
              <a:avLst/>
            </a:prstGeom>
            <a:noFill/>
            <a:ln w="38100">
              <a:solidFill>
                <a:srgbClr val="FF3300"/>
              </a:solidFill>
              <a:round/>
              <a:headEnd/>
              <a:tailEnd/>
            </a:ln>
          </p:spPr>
        </p:cxnSp>
        <p:cxnSp>
          <p:nvCxnSpPr>
            <p:cNvPr id="1057" name="AutoShape 33"/>
            <p:cNvCxnSpPr>
              <a:cxnSpLocks noChangeShapeType="1"/>
            </p:cNvCxnSpPr>
            <p:nvPr/>
          </p:nvCxnSpPr>
          <p:spPr bwMode="auto">
            <a:xfrm>
              <a:off x="3042020" y="5042352"/>
              <a:ext cx="774330" cy="0"/>
            </a:xfrm>
            <a:prstGeom prst="straightConnector1">
              <a:avLst/>
            </a:prstGeom>
            <a:noFill/>
            <a:ln w="38100">
              <a:solidFill>
                <a:srgbClr val="FF3300"/>
              </a:solidFill>
              <a:round/>
              <a:headEnd/>
              <a:tailEnd/>
            </a:ln>
          </p:spPr>
        </p:cxnSp>
        <p:cxnSp>
          <p:nvCxnSpPr>
            <p:cNvPr id="1058" name="AutoShape 34"/>
            <p:cNvCxnSpPr>
              <a:cxnSpLocks noChangeShapeType="1"/>
            </p:cNvCxnSpPr>
            <p:nvPr/>
          </p:nvCxnSpPr>
          <p:spPr bwMode="auto">
            <a:xfrm>
              <a:off x="2944588" y="4608041"/>
              <a:ext cx="871762" cy="0"/>
            </a:xfrm>
            <a:prstGeom prst="straightConnector1">
              <a:avLst/>
            </a:prstGeom>
            <a:noFill/>
            <a:ln w="38100">
              <a:solidFill>
                <a:srgbClr val="FF3300"/>
              </a:solidFill>
              <a:round/>
              <a:headEnd/>
              <a:tailEnd/>
            </a:ln>
          </p:spPr>
        </p:cxnSp>
        <p:sp>
          <p:nvSpPr>
            <p:cNvPr id="1060" name="AutoShape 36"/>
            <p:cNvSpPr>
              <a:spLocks noChangeArrowheads="1"/>
            </p:cNvSpPr>
            <p:nvPr/>
          </p:nvSpPr>
          <p:spPr bwMode="auto">
            <a:xfrm rot="16200000">
              <a:off x="2224788" y="3855468"/>
              <a:ext cx="615274" cy="2119151"/>
            </a:xfrm>
            <a:prstGeom prst="parallelogram">
              <a:avLst>
                <a:gd name="adj" fmla="val 41792"/>
              </a:avLst>
            </a:prstGeom>
            <a:solidFill>
              <a:srgbClr val="CCFFFF"/>
            </a:solidFill>
            <a:ln w="38100">
              <a:solidFill>
                <a:schemeClr val="accent5">
                  <a:lumMod val="75000"/>
                </a:schemeClr>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61" name="WordArt 37"/>
            <p:cNvSpPr>
              <a:spLocks noChangeArrowheads="1" noChangeShapeType="1" noTextEdit="1"/>
            </p:cNvSpPr>
            <p:nvPr/>
          </p:nvSpPr>
          <p:spPr bwMode="auto">
            <a:xfrm>
              <a:off x="1545923" y="4715349"/>
              <a:ext cx="1967875" cy="398118"/>
            </a:xfrm>
            <a:prstGeom prst="rect">
              <a:avLst/>
            </a:prstGeom>
          </p:spPr>
          <p:txBody>
            <a:bodyPr wrap="none" fromWordArt="1">
              <a:prstTxWarp prst="textSlantDown">
                <a:avLst>
                  <a:gd name="adj" fmla="val 36523"/>
                </a:avLst>
              </a:prstTxWarp>
            </a:bodyPr>
            <a:lstStyle/>
            <a:p>
              <a:pPr algn="ctr" rtl="0"/>
              <a:r>
                <a:rPr lang="ru-RU" sz="1400" b="1" kern="10" spc="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 Блокировка </a:t>
              </a:r>
              <a:endParaRPr lang="ru-RU" sz="1400" b="1" kern="10" spc="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endParaRPr>
            </a:p>
          </p:txBody>
        </p:sp>
        <p:sp>
          <p:nvSpPr>
            <p:cNvPr id="1063" name="AutoShape 39"/>
            <p:cNvSpPr>
              <a:spLocks noChangeArrowheads="1"/>
            </p:cNvSpPr>
            <p:nvPr/>
          </p:nvSpPr>
          <p:spPr bwMode="auto">
            <a:xfrm rot="16200000">
              <a:off x="2224788" y="4290414"/>
              <a:ext cx="615274" cy="2119151"/>
            </a:xfrm>
            <a:prstGeom prst="parallelogram">
              <a:avLst>
                <a:gd name="adj" fmla="val 41792"/>
              </a:avLst>
            </a:prstGeom>
            <a:solidFill>
              <a:srgbClr val="CCFFFF"/>
            </a:solidFill>
            <a:ln w="38100">
              <a:solidFill>
                <a:schemeClr val="accent5">
                  <a:lumMod val="75000"/>
                </a:schemeClr>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64" name="WordArt 40"/>
            <p:cNvSpPr>
              <a:spLocks noChangeArrowheads="1" noChangeShapeType="1" noTextEdit="1"/>
            </p:cNvSpPr>
            <p:nvPr/>
          </p:nvSpPr>
          <p:spPr bwMode="auto">
            <a:xfrm>
              <a:off x="1545923" y="5150295"/>
              <a:ext cx="1967875" cy="398118"/>
            </a:xfrm>
            <a:prstGeom prst="rect">
              <a:avLst/>
            </a:prstGeom>
          </p:spPr>
          <p:txBody>
            <a:bodyPr wrap="none" fromWordArt="1">
              <a:prstTxWarp prst="textSlantDown">
                <a:avLst>
                  <a:gd name="adj" fmla="val 36523"/>
                </a:avLst>
              </a:prstTxWarp>
            </a:bodyPr>
            <a:lstStyle/>
            <a:p>
              <a:pPr algn="ctr" rtl="0"/>
              <a:r>
                <a:rPr lang="ru-RU" sz="1400" b="1" kern="10" spc="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 Разблокировка </a:t>
              </a:r>
              <a:endParaRPr lang="ru-RU" sz="1400" b="1" kern="10" spc="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endParaRPr>
            </a:p>
          </p:txBody>
        </p:sp>
        <p:sp>
          <p:nvSpPr>
            <p:cNvPr id="1066" name="AutoShape 42"/>
            <p:cNvSpPr>
              <a:spLocks noChangeArrowheads="1"/>
            </p:cNvSpPr>
            <p:nvPr/>
          </p:nvSpPr>
          <p:spPr bwMode="auto">
            <a:xfrm rot="16200000">
              <a:off x="2224787" y="2977322"/>
              <a:ext cx="615274" cy="2119151"/>
            </a:xfrm>
            <a:prstGeom prst="parallelogram">
              <a:avLst>
                <a:gd name="adj" fmla="val 41792"/>
              </a:avLst>
            </a:prstGeom>
            <a:solidFill>
              <a:srgbClr val="CCFFFF"/>
            </a:solidFill>
            <a:ln w="38100">
              <a:solidFill>
                <a:schemeClr val="accent5">
                  <a:lumMod val="75000"/>
                </a:schemeClr>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67" name="WordArt 43"/>
            <p:cNvSpPr>
              <a:spLocks noChangeArrowheads="1" noChangeShapeType="1" noTextEdit="1"/>
            </p:cNvSpPr>
            <p:nvPr/>
          </p:nvSpPr>
          <p:spPr bwMode="auto">
            <a:xfrm>
              <a:off x="1551051" y="3791486"/>
              <a:ext cx="1967875" cy="478123"/>
            </a:xfrm>
            <a:prstGeom prst="rect">
              <a:avLst/>
            </a:prstGeom>
          </p:spPr>
          <p:txBody>
            <a:bodyPr wrap="none" fromWordArt="1">
              <a:prstTxWarp prst="textSlantDown">
                <a:avLst>
                  <a:gd name="adj" fmla="val 47676"/>
                </a:avLst>
              </a:prstTxWarp>
            </a:bodyPr>
            <a:lstStyle/>
            <a:p>
              <a:pPr algn="ctr" rtl="0"/>
              <a:r>
                <a:rPr lang="ru-RU" sz="1400" b="1" kern="10" spc="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   Удаление   </a:t>
              </a:r>
            </a:p>
            <a:p>
              <a:pPr algn="ctr" rtl="0"/>
              <a:r>
                <a:rPr lang="ru-RU" sz="1400" b="1" kern="10" spc="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 хранимой ВИПР </a:t>
              </a:r>
              <a:endParaRPr lang="ru-RU" sz="1400" b="1" kern="10" spc="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endParaRPr>
            </a:p>
          </p:txBody>
        </p:sp>
        <p:sp>
          <p:nvSpPr>
            <p:cNvPr id="1069" name="AutoShape 45"/>
            <p:cNvSpPr>
              <a:spLocks noChangeArrowheads="1"/>
            </p:cNvSpPr>
            <p:nvPr/>
          </p:nvSpPr>
          <p:spPr bwMode="auto">
            <a:xfrm rot="16200000">
              <a:off x="2224787" y="3421158"/>
              <a:ext cx="615274" cy="2119151"/>
            </a:xfrm>
            <a:prstGeom prst="parallelogram">
              <a:avLst>
                <a:gd name="adj" fmla="val 41792"/>
              </a:avLst>
            </a:prstGeom>
            <a:solidFill>
              <a:srgbClr val="CCFFFF"/>
            </a:solidFill>
            <a:ln w="38100">
              <a:solidFill>
                <a:schemeClr val="accent5">
                  <a:lumMod val="75000"/>
                </a:schemeClr>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70" name="WordArt 46"/>
            <p:cNvSpPr>
              <a:spLocks noChangeArrowheads="1" noChangeShapeType="1" noTextEdit="1"/>
            </p:cNvSpPr>
            <p:nvPr/>
          </p:nvSpPr>
          <p:spPr bwMode="auto">
            <a:xfrm>
              <a:off x="1551051" y="4235322"/>
              <a:ext cx="1967875" cy="478123"/>
            </a:xfrm>
            <a:prstGeom prst="rect">
              <a:avLst/>
            </a:prstGeom>
          </p:spPr>
          <p:txBody>
            <a:bodyPr wrap="none" fromWordArt="1">
              <a:prstTxWarp prst="textSlantDown">
                <a:avLst>
                  <a:gd name="adj" fmla="val 47676"/>
                </a:avLst>
              </a:prstTxWarp>
            </a:bodyPr>
            <a:lstStyle/>
            <a:p>
              <a:pPr algn="ctr" rtl="0"/>
              <a:r>
                <a:rPr lang="ru-RU" sz="1400" b="1" kern="10" spc="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   Регистрация   </a:t>
              </a:r>
            </a:p>
            <a:p>
              <a:pPr algn="ctr" rtl="0"/>
              <a:r>
                <a:rPr lang="ru-RU" sz="1400" b="1" kern="10" spc="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    ВИУД    </a:t>
              </a:r>
              <a:endParaRPr lang="ru-RU" sz="1400" b="1" kern="10" spc="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endParaRPr>
            </a:p>
          </p:txBody>
        </p:sp>
        <p:cxnSp>
          <p:nvCxnSpPr>
            <p:cNvPr id="1071" name="AutoShape 47"/>
            <p:cNvCxnSpPr>
              <a:cxnSpLocks noChangeShapeType="1"/>
            </p:cNvCxnSpPr>
            <p:nvPr/>
          </p:nvCxnSpPr>
          <p:spPr bwMode="auto">
            <a:xfrm>
              <a:off x="2944588" y="3729260"/>
              <a:ext cx="871762" cy="0"/>
            </a:xfrm>
            <a:prstGeom prst="straightConnector1">
              <a:avLst/>
            </a:prstGeom>
            <a:noFill/>
            <a:ln w="38100">
              <a:solidFill>
                <a:srgbClr val="FF3300"/>
              </a:solidFill>
              <a:round/>
              <a:headEnd/>
              <a:tailEnd/>
            </a:ln>
          </p:spPr>
        </p:cxnSp>
        <p:cxnSp>
          <p:nvCxnSpPr>
            <p:cNvPr id="1072" name="AutoShape 48"/>
            <p:cNvCxnSpPr>
              <a:cxnSpLocks noChangeShapeType="1"/>
            </p:cNvCxnSpPr>
            <p:nvPr/>
          </p:nvCxnSpPr>
          <p:spPr bwMode="auto">
            <a:xfrm>
              <a:off x="2944588" y="3301934"/>
              <a:ext cx="871762" cy="0"/>
            </a:xfrm>
            <a:prstGeom prst="straightConnector1">
              <a:avLst/>
            </a:prstGeom>
            <a:noFill/>
            <a:ln w="38100">
              <a:solidFill>
                <a:srgbClr val="FF3300"/>
              </a:solidFill>
              <a:round/>
              <a:headEnd/>
              <a:tailEnd/>
            </a:ln>
          </p:spPr>
        </p:cxnSp>
        <p:cxnSp>
          <p:nvCxnSpPr>
            <p:cNvPr id="1073" name="AutoShape 49"/>
            <p:cNvCxnSpPr>
              <a:cxnSpLocks noChangeShapeType="1"/>
            </p:cNvCxnSpPr>
            <p:nvPr/>
          </p:nvCxnSpPr>
          <p:spPr bwMode="auto">
            <a:xfrm>
              <a:off x="2944588" y="2868258"/>
              <a:ext cx="871762" cy="0"/>
            </a:xfrm>
            <a:prstGeom prst="straightConnector1">
              <a:avLst/>
            </a:prstGeom>
            <a:noFill/>
            <a:ln w="38100">
              <a:solidFill>
                <a:srgbClr val="FF3300"/>
              </a:solidFill>
              <a:round/>
              <a:headEnd/>
              <a:tailEnd/>
            </a:ln>
          </p:spPr>
        </p:cxnSp>
        <p:sp>
          <p:nvSpPr>
            <p:cNvPr id="1075" name="AutoShape 51"/>
            <p:cNvSpPr>
              <a:spLocks noChangeArrowheads="1"/>
            </p:cNvSpPr>
            <p:nvPr/>
          </p:nvSpPr>
          <p:spPr bwMode="auto">
            <a:xfrm rot="16200000">
              <a:off x="2224788" y="2116320"/>
              <a:ext cx="615274" cy="2119151"/>
            </a:xfrm>
            <a:prstGeom prst="parallelogram">
              <a:avLst>
                <a:gd name="adj" fmla="val 41792"/>
              </a:avLst>
            </a:prstGeom>
            <a:solidFill>
              <a:srgbClr val="CCFFFF"/>
            </a:solidFill>
            <a:ln w="38100">
              <a:solidFill>
                <a:schemeClr val="accent5">
                  <a:lumMod val="75000"/>
                </a:schemeClr>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76" name="WordArt 52"/>
            <p:cNvSpPr>
              <a:spLocks noChangeArrowheads="1" noChangeShapeType="1" noTextEdit="1"/>
            </p:cNvSpPr>
            <p:nvPr/>
          </p:nvSpPr>
          <p:spPr bwMode="auto">
            <a:xfrm>
              <a:off x="1545923" y="2976836"/>
              <a:ext cx="1967875" cy="398118"/>
            </a:xfrm>
            <a:prstGeom prst="rect">
              <a:avLst/>
            </a:prstGeom>
          </p:spPr>
          <p:txBody>
            <a:bodyPr wrap="none" fromWordArt="1">
              <a:prstTxWarp prst="textSlantDown">
                <a:avLst>
                  <a:gd name="adj" fmla="val 40509"/>
                </a:avLst>
              </a:prstTxWarp>
            </a:bodyPr>
            <a:lstStyle/>
            <a:p>
              <a:pPr algn="ctr" rtl="0"/>
              <a:r>
                <a:rPr lang="ru-RU" sz="1400" b="1" kern="10" spc="0" dirty="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   Изменение   </a:t>
              </a:r>
              <a:endParaRPr lang="ru-RU" sz="1400" b="1" kern="10" spc="0" dirty="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endParaRPr>
            </a:p>
          </p:txBody>
        </p:sp>
        <p:sp>
          <p:nvSpPr>
            <p:cNvPr id="1078" name="AutoShape 54"/>
            <p:cNvSpPr>
              <a:spLocks noChangeArrowheads="1"/>
            </p:cNvSpPr>
            <p:nvPr/>
          </p:nvSpPr>
          <p:spPr bwMode="auto">
            <a:xfrm rot="16200000">
              <a:off x="2224788" y="1682009"/>
              <a:ext cx="615274" cy="2119151"/>
            </a:xfrm>
            <a:prstGeom prst="parallelogram">
              <a:avLst>
                <a:gd name="adj" fmla="val 41792"/>
              </a:avLst>
            </a:prstGeom>
            <a:solidFill>
              <a:srgbClr val="CCFFFF"/>
            </a:solidFill>
            <a:ln w="38100">
              <a:solidFill>
                <a:schemeClr val="accent5">
                  <a:lumMod val="75000"/>
                </a:schemeClr>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79" name="WordArt 55"/>
            <p:cNvSpPr>
              <a:spLocks noChangeArrowheads="1" noChangeShapeType="1" noTextEdit="1"/>
            </p:cNvSpPr>
            <p:nvPr/>
          </p:nvSpPr>
          <p:spPr bwMode="auto">
            <a:xfrm>
              <a:off x="1545923" y="2542525"/>
              <a:ext cx="1967875" cy="398118"/>
            </a:xfrm>
            <a:prstGeom prst="rect">
              <a:avLst/>
            </a:prstGeom>
          </p:spPr>
          <p:txBody>
            <a:bodyPr wrap="none" fromWordArt="1">
              <a:prstTxWarp prst="textSlantDown">
                <a:avLst>
                  <a:gd name="adj" fmla="val 37319"/>
                </a:avLst>
              </a:prstTxWarp>
            </a:bodyPr>
            <a:lstStyle/>
            <a:p>
              <a:pPr algn="ctr" rtl="0"/>
              <a:r>
                <a:rPr lang="ru-RU" sz="1200" b="1" kern="10" spc="0" dirty="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 Инсталляция </a:t>
              </a:r>
              <a:endParaRPr lang="ru-RU" sz="1200" b="1" kern="10" spc="0" dirty="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endParaRPr>
            </a:p>
          </p:txBody>
        </p:sp>
        <p:sp>
          <p:nvSpPr>
            <p:cNvPr id="1081" name="AutoShape 57"/>
            <p:cNvSpPr>
              <a:spLocks noChangeArrowheads="1"/>
            </p:cNvSpPr>
            <p:nvPr/>
          </p:nvSpPr>
          <p:spPr bwMode="auto">
            <a:xfrm rot="16200000">
              <a:off x="2224787" y="2549996"/>
              <a:ext cx="615274" cy="2119151"/>
            </a:xfrm>
            <a:prstGeom prst="parallelogram">
              <a:avLst>
                <a:gd name="adj" fmla="val 41792"/>
              </a:avLst>
            </a:prstGeom>
            <a:solidFill>
              <a:srgbClr val="CCFFFF"/>
            </a:solidFill>
            <a:ln w="38100">
              <a:solidFill>
                <a:schemeClr val="accent5">
                  <a:lumMod val="75000"/>
                </a:schemeClr>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82" name="WordArt 58"/>
            <p:cNvSpPr>
              <a:spLocks noChangeArrowheads="1" noChangeShapeType="1" noTextEdit="1"/>
            </p:cNvSpPr>
            <p:nvPr/>
          </p:nvSpPr>
          <p:spPr bwMode="auto">
            <a:xfrm>
              <a:off x="1551051" y="3364160"/>
              <a:ext cx="1967875" cy="478123"/>
            </a:xfrm>
            <a:prstGeom prst="rect">
              <a:avLst/>
            </a:prstGeom>
          </p:spPr>
          <p:txBody>
            <a:bodyPr wrap="none" fromWordArt="1">
              <a:prstTxWarp prst="textSlantDown">
                <a:avLst>
                  <a:gd name="adj" fmla="val 47676"/>
                </a:avLst>
              </a:prstTxWarp>
            </a:bodyPr>
            <a:lstStyle/>
            <a:p>
              <a:pPr algn="ctr" rtl="0"/>
              <a:r>
                <a:rPr lang="ru-RU" sz="1400" b="1" kern="10" spc="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   Удаление   </a:t>
              </a:r>
            </a:p>
            <a:p>
              <a:pPr algn="ctr" rtl="0"/>
              <a:r>
                <a:rPr lang="ru-RU" sz="1400" b="1" kern="10" spc="0" smtClean="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rPr>
                <a:t>    ВИУД    </a:t>
              </a:r>
              <a:endParaRPr lang="ru-RU" sz="1400" b="1" kern="10" spc="0">
                <a:ln w="9525">
                  <a:noFill/>
                  <a:round/>
                  <a:headEnd/>
                  <a:tailEnd/>
                </a:ln>
                <a:solidFill>
                  <a:srgbClr val="CC0000"/>
                </a:solidFill>
                <a:effectLst>
                  <a:outerShdw dist="25400" dir="2700000" algn="ctr" rotWithShape="0">
                    <a:schemeClr val="bg1"/>
                  </a:outerShdw>
                </a:effectLst>
                <a:ea typeface="Verdana" pitchFamily="34" charset="0"/>
                <a:cs typeface="Verdana" pitchFamily="34" charset="0"/>
              </a:endParaRPr>
            </a:p>
          </p:txBody>
        </p:sp>
        <p:sp>
          <p:nvSpPr>
            <p:cNvPr id="1085" name="AutoShape 61"/>
            <p:cNvSpPr>
              <a:spLocks noChangeArrowheads="1"/>
            </p:cNvSpPr>
            <p:nvPr/>
          </p:nvSpPr>
          <p:spPr bwMode="auto">
            <a:xfrm flipH="1">
              <a:off x="1460500" y="1784350"/>
              <a:ext cx="2711450" cy="666750"/>
            </a:xfrm>
            <a:prstGeom prst="flowChartDocument">
              <a:avLst/>
            </a:prstGeom>
            <a:solidFill>
              <a:srgbClr val="FFCCCC"/>
            </a:solidFill>
            <a:ln w="38100">
              <a:solidFill>
                <a:srgbClr val="00B05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86" name="Text Box 62"/>
            <p:cNvSpPr txBox="1">
              <a:spLocks noChangeArrowheads="1"/>
            </p:cNvSpPr>
            <p:nvPr/>
          </p:nvSpPr>
          <p:spPr bwMode="auto">
            <a:xfrm>
              <a:off x="1549400" y="1828800"/>
              <a:ext cx="2533650" cy="53860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r" defTabSz="914400" rtl="0" eaLnBrk="1" fontAlgn="base" latinLnBrk="0" hangingPunct="1">
                <a:lnSpc>
                  <a:spcPts val="2100"/>
                </a:lnSpc>
                <a:spcBef>
                  <a:spcPct val="0"/>
                </a:spcBef>
                <a:spcAft>
                  <a:spcPts val="0"/>
                </a:spcAft>
                <a:buClrTx/>
                <a:buSzTx/>
                <a:buFontTx/>
                <a:buNone/>
                <a:tabLst/>
              </a:pPr>
              <a:r>
                <a:rPr kumimoji="0" lang="ru-RU" sz="2200" b="1" i="0" u="none" strike="noStrike" cap="none" normalizeH="0" baseline="0" dirty="0" smtClean="0">
                  <a:ln>
                    <a:noFill/>
                  </a:ln>
                  <a:solidFill>
                    <a:srgbClr val="660066"/>
                  </a:solidFill>
                  <a:effectLst>
                    <a:outerShdw dist="63500" dir="2700000" algn="ctr" rotWithShape="0">
                      <a:schemeClr val="accent3"/>
                    </a:outerShdw>
                  </a:effectLst>
                  <a:latin typeface="Arial Narrow" pitchFamily="34" charset="0"/>
                  <a:cs typeface="Arial" pitchFamily="34" charset="0"/>
                </a:rPr>
                <a:t>Вспомогательные</a:t>
              </a:r>
            </a:p>
            <a:p>
              <a:pPr marL="0" marR="0" lvl="0" indent="0" algn="r" defTabSz="914400" rtl="0" eaLnBrk="1" fontAlgn="base" latinLnBrk="0" hangingPunct="1">
                <a:lnSpc>
                  <a:spcPts val="2100"/>
                </a:lnSpc>
                <a:spcBef>
                  <a:spcPct val="0"/>
                </a:spcBef>
                <a:spcAft>
                  <a:spcPts val="0"/>
                </a:spcAft>
                <a:buClrTx/>
                <a:buSzTx/>
                <a:buFontTx/>
                <a:buNone/>
                <a:tabLst/>
              </a:pPr>
              <a:r>
                <a:rPr kumimoji="0" lang="ru-RU" sz="2200" b="1" i="0" u="none" strike="noStrike" cap="none" normalizeH="0" baseline="0" dirty="0" smtClean="0">
                  <a:ln>
                    <a:noFill/>
                  </a:ln>
                  <a:solidFill>
                    <a:srgbClr val="660066"/>
                  </a:solidFill>
                  <a:effectLst>
                    <a:outerShdw dist="63500" dir="2700000" algn="ctr" rotWithShape="0">
                      <a:schemeClr val="accent3"/>
                    </a:outerShdw>
                  </a:effectLst>
                  <a:latin typeface="Arial Narrow" pitchFamily="34" charset="0"/>
                  <a:cs typeface="Arial" pitchFamily="34" charset="0"/>
                </a:rPr>
                <a:t>средства </a:t>
              </a:r>
            </a:p>
          </p:txBody>
        </p:sp>
        <p:sp>
          <p:nvSpPr>
            <p:cNvPr id="1087" name="Freeform 63"/>
            <p:cNvSpPr>
              <a:spLocks/>
            </p:cNvSpPr>
            <p:nvPr/>
          </p:nvSpPr>
          <p:spPr bwMode="auto">
            <a:xfrm flipH="1">
              <a:off x="4171949" y="1571579"/>
              <a:ext cx="282801" cy="481933"/>
            </a:xfrm>
            <a:custGeom>
              <a:avLst/>
              <a:gdLst/>
              <a:ahLst/>
              <a:cxnLst>
                <a:cxn ang="0">
                  <a:pos x="0" y="0"/>
                </a:cxn>
                <a:cxn ang="0">
                  <a:pos x="0" y="822"/>
                </a:cxn>
                <a:cxn ang="0">
                  <a:pos x="477" y="822"/>
                </a:cxn>
              </a:cxnLst>
              <a:rect l="0" t="0" r="r" b="b"/>
              <a:pathLst>
                <a:path w="477" h="822">
                  <a:moveTo>
                    <a:pt x="0" y="0"/>
                  </a:moveTo>
                  <a:lnTo>
                    <a:pt x="0" y="822"/>
                  </a:lnTo>
                  <a:lnTo>
                    <a:pt x="477" y="822"/>
                  </a:lnTo>
                </a:path>
              </a:pathLst>
            </a:custGeom>
            <a:noFill/>
            <a:ln w="38100">
              <a:solidFill>
                <a:srgbClr val="FF3300"/>
              </a:solidFill>
              <a:round/>
              <a:headEnd/>
              <a:tailEnd type="triangle" w="lg" len="lg"/>
            </a:ln>
          </p:spPr>
          <p:txBody>
            <a:bodyPr vert="horz" wrap="square" lIns="91440" tIns="45720" rIns="91440" bIns="45720" numCol="1" anchor="t" anchorCtr="0" compatLnSpc="1">
              <a:prstTxWarp prst="textNoShape">
                <a:avLst/>
              </a:prstTxWarp>
            </a:bodyPr>
            <a:lstStyle/>
            <a:p>
              <a:endParaRPr lang="ru-RU"/>
            </a:p>
          </p:txBody>
        </p:sp>
        <p:sp>
          <p:nvSpPr>
            <p:cNvPr id="1088" name="Freeform 64"/>
            <p:cNvSpPr>
              <a:spLocks/>
            </p:cNvSpPr>
            <p:nvPr/>
          </p:nvSpPr>
          <p:spPr bwMode="auto">
            <a:xfrm>
              <a:off x="5331641" y="1571579"/>
              <a:ext cx="307159" cy="481933"/>
            </a:xfrm>
            <a:custGeom>
              <a:avLst/>
              <a:gdLst/>
              <a:ahLst/>
              <a:cxnLst>
                <a:cxn ang="0">
                  <a:pos x="0" y="0"/>
                </a:cxn>
                <a:cxn ang="0">
                  <a:pos x="0" y="822"/>
                </a:cxn>
                <a:cxn ang="0">
                  <a:pos x="477" y="822"/>
                </a:cxn>
              </a:cxnLst>
              <a:rect l="0" t="0" r="r" b="b"/>
              <a:pathLst>
                <a:path w="477" h="822">
                  <a:moveTo>
                    <a:pt x="0" y="0"/>
                  </a:moveTo>
                  <a:lnTo>
                    <a:pt x="0" y="822"/>
                  </a:lnTo>
                  <a:lnTo>
                    <a:pt x="477" y="822"/>
                  </a:lnTo>
                </a:path>
              </a:pathLst>
            </a:custGeom>
            <a:noFill/>
            <a:ln w="38100">
              <a:solidFill>
                <a:srgbClr val="FF3300"/>
              </a:solidFill>
              <a:round/>
              <a:headEnd/>
              <a:tailEnd type="triangle" w="lg" len="lg"/>
            </a:ln>
          </p:spPr>
          <p:txBody>
            <a:bodyPr vert="horz" wrap="square" lIns="91440" tIns="45720" rIns="91440" bIns="45720" numCol="1" anchor="t" anchorCtr="0" compatLnSpc="1">
              <a:prstTxWarp prst="textNoShape">
                <a:avLst/>
              </a:prstTxWarp>
            </a:bodyPr>
            <a:lstStyle/>
            <a:p>
              <a:endParaRPr lang="ru-RU"/>
            </a:p>
          </p:txBody>
        </p:sp>
        <p:sp>
          <p:nvSpPr>
            <p:cNvPr id="1090" name="AutoShape 66"/>
            <p:cNvSpPr>
              <a:spLocks noChangeArrowheads="1"/>
            </p:cNvSpPr>
            <p:nvPr/>
          </p:nvSpPr>
          <p:spPr bwMode="auto">
            <a:xfrm>
              <a:off x="2349500" y="895350"/>
              <a:ext cx="5156200" cy="723851"/>
            </a:xfrm>
            <a:prstGeom prst="bevel">
              <a:avLst>
                <a:gd name="adj" fmla="val 12500"/>
              </a:avLst>
            </a:prstGeom>
            <a:solidFill>
              <a:srgbClr val="99FFCC"/>
            </a:solidFill>
            <a:ln w="38100">
              <a:solidFill>
                <a:srgbClr val="0070C0"/>
              </a:solidFill>
              <a:miter lim="800000"/>
              <a:headEnd/>
              <a:tailEnd/>
            </a:ln>
            <a:effectLst>
              <a:outerShdw dist="635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ln w="57150">
                  <a:solidFill>
                    <a:srgbClr val="0070C0"/>
                  </a:solidFill>
                </a:ln>
              </a:endParaRPr>
            </a:p>
          </p:txBody>
        </p:sp>
        <p:sp>
          <p:nvSpPr>
            <p:cNvPr id="1091" name="Text Box 67"/>
            <p:cNvSpPr txBox="1">
              <a:spLocks noChangeArrowheads="1"/>
            </p:cNvSpPr>
            <p:nvPr/>
          </p:nvSpPr>
          <p:spPr bwMode="auto">
            <a:xfrm>
              <a:off x="2482850" y="1117600"/>
              <a:ext cx="4889500" cy="294953"/>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ts val="2300"/>
                </a:lnSpc>
                <a:spcBef>
                  <a:spcPct val="0"/>
                </a:spcBef>
                <a:spcAft>
                  <a:spcPts val="0"/>
                </a:spcAft>
                <a:buClrTx/>
                <a:buSzTx/>
                <a:buFontTx/>
                <a:buNone/>
                <a:tabLst/>
              </a:pPr>
              <a:r>
                <a:rPr kumimoji="0" lang="ru-RU" sz="2300" b="1" i="0" u="none" strike="noStrike" cap="none" normalizeH="0" baseline="0" dirty="0" smtClean="0">
                  <a:ln>
                    <a:noFill/>
                  </a:ln>
                  <a:solidFill>
                    <a:srgbClr val="C00000"/>
                  </a:solidFill>
                  <a:effectLst>
                    <a:outerShdw dist="63500" dir="2700000" algn="ctr" rotWithShape="0">
                      <a:schemeClr val="accent3"/>
                    </a:outerShdw>
                  </a:effectLst>
                  <a:latin typeface="Tahoma" pitchFamily="34" charset="0"/>
                  <a:cs typeface="Arial" pitchFamily="34" charset="0"/>
                </a:rPr>
                <a:t>Средства управления доступом</a:t>
              </a:r>
              <a:endParaRPr kumimoji="0" lang="ru-RU" sz="2300" b="1" i="0" u="none" strike="noStrike" cap="none" normalizeH="0" baseline="0" dirty="0" smtClean="0">
                <a:ln>
                  <a:noFill/>
                </a:ln>
                <a:solidFill>
                  <a:srgbClr val="C00000"/>
                </a:solidFill>
                <a:effectLst>
                  <a:outerShdw dist="63500" dir="2700000" algn="ctr" rotWithShape="0">
                    <a:schemeClr val="accent3"/>
                  </a:outerShdw>
                </a:effectLst>
                <a:latin typeface="Arial" pitchFamily="34" charset="0"/>
                <a:cs typeface="Arial" pitchFamily="34" charset="0"/>
              </a:endParaRPr>
            </a:p>
          </p:txBody>
        </p:sp>
        <p:sp>
          <p:nvSpPr>
            <p:cNvPr id="1093" name="AutoShape 69"/>
            <p:cNvSpPr>
              <a:spLocks noChangeArrowheads="1"/>
            </p:cNvSpPr>
            <p:nvPr/>
          </p:nvSpPr>
          <p:spPr bwMode="auto">
            <a:xfrm>
              <a:off x="5638800" y="1784350"/>
              <a:ext cx="2711450" cy="666750"/>
            </a:xfrm>
            <a:prstGeom prst="flowChartDocument">
              <a:avLst/>
            </a:prstGeom>
            <a:solidFill>
              <a:srgbClr val="FFCCCC"/>
            </a:solidFill>
            <a:ln w="38100">
              <a:solidFill>
                <a:srgbClr val="00B05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94" name="Text Box 70"/>
            <p:cNvSpPr txBox="1">
              <a:spLocks noChangeArrowheads="1"/>
            </p:cNvSpPr>
            <p:nvPr/>
          </p:nvSpPr>
          <p:spPr bwMode="auto">
            <a:xfrm>
              <a:off x="5727700" y="1828801"/>
              <a:ext cx="2410178" cy="533400"/>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2100"/>
                </a:lnSpc>
                <a:spcBef>
                  <a:spcPct val="0"/>
                </a:spcBef>
                <a:spcAft>
                  <a:spcPts val="0"/>
                </a:spcAft>
                <a:buClrTx/>
                <a:buSzTx/>
                <a:buFontTx/>
                <a:buNone/>
                <a:tabLst/>
              </a:pPr>
              <a:r>
                <a:rPr kumimoji="0" lang="ru-RU" sz="2200" b="1" i="0" u="none" strike="noStrike" cap="none" normalizeH="0" baseline="0" dirty="0" smtClean="0">
                  <a:ln>
                    <a:noFill/>
                  </a:ln>
                  <a:solidFill>
                    <a:srgbClr val="660066"/>
                  </a:solidFill>
                  <a:effectLst>
                    <a:outerShdw dist="63500" dir="2700000" algn="ctr" rotWithShape="0">
                      <a:schemeClr val="accent3"/>
                    </a:outerShdw>
                  </a:effectLst>
                  <a:latin typeface="Arial Narrow" pitchFamily="34" charset="0"/>
                  <a:cs typeface="Arial" pitchFamily="34" charset="0"/>
                </a:rPr>
                <a:t>Функциональные</a:t>
              </a:r>
            </a:p>
            <a:p>
              <a:pPr marL="0" marR="0" lvl="0" indent="0" algn="l" defTabSz="914400" rtl="0" eaLnBrk="1" fontAlgn="base" latinLnBrk="0" hangingPunct="1">
                <a:lnSpc>
                  <a:spcPts val="2100"/>
                </a:lnSpc>
                <a:spcBef>
                  <a:spcPct val="0"/>
                </a:spcBef>
                <a:spcAft>
                  <a:spcPts val="0"/>
                </a:spcAft>
                <a:buClrTx/>
                <a:buSzTx/>
                <a:buFontTx/>
                <a:buNone/>
                <a:tabLst/>
              </a:pPr>
              <a:r>
                <a:rPr kumimoji="0" lang="ru-RU" sz="2200" b="1" i="0" u="none" strike="noStrike" cap="none" normalizeH="0" baseline="0" dirty="0" smtClean="0">
                  <a:ln>
                    <a:noFill/>
                  </a:ln>
                  <a:solidFill>
                    <a:srgbClr val="660066"/>
                  </a:solidFill>
                  <a:effectLst>
                    <a:outerShdw dist="63500" dir="2700000" algn="ctr" rotWithShape="0">
                      <a:schemeClr val="accent3"/>
                    </a:outerShdw>
                  </a:effectLst>
                  <a:latin typeface="Arial Narrow" pitchFamily="34" charset="0"/>
                  <a:cs typeface="Arial" pitchFamily="34" charset="0"/>
                </a:rPr>
                <a:t>средства </a:t>
              </a:r>
            </a:p>
          </p:txBody>
        </p:sp>
      </p:grpSp>
      <p:sp>
        <p:nvSpPr>
          <p:cNvPr id="74" name="Text Box 2"/>
          <p:cNvSpPr txBox="1">
            <a:spLocks noChangeArrowheads="1"/>
          </p:cNvSpPr>
          <p:nvPr/>
        </p:nvSpPr>
        <p:spPr bwMode="auto">
          <a:xfrm>
            <a:off x="927100" y="5873750"/>
            <a:ext cx="7993062" cy="64120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2500"/>
              </a:lnSpc>
              <a:defRPr/>
            </a:pPr>
            <a:r>
              <a:rPr lang="ru-RU" sz="2400" b="1" dirty="0">
                <a:solidFill>
                  <a:srgbClr val="CC0000"/>
                </a:solidFill>
              </a:rPr>
              <a:t>Рис</a:t>
            </a:r>
            <a:r>
              <a:rPr lang="ru-RU" sz="2400" b="1" dirty="0" smtClean="0">
                <a:solidFill>
                  <a:srgbClr val="CC0000"/>
                </a:solidFill>
              </a:rPr>
              <a:t>. 4.4. Средства, используемые в процедурах УД</a:t>
            </a:r>
            <a:endParaRPr lang="ru-RU" sz="2400" b="1" dirty="0">
              <a:solidFill>
                <a:srgbClr val="CC0000"/>
              </a:solidFill>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517650"/>
            <a:ext cx="8001056" cy="492442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buClr>
                <a:srgbClr val="FF0066"/>
              </a:buClr>
              <a:buSzPct val="80000"/>
              <a:buFont typeface="Wingdings" pitchFamily="2" charset="2"/>
              <a:buNone/>
              <a:defRPr/>
            </a:pPr>
            <a:r>
              <a:rPr lang="ru-RU" dirty="0" smtClean="0">
                <a:solidFill>
                  <a:srgbClr val="000099"/>
                </a:solidFill>
              </a:rPr>
              <a:t>В данном параграфе процедуры УД, связанные с формированием ПЛУД и структур ВИУД и размещением последних в элементах, не рассматриваются. </a:t>
            </a:r>
            <a:r>
              <a:rPr lang="ru-RU" i="1" dirty="0" smtClean="0">
                <a:solidFill>
                  <a:srgbClr val="FF0066"/>
                </a:solidFill>
              </a:rPr>
              <a:t>Средство инсталляции </a:t>
            </a:r>
            <a:r>
              <a:rPr lang="ru-RU" dirty="0" smtClean="0">
                <a:solidFill>
                  <a:srgbClr val="000099"/>
                </a:solidFill>
              </a:rPr>
              <a:t>ВИУД касается привязки ВИУД к элементам. </a:t>
            </a:r>
            <a:r>
              <a:rPr lang="ru-RU" i="1" dirty="0" smtClean="0">
                <a:solidFill>
                  <a:srgbClr val="FF0066"/>
                </a:solidFill>
              </a:rPr>
              <a:t>Средства изменения и удаления </a:t>
            </a:r>
            <a:r>
              <a:rPr lang="ru-RU" dirty="0" smtClean="0">
                <a:solidFill>
                  <a:srgbClr val="000099"/>
                </a:solidFill>
              </a:rPr>
              <a:t>ВИУД затрагивают процедуры модификации и аннулирования ВИУД. </a:t>
            </a:r>
            <a:r>
              <a:rPr lang="ru-RU" i="1" dirty="0" smtClean="0">
                <a:solidFill>
                  <a:srgbClr val="FF0066"/>
                </a:solidFill>
              </a:rPr>
              <a:t>Средства блокировки и разблокировки </a:t>
            </a:r>
            <a:r>
              <a:rPr lang="ru-RU" dirty="0" smtClean="0">
                <a:solidFill>
                  <a:srgbClr val="000099"/>
                </a:solidFill>
              </a:rPr>
              <a:t>компонентов УД и регистрации ВИУД элементов являются дополнительными.</a:t>
            </a:r>
            <a:endParaRPr lang="ru-RU" dirty="0">
              <a:solidFill>
                <a:srgbClr val="000099"/>
              </a:solidFill>
            </a:endParaRPr>
          </a:p>
        </p:txBody>
      </p:sp>
      <p:sp>
        <p:nvSpPr>
          <p:cNvPr id="86020" name="Rectangle 4"/>
          <p:cNvSpPr>
            <a:spLocks noChangeArrowheads="1"/>
          </p:cNvSpPr>
          <p:nvPr/>
        </p:nvSpPr>
        <p:spPr bwMode="auto">
          <a:xfrm>
            <a:off x="755650" y="762000"/>
            <a:ext cx="8388350" cy="718145"/>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800"/>
              </a:lnSpc>
              <a:buClr>
                <a:srgbClr val="FFFF00"/>
              </a:buClr>
              <a:buSzPct val="80000"/>
              <a:buFont typeface="Wingdings" pitchFamily="2" charset="2"/>
              <a:buNone/>
              <a:defRPr/>
            </a:pPr>
            <a:r>
              <a:rPr lang="ru-RU" b="1" i="1" dirty="0" smtClean="0">
                <a:solidFill>
                  <a:srgbClr val="FF3300"/>
                </a:solidFill>
                <a:latin typeface="Arial" charset="0"/>
              </a:rPr>
              <a:t>3.3.1. Вспомогательные (обеспечивающие)</a:t>
            </a:r>
            <a:br>
              <a:rPr lang="ru-RU" b="1" i="1" dirty="0" smtClean="0">
                <a:solidFill>
                  <a:srgbClr val="FF3300"/>
                </a:solidFill>
                <a:latin typeface="Arial" charset="0"/>
              </a:rPr>
            </a:br>
            <a:r>
              <a:rPr lang="ru-RU" b="1" i="1" dirty="0" smtClean="0">
                <a:solidFill>
                  <a:srgbClr val="FF3300"/>
                </a:solidFill>
                <a:latin typeface="Arial" charset="0"/>
              </a:rPr>
              <a:t>средства УД</a:t>
            </a:r>
            <a:endParaRPr lang="en-GB"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028700"/>
            <a:ext cx="8001056" cy="52322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i="1" dirty="0" smtClean="0">
                <a:solidFill>
                  <a:srgbClr val="FF0000"/>
                </a:solidFill>
              </a:rPr>
              <a:t>Средство инсталляции (</a:t>
            </a:r>
            <a:r>
              <a:rPr lang="en-US" i="1" dirty="0" smtClean="0">
                <a:solidFill>
                  <a:srgbClr val="FF0000"/>
                </a:solidFill>
              </a:rPr>
              <a:t>Install</a:t>
            </a:r>
            <a:r>
              <a:rPr lang="ru-RU" i="1" dirty="0" smtClean="0">
                <a:solidFill>
                  <a:srgbClr val="FF0000"/>
                </a:solidFill>
              </a:rPr>
              <a:t> ACI)</a:t>
            </a:r>
            <a:r>
              <a:rPr lang="ru-RU" dirty="0" smtClean="0">
                <a:solidFill>
                  <a:srgbClr val="000099"/>
                </a:solidFill>
              </a:rPr>
              <a:t>. Это средство привязывает начальный набор ВИУД (например, мандаты доступа, используемые инициаторами, маркеры безопасности, используемые инициаторами и целевыми объектами, и перечни (списки) УД для целевых объектов) к элементу.</a:t>
            </a:r>
          </a:p>
          <a:p>
            <a:pPr>
              <a:lnSpc>
                <a:spcPts val="3400"/>
              </a:lnSpc>
            </a:pPr>
            <a:r>
              <a:rPr lang="ru-RU" i="1" dirty="0" smtClean="0">
                <a:solidFill>
                  <a:srgbClr val="FF0000"/>
                </a:solidFill>
              </a:rPr>
              <a:t>Средство изменения (</a:t>
            </a:r>
            <a:r>
              <a:rPr lang="en-US" i="1" dirty="0" smtClean="0">
                <a:solidFill>
                  <a:srgbClr val="FF0000"/>
                </a:solidFill>
              </a:rPr>
              <a:t>Change</a:t>
            </a:r>
            <a:r>
              <a:rPr lang="ru-RU" i="1" dirty="0" smtClean="0">
                <a:solidFill>
                  <a:srgbClr val="FF0000"/>
                </a:solidFill>
              </a:rPr>
              <a:t> ACI)</a:t>
            </a:r>
            <a:r>
              <a:rPr lang="ru-RU" dirty="0" smtClean="0">
                <a:solidFill>
                  <a:srgbClr val="000099"/>
                </a:solidFill>
              </a:rPr>
              <a:t>. Это средство модифицирует (например, добавляет или удаляет элементы данных) ВИУД, привязанную к элементу.</a:t>
            </a:r>
            <a:endParaRPr lang="ru-RU"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850900"/>
            <a:ext cx="8001056" cy="540147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2700" i="1" dirty="0" smtClean="0">
                <a:solidFill>
                  <a:srgbClr val="FF0000"/>
                </a:solidFill>
              </a:rPr>
              <a:t>Средство удаления ВИУД (</a:t>
            </a:r>
            <a:r>
              <a:rPr lang="en-US" sz="2700" i="1" dirty="0" smtClean="0">
                <a:solidFill>
                  <a:srgbClr val="FF0000"/>
                </a:solidFill>
              </a:rPr>
              <a:t>Revoke</a:t>
            </a:r>
            <a:r>
              <a:rPr lang="ru-RU" sz="2700" i="1" dirty="0" smtClean="0">
                <a:solidFill>
                  <a:srgbClr val="FF0000"/>
                </a:solidFill>
              </a:rPr>
              <a:t> ACI)</a:t>
            </a:r>
            <a:r>
              <a:rPr lang="ru-RU" sz="2700" dirty="0" smtClean="0">
                <a:solidFill>
                  <a:srgbClr val="000099"/>
                </a:solidFill>
              </a:rPr>
              <a:t>. Это средство удаляет (аннулирует) используемую ВИУД, привязанную к элементу, причём так, что в дальнейшем эта ВИУД больше не имеет никакого отношения к этому элементу. Это основное отличие от средства изменения ВИУД, так как в данном случае любая ВИПР, связанная с ВИУД, тоже уничтожается.</a:t>
            </a:r>
          </a:p>
          <a:p>
            <a:r>
              <a:rPr lang="ru-RU" sz="2700" i="1" dirty="0" smtClean="0">
                <a:solidFill>
                  <a:srgbClr val="FF0000"/>
                </a:solidFill>
              </a:rPr>
              <a:t>Средство удаления хранимой ВИПР (</a:t>
            </a:r>
            <a:r>
              <a:rPr lang="en-US" sz="2700" i="1" dirty="0" smtClean="0">
                <a:solidFill>
                  <a:srgbClr val="FF0000"/>
                </a:solidFill>
              </a:rPr>
              <a:t>Revoke retained</a:t>
            </a:r>
            <a:r>
              <a:rPr lang="ru-RU" sz="2700" i="1" dirty="0" smtClean="0">
                <a:solidFill>
                  <a:srgbClr val="FF0000"/>
                </a:solidFill>
              </a:rPr>
              <a:t> ADI)</a:t>
            </a:r>
            <a:r>
              <a:rPr lang="ru-RU" sz="2700" dirty="0" smtClean="0">
                <a:solidFill>
                  <a:srgbClr val="000099"/>
                </a:solidFill>
              </a:rPr>
              <a:t>. Это средство аннулирует юридическую силу (значимость) хранимой ВИПР.</a:t>
            </a:r>
            <a:endParaRPr lang="ru-RU" sz="27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895350"/>
            <a:ext cx="8001056" cy="535479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2800"/>
              </a:lnSpc>
            </a:pPr>
            <a:r>
              <a:rPr lang="ru-RU" sz="2200" i="1" dirty="0" smtClean="0">
                <a:solidFill>
                  <a:srgbClr val="FF0000"/>
                </a:solidFill>
              </a:rPr>
              <a:t>Средство регистрации ВИУД (</a:t>
            </a:r>
            <a:r>
              <a:rPr lang="en-US" sz="2200" i="1" dirty="0" smtClean="0">
                <a:solidFill>
                  <a:srgbClr val="FF0000"/>
                </a:solidFill>
              </a:rPr>
              <a:t>List</a:t>
            </a:r>
            <a:r>
              <a:rPr lang="ru-RU" sz="2200" i="1" dirty="0" smtClean="0">
                <a:solidFill>
                  <a:srgbClr val="FF0000"/>
                </a:solidFill>
              </a:rPr>
              <a:t> ACI)</a:t>
            </a:r>
            <a:r>
              <a:rPr lang="ru-RU" sz="2200" dirty="0" smtClean="0">
                <a:solidFill>
                  <a:srgbClr val="000099"/>
                </a:solidFill>
              </a:rPr>
              <a:t>. Это средство регистрирует специфическую ВИУД, привязанную к данному элементу.</a:t>
            </a:r>
          </a:p>
          <a:p>
            <a:pPr>
              <a:lnSpc>
                <a:spcPts val="2800"/>
              </a:lnSpc>
            </a:pPr>
            <a:r>
              <a:rPr lang="ru-RU" sz="2200" i="1" dirty="0" smtClean="0">
                <a:solidFill>
                  <a:srgbClr val="FF0000"/>
                </a:solidFill>
              </a:rPr>
              <a:t>Средство блокировки компонента (</a:t>
            </a:r>
            <a:r>
              <a:rPr lang="en-US" sz="2200" i="1" dirty="0" smtClean="0">
                <a:solidFill>
                  <a:srgbClr val="FF0000"/>
                </a:solidFill>
              </a:rPr>
              <a:t>Disable component</a:t>
            </a:r>
            <a:r>
              <a:rPr lang="ru-RU" sz="2200" i="1" dirty="0" smtClean="0">
                <a:solidFill>
                  <a:srgbClr val="FF0000"/>
                </a:solidFill>
              </a:rPr>
              <a:t>)</a:t>
            </a:r>
            <a:r>
              <a:rPr lang="ru-RU" sz="2200" dirty="0" smtClean="0">
                <a:solidFill>
                  <a:srgbClr val="000099"/>
                </a:solidFill>
              </a:rPr>
              <a:t>. Это средство блокирует использование компонента, реализующего ту или иную функцию УД. В случае ФПРИ-модуля, средство запрещает предоставление всех видов доступа через этот ФПРИ-модуль (это предотвращает любые попытки доступа к целевым объектам, обслуживаемым только этим ФПРИ-модулем).</a:t>
            </a:r>
          </a:p>
          <a:p>
            <a:pPr>
              <a:lnSpc>
                <a:spcPts val="2800"/>
              </a:lnSpc>
            </a:pPr>
            <a:r>
              <a:rPr lang="ru-RU" sz="2200" i="1" dirty="0" smtClean="0">
                <a:solidFill>
                  <a:srgbClr val="FF0000"/>
                </a:solidFill>
              </a:rPr>
              <a:t>Средство разблокировки компонента (</a:t>
            </a:r>
            <a:r>
              <a:rPr lang="en-US" sz="2200" i="1" dirty="0" smtClean="0">
                <a:solidFill>
                  <a:srgbClr val="FF0000"/>
                </a:solidFill>
              </a:rPr>
              <a:t>Re</a:t>
            </a:r>
            <a:r>
              <a:rPr lang="ru-RU" sz="2200" i="1" dirty="0" smtClean="0">
                <a:solidFill>
                  <a:srgbClr val="FF0000"/>
                </a:solidFill>
              </a:rPr>
              <a:t>-</a:t>
            </a:r>
            <a:r>
              <a:rPr lang="en-US" sz="2200" i="1" dirty="0" smtClean="0">
                <a:solidFill>
                  <a:srgbClr val="FF0000"/>
                </a:solidFill>
              </a:rPr>
              <a:t>enable component</a:t>
            </a:r>
            <a:r>
              <a:rPr lang="ru-RU" sz="2200" i="1" dirty="0" smtClean="0">
                <a:solidFill>
                  <a:srgbClr val="FF0000"/>
                </a:solidFill>
              </a:rPr>
              <a:t>)</a:t>
            </a:r>
            <a:r>
              <a:rPr lang="ru-RU" sz="2200" dirty="0" smtClean="0">
                <a:solidFill>
                  <a:srgbClr val="000099"/>
                </a:solidFill>
              </a:rPr>
              <a:t>. Это средство снимает запрет на использование компонента, реализующего ту или иную функцию УД.</a:t>
            </a:r>
            <a:endParaRPr lang="ru-RU" sz="22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339850"/>
            <a:ext cx="8001056" cy="224420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500"/>
              </a:lnSpc>
              <a:buClr>
                <a:srgbClr val="FF0066"/>
              </a:buClr>
              <a:buSzPct val="80000"/>
              <a:buFont typeface="Wingdings" pitchFamily="2" charset="2"/>
              <a:buNone/>
              <a:defRPr/>
            </a:pPr>
            <a:r>
              <a:rPr lang="ru-RU" sz="3000" dirty="0" smtClean="0">
                <a:solidFill>
                  <a:srgbClr val="000099"/>
                </a:solidFill>
              </a:rPr>
              <a:t>Предполагается, что </a:t>
            </a:r>
            <a:r>
              <a:rPr lang="ru-RU" sz="3000" i="1" dirty="0" smtClean="0">
                <a:solidFill>
                  <a:srgbClr val="FF0066"/>
                </a:solidFill>
              </a:rPr>
              <a:t>функциональные средства </a:t>
            </a:r>
            <a:r>
              <a:rPr lang="ru-RU" sz="3000" dirty="0" smtClean="0">
                <a:solidFill>
                  <a:srgbClr val="000099"/>
                </a:solidFill>
              </a:rPr>
              <a:t>используются в качестве следующих (но не каждая процедура УД будет использовать все указанные далее итерации):</a:t>
            </a:r>
            <a:endParaRPr lang="ru-RU" sz="3000" dirty="0">
              <a:solidFill>
                <a:srgbClr val="000099"/>
              </a:solidFill>
            </a:endParaRPr>
          </a:p>
        </p:txBody>
      </p:sp>
      <p:sp>
        <p:nvSpPr>
          <p:cNvPr id="86020" name="Rectangle 4"/>
          <p:cNvSpPr>
            <a:spLocks noChangeArrowheads="1"/>
          </p:cNvSpPr>
          <p:nvPr/>
        </p:nvSpPr>
        <p:spPr bwMode="auto">
          <a:xfrm>
            <a:off x="755650" y="762000"/>
            <a:ext cx="8388350" cy="408766"/>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400"/>
              </a:lnSpc>
              <a:buClr>
                <a:srgbClr val="FFFF00"/>
              </a:buClr>
              <a:buSzPct val="80000"/>
              <a:buFont typeface="Wingdings" pitchFamily="2" charset="2"/>
              <a:buNone/>
              <a:defRPr/>
            </a:pPr>
            <a:r>
              <a:rPr lang="ru-RU" b="1" i="1" dirty="0" smtClean="0">
                <a:solidFill>
                  <a:srgbClr val="FF3300"/>
                </a:solidFill>
                <a:latin typeface="Arial" charset="0"/>
              </a:rPr>
              <a:t>3.3.2. Функциональные средства УД</a:t>
            </a:r>
            <a:endParaRPr lang="en-GB"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3651250"/>
            <a:ext cx="8001056" cy="24622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200"/>
              </a:lnSpc>
              <a:spcBef>
                <a:spcPts val="600"/>
              </a:spcBef>
              <a:buClr>
                <a:srgbClr val="FF0066"/>
              </a:buClr>
              <a:buSzPct val="90000"/>
              <a:buFont typeface="+mj-lt"/>
              <a:buAutoNum type="alphaLcPeriod"/>
              <a:defRPr/>
            </a:pPr>
            <a:r>
              <a:rPr lang="ru-RU" dirty="0" smtClean="0">
                <a:solidFill>
                  <a:srgbClr val="000099"/>
                </a:solidFill>
              </a:rPr>
              <a:t>инициатор первого в своей деятельности запроса доступа определяет ЦБ, но только для тех элементов, в деятельности которых используются средства идентификации доверенных ЦБ;</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939800"/>
            <a:ext cx="8001056"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14350" indent="-514350" algn="l">
              <a:lnSpc>
                <a:spcPts val="3400"/>
              </a:lnSpc>
              <a:spcBef>
                <a:spcPts val="600"/>
              </a:spcBef>
              <a:buClr>
                <a:srgbClr val="FF0066"/>
              </a:buClr>
              <a:buSzPct val="90000"/>
              <a:buFont typeface="+mj-lt"/>
              <a:buAutoNum type="alphaLcPeriod" startAt="2"/>
              <a:defRPr/>
            </a:pPr>
            <a:r>
              <a:rPr lang="ru-RU" sz="2900" dirty="0" smtClean="0">
                <a:solidFill>
                  <a:srgbClr val="000099"/>
                </a:solidFill>
              </a:rPr>
              <a:t>формирование политики безопасного информационного взаимодействия для её использования в своей основной деятельности;</a:t>
            </a:r>
          </a:p>
          <a:p>
            <a:pPr marL="514350" indent="-514350" algn="l">
              <a:lnSpc>
                <a:spcPts val="3400"/>
              </a:lnSpc>
              <a:spcBef>
                <a:spcPts val="600"/>
              </a:spcBef>
              <a:buClr>
                <a:srgbClr val="FF0066"/>
              </a:buClr>
              <a:buSzPct val="90000"/>
              <a:buFont typeface="+mj-lt"/>
              <a:buAutoNum type="alphaLcPeriod" startAt="2"/>
              <a:defRPr/>
            </a:pPr>
            <a:r>
              <a:rPr lang="ru-RU" sz="2900" dirty="0" smtClean="0">
                <a:solidFill>
                  <a:srgbClr val="000099"/>
                </a:solidFill>
              </a:rPr>
              <a:t>ВИУД привязывается к элементам, используя средства запроса и формирования ВИУД;</a:t>
            </a:r>
          </a:p>
          <a:p>
            <a:pPr marL="514350" indent="-514350" algn="l">
              <a:lnSpc>
                <a:spcPts val="3400"/>
              </a:lnSpc>
              <a:spcBef>
                <a:spcPts val="600"/>
              </a:spcBef>
              <a:buClr>
                <a:srgbClr val="FF0066"/>
              </a:buClr>
              <a:buSzPct val="90000"/>
              <a:buFont typeface="+mj-lt"/>
              <a:buAutoNum type="alphaLcPeriod" startAt="2"/>
              <a:defRPr/>
            </a:pPr>
            <a:r>
              <a:rPr lang="ru-RU" sz="2900" dirty="0" smtClean="0">
                <a:solidFill>
                  <a:srgbClr val="000099"/>
                </a:solidFill>
              </a:rPr>
              <a:t>формирование ВИПР, доступной для ФПРИ-модуля, на основе использования средств проверки привязанной ВИУД и извлечения ВИПР;</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895350"/>
            <a:ext cx="8001056" cy="542456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14350" indent="-514350" algn="l">
              <a:lnSpc>
                <a:spcPts val="3500"/>
              </a:lnSpc>
              <a:spcBef>
                <a:spcPts val="300"/>
              </a:spcBef>
              <a:buClr>
                <a:srgbClr val="FF0066"/>
              </a:buClr>
              <a:buSzPct val="90000"/>
              <a:buFont typeface="+mj-lt"/>
              <a:buAutoNum type="alphaLcPeriod" startAt="5"/>
              <a:defRPr/>
            </a:pPr>
            <a:r>
              <a:rPr lang="ru-RU" sz="3200" dirty="0" smtClean="0">
                <a:solidFill>
                  <a:srgbClr val="000099"/>
                </a:solidFill>
              </a:rPr>
              <a:t>контекстно-зависимая информация, если она востребована политикой безопасного информационного взаимодействия, приобретается с помощью средства получения контекстно-зависимой информации;</a:t>
            </a:r>
          </a:p>
          <a:p>
            <a:pPr marL="514350" indent="-514350" algn="l">
              <a:lnSpc>
                <a:spcPts val="3500"/>
              </a:lnSpc>
              <a:spcBef>
                <a:spcPts val="300"/>
              </a:spcBef>
              <a:buClr>
                <a:srgbClr val="FF0066"/>
              </a:buClr>
              <a:buSzPct val="90000"/>
              <a:buFont typeface="+mj-lt"/>
              <a:buAutoNum type="alphaLcPeriod" startAt="5"/>
              <a:defRPr/>
            </a:pPr>
            <a:r>
              <a:rPr lang="ru-RU" sz="3200" dirty="0" smtClean="0">
                <a:solidFill>
                  <a:srgbClr val="000099"/>
                </a:solidFill>
              </a:rPr>
              <a:t>решение по УД принимается с помощью средства принятия решения о предоставлении доступа.</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214422"/>
            <a:ext cx="8001056" cy="471924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600"/>
              </a:lnSpc>
              <a:buClr>
                <a:srgbClr val="FF0066"/>
              </a:buClr>
              <a:buSzPct val="80000"/>
              <a:buFont typeface="Wingdings" pitchFamily="2" charset="2"/>
              <a:buNone/>
              <a:defRPr/>
            </a:pPr>
            <a:r>
              <a:rPr lang="ru-RU" sz="4000" dirty="0" smtClean="0">
                <a:solidFill>
                  <a:srgbClr val="000099"/>
                </a:solidFill>
              </a:rPr>
              <a:t>Многие из рассматриваемых средств УД допускают </a:t>
            </a:r>
            <a:r>
              <a:rPr lang="ru-RU" sz="4000" i="1" dirty="0" smtClean="0">
                <a:solidFill>
                  <a:srgbClr val="FF0066"/>
                </a:solidFill>
              </a:rPr>
              <a:t>применение защищённой ВИУД </a:t>
            </a:r>
            <a:r>
              <a:rPr lang="ru-RU" sz="4000" dirty="0" smtClean="0">
                <a:solidFill>
                  <a:srgbClr val="000099"/>
                </a:solidFill>
              </a:rPr>
              <a:t>(с целью обеспечения гарантий целостности и конфиденциальности в соответствие с требованиями ПЛБ).</a:t>
            </a:r>
            <a:endParaRPr lang="ru-RU" sz="40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428750"/>
            <a:ext cx="8001056" cy="120032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2600" i="1" dirty="0" smtClean="0">
                <a:solidFill>
                  <a:srgbClr val="FF0066"/>
                </a:solidFill>
              </a:rPr>
              <a:t>ВИУД об инициаторе содержит данные об инициаторе</a:t>
            </a:r>
            <a:r>
              <a:rPr lang="ru-RU" sz="2600" dirty="0" smtClean="0">
                <a:solidFill>
                  <a:srgbClr val="000099"/>
                </a:solidFill>
              </a:rPr>
              <a:t>. Примеры содержания ВИУД об инициаторе могут быть следующие:</a:t>
            </a:r>
            <a:endParaRPr lang="ru-RU" sz="2600" dirty="0">
              <a:solidFill>
                <a:srgbClr val="000099"/>
              </a:solidFill>
            </a:endParaRPr>
          </a:p>
        </p:txBody>
      </p:sp>
      <p:sp>
        <p:nvSpPr>
          <p:cNvPr id="320515" name="Rectangle 3"/>
          <p:cNvSpPr>
            <a:spLocks noChangeArrowheads="1"/>
          </p:cNvSpPr>
          <p:nvPr/>
        </p:nvSpPr>
        <p:spPr bwMode="auto">
          <a:xfrm>
            <a:off x="755650" y="785794"/>
            <a:ext cx="8388350" cy="427038"/>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defRPr/>
            </a:pPr>
            <a:r>
              <a:rPr lang="ru-RU" b="1" i="1" dirty="0" smtClean="0">
                <a:solidFill>
                  <a:srgbClr val="FF3300"/>
                </a:solidFill>
                <a:latin typeface="Arial" charset="0"/>
              </a:rPr>
              <a:t>3.1.1</a:t>
            </a:r>
            <a:r>
              <a:rPr lang="ru-RU" b="1" i="1" dirty="0">
                <a:solidFill>
                  <a:srgbClr val="FF3300"/>
                </a:solidFill>
                <a:latin typeface="Arial" charset="0"/>
              </a:rPr>
              <a:t>. </a:t>
            </a:r>
            <a:r>
              <a:rPr lang="ru-RU" b="1" i="1" dirty="0" smtClean="0">
                <a:solidFill>
                  <a:srgbClr val="FF3300"/>
                </a:solidFill>
                <a:latin typeface="Arial" charset="0"/>
              </a:rPr>
              <a:t>ВИУД об инициаторе</a:t>
            </a:r>
            <a:endParaRPr lang="en-GB" b="1" i="1" dirty="0">
              <a:solidFill>
                <a:srgbClr val="FF3300"/>
              </a:solidFill>
              <a:latin typeface="Arial" charset="0"/>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2717800"/>
            <a:ext cx="8001056" cy="350095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58775" indent="-358775" algn="l">
              <a:lnSpc>
                <a:spcPts val="2700"/>
              </a:lnSpc>
              <a:spcBef>
                <a:spcPts val="600"/>
              </a:spcBef>
              <a:buClr>
                <a:srgbClr val="FF0066"/>
              </a:buClr>
              <a:buSzPct val="70000"/>
              <a:buFont typeface="Wingdings" pitchFamily="2" charset="2"/>
              <a:buChar char="q"/>
              <a:defRPr/>
            </a:pPr>
            <a:r>
              <a:rPr lang="ru-RU" sz="2400" dirty="0" smtClean="0">
                <a:solidFill>
                  <a:srgbClr val="000099"/>
                </a:solidFill>
              </a:rPr>
              <a:t>параметр подлинности пользователя для УД;</a:t>
            </a:r>
          </a:p>
          <a:p>
            <a:pPr marL="358775" indent="-358775" algn="l">
              <a:lnSpc>
                <a:spcPts val="2700"/>
              </a:lnSpc>
              <a:spcBef>
                <a:spcPts val="600"/>
              </a:spcBef>
              <a:buClr>
                <a:srgbClr val="FF0066"/>
              </a:buClr>
              <a:buSzPct val="70000"/>
              <a:buFont typeface="Wingdings" pitchFamily="2" charset="2"/>
              <a:buChar char="q"/>
              <a:defRPr/>
            </a:pPr>
            <a:r>
              <a:rPr lang="ru-RU" sz="2400" dirty="0" smtClean="0">
                <a:solidFill>
                  <a:srgbClr val="000099"/>
                </a:solidFill>
              </a:rPr>
              <a:t>идентификатор иерархической группы, членство в которой продекларировано;</a:t>
            </a:r>
          </a:p>
          <a:p>
            <a:pPr marL="358775" indent="-358775" algn="l">
              <a:lnSpc>
                <a:spcPts val="2700"/>
              </a:lnSpc>
              <a:spcBef>
                <a:spcPts val="600"/>
              </a:spcBef>
              <a:buClr>
                <a:srgbClr val="FF0066"/>
              </a:buClr>
              <a:buSzPct val="70000"/>
              <a:buFont typeface="Wingdings" pitchFamily="2" charset="2"/>
              <a:buChar char="q"/>
              <a:defRPr/>
            </a:pPr>
            <a:r>
              <a:rPr lang="ru-RU" sz="2400" dirty="0" smtClean="0">
                <a:solidFill>
                  <a:srgbClr val="000099"/>
                </a:solidFill>
              </a:rPr>
              <a:t>идентификатор функциональной группы, членство в которой продекларировано;</a:t>
            </a:r>
          </a:p>
          <a:p>
            <a:pPr marL="358775" indent="-358775" algn="l">
              <a:lnSpc>
                <a:spcPts val="2700"/>
              </a:lnSpc>
              <a:spcBef>
                <a:spcPts val="600"/>
              </a:spcBef>
              <a:buClr>
                <a:srgbClr val="FF0066"/>
              </a:buClr>
              <a:buSzPct val="70000"/>
              <a:buFont typeface="Wingdings" pitchFamily="2" charset="2"/>
              <a:buChar char="q"/>
              <a:defRPr/>
            </a:pPr>
            <a:r>
              <a:rPr lang="ru-RU" sz="2400" dirty="0" smtClean="0">
                <a:solidFill>
                  <a:srgbClr val="000099"/>
                </a:solidFill>
              </a:rPr>
              <a:t>идентификаторы ролевых объектов, которые могут быть выбраны;</a:t>
            </a:r>
          </a:p>
          <a:p>
            <a:pPr marL="358775" indent="-358775" algn="l">
              <a:lnSpc>
                <a:spcPts val="2700"/>
              </a:lnSpc>
              <a:spcBef>
                <a:spcPts val="600"/>
              </a:spcBef>
              <a:buClr>
                <a:srgbClr val="FF0066"/>
              </a:buClr>
              <a:buSzPct val="70000"/>
              <a:buFont typeface="Wingdings" pitchFamily="2" charset="2"/>
              <a:buChar char="q"/>
              <a:defRPr/>
            </a:pPr>
            <a:r>
              <a:rPr lang="ru-RU" sz="2400" dirty="0" smtClean="0">
                <a:solidFill>
                  <a:srgbClr val="000099"/>
                </a:solidFill>
              </a:rPr>
              <a:t>метки критичности;</a:t>
            </a:r>
          </a:p>
          <a:p>
            <a:pPr marL="358775" indent="-358775" algn="l">
              <a:lnSpc>
                <a:spcPts val="2700"/>
              </a:lnSpc>
              <a:spcBef>
                <a:spcPts val="600"/>
              </a:spcBef>
              <a:buClr>
                <a:srgbClr val="FF0066"/>
              </a:buClr>
              <a:buSzPct val="70000"/>
              <a:buFont typeface="Wingdings" pitchFamily="2" charset="2"/>
              <a:buChar char="q"/>
              <a:defRPr/>
            </a:pPr>
            <a:r>
              <a:rPr lang="ru-RU" sz="2400" dirty="0" smtClean="0">
                <a:solidFill>
                  <a:srgbClr val="000099"/>
                </a:solidFill>
              </a:rPr>
              <a:t>метки обеспечения целостности.</a:t>
            </a:r>
            <a:endParaRPr lang="ru-RU" sz="2500" dirty="0">
              <a:solidFill>
                <a:srgbClr val="000099"/>
              </a:solidFill>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295400"/>
            <a:ext cx="8001056" cy="328295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dirty="0" smtClean="0">
                <a:solidFill>
                  <a:srgbClr val="000099"/>
                </a:solidFill>
              </a:rPr>
              <a:t>Это средство (</a:t>
            </a:r>
            <a:r>
              <a:rPr lang="en-US" i="1" dirty="0" smtClean="0">
                <a:solidFill>
                  <a:srgbClr val="FF0000"/>
                </a:solidFill>
              </a:rPr>
              <a:t>acquire initiator</a:t>
            </a:r>
            <a:r>
              <a:rPr lang="ru-RU" i="1" dirty="0" smtClean="0">
                <a:solidFill>
                  <a:srgbClr val="FF0000"/>
                </a:solidFill>
              </a:rPr>
              <a:t>-</a:t>
            </a:r>
            <a:r>
              <a:rPr lang="en-US" i="1" dirty="0" smtClean="0">
                <a:solidFill>
                  <a:srgbClr val="FF0000"/>
                </a:solidFill>
              </a:rPr>
              <a:t>bound</a:t>
            </a:r>
            <a:r>
              <a:rPr lang="ru-RU" i="1" dirty="0" smtClean="0">
                <a:solidFill>
                  <a:srgbClr val="FF0000"/>
                </a:solidFill>
              </a:rPr>
              <a:t> ACI</a:t>
            </a:r>
            <a:r>
              <a:rPr lang="ru-RU" dirty="0" smtClean="0">
                <a:solidFill>
                  <a:srgbClr val="000099"/>
                </a:solidFill>
              </a:rPr>
              <a:t>), активизируемое инициатором или ФПРИ-модулем, получает, либо ВИУД, привязанную к инициатору, либо СЕРТ|УД, либо маркер УД, содержащий ВИУД, привязанную к инициатору, до момента отправки запроса доступа.</a:t>
            </a:r>
          </a:p>
          <a:p>
            <a:pPr>
              <a:lnSpc>
                <a:spcPts val="3200"/>
              </a:lnSpc>
            </a:pPr>
            <a:r>
              <a:rPr lang="ru-RU" i="1" dirty="0" smtClean="0">
                <a:solidFill>
                  <a:srgbClr val="FF0066"/>
                </a:solidFill>
              </a:rPr>
              <a:t>Входные данные </a:t>
            </a:r>
            <a:r>
              <a:rPr lang="ru-RU" dirty="0" smtClean="0">
                <a:solidFill>
                  <a:srgbClr val="000099"/>
                </a:solidFill>
              </a:rPr>
              <a:t>могут быть следующие:</a:t>
            </a:r>
            <a:endParaRPr lang="ru-RU" dirty="0">
              <a:solidFill>
                <a:srgbClr val="000099"/>
              </a:solidFill>
            </a:endParaRPr>
          </a:p>
        </p:txBody>
      </p:sp>
      <p:sp>
        <p:nvSpPr>
          <p:cNvPr id="86020" name="Rectangle 4"/>
          <p:cNvSpPr>
            <a:spLocks noChangeArrowheads="1"/>
          </p:cNvSpPr>
          <p:nvPr/>
        </p:nvSpPr>
        <p:spPr bwMode="auto">
          <a:xfrm>
            <a:off x="755650" y="762000"/>
            <a:ext cx="8388350" cy="346249"/>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700"/>
              </a:lnSpc>
              <a:buClr>
                <a:srgbClr val="FFFF00"/>
              </a:buClr>
              <a:buSzPct val="80000"/>
              <a:buFont typeface="Wingdings" pitchFamily="2" charset="2"/>
              <a:buNone/>
              <a:defRPr/>
            </a:pPr>
            <a:r>
              <a:rPr lang="ru-RU" sz="2400" b="1" i="1" dirty="0" smtClean="0">
                <a:solidFill>
                  <a:srgbClr val="FF3300"/>
                </a:solidFill>
                <a:latin typeface="Arial" charset="0"/>
              </a:rPr>
              <a:t>3.3.2.1. </a:t>
            </a:r>
            <a:r>
              <a:rPr lang="ru-RU" sz="2600" b="1" i="1" dirty="0" smtClean="0">
                <a:solidFill>
                  <a:srgbClr val="FF3300"/>
                </a:solidFill>
                <a:latin typeface="Arial" charset="0"/>
              </a:rPr>
              <a:t>Запрос</a:t>
            </a:r>
            <a:r>
              <a:rPr lang="ru-RU" sz="2400" b="1" i="1" dirty="0" smtClean="0">
                <a:solidFill>
                  <a:srgbClr val="FF3300"/>
                </a:solidFill>
                <a:latin typeface="Arial" charset="0"/>
              </a:rPr>
              <a:t> ВИУД, привязанной к  инициатору</a:t>
            </a:r>
            <a:endParaRPr lang="en-GB" sz="24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4629150"/>
            <a:ext cx="8001056" cy="153888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000"/>
              </a:lnSpc>
              <a:spcBef>
                <a:spcPts val="300"/>
              </a:spcBef>
              <a:buClr>
                <a:srgbClr val="FF0066"/>
              </a:buClr>
              <a:buSzPct val="90000"/>
              <a:buFont typeface="Wingdings" pitchFamily="2" charset="2"/>
              <a:buChar char="q"/>
              <a:defRPr/>
            </a:pPr>
            <a:r>
              <a:rPr lang="ru-RU" sz="2600" dirty="0" smtClean="0">
                <a:solidFill>
                  <a:srgbClr val="000099"/>
                </a:solidFill>
              </a:rPr>
              <a:t>аутентифицированный параметр подлинности инициатора (получен средством проверки, как определено в Главе 2);</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8662" y="1071546"/>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623888" indent="-623888" algn="l">
              <a:lnSpc>
                <a:spcPts val="4200"/>
              </a:lnSpc>
              <a:spcBef>
                <a:spcPts val="600"/>
              </a:spcBef>
              <a:buClr>
                <a:srgbClr val="FF0066"/>
              </a:buClr>
              <a:buSzPct val="90000"/>
              <a:buFont typeface="Wingdings" pitchFamily="2" charset="2"/>
              <a:buChar char="q"/>
              <a:defRPr/>
            </a:pPr>
            <a:r>
              <a:rPr lang="ru-RU" sz="3600" dirty="0" smtClean="0">
                <a:solidFill>
                  <a:srgbClr val="000099"/>
                </a:solidFill>
              </a:rPr>
              <a:t>критерий отбора ВИУД, привязанной к инициатору;</a:t>
            </a:r>
          </a:p>
          <a:p>
            <a:pPr marL="623888" indent="-623888" algn="l">
              <a:lnSpc>
                <a:spcPts val="4200"/>
              </a:lnSpc>
              <a:spcBef>
                <a:spcPts val="600"/>
              </a:spcBef>
              <a:buClr>
                <a:srgbClr val="FF0066"/>
              </a:buClr>
              <a:buSzPct val="90000"/>
              <a:buFont typeface="Wingdings" pitchFamily="2" charset="2"/>
              <a:buChar char="q"/>
              <a:defRPr/>
            </a:pPr>
            <a:r>
              <a:rPr lang="ru-RU" sz="3600" dirty="0" smtClean="0">
                <a:solidFill>
                  <a:srgbClr val="000099"/>
                </a:solidFill>
              </a:rPr>
              <a:t>время действия;</a:t>
            </a:r>
          </a:p>
          <a:p>
            <a:pPr marL="623888" indent="-623888" algn="l">
              <a:lnSpc>
                <a:spcPts val="4200"/>
              </a:lnSpc>
              <a:spcBef>
                <a:spcPts val="600"/>
              </a:spcBef>
              <a:buClr>
                <a:srgbClr val="FF0066"/>
              </a:buClr>
              <a:buSzPct val="90000"/>
              <a:buFont typeface="Wingdings" pitchFamily="2" charset="2"/>
              <a:buChar char="q"/>
              <a:defRPr/>
            </a:pPr>
            <a:r>
              <a:rPr lang="ru-RU" sz="3600" dirty="0" smtClean="0">
                <a:solidFill>
                  <a:srgbClr val="000099"/>
                </a:solidFill>
              </a:rPr>
              <a:t>параметр подлинности целевого объекта или группы целевых объектов;</a:t>
            </a:r>
          </a:p>
          <a:p>
            <a:pPr marL="623888" indent="-623888" algn="l">
              <a:lnSpc>
                <a:spcPts val="4200"/>
              </a:lnSpc>
              <a:spcBef>
                <a:spcPts val="600"/>
              </a:spcBef>
              <a:buClr>
                <a:srgbClr val="FF0066"/>
              </a:buClr>
              <a:buSzPct val="90000"/>
              <a:buFont typeface="Wingdings" pitchFamily="2" charset="2"/>
              <a:buChar char="q"/>
              <a:defRPr/>
            </a:pPr>
            <a:r>
              <a:rPr lang="ru-RU" sz="3600" dirty="0" smtClean="0">
                <a:solidFill>
                  <a:srgbClr val="000099"/>
                </a:solidFill>
              </a:rPr>
              <a:t>политика безопасного информационного взаимодействия.</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71546"/>
            <a:ext cx="8001056" cy="98488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3200" i="1" dirty="0" smtClean="0">
                <a:solidFill>
                  <a:srgbClr val="FF0066"/>
                </a:solidFill>
              </a:rPr>
              <a:t>Выходные данные </a:t>
            </a:r>
            <a:r>
              <a:rPr lang="ru-RU" sz="3200" dirty="0" smtClean="0">
                <a:solidFill>
                  <a:srgbClr val="000099"/>
                </a:solidFill>
              </a:rPr>
              <a:t>могут быть следующие:</a:t>
            </a:r>
            <a:endParaRPr lang="ru-RU" sz="32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8662" y="2214554"/>
            <a:ext cx="8001056" cy="373179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600"/>
              </a:lnSpc>
              <a:spcBef>
                <a:spcPts val="300"/>
              </a:spcBef>
              <a:buClr>
                <a:srgbClr val="FF0066"/>
              </a:buClr>
              <a:buSzPct val="90000"/>
              <a:buFont typeface="Wingdings" pitchFamily="2" charset="2"/>
              <a:buChar char="q"/>
              <a:defRPr/>
            </a:pPr>
            <a:r>
              <a:rPr lang="ru-RU" dirty="0" smtClean="0">
                <a:solidFill>
                  <a:srgbClr val="000099"/>
                </a:solidFill>
              </a:rPr>
              <a:t>состояние (положительный или отрицательный результат выполнения запроса средством запроса ВИУД, привязанной к инициатору);</a:t>
            </a:r>
          </a:p>
          <a:p>
            <a:pPr marL="360363" indent="-360363" algn="l">
              <a:lnSpc>
                <a:spcPts val="3600"/>
              </a:lnSpc>
              <a:spcBef>
                <a:spcPts val="300"/>
              </a:spcBef>
              <a:buClr>
                <a:srgbClr val="FF0066"/>
              </a:buClr>
              <a:buSzPct val="90000"/>
              <a:buFont typeface="Wingdings" pitchFamily="2" charset="2"/>
              <a:buChar char="q"/>
              <a:defRPr/>
            </a:pPr>
            <a:r>
              <a:rPr lang="ru-RU" dirty="0" smtClean="0">
                <a:solidFill>
                  <a:srgbClr val="000099"/>
                </a:solidFill>
              </a:rPr>
              <a:t>либо ВИУД, привязанная к инициатору, либо СЕРТ|УД, либо маркер УД, содержащий ВИУД, привязанную к инициатору.</a:t>
            </a: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473200"/>
            <a:ext cx="8001056" cy="230832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3000" dirty="0" smtClean="0">
                <a:solidFill>
                  <a:srgbClr val="000099"/>
                </a:solidFill>
              </a:rPr>
              <a:t>Это средство (</a:t>
            </a:r>
            <a:r>
              <a:rPr lang="en-US" sz="3000" i="1" dirty="0" smtClean="0">
                <a:solidFill>
                  <a:srgbClr val="FF0066"/>
                </a:solidFill>
              </a:rPr>
              <a:t>acquire target</a:t>
            </a:r>
            <a:r>
              <a:rPr lang="ru-RU" sz="3000" i="1" dirty="0" smtClean="0">
                <a:solidFill>
                  <a:srgbClr val="FF0066"/>
                </a:solidFill>
              </a:rPr>
              <a:t>-</a:t>
            </a:r>
            <a:r>
              <a:rPr lang="en-US" sz="3000" i="1" dirty="0" smtClean="0">
                <a:solidFill>
                  <a:srgbClr val="FF0066"/>
                </a:solidFill>
              </a:rPr>
              <a:t>bound</a:t>
            </a:r>
            <a:r>
              <a:rPr lang="ru-RU" sz="3000" i="1" dirty="0" smtClean="0">
                <a:solidFill>
                  <a:srgbClr val="FF0066"/>
                </a:solidFill>
              </a:rPr>
              <a:t> ACI</a:t>
            </a:r>
            <a:r>
              <a:rPr lang="ru-RU" sz="3000" dirty="0" smtClean="0">
                <a:solidFill>
                  <a:srgbClr val="000099"/>
                </a:solidFill>
              </a:rPr>
              <a:t>), активизируемое ФПРИ-модулем, получает ВИУД, привязанную к целевому объекту. </a:t>
            </a:r>
            <a:r>
              <a:rPr lang="ru-RU" sz="3000" i="1" dirty="0" smtClean="0">
                <a:solidFill>
                  <a:srgbClr val="FF0066"/>
                </a:solidFill>
              </a:rPr>
              <a:t>Входные данные </a:t>
            </a:r>
            <a:r>
              <a:rPr lang="ru-RU" sz="3000" dirty="0" smtClean="0">
                <a:solidFill>
                  <a:srgbClr val="000099"/>
                </a:solidFill>
              </a:rPr>
              <a:t>могут быть следующие:</a:t>
            </a:r>
            <a:endParaRPr lang="ru-RU" sz="3000" dirty="0">
              <a:solidFill>
                <a:srgbClr val="000099"/>
              </a:solidFill>
            </a:endParaRPr>
          </a:p>
        </p:txBody>
      </p:sp>
      <p:sp>
        <p:nvSpPr>
          <p:cNvPr id="86020" name="Rectangle 4"/>
          <p:cNvSpPr>
            <a:spLocks noChangeArrowheads="1"/>
          </p:cNvSpPr>
          <p:nvPr/>
        </p:nvSpPr>
        <p:spPr bwMode="auto">
          <a:xfrm>
            <a:off x="755650" y="679450"/>
            <a:ext cx="8388350" cy="69249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700"/>
              </a:lnSpc>
              <a:buClr>
                <a:srgbClr val="FFFF00"/>
              </a:buClr>
              <a:buSzPct val="80000"/>
              <a:buFont typeface="Wingdings" pitchFamily="2" charset="2"/>
              <a:buNone/>
              <a:defRPr/>
            </a:pPr>
            <a:r>
              <a:rPr lang="ru-RU" sz="2600" b="1" i="1" dirty="0" smtClean="0">
                <a:solidFill>
                  <a:srgbClr val="FF3300"/>
                </a:solidFill>
                <a:latin typeface="Arial" charset="0"/>
              </a:rPr>
              <a:t>3.3.2.2. Запрос ВИУД, привязанной к</a:t>
            </a:r>
            <a:br>
              <a:rPr lang="ru-RU" sz="2600" b="1" i="1" dirty="0" smtClean="0">
                <a:solidFill>
                  <a:srgbClr val="FF3300"/>
                </a:solidFill>
                <a:latin typeface="Arial" charset="0"/>
              </a:rPr>
            </a:br>
            <a:r>
              <a:rPr lang="ru-RU" sz="2600" b="1" i="1" dirty="0" smtClean="0">
                <a:solidFill>
                  <a:srgbClr val="FF3300"/>
                </a:solidFill>
                <a:latin typeface="Arial" charset="0"/>
              </a:rPr>
              <a:t>целевому объекту</a:t>
            </a:r>
            <a:endParaRPr lang="en-GB" sz="26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3962400"/>
            <a:ext cx="8001056" cy="225702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400"/>
              </a:lnSpc>
              <a:spcBef>
                <a:spcPts val="300"/>
              </a:spcBef>
              <a:buClr>
                <a:srgbClr val="FF0066"/>
              </a:buClr>
              <a:buSzPct val="90000"/>
              <a:buFont typeface="Wingdings" pitchFamily="2" charset="2"/>
              <a:buChar char="q"/>
              <a:defRPr/>
            </a:pPr>
            <a:r>
              <a:rPr lang="ru-RU" dirty="0" smtClean="0">
                <a:solidFill>
                  <a:srgbClr val="000099"/>
                </a:solidFill>
              </a:rPr>
              <a:t>параметр подлинности целевого объекта;</a:t>
            </a:r>
          </a:p>
          <a:p>
            <a:pPr marL="360363" indent="-360363" algn="l">
              <a:lnSpc>
                <a:spcPts val="3400"/>
              </a:lnSpc>
              <a:spcBef>
                <a:spcPts val="300"/>
              </a:spcBef>
              <a:buClr>
                <a:srgbClr val="FF0066"/>
              </a:buClr>
              <a:buSzPct val="90000"/>
              <a:buFont typeface="Wingdings" pitchFamily="2" charset="2"/>
              <a:buChar char="q"/>
              <a:defRPr/>
            </a:pPr>
            <a:r>
              <a:rPr lang="ru-RU" dirty="0" smtClean="0">
                <a:solidFill>
                  <a:srgbClr val="000099"/>
                </a:solidFill>
              </a:rPr>
              <a:t>критерий отбора ВИУД, привязанной к целевому объекту;</a:t>
            </a:r>
          </a:p>
          <a:p>
            <a:pPr marL="360363" indent="-360363" algn="l">
              <a:lnSpc>
                <a:spcPts val="3400"/>
              </a:lnSpc>
              <a:spcBef>
                <a:spcPts val="300"/>
              </a:spcBef>
              <a:buClr>
                <a:srgbClr val="FF0066"/>
              </a:buClr>
              <a:buSzPct val="90000"/>
              <a:buFont typeface="Wingdings" pitchFamily="2" charset="2"/>
              <a:buChar char="q"/>
              <a:defRPr/>
            </a:pPr>
            <a:r>
              <a:rPr lang="ru-RU" dirty="0" smtClean="0">
                <a:solidFill>
                  <a:srgbClr val="000099"/>
                </a:solidFill>
              </a:rPr>
              <a:t>время действия;</a:t>
            </a: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2857496"/>
            <a:ext cx="8001056" cy="123110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4000" i="1" dirty="0" smtClean="0">
                <a:solidFill>
                  <a:srgbClr val="FF0066"/>
                </a:solidFill>
              </a:rPr>
              <a:t>Выходные данные </a:t>
            </a:r>
            <a:r>
              <a:rPr lang="ru-RU" sz="4000" dirty="0" smtClean="0">
                <a:solidFill>
                  <a:srgbClr val="000099"/>
                </a:solidFill>
              </a:rPr>
              <a:t>могут</a:t>
            </a:r>
          </a:p>
          <a:p>
            <a:r>
              <a:rPr lang="ru-RU" sz="4000" dirty="0" smtClean="0">
                <a:solidFill>
                  <a:srgbClr val="000099"/>
                </a:solidFill>
              </a:rPr>
              <a:t>быть следующие:</a:t>
            </a:r>
            <a:endParaRPr lang="ru-RU" sz="40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8662" y="4214818"/>
            <a:ext cx="8001056" cy="184665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720725" indent="-720725" algn="l">
              <a:lnSpc>
                <a:spcPts val="4400"/>
              </a:lnSpc>
              <a:spcBef>
                <a:spcPts val="1200"/>
              </a:spcBef>
              <a:buClr>
                <a:srgbClr val="FF0066"/>
              </a:buClr>
              <a:buSzPct val="90000"/>
              <a:buFont typeface="Wingdings" pitchFamily="2" charset="2"/>
              <a:buChar char="q"/>
              <a:defRPr/>
            </a:pPr>
            <a:r>
              <a:rPr lang="ru-RU" sz="3600" dirty="0" smtClean="0">
                <a:solidFill>
                  <a:srgbClr val="000099"/>
                </a:solidFill>
              </a:rPr>
              <a:t>состояние;</a:t>
            </a:r>
          </a:p>
          <a:p>
            <a:pPr marL="720725" indent="-720725" algn="l">
              <a:lnSpc>
                <a:spcPts val="4400"/>
              </a:lnSpc>
              <a:spcBef>
                <a:spcPts val="1200"/>
              </a:spcBef>
              <a:buClr>
                <a:srgbClr val="FF0066"/>
              </a:buClr>
              <a:buSzPct val="90000"/>
              <a:buFont typeface="Wingdings" pitchFamily="2" charset="2"/>
              <a:buChar char="q"/>
              <a:defRPr/>
            </a:pPr>
            <a:r>
              <a:rPr lang="ru-RU" sz="3600" dirty="0" smtClean="0">
                <a:solidFill>
                  <a:srgbClr val="000099"/>
                </a:solidFill>
              </a:rPr>
              <a:t>ВИУД, привязанная к инициатору.</a:t>
            </a:r>
          </a:p>
        </p:txBody>
      </p:sp>
      <p:sp>
        <p:nvSpPr>
          <p:cNvPr id="6" name="Text Box 3"/>
          <p:cNvSpPr txBox="1">
            <a:spLocks noChangeArrowheads="1"/>
          </p:cNvSpPr>
          <p:nvPr/>
        </p:nvSpPr>
        <p:spPr bwMode="auto">
          <a:xfrm>
            <a:off x="928662" y="1142984"/>
            <a:ext cx="8001056" cy="164743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720725" indent="-720725" algn="l">
              <a:lnSpc>
                <a:spcPts val="4400"/>
              </a:lnSpc>
              <a:spcBef>
                <a:spcPts val="300"/>
              </a:spcBef>
              <a:buClr>
                <a:srgbClr val="FF0066"/>
              </a:buClr>
              <a:buSzPct val="90000"/>
              <a:buFont typeface="Wingdings" pitchFamily="2" charset="2"/>
              <a:buChar char="q"/>
              <a:defRPr/>
            </a:pPr>
            <a:r>
              <a:rPr lang="ru-RU" sz="3600" dirty="0" smtClean="0">
                <a:solidFill>
                  <a:srgbClr val="000099"/>
                </a:solidFill>
              </a:rPr>
              <a:t>политика безопасного информационного взаимодействия.</a:t>
            </a: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643050"/>
            <a:ext cx="8001056" cy="448840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500"/>
              </a:lnSpc>
            </a:pPr>
            <a:r>
              <a:rPr lang="ru-RU" sz="3000" dirty="0" smtClean="0">
                <a:solidFill>
                  <a:srgbClr val="000099"/>
                </a:solidFill>
              </a:rPr>
              <a:t>Это средство (</a:t>
            </a:r>
            <a:r>
              <a:rPr lang="en-US" sz="3000" i="1" dirty="0" smtClean="0">
                <a:solidFill>
                  <a:srgbClr val="FF0066"/>
                </a:solidFill>
              </a:rPr>
              <a:t>generate access</a:t>
            </a:r>
            <a:endParaRPr lang="ru-RU" sz="3000" i="1" dirty="0" smtClean="0">
              <a:solidFill>
                <a:srgbClr val="FF0066"/>
              </a:solidFill>
            </a:endParaRPr>
          </a:p>
          <a:p>
            <a:pPr>
              <a:lnSpc>
                <a:spcPts val="3500"/>
              </a:lnSpc>
            </a:pPr>
            <a:r>
              <a:rPr lang="en-US" sz="3000" i="1" dirty="0" smtClean="0">
                <a:solidFill>
                  <a:srgbClr val="FF0066"/>
                </a:solidFill>
              </a:rPr>
              <a:t>request</a:t>
            </a:r>
            <a:r>
              <a:rPr lang="ru-RU" sz="3000" i="1" dirty="0" smtClean="0">
                <a:solidFill>
                  <a:srgbClr val="FF0066"/>
                </a:solidFill>
              </a:rPr>
              <a:t>-</a:t>
            </a:r>
            <a:r>
              <a:rPr lang="en-US" sz="3000" i="1" dirty="0" smtClean="0">
                <a:solidFill>
                  <a:srgbClr val="FF0066"/>
                </a:solidFill>
              </a:rPr>
              <a:t>bound</a:t>
            </a:r>
            <a:r>
              <a:rPr lang="ru-RU" sz="3000" i="1" dirty="0" smtClean="0">
                <a:solidFill>
                  <a:srgbClr val="FF0066"/>
                </a:solidFill>
              </a:rPr>
              <a:t> ACI</a:t>
            </a:r>
            <a:r>
              <a:rPr lang="ru-RU" sz="3000" dirty="0" smtClean="0">
                <a:solidFill>
                  <a:srgbClr val="000099"/>
                </a:solidFill>
              </a:rPr>
              <a:t>), активизируемое инициатором, формирует привязку</a:t>
            </a:r>
          </a:p>
          <a:p>
            <a:pPr>
              <a:lnSpc>
                <a:spcPts val="3500"/>
              </a:lnSpc>
            </a:pPr>
            <a:r>
              <a:rPr lang="ru-RU" sz="3000" dirty="0" smtClean="0">
                <a:solidFill>
                  <a:srgbClr val="000099"/>
                </a:solidFill>
              </a:rPr>
              <a:t>ВИУД, привязанной к инициатору, ВИУД о запросе доступа и ВИУД, привязанной к объекту обработки, к запросу доступа, который необходим для принятия решения при УД.</a:t>
            </a:r>
          </a:p>
          <a:p>
            <a:pPr>
              <a:lnSpc>
                <a:spcPts val="3500"/>
              </a:lnSpc>
            </a:pPr>
            <a:r>
              <a:rPr lang="ru-RU" sz="3000" i="1" dirty="0" smtClean="0">
                <a:solidFill>
                  <a:srgbClr val="FF0066"/>
                </a:solidFill>
              </a:rPr>
              <a:t>Входные данные </a:t>
            </a:r>
            <a:r>
              <a:rPr lang="ru-RU" sz="3000" dirty="0" smtClean="0">
                <a:solidFill>
                  <a:srgbClr val="000099"/>
                </a:solidFill>
              </a:rPr>
              <a:t>могут быть следующие:</a:t>
            </a:r>
            <a:endParaRPr lang="ru-RU" sz="3000" dirty="0">
              <a:solidFill>
                <a:srgbClr val="000099"/>
              </a:solidFill>
            </a:endParaRPr>
          </a:p>
        </p:txBody>
      </p:sp>
      <p:sp>
        <p:nvSpPr>
          <p:cNvPr id="86020" name="Rectangle 4"/>
          <p:cNvSpPr>
            <a:spLocks noChangeArrowheads="1"/>
          </p:cNvSpPr>
          <p:nvPr/>
        </p:nvSpPr>
        <p:spPr bwMode="auto">
          <a:xfrm>
            <a:off x="793750" y="762000"/>
            <a:ext cx="8350250" cy="692497"/>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700"/>
              </a:lnSpc>
              <a:buClr>
                <a:srgbClr val="FFFF00"/>
              </a:buClr>
              <a:buSzPct val="80000"/>
              <a:buFont typeface="Wingdings" pitchFamily="2" charset="2"/>
              <a:buNone/>
              <a:defRPr/>
            </a:pPr>
            <a:r>
              <a:rPr lang="ru-RU" sz="2600" b="1" i="1" dirty="0" smtClean="0">
                <a:solidFill>
                  <a:srgbClr val="FF3300"/>
                </a:solidFill>
                <a:latin typeface="Arial" charset="0"/>
              </a:rPr>
              <a:t>3.3.2.3. Формирование ВИУД,</a:t>
            </a:r>
          </a:p>
          <a:p>
            <a:pPr>
              <a:lnSpc>
                <a:spcPts val="2700"/>
              </a:lnSpc>
              <a:buClr>
                <a:srgbClr val="FFFF00"/>
              </a:buClr>
              <a:buSzPct val="80000"/>
              <a:buFont typeface="Wingdings" pitchFamily="2" charset="2"/>
              <a:buNone/>
              <a:defRPr/>
            </a:pPr>
            <a:r>
              <a:rPr lang="ru-RU" sz="2600" b="1" i="1" dirty="0" smtClean="0">
                <a:solidFill>
                  <a:srgbClr val="FF3300"/>
                </a:solidFill>
                <a:latin typeface="Arial" charset="0"/>
              </a:rPr>
              <a:t>привязанной к запросу доступа</a:t>
            </a:r>
            <a:endParaRPr lang="en-GB" sz="26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8662" y="1142984"/>
            <a:ext cx="8001056" cy="482183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720725" indent="-720725" algn="l">
              <a:lnSpc>
                <a:spcPts val="3200"/>
              </a:lnSpc>
              <a:spcBef>
                <a:spcPts val="600"/>
              </a:spcBef>
              <a:buClr>
                <a:srgbClr val="FF0066"/>
              </a:buClr>
              <a:buSzPct val="90000"/>
              <a:buFont typeface="Wingdings" pitchFamily="2" charset="2"/>
              <a:buChar char="q"/>
              <a:defRPr/>
            </a:pPr>
            <a:r>
              <a:rPr lang="ru-RU" dirty="0" smtClean="0">
                <a:solidFill>
                  <a:srgbClr val="000099"/>
                </a:solidFill>
              </a:rPr>
              <a:t>ВИУД, привязанная к инициатору (СЕРТ|УД, содержащий ВИУД, привязанную к инициатору, или хранимая ВИПР);</a:t>
            </a:r>
          </a:p>
          <a:p>
            <a:pPr marL="720725" indent="-720725" algn="l">
              <a:lnSpc>
                <a:spcPts val="3200"/>
              </a:lnSpc>
              <a:spcBef>
                <a:spcPts val="600"/>
              </a:spcBef>
              <a:buClr>
                <a:srgbClr val="FF0066"/>
              </a:buClr>
              <a:buSzPct val="90000"/>
              <a:buFont typeface="Wingdings" pitchFamily="2" charset="2"/>
              <a:buChar char="q"/>
              <a:defRPr/>
            </a:pPr>
            <a:r>
              <a:rPr lang="ru-RU" dirty="0" smtClean="0">
                <a:solidFill>
                  <a:srgbClr val="000099"/>
                </a:solidFill>
              </a:rPr>
              <a:t>ВИУД, привязанной к объекту обработки;</a:t>
            </a:r>
          </a:p>
          <a:p>
            <a:pPr marL="720725" indent="-720725" algn="l">
              <a:lnSpc>
                <a:spcPts val="3200"/>
              </a:lnSpc>
              <a:spcBef>
                <a:spcPts val="600"/>
              </a:spcBef>
              <a:buClr>
                <a:srgbClr val="FF0066"/>
              </a:buClr>
              <a:buSzPct val="90000"/>
              <a:buFont typeface="Wingdings" pitchFamily="2" charset="2"/>
              <a:buChar char="q"/>
              <a:defRPr/>
            </a:pPr>
            <a:r>
              <a:rPr lang="ru-RU" dirty="0" smtClean="0">
                <a:solidFill>
                  <a:srgbClr val="000099"/>
                </a:solidFill>
              </a:rPr>
              <a:t>параметр подлинности целевого объекта;</a:t>
            </a:r>
          </a:p>
          <a:p>
            <a:pPr marL="720725" indent="-720725" algn="l">
              <a:lnSpc>
                <a:spcPts val="3200"/>
              </a:lnSpc>
              <a:spcBef>
                <a:spcPts val="600"/>
              </a:spcBef>
              <a:buClr>
                <a:srgbClr val="FF0066"/>
              </a:buClr>
              <a:buSzPct val="90000"/>
              <a:buFont typeface="Wingdings" pitchFamily="2" charset="2"/>
              <a:buChar char="q"/>
              <a:defRPr/>
            </a:pPr>
            <a:r>
              <a:rPr lang="ru-RU" dirty="0" smtClean="0">
                <a:solidFill>
                  <a:srgbClr val="000099"/>
                </a:solidFill>
              </a:rPr>
              <a:t>время действия;</a:t>
            </a:r>
          </a:p>
          <a:p>
            <a:pPr marL="720725" indent="-720725" algn="l">
              <a:lnSpc>
                <a:spcPts val="3200"/>
              </a:lnSpc>
              <a:spcBef>
                <a:spcPts val="600"/>
              </a:spcBef>
              <a:buClr>
                <a:srgbClr val="FF0066"/>
              </a:buClr>
              <a:buSzPct val="90000"/>
              <a:buFont typeface="Wingdings" pitchFamily="2" charset="2"/>
              <a:buChar char="q"/>
              <a:defRPr/>
            </a:pPr>
            <a:r>
              <a:rPr lang="ru-RU" dirty="0" smtClean="0">
                <a:solidFill>
                  <a:srgbClr val="000099"/>
                </a:solidFill>
              </a:rPr>
              <a:t>политика безопасного информационного взаимодействия.</a:t>
            </a: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895350"/>
            <a:ext cx="8001056" cy="110799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3600" i="1" dirty="0" smtClean="0">
                <a:solidFill>
                  <a:srgbClr val="FF0066"/>
                </a:solidFill>
              </a:rPr>
              <a:t>Выходные данные </a:t>
            </a:r>
            <a:r>
              <a:rPr lang="ru-RU" sz="3600" dirty="0" smtClean="0">
                <a:solidFill>
                  <a:srgbClr val="000099"/>
                </a:solidFill>
              </a:rPr>
              <a:t>могут</a:t>
            </a:r>
          </a:p>
          <a:p>
            <a:r>
              <a:rPr lang="ru-RU" sz="3600" dirty="0" smtClean="0">
                <a:solidFill>
                  <a:srgbClr val="000099"/>
                </a:solidFill>
              </a:rPr>
              <a:t>быть следующие:</a:t>
            </a:r>
            <a:endParaRPr lang="ru-RU" sz="36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2184400"/>
            <a:ext cx="8001056" cy="385535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720725" indent="-720725" algn="l">
              <a:lnSpc>
                <a:spcPts val="3800"/>
              </a:lnSpc>
              <a:spcBef>
                <a:spcPts val="600"/>
              </a:spcBef>
              <a:buClr>
                <a:srgbClr val="FF0066"/>
              </a:buClr>
              <a:buSzPct val="90000"/>
              <a:buFont typeface="Wingdings" pitchFamily="2" charset="2"/>
              <a:buChar char="q"/>
              <a:defRPr/>
            </a:pPr>
            <a:r>
              <a:rPr lang="ru-RU" sz="3200" dirty="0" smtClean="0">
                <a:solidFill>
                  <a:srgbClr val="000099"/>
                </a:solidFill>
              </a:rPr>
              <a:t>состояние;</a:t>
            </a:r>
          </a:p>
          <a:p>
            <a:pPr marL="720725" indent="-720725" algn="l">
              <a:lnSpc>
                <a:spcPts val="3800"/>
              </a:lnSpc>
              <a:spcBef>
                <a:spcPts val="600"/>
              </a:spcBef>
              <a:buClr>
                <a:srgbClr val="FF0066"/>
              </a:buClr>
              <a:buSzPct val="90000"/>
              <a:buFont typeface="Wingdings" pitchFamily="2" charset="2"/>
              <a:buChar char="q"/>
              <a:defRPr/>
            </a:pPr>
            <a:r>
              <a:rPr lang="ru-RU" sz="3200" dirty="0" smtClean="0">
                <a:solidFill>
                  <a:srgbClr val="000099"/>
                </a:solidFill>
              </a:rPr>
              <a:t>ВИУД, привязанная к запросу доступа;</a:t>
            </a:r>
          </a:p>
          <a:p>
            <a:pPr marL="720725" indent="-720725" algn="l">
              <a:lnSpc>
                <a:spcPts val="3800"/>
              </a:lnSpc>
              <a:spcBef>
                <a:spcPts val="600"/>
              </a:spcBef>
              <a:buClr>
                <a:srgbClr val="FF0066"/>
              </a:buClr>
              <a:buSzPct val="90000"/>
              <a:buFont typeface="Wingdings" pitchFamily="2" charset="2"/>
              <a:buChar char="q"/>
              <a:defRPr/>
            </a:pPr>
            <a:r>
              <a:rPr lang="ru-RU" sz="3200" dirty="0" smtClean="0">
                <a:solidFill>
                  <a:srgbClr val="000099"/>
                </a:solidFill>
              </a:rPr>
              <a:t>маркер УД;</a:t>
            </a:r>
          </a:p>
          <a:p>
            <a:pPr marL="720725" indent="-720725" algn="l">
              <a:lnSpc>
                <a:spcPts val="3800"/>
              </a:lnSpc>
              <a:spcBef>
                <a:spcPts val="600"/>
              </a:spcBef>
              <a:buClr>
                <a:srgbClr val="FF0066"/>
              </a:buClr>
              <a:buSzPct val="90000"/>
              <a:buFont typeface="Wingdings" pitchFamily="2" charset="2"/>
              <a:buChar char="q"/>
              <a:defRPr/>
            </a:pPr>
            <a:r>
              <a:rPr lang="ru-RU" sz="3200" dirty="0" smtClean="0">
                <a:solidFill>
                  <a:srgbClr val="000099"/>
                </a:solidFill>
              </a:rPr>
              <a:t>СЕРТ|УД (сформированный ЦБ от имени инициатора);</a:t>
            </a:r>
          </a:p>
          <a:p>
            <a:pPr marL="720725" indent="-720725" algn="l">
              <a:lnSpc>
                <a:spcPts val="3800"/>
              </a:lnSpc>
              <a:spcBef>
                <a:spcPts val="600"/>
              </a:spcBef>
              <a:buClr>
                <a:srgbClr val="FF0066"/>
              </a:buClr>
              <a:buSzPct val="90000"/>
              <a:buFont typeface="Wingdings" pitchFamily="2" charset="2"/>
              <a:buChar char="q"/>
              <a:defRPr/>
            </a:pPr>
            <a:r>
              <a:rPr lang="ru-RU" sz="3200" dirty="0" smtClean="0">
                <a:solidFill>
                  <a:srgbClr val="000099"/>
                </a:solidFill>
              </a:rPr>
              <a:t>хранимая ВИПР.</a:t>
            </a: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428736"/>
            <a:ext cx="8001056" cy="363516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800"/>
              </a:lnSpc>
            </a:pPr>
            <a:r>
              <a:rPr lang="ru-RU" sz="3600" dirty="0" smtClean="0">
                <a:solidFill>
                  <a:srgbClr val="000099"/>
                </a:solidFill>
              </a:rPr>
              <a:t>(</a:t>
            </a:r>
            <a:r>
              <a:rPr lang="ru-RU" sz="3600" i="1" u="sng" dirty="0" smtClean="0">
                <a:solidFill>
                  <a:srgbClr val="FF0066"/>
                </a:solidFill>
              </a:rPr>
              <a:t>Примечание</a:t>
            </a:r>
            <a:r>
              <a:rPr lang="ru-RU" sz="3600" i="1" dirty="0" smtClean="0">
                <a:solidFill>
                  <a:srgbClr val="FF0066"/>
                </a:solidFill>
              </a:rPr>
              <a:t>. Первый запрос из последовательности запросов доступа может содержать хранимую ВИПР, которая может использоваться вместо ВИУД, привязанной к инициатору.</a:t>
            </a:r>
            <a:r>
              <a:rPr lang="ru-RU" sz="3600" dirty="0" smtClean="0">
                <a:solidFill>
                  <a:srgbClr val="000099"/>
                </a:solidFill>
              </a:rPr>
              <a:t>)</a:t>
            </a:r>
            <a:endParaRPr lang="ru-RU" sz="36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500174"/>
            <a:ext cx="8001056" cy="457836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sz="2900" dirty="0" smtClean="0">
                <a:solidFill>
                  <a:srgbClr val="000099"/>
                </a:solidFill>
              </a:rPr>
              <a:t>Это средство (</a:t>
            </a:r>
            <a:r>
              <a:rPr lang="en-US" sz="2900" i="1" dirty="0" smtClean="0">
                <a:solidFill>
                  <a:srgbClr val="FF0066"/>
                </a:solidFill>
              </a:rPr>
              <a:t>verify bound</a:t>
            </a:r>
            <a:r>
              <a:rPr lang="ru-RU" sz="2900" i="1" dirty="0" smtClean="0">
                <a:solidFill>
                  <a:srgbClr val="FF0066"/>
                </a:solidFill>
              </a:rPr>
              <a:t> ACI and </a:t>
            </a:r>
            <a:r>
              <a:rPr lang="en-US" sz="2900" i="1" dirty="0" smtClean="0">
                <a:solidFill>
                  <a:srgbClr val="FF0066"/>
                </a:solidFill>
              </a:rPr>
              <a:t>derive</a:t>
            </a:r>
            <a:r>
              <a:rPr lang="ru-RU" sz="2900" i="1" dirty="0" smtClean="0">
                <a:solidFill>
                  <a:srgbClr val="FF0066"/>
                </a:solidFill>
              </a:rPr>
              <a:t> ADI</a:t>
            </a:r>
            <a:r>
              <a:rPr lang="ru-RU" sz="2900" dirty="0" smtClean="0">
                <a:solidFill>
                  <a:srgbClr val="000099"/>
                </a:solidFill>
              </a:rPr>
              <a:t>), активизируемое ФПРИ-модулем, осуществляет проверку подлинности привязанной ВИУД и извлечение из неё ВИПР. В тех случаях, когда часть или вся ВИПР предварительно записывается в память в ФПРИ-модуле, эта услуга могла быть дополнена или замещена извлечением предварительно сохранённой ВИПР.</a:t>
            </a:r>
          </a:p>
        </p:txBody>
      </p:sp>
      <p:sp>
        <p:nvSpPr>
          <p:cNvPr id="86020" name="Rectangle 4"/>
          <p:cNvSpPr>
            <a:spLocks noChangeArrowheads="1"/>
          </p:cNvSpPr>
          <p:nvPr/>
        </p:nvSpPr>
        <p:spPr bwMode="auto">
          <a:xfrm>
            <a:off x="755650" y="679450"/>
            <a:ext cx="8388350" cy="69249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700"/>
              </a:lnSpc>
              <a:buClr>
                <a:srgbClr val="FFFF00"/>
              </a:buClr>
              <a:buSzPct val="80000"/>
              <a:buFont typeface="Wingdings" pitchFamily="2" charset="2"/>
              <a:buNone/>
              <a:defRPr/>
            </a:pPr>
            <a:r>
              <a:rPr lang="ru-RU" sz="2600" b="1" i="1" dirty="0" smtClean="0">
                <a:solidFill>
                  <a:srgbClr val="FF3300"/>
                </a:solidFill>
                <a:latin typeface="+mj-lt"/>
              </a:rPr>
              <a:t>3.3.2.4. Проверка привязанной ВИУД</a:t>
            </a:r>
          </a:p>
          <a:p>
            <a:pPr>
              <a:lnSpc>
                <a:spcPts val="2700"/>
              </a:lnSpc>
              <a:buClr>
                <a:srgbClr val="FFFF00"/>
              </a:buClr>
              <a:buSzPct val="80000"/>
              <a:buFont typeface="Wingdings" pitchFamily="2" charset="2"/>
              <a:buNone/>
              <a:defRPr/>
            </a:pPr>
            <a:r>
              <a:rPr lang="ru-RU" sz="2600" b="1" i="1" dirty="0" smtClean="0">
                <a:solidFill>
                  <a:srgbClr val="FF3300"/>
                </a:solidFill>
                <a:latin typeface="+mj-lt"/>
              </a:rPr>
              <a:t>и извлечение ВИПР</a:t>
            </a:r>
            <a:endParaRPr lang="en-GB" sz="2600" b="1" i="1" dirty="0">
              <a:solidFill>
                <a:srgbClr val="FF3300"/>
              </a:solidFill>
              <a:latin typeface="+mj-lt"/>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142984"/>
            <a:ext cx="7993063" cy="480323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200"/>
              </a:lnSpc>
              <a:buClr>
                <a:srgbClr val="FF0066"/>
              </a:buClr>
              <a:buSzPct val="80000"/>
              <a:buFont typeface="Wingdings" pitchFamily="2" charset="2"/>
              <a:buNone/>
              <a:defRPr/>
            </a:pPr>
            <a:r>
              <a:rPr lang="ru-RU" sz="3400" dirty="0" smtClean="0">
                <a:solidFill>
                  <a:srgbClr val="000099"/>
                </a:solidFill>
              </a:rPr>
              <a:t>(</a:t>
            </a:r>
            <a:r>
              <a:rPr lang="ru-RU" sz="3400" i="1" u="sng" dirty="0" smtClean="0">
                <a:solidFill>
                  <a:srgbClr val="FF0066"/>
                </a:solidFill>
              </a:rPr>
              <a:t>Примечание</a:t>
            </a:r>
            <a:r>
              <a:rPr lang="ru-RU" sz="3400" i="1" dirty="0" smtClean="0">
                <a:solidFill>
                  <a:srgbClr val="FF0066"/>
                </a:solidFill>
              </a:rPr>
              <a:t>. Параметр подлинности пользователя для УД не обязательно будет таким же, как и при аутентификации, аудите или загрузке. Параметр подлинности пользователя для УД является уникальным в пространстве имён, определяемом ЦБ ССБ.</a:t>
            </a:r>
            <a:r>
              <a:rPr lang="ru-RU" sz="3400" dirty="0" smtClean="0">
                <a:solidFill>
                  <a:srgbClr val="000099"/>
                </a:solidFill>
              </a:rPr>
              <a:t>)</a:t>
            </a:r>
            <a:endParaRPr lang="ru-RU" sz="3400" dirty="0">
              <a:solidFill>
                <a:srgbClr val="000099"/>
              </a:solidFill>
            </a:endParaRPr>
          </a:p>
        </p:txBody>
      </p:sp>
      <p:sp>
        <p:nvSpPr>
          <p:cNvPr id="314372"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939800"/>
            <a:ext cx="8001056" cy="92333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sz="3200" i="1" dirty="0" smtClean="0">
                <a:solidFill>
                  <a:srgbClr val="FF0066"/>
                </a:solidFill>
              </a:rPr>
              <a:t>Входные данные </a:t>
            </a:r>
            <a:r>
              <a:rPr lang="ru-RU" sz="3200" dirty="0" smtClean="0">
                <a:solidFill>
                  <a:srgbClr val="000099"/>
                </a:solidFill>
              </a:rPr>
              <a:t>могут</a:t>
            </a:r>
          </a:p>
          <a:p>
            <a:pPr>
              <a:lnSpc>
                <a:spcPts val="3600"/>
              </a:lnSpc>
            </a:pPr>
            <a:r>
              <a:rPr lang="ru-RU" sz="3200" dirty="0" smtClean="0">
                <a:solidFill>
                  <a:srgbClr val="000099"/>
                </a:solidFill>
              </a:rPr>
              <a:t>быть следующие:</a:t>
            </a:r>
            <a:endParaRPr lang="ru-RU" sz="32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2006600"/>
            <a:ext cx="8001056" cy="407803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720725" indent="-720725" algn="l">
              <a:lnSpc>
                <a:spcPts val="3200"/>
              </a:lnSpc>
              <a:spcBef>
                <a:spcPts val="600"/>
              </a:spcBef>
              <a:buClr>
                <a:srgbClr val="FF0066"/>
              </a:buClr>
              <a:buSzPct val="90000"/>
              <a:buFont typeface="Wingdings" pitchFamily="2" charset="2"/>
              <a:buChar char="q"/>
              <a:defRPr/>
            </a:pPr>
            <a:r>
              <a:rPr lang="ru-RU" dirty="0" smtClean="0">
                <a:solidFill>
                  <a:srgbClr val="000099"/>
                </a:solidFill>
              </a:rPr>
              <a:t>привязанная ВИУД (к инициатору, целевому объекту, запросу доступа или объекту обработки);</a:t>
            </a:r>
          </a:p>
          <a:p>
            <a:pPr marL="720725" indent="-720725" algn="l">
              <a:lnSpc>
                <a:spcPts val="3200"/>
              </a:lnSpc>
              <a:spcBef>
                <a:spcPts val="600"/>
              </a:spcBef>
              <a:buClr>
                <a:srgbClr val="FF0066"/>
              </a:buClr>
              <a:buSzPct val="90000"/>
              <a:buFont typeface="Wingdings" pitchFamily="2" charset="2"/>
              <a:buChar char="q"/>
              <a:defRPr/>
            </a:pPr>
            <a:r>
              <a:rPr lang="ru-RU" dirty="0" smtClean="0">
                <a:solidFill>
                  <a:srgbClr val="000099"/>
                </a:solidFill>
              </a:rPr>
              <a:t>маркер УД;</a:t>
            </a:r>
          </a:p>
          <a:p>
            <a:pPr marL="720725" indent="-720725" algn="l">
              <a:lnSpc>
                <a:spcPts val="3200"/>
              </a:lnSpc>
              <a:spcBef>
                <a:spcPts val="600"/>
              </a:spcBef>
              <a:buClr>
                <a:srgbClr val="FF0066"/>
              </a:buClr>
              <a:buSzPct val="90000"/>
              <a:buFont typeface="Wingdings" pitchFamily="2" charset="2"/>
              <a:buChar char="q"/>
              <a:defRPr/>
            </a:pPr>
            <a:r>
              <a:rPr lang="ru-RU" dirty="0" smtClean="0">
                <a:solidFill>
                  <a:srgbClr val="000099"/>
                </a:solidFill>
              </a:rPr>
              <a:t>СЕРТ|УД;</a:t>
            </a:r>
          </a:p>
          <a:p>
            <a:pPr marL="720725" indent="-720725" algn="l">
              <a:lnSpc>
                <a:spcPts val="3200"/>
              </a:lnSpc>
              <a:spcBef>
                <a:spcPts val="600"/>
              </a:spcBef>
              <a:buClr>
                <a:srgbClr val="FF0066"/>
              </a:buClr>
              <a:buSzPct val="90000"/>
              <a:buFont typeface="Wingdings" pitchFamily="2" charset="2"/>
              <a:buChar char="q"/>
              <a:defRPr/>
            </a:pPr>
            <a:r>
              <a:rPr lang="ru-RU" dirty="0" smtClean="0">
                <a:solidFill>
                  <a:srgbClr val="000099"/>
                </a:solidFill>
              </a:rPr>
              <a:t>процедуры и объекты обработки;</a:t>
            </a:r>
          </a:p>
          <a:p>
            <a:pPr marL="720725" indent="-720725" algn="l">
              <a:lnSpc>
                <a:spcPts val="3200"/>
              </a:lnSpc>
              <a:spcBef>
                <a:spcPts val="600"/>
              </a:spcBef>
              <a:buClr>
                <a:srgbClr val="FF0066"/>
              </a:buClr>
              <a:buSzPct val="90000"/>
              <a:buFont typeface="Wingdings" pitchFamily="2" charset="2"/>
              <a:buChar char="q"/>
              <a:defRPr/>
            </a:pPr>
            <a:r>
              <a:rPr lang="ru-RU" dirty="0" smtClean="0">
                <a:solidFill>
                  <a:srgbClr val="000099"/>
                </a:solidFill>
              </a:rPr>
              <a:t>время действия;</a:t>
            </a:r>
          </a:p>
          <a:p>
            <a:pPr marL="720725" indent="-720725" algn="l">
              <a:lnSpc>
                <a:spcPts val="3200"/>
              </a:lnSpc>
              <a:spcBef>
                <a:spcPts val="600"/>
              </a:spcBef>
              <a:buClr>
                <a:srgbClr val="FF0066"/>
              </a:buClr>
              <a:buSzPct val="90000"/>
              <a:buFont typeface="Wingdings" pitchFamily="2" charset="2"/>
              <a:buChar char="q"/>
              <a:defRPr/>
            </a:pPr>
            <a:r>
              <a:rPr lang="ru-RU" dirty="0" smtClean="0">
                <a:solidFill>
                  <a:srgbClr val="000099"/>
                </a:solidFill>
              </a:rPr>
              <a:t>политика безопасного информационного взаимодействия.</a:t>
            </a: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214422"/>
            <a:ext cx="8001056" cy="110799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3600" i="1" dirty="0" smtClean="0">
                <a:solidFill>
                  <a:srgbClr val="FF0066"/>
                </a:solidFill>
              </a:rPr>
              <a:t>Выходные данные </a:t>
            </a:r>
            <a:r>
              <a:rPr lang="ru-RU" sz="3600" dirty="0" smtClean="0">
                <a:solidFill>
                  <a:srgbClr val="000099"/>
                </a:solidFill>
              </a:rPr>
              <a:t>могут</a:t>
            </a:r>
          </a:p>
          <a:p>
            <a:r>
              <a:rPr lang="ru-RU" sz="3600" dirty="0" smtClean="0">
                <a:solidFill>
                  <a:srgbClr val="000099"/>
                </a:solidFill>
              </a:rPr>
              <a:t>быть следующие:</a:t>
            </a:r>
            <a:endParaRPr lang="ru-RU" sz="36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8662" y="2571744"/>
            <a:ext cx="8001056" cy="315471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720725" indent="-720725" algn="l">
              <a:lnSpc>
                <a:spcPts val="3900"/>
              </a:lnSpc>
              <a:spcBef>
                <a:spcPts val="600"/>
              </a:spcBef>
              <a:buClr>
                <a:srgbClr val="FF0066"/>
              </a:buClr>
              <a:buSzPct val="90000"/>
              <a:buFont typeface="Wingdings" pitchFamily="2" charset="2"/>
              <a:buChar char="q"/>
              <a:defRPr/>
            </a:pPr>
            <a:r>
              <a:rPr lang="ru-RU" sz="3400" dirty="0" smtClean="0">
                <a:solidFill>
                  <a:srgbClr val="000099"/>
                </a:solidFill>
              </a:rPr>
              <a:t>состояние;</a:t>
            </a:r>
          </a:p>
          <a:p>
            <a:pPr marL="720725" indent="-720725" algn="l">
              <a:lnSpc>
                <a:spcPts val="3900"/>
              </a:lnSpc>
              <a:spcBef>
                <a:spcPts val="600"/>
              </a:spcBef>
              <a:buClr>
                <a:srgbClr val="FF0066"/>
              </a:buClr>
              <a:buSzPct val="90000"/>
              <a:buFont typeface="Wingdings" pitchFamily="2" charset="2"/>
              <a:buChar char="q"/>
              <a:defRPr/>
            </a:pPr>
            <a:r>
              <a:rPr lang="ru-RU" sz="3400" dirty="0" smtClean="0">
                <a:solidFill>
                  <a:srgbClr val="000099"/>
                </a:solidFill>
              </a:rPr>
              <a:t>процедуры и объекты обработки;</a:t>
            </a:r>
          </a:p>
          <a:p>
            <a:pPr marL="720725" indent="-720725" algn="l">
              <a:lnSpc>
                <a:spcPts val="3900"/>
              </a:lnSpc>
              <a:spcBef>
                <a:spcPts val="600"/>
              </a:spcBef>
              <a:buClr>
                <a:srgbClr val="FF0066"/>
              </a:buClr>
              <a:buSzPct val="90000"/>
              <a:buFont typeface="Wingdings" pitchFamily="2" charset="2"/>
              <a:buChar char="q"/>
              <a:defRPr/>
            </a:pPr>
            <a:r>
              <a:rPr lang="ru-RU" sz="3400" dirty="0" smtClean="0">
                <a:solidFill>
                  <a:srgbClr val="000099"/>
                </a:solidFill>
              </a:rPr>
              <a:t>ВИПР (об инициаторе, целевом объекте, запросе доступа или объекте обработки).</a:t>
            </a: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428750"/>
            <a:ext cx="8001056" cy="471924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600"/>
              </a:lnSpc>
            </a:pPr>
            <a:r>
              <a:rPr lang="ru-RU" sz="4000" dirty="0" smtClean="0">
                <a:solidFill>
                  <a:srgbClr val="000099"/>
                </a:solidFill>
              </a:rPr>
              <a:t>Это средство (</a:t>
            </a:r>
            <a:r>
              <a:rPr lang="en-US" sz="4000" i="1" dirty="0" smtClean="0">
                <a:solidFill>
                  <a:srgbClr val="FF0066"/>
                </a:solidFill>
              </a:rPr>
              <a:t>get contextual information</a:t>
            </a:r>
            <a:r>
              <a:rPr lang="ru-RU" sz="4000" dirty="0" smtClean="0">
                <a:solidFill>
                  <a:srgbClr val="000099"/>
                </a:solidFill>
              </a:rPr>
              <a:t>), активизируемое инициатором или ФПРИ-модулем, обеспечивает получение контекстно-зависимой информации, необходимой для принятия решение при УД.</a:t>
            </a:r>
          </a:p>
        </p:txBody>
      </p:sp>
      <p:sp>
        <p:nvSpPr>
          <p:cNvPr id="86020" name="Rectangle 4"/>
          <p:cNvSpPr>
            <a:spLocks noChangeArrowheads="1"/>
          </p:cNvSpPr>
          <p:nvPr/>
        </p:nvSpPr>
        <p:spPr bwMode="auto">
          <a:xfrm>
            <a:off x="755650" y="679450"/>
            <a:ext cx="8388350" cy="69249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700"/>
              </a:lnSpc>
              <a:buClr>
                <a:srgbClr val="FFFF00"/>
              </a:buClr>
              <a:buSzPct val="80000"/>
              <a:buFont typeface="Wingdings" pitchFamily="2" charset="2"/>
              <a:buNone/>
              <a:defRPr/>
            </a:pPr>
            <a:r>
              <a:rPr lang="ru-RU" sz="2600" b="1" i="1" dirty="0" smtClean="0">
                <a:solidFill>
                  <a:srgbClr val="FF3300"/>
                </a:solidFill>
                <a:latin typeface="+mj-lt"/>
              </a:rPr>
              <a:t>3.3.2.5. Получение контекстно-зависимой информации</a:t>
            </a:r>
            <a:endParaRPr lang="en-GB" sz="2600" b="1" i="1" dirty="0">
              <a:solidFill>
                <a:srgbClr val="FF3300"/>
              </a:solidFill>
              <a:latin typeface="+mj-lt"/>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117600"/>
            <a:ext cx="8001056" cy="102592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pPr>
            <a:r>
              <a:rPr lang="ru-RU" sz="3600" i="1" dirty="0" smtClean="0">
                <a:solidFill>
                  <a:srgbClr val="FF0066"/>
                </a:solidFill>
              </a:rPr>
              <a:t>Входные данные </a:t>
            </a:r>
            <a:r>
              <a:rPr lang="ru-RU" sz="3600" dirty="0" smtClean="0">
                <a:solidFill>
                  <a:srgbClr val="000099"/>
                </a:solidFill>
              </a:rPr>
              <a:t>могут</a:t>
            </a:r>
          </a:p>
          <a:p>
            <a:pPr>
              <a:lnSpc>
                <a:spcPts val="4000"/>
              </a:lnSpc>
            </a:pPr>
            <a:r>
              <a:rPr lang="ru-RU" sz="3600" dirty="0" smtClean="0">
                <a:solidFill>
                  <a:srgbClr val="000099"/>
                </a:solidFill>
              </a:rPr>
              <a:t>быть следующие:</a:t>
            </a:r>
            <a:endParaRPr lang="ru-RU" sz="36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2273300"/>
            <a:ext cx="8001056" cy="374461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720725" indent="-720725" algn="l">
              <a:lnSpc>
                <a:spcPts val="4000"/>
              </a:lnSpc>
              <a:spcBef>
                <a:spcPts val="600"/>
              </a:spcBef>
              <a:buClr>
                <a:srgbClr val="FF0066"/>
              </a:buClr>
              <a:buSzPct val="90000"/>
              <a:buFont typeface="Wingdings" pitchFamily="2" charset="2"/>
              <a:buChar char="q"/>
              <a:defRPr/>
            </a:pPr>
            <a:r>
              <a:rPr lang="ru-RU" sz="3400" dirty="0" smtClean="0">
                <a:solidFill>
                  <a:srgbClr val="000099"/>
                </a:solidFill>
              </a:rPr>
              <a:t>процедуры и объекты обработки;</a:t>
            </a:r>
          </a:p>
          <a:p>
            <a:pPr marL="720725" indent="-720725" algn="l">
              <a:lnSpc>
                <a:spcPts val="4000"/>
              </a:lnSpc>
              <a:spcBef>
                <a:spcPts val="600"/>
              </a:spcBef>
              <a:buClr>
                <a:srgbClr val="FF0066"/>
              </a:buClr>
              <a:buSzPct val="90000"/>
              <a:buFont typeface="Wingdings" pitchFamily="2" charset="2"/>
              <a:buChar char="q"/>
              <a:defRPr/>
            </a:pPr>
            <a:r>
              <a:rPr lang="ru-RU" sz="3400" dirty="0" smtClean="0">
                <a:solidFill>
                  <a:srgbClr val="000099"/>
                </a:solidFill>
              </a:rPr>
              <a:t>требуемая контекстно-зависимая информация;</a:t>
            </a:r>
          </a:p>
          <a:p>
            <a:pPr marL="720725" indent="-720725" algn="l">
              <a:lnSpc>
                <a:spcPts val="4000"/>
              </a:lnSpc>
              <a:spcBef>
                <a:spcPts val="600"/>
              </a:spcBef>
              <a:buClr>
                <a:srgbClr val="FF0066"/>
              </a:buClr>
              <a:buSzPct val="90000"/>
              <a:buFont typeface="Wingdings" pitchFamily="2" charset="2"/>
              <a:buChar char="q"/>
              <a:defRPr/>
            </a:pPr>
            <a:r>
              <a:rPr lang="ru-RU" sz="3400" dirty="0" smtClean="0">
                <a:solidFill>
                  <a:srgbClr val="000099"/>
                </a:solidFill>
              </a:rPr>
              <a:t>политика безопасного информационного взаимодействия.</a:t>
            </a: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571612"/>
            <a:ext cx="8001056" cy="123110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4000" i="1" dirty="0" smtClean="0">
                <a:solidFill>
                  <a:srgbClr val="FF0066"/>
                </a:solidFill>
              </a:rPr>
              <a:t>Выходные данные </a:t>
            </a:r>
            <a:r>
              <a:rPr lang="ru-RU" sz="4000" dirty="0" smtClean="0">
                <a:solidFill>
                  <a:srgbClr val="000099"/>
                </a:solidFill>
              </a:rPr>
              <a:t>могут</a:t>
            </a:r>
          </a:p>
          <a:p>
            <a:r>
              <a:rPr lang="ru-RU" sz="4000" dirty="0" smtClean="0">
                <a:solidFill>
                  <a:srgbClr val="000099"/>
                </a:solidFill>
              </a:rPr>
              <a:t>быть следующие:</a:t>
            </a:r>
            <a:endParaRPr lang="ru-RU" sz="40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8662" y="3000372"/>
            <a:ext cx="8001056" cy="176971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720725" indent="-720725" algn="l">
              <a:lnSpc>
                <a:spcPts val="4200"/>
              </a:lnSpc>
              <a:spcBef>
                <a:spcPts val="1200"/>
              </a:spcBef>
              <a:buClr>
                <a:srgbClr val="FF0066"/>
              </a:buClr>
              <a:buSzPct val="90000"/>
              <a:buFont typeface="Wingdings" pitchFamily="2" charset="2"/>
              <a:buChar char="q"/>
              <a:defRPr/>
            </a:pPr>
            <a:r>
              <a:rPr lang="ru-RU" sz="3600" dirty="0" smtClean="0">
                <a:solidFill>
                  <a:srgbClr val="000099"/>
                </a:solidFill>
              </a:rPr>
              <a:t>состояние;</a:t>
            </a:r>
          </a:p>
          <a:p>
            <a:pPr marL="720725" indent="-720725" algn="l">
              <a:lnSpc>
                <a:spcPts val="4200"/>
              </a:lnSpc>
              <a:spcBef>
                <a:spcPts val="1200"/>
              </a:spcBef>
              <a:buClr>
                <a:srgbClr val="FF0066"/>
              </a:buClr>
              <a:buSzPct val="90000"/>
              <a:buFont typeface="Wingdings" pitchFamily="2" charset="2"/>
              <a:buChar char="q"/>
              <a:defRPr/>
            </a:pPr>
            <a:r>
              <a:rPr lang="ru-RU" sz="3600" dirty="0" smtClean="0">
                <a:solidFill>
                  <a:srgbClr val="000099"/>
                </a:solidFill>
              </a:rPr>
              <a:t>контекстно-зависимая информация.</a:t>
            </a: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651000"/>
            <a:ext cx="8001056" cy="448840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5000"/>
              </a:lnSpc>
            </a:pPr>
            <a:r>
              <a:rPr lang="ru-RU" sz="4400" dirty="0" smtClean="0">
                <a:solidFill>
                  <a:srgbClr val="000099"/>
                </a:solidFill>
              </a:rPr>
              <a:t>Это средство (</a:t>
            </a:r>
            <a:r>
              <a:rPr lang="en-US" sz="4400" i="1" dirty="0" smtClean="0">
                <a:solidFill>
                  <a:srgbClr val="FF0066"/>
                </a:solidFill>
              </a:rPr>
              <a:t>decide access</a:t>
            </a:r>
            <a:r>
              <a:rPr lang="ru-RU" sz="4400" dirty="0" smtClean="0">
                <a:solidFill>
                  <a:srgbClr val="000099"/>
                </a:solidFill>
              </a:rPr>
              <a:t>), активизируемое ФПРИ-модулем, определяет, разрешён ли доступ или нет.</a:t>
            </a:r>
          </a:p>
          <a:p>
            <a:pPr>
              <a:lnSpc>
                <a:spcPts val="5000"/>
              </a:lnSpc>
            </a:pPr>
            <a:r>
              <a:rPr lang="ru-RU" sz="4400" i="1" dirty="0" smtClean="0">
                <a:solidFill>
                  <a:srgbClr val="FF0066"/>
                </a:solidFill>
              </a:rPr>
              <a:t>Входные данные </a:t>
            </a:r>
            <a:r>
              <a:rPr lang="ru-RU" sz="4400" dirty="0" smtClean="0">
                <a:solidFill>
                  <a:srgbClr val="000099"/>
                </a:solidFill>
              </a:rPr>
              <a:t>могут быть следующие:</a:t>
            </a:r>
          </a:p>
        </p:txBody>
      </p:sp>
      <p:sp>
        <p:nvSpPr>
          <p:cNvPr id="86020" name="Rectangle 4"/>
          <p:cNvSpPr>
            <a:spLocks noChangeArrowheads="1"/>
          </p:cNvSpPr>
          <p:nvPr/>
        </p:nvSpPr>
        <p:spPr bwMode="auto">
          <a:xfrm>
            <a:off x="755650" y="679450"/>
            <a:ext cx="8388350" cy="69249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700"/>
              </a:lnSpc>
              <a:buClr>
                <a:srgbClr val="FFFF00"/>
              </a:buClr>
              <a:buSzPct val="80000"/>
              <a:buFont typeface="Wingdings" pitchFamily="2" charset="2"/>
              <a:buNone/>
              <a:defRPr/>
            </a:pPr>
            <a:r>
              <a:rPr lang="ru-RU" sz="2600" b="1" i="1" dirty="0" smtClean="0">
                <a:solidFill>
                  <a:srgbClr val="FF3300"/>
                </a:solidFill>
                <a:latin typeface="+mj-lt"/>
              </a:rPr>
              <a:t>3.3.2.6. Принятие решения о</a:t>
            </a:r>
          </a:p>
          <a:p>
            <a:pPr>
              <a:lnSpc>
                <a:spcPts val="2700"/>
              </a:lnSpc>
              <a:buClr>
                <a:srgbClr val="FFFF00"/>
              </a:buClr>
              <a:buSzPct val="80000"/>
              <a:buFont typeface="Wingdings" pitchFamily="2" charset="2"/>
              <a:buNone/>
              <a:defRPr/>
            </a:pPr>
            <a:r>
              <a:rPr lang="ru-RU" sz="2600" b="1" i="1" dirty="0" smtClean="0">
                <a:solidFill>
                  <a:srgbClr val="FF3300"/>
                </a:solidFill>
                <a:latin typeface="+mj-lt"/>
              </a:rPr>
              <a:t>предоставлении доступа</a:t>
            </a:r>
            <a:endParaRPr lang="en-GB" sz="2600" b="1" i="1" dirty="0">
              <a:solidFill>
                <a:srgbClr val="FF3300"/>
              </a:solidFill>
              <a:latin typeface="+mj-lt"/>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984250"/>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720725" indent="-720725" algn="l">
              <a:lnSpc>
                <a:spcPts val="3600"/>
              </a:lnSpc>
              <a:spcBef>
                <a:spcPts val="600"/>
              </a:spcBef>
              <a:buClr>
                <a:srgbClr val="FF0066"/>
              </a:buClr>
              <a:buSzPct val="90000"/>
              <a:buFont typeface="Wingdings" pitchFamily="2" charset="2"/>
              <a:buChar char="q"/>
              <a:defRPr/>
            </a:pPr>
            <a:r>
              <a:rPr lang="ru-RU" sz="3200" dirty="0" smtClean="0">
                <a:solidFill>
                  <a:srgbClr val="000099"/>
                </a:solidFill>
              </a:rPr>
              <a:t>процедуры и объекты обработки;</a:t>
            </a:r>
          </a:p>
          <a:p>
            <a:pPr marL="720725" indent="-720725" algn="l">
              <a:lnSpc>
                <a:spcPts val="3600"/>
              </a:lnSpc>
              <a:spcBef>
                <a:spcPts val="600"/>
              </a:spcBef>
              <a:buClr>
                <a:srgbClr val="FF0066"/>
              </a:buClr>
              <a:buSzPct val="90000"/>
              <a:buFont typeface="Wingdings" pitchFamily="2" charset="2"/>
              <a:buChar char="q"/>
              <a:defRPr/>
            </a:pPr>
            <a:r>
              <a:rPr lang="ru-RU" sz="3200" dirty="0" smtClean="0">
                <a:solidFill>
                  <a:srgbClr val="000099"/>
                </a:solidFill>
              </a:rPr>
              <a:t>ВИПР об инициаторе;</a:t>
            </a:r>
          </a:p>
          <a:p>
            <a:pPr marL="720725" indent="-720725" algn="l">
              <a:lnSpc>
                <a:spcPts val="3600"/>
              </a:lnSpc>
              <a:spcBef>
                <a:spcPts val="600"/>
              </a:spcBef>
              <a:buClr>
                <a:srgbClr val="FF0066"/>
              </a:buClr>
              <a:buSzPct val="90000"/>
              <a:buFont typeface="Wingdings" pitchFamily="2" charset="2"/>
              <a:buChar char="q"/>
              <a:defRPr/>
            </a:pPr>
            <a:r>
              <a:rPr lang="ru-RU" sz="3200" dirty="0" smtClean="0">
                <a:solidFill>
                  <a:srgbClr val="000099"/>
                </a:solidFill>
              </a:rPr>
              <a:t>ВИПР об объекте обработки;</a:t>
            </a:r>
          </a:p>
          <a:p>
            <a:pPr marL="720725" indent="-720725" algn="l">
              <a:lnSpc>
                <a:spcPts val="3600"/>
              </a:lnSpc>
              <a:spcBef>
                <a:spcPts val="600"/>
              </a:spcBef>
              <a:buClr>
                <a:srgbClr val="FF0066"/>
              </a:buClr>
              <a:buSzPct val="90000"/>
              <a:buFont typeface="Wingdings" pitchFamily="2" charset="2"/>
              <a:buChar char="q"/>
              <a:defRPr/>
            </a:pPr>
            <a:r>
              <a:rPr lang="ru-RU" sz="3200" dirty="0" smtClean="0">
                <a:solidFill>
                  <a:srgbClr val="000099"/>
                </a:solidFill>
              </a:rPr>
              <a:t>ВИПР о целевом объекте;</a:t>
            </a:r>
          </a:p>
          <a:p>
            <a:pPr marL="720725" indent="-720725" algn="l">
              <a:lnSpc>
                <a:spcPts val="3600"/>
              </a:lnSpc>
              <a:spcBef>
                <a:spcPts val="600"/>
              </a:spcBef>
              <a:buClr>
                <a:srgbClr val="FF0066"/>
              </a:buClr>
              <a:buSzPct val="90000"/>
              <a:buFont typeface="Wingdings" pitchFamily="2" charset="2"/>
              <a:buChar char="q"/>
              <a:defRPr/>
            </a:pPr>
            <a:r>
              <a:rPr lang="ru-RU" sz="3200" dirty="0" smtClean="0">
                <a:solidFill>
                  <a:srgbClr val="000099"/>
                </a:solidFill>
              </a:rPr>
              <a:t>контекстно-зависимая информация;</a:t>
            </a:r>
          </a:p>
          <a:p>
            <a:pPr marL="720725" indent="-720725" algn="l">
              <a:lnSpc>
                <a:spcPts val="3600"/>
              </a:lnSpc>
              <a:spcBef>
                <a:spcPts val="600"/>
              </a:spcBef>
              <a:buClr>
                <a:srgbClr val="FF0066"/>
              </a:buClr>
              <a:buSzPct val="90000"/>
              <a:buFont typeface="Wingdings" pitchFamily="2" charset="2"/>
              <a:buChar char="q"/>
              <a:defRPr/>
            </a:pPr>
            <a:r>
              <a:rPr lang="ru-RU" sz="3200" dirty="0" smtClean="0">
                <a:solidFill>
                  <a:srgbClr val="000099"/>
                </a:solidFill>
              </a:rPr>
              <a:t>сохраняемая ВИПР;</a:t>
            </a:r>
          </a:p>
          <a:p>
            <a:pPr marL="720725" indent="-720725" algn="l">
              <a:lnSpc>
                <a:spcPts val="3600"/>
              </a:lnSpc>
              <a:spcBef>
                <a:spcPts val="600"/>
              </a:spcBef>
              <a:buClr>
                <a:srgbClr val="FF0066"/>
              </a:buClr>
              <a:buSzPct val="90000"/>
              <a:buFont typeface="Wingdings" pitchFamily="2" charset="2"/>
              <a:buChar char="q"/>
              <a:defRPr/>
            </a:pPr>
            <a:r>
              <a:rPr lang="ru-RU" sz="3200" dirty="0" smtClean="0">
                <a:solidFill>
                  <a:srgbClr val="000099"/>
                </a:solidFill>
              </a:rPr>
              <a:t>политика безопасного информационного взаимодействия.</a:t>
            </a: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117600"/>
            <a:ext cx="8001056" cy="123110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4000" i="1" dirty="0" smtClean="0">
                <a:solidFill>
                  <a:srgbClr val="FF0066"/>
                </a:solidFill>
              </a:rPr>
              <a:t>Выходные данные </a:t>
            </a:r>
            <a:r>
              <a:rPr lang="ru-RU" sz="4000" dirty="0" smtClean="0">
                <a:solidFill>
                  <a:srgbClr val="000099"/>
                </a:solidFill>
              </a:rPr>
              <a:t>могут</a:t>
            </a:r>
          </a:p>
          <a:p>
            <a:r>
              <a:rPr lang="ru-RU" sz="4000" dirty="0" smtClean="0">
                <a:solidFill>
                  <a:srgbClr val="000099"/>
                </a:solidFill>
              </a:rPr>
              <a:t>быть следующие:</a:t>
            </a:r>
            <a:endParaRPr lang="ru-RU" sz="40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2474922"/>
            <a:ext cx="8001056" cy="346248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indent="-539750" algn="l">
              <a:lnSpc>
                <a:spcPts val="3600"/>
              </a:lnSpc>
              <a:spcBef>
                <a:spcPts val="600"/>
              </a:spcBef>
              <a:buClr>
                <a:srgbClr val="FF0066"/>
              </a:buClr>
              <a:buSzPct val="90000"/>
              <a:buFont typeface="Wingdings" pitchFamily="2" charset="2"/>
              <a:buChar char="q"/>
              <a:defRPr/>
            </a:pPr>
            <a:r>
              <a:rPr lang="ru-RU" sz="3200" dirty="0" smtClean="0">
                <a:solidFill>
                  <a:srgbClr val="000099"/>
                </a:solidFill>
              </a:rPr>
              <a:t>решение о предоставлении доступа;</a:t>
            </a:r>
          </a:p>
          <a:p>
            <a:pPr marL="539750" indent="-539750" algn="l">
              <a:lnSpc>
                <a:spcPts val="3600"/>
              </a:lnSpc>
              <a:spcBef>
                <a:spcPts val="600"/>
              </a:spcBef>
              <a:buClr>
                <a:srgbClr val="FF0066"/>
              </a:buClr>
              <a:buSzPct val="90000"/>
              <a:buFont typeface="Wingdings" pitchFamily="2" charset="2"/>
              <a:buChar char="q"/>
              <a:defRPr/>
            </a:pPr>
            <a:r>
              <a:rPr lang="ru-RU" sz="3200" dirty="0" smtClean="0">
                <a:solidFill>
                  <a:srgbClr val="000099"/>
                </a:solidFill>
              </a:rPr>
              <a:t>период действия принятого решения;</a:t>
            </a:r>
          </a:p>
          <a:p>
            <a:pPr marL="539750" indent="-539750" algn="l">
              <a:lnSpc>
                <a:spcPts val="3600"/>
              </a:lnSpc>
              <a:spcBef>
                <a:spcPts val="600"/>
              </a:spcBef>
              <a:buClr>
                <a:srgbClr val="FF0066"/>
              </a:buClr>
              <a:buSzPct val="90000"/>
              <a:buFont typeface="Wingdings" pitchFamily="2" charset="2"/>
              <a:buChar char="q"/>
              <a:defRPr/>
            </a:pPr>
            <a:r>
              <a:rPr lang="ru-RU" sz="3200" dirty="0" smtClean="0">
                <a:solidFill>
                  <a:srgbClr val="000099"/>
                </a:solidFill>
              </a:rPr>
              <a:t>последовательность разрешённых запросов доступа;</a:t>
            </a:r>
          </a:p>
          <a:p>
            <a:pPr marL="539750" indent="-539750" algn="l">
              <a:lnSpc>
                <a:spcPts val="3600"/>
              </a:lnSpc>
              <a:spcBef>
                <a:spcPts val="600"/>
              </a:spcBef>
              <a:buClr>
                <a:srgbClr val="FF0066"/>
              </a:buClr>
              <a:buSzPct val="90000"/>
              <a:buFont typeface="Wingdings" pitchFamily="2" charset="2"/>
              <a:buChar char="q"/>
              <a:defRPr/>
            </a:pPr>
            <a:r>
              <a:rPr lang="ru-RU" sz="3200" dirty="0" smtClean="0">
                <a:solidFill>
                  <a:srgbClr val="000099"/>
                </a:solidFill>
              </a:rPr>
              <a:t>сохраняемая ВИПР.</a:t>
            </a:r>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714488"/>
            <a:ext cx="8001056" cy="447526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buClr>
                <a:srgbClr val="FF0066"/>
              </a:buClr>
              <a:buSzPct val="80000"/>
              <a:buFont typeface="Wingdings" pitchFamily="2" charset="2"/>
              <a:buNone/>
              <a:defRPr/>
            </a:pPr>
            <a:r>
              <a:rPr lang="ru-RU" sz="2400" i="1" dirty="0" smtClean="0">
                <a:solidFill>
                  <a:srgbClr val="FF0066"/>
                </a:solidFill>
              </a:rPr>
              <a:t>Способ УД включает схему УД (например, основанную на перечнях УД, мандатах доступа, метках и контексте) и обеспечивающие процедуры, формирующие ВИПР для ФПРИ-модуля в рамках этой схемы</a:t>
            </a:r>
            <a:r>
              <a:rPr lang="ru-RU" sz="2400" dirty="0" smtClean="0">
                <a:solidFill>
                  <a:srgbClr val="000099"/>
                </a:solidFill>
              </a:rPr>
              <a:t>. Существует несколько схем УД, описываемых в терминах ВИУД, которую необходимо хранить в различных объектах (преимущественно у инициатора или в целевом объекте), и общих обеспечивающих способов, используемых средством принятия решения о предоставлении доступа.</a:t>
            </a:r>
            <a:endParaRPr lang="ru-RU" sz="2600" dirty="0">
              <a:solidFill>
                <a:srgbClr val="000099"/>
              </a:solidFill>
            </a:endParaRPr>
          </a:p>
        </p:txBody>
      </p:sp>
      <p:sp>
        <p:nvSpPr>
          <p:cNvPr id="86020" name="Rectangle 4"/>
          <p:cNvSpPr>
            <a:spLocks noChangeArrowheads="1"/>
          </p:cNvSpPr>
          <p:nvPr/>
        </p:nvSpPr>
        <p:spPr bwMode="auto">
          <a:xfrm>
            <a:off x="755650" y="679450"/>
            <a:ext cx="8388350" cy="872034"/>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400"/>
              </a:lnSpc>
              <a:buClr>
                <a:srgbClr val="FFFF00"/>
              </a:buClr>
              <a:buSzPct val="80000"/>
              <a:buFont typeface="Wingdings" pitchFamily="2" charset="2"/>
              <a:buNone/>
              <a:defRPr/>
            </a:pPr>
            <a:r>
              <a:rPr lang="en-US" sz="3200" b="1" i="1" dirty="0" smtClean="0">
                <a:solidFill>
                  <a:srgbClr val="FF3300"/>
                </a:solidFill>
                <a:latin typeface="Arial" charset="0"/>
              </a:rPr>
              <a:t>IV. </a:t>
            </a:r>
            <a:r>
              <a:rPr lang="ru-RU" sz="3200" b="1" i="1" dirty="0" smtClean="0">
                <a:solidFill>
                  <a:srgbClr val="FF3300"/>
                </a:solidFill>
                <a:latin typeface="Arial" charset="0"/>
              </a:rPr>
              <a:t>Классификация способов УД</a:t>
            </a:r>
            <a:endParaRPr lang="ru-RU" sz="3200" b="1" i="1" dirty="0">
              <a:solidFill>
                <a:srgbClr val="FF3300"/>
              </a:solidFill>
              <a:latin typeface="Arial" charset="0"/>
            </a:endParaRPr>
          </a:p>
          <a:p>
            <a:pPr>
              <a:lnSpc>
                <a:spcPts val="3400"/>
              </a:lnSpc>
              <a:buClr>
                <a:srgbClr val="FFFF00"/>
              </a:buClr>
              <a:buSzPct val="80000"/>
              <a:buFont typeface="Wingdings" pitchFamily="2" charset="2"/>
              <a:buNone/>
              <a:defRPr/>
            </a:pPr>
            <a:r>
              <a:rPr lang="ru-RU" sz="3000" b="1" i="1" dirty="0" smtClean="0">
                <a:solidFill>
                  <a:srgbClr val="FF3300"/>
                </a:solidFill>
                <a:latin typeface="Arial" charset="0"/>
              </a:rPr>
              <a:t>4.1</a:t>
            </a:r>
            <a:r>
              <a:rPr lang="ru-RU" sz="3000" b="1" i="1" dirty="0">
                <a:solidFill>
                  <a:srgbClr val="FF3300"/>
                </a:solidFill>
                <a:latin typeface="Arial" charset="0"/>
              </a:rPr>
              <a:t>. </a:t>
            </a:r>
            <a:r>
              <a:rPr lang="ru-RU" sz="3000" b="1" i="1" dirty="0" smtClean="0">
                <a:solidFill>
                  <a:srgbClr val="FF3300"/>
                </a:solidFill>
                <a:latin typeface="Arial" charset="0"/>
              </a:rPr>
              <a:t>Введение</a:t>
            </a:r>
            <a:endParaRPr lang="en-GB" sz="30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984250"/>
            <a:ext cx="8001056" cy="512960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buClr>
                <a:srgbClr val="FF0066"/>
              </a:buClr>
              <a:buSzPct val="80000"/>
              <a:buFont typeface="Wingdings" pitchFamily="2" charset="2"/>
              <a:buNone/>
              <a:defRPr/>
            </a:pPr>
            <a:r>
              <a:rPr lang="ru-RU" sz="3400" dirty="0" smtClean="0">
                <a:solidFill>
                  <a:srgbClr val="000099"/>
                </a:solidFill>
              </a:rPr>
              <a:t>Далее рассматривается большинство категорий, относящихся к схемам и способам УД. Различные схемы имеют свои преимущества и недостатки. </a:t>
            </a:r>
            <a:r>
              <a:rPr lang="ru-RU" sz="3400" i="1" dirty="0" smtClean="0">
                <a:solidFill>
                  <a:srgbClr val="FF0066"/>
                </a:solidFill>
              </a:rPr>
              <a:t>Типовые схемы УД</a:t>
            </a:r>
            <a:r>
              <a:rPr lang="ru-RU" sz="3400" dirty="0" smtClean="0">
                <a:solidFill>
                  <a:srgbClr val="000099"/>
                </a:solidFill>
              </a:rPr>
              <a:t>, которые могут быть представлены в терминах ВИУД, привязанной к инициатору и целевому объекту, могут быть следующие:</a:t>
            </a:r>
            <a:endParaRPr lang="ru-RU" sz="34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500174"/>
            <a:ext cx="8001056" cy="184665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3000" i="1" dirty="0" smtClean="0">
                <a:solidFill>
                  <a:srgbClr val="FF0066"/>
                </a:solidFill>
              </a:rPr>
              <a:t>ВИУД о целевом объекте содержит данные о целевом объекте</a:t>
            </a:r>
            <a:r>
              <a:rPr lang="ru-RU" sz="3000" dirty="0" smtClean="0">
                <a:solidFill>
                  <a:srgbClr val="000099"/>
                </a:solidFill>
              </a:rPr>
              <a:t>.</a:t>
            </a:r>
          </a:p>
          <a:p>
            <a:r>
              <a:rPr lang="ru-RU" sz="3000" dirty="0" smtClean="0">
                <a:solidFill>
                  <a:srgbClr val="000099"/>
                </a:solidFill>
              </a:rPr>
              <a:t>Примеры ВИУД о целевом объекте могут быть следующие:</a:t>
            </a:r>
            <a:endParaRPr lang="ru-RU" sz="3000" dirty="0">
              <a:solidFill>
                <a:srgbClr val="000099"/>
              </a:solidFill>
            </a:endParaRPr>
          </a:p>
        </p:txBody>
      </p:sp>
      <p:sp>
        <p:nvSpPr>
          <p:cNvPr id="320515" name="Rectangle 3"/>
          <p:cNvSpPr>
            <a:spLocks noChangeArrowheads="1"/>
          </p:cNvSpPr>
          <p:nvPr/>
        </p:nvSpPr>
        <p:spPr bwMode="auto">
          <a:xfrm>
            <a:off x="755650" y="785794"/>
            <a:ext cx="8388350" cy="43088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defRPr/>
            </a:pPr>
            <a:r>
              <a:rPr lang="ru-RU" b="1" i="1" dirty="0" smtClean="0">
                <a:solidFill>
                  <a:srgbClr val="FF3300"/>
                </a:solidFill>
                <a:latin typeface="Arial" charset="0"/>
              </a:rPr>
              <a:t>3.1.2. ВИУД о целевом объекте</a:t>
            </a:r>
            <a:endParaRPr lang="en-GB" b="1" i="1" dirty="0">
              <a:solidFill>
                <a:srgbClr val="FF3300"/>
              </a:solidFill>
              <a:latin typeface="Arial" charset="0"/>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8662" y="3500438"/>
            <a:ext cx="8001056" cy="257762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58775" indent="-358775" algn="l">
              <a:lnSpc>
                <a:spcPts val="3200"/>
              </a:lnSpc>
              <a:spcBef>
                <a:spcPts val="300"/>
              </a:spcBef>
              <a:buClr>
                <a:srgbClr val="FF0066"/>
              </a:buClr>
              <a:buSzPct val="70000"/>
              <a:buFont typeface="Wingdings" pitchFamily="2" charset="2"/>
              <a:buChar char="q"/>
              <a:defRPr/>
            </a:pPr>
            <a:r>
              <a:rPr lang="ru-RU" dirty="0" smtClean="0">
                <a:solidFill>
                  <a:srgbClr val="000099"/>
                </a:solidFill>
              </a:rPr>
              <a:t>параметры подлинности целевого объекта для УД;</a:t>
            </a:r>
          </a:p>
          <a:p>
            <a:pPr marL="358775" indent="-358775" algn="l">
              <a:lnSpc>
                <a:spcPts val="3200"/>
              </a:lnSpc>
              <a:spcBef>
                <a:spcPts val="300"/>
              </a:spcBef>
              <a:buClr>
                <a:srgbClr val="FF0066"/>
              </a:buClr>
              <a:buSzPct val="70000"/>
              <a:buFont typeface="Wingdings" pitchFamily="2" charset="2"/>
              <a:buChar char="q"/>
              <a:defRPr/>
            </a:pPr>
            <a:r>
              <a:rPr lang="ru-RU" dirty="0" smtClean="0">
                <a:solidFill>
                  <a:srgbClr val="000099"/>
                </a:solidFill>
              </a:rPr>
              <a:t>метки критичности;</a:t>
            </a:r>
          </a:p>
          <a:p>
            <a:pPr marL="358775" indent="-358775" algn="l">
              <a:lnSpc>
                <a:spcPts val="3200"/>
              </a:lnSpc>
              <a:spcBef>
                <a:spcPts val="300"/>
              </a:spcBef>
              <a:buClr>
                <a:srgbClr val="FF0066"/>
              </a:buClr>
              <a:buSzPct val="70000"/>
              <a:buFont typeface="Wingdings" pitchFamily="2" charset="2"/>
              <a:buChar char="q"/>
              <a:defRPr/>
            </a:pPr>
            <a:r>
              <a:rPr lang="ru-RU" dirty="0" smtClean="0">
                <a:solidFill>
                  <a:srgbClr val="000099"/>
                </a:solidFill>
              </a:rPr>
              <a:t>метки обеспечения целостности;</a:t>
            </a:r>
          </a:p>
          <a:p>
            <a:pPr marL="358775" indent="-358775" algn="l">
              <a:lnSpc>
                <a:spcPts val="3200"/>
              </a:lnSpc>
              <a:spcBef>
                <a:spcPts val="300"/>
              </a:spcBef>
              <a:buClr>
                <a:srgbClr val="FF0066"/>
              </a:buClr>
              <a:buSzPct val="70000"/>
              <a:buFont typeface="Wingdings" pitchFamily="2" charset="2"/>
              <a:buChar char="q"/>
              <a:defRPr/>
            </a:pPr>
            <a:r>
              <a:rPr lang="ru-RU" dirty="0" smtClean="0">
                <a:solidFill>
                  <a:srgbClr val="000099"/>
                </a:solidFill>
              </a:rPr>
              <a:t>идентификатор контейнера, который транслирует данные в целевом объекте.</a:t>
            </a:r>
            <a:endParaRPr lang="ru-RU" dirty="0">
              <a:solidFill>
                <a:srgbClr val="000099"/>
              </a:solidFill>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1028700"/>
            <a:ext cx="8001056" cy="487312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indent="-539750" algn="l">
              <a:lnSpc>
                <a:spcPts val="3800"/>
              </a:lnSpc>
              <a:spcBef>
                <a:spcPts val="600"/>
              </a:spcBef>
              <a:buClr>
                <a:srgbClr val="FF0066"/>
              </a:buClr>
              <a:buSzPct val="90000"/>
              <a:buFont typeface="+mj-lt"/>
              <a:buAutoNum type="alphaLcParenR"/>
              <a:defRPr/>
            </a:pPr>
            <a:r>
              <a:rPr lang="ru-RU" sz="3200" dirty="0" smtClean="0">
                <a:solidFill>
                  <a:srgbClr val="000099"/>
                </a:solidFill>
              </a:rPr>
              <a:t>если предположить, что ВИУД, привязанной к инициатору, является набор пар (параметр подлинности целевого объекта и тип процедуры), а ВИУД, привязанной к целевому объекту, являются параметры целевого объекта, то в соответствие с ПЛУД получаем </a:t>
            </a:r>
            <a:r>
              <a:rPr lang="ru-RU" sz="3200" i="1" dirty="0" smtClean="0">
                <a:solidFill>
                  <a:srgbClr val="FF0066"/>
                </a:solidFill>
              </a:rPr>
              <a:t>мандатную схему УД (</a:t>
            </a:r>
            <a:r>
              <a:rPr lang="en-US" sz="3200" i="1" dirty="0" smtClean="0">
                <a:solidFill>
                  <a:srgbClr val="FF0066"/>
                </a:solidFill>
              </a:rPr>
              <a:t>capability scheme</a:t>
            </a:r>
            <a:r>
              <a:rPr lang="ru-RU" sz="3200" i="1" dirty="0" smtClean="0">
                <a:solidFill>
                  <a:srgbClr val="FF0066"/>
                </a:solidFill>
              </a:rPr>
              <a:t>)</a:t>
            </a:r>
            <a:r>
              <a:rPr lang="ru-RU" sz="3200" dirty="0" smtClean="0">
                <a:solidFill>
                  <a:srgbClr val="000099"/>
                </a:solidFill>
              </a:rPr>
              <a:t>;</a:t>
            </a: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1028700"/>
            <a:ext cx="8001056" cy="479528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indent="-539750" algn="l">
              <a:lnSpc>
                <a:spcPts val="4200"/>
              </a:lnSpc>
              <a:spcBef>
                <a:spcPts val="600"/>
              </a:spcBef>
              <a:buClr>
                <a:srgbClr val="FF0066"/>
              </a:buClr>
              <a:buSzPct val="90000"/>
              <a:buFont typeface="+mj-lt"/>
              <a:buAutoNum type="alphaLcParenR" startAt="2"/>
              <a:defRPr/>
            </a:pPr>
            <a:r>
              <a:rPr lang="ru-RU" sz="3100" dirty="0" smtClean="0">
                <a:solidFill>
                  <a:srgbClr val="000099"/>
                </a:solidFill>
              </a:rPr>
              <a:t>если предположить, что ВИУД, привязанной к инициатору, является «разрешение» («</a:t>
            </a:r>
            <a:r>
              <a:rPr lang="en-US" sz="3100" dirty="0" smtClean="0">
                <a:solidFill>
                  <a:srgbClr val="000099"/>
                </a:solidFill>
              </a:rPr>
              <a:t>clearance</a:t>
            </a:r>
            <a:r>
              <a:rPr lang="ru-RU" sz="3100" dirty="0" smtClean="0">
                <a:solidFill>
                  <a:srgbClr val="000099"/>
                </a:solidFill>
              </a:rPr>
              <a:t>»), а ВИУД, привязанной к целевому объекту, является «классификация» («</a:t>
            </a:r>
            <a:r>
              <a:rPr lang="en-US" sz="3100" dirty="0" smtClean="0">
                <a:solidFill>
                  <a:srgbClr val="000099"/>
                </a:solidFill>
              </a:rPr>
              <a:t>classification</a:t>
            </a:r>
            <a:r>
              <a:rPr lang="ru-RU" sz="3100" dirty="0" smtClean="0">
                <a:solidFill>
                  <a:srgbClr val="000099"/>
                </a:solidFill>
              </a:rPr>
              <a:t>»), то в соответствие с ПЛУД получаем </a:t>
            </a:r>
            <a:r>
              <a:rPr lang="ru-RU" sz="3100" i="1" dirty="0" smtClean="0">
                <a:solidFill>
                  <a:srgbClr val="FF0066"/>
                </a:solidFill>
              </a:rPr>
              <a:t>схему УД на основе меток безопасности (</a:t>
            </a:r>
            <a:r>
              <a:rPr lang="en-US" sz="3100" i="1" dirty="0" smtClean="0">
                <a:solidFill>
                  <a:srgbClr val="FF0066"/>
                </a:solidFill>
              </a:rPr>
              <a:t>label</a:t>
            </a:r>
            <a:r>
              <a:rPr lang="ru-RU" sz="3100" i="1" dirty="0" smtClean="0">
                <a:solidFill>
                  <a:srgbClr val="FF0066"/>
                </a:solidFill>
              </a:rPr>
              <a:t>-</a:t>
            </a:r>
            <a:r>
              <a:rPr lang="en-US" sz="3100" i="1" dirty="0" smtClean="0">
                <a:solidFill>
                  <a:srgbClr val="FF0066"/>
                </a:solidFill>
              </a:rPr>
              <a:t>based scheme</a:t>
            </a:r>
            <a:r>
              <a:rPr lang="ru-RU" sz="3100" i="1" dirty="0" smtClean="0">
                <a:solidFill>
                  <a:srgbClr val="FF0066"/>
                </a:solidFill>
              </a:rPr>
              <a:t>)</a:t>
            </a:r>
            <a:r>
              <a:rPr lang="ru-RU" sz="3100" dirty="0" smtClean="0">
                <a:solidFill>
                  <a:srgbClr val="000099"/>
                </a:solidFill>
              </a:rPr>
              <a:t>;</a:t>
            </a: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939800"/>
            <a:ext cx="8001056" cy="52193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indent="-539750" algn="l">
              <a:lnSpc>
                <a:spcPts val="3700"/>
              </a:lnSpc>
              <a:spcBef>
                <a:spcPts val="600"/>
              </a:spcBef>
              <a:buClr>
                <a:srgbClr val="FF0066"/>
              </a:buClr>
              <a:buSzPct val="90000"/>
              <a:buFont typeface="+mj-lt"/>
              <a:buAutoNum type="alphaLcParenR" startAt="3"/>
              <a:defRPr/>
            </a:pPr>
            <a:r>
              <a:rPr lang="ru-RU" sz="3200" dirty="0" smtClean="0">
                <a:solidFill>
                  <a:srgbClr val="000099"/>
                </a:solidFill>
              </a:rPr>
              <a:t>если предположить, что ВИУД, привязанной к инициатору, является параметр подлинности инициатора, а ВИУД, привязанной к целевому объекту, является набор пар (параметр подлинности инициатора и тип процедуры), то в соответствие с ПЛУД получаем </a:t>
            </a:r>
            <a:r>
              <a:rPr lang="ru-RU" sz="3200" i="1" dirty="0" smtClean="0">
                <a:solidFill>
                  <a:srgbClr val="FF0066"/>
                </a:solidFill>
              </a:rPr>
              <a:t>схему УД, основанную на списке доступа (УДСД, </a:t>
            </a:r>
            <a:r>
              <a:rPr lang="en-US" sz="3200" i="1" dirty="0" smtClean="0">
                <a:solidFill>
                  <a:srgbClr val="FF0066"/>
                </a:solidFill>
              </a:rPr>
              <a:t>access control list scheme</a:t>
            </a:r>
            <a:r>
              <a:rPr lang="ru-RU" sz="3200" i="1" dirty="0" smtClean="0">
                <a:solidFill>
                  <a:srgbClr val="FF0066"/>
                </a:solidFill>
              </a:rPr>
              <a:t>)</a:t>
            </a:r>
            <a:r>
              <a:rPr lang="ru-RU" sz="3200" dirty="0" smtClean="0">
                <a:solidFill>
                  <a:srgbClr val="000099"/>
                </a:solidFill>
              </a:rPr>
              <a:t>;</a:t>
            </a: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895350"/>
            <a:ext cx="8001056"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000"/>
              </a:lnSpc>
              <a:spcBef>
                <a:spcPts val="600"/>
              </a:spcBef>
              <a:buClr>
                <a:srgbClr val="FF0066"/>
              </a:buClr>
              <a:buSzPct val="90000"/>
              <a:buFont typeface="+mj-lt"/>
              <a:buAutoNum type="alphaLcParenR" startAt="4"/>
              <a:defRPr/>
            </a:pPr>
            <a:r>
              <a:rPr lang="ru-RU" sz="2600" dirty="0" smtClean="0">
                <a:solidFill>
                  <a:srgbClr val="000099"/>
                </a:solidFill>
              </a:rPr>
              <a:t>правила, описывающие контекстно-зависимую информацию, очень часто используются вместе с другими схемами УД, но они могут использоваться самостоятельно при формировании </a:t>
            </a:r>
            <a:r>
              <a:rPr lang="ru-RU" sz="2600" i="1" dirty="0" smtClean="0">
                <a:solidFill>
                  <a:srgbClr val="FF0066"/>
                </a:solidFill>
              </a:rPr>
              <a:t>схемы УД, основанной на контекстно-зависимой информации (контекстная схема)</a:t>
            </a:r>
            <a:r>
              <a:rPr lang="ru-RU" sz="2600" dirty="0" smtClean="0">
                <a:solidFill>
                  <a:srgbClr val="000099"/>
                </a:solidFill>
              </a:rPr>
              <a:t>. Такая информация может быть частью ВИУД, привязанной к инициатору, ВИУД, привязанной к запросу доступа, или ВИУД, привязанной к целевому объекту, либо она может быть сформирована для использования ФПРИ-модулем независимо от другой ВИУД.</a:t>
            </a: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939800"/>
            <a:ext cx="8001056" cy="533479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buClr>
                <a:srgbClr val="FF0066"/>
              </a:buClr>
              <a:buSzPct val="80000"/>
              <a:buFont typeface="Wingdings" pitchFamily="2" charset="2"/>
              <a:buNone/>
              <a:defRPr/>
            </a:pPr>
            <a:r>
              <a:rPr lang="ru-RU" sz="2700" dirty="0" smtClean="0">
                <a:solidFill>
                  <a:srgbClr val="000099"/>
                </a:solidFill>
              </a:rPr>
              <a:t>Весьма легко разработать более сложные варианты типовой схемы </a:t>
            </a:r>
            <a:r>
              <a:rPr lang="ru-RU" sz="2700" i="1" dirty="0" smtClean="0">
                <a:solidFill>
                  <a:srgbClr val="FF0066"/>
                </a:solidFill>
              </a:rPr>
              <a:t>а)</a:t>
            </a:r>
            <a:r>
              <a:rPr lang="ru-RU" sz="2700" dirty="0" smtClean="0">
                <a:solidFill>
                  <a:srgbClr val="000099"/>
                </a:solidFill>
              </a:rPr>
              <a:t>, в которых параметр подлинности целевого объекта становится типом целевого объекта, включающим уже несколько целевых объектов, обладающих соответствующим атрибутом «тип», что обеспечивает более широкое применение мандата доступа. Всего лишь небольшое дополнение к рассмотренному атрибуту «тип», то есть «разрешение» («</a:t>
            </a:r>
            <a:r>
              <a:rPr lang="en-US" sz="2700" dirty="0" smtClean="0">
                <a:solidFill>
                  <a:srgbClr val="000099"/>
                </a:solidFill>
              </a:rPr>
              <a:t>clearance</a:t>
            </a:r>
            <a:r>
              <a:rPr lang="ru-RU" sz="2700" dirty="0" smtClean="0">
                <a:solidFill>
                  <a:srgbClr val="000099"/>
                </a:solidFill>
              </a:rPr>
              <a:t>»), которое сравнивается с маркером безопасности, приводит к типовой схеме </a:t>
            </a:r>
            <a:r>
              <a:rPr lang="en-US" sz="2700" i="1" dirty="0" smtClean="0">
                <a:solidFill>
                  <a:srgbClr val="FF0066"/>
                </a:solidFill>
              </a:rPr>
              <a:t>b</a:t>
            </a:r>
            <a:r>
              <a:rPr lang="ru-RU" sz="2700" i="1" dirty="0" smtClean="0">
                <a:solidFill>
                  <a:srgbClr val="FF0066"/>
                </a:solidFill>
              </a:rPr>
              <a:t>)</a:t>
            </a:r>
            <a:r>
              <a:rPr lang="ru-RU" sz="2700" dirty="0" smtClean="0">
                <a:solidFill>
                  <a:srgbClr val="000099"/>
                </a:solidFill>
              </a:rPr>
              <a:t>.</a:t>
            </a:r>
            <a:endParaRPr lang="ru-RU" sz="27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850900"/>
            <a:ext cx="8001056" cy="55399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2400" dirty="0" smtClean="0">
                <a:solidFill>
                  <a:srgbClr val="000099"/>
                </a:solidFill>
              </a:rPr>
              <a:t>Аналогично, </a:t>
            </a:r>
            <a:r>
              <a:rPr lang="ru-RU" sz="2400" i="1" dirty="0" smtClean="0">
                <a:solidFill>
                  <a:srgbClr val="FF0066"/>
                </a:solidFill>
              </a:rPr>
              <a:t>каждая из первых трёх схем может рассматриваться как вариант соседствующей с ней схемы</a:t>
            </a:r>
            <a:r>
              <a:rPr lang="ru-RU" sz="2400" dirty="0" smtClean="0">
                <a:solidFill>
                  <a:srgbClr val="000099"/>
                </a:solidFill>
              </a:rPr>
              <a:t>. Каждая схема может рассматриваться как элемент среди различных элементов непрерывного множества, в котором схемы частично перекрывают друг друга и не являются полностью различными.</a:t>
            </a:r>
          </a:p>
          <a:p>
            <a:r>
              <a:rPr lang="ru-RU" sz="2400" dirty="0" smtClean="0">
                <a:solidFill>
                  <a:srgbClr val="000099"/>
                </a:solidFill>
              </a:rPr>
              <a:t>Когда имена инициаторов расположены в целевых объектах и используются как ВИУД, привязанная к целевым объектам (например, записи в списке УД), то </a:t>
            </a:r>
            <a:r>
              <a:rPr lang="ru-RU" sz="2400" i="1" dirty="0" smtClean="0">
                <a:solidFill>
                  <a:srgbClr val="FF0066"/>
                </a:solidFill>
              </a:rPr>
              <a:t>каждодневная актуализация ВИУД</a:t>
            </a:r>
            <a:r>
              <a:rPr lang="ru-RU" sz="2400" dirty="0" smtClean="0">
                <a:solidFill>
                  <a:srgbClr val="000099"/>
                </a:solidFill>
              </a:rPr>
              <a:t>, привязанной к целевым объектам, будет весьма обременительна в тех системах, в которых состав инициаторов постоянно изменяется.</a:t>
            </a:r>
            <a:endParaRPr lang="ru-RU" sz="27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117600"/>
            <a:ext cx="8001056" cy="487312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pPr>
            <a:r>
              <a:rPr lang="ru-RU" sz="3200" dirty="0" smtClean="0">
                <a:solidFill>
                  <a:srgbClr val="000099"/>
                </a:solidFill>
              </a:rPr>
              <a:t>И наоборот, когда имена целевых объектов хранятся у инициаторов и используются как ВИУД, привязанная к инициаторам (например, в мандатах доступа), то </a:t>
            </a:r>
            <a:r>
              <a:rPr lang="ru-RU" sz="3200" i="1" dirty="0" smtClean="0">
                <a:solidFill>
                  <a:srgbClr val="FF0066"/>
                </a:solidFill>
              </a:rPr>
              <a:t>каждодневная актуализация ВИУД</a:t>
            </a:r>
            <a:r>
              <a:rPr lang="ru-RU" sz="3200" dirty="0" smtClean="0">
                <a:solidFill>
                  <a:srgbClr val="000099"/>
                </a:solidFill>
              </a:rPr>
              <a:t>, привязанной к инициаторам, тоже будет весьма обременительна в тех системах, в которых состав целевых объектов постоянно изменяется.</a:t>
            </a:r>
            <a:endParaRPr lang="ru-RU" sz="32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850900"/>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pPr>
            <a:r>
              <a:rPr lang="ru-RU" sz="3200" dirty="0" smtClean="0">
                <a:solidFill>
                  <a:srgbClr val="000099"/>
                </a:solidFill>
              </a:rPr>
              <a:t>Более того, очевидно, что </a:t>
            </a:r>
            <a:r>
              <a:rPr lang="ru-RU" sz="3200" i="1" dirty="0" smtClean="0">
                <a:solidFill>
                  <a:srgbClr val="FF0066"/>
                </a:solidFill>
              </a:rPr>
              <a:t>обеспечение УД является фактором, который будет оказывать влияние на выбор структуры политики</a:t>
            </a:r>
            <a:r>
              <a:rPr lang="ru-RU" sz="3200" dirty="0" smtClean="0">
                <a:solidFill>
                  <a:srgbClr val="000099"/>
                </a:solidFill>
              </a:rPr>
              <a:t>, и поэтому определить стандарт для всех систем, основываясь на том или ином способе, не возможно. </a:t>
            </a:r>
            <a:r>
              <a:rPr lang="ru-RU" sz="3200" i="1" dirty="0" smtClean="0">
                <a:solidFill>
                  <a:srgbClr val="FF0066"/>
                </a:solidFill>
              </a:rPr>
              <a:t>Реальная система, исходя из различных целей её функционирования, скорее всего, потребует несколько схем УД</a:t>
            </a:r>
            <a:r>
              <a:rPr lang="ru-RU" sz="3200" dirty="0" smtClean="0">
                <a:solidFill>
                  <a:srgbClr val="000099"/>
                </a:solidFill>
              </a:rPr>
              <a:t>.</a:t>
            </a:r>
            <a:endParaRPr lang="ru-RU" sz="32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606550"/>
            <a:ext cx="8001056" cy="92333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buClr>
                <a:srgbClr val="FF0066"/>
              </a:buClr>
              <a:buSzPct val="80000"/>
              <a:buFont typeface="Wingdings" pitchFamily="2" charset="2"/>
              <a:buNone/>
              <a:defRPr/>
            </a:pPr>
            <a:r>
              <a:rPr lang="ru-RU" sz="3000" i="1" dirty="0" smtClean="0">
                <a:solidFill>
                  <a:srgbClr val="FF0066"/>
                </a:solidFill>
              </a:rPr>
              <a:t>Основные свойства </a:t>
            </a:r>
            <a:r>
              <a:rPr lang="ru-RU" sz="3000" dirty="0" smtClean="0">
                <a:solidFill>
                  <a:srgbClr val="000099"/>
                </a:solidFill>
              </a:rPr>
              <a:t>схемы УДСД следующие:</a:t>
            </a:r>
            <a:endParaRPr lang="ru-RU" sz="3000" dirty="0">
              <a:solidFill>
                <a:srgbClr val="000099"/>
              </a:solidFill>
            </a:endParaRPr>
          </a:p>
        </p:txBody>
      </p:sp>
      <p:sp>
        <p:nvSpPr>
          <p:cNvPr id="86020" name="Rectangle 4"/>
          <p:cNvSpPr>
            <a:spLocks noChangeArrowheads="1"/>
          </p:cNvSpPr>
          <p:nvPr/>
        </p:nvSpPr>
        <p:spPr bwMode="auto">
          <a:xfrm>
            <a:off x="755650" y="679450"/>
            <a:ext cx="8388350" cy="872034"/>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400"/>
              </a:lnSpc>
              <a:buClr>
                <a:srgbClr val="FFFF00"/>
              </a:buClr>
              <a:buSzPct val="80000"/>
              <a:buFont typeface="Wingdings" pitchFamily="2" charset="2"/>
              <a:buNone/>
              <a:defRPr/>
            </a:pPr>
            <a:r>
              <a:rPr lang="ru-RU" sz="3000" b="1" i="1" dirty="0" smtClean="0">
                <a:solidFill>
                  <a:srgbClr val="FF3300"/>
                </a:solidFill>
                <a:latin typeface="Arial" charset="0"/>
              </a:rPr>
              <a:t>4.2. Схема УД на основе списков доступа</a:t>
            </a:r>
          </a:p>
          <a:p>
            <a:pPr>
              <a:lnSpc>
                <a:spcPts val="3400"/>
              </a:lnSpc>
              <a:buClr>
                <a:srgbClr val="FFFF00"/>
              </a:buClr>
              <a:buSzPct val="80000"/>
              <a:buFont typeface="Wingdings" pitchFamily="2" charset="2"/>
              <a:buNone/>
              <a:defRPr/>
            </a:pPr>
            <a:r>
              <a:rPr lang="ru-RU" b="1" i="1" dirty="0" smtClean="0">
                <a:solidFill>
                  <a:srgbClr val="FF3300"/>
                </a:solidFill>
                <a:latin typeface="Arial" charset="0"/>
              </a:rPr>
              <a:t>4.2.1. Основные свойства</a:t>
            </a:r>
            <a:endParaRPr lang="en-GB"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2584450"/>
            <a:ext cx="8001056" cy="369331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indent="-539750" algn="l">
              <a:lnSpc>
                <a:spcPts val="3200"/>
              </a:lnSpc>
              <a:spcBef>
                <a:spcPts val="600"/>
              </a:spcBef>
              <a:buClr>
                <a:srgbClr val="FF0066"/>
              </a:buClr>
              <a:buSzPct val="90000"/>
              <a:buFont typeface="+mj-lt"/>
              <a:buAutoNum type="alphaLcParenR"/>
              <a:defRPr/>
            </a:pPr>
            <a:r>
              <a:rPr lang="ru-RU" dirty="0" smtClean="0">
                <a:solidFill>
                  <a:srgbClr val="000099"/>
                </a:solidFill>
              </a:rPr>
              <a:t>УД обеспечивается с помощью перечня (списка) пар (определитель инициатора, определитель процедуры), являющегося ВИУД, привязанной к целевому объекту, и с помощью идентификаторов пользователя, группы или ролевого объекта, являющихся ВИУД, привязанной к инициатору;</a:t>
            </a: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1073150"/>
            <a:ext cx="8001056" cy="519122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indent="-539750" algn="l">
              <a:lnSpc>
                <a:spcPts val="3600"/>
              </a:lnSpc>
              <a:spcBef>
                <a:spcPts val="600"/>
              </a:spcBef>
              <a:buClr>
                <a:srgbClr val="FF0066"/>
              </a:buClr>
              <a:buSzPct val="90000"/>
              <a:buFont typeface="+mj-lt"/>
              <a:buAutoNum type="alphaLcParenR" startAt="2"/>
              <a:defRPr/>
            </a:pPr>
            <a:r>
              <a:rPr lang="ru-RU" dirty="0" smtClean="0">
                <a:solidFill>
                  <a:srgbClr val="000099"/>
                </a:solidFill>
              </a:rPr>
              <a:t>этот класс схем УД является наиболее приемлемым там, где требуется очень точная детализация УД;</a:t>
            </a:r>
          </a:p>
          <a:p>
            <a:pPr marL="539750" indent="-539750" algn="l">
              <a:lnSpc>
                <a:spcPts val="3600"/>
              </a:lnSpc>
              <a:spcBef>
                <a:spcPts val="600"/>
              </a:spcBef>
              <a:buClr>
                <a:srgbClr val="FF0066"/>
              </a:buClr>
              <a:buSzPct val="90000"/>
              <a:buFont typeface="+mj-lt"/>
              <a:buAutoNum type="alphaLcParenR" startAt="2"/>
              <a:defRPr/>
            </a:pPr>
            <a:r>
              <a:rPr lang="ru-RU" dirty="0" smtClean="0">
                <a:solidFill>
                  <a:srgbClr val="000099"/>
                </a:solidFill>
              </a:rPr>
              <a:t>этот класс схем УД является наиболее приемлемым там, где имеет место несколько инициаторов или групп инициаторов;</a:t>
            </a:r>
          </a:p>
          <a:p>
            <a:pPr marL="539750" indent="-539750" algn="l">
              <a:lnSpc>
                <a:spcPts val="3600"/>
              </a:lnSpc>
              <a:spcBef>
                <a:spcPts val="600"/>
              </a:spcBef>
              <a:buClr>
                <a:srgbClr val="FF0066"/>
              </a:buClr>
              <a:buSzPct val="90000"/>
              <a:buFont typeface="+mj-lt"/>
              <a:buAutoNum type="alphaLcParenR" startAt="2"/>
              <a:defRPr/>
            </a:pPr>
            <a:r>
              <a:rPr lang="ru-RU" dirty="0" smtClean="0">
                <a:solidFill>
                  <a:srgbClr val="000099"/>
                </a:solidFill>
              </a:rPr>
              <a:t>этот класс схем УД является наиболее приемлемым для аннулируемого доступа к целевому объекту или группе целевых объектов;</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517650"/>
            <a:ext cx="8001056" cy="196977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900"/>
              </a:lnSpc>
            </a:pPr>
            <a:r>
              <a:rPr lang="ru-RU" sz="3200" i="1" dirty="0" smtClean="0">
                <a:solidFill>
                  <a:srgbClr val="FF0066"/>
                </a:solidFill>
              </a:rPr>
              <a:t>ВИУД о запросе доступа содержит данные о запросе доступа</a:t>
            </a:r>
            <a:r>
              <a:rPr lang="ru-RU" sz="3200" dirty="0" smtClean="0">
                <a:solidFill>
                  <a:srgbClr val="000099"/>
                </a:solidFill>
              </a:rPr>
              <a:t>.</a:t>
            </a:r>
          </a:p>
          <a:p>
            <a:pPr>
              <a:lnSpc>
                <a:spcPts val="3900"/>
              </a:lnSpc>
            </a:pPr>
            <a:r>
              <a:rPr lang="ru-RU" sz="3200" dirty="0" smtClean="0">
                <a:solidFill>
                  <a:srgbClr val="000099"/>
                </a:solidFill>
              </a:rPr>
              <a:t>Примеры ВИУД о запросе доступа могут быть следующие:</a:t>
            </a:r>
            <a:endParaRPr lang="ru-RU" sz="3200" dirty="0">
              <a:solidFill>
                <a:srgbClr val="000099"/>
              </a:solidFill>
            </a:endParaRPr>
          </a:p>
        </p:txBody>
      </p:sp>
      <p:sp>
        <p:nvSpPr>
          <p:cNvPr id="320515" name="Rectangle 3"/>
          <p:cNvSpPr>
            <a:spLocks noChangeArrowheads="1"/>
          </p:cNvSpPr>
          <p:nvPr/>
        </p:nvSpPr>
        <p:spPr bwMode="auto">
          <a:xfrm>
            <a:off x="755650" y="785794"/>
            <a:ext cx="8388350" cy="43088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defRPr/>
            </a:pPr>
            <a:r>
              <a:rPr lang="ru-RU" b="1" i="1" dirty="0" smtClean="0">
                <a:solidFill>
                  <a:srgbClr val="FF3300"/>
                </a:solidFill>
                <a:latin typeface="Arial" charset="0"/>
              </a:rPr>
              <a:t>3.1.3. ВИУД о запросе доступа</a:t>
            </a:r>
            <a:endParaRPr lang="en-GB" b="1" i="1" dirty="0">
              <a:solidFill>
                <a:srgbClr val="FF3300"/>
              </a:solidFill>
              <a:latin typeface="Arial" charset="0"/>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882650" y="3606800"/>
            <a:ext cx="8045450" cy="238526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58775" indent="-358775" algn="l">
              <a:lnSpc>
                <a:spcPts val="3600"/>
              </a:lnSpc>
              <a:spcBef>
                <a:spcPts val="300"/>
              </a:spcBef>
              <a:buClr>
                <a:srgbClr val="FF0066"/>
              </a:buClr>
              <a:buSzPct val="70000"/>
              <a:buFont typeface="Wingdings" pitchFamily="2" charset="2"/>
              <a:buChar char="q"/>
              <a:defRPr/>
            </a:pPr>
            <a:r>
              <a:rPr lang="ru-RU" sz="3200" dirty="0" smtClean="0">
                <a:solidFill>
                  <a:srgbClr val="000099"/>
                </a:solidFill>
              </a:rPr>
              <a:t>разрешённый класс процедуры (например, чтение, запись);</a:t>
            </a:r>
          </a:p>
          <a:p>
            <a:pPr marL="358775" indent="-358775" algn="l">
              <a:lnSpc>
                <a:spcPts val="3600"/>
              </a:lnSpc>
              <a:spcBef>
                <a:spcPts val="300"/>
              </a:spcBef>
              <a:buClr>
                <a:srgbClr val="FF0066"/>
              </a:buClr>
              <a:buSzPct val="70000"/>
              <a:buFont typeface="Wingdings" pitchFamily="2" charset="2"/>
              <a:buChar char="q"/>
              <a:defRPr/>
            </a:pPr>
            <a:r>
              <a:rPr lang="ru-RU" sz="3200" dirty="0" smtClean="0">
                <a:solidFill>
                  <a:srgbClr val="000099"/>
                </a:solidFill>
              </a:rPr>
              <a:t>уровень целостности, требуемый для использования процедуры;</a:t>
            </a:r>
          </a:p>
          <a:p>
            <a:pPr marL="358775" indent="-358775" algn="l">
              <a:lnSpc>
                <a:spcPts val="3600"/>
              </a:lnSpc>
              <a:spcBef>
                <a:spcPts val="300"/>
              </a:spcBef>
              <a:buClr>
                <a:srgbClr val="FF0066"/>
              </a:buClr>
              <a:buSzPct val="70000"/>
              <a:buFont typeface="Wingdings" pitchFamily="2" charset="2"/>
              <a:buChar char="q"/>
              <a:defRPr/>
            </a:pPr>
            <a:r>
              <a:rPr lang="ru-RU" sz="3200" dirty="0" smtClean="0">
                <a:solidFill>
                  <a:srgbClr val="000099"/>
                </a:solidFill>
              </a:rPr>
              <a:t>тип данных процедуры.</a:t>
            </a:r>
            <a:endParaRPr lang="ru-RU" sz="3200" dirty="0">
              <a:solidFill>
                <a:srgbClr val="000099"/>
              </a:solidFill>
            </a:endParaRP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895350"/>
            <a:ext cx="8001056" cy="537826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indent="-539750" algn="l">
              <a:lnSpc>
                <a:spcPts val="3100"/>
              </a:lnSpc>
              <a:spcBef>
                <a:spcPts val="300"/>
              </a:spcBef>
              <a:buClr>
                <a:srgbClr val="FF0066"/>
              </a:buClr>
              <a:buSzPct val="90000"/>
              <a:buFont typeface="+mj-lt"/>
              <a:buAutoNum type="alphaLcParenR" startAt="5"/>
              <a:defRPr/>
            </a:pPr>
            <a:r>
              <a:rPr lang="ru-RU" sz="2600" dirty="0" smtClean="0">
                <a:solidFill>
                  <a:srgbClr val="000099"/>
                </a:solidFill>
              </a:rPr>
              <a:t>этот класс схем УД является наиболее приемлемым там, где обеспечение УД осуществляется скорее на основе модели обеспечения доступа к каждому целевому объекту, чем на основе модели предоставления доступа каждому инициатору;</a:t>
            </a:r>
          </a:p>
          <a:p>
            <a:pPr marL="539750" indent="-539750" algn="l">
              <a:lnSpc>
                <a:spcPts val="3100"/>
              </a:lnSpc>
              <a:spcBef>
                <a:spcPts val="300"/>
              </a:spcBef>
              <a:buClr>
                <a:srgbClr val="FF0066"/>
              </a:buClr>
              <a:buSzPct val="90000"/>
              <a:buFont typeface="+mj-lt"/>
              <a:buAutoNum type="alphaLcParenR" startAt="5"/>
              <a:defRPr/>
            </a:pPr>
            <a:r>
              <a:rPr lang="ru-RU" sz="2600" dirty="0" smtClean="0">
                <a:solidFill>
                  <a:srgbClr val="000099"/>
                </a:solidFill>
              </a:rPr>
              <a:t>этот класс схем УД является не приемлемым там, где совокупность пользователей или группы инициаторов изменяются очень часто, но наиболее приемлем там, где группы целевых объектов являются динамическими.</a:t>
            </a:r>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2095500"/>
            <a:ext cx="8001056" cy="384720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5000"/>
              </a:lnSpc>
              <a:buClr>
                <a:srgbClr val="FF0066"/>
              </a:buClr>
              <a:buSzPct val="80000"/>
              <a:buFont typeface="Wingdings" pitchFamily="2" charset="2"/>
              <a:buNone/>
              <a:defRPr/>
            </a:pPr>
            <a:r>
              <a:rPr lang="ru-RU" sz="4400" i="1" dirty="0" smtClean="0">
                <a:solidFill>
                  <a:srgbClr val="FF0066"/>
                </a:solidFill>
              </a:rPr>
              <a:t>Основой ВИУД, привязанной к инициатору</a:t>
            </a:r>
            <a:r>
              <a:rPr lang="ru-RU" sz="4400" dirty="0" smtClean="0">
                <a:solidFill>
                  <a:srgbClr val="000099"/>
                </a:solidFill>
              </a:rPr>
              <a:t>, в УДСД является идентификатор пользователя, группы или ролевого объекта.</a:t>
            </a:r>
            <a:endParaRPr lang="ru-RU" sz="4400" dirty="0">
              <a:solidFill>
                <a:srgbClr val="000099"/>
              </a:solidFill>
            </a:endParaRPr>
          </a:p>
        </p:txBody>
      </p:sp>
      <p:sp>
        <p:nvSpPr>
          <p:cNvPr id="86020" name="Rectangle 4"/>
          <p:cNvSpPr>
            <a:spLocks noChangeArrowheads="1"/>
          </p:cNvSpPr>
          <p:nvPr/>
        </p:nvSpPr>
        <p:spPr bwMode="auto">
          <a:xfrm>
            <a:off x="755650" y="895350"/>
            <a:ext cx="8388350" cy="769441"/>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000"/>
              </a:lnSpc>
              <a:buClr>
                <a:srgbClr val="FFFF00"/>
              </a:buClr>
              <a:buSzPct val="80000"/>
              <a:buFont typeface="Wingdings" pitchFamily="2" charset="2"/>
              <a:buNone/>
              <a:defRPr/>
            </a:pPr>
            <a:r>
              <a:rPr lang="ru-RU" b="1" i="1" dirty="0" smtClean="0">
                <a:solidFill>
                  <a:srgbClr val="FF3300"/>
                </a:solidFill>
                <a:latin typeface="Arial" charset="0"/>
              </a:rPr>
              <a:t>4.2.2. ВИУД</a:t>
            </a:r>
          </a:p>
          <a:p>
            <a:pPr>
              <a:lnSpc>
                <a:spcPts val="3000"/>
              </a:lnSpc>
              <a:buClr>
                <a:srgbClr val="FFFF00"/>
              </a:buClr>
              <a:buSzPct val="80000"/>
              <a:buFont typeface="Wingdings" pitchFamily="2" charset="2"/>
              <a:buNone/>
              <a:defRPr/>
            </a:pPr>
            <a:r>
              <a:rPr lang="ru-RU" sz="2600" b="1" i="1" dirty="0" smtClean="0">
                <a:solidFill>
                  <a:srgbClr val="FF3300"/>
                </a:solidFill>
                <a:latin typeface="Arial" charset="0"/>
              </a:rPr>
              <a:t>4.2.2.1. ВИУД, привязанная к инициатору</a:t>
            </a:r>
            <a:endParaRPr lang="en-GB" sz="26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784350"/>
            <a:ext cx="8001056" cy="430887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200"/>
              </a:lnSpc>
              <a:buClr>
                <a:srgbClr val="FF0066"/>
              </a:buClr>
              <a:buSzPct val="80000"/>
              <a:buFont typeface="Wingdings" pitchFamily="2" charset="2"/>
              <a:buNone/>
              <a:defRPr/>
            </a:pPr>
            <a:r>
              <a:rPr lang="ru-RU" sz="3600" i="1" dirty="0" smtClean="0">
                <a:solidFill>
                  <a:srgbClr val="FF0066"/>
                </a:solidFill>
              </a:rPr>
              <a:t>Основой ВИУД, привязанной к целевому объекту</a:t>
            </a:r>
            <a:r>
              <a:rPr lang="ru-RU" sz="3600" dirty="0" smtClean="0">
                <a:solidFill>
                  <a:srgbClr val="000099"/>
                </a:solidFill>
              </a:rPr>
              <a:t>, в УДСД является список (перечень) УД. Список (перечень) УД представляет собой набор или последовательность записей. Каждая запись содержит два поля:</a:t>
            </a:r>
            <a:endParaRPr lang="ru-RU" sz="3600" dirty="0">
              <a:solidFill>
                <a:srgbClr val="000099"/>
              </a:solidFill>
            </a:endParaRPr>
          </a:p>
        </p:txBody>
      </p:sp>
      <p:sp>
        <p:nvSpPr>
          <p:cNvPr id="86020" name="Rectangle 4"/>
          <p:cNvSpPr>
            <a:spLocks noChangeArrowheads="1"/>
          </p:cNvSpPr>
          <p:nvPr/>
        </p:nvSpPr>
        <p:spPr bwMode="auto">
          <a:xfrm>
            <a:off x="793750" y="850900"/>
            <a:ext cx="8350250" cy="769441"/>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000"/>
              </a:lnSpc>
              <a:buClr>
                <a:srgbClr val="FFFF00"/>
              </a:buClr>
              <a:buSzPct val="80000"/>
              <a:buFont typeface="Wingdings" pitchFamily="2" charset="2"/>
              <a:buNone/>
              <a:defRPr/>
            </a:pPr>
            <a:r>
              <a:rPr lang="ru-RU" sz="2600" b="1" i="1" dirty="0" smtClean="0">
                <a:solidFill>
                  <a:srgbClr val="FF3300"/>
                </a:solidFill>
                <a:latin typeface="Arial" charset="0"/>
              </a:rPr>
              <a:t>4.2.2.2. ВИУД, привязанная к</a:t>
            </a:r>
          </a:p>
          <a:p>
            <a:pPr>
              <a:lnSpc>
                <a:spcPts val="3000"/>
              </a:lnSpc>
              <a:buClr>
                <a:srgbClr val="FFFF00"/>
              </a:buClr>
              <a:buSzPct val="80000"/>
              <a:buFont typeface="Wingdings" pitchFamily="2" charset="2"/>
              <a:buNone/>
              <a:defRPr/>
            </a:pPr>
            <a:r>
              <a:rPr lang="ru-RU" sz="2600" b="1" i="1" dirty="0" smtClean="0">
                <a:solidFill>
                  <a:srgbClr val="FF3300"/>
                </a:solidFill>
                <a:latin typeface="Arial" charset="0"/>
              </a:rPr>
              <a:t>целевому объекту</a:t>
            </a:r>
            <a:endParaRPr lang="en-GB" sz="26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850900"/>
            <a:ext cx="8001056" cy="533716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57200" indent="-457200" algn="l">
              <a:lnSpc>
                <a:spcPts val="3200"/>
              </a:lnSpc>
              <a:spcBef>
                <a:spcPts val="300"/>
              </a:spcBef>
              <a:buClr>
                <a:srgbClr val="FF0066"/>
              </a:buClr>
              <a:buSzPct val="90000"/>
              <a:buFont typeface="+mj-lt"/>
              <a:buAutoNum type="alphaLcParenR"/>
              <a:defRPr/>
            </a:pPr>
            <a:r>
              <a:rPr lang="ru-RU" sz="2500" i="1" dirty="0" smtClean="0">
                <a:solidFill>
                  <a:srgbClr val="FF0066"/>
                </a:solidFill>
              </a:rPr>
              <a:t>определитель инициатора</a:t>
            </a:r>
            <a:r>
              <a:rPr lang="ru-RU" sz="2500" dirty="0" smtClean="0">
                <a:solidFill>
                  <a:srgbClr val="000099"/>
                </a:solidFill>
              </a:rPr>
              <a:t>. В простом списке УД определитель представляет собой УИД инициатора, для которого представлен определитель операции (процедуры). Однако, определитель инициатора может быть менее специфическим и представлять собой более общую ВИУД об инициаторе, например, его роль или членство в группе;</a:t>
            </a:r>
          </a:p>
          <a:p>
            <a:pPr marL="539750" indent="-539750" algn="l">
              <a:lnSpc>
                <a:spcPts val="3200"/>
              </a:lnSpc>
              <a:spcBef>
                <a:spcPts val="300"/>
              </a:spcBef>
              <a:buClr>
                <a:srgbClr val="FF0066"/>
              </a:buClr>
              <a:buSzPct val="90000"/>
              <a:buFont typeface="+mj-lt"/>
              <a:buAutoNum type="alphaLcParenR"/>
              <a:defRPr/>
            </a:pPr>
            <a:r>
              <a:rPr lang="ru-RU" sz="2500" i="1" dirty="0" smtClean="0">
                <a:solidFill>
                  <a:srgbClr val="FF0066"/>
                </a:solidFill>
              </a:rPr>
              <a:t>определитель операции (процедуры)</a:t>
            </a:r>
            <a:r>
              <a:rPr lang="ru-RU" sz="2500" dirty="0" smtClean="0">
                <a:solidFill>
                  <a:srgbClr val="000099"/>
                </a:solidFill>
              </a:rPr>
              <a:t>. Он определяет процедуры или классы процедур (в запросе доступа), которые разрешены или запрещены для конкретного определителя инициатора.</a:t>
            </a: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073150"/>
            <a:ext cx="8001056" cy="492442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800"/>
              </a:lnSpc>
              <a:buClr>
                <a:srgbClr val="FF0066"/>
              </a:buClr>
              <a:buSzPct val="80000"/>
              <a:buFont typeface="Wingdings" pitchFamily="2" charset="2"/>
              <a:buNone/>
              <a:defRPr/>
            </a:pPr>
            <a:r>
              <a:rPr lang="ru-RU" sz="4000" dirty="0" smtClean="0">
                <a:solidFill>
                  <a:srgbClr val="000099"/>
                </a:solidFill>
              </a:rPr>
              <a:t>(</a:t>
            </a:r>
            <a:r>
              <a:rPr lang="ru-RU" sz="4000" i="1" u="sng" dirty="0" smtClean="0">
                <a:solidFill>
                  <a:srgbClr val="FF0066"/>
                </a:solidFill>
              </a:rPr>
              <a:t>Примечание</a:t>
            </a:r>
            <a:r>
              <a:rPr lang="ru-RU" sz="4000" i="1" dirty="0" smtClean="0">
                <a:solidFill>
                  <a:srgbClr val="FF0066"/>
                </a:solidFill>
              </a:rPr>
              <a:t>. Кроме процедур или классов процедур </a:t>
            </a:r>
            <a:r>
              <a:rPr lang="ru-RU" sz="4000" i="1" dirty="0" smtClean="0">
                <a:solidFill>
                  <a:srgbClr val="FF0000"/>
                </a:solidFill>
              </a:rPr>
              <a:t>могут налагаться ограничения </a:t>
            </a:r>
            <a:r>
              <a:rPr lang="ru-RU" sz="4000" i="1" dirty="0" smtClean="0">
                <a:solidFill>
                  <a:srgbClr val="FF0066"/>
                </a:solidFill>
              </a:rPr>
              <a:t>на</a:t>
            </a:r>
            <a:r>
              <a:rPr lang="ru-RU" sz="4000" i="1" dirty="0" smtClean="0">
                <a:solidFill>
                  <a:srgbClr val="FF0000"/>
                </a:solidFill>
              </a:rPr>
              <a:t> </a:t>
            </a:r>
            <a:r>
              <a:rPr lang="ru-RU" sz="4000" i="1" dirty="0" smtClean="0">
                <a:solidFill>
                  <a:srgbClr val="FF0066"/>
                </a:solidFill>
              </a:rPr>
              <a:t>параметры объекта процедуры (операнда) с целью уточнения условий предоставления доступа.</a:t>
            </a:r>
            <a:r>
              <a:rPr lang="ru-RU" sz="4000" dirty="0" smtClean="0">
                <a:solidFill>
                  <a:srgbClr val="000099"/>
                </a:solidFill>
              </a:rPr>
              <a:t>)</a:t>
            </a:r>
            <a:endParaRPr lang="ru-RU" sz="40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473200"/>
            <a:ext cx="8001056" cy="441146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300"/>
              </a:lnSpc>
              <a:buClr>
                <a:srgbClr val="FF0066"/>
              </a:buClr>
              <a:buSzPct val="80000"/>
              <a:buFont typeface="Wingdings" pitchFamily="2" charset="2"/>
              <a:buNone/>
              <a:defRPr/>
            </a:pPr>
            <a:r>
              <a:rPr lang="ru-RU" sz="3600" i="1" dirty="0" smtClean="0">
                <a:solidFill>
                  <a:srgbClr val="FF0066"/>
                </a:solidFill>
              </a:rPr>
              <a:t>Для получения ВИУД, привязанной к инициатору</a:t>
            </a:r>
            <a:r>
              <a:rPr lang="ru-RU" sz="3600" dirty="0" smtClean="0">
                <a:solidFill>
                  <a:srgbClr val="000099"/>
                </a:solidFill>
              </a:rPr>
              <a:t>, из которой в дальнейшем извлекается ВИПР, необходимая для средства принятия решения о предоставлении доступа, могут использоваться следующие два способа:</a:t>
            </a:r>
            <a:endParaRPr lang="ru-RU" sz="3600" dirty="0">
              <a:solidFill>
                <a:srgbClr val="000099"/>
              </a:solidFill>
            </a:endParaRPr>
          </a:p>
        </p:txBody>
      </p:sp>
      <p:sp>
        <p:nvSpPr>
          <p:cNvPr id="86020" name="Rectangle 4"/>
          <p:cNvSpPr>
            <a:spLocks noChangeArrowheads="1"/>
          </p:cNvSpPr>
          <p:nvPr/>
        </p:nvSpPr>
        <p:spPr bwMode="auto">
          <a:xfrm>
            <a:off x="755650" y="895350"/>
            <a:ext cx="8388350" cy="384721"/>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000"/>
              </a:lnSpc>
              <a:buClr>
                <a:srgbClr val="FFFF00"/>
              </a:buClr>
              <a:buSzPct val="80000"/>
              <a:buFont typeface="Wingdings" pitchFamily="2" charset="2"/>
              <a:buNone/>
              <a:defRPr/>
            </a:pPr>
            <a:r>
              <a:rPr lang="ru-RU" b="1" i="1" dirty="0" smtClean="0">
                <a:solidFill>
                  <a:srgbClr val="FF3300"/>
                </a:solidFill>
                <a:latin typeface="Arial" charset="0"/>
              </a:rPr>
              <a:t>4.2.3. Способы обеспечения</a:t>
            </a: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1295400"/>
            <a:ext cx="8001056" cy="461664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indent="-539750" algn="l">
              <a:lnSpc>
                <a:spcPts val="4000"/>
              </a:lnSpc>
              <a:spcBef>
                <a:spcPts val="300"/>
              </a:spcBef>
              <a:buClr>
                <a:srgbClr val="FF0066"/>
              </a:buClr>
              <a:buSzPct val="90000"/>
              <a:buFont typeface="+mj-lt"/>
              <a:buAutoNum type="alphaLcParenR"/>
              <a:defRPr/>
            </a:pPr>
            <a:r>
              <a:rPr lang="ru-RU" sz="3400" i="1" dirty="0" smtClean="0">
                <a:solidFill>
                  <a:srgbClr val="FF0066"/>
                </a:solidFill>
              </a:rPr>
              <a:t>использование аутентификации</a:t>
            </a:r>
            <a:r>
              <a:rPr lang="ru-RU" sz="3400" dirty="0" smtClean="0">
                <a:solidFill>
                  <a:srgbClr val="000099"/>
                </a:solidFill>
              </a:rPr>
              <a:t>. Если УД основано на параметре подлинности инициатора (пользователя), то подлинность такого параметра может быть подтверждена с помощью процедуры аутентификации, либо непосредственно, либо косвенно.</a:t>
            </a:r>
          </a:p>
        </p:txBody>
      </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1117600"/>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263525" algn="l">
              <a:lnSpc>
                <a:spcPts val="3600"/>
              </a:lnSpc>
              <a:spcBef>
                <a:spcPts val="300"/>
              </a:spcBef>
              <a:buClr>
                <a:srgbClr val="FF0066"/>
              </a:buClr>
              <a:buSzPct val="90000"/>
              <a:defRPr/>
            </a:pPr>
            <a:r>
              <a:rPr lang="ru-RU" sz="3200" dirty="0" smtClean="0">
                <a:solidFill>
                  <a:srgbClr val="000099"/>
                </a:solidFill>
              </a:rPr>
              <a:t>Если УД основано на групповом параметре подлинности или параметре подлинности ролевого объекта, то аутентифицированным параметром подлинности является параметр, содержащийся в средстве запроса ВИУД, привязанной к инициатору, которое используется для получения достоверных данных о группе или ролевом объекте;</a:t>
            </a:r>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1073150"/>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600"/>
              </a:lnSpc>
              <a:spcBef>
                <a:spcPts val="300"/>
              </a:spcBef>
              <a:buClr>
                <a:srgbClr val="FF0066"/>
              </a:buClr>
              <a:buSzPct val="90000"/>
              <a:buFont typeface="+mj-lt"/>
              <a:buAutoNum type="alphaLcParenR" startAt="2"/>
              <a:defRPr/>
            </a:pPr>
            <a:r>
              <a:rPr lang="ru-RU" sz="3100" i="1" dirty="0" smtClean="0">
                <a:solidFill>
                  <a:srgbClr val="FF0066"/>
                </a:solidFill>
              </a:rPr>
              <a:t>использование СЕРТ|УД или маркеров УД</a:t>
            </a:r>
            <a:r>
              <a:rPr lang="ru-RU" sz="3100" dirty="0" smtClean="0">
                <a:solidFill>
                  <a:srgbClr val="000099"/>
                </a:solidFill>
              </a:rPr>
              <a:t>. Инициатор получает СЕРТ|УД или маркер УД (или оба) с использованием средства запроса ВИУД. Такой СЕРТ|УД или маркер УД в дальнейшем является «привязкой» к запросу доступа, сгенерированному инициатором с использованием средства формирования ВИУД, привязанной к запросу доступа.</a:t>
            </a:r>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1117600"/>
            <a:ext cx="8001056" cy="477053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263525" lvl="0" algn="l"/>
            <a:r>
              <a:rPr lang="ru-RU" sz="3100" dirty="0" smtClean="0">
                <a:solidFill>
                  <a:srgbClr val="000099"/>
                </a:solidFill>
              </a:rPr>
              <a:t>И в заключении, СЕРТ|УД или маркер УД проверяется ФПРИ-модулем с использованием средства проверки привязанной ВИУД и извлечения ВИПР.</a:t>
            </a:r>
          </a:p>
          <a:p>
            <a:pPr marL="263525" algn="l"/>
            <a:r>
              <a:rPr lang="ru-RU" sz="3100" i="1" dirty="0" smtClean="0">
                <a:solidFill>
                  <a:srgbClr val="FF0066"/>
                </a:solidFill>
              </a:rPr>
              <a:t>Доступность УЦ</a:t>
            </a:r>
            <a:r>
              <a:rPr lang="ru-RU" sz="3100" dirty="0" smtClean="0">
                <a:solidFill>
                  <a:srgbClr val="000099"/>
                </a:solidFill>
              </a:rPr>
              <a:t>, указанного в СЕРТ|УД, или инициатора в случае маркера УД определяется в рамках процедуры проверки привязанной ВИУД и извлечения ВИПР.</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473200"/>
            <a:ext cx="8001056" cy="330859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300"/>
              </a:lnSpc>
            </a:pPr>
            <a:r>
              <a:rPr lang="ru-RU" sz="3600" i="1" dirty="0" smtClean="0">
                <a:solidFill>
                  <a:srgbClr val="FF0066"/>
                </a:solidFill>
              </a:rPr>
              <a:t>ВИУД об объекте обработки содержит данные об объекте обработки в запросе доступа</a:t>
            </a:r>
            <a:r>
              <a:rPr lang="ru-RU" sz="3600" dirty="0" smtClean="0">
                <a:solidFill>
                  <a:srgbClr val="000099"/>
                </a:solidFill>
              </a:rPr>
              <a:t>.</a:t>
            </a:r>
          </a:p>
          <a:p>
            <a:pPr>
              <a:lnSpc>
                <a:spcPts val="4300"/>
              </a:lnSpc>
            </a:pPr>
            <a:r>
              <a:rPr lang="ru-RU" sz="3600" dirty="0" smtClean="0">
                <a:solidFill>
                  <a:srgbClr val="000099"/>
                </a:solidFill>
              </a:rPr>
              <a:t>Примеры ВИУД об объекте обработки могут быть следующие:</a:t>
            </a:r>
            <a:endParaRPr lang="ru-RU" sz="3600" dirty="0">
              <a:solidFill>
                <a:srgbClr val="000099"/>
              </a:solidFill>
            </a:endParaRPr>
          </a:p>
        </p:txBody>
      </p:sp>
      <p:sp>
        <p:nvSpPr>
          <p:cNvPr id="320515" name="Rectangle 3"/>
          <p:cNvSpPr>
            <a:spLocks noChangeArrowheads="1"/>
          </p:cNvSpPr>
          <p:nvPr/>
        </p:nvSpPr>
        <p:spPr bwMode="auto">
          <a:xfrm>
            <a:off x="755650" y="785794"/>
            <a:ext cx="8388350" cy="384721"/>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000"/>
              </a:lnSpc>
              <a:buClr>
                <a:srgbClr val="FFFF00"/>
              </a:buClr>
              <a:buSzPct val="80000"/>
              <a:buFont typeface="Wingdings" pitchFamily="2" charset="2"/>
              <a:buNone/>
              <a:defRPr/>
            </a:pPr>
            <a:r>
              <a:rPr lang="ru-RU" b="1" i="1" dirty="0" smtClean="0">
                <a:solidFill>
                  <a:srgbClr val="FF3300"/>
                </a:solidFill>
                <a:latin typeface="Arial" charset="0"/>
              </a:rPr>
              <a:t>3.1.4. ВИУД об объекте обработки</a:t>
            </a:r>
            <a:endParaRPr lang="en-GB" b="1" i="1" dirty="0">
              <a:solidFill>
                <a:srgbClr val="FF3300"/>
              </a:solidFill>
              <a:latin typeface="Arial" charset="0"/>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4895850"/>
            <a:ext cx="8001056" cy="110286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1325" indent="-441325" algn="l">
              <a:lnSpc>
                <a:spcPts val="4000"/>
              </a:lnSpc>
              <a:spcBef>
                <a:spcPts val="600"/>
              </a:spcBef>
              <a:buClr>
                <a:srgbClr val="FF0066"/>
              </a:buClr>
              <a:buSzPct val="70000"/>
              <a:buFont typeface="Wingdings" pitchFamily="2" charset="2"/>
              <a:buChar char="q"/>
              <a:defRPr/>
            </a:pPr>
            <a:r>
              <a:rPr lang="ru-RU" sz="3400" dirty="0" smtClean="0">
                <a:solidFill>
                  <a:srgbClr val="000099"/>
                </a:solidFill>
              </a:rPr>
              <a:t>метки критичности;</a:t>
            </a:r>
          </a:p>
          <a:p>
            <a:pPr marL="441325" indent="-441325" algn="l">
              <a:lnSpc>
                <a:spcPts val="4000"/>
              </a:lnSpc>
              <a:spcBef>
                <a:spcPts val="600"/>
              </a:spcBef>
              <a:buClr>
                <a:srgbClr val="FF0066"/>
              </a:buClr>
              <a:buSzPct val="70000"/>
              <a:buFont typeface="Wingdings" pitchFamily="2" charset="2"/>
              <a:buChar char="q"/>
              <a:defRPr/>
            </a:pPr>
            <a:r>
              <a:rPr lang="ru-RU" sz="3400" dirty="0" smtClean="0">
                <a:solidFill>
                  <a:srgbClr val="000099"/>
                </a:solidFill>
              </a:rPr>
              <a:t>метки обеспечения целостности.</a:t>
            </a:r>
            <a:endParaRPr lang="ru-RU" sz="3400" dirty="0">
              <a:solidFill>
                <a:srgbClr val="000099"/>
              </a:solidFill>
            </a:endParaRP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073150"/>
            <a:ext cx="8001056" cy="473206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100"/>
              </a:lnSpc>
              <a:buClr>
                <a:srgbClr val="FF0066"/>
              </a:buClr>
              <a:buSzPct val="80000"/>
              <a:buFont typeface="Wingdings" pitchFamily="2" charset="2"/>
              <a:buNone/>
              <a:defRPr/>
            </a:pPr>
            <a:r>
              <a:rPr lang="ru-RU" sz="3200" i="1" dirty="0" smtClean="0">
                <a:solidFill>
                  <a:srgbClr val="FF0066"/>
                </a:solidFill>
              </a:rPr>
              <a:t>ВИПР об инициаторе </a:t>
            </a:r>
            <a:r>
              <a:rPr lang="ru-RU" sz="3200" dirty="0" smtClean="0">
                <a:solidFill>
                  <a:srgbClr val="000099"/>
                </a:solidFill>
              </a:rPr>
              <a:t>(например, идентификаторы пользователей, групп пользователей или ролевых объектов), </a:t>
            </a:r>
            <a:r>
              <a:rPr lang="ru-RU" sz="3200" i="1" dirty="0" smtClean="0">
                <a:solidFill>
                  <a:srgbClr val="FF0066"/>
                </a:solidFill>
              </a:rPr>
              <a:t>ВИПР о запросе доступа и ВИПР о целевом объекте </a:t>
            </a:r>
            <a:r>
              <a:rPr lang="ru-RU" sz="3200" dirty="0" smtClean="0">
                <a:solidFill>
                  <a:srgbClr val="000099"/>
                </a:solidFill>
              </a:rPr>
              <a:t>(например, определитель запроса доступа) являются параметрами, используемыми средством принятия решения о предоставлении доступа.</a:t>
            </a:r>
            <a:endParaRPr lang="ru-RU" sz="32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850900"/>
            <a:ext cx="8001056" cy="535371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000"/>
              </a:lnSpc>
              <a:buClr>
                <a:srgbClr val="FF0066"/>
              </a:buClr>
              <a:buSzPct val="80000"/>
              <a:buFont typeface="Wingdings" pitchFamily="2" charset="2"/>
              <a:buNone/>
              <a:defRPr/>
            </a:pPr>
            <a:r>
              <a:rPr lang="ru-RU" sz="2500" dirty="0" smtClean="0">
                <a:solidFill>
                  <a:srgbClr val="000099"/>
                </a:solidFill>
              </a:rPr>
              <a:t>Используя </a:t>
            </a:r>
            <a:r>
              <a:rPr lang="ru-RU" sz="2500" i="1" dirty="0" smtClean="0">
                <a:solidFill>
                  <a:srgbClr val="FF0066"/>
                </a:solidFill>
              </a:rPr>
              <a:t>приемлемый алгоритм сравнения</a:t>
            </a:r>
            <a:r>
              <a:rPr lang="ru-RU" sz="2500" dirty="0" smtClean="0">
                <a:solidFill>
                  <a:srgbClr val="000099"/>
                </a:solidFill>
              </a:rPr>
              <a:t>, извлечённые из запроса доступа ВИПР об инициаторе и тип процедуры (операции) сравниваются с каждой записью (определитель инициатора, определитель запроса доступа) в списке (перечне) УД. </a:t>
            </a:r>
            <a:r>
              <a:rPr lang="ru-RU" sz="2500" i="1" dirty="0" smtClean="0">
                <a:solidFill>
                  <a:srgbClr val="FF0066"/>
                </a:solidFill>
              </a:rPr>
              <a:t>Решение о предоставлении доступа принимается на основе результатов сравнения</a:t>
            </a:r>
            <a:r>
              <a:rPr lang="ru-RU" sz="2500" dirty="0" smtClean="0">
                <a:solidFill>
                  <a:srgbClr val="000099"/>
                </a:solidFill>
              </a:rPr>
              <a:t>. Если обнаружено, что доступ запрещён, или сравнение выявило несовпадение, то принятое решение указывает на то, что в доступе отказано. В противном случае, принятое решение указывает на то, что доступ может быть предоставлен.</a:t>
            </a:r>
            <a:endParaRPr lang="ru-RU" sz="25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428750"/>
            <a:ext cx="8001056" cy="500136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000"/>
              </a:lnSpc>
              <a:buClr>
                <a:srgbClr val="FF0066"/>
              </a:buClr>
              <a:buSzPct val="80000"/>
              <a:buFont typeface="Wingdings" pitchFamily="2" charset="2"/>
              <a:buNone/>
              <a:defRPr/>
            </a:pPr>
            <a:r>
              <a:rPr lang="ru-RU" sz="2400" dirty="0" smtClean="0">
                <a:solidFill>
                  <a:srgbClr val="000099"/>
                </a:solidFill>
              </a:rPr>
              <a:t>В некоторых списках УД, использующих последовательности записей, существует правило поиска, при котором в случае нахождения первой соответствующей записи поиск прекращается. Поэтому </a:t>
            </a:r>
            <a:r>
              <a:rPr lang="ru-RU" sz="2400" i="1" dirty="0" smtClean="0">
                <a:solidFill>
                  <a:srgbClr val="FF0066"/>
                </a:solidFill>
              </a:rPr>
              <a:t>упорядочивание таких списков УД является очень важным процессом</a:t>
            </a:r>
            <a:r>
              <a:rPr lang="ru-RU" sz="2400" dirty="0" smtClean="0">
                <a:solidFill>
                  <a:srgbClr val="000099"/>
                </a:solidFill>
              </a:rPr>
              <a:t>, так как допускает прямое установление политик, в соответствие с которыми конкретным инициаторам может быть отказано в доступе, даже в случае применения других более общих процедур сравнения, например, инициаторам в группе и имеющим право доступа инициаторам.</a:t>
            </a:r>
            <a:endParaRPr lang="ru-RU" sz="2400" dirty="0">
              <a:solidFill>
                <a:srgbClr val="000099"/>
              </a:solidFill>
            </a:endParaRPr>
          </a:p>
        </p:txBody>
      </p:sp>
      <p:sp>
        <p:nvSpPr>
          <p:cNvPr id="86020" name="Rectangle 4"/>
          <p:cNvSpPr>
            <a:spLocks noChangeArrowheads="1"/>
          </p:cNvSpPr>
          <p:nvPr/>
        </p:nvSpPr>
        <p:spPr bwMode="auto">
          <a:xfrm>
            <a:off x="793750" y="584200"/>
            <a:ext cx="8350250" cy="769441"/>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000"/>
              </a:lnSpc>
              <a:buClr>
                <a:srgbClr val="FFFF00"/>
              </a:buClr>
              <a:buSzPct val="80000"/>
              <a:buFont typeface="Wingdings" pitchFamily="2" charset="2"/>
              <a:buNone/>
              <a:defRPr/>
            </a:pPr>
            <a:r>
              <a:rPr lang="ru-RU" b="1" i="1" dirty="0" smtClean="0">
                <a:solidFill>
                  <a:srgbClr val="FF3300"/>
                </a:solidFill>
                <a:latin typeface="Arial" charset="0"/>
              </a:rPr>
              <a:t>4.2.4. Варианты УДСД</a:t>
            </a:r>
          </a:p>
          <a:p>
            <a:pPr>
              <a:lnSpc>
                <a:spcPts val="3000"/>
              </a:lnSpc>
              <a:buClr>
                <a:srgbClr val="FFFF00"/>
              </a:buClr>
              <a:buSzPct val="80000"/>
              <a:buFont typeface="Wingdings" pitchFamily="2" charset="2"/>
              <a:buNone/>
              <a:defRPr/>
            </a:pPr>
            <a:r>
              <a:rPr lang="ru-RU" sz="2600" b="1" i="1" dirty="0" smtClean="0">
                <a:solidFill>
                  <a:srgbClr val="FF3300"/>
                </a:solidFill>
                <a:latin typeface="Arial" charset="0"/>
              </a:rPr>
              <a:t>4.2.4.1. Упорядоченные списки УД</a:t>
            </a:r>
            <a:endParaRPr lang="en-GB" sz="26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473200"/>
            <a:ext cx="8001056" cy="488563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buClr>
                <a:srgbClr val="FF0066"/>
              </a:buClr>
              <a:buSzPct val="80000"/>
              <a:buFont typeface="Wingdings" pitchFamily="2" charset="2"/>
              <a:buNone/>
              <a:defRPr/>
            </a:pPr>
            <a:r>
              <a:rPr lang="ru-RU" sz="2400" i="1" dirty="0" smtClean="0">
                <a:solidFill>
                  <a:srgbClr val="FF0066"/>
                </a:solidFill>
              </a:rPr>
              <a:t>Информация в списках УД может быть структурирована </a:t>
            </a:r>
            <a:r>
              <a:rPr lang="ru-RU" sz="2400" dirty="0" smtClean="0">
                <a:solidFill>
                  <a:srgbClr val="000099"/>
                </a:solidFill>
              </a:rPr>
              <a:t>для отражения совокупности схожих прав доступа для некоторой группы инициаторов. Кроме этого, когда сами целевые объекты объединены в группы, список УД может быть связан с такими группами. Иерархия списков УД может использоваться для списков УД верхнего уровня, «разбивающих» информацию для УД на крупные массивы и предназначенных для большой группы целевых объектов, которые могут быть заменены списками УД для подгрупп целевых объектов.</a:t>
            </a:r>
            <a:endParaRPr lang="ru-RU" sz="2400" dirty="0">
              <a:solidFill>
                <a:srgbClr val="000099"/>
              </a:solidFill>
            </a:endParaRPr>
          </a:p>
        </p:txBody>
      </p:sp>
      <p:sp>
        <p:nvSpPr>
          <p:cNvPr id="86020" name="Rectangle 4"/>
          <p:cNvSpPr>
            <a:spLocks noChangeArrowheads="1"/>
          </p:cNvSpPr>
          <p:nvPr/>
        </p:nvSpPr>
        <p:spPr bwMode="auto">
          <a:xfrm>
            <a:off x="793750" y="673100"/>
            <a:ext cx="8350250" cy="718145"/>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700"/>
              </a:lnSpc>
              <a:buClr>
                <a:srgbClr val="FFFF00"/>
              </a:buClr>
              <a:buSzPct val="80000"/>
              <a:buFont typeface="Wingdings" pitchFamily="2" charset="2"/>
              <a:buNone/>
              <a:defRPr/>
            </a:pPr>
            <a:r>
              <a:rPr lang="ru-RU" sz="2600" b="1" i="1" dirty="0" smtClean="0">
                <a:solidFill>
                  <a:srgbClr val="FF3300"/>
                </a:solidFill>
                <a:latin typeface="Arial" charset="0"/>
              </a:rPr>
              <a:t>4.2.4.2. Списки УД с инициаторами,</a:t>
            </a:r>
          </a:p>
          <a:p>
            <a:pPr>
              <a:lnSpc>
                <a:spcPts val="2700"/>
              </a:lnSpc>
              <a:buClr>
                <a:srgbClr val="FFFF00"/>
              </a:buClr>
              <a:buSzPct val="80000"/>
              <a:buFont typeface="Wingdings" pitchFamily="2" charset="2"/>
              <a:buNone/>
              <a:defRPr/>
            </a:pPr>
            <a:r>
              <a:rPr lang="ru-RU" sz="2600" b="1" i="1" dirty="0" smtClean="0">
                <a:solidFill>
                  <a:srgbClr val="FF3300"/>
                </a:solidFill>
                <a:latin typeface="Arial" charset="0"/>
              </a:rPr>
              <a:t>объединёнными в группы</a:t>
            </a:r>
            <a:endParaRPr lang="en-GB" sz="26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606550"/>
            <a:ext cx="8001056" cy="461664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buClr>
                <a:srgbClr val="FF0066"/>
              </a:buClr>
              <a:buSzPct val="80000"/>
              <a:buFont typeface="Wingdings" pitchFamily="2" charset="2"/>
              <a:buNone/>
              <a:defRPr/>
            </a:pPr>
            <a:r>
              <a:rPr lang="ru-RU" sz="3600" dirty="0" smtClean="0">
                <a:solidFill>
                  <a:srgbClr val="000099"/>
                </a:solidFill>
              </a:rPr>
              <a:t>Такое дополнение имеет значение там, где </a:t>
            </a:r>
            <a:r>
              <a:rPr lang="ru-RU" sz="3600" i="1" dirty="0" smtClean="0">
                <a:solidFill>
                  <a:srgbClr val="FF0066"/>
                </a:solidFill>
              </a:rPr>
              <a:t>список УД не связан с определённым целевым объектом</a:t>
            </a:r>
            <a:r>
              <a:rPr lang="ru-RU" sz="3600" dirty="0" smtClean="0">
                <a:solidFill>
                  <a:srgbClr val="000099"/>
                </a:solidFill>
              </a:rPr>
              <a:t>. Целевой объект должен быть определён в каждой записи списка УД. Записи в списке УД имеет </a:t>
            </a:r>
            <a:r>
              <a:rPr lang="ru-RU" sz="3600" i="1" dirty="0" smtClean="0">
                <a:solidFill>
                  <a:srgbClr val="FF0066"/>
                </a:solidFill>
              </a:rPr>
              <a:t>форму тройного определителя</a:t>
            </a:r>
            <a:r>
              <a:rPr lang="ru-RU" sz="3600" dirty="0" smtClean="0">
                <a:solidFill>
                  <a:srgbClr val="000099"/>
                </a:solidFill>
              </a:rPr>
              <a:t>, состоящего из:</a:t>
            </a:r>
            <a:endParaRPr lang="ru-RU" sz="3600" dirty="0">
              <a:solidFill>
                <a:srgbClr val="000099"/>
              </a:solidFill>
            </a:endParaRPr>
          </a:p>
        </p:txBody>
      </p:sp>
      <p:sp>
        <p:nvSpPr>
          <p:cNvPr id="86020" name="Rectangle 4"/>
          <p:cNvSpPr>
            <a:spLocks noChangeArrowheads="1"/>
          </p:cNvSpPr>
          <p:nvPr/>
        </p:nvSpPr>
        <p:spPr bwMode="auto">
          <a:xfrm>
            <a:off x="793750" y="673100"/>
            <a:ext cx="8350250" cy="718145"/>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700"/>
              </a:lnSpc>
              <a:buClr>
                <a:srgbClr val="FFFF00"/>
              </a:buClr>
              <a:buSzPct val="80000"/>
              <a:buFont typeface="Wingdings" pitchFamily="2" charset="2"/>
              <a:buNone/>
              <a:defRPr/>
            </a:pPr>
            <a:r>
              <a:rPr lang="ru-RU" sz="2600" b="1" i="1" dirty="0" smtClean="0">
                <a:solidFill>
                  <a:srgbClr val="FF3300"/>
                </a:solidFill>
                <a:latin typeface="Arial" charset="0"/>
              </a:rPr>
              <a:t>4.2.4.3. Списки УД с определителем</a:t>
            </a:r>
          </a:p>
          <a:p>
            <a:pPr>
              <a:lnSpc>
                <a:spcPts val="2700"/>
              </a:lnSpc>
              <a:buClr>
                <a:srgbClr val="FFFF00"/>
              </a:buClr>
              <a:buSzPct val="80000"/>
              <a:buFont typeface="Wingdings" pitchFamily="2" charset="2"/>
              <a:buNone/>
              <a:defRPr/>
            </a:pPr>
            <a:r>
              <a:rPr lang="ru-RU" sz="2600" b="1" i="1" dirty="0" smtClean="0">
                <a:solidFill>
                  <a:srgbClr val="FF3300"/>
                </a:solidFill>
                <a:latin typeface="Arial" charset="0"/>
              </a:rPr>
              <a:t>целевого объекта</a:t>
            </a:r>
            <a:endParaRPr lang="en-GB" sz="26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939800"/>
            <a:ext cx="8001056" cy="153888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800"/>
              </a:lnSpc>
              <a:spcBef>
                <a:spcPts val="300"/>
              </a:spcBef>
              <a:buClr>
                <a:srgbClr val="FF0066"/>
              </a:buClr>
              <a:buSzPct val="90000"/>
              <a:buFont typeface="Wingdings" pitchFamily="2" charset="2"/>
              <a:buChar char="q"/>
              <a:defRPr/>
            </a:pPr>
            <a:r>
              <a:rPr lang="ru-RU" sz="3200" dirty="0" smtClean="0">
                <a:solidFill>
                  <a:srgbClr val="000099"/>
                </a:solidFill>
              </a:rPr>
              <a:t>определителя инициатора;</a:t>
            </a:r>
          </a:p>
          <a:p>
            <a:pPr marL="442913" indent="-442913" algn="l">
              <a:lnSpc>
                <a:spcPts val="3800"/>
              </a:lnSpc>
              <a:spcBef>
                <a:spcPts val="300"/>
              </a:spcBef>
              <a:buClr>
                <a:srgbClr val="FF0066"/>
              </a:buClr>
              <a:buSzPct val="90000"/>
              <a:buFont typeface="Wingdings" pitchFamily="2" charset="2"/>
              <a:buChar char="q"/>
              <a:defRPr/>
            </a:pPr>
            <a:r>
              <a:rPr lang="ru-RU" sz="3200" dirty="0" smtClean="0">
                <a:solidFill>
                  <a:srgbClr val="000099"/>
                </a:solidFill>
              </a:rPr>
              <a:t>определителя запроса доступа;</a:t>
            </a:r>
          </a:p>
          <a:p>
            <a:pPr marL="442913" indent="-442913" algn="l">
              <a:lnSpc>
                <a:spcPts val="3800"/>
              </a:lnSpc>
              <a:spcBef>
                <a:spcPts val="300"/>
              </a:spcBef>
              <a:buClr>
                <a:srgbClr val="FF0066"/>
              </a:buClr>
              <a:buSzPct val="90000"/>
              <a:buFont typeface="Wingdings" pitchFamily="2" charset="2"/>
              <a:buChar char="q"/>
              <a:defRPr/>
            </a:pPr>
            <a:r>
              <a:rPr lang="ru-RU" sz="3200" dirty="0" smtClean="0">
                <a:solidFill>
                  <a:srgbClr val="000099"/>
                </a:solidFill>
              </a:rPr>
              <a:t>определителя целевого объекта.</a:t>
            </a:r>
          </a:p>
        </p:txBody>
      </p:sp>
      <p:sp>
        <p:nvSpPr>
          <p:cNvPr id="4" name="Text Box 2"/>
          <p:cNvSpPr txBox="1">
            <a:spLocks noChangeArrowheads="1"/>
          </p:cNvSpPr>
          <p:nvPr/>
        </p:nvSpPr>
        <p:spPr bwMode="auto">
          <a:xfrm>
            <a:off x="927100" y="2584450"/>
            <a:ext cx="8001056" cy="359072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buClr>
                <a:srgbClr val="FF0066"/>
              </a:buClr>
              <a:buSzPct val="80000"/>
              <a:buFont typeface="Wingdings" pitchFamily="2" charset="2"/>
              <a:buNone/>
              <a:defRPr/>
            </a:pPr>
            <a:r>
              <a:rPr lang="ru-RU" sz="3400" i="1" dirty="0" smtClean="0">
                <a:solidFill>
                  <a:srgbClr val="FF0066"/>
                </a:solidFill>
              </a:rPr>
              <a:t>Алгоритм проверки </a:t>
            </a:r>
            <a:r>
              <a:rPr lang="ru-RU" sz="3400" dirty="0" smtClean="0">
                <a:solidFill>
                  <a:srgbClr val="000099"/>
                </a:solidFill>
              </a:rPr>
              <a:t>сравнивает ВИУД об объекте, запрашиваемом доступе и целевом объекте с каждой строкой списка УД, содержащей определители инициатора, процедуры и целевого объекта.</a:t>
            </a:r>
            <a:endParaRPr lang="ru-RU" sz="3400" dirty="0">
              <a:solidFill>
                <a:srgbClr val="000099"/>
              </a:solidFill>
            </a:endParaRPr>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384300"/>
            <a:ext cx="8001056" cy="488832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buClr>
                <a:srgbClr val="FF0066"/>
              </a:buClr>
              <a:buSzPct val="80000"/>
              <a:buFont typeface="Wingdings" pitchFamily="2" charset="2"/>
              <a:buNone/>
              <a:defRPr/>
            </a:pPr>
            <a:r>
              <a:rPr lang="ru-RU" sz="2500" i="1" dirty="0" smtClean="0">
                <a:solidFill>
                  <a:srgbClr val="FF0066"/>
                </a:solidFill>
              </a:rPr>
              <a:t>Данное дополнение применяется при совместном использовании одного списка УД среди нескольких целевых объектов</a:t>
            </a:r>
            <a:r>
              <a:rPr lang="ru-RU" sz="2500" dirty="0" smtClean="0">
                <a:solidFill>
                  <a:srgbClr val="000099"/>
                </a:solidFill>
              </a:rPr>
              <a:t>, и при этом решения, принимаемые на основании одного списка УД, касаются нескольких целевых объектов. Когда относительно одного целевого объекта принимается решение на основе критерия, включающего данные из нескольких списков УД, то ПЛУД, устанавливающая способ УД на основе списков УД, должна определять правило, необходимое для комбинированного принятия решений.</a:t>
            </a:r>
            <a:endParaRPr lang="ru-RU" sz="2500" dirty="0">
              <a:solidFill>
                <a:srgbClr val="000099"/>
              </a:solidFill>
            </a:endParaRPr>
          </a:p>
        </p:txBody>
      </p:sp>
      <p:sp>
        <p:nvSpPr>
          <p:cNvPr id="86020" name="Rectangle 4"/>
          <p:cNvSpPr>
            <a:spLocks noChangeArrowheads="1"/>
          </p:cNvSpPr>
          <p:nvPr/>
        </p:nvSpPr>
        <p:spPr bwMode="auto">
          <a:xfrm>
            <a:off x="793750" y="584200"/>
            <a:ext cx="8350250" cy="718145"/>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800"/>
              </a:lnSpc>
              <a:buClr>
                <a:srgbClr val="FFFF00"/>
              </a:buClr>
              <a:buSzPct val="80000"/>
              <a:buFont typeface="Wingdings" pitchFamily="2" charset="2"/>
              <a:buNone/>
              <a:defRPr/>
            </a:pPr>
            <a:r>
              <a:rPr lang="ru-RU" sz="2600" b="1" i="1" dirty="0" smtClean="0">
                <a:solidFill>
                  <a:srgbClr val="FF3300"/>
                </a:solidFill>
                <a:latin typeface="Arial" charset="0"/>
              </a:rPr>
              <a:t>4.2.4.4. Списки УД с целевыми объектами,</a:t>
            </a:r>
          </a:p>
          <a:p>
            <a:pPr>
              <a:lnSpc>
                <a:spcPts val="2800"/>
              </a:lnSpc>
              <a:buClr>
                <a:srgbClr val="FFFF00"/>
              </a:buClr>
              <a:buSzPct val="80000"/>
              <a:buFont typeface="Wingdings" pitchFamily="2" charset="2"/>
              <a:buNone/>
              <a:defRPr/>
            </a:pPr>
            <a:r>
              <a:rPr lang="ru-RU" sz="2600" b="1" i="1" dirty="0" smtClean="0">
                <a:solidFill>
                  <a:srgbClr val="FF3300"/>
                </a:solidFill>
                <a:latin typeface="Arial" charset="0"/>
              </a:rPr>
              <a:t>объединёнными в группы</a:t>
            </a:r>
            <a:endParaRPr lang="en-GB" sz="26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606550"/>
            <a:ext cx="8001056" cy="230832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buClr>
                <a:srgbClr val="FF0066"/>
              </a:buClr>
              <a:buSzPct val="80000"/>
              <a:buFont typeface="Wingdings" pitchFamily="2" charset="2"/>
              <a:buNone/>
              <a:defRPr/>
            </a:pPr>
            <a:r>
              <a:rPr lang="ru-RU" sz="3400" i="1" dirty="0" smtClean="0">
                <a:solidFill>
                  <a:srgbClr val="FF0066"/>
                </a:solidFill>
              </a:rPr>
              <a:t>Это дополнение применяется при использовании контекстно-зависимой информации</a:t>
            </a:r>
            <a:r>
              <a:rPr lang="ru-RU" sz="3400" dirty="0" smtClean="0">
                <a:solidFill>
                  <a:srgbClr val="000099"/>
                </a:solidFill>
              </a:rPr>
              <a:t>. Записи в списке УД имеет </a:t>
            </a:r>
            <a:r>
              <a:rPr lang="ru-RU" sz="3400" i="1" dirty="0" smtClean="0">
                <a:solidFill>
                  <a:srgbClr val="FF0066"/>
                </a:solidFill>
              </a:rPr>
              <a:t>форму тройного определителя</a:t>
            </a:r>
            <a:r>
              <a:rPr lang="ru-RU" sz="3400" dirty="0" smtClean="0">
                <a:solidFill>
                  <a:srgbClr val="000099"/>
                </a:solidFill>
              </a:rPr>
              <a:t>, состоящего из:</a:t>
            </a:r>
            <a:endParaRPr lang="ru-RU" sz="3400" dirty="0">
              <a:solidFill>
                <a:srgbClr val="000099"/>
              </a:solidFill>
            </a:endParaRPr>
          </a:p>
        </p:txBody>
      </p:sp>
      <p:sp>
        <p:nvSpPr>
          <p:cNvPr id="86020" name="Rectangle 4"/>
          <p:cNvSpPr>
            <a:spLocks noChangeArrowheads="1"/>
          </p:cNvSpPr>
          <p:nvPr/>
        </p:nvSpPr>
        <p:spPr bwMode="auto">
          <a:xfrm>
            <a:off x="793750" y="673100"/>
            <a:ext cx="8350250" cy="718145"/>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700"/>
              </a:lnSpc>
              <a:buClr>
                <a:srgbClr val="FFFF00"/>
              </a:buClr>
              <a:buSzPct val="80000"/>
              <a:buFont typeface="Wingdings" pitchFamily="2" charset="2"/>
              <a:buNone/>
              <a:defRPr/>
            </a:pPr>
            <a:r>
              <a:rPr lang="ru-RU" sz="2600" b="1" i="1" dirty="0" smtClean="0">
                <a:solidFill>
                  <a:srgbClr val="FF3300"/>
                </a:solidFill>
                <a:latin typeface="Arial" charset="0"/>
              </a:rPr>
              <a:t>4.2.4.5. Списки УД с определителем</a:t>
            </a:r>
          </a:p>
          <a:p>
            <a:pPr>
              <a:lnSpc>
                <a:spcPts val="2700"/>
              </a:lnSpc>
              <a:buClr>
                <a:srgbClr val="FFFF00"/>
              </a:buClr>
              <a:buSzPct val="80000"/>
              <a:buFont typeface="Wingdings" pitchFamily="2" charset="2"/>
              <a:buNone/>
              <a:defRPr/>
            </a:pPr>
            <a:r>
              <a:rPr lang="ru-RU" sz="2600" b="1" i="1" dirty="0" smtClean="0">
                <a:solidFill>
                  <a:srgbClr val="FF3300"/>
                </a:solidFill>
                <a:latin typeface="Arial" charset="0"/>
              </a:rPr>
              <a:t>контекстно-зависимых данных</a:t>
            </a:r>
            <a:endParaRPr lang="en-GB" sz="26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4006850"/>
            <a:ext cx="8001056" cy="216258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4000"/>
              </a:lnSpc>
              <a:spcBef>
                <a:spcPts val="600"/>
              </a:spcBef>
              <a:buClr>
                <a:srgbClr val="FF0066"/>
              </a:buClr>
              <a:buSzPct val="90000"/>
              <a:buFont typeface="Wingdings" pitchFamily="2" charset="2"/>
              <a:buChar char="q"/>
              <a:defRPr/>
            </a:pPr>
            <a:r>
              <a:rPr lang="ru-RU" sz="3200" dirty="0" smtClean="0">
                <a:solidFill>
                  <a:srgbClr val="000099"/>
                </a:solidFill>
              </a:rPr>
              <a:t>определителя инициатора;</a:t>
            </a:r>
          </a:p>
          <a:p>
            <a:pPr marL="442913" indent="-442913" algn="l">
              <a:lnSpc>
                <a:spcPts val="4000"/>
              </a:lnSpc>
              <a:spcBef>
                <a:spcPts val="600"/>
              </a:spcBef>
              <a:buClr>
                <a:srgbClr val="FF0066"/>
              </a:buClr>
              <a:buSzPct val="90000"/>
              <a:buFont typeface="Wingdings" pitchFamily="2" charset="2"/>
              <a:buChar char="q"/>
              <a:defRPr/>
            </a:pPr>
            <a:r>
              <a:rPr lang="ru-RU" sz="3200" dirty="0" smtClean="0">
                <a:solidFill>
                  <a:srgbClr val="000099"/>
                </a:solidFill>
              </a:rPr>
              <a:t>определителя запроса доступа;</a:t>
            </a:r>
          </a:p>
          <a:p>
            <a:pPr marL="442913" indent="-442913" algn="l">
              <a:lnSpc>
                <a:spcPts val="4000"/>
              </a:lnSpc>
              <a:spcBef>
                <a:spcPts val="600"/>
              </a:spcBef>
              <a:buClr>
                <a:srgbClr val="FF0066"/>
              </a:buClr>
              <a:buSzPct val="90000"/>
              <a:buFont typeface="Wingdings" pitchFamily="2" charset="2"/>
              <a:buChar char="q"/>
              <a:defRPr/>
            </a:pPr>
            <a:r>
              <a:rPr lang="ru-RU" sz="3200" dirty="0" smtClean="0">
                <a:solidFill>
                  <a:srgbClr val="000099"/>
                </a:solidFill>
              </a:rPr>
              <a:t>определителя контекстно-зависимой информации.</a:t>
            </a:r>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4" name="Text Box 2"/>
          <p:cNvSpPr txBox="1">
            <a:spLocks noChangeArrowheads="1"/>
          </p:cNvSpPr>
          <p:nvPr/>
        </p:nvSpPr>
        <p:spPr bwMode="auto">
          <a:xfrm>
            <a:off x="927100" y="984250"/>
            <a:ext cx="8001056" cy="519231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buClr>
                <a:srgbClr val="FF0066"/>
              </a:buClr>
              <a:buSzPct val="80000"/>
              <a:buFont typeface="Wingdings" pitchFamily="2" charset="2"/>
              <a:buNone/>
              <a:defRPr/>
            </a:pPr>
            <a:r>
              <a:rPr lang="ru-RU" sz="2700" i="1" dirty="0" smtClean="0">
                <a:solidFill>
                  <a:srgbClr val="FF0066"/>
                </a:solidFill>
              </a:rPr>
              <a:t>Определитель контекстно-зависимой информации </a:t>
            </a:r>
            <a:r>
              <a:rPr lang="ru-RU" sz="2700" dirty="0" smtClean="0">
                <a:solidFill>
                  <a:srgbClr val="000099"/>
                </a:solidFill>
              </a:rPr>
              <a:t>является дополнительным определителем, который устанавливает ограничения на контекстно-зависимую информацию в конкретной записи. </a:t>
            </a:r>
            <a:r>
              <a:rPr lang="ru-RU" sz="2700" i="1" dirty="0" smtClean="0">
                <a:solidFill>
                  <a:srgbClr val="FF0066"/>
                </a:solidFill>
              </a:rPr>
              <a:t>Средство проверки по определённому алгоритму </a:t>
            </a:r>
            <a:r>
              <a:rPr lang="ru-RU" sz="2700" dirty="0" smtClean="0">
                <a:solidFill>
                  <a:srgbClr val="000099"/>
                </a:solidFill>
              </a:rPr>
              <a:t>сравнивает ВИУД об объекте, запрашиваемом доступе и контекстно-зависимой информацию с каждой строкой списка УД, содержащей определители инициатора, запроса доступа и контекстно-зависимой информации.</a:t>
            </a:r>
            <a:endParaRPr lang="ru-RU" sz="2700" dirty="0">
              <a:solidFill>
                <a:srgbClr val="000099"/>
              </a:solidFill>
            </a:endParaRPr>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339850"/>
            <a:ext cx="8001056" cy="496898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000"/>
              </a:lnSpc>
              <a:buClr>
                <a:srgbClr val="FF0066"/>
              </a:buClr>
              <a:buSzPct val="80000"/>
              <a:buFont typeface="Wingdings" pitchFamily="2" charset="2"/>
              <a:buNone/>
              <a:defRPr/>
            </a:pPr>
            <a:r>
              <a:rPr lang="ru-RU" sz="2400" i="1" dirty="0" smtClean="0">
                <a:solidFill>
                  <a:srgbClr val="FF0066"/>
                </a:solidFill>
              </a:rPr>
              <a:t>В некоторых прикладных системах используется частичное сравнение определителей</a:t>
            </a:r>
            <a:r>
              <a:rPr lang="ru-RU" sz="2400" dirty="0" smtClean="0">
                <a:solidFill>
                  <a:srgbClr val="000099"/>
                </a:solidFill>
              </a:rPr>
              <a:t>, то есть в них сравниваются части параметров подлинности или другая ВИУД об инициаторе с определителем инициатора. Например, если инициатор имеет имя, сформированное из иерархической последовательности компонентов имён (таких как, страна, организация, подразделение организации, персональное имя), то список УД может быть сформирован так, чтобы определять один или несколько компонентов, которые могут рассматриваться как группа параметров подлинности.</a:t>
            </a:r>
            <a:endParaRPr lang="ru-RU" sz="2600" dirty="0">
              <a:solidFill>
                <a:srgbClr val="000099"/>
              </a:solidFill>
            </a:endParaRPr>
          </a:p>
        </p:txBody>
      </p:sp>
      <p:sp>
        <p:nvSpPr>
          <p:cNvPr id="86020" name="Rectangle 4"/>
          <p:cNvSpPr>
            <a:spLocks noChangeArrowheads="1"/>
          </p:cNvSpPr>
          <p:nvPr/>
        </p:nvSpPr>
        <p:spPr bwMode="auto">
          <a:xfrm>
            <a:off x="793750" y="806450"/>
            <a:ext cx="8350250" cy="359073"/>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700"/>
              </a:lnSpc>
              <a:buClr>
                <a:srgbClr val="FFFF00"/>
              </a:buClr>
              <a:buSzPct val="80000"/>
              <a:buFont typeface="Wingdings" pitchFamily="2" charset="2"/>
              <a:buNone/>
              <a:defRPr/>
            </a:pPr>
            <a:r>
              <a:rPr lang="ru-RU" sz="2600" b="1" i="1" dirty="0" smtClean="0">
                <a:solidFill>
                  <a:srgbClr val="FF3300"/>
                </a:solidFill>
                <a:latin typeface="Arial" charset="0"/>
              </a:rPr>
              <a:t>4.2.4.6. Списки УД с частичным сравнением</a:t>
            </a:r>
            <a:endParaRPr lang="en-GB" sz="26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295400"/>
            <a:ext cx="8001056" cy="142346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sz="3400" i="1" dirty="0" smtClean="0">
                <a:solidFill>
                  <a:srgbClr val="FF0066"/>
                </a:solidFill>
              </a:rPr>
              <a:t>Примеры контекстно-зависимой информации </a:t>
            </a:r>
            <a:r>
              <a:rPr lang="ru-RU" sz="3400" dirty="0" smtClean="0">
                <a:solidFill>
                  <a:srgbClr val="000099"/>
                </a:solidFill>
              </a:rPr>
              <a:t>могут быть следующие:</a:t>
            </a:r>
            <a:endParaRPr lang="ru-RU" sz="3400" dirty="0">
              <a:solidFill>
                <a:srgbClr val="000099"/>
              </a:solidFill>
            </a:endParaRPr>
          </a:p>
        </p:txBody>
      </p:sp>
      <p:sp>
        <p:nvSpPr>
          <p:cNvPr id="320515" name="Rectangle 3"/>
          <p:cNvSpPr>
            <a:spLocks noChangeArrowheads="1"/>
          </p:cNvSpPr>
          <p:nvPr/>
        </p:nvSpPr>
        <p:spPr bwMode="auto">
          <a:xfrm>
            <a:off x="755650" y="785794"/>
            <a:ext cx="8388350" cy="384721"/>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000"/>
              </a:lnSpc>
              <a:buClr>
                <a:srgbClr val="FFFF00"/>
              </a:buClr>
              <a:buSzPct val="80000"/>
              <a:buFont typeface="Wingdings" pitchFamily="2" charset="2"/>
              <a:buNone/>
              <a:defRPr/>
            </a:pPr>
            <a:r>
              <a:rPr lang="ru-RU" b="1" i="1" dirty="0" smtClean="0">
                <a:solidFill>
                  <a:srgbClr val="FF3300"/>
                </a:solidFill>
                <a:latin typeface="Arial" charset="0"/>
              </a:rPr>
              <a:t>3.1.5. Контекстно-зависимая информация</a:t>
            </a:r>
            <a:endParaRPr lang="en-GB" b="1" i="1" dirty="0">
              <a:solidFill>
                <a:srgbClr val="FF3300"/>
              </a:solidFill>
              <a:latin typeface="Arial" charset="0"/>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2762250"/>
            <a:ext cx="8001056" cy="352660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58775" indent="-358775" algn="l">
              <a:lnSpc>
                <a:spcPts val="3400"/>
              </a:lnSpc>
              <a:spcBef>
                <a:spcPts val="300"/>
              </a:spcBef>
              <a:buClr>
                <a:srgbClr val="FF0066"/>
              </a:buClr>
              <a:buSzPct val="70000"/>
              <a:buFont typeface="Wingdings" pitchFamily="2" charset="2"/>
              <a:buChar char="q"/>
              <a:defRPr/>
            </a:pPr>
            <a:r>
              <a:rPr lang="ru-RU" sz="3200" i="1" dirty="0" smtClean="0">
                <a:solidFill>
                  <a:srgbClr val="FF0066"/>
                </a:solidFill>
              </a:rPr>
              <a:t>периоды времени</a:t>
            </a:r>
            <a:r>
              <a:rPr lang="ru-RU" sz="3200" dirty="0" smtClean="0">
                <a:solidFill>
                  <a:srgbClr val="000099"/>
                </a:solidFill>
              </a:rPr>
              <a:t>: доступ может быть предоставлен только в точно определённые периоды времени (день, неделя, месяц, год и т.д.);</a:t>
            </a:r>
          </a:p>
          <a:p>
            <a:pPr marL="358775" indent="-358775" algn="l">
              <a:lnSpc>
                <a:spcPts val="3400"/>
              </a:lnSpc>
              <a:spcBef>
                <a:spcPts val="300"/>
              </a:spcBef>
              <a:buClr>
                <a:srgbClr val="FF0066"/>
              </a:buClr>
              <a:buSzPct val="70000"/>
              <a:buFont typeface="Wingdings" pitchFamily="2" charset="2"/>
              <a:buChar char="q"/>
              <a:defRPr/>
            </a:pPr>
            <a:r>
              <a:rPr lang="ru-RU" sz="3200" i="1" dirty="0" smtClean="0">
                <a:solidFill>
                  <a:srgbClr val="FF0066"/>
                </a:solidFill>
              </a:rPr>
              <a:t>маршрут</a:t>
            </a:r>
            <a:r>
              <a:rPr lang="ru-RU" sz="3200" dirty="0" smtClean="0">
                <a:solidFill>
                  <a:srgbClr val="000099"/>
                </a:solidFill>
              </a:rPr>
              <a:t>: доступ может быть предоставлен только в том случае, когда маршрут отвечает требуемым параметрам и характеристикам;</a:t>
            </a:r>
            <a:endParaRPr lang="ru-RU" sz="3000" dirty="0">
              <a:solidFill>
                <a:srgbClr val="000099"/>
              </a:solidFill>
            </a:endParaRP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606550"/>
            <a:ext cx="8001056" cy="461664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buClr>
                <a:srgbClr val="FF0066"/>
              </a:buClr>
              <a:buSzPct val="80000"/>
              <a:buFont typeface="Wingdings" pitchFamily="2" charset="2"/>
              <a:buNone/>
              <a:defRPr/>
            </a:pPr>
            <a:r>
              <a:rPr lang="ru-RU" sz="3000" i="1" dirty="0" smtClean="0">
                <a:solidFill>
                  <a:srgbClr val="FF0066"/>
                </a:solidFill>
              </a:rPr>
              <a:t>В некоторых вариантах УДСД наборы или последовательности записей в списке УД могут не включать определители запросов доступа</a:t>
            </a:r>
            <a:r>
              <a:rPr lang="ru-RU" sz="3000" dirty="0" smtClean="0">
                <a:solidFill>
                  <a:srgbClr val="000099"/>
                </a:solidFill>
              </a:rPr>
              <a:t>. В таких случаях средство принятия решения о предоставлении доступа не использует определитель запроса доступа. Если доступ для инициатора разрешён, то он будет разрешён для всех запросов доступа.</a:t>
            </a:r>
            <a:endParaRPr lang="ru-RU" sz="3000" dirty="0">
              <a:solidFill>
                <a:srgbClr val="000099"/>
              </a:solidFill>
            </a:endParaRPr>
          </a:p>
        </p:txBody>
      </p:sp>
      <p:sp>
        <p:nvSpPr>
          <p:cNvPr id="86020" name="Rectangle 4"/>
          <p:cNvSpPr>
            <a:spLocks noChangeArrowheads="1"/>
          </p:cNvSpPr>
          <p:nvPr/>
        </p:nvSpPr>
        <p:spPr bwMode="auto">
          <a:xfrm>
            <a:off x="793750" y="806450"/>
            <a:ext cx="8350250" cy="718145"/>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800"/>
              </a:lnSpc>
              <a:buClr>
                <a:srgbClr val="FFFF00"/>
              </a:buClr>
              <a:buSzPct val="80000"/>
              <a:buFont typeface="Wingdings" pitchFamily="2" charset="2"/>
              <a:buNone/>
              <a:defRPr/>
            </a:pPr>
            <a:r>
              <a:rPr lang="ru-RU" sz="2600" b="1" i="1" dirty="0" smtClean="0">
                <a:solidFill>
                  <a:srgbClr val="FF3300"/>
                </a:solidFill>
                <a:latin typeface="Arial" charset="0"/>
              </a:rPr>
              <a:t>4.2.4.7. Списки УД без определителя</a:t>
            </a:r>
          </a:p>
          <a:p>
            <a:pPr>
              <a:lnSpc>
                <a:spcPts val="2800"/>
              </a:lnSpc>
              <a:buClr>
                <a:srgbClr val="FFFF00"/>
              </a:buClr>
              <a:buSzPct val="80000"/>
              <a:buFont typeface="Wingdings" pitchFamily="2" charset="2"/>
              <a:buNone/>
              <a:defRPr/>
            </a:pPr>
            <a:r>
              <a:rPr lang="ru-RU" sz="2600" b="1" i="1" dirty="0" smtClean="0">
                <a:solidFill>
                  <a:srgbClr val="FF3300"/>
                </a:solidFill>
                <a:latin typeface="Arial" charset="0"/>
              </a:rPr>
              <a:t>запроса доступа</a:t>
            </a:r>
            <a:endParaRPr lang="en-GB" sz="26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606550"/>
            <a:ext cx="8001056" cy="92333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buClr>
                <a:srgbClr val="FF0066"/>
              </a:buClr>
              <a:buSzPct val="80000"/>
              <a:buFont typeface="Wingdings" pitchFamily="2" charset="2"/>
              <a:buNone/>
              <a:defRPr/>
            </a:pPr>
            <a:r>
              <a:rPr lang="ru-RU" i="1" dirty="0" smtClean="0">
                <a:solidFill>
                  <a:srgbClr val="FF0066"/>
                </a:solidFill>
              </a:rPr>
              <a:t>Основные свойства </a:t>
            </a:r>
            <a:r>
              <a:rPr lang="ru-RU" dirty="0" smtClean="0">
                <a:solidFill>
                  <a:srgbClr val="000099"/>
                </a:solidFill>
              </a:rPr>
              <a:t>мандатной схемы следующие:</a:t>
            </a:r>
            <a:endParaRPr lang="ru-RU" dirty="0">
              <a:solidFill>
                <a:srgbClr val="000099"/>
              </a:solidFill>
            </a:endParaRPr>
          </a:p>
        </p:txBody>
      </p:sp>
      <p:sp>
        <p:nvSpPr>
          <p:cNvPr id="86020" name="Rectangle 4"/>
          <p:cNvSpPr>
            <a:spLocks noChangeArrowheads="1"/>
          </p:cNvSpPr>
          <p:nvPr/>
        </p:nvSpPr>
        <p:spPr bwMode="auto">
          <a:xfrm>
            <a:off x="755650" y="679450"/>
            <a:ext cx="8388350" cy="872034"/>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400"/>
              </a:lnSpc>
              <a:buClr>
                <a:srgbClr val="FFFF00"/>
              </a:buClr>
              <a:buSzPct val="80000"/>
              <a:buFont typeface="Wingdings" pitchFamily="2" charset="2"/>
              <a:buNone/>
              <a:defRPr/>
            </a:pPr>
            <a:r>
              <a:rPr lang="ru-RU" sz="3000" b="1" i="1" dirty="0" smtClean="0">
                <a:solidFill>
                  <a:srgbClr val="FF3300"/>
                </a:solidFill>
                <a:latin typeface="Arial" charset="0"/>
              </a:rPr>
              <a:t>4.3. Мандатная схема</a:t>
            </a:r>
          </a:p>
          <a:p>
            <a:pPr>
              <a:lnSpc>
                <a:spcPts val="3400"/>
              </a:lnSpc>
              <a:buClr>
                <a:srgbClr val="FFFF00"/>
              </a:buClr>
              <a:buSzPct val="80000"/>
              <a:buFont typeface="Wingdings" pitchFamily="2" charset="2"/>
              <a:buNone/>
              <a:defRPr/>
            </a:pPr>
            <a:r>
              <a:rPr lang="ru-RU" b="1" i="1" dirty="0" smtClean="0">
                <a:solidFill>
                  <a:srgbClr val="FF3300"/>
                </a:solidFill>
                <a:latin typeface="Arial" charset="0"/>
              </a:rPr>
              <a:t>4.3.1. Основные свойства</a:t>
            </a:r>
            <a:endParaRPr lang="en-GB"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2584450"/>
            <a:ext cx="8001056" cy="353943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000"/>
              </a:lnSpc>
              <a:spcBef>
                <a:spcPts val="600"/>
              </a:spcBef>
              <a:buClr>
                <a:srgbClr val="FF0066"/>
              </a:buClr>
              <a:buSzPct val="90000"/>
              <a:buFont typeface="+mj-lt"/>
              <a:buAutoNum type="alphaLcParenR"/>
              <a:defRPr/>
            </a:pPr>
            <a:r>
              <a:rPr lang="ru-RU" sz="2600" dirty="0" smtClean="0">
                <a:solidFill>
                  <a:srgbClr val="000099"/>
                </a:solidFill>
              </a:rPr>
              <a:t>УД обеспечивается на основе ВИУД, привязанной к инициатору (</a:t>
            </a:r>
            <a:r>
              <a:rPr lang="ru-RU" sz="2600" i="1" dirty="0" smtClean="0">
                <a:solidFill>
                  <a:srgbClr val="FF0066"/>
                </a:solidFill>
              </a:rPr>
              <a:t>мандат доступа</a:t>
            </a:r>
            <a:r>
              <a:rPr lang="ru-RU" sz="2600" dirty="0" smtClean="0">
                <a:solidFill>
                  <a:srgbClr val="000099"/>
                </a:solidFill>
              </a:rPr>
              <a:t>), которая определяет совокупность разрешённых процедур по отношению к определённой группе целевых объектов;</a:t>
            </a:r>
          </a:p>
          <a:p>
            <a:pPr marL="442913" indent="-442913" algn="l">
              <a:lnSpc>
                <a:spcPts val="3000"/>
              </a:lnSpc>
              <a:spcBef>
                <a:spcPts val="600"/>
              </a:spcBef>
              <a:buClr>
                <a:srgbClr val="FF0066"/>
              </a:buClr>
              <a:buSzPct val="90000"/>
              <a:buFont typeface="+mj-lt"/>
              <a:buAutoNum type="alphaLcParenR"/>
              <a:defRPr/>
            </a:pPr>
            <a:r>
              <a:rPr lang="ru-RU" sz="2600" dirty="0" smtClean="0">
                <a:solidFill>
                  <a:srgbClr val="000099"/>
                </a:solidFill>
              </a:rPr>
              <a:t>этот класс схем УД является наиболее приемлемым там, где имеет место несколько целевых объектов;</a:t>
            </a:r>
          </a:p>
        </p:txBody>
      </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1073150"/>
            <a:ext cx="8001056" cy="487312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14350" indent="-514350" algn="l">
              <a:lnSpc>
                <a:spcPts val="3800"/>
              </a:lnSpc>
              <a:spcBef>
                <a:spcPts val="600"/>
              </a:spcBef>
              <a:buClr>
                <a:srgbClr val="FF0066"/>
              </a:buClr>
              <a:buSzPct val="90000"/>
              <a:buFont typeface="+mj-lt"/>
              <a:buAutoNum type="alphaLcParenR" startAt="3"/>
              <a:defRPr/>
            </a:pPr>
            <a:r>
              <a:rPr lang="ru-RU" sz="3200" dirty="0" smtClean="0">
                <a:solidFill>
                  <a:srgbClr val="000099"/>
                </a:solidFill>
              </a:rPr>
              <a:t>этот класс схем УД </a:t>
            </a:r>
            <a:r>
              <a:rPr lang="ru-RU" sz="3200" i="1" dirty="0" smtClean="0">
                <a:solidFill>
                  <a:srgbClr val="FF0066"/>
                </a:solidFill>
              </a:rPr>
              <a:t>не приемлем для аннулирования доступа к целевому объекту на стороне этого объекта</a:t>
            </a:r>
            <a:r>
              <a:rPr lang="ru-RU" sz="3200" dirty="0" smtClean="0">
                <a:solidFill>
                  <a:srgbClr val="000099"/>
                </a:solidFill>
              </a:rPr>
              <a:t>, но он обеспечивает возможность индивидуальной идентификации мандатов доступа, ранее выданных инициатору. Но он приемлем для ЦБ инициатора, который может аннулировать права доступа этого инициатора;</a:t>
            </a:r>
          </a:p>
        </p:txBody>
      </p:sp>
    </p:spTree>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1028700"/>
            <a:ext cx="8001056" cy="51169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57200" indent="-457200" algn="l">
              <a:lnSpc>
                <a:spcPts val="3600"/>
              </a:lnSpc>
              <a:spcBef>
                <a:spcPts val="600"/>
              </a:spcBef>
              <a:buClr>
                <a:srgbClr val="FF0066"/>
              </a:buClr>
              <a:buSzPct val="90000"/>
              <a:buFont typeface="+mj-lt"/>
              <a:buAutoNum type="alphaLcParenR" startAt="4"/>
              <a:defRPr/>
            </a:pPr>
            <a:r>
              <a:rPr lang="ru-RU" sz="2900" dirty="0" smtClean="0">
                <a:solidFill>
                  <a:srgbClr val="000099"/>
                </a:solidFill>
              </a:rPr>
              <a:t>этот класс схем УД является наиболее приемлемым там, где обеспечение УД осуществляется инициаторами;</a:t>
            </a:r>
          </a:p>
          <a:p>
            <a:pPr marL="442913" indent="-442913" algn="l">
              <a:lnSpc>
                <a:spcPts val="3600"/>
              </a:lnSpc>
              <a:spcBef>
                <a:spcPts val="600"/>
              </a:spcBef>
              <a:buClr>
                <a:srgbClr val="FF0066"/>
              </a:buClr>
              <a:buSzPct val="90000"/>
              <a:buFont typeface="+mj-lt"/>
              <a:buAutoNum type="alphaLcParenR" startAt="4"/>
              <a:defRPr/>
            </a:pPr>
            <a:r>
              <a:rPr lang="ru-RU" sz="2900" dirty="0" smtClean="0">
                <a:solidFill>
                  <a:srgbClr val="000099"/>
                </a:solidFill>
              </a:rPr>
              <a:t>мандаты доступа наиболее приемлемы там, где имеет место «много» пользователей или «много» групп пользователей, запрашивающих доступ к «небольшому числу» целевых объектов, а целевые объекты и пользователи размещаются в различных ССБ.</a:t>
            </a:r>
          </a:p>
        </p:txBody>
      </p:sp>
    </p:spTree>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984250"/>
            <a:ext cx="8001056" cy="313932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3400" dirty="0" smtClean="0">
                <a:solidFill>
                  <a:srgbClr val="000099"/>
                </a:solidFill>
              </a:rPr>
              <a:t>(</a:t>
            </a:r>
            <a:r>
              <a:rPr lang="ru-RU" sz="3400" i="1" u="sng" dirty="0" smtClean="0">
                <a:solidFill>
                  <a:srgbClr val="FF0066"/>
                </a:solidFill>
              </a:rPr>
              <a:t>Примечание</a:t>
            </a:r>
            <a:r>
              <a:rPr lang="ru-RU" sz="3400" i="1" dirty="0" smtClean="0">
                <a:solidFill>
                  <a:srgbClr val="FF0066"/>
                </a:solidFill>
              </a:rPr>
              <a:t>. Применение паролей для УД аналогично применению мандатов доступа, но имеет свои особенности. К основным свойствам применения паролей относятся:</a:t>
            </a: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4184650"/>
            <a:ext cx="8001056" cy="184665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623888" indent="-623888" algn="l">
              <a:lnSpc>
                <a:spcPts val="3600"/>
              </a:lnSpc>
              <a:spcBef>
                <a:spcPts val="600"/>
              </a:spcBef>
              <a:buClr>
                <a:srgbClr val="000099"/>
              </a:buClr>
              <a:buSzPct val="90000"/>
              <a:buFont typeface="+mj-lt"/>
              <a:buAutoNum type="alphaLcParenR"/>
              <a:defRPr/>
            </a:pPr>
            <a:r>
              <a:rPr lang="ru-RU" sz="3200" i="1" dirty="0" smtClean="0">
                <a:solidFill>
                  <a:srgbClr val="FF0066"/>
                </a:solidFill>
              </a:rPr>
              <a:t>УД основано на ВИУД, используемой совместно инициатором и целевым объектом;</a:t>
            </a:r>
          </a:p>
        </p:txBody>
      </p: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1117600"/>
            <a:ext cx="8001056" cy="515525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623888" indent="-623888" algn="l">
              <a:lnSpc>
                <a:spcPts val="3600"/>
              </a:lnSpc>
              <a:spcBef>
                <a:spcPts val="600"/>
              </a:spcBef>
              <a:buClr>
                <a:srgbClr val="000099"/>
              </a:buClr>
              <a:buSzPct val="90000"/>
              <a:buFont typeface="+mj-lt"/>
              <a:buAutoNum type="alphaLcParenR" startAt="2"/>
              <a:defRPr/>
            </a:pPr>
            <a:r>
              <a:rPr lang="ru-RU" sz="3000" i="1" dirty="0" smtClean="0">
                <a:solidFill>
                  <a:srgbClr val="FF0066"/>
                </a:solidFill>
              </a:rPr>
              <a:t>УД зависит от конфиденциальности ВИУД при её хранении у инициатора и у целевого объекта, а также при её доставке (</a:t>
            </a:r>
            <a:r>
              <a:rPr lang="ru-RU" sz="3000" i="1" dirty="0" smtClean="0">
                <a:solidFill>
                  <a:srgbClr val="FF0000"/>
                </a:solidFill>
              </a:rPr>
              <a:t>очень часто обеспечение конфиденциальности паролей является весьма трудной задачей</a:t>
            </a:r>
            <a:r>
              <a:rPr lang="ru-RU" sz="3000" i="1" dirty="0" smtClean="0">
                <a:solidFill>
                  <a:srgbClr val="FF0066"/>
                </a:solidFill>
              </a:rPr>
              <a:t>);</a:t>
            </a:r>
          </a:p>
          <a:p>
            <a:pPr marL="623888" indent="-623888" algn="l">
              <a:lnSpc>
                <a:spcPts val="3600"/>
              </a:lnSpc>
              <a:spcBef>
                <a:spcPts val="600"/>
              </a:spcBef>
              <a:buClr>
                <a:srgbClr val="000099"/>
              </a:buClr>
              <a:buSzPct val="90000"/>
              <a:buFont typeface="+mj-lt"/>
              <a:buAutoNum type="alphaLcParenR" startAt="2"/>
              <a:defRPr/>
            </a:pPr>
            <a:r>
              <a:rPr lang="ru-RU" sz="3000" i="1" dirty="0" smtClean="0">
                <a:solidFill>
                  <a:srgbClr val="FF0066"/>
                </a:solidFill>
              </a:rPr>
              <a:t>обмен паролями может быть весьма трудным, если несколько инициаторов пользуются одним и тем же паролем.</a:t>
            </a:r>
            <a:r>
              <a:rPr lang="ru-RU" sz="3000" dirty="0" smtClean="0">
                <a:solidFill>
                  <a:srgbClr val="000099"/>
                </a:solidFill>
              </a:rPr>
              <a:t>)</a:t>
            </a:r>
            <a:endParaRPr lang="ru-RU" sz="3000" i="1" dirty="0" smtClean="0">
              <a:solidFill>
                <a:srgbClr val="000099"/>
              </a:solidFill>
            </a:endParaRPr>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962150"/>
            <a:ext cx="8001056" cy="353943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600"/>
              </a:lnSpc>
              <a:buClr>
                <a:srgbClr val="FF0066"/>
              </a:buClr>
              <a:buSzPct val="80000"/>
              <a:buFont typeface="Wingdings" pitchFamily="2" charset="2"/>
              <a:buNone/>
              <a:defRPr/>
            </a:pPr>
            <a:r>
              <a:rPr lang="ru-RU" sz="4000" i="1" dirty="0" smtClean="0">
                <a:solidFill>
                  <a:srgbClr val="FF0066"/>
                </a:solidFill>
              </a:rPr>
              <a:t>ВИУД, привязанная к инициатору, представляет собой совокупность мандатов доступа</a:t>
            </a:r>
            <a:r>
              <a:rPr lang="ru-RU" sz="4000" dirty="0" smtClean="0">
                <a:solidFill>
                  <a:srgbClr val="000099"/>
                </a:solidFill>
              </a:rPr>
              <a:t>. </a:t>
            </a:r>
            <a:r>
              <a:rPr lang="ru-RU" sz="4000" i="1" dirty="0" smtClean="0">
                <a:solidFill>
                  <a:srgbClr val="FF0066"/>
                </a:solidFill>
              </a:rPr>
              <a:t>Мандат доступа </a:t>
            </a:r>
            <a:r>
              <a:rPr lang="ru-RU" sz="4000" dirty="0" smtClean="0">
                <a:solidFill>
                  <a:srgbClr val="000099"/>
                </a:solidFill>
              </a:rPr>
              <a:t>имеет следующие два основных компонента:</a:t>
            </a:r>
            <a:endParaRPr lang="ru-RU" sz="4000" dirty="0">
              <a:solidFill>
                <a:srgbClr val="000099"/>
              </a:solidFill>
            </a:endParaRPr>
          </a:p>
        </p:txBody>
      </p:sp>
      <p:sp>
        <p:nvSpPr>
          <p:cNvPr id="86020" name="Rectangle 4"/>
          <p:cNvSpPr>
            <a:spLocks noChangeArrowheads="1"/>
          </p:cNvSpPr>
          <p:nvPr/>
        </p:nvSpPr>
        <p:spPr bwMode="auto">
          <a:xfrm>
            <a:off x="793750" y="895350"/>
            <a:ext cx="8350250" cy="769441"/>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000"/>
              </a:lnSpc>
              <a:buClr>
                <a:srgbClr val="FFFF00"/>
              </a:buClr>
              <a:buSzPct val="80000"/>
              <a:buFont typeface="Wingdings" pitchFamily="2" charset="2"/>
              <a:buNone/>
              <a:defRPr/>
            </a:pPr>
            <a:r>
              <a:rPr lang="ru-RU" b="1" i="1" dirty="0" smtClean="0">
                <a:solidFill>
                  <a:srgbClr val="FF3300"/>
                </a:solidFill>
                <a:latin typeface="Arial" charset="0"/>
              </a:rPr>
              <a:t>4.3.2. ВИУД</a:t>
            </a:r>
          </a:p>
          <a:p>
            <a:pPr>
              <a:lnSpc>
                <a:spcPts val="3000"/>
              </a:lnSpc>
              <a:buClr>
                <a:srgbClr val="FFFF00"/>
              </a:buClr>
              <a:buSzPct val="80000"/>
              <a:buFont typeface="Wingdings" pitchFamily="2" charset="2"/>
              <a:buNone/>
              <a:defRPr/>
            </a:pPr>
            <a:r>
              <a:rPr lang="ru-RU" sz="2600" b="1" i="1" dirty="0" smtClean="0">
                <a:solidFill>
                  <a:srgbClr val="FF3300"/>
                </a:solidFill>
                <a:latin typeface="Arial" charset="0"/>
              </a:rPr>
              <a:t>4.3.2.1. ВИУД, привязанная к инициатору</a:t>
            </a:r>
            <a:endParaRPr lang="en-GB" sz="26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1117600"/>
            <a:ext cx="8001056" cy="225702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623888" indent="-623888" algn="l">
              <a:lnSpc>
                <a:spcPts val="3400"/>
              </a:lnSpc>
              <a:spcBef>
                <a:spcPts val="600"/>
              </a:spcBef>
              <a:buClr>
                <a:srgbClr val="FF0066"/>
              </a:buClr>
              <a:buSzPct val="90000"/>
              <a:buFont typeface="+mj-lt"/>
              <a:buAutoNum type="alphaLcParenR"/>
              <a:defRPr/>
            </a:pPr>
            <a:r>
              <a:rPr lang="ru-RU" sz="3200" dirty="0" smtClean="0">
                <a:solidFill>
                  <a:srgbClr val="000099"/>
                </a:solidFill>
              </a:rPr>
              <a:t>наименование целевого объекта или группы целевых объектов;</a:t>
            </a:r>
          </a:p>
          <a:p>
            <a:pPr marL="623888" indent="-623888" algn="l">
              <a:lnSpc>
                <a:spcPts val="3400"/>
              </a:lnSpc>
              <a:spcBef>
                <a:spcPts val="600"/>
              </a:spcBef>
              <a:buClr>
                <a:srgbClr val="FF0066"/>
              </a:buClr>
              <a:buSzPct val="90000"/>
              <a:buFont typeface="+mj-lt"/>
              <a:buAutoNum type="alphaLcParenR"/>
              <a:defRPr/>
            </a:pPr>
            <a:r>
              <a:rPr lang="ru-RU" sz="3200" dirty="0" smtClean="0">
                <a:solidFill>
                  <a:srgbClr val="000099"/>
                </a:solidFill>
              </a:rPr>
              <a:t>перечень процедур, которые являются авторизованными по отношению к целевому объекту.</a:t>
            </a:r>
            <a:endParaRPr lang="ru-RU" sz="3000" i="1" dirty="0" smtClean="0">
              <a:solidFill>
                <a:srgbClr val="000099"/>
              </a:solidFill>
            </a:endParaRPr>
          </a:p>
        </p:txBody>
      </p:sp>
      <p:sp>
        <p:nvSpPr>
          <p:cNvPr id="4" name="Text Box 2"/>
          <p:cNvSpPr txBox="1">
            <a:spLocks noChangeArrowheads="1"/>
          </p:cNvSpPr>
          <p:nvPr/>
        </p:nvSpPr>
        <p:spPr bwMode="auto">
          <a:xfrm>
            <a:off x="927100" y="3429000"/>
            <a:ext cx="8001056" cy="243656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buClr>
                <a:srgbClr val="FF0066"/>
              </a:buClr>
              <a:buSzPct val="80000"/>
              <a:buFont typeface="Wingdings" pitchFamily="2" charset="2"/>
              <a:buNone/>
              <a:defRPr/>
            </a:pPr>
            <a:r>
              <a:rPr lang="ru-RU" sz="3400" i="1" dirty="0" smtClean="0">
                <a:solidFill>
                  <a:srgbClr val="FF0066"/>
                </a:solidFill>
              </a:rPr>
              <a:t>Мандаты доступа </a:t>
            </a:r>
            <a:r>
              <a:rPr lang="ru-RU" sz="3400" dirty="0" smtClean="0">
                <a:solidFill>
                  <a:srgbClr val="000099"/>
                </a:solidFill>
              </a:rPr>
              <a:t>могут доставляться в составе СЕРТ|УД, подписанных или защищённых с помощью криптографической проверочной суммы УЦ (ЦБ).</a:t>
            </a:r>
            <a:endParaRPr lang="ru-RU" sz="3400" dirty="0">
              <a:solidFill>
                <a:srgbClr val="000099"/>
              </a:solidFill>
            </a:endParaRPr>
          </a:p>
        </p:txBody>
      </p:sp>
    </p:spTree>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562100"/>
            <a:ext cx="8001056" cy="262892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100"/>
              </a:lnSpc>
              <a:buClr>
                <a:srgbClr val="FF0066"/>
              </a:buClr>
              <a:buSzPct val="80000"/>
              <a:buFont typeface="Wingdings" pitchFamily="2" charset="2"/>
              <a:buNone/>
              <a:defRPr/>
            </a:pPr>
            <a:r>
              <a:rPr lang="ru-RU" sz="3600" dirty="0" smtClean="0">
                <a:solidFill>
                  <a:srgbClr val="000099"/>
                </a:solidFill>
              </a:rPr>
              <a:t>ВИУД, привязанная к целевому объекту, представляет собой </a:t>
            </a:r>
            <a:r>
              <a:rPr lang="ru-RU" sz="3600" i="1" dirty="0" smtClean="0">
                <a:solidFill>
                  <a:srgbClr val="FF0066"/>
                </a:solidFill>
              </a:rPr>
              <a:t>совокупность записей</a:t>
            </a:r>
            <a:r>
              <a:rPr lang="ru-RU" sz="3600" dirty="0" smtClean="0">
                <a:solidFill>
                  <a:srgbClr val="000099"/>
                </a:solidFill>
              </a:rPr>
              <a:t>. Каждая </a:t>
            </a:r>
            <a:r>
              <a:rPr lang="ru-RU" sz="3600" i="1" dirty="0" smtClean="0">
                <a:solidFill>
                  <a:srgbClr val="FF0066"/>
                </a:solidFill>
              </a:rPr>
              <a:t>запись включает </a:t>
            </a:r>
            <a:r>
              <a:rPr lang="ru-RU" sz="3600" dirty="0" smtClean="0">
                <a:solidFill>
                  <a:srgbClr val="000099"/>
                </a:solidFill>
              </a:rPr>
              <a:t>следующие два компонента:</a:t>
            </a:r>
            <a:endParaRPr lang="ru-RU" sz="3600" dirty="0">
              <a:solidFill>
                <a:srgbClr val="000099"/>
              </a:solidFill>
            </a:endParaRPr>
          </a:p>
        </p:txBody>
      </p:sp>
      <p:sp>
        <p:nvSpPr>
          <p:cNvPr id="86020" name="Rectangle 4"/>
          <p:cNvSpPr>
            <a:spLocks noChangeArrowheads="1"/>
          </p:cNvSpPr>
          <p:nvPr/>
        </p:nvSpPr>
        <p:spPr bwMode="auto">
          <a:xfrm>
            <a:off x="793750" y="895350"/>
            <a:ext cx="8350250" cy="384721"/>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000"/>
              </a:lnSpc>
              <a:buClr>
                <a:srgbClr val="FFFF00"/>
              </a:buClr>
              <a:buSzPct val="80000"/>
              <a:buFont typeface="Wingdings" pitchFamily="2" charset="2"/>
              <a:buNone/>
              <a:defRPr/>
            </a:pPr>
            <a:r>
              <a:rPr lang="ru-RU" sz="2600" b="1" i="1" dirty="0" smtClean="0">
                <a:solidFill>
                  <a:srgbClr val="FF3300"/>
                </a:solidFill>
                <a:latin typeface="Arial" charset="0"/>
              </a:rPr>
              <a:t>4.3.2.2. ВИУД, привязанная к целевому объекту</a:t>
            </a:r>
            <a:endParaRPr lang="en-GB" sz="26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4362450"/>
            <a:ext cx="8001056" cy="161582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indent="-539750" algn="l">
              <a:lnSpc>
                <a:spcPts val="4000"/>
              </a:lnSpc>
              <a:spcBef>
                <a:spcPts val="600"/>
              </a:spcBef>
              <a:buClr>
                <a:srgbClr val="FF0066"/>
              </a:buClr>
              <a:buSzPct val="90000"/>
              <a:buFont typeface="+mj-lt"/>
              <a:buAutoNum type="alphaLcParenR"/>
              <a:defRPr/>
            </a:pPr>
            <a:r>
              <a:rPr lang="ru-RU" sz="3400" dirty="0" smtClean="0">
                <a:solidFill>
                  <a:srgbClr val="000099"/>
                </a:solidFill>
              </a:rPr>
              <a:t>параметр подлинности ЦБ;</a:t>
            </a:r>
          </a:p>
          <a:p>
            <a:pPr marL="539750" indent="-539750" algn="l">
              <a:lnSpc>
                <a:spcPts val="4000"/>
              </a:lnSpc>
              <a:spcBef>
                <a:spcPts val="600"/>
              </a:spcBef>
              <a:buClr>
                <a:srgbClr val="FF0066"/>
              </a:buClr>
              <a:buSzPct val="90000"/>
              <a:buFont typeface="+mj-lt"/>
              <a:buAutoNum type="alphaLcParenR"/>
              <a:defRPr/>
            </a:pPr>
            <a:r>
              <a:rPr lang="ru-RU" sz="3400" dirty="0" smtClean="0">
                <a:solidFill>
                  <a:srgbClr val="000099"/>
                </a:solidFill>
              </a:rPr>
              <a:t>процедуры, которые могут быть авторизованы ЦБ.</a:t>
            </a:r>
            <a:endParaRPr lang="ru-RU" sz="3400" i="1" dirty="0" smtClean="0">
              <a:solidFill>
                <a:srgbClr val="000099"/>
              </a:solidFill>
            </a:endParaRPr>
          </a:p>
        </p:txBody>
      </p:sp>
    </p:spTree>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339850"/>
            <a:ext cx="8001056" cy="492442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buClr>
                <a:srgbClr val="FF0066"/>
              </a:buClr>
              <a:buSzPct val="80000"/>
              <a:buFont typeface="Wingdings" pitchFamily="2" charset="2"/>
              <a:buNone/>
              <a:defRPr/>
            </a:pPr>
            <a:r>
              <a:rPr lang="ru-RU" i="1" dirty="0" smtClean="0">
                <a:solidFill>
                  <a:srgbClr val="FF0066"/>
                </a:solidFill>
              </a:rPr>
              <a:t>Инициатор получает СЕРТ|УД или маркер УД </a:t>
            </a:r>
            <a:r>
              <a:rPr lang="ru-RU" dirty="0" smtClean="0">
                <a:solidFill>
                  <a:srgbClr val="000099"/>
                </a:solidFill>
              </a:rPr>
              <a:t>с использованием средства запроса ВИУД, привязанной к инициатору. В дальнейшем СЕРТ|УД или маркер УД «привязывается» к запросу доступа, передаваемому инициатором, с использованием средства формирования ВИУД, привязанной к запросу доступа. И в заключении, СЕРТ|УД или маркер УД проверяется ФПРИ-модулем с использованием средства проверки привязанной ВИУД и извлечения ВИПР.</a:t>
            </a:r>
            <a:endParaRPr lang="ru-RU" dirty="0">
              <a:solidFill>
                <a:srgbClr val="000099"/>
              </a:solidFill>
            </a:endParaRPr>
          </a:p>
        </p:txBody>
      </p:sp>
      <p:sp>
        <p:nvSpPr>
          <p:cNvPr id="86020" name="Rectangle 4"/>
          <p:cNvSpPr>
            <a:spLocks noChangeArrowheads="1"/>
          </p:cNvSpPr>
          <p:nvPr/>
        </p:nvSpPr>
        <p:spPr bwMode="auto">
          <a:xfrm>
            <a:off x="793750" y="806450"/>
            <a:ext cx="8350250" cy="384721"/>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000"/>
              </a:lnSpc>
              <a:buClr>
                <a:srgbClr val="FFFF00"/>
              </a:buClr>
              <a:buSzPct val="80000"/>
              <a:buFont typeface="Wingdings" pitchFamily="2" charset="2"/>
              <a:buNone/>
              <a:defRPr/>
            </a:pPr>
            <a:r>
              <a:rPr lang="ru-RU" b="1" i="1" dirty="0" smtClean="0">
                <a:solidFill>
                  <a:srgbClr val="FF3300"/>
                </a:solidFill>
                <a:latin typeface="Arial" charset="0"/>
              </a:rPr>
              <a:t>4.3.3. Способы обеспечения</a:t>
            </a: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Factory">
  <a:themeElements>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fontScheme name="Factory">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AFFF"/>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AFFF"/>
            </a:solidFill>
            <a:effectLst/>
            <a:latin typeface="Verdana" pitchFamily="34" charset="0"/>
          </a:defRPr>
        </a:defPPr>
      </a:lstStyle>
    </a:lnDef>
  </a:objectDefaults>
  <a:extraClrSchemeLst>
    <a:extraClrScheme>
      <a:clrScheme name="Factory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Factory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Factory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Factory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Factory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Factory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Factory</Template>
  <TotalTime>4620</TotalTime>
  <Words>6378</Words>
  <Application>Microsoft Office PowerPoint</Application>
  <PresentationFormat>Экран (4:3)</PresentationFormat>
  <Paragraphs>425</Paragraphs>
  <Slides>102</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102</vt:i4>
      </vt:variant>
    </vt:vector>
  </HeadingPairs>
  <TitlesOfParts>
    <vt:vector size="108" baseType="lpstr">
      <vt:lpstr>Arial</vt:lpstr>
      <vt:lpstr>Arial Narrow</vt:lpstr>
      <vt:lpstr>Tahoma</vt:lpstr>
      <vt:lpstr>Verdana</vt:lpstr>
      <vt:lpstr>Wingdings</vt:lpstr>
      <vt:lpstr>Factory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University of Glamorgan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dmelniko</dc:creator>
  <cp:lastModifiedBy>Пользователь Windows</cp:lastModifiedBy>
  <cp:revision>950</cp:revision>
  <dcterms:created xsi:type="dcterms:W3CDTF">2004-05-29T13:25:37Z</dcterms:created>
  <dcterms:modified xsi:type="dcterms:W3CDTF">2022-09-09T18:20:33Z</dcterms:modified>
</cp:coreProperties>
</file>