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57" r:id="rId2"/>
    <p:sldId id="268" r:id="rId3"/>
    <p:sldId id="674" r:id="rId4"/>
    <p:sldId id="480" r:id="rId5"/>
    <p:sldId id="486" r:id="rId6"/>
    <p:sldId id="652" r:id="rId7"/>
    <p:sldId id="653" r:id="rId8"/>
    <p:sldId id="577" r:id="rId9"/>
    <p:sldId id="578" r:id="rId10"/>
    <p:sldId id="675" r:id="rId11"/>
    <p:sldId id="676" r:id="rId12"/>
    <p:sldId id="677" r:id="rId13"/>
    <p:sldId id="678" r:id="rId14"/>
    <p:sldId id="680" r:id="rId15"/>
    <p:sldId id="679" r:id="rId16"/>
    <p:sldId id="681" r:id="rId17"/>
    <p:sldId id="682" r:id="rId18"/>
    <p:sldId id="683" r:id="rId19"/>
    <p:sldId id="684" r:id="rId20"/>
    <p:sldId id="685" r:id="rId21"/>
    <p:sldId id="686" r:id="rId22"/>
    <p:sldId id="687" r:id="rId23"/>
    <p:sldId id="688" r:id="rId24"/>
    <p:sldId id="689" r:id="rId25"/>
    <p:sldId id="690" r:id="rId26"/>
    <p:sldId id="691" r:id="rId27"/>
    <p:sldId id="693" r:id="rId28"/>
    <p:sldId id="692" r:id="rId29"/>
    <p:sldId id="694" r:id="rId30"/>
    <p:sldId id="695" r:id="rId31"/>
    <p:sldId id="696" r:id="rId32"/>
    <p:sldId id="697" r:id="rId33"/>
    <p:sldId id="698" r:id="rId34"/>
    <p:sldId id="699" r:id="rId35"/>
    <p:sldId id="700" r:id="rId36"/>
    <p:sldId id="701" r:id="rId37"/>
    <p:sldId id="702" r:id="rId38"/>
    <p:sldId id="703" r:id="rId39"/>
    <p:sldId id="704" r:id="rId40"/>
    <p:sldId id="705" r:id="rId41"/>
    <p:sldId id="706" r:id="rId42"/>
    <p:sldId id="707" r:id="rId43"/>
    <p:sldId id="708" r:id="rId44"/>
    <p:sldId id="709" r:id="rId45"/>
    <p:sldId id="711" r:id="rId46"/>
    <p:sldId id="712" r:id="rId47"/>
    <p:sldId id="713" r:id="rId48"/>
    <p:sldId id="714" r:id="rId49"/>
    <p:sldId id="715" r:id="rId50"/>
    <p:sldId id="716" r:id="rId51"/>
    <p:sldId id="717" r:id="rId52"/>
    <p:sldId id="718" r:id="rId53"/>
    <p:sldId id="719" r:id="rId54"/>
    <p:sldId id="720" r:id="rId55"/>
    <p:sldId id="721" r:id="rId56"/>
    <p:sldId id="722" r:id="rId57"/>
    <p:sldId id="723" r:id="rId58"/>
    <p:sldId id="724" r:id="rId59"/>
    <p:sldId id="725" r:id="rId60"/>
    <p:sldId id="726" r:id="rId61"/>
    <p:sldId id="727" r:id="rId62"/>
    <p:sldId id="728" r:id="rId63"/>
    <p:sldId id="729" r:id="rId64"/>
    <p:sldId id="730" r:id="rId65"/>
    <p:sldId id="731" r:id="rId66"/>
    <p:sldId id="732" r:id="rId67"/>
    <p:sldId id="733" r:id="rId68"/>
    <p:sldId id="734" r:id="rId69"/>
    <p:sldId id="735" r:id="rId70"/>
    <p:sldId id="736" r:id="rId71"/>
    <p:sldId id="737" r:id="rId72"/>
    <p:sldId id="738" r:id="rId73"/>
    <p:sldId id="739" r:id="rId74"/>
    <p:sldId id="740" r:id="rId75"/>
    <p:sldId id="741" r:id="rId76"/>
    <p:sldId id="742" r:id="rId77"/>
    <p:sldId id="743" r:id="rId78"/>
    <p:sldId id="744" r:id="rId79"/>
    <p:sldId id="745" r:id="rId80"/>
    <p:sldId id="749" r:id="rId81"/>
    <p:sldId id="750" r:id="rId82"/>
    <p:sldId id="746" r:id="rId83"/>
    <p:sldId id="751" r:id="rId84"/>
    <p:sldId id="747" r:id="rId85"/>
    <p:sldId id="748" r:id="rId86"/>
    <p:sldId id="752" r:id="rId87"/>
    <p:sldId id="753" r:id="rId88"/>
    <p:sldId id="754" r:id="rId89"/>
    <p:sldId id="755" r:id="rId90"/>
    <p:sldId id="756" r:id="rId91"/>
    <p:sldId id="757" r:id="rId92"/>
    <p:sldId id="758" r:id="rId93"/>
    <p:sldId id="759" r:id="rId94"/>
    <p:sldId id="760" r:id="rId95"/>
    <p:sldId id="761" r:id="rId96"/>
    <p:sldId id="764" r:id="rId97"/>
    <p:sldId id="763" r:id="rId98"/>
    <p:sldId id="765" r:id="rId99"/>
    <p:sldId id="766" r:id="rId100"/>
    <p:sldId id="767" r:id="rId101"/>
    <p:sldId id="768" r:id="rId102"/>
    <p:sldId id="769" r:id="rId103"/>
    <p:sldId id="770" r:id="rId104"/>
    <p:sldId id="771" r:id="rId105"/>
    <p:sldId id="772" r:id="rId106"/>
    <p:sldId id="773" r:id="rId107"/>
    <p:sldId id="774" r:id="rId108"/>
    <p:sldId id="775" r:id="rId109"/>
    <p:sldId id="776" r:id="rId110"/>
    <p:sldId id="777" r:id="rId111"/>
    <p:sldId id="778" r:id="rId112"/>
    <p:sldId id="779" r:id="rId113"/>
    <p:sldId id="780" r:id="rId114"/>
    <p:sldId id="781" r:id="rId115"/>
    <p:sldId id="783" r:id="rId116"/>
    <p:sldId id="782" r:id="rId117"/>
    <p:sldId id="784" r:id="rId118"/>
  </p:sldIdLst>
  <p:sldSz cx="9144000" cy="6858000" type="screen4x3"/>
  <p:notesSz cx="6858000" cy="9144000"/>
  <p:defaultTextStyle>
    <a:defPPr>
      <a:defRPr lang="en-US"/>
    </a:defPPr>
    <a:lvl1pPr algn="ctr" rtl="0" fontAlgn="base">
      <a:spcBef>
        <a:spcPct val="0"/>
      </a:spcBef>
      <a:spcAft>
        <a:spcPct val="0"/>
      </a:spcAft>
      <a:defRPr sz="2800" kern="1200">
        <a:solidFill>
          <a:srgbClr val="FFAFFF"/>
        </a:solidFill>
        <a:latin typeface="Verdana" pitchFamily="34" charset="0"/>
        <a:ea typeface="+mn-ea"/>
        <a:cs typeface="+mn-cs"/>
      </a:defRPr>
    </a:lvl1pPr>
    <a:lvl2pPr marL="457200" algn="ctr" rtl="0" fontAlgn="base">
      <a:spcBef>
        <a:spcPct val="0"/>
      </a:spcBef>
      <a:spcAft>
        <a:spcPct val="0"/>
      </a:spcAft>
      <a:defRPr sz="2800" kern="1200">
        <a:solidFill>
          <a:srgbClr val="FFAFFF"/>
        </a:solidFill>
        <a:latin typeface="Verdana" pitchFamily="34" charset="0"/>
        <a:ea typeface="+mn-ea"/>
        <a:cs typeface="+mn-cs"/>
      </a:defRPr>
    </a:lvl2pPr>
    <a:lvl3pPr marL="914400" algn="ctr" rtl="0" fontAlgn="base">
      <a:spcBef>
        <a:spcPct val="0"/>
      </a:spcBef>
      <a:spcAft>
        <a:spcPct val="0"/>
      </a:spcAft>
      <a:defRPr sz="2800" kern="1200">
        <a:solidFill>
          <a:srgbClr val="FFAFFF"/>
        </a:solidFill>
        <a:latin typeface="Verdana" pitchFamily="34" charset="0"/>
        <a:ea typeface="+mn-ea"/>
        <a:cs typeface="+mn-cs"/>
      </a:defRPr>
    </a:lvl3pPr>
    <a:lvl4pPr marL="1371600" algn="ctr" rtl="0" fontAlgn="base">
      <a:spcBef>
        <a:spcPct val="0"/>
      </a:spcBef>
      <a:spcAft>
        <a:spcPct val="0"/>
      </a:spcAft>
      <a:defRPr sz="2800" kern="1200">
        <a:solidFill>
          <a:srgbClr val="FFAFFF"/>
        </a:solidFill>
        <a:latin typeface="Verdana" pitchFamily="34" charset="0"/>
        <a:ea typeface="+mn-ea"/>
        <a:cs typeface="+mn-cs"/>
      </a:defRPr>
    </a:lvl4pPr>
    <a:lvl5pPr marL="1828800" algn="ctr" rtl="0" fontAlgn="base">
      <a:spcBef>
        <a:spcPct val="0"/>
      </a:spcBef>
      <a:spcAft>
        <a:spcPct val="0"/>
      </a:spcAft>
      <a:defRPr sz="2800" kern="1200">
        <a:solidFill>
          <a:srgbClr val="FFAFFF"/>
        </a:solidFill>
        <a:latin typeface="Verdana" pitchFamily="34" charset="0"/>
        <a:ea typeface="+mn-ea"/>
        <a:cs typeface="+mn-cs"/>
      </a:defRPr>
    </a:lvl5pPr>
    <a:lvl6pPr marL="2286000" algn="l" defTabSz="914400" rtl="0" eaLnBrk="1" latinLnBrk="0" hangingPunct="1">
      <a:defRPr sz="2800" kern="1200">
        <a:solidFill>
          <a:srgbClr val="FFAFFF"/>
        </a:solidFill>
        <a:latin typeface="Verdana" pitchFamily="34" charset="0"/>
        <a:ea typeface="+mn-ea"/>
        <a:cs typeface="+mn-cs"/>
      </a:defRPr>
    </a:lvl6pPr>
    <a:lvl7pPr marL="2743200" algn="l" defTabSz="914400" rtl="0" eaLnBrk="1" latinLnBrk="0" hangingPunct="1">
      <a:defRPr sz="2800" kern="1200">
        <a:solidFill>
          <a:srgbClr val="FFAFFF"/>
        </a:solidFill>
        <a:latin typeface="Verdana" pitchFamily="34" charset="0"/>
        <a:ea typeface="+mn-ea"/>
        <a:cs typeface="+mn-cs"/>
      </a:defRPr>
    </a:lvl7pPr>
    <a:lvl8pPr marL="3200400" algn="l" defTabSz="914400" rtl="0" eaLnBrk="1" latinLnBrk="0" hangingPunct="1">
      <a:defRPr sz="2800" kern="1200">
        <a:solidFill>
          <a:srgbClr val="FFAFFF"/>
        </a:solidFill>
        <a:latin typeface="Verdana" pitchFamily="34" charset="0"/>
        <a:ea typeface="+mn-ea"/>
        <a:cs typeface="+mn-cs"/>
      </a:defRPr>
    </a:lvl8pPr>
    <a:lvl9pPr marL="3657600" algn="l" defTabSz="914400" rtl="0" eaLnBrk="1" latinLnBrk="0" hangingPunct="1">
      <a:defRPr sz="2800" kern="1200">
        <a:solidFill>
          <a:srgbClr val="FFAFFF"/>
        </a:solidFill>
        <a:latin typeface="Verdan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FFCCCC"/>
    <a:srgbClr val="CCFFCC"/>
    <a:srgbClr val="000099"/>
    <a:srgbClr val="660066"/>
    <a:srgbClr val="C6BCDE"/>
    <a:srgbClr val="336600"/>
    <a:srgbClr val="FF9933"/>
    <a:srgbClr val="FFD757"/>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24" autoAdjust="0"/>
    <p:restoredTop sz="94780" autoAdjust="0"/>
  </p:normalViewPr>
  <p:slideViewPr>
    <p:cSldViewPr>
      <p:cViewPr varScale="1">
        <p:scale>
          <a:sx n="84" d="100"/>
          <a:sy n="84" d="100"/>
        </p:scale>
        <p:origin x="1320" y="8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6"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7"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8"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9"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10"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11"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sp>
        <p:nvSpPr>
          <p:cNvPr id="12" name="Freeform 10"/>
          <p:cNvSpPr>
            <a:spLocks/>
          </p:cNvSpPr>
          <p:nvPr/>
        </p:nvSpPr>
        <p:spPr bwMode="hidden">
          <a:xfrm rot="16200000">
            <a:off x="3977481" y="-853281"/>
            <a:ext cx="1722438" cy="3429000"/>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3" name="Picture 11" descr="Facbanna"/>
          <p:cNvPicPr>
            <a:picLocks noChangeAspect="1" noChangeArrowheads="1"/>
          </p:cNvPicPr>
          <p:nvPr/>
        </p:nvPicPr>
        <p:blipFill>
          <a:blip r:embed="rId2"/>
          <a:srcRect/>
          <a:stretch>
            <a:fillRect/>
          </a:stretch>
        </p:blipFill>
        <p:spPr bwMode="invGray">
          <a:xfrm>
            <a:off x="3175" y="-3175"/>
            <a:ext cx="803275" cy="6858000"/>
          </a:xfrm>
          <a:prstGeom prst="rect">
            <a:avLst/>
          </a:prstGeom>
          <a:noFill/>
          <a:ln w="9525">
            <a:noFill/>
            <a:miter lim="800000"/>
            <a:headEnd/>
            <a:tailEnd/>
          </a:ln>
        </p:spPr>
      </p:pic>
      <p:sp>
        <p:nvSpPr>
          <p:cNvPr id="6156" name="Rectangle 12"/>
          <p:cNvSpPr>
            <a:spLocks noGrp="1" noChangeArrowheads="1"/>
          </p:cNvSpPr>
          <p:nvPr>
            <p:ph type="ctrTitle"/>
          </p:nvPr>
        </p:nvSpPr>
        <p:spPr>
          <a:xfrm>
            <a:off x="1143000" y="2286000"/>
            <a:ext cx="7772400" cy="1143000"/>
          </a:xfrm>
        </p:spPr>
        <p:txBody>
          <a:bodyPr/>
          <a:lstStyle>
            <a:lvl1pPr>
              <a:defRPr/>
            </a:lvl1pPr>
          </a:lstStyle>
          <a:p>
            <a:r>
              <a:rPr lang="en-US"/>
              <a:t>Click to edit Master title style</a:t>
            </a:r>
          </a:p>
        </p:txBody>
      </p:sp>
      <p:sp>
        <p:nvSpPr>
          <p:cNvPr id="6157" name="Rectangle 13"/>
          <p:cNvSpPr>
            <a:spLocks noGrp="1" noChangeArrowheads="1"/>
          </p:cNvSpPr>
          <p:nvPr>
            <p:ph type="subTitle" idx="1"/>
          </p:nvPr>
        </p:nvSpPr>
        <p:spPr>
          <a:xfrm>
            <a:off x="2133600" y="4114800"/>
            <a:ext cx="6400800" cy="1752600"/>
          </a:xfrm>
        </p:spPr>
        <p:txBody>
          <a:bodyPr/>
          <a:lstStyle>
            <a:lvl1pPr marL="0" indent="0">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143000" y="6248400"/>
            <a:ext cx="1905000" cy="457200"/>
          </a:xfrm>
        </p:spPr>
        <p:txBody>
          <a:bodyPr/>
          <a:lstStyle>
            <a:lvl1pPr>
              <a:defRPr/>
            </a:lvl1pPr>
          </a:lstStyle>
          <a:p>
            <a:pPr>
              <a:defRPr/>
            </a:pPr>
            <a:endParaRPr lang="en-US"/>
          </a:p>
        </p:txBody>
      </p:sp>
      <p:sp>
        <p:nvSpPr>
          <p:cNvPr id="15" name="Rectangle 15"/>
          <p:cNvSpPr>
            <a:spLocks noGrp="1" noChangeArrowheads="1"/>
          </p:cNvSpPr>
          <p:nvPr>
            <p:ph type="ftr" sz="quarter" idx="11"/>
          </p:nvPr>
        </p:nvSpPr>
        <p:spPr>
          <a:xfrm>
            <a:off x="3581400" y="6248400"/>
            <a:ext cx="2895600" cy="457200"/>
          </a:xfrm>
        </p:spPr>
        <p:txBody>
          <a:bodyPr/>
          <a:lstStyle>
            <a:lvl1pPr>
              <a:defRPr/>
            </a:lvl1pPr>
          </a:lstStyle>
          <a:p>
            <a:pPr>
              <a:defRPr/>
            </a:pPr>
            <a:endParaRPr lang="en-US"/>
          </a:p>
        </p:txBody>
      </p:sp>
      <p:sp>
        <p:nvSpPr>
          <p:cNvPr id="16" name="Rectangle 16"/>
          <p:cNvSpPr>
            <a:spLocks noGrp="1" noChangeArrowheads="1"/>
          </p:cNvSpPr>
          <p:nvPr>
            <p:ph type="sldNum" sz="quarter" idx="12"/>
          </p:nvPr>
        </p:nvSpPr>
        <p:spPr>
          <a:xfrm>
            <a:off x="7010400" y="6248400"/>
            <a:ext cx="1905000" cy="457200"/>
          </a:xfrm>
        </p:spPr>
        <p:txBody>
          <a:bodyPr/>
          <a:lstStyle>
            <a:lvl1pPr>
              <a:defRPr/>
            </a:lvl1pPr>
          </a:lstStyle>
          <a:p>
            <a:pPr>
              <a:defRPr/>
            </a:pPr>
            <a:fld id="{9778742D-032D-4574-9511-A3AD2BED1BFA}" type="slidenum">
              <a:rPr lang="en-US"/>
              <a:pPr>
                <a:defRPr/>
              </a:pPr>
              <a:t>‹#›</a:t>
            </a:fld>
            <a:endParaRPr lang="en-US"/>
          </a:p>
        </p:txBody>
      </p:sp>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109E64BA-B7A4-4708-B28B-536D5DAB02DF}" type="slidenum">
              <a:rPr lang="en-US"/>
              <a:pPr>
                <a:defRPr/>
              </a:pPr>
              <a:t>‹#›</a:t>
            </a:fld>
            <a:endParaRPr lang="en-US"/>
          </a:p>
        </p:txBody>
      </p:sp>
    </p:spTree>
  </p:cSld>
  <p:clrMapOvr>
    <a:masterClrMapping/>
  </p:clrMapOvr>
  <p:transition spd="slow"/>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896100" y="304800"/>
            <a:ext cx="1943100" cy="5486400"/>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1066800" y="304800"/>
            <a:ext cx="5676900" cy="54864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53611731-6C88-4F83-9E6C-EB1E9FA90A9E}" type="slidenum">
              <a:rPr lang="en-US"/>
              <a:pPr>
                <a:defRPr/>
              </a:pPr>
              <a:t>‹#›</a:t>
            </a:fld>
            <a:endParaRPr lang="en-US"/>
          </a:p>
        </p:txBody>
      </p:sp>
    </p:spTree>
  </p:cSld>
  <p:clrMapOvr>
    <a:masterClrMapping/>
  </p:clrMapOvr>
  <p:transition spd="slow"/>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3B84805-67EA-41FF-BFB9-9242C46B3B6C}" type="slidenum">
              <a:rPr lang="en-US"/>
              <a:pPr>
                <a:defRPr/>
              </a:pPr>
              <a:t>‹#›</a:t>
            </a:fld>
            <a:endParaRPr lang="en-US"/>
          </a:p>
        </p:txBody>
      </p:sp>
    </p:spTree>
  </p:cSld>
  <p:clrMapOvr>
    <a:masterClrMapping/>
  </p:clrMapOvr>
  <p:transition spd="slow"/>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ru-RU" smtClean="0"/>
              <a:t>Образец текста</a:t>
            </a:r>
          </a:p>
        </p:txBody>
      </p:sp>
      <p:sp>
        <p:nvSpPr>
          <p:cNvPr id="4" name="Rectangle 13"/>
          <p:cNvSpPr>
            <a:spLocks noGrp="1" noChangeArrowheads="1"/>
          </p:cNvSpPr>
          <p:nvPr>
            <p:ph type="dt" sz="half" idx="10"/>
          </p:nvPr>
        </p:nvSpPr>
        <p:spPr>
          <a:ln/>
        </p:spPr>
        <p:txBody>
          <a:bodyPr/>
          <a:lstStyle>
            <a:lvl1pPr>
              <a:defRPr/>
            </a:lvl1pPr>
          </a:lstStyle>
          <a:p>
            <a:pPr>
              <a:defRPr/>
            </a:pPr>
            <a:endParaRPr lang="en-US"/>
          </a:p>
        </p:txBody>
      </p:sp>
      <p:sp>
        <p:nvSpPr>
          <p:cNvPr id="5" name="Rectangle 14"/>
          <p:cNvSpPr>
            <a:spLocks noGrp="1" noChangeArrowheads="1"/>
          </p:cNvSpPr>
          <p:nvPr>
            <p:ph type="ftr" sz="quarter" idx="11"/>
          </p:nvPr>
        </p:nvSpPr>
        <p:spPr>
          <a:ln/>
        </p:spPr>
        <p:txBody>
          <a:bodyPr/>
          <a:lstStyle>
            <a:lvl1pPr>
              <a:defRPr/>
            </a:lvl1pPr>
          </a:lstStyle>
          <a:p>
            <a:pPr>
              <a:defRPr/>
            </a:pPr>
            <a:endParaRPr lang="en-US"/>
          </a:p>
        </p:txBody>
      </p:sp>
      <p:sp>
        <p:nvSpPr>
          <p:cNvPr id="6" name="Rectangle 15"/>
          <p:cNvSpPr>
            <a:spLocks noGrp="1" noChangeArrowheads="1"/>
          </p:cNvSpPr>
          <p:nvPr>
            <p:ph type="sldNum" sz="quarter" idx="12"/>
          </p:nvPr>
        </p:nvSpPr>
        <p:spPr>
          <a:ln/>
        </p:spPr>
        <p:txBody>
          <a:bodyPr/>
          <a:lstStyle>
            <a:lvl1pPr>
              <a:defRPr/>
            </a:lvl1pPr>
          </a:lstStyle>
          <a:p>
            <a:pPr>
              <a:defRPr/>
            </a:pPr>
            <a:fld id="{C0451BE1-9FE2-4933-BB35-D352CC59B725}" type="slidenum">
              <a:rPr lang="en-US"/>
              <a:pPr>
                <a:defRPr/>
              </a:pPr>
              <a:t>‹#›</a:t>
            </a:fld>
            <a:endParaRPr lang="en-US"/>
          </a:p>
        </p:txBody>
      </p:sp>
    </p:spTree>
  </p:cSld>
  <p:clrMapOvr>
    <a:masterClrMapping/>
  </p:clrMapOvr>
  <p:transition spd="slow"/>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10668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5029200" y="16764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CEE98E7E-AE1C-4DED-9BE4-83F8E44A4675}" type="slidenum">
              <a:rPr lang="en-US"/>
              <a:pPr>
                <a:defRPr/>
              </a:pPr>
              <a:t>‹#›</a:t>
            </a:fld>
            <a:endParaRPr lang="en-US"/>
          </a:p>
        </p:txBody>
      </p:sp>
    </p:spTree>
  </p:cSld>
  <p:clrMapOvr>
    <a:masterClrMapping/>
  </p:clrMapOvr>
  <p:transition spd="slow"/>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Rectangle 13"/>
          <p:cNvSpPr>
            <a:spLocks noGrp="1" noChangeArrowheads="1"/>
          </p:cNvSpPr>
          <p:nvPr>
            <p:ph type="dt" sz="half" idx="10"/>
          </p:nvPr>
        </p:nvSpPr>
        <p:spPr>
          <a:ln/>
        </p:spPr>
        <p:txBody>
          <a:bodyPr/>
          <a:lstStyle>
            <a:lvl1pPr>
              <a:defRPr/>
            </a:lvl1pPr>
          </a:lstStyle>
          <a:p>
            <a:pPr>
              <a:defRPr/>
            </a:pPr>
            <a:endParaRPr lang="en-US"/>
          </a:p>
        </p:txBody>
      </p:sp>
      <p:sp>
        <p:nvSpPr>
          <p:cNvPr id="8" name="Rectangle 14"/>
          <p:cNvSpPr>
            <a:spLocks noGrp="1" noChangeArrowheads="1"/>
          </p:cNvSpPr>
          <p:nvPr>
            <p:ph type="ftr" sz="quarter" idx="11"/>
          </p:nvPr>
        </p:nvSpPr>
        <p:spPr>
          <a:ln/>
        </p:spPr>
        <p:txBody>
          <a:bodyPr/>
          <a:lstStyle>
            <a:lvl1pPr>
              <a:defRPr/>
            </a:lvl1pPr>
          </a:lstStyle>
          <a:p>
            <a:pPr>
              <a:defRPr/>
            </a:pPr>
            <a:endParaRPr lang="en-US"/>
          </a:p>
        </p:txBody>
      </p:sp>
      <p:sp>
        <p:nvSpPr>
          <p:cNvPr id="9" name="Rectangle 15"/>
          <p:cNvSpPr>
            <a:spLocks noGrp="1" noChangeArrowheads="1"/>
          </p:cNvSpPr>
          <p:nvPr>
            <p:ph type="sldNum" sz="quarter" idx="12"/>
          </p:nvPr>
        </p:nvSpPr>
        <p:spPr>
          <a:ln/>
        </p:spPr>
        <p:txBody>
          <a:bodyPr/>
          <a:lstStyle>
            <a:lvl1pPr>
              <a:defRPr/>
            </a:lvl1pPr>
          </a:lstStyle>
          <a:p>
            <a:pPr>
              <a:defRPr/>
            </a:pPr>
            <a:fld id="{62B4EB5B-DE5F-469D-ABAF-3DF469DFA65E}" type="slidenum">
              <a:rPr lang="en-US"/>
              <a:pPr>
                <a:defRPr/>
              </a:pPr>
              <a:t>‹#›</a:t>
            </a:fld>
            <a:endParaRPr lang="en-US"/>
          </a:p>
        </p:txBody>
      </p:sp>
    </p:spTree>
  </p:cSld>
  <p:clrMapOvr>
    <a:masterClrMapping/>
  </p:clrMapOvr>
  <p:transition spd="slow"/>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Rectangle 13"/>
          <p:cNvSpPr>
            <a:spLocks noGrp="1" noChangeArrowheads="1"/>
          </p:cNvSpPr>
          <p:nvPr>
            <p:ph type="dt" sz="half" idx="10"/>
          </p:nvPr>
        </p:nvSpPr>
        <p:spPr>
          <a:ln/>
        </p:spPr>
        <p:txBody>
          <a:bodyPr/>
          <a:lstStyle>
            <a:lvl1pPr>
              <a:defRPr/>
            </a:lvl1pPr>
          </a:lstStyle>
          <a:p>
            <a:pPr>
              <a:defRPr/>
            </a:pPr>
            <a:endParaRPr lang="en-US"/>
          </a:p>
        </p:txBody>
      </p:sp>
      <p:sp>
        <p:nvSpPr>
          <p:cNvPr id="4" name="Rectangle 14"/>
          <p:cNvSpPr>
            <a:spLocks noGrp="1" noChangeArrowheads="1"/>
          </p:cNvSpPr>
          <p:nvPr>
            <p:ph type="ftr" sz="quarter" idx="11"/>
          </p:nvPr>
        </p:nvSpPr>
        <p:spPr>
          <a:ln/>
        </p:spPr>
        <p:txBody>
          <a:bodyPr/>
          <a:lstStyle>
            <a:lvl1pPr>
              <a:defRPr/>
            </a:lvl1pPr>
          </a:lstStyle>
          <a:p>
            <a:pPr>
              <a:defRPr/>
            </a:pPr>
            <a:endParaRPr lang="en-US"/>
          </a:p>
        </p:txBody>
      </p:sp>
      <p:sp>
        <p:nvSpPr>
          <p:cNvPr id="5" name="Rectangle 15"/>
          <p:cNvSpPr>
            <a:spLocks noGrp="1" noChangeArrowheads="1"/>
          </p:cNvSpPr>
          <p:nvPr>
            <p:ph type="sldNum" sz="quarter" idx="12"/>
          </p:nvPr>
        </p:nvSpPr>
        <p:spPr>
          <a:ln/>
        </p:spPr>
        <p:txBody>
          <a:bodyPr/>
          <a:lstStyle>
            <a:lvl1pPr>
              <a:defRPr/>
            </a:lvl1pPr>
          </a:lstStyle>
          <a:p>
            <a:pPr>
              <a:defRPr/>
            </a:pPr>
            <a:fld id="{C8299C57-CD85-4EC6-8525-8EB3F5AA0C97}" type="slidenum">
              <a:rPr lang="en-US"/>
              <a:pPr>
                <a:defRPr/>
              </a:pPr>
              <a:t>‹#›</a:t>
            </a:fld>
            <a:endParaRPr lang="en-US"/>
          </a:p>
        </p:txBody>
      </p:sp>
    </p:spTree>
  </p:cSld>
  <p:clrMapOvr>
    <a:masterClrMapping/>
  </p:clrMapOvr>
  <p:transition spd="slow"/>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3"/>
          <p:cNvSpPr>
            <a:spLocks noGrp="1" noChangeArrowheads="1"/>
          </p:cNvSpPr>
          <p:nvPr>
            <p:ph type="dt" sz="half" idx="10"/>
          </p:nvPr>
        </p:nvSpPr>
        <p:spPr>
          <a:ln/>
        </p:spPr>
        <p:txBody>
          <a:bodyPr/>
          <a:lstStyle>
            <a:lvl1pPr>
              <a:defRPr/>
            </a:lvl1pPr>
          </a:lstStyle>
          <a:p>
            <a:pPr>
              <a:defRPr/>
            </a:pPr>
            <a:endParaRPr lang="en-US"/>
          </a:p>
        </p:txBody>
      </p:sp>
      <p:sp>
        <p:nvSpPr>
          <p:cNvPr id="3" name="Rectangle 14"/>
          <p:cNvSpPr>
            <a:spLocks noGrp="1" noChangeArrowheads="1"/>
          </p:cNvSpPr>
          <p:nvPr>
            <p:ph type="ftr" sz="quarter" idx="11"/>
          </p:nvPr>
        </p:nvSpPr>
        <p:spPr>
          <a:ln/>
        </p:spPr>
        <p:txBody>
          <a:bodyPr/>
          <a:lstStyle>
            <a:lvl1pPr>
              <a:defRPr/>
            </a:lvl1pPr>
          </a:lstStyle>
          <a:p>
            <a:pPr>
              <a:defRPr/>
            </a:pPr>
            <a:endParaRPr lang="en-US"/>
          </a:p>
        </p:txBody>
      </p:sp>
      <p:sp>
        <p:nvSpPr>
          <p:cNvPr id="4" name="Rectangle 15"/>
          <p:cNvSpPr>
            <a:spLocks noGrp="1" noChangeArrowheads="1"/>
          </p:cNvSpPr>
          <p:nvPr>
            <p:ph type="sldNum" sz="quarter" idx="12"/>
          </p:nvPr>
        </p:nvSpPr>
        <p:spPr>
          <a:ln/>
        </p:spPr>
        <p:txBody>
          <a:bodyPr/>
          <a:lstStyle>
            <a:lvl1pPr>
              <a:defRPr/>
            </a:lvl1pPr>
          </a:lstStyle>
          <a:p>
            <a:pPr>
              <a:defRPr/>
            </a:pPr>
            <a:fld id="{5AE10100-3A27-4D86-955C-8EA6B43C8745}" type="slidenum">
              <a:rPr lang="en-US"/>
              <a:pPr>
                <a:defRPr/>
              </a:pPr>
              <a:t>‹#›</a:t>
            </a:fld>
            <a:endParaRPr lang="en-US"/>
          </a:p>
        </p:txBody>
      </p:sp>
    </p:spTree>
  </p:cSld>
  <p:clrMapOvr>
    <a:masterClrMapping/>
  </p:clrMapOvr>
  <p:transition spd="slow"/>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155CBCEA-AA66-417F-9B56-7DC8F563EA08}" type="slidenum">
              <a:rPr lang="en-US"/>
              <a:pPr>
                <a:defRPr/>
              </a:pPr>
              <a:t>‹#›</a:t>
            </a:fld>
            <a:endParaRPr lang="en-US"/>
          </a:p>
        </p:txBody>
      </p:sp>
    </p:spTree>
  </p:cSld>
  <p:clrMapOvr>
    <a:masterClrMapping/>
  </p:clrMapOvr>
  <p:transition spd="slow"/>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smtClean="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Rectangle 13"/>
          <p:cNvSpPr>
            <a:spLocks noGrp="1" noChangeArrowheads="1"/>
          </p:cNvSpPr>
          <p:nvPr>
            <p:ph type="dt" sz="half" idx="10"/>
          </p:nvPr>
        </p:nvSpPr>
        <p:spPr>
          <a:ln/>
        </p:spPr>
        <p:txBody>
          <a:bodyPr/>
          <a:lstStyle>
            <a:lvl1pPr>
              <a:defRPr/>
            </a:lvl1pPr>
          </a:lstStyle>
          <a:p>
            <a:pPr>
              <a:defRPr/>
            </a:pPr>
            <a:endParaRPr lang="en-US"/>
          </a:p>
        </p:txBody>
      </p:sp>
      <p:sp>
        <p:nvSpPr>
          <p:cNvPr id="6" name="Rectangle 14"/>
          <p:cNvSpPr>
            <a:spLocks noGrp="1" noChangeArrowheads="1"/>
          </p:cNvSpPr>
          <p:nvPr>
            <p:ph type="ftr" sz="quarter" idx="11"/>
          </p:nvPr>
        </p:nvSpPr>
        <p:spPr>
          <a:ln/>
        </p:spPr>
        <p:txBody>
          <a:bodyPr/>
          <a:lstStyle>
            <a:lvl1pPr>
              <a:defRPr/>
            </a:lvl1pPr>
          </a:lstStyle>
          <a:p>
            <a:pPr>
              <a:defRPr/>
            </a:pPr>
            <a:endParaRPr lang="en-US"/>
          </a:p>
        </p:txBody>
      </p:sp>
      <p:sp>
        <p:nvSpPr>
          <p:cNvPr id="7" name="Rectangle 15"/>
          <p:cNvSpPr>
            <a:spLocks noGrp="1" noChangeArrowheads="1"/>
          </p:cNvSpPr>
          <p:nvPr>
            <p:ph type="sldNum" sz="quarter" idx="12"/>
          </p:nvPr>
        </p:nvSpPr>
        <p:spPr>
          <a:ln/>
        </p:spPr>
        <p:txBody>
          <a:bodyPr/>
          <a:lstStyle>
            <a:lvl1pPr>
              <a:defRPr/>
            </a:lvl1pPr>
          </a:lstStyle>
          <a:p>
            <a:pPr>
              <a:defRPr/>
            </a:pPr>
            <a:fld id="{DEC7AEE0-D2A4-4AAD-8230-24279D3D461E}" type="slidenum">
              <a:rPr lang="en-US"/>
              <a:pPr>
                <a:defRPr/>
              </a:pPr>
              <a:t>‹#›</a:t>
            </a:fld>
            <a:endParaRPr lang="en-US"/>
          </a:p>
        </p:txBody>
      </p:sp>
    </p:spTree>
  </p:cSld>
  <p:clrMapOvr>
    <a:masterClrMapping/>
  </p:clrMapOvr>
  <p:transition spd="slow"/>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5122" name="Freeform 2"/>
          <p:cNvSpPr>
            <a:spLocks/>
          </p:cNvSpPr>
          <p:nvPr/>
        </p:nvSpPr>
        <p:spPr bwMode="hidden">
          <a:xfrm>
            <a:off x="-11113" y="1836738"/>
            <a:ext cx="2268538" cy="2709862"/>
          </a:xfrm>
          <a:custGeom>
            <a:avLst/>
            <a:gdLst/>
            <a:ahLst/>
            <a:cxnLst>
              <a:cxn ang="0">
                <a:pos x="808" y="283"/>
              </a:cxn>
              <a:cxn ang="0">
                <a:pos x="673" y="252"/>
              </a:cxn>
              <a:cxn ang="0">
                <a:pos x="654" y="0"/>
              </a:cxn>
              <a:cxn ang="0">
                <a:pos x="488" y="13"/>
              </a:cxn>
              <a:cxn ang="0">
                <a:pos x="476" y="252"/>
              </a:cxn>
              <a:cxn ang="0">
                <a:pos x="365" y="290"/>
              </a:cxn>
              <a:cxn ang="0">
                <a:pos x="206" y="86"/>
              </a:cxn>
              <a:cxn ang="0">
                <a:pos x="95" y="148"/>
              </a:cxn>
              <a:cxn ang="0">
                <a:pos x="200" y="376"/>
              </a:cxn>
              <a:cxn ang="0">
                <a:pos x="126" y="450"/>
              </a:cxn>
              <a:cxn ang="0">
                <a:pos x="0" y="423"/>
              </a:cxn>
              <a:cxn ang="0">
                <a:pos x="0" y="1273"/>
              </a:cxn>
              <a:cxn ang="0">
                <a:pos x="101" y="1226"/>
              </a:cxn>
              <a:cxn ang="0">
                <a:pos x="181" y="1306"/>
              </a:cxn>
              <a:cxn ang="0">
                <a:pos x="70" y="1509"/>
              </a:cxn>
              <a:cxn ang="0">
                <a:pos x="175" y="1596"/>
              </a:cxn>
              <a:cxn ang="0">
                <a:pos x="365" y="1411"/>
              </a:cxn>
              <a:cxn ang="0">
                <a:pos x="476" y="1448"/>
              </a:cxn>
              <a:cxn ang="0">
                <a:pos x="501" y="1700"/>
              </a:cxn>
              <a:cxn ang="0">
                <a:pos x="667" y="1707"/>
              </a:cxn>
              <a:cxn ang="0">
                <a:pos x="685" y="1442"/>
              </a:cxn>
              <a:cxn ang="0">
                <a:pos x="826" y="1405"/>
              </a:cxn>
              <a:cxn ang="0">
                <a:pos x="993" y="1590"/>
              </a:cxn>
              <a:cxn ang="0">
                <a:pos x="1103" y="1522"/>
              </a:cxn>
              <a:cxn ang="0">
                <a:pos x="993" y="1300"/>
              </a:cxn>
              <a:cxn ang="0">
                <a:pos x="1067" y="1207"/>
              </a:cxn>
              <a:cxn ang="0">
                <a:pos x="1288" y="1312"/>
              </a:cxn>
              <a:cxn ang="0">
                <a:pos x="1355" y="1196"/>
              </a:cxn>
              <a:cxn ang="0">
                <a:pos x="1153" y="1047"/>
              </a:cxn>
              <a:cxn ang="0">
                <a:pos x="1177" y="918"/>
              </a:cxn>
              <a:cxn ang="0">
                <a:pos x="1429" y="894"/>
              </a:cxn>
              <a:cxn ang="0">
                <a:pos x="1423" y="764"/>
              </a:cxn>
              <a:cxn ang="0">
                <a:pos x="1171" y="727"/>
              </a:cxn>
              <a:cxn ang="0">
                <a:pos x="1146" y="629"/>
              </a:cxn>
              <a:cxn ang="0">
                <a:pos x="1349" y="487"/>
              </a:cxn>
              <a:cxn ang="0">
                <a:pos x="1282" y="370"/>
              </a:cxn>
              <a:cxn ang="0">
                <a:pos x="1054" y="462"/>
              </a:cxn>
              <a:cxn ang="0">
                <a:pos x="980" y="388"/>
              </a:cxn>
              <a:cxn ang="0">
                <a:pos x="1097" y="173"/>
              </a:cxn>
              <a:cxn ang="0">
                <a:pos x="986" y="105"/>
              </a:cxn>
              <a:cxn ang="0">
                <a:pos x="808" y="283"/>
              </a:cxn>
            </a:cxnLst>
            <a:rect l="0" t="0" r="r" b="b"/>
            <a:pathLst>
              <a:path w="1429" h="1707">
                <a:moveTo>
                  <a:pt x="808" y="283"/>
                </a:moveTo>
                <a:lnTo>
                  <a:pt x="673" y="252"/>
                </a:lnTo>
                <a:lnTo>
                  <a:pt x="654" y="0"/>
                </a:lnTo>
                <a:lnTo>
                  <a:pt x="488" y="13"/>
                </a:lnTo>
                <a:lnTo>
                  <a:pt x="476" y="252"/>
                </a:lnTo>
                <a:lnTo>
                  <a:pt x="365" y="290"/>
                </a:lnTo>
                <a:lnTo>
                  <a:pt x="206" y="86"/>
                </a:lnTo>
                <a:lnTo>
                  <a:pt x="95" y="148"/>
                </a:lnTo>
                <a:lnTo>
                  <a:pt x="200" y="376"/>
                </a:lnTo>
                <a:lnTo>
                  <a:pt x="126" y="450"/>
                </a:lnTo>
                <a:lnTo>
                  <a:pt x="0" y="423"/>
                </a:lnTo>
                <a:lnTo>
                  <a:pt x="0" y="1273"/>
                </a:lnTo>
                <a:lnTo>
                  <a:pt x="101" y="1226"/>
                </a:lnTo>
                <a:lnTo>
                  <a:pt x="181" y="1306"/>
                </a:lnTo>
                <a:lnTo>
                  <a:pt x="70" y="1509"/>
                </a:lnTo>
                <a:lnTo>
                  <a:pt x="175" y="1596"/>
                </a:lnTo>
                <a:lnTo>
                  <a:pt x="365" y="1411"/>
                </a:lnTo>
                <a:lnTo>
                  <a:pt x="476" y="1448"/>
                </a:lnTo>
                <a:lnTo>
                  <a:pt x="501" y="1700"/>
                </a:lnTo>
                <a:lnTo>
                  <a:pt x="667" y="1707"/>
                </a:lnTo>
                <a:lnTo>
                  <a:pt x="685" y="1442"/>
                </a:lnTo>
                <a:lnTo>
                  <a:pt x="826" y="1405"/>
                </a:lnTo>
                <a:lnTo>
                  <a:pt x="993" y="1590"/>
                </a:lnTo>
                <a:lnTo>
                  <a:pt x="1103" y="1522"/>
                </a:lnTo>
                <a:lnTo>
                  <a:pt x="993" y="1300"/>
                </a:lnTo>
                <a:lnTo>
                  <a:pt x="1067" y="1207"/>
                </a:lnTo>
                <a:lnTo>
                  <a:pt x="1288" y="1312"/>
                </a:lnTo>
                <a:lnTo>
                  <a:pt x="1355" y="1196"/>
                </a:lnTo>
                <a:lnTo>
                  <a:pt x="1153" y="1047"/>
                </a:lnTo>
                <a:lnTo>
                  <a:pt x="1177" y="918"/>
                </a:lnTo>
                <a:lnTo>
                  <a:pt x="1429" y="894"/>
                </a:lnTo>
                <a:lnTo>
                  <a:pt x="1423" y="764"/>
                </a:lnTo>
                <a:lnTo>
                  <a:pt x="1171" y="727"/>
                </a:lnTo>
                <a:lnTo>
                  <a:pt x="1146" y="629"/>
                </a:lnTo>
                <a:lnTo>
                  <a:pt x="1349" y="487"/>
                </a:lnTo>
                <a:lnTo>
                  <a:pt x="1282" y="370"/>
                </a:lnTo>
                <a:lnTo>
                  <a:pt x="1054" y="462"/>
                </a:lnTo>
                <a:lnTo>
                  <a:pt x="980" y="388"/>
                </a:lnTo>
                <a:lnTo>
                  <a:pt x="1097" y="173"/>
                </a:lnTo>
                <a:lnTo>
                  <a:pt x="986" y="105"/>
                </a:lnTo>
                <a:lnTo>
                  <a:pt x="808" y="283"/>
                </a:lnTo>
                <a:close/>
              </a:path>
            </a:pathLst>
          </a:custGeom>
          <a:gradFill rotWithShape="0">
            <a:gsLst>
              <a:gs pos="0">
                <a:schemeClr val="accent2"/>
              </a:gs>
              <a:gs pos="100000">
                <a:schemeClr val="bg1"/>
              </a:gs>
            </a:gsLst>
            <a:lin ang="0" scaled="1"/>
          </a:gradFill>
          <a:ln w="9525">
            <a:noFill/>
            <a:round/>
            <a:headEnd/>
            <a:tailEnd/>
          </a:ln>
          <a:effectLst/>
        </p:spPr>
        <p:txBody>
          <a:bodyPr wrap="none" anchor="ctr"/>
          <a:lstStyle/>
          <a:p>
            <a:pPr>
              <a:defRPr/>
            </a:pPr>
            <a:endParaRPr lang="ru-RU"/>
          </a:p>
        </p:txBody>
      </p:sp>
      <p:sp>
        <p:nvSpPr>
          <p:cNvPr id="5123" name="Freeform 3"/>
          <p:cNvSpPr>
            <a:spLocks/>
          </p:cNvSpPr>
          <p:nvPr/>
        </p:nvSpPr>
        <p:spPr bwMode="hidden">
          <a:xfrm>
            <a:off x="107950" y="15875"/>
            <a:ext cx="838200" cy="787400"/>
          </a:xfrm>
          <a:custGeom>
            <a:avLst/>
            <a:gdLst/>
            <a:ahLst/>
            <a:cxnLst>
              <a:cxn ang="0">
                <a:pos x="335" y="56"/>
              </a:cxn>
              <a:cxn ang="0">
                <a:pos x="293" y="46"/>
              </a:cxn>
              <a:cxn ang="0">
                <a:pos x="288" y="0"/>
              </a:cxn>
              <a:cxn ang="0">
                <a:pos x="238" y="0"/>
              </a:cxn>
              <a:cxn ang="0">
                <a:pos x="232" y="46"/>
              </a:cxn>
              <a:cxn ang="0">
                <a:pos x="198" y="58"/>
              </a:cxn>
              <a:cxn ang="0">
                <a:pos x="146" y="0"/>
              </a:cxn>
              <a:cxn ang="0">
                <a:pos x="114" y="14"/>
              </a:cxn>
              <a:cxn ang="0">
                <a:pos x="147" y="84"/>
              </a:cxn>
              <a:cxn ang="0">
                <a:pos x="124" y="107"/>
              </a:cxn>
              <a:cxn ang="0">
                <a:pos x="50" y="81"/>
              </a:cxn>
              <a:cxn ang="0">
                <a:pos x="32" y="109"/>
              </a:cxn>
              <a:cxn ang="0">
                <a:pos x="90" y="159"/>
              </a:cxn>
              <a:cxn ang="0">
                <a:pos x="80" y="197"/>
              </a:cxn>
              <a:cxn ang="0">
                <a:pos x="2" y="202"/>
              </a:cxn>
              <a:cxn ang="0">
                <a:pos x="0" y="244"/>
              </a:cxn>
              <a:cxn ang="0">
                <a:pos x="80" y="256"/>
              </a:cxn>
              <a:cxn ang="0">
                <a:pos x="88" y="292"/>
              </a:cxn>
              <a:cxn ang="0">
                <a:pos x="29" y="345"/>
              </a:cxn>
              <a:cxn ang="0">
                <a:pos x="50" y="378"/>
              </a:cxn>
              <a:cxn ang="0">
                <a:pos x="116" y="347"/>
              </a:cxn>
              <a:cxn ang="0">
                <a:pos x="141" y="372"/>
              </a:cxn>
              <a:cxn ang="0">
                <a:pos x="107" y="435"/>
              </a:cxn>
              <a:cxn ang="0">
                <a:pos x="139" y="462"/>
              </a:cxn>
              <a:cxn ang="0">
                <a:pos x="198" y="404"/>
              </a:cxn>
              <a:cxn ang="0">
                <a:pos x="232" y="416"/>
              </a:cxn>
              <a:cxn ang="0">
                <a:pos x="240" y="494"/>
              </a:cxn>
              <a:cxn ang="0">
                <a:pos x="292" y="496"/>
              </a:cxn>
              <a:cxn ang="0">
                <a:pos x="297" y="414"/>
              </a:cxn>
              <a:cxn ang="0">
                <a:pos x="341" y="403"/>
              </a:cxn>
              <a:cxn ang="0">
                <a:pos x="393" y="460"/>
              </a:cxn>
              <a:cxn ang="0">
                <a:pos x="427" y="439"/>
              </a:cxn>
              <a:cxn ang="0">
                <a:pos x="393" y="370"/>
              </a:cxn>
              <a:cxn ang="0">
                <a:pos x="416" y="341"/>
              </a:cxn>
              <a:cxn ang="0">
                <a:pos x="484" y="374"/>
              </a:cxn>
              <a:cxn ang="0">
                <a:pos x="505" y="338"/>
              </a:cxn>
              <a:cxn ang="0">
                <a:pos x="442" y="292"/>
              </a:cxn>
              <a:cxn ang="0">
                <a:pos x="450" y="252"/>
              </a:cxn>
              <a:cxn ang="0">
                <a:pos x="528" y="244"/>
              </a:cxn>
              <a:cxn ang="0">
                <a:pos x="526" y="204"/>
              </a:cxn>
              <a:cxn ang="0">
                <a:pos x="448" y="193"/>
              </a:cxn>
              <a:cxn ang="0">
                <a:pos x="440" y="162"/>
              </a:cxn>
              <a:cxn ang="0">
                <a:pos x="503" y="119"/>
              </a:cxn>
              <a:cxn ang="0">
                <a:pos x="482" y="82"/>
              </a:cxn>
              <a:cxn ang="0">
                <a:pos x="412" y="111"/>
              </a:cxn>
              <a:cxn ang="0">
                <a:pos x="389" y="88"/>
              </a:cxn>
              <a:cxn ang="0">
                <a:pos x="425" y="21"/>
              </a:cxn>
              <a:cxn ang="0">
                <a:pos x="391" y="0"/>
              </a:cxn>
              <a:cxn ang="0">
                <a:pos x="335" y="56"/>
              </a:cxn>
            </a:cxnLst>
            <a:rect l="0" t="0" r="r" b="b"/>
            <a:pathLst>
              <a:path w="528" h="496">
                <a:moveTo>
                  <a:pt x="335" y="56"/>
                </a:moveTo>
                <a:lnTo>
                  <a:pt x="293" y="46"/>
                </a:lnTo>
                <a:lnTo>
                  <a:pt x="288" y="0"/>
                </a:lnTo>
                <a:lnTo>
                  <a:pt x="238" y="0"/>
                </a:lnTo>
                <a:lnTo>
                  <a:pt x="232" y="46"/>
                </a:lnTo>
                <a:lnTo>
                  <a:pt x="198" y="58"/>
                </a:lnTo>
                <a:lnTo>
                  <a:pt x="146" y="0"/>
                </a:lnTo>
                <a:lnTo>
                  <a:pt x="114" y="14"/>
                </a:lnTo>
                <a:lnTo>
                  <a:pt x="147" y="84"/>
                </a:lnTo>
                <a:lnTo>
                  <a:pt x="124" y="107"/>
                </a:lnTo>
                <a:lnTo>
                  <a:pt x="50" y="81"/>
                </a:lnTo>
                <a:lnTo>
                  <a:pt x="32" y="109"/>
                </a:lnTo>
                <a:lnTo>
                  <a:pt x="90" y="159"/>
                </a:lnTo>
                <a:lnTo>
                  <a:pt x="80" y="197"/>
                </a:lnTo>
                <a:lnTo>
                  <a:pt x="2" y="202"/>
                </a:lnTo>
                <a:lnTo>
                  <a:pt x="0" y="244"/>
                </a:lnTo>
                <a:lnTo>
                  <a:pt x="80" y="256"/>
                </a:lnTo>
                <a:lnTo>
                  <a:pt x="88" y="292"/>
                </a:lnTo>
                <a:lnTo>
                  <a:pt x="29" y="345"/>
                </a:lnTo>
                <a:lnTo>
                  <a:pt x="50" y="378"/>
                </a:lnTo>
                <a:lnTo>
                  <a:pt x="116" y="347"/>
                </a:lnTo>
                <a:lnTo>
                  <a:pt x="141" y="372"/>
                </a:lnTo>
                <a:lnTo>
                  <a:pt x="107" y="435"/>
                </a:lnTo>
                <a:lnTo>
                  <a:pt x="139" y="462"/>
                </a:lnTo>
                <a:lnTo>
                  <a:pt x="198" y="404"/>
                </a:lnTo>
                <a:lnTo>
                  <a:pt x="232" y="416"/>
                </a:lnTo>
                <a:lnTo>
                  <a:pt x="240" y="494"/>
                </a:lnTo>
                <a:lnTo>
                  <a:pt x="292" y="496"/>
                </a:lnTo>
                <a:lnTo>
                  <a:pt x="297" y="414"/>
                </a:lnTo>
                <a:lnTo>
                  <a:pt x="341" y="403"/>
                </a:lnTo>
                <a:lnTo>
                  <a:pt x="393" y="460"/>
                </a:lnTo>
                <a:lnTo>
                  <a:pt x="427" y="439"/>
                </a:lnTo>
                <a:lnTo>
                  <a:pt x="393" y="370"/>
                </a:lnTo>
                <a:lnTo>
                  <a:pt x="416" y="341"/>
                </a:lnTo>
                <a:lnTo>
                  <a:pt x="484" y="374"/>
                </a:lnTo>
                <a:lnTo>
                  <a:pt x="505" y="338"/>
                </a:lnTo>
                <a:lnTo>
                  <a:pt x="442" y="292"/>
                </a:lnTo>
                <a:lnTo>
                  <a:pt x="450" y="252"/>
                </a:lnTo>
                <a:lnTo>
                  <a:pt x="528" y="244"/>
                </a:lnTo>
                <a:lnTo>
                  <a:pt x="526" y="204"/>
                </a:lnTo>
                <a:lnTo>
                  <a:pt x="448" y="193"/>
                </a:lnTo>
                <a:lnTo>
                  <a:pt x="440" y="162"/>
                </a:lnTo>
                <a:lnTo>
                  <a:pt x="503" y="119"/>
                </a:lnTo>
                <a:lnTo>
                  <a:pt x="482" y="82"/>
                </a:lnTo>
                <a:lnTo>
                  <a:pt x="412" y="111"/>
                </a:lnTo>
                <a:lnTo>
                  <a:pt x="389" y="88"/>
                </a:lnTo>
                <a:lnTo>
                  <a:pt x="425" y="21"/>
                </a:lnTo>
                <a:lnTo>
                  <a:pt x="391" y="0"/>
                </a:lnTo>
                <a:lnTo>
                  <a:pt x="335" y="56"/>
                </a:lnTo>
                <a:close/>
              </a:path>
            </a:pathLst>
          </a:custGeom>
          <a:gradFill rotWithShape="0">
            <a:gsLst>
              <a:gs pos="0">
                <a:schemeClr val="accent1"/>
              </a:gs>
              <a:gs pos="100000">
                <a:schemeClr val="bg1"/>
              </a:gs>
            </a:gsLst>
            <a:lin ang="2700000" scaled="1"/>
          </a:gradFill>
          <a:ln w="9525">
            <a:noFill/>
            <a:round/>
            <a:headEnd/>
            <a:tailEnd/>
          </a:ln>
          <a:effectLst/>
        </p:spPr>
        <p:txBody>
          <a:bodyPr wrap="none" anchor="ctr"/>
          <a:lstStyle/>
          <a:p>
            <a:pPr>
              <a:defRPr/>
            </a:pPr>
            <a:endParaRPr lang="ru-RU"/>
          </a:p>
        </p:txBody>
      </p:sp>
      <p:sp>
        <p:nvSpPr>
          <p:cNvPr id="5124" name="Freeform 4"/>
          <p:cNvSpPr>
            <a:spLocks/>
          </p:cNvSpPr>
          <p:nvPr/>
        </p:nvSpPr>
        <p:spPr bwMode="hidden">
          <a:xfrm>
            <a:off x="1192213" y="354013"/>
            <a:ext cx="2266950" cy="22701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18900000" scaled="1"/>
          </a:gradFill>
          <a:ln w="9525">
            <a:noFill/>
            <a:round/>
            <a:headEnd/>
            <a:tailEnd/>
          </a:ln>
          <a:effectLst/>
        </p:spPr>
        <p:txBody>
          <a:bodyPr wrap="none" anchor="ctr"/>
          <a:lstStyle/>
          <a:p>
            <a:pPr>
              <a:defRPr/>
            </a:pPr>
            <a:endParaRPr lang="ru-RU"/>
          </a:p>
        </p:txBody>
      </p:sp>
      <p:sp>
        <p:nvSpPr>
          <p:cNvPr id="5125" name="Freeform 5"/>
          <p:cNvSpPr>
            <a:spLocks/>
          </p:cNvSpPr>
          <p:nvPr/>
        </p:nvSpPr>
        <p:spPr bwMode="hidden">
          <a:xfrm>
            <a:off x="2532063" y="1270000"/>
            <a:ext cx="3670300" cy="3671888"/>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6" name="Freeform 6"/>
          <p:cNvSpPr>
            <a:spLocks/>
          </p:cNvSpPr>
          <p:nvPr/>
        </p:nvSpPr>
        <p:spPr bwMode="hidden">
          <a:xfrm>
            <a:off x="3175" y="4797425"/>
            <a:ext cx="3417888" cy="2097088"/>
          </a:xfrm>
          <a:custGeom>
            <a:avLst/>
            <a:gdLst/>
            <a:ahLst/>
            <a:cxnLst>
              <a:cxn ang="0">
                <a:pos x="1368" y="358"/>
              </a:cxn>
              <a:cxn ang="0">
                <a:pos x="1197" y="318"/>
              </a:cxn>
              <a:cxn ang="0">
                <a:pos x="1173" y="0"/>
              </a:cxn>
              <a:cxn ang="0">
                <a:pos x="964" y="16"/>
              </a:cxn>
              <a:cxn ang="0">
                <a:pos x="948" y="318"/>
              </a:cxn>
              <a:cxn ang="0">
                <a:pos x="808" y="366"/>
              </a:cxn>
              <a:cxn ang="0">
                <a:pos x="606" y="109"/>
              </a:cxn>
              <a:cxn ang="0">
                <a:pos x="467" y="187"/>
              </a:cxn>
              <a:cxn ang="0">
                <a:pos x="599" y="474"/>
              </a:cxn>
              <a:cxn ang="0">
                <a:pos x="506" y="568"/>
              </a:cxn>
              <a:cxn ang="0">
                <a:pos x="202" y="459"/>
              </a:cxn>
              <a:cxn ang="0">
                <a:pos x="132" y="576"/>
              </a:cxn>
              <a:cxn ang="0">
                <a:pos x="365" y="778"/>
              </a:cxn>
              <a:cxn ang="0">
                <a:pos x="327" y="933"/>
              </a:cxn>
              <a:cxn ang="0">
                <a:pos x="7" y="956"/>
              </a:cxn>
              <a:cxn ang="0">
                <a:pos x="0" y="1128"/>
              </a:cxn>
              <a:cxn ang="0">
                <a:pos x="327" y="1174"/>
              </a:cxn>
              <a:cxn ang="0">
                <a:pos x="358" y="1321"/>
              </a:cxn>
              <a:cxn ang="0">
                <a:pos x="1804" y="1321"/>
              </a:cxn>
              <a:cxn ang="0">
                <a:pos x="1835" y="1158"/>
              </a:cxn>
              <a:cxn ang="0">
                <a:pos x="2153" y="1128"/>
              </a:cxn>
              <a:cxn ang="0">
                <a:pos x="2146" y="964"/>
              </a:cxn>
              <a:cxn ang="0">
                <a:pos x="1827" y="917"/>
              </a:cxn>
              <a:cxn ang="0">
                <a:pos x="1795" y="793"/>
              </a:cxn>
              <a:cxn ang="0">
                <a:pos x="2052" y="615"/>
              </a:cxn>
              <a:cxn ang="0">
                <a:pos x="1967" y="467"/>
              </a:cxn>
              <a:cxn ang="0">
                <a:pos x="1679" y="583"/>
              </a:cxn>
              <a:cxn ang="0">
                <a:pos x="1586" y="490"/>
              </a:cxn>
              <a:cxn ang="0">
                <a:pos x="1733" y="218"/>
              </a:cxn>
              <a:cxn ang="0">
                <a:pos x="1593" y="132"/>
              </a:cxn>
              <a:cxn ang="0">
                <a:pos x="1368" y="358"/>
              </a:cxn>
            </a:cxnLst>
            <a:rect l="0" t="0" r="r" b="b"/>
            <a:pathLst>
              <a:path w="2153" h="1321">
                <a:moveTo>
                  <a:pt x="1368" y="358"/>
                </a:moveTo>
                <a:lnTo>
                  <a:pt x="1197" y="318"/>
                </a:lnTo>
                <a:lnTo>
                  <a:pt x="1173" y="0"/>
                </a:lnTo>
                <a:lnTo>
                  <a:pt x="964" y="16"/>
                </a:lnTo>
                <a:lnTo>
                  <a:pt x="948" y="318"/>
                </a:lnTo>
                <a:lnTo>
                  <a:pt x="808" y="366"/>
                </a:lnTo>
                <a:lnTo>
                  <a:pt x="606" y="109"/>
                </a:lnTo>
                <a:lnTo>
                  <a:pt x="467" y="187"/>
                </a:lnTo>
                <a:lnTo>
                  <a:pt x="599" y="474"/>
                </a:lnTo>
                <a:lnTo>
                  <a:pt x="506" y="568"/>
                </a:lnTo>
                <a:lnTo>
                  <a:pt x="202" y="459"/>
                </a:lnTo>
                <a:lnTo>
                  <a:pt x="132" y="576"/>
                </a:lnTo>
                <a:lnTo>
                  <a:pt x="365" y="778"/>
                </a:lnTo>
                <a:lnTo>
                  <a:pt x="327" y="933"/>
                </a:lnTo>
                <a:lnTo>
                  <a:pt x="7" y="956"/>
                </a:lnTo>
                <a:lnTo>
                  <a:pt x="0" y="1128"/>
                </a:lnTo>
                <a:lnTo>
                  <a:pt x="327" y="1174"/>
                </a:lnTo>
                <a:lnTo>
                  <a:pt x="358" y="1321"/>
                </a:lnTo>
                <a:lnTo>
                  <a:pt x="1804" y="1321"/>
                </a:lnTo>
                <a:lnTo>
                  <a:pt x="1835" y="1158"/>
                </a:lnTo>
                <a:lnTo>
                  <a:pt x="2153" y="1128"/>
                </a:lnTo>
                <a:lnTo>
                  <a:pt x="2146" y="964"/>
                </a:lnTo>
                <a:lnTo>
                  <a:pt x="1827" y="917"/>
                </a:lnTo>
                <a:lnTo>
                  <a:pt x="1795" y="793"/>
                </a:lnTo>
                <a:lnTo>
                  <a:pt x="2052" y="615"/>
                </a:lnTo>
                <a:lnTo>
                  <a:pt x="1967" y="467"/>
                </a:lnTo>
                <a:lnTo>
                  <a:pt x="1679" y="583"/>
                </a:lnTo>
                <a:lnTo>
                  <a:pt x="1586" y="490"/>
                </a:lnTo>
                <a:lnTo>
                  <a:pt x="1733" y="218"/>
                </a:lnTo>
                <a:lnTo>
                  <a:pt x="1593" y="132"/>
                </a:lnTo>
                <a:lnTo>
                  <a:pt x="1368" y="358"/>
                </a:lnTo>
                <a:close/>
              </a:path>
            </a:pathLst>
          </a:custGeom>
          <a:solidFill>
            <a:schemeClr val="bg1">
              <a:alpha val="50000"/>
            </a:schemeClr>
          </a:solidFill>
          <a:ln w="9525">
            <a:noFill/>
            <a:round/>
            <a:headEnd/>
            <a:tailEnd/>
          </a:ln>
          <a:effectLst/>
        </p:spPr>
        <p:txBody>
          <a:bodyPr wrap="none" anchor="ctr"/>
          <a:lstStyle/>
          <a:p>
            <a:pPr>
              <a:defRPr/>
            </a:pPr>
            <a:endParaRPr lang="ru-RU"/>
          </a:p>
        </p:txBody>
      </p:sp>
      <p:sp>
        <p:nvSpPr>
          <p:cNvPr id="5127" name="Freeform 7"/>
          <p:cNvSpPr>
            <a:spLocks/>
          </p:cNvSpPr>
          <p:nvPr/>
        </p:nvSpPr>
        <p:spPr bwMode="hidden">
          <a:xfrm>
            <a:off x="4494213" y="4425950"/>
            <a:ext cx="2263775" cy="226377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2"/>
              </a:gs>
              <a:gs pos="100000">
                <a:schemeClr val="bg1"/>
              </a:gs>
            </a:gsLst>
            <a:lin ang="2700000" scaled="1"/>
          </a:gradFill>
          <a:ln w="9525">
            <a:noFill/>
            <a:round/>
            <a:headEnd/>
            <a:tailEnd/>
          </a:ln>
          <a:effectLst/>
        </p:spPr>
        <p:txBody>
          <a:bodyPr wrap="none" anchor="ctr"/>
          <a:lstStyle/>
          <a:p>
            <a:pPr>
              <a:defRPr/>
            </a:pPr>
            <a:endParaRPr lang="ru-RU"/>
          </a:p>
        </p:txBody>
      </p:sp>
      <p:sp>
        <p:nvSpPr>
          <p:cNvPr id="5128" name="Freeform 8"/>
          <p:cNvSpPr>
            <a:spLocks/>
          </p:cNvSpPr>
          <p:nvPr/>
        </p:nvSpPr>
        <p:spPr bwMode="hidden">
          <a:xfrm>
            <a:off x="5646738" y="487363"/>
            <a:ext cx="2928937" cy="2930525"/>
          </a:xfrm>
          <a:custGeom>
            <a:avLst/>
            <a:gdLst/>
            <a:ahLst/>
            <a:cxnLst>
              <a:cxn ang="0">
                <a:pos x="1469" y="384"/>
              </a:cxn>
              <a:cxn ang="0">
                <a:pos x="1285" y="342"/>
              </a:cxn>
              <a:cxn ang="0">
                <a:pos x="1260" y="0"/>
              </a:cxn>
              <a:cxn ang="0">
                <a:pos x="1035" y="17"/>
              </a:cxn>
              <a:cxn ang="0">
                <a:pos x="1018" y="342"/>
              </a:cxn>
              <a:cxn ang="0">
                <a:pos x="868" y="393"/>
              </a:cxn>
              <a:cxn ang="0">
                <a:pos x="651" y="117"/>
              </a:cxn>
              <a:cxn ang="0">
                <a:pos x="501" y="201"/>
              </a:cxn>
              <a:cxn ang="0">
                <a:pos x="643" y="509"/>
              </a:cxn>
              <a:cxn ang="0">
                <a:pos x="543" y="610"/>
              </a:cxn>
              <a:cxn ang="0">
                <a:pos x="217" y="493"/>
              </a:cxn>
              <a:cxn ang="0">
                <a:pos x="142" y="618"/>
              </a:cxn>
              <a:cxn ang="0">
                <a:pos x="392" y="835"/>
              </a:cxn>
              <a:cxn ang="0">
                <a:pos x="351" y="1002"/>
              </a:cxn>
              <a:cxn ang="0">
                <a:pos x="8" y="1027"/>
              </a:cxn>
              <a:cxn ang="0">
                <a:pos x="0" y="1211"/>
              </a:cxn>
              <a:cxn ang="0">
                <a:pos x="351" y="1261"/>
              </a:cxn>
              <a:cxn ang="0">
                <a:pos x="384" y="1419"/>
              </a:cxn>
              <a:cxn ang="0">
                <a:pos x="125" y="1653"/>
              </a:cxn>
              <a:cxn ang="0">
                <a:pos x="217" y="1795"/>
              </a:cxn>
              <a:cxn ang="0">
                <a:pos x="509" y="1661"/>
              </a:cxn>
              <a:cxn ang="0">
                <a:pos x="618" y="1770"/>
              </a:cxn>
              <a:cxn ang="0">
                <a:pos x="467" y="2045"/>
              </a:cxn>
              <a:cxn ang="0">
                <a:pos x="609" y="2162"/>
              </a:cxn>
              <a:cxn ang="0">
                <a:pos x="868" y="1912"/>
              </a:cxn>
              <a:cxn ang="0">
                <a:pos x="1018" y="1962"/>
              </a:cxn>
              <a:cxn ang="0">
                <a:pos x="1052" y="2304"/>
              </a:cxn>
              <a:cxn ang="0">
                <a:pos x="1277" y="2313"/>
              </a:cxn>
              <a:cxn ang="0">
                <a:pos x="1302" y="1954"/>
              </a:cxn>
              <a:cxn ang="0">
                <a:pos x="1494" y="1904"/>
              </a:cxn>
              <a:cxn ang="0">
                <a:pos x="1720" y="2154"/>
              </a:cxn>
              <a:cxn ang="0">
                <a:pos x="1870" y="2062"/>
              </a:cxn>
              <a:cxn ang="0">
                <a:pos x="1720" y="1762"/>
              </a:cxn>
              <a:cxn ang="0">
                <a:pos x="1820" y="1636"/>
              </a:cxn>
              <a:cxn ang="0">
                <a:pos x="2120" y="1778"/>
              </a:cxn>
              <a:cxn ang="0">
                <a:pos x="2212" y="1620"/>
              </a:cxn>
              <a:cxn ang="0">
                <a:pos x="1937" y="1419"/>
              </a:cxn>
              <a:cxn ang="0">
                <a:pos x="1970" y="1244"/>
              </a:cxn>
              <a:cxn ang="0">
                <a:pos x="2312" y="1211"/>
              </a:cxn>
              <a:cxn ang="0">
                <a:pos x="2304" y="1035"/>
              </a:cxn>
              <a:cxn ang="0">
                <a:pos x="1962" y="985"/>
              </a:cxn>
              <a:cxn ang="0">
                <a:pos x="1928" y="852"/>
              </a:cxn>
              <a:cxn ang="0">
                <a:pos x="2204" y="660"/>
              </a:cxn>
              <a:cxn ang="0">
                <a:pos x="2112" y="501"/>
              </a:cxn>
              <a:cxn ang="0">
                <a:pos x="1803" y="626"/>
              </a:cxn>
              <a:cxn ang="0">
                <a:pos x="1703" y="526"/>
              </a:cxn>
              <a:cxn ang="0">
                <a:pos x="1861" y="234"/>
              </a:cxn>
              <a:cxn ang="0">
                <a:pos x="1711" y="142"/>
              </a:cxn>
              <a:cxn ang="0">
                <a:pos x="1469" y="384"/>
              </a:cxn>
            </a:cxnLst>
            <a:rect l="0" t="0" r="r" b="b"/>
            <a:pathLst>
              <a:path w="2312" h="2313">
                <a:moveTo>
                  <a:pt x="1469" y="384"/>
                </a:moveTo>
                <a:lnTo>
                  <a:pt x="1285" y="342"/>
                </a:lnTo>
                <a:lnTo>
                  <a:pt x="1260" y="0"/>
                </a:lnTo>
                <a:lnTo>
                  <a:pt x="1035" y="17"/>
                </a:lnTo>
                <a:lnTo>
                  <a:pt x="1018" y="342"/>
                </a:lnTo>
                <a:lnTo>
                  <a:pt x="868" y="393"/>
                </a:lnTo>
                <a:lnTo>
                  <a:pt x="651" y="117"/>
                </a:lnTo>
                <a:lnTo>
                  <a:pt x="501" y="201"/>
                </a:lnTo>
                <a:lnTo>
                  <a:pt x="643" y="509"/>
                </a:lnTo>
                <a:lnTo>
                  <a:pt x="543" y="610"/>
                </a:lnTo>
                <a:lnTo>
                  <a:pt x="217" y="493"/>
                </a:lnTo>
                <a:lnTo>
                  <a:pt x="142" y="618"/>
                </a:lnTo>
                <a:lnTo>
                  <a:pt x="392" y="835"/>
                </a:lnTo>
                <a:lnTo>
                  <a:pt x="351" y="1002"/>
                </a:lnTo>
                <a:lnTo>
                  <a:pt x="8" y="1027"/>
                </a:lnTo>
                <a:lnTo>
                  <a:pt x="0" y="1211"/>
                </a:lnTo>
                <a:lnTo>
                  <a:pt x="351" y="1261"/>
                </a:lnTo>
                <a:lnTo>
                  <a:pt x="384" y="1419"/>
                </a:lnTo>
                <a:lnTo>
                  <a:pt x="125" y="1653"/>
                </a:lnTo>
                <a:lnTo>
                  <a:pt x="217" y="1795"/>
                </a:lnTo>
                <a:lnTo>
                  <a:pt x="509" y="1661"/>
                </a:lnTo>
                <a:lnTo>
                  <a:pt x="618" y="1770"/>
                </a:lnTo>
                <a:lnTo>
                  <a:pt x="467" y="2045"/>
                </a:lnTo>
                <a:lnTo>
                  <a:pt x="609" y="2162"/>
                </a:lnTo>
                <a:lnTo>
                  <a:pt x="868" y="1912"/>
                </a:lnTo>
                <a:lnTo>
                  <a:pt x="1018" y="1962"/>
                </a:lnTo>
                <a:lnTo>
                  <a:pt x="1052" y="2304"/>
                </a:lnTo>
                <a:lnTo>
                  <a:pt x="1277" y="2313"/>
                </a:lnTo>
                <a:lnTo>
                  <a:pt x="1302" y="1954"/>
                </a:lnTo>
                <a:lnTo>
                  <a:pt x="1494" y="1904"/>
                </a:lnTo>
                <a:lnTo>
                  <a:pt x="1720" y="2154"/>
                </a:lnTo>
                <a:lnTo>
                  <a:pt x="1870" y="2062"/>
                </a:lnTo>
                <a:lnTo>
                  <a:pt x="1720" y="1762"/>
                </a:lnTo>
                <a:lnTo>
                  <a:pt x="1820" y="1636"/>
                </a:lnTo>
                <a:lnTo>
                  <a:pt x="2120" y="1778"/>
                </a:lnTo>
                <a:lnTo>
                  <a:pt x="2212" y="1620"/>
                </a:lnTo>
                <a:lnTo>
                  <a:pt x="1937" y="1419"/>
                </a:lnTo>
                <a:lnTo>
                  <a:pt x="1970" y="1244"/>
                </a:lnTo>
                <a:lnTo>
                  <a:pt x="2312" y="1211"/>
                </a:lnTo>
                <a:lnTo>
                  <a:pt x="2304" y="1035"/>
                </a:lnTo>
                <a:lnTo>
                  <a:pt x="1962" y="985"/>
                </a:lnTo>
                <a:lnTo>
                  <a:pt x="1928" y="852"/>
                </a:lnTo>
                <a:lnTo>
                  <a:pt x="2204" y="660"/>
                </a:lnTo>
                <a:lnTo>
                  <a:pt x="2112" y="501"/>
                </a:lnTo>
                <a:lnTo>
                  <a:pt x="1803" y="626"/>
                </a:lnTo>
                <a:lnTo>
                  <a:pt x="1703" y="526"/>
                </a:lnTo>
                <a:lnTo>
                  <a:pt x="1861" y="234"/>
                </a:lnTo>
                <a:lnTo>
                  <a:pt x="1711" y="142"/>
                </a:lnTo>
                <a:lnTo>
                  <a:pt x="1469" y="384"/>
                </a:lnTo>
                <a:close/>
              </a:path>
            </a:pathLst>
          </a:custGeom>
          <a:gradFill rotWithShape="0">
            <a:gsLst>
              <a:gs pos="0">
                <a:schemeClr val="bg1"/>
              </a:gs>
              <a:gs pos="100000">
                <a:schemeClr val="bg2"/>
              </a:gs>
            </a:gsLst>
            <a:lin ang="2700000" scaled="1"/>
          </a:gradFill>
          <a:ln w="9525">
            <a:noFill/>
            <a:round/>
            <a:headEnd/>
            <a:tailEnd/>
          </a:ln>
          <a:effectLst/>
        </p:spPr>
        <p:txBody>
          <a:bodyPr wrap="none" anchor="ctr"/>
          <a:lstStyle/>
          <a:p>
            <a:pPr>
              <a:defRPr/>
            </a:pPr>
            <a:endParaRPr lang="ru-RU"/>
          </a:p>
        </p:txBody>
      </p:sp>
      <p:sp>
        <p:nvSpPr>
          <p:cNvPr id="5129" name="Freeform 9"/>
          <p:cNvSpPr>
            <a:spLocks/>
          </p:cNvSpPr>
          <p:nvPr/>
        </p:nvSpPr>
        <p:spPr bwMode="hidden">
          <a:xfrm>
            <a:off x="7146925" y="2555875"/>
            <a:ext cx="2008188" cy="3997325"/>
          </a:xfrm>
          <a:custGeom>
            <a:avLst/>
            <a:gdLst/>
            <a:ahLst/>
            <a:cxnLst>
              <a:cxn ang="0">
                <a:pos x="1265" y="0"/>
              </a:cxn>
              <a:cxn ang="0">
                <a:pos x="1128" y="18"/>
              </a:cxn>
              <a:cxn ang="0">
                <a:pos x="1110" y="372"/>
              </a:cxn>
              <a:cxn ang="0">
                <a:pos x="946" y="428"/>
              </a:cxn>
              <a:cxn ang="0">
                <a:pos x="710" y="127"/>
              </a:cxn>
              <a:cxn ang="0">
                <a:pos x="546" y="219"/>
              </a:cxn>
              <a:cxn ang="0">
                <a:pos x="701" y="555"/>
              </a:cxn>
              <a:cxn ang="0">
                <a:pos x="592" y="665"/>
              </a:cxn>
              <a:cxn ang="0">
                <a:pos x="237" y="537"/>
              </a:cxn>
              <a:cxn ang="0">
                <a:pos x="155" y="674"/>
              </a:cxn>
              <a:cxn ang="0">
                <a:pos x="427" y="911"/>
              </a:cxn>
              <a:cxn ang="0">
                <a:pos x="383" y="1093"/>
              </a:cxn>
              <a:cxn ang="0">
                <a:pos x="9" y="1121"/>
              </a:cxn>
              <a:cxn ang="0">
                <a:pos x="0" y="1322"/>
              </a:cxn>
              <a:cxn ang="0">
                <a:pos x="383" y="1376"/>
              </a:cxn>
              <a:cxn ang="0">
                <a:pos x="419" y="1549"/>
              </a:cxn>
              <a:cxn ang="0">
                <a:pos x="136" y="1804"/>
              </a:cxn>
              <a:cxn ang="0">
                <a:pos x="237" y="1959"/>
              </a:cxn>
              <a:cxn ang="0">
                <a:pos x="555" y="1813"/>
              </a:cxn>
              <a:cxn ang="0">
                <a:pos x="674" y="1932"/>
              </a:cxn>
              <a:cxn ang="0">
                <a:pos x="509" y="2232"/>
              </a:cxn>
              <a:cxn ang="0">
                <a:pos x="664" y="2360"/>
              </a:cxn>
              <a:cxn ang="0">
                <a:pos x="946" y="2087"/>
              </a:cxn>
              <a:cxn ang="0">
                <a:pos x="1110" y="2142"/>
              </a:cxn>
              <a:cxn ang="0">
                <a:pos x="1147" y="2515"/>
              </a:cxn>
              <a:cxn ang="0">
                <a:pos x="1265" y="2518"/>
              </a:cxn>
              <a:cxn ang="0">
                <a:pos x="1265" y="0"/>
              </a:cxn>
            </a:cxnLst>
            <a:rect l="0" t="0" r="r" b="b"/>
            <a:pathLst>
              <a:path w="1265" h="2518">
                <a:moveTo>
                  <a:pt x="1265" y="0"/>
                </a:moveTo>
                <a:lnTo>
                  <a:pt x="1128" y="18"/>
                </a:lnTo>
                <a:lnTo>
                  <a:pt x="1110" y="372"/>
                </a:lnTo>
                <a:lnTo>
                  <a:pt x="946" y="428"/>
                </a:lnTo>
                <a:lnTo>
                  <a:pt x="710" y="127"/>
                </a:lnTo>
                <a:lnTo>
                  <a:pt x="546" y="219"/>
                </a:lnTo>
                <a:lnTo>
                  <a:pt x="701" y="555"/>
                </a:lnTo>
                <a:lnTo>
                  <a:pt x="592" y="665"/>
                </a:lnTo>
                <a:lnTo>
                  <a:pt x="237" y="537"/>
                </a:lnTo>
                <a:lnTo>
                  <a:pt x="155" y="674"/>
                </a:lnTo>
                <a:lnTo>
                  <a:pt x="427" y="911"/>
                </a:lnTo>
                <a:lnTo>
                  <a:pt x="383" y="1093"/>
                </a:lnTo>
                <a:lnTo>
                  <a:pt x="9" y="1121"/>
                </a:lnTo>
                <a:lnTo>
                  <a:pt x="0" y="1322"/>
                </a:lnTo>
                <a:lnTo>
                  <a:pt x="383" y="1376"/>
                </a:lnTo>
                <a:lnTo>
                  <a:pt x="419" y="1549"/>
                </a:lnTo>
                <a:lnTo>
                  <a:pt x="136" y="1804"/>
                </a:lnTo>
                <a:lnTo>
                  <a:pt x="237" y="1959"/>
                </a:lnTo>
                <a:lnTo>
                  <a:pt x="555" y="1813"/>
                </a:lnTo>
                <a:lnTo>
                  <a:pt x="674" y="1932"/>
                </a:lnTo>
                <a:lnTo>
                  <a:pt x="509" y="2232"/>
                </a:lnTo>
                <a:lnTo>
                  <a:pt x="664" y="2360"/>
                </a:lnTo>
                <a:lnTo>
                  <a:pt x="946" y="2087"/>
                </a:lnTo>
                <a:lnTo>
                  <a:pt x="1110" y="2142"/>
                </a:lnTo>
                <a:lnTo>
                  <a:pt x="1147" y="2515"/>
                </a:lnTo>
                <a:lnTo>
                  <a:pt x="1265" y="2518"/>
                </a:lnTo>
                <a:lnTo>
                  <a:pt x="1265" y="0"/>
                </a:lnTo>
                <a:close/>
              </a:path>
            </a:pathLst>
          </a:custGeom>
          <a:gradFill rotWithShape="0">
            <a:gsLst>
              <a:gs pos="0">
                <a:schemeClr val="bg1"/>
              </a:gs>
              <a:gs pos="100000">
                <a:schemeClr val="accent2"/>
              </a:gs>
            </a:gsLst>
            <a:lin ang="0" scaled="1"/>
          </a:gradFill>
          <a:ln w="9525">
            <a:noFill/>
            <a:round/>
            <a:headEnd/>
            <a:tailEnd/>
          </a:ln>
          <a:effectLst/>
        </p:spPr>
        <p:txBody>
          <a:bodyPr wrap="none" anchor="ctr"/>
          <a:lstStyle/>
          <a:p>
            <a:pPr>
              <a:defRPr/>
            </a:pPr>
            <a:endParaRPr lang="ru-RU"/>
          </a:p>
        </p:txBody>
      </p:sp>
      <p:pic>
        <p:nvPicPr>
          <p:cNvPr id="1034" name="Picture 10" descr="Facbanna"/>
          <p:cNvPicPr>
            <a:picLocks noChangeAspect="1" noChangeArrowheads="1"/>
          </p:cNvPicPr>
          <p:nvPr/>
        </p:nvPicPr>
        <p:blipFill>
          <a:blip r:embed="rId13"/>
          <a:srcRect/>
          <a:stretch>
            <a:fillRect/>
          </a:stretch>
        </p:blipFill>
        <p:spPr bwMode="invGray">
          <a:xfrm>
            <a:off x="3175" y="-3175"/>
            <a:ext cx="803275" cy="6858000"/>
          </a:xfrm>
          <a:prstGeom prst="rect">
            <a:avLst/>
          </a:prstGeom>
          <a:noFill/>
          <a:ln w="9525">
            <a:noFill/>
            <a:miter lim="800000"/>
            <a:headEnd/>
            <a:tailEnd/>
          </a:ln>
        </p:spPr>
      </p:pic>
      <p:sp>
        <p:nvSpPr>
          <p:cNvPr id="1035" name="Rectangle 11"/>
          <p:cNvSpPr>
            <a:spLocks noGrp="1" noChangeArrowheads="1"/>
          </p:cNvSpPr>
          <p:nvPr>
            <p:ph type="title"/>
          </p:nvPr>
        </p:nvSpPr>
        <p:spPr bwMode="auto">
          <a:xfrm>
            <a:off x="1066800" y="304800"/>
            <a:ext cx="77724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6" name="Rectangle 12"/>
          <p:cNvSpPr>
            <a:spLocks noGrp="1" noChangeArrowheads="1"/>
          </p:cNvSpPr>
          <p:nvPr>
            <p:ph type="body" idx="1"/>
          </p:nvPr>
        </p:nvSpPr>
        <p:spPr bwMode="auto">
          <a:xfrm>
            <a:off x="1066800" y="16764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5133" name="Rectangle 13"/>
          <p:cNvSpPr>
            <a:spLocks noGrp="1" noChangeArrowheads="1"/>
          </p:cNvSpPr>
          <p:nvPr>
            <p:ph type="dt" sz="half" idx="2"/>
          </p:nvPr>
        </p:nvSpPr>
        <p:spPr bwMode="auto">
          <a:xfrm>
            <a:off x="1066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solidFill>
                  <a:schemeClr val="tx2"/>
                </a:solidFill>
                <a:latin typeface="+mn-lt"/>
              </a:defRPr>
            </a:lvl1pPr>
          </a:lstStyle>
          <a:p>
            <a:pPr>
              <a:defRPr/>
            </a:pPr>
            <a:endParaRPr lang="en-US"/>
          </a:p>
        </p:txBody>
      </p:sp>
      <p:sp>
        <p:nvSpPr>
          <p:cNvPr id="5134" name="Rectangle 14"/>
          <p:cNvSpPr>
            <a:spLocks noGrp="1" noChangeArrowheads="1"/>
          </p:cNvSpPr>
          <p:nvPr>
            <p:ph type="ftr" sz="quarter" idx="3"/>
          </p:nvPr>
        </p:nvSpPr>
        <p:spPr bwMode="auto">
          <a:xfrm>
            <a:off x="35052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chemeClr val="tx2"/>
                </a:solidFill>
                <a:latin typeface="+mn-lt"/>
              </a:defRPr>
            </a:lvl1pPr>
          </a:lstStyle>
          <a:p>
            <a:pPr>
              <a:defRPr/>
            </a:pPr>
            <a:endParaRPr lang="en-US"/>
          </a:p>
        </p:txBody>
      </p:sp>
      <p:sp>
        <p:nvSpPr>
          <p:cNvPr id="5135" name="Rectangle 15"/>
          <p:cNvSpPr>
            <a:spLocks noGrp="1" noChangeArrowheads="1"/>
          </p:cNvSpPr>
          <p:nvPr>
            <p:ph type="sldNum" sz="quarter" idx="4"/>
          </p:nvPr>
        </p:nvSpPr>
        <p:spPr bwMode="auto">
          <a:xfrm>
            <a:off x="69342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solidFill>
                  <a:schemeClr val="tx2"/>
                </a:solidFill>
                <a:latin typeface="+mn-lt"/>
              </a:defRPr>
            </a:lvl1pPr>
          </a:lstStyle>
          <a:p>
            <a:pPr>
              <a:defRPr/>
            </a:pPr>
            <a:fld id="{1FCBC934-04D6-45CB-A398-EF32765E84F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slow"/>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Arial" charset="0"/>
        </a:defRPr>
      </a:lvl2pPr>
      <a:lvl3pPr algn="l" rtl="0" eaLnBrk="0" fontAlgn="base" hangingPunct="0">
        <a:spcBef>
          <a:spcPct val="0"/>
        </a:spcBef>
        <a:spcAft>
          <a:spcPct val="0"/>
        </a:spcAft>
        <a:defRPr sz="4400">
          <a:solidFill>
            <a:schemeClr val="tx2"/>
          </a:solidFill>
          <a:latin typeface="Arial" charset="0"/>
        </a:defRPr>
      </a:lvl3pPr>
      <a:lvl4pPr algn="l" rtl="0" eaLnBrk="0" fontAlgn="base" hangingPunct="0">
        <a:spcBef>
          <a:spcPct val="0"/>
        </a:spcBef>
        <a:spcAft>
          <a:spcPct val="0"/>
        </a:spcAft>
        <a:defRPr sz="4400">
          <a:solidFill>
            <a:schemeClr val="tx2"/>
          </a:solidFill>
          <a:latin typeface="Arial" charset="0"/>
        </a:defRPr>
      </a:lvl4pPr>
      <a:lvl5pPr algn="l" rtl="0" eaLnBrk="0" fontAlgn="base" hangingPunct="0">
        <a:spcBef>
          <a:spcPct val="0"/>
        </a:spcBef>
        <a:spcAft>
          <a:spcPct val="0"/>
        </a:spcAft>
        <a:defRPr sz="4400">
          <a:solidFill>
            <a:schemeClr val="tx2"/>
          </a:solidFill>
          <a:latin typeface="Arial" charset="0"/>
        </a:defRPr>
      </a:lvl5pPr>
      <a:lvl6pPr marL="457200" algn="l" rtl="0" fontAlgn="base">
        <a:spcBef>
          <a:spcPct val="0"/>
        </a:spcBef>
        <a:spcAft>
          <a:spcPct val="0"/>
        </a:spcAft>
        <a:defRPr sz="4400">
          <a:solidFill>
            <a:schemeClr val="tx2"/>
          </a:solidFill>
          <a:latin typeface="Arial" charset="0"/>
        </a:defRPr>
      </a:lvl6pPr>
      <a:lvl7pPr marL="914400" algn="l" rtl="0" fontAlgn="base">
        <a:spcBef>
          <a:spcPct val="0"/>
        </a:spcBef>
        <a:spcAft>
          <a:spcPct val="0"/>
        </a:spcAft>
        <a:defRPr sz="4400">
          <a:solidFill>
            <a:schemeClr val="tx2"/>
          </a:solidFill>
          <a:latin typeface="Arial" charset="0"/>
        </a:defRPr>
      </a:lvl7pPr>
      <a:lvl8pPr marL="1371600" algn="l" rtl="0" fontAlgn="base">
        <a:spcBef>
          <a:spcPct val="0"/>
        </a:spcBef>
        <a:spcAft>
          <a:spcPct val="0"/>
        </a:spcAft>
        <a:defRPr sz="4400">
          <a:solidFill>
            <a:schemeClr val="tx2"/>
          </a:solidFill>
          <a:latin typeface="Arial" charset="0"/>
        </a:defRPr>
      </a:lvl8pPr>
      <a:lvl9pPr marL="1828800" algn="l"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lr>
          <a:srgbClr val="FFFF00"/>
        </a:buClr>
        <a:buSzPct val="80000"/>
        <a:buFont typeface="Wingdings" pitchFamily="2"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rgbClr val="CC0000"/>
        </a:buClr>
        <a:buSzPct val="70000"/>
        <a:buFont typeface="Wingdings"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rgbClr val="009900"/>
        </a:buClr>
        <a:buSzPct val="60000"/>
        <a:buFont typeface="Wingdings" pitchFamily="2" charset="2"/>
        <a:buChar char="®"/>
        <a:defRPr sz="2400">
          <a:solidFill>
            <a:schemeClr val="tx1"/>
          </a:solidFill>
          <a:latin typeface="+mn-lt"/>
        </a:defRPr>
      </a:lvl3pPr>
      <a:lvl4pPr marL="1600200" indent="-228600" algn="l" rtl="0" eaLnBrk="0" fontAlgn="base" hangingPunct="0">
        <a:spcBef>
          <a:spcPct val="20000"/>
        </a:spcBef>
        <a:spcAft>
          <a:spcPct val="0"/>
        </a:spcAft>
        <a:buClr>
          <a:schemeClr val="hlink"/>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55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55000"/>
        <a:buFont typeface="Wingdings" pitchFamily="2" charset="2"/>
        <a:buChar char="l"/>
        <a:defRPr sz="2000">
          <a:solidFill>
            <a:schemeClr val="tx1"/>
          </a:solidFill>
          <a:latin typeface="+mn-lt"/>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6"/>
          <p:cNvSpPr>
            <a:spLocks noChangeArrowheads="1"/>
          </p:cNvSpPr>
          <p:nvPr/>
        </p:nvSpPr>
        <p:spPr bwMode="auto">
          <a:xfrm>
            <a:off x="827088" y="549275"/>
            <a:ext cx="8316912" cy="51752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a:spcBef>
                <a:spcPct val="20000"/>
              </a:spcBef>
              <a:buClr>
                <a:srgbClr val="FFFF00"/>
              </a:buClr>
              <a:buSzPct val="80000"/>
              <a:buFont typeface="Wingdings" pitchFamily="2" charset="2"/>
              <a:buNone/>
              <a:defRPr/>
            </a:pPr>
            <a:r>
              <a:rPr lang="ru-RU" sz="3400" b="1" i="1">
                <a:solidFill>
                  <a:srgbClr val="CC0000"/>
                </a:solidFill>
              </a:rPr>
              <a:t>КУРС ЛЕКЦИЙ</a:t>
            </a:r>
            <a:endParaRPr lang="en-GB" sz="3400" b="1" i="1">
              <a:solidFill>
                <a:srgbClr val="CC0000"/>
              </a:solidFill>
            </a:endParaRPr>
          </a:p>
        </p:txBody>
      </p:sp>
      <p:sp>
        <p:nvSpPr>
          <p:cNvPr id="3079" name="Rectangle 7"/>
          <p:cNvSpPr>
            <a:spLocks noChangeArrowheads="1"/>
          </p:cNvSpPr>
          <p:nvPr/>
        </p:nvSpPr>
        <p:spPr bwMode="auto">
          <a:xfrm>
            <a:off x="755650" y="3933825"/>
            <a:ext cx="8388350" cy="984885"/>
          </a:xfrm>
          <a:prstGeom prst="rect">
            <a:avLst/>
          </a:prstGeom>
          <a:noFill/>
          <a:ln w="9525">
            <a:noFill/>
            <a:miter lim="800000"/>
            <a:headEnd/>
            <a:tailEnd/>
          </a:ln>
          <a:effectLst>
            <a:outerShdw dist="17961" dir="2700000" algn="ctr" rotWithShape="0">
              <a:srgbClr val="3399FF"/>
            </a:outerShdw>
          </a:effectLst>
        </p:spPr>
        <p:txBody>
          <a:bodyPr lIns="0" tIns="0" rIns="0" bIns="0" anchor="b" anchorCtr="1">
            <a:spAutoFit/>
          </a:bodyPr>
          <a:lstStyle/>
          <a:p>
            <a:pPr marL="342900" indent="-342900" fontAlgn="ctr">
              <a:spcBef>
                <a:spcPct val="20000"/>
              </a:spcBef>
              <a:buClr>
                <a:srgbClr val="FFFF00"/>
              </a:buClr>
              <a:buSzPct val="80000"/>
              <a:buFont typeface="Wingdings" pitchFamily="2" charset="2"/>
              <a:buNone/>
              <a:defRPr/>
            </a:pPr>
            <a:r>
              <a:rPr lang="ru-RU" sz="3200" dirty="0">
                <a:solidFill>
                  <a:srgbClr val="CC0000"/>
                </a:solidFill>
              </a:rPr>
              <a:t>Лекция </a:t>
            </a:r>
            <a:r>
              <a:rPr lang="ru-RU" sz="3200" dirty="0" smtClean="0">
                <a:solidFill>
                  <a:srgbClr val="CC0000"/>
                </a:solidFill>
              </a:rPr>
              <a:t>№4:</a:t>
            </a:r>
            <a:r>
              <a:rPr lang="ru-RU" sz="3200" dirty="0" smtClean="0">
                <a:solidFill>
                  <a:srgbClr val="FF3300"/>
                </a:solidFill>
              </a:rPr>
              <a:t> </a:t>
            </a:r>
            <a:r>
              <a:rPr lang="ru-RU" sz="3200" i="1" dirty="0">
                <a:solidFill>
                  <a:srgbClr val="56AC00"/>
                </a:solidFill>
              </a:rPr>
              <a:t>Теоретические основы управления доступом (Часть </a:t>
            </a:r>
            <a:r>
              <a:rPr lang="ru-RU" sz="3200" i="1" dirty="0" smtClean="0">
                <a:solidFill>
                  <a:srgbClr val="56AC00"/>
                </a:solidFill>
              </a:rPr>
              <a:t>3) </a:t>
            </a:r>
            <a:endParaRPr lang="en-GB" sz="3200" i="1" dirty="0">
              <a:solidFill>
                <a:srgbClr val="56AC00"/>
              </a:solidFill>
            </a:endParaRPr>
          </a:p>
        </p:txBody>
      </p:sp>
      <p:sp>
        <p:nvSpPr>
          <p:cNvPr id="3080" name="Rectangle 8"/>
          <p:cNvSpPr>
            <a:spLocks noChangeArrowheads="1"/>
          </p:cNvSpPr>
          <p:nvPr/>
        </p:nvSpPr>
        <p:spPr bwMode="auto">
          <a:xfrm>
            <a:off x="755650" y="5805488"/>
            <a:ext cx="8388350" cy="744537"/>
          </a:xfrm>
          <a:prstGeom prst="rect">
            <a:avLst/>
          </a:prstGeom>
          <a:noFill/>
          <a:ln w="9525">
            <a:noFill/>
            <a:miter lim="800000"/>
            <a:headEnd/>
            <a:tailEnd/>
          </a:ln>
          <a:effectLst>
            <a:outerShdw dist="17961" dir="2700000" algn="ctr" rotWithShape="0">
              <a:srgbClr val="FF9933"/>
            </a:outerShdw>
          </a:effectLst>
        </p:spPr>
        <p:txBody>
          <a:bodyPr/>
          <a:lstStyle/>
          <a:p>
            <a:pPr marL="342900" indent="-342900">
              <a:lnSpc>
                <a:spcPct val="80000"/>
              </a:lnSpc>
              <a:spcBef>
                <a:spcPct val="20000"/>
              </a:spcBef>
              <a:buClr>
                <a:srgbClr val="FFFF00"/>
              </a:buClr>
              <a:buSzPct val="80000"/>
              <a:buFont typeface="Wingdings" pitchFamily="2" charset="2"/>
              <a:buNone/>
              <a:defRPr/>
            </a:pPr>
            <a:r>
              <a:rPr lang="ru-RU" sz="2600" dirty="0">
                <a:solidFill>
                  <a:srgbClr val="3333CC"/>
                </a:solidFill>
              </a:rPr>
              <a:t>МЕЛЬНИКОВ Дмитрий Анатольевич</a:t>
            </a:r>
          </a:p>
          <a:p>
            <a:pPr marL="342900" indent="-342900">
              <a:lnSpc>
                <a:spcPct val="80000"/>
              </a:lnSpc>
              <a:spcBef>
                <a:spcPct val="20000"/>
              </a:spcBef>
              <a:buClr>
                <a:srgbClr val="FFFF00"/>
              </a:buClr>
              <a:buSzPct val="80000"/>
              <a:buFont typeface="Wingdings" pitchFamily="2" charset="2"/>
              <a:buNone/>
              <a:defRPr/>
            </a:pPr>
            <a:r>
              <a:rPr lang="ru-RU" sz="2600">
                <a:solidFill>
                  <a:srgbClr val="3333CC"/>
                </a:solidFill>
              </a:rPr>
              <a:t>доктор </a:t>
            </a:r>
            <a:r>
              <a:rPr lang="ru-RU" sz="2600" dirty="0">
                <a:solidFill>
                  <a:srgbClr val="3333CC"/>
                </a:solidFill>
              </a:rPr>
              <a:t>технических наук, доцент</a:t>
            </a:r>
          </a:p>
        </p:txBody>
      </p:sp>
      <p:sp>
        <p:nvSpPr>
          <p:cNvPr id="7" name="Rectangle 2"/>
          <p:cNvSpPr txBox="1">
            <a:spLocks noChangeArrowheads="1"/>
          </p:cNvSpPr>
          <p:nvPr/>
        </p:nvSpPr>
        <p:spPr bwMode="auto">
          <a:xfrm>
            <a:off x="793750" y="1473200"/>
            <a:ext cx="8350250" cy="1661993"/>
          </a:xfrm>
          <a:prstGeom prst="rect">
            <a:avLst/>
          </a:prstGeom>
          <a:noFill/>
          <a:ln w="9525">
            <a:noFill/>
            <a:miter lim="800000"/>
            <a:headEnd/>
            <a:tailEnd/>
          </a:ln>
          <a:effectLst>
            <a:outerShdw dist="17961" dir="2700000" algn="ctr" rotWithShape="0">
              <a:srgbClr val="3399FF"/>
            </a:outerShdw>
          </a:effectLst>
        </p:spPr>
        <p:txBody>
          <a:bodyPr vert="horz" wrap="square" lIns="0" tIns="0" rIns="0" bIns="0" numCol="1" anchor="b" anchorCtr="1" compatLnSpc="1">
            <a:prstTxWarp prst="textNoShape">
              <a:avLst/>
            </a:prstTxWarp>
            <a:spAutoFit/>
          </a:bodyPr>
          <a:lstStyle/>
          <a:p>
            <a:pPr marR="0" lvl="0" algn="ctr" defTabSz="914400" rtl="0" eaLnBrk="1" fontAlgn="base" latinLnBrk="0" hangingPunct="1">
              <a:lnSpc>
                <a:spcPct val="100000"/>
              </a:lnSpc>
              <a:spcBef>
                <a:spcPct val="20000"/>
              </a:spcBef>
              <a:spcAft>
                <a:spcPct val="0"/>
              </a:spcAft>
              <a:buClr>
                <a:srgbClr val="FFFF00"/>
              </a:buClr>
              <a:buSzPct val="80000"/>
              <a:buFont typeface="Wingdings" pitchFamily="2" charset="2"/>
              <a:buNone/>
              <a:tabLst/>
              <a:defRPr/>
            </a:pPr>
            <a:r>
              <a:rPr kumimoji="0" lang="ru-RU" sz="3600" b="1" i="0" u="none" strike="noStrike" kern="0" cap="none" spc="0" normalizeH="0" baseline="0" noProof="0" dirty="0" smtClean="0">
                <a:ln>
                  <a:noFill/>
                </a:ln>
                <a:solidFill>
                  <a:srgbClr val="EA7500"/>
                </a:solidFill>
                <a:effectLst/>
                <a:uLnTx/>
                <a:uFillTx/>
                <a:latin typeface="Verdana" pitchFamily="34" charset="0"/>
                <a:ea typeface="+mn-ea"/>
                <a:cs typeface="+mn-cs"/>
              </a:rPr>
              <a:t>ИНФОРМАЦИОННАЯ БЕЗОПАСНОСТЬ ОТКРЫТЫХ СИСТЕМ</a:t>
            </a:r>
            <a:endParaRPr kumimoji="0" lang="en-GB" sz="3600" b="1" i="0" u="none" strike="noStrike" kern="0" cap="none" spc="0" normalizeH="0" baseline="0" noProof="0" dirty="0">
              <a:ln>
                <a:noFill/>
              </a:ln>
              <a:solidFill>
                <a:srgbClr val="EA7500"/>
              </a:solidFill>
              <a:effectLst/>
              <a:uLnTx/>
              <a:uFillTx/>
              <a:latin typeface="Verdana" pitchFamily="34" charset="0"/>
              <a:ea typeface="+mn-ea"/>
              <a:cs typeface="+mn-cs"/>
            </a:endParaRPr>
          </a:p>
        </p:txBody>
      </p:sp>
    </p:spTree>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651000"/>
            <a:ext cx="8001056" cy="451405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pPr>
            <a:r>
              <a:rPr lang="ru-RU" sz="3600" i="1" dirty="0" smtClean="0">
                <a:solidFill>
                  <a:srgbClr val="FF0066"/>
                </a:solidFill>
              </a:rPr>
              <a:t>Для получения ВИУД</a:t>
            </a:r>
            <a:r>
              <a:rPr lang="ru-RU" sz="3600" dirty="0" smtClean="0">
                <a:solidFill>
                  <a:srgbClr val="000099"/>
                </a:solidFill>
              </a:rPr>
              <a:t>, привязанной к инициатору или объекту процедуры, которая необходима для средства принятия решения о предоставлении доступа, могут использоваться следующие четыре способа:</a:t>
            </a:r>
            <a:endParaRPr lang="ru-RU" sz="3600" dirty="0">
              <a:solidFill>
                <a:srgbClr val="000099"/>
              </a:solidFill>
            </a:endParaRPr>
          </a:p>
        </p:txBody>
      </p:sp>
      <p:sp>
        <p:nvSpPr>
          <p:cNvPr id="320515" name="Rectangle 3"/>
          <p:cNvSpPr>
            <a:spLocks noChangeArrowheads="1"/>
          </p:cNvSpPr>
          <p:nvPr/>
        </p:nvSpPr>
        <p:spPr bwMode="auto">
          <a:xfrm>
            <a:off x="749300" y="984250"/>
            <a:ext cx="8394700" cy="43088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4.4.3. Обеспечивающие способы</a:t>
            </a: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17" name="Text Box 2"/>
          <p:cNvSpPr txBox="1">
            <a:spLocks noChangeArrowheads="1"/>
          </p:cNvSpPr>
          <p:nvPr/>
        </p:nvSpPr>
        <p:spPr bwMode="auto">
          <a:xfrm>
            <a:off x="927100" y="5518150"/>
            <a:ext cx="7966075" cy="73866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spcAft>
                <a:spcPts val="0"/>
              </a:spcAft>
            </a:pPr>
            <a:r>
              <a:rPr lang="ru-RU" sz="2400" b="1" dirty="0" smtClean="0">
                <a:solidFill>
                  <a:srgbClr val="CC0000"/>
                </a:solidFill>
              </a:rPr>
              <a:t>Рис. 4.8.</a:t>
            </a:r>
            <a:r>
              <a:rPr lang="en-US" sz="2400" b="1" dirty="0" smtClean="0">
                <a:solidFill>
                  <a:srgbClr val="CC0000"/>
                </a:solidFill>
              </a:rPr>
              <a:t>f.</a:t>
            </a:r>
            <a:r>
              <a:rPr lang="ru-RU" sz="2400" b="1" dirty="0" smtClean="0">
                <a:solidFill>
                  <a:srgbClr val="CC0000"/>
                </a:solidFill>
              </a:rPr>
              <a:t> Взаимосвязи между</a:t>
            </a:r>
          </a:p>
          <a:p>
            <a:pPr>
              <a:spcAft>
                <a:spcPts val="0"/>
              </a:spcAft>
            </a:pPr>
            <a:r>
              <a:rPr lang="ru-RU" sz="2400" b="1" dirty="0" smtClean="0">
                <a:solidFill>
                  <a:srgbClr val="CC0000"/>
                </a:solidFill>
              </a:rPr>
              <a:t>ФПРИ- и ФПРР-модулями</a:t>
            </a:r>
            <a:endParaRPr lang="ru-RU" sz="2400" b="1" dirty="0">
              <a:solidFill>
                <a:srgbClr val="CC0000"/>
              </a:solidFill>
            </a:endParaRPr>
          </a:p>
        </p:txBody>
      </p:sp>
      <p:grpSp>
        <p:nvGrpSpPr>
          <p:cNvPr id="28" name="Группа 27"/>
          <p:cNvGrpSpPr/>
          <p:nvPr/>
        </p:nvGrpSpPr>
        <p:grpSpPr>
          <a:xfrm>
            <a:off x="971550" y="1295400"/>
            <a:ext cx="7912100" cy="3511550"/>
            <a:chOff x="971550" y="1295400"/>
            <a:chExt cx="7912100" cy="3511550"/>
          </a:xfrm>
        </p:grpSpPr>
        <p:sp>
          <p:nvSpPr>
            <p:cNvPr id="30" name="Rectangle 5"/>
            <p:cNvSpPr>
              <a:spLocks noChangeArrowheads="1"/>
            </p:cNvSpPr>
            <p:nvPr/>
          </p:nvSpPr>
          <p:spPr bwMode="auto">
            <a:xfrm>
              <a:off x="971550" y="1295400"/>
              <a:ext cx="2889250" cy="2133600"/>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4" name="Text Box 4"/>
            <p:cNvSpPr txBox="1">
              <a:spLocks noChangeArrowheads="1"/>
            </p:cNvSpPr>
            <p:nvPr/>
          </p:nvSpPr>
          <p:spPr bwMode="auto">
            <a:xfrm>
              <a:off x="6038850" y="4140200"/>
              <a:ext cx="2800350" cy="666750"/>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ФПРР</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sp>
          <p:nvSpPr>
            <p:cNvPr id="20" name="Rectangle 5"/>
            <p:cNvSpPr>
              <a:spLocks noChangeArrowheads="1"/>
            </p:cNvSpPr>
            <p:nvPr/>
          </p:nvSpPr>
          <p:spPr bwMode="auto">
            <a:xfrm>
              <a:off x="5994400" y="1295400"/>
              <a:ext cx="2889250" cy="2133600"/>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21" name="Text Box 4"/>
            <p:cNvSpPr txBox="1">
              <a:spLocks noChangeArrowheads="1"/>
            </p:cNvSpPr>
            <p:nvPr/>
          </p:nvSpPr>
          <p:spPr bwMode="auto">
            <a:xfrm>
              <a:off x="6527800" y="1428750"/>
              <a:ext cx="1822450" cy="755650"/>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8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Целевой</a:t>
              </a:r>
            </a:p>
            <a:p>
              <a:pPr marL="0" marR="0" lvl="0" indent="0" algn="ctr" defTabSz="914400" rtl="0" eaLnBrk="1" fontAlgn="base" latinLnBrk="0" hangingPunct="1">
                <a:lnSpc>
                  <a:spcPts val="2800"/>
                </a:lnSpc>
                <a:spcBef>
                  <a:spcPct val="0"/>
                </a:spcBef>
                <a:spcAft>
                  <a:spcPts val="0"/>
                </a:spcAft>
                <a:buClrTx/>
                <a:buSzTx/>
                <a:buFontTx/>
                <a:buNone/>
                <a:tabLst/>
              </a:pPr>
              <a:r>
                <a:rPr kumimoji="0" lang="ru-RU" b="1" u="none" strike="noStrike" cap="none" normalizeH="0" baseline="0" dirty="0" smtClean="0">
                  <a:ln>
                    <a:noFill/>
                  </a:ln>
                  <a:solidFill>
                    <a:srgbClr val="C00000"/>
                  </a:solidFill>
                  <a:latin typeface="+mn-lt"/>
                  <a:ea typeface="Tahoma" pitchFamily="34" charset="0"/>
                  <a:cs typeface="Tahoma" pitchFamily="34" charset="0"/>
                </a:rPr>
                <a:t>объект</a:t>
              </a:r>
            </a:p>
          </p:txBody>
        </p:sp>
        <p:sp>
          <p:nvSpPr>
            <p:cNvPr id="15" name="Text Box 4"/>
            <p:cNvSpPr txBox="1">
              <a:spLocks noChangeArrowheads="1"/>
            </p:cNvSpPr>
            <p:nvPr/>
          </p:nvSpPr>
          <p:spPr bwMode="auto">
            <a:xfrm>
              <a:off x="1327150" y="1428750"/>
              <a:ext cx="213360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2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Инициатор</a:t>
              </a:r>
              <a:endParaRPr kumimoji="0" lang="ru-RU" b="1" u="none" strike="noStrike" cap="none" normalizeH="0" baseline="0" dirty="0" smtClean="0">
                <a:ln>
                  <a:noFill/>
                </a:ln>
                <a:solidFill>
                  <a:srgbClr val="C00000"/>
                </a:solidFill>
                <a:latin typeface="+mn-lt"/>
                <a:ea typeface="Tahoma" pitchFamily="34" charset="0"/>
                <a:cs typeface="Tahoma" pitchFamily="34" charset="0"/>
              </a:endParaRPr>
            </a:p>
          </p:txBody>
        </p:sp>
        <p:sp>
          <p:nvSpPr>
            <p:cNvPr id="3" name="Text Box 3"/>
            <p:cNvSpPr txBox="1">
              <a:spLocks noChangeArrowheads="1"/>
            </p:cNvSpPr>
            <p:nvPr/>
          </p:nvSpPr>
          <p:spPr bwMode="auto">
            <a:xfrm>
              <a:off x="6038850" y="2717800"/>
              <a:ext cx="2800350" cy="666750"/>
            </a:xfrm>
            <a:prstGeom prst="rect">
              <a:avLst/>
            </a:prstGeom>
            <a:solidFill>
              <a:srgbClr val="FFCCCC"/>
            </a:solidFill>
            <a:ln w="57150">
              <a:solidFill>
                <a:srgbClr val="0070C0"/>
              </a:solidFill>
              <a:miter lim="800000"/>
              <a:headEnd/>
              <a:tailEnd/>
            </a:ln>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ФПРИ</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cxnSp>
          <p:nvCxnSpPr>
            <p:cNvPr id="37" name="Соединительная линия уступом 36"/>
            <p:cNvCxnSpPr/>
            <p:nvPr/>
          </p:nvCxnSpPr>
          <p:spPr bwMode="auto">
            <a:xfrm rot="5400000">
              <a:off x="6350000" y="3784600"/>
              <a:ext cx="711200" cy="1588"/>
            </a:xfrm>
            <a:prstGeom prst="straightConnector1">
              <a:avLst/>
            </a:prstGeom>
            <a:solidFill>
              <a:schemeClr val="accent1"/>
            </a:solidFill>
            <a:ln w="38100" cap="flat" cmpd="sng" algn="ctr">
              <a:solidFill>
                <a:srgbClr val="336600"/>
              </a:solidFill>
              <a:prstDash val="solid"/>
              <a:miter lim="800000"/>
              <a:headEnd type="none" w="med" len="med"/>
              <a:tailEnd type="triangle" w="lg" len="lg"/>
            </a:ln>
            <a:effectLst/>
          </p:spPr>
        </p:cxnSp>
        <p:cxnSp>
          <p:nvCxnSpPr>
            <p:cNvPr id="42" name="Соединительная линия уступом 41"/>
            <p:cNvCxnSpPr/>
            <p:nvPr/>
          </p:nvCxnSpPr>
          <p:spPr bwMode="auto">
            <a:xfrm rot="5400000">
              <a:off x="7839075" y="3762375"/>
              <a:ext cx="666750" cy="1588"/>
            </a:xfrm>
            <a:prstGeom prst="straightConnector1">
              <a:avLst/>
            </a:prstGeom>
            <a:solidFill>
              <a:schemeClr val="accent1"/>
            </a:solidFill>
            <a:ln w="38100" cap="flat" cmpd="sng" algn="ctr">
              <a:solidFill>
                <a:srgbClr val="336600"/>
              </a:solidFill>
              <a:prstDash val="solid"/>
              <a:miter lim="800000"/>
              <a:headEnd type="triangle" w="lg" len="lg"/>
              <a:tailEnd type="none" w="med" len="med"/>
            </a:ln>
            <a:effectLst/>
          </p:spPr>
        </p:cxnSp>
        <p:cxnSp>
          <p:nvCxnSpPr>
            <p:cNvPr id="39" name="Прямая со стрелкой 38"/>
            <p:cNvCxnSpPr/>
            <p:nvPr/>
          </p:nvCxnSpPr>
          <p:spPr bwMode="auto">
            <a:xfrm rot="10800000" flipV="1">
              <a:off x="3860800" y="3073400"/>
              <a:ext cx="2178050" cy="1"/>
            </a:xfrm>
            <a:prstGeom prst="straightConnector1">
              <a:avLst/>
            </a:prstGeom>
            <a:solidFill>
              <a:schemeClr val="accent1"/>
            </a:solidFill>
            <a:ln w="38100" cap="flat" cmpd="sng" algn="ctr">
              <a:solidFill>
                <a:srgbClr val="336600"/>
              </a:solidFill>
              <a:prstDash val="solid"/>
              <a:miter lim="800000"/>
              <a:headEnd type="triangle" w="lg" len="lg"/>
              <a:tailEnd type="none" w="lg" len="lg"/>
            </a:ln>
            <a:effectLst/>
          </p:spPr>
        </p:cxnSp>
        <p:sp>
          <p:nvSpPr>
            <p:cNvPr id="14" name="Text Box 3"/>
            <p:cNvSpPr txBox="1">
              <a:spLocks noChangeArrowheads="1"/>
            </p:cNvSpPr>
            <p:nvPr/>
          </p:nvSpPr>
          <p:spPr bwMode="auto">
            <a:xfrm>
              <a:off x="1016000" y="2717800"/>
              <a:ext cx="2800350" cy="666750"/>
            </a:xfrm>
            <a:prstGeom prst="rect">
              <a:avLst/>
            </a:prstGeom>
            <a:solidFill>
              <a:srgbClr val="FFCCCC"/>
            </a:solidFill>
            <a:ln w="57150">
              <a:solidFill>
                <a:srgbClr val="0070C0"/>
              </a:solidFill>
              <a:miter lim="800000"/>
              <a:headEnd/>
              <a:tailEnd/>
            </a:ln>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ФПРИ</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cxnSp>
          <p:nvCxnSpPr>
            <p:cNvPr id="16" name="Соединительная линия уступом 15"/>
            <p:cNvCxnSpPr/>
            <p:nvPr/>
          </p:nvCxnSpPr>
          <p:spPr bwMode="auto">
            <a:xfrm rot="5400000" flipH="1" flipV="1">
              <a:off x="1304925" y="3762375"/>
              <a:ext cx="755650" cy="1588"/>
            </a:xfrm>
            <a:prstGeom prst="straightConnector1">
              <a:avLst/>
            </a:prstGeom>
            <a:solidFill>
              <a:schemeClr val="accent1"/>
            </a:solidFill>
            <a:ln w="38100" cap="flat" cmpd="sng" algn="ctr">
              <a:solidFill>
                <a:srgbClr val="336600"/>
              </a:solidFill>
              <a:prstDash val="solid"/>
              <a:miter lim="800000"/>
              <a:headEnd type="triangle" w="lg" len="lg"/>
              <a:tailEnd type="none" w="med" len="med"/>
            </a:ln>
            <a:effectLst/>
          </p:spPr>
        </p:cxnSp>
        <p:cxnSp>
          <p:nvCxnSpPr>
            <p:cNvPr id="23" name="Соединительная линия уступом 22"/>
            <p:cNvCxnSpPr/>
            <p:nvPr/>
          </p:nvCxnSpPr>
          <p:spPr bwMode="auto">
            <a:xfrm rot="16200000" flipH="1">
              <a:off x="2727324" y="3762374"/>
              <a:ext cx="755650" cy="2"/>
            </a:xfrm>
            <a:prstGeom prst="straightConnector1">
              <a:avLst/>
            </a:prstGeom>
            <a:solidFill>
              <a:schemeClr val="accent1"/>
            </a:solidFill>
            <a:ln w="38100" cap="flat" cmpd="sng" algn="ctr">
              <a:solidFill>
                <a:srgbClr val="336600"/>
              </a:solidFill>
              <a:prstDash val="solid"/>
              <a:miter lim="800000"/>
              <a:headEnd type="triangle" w="lg" len="lg"/>
              <a:tailEnd type="none" w="med" len="med"/>
            </a:ln>
            <a:effectLst/>
          </p:spPr>
        </p:cxnSp>
        <p:sp>
          <p:nvSpPr>
            <p:cNvPr id="18" name="Text Box 4"/>
            <p:cNvSpPr txBox="1">
              <a:spLocks noChangeArrowheads="1"/>
            </p:cNvSpPr>
            <p:nvPr/>
          </p:nvSpPr>
          <p:spPr bwMode="auto">
            <a:xfrm>
              <a:off x="1016000" y="4140200"/>
              <a:ext cx="2800350" cy="666750"/>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ФПРР</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grpSp>
    </p:spTree>
  </p:cSld>
  <p:clrMapOvr>
    <a:masterClrMapping/>
  </p:clrMapOvr>
  <p:transition spd="slow"/>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500" i="1" dirty="0" smtClean="0">
                <a:solidFill>
                  <a:srgbClr val="FF0066"/>
                </a:solidFill>
              </a:rPr>
              <a:t>Рассмотренные варианты информационного взаимодействия существенно упрощены</a:t>
            </a:r>
            <a:r>
              <a:rPr lang="ru-RU" sz="3500" dirty="0" smtClean="0">
                <a:solidFill>
                  <a:srgbClr val="000099"/>
                </a:solidFill>
              </a:rPr>
              <a:t>. Тем не менее, можно рассмотреть и более сложные варианты информационного взаимодействия между инициатором, целевым объектом и ФПРИ-модулями, включив последовательные, вложенные и рекурсивные объекты.</a:t>
            </a:r>
            <a:endParaRPr lang="ru-RU" sz="35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739900"/>
            <a:ext cx="7993063"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i="1" dirty="0" smtClean="0">
                <a:solidFill>
                  <a:srgbClr val="FF0066"/>
                </a:solidFill>
              </a:rPr>
              <a:t>УДПР очень часто рассматривается как политика, основанная на использовании маркеров безопасности</a:t>
            </a:r>
            <a:r>
              <a:rPr lang="ru-RU" dirty="0" smtClean="0">
                <a:solidFill>
                  <a:srgbClr val="000099"/>
                </a:solidFill>
              </a:rPr>
              <a:t>, включая инициаторов, обладающих разрешениями, которые подобны «секретному слову» или «специальному параметру», и защищённые целевые объекты, распределенные аналогичным образом по соответствующим группам, имеющим уникальные имена.</a:t>
            </a:r>
            <a:endParaRPr lang="ru-RU" dirty="0">
              <a:solidFill>
                <a:srgbClr val="000099"/>
              </a:solidFill>
            </a:endParaRPr>
          </a:p>
        </p:txBody>
      </p:sp>
      <p:sp>
        <p:nvSpPr>
          <p:cNvPr id="188420" name="Rectangle 4"/>
          <p:cNvSpPr>
            <a:spLocks noChangeArrowheads="1"/>
          </p:cNvSpPr>
          <p:nvPr/>
        </p:nvSpPr>
        <p:spPr bwMode="auto">
          <a:xfrm>
            <a:off x="755650" y="819150"/>
            <a:ext cx="8388350" cy="820738"/>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ts val="3200"/>
              </a:lnSpc>
              <a:spcBef>
                <a:spcPts val="0"/>
              </a:spcBef>
              <a:buClr>
                <a:srgbClr val="FFFF00"/>
              </a:buClr>
              <a:buSzPct val="80000"/>
              <a:buFont typeface="Wingdings" pitchFamily="2" charset="2"/>
              <a:buNone/>
            </a:pPr>
            <a:r>
              <a:rPr lang="en-US" sz="3200" b="1" i="1" dirty="0" smtClean="0">
                <a:solidFill>
                  <a:srgbClr val="FF3300"/>
                </a:solidFill>
                <a:latin typeface="Arial" charset="0"/>
              </a:rPr>
              <a:t>X.</a:t>
            </a:r>
            <a:r>
              <a:rPr lang="ru-RU" sz="3200" b="1" i="1" dirty="0" smtClean="0">
                <a:solidFill>
                  <a:srgbClr val="FF3300"/>
                </a:solidFill>
                <a:latin typeface="Arial" charset="0"/>
              </a:rPr>
              <a:t> Сравнительный</a:t>
            </a:r>
          </a:p>
          <a:p>
            <a:pPr eaLnBrk="0" hangingPunct="0">
              <a:lnSpc>
                <a:spcPts val="3200"/>
              </a:lnSpc>
              <a:spcBef>
                <a:spcPts val="0"/>
              </a:spcBef>
              <a:buClr>
                <a:srgbClr val="FFFF00"/>
              </a:buClr>
              <a:buSzPct val="80000"/>
              <a:buFont typeface="Wingdings" pitchFamily="2" charset="2"/>
              <a:buNone/>
            </a:pPr>
            <a:r>
              <a:rPr lang="ru-RU" sz="3200" b="1" i="1" dirty="0" smtClean="0">
                <a:solidFill>
                  <a:srgbClr val="FF3300"/>
                </a:solidFill>
                <a:latin typeface="Arial" charset="0"/>
              </a:rPr>
              <a:t>анализ УДПР и УДПП</a:t>
            </a:r>
            <a:endParaRPr lang="ru-RU" sz="3200"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000" i="1" dirty="0" smtClean="0">
                <a:solidFill>
                  <a:srgbClr val="FF0066"/>
                </a:solidFill>
              </a:rPr>
              <a:t>УДПП представляет собой политику, в которой индивидуальные пользователи или их группы или ролевые объекты получают доступ (либо им доступ запрещается) на основе их параметров подлинности или ВИУД</a:t>
            </a:r>
            <a:r>
              <a:rPr lang="ru-RU" sz="3000" dirty="0" smtClean="0">
                <a:solidFill>
                  <a:srgbClr val="000099"/>
                </a:solidFill>
              </a:rPr>
              <a:t>.</a:t>
            </a:r>
          </a:p>
          <a:p>
            <a:pPr>
              <a:lnSpc>
                <a:spcPts val="3600"/>
              </a:lnSpc>
            </a:pPr>
            <a:r>
              <a:rPr lang="ru-RU" sz="3000" dirty="0" smtClean="0">
                <a:solidFill>
                  <a:srgbClr val="000099"/>
                </a:solidFill>
              </a:rPr>
              <a:t>После детального анализа некоторые различия между УДПР и УДПП становятся не очевидными: разрешения в рамках УДПР и ВИУД об инициаторе по существу одно и то же.</a:t>
            </a:r>
            <a:endParaRPr lang="ru-RU" sz="30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232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3000" i="1" dirty="0" smtClean="0">
                <a:solidFill>
                  <a:srgbClr val="FF0066"/>
                </a:solidFill>
              </a:rPr>
              <a:t>Разрешения, которые связаны с УДПР, могут рассматриваться, как соответствующая ВИУД об инициаторе</a:t>
            </a:r>
            <a:r>
              <a:rPr lang="ru-RU" sz="3000" dirty="0" smtClean="0">
                <a:solidFill>
                  <a:srgbClr val="000099"/>
                </a:solidFill>
              </a:rPr>
              <a:t>. В самом деле, если пользователи в соответствие с УДПР обладают уникальными не иерархическими индивидуальными разрешениями, то последние становятся эквивалентны параметрам подлинности пользователя, а группы целевых объектов становятся эквивалентны записям в списках УД.</a:t>
            </a:r>
            <a:endParaRPr lang="ru-RU" sz="30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200" i="1" dirty="0" smtClean="0">
                <a:solidFill>
                  <a:srgbClr val="FF0066"/>
                </a:solidFill>
              </a:rPr>
              <a:t>Очень часто между УДПР и УДПП проявляется и другое различие</a:t>
            </a:r>
            <a:r>
              <a:rPr lang="ru-RU" sz="3200" dirty="0" smtClean="0">
                <a:solidFill>
                  <a:srgbClr val="000099"/>
                </a:solidFill>
              </a:rPr>
              <a:t>, которое заключается в том, что УДПР устанавливаются административно, тогда как УДПП выбираются пользователями. С точки зрения общих основ обеспечения безопасности различие лежит в УД к ВИУД, когда сама ВИУД трактуется как целевой объект (в смысле её модификации).</a:t>
            </a:r>
            <a:endParaRPr lang="ru-RU" sz="31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95350"/>
            <a:ext cx="7993063" cy="53860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pPr>
            <a:r>
              <a:rPr lang="ru-RU" sz="2600" i="1" dirty="0" smtClean="0">
                <a:solidFill>
                  <a:srgbClr val="FF0066"/>
                </a:solidFill>
              </a:rPr>
              <a:t>Это различие не очевидно</a:t>
            </a:r>
            <a:r>
              <a:rPr lang="ru-RU" sz="2600" dirty="0" smtClean="0">
                <a:solidFill>
                  <a:srgbClr val="000099"/>
                </a:solidFill>
              </a:rPr>
              <a:t>: существует различие в выборе распределения или централизации возможного управления, что зависит от ПЛУД, диапазон которых начинает от чисто административного назначения политики до её избирания исключительно пользователем. Конкретная ситуация отображается в совокупность реальных требований, устанавливаемых администраторами безопасности или их посредниками (например, менеджерами департамента или руководителями группы), в отличие от индивидуально устанавливаемых ПЛУД. </a:t>
            </a:r>
            <a:endParaRPr lang="ru-RU" sz="26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406650"/>
            <a:ext cx="7993063" cy="123110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800"/>
              </a:lnSpc>
            </a:pPr>
            <a:r>
              <a:rPr lang="ru-RU" sz="4000" dirty="0" smtClean="0">
                <a:solidFill>
                  <a:srgbClr val="000099"/>
                </a:solidFill>
              </a:rPr>
              <a:t>В этом способе </a:t>
            </a:r>
            <a:r>
              <a:rPr lang="ru-RU" sz="4000" i="1" dirty="0" smtClean="0">
                <a:solidFill>
                  <a:srgbClr val="FF0066"/>
                </a:solidFill>
              </a:rPr>
              <a:t>участвуют три объекта</a:t>
            </a:r>
            <a:r>
              <a:rPr lang="ru-RU" sz="4000" dirty="0" smtClean="0">
                <a:solidFill>
                  <a:srgbClr val="000099"/>
                </a:solidFill>
              </a:rPr>
              <a:t>:</a:t>
            </a:r>
            <a:endParaRPr lang="ru-RU" sz="4000" dirty="0">
              <a:solidFill>
                <a:srgbClr val="000099"/>
              </a:solidFill>
            </a:endParaRPr>
          </a:p>
        </p:txBody>
      </p:sp>
      <p:sp>
        <p:nvSpPr>
          <p:cNvPr id="188420" name="Rectangle 4"/>
          <p:cNvSpPr>
            <a:spLocks noChangeArrowheads="1"/>
          </p:cNvSpPr>
          <p:nvPr/>
        </p:nvSpPr>
        <p:spPr bwMode="auto">
          <a:xfrm>
            <a:off x="793750" y="819150"/>
            <a:ext cx="8350250" cy="846386"/>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eaLnBrk="0" hangingPunct="0">
              <a:lnSpc>
                <a:spcPts val="3300"/>
              </a:lnSpc>
              <a:spcBef>
                <a:spcPts val="0"/>
              </a:spcBef>
              <a:buClr>
                <a:srgbClr val="FFFF00"/>
              </a:buClr>
              <a:buSzPct val="80000"/>
              <a:buFont typeface="Wingdings" pitchFamily="2" charset="2"/>
              <a:buNone/>
            </a:pPr>
            <a:r>
              <a:rPr lang="en-US" sz="3200" b="1" i="1" dirty="0" smtClean="0">
                <a:solidFill>
                  <a:srgbClr val="FF3300"/>
                </a:solidFill>
                <a:latin typeface="Arial" charset="0"/>
              </a:rPr>
              <a:t>XI.</a:t>
            </a:r>
            <a:r>
              <a:rPr lang="ru-RU" sz="3200" b="1" i="1" dirty="0" smtClean="0">
                <a:solidFill>
                  <a:srgbClr val="FF3300"/>
                </a:solidFill>
                <a:latin typeface="Arial" charset="0"/>
              </a:rPr>
              <a:t>Способ обеспечения ретрансляции ВИУД через инициатора</a:t>
            </a:r>
            <a:endParaRPr lang="ru-RU" sz="3200"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2749550" y="3873500"/>
            <a:ext cx="4356100" cy="192360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600"/>
              </a:lnSpc>
              <a:spcBef>
                <a:spcPts val="600"/>
              </a:spcBef>
              <a:buClr>
                <a:srgbClr val="FF0066"/>
              </a:buClr>
              <a:buSzPct val="80000"/>
              <a:buFont typeface="Wingdings" pitchFamily="2" charset="2"/>
              <a:buChar char="q"/>
              <a:defRPr/>
            </a:pPr>
            <a:r>
              <a:rPr lang="ru-RU" sz="3600" dirty="0" smtClean="0">
                <a:solidFill>
                  <a:srgbClr val="000099"/>
                </a:solidFill>
              </a:rPr>
              <a:t>инициатор </a:t>
            </a:r>
            <a:r>
              <a:rPr lang="en-US" sz="3600" i="1" dirty="0" smtClean="0">
                <a:solidFill>
                  <a:srgbClr val="FF0066"/>
                </a:solidFill>
              </a:rPr>
              <a:t>A</a:t>
            </a:r>
            <a:r>
              <a:rPr lang="ru-RU" sz="3600" dirty="0" smtClean="0">
                <a:solidFill>
                  <a:srgbClr val="000099"/>
                </a:solidFill>
              </a:rPr>
              <a:t>;</a:t>
            </a:r>
          </a:p>
          <a:p>
            <a:pPr marL="442913" indent="-442913" algn="l">
              <a:lnSpc>
                <a:spcPts val="4600"/>
              </a:lnSpc>
              <a:spcBef>
                <a:spcPts val="600"/>
              </a:spcBef>
              <a:buClr>
                <a:srgbClr val="FF0066"/>
              </a:buClr>
              <a:buSzPct val="80000"/>
              <a:buFont typeface="Wingdings" pitchFamily="2" charset="2"/>
              <a:buChar char="q"/>
              <a:defRPr/>
            </a:pPr>
            <a:r>
              <a:rPr lang="ru-RU" sz="3600" dirty="0" smtClean="0">
                <a:solidFill>
                  <a:srgbClr val="000099"/>
                </a:solidFill>
              </a:rPr>
              <a:t>объект </a:t>
            </a:r>
            <a:r>
              <a:rPr lang="en-US" sz="3600" i="1" dirty="0" smtClean="0">
                <a:solidFill>
                  <a:srgbClr val="FF0066"/>
                </a:solidFill>
              </a:rPr>
              <a:t>C</a:t>
            </a:r>
            <a:r>
              <a:rPr lang="ru-RU" sz="3600" dirty="0" smtClean="0">
                <a:solidFill>
                  <a:srgbClr val="000099"/>
                </a:solidFill>
              </a:rPr>
              <a:t>;</a:t>
            </a:r>
          </a:p>
          <a:p>
            <a:pPr marL="442913" indent="-442913" algn="l">
              <a:lnSpc>
                <a:spcPts val="4600"/>
              </a:lnSpc>
              <a:spcBef>
                <a:spcPts val="600"/>
              </a:spcBef>
              <a:buClr>
                <a:srgbClr val="FF0066"/>
              </a:buClr>
              <a:buSzPct val="80000"/>
              <a:buFont typeface="Wingdings" pitchFamily="2" charset="2"/>
              <a:buChar char="q"/>
              <a:defRPr/>
            </a:pPr>
            <a:r>
              <a:rPr lang="ru-RU" sz="3600" dirty="0" smtClean="0">
                <a:solidFill>
                  <a:srgbClr val="000099"/>
                </a:solidFill>
              </a:rPr>
              <a:t>объект </a:t>
            </a:r>
            <a:r>
              <a:rPr lang="ru-RU" sz="3600" i="1" dirty="0" smtClean="0">
                <a:solidFill>
                  <a:srgbClr val="FF0066"/>
                </a:solidFill>
              </a:rPr>
              <a:t>В</a:t>
            </a:r>
            <a:r>
              <a:rPr lang="ru-RU" sz="3600" dirty="0" smtClean="0">
                <a:solidFill>
                  <a:srgbClr val="000099"/>
                </a:solidFill>
              </a:rPr>
              <a:t>.</a:t>
            </a:r>
            <a:endParaRPr lang="ru-RU" sz="3600" dirty="0">
              <a:solidFill>
                <a:srgbClr val="000099"/>
              </a:solidFill>
            </a:endParaRPr>
          </a:p>
        </p:txBody>
      </p:sp>
    </p:spTree>
  </p:cSld>
  <p:clrMapOvr>
    <a:masterClrMapping/>
  </p:clrMapOvr>
  <p:transition spd="slow"/>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19231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2600" i="1" dirty="0" smtClean="0">
                <a:solidFill>
                  <a:srgbClr val="FF0066"/>
                </a:solidFill>
              </a:rPr>
              <a:t>Основное предназначение этого способа </a:t>
            </a:r>
            <a:r>
              <a:rPr lang="ru-RU" sz="2600" dirty="0" smtClean="0">
                <a:solidFill>
                  <a:srgbClr val="000099"/>
                </a:solidFill>
              </a:rPr>
              <a:t>состоит в том, чтобы позволить инициатору начать доставку информации напрямую от объекта </a:t>
            </a:r>
            <a:r>
              <a:rPr lang="en-US" sz="2600" i="1" dirty="0" smtClean="0">
                <a:solidFill>
                  <a:srgbClr val="FF0066"/>
                </a:solidFill>
              </a:rPr>
              <a:t>C</a:t>
            </a:r>
            <a:r>
              <a:rPr lang="ru-RU" sz="2600" dirty="0" smtClean="0">
                <a:solidFill>
                  <a:srgbClr val="000099"/>
                </a:solidFill>
              </a:rPr>
              <a:t> объекту </a:t>
            </a:r>
            <a:r>
              <a:rPr lang="ru-RU" sz="2600" i="1" dirty="0" smtClean="0">
                <a:solidFill>
                  <a:srgbClr val="FF0066"/>
                </a:solidFill>
              </a:rPr>
              <a:t>В</a:t>
            </a:r>
            <a:r>
              <a:rPr lang="ru-RU" sz="2600" dirty="0" smtClean="0">
                <a:solidFill>
                  <a:srgbClr val="000099"/>
                </a:solidFill>
              </a:rPr>
              <a:t> без участия инициатора </a:t>
            </a:r>
            <a:r>
              <a:rPr lang="ru-RU" sz="2600" i="1" dirty="0" smtClean="0">
                <a:solidFill>
                  <a:srgbClr val="FF0066"/>
                </a:solidFill>
              </a:rPr>
              <a:t>А</a:t>
            </a:r>
            <a:r>
              <a:rPr lang="ru-RU" sz="2600" dirty="0" smtClean="0">
                <a:solidFill>
                  <a:srgbClr val="000099"/>
                </a:solidFill>
              </a:rPr>
              <a:t> в течение фазы доставки.</a:t>
            </a:r>
          </a:p>
          <a:p>
            <a:pPr>
              <a:lnSpc>
                <a:spcPts val="3400"/>
              </a:lnSpc>
            </a:pPr>
            <a:r>
              <a:rPr lang="ru-RU" sz="2600" dirty="0" smtClean="0">
                <a:solidFill>
                  <a:srgbClr val="000099"/>
                </a:solidFill>
              </a:rPr>
              <a:t>Инициатор первым запрашивает доступ к объекту </a:t>
            </a:r>
            <a:r>
              <a:rPr lang="en-US" sz="2600" i="1" dirty="0" smtClean="0">
                <a:solidFill>
                  <a:srgbClr val="FF0066"/>
                </a:solidFill>
              </a:rPr>
              <a:t>C</a:t>
            </a:r>
            <a:r>
              <a:rPr lang="ru-RU" sz="2600" dirty="0" smtClean="0">
                <a:solidFill>
                  <a:srgbClr val="000099"/>
                </a:solidFill>
              </a:rPr>
              <a:t> и предоставляет ему ВИУД, привязанную к инициатору, чтобы получить доступ. Затем объект </a:t>
            </a:r>
            <a:r>
              <a:rPr lang="en-US" sz="2600" i="1" dirty="0" smtClean="0">
                <a:solidFill>
                  <a:srgbClr val="FF0066"/>
                </a:solidFill>
              </a:rPr>
              <a:t>C</a:t>
            </a:r>
            <a:r>
              <a:rPr lang="ru-RU" sz="2600" dirty="0" smtClean="0">
                <a:solidFill>
                  <a:srgbClr val="000099"/>
                </a:solidFill>
              </a:rPr>
              <a:t> предоставляет инициатору некоторую информацию, которая будет использоваться позднее объектом </a:t>
            </a:r>
            <a:r>
              <a:rPr lang="en-US" sz="2600" i="1" dirty="0" smtClean="0">
                <a:solidFill>
                  <a:srgbClr val="FF0066"/>
                </a:solidFill>
              </a:rPr>
              <a:t>B</a:t>
            </a:r>
            <a:r>
              <a:rPr lang="ru-RU" sz="2600" dirty="0" smtClean="0">
                <a:solidFill>
                  <a:srgbClr val="000099"/>
                </a:solidFill>
              </a:rPr>
              <a:t> для получения доступа к объекту </a:t>
            </a:r>
            <a:r>
              <a:rPr lang="ru-RU" sz="2600" i="1" dirty="0" smtClean="0">
                <a:solidFill>
                  <a:srgbClr val="FF0066"/>
                </a:solidFill>
              </a:rPr>
              <a:t>С</a:t>
            </a:r>
            <a:r>
              <a:rPr lang="ru-RU" sz="2600" dirty="0" smtClean="0">
                <a:solidFill>
                  <a:srgbClr val="000099"/>
                </a:solidFill>
              </a:rPr>
              <a:t>.</a:t>
            </a:r>
            <a:endParaRPr lang="ru-RU" sz="26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028700"/>
            <a:ext cx="7993063" cy="102592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400" dirty="0" smtClean="0">
                <a:solidFill>
                  <a:srgbClr val="000099"/>
                </a:solidFill>
              </a:rPr>
              <a:t>Эта информация состоит из следующих двух частей:</a:t>
            </a:r>
            <a:endParaRPr lang="ru-RU" sz="34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2184400"/>
            <a:ext cx="8001000" cy="400109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400"/>
              </a:lnSpc>
              <a:spcBef>
                <a:spcPts val="600"/>
              </a:spcBef>
              <a:buClr>
                <a:srgbClr val="FF0066"/>
              </a:buClr>
              <a:buSzPct val="80000"/>
              <a:buFont typeface="Wingdings" pitchFamily="2" charset="2"/>
              <a:buChar char="q"/>
              <a:defRPr/>
            </a:pPr>
            <a:r>
              <a:rPr lang="ru-RU" sz="3200" i="1" dirty="0" smtClean="0">
                <a:solidFill>
                  <a:srgbClr val="FF0066"/>
                </a:solidFill>
              </a:rPr>
              <a:t>уникальная ссылка на объект </a:t>
            </a:r>
            <a:r>
              <a:rPr lang="en-US" sz="3200" i="1" dirty="0" smtClean="0">
                <a:solidFill>
                  <a:srgbClr val="FF0066"/>
                </a:solidFill>
              </a:rPr>
              <a:t>C</a:t>
            </a:r>
            <a:r>
              <a:rPr lang="ru-RU" sz="3200" dirty="0" smtClean="0">
                <a:solidFill>
                  <a:srgbClr val="000099"/>
                </a:solidFill>
              </a:rPr>
              <a:t>, которая используется в течение срока действия ссылки;</a:t>
            </a:r>
          </a:p>
          <a:p>
            <a:pPr marL="442913" indent="-442913" algn="l">
              <a:lnSpc>
                <a:spcPts val="3400"/>
              </a:lnSpc>
              <a:spcBef>
                <a:spcPts val="600"/>
              </a:spcBef>
              <a:buClr>
                <a:srgbClr val="FF0066"/>
              </a:buClr>
              <a:buSzPct val="80000"/>
              <a:buFont typeface="Wingdings" pitchFamily="2" charset="2"/>
              <a:buChar char="q"/>
              <a:defRPr/>
            </a:pPr>
            <a:r>
              <a:rPr lang="ru-RU" sz="3200" i="1" dirty="0" smtClean="0">
                <a:solidFill>
                  <a:srgbClr val="FF0066"/>
                </a:solidFill>
              </a:rPr>
              <a:t>криптографический ключ</a:t>
            </a:r>
            <a:r>
              <a:rPr lang="ru-RU" sz="3200" dirty="0" smtClean="0">
                <a:solidFill>
                  <a:srgbClr val="000099"/>
                </a:solidFill>
              </a:rPr>
              <a:t>, защищённый с использованием службы обеспечения конфиденциальности, для информационного взаимодействия объекта </a:t>
            </a:r>
            <a:r>
              <a:rPr lang="en-US" sz="3200" i="1" dirty="0" smtClean="0">
                <a:solidFill>
                  <a:srgbClr val="FF0066"/>
                </a:solidFill>
              </a:rPr>
              <a:t>C</a:t>
            </a:r>
            <a:r>
              <a:rPr lang="en-US" sz="3200" i="1" dirty="0" smtClean="0">
                <a:solidFill>
                  <a:srgbClr val="000099"/>
                </a:solidFill>
              </a:rPr>
              <a:t> </a:t>
            </a:r>
            <a:r>
              <a:rPr lang="ru-RU" sz="3200" dirty="0" smtClean="0">
                <a:solidFill>
                  <a:srgbClr val="000099"/>
                </a:solidFill>
              </a:rPr>
              <a:t>и инициатора.</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117600"/>
            <a:ext cx="8001056" cy="483106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800"/>
              </a:lnSpc>
              <a:spcBef>
                <a:spcPts val="600"/>
              </a:spcBef>
              <a:buClr>
                <a:srgbClr val="FF0066"/>
              </a:buClr>
              <a:buSzPct val="70000"/>
              <a:buFont typeface="+mj-lt"/>
              <a:buAutoNum type="alphaLcParenR"/>
              <a:defRPr/>
            </a:pPr>
            <a:r>
              <a:rPr lang="ru-RU" sz="3000" i="1" dirty="0" smtClean="0">
                <a:solidFill>
                  <a:srgbClr val="FF0066"/>
                </a:solidFill>
              </a:rPr>
              <a:t>использование СЕРТ|УД и маркеров УД</a:t>
            </a:r>
            <a:r>
              <a:rPr lang="ru-RU" sz="3000" dirty="0" smtClean="0">
                <a:solidFill>
                  <a:srgbClr val="000099"/>
                </a:solidFill>
              </a:rPr>
              <a:t>. Инициатор получает СЕРТ|УД или маркер УД (или оба) с использованием средства запроса ВИУД. Такой СЕРТ|УД или маркер УД в дальнейшем является «привязкой» к запросу доступа, сгенерированному инициатором с использованием средства формирования ВИУД, привязанной к запросу доступа.</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12960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600" i="1" dirty="0" smtClean="0">
                <a:solidFill>
                  <a:srgbClr val="FF0066"/>
                </a:solidFill>
              </a:rPr>
              <a:t>С целью обеспечения доступа к объекту </a:t>
            </a:r>
            <a:r>
              <a:rPr lang="en-US" sz="3600" i="1" dirty="0" smtClean="0">
                <a:solidFill>
                  <a:srgbClr val="FF0066"/>
                </a:solidFill>
              </a:rPr>
              <a:t>C</a:t>
            </a:r>
            <a:r>
              <a:rPr lang="ru-RU" sz="3600" i="1" dirty="0" smtClean="0">
                <a:solidFill>
                  <a:srgbClr val="FF0066"/>
                </a:solidFill>
              </a:rPr>
              <a:t>, объекту </a:t>
            </a:r>
            <a:r>
              <a:rPr lang="en-US" sz="3600" i="1" dirty="0" smtClean="0">
                <a:solidFill>
                  <a:srgbClr val="FF0066"/>
                </a:solidFill>
              </a:rPr>
              <a:t>B</a:t>
            </a:r>
            <a:r>
              <a:rPr lang="ru-RU" sz="3600" i="1" dirty="0" smtClean="0">
                <a:solidFill>
                  <a:srgbClr val="FF0066"/>
                </a:solidFill>
              </a:rPr>
              <a:t> необходимо получить от инициатора </a:t>
            </a:r>
            <a:r>
              <a:rPr lang="en-US" sz="3600" i="1" dirty="0" smtClean="0">
                <a:solidFill>
                  <a:srgbClr val="FF0066"/>
                </a:solidFill>
              </a:rPr>
              <a:t>A</a:t>
            </a:r>
            <a:r>
              <a:rPr lang="ru-RU" sz="3600" i="1" dirty="0" smtClean="0">
                <a:solidFill>
                  <a:srgbClr val="FF0066"/>
                </a:solidFill>
              </a:rPr>
              <a:t> уникальную ссылку и криптографический ключ</a:t>
            </a:r>
            <a:r>
              <a:rPr lang="ru-RU" sz="3600" dirty="0" smtClean="0">
                <a:solidFill>
                  <a:srgbClr val="000099"/>
                </a:solidFill>
              </a:rPr>
              <a:t>. При доставке от инициатора до объекта </a:t>
            </a:r>
            <a:r>
              <a:rPr lang="en-US" sz="3600" i="1" dirty="0" smtClean="0">
                <a:solidFill>
                  <a:srgbClr val="FF0066"/>
                </a:solidFill>
              </a:rPr>
              <a:t>B</a:t>
            </a:r>
            <a:r>
              <a:rPr lang="ru-RU" sz="3600" dirty="0" smtClean="0">
                <a:solidFill>
                  <a:srgbClr val="000099"/>
                </a:solidFill>
              </a:rPr>
              <a:t> криптографический ключ защищается на основе использования СЛКН.</a:t>
            </a: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232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r>
              <a:rPr lang="ru-RU" sz="3400" dirty="0" smtClean="0">
                <a:solidFill>
                  <a:srgbClr val="000099"/>
                </a:solidFill>
              </a:rPr>
              <a:t>В заключении, </a:t>
            </a:r>
            <a:r>
              <a:rPr lang="ru-RU" sz="3400" i="1" dirty="0" smtClean="0">
                <a:solidFill>
                  <a:srgbClr val="FF0066"/>
                </a:solidFill>
              </a:rPr>
              <a:t>уникальная ссылка и криптографический ключ используются объектом </a:t>
            </a:r>
            <a:r>
              <a:rPr lang="en-US" sz="3400" i="1" dirty="0" smtClean="0">
                <a:solidFill>
                  <a:srgbClr val="FF0066"/>
                </a:solidFill>
              </a:rPr>
              <a:t>B</a:t>
            </a:r>
            <a:r>
              <a:rPr lang="ru-RU" sz="3400" i="1" dirty="0" smtClean="0">
                <a:solidFill>
                  <a:srgbClr val="FF0066"/>
                </a:solidFill>
              </a:rPr>
              <a:t> </a:t>
            </a:r>
            <a:r>
              <a:rPr lang="ru-RU" sz="3400" dirty="0" smtClean="0">
                <a:solidFill>
                  <a:srgbClr val="000099"/>
                </a:solidFill>
              </a:rPr>
              <a:t>для формирования ВИУД, привязанной к запросу доступа. Последняя состоит из уникальной ссылки и криптографической проверочной суммы, вычисленной с использованием криптографического ключа.</a:t>
            </a: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0914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600"/>
              </a:lnSpc>
            </a:pPr>
            <a:r>
              <a:rPr lang="ru-RU" sz="4000" dirty="0" smtClean="0">
                <a:solidFill>
                  <a:srgbClr val="000099"/>
                </a:solidFill>
              </a:rPr>
              <a:t>В дальнейшем </a:t>
            </a:r>
            <a:r>
              <a:rPr lang="ru-RU" sz="4000" i="1" dirty="0" smtClean="0">
                <a:solidFill>
                  <a:srgbClr val="FF0066"/>
                </a:solidFill>
              </a:rPr>
              <a:t>объект</a:t>
            </a:r>
            <a:r>
              <a:rPr lang="ru-RU" sz="4000" dirty="0" smtClean="0">
                <a:solidFill>
                  <a:srgbClr val="000099"/>
                </a:solidFill>
              </a:rPr>
              <a:t> </a:t>
            </a:r>
            <a:r>
              <a:rPr lang="en-US" sz="4000" i="1" dirty="0" smtClean="0">
                <a:solidFill>
                  <a:srgbClr val="FF0066"/>
                </a:solidFill>
              </a:rPr>
              <a:t>C</a:t>
            </a:r>
            <a:r>
              <a:rPr lang="en-US" sz="4000" dirty="0" smtClean="0">
                <a:solidFill>
                  <a:srgbClr val="000099"/>
                </a:solidFill>
              </a:rPr>
              <a:t> </a:t>
            </a:r>
            <a:r>
              <a:rPr lang="ru-RU" sz="4000" i="1" dirty="0" smtClean="0">
                <a:solidFill>
                  <a:srgbClr val="FF0066"/>
                </a:solidFill>
              </a:rPr>
              <a:t>может предоставить доступ</a:t>
            </a:r>
            <a:r>
              <a:rPr lang="ru-RU" sz="4000" dirty="0" smtClean="0">
                <a:solidFill>
                  <a:srgbClr val="000099"/>
                </a:solidFill>
              </a:rPr>
              <a:t>, если криптографический ключ, используемый для вычисления криптографической проверочной суммы, совпадёт с один из ключей, указанных в ссылке.</a:t>
            </a:r>
            <a:endParaRPr lang="ru-RU" sz="40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5" name="Rectangle 3"/>
          <p:cNvSpPr>
            <a:spLocks noChangeArrowheads="1"/>
          </p:cNvSpPr>
          <p:nvPr/>
        </p:nvSpPr>
        <p:spPr bwMode="auto">
          <a:xfrm>
            <a:off x="755650" y="819150"/>
            <a:ext cx="8388350" cy="418576"/>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ct val="85000"/>
              </a:lnSpc>
              <a:buClr>
                <a:srgbClr val="FFFF00"/>
              </a:buClr>
              <a:buSzPct val="80000"/>
              <a:buFont typeface="Wingdings" pitchFamily="2" charset="2"/>
              <a:buNone/>
            </a:pPr>
            <a:r>
              <a:rPr lang="en-US" sz="3200" b="1" i="1" dirty="0" smtClean="0">
                <a:solidFill>
                  <a:srgbClr val="FF3300"/>
                </a:solidFill>
                <a:latin typeface="Arial" charset="0"/>
              </a:rPr>
              <a:t>XII. </a:t>
            </a:r>
            <a:r>
              <a:rPr lang="ru-RU" sz="3200" b="1" i="1" dirty="0" smtClean="0">
                <a:solidFill>
                  <a:srgbClr val="FF3300"/>
                </a:solidFill>
                <a:latin typeface="Arial" charset="0"/>
              </a:rPr>
              <a:t>Общая </a:t>
            </a:r>
            <a:r>
              <a:rPr lang="ru-RU" sz="3200" b="1" i="1" dirty="0">
                <a:solidFill>
                  <a:srgbClr val="FF3300"/>
                </a:solidFill>
                <a:latin typeface="Arial" charset="0"/>
              </a:rPr>
              <a:t>структура </a:t>
            </a:r>
            <a:r>
              <a:rPr lang="ru-RU" sz="3200" b="1" i="1" dirty="0" smtClean="0">
                <a:solidFill>
                  <a:srgbClr val="FF3300"/>
                </a:solidFill>
                <a:latin typeface="Arial" charset="0"/>
              </a:rPr>
              <a:t>службы УД</a:t>
            </a:r>
            <a:endParaRPr lang="ru-RU" sz="3200" b="1" i="1" dirty="0">
              <a:solidFill>
                <a:srgbClr val="FF3300"/>
              </a:solidFill>
              <a:latin typeface="Arial" charset="0"/>
            </a:endParaRPr>
          </a:p>
        </p:txBody>
      </p:sp>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4</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graphicFrame>
        <p:nvGraphicFramePr>
          <p:cNvPr id="269405" name="Group 93"/>
          <p:cNvGraphicFramePr>
            <a:graphicFrameLocks noGrp="1"/>
          </p:cNvGraphicFramePr>
          <p:nvPr/>
        </p:nvGraphicFramePr>
        <p:xfrm>
          <a:off x="971550" y="2051050"/>
          <a:ext cx="7921625" cy="3962106"/>
        </p:xfrm>
        <a:graphic>
          <a:graphicData uri="http://schemas.openxmlformats.org/drawingml/2006/table">
            <a:tbl>
              <a:tblPr/>
              <a:tblGrid>
                <a:gridCol w="2089150">
                  <a:extLst>
                    <a:ext uri="{9D8B030D-6E8A-4147-A177-3AD203B41FA5}">
                      <a16:colId xmlns:a16="http://schemas.microsoft.com/office/drawing/2014/main" val="20000"/>
                    </a:ext>
                  </a:extLst>
                </a:gridCol>
                <a:gridCol w="711200">
                  <a:extLst>
                    <a:ext uri="{9D8B030D-6E8A-4147-A177-3AD203B41FA5}">
                      <a16:colId xmlns:a16="http://schemas.microsoft.com/office/drawing/2014/main" val="20001"/>
                    </a:ext>
                  </a:extLst>
                </a:gridCol>
                <a:gridCol w="5121275">
                  <a:extLst>
                    <a:ext uri="{9D8B030D-6E8A-4147-A177-3AD203B41FA5}">
                      <a16:colId xmlns:a16="http://schemas.microsoft.com/office/drawing/2014/main" val="20002"/>
                    </a:ext>
                  </a:extLst>
                </a:gridCol>
              </a:tblGrid>
              <a:tr h="677069">
                <a:tc rowSpan="4">
                  <a:txBody>
                    <a:bodyPr/>
                    <a:lstStyle/>
                    <a:p>
                      <a:pPr marL="0" marR="0" lvl="0" indent="0" algn="l"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kumimoji="0" lang="ru-RU" sz="2600" b="0" i="0" u="none" strike="noStrike" cap="none" normalizeH="0" baseline="0" dirty="0" smtClean="0">
                          <a:ln>
                            <a:noFill/>
                          </a:ln>
                          <a:solidFill>
                            <a:srgbClr val="000099"/>
                          </a:solidFill>
                          <a:effectLst>
                            <a:outerShdw blurRad="38100" dist="38100" dir="2700000" algn="tl">
                              <a:srgbClr val="000000"/>
                            </a:outerShdw>
                          </a:effectLst>
                          <a:latin typeface="Arial" charset="0"/>
                        </a:rPr>
                        <a:t>Структура службы управления доступом</a:t>
                      </a:r>
                    </a:p>
                  </a:txBody>
                  <a:tcPr marL="54000" marR="54000" marT="54000" marB="54000"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rowSpan="3">
                  <a:txBody>
                    <a:bodyPr/>
                    <a:lstStyle/>
                    <a:p>
                      <a:pPr marL="0" marR="0" lvl="0" indent="0" algn="l" defTabSz="914400" rtl="0" eaLnBrk="0" fontAlgn="base" latinLnBrk="0" hangingPunct="0">
                        <a:lnSpc>
                          <a:spcPts val="3400"/>
                        </a:lnSpc>
                        <a:spcBef>
                          <a:spcPct val="0"/>
                        </a:spcBef>
                        <a:spcAft>
                          <a:spcPct val="0"/>
                        </a:spcAft>
                        <a:buClr>
                          <a:srgbClr val="FFFF00"/>
                        </a:buClr>
                        <a:buSzPct val="80000"/>
                        <a:buFont typeface="Wingdings" pitchFamily="2" charset="2"/>
                        <a:buNone/>
                        <a:tabLst/>
                      </a:pPr>
                      <a:r>
                        <a:rPr kumimoji="0" lang="ru-RU" sz="2400" b="0" i="0" u="none" strike="noStrike" kern="600" cap="none" spc="-250" normalizeH="0" baseline="0" dirty="0" smtClean="0">
                          <a:ln>
                            <a:noFill/>
                          </a:ln>
                          <a:solidFill>
                            <a:srgbClr val="000099"/>
                          </a:solidFill>
                          <a:effectLst>
                            <a:outerShdw blurRad="38100" dist="38100" dir="2700000" algn="tl">
                              <a:srgbClr val="000000"/>
                            </a:outerShdw>
                          </a:effectLst>
                          <a:latin typeface="Arial" charset="0"/>
                        </a:rPr>
                        <a:t>Элемент</a:t>
                      </a:r>
                    </a:p>
                  </a:txBody>
                  <a:tcPr marL="54000" marR="54000" marT="54000" marB="54000" vert="wordArtVert"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0DAEE"/>
                    </a:solidFill>
                  </a:tcPr>
                </a:tc>
                <a:tc>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000" b="0" i="0" u="sng" strike="noStrike" cap="none" normalizeH="0" baseline="0" dirty="0" smtClean="0">
                          <a:ln>
                            <a:noFill/>
                          </a:ln>
                          <a:solidFill>
                            <a:srgbClr val="000099"/>
                          </a:solidFill>
                          <a:effectLst>
                            <a:outerShdw blurRad="38100" dist="38100" dir="2700000" algn="tl">
                              <a:srgbClr val="000000"/>
                            </a:outerShdw>
                          </a:effectLst>
                          <a:latin typeface="Arial" charset="0"/>
                        </a:rPr>
                        <a:t>Объект/субъект</a:t>
                      </a: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 Инициатор, Целевой объект</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677069">
                <a:tc vMerge="1">
                  <a:txBody>
                    <a:bodyPr/>
                    <a:lstStyle/>
                    <a:p>
                      <a:endParaRPr lang="ru-RU"/>
                    </a:p>
                  </a:txBody>
                  <a:tcPr/>
                </a:tc>
                <a:tc vMerge="1">
                  <a:txBody>
                    <a:bodyPr/>
                    <a:lstStyle/>
                    <a:p>
                      <a:endParaRPr lang="ru-RU"/>
                    </a:p>
                  </a:txBody>
                  <a:tcPr/>
                </a:tc>
                <a:tc>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000" b="0" i="0" u="sng" strike="noStrike" cap="none" normalizeH="0" baseline="0" dirty="0" smtClean="0">
                          <a:ln>
                            <a:noFill/>
                          </a:ln>
                          <a:solidFill>
                            <a:srgbClr val="000099"/>
                          </a:solidFill>
                          <a:effectLst>
                            <a:outerShdw blurRad="38100" dist="38100" dir="2700000" algn="tl">
                              <a:srgbClr val="000000">
                                <a:alpha val="43137"/>
                              </a:srgbClr>
                            </a:outerShdw>
                          </a:effectLst>
                          <a:latin typeface="+mn-lt"/>
                        </a:rPr>
                        <a:t>Функции</a:t>
                      </a:r>
                      <a:r>
                        <a:rPr kumimoji="0" lang="ru-RU" sz="2000" b="0" i="0" u="none" strike="noStrike" cap="none" normalizeH="0" baseline="0" dirty="0" smtClean="0">
                          <a:ln>
                            <a:noFill/>
                          </a:ln>
                          <a:solidFill>
                            <a:srgbClr val="000099"/>
                          </a:solidFill>
                          <a:effectLst>
                            <a:outerShdw blurRad="38100" dist="38100" dir="2700000" algn="tl">
                              <a:srgbClr val="000000">
                                <a:alpha val="43137"/>
                              </a:srgbClr>
                            </a:outerShdw>
                          </a:effectLst>
                          <a:latin typeface="+mn-lt"/>
                        </a:rPr>
                        <a:t>: </a:t>
                      </a:r>
                      <a:r>
                        <a:rPr lang="ru-RU" sz="1800" b="0" kern="1200" dirty="0" smtClean="0">
                          <a:solidFill>
                            <a:srgbClr val="000099"/>
                          </a:solidFill>
                          <a:effectLst>
                            <a:outerShdw blurRad="38100" dist="38100" dir="2700000" algn="tl">
                              <a:srgbClr val="000000">
                                <a:alpha val="43137"/>
                              </a:srgbClr>
                            </a:outerShdw>
                          </a:effectLst>
                          <a:latin typeface="+mn-lt"/>
                          <a:ea typeface="+mn-ea"/>
                          <a:cs typeface="+mn-cs"/>
                        </a:rPr>
                        <a:t>Функция принуждения при УД, Функция принятия решения о предоставлении доступа</a:t>
                      </a:r>
                      <a:endParaRPr kumimoji="0" lang="ru-RU" sz="2000" b="0" i="0" u="none" strike="noStrike" cap="none" normalizeH="0" baseline="0" dirty="0" smtClean="0">
                        <a:ln>
                          <a:noFill/>
                        </a:ln>
                        <a:solidFill>
                          <a:srgbClr val="000099"/>
                        </a:solidFill>
                        <a:effectLst>
                          <a:outerShdw blurRad="38100" dist="38100" dir="2700000" algn="tl">
                            <a:srgbClr val="000000">
                              <a:alpha val="43137"/>
                            </a:srgbClr>
                          </a:outerShdw>
                        </a:effectLst>
                        <a:latin typeface="+mn-lt"/>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6BCDE"/>
                    </a:solidFill>
                  </a:tcPr>
                </a:tc>
                <a:extLst>
                  <a:ext uri="{0D108BD9-81ED-4DB2-BD59-A6C34878D82A}">
                    <a16:rowId xmlns:a16="http://schemas.microsoft.com/office/drawing/2014/main" val="10001"/>
                  </a:ext>
                </a:extLst>
              </a:tr>
              <a:tr h="806450">
                <a:tc vMerge="1">
                  <a:txBody>
                    <a:bodyPr/>
                    <a:lstStyle/>
                    <a:p>
                      <a:endParaRPr lang="ru-RU"/>
                    </a:p>
                  </a:txBody>
                  <a:tcPr/>
                </a:tc>
                <a:tc vMerge="1">
                  <a:txBody>
                    <a:bodyPr/>
                    <a:lstStyle/>
                    <a:p>
                      <a:endParaRPr lang="ru-RU"/>
                    </a:p>
                  </a:txBody>
                  <a:tcPr/>
                </a:tc>
                <a:tc>
                  <a:txBody>
                    <a:bodyPr/>
                    <a:lstStyle/>
                    <a:p>
                      <a:pPr marL="0" marR="0" lvl="0" indent="0" algn="l" defTabSz="914400" rtl="0" eaLnBrk="0" fontAlgn="base" latinLnBrk="0" hangingPunct="0">
                        <a:lnSpc>
                          <a:spcPct val="100000"/>
                        </a:lnSpc>
                        <a:spcBef>
                          <a:spcPct val="0"/>
                        </a:spcBef>
                        <a:spcAft>
                          <a:spcPct val="0"/>
                        </a:spcAft>
                        <a:buClr>
                          <a:srgbClr val="FFFF00"/>
                        </a:buClr>
                        <a:buSzPct val="80000"/>
                        <a:buFont typeface="Wingdings" pitchFamily="2" charset="2"/>
                        <a:buNone/>
                        <a:tabLst/>
                      </a:pPr>
                      <a:r>
                        <a:rPr lang="ru-RU" sz="1800" u="sng" kern="1200" dirty="0" smtClean="0">
                          <a:solidFill>
                            <a:srgbClr val="000099"/>
                          </a:solidFill>
                          <a:effectLst>
                            <a:outerShdw blurRad="38100" dist="38100" dir="2700000" algn="tl">
                              <a:srgbClr val="000000">
                                <a:alpha val="43137"/>
                              </a:srgbClr>
                            </a:outerShdw>
                          </a:effectLst>
                          <a:latin typeface="+mn-lt"/>
                          <a:ea typeface="+mn-ea"/>
                          <a:cs typeface="+mn-cs"/>
                        </a:rPr>
                        <a:t>Информация</a:t>
                      </a: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Информация для УД, Информации для принятия решения при УД, Контекстно-зависимая информация, Правила политики УД</a:t>
                      </a:r>
                      <a:endParaRPr kumimoji="0" lang="ru-RU" sz="2000" b="0" i="0" u="none" strike="noStrike" cap="none" normalizeH="0" baseline="0" dirty="0" smtClean="0">
                        <a:ln>
                          <a:noFill/>
                        </a:ln>
                        <a:solidFill>
                          <a:srgbClr val="000099"/>
                        </a:solidFill>
                        <a:effectLst>
                          <a:outerShdw blurRad="38100" dist="38100" dir="2700000" algn="tl">
                            <a:srgbClr val="000000">
                              <a:alpha val="43137"/>
                            </a:srgbClr>
                          </a:outerShdw>
                        </a:effectLst>
                        <a:latin typeface="+mn-lt"/>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FDA5"/>
                    </a:solidFill>
                  </a:tcPr>
                </a:tc>
                <a:extLst>
                  <a:ext uri="{0D108BD9-81ED-4DB2-BD59-A6C34878D82A}">
                    <a16:rowId xmlns:a16="http://schemas.microsoft.com/office/drawing/2014/main" val="10002"/>
                  </a:ext>
                </a:extLst>
              </a:tr>
              <a:tr h="1150938">
                <a:tc vMerge="1">
                  <a:txBody>
                    <a:bodyPr/>
                    <a:lstStyle/>
                    <a:p>
                      <a:endParaRPr lang="ru-RU"/>
                    </a:p>
                  </a:txBody>
                  <a:tcPr/>
                </a:tc>
                <a:tc gridSpan="2">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lang="ru-RU" sz="2000" u="sng" kern="1200" dirty="0" smtClean="0">
                          <a:solidFill>
                            <a:srgbClr val="000099"/>
                          </a:solidFill>
                          <a:effectLst>
                            <a:outerShdw blurRad="38100" dist="38100" dir="2700000" algn="tl">
                              <a:srgbClr val="000000">
                                <a:alpha val="43137"/>
                              </a:srgbClr>
                            </a:outerShdw>
                          </a:effectLst>
                          <a:latin typeface="+mn-lt"/>
                          <a:ea typeface="+mn-ea"/>
                          <a:cs typeface="+mn-cs"/>
                        </a:rPr>
                        <a:t>Цель объектов</a:t>
                      </a:r>
                      <a:r>
                        <a:rPr lang="ru-RU" sz="2000" kern="1200" dirty="0" smtClean="0">
                          <a:solidFill>
                            <a:srgbClr val="000099"/>
                          </a:solidFill>
                          <a:effectLst>
                            <a:outerShdw blurRad="38100" dist="38100" dir="2700000" algn="tl">
                              <a:srgbClr val="000000">
                                <a:alpha val="43137"/>
                              </a:srgbClr>
                            </a:outerShdw>
                          </a:effectLst>
                          <a:latin typeface="+mn-lt"/>
                          <a:ea typeface="+mn-ea"/>
                          <a:cs typeface="+mn-cs"/>
                        </a:rPr>
                        <a:t>: интерпретировать информацию для предоставления инициаторам доступа к целевым объектам, только как авторизованного</a:t>
                      </a:r>
                      <a:endParaRPr kumimoji="0" lang="ru-RU" sz="20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CCFFFF"/>
                    </a:solidFill>
                  </a:tcPr>
                </a:tc>
                <a:tc hMerge="1">
                  <a:txBody>
                    <a:bodyPr/>
                    <a:lstStyle/>
                    <a:p>
                      <a:endParaRPr lang="ru-RU"/>
                    </a:p>
                  </a:txBody>
                  <a:tcPr/>
                </a:tc>
                <a:extLst>
                  <a:ext uri="{0D108BD9-81ED-4DB2-BD59-A6C34878D82A}">
                    <a16:rowId xmlns:a16="http://schemas.microsoft.com/office/drawing/2014/main" val="10003"/>
                  </a:ext>
                </a:extLst>
              </a:tr>
            </a:tbl>
          </a:graphicData>
        </a:graphic>
      </p:graphicFrame>
    </p:spTree>
  </p:cSld>
  <p:clrMapOvr>
    <a:masterClrMapping/>
  </p:clrMapOvr>
  <p:transition spd="slow"/>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4</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graphicFrame>
        <p:nvGraphicFramePr>
          <p:cNvPr id="271520" name="Group 160"/>
          <p:cNvGraphicFramePr>
            <a:graphicFrameLocks noGrp="1"/>
          </p:cNvGraphicFramePr>
          <p:nvPr/>
        </p:nvGraphicFramePr>
        <p:xfrm>
          <a:off x="971550" y="1073150"/>
          <a:ext cx="7921625" cy="5030064"/>
        </p:xfrm>
        <a:graphic>
          <a:graphicData uri="http://schemas.openxmlformats.org/drawingml/2006/table">
            <a:tbl>
              <a:tblPr/>
              <a:tblGrid>
                <a:gridCol w="630238">
                  <a:extLst>
                    <a:ext uri="{9D8B030D-6E8A-4147-A177-3AD203B41FA5}">
                      <a16:colId xmlns:a16="http://schemas.microsoft.com/office/drawing/2014/main" val="20000"/>
                    </a:ext>
                  </a:extLst>
                </a:gridCol>
                <a:gridCol w="3059112">
                  <a:extLst>
                    <a:ext uri="{9D8B030D-6E8A-4147-A177-3AD203B41FA5}">
                      <a16:colId xmlns:a16="http://schemas.microsoft.com/office/drawing/2014/main" val="20001"/>
                    </a:ext>
                  </a:extLst>
                </a:gridCol>
                <a:gridCol w="4232275">
                  <a:extLst>
                    <a:ext uri="{9D8B030D-6E8A-4147-A177-3AD203B41FA5}">
                      <a16:colId xmlns:a16="http://schemas.microsoft.com/office/drawing/2014/main" val="20002"/>
                    </a:ext>
                  </a:extLst>
                </a:gridCol>
              </a:tblGrid>
              <a:tr h="824431">
                <a:tc rowSpan="3">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Е</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П</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Т</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4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mn-lt"/>
                        </a:rPr>
                        <a:t>Объект/субъект</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mn-lt"/>
                        </a:rPr>
                        <a:t>Центр безопасности сетевого сегмента</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577114">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mn-lt"/>
                        </a:rPr>
                        <a:t>Функция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FF0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2800" b="0" i="0" u="none" strike="noStrike" cap="none" normalizeH="0" baseline="0" smtClean="0">
                        <a:ln>
                          <a:noFill/>
                        </a:ln>
                        <a:solidFill>
                          <a:srgbClr val="000099"/>
                        </a:solidFill>
                        <a:effectLst>
                          <a:outerShdw blurRad="38100" dist="38100" dir="2700000" algn="tl">
                            <a:srgbClr val="000000"/>
                          </a:outerShdw>
                        </a:effectLst>
                        <a:latin typeface="+mn-lt"/>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FF0FF"/>
                    </a:solidFill>
                  </a:tcPr>
                </a:tc>
                <a:extLst>
                  <a:ext uri="{0D108BD9-81ED-4DB2-BD59-A6C34878D82A}">
                    <a16:rowId xmlns:a16="http://schemas.microsoft.com/office/drawing/2014/main" val="10001"/>
                  </a:ext>
                </a:extLst>
              </a:tr>
              <a:tr h="3576854">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mn-lt"/>
                        </a:rPr>
                        <a:t>Мероприятия, связанные с обеспечением процедуры управления доступом</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E0DAEE"/>
                    </a:solidFill>
                  </a:tcPr>
                </a:tc>
                <a:tc>
                  <a:txBody>
                    <a:bodyPr/>
                    <a:lstStyle/>
                    <a:p>
                      <a:pPr>
                        <a:buFontTx/>
                        <a:buChar char="-"/>
                      </a:pPr>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Инсталляция, изменение, аннулирование  и регистрация информации для УД;</a:t>
                      </a:r>
                    </a:p>
                    <a:p>
                      <a:pPr>
                        <a:buFontTx/>
                        <a:buChar char="-"/>
                      </a:pPr>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Аннулирование информации для принятия решения при УД;</a:t>
                      </a:r>
                    </a:p>
                    <a:p>
                      <a:pPr>
                        <a:buFontTx/>
                        <a:buChar char="-"/>
                      </a:pPr>
                      <a:r>
                        <a:rPr lang="ru-RU" sz="2400" kern="1200" baseline="0" dirty="0" smtClean="0">
                          <a:solidFill>
                            <a:srgbClr val="000099"/>
                          </a:solidFill>
                          <a:effectLst>
                            <a:outerShdw blurRad="38100" dist="38100" dir="2700000" algn="tl">
                              <a:srgbClr val="000000">
                                <a:alpha val="43137"/>
                              </a:srgbClr>
                            </a:outerShdw>
                          </a:effectLst>
                          <a:latin typeface="+mn-lt"/>
                          <a:ea typeface="+mn-ea"/>
                          <a:cs typeface="+mn-cs"/>
                        </a:rPr>
                        <a:t> </a:t>
                      </a:r>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Блокировка и разблокировка компонента</a:t>
                      </a: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E0DAEE"/>
                    </a:solidFill>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4</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graphicFrame>
        <p:nvGraphicFramePr>
          <p:cNvPr id="271520" name="Group 160"/>
          <p:cNvGraphicFramePr>
            <a:graphicFrameLocks noGrp="1"/>
          </p:cNvGraphicFramePr>
          <p:nvPr/>
        </p:nvGraphicFramePr>
        <p:xfrm>
          <a:off x="971550" y="1162050"/>
          <a:ext cx="7921625" cy="5113070"/>
        </p:xfrm>
        <a:graphic>
          <a:graphicData uri="http://schemas.openxmlformats.org/drawingml/2006/table">
            <a:tbl>
              <a:tblPr/>
              <a:tblGrid>
                <a:gridCol w="630238">
                  <a:extLst>
                    <a:ext uri="{9D8B030D-6E8A-4147-A177-3AD203B41FA5}">
                      <a16:colId xmlns:a16="http://schemas.microsoft.com/office/drawing/2014/main" val="20000"/>
                    </a:ext>
                  </a:extLst>
                </a:gridCol>
                <a:gridCol w="1858962">
                  <a:extLst>
                    <a:ext uri="{9D8B030D-6E8A-4147-A177-3AD203B41FA5}">
                      <a16:colId xmlns:a16="http://schemas.microsoft.com/office/drawing/2014/main" val="20001"/>
                    </a:ext>
                  </a:extLst>
                </a:gridCol>
                <a:gridCol w="2044700">
                  <a:extLst>
                    <a:ext uri="{9D8B030D-6E8A-4147-A177-3AD203B41FA5}">
                      <a16:colId xmlns:a16="http://schemas.microsoft.com/office/drawing/2014/main" val="20002"/>
                    </a:ext>
                  </a:extLst>
                </a:gridCol>
                <a:gridCol w="1511300">
                  <a:extLst>
                    <a:ext uri="{9D8B030D-6E8A-4147-A177-3AD203B41FA5}">
                      <a16:colId xmlns:a16="http://schemas.microsoft.com/office/drawing/2014/main" val="20003"/>
                    </a:ext>
                  </a:extLst>
                </a:gridCol>
                <a:gridCol w="1876425">
                  <a:extLst>
                    <a:ext uri="{9D8B030D-6E8A-4147-A177-3AD203B41FA5}">
                      <a16:colId xmlns:a16="http://schemas.microsoft.com/office/drawing/2014/main" val="20004"/>
                    </a:ext>
                  </a:extLst>
                </a:gridCol>
              </a:tblGrid>
              <a:tr h="533400">
                <a:tc rowSpan="3">
                  <a:txBody>
                    <a:bodyPr/>
                    <a:lstStyle/>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М</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Е</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О</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П</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Т</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ts val="2800"/>
                        </a:lnSpc>
                        <a:spcBef>
                          <a:spcPct val="0"/>
                        </a:spcBef>
                        <a:spcAft>
                          <a:spcPct val="0"/>
                        </a:spcAft>
                        <a:buClr>
                          <a:srgbClr val="FFFF00"/>
                        </a:buClr>
                        <a:buSzPct val="80000"/>
                        <a:buFont typeface="Wingdings" pitchFamily="2" charset="2"/>
                        <a:buNone/>
                        <a:tabLst/>
                      </a:pPr>
                      <a:r>
                        <a:rPr kumimoji="0" lang="ru-RU" sz="20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000099"/>
                          </a:solidFill>
                          <a:effectLst>
                            <a:outerShdw blurRad="38100" dist="38100" dir="2700000" algn="tl">
                              <a:srgbClr val="000000"/>
                            </a:outerShdw>
                          </a:effectLst>
                          <a:latin typeface="Arial" charset="0"/>
                        </a:rPr>
                        <a:t>Объект/субъект</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000099"/>
                          </a:solidFill>
                          <a:effectLst>
                            <a:outerShdw blurRad="38100" dist="38100" dir="2700000" algn="tl">
                              <a:srgbClr val="000000"/>
                            </a:outerShdw>
                          </a:effectLst>
                          <a:latin typeface="Arial" charset="0"/>
                        </a:rPr>
                        <a:t>Инициатор</a:t>
                      </a:r>
                    </a:p>
                  </a:txBody>
                  <a:tcPr marL="54000" marR="54000" marT="54000" marB="54000" horzOverflow="overflow">
                    <a:lnL w="19050" cap="flat" cmpd="sng" algn="ctr">
                      <a:solidFill>
                        <a:srgbClr val="660066"/>
                      </a:solidFill>
                      <a:prstDash val="solid"/>
                      <a:miter lim="800000"/>
                      <a:headEnd type="none" w="med" len="med"/>
                      <a:tailEnd type="none" w="med" len="med"/>
                    </a:lnL>
                    <a:lnR w="1905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marL="0" marR="0" lvl="0" indent="0" algn="ctr"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000099"/>
                          </a:solidFill>
                          <a:effectLst>
                            <a:outerShdw blurRad="38100" dist="38100" dir="2700000" algn="tl">
                              <a:srgbClr val="000000"/>
                            </a:outerShdw>
                          </a:effectLst>
                          <a:latin typeface="Arial" charset="0"/>
                        </a:rPr>
                        <a:t>Целевой объект</a:t>
                      </a:r>
                    </a:p>
                  </a:txBody>
                  <a:tcPr marL="54000" marR="54000" marT="54000" marB="54000"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2200" b="0" i="0" u="none" strike="noStrike" cap="none" normalizeH="0" baseline="0" dirty="0" smtClean="0">
                        <a:ln>
                          <a:noFill/>
                        </a:ln>
                        <a:solidFill>
                          <a:srgbClr val="000099"/>
                        </a:solidFill>
                        <a:effectLst>
                          <a:outerShdw blurRad="38100" dist="38100" dir="2700000" algn="tl">
                            <a:srgbClr val="000000"/>
                          </a:outerShdw>
                        </a:effectLst>
                        <a:latin typeface="Arial" charset="0"/>
                      </a:endParaRPr>
                    </a:p>
                  </a:txBody>
                  <a:tcPr marL="54000" marR="54000" marT="54000" marB="54000" horzOverflow="overflow">
                    <a:lnL w="19050" cap="flat" cmpd="sng" algn="ctr">
                      <a:solidFill>
                        <a:srgbClr val="7030A0"/>
                      </a:solidFill>
                      <a:prstDash val="solid"/>
                      <a:round/>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FFDEC9"/>
                    </a:solidFill>
                  </a:tcPr>
                </a:tc>
                <a:extLst>
                  <a:ext uri="{0D108BD9-81ED-4DB2-BD59-A6C34878D82A}">
                    <a16:rowId xmlns:a16="http://schemas.microsoft.com/office/drawing/2014/main" val="10000"/>
                  </a:ext>
                </a:extLst>
              </a:tr>
              <a:tr h="776174">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blurRad="38100" dist="38100" dir="2700000" algn="tl">
                              <a:srgbClr val="000000"/>
                            </a:outerShdw>
                          </a:effectLst>
                          <a:latin typeface="Arial" charset="0"/>
                        </a:rPr>
                        <a:t>Функция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2200" b="0" i="0" u="none" strike="noStrike" cap="none" normalizeH="0" baseline="0" dirty="0" smtClean="0">
                        <a:ln>
                          <a:noFill/>
                        </a:ln>
                        <a:solidFill>
                          <a:srgbClr val="000099"/>
                        </a:solidFill>
                        <a:effectLst>
                          <a:outerShdw blurRad="38100" dist="38100" dir="2700000" algn="tl">
                            <a:srgbClr val="000000"/>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2200" b="0" i="0" u="none" strike="noStrike" cap="none" normalizeH="0" baseline="0" dirty="0" smtClean="0">
                        <a:ln>
                          <a:noFill/>
                        </a:ln>
                        <a:solidFill>
                          <a:srgbClr val="000099"/>
                        </a:solidFill>
                        <a:effectLst>
                          <a:outerShdw blurRad="38100" dist="38100" dir="2700000" algn="tl">
                            <a:srgbClr val="000000"/>
                          </a:outerShdw>
                        </a:effectLst>
                        <a:latin typeface="Arial" charset="0"/>
                      </a:endParaRPr>
                    </a:p>
                  </a:txBody>
                  <a:tcPr marL="54000" marR="54000" marT="54000" marB="54000"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pPr marL="0" marR="0" lvl="0" indent="0" algn="ctr" defTabSz="914400" rtl="0" eaLnBrk="0" fontAlgn="base" latinLnBrk="0" hangingPunct="0">
                        <a:lnSpc>
                          <a:spcPts val="1200"/>
                        </a:lnSpc>
                        <a:spcBef>
                          <a:spcPct val="0"/>
                        </a:spcBef>
                        <a:spcAft>
                          <a:spcPct val="0"/>
                        </a:spcAft>
                        <a:buClr>
                          <a:srgbClr val="FFFF00"/>
                        </a:buClr>
                        <a:buSzPct val="80000"/>
                        <a:buFont typeface="Wingdings" pitchFamily="2" charset="2"/>
                        <a:buNone/>
                        <a:tabLst/>
                      </a:pPr>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Функция принятия решения о предоставлении доступа</a:t>
                      </a:r>
                      <a:endParaRPr kumimoji="0" lang="ru-RU" sz="1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7030A0"/>
                      </a:solidFill>
                      <a:prstDash val="solid"/>
                      <a:round/>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extLst>
                  <a:ext uri="{0D108BD9-81ED-4DB2-BD59-A6C34878D82A}">
                    <a16:rowId xmlns:a16="http://schemas.microsoft.com/office/drawing/2014/main" val="10001"/>
                  </a:ext>
                </a:extLst>
              </a:tr>
              <a:tr h="3585795">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1800" b="0" i="0" u="none" strike="noStrike" cap="none" normalizeH="0" baseline="0" dirty="0" smtClean="0">
                          <a:ln>
                            <a:noFill/>
                          </a:ln>
                          <a:solidFill>
                            <a:srgbClr val="000099"/>
                          </a:solidFill>
                          <a:effectLst>
                            <a:outerShdw blurRad="38100" dist="38100" dir="2700000" algn="tl">
                              <a:srgbClr val="000000"/>
                            </a:outerShdw>
                          </a:effectLst>
                          <a:latin typeface="Arial" charset="0"/>
                        </a:rPr>
                        <a:t>Мероприятия, функционально связанные с процедурой управления доступом</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Идентификация удалённого Центра безопасности сетевого сегмента</a:t>
                      </a:r>
                    </a:p>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Формирование политики защищённого информационного взаимодействия</a:t>
                      </a:r>
                    </a:p>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Запрос информации для УД</a:t>
                      </a:r>
                    </a:p>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Формирование информации для УД</a:t>
                      </a:r>
                    </a:p>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Аннулирование информации для принятия решения при УД</a:t>
                      </a:r>
                      <a:endParaRPr kumimoji="0" lang="ru-RU" sz="1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Запрос информации для УД</a:t>
                      </a:r>
                    </a:p>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Аннулирование информации для принятия решения при УД</a:t>
                      </a:r>
                    </a:p>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endParaRPr kumimoji="0" lang="ru-RU" sz="1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7030A0"/>
                      </a:solidFill>
                      <a:prstDash val="solid"/>
                      <a:round/>
                      <a:headEnd type="none" w="med" len="med"/>
                      <a:tailEnd type="none" w="med" len="med"/>
                    </a:lnL>
                    <a:lnR w="19050" cap="flat" cmpd="sng" algn="ctr">
                      <a:solidFill>
                        <a:srgbClr val="7030A0"/>
                      </a:solidFill>
                      <a:prstDash val="solid"/>
                      <a:round/>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tc>
                  <a:txBody>
                    <a:bodyPr/>
                    <a:lstStyle/>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Запрос информации для УД</a:t>
                      </a:r>
                    </a:p>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Проверку подлинности привязанной информации для УД и извлечение из неё информации для принятия решения при УД</a:t>
                      </a:r>
                    </a:p>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Получение контекстно-зависимой информации</a:t>
                      </a:r>
                    </a:p>
                    <a:p>
                      <a:r>
                        <a:rPr lang="ru-RU" sz="1400" kern="1200" dirty="0" smtClean="0">
                          <a:solidFill>
                            <a:srgbClr val="000099"/>
                          </a:solidFill>
                          <a:effectLst>
                            <a:outerShdw blurRad="38100" dist="38100" dir="2700000" algn="tl">
                              <a:srgbClr val="000000">
                                <a:alpha val="43137"/>
                              </a:srgbClr>
                            </a:outerShdw>
                          </a:effectLst>
                          <a:latin typeface="+mn-lt"/>
                          <a:ea typeface="+mn-ea"/>
                          <a:cs typeface="+mn-cs"/>
                        </a:rPr>
                        <a:t>- Принятие решения о предоставлении доступа</a:t>
                      </a:r>
                      <a:endParaRPr kumimoji="0" lang="ru-RU" sz="1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7030A0"/>
                      </a:solidFill>
                      <a:prstDash val="solid"/>
                      <a:round/>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FDA5"/>
                    </a:solidFill>
                  </a:tcPr>
                </a:tc>
                <a:extLst>
                  <a:ext uri="{0D108BD9-81ED-4DB2-BD59-A6C34878D82A}">
                    <a16:rowId xmlns:a16="http://schemas.microsoft.com/office/drawing/2014/main" val="10002"/>
                  </a:ext>
                </a:extLst>
              </a:tr>
            </a:tbl>
          </a:graphicData>
        </a:graphic>
      </p:graphicFrame>
    </p:spTree>
  </p:cSld>
  <p:clrMapOvr>
    <a:masterClrMapping/>
  </p:clrMapOvr>
  <p:transition spd="slow"/>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4</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graphicFrame>
        <p:nvGraphicFramePr>
          <p:cNvPr id="272443" name="Group 59"/>
          <p:cNvGraphicFramePr>
            <a:graphicFrameLocks noGrp="1"/>
          </p:cNvGraphicFramePr>
          <p:nvPr/>
        </p:nvGraphicFramePr>
        <p:xfrm>
          <a:off x="971550" y="895350"/>
          <a:ext cx="7921625" cy="5422900"/>
        </p:xfrm>
        <a:graphic>
          <a:graphicData uri="http://schemas.openxmlformats.org/drawingml/2006/table">
            <a:tbl>
              <a:tblPr/>
              <a:tblGrid>
                <a:gridCol w="630238">
                  <a:extLst>
                    <a:ext uri="{9D8B030D-6E8A-4147-A177-3AD203B41FA5}">
                      <a16:colId xmlns:a16="http://schemas.microsoft.com/office/drawing/2014/main" val="20000"/>
                    </a:ext>
                  </a:extLst>
                </a:gridCol>
                <a:gridCol w="2614612">
                  <a:extLst>
                    <a:ext uri="{9D8B030D-6E8A-4147-A177-3AD203B41FA5}">
                      <a16:colId xmlns:a16="http://schemas.microsoft.com/office/drawing/2014/main" val="20001"/>
                    </a:ext>
                  </a:extLst>
                </a:gridCol>
                <a:gridCol w="4676775">
                  <a:extLst>
                    <a:ext uri="{9D8B030D-6E8A-4147-A177-3AD203B41FA5}">
                      <a16:colId xmlns:a16="http://schemas.microsoft.com/office/drawing/2014/main" val="20002"/>
                    </a:ext>
                  </a:extLst>
                </a:gridCol>
              </a:tblGrid>
              <a:tr h="5422900">
                <a:tc>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Н</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Ф</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А</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Ц</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blurRad="38100" dist="38100" dir="2700000" algn="tl">
                              <a:srgbClr val="000000"/>
                            </a:outerShdw>
                          </a:effectLst>
                          <a:latin typeface="Arial" charset="0"/>
                        </a:rPr>
                        <a:t>Элементы входных/выходных данных, определяемые Центром безопасности сетевого сегмента</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FFDDD5"/>
                    </a:solidFill>
                  </a:tcPr>
                </a:tc>
                <a:tc>
                  <a:txBody>
                    <a:bodyPr/>
                    <a:lstStyle/>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Идентификаторы (Центра безопасности сетевого сегмента, инициатора, целевого объекта, политики защищённого информационного взаимодействия, групп, ролевых объектов)</a:t>
                      </a:r>
                    </a:p>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Критерий отбора информации для УД</a:t>
                      </a:r>
                    </a:p>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Время (период времени) действия</a:t>
                      </a:r>
                    </a:p>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Маркер критичности</a:t>
                      </a:r>
                    </a:p>
                    <a:p>
                      <a:r>
                        <a:rPr lang="ru-RU" sz="2400" kern="1200" dirty="0" smtClean="0">
                          <a:solidFill>
                            <a:srgbClr val="000099"/>
                          </a:solidFill>
                          <a:effectLst>
                            <a:outerShdw blurRad="38100" dist="38100" dir="2700000" algn="tl">
                              <a:srgbClr val="000000">
                                <a:alpha val="43137"/>
                              </a:srgbClr>
                            </a:outerShdw>
                          </a:effectLst>
                          <a:latin typeface="+mn-lt"/>
                          <a:ea typeface="+mn-ea"/>
                          <a:cs typeface="+mn-cs"/>
                        </a:rPr>
                        <a:t>- Маркер целостности</a:t>
                      </a:r>
                      <a:endParaRPr kumimoji="0" lang="ru-RU" sz="24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660066"/>
                      </a:solidFill>
                      <a:prstDash val="solid"/>
                      <a:miter lim="800000"/>
                      <a:headEnd type="none" w="med" len="med"/>
                      <a:tailEnd type="none" w="med" len="med"/>
                    </a:lnT>
                    <a:lnB w="38100" cap="flat" cmpd="sng" algn="ctr">
                      <a:solidFill>
                        <a:srgbClr val="7030A0"/>
                      </a:solidFill>
                      <a:prstDash val="solid"/>
                      <a:round/>
                      <a:headEnd type="none" w="med" len="med"/>
                      <a:tailEnd type="none" w="med" len="med"/>
                    </a:lnB>
                    <a:lnTlToBr>
                      <a:noFill/>
                    </a:lnTlToBr>
                    <a:lnBlToTr>
                      <a:noFill/>
                    </a:lnBlToTr>
                    <a:solidFill>
                      <a:srgbClr val="FFDDD5"/>
                    </a:solidFill>
                  </a:tcPr>
                </a:tc>
                <a:extLst>
                  <a:ext uri="{0D108BD9-81ED-4DB2-BD59-A6C34878D82A}">
                    <a16:rowId xmlns:a16="http://schemas.microsoft.com/office/drawing/2014/main" val="10000"/>
                  </a:ext>
                </a:extLst>
              </a:tr>
            </a:tbl>
          </a:graphicData>
        </a:graphic>
      </p:graphicFrame>
    </p:spTree>
  </p:cSld>
  <p:clrMapOvr>
    <a:masterClrMapping/>
  </p:clrMapOvr>
  <p:transition spd="slow"/>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2" name="Rectangle 6"/>
          <p:cNvSpPr>
            <a:spLocks noChangeArrowheads="1"/>
          </p:cNvSpPr>
          <p:nvPr/>
        </p:nvSpPr>
        <p:spPr bwMode="auto">
          <a:xfrm>
            <a:off x="755650" y="120650"/>
            <a:ext cx="8388350" cy="284693"/>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pPr>
            <a:r>
              <a:rPr lang="ru-RU" sz="2000" dirty="0">
                <a:solidFill>
                  <a:srgbClr val="996633"/>
                </a:solidFill>
                <a:latin typeface="Arial" charset="0"/>
                <a:cs typeface="Arial" charset="0"/>
              </a:rPr>
              <a:t>  Лекция </a:t>
            </a:r>
            <a:r>
              <a:rPr lang="ru-RU" sz="2000" dirty="0" smtClean="0">
                <a:solidFill>
                  <a:srgbClr val="996633"/>
                </a:solidFill>
                <a:latin typeface="Arial" charset="0"/>
                <a:cs typeface="Arial" charset="0"/>
              </a:rPr>
              <a:t>№</a:t>
            </a:r>
            <a:r>
              <a:rPr lang="en-US" sz="2000" dirty="0" smtClean="0">
                <a:solidFill>
                  <a:srgbClr val="996633"/>
                </a:solidFill>
                <a:latin typeface="Arial" charset="0"/>
                <a:cs typeface="Arial" charset="0"/>
              </a:rPr>
              <a:t>4</a:t>
            </a:r>
            <a:r>
              <a:rPr lang="ru-RU" sz="2000" dirty="0" smtClean="0">
                <a:solidFill>
                  <a:srgbClr val="996633"/>
                </a:solidFill>
                <a:latin typeface="Arial" charset="0"/>
                <a:cs typeface="Arial" charset="0"/>
              </a:rPr>
              <a:t>:</a:t>
            </a:r>
            <a:r>
              <a:rPr lang="ru-RU" sz="2000" dirty="0" smtClean="0">
                <a:solidFill>
                  <a:srgbClr val="CC0000"/>
                </a:solidFill>
                <a:latin typeface="Arial" charset="0"/>
                <a:cs typeface="Arial" charset="0"/>
              </a:rPr>
              <a:t> </a:t>
            </a:r>
            <a:r>
              <a:rPr lang="ru-RU" sz="2000" i="1" dirty="0">
                <a:solidFill>
                  <a:srgbClr val="56AC00"/>
                </a:solidFill>
                <a:latin typeface="Arial" charset="0"/>
                <a:cs typeface="Arial" charset="0"/>
              </a:rPr>
              <a:t>Теоретические основы аутентификации (Часть 3)</a:t>
            </a:r>
            <a:endParaRPr lang="en-GB" sz="2000" i="1" dirty="0">
              <a:solidFill>
                <a:srgbClr val="56AC00"/>
              </a:solidFill>
              <a:latin typeface="Arial" charset="0"/>
              <a:cs typeface="Arial" charset="0"/>
            </a:endParaRPr>
          </a:p>
        </p:txBody>
      </p:sp>
      <p:graphicFrame>
        <p:nvGraphicFramePr>
          <p:cNvPr id="272443" name="Group 59"/>
          <p:cNvGraphicFramePr>
            <a:graphicFrameLocks noGrp="1"/>
          </p:cNvGraphicFramePr>
          <p:nvPr/>
        </p:nvGraphicFramePr>
        <p:xfrm>
          <a:off x="971550" y="895350"/>
          <a:ext cx="7921625" cy="5428080"/>
        </p:xfrm>
        <a:graphic>
          <a:graphicData uri="http://schemas.openxmlformats.org/drawingml/2006/table">
            <a:tbl>
              <a:tblPr/>
              <a:tblGrid>
                <a:gridCol w="630238">
                  <a:extLst>
                    <a:ext uri="{9D8B030D-6E8A-4147-A177-3AD203B41FA5}">
                      <a16:colId xmlns:a16="http://schemas.microsoft.com/office/drawing/2014/main" val="20000"/>
                    </a:ext>
                  </a:extLst>
                </a:gridCol>
                <a:gridCol w="2614612">
                  <a:extLst>
                    <a:ext uri="{9D8B030D-6E8A-4147-A177-3AD203B41FA5}">
                      <a16:colId xmlns:a16="http://schemas.microsoft.com/office/drawing/2014/main" val="20001"/>
                    </a:ext>
                  </a:extLst>
                </a:gridCol>
                <a:gridCol w="4676775">
                  <a:extLst>
                    <a:ext uri="{9D8B030D-6E8A-4147-A177-3AD203B41FA5}">
                      <a16:colId xmlns:a16="http://schemas.microsoft.com/office/drawing/2014/main" val="20002"/>
                    </a:ext>
                  </a:extLst>
                </a:gridCol>
              </a:tblGrid>
              <a:tr h="1355725">
                <a:tc rowSpan="2">
                  <a:txBody>
                    <a:bodyPr/>
                    <a:lstStyle/>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Н</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Ф</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О</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Р</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М</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А</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Ц</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И</a:t>
                      </a:r>
                    </a:p>
                    <a:p>
                      <a:pPr marL="0" marR="0" lvl="0" indent="0" algn="l" defTabSz="914400" rtl="0" eaLnBrk="0" fontAlgn="base" latinLnBrk="0" hangingPunct="0">
                        <a:lnSpc>
                          <a:spcPct val="95000"/>
                        </a:lnSpc>
                        <a:spcBef>
                          <a:spcPct val="0"/>
                        </a:spcBef>
                        <a:spcAft>
                          <a:spcPct val="0"/>
                        </a:spcAft>
                        <a:buClr>
                          <a:srgbClr val="FFFF00"/>
                        </a:buClr>
                        <a:buSzPct val="80000"/>
                        <a:buFont typeface="Wingdings" pitchFamily="2" charset="2"/>
                        <a:buNone/>
                        <a:tabLst/>
                      </a:pPr>
                      <a:r>
                        <a:rPr kumimoji="0" lang="ru-RU" sz="2800" b="0" i="0" u="none" strike="noStrike" cap="none" normalizeH="0" baseline="0" dirty="0" smtClean="0">
                          <a:ln>
                            <a:noFill/>
                          </a:ln>
                          <a:solidFill>
                            <a:srgbClr val="000099"/>
                          </a:solidFill>
                          <a:effectLst>
                            <a:outerShdw blurRad="38100" dist="38100" dir="2700000" algn="tl">
                              <a:srgbClr val="000000"/>
                            </a:outerShdw>
                          </a:effectLst>
                          <a:latin typeface="Arial" charset="0"/>
                        </a:rPr>
                        <a:t>Я</a:t>
                      </a:r>
                    </a:p>
                  </a:txBody>
                  <a:tcPr marL="90000" marR="90000" marT="46800" marB="46800" anchor="ctr" anchorCtr="1" horzOverflow="overflow">
                    <a:lnL w="3810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rgbClr val="FFCCFF"/>
                    </a:solidFill>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dirty="0" smtClean="0">
                          <a:ln>
                            <a:noFill/>
                          </a:ln>
                          <a:solidFill>
                            <a:srgbClr val="000099"/>
                          </a:solidFill>
                          <a:effectLst>
                            <a:outerShdw blurRad="38100" dist="38100" dir="2700000" algn="tl">
                              <a:srgbClr val="000000"/>
                            </a:outerShdw>
                          </a:effectLst>
                          <a:latin typeface="Arial" charset="0"/>
                        </a:rPr>
                        <a:t>Информация, используемая в процедуре управления доступом</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tc>
                  <a:txBody>
                    <a:bodyPr/>
                    <a:lstStyle/>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Информация для УД / Информация для принятия решения при УД (об инициаторе, привязанная к инициатору, о целевом объекте, привязанная к целевому объекту, о запросе доступа, привязанная к запросу доступа, об объекте процедуры, привязанная к объекту процедуры, об информационном обмене, контекстно-зависимая, сохраняемая)</a:t>
                      </a:r>
                    </a:p>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Перечень УД</a:t>
                      </a:r>
                    </a:p>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Мандат доступа</a:t>
                      </a:r>
                    </a:p>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Метка</a:t>
                      </a:r>
                    </a:p>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Сертификат для УД</a:t>
                      </a:r>
                    </a:p>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Маркер УД</a:t>
                      </a:r>
                      <a:endParaRPr kumimoji="0" lang="ru-RU" sz="22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38100" cap="flat" cmpd="sng" algn="ctr">
                      <a:solidFill>
                        <a:srgbClr val="7030A0"/>
                      </a:solidFill>
                      <a:prstDash val="solid"/>
                      <a:round/>
                      <a:headEnd type="none" w="med" len="med"/>
                      <a:tailEnd type="none" w="med" len="med"/>
                    </a:lnT>
                    <a:lnB w="19050" cap="flat" cmpd="sng" algn="ctr">
                      <a:solidFill>
                        <a:srgbClr val="660066"/>
                      </a:solidFill>
                      <a:prstDash val="solid"/>
                      <a:miter lim="800000"/>
                      <a:headEnd type="none" w="med" len="med"/>
                      <a:tailEnd type="none" w="med" len="med"/>
                    </a:lnB>
                    <a:lnTlToBr>
                      <a:noFill/>
                    </a:lnTlToBr>
                    <a:lnBlToTr>
                      <a:noFill/>
                    </a:lnBlToTr>
                    <a:solidFill>
                      <a:srgbClr val="E9FEE6"/>
                    </a:solidFill>
                  </a:tcPr>
                </a:tc>
                <a:extLst>
                  <a:ext uri="{0D108BD9-81ED-4DB2-BD59-A6C34878D82A}">
                    <a16:rowId xmlns:a16="http://schemas.microsoft.com/office/drawing/2014/main" val="10000"/>
                  </a:ext>
                </a:extLst>
              </a:tr>
              <a:tr h="1122363">
                <a:tc vMerge="1">
                  <a:txBody>
                    <a:bodyPr/>
                    <a:lstStyle/>
                    <a:p>
                      <a:endParaRPr lang="ru-RU"/>
                    </a:p>
                  </a:txBody>
                  <a:tcPr/>
                </a:tc>
                <a:tc>
                  <a:txBody>
                    <a:bodyPr/>
                    <a:lstStyle/>
                    <a:p>
                      <a:pPr marL="0" marR="0" lvl="0" indent="0" algn="l" defTabSz="914400" rtl="0" eaLnBrk="0" fontAlgn="base" latinLnBrk="0" hangingPunct="0">
                        <a:lnSpc>
                          <a:spcPct val="90000"/>
                        </a:lnSpc>
                        <a:spcBef>
                          <a:spcPct val="0"/>
                        </a:spcBef>
                        <a:spcAft>
                          <a:spcPct val="0"/>
                        </a:spcAft>
                        <a:buClr>
                          <a:srgbClr val="FFFF00"/>
                        </a:buClr>
                        <a:buSzPct val="80000"/>
                        <a:buFont typeface="Wingdings" pitchFamily="2" charset="2"/>
                        <a:buNone/>
                        <a:tabLst/>
                      </a:pPr>
                      <a:r>
                        <a:rPr kumimoji="0" lang="ru-RU" sz="2200" b="0" i="0" u="none" strike="noStrike" cap="none" normalizeH="0" baseline="0" smtClean="0">
                          <a:ln>
                            <a:noFill/>
                          </a:ln>
                          <a:solidFill>
                            <a:srgbClr val="000099"/>
                          </a:solidFill>
                          <a:effectLst>
                            <a:outerShdw blurRad="38100" dist="38100" dir="2700000" algn="tl">
                              <a:srgbClr val="000000"/>
                            </a:outerShdw>
                          </a:effectLst>
                          <a:latin typeface="Arial" charset="0"/>
                        </a:rPr>
                        <a:t>Контрольная информация</a:t>
                      </a:r>
                    </a:p>
                  </a:txBody>
                  <a:tcPr marL="54000" marR="54000" marT="54000" marB="54000" horzOverflow="overflow">
                    <a:lnL w="38100" cap="flat" cmpd="sng" algn="ctr">
                      <a:solidFill>
                        <a:srgbClr val="660066"/>
                      </a:solidFill>
                      <a:prstDash val="solid"/>
                      <a:miter lim="800000"/>
                      <a:headEnd type="none" w="med" len="med"/>
                      <a:tailEnd type="none" w="med" len="med"/>
                    </a:lnL>
                    <a:lnR w="1905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chemeClr val="bg1"/>
                    </a:solidFill>
                  </a:tcPr>
                </a:tc>
                <a:tc>
                  <a:txBody>
                    <a:bodyPr/>
                    <a:lstStyle/>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Период времени</a:t>
                      </a:r>
                    </a:p>
                    <a:p>
                      <a:pPr>
                        <a:buFontTx/>
                        <a:buChar char="-"/>
                      </a:pP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Состояние системы</a:t>
                      </a:r>
                    </a:p>
                    <a:p>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Структура и формат политики УД</a:t>
                      </a:r>
                    </a:p>
                    <a:p>
                      <a:pPr>
                        <a:buFontTx/>
                        <a:buChar char="-"/>
                      </a:pP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Уровень аутентификации</a:t>
                      </a:r>
                    </a:p>
                    <a:p>
                      <a:pPr>
                        <a:buFontTx/>
                        <a:buChar char="-"/>
                      </a:pPr>
                      <a:r>
                        <a:rPr lang="ru-RU" sz="1800" kern="1200" dirty="0" smtClean="0">
                          <a:solidFill>
                            <a:srgbClr val="000099"/>
                          </a:solidFill>
                          <a:effectLst>
                            <a:outerShdw blurRad="38100" dist="38100" dir="2700000" algn="tl">
                              <a:srgbClr val="000000">
                                <a:alpha val="43137"/>
                              </a:srgbClr>
                            </a:outerShdw>
                          </a:effectLst>
                          <a:latin typeface="+mn-lt"/>
                          <a:ea typeface="+mn-ea"/>
                          <a:cs typeface="+mn-cs"/>
                        </a:rPr>
                        <a:t>- Маршрут соединения</a:t>
                      </a:r>
                      <a:endParaRPr kumimoji="0" lang="ru-RU" sz="2200" b="0" i="0" u="none" strike="noStrike" cap="none" normalizeH="0" baseline="0" dirty="0" smtClean="0">
                        <a:ln>
                          <a:noFill/>
                        </a:ln>
                        <a:solidFill>
                          <a:srgbClr val="000099"/>
                        </a:solidFill>
                        <a:effectLst>
                          <a:outerShdw blurRad="38100" dist="38100" dir="2700000" algn="tl">
                            <a:srgbClr val="000000">
                              <a:alpha val="43137"/>
                            </a:srgbClr>
                          </a:outerShdw>
                        </a:effectLst>
                        <a:latin typeface="Arial" charset="0"/>
                      </a:endParaRPr>
                    </a:p>
                  </a:txBody>
                  <a:tcPr marL="54000" marR="54000" marT="54000" marB="54000" horzOverflow="overflow">
                    <a:lnL w="19050" cap="flat" cmpd="sng" algn="ctr">
                      <a:solidFill>
                        <a:srgbClr val="660066"/>
                      </a:solidFill>
                      <a:prstDash val="solid"/>
                      <a:miter lim="800000"/>
                      <a:headEnd type="none" w="med" len="med"/>
                      <a:tailEnd type="none" w="med" len="med"/>
                    </a:lnL>
                    <a:lnR w="38100" cap="flat" cmpd="sng" algn="ctr">
                      <a:solidFill>
                        <a:srgbClr val="660066"/>
                      </a:solidFill>
                      <a:prstDash val="solid"/>
                      <a:miter lim="800000"/>
                      <a:headEnd type="none" w="med" len="med"/>
                      <a:tailEnd type="none" w="med" len="med"/>
                    </a:lnR>
                    <a:lnT w="19050" cap="flat" cmpd="sng" algn="ctr">
                      <a:solidFill>
                        <a:srgbClr val="660066"/>
                      </a:solidFill>
                      <a:prstDash val="solid"/>
                      <a:miter lim="800000"/>
                      <a:headEnd type="none" w="med" len="med"/>
                      <a:tailEnd type="none" w="med" len="med"/>
                    </a:lnT>
                    <a:lnB w="38100" cap="flat" cmpd="sng" algn="ctr">
                      <a:solidFill>
                        <a:srgbClr val="660066"/>
                      </a:solidFill>
                      <a:prstDash val="solid"/>
                      <a:miter lim="800000"/>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28700"/>
            <a:ext cx="8001056" cy="49244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263525" lvl="0" algn="l"/>
            <a:r>
              <a:rPr lang="ru-RU" sz="3200" dirty="0" smtClean="0">
                <a:solidFill>
                  <a:srgbClr val="000099"/>
                </a:solidFill>
              </a:rPr>
              <a:t>И в заключении, СЕРТ|УД или маркер УД проверяется ФПРР-модулем с использованием средства проверки привязанной ВИУД и извлечения ВИПР.</a:t>
            </a:r>
          </a:p>
          <a:p>
            <a:pPr marL="263525" algn="l"/>
            <a:r>
              <a:rPr lang="ru-RU" sz="3200" i="1" dirty="0" smtClean="0">
                <a:solidFill>
                  <a:srgbClr val="FF0066"/>
                </a:solidFill>
              </a:rPr>
              <a:t>Доступность УЦ</a:t>
            </a:r>
            <a:r>
              <a:rPr lang="ru-RU" sz="3200" dirty="0" smtClean="0">
                <a:solidFill>
                  <a:srgbClr val="000099"/>
                </a:solidFill>
              </a:rPr>
              <a:t>, указанного в СЕРТ|УД, или инициатора в случае маркера УД определяется в рамках процедуры проверки привязанной ВИУД и извлечения ВИПР;</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28700"/>
            <a:ext cx="8001056" cy="527067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400"/>
              </a:lnSpc>
              <a:spcBef>
                <a:spcPts val="300"/>
              </a:spcBef>
              <a:buClr>
                <a:srgbClr val="FF0066"/>
              </a:buClr>
              <a:buSzPct val="70000"/>
              <a:buFont typeface="+mj-lt"/>
              <a:buAutoNum type="alphaLcParenR" startAt="2"/>
              <a:defRPr/>
            </a:pPr>
            <a:r>
              <a:rPr lang="ru-RU" sz="3000" i="1" dirty="0" smtClean="0">
                <a:solidFill>
                  <a:srgbClr val="FF0066"/>
                </a:solidFill>
              </a:rPr>
              <a:t>использование аутентификации и поиск</a:t>
            </a:r>
            <a:r>
              <a:rPr lang="ru-RU" sz="3000" dirty="0" smtClean="0">
                <a:solidFill>
                  <a:srgbClr val="000099"/>
                </a:solidFill>
              </a:rPr>
              <a:t>. ФПРР-модуль получает параметр подлинности аутентифицированного инициатора и использует его для поиска разрешения этого инициатора;</a:t>
            </a:r>
          </a:p>
          <a:p>
            <a:pPr marL="514350" indent="-514350" algn="l">
              <a:lnSpc>
                <a:spcPts val="3400"/>
              </a:lnSpc>
              <a:spcBef>
                <a:spcPts val="300"/>
              </a:spcBef>
              <a:buClr>
                <a:srgbClr val="FF0066"/>
              </a:buClr>
              <a:buSzPct val="70000"/>
              <a:buFont typeface="+mj-lt"/>
              <a:buAutoNum type="alphaLcParenR" startAt="2"/>
              <a:defRPr/>
            </a:pPr>
            <a:r>
              <a:rPr lang="ru-RU" sz="3000" i="1" dirty="0" smtClean="0">
                <a:solidFill>
                  <a:srgbClr val="FF0066"/>
                </a:solidFill>
              </a:rPr>
              <a:t>использование помеченного канала</a:t>
            </a:r>
            <a:r>
              <a:rPr lang="ru-RU" sz="3000" dirty="0" smtClean="0">
                <a:solidFill>
                  <a:srgbClr val="000099"/>
                </a:solidFill>
              </a:rPr>
              <a:t>. Разрешение, данное инициатору, или метка данных, может быть следствием метки канала, который использовался для доставки запроса доступа.</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28700"/>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263525" lvl="0" algn="l">
              <a:lnSpc>
                <a:spcPts val="4000"/>
              </a:lnSpc>
            </a:pPr>
            <a:r>
              <a:rPr lang="ru-RU" sz="3400" i="1" dirty="0" smtClean="0">
                <a:solidFill>
                  <a:srgbClr val="FF0066"/>
                </a:solidFill>
              </a:rPr>
              <a:t>Целостность «привязки» метки к каналу </a:t>
            </a:r>
            <a:r>
              <a:rPr lang="ru-RU" sz="3400" dirty="0" smtClean="0">
                <a:solidFill>
                  <a:srgbClr val="000099"/>
                </a:solidFill>
              </a:rPr>
              <a:t>может быть гарантирована на основе привлечения СЛЦЛ. Гарантии того, что канал был предоставлен корректно, могут быть обеспечены доверенным провайдером службы установления соединений, и тем, что они могут быть проверены.</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3980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263525" lvl="0" algn="l">
              <a:lnSpc>
                <a:spcPts val="3800"/>
              </a:lnSpc>
            </a:pPr>
            <a:r>
              <a:rPr lang="ru-RU" sz="3400" dirty="0" smtClean="0">
                <a:solidFill>
                  <a:srgbClr val="000099"/>
                </a:solidFill>
              </a:rPr>
              <a:t>Аналогично, </a:t>
            </a:r>
            <a:r>
              <a:rPr lang="ru-RU" sz="3400" i="1" dirty="0" smtClean="0">
                <a:solidFill>
                  <a:srgbClr val="FF0066"/>
                </a:solidFill>
              </a:rPr>
              <a:t>гарантии могут быть обеспечены тем</a:t>
            </a:r>
            <a:r>
              <a:rPr lang="ru-RU" sz="3400" dirty="0" smtClean="0">
                <a:solidFill>
                  <a:srgbClr val="000099"/>
                </a:solidFill>
              </a:rPr>
              <a:t>, что целевой объект был авторизован для признания надёжности канала, который был предоставлен доверенным провайдером службы установления соединений, и тем, что авторизация целевого объекта может быть проверена перед установлением соединения;</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95350"/>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300"/>
              </a:spcBef>
              <a:buClr>
                <a:srgbClr val="FF0066"/>
              </a:buClr>
              <a:buSzPct val="70000"/>
              <a:buFont typeface="+mj-lt"/>
              <a:buAutoNum type="alphaLcParenR" startAt="4"/>
              <a:defRPr/>
            </a:pPr>
            <a:r>
              <a:rPr lang="ru-RU" i="1" dirty="0" smtClean="0">
                <a:solidFill>
                  <a:srgbClr val="FF0066"/>
                </a:solidFill>
              </a:rPr>
              <a:t>использование помеченных данных</a:t>
            </a:r>
            <a:r>
              <a:rPr lang="ru-RU" dirty="0" smtClean="0">
                <a:solidFill>
                  <a:srgbClr val="000099"/>
                </a:solidFill>
              </a:rPr>
              <a:t>. Разрешение, данное инициатору, может быть следствием меток объектов процедур (операндов), содержащихся в запросе доступа. </a:t>
            </a:r>
            <a:r>
              <a:rPr lang="ru-RU" i="1" dirty="0" smtClean="0">
                <a:solidFill>
                  <a:srgbClr val="FF0066"/>
                </a:solidFill>
              </a:rPr>
              <a:t>Целостность «привязки» метки к данным </a:t>
            </a:r>
            <a:r>
              <a:rPr lang="ru-RU" dirty="0" smtClean="0">
                <a:solidFill>
                  <a:srgbClr val="000099"/>
                </a:solidFill>
              </a:rPr>
              <a:t>может быть обеспечена, либо целостностью основного канала доставки, либо использованием кода проверки целостности или цифровой подписи, сформированной ЦБ по всей последовательности данных, включая метку безопасности.</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73150"/>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lvl="0">
              <a:lnSpc>
                <a:spcPts val="4000"/>
              </a:lnSpc>
            </a:pPr>
            <a:r>
              <a:rPr lang="ru-RU" sz="3600" i="1" dirty="0" smtClean="0">
                <a:solidFill>
                  <a:srgbClr val="FF0066"/>
                </a:solidFill>
              </a:rPr>
              <a:t>Метка безопасности </a:t>
            </a:r>
            <a:r>
              <a:rPr lang="ru-RU" sz="3600" dirty="0" smtClean="0">
                <a:solidFill>
                  <a:srgbClr val="000099"/>
                </a:solidFill>
              </a:rPr>
              <a:t>может использоваться как ВИУД о целевом объекте с целью защиты этого объекта. </a:t>
            </a:r>
            <a:r>
              <a:rPr lang="ru-RU" sz="3600" i="1" dirty="0" smtClean="0">
                <a:solidFill>
                  <a:srgbClr val="FF0066"/>
                </a:solidFill>
              </a:rPr>
              <a:t>Правила доступа </a:t>
            </a:r>
            <a:r>
              <a:rPr lang="ru-RU" sz="3600" dirty="0" smtClean="0">
                <a:solidFill>
                  <a:srgbClr val="000099"/>
                </a:solidFill>
              </a:rPr>
              <a:t>описывают полномочия (процедуры), предоставляемые инициатору его меткой безопасности и меткой безопасности, назначенной целевому объекту.</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3980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lvl="0">
              <a:lnSpc>
                <a:spcPts val="3400"/>
              </a:lnSpc>
            </a:pPr>
            <a:r>
              <a:rPr lang="ru-RU" sz="3000" i="1" dirty="0" smtClean="0">
                <a:solidFill>
                  <a:srgbClr val="FF0066"/>
                </a:solidFill>
              </a:rPr>
              <a:t>Если ПЛБ устанавливает</a:t>
            </a:r>
            <a:r>
              <a:rPr lang="ru-RU" sz="3000" dirty="0" smtClean="0">
                <a:solidFill>
                  <a:srgbClr val="000099"/>
                </a:solidFill>
              </a:rPr>
              <a:t>, что содержащаяся в метке безопасности ВИУД использовалась в ВИУД о целевом объекте, то оба потока данных (входящий в целевой объект и исходящий от него) могут быть полностью контролируемыми. Отсюда следует, что </a:t>
            </a:r>
            <a:r>
              <a:rPr lang="ru-RU" sz="3000" i="1" dirty="0" smtClean="0">
                <a:solidFill>
                  <a:srgbClr val="FF0066"/>
                </a:solidFill>
              </a:rPr>
              <a:t>оба потока данных </a:t>
            </a:r>
            <a:r>
              <a:rPr lang="ru-RU" sz="3000" dirty="0" smtClean="0">
                <a:solidFill>
                  <a:srgbClr val="000099"/>
                </a:solidFill>
              </a:rPr>
              <a:t>(входящий в целевой объект и исходящий от него) могут анализироваться в ССБ, в которых применяется такая же ПЛБ.</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028700"/>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lvl="0">
              <a:lnSpc>
                <a:spcPts val="4000"/>
              </a:lnSpc>
            </a:pPr>
            <a:r>
              <a:rPr lang="ru-RU" sz="3600" i="1" dirty="0" smtClean="0">
                <a:solidFill>
                  <a:srgbClr val="FF0066"/>
                </a:solidFill>
              </a:rPr>
              <a:t>Целевые объекты могут быть сформированы «внутри» других целевых объектов</a:t>
            </a:r>
            <a:r>
              <a:rPr lang="ru-RU" sz="3600" dirty="0" smtClean="0">
                <a:solidFill>
                  <a:srgbClr val="000099"/>
                </a:solidFill>
              </a:rPr>
              <a:t>. Метка безопасности «внутреннего» целевого объекта ограничивает метки безопасности, которые могут быть назначены «внешнему» целевому объекту, в соответствие с правилами применяемой ПЛБ.</a:t>
            </a:r>
            <a:endParaRPr lang="ru-RU" sz="3600" dirty="0">
              <a:solidFill>
                <a:srgbClr val="000099"/>
              </a:solidFill>
            </a:endParaRPr>
          </a:p>
        </p:txBody>
      </p:sp>
    </p:spTree>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882650" y="1873250"/>
            <a:ext cx="8001000" cy="76944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buClr>
                <a:srgbClr val="FF0066"/>
              </a:buClr>
              <a:buSzPct val="80000"/>
              <a:buFont typeface="Wingdings" pitchFamily="2" charset="2"/>
              <a:buNone/>
              <a:defRPr/>
            </a:pPr>
            <a:r>
              <a:rPr lang="ru-RU" sz="2600" i="1" dirty="0" smtClean="0">
                <a:solidFill>
                  <a:srgbClr val="FF0066"/>
                </a:solidFill>
              </a:rPr>
              <a:t>Основные свойства схемы УД на основе меток безопасности (УДМБ) </a:t>
            </a:r>
            <a:r>
              <a:rPr lang="ru-RU" sz="2600" dirty="0" smtClean="0">
                <a:solidFill>
                  <a:srgbClr val="000099"/>
                </a:solidFill>
              </a:rPr>
              <a:t>следующие:</a:t>
            </a:r>
            <a:endParaRPr lang="ru-RU" sz="2600" dirty="0">
              <a:solidFill>
                <a:srgbClr val="000099"/>
              </a:solidFill>
            </a:endParaRPr>
          </a:p>
        </p:txBody>
      </p:sp>
      <p:sp>
        <p:nvSpPr>
          <p:cNvPr id="86020" name="Rectangle 4"/>
          <p:cNvSpPr>
            <a:spLocks noChangeArrowheads="1"/>
          </p:cNvSpPr>
          <p:nvPr/>
        </p:nvSpPr>
        <p:spPr bwMode="auto">
          <a:xfrm>
            <a:off x="793750" y="628650"/>
            <a:ext cx="8350250" cy="1154162"/>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000"/>
              </a:lnSpc>
              <a:buClr>
                <a:srgbClr val="FFFF00"/>
              </a:buClr>
              <a:buSzPct val="80000"/>
              <a:buFont typeface="Wingdings" pitchFamily="2" charset="2"/>
              <a:buNone/>
              <a:defRPr/>
            </a:pPr>
            <a:r>
              <a:rPr lang="ru-RU" sz="3000" b="1" i="1" dirty="0" smtClean="0">
                <a:solidFill>
                  <a:srgbClr val="FF3300"/>
                </a:solidFill>
                <a:latin typeface="Arial" charset="0"/>
              </a:rPr>
              <a:t>4.4. Схема УД на основе меток</a:t>
            </a:r>
            <a:br>
              <a:rPr lang="ru-RU" sz="3000" b="1" i="1" dirty="0" smtClean="0">
                <a:solidFill>
                  <a:srgbClr val="FF3300"/>
                </a:solidFill>
                <a:latin typeface="Arial" charset="0"/>
              </a:rPr>
            </a:br>
            <a:r>
              <a:rPr lang="ru-RU" sz="3000" b="1" i="1" dirty="0" smtClean="0">
                <a:solidFill>
                  <a:srgbClr val="FF3300"/>
                </a:solidFill>
                <a:latin typeface="Arial" charset="0"/>
              </a:rPr>
              <a:t>безопасности</a:t>
            </a:r>
          </a:p>
          <a:p>
            <a:pPr>
              <a:lnSpc>
                <a:spcPts val="3000"/>
              </a:lnSpc>
              <a:buClr>
                <a:srgbClr val="FFFF00"/>
              </a:buClr>
              <a:buSzPct val="80000"/>
              <a:buFont typeface="Wingdings" pitchFamily="2" charset="2"/>
              <a:buNone/>
              <a:defRPr/>
            </a:pPr>
            <a:r>
              <a:rPr lang="ru-RU" b="1" i="1" dirty="0" smtClean="0">
                <a:solidFill>
                  <a:srgbClr val="FF3300"/>
                </a:solidFill>
                <a:latin typeface="Arial" charset="0"/>
              </a:rPr>
              <a:t>4.4.1. Основные свойства</a:t>
            </a:r>
            <a:endParaRPr lang="en-GB"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762250"/>
            <a:ext cx="8001056" cy="346703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000"/>
              </a:lnSpc>
              <a:spcBef>
                <a:spcPct val="10000"/>
              </a:spcBef>
              <a:buClr>
                <a:srgbClr val="FF0066"/>
              </a:buClr>
              <a:buSzPct val="80000"/>
              <a:buFont typeface="+mj-lt"/>
              <a:buAutoNum type="alphaLcParenR"/>
              <a:defRPr/>
            </a:pPr>
            <a:r>
              <a:rPr lang="ru-RU" sz="2400" dirty="0" smtClean="0">
                <a:solidFill>
                  <a:srgbClr val="000099"/>
                </a:solidFill>
              </a:rPr>
              <a:t>эта схема основана на применении меток безопасности, которые могут быть выделены инициаторам и целевым объектам, и данных, транслируемых между системами;</a:t>
            </a:r>
          </a:p>
          <a:p>
            <a:pPr marL="360363" indent="-360363" algn="l">
              <a:lnSpc>
                <a:spcPts val="3000"/>
              </a:lnSpc>
              <a:spcBef>
                <a:spcPct val="10000"/>
              </a:spcBef>
              <a:buClr>
                <a:srgbClr val="FF0066"/>
              </a:buClr>
              <a:buSzPct val="80000"/>
              <a:buFont typeface="+mj-lt"/>
              <a:buAutoNum type="alphaLcParenR"/>
              <a:defRPr/>
            </a:pPr>
            <a:r>
              <a:rPr lang="ru-RU" sz="2400" dirty="0" smtClean="0">
                <a:solidFill>
                  <a:srgbClr val="000099"/>
                </a:solidFill>
              </a:rPr>
              <a:t>эта схема УД является наиболее приемлемой там, где имеет место много инициаторов, запрашивающих доступ ко многим целевым объектам, и там, где необходимо обеспечить УД к большим ССБ;</a:t>
            </a:r>
            <a:endParaRPr lang="ru-RU" sz="2400" dirty="0">
              <a:solidFill>
                <a:srgbClr val="000099"/>
              </a:solidFill>
            </a:endParaRPr>
          </a:p>
        </p:txBody>
      </p:sp>
    </p:spTree>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56" cy="205184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600" i="1" dirty="0" smtClean="0">
                <a:solidFill>
                  <a:srgbClr val="FF0066"/>
                </a:solidFill>
              </a:rPr>
              <a:t>Примеры целевых объектов</a:t>
            </a:r>
            <a:r>
              <a:rPr lang="ru-RU" sz="3600" dirty="0" smtClean="0">
                <a:solidFill>
                  <a:srgbClr val="000099"/>
                </a:solidFill>
              </a:rPr>
              <a:t>, в отношении которых могут использоваться метки безопасности, следующие:</a:t>
            </a:r>
            <a:endParaRPr lang="ru-RU" sz="36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3117850"/>
            <a:ext cx="8001056" cy="300082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600"/>
              </a:lnSpc>
              <a:spcBef>
                <a:spcPts val="600"/>
              </a:spcBef>
              <a:buClr>
                <a:srgbClr val="FF0066"/>
              </a:buClr>
              <a:buSzPct val="70000"/>
              <a:buFont typeface="Wingdings" pitchFamily="2" charset="2"/>
              <a:buChar char="q"/>
              <a:defRPr/>
            </a:pPr>
            <a:r>
              <a:rPr lang="ru-RU" sz="3400" dirty="0" smtClean="0">
                <a:solidFill>
                  <a:srgbClr val="000099"/>
                </a:solidFill>
              </a:rPr>
              <a:t>объекты </a:t>
            </a:r>
            <a:r>
              <a:rPr lang="en-US" sz="3400" i="1" dirty="0" smtClean="0">
                <a:solidFill>
                  <a:srgbClr val="000099"/>
                </a:solidFill>
              </a:rPr>
              <a:t>n</a:t>
            </a:r>
            <a:r>
              <a:rPr lang="ru-RU" sz="3400" dirty="0" smtClean="0">
                <a:solidFill>
                  <a:srgbClr val="000099"/>
                </a:solidFill>
              </a:rPr>
              <a:t>-уровня ЭМВОС;</a:t>
            </a:r>
          </a:p>
          <a:p>
            <a:pPr marL="442913" indent="-442913" algn="l">
              <a:lnSpc>
                <a:spcPts val="3600"/>
              </a:lnSpc>
              <a:spcBef>
                <a:spcPts val="600"/>
              </a:spcBef>
              <a:buClr>
                <a:srgbClr val="FF0066"/>
              </a:buClr>
              <a:buSzPct val="70000"/>
              <a:buFont typeface="Wingdings" pitchFamily="2" charset="2"/>
              <a:buChar char="q"/>
              <a:defRPr/>
            </a:pPr>
            <a:r>
              <a:rPr lang="ru-RU" sz="3400" dirty="0" smtClean="0">
                <a:solidFill>
                  <a:srgbClr val="000099"/>
                </a:solidFill>
              </a:rPr>
              <a:t>объекты единой службы каталогов (</a:t>
            </a:r>
            <a:r>
              <a:rPr lang="en-US" sz="3400" i="1" dirty="0" smtClean="0">
                <a:solidFill>
                  <a:srgbClr val="FF0066"/>
                </a:solidFill>
              </a:rPr>
              <a:t>Directory Service</a:t>
            </a:r>
            <a:r>
              <a:rPr lang="ru-RU" sz="3400" dirty="0" smtClean="0">
                <a:solidFill>
                  <a:srgbClr val="000099"/>
                </a:solidFill>
              </a:rPr>
              <a:t>);</a:t>
            </a:r>
          </a:p>
          <a:p>
            <a:pPr marL="442913" indent="-442913" algn="l">
              <a:lnSpc>
                <a:spcPts val="3600"/>
              </a:lnSpc>
              <a:spcBef>
                <a:spcPts val="600"/>
              </a:spcBef>
              <a:buClr>
                <a:srgbClr val="FF0066"/>
              </a:buClr>
              <a:buSzPct val="70000"/>
              <a:buFont typeface="Wingdings" pitchFamily="2" charset="2"/>
              <a:buChar char="q"/>
              <a:defRPr/>
            </a:pPr>
            <a:r>
              <a:rPr lang="ru-RU" sz="3400" dirty="0" smtClean="0">
                <a:solidFill>
                  <a:srgbClr val="000099"/>
                </a:solidFill>
              </a:rPr>
              <a:t>файлы, находящиеся в хранилище файлов;</a:t>
            </a:r>
          </a:p>
          <a:p>
            <a:pPr marL="442913" indent="-442913" algn="l">
              <a:lnSpc>
                <a:spcPts val="3600"/>
              </a:lnSpc>
              <a:spcBef>
                <a:spcPts val="600"/>
              </a:spcBef>
              <a:buClr>
                <a:srgbClr val="FF0066"/>
              </a:buClr>
              <a:buSzPct val="70000"/>
              <a:buFont typeface="Wingdings" pitchFamily="2" charset="2"/>
              <a:buChar char="q"/>
              <a:defRPr/>
            </a:pPr>
            <a:r>
              <a:rPr lang="ru-RU" sz="3400" dirty="0" smtClean="0">
                <a:solidFill>
                  <a:srgbClr val="000099"/>
                </a:solidFill>
              </a:rPr>
              <a:t>записи в базах данных.</a:t>
            </a: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606550"/>
            <a:ext cx="8001056" cy="466794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2800"/>
              </a:lnSpc>
            </a:pPr>
            <a:r>
              <a:rPr lang="ru-RU" sz="2500" i="1" dirty="0" smtClean="0">
                <a:solidFill>
                  <a:srgbClr val="FF0066"/>
                </a:solidFill>
              </a:rPr>
              <a:t>Организатор канала/соединения </a:t>
            </a:r>
            <a:r>
              <a:rPr lang="ru-RU" sz="2500" dirty="0" smtClean="0">
                <a:solidFill>
                  <a:srgbClr val="000099"/>
                </a:solidFill>
              </a:rPr>
              <a:t>(например, ЦБ) присваивает метку безопасности каналу/соединению. Для того чтобы канал использовался по назначению, ВИУД об инициаторе и метка безопасности, присвоенная каналу/соединению, должны быть входными данными средства принятия решения о предоставлении доступа. То есть канал/соединение рассматривается (трактуется) как целевой объект. Метки данных, транслируемых по каналу/соединению, должны быть согласованы с меткой канала/соединения.</a:t>
            </a:r>
            <a:endParaRPr lang="ru-RU" sz="2500" dirty="0">
              <a:solidFill>
                <a:srgbClr val="000099"/>
              </a:solidFill>
            </a:endParaRPr>
          </a:p>
        </p:txBody>
      </p:sp>
      <p:sp>
        <p:nvSpPr>
          <p:cNvPr id="320515" name="Rectangle 3"/>
          <p:cNvSpPr>
            <a:spLocks noChangeArrowheads="1"/>
          </p:cNvSpPr>
          <p:nvPr/>
        </p:nvSpPr>
        <p:spPr bwMode="auto">
          <a:xfrm>
            <a:off x="793750" y="806450"/>
            <a:ext cx="8350250" cy="769441"/>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4.4.4. Помеченные каналы/соединения</a:t>
            </a:r>
          </a:p>
          <a:p>
            <a:pPr>
              <a:lnSpc>
                <a:spcPts val="2900"/>
              </a:lnSpc>
              <a:buClr>
                <a:srgbClr val="FFFF00"/>
              </a:buClr>
              <a:buSzPct val="80000"/>
              <a:buFont typeface="Wingdings" pitchFamily="2" charset="2"/>
              <a:buNone/>
              <a:defRPr/>
            </a:pPr>
            <a:r>
              <a:rPr lang="ru-RU" b="1" i="1" dirty="0" smtClean="0">
                <a:solidFill>
                  <a:srgbClr val="FF3300"/>
                </a:solidFill>
                <a:latin typeface="Arial" charset="0"/>
              </a:rPr>
              <a:t>как целевые объекты</a:t>
            </a: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39800"/>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i="1" dirty="0" smtClean="0">
                <a:solidFill>
                  <a:srgbClr val="FF0066"/>
                </a:solidFill>
              </a:rPr>
              <a:t>Метка, присваиваемая каналу/соединению</a:t>
            </a:r>
            <a:r>
              <a:rPr lang="ru-RU" dirty="0" smtClean="0">
                <a:solidFill>
                  <a:srgbClr val="000099"/>
                </a:solidFill>
              </a:rPr>
              <a:t>, также может использоваться для контроля маршрута доставки. С точки зрения ЭМВОС, объекты </a:t>
            </a:r>
            <a:r>
              <a:rPr lang="en-US" i="1" dirty="0" smtClean="0">
                <a:solidFill>
                  <a:srgbClr val="000099"/>
                </a:solidFill>
              </a:rPr>
              <a:t>N</a:t>
            </a:r>
            <a:r>
              <a:rPr lang="ru-RU" dirty="0" smtClean="0">
                <a:solidFill>
                  <a:srgbClr val="000099"/>
                </a:solidFill>
              </a:rPr>
              <a:t>-уровня и ретрансляционные системы получают доступ к соединениям (</a:t>
            </a:r>
            <a:r>
              <a:rPr lang="en-US" i="1" dirty="0" smtClean="0">
                <a:solidFill>
                  <a:srgbClr val="000099"/>
                </a:solidFill>
              </a:rPr>
              <a:t>N</a:t>
            </a:r>
            <a:r>
              <a:rPr lang="ru-RU" dirty="0" smtClean="0">
                <a:solidFill>
                  <a:srgbClr val="000099"/>
                </a:solidFill>
              </a:rPr>
              <a:t>-1)-уровня или информационному каналу (</a:t>
            </a:r>
            <a:r>
              <a:rPr lang="en-US" i="1" dirty="0" smtClean="0">
                <a:solidFill>
                  <a:srgbClr val="000099"/>
                </a:solidFill>
              </a:rPr>
              <a:t>N</a:t>
            </a:r>
            <a:r>
              <a:rPr lang="ru-RU" dirty="0" smtClean="0">
                <a:solidFill>
                  <a:srgbClr val="000099"/>
                </a:solidFill>
              </a:rPr>
              <a:t>-1)-уровня без установления соединения. Таким образом, объекты </a:t>
            </a:r>
            <a:r>
              <a:rPr lang="en-US" i="1" dirty="0" smtClean="0">
                <a:solidFill>
                  <a:srgbClr val="000099"/>
                </a:solidFill>
              </a:rPr>
              <a:t>N</a:t>
            </a:r>
            <a:r>
              <a:rPr lang="ru-RU" dirty="0" smtClean="0">
                <a:solidFill>
                  <a:srgbClr val="000099"/>
                </a:solidFill>
              </a:rPr>
              <a:t>-уровня должны выполнять правила доступа к соединениям (</a:t>
            </a:r>
            <a:r>
              <a:rPr lang="en-US" i="1" dirty="0" smtClean="0">
                <a:solidFill>
                  <a:srgbClr val="000099"/>
                </a:solidFill>
              </a:rPr>
              <a:t>N</a:t>
            </a:r>
            <a:r>
              <a:rPr lang="ru-RU" dirty="0" smtClean="0">
                <a:solidFill>
                  <a:srgbClr val="000099"/>
                </a:solidFill>
              </a:rPr>
              <a:t>-1)-уровня или информационному каналу (</a:t>
            </a:r>
            <a:r>
              <a:rPr lang="en-US" i="1" dirty="0" smtClean="0">
                <a:solidFill>
                  <a:srgbClr val="000099"/>
                </a:solidFill>
              </a:rPr>
              <a:t>N</a:t>
            </a:r>
            <a:r>
              <a:rPr lang="ru-RU" dirty="0" smtClean="0">
                <a:solidFill>
                  <a:srgbClr val="000099"/>
                </a:solidFill>
              </a:rPr>
              <a:t>-1)-уровня без установления соединения.</a:t>
            </a:r>
            <a:endParaRPr lang="ru-RU"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250950"/>
            <a:ext cx="8001056" cy="117981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600"/>
              </a:lnSpc>
            </a:pPr>
            <a:r>
              <a:rPr lang="ru-RU" sz="4000" i="1" dirty="0" smtClean="0">
                <a:solidFill>
                  <a:srgbClr val="FF0066"/>
                </a:solidFill>
              </a:rPr>
              <a:t>Примеры помеченных каналов </a:t>
            </a:r>
            <a:r>
              <a:rPr lang="ru-RU" sz="4000" dirty="0" smtClean="0">
                <a:solidFill>
                  <a:srgbClr val="000099"/>
                </a:solidFill>
              </a:rPr>
              <a:t>следующие:</a:t>
            </a:r>
            <a:endParaRPr lang="ru-RU" sz="40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628900"/>
            <a:ext cx="8001056" cy="323165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000"/>
              </a:lnSpc>
              <a:spcBef>
                <a:spcPts val="600"/>
              </a:spcBef>
              <a:buClr>
                <a:srgbClr val="FF0066"/>
              </a:buClr>
              <a:buSzPct val="70000"/>
              <a:buFont typeface="Wingdings" pitchFamily="2" charset="2"/>
              <a:buChar char="q"/>
              <a:defRPr/>
            </a:pPr>
            <a:r>
              <a:rPr lang="ru-RU" sz="3600" dirty="0" smtClean="0">
                <a:solidFill>
                  <a:srgbClr val="000099"/>
                </a:solidFill>
              </a:rPr>
              <a:t>виртуальные соединения для прикладных процессов;</a:t>
            </a:r>
          </a:p>
          <a:p>
            <a:pPr marL="442913" indent="-442913" algn="l">
              <a:lnSpc>
                <a:spcPts val="4000"/>
              </a:lnSpc>
              <a:spcBef>
                <a:spcPts val="600"/>
              </a:spcBef>
              <a:buClr>
                <a:srgbClr val="FF0066"/>
              </a:buClr>
              <a:buSzPct val="70000"/>
              <a:buFont typeface="Wingdings" pitchFamily="2" charset="2"/>
              <a:buChar char="q"/>
              <a:defRPr/>
            </a:pPr>
            <a:r>
              <a:rPr lang="ru-RU" sz="3600" dirty="0" smtClean="0">
                <a:solidFill>
                  <a:srgbClr val="000099"/>
                </a:solidFill>
              </a:rPr>
              <a:t>соединения (</a:t>
            </a:r>
            <a:r>
              <a:rPr lang="en-US" sz="3600" i="1" dirty="0" smtClean="0">
                <a:solidFill>
                  <a:srgbClr val="000099"/>
                </a:solidFill>
              </a:rPr>
              <a:t>N</a:t>
            </a:r>
            <a:r>
              <a:rPr lang="ru-RU" sz="3600" dirty="0" smtClean="0">
                <a:solidFill>
                  <a:srgbClr val="000099"/>
                </a:solidFill>
              </a:rPr>
              <a:t>-1)-уровня ЭМВОС;</a:t>
            </a:r>
          </a:p>
          <a:p>
            <a:pPr marL="442913" indent="-442913" algn="l">
              <a:lnSpc>
                <a:spcPts val="4000"/>
              </a:lnSpc>
              <a:spcBef>
                <a:spcPts val="600"/>
              </a:spcBef>
              <a:buClr>
                <a:srgbClr val="FF0066"/>
              </a:buClr>
              <a:buSzPct val="70000"/>
              <a:buFont typeface="Wingdings" pitchFamily="2" charset="2"/>
              <a:buChar char="q"/>
              <a:defRPr/>
            </a:pPr>
            <a:r>
              <a:rPr lang="ru-RU" sz="3600" dirty="0" smtClean="0">
                <a:solidFill>
                  <a:srgbClr val="000099"/>
                </a:solidFill>
              </a:rPr>
              <a:t>каналы связи между процессами.</a:t>
            </a:r>
          </a:p>
        </p:txBody>
      </p:sp>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95450"/>
            <a:ext cx="8001000" cy="407759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600"/>
              </a:lnSpc>
              <a:buClr>
                <a:srgbClr val="FF0066"/>
              </a:buClr>
              <a:buSzPct val="80000"/>
              <a:buFont typeface="Wingdings" pitchFamily="2" charset="2"/>
              <a:buNone/>
              <a:defRPr/>
            </a:pPr>
            <a:r>
              <a:rPr lang="ru-RU" sz="3600" i="1" dirty="0" smtClean="0">
                <a:solidFill>
                  <a:srgbClr val="FF0066"/>
                </a:solidFill>
              </a:rPr>
              <a:t>В некоторых случаях ФПРР-модуль может затребовать контекстно-зависимую информацию </a:t>
            </a:r>
            <a:r>
              <a:rPr lang="ru-RU" sz="3600" dirty="0" smtClean="0">
                <a:solidFill>
                  <a:srgbClr val="000099"/>
                </a:solidFill>
              </a:rPr>
              <a:t>для корректной интерпретации ВИПР или правил ПЛБ. Основные свойства контекстной схемы следующие:</a:t>
            </a:r>
            <a:endParaRPr lang="ru-RU" sz="3600" dirty="0">
              <a:solidFill>
                <a:srgbClr val="000099"/>
              </a:solidFill>
            </a:endParaRPr>
          </a:p>
        </p:txBody>
      </p:sp>
      <p:sp>
        <p:nvSpPr>
          <p:cNvPr id="86020" name="Rectangle 4"/>
          <p:cNvSpPr>
            <a:spLocks noChangeArrowheads="1"/>
          </p:cNvSpPr>
          <p:nvPr/>
        </p:nvSpPr>
        <p:spPr bwMode="auto">
          <a:xfrm>
            <a:off x="755650" y="679450"/>
            <a:ext cx="8388350" cy="8207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a:lnSpc>
                <a:spcPts val="3200"/>
              </a:lnSpc>
              <a:buClr>
                <a:srgbClr val="FFFF00"/>
              </a:buClr>
              <a:buSzPct val="80000"/>
              <a:buFont typeface="Wingdings" pitchFamily="2" charset="2"/>
              <a:buNone/>
              <a:defRPr/>
            </a:pPr>
            <a:r>
              <a:rPr lang="ru-RU" sz="3000" b="1" i="1" dirty="0" smtClean="0">
                <a:solidFill>
                  <a:srgbClr val="FF3300"/>
                </a:solidFill>
                <a:latin typeface="Arial" charset="0"/>
              </a:rPr>
              <a:t>4.5. Контекстная схема</a:t>
            </a:r>
          </a:p>
          <a:p>
            <a:pPr>
              <a:lnSpc>
                <a:spcPts val="3200"/>
              </a:lnSpc>
              <a:buClr>
                <a:srgbClr val="FFFF00"/>
              </a:buClr>
              <a:buSzPct val="80000"/>
              <a:buFont typeface="Wingdings" pitchFamily="2" charset="2"/>
              <a:buNone/>
              <a:defRPr/>
            </a:pPr>
            <a:r>
              <a:rPr lang="ru-RU" b="1" i="1" dirty="0" smtClean="0">
                <a:solidFill>
                  <a:srgbClr val="FF3300"/>
                </a:solidFill>
                <a:latin typeface="Arial" charset="0"/>
              </a:rPr>
              <a:t>4.5.1. Основные свойства</a:t>
            </a:r>
            <a:endParaRPr lang="en-GB"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95350"/>
            <a:ext cx="8001056" cy="526708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700"/>
              </a:lnSpc>
              <a:spcBef>
                <a:spcPct val="10000"/>
              </a:spcBef>
              <a:buClr>
                <a:srgbClr val="FF0066"/>
              </a:buClr>
              <a:buSzPct val="80000"/>
              <a:buFont typeface="+mj-lt"/>
              <a:buAutoNum type="alphaLcParenR"/>
              <a:defRPr/>
            </a:pPr>
            <a:r>
              <a:rPr lang="ru-RU" sz="3100" dirty="0" smtClean="0">
                <a:solidFill>
                  <a:srgbClr val="000099"/>
                </a:solidFill>
              </a:rPr>
              <a:t>УД обеспечивается на основе ВИУД, привязанной к инициатору, или ВИУД, привязанной к целевому объекту, или независимо, то есть на основе информации, полученной ФПРР-модулем;</a:t>
            </a:r>
          </a:p>
          <a:p>
            <a:pPr marL="442913" indent="-442913" algn="l">
              <a:lnSpc>
                <a:spcPts val="3700"/>
              </a:lnSpc>
              <a:spcBef>
                <a:spcPct val="10000"/>
              </a:spcBef>
              <a:buClr>
                <a:srgbClr val="FF0066"/>
              </a:buClr>
              <a:buSzPct val="80000"/>
              <a:buFont typeface="+mj-lt"/>
              <a:buAutoNum type="alphaLcParenR"/>
              <a:defRPr/>
            </a:pPr>
            <a:r>
              <a:rPr lang="ru-RU" sz="3100" dirty="0" smtClean="0">
                <a:solidFill>
                  <a:srgbClr val="000099"/>
                </a:solidFill>
              </a:rPr>
              <a:t>эта схема является наиболее приемлемой для реализации функции принуждения при выполнении правил всеми инициаторами.</a:t>
            </a:r>
            <a:endParaRPr lang="ru-RU" sz="3100" dirty="0">
              <a:solidFill>
                <a:srgbClr val="000099"/>
              </a:solidFill>
            </a:endParaRPr>
          </a:p>
        </p:txBody>
      </p:sp>
    </p:spTree>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2139950"/>
            <a:ext cx="8001056" cy="394979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400"/>
              </a:lnSpc>
            </a:pPr>
            <a:r>
              <a:rPr lang="ru-RU" sz="3800" i="1" dirty="0" smtClean="0">
                <a:solidFill>
                  <a:srgbClr val="FF0066"/>
                </a:solidFill>
              </a:rPr>
              <a:t>Списки управления контекстно-зависимой информацией представляют собой наборы или последовательности записей</a:t>
            </a:r>
            <a:r>
              <a:rPr lang="ru-RU" sz="3800" dirty="0" smtClean="0">
                <a:solidFill>
                  <a:srgbClr val="000099"/>
                </a:solidFill>
              </a:rPr>
              <a:t>. Каждая такая запись включает следующие два поля:</a:t>
            </a:r>
            <a:endParaRPr lang="ru-RU" sz="3800" dirty="0">
              <a:solidFill>
                <a:srgbClr val="000099"/>
              </a:solidFill>
            </a:endParaRPr>
          </a:p>
        </p:txBody>
      </p:sp>
      <p:sp>
        <p:nvSpPr>
          <p:cNvPr id="320515" name="Rectangle 3"/>
          <p:cNvSpPr>
            <a:spLocks noChangeArrowheads="1"/>
          </p:cNvSpPr>
          <p:nvPr/>
        </p:nvSpPr>
        <p:spPr bwMode="auto">
          <a:xfrm>
            <a:off x="749300" y="785794"/>
            <a:ext cx="8394700" cy="1154162"/>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900"/>
              </a:lnSpc>
              <a:buClr>
                <a:srgbClr val="FFFF00"/>
              </a:buClr>
              <a:buSzPct val="80000"/>
              <a:buFont typeface="Wingdings" pitchFamily="2" charset="2"/>
              <a:buNone/>
              <a:defRPr/>
            </a:pPr>
            <a:r>
              <a:rPr lang="ru-RU" b="1" i="1" dirty="0" smtClean="0">
                <a:solidFill>
                  <a:srgbClr val="FF3300"/>
                </a:solidFill>
                <a:latin typeface="Arial" charset="0"/>
              </a:rPr>
              <a:t>4.5.2. ВИУД</a:t>
            </a:r>
          </a:p>
          <a:p>
            <a:pPr>
              <a:lnSpc>
                <a:spcPts val="2900"/>
              </a:lnSpc>
              <a:buClr>
                <a:srgbClr val="FFFF00"/>
              </a:buClr>
              <a:buSzPct val="80000"/>
              <a:buFont typeface="Wingdings" pitchFamily="2" charset="2"/>
              <a:buNone/>
              <a:defRPr/>
            </a:pPr>
            <a:r>
              <a:rPr lang="ru-RU" sz="2600" b="1" i="1" dirty="0" smtClean="0">
                <a:solidFill>
                  <a:srgbClr val="FF3300"/>
                </a:solidFill>
                <a:latin typeface="Arial" charset="0"/>
              </a:rPr>
              <a:t>4.5.2.1. Списки управления</a:t>
            </a:r>
            <a:br>
              <a:rPr lang="ru-RU" sz="2600" b="1" i="1" dirty="0" smtClean="0">
                <a:solidFill>
                  <a:srgbClr val="FF3300"/>
                </a:solidFill>
                <a:latin typeface="Arial" charset="0"/>
              </a:rPr>
            </a:br>
            <a:r>
              <a:rPr lang="ru-RU" sz="2600" b="1" i="1" dirty="0" smtClean="0">
                <a:solidFill>
                  <a:srgbClr val="FF3300"/>
                </a:solidFill>
                <a:latin typeface="Arial" charset="0"/>
              </a:rPr>
              <a:t>контекстно-зависимой информации</a:t>
            </a:r>
            <a:endParaRPr lang="en-GB" sz="2600"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06450"/>
            <a:ext cx="8001056" cy="542302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000"/>
              </a:lnSpc>
              <a:spcBef>
                <a:spcPct val="10000"/>
              </a:spcBef>
              <a:buClr>
                <a:srgbClr val="FF0066"/>
              </a:buClr>
              <a:buSzPct val="80000"/>
              <a:buFont typeface="+mj-lt"/>
              <a:buAutoNum type="alphaLcParenR"/>
              <a:defRPr/>
            </a:pPr>
            <a:r>
              <a:rPr lang="ru-RU" sz="2500" i="1" dirty="0" smtClean="0">
                <a:solidFill>
                  <a:srgbClr val="FF0066"/>
                </a:solidFill>
              </a:rPr>
              <a:t>определитель контекстно-зависимой информации</a:t>
            </a:r>
            <a:r>
              <a:rPr lang="ru-RU" sz="2500" dirty="0" smtClean="0">
                <a:solidFill>
                  <a:srgbClr val="000099"/>
                </a:solidFill>
              </a:rPr>
              <a:t>. Этот определитель представляет собой последовательность контекстно-зависимых условий (например, время, маршрут, местонахождение), при которых используется определитель процедуры. Каждое контекстно-зависимое условие по отдельности связано корректным или некорректным описанием;</a:t>
            </a:r>
          </a:p>
          <a:p>
            <a:pPr marL="442913" indent="-442913" algn="l">
              <a:lnSpc>
                <a:spcPts val="3000"/>
              </a:lnSpc>
              <a:spcBef>
                <a:spcPct val="10000"/>
              </a:spcBef>
              <a:buClr>
                <a:srgbClr val="FF0066"/>
              </a:buClr>
              <a:buSzPct val="80000"/>
              <a:buFont typeface="+mj-lt"/>
              <a:buAutoNum type="alphaLcParenR"/>
              <a:defRPr/>
            </a:pPr>
            <a:r>
              <a:rPr lang="ru-RU" sz="2500" i="1" dirty="0" smtClean="0">
                <a:solidFill>
                  <a:srgbClr val="FF0066"/>
                </a:solidFill>
              </a:rPr>
              <a:t>определитель процедуры (операции)</a:t>
            </a:r>
            <a:r>
              <a:rPr lang="ru-RU" sz="2500" dirty="0" smtClean="0">
                <a:solidFill>
                  <a:srgbClr val="000099"/>
                </a:solidFill>
              </a:rPr>
              <a:t>. Этот определитель указывает на разрешённые процедуры (операции) для соответствующего определителя контекстно-зависимой информации.</a:t>
            </a:r>
            <a:endParaRPr lang="ru-RU" sz="2500" dirty="0">
              <a:solidFill>
                <a:srgbClr val="000099"/>
              </a:solidFill>
            </a:endParaRPr>
          </a:p>
        </p:txBody>
      </p:sp>
    </p:spTree>
  </p:cSld>
  <p:clrMapOvr>
    <a:masterClrMapping/>
  </p:clrMapOvr>
  <p:transition spd="slow"/>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1428750"/>
            <a:ext cx="8001056" cy="475899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2700" i="1" dirty="0" smtClean="0">
                <a:solidFill>
                  <a:srgbClr val="FF0066"/>
                </a:solidFill>
              </a:rPr>
              <a:t>Эта информация извлекается из содержания полученного запроса доступа</a:t>
            </a:r>
            <a:r>
              <a:rPr lang="ru-RU" sz="2700" dirty="0" smtClean="0">
                <a:solidFill>
                  <a:srgbClr val="000099"/>
                </a:solidFill>
              </a:rPr>
              <a:t>. Содержание запроса доступа зависит от области его применения, то есть от того, где был получен запрос доступа (каким ФПРР-модулем). Существует несколько вариантов получения контекстно-зависимой информации, либо через основной интерфейс многоуровневой службы управления, либо через интерфейс локального управления.</a:t>
            </a:r>
            <a:endParaRPr lang="ru-RU" sz="2700" dirty="0">
              <a:solidFill>
                <a:srgbClr val="000099"/>
              </a:solidFill>
            </a:endParaRPr>
          </a:p>
        </p:txBody>
      </p:sp>
      <p:sp>
        <p:nvSpPr>
          <p:cNvPr id="7" name="Rectangle 3"/>
          <p:cNvSpPr>
            <a:spLocks noChangeArrowheads="1"/>
          </p:cNvSpPr>
          <p:nvPr/>
        </p:nvSpPr>
        <p:spPr bwMode="auto">
          <a:xfrm>
            <a:off x="793750" y="762000"/>
            <a:ext cx="8350250" cy="40011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buClr>
                <a:srgbClr val="FFFF00"/>
              </a:buClr>
              <a:buSzPct val="80000"/>
              <a:buFont typeface="Wingdings" pitchFamily="2" charset="2"/>
              <a:buNone/>
              <a:defRPr/>
            </a:pPr>
            <a:r>
              <a:rPr lang="ru-RU" sz="2600" b="1" i="1" dirty="0" smtClean="0">
                <a:solidFill>
                  <a:srgbClr val="FF3300"/>
                </a:solidFill>
                <a:latin typeface="Arial" charset="0"/>
              </a:rPr>
              <a:t>4.5.2.2. Контекстно-зависимая информация</a:t>
            </a:r>
            <a:endParaRPr lang="en-GB" sz="2600" b="1" i="1" dirty="0">
              <a:solidFill>
                <a:srgbClr val="FF3300"/>
              </a:solidFill>
              <a:latin typeface="Arial" charset="0"/>
            </a:endParaRPr>
          </a:p>
        </p:txBody>
      </p:sp>
    </p:spTree>
  </p:cSld>
  <p:clrMapOvr>
    <a:masterClrMapping/>
  </p:clrMapOvr>
  <p:transition spd="slow"/>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562100"/>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600" i="1" dirty="0" smtClean="0">
                <a:solidFill>
                  <a:srgbClr val="FF0066"/>
                </a:solidFill>
              </a:rPr>
              <a:t>ФПРР-модуль для получения контекстно-зависимой информации </a:t>
            </a:r>
            <a:r>
              <a:rPr lang="ru-RU" sz="3600" dirty="0" smtClean="0">
                <a:solidFill>
                  <a:srgbClr val="000099"/>
                </a:solidFill>
              </a:rPr>
              <a:t>использует средство её получения. </a:t>
            </a:r>
            <a:r>
              <a:rPr lang="ru-RU" sz="3600" i="1" dirty="0" smtClean="0">
                <a:solidFill>
                  <a:srgbClr val="FF0066"/>
                </a:solidFill>
              </a:rPr>
              <a:t>Контекстно-зависимая информация и запрос доступа </a:t>
            </a:r>
            <a:r>
              <a:rPr lang="ru-RU" sz="3600" dirty="0" smtClean="0">
                <a:solidFill>
                  <a:srgbClr val="000099"/>
                </a:solidFill>
              </a:rPr>
              <a:t>являются входными данными средства принятия решения о предоставлении доступа.</a:t>
            </a:r>
            <a:endParaRPr lang="ru-RU" sz="3600" dirty="0">
              <a:solidFill>
                <a:srgbClr val="000099"/>
              </a:solidFill>
            </a:endParaRPr>
          </a:p>
        </p:txBody>
      </p:sp>
      <p:sp>
        <p:nvSpPr>
          <p:cNvPr id="320515" name="Rectangle 3"/>
          <p:cNvSpPr>
            <a:spLocks noChangeArrowheads="1"/>
          </p:cNvSpPr>
          <p:nvPr/>
        </p:nvSpPr>
        <p:spPr bwMode="auto">
          <a:xfrm>
            <a:off x="793750" y="806450"/>
            <a:ext cx="8350250" cy="43088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4.5.3. Обеспечивающие способы</a:t>
            </a: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Лекция </a:t>
            </a:r>
            <a:r>
              <a:rPr lang="ru-RU" sz="1900" dirty="0" smtClean="0">
                <a:solidFill>
                  <a:srgbClr val="996633"/>
                </a:solidFill>
                <a:latin typeface="Arial" charset="0"/>
                <a:cs typeface="Arial" charset="0"/>
              </a:rPr>
              <a:t>№4: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895350"/>
            <a:ext cx="8001056" cy="541173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600"/>
              </a:spcBef>
              <a:buClr>
                <a:srgbClr val="FF0066"/>
              </a:buClr>
              <a:buSzPct val="80000"/>
              <a:buFont typeface="+mj-lt"/>
              <a:buAutoNum type="alphaLcParenR" startAt="3"/>
              <a:defRPr/>
            </a:pPr>
            <a:r>
              <a:rPr lang="ru-RU" dirty="0" smtClean="0">
                <a:solidFill>
                  <a:srgbClr val="000099"/>
                </a:solidFill>
              </a:rPr>
              <a:t>УДМБ, при условии наличия определённых ограничений в соответствие с ПЛБ, может использоваться для управления потоком данных в рамках ССБ. Кроме того, метки безопасности могут быть вполне приемлемы для предоставления доступа между ССБ;</a:t>
            </a:r>
          </a:p>
          <a:p>
            <a:pPr marL="360363" indent="-360363" algn="l">
              <a:lnSpc>
                <a:spcPts val="3200"/>
              </a:lnSpc>
              <a:spcBef>
                <a:spcPts val="600"/>
              </a:spcBef>
              <a:buClr>
                <a:srgbClr val="FF0066"/>
              </a:buClr>
              <a:buSzPct val="80000"/>
              <a:buFont typeface="+mj-lt"/>
              <a:buAutoNum type="alphaLcParenR" startAt="3"/>
              <a:defRPr/>
            </a:pPr>
            <a:r>
              <a:rPr lang="ru-RU" dirty="0" smtClean="0">
                <a:solidFill>
                  <a:srgbClr val="000099"/>
                </a:solidFill>
              </a:rPr>
              <a:t>ВИУД, привязанная к инициатору или целевому объекту, не содержит в явном виде наименования разрешённых процедур, но последние являются частью ПЛБ.</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sz="3200" i="1" dirty="0" smtClean="0">
                <a:solidFill>
                  <a:srgbClr val="FF0066"/>
                </a:solidFill>
              </a:rPr>
              <a:t>Запрашиваемая процедура </a:t>
            </a:r>
            <a:r>
              <a:rPr lang="ru-RU" sz="3200" dirty="0" smtClean="0">
                <a:solidFill>
                  <a:srgbClr val="000099"/>
                </a:solidFill>
              </a:rPr>
              <a:t>(операция), извлекаемая из запроса доступа, и </a:t>
            </a:r>
            <a:r>
              <a:rPr lang="ru-RU" sz="3200" i="1" dirty="0" smtClean="0">
                <a:solidFill>
                  <a:srgbClr val="FF0066"/>
                </a:solidFill>
              </a:rPr>
              <a:t>полученная контекстно-зависимая информация </a:t>
            </a:r>
            <a:r>
              <a:rPr lang="ru-RU" sz="3200" dirty="0" smtClean="0">
                <a:solidFill>
                  <a:srgbClr val="000099"/>
                </a:solidFill>
              </a:rPr>
              <a:t>сравниваются с определителем процедуры (операции) и определителем контекстно-зависимой информации, соответственно. По результатам сравнения принимается </a:t>
            </a:r>
            <a:r>
              <a:rPr lang="ru-RU" sz="3200" i="1" dirty="0" smtClean="0">
                <a:solidFill>
                  <a:srgbClr val="FF0066"/>
                </a:solidFill>
              </a:rPr>
              <a:t>решение о предоставлении доступа </a:t>
            </a:r>
            <a:r>
              <a:rPr lang="ru-RU" sz="3200" dirty="0" smtClean="0">
                <a:solidFill>
                  <a:srgbClr val="000099"/>
                </a:solidFill>
              </a:rPr>
              <a:t>или об отказе в доступе.</a:t>
            </a:r>
            <a:endParaRPr lang="ru-RU" sz="32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562100"/>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400" dirty="0" smtClean="0">
                <a:solidFill>
                  <a:srgbClr val="000099"/>
                </a:solidFill>
              </a:rPr>
              <a:t>В некоторых списках управления контекстно-зависимой информацией применяются </a:t>
            </a:r>
            <a:r>
              <a:rPr lang="ru-RU" sz="3400" i="1" dirty="0" smtClean="0">
                <a:solidFill>
                  <a:srgbClr val="FF0066"/>
                </a:solidFill>
              </a:rPr>
              <a:t>последовательности записей</a:t>
            </a:r>
            <a:r>
              <a:rPr lang="ru-RU" sz="3400" dirty="0" smtClean="0">
                <a:solidFill>
                  <a:srgbClr val="000099"/>
                </a:solidFill>
              </a:rPr>
              <a:t>. </a:t>
            </a:r>
            <a:r>
              <a:rPr lang="ru-RU" sz="3400" i="1" dirty="0" smtClean="0">
                <a:solidFill>
                  <a:srgbClr val="FF0066"/>
                </a:solidFill>
              </a:rPr>
              <a:t>Правило поиска записи </a:t>
            </a:r>
            <a:r>
              <a:rPr lang="ru-RU" sz="3400" dirty="0" smtClean="0">
                <a:solidFill>
                  <a:srgbClr val="000099"/>
                </a:solidFill>
              </a:rPr>
              <a:t>в таких списках заключается в том, что после нахождения первой квалифицированной записи дальнейший поиск прекращается.</a:t>
            </a:r>
            <a:endParaRPr lang="ru-RU" sz="3400" dirty="0">
              <a:solidFill>
                <a:srgbClr val="000099"/>
              </a:solidFill>
            </a:endParaRPr>
          </a:p>
        </p:txBody>
      </p:sp>
      <p:sp>
        <p:nvSpPr>
          <p:cNvPr id="320515" name="Rectangle 3"/>
          <p:cNvSpPr>
            <a:spLocks noChangeArrowheads="1"/>
          </p:cNvSpPr>
          <p:nvPr/>
        </p:nvSpPr>
        <p:spPr bwMode="auto">
          <a:xfrm>
            <a:off x="793750" y="895350"/>
            <a:ext cx="8350250" cy="43088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4.5.4. Варианты контекстной схемы</a:t>
            </a: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3980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i="1" dirty="0" smtClean="0">
                <a:solidFill>
                  <a:srgbClr val="FF0066"/>
                </a:solidFill>
              </a:rPr>
              <a:t>Правило для каждой записи </a:t>
            </a:r>
            <a:r>
              <a:rPr lang="ru-RU" dirty="0" smtClean="0">
                <a:solidFill>
                  <a:srgbClr val="000099"/>
                </a:solidFill>
              </a:rPr>
              <a:t>состоит в том, что отказ в доступе является следствием несоответствия контекстно-зависимой информации всем контекстно-зависимым условиям. Например, доступ мог быть </a:t>
            </a:r>
            <a:r>
              <a:rPr lang="ru-RU" smtClean="0">
                <a:solidFill>
                  <a:srgbClr val="000099"/>
                </a:solidFill>
              </a:rPr>
              <a:t>разрешён ПЛБ, </a:t>
            </a:r>
            <a:r>
              <a:rPr lang="ru-RU" dirty="0" smtClean="0">
                <a:solidFill>
                  <a:srgbClr val="000099"/>
                </a:solidFill>
              </a:rPr>
              <a:t>которые допускают соответствующую процедуру (операцию) только в случае некоторого местоположения субъекта и в течение определённого периода времени, но не учитывают соответствующего маршрута доставки.</a:t>
            </a:r>
            <a:endParaRPr lang="ru-RU"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2006600"/>
            <a:ext cx="8010525" cy="43229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buClr>
                <a:srgbClr val="FF0066"/>
              </a:buClr>
              <a:buSzPct val="80000"/>
              <a:buFont typeface="Wingdings" pitchFamily="2" charset="2"/>
              <a:buNone/>
              <a:defRPr/>
            </a:pPr>
            <a:r>
              <a:rPr lang="ru-RU" sz="2700" i="1" dirty="0" smtClean="0">
                <a:solidFill>
                  <a:srgbClr val="FF0066"/>
                </a:solidFill>
              </a:rPr>
              <a:t>Иногда сущность служб УД и аутентификации не совсем понятна. Несмотря на то, что между ними существуют взаимосвязи и некоторая общность, эти службы не одно и то же</a:t>
            </a:r>
            <a:r>
              <a:rPr lang="ru-RU" sz="2700" dirty="0" smtClean="0">
                <a:solidFill>
                  <a:srgbClr val="000099"/>
                </a:solidFill>
              </a:rPr>
              <a:t>. Некоторые схемы УД (например, УДСД) полагаются на параметры подлинности и, таким образом, требуют проведения процедуры аутентификации для подтверждения параметров подлинности. </a:t>
            </a:r>
            <a:endParaRPr lang="ru-RU" sz="2700" dirty="0">
              <a:solidFill>
                <a:srgbClr val="000099"/>
              </a:solidFill>
            </a:endParaRPr>
          </a:p>
        </p:txBody>
      </p:sp>
      <p:sp>
        <p:nvSpPr>
          <p:cNvPr id="86020" name="Rectangle 4"/>
          <p:cNvSpPr>
            <a:spLocks noChangeArrowheads="1"/>
          </p:cNvSpPr>
          <p:nvPr/>
        </p:nvSpPr>
        <p:spPr bwMode="auto">
          <a:xfrm>
            <a:off x="793750" y="628650"/>
            <a:ext cx="8350250" cy="1308050"/>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400"/>
              </a:lnSpc>
              <a:buClr>
                <a:srgbClr val="FFFF00"/>
              </a:buClr>
              <a:buSzPct val="80000"/>
              <a:buFont typeface="Wingdings" pitchFamily="2" charset="2"/>
              <a:buNone/>
              <a:defRPr/>
            </a:pPr>
            <a:r>
              <a:rPr lang="en-US" sz="3200" b="1" i="1" dirty="0" smtClean="0">
                <a:solidFill>
                  <a:srgbClr val="FF3300"/>
                </a:solidFill>
                <a:latin typeface="Arial" charset="0"/>
              </a:rPr>
              <a:t>V. </a:t>
            </a:r>
            <a:r>
              <a:rPr lang="ru-RU" sz="3200" b="1" i="1" dirty="0" smtClean="0">
                <a:solidFill>
                  <a:srgbClr val="FF3300"/>
                </a:solidFill>
                <a:latin typeface="Arial" charset="0"/>
              </a:rPr>
              <a:t>Взаимодействие с другими</a:t>
            </a:r>
          </a:p>
          <a:p>
            <a:pPr>
              <a:lnSpc>
                <a:spcPts val="3400"/>
              </a:lnSpc>
              <a:buClr>
                <a:srgbClr val="FFFF00"/>
              </a:buClr>
              <a:buSzPct val="80000"/>
              <a:buFont typeface="Wingdings" pitchFamily="2" charset="2"/>
              <a:buNone/>
              <a:defRPr/>
            </a:pPr>
            <a:r>
              <a:rPr lang="ru-RU" sz="3200" b="1" i="1" dirty="0" smtClean="0">
                <a:solidFill>
                  <a:srgbClr val="FF3300"/>
                </a:solidFill>
                <a:latin typeface="Arial" charset="0"/>
              </a:rPr>
              <a:t>СЛБ и СПБ</a:t>
            </a:r>
            <a:endParaRPr lang="ru-RU" sz="3200" b="1" i="1" dirty="0">
              <a:solidFill>
                <a:srgbClr val="FF3300"/>
              </a:solidFill>
              <a:latin typeface="Arial" charset="0"/>
            </a:endParaRPr>
          </a:p>
          <a:p>
            <a:pPr>
              <a:lnSpc>
                <a:spcPts val="3400"/>
              </a:lnSpc>
              <a:buClr>
                <a:srgbClr val="FFFF00"/>
              </a:buClr>
              <a:buSzPct val="80000"/>
              <a:buFont typeface="Wingdings" pitchFamily="2" charset="2"/>
              <a:buNone/>
              <a:defRPr/>
            </a:pPr>
            <a:r>
              <a:rPr lang="en-US" sz="3000" b="1" i="1" dirty="0" smtClean="0">
                <a:solidFill>
                  <a:srgbClr val="FF3300"/>
                </a:solidFill>
                <a:latin typeface="Arial" charset="0"/>
              </a:rPr>
              <a:t>5</a:t>
            </a:r>
            <a:r>
              <a:rPr lang="ru-RU" sz="3000" b="1" i="1" dirty="0" smtClean="0">
                <a:solidFill>
                  <a:srgbClr val="FF3300"/>
                </a:solidFill>
                <a:latin typeface="Arial" charset="0"/>
              </a:rPr>
              <a:t>.1</a:t>
            </a:r>
            <a:r>
              <a:rPr lang="ru-RU" sz="3000" b="1" i="1" dirty="0">
                <a:solidFill>
                  <a:srgbClr val="FF3300"/>
                </a:solidFill>
                <a:latin typeface="Arial" charset="0"/>
              </a:rPr>
              <a:t>. </a:t>
            </a:r>
            <a:r>
              <a:rPr lang="ru-RU" sz="3000" b="1" i="1" dirty="0" smtClean="0">
                <a:solidFill>
                  <a:srgbClr val="FF3300"/>
                </a:solidFill>
                <a:latin typeface="Arial" charset="0"/>
              </a:rPr>
              <a:t>Аутентификация</a:t>
            </a:r>
            <a:endParaRPr lang="en-GB" sz="30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73150"/>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600" i="1" dirty="0" smtClean="0">
                <a:solidFill>
                  <a:srgbClr val="FF0066"/>
                </a:solidFill>
              </a:rPr>
              <a:t>Для проведения в дальнейшем успешной аутентификации </a:t>
            </a:r>
            <a:r>
              <a:rPr lang="ru-RU" sz="3600" dirty="0" smtClean="0">
                <a:solidFill>
                  <a:srgbClr val="000099"/>
                </a:solidFill>
              </a:rPr>
              <a:t>инициатору может понадобиться предварительное получение некоторой ВИУД. Следует заметить, что в некоторых системах </a:t>
            </a:r>
            <a:r>
              <a:rPr lang="ru-RU" sz="3600" i="1" dirty="0" smtClean="0">
                <a:solidFill>
                  <a:srgbClr val="FF0066"/>
                </a:solidFill>
              </a:rPr>
              <a:t>средство проверки</a:t>
            </a:r>
            <a:r>
              <a:rPr lang="ru-RU" sz="3600" dirty="0" smtClean="0">
                <a:solidFill>
                  <a:srgbClr val="000099"/>
                </a:solidFill>
              </a:rPr>
              <a:t>, используемое в процедуре аутентификации, и ФПРР-модуль совмещены.</a:t>
            </a:r>
            <a:endParaRPr lang="ru-RU" sz="36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8425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pPr>
            <a:r>
              <a:rPr lang="ru-RU" sz="3400" dirty="0" smtClean="0">
                <a:solidFill>
                  <a:srgbClr val="000099"/>
                </a:solidFill>
              </a:rPr>
              <a:t>В таких случаях, </a:t>
            </a:r>
            <a:r>
              <a:rPr lang="ru-RU" sz="3400" i="1" dirty="0" smtClean="0">
                <a:solidFill>
                  <a:srgbClr val="FF0066"/>
                </a:solidFill>
              </a:rPr>
              <a:t>обмен ВИАУ </a:t>
            </a:r>
            <a:r>
              <a:rPr lang="ru-RU" sz="3400" dirty="0" smtClean="0">
                <a:solidFill>
                  <a:srgbClr val="000099"/>
                </a:solidFill>
              </a:rPr>
              <a:t>основан на одном очевидном протоколе. </a:t>
            </a:r>
            <a:r>
              <a:rPr lang="ru-RU" sz="3400" i="1" dirty="0" smtClean="0">
                <a:solidFill>
                  <a:srgbClr val="FF0066"/>
                </a:solidFill>
              </a:rPr>
              <a:t>В распределённых системах</a:t>
            </a:r>
            <a:r>
              <a:rPr lang="ru-RU" sz="3400" dirty="0" smtClean="0">
                <a:solidFill>
                  <a:srgbClr val="000099"/>
                </a:solidFill>
              </a:rPr>
              <a:t> такие функции совмещать не обязательно, а ВИУД об инициаторе может использоваться отдельно. А параметр подлинности, таким образом, рассматривается просто как часть ВИУД, привязанной к инициатору.</a:t>
            </a:r>
            <a:endParaRPr lang="ru-RU" sz="34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39800"/>
            <a:ext cx="8001056"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i="1" dirty="0" smtClean="0">
                <a:solidFill>
                  <a:srgbClr val="FF0066"/>
                </a:solidFill>
              </a:rPr>
              <a:t>Взаимосвязь между аутентификацией и УД может устанавливаться ПЛУД</a:t>
            </a:r>
            <a:r>
              <a:rPr lang="ru-RU" sz="3200" dirty="0" smtClean="0">
                <a:solidFill>
                  <a:srgbClr val="000099"/>
                </a:solidFill>
              </a:rPr>
              <a:t>. Например, если инициатор прошёл процедуру аутентификации с использованием способа обеспечения безопасности, уровень надёжности которого не достаточен, то ПЛУД могла бы запретить проведение определённых процедур (например, модификация) по отношению к целевому объекту.</a:t>
            </a:r>
            <a:endParaRPr lang="ru-RU" sz="32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73150"/>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600" dirty="0" smtClean="0">
                <a:solidFill>
                  <a:srgbClr val="000099"/>
                </a:solidFill>
              </a:rPr>
              <a:t>С другой стороны, если бы </a:t>
            </a:r>
            <a:r>
              <a:rPr lang="ru-RU" sz="3600" i="1" dirty="0" smtClean="0">
                <a:solidFill>
                  <a:srgbClr val="FF0066"/>
                </a:solidFill>
              </a:rPr>
              <a:t>инициатор прошёл процедуру аутентификации </a:t>
            </a:r>
            <a:r>
              <a:rPr lang="ru-RU" sz="3600" dirty="0" smtClean="0">
                <a:solidFill>
                  <a:srgbClr val="000099"/>
                </a:solidFill>
              </a:rPr>
              <a:t>с использованием способа обеспечения безопасности, уровень надёжности которого более чем достаточен, то определённые процедуры по отношению к целевому объекту могли быть разрешены.</a:t>
            </a:r>
            <a:endParaRPr lang="ru-RU" sz="36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428750"/>
            <a:ext cx="8010525" cy="487312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buClr>
                <a:srgbClr val="FF0066"/>
              </a:buClr>
              <a:buSzPct val="80000"/>
              <a:buFont typeface="Wingdings" pitchFamily="2" charset="2"/>
              <a:buNone/>
              <a:defRPr/>
            </a:pPr>
            <a:r>
              <a:rPr lang="ru-RU" sz="3200" i="1" dirty="0" smtClean="0">
                <a:solidFill>
                  <a:srgbClr val="FF0066"/>
                </a:solidFill>
              </a:rPr>
              <a:t>Служба обеспечения целостности </a:t>
            </a:r>
            <a:r>
              <a:rPr lang="ru-RU" sz="3200" dirty="0" smtClean="0">
                <a:solidFill>
                  <a:srgbClr val="000099"/>
                </a:solidFill>
              </a:rPr>
              <a:t>данных может использоваться для обеспечения гарантий целостности входных и выходных данных между компонентами УД, а также внутри этих компонентов, например, для предотвращения модификации хранимых или транслируемых мандатов доступа, списков УД и контекстно-зависимой информации.</a:t>
            </a:r>
            <a:endParaRPr lang="ru-RU" sz="3200" dirty="0">
              <a:solidFill>
                <a:srgbClr val="000099"/>
              </a:solidFill>
            </a:endParaRPr>
          </a:p>
        </p:txBody>
      </p:sp>
      <p:sp>
        <p:nvSpPr>
          <p:cNvPr id="86020" name="Rectangle 4"/>
          <p:cNvSpPr>
            <a:spLocks noChangeArrowheads="1"/>
          </p:cNvSpPr>
          <p:nvPr/>
        </p:nvSpPr>
        <p:spPr bwMode="auto">
          <a:xfrm>
            <a:off x="793750" y="850900"/>
            <a:ext cx="8350250" cy="43601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400"/>
              </a:lnSpc>
              <a:buClr>
                <a:srgbClr val="FFFF00"/>
              </a:buClr>
              <a:buSzPct val="80000"/>
              <a:buFont typeface="Wingdings" pitchFamily="2" charset="2"/>
              <a:buNone/>
              <a:defRPr/>
            </a:pPr>
            <a:r>
              <a:rPr lang="en-US" sz="3000" b="1" i="1" dirty="0" smtClean="0">
                <a:solidFill>
                  <a:srgbClr val="FF3300"/>
                </a:solidFill>
                <a:latin typeface="Arial" charset="0"/>
              </a:rPr>
              <a:t>5</a:t>
            </a:r>
            <a:r>
              <a:rPr lang="ru-RU" sz="3000" b="1" i="1" dirty="0" smtClean="0">
                <a:solidFill>
                  <a:srgbClr val="FF3300"/>
                </a:solidFill>
                <a:latin typeface="Arial" charset="0"/>
              </a:rPr>
              <a:t>.2. Обеспечение целостности данных</a:t>
            </a:r>
            <a:endParaRPr lang="en-GB" sz="30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2)</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784350"/>
            <a:ext cx="8010525" cy="448840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buClr>
                <a:srgbClr val="FF0066"/>
              </a:buClr>
              <a:buSzPct val="80000"/>
              <a:buFont typeface="Wingdings" pitchFamily="2" charset="2"/>
              <a:buNone/>
              <a:defRPr/>
            </a:pPr>
            <a:r>
              <a:rPr lang="ru-RU" sz="3100" i="1" dirty="0" smtClean="0">
                <a:solidFill>
                  <a:srgbClr val="FF0066"/>
                </a:solidFill>
              </a:rPr>
              <a:t>Служба обеспечения конфиденциальности </a:t>
            </a:r>
            <a:r>
              <a:rPr lang="ru-RU" sz="3100" dirty="0" smtClean="0">
                <a:solidFill>
                  <a:srgbClr val="000099"/>
                </a:solidFill>
              </a:rPr>
              <a:t>данных может быть востребована некоторыми политиками обеспечения безопасности с целью обеспечения конфиденциальности входных и выходных данных, циркулирующих между компонентами УД, например, для защиты от перехвата критической информации.</a:t>
            </a:r>
            <a:endParaRPr lang="ru-RU" sz="3100" dirty="0">
              <a:solidFill>
                <a:srgbClr val="000099"/>
              </a:solidFill>
            </a:endParaRPr>
          </a:p>
        </p:txBody>
      </p:sp>
      <p:sp>
        <p:nvSpPr>
          <p:cNvPr id="86020" name="Rectangle 4"/>
          <p:cNvSpPr>
            <a:spLocks noChangeArrowheads="1"/>
          </p:cNvSpPr>
          <p:nvPr/>
        </p:nvSpPr>
        <p:spPr bwMode="auto">
          <a:xfrm>
            <a:off x="793750" y="850900"/>
            <a:ext cx="8350250" cy="820738"/>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200"/>
              </a:lnSpc>
              <a:buClr>
                <a:srgbClr val="FFFF00"/>
              </a:buClr>
              <a:buSzPct val="80000"/>
              <a:buFont typeface="Wingdings" pitchFamily="2" charset="2"/>
              <a:buNone/>
              <a:defRPr/>
            </a:pPr>
            <a:r>
              <a:rPr lang="en-US" sz="3000" b="1" i="1" dirty="0" smtClean="0">
                <a:solidFill>
                  <a:srgbClr val="FF3300"/>
                </a:solidFill>
                <a:latin typeface="Arial" charset="0"/>
              </a:rPr>
              <a:t>5</a:t>
            </a:r>
            <a:r>
              <a:rPr lang="ru-RU" sz="3000" b="1" i="1" dirty="0" smtClean="0">
                <a:solidFill>
                  <a:srgbClr val="FF3300"/>
                </a:solidFill>
                <a:latin typeface="Arial" charset="0"/>
              </a:rPr>
              <a:t>.3. Обеспечение</a:t>
            </a:r>
          </a:p>
          <a:p>
            <a:pPr>
              <a:lnSpc>
                <a:spcPts val="3200"/>
              </a:lnSpc>
              <a:buClr>
                <a:srgbClr val="FFFF00"/>
              </a:buClr>
              <a:buSzPct val="80000"/>
              <a:buFont typeface="Wingdings" pitchFamily="2" charset="2"/>
              <a:buNone/>
              <a:defRPr/>
            </a:pPr>
            <a:r>
              <a:rPr lang="ru-RU" sz="3000" b="1" i="1" dirty="0" smtClean="0">
                <a:solidFill>
                  <a:srgbClr val="FF3300"/>
                </a:solidFill>
                <a:latin typeface="Arial" charset="0"/>
              </a:rPr>
              <a:t>конфиденциальности данных</a:t>
            </a:r>
            <a:endParaRPr lang="en-GB" sz="30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370" name="Text Box 2"/>
          <p:cNvSpPr txBox="1">
            <a:spLocks noChangeArrowheads="1"/>
          </p:cNvSpPr>
          <p:nvPr/>
        </p:nvSpPr>
        <p:spPr bwMode="auto">
          <a:xfrm>
            <a:off x="927100" y="895350"/>
            <a:ext cx="7993063"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400" dirty="0" smtClean="0">
                <a:solidFill>
                  <a:srgbClr val="000099"/>
                </a:solidFill>
              </a:rPr>
              <a:t>(</a:t>
            </a:r>
            <a:r>
              <a:rPr lang="ru-RU" sz="3400" i="1" u="sng" dirty="0" smtClean="0">
                <a:solidFill>
                  <a:srgbClr val="FF0066"/>
                </a:solidFill>
              </a:rPr>
              <a:t>Примечание</a:t>
            </a:r>
            <a:r>
              <a:rPr lang="ru-RU" sz="3400" i="1" dirty="0" smtClean="0">
                <a:solidFill>
                  <a:srgbClr val="FF0066"/>
                </a:solidFill>
              </a:rPr>
              <a:t>:</a:t>
            </a:r>
          </a:p>
          <a:p>
            <a:pPr marL="539750" lvl="0" indent="-539750" algn="l">
              <a:buClr>
                <a:srgbClr val="000099"/>
              </a:buClr>
              <a:buSzPct val="90000"/>
              <a:buFont typeface="+mj-lt"/>
              <a:buAutoNum type="arabicParenR"/>
            </a:pPr>
            <a:r>
              <a:rPr lang="ru-RU" sz="3400" i="1" dirty="0" smtClean="0">
                <a:solidFill>
                  <a:srgbClr val="FF0066"/>
                </a:solidFill>
              </a:rPr>
              <a:t>метки не обязательно имеют простые форматы (структуры);</a:t>
            </a:r>
          </a:p>
          <a:p>
            <a:pPr marL="539750" indent="-539750" algn="l">
              <a:buClr>
                <a:srgbClr val="000099"/>
              </a:buClr>
              <a:buSzPct val="90000"/>
              <a:buFont typeface="+mj-lt"/>
              <a:buAutoNum type="arabicParenR"/>
            </a:pPr>
            <a:r>
              <a:rPr lang="ru-RU" sz="3400" i="1" dirty="0" smtClean="0">
                <a:solidFill>
                  <a:srgbClr val="FF0066"/>
                </a:solidFill>
              </a:rPr>
              <a:t>когда инициатор является пользователем (или процесс инициатора, представляющего пользователя), то метка, «привязанная» к инициатору, часто именуется «разрешение».</a:t>
            </a:r>
            <a:r>
              <a:rPr lang="ru-RU" sz="3400" dirty="0" smtClean="0">
                <a:solidFill>
                  <a:srgbClr val="000099"/>
                </a:solidFill>
              </a:rPr>
              <a:t>)</a:t>
            </a:r>
            <a:endParaRPr lang="ru-RU" sz="3400" dirty="0">
              <a:solidFill>
                <a:srgbClr val="000099"/>
              </a:solidFill>
            </a:endParaRPr>
          </a:p>
        </p:txBody>
      </p:sp>
      <p:sp>
        <p:nvSpPr>
          <p:cNvPr id="314372"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428750"/>
            <a:ext cx="8010525" cy="457349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buClr>
                <a:srgbClr val="FF0066"/>
              </a:buClr>
              <a:buSzPct val="80000"/>
              <a:buFont typeface="Wingdings" pitchFamily="2" charset="2"/>
              <a:buNone/>
              <a:defRPr/>
            </a:pPr>
            <a:r>
              <a:rPr lang="ru-RU" sz="3200" i="1" dirty="0" smtClean="0">
                <a:solidFill>
                  <a:srgbClr val="FF0066"/>
                </a:solidFill>
              </a:rPr>
              <a:t>ВИУД может использоваться для аудиторской проверки </a:t>
            </a:r>
            <a:r>
              <a:rPr lang="ru-RU" sz="3200" dirty="0" smtClean="0">
                <a:solidFill>
                  <a:srgbClr val="000099"/>
                </a:solidFill>
              </a:rPr>
              <a:t>запросов доступа соответствующего инициатора. Она может быть необходима для проведения нескольких аудиторских проверок с целью точного определения, какие запросы доступа отправлялись инициатором и каким инициатором.</a:t>
            </a:r>
            <a:endParaRPr lang="ru-RU" sz="3200" dirty="0">
              <a:solidFill>
                <a:srgbClr val="000099"/>
              </a:solidFill>
            </a:endParaRPr>
          </a:p>
        </p:txBody>
      </p:sp>
      <p:sp>
        <p:nvSpPr>
          <p:cNvPr id="86020" name="Rectangle 4"/>
          <p:cNvSpPr>
            <a:spLocks noChangeArrowheads="1"/>
          </p:cNvSpPr>
          <p:nvPr/>
        </p:nvSpPr>
        <p:spPr bwMode="auto">
          <a:xfrm>
            <a:off x="793750" y="850900"/>
            <a:ext cx="8350250" cy="41036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100"/>
              </a:lnSpc>
              <a:buClr>
                <a:srgbClr val="FFFF00"/>
              </a:buClr>
              <a:buSzPct val="80000"/>
              <a:buFont typeface="Wingdings" pitchFamily="2" charset="2"/>
              <a:buNone/>
              <a:defRPr/>
            </a:pPr>
            <a:r>
              <a:rPr lang="en-US" sz="3000" b="1" i="1" dirty="0" smtClean="0">
                <a:solidFill>
                  <a:srgbClr val="FF3300"/>
                </a:solidFill>
                <a:latin typeface="Arial" charset="0"/>
              </a:rPr>
              <a:t>5</a:t>
            </a:r>
            <a:r>
              <a:rPr lang="ru-RU" sz="3000" b="1" i="1" dirty="0" smtClean="0">
                <a:solidFill>
                  <a:srgbClr val="FF3300"/>
                </a:solidFill>
                <a:latin typeface="Arial" charset="0"/>
              </a:rPr>
              <a:t>.4. Аудит</a:t>
            </a:r>
            <a:endParaRPr lang="en-GB" sz="30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73150"/>
            <a:ext cx="8010525" cy="484748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200"/>
              </a:lnSpc>
              <a:buClr>
                <a:srgbClr val="FF0066"/>
              </a:buClr>
              <a:buSzPct val="80000"/>
              <a:buFont typeface="Wingdings" pitchFamily="2" charset="2"/>
              <a:buNone/>
              <a:defRPr/>
            </a:pPr>
            <a:r>
              <a:rPr lang="ru-RU" sz="3600" i="1" dirty="0" smtClean="0">
                <a:solidFill>
                  <a:srgbClr val="FF0066"/>
                </a:solidFill>
              </a:rPr>
              <a:t>Политика аудита может потребовать</a:t>
            </a:r>
            <a:r>
              <a:rPr lang="ru-RU" sz="3600" dirty="0" smtClean="0">
                <a:solidFill>
                  <a:srgbClr val="000099"/>
                </a:solidFill>
              </a:rPr>
              <a:t>, чтобы некоторые или все попытки получения доступа были зарегистрированы (записаны). Следовательно, могут потребоваться надёжные средства записи, которые должны быть доступны для реализуемого способа УД.</a:t>
            </a:r>
            <a:endParaRPr lang="ru-RU" sz="36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95350"/>
            <a:ext cx="8010525"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buClr>
                <a:srgbClr val="FF0066"/>
              </a:buClr>
              <a:buSzPct val="80000"/>
              <a:buFont typeface="Wingdings" pitchFamily="2" charset="2"/>
              <a:buNone/>
              <a:defRPr/>
            </a:pPr>
            <a:r>
              <a:rPr lang="ru-RU" sz="2900" i="1" dirty="0" smtClean="0">
                <a:solidFill>
                  <a:srgbClr val="FF0066"/>
                </a:solidFill>
              </a:rPr>
              <a:t>Политика аудита также может затребовать информацию о процедуре способа УД</a:t>
            </a:r>
            <a:r>
              <a:rPr lang="ru-RU" sz="2900" dirty="0" smtClean="0">
                <a:solidFill>
                  <a:srgbClr val="000099"/>
                </a:solidFill>
              </a:rPr>
              <a:t>, которая подлежит записи (например, обстоятельства, на основании которых в доступе было отказано). ПЛУД может потребовать, чтобы все процедуры доступа проходили аудиторскую проверку, и в каждом таком случае способ УД будет функционально зависеть от доверенной службы регистрации (записи).</a:t>
            </a:r>
            <a:endParaRPr lang="ru-RU" sz="29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50900"/>
            <a:ext cx="8010525" cy="535371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000"/>
              </a:lnSpc>
              <a:buClr>
                <a:srgbClr val="FF0066"/>
              </a:buClr>
              <a:buSzPct val="80000"/>
              <a:buFont typeface="Wingdings" pitchFamily="2" charset="2"/>
              <a:buNone/>
              <a:defRPr/>
            </a:pPr>
            <a:r>
              <a:rPr lang="ru-RU" sz="2500" i="1" dirty="0" smtClean="0">
                <a:solidFill>
                  <a:srgbClr val="FF0066"/>
                </a:solidFill>
              </a:rPr>
              <a:t>В тех случаях, когда необходима идентифицируемость инициатора</a:t>
            </a:r>
            <a:r>
              <a:rPr lang="ru-RU" sz="2500" dirty="0" smtClean="0">
                <a:solidFill>
                  <a:srgbClr val="000099"/>
                </a:solidFill>
              </a:rPr>
              <a:t>, перед началом процедуры предоставления доступа инициатор всегда должен проходить процедуру аутентификации. Важно понимать, что аутентификация и УД, даже, несмотря на то, что они очень часто взаимосвязаны между собой, не всегда реализуются и контролируются одними и теми же центрами безопасности, то есть, нет необходимости совмещения этих функций. Информация, которая используется при аутентификации, может понадобиться для получения ВИУД, привязанной к инициатору.</a:t>
            </a:r>
            <a:endParaRPr lang="ru-RU" sz="25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39800"/>
            <a:ext cx="8010525" cy="123110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buClr>
                <a:srgbClr val="FF0066"/>
              </a:buClr>
              <a:buSzPct val="80000"/>
              <a:buFont typeface="Wingdings" pitchFamily="2" charset="2"/>
              <a:buNone/>
              <a:defRPr/>
            </a:pPr>
            <a:r>
              <a:rPr lang="ru-RU" sz="3000" i="1" dirty="0" smtClean="0">
                <a:solidFill>
                  <a:srgbClr val="FF0066"/>
                </a:solidFill>
              </a:rPr>
              <a:t>Идентифицируемость процедуры доступа в условиях анонимности </a:t>
            </a:r>
            <a:r>
              <a:rPr lang="ru-RU" sz="3000" dirty="0" smtClean="0">
                <a:solidFill>
                  <a:srgbClr val="000099"/>
                </a:solidFill>
              </a:rPr>
              <a:t>может быть обеспечена следующим образом:</a:t>
            </a:r>
            <a:endParaRPr lang="ru-RU" sz="30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4" name="Text Box 3"/>
          <p:cNvSpPr txBox="1">
            <a:spLocks noChangeArrowheads="1"/>
          </p:cNvSpPr>
          <p:nvPr/>
        </p:nvSpPr>
        <p:spPr bwMode="auto">
          <a:xfrm>
            <a:off x="927100" y="2273300"/>
            <a:ext cx="8001056" cy="369331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200"/>
              </a:lnSpc>
              <a:spcBef>
                <a:spcPts val="0"/>
              </a:spcBef>
              <a:buClr>
                <a:srgbClr val="FF0066"/>
              </a:buClr>
              <a:buSzPct val="80000"/>
              <a:buFont typeface="Wingdings" pitchFamily="2" charset="2"/>
              <a:buChar char="q"/>
              <a:defRPr/>
            </a:pPr>
            <a:r>
              <a:rPr lang="ru-RU" dirty="0" smtClean="0">
                <a:solidFill>
                  <a:srgbClr val="000099"/>
                </a:solidFill>
              </a:rPr>
              <a:t>инициатор получает из ЦБ ВИУД, которая содержит соответствующий идентификатор аудита. Приобретение ВИУД регистрируется (записывается): параметр подлинности инициатора и идентификатор аудита сохраняются в файле результатов аудиторской проверки ВИУД, выданной в рамках ССБ;</a:t>
            </a:r>
            <a:endParaRPr lang="ru-RU" dirty="0">
              <a:solidFill>
                <a:srgbClr val="000099"/>
              </a:solidFill>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3980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800"/>
              </a:lnSpc>
              <a:spcBef>
                <a:spcPct val="10000"/>
              </a:spcBef>
              <a:buClr>
                <a:srgbClr val="FF0066"/>
              </a:buClr>
              <a:buSzPct val="80000"/>
              <a:buFont typeface="Wingdings" pitchFamily="2" charset="2"/>
              <a:buChar char="q"/>
              <a:defRPr/>
            </a:pPr>
            <a:r>
              <a:rPr lang="ru-RU" sz="3200" dirty="0" smtClean="0">
                <a:solidFill>
                  <a:srgbClr val="000099"/>
                </a:solidFill>
              </a:rPr>
              <a:t>инициатор использует ВИУД, привязанную к нему, для получения доступа к целевому объекту. ФПРР-модуль ССБ, в котором расположен целевой объект, получает ВИУД, привязанную к инициатору, и сохраняет идентификатор аудита и запрос доступа в своём файле результатов аудиторской проверки;</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39800"/>
            <a:ext cx="8001056" cy="531837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800"/>
              </a:lnSpc>
              <a:spcBef>
                <a:spcPct val="10000"/>
              </a:spcBef>
              <a:buClr>
                <a:srgbClr val="FF0066"/>
              </a:buClr>
              <a:buSzPct val="80000"/>
              <a:buFont typeface="Wingdings" pitchFamily="2" charset="2"/>
              <a:buChar char="q"/>
              <a:defRPr/>
            </a:pPr>
            <a:r>
              <a:rPr lang="ru-RU" sz="3000" dirty="0" smtClean="0">
                <a:solidFill>
                  <a:srgbClr val="000099"/>
                </a:solidFill>
              </a:rPr>
              <a:t>на основании аудиторской информации, полученной из ССБ, в котором расположен целевой объект, и ВИУД, привязанной к инициатору, и выданной в рамках ССБ, ЦБ может идентифицировать инициатор, также используя идентификатор аудита. С помощью этих средств инициатор может стать идентифицируемым при запросе им соответствующего доступа.</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984250"/>
            <a:ext cx="8010525"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800"/>
              </a:lnSpc>
              <a:buClr>
                <a:srgbClr val="FF0066"/>
              </a:buClr>
              <a:buSzPct val="80000"/>
              <a:buFont typeface="Wingdings" pitchFamily="2" charset="2"/>
              <a:buNone/>
              <a:defRPr/>
            </a:pPr>
            <a:r>
              <a:rPr lang="ru-RU" sz="3400" i="1" dirty="0" smtClean="0">
                <a:solidFill>
                  <a:srgbClr val="FF0066"/>
                </a:solidFill>
              </a:rPr>
              <a:t>Если имеет место конфликт </a:t>
            </a:r>
            <a:r>
              <a:rPr lang="ru-RU" sz="3400" dirty="0" smtClean="0">
                <a:solidFill>
                  <a:srgbClr val="000099"/>
                </a:solidFill>
              </a:rPr>
              <a:t>между желанием инициатора оставаться анонимным и требованием ССБ, в котором расположен целевой объект, знать параметр подлинности инициатора, то в доступе может быть отказано. Решение в такой конфликтной ситуации зависит от ПЛУД ССБ, в котором расположен целевой объект.</a:t>
            </a:r>
            <a:endParaRPr lang="ru-RU" sz="34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473200"/>
            <a:ext cx="8010525" cy="26289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100"/>
              </a:lnSpc>
              <a:buClr>
                <a:srgbClr val="FF0066"/>
              </a:buClr>
              <a:buSzPct val="80000"/>
              <a:buFont typeface="Wingdings" pitchFamily="2" charset="2"/>
              <a:buNone/>
              <a:defRPr/>
            </a:pPr>
            <a:r>
              <a:rPr lang="ru-RU" sz="3800" i="1" dirty="0" smtClean="0">
                <a:solidFill>
                  <a:srgbClr val="FF0066"/>
                </a:solidFill>
              </a:rPr>
              <a:t>При проведении процедуры запроса доступа</a:t>
            </a:r>
            <a:r>
              <a:rPr lang="ru-RU" sz="3800" dirty="0" smtClean="0">
                <a:solidFill>
                  <a:srgbClr val="000099"/>
                </a:solidFill>
              </a:rPr>
              <a:t> привлекается не только служба УД, а могут привлекаться и другие СЛБ, среди которых:</a:t>
            </a:r>
            <a:endParaRPr lang="ru-RU" sz="3800" dirty="0">
              <a:solidFill>
                <a:srgbClr val="000099"/>
              </a:solidFill>
            </a:endParaRPr>
          </a:p>
        </p:txBody>
      </p:sp>
      <p:sp>
        <p:nvSpPr>
          <p:cNvPr id="86020" name="Rectangle 4"/>
          <p:cNvSpPr>
            <a:spLocks noChangeArrowheads="1"/>
          </p:cNvSpPr>
          <p:nvPr/>
        </p:nvSpPr>
        <p:spPr bwMode="auto">
          <a:xfrm>
            <a:off x="793750" y="850900"/>
            <a:ext cx="8350250" cy="410369"/>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3200"/>
              </a:lnSpc>
              <a:buClr>
                <a:srgbClr val="FFFF00"/>
              </a:buClr>
              <a:buSzPct val="80000"/>
              <a:buFont typeface="Wingdings" pitchFamily="2" charset="2"/>
              <a:buNone/>
              <a:defRPr/>
            </a:pPr>
            <a:r>
              <a:rPr lang="en-US" sz="3000" b="1" i="1" dirty="0" smtClean="0">
                <a:solidFill>
                  <a:srgbClr val="FF3300"/>
                </a:solidFill>
                <a:latin typeface="Arial" charset="0"/>
              </a:rPr>
              <a:t>5</a:t>
            </a:r>
            <a:r>
              <a:rPr lang="ru-RU" sz="3000" b="1" i="1" dirty="0" smtClean="0">
                <a:solidFill>
                  <a:srgbClr val="FF3300"/>
                </a:solidFill>
                <a:latin typeface="Arial" charset="0"/>
              </a:rPr>
              <a:t>.5. Другие СЛБ, связанные с УД</a:t>
            </a:r>
            <a:endParaRPr lang="en-GB" sz="30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4184650"/>
            <a:ext cx="8001056" cy="205184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000"/>
              </a:lnSpc>
              <a:spcBef>
                <a:spcPct val="10000"/>
              </a:spcBef>
              <a:buClr>
                <a:srgbClr val="FF0066"/>
              </a:buClr>
              <a:buSzPct val="80000"/>
              <a:buFont typeface="Wingdings" pitchFamily="2" charset="2"/>
              <a:buChar char="q"/>
              <a:defRPr/>
            </a:pPr>
            <a:r>
              <a:rPr lang="ru-RU" sz="3600" i="1" dirty="0" smtClean="0">
                <a:solidFill>
                  <a:srgbClr val="FF0066"/>
                </a:solidFill>
              </a:rPr>
              <a:t>служба аудита </a:t>
            </a:r>
            <a:r>
              <a:rPr lang="ru-RU" sz="3600" dirty="0" smtClean="0">
                <a:solidFill>
                  <a:srgbClr val="000099"/>
                </a:solidFill>
              </a:rPr>
              <a:t>регистрирует (записывает) произвольную информацию о запросе доступа;</a:t>
            </a: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84250"/>
            <a:ext cx="8001056" cy="521899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700"/>
              </a:lnSpc>
              <a:spcBef>
                <a:spcPts val="300"/>
              </a:spcBef>
              <a:buClr>
                <a:srgbClr val="FF0066"/>
              </a:buClr>
              <a:buSzPct val="80000"/>
              <a:buFont typeface="Wingdings" pitchFamily="2" charset="2"/>
              <a:buChar char="q"/>
              <a:defRPr/>
            </a:pPr>
            <a:r>
              <a:rPr lang="ru-RU" sz="3000" i="1" dirty="0" smtClean="0">
                <a:solidFill>
                  <a:srgbClr val="FF0066"/>
                </a:solidFill>
              </a:rPr>
              <a:t>служба идентификации </a:t>
            </a:r>
            <a:r>
              <a:rPr lang="ru-RU" sz="3000" dirty="0" smtClean="0">
                <a:solidFill>
                  <a:srgbClr val="000099"/>
                </a:solidFill>
              </a:rPr>
              <a:t>дополнительно осуществляет контрольную проверку имени или наименований объектов, которые формально отвечают за активизацию процедуры запроса доступа;</a:t>
            </a:r>
          </a:p>
          <a:p>
            <a:pPr marL="360363" indent="-360363" algn="l">
              <a:lnSpc>
                <a:spcPts val="3700"/>
              </a:lnSpc>
              <a:spcBef>
                <a:spcPts val="300"/>
              </a:spcBef>
              <a:buClr>
                <a:srgbClr val="FF0066"/>
              </a:buClr>
              <a:buSzPct val="80000"/>
              <a:buFont typeface="Wingdings" pitchFamily="2" charset="2"/>
              <a:buChar char="q"/>
              <a:defRPr/>
            </a:pPr>
            <a:r>
              <a:rPr lang="ru-RU" sz="3000" i="1" dirty="0" smtClean="0">
                <a:solidFill>
                  <a:srgbClr val="FF0066"/>
                </a:solidFill>
              </a:rPr>
              <a:t>служба взимания платы </a:t>
            </a:r>
            <a:r>
              <a:rPr lang="ru-RU" sz="3000" dirty="0" smtClean="0">
                <a:solidFill>
                  <a:srgbClr val="000099"/>
                </a:solidFill>
              </a:rPr>
              <a:t>гарантирует, что на счёт поступит соответствующая сумма, необходимая для использования доступного ресурса.</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739900"/>
            <a:ext cx="8001056" cy="147732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200" dirty="0" smtClean="0">
                <a:solidFill>
                  <a:srgbClr val="000099"/>
                </a:solidFill>
              </a:rPr>
              <a:t>ВИУД, привязанная к инициатору, представляет собой </a:t>
            </a:r>
            <a:r>
              <a:rPr lang="ru-RU" sz="3200" i="1" dirty="0" smtClean="0">
                <a:solidFill>
                  <a:srgbClr val="FF0066"/>
                </a:solidFill>
              </a:rPr>
              <a:t>метку безопасности</a:t>
            </a:r>
            <a:r>
              <a:rPr lang="ru-RU" sz="3200" dirty="0" smtClean="0">
                <a:solidFill>
                  <a:srgbClr val="000099"/>
                </a:solidFill>
              </a:rPr>
              <a:t>.</a:t>
            </a:r>
            <a:endParaRPr lang="ru-RU" sz="3200" dirty="0">
              <a:solidFill>
                <a:srgbClr val="000099"/>
              </a:solidFill>
            </a:endParaRPr>
          </a:p>
        </p:txBody>
      </p:sp>
      <p:sp>
        <p:nvSpPr>
          <p:cNvPr id="320515" name="Rectangle 3"/>
          <p:cNvSpPr>
            <a:spLocks noChangeArrowheads="1"/>
          </p:cNvSpPr>
          <p:nvPr/>
        </p:nvSpPr>
        <p:spPr bwMode="auto">
          <a:xfrm>
            <a:off x="749300" y="785794"/>
            <a:ext cx="8394700" cy="83099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4.4.2. ВИУД</a:t>
            </a:r>
          </a:p>
          <a:p>
            <a:pPr>
              <a:buClr>
                <a:srgbClr val="FFFF00"/>
              </a:buClr>
              <a:buSzPct val="80000"/>
              <a:buFont typeface="Wingdings" pitchFamily="2" charset="2"/>
              <a:buNone/>
              <a:defRPr/>
            </a:pPr>
            <a:r>
              <a:rPr lang="ru-RU" sz="2600" b="1" i="1" dirty="0" smtClean="0">
                <a:solidFill>
                  <a:srgbClr val="FF3300"/>
                </a:solidFill>
                <a:latin typeface="Arial" charset="0"/>
              </a:rPr>
              <a:t>4.4.2.1. ВИУД, привязанная к инициатору</a:t>
            </a:r>
            <a:endParaRPr lang="en-GB" sz="2600" b="1" i="1" dirty="0">
              <a:solidFill>
                <a:srgbClr val="FF3300"/>
              </a:solidFill>
              <a:latin typeface="Arial" charset="0"/>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2"/>
          <p:cNvSpPr txBox="1">
            <a:spLocks noChangeArrowheads="1"/>
          </p:cNvSpPr>
          <p:nvPr/>
        </p:nvSpPr>
        <p:spPr bwMode="auto">
          <a:xfrm>
            <a:off x="927100" y="4629150"/>
            <a:ext cx="8001056" cy="147732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200" dirty="0" smtClean="0">
                <a:solidFill>
                  <a:srgbClr val="000099"/>
                </a:solidFill>
              </a:rPr>
              <a:t>ВИУД, привязанная к целевому объекту, представляет собой </a:t>
            </a:r>
            <a:r>
              <a:rPr lang="ru-RU" sz="3200" i="1" dirty="0" smtClean="0">
                <a:solidFill>
                  <a:srgbClr val="FF0066"/>
                </a:solidFill>
              </a:rPr>
              <a:t>метку безопасности</a:t>
            </a:r>
            <a:r>
              <a:rPr lang="ru-RU" sz="3200" dirty="0" smtClean="0">
                <a:solidFill>
                  <a:srgbClr val="000099"/>
                </a:solidFill>
              </a:rPr>
              <a:t>.</a:t>
            </a:r>
            <a:endParaRPr lang="ru-RU" sz="3200" dirty="0">
              <a:solidFill>
                <a:srgbClr val="000099"/>
              </a:solidFill>
            </a:endParaRPr>
          </a:p>
        </p:txBody>
      </p:sp>
      <p:sp>
        <p:nvSpPr>
          <p:cNvPr id="7" name="Rectangle 3"/>
          <p:cNvSpPr>
            <a:spLocks noChangeArrowheads="1"/>
          </p:cNvSpPr>
          <p:nvPr/>
        </p:nvSpPr>
        <p:spPr bwMode="auto">
          <a:xfrm>
            <a:off x="793750" y="3606800"/>
            <a:ext cx="8350250" cy="69249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4.4.2.2. ВИУД, привязанная к</a:t>
            </a:r>
          </a:p>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целевому объекту</a:t>
            </a:r>
            <a:endParaRPr lang="en-GB" sz="2600" b="1" i="1" dirty="0">
              <a:solidFill>
                <a:srgbClr val="FF3300"/>
              </a:solidFill>
              <a:latin typeface="Arial" charset="0"/>
            </a:endParaRPr>
          </a:p>
        </p:txBody>
      </p:sp>
    </p:spTree>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73150"/>
            <a:ext cx="8010525" cy="5180521"/>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buClr>
                <a:srgbClr val="FF0066"/>
              </a:buClr>
              <a:buSzPct val="80000"/>
              <a:buFont typeface="Wingdings" pitchFamily="2" charset="2"/>
              <a:buNone/>
              <a:defRPr/>
            </a:pPr>
            <a:r>
              <a:rPr lang="ru-RU" sz="3000" i="1" dirty="0" smtClean="0">
                <a:solidFill>
                  <a:srgbClr val="FF0066"/>
                </a:solidFill>
              </a:rPr>
              <a:t>Информация, которая необходима для обеспечения каждой из рассмотренных служб</a:t>
            </a:r>
            <a:r>
              <a:rPr lang="ru-RU" sz="3000" dirty="0" smtClean="0">
                <a:solidFill>
                  <a:srgbClr val="000099"/>
                </a:solidFill>
              </a:rPr>
              <a:t> при проведении процедуры запроса доступа, если рассуждать логически, различна. ВИПР, необходимая для УД, наименование счета для оплаты и идентификатор ответственного объекта для обеспечения идентифицируемости являются данными, которые могут быть различны.</a:t>
            </a:r>
            <a:endParaRPr lang="ru-RU" sz="30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028700"/>
            <a:ext cx="8010525" cy="521937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buClr>
                <a:srgbClr val="FF0066"/>
              </a:buClr>
              <a:buSzPct val="80000"/>
              <a:buFont typeface="Wingdings" pitchFamily="2" charset="2"/>
              <a:buNone/>
              <a:defRPr/>
            </a:pPr>
            <a:r>
              <a:rPr lang="ru-RU" sz="3200" dirty="0" smtClean="0">
                <a:solidFill>
                  <a:srgbClr val="000099"/>
                </a:solidFill>
              </a:rPr>
              <a:t>Однако </a:t>
            </a:r>
            <a:r>
              <a:rPr lang="ru-RU" sz="3200" i="1" dirty="0" smtClean="0">
                <a:solidFill>
                  <a:srgbClr val="FF0066"/>
                </a:solidFill>
              </a:rPr>
              <a:t>в некоторых прикладных системах требуется </a:t>
            </a:r>
            <a:r>
              <a:rPr lang="ru-RU" sz="3200" dirty="0" smtClean="0">
                <a:solidFill>
                  <a:srgbClr val="000099"/>
                </a:solidFill>
              </a:rPr>
              <a:t>использовать одну и ту же информацию (например, параметр подлинности для УД) в каждом из указанных случаев. Это может привести к нештатной ситуации, особенно в случае ретрансляции запросов доступа. </a:t>
            </a:r>
            <a:r>
              <a:rPr lang="ru-RU" sz="3200" i="1" dirty="0" smtClean="0">
                <a:solidFill>
                  <a:srgbClr val="FF0066"/>
                </a:solidFill>
              </a:rPr>
              <a:t>Предпочтительнее хранить различные типы информации отдельно</a:t>
            </a:r>
            <a:r>
              <a:rPr lang="ru-RU" sz="3200" dirty="0" smtClean="0">
                <a:solidFill>
                  <a:srgbClr val="000099"/>
                </a:solidFill>
              </a:rPr>
              <a:t>.</a:t>
            </a:r>
            <a:endParaRPr lang="ru-RU" sz="30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139950"/>
            <a:ext cx="7993063" cy="194925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dirty="0" smtClean="0">
                <a:solidFill>
                  <a:srgbClr val="000099"/>
                </a:solidFill>
              </a:rPr>
              <a:t>В некоторых случаях может понадобиться </a:t>
            </a:r>
            <a:r>
              <a:rPr lang="ru-RU" sz="3000" i="1" dirty="0" smtClean="0">
                <a:solidFill>
                  <a:srgbClr val="FF0066"/>
                </a:solidFill>
              </a:rPr>
              <a:t>несколько СЕРТ|УД </a:t>
            </a:r>
            <a:r>
              <a:rPr lang="ru-RU" sz="3000" dirty="0" smtClean="0">
                <a:solidFill>
                  <a:srgbClr val="000099"/>
                </a:solidFill>
              </a:rPr>
              <a:t>для обеспечения сложной процедуры информационного обмена.</a:t>
            </a:r>
            <a:endParaRPr lang="ru-RU" sz="3000" dirty="0">
              <a:solidFill>
                <a:srgbClr val="000099"/>
              </a:solidFill>
            </a:endParaRPr>
          </a:p>
        </p:txBody>
      </p:sp>
      <p:sp>
        <p:nvSpPr>
          <p:cNvPr id="188420" name="Rectangle 4"/>
          <p:cNvSpPr>
            <a:spLocks noChangeArrowheads="1"/>
          </p:cNvSpPr>
          <p:nvPr/>
        </p:nvSpPr>
        <p:spPr bwMode="auto">
          <a:xfrm>
            <a:off x="755650" y="819150"/>
            <a:ext cx="8388350" cy="1231106"/>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ts val="3200"/>
              </a:lnSpc>
              <a:spcBef>
                <a:spcPts val="0"/>
              </a:spcBef>
              <a:buClr>
                <a:srgbClr val="FFFF00"/>
              </a:buClr>
              <a:buSzPct val="80000"/>
              <a:buFont typeface="Wingdings" pitchFamily="2" charset="2"/>
              <a:buNone/>
            </a:pPr>
            <a:r>
              <a:rPr lang="en-US" sz="3200" b="1" i="1" dirty="0" smtClean="0">
                <a:solidFill>
                  <a:srgbClr val="FF3300"/>
                </a:solidFill>
                <a:latin typeface="Arial" charset="0"/>
              </a:rPr>
              <a:t>VI.</a:t>
            </a:r>
            <a:r>
              <a:rPr lang="ru-RU" sz="3200" b="1" i="1" dirty="0" smtClean="0">
                <a:solidFill>
                  <a:srgbClr val="FF3300"/>
                </a:solidFill>
                <a:latin typeface="Arial" charset="0"/>
              </a:rPr>
              <a:t> Обмен СЕРТ|УД между</a:t>
            </a:r>
            <a:r>
              <a:rPr lang="en-US" sz="3200" b="1" i="1" dirty="0" smtClean="0">
                <a:solidFill>
                  <a:srgbClr val="FF3300"/>
                </a:solidFill>
                <a:latin typeface="Arial" charset="0"/>
              </a:rPr>
              <a:t> </a:t>
            </a:r>
            <a:r>
              <a:rPr lang="ru-RU" sz="3200" b="1" i="1" dirty="0" smtClean="0">
                <a:solidFill>
                  <a:srgbClr val="FF3300"/>
                </a:solidFill>
                <a:latin typeface="Arial" charset="0"/>
              </a:rPr>
              <a:t>компонентами</a:t>
            </a:r>
            <a:endParaRPr lang="ru-RU" sz="3200" b="1" i="1" dirty="0">
              <a:solidFill>
                <a:srgbClr val="FF3300"/>
              </a:solidFill>
              <a:latin typeface="Arial" charset="0"/>
            </a:endParaRPr>
          </a:p>
          <a:p>
            <a:pPr eaLnBrk="0" hangingPunct="0">
              <a:lnSpc>
                <a:spcPts val="3200"/>
              </a:lnSpc>
              <a:spcBef>
                <a:spcPts val="0"/>
              </a:spcBef>
              <a:buClr>
                <a:srgbClr val="FFFF00"/>
              </a:buClr>
              <a:buSzPct val="80000"/>
              <a:buFont typeface="Wingdings" pitchFamily="2" charset="2"/>
              <a:buNone/>
            </a:pPr>
            <a:r>
              <a:rPr lang="ru-RU" sz="3000" b="1" i="1" dirty="0" smtClean="0">
                <a:solidFill>
                  <a:srgbClr val="FF3300"/>
                </a:solidFill>
                <a:latin typeface="Arial" charset="0"/>
              </a:rPr>
              <a:t>6.1</a:t>
            </a:r>
            <a:r>
              <a:rPr lang="ru-RU" sz="3000" b="1" i="1" dirty="0">
                <a:solidFill>
                  <a:srgbClr val="FF3300"/>
                </a:solidFill>
                <a:latin typeface="Arial" charset="0"/>
              </a:rPr>
              <a:t>. </a:t>
            </a:r>
            <a:r>
              <a:rPr lang="ru-RU" sz="3000" b="1" i="1" dirty="0" smtClean="0">
                <a:solidFill>
                  <a:srgbClr val="FF3300"/>
                </a:solidFill>
                <a:latin typeface="Arial" charset="0"/>
              </a:rPr>
              <a:t>Ретрансляция нескольких СЕРТ|УД</a:t>
            </a:r>
            <a:endParaRPr lang="en-GB" sz="3000"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grpSp>
        <p:nvGrpSpPr>
          <p:cNvPr id="16" name="Группа 15"/>
          <p:cNvGrpSpPr/>
          <p:nvPr/>
        </p:nvGrpSpPr>
        <p:grpSpPr>
          <a:xfrm>
            <a:off x="927100" y="4762500"/>
            <a:ext cx="7946003" cy="400110"/>
            <a:chOff x="982097" y="4362450"/>
            <a:chExt cx="7946003" cy="400110"/>
          </a:xfrm>
        </p:grpSpPr>
        <p:sp>
          <p:nvSpPr>
            <p:cNvPr id="1027" name="Text Box 3"/>
            <p:cNvSpPr txBox="1">
              <a:spLocks noChangeArrowheads="1"/>
            </p:cNvSpPr>
            <p:nvPr/>
          </p:nvSpPr>
          <p:spPr bwMode="auto">
            <a:xfrm>
              <a:off x="982097" y="4362450"/>
              <a:ext cx="520593" cy="400110"/>
            </a:xfrm>
            <a:prstGeom prst="rect">
              <a:avLst/>
            </a:prstGeom>
            <a:noFill/>
            <a:ln w="57150">
              <a:noFill/>
              <a:miter lim="800000"/>
              <a:headEnd/>
              <a:tailEnd type="triangle" w="lg" len="lg"/>
            </a:ln>
          </p:spPr>
          <p:txBody>
            <a:bodyPr vert="horz" wrap="square" lIns="0" tIns="0" rIns="0" bIns="0" numCol="1" anchor="ctr"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600" b="1" i="0" u="none" strike="noStrike" cap="none" normalizeH="0" baseline="0" dirty="0" smtClean="0">
                  <a:ln>
                    <a:noFill/>
                  </a:ln>
                  <a:solidFill>
                    <a:srgbClr val="0070C0"/>
                  </a:solidFill>
                  <a:effectLst/>
                  <a:latin typeface="+mn-lt"/>
                  <a:cs typeface="Arial" pitchFamily="34" charset="0"/>
                </a:rPr>
                <a:t>U</a:t>
              </a:r>
              <a:endParaRPr kumimoji="0" lang="ru-RU" sz="2600" b="1" i="0" u="none" strike="noStrike" cap="none" normalizeH="0" baseline="0" dirty="0" smtClean="0">
                <a:ln>
                  <a:noFill/>
                </a:ln>
                <a:solidFill>
                  <a:srgbClr val="0070C0"/>
                </a:solidFill>
                <a:effectLst/>
                <a:latin typeface="+mn-lt"/>
                <a:cs typeface="Arial" pitchFamily="34" charset="0"/>
              </a:endParaRPr>
            </a:p>
          </p:txBody>
        </p:sp>
        <p:sp>
          <p:nvSpPr>
            <p:cNvPr id="1028" name="Text Box 4"/>
            <p:cNvSpPr txBox="1">
              <a:spLocks noChangeArrowheads="1"/>
            </p:cNvSpPr>
            <p:nvPr/>
          </p:nvSpPr>
          <p:spPr bwMode="auto">
            <a:xfrm>
              <a:off x="2838450" y="4362450"/>
              <a:ext cx="520593" cy="400110"/>
            </a:xfrm>
            <a:prstGeom prst="rect">
              <a:avLst/>
            </a:prstGeom>
            <a:noFill/>
            <a:ln w="57150">
              <a:noFill/>
              <a:miter lim="800000"/>
              <a:headEnd/>
              <a:tailEnd type="triangle" w="lg" len="lg"/>
            </a:ln>
          </p:spPr>
          <p:txBody>
            <a:bodyPr vert="horz" wrap="square" lIns="0" tIns="0" rIns="0" bIns="0" numCol="1" anchor="ctr"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600" b="1" i="0" u="none" strike="noStrike" cap="none" normalizeH="0" baseline="0" smtClean="0">
                  <a:ln>
                    <a:noFill/>
                  </a:ln>
                  <a:solidFill>
                    <a:srgbClr val="0070C0"/>
                  </a:solidFill>
                  <a:effectLst/>
                  <a:latin typeface="+mn-lt"/>
                  <a:cs typeface="Arial" pitchFamily="34" charset="0"/>
                </a:rPr>
                <a:t>A1</a:t>
              </a:r>
              <a:endParaRPr kumimoji="0" lang="ru-RU" sz="2600" b="1" i="0" u="none" strike="noStrike" cap="none" normalizeH="0" baseline="0" smtClean="0">
                <a:ln>
                  <a:noFill/>
                </a:ln>
                <a:solidFill>
                  <a:srgbClr val="0070C0"/>
                </a:solidFill>
                <a:effectLst/>
                <a:latin typeface="+mn-lt"/>
                <a:cs typeface="Arial" pitchFamily="34" charset="0"/>
              </a:endParaRPr>
            </a:p>
          </p:txBody>
        </p:sp>
        <p:sp>
          <p:nvSpPr>
            <p:cNvPr id="1029" name="Text Box 5"/>
            <p:cNvSpPr txBox="1">
              <a:spLocks noChangeArrowheads="1"/>
            </p:cNvSpPr>
            <p:nvPr/>
          </p:nvSpPr>
          <p:spPr bwMode="auto">
            <a:xfrm>
              <a:off x="4694802" y="4362450"/>
              <a:ext cx="520593" cy="400110"/>
            </a:xfrm>
            <a:prstGeom prst="rect">
              <a:avLst/>
            </a:prstGeom>
            <a:noFill/>
            <a:ln w="57150">
              <a:noFill/>
              <a:miter lim="800000"/>
              <a:headEnd/>
              <a:tailEnd type="triangle" w="lg" len="lg"/>
            </a:ln>
          </p:spPr>
          <p:txBody>
            <a:bodyPr vert="horz" wrap="square" lIns="0" tIns="0" rIns="0" bIns="0" numCol="1" anchor="ctr"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600" b="1" i="0" u="none" strike="noStrike" cap="none" normalizeH="0" baseline="0" smtClean="0">
                  <a:ln>
                    <a:noFill/>
                  </a:ln>
                  <a:solidFill>
                    <a:srgbClr val="0070C0"/>
                  </a:solidFill>
                  <a:effectLst/>
                  <a:latin typeface="+mn-lt"/>
                  <a:cs typeface="Arial" pitchFamily="34" charset="0"/>
                </a:rPr>
                <a:t>A2</a:t>
              </a:r>
              <a:endParaRPr kumimoji="0" lang="ru-RU" sz="2600" b="1" i="0" u="none" strike="noStrike" cap="none" normalizeH="0" baseline="0" smtClean="0">
                <a:ln>
                  <a:noFill/>
                </a:ln>
                <a:solidFill>
                  <a:srgbClr val="0070C0"/>
                </a:solidFill>
                <a:effectLst/>
                <a:latin typeface="+mn-lt"/>
                <a:cs typeface="Arial" pitchFamily="34" charset="0"/>
              </a:endParaRPr>
            </a:p>
          </p:txBody>
        </p:sp>
        <p:sp>
          <p:nvSpPr>
            <p:cNvPr id="1030" name="Text Box 6"/>
            <p:cNvSpPr txBox="1">
              <a:spLocks noChangeArrowheads="1"/>
            </p:cNvSpPr>
            <p:nvPr/>
          </p:nvSpPr>
          <p:spPr bwMode="auto">
            <a:xfrm>
              <a:off x="6551155" y="4362450"/>
              <a:ext cx="520593" cy="400110"/>
            </a:xfrm>
            <a:prstGeom prst="rect">
              <a:avLst/>
            </a:prstGeom>
            <a:noFill/>
            <a:ln w="57150">
              <a:noFill/>
              <a:miter lim="800000"/>
              <a:headEnd/>
              <a:tailEnd type="triangle" w="lg" len="lg"/>
            </a:ln>
          </p:spPr>
          <p:txBody>
            <a:bodyPr vert="horz" wrap="square" lIns="0" tIns="0" rIns="0" bIns="0" numCol="1" anchor="ctr"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600" b="1" i="0" u="none" strike="noStrike" cap="none" normalizeH="0" baseline="0" smtClean="0">
                  <a:ln>
                    <a:noFill/>
                  </a:ln>
                  <a:solidFill>
                    <a:srgbClr val="0070C0"/>
                  </a:solidFill>
                  <a:effectLst/>
                  <a:latin typeface="+mn-lt"/>
                  <a:cs typeface="Arial" pitchFamily="34" charset="0"/>
                </a:rPr>
                <a:t>A3</a:t>
              </a:r>
              <a:endParaRPr kumimoji="0" lang="ru-RU" sz="2600" b="1" i="0" u="none" strike="noStrike" cap="none" normalizeH="0" baseline="0" smtClean="0">
                <a:ln>
                  <a:noFill/>
                </a:ln>
                <a:solidFill>
                  <a:srgbClr val="0070C0"/>
                </a:solidFill>
                <a:effectLst/>
                <a:latin typeface="+mn-lt"/>
                <a:cs typeface="Arial" pitchFamily="34" charset="0"/>
              </a:endParaRPr>
            </a:p>
          </p:txBody>
        </p:sp>
        <p:sp>
          <p:nvSpPr>
            <p:cNvPr id="1031" name="Text Box 7"/>
            <p:cNvSpPr txBox="1">
              <a:spLocks noChangeArrowheads="1"/>
            </p:cNvSpPr>
            <p:nvPr/>
          </p:nvSpPr>
          <p:spPr bwMode="auto">
            <a:xfrm>
              <a:off x="8407507" y="4362450"/>
              <a:ext cx="520593" cy="400110"/>
            </a:xfrm>
            <a:prstGeom prst="rect">
              <a:avLst/>
            </a:prstGeom>
            <a:noFill/>
            <a:ln w="57150">
              <a:noFill/>
              <a:miter lim="800000"/>
              <a:headEnd/>
              <a:tailEnd type="triangle" w="lg" len="lg"/>
            </a:ln>
          </p:spPr>
          <p:txBody>
            <a:bodyPr vert="horz" wrap="square" lIns="0" tIns="0" rIns="0" bIns="0" numCol="1" anchor="ctr" anchorCtr="1"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2600" b="1" i="0" u="none" strike="noStrike" cap="none" normalizeH="0" baseline="0" smtClean="0">
                  <a:ln>
                    <a:noFill/>
                  </a:ln>
                  <a:solidFill>
                    <a:srgbClr val="0070C0"/>
                  </a:solidFill>
                  <a:effectLst/>
                  <a:latin typeface="+mn-lt"/>
                  <a:cs typeface="Arial" pitchFamily="34" charset="0"/>
                </a:rPr>
                <a:t>A4</a:t>
              </a:r>
              <a:endParaRPr kumimoji="0" lang="ru-RU" sz="2600" b="1" i="0" u="none" strike="noStrike" cap="none" normalizeH="0" baseline="0" smtClean="0">
                <a:ln>
                  <a:noFill/>
                </a:ln>
                <a:solidFill>
                  <a:srgbClr val="0070C0"/>
                </a:solidFill>
                <a:effectLst/>
                <a:latin typeface="+mn-lt"/>
                <a:cs typeface="Arial" pitchFamily="34" charset="0"/>
              </a:endParaRPr>
            </a:p>
          </p:txBody>
        </p:sp>
        <p:sp>
          <p:nvSpPr>
            <p:cNvPr id="1032" name="Line 8"/>
            <p:cNvSpPr>
              <a:spLocks noChangeShapeType="1"/>
            </p:cNvSpPr>
            <p:nvPr/>
          </p:nvSpPr>
          <p:spPr bwMode="auto">
            <a:xfrm>
              <a:off x="1614944" y="4584700"/>
              <a:ext cx="1060773" cy="0"/>
            </a:xfrm>
            <a:prstGeom prst="line">
              <a:avLst/>
            </a:prstGeom>
            <a:noFill/>
            <a:ln w="57150">
              <a:solidFill>
                <a:srgbClr val="7030A0"/>
              </a:solidFill>
              <a:round/>
              <a:headEnd/>
              <a:tailEnd type="triangle" w="lg" len="lg"/>
            </a:ln>
          </p:spPr>
          <p:txBody>
            <a:bodyPr vert="horz" wrap="square" lIns="91440" tIns="45720" rIns="91440" bIns="45720" numCol="1" anchor="ctr" anchorCtr="1" compatLnSpc="1">
              <a:prstTxWarp prst="textNoShape">
                <a:avLst/>
              </a:prstTxWarp>
            </a:bodyPr>
            <a:lstStyle/>
            <a:p>
              <a:endParaRPr lang="ru-RU" sz="2400" b="1">
                <a:solidFill>
                  <a:srgbClr val="0070C0"/>
                </a:solidFill>
                <a:latin typeface="+mn-lt"/>
              </a:endParaRPr>
            </a:p>
          </p:txBody>
        </p:sp>
        <p:sp>
          <p:nvSpPr>
            <p:cNvPr id="1033" name="Line 9"/>
            <p:cNvSpPr>
              <a:spLocks noChangeShapeType="1"/>
            </p:cNvSpPr>
            <p:nvPr/>
          </p:nvSpPr>
          <p:spPr bwMode="auto">
            <a:xfrm>
              <a:off x="3471297" y="4584700"/>
              <a:ext cx="1060773" cy="0"/>
            </a:xfrm>
            <a:prstGeom prst="line">
              <a:avLst/>
            </a:prstGeom>
            <a:noFill/>
            <a:ln w="57150">
              <a:solidFill>
                <a:srgbClr val="7030A0"/>
              </a:solidFill>
              <a:round/>
              <a:headEnd/>
              <a:tailEnd type="triangle" w="lg" len="lg"/>
            </a:ln>
          </p:spPr>
          <p:txBody>
            <a:bodyPr vert="horz" wrap="square" lIns="91440" tIns="45720" rIns="91440" bIns="45720" numCol="1" anchor="ctr" anchorCtr="1" compatLnSpc="1">
              <a:prstTxWarp prst="textNoShape">
                <a:avLst/>
              </a:prstTxWarp>
            </a:bodyPr>
            <a:lstStyle/>
            <a:p>
              <a:endParaRPr lang="ru-RU" sz="2400" b="1">
                <a:solidFill>
                  <a:srgbClr val="0070C0"/>
                </a:solidFill>
                <a:latin typeface="+mn-lt"/>
              </a:endParaRPr>
            </a:p>
          </p:txBody>
        </p:sp>
        <p:sp>
          <p:nvSpPr>
            <p:cNvPr id="1034" name="Line 10"/>
            <p:cNvSpPr>
              <a:spLocks noChangeShapeType="1"/>
            </p:cNvSpPr>
            <p:nvPr/>
          </p:nvSpPr>
          <p:spPr bwMode="auto">
            <a:xfrm>
              <a:off x="7184002" y="4584700"/>
              <a:ext cx="1060773" cy="0"/>
            </a:xfrm>
            <a:prstGeom prst="line">
              <a:avLst/>
            </a:prstGeom>
            <a:noFill/>
            <a:ln w="57150">
              <a:solidFill>
                <a:srgbClr val="7030A0"/>
              </a:solidFill>
              <a:round/>
              <a:headEnd/>
              <a:tailEnd type="triangle" w="lg" len="lg"/>
            </a:ln>
          </p:spPr>
          <p:txBody>
            <a:bodyPr vert="horz" wrap="square" lIns="91440" tIns="45720" rIns="91440" bIns="45720" numCol="1" anchor="ctr" anchorCtr="1" compatLnSpc="1">
              <a:prstTxWarp prst="textNoShape">
                <a:avLst/>
              </a:prstTxWarp>
            </a:bodyPr>
            <a:lstStyle/>
            <a:p>
              <a:endParaRPr lang="ru-RU" sz="2400" b="1">
                <a:solidFill>
                  <a:srgbClr val="0070C0"/>
                </a:solidFill>
                <a:latin typeface="+mn-lt"/>
              </a:endParaRPr>
            </a:p>
          </p:txBody>
        </p:sp>
        <p:sp>
          <p:nvSpPr>
            <p:cNvPr id="1035" name="Line 11"/>
            <p:cNvSpPr>
              <a:spLocks noChangeShapeType="1"/>
            </p:cNvSpPr>
            <p:nvPr/>
          </p:nvSpPr>
          <p:spPr bwMode="auto">
            <a:xfrm>
              <a:off x="5327650" y="4584700"/>
              <a:ext cx="1060773" cy="0"/>
            </a:xfrm>
            <a:prstGeom prst="line">
              <a:avLst/>
            </a:prstGeom>
            <a:noFill/>
            <a:ln w="57150">
              <a:solidFill>
                <a:srgbClr val="7030A0"/>
              </a:solidFill>
              <a:round/>
              <a:headEnd/>
              <a:tailEnd type="triangle" w="lg" len="lg"/>
            </a:ln>
          </p:spPr>
          <p:txBody>
            <a:bodyPr vert="horz" wrap="square" lIns="91440" tIns="45720" rIns="91440" bIns="45720" numCol="1" anchor="ctr" anchorCtr="1" compatLnSpc="1">
              <a:prstTxWarp prst="textNoShape">
                <a:avLst/>
              </a:prstTxWarp>
            </a:bodyPr>
            <a:lstStyle/>
            <a:p>
              <a:endParaRPr lang="ru-RU" sz="2400" b="1">
                <a:solidFill>
                  <a:srgbClr val="0070C0"/>
                </a:solidFill>
                <a:latin typeface="+mn-lt"/>
              </a:endParaRPr>
            </a:p>
          </p:txBody>
        </p:sp>
      </p:grpSp>
      <p:sp>
        <p:nvSpPr>
          <p:cNvPr id="17" name="Text Box 2"/>
          <p:cNvSpPr txBox="1">
            <a:spLocks noChangeArrowheads="1"/>
          </p:cNvSpPr>
          <p:nvPr/>
        </p:nvSpPr>
        <p:spPr bwMode="auto">
          <a:xfrm>
            <a:off x="971550" y="5829300"/>
            <a:ext cx="7921625" cy="36933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spcAft>
                <a:spcPct val="20000"/>
              </a:spcAft>
            </a:pPr>
            <a:r>
              <a:rPr lang="ru-RU" sz="2400" b="1" dirty="0" smtClean="0">
                <a:solidFill>
                  <a:srgbClr val="CC0000"/>
                </a:solidFill>
              </a:rPr>
              <a:t>Рис. 4.5. Ретрансляция нескольких СЕРТ|УД</a:t>
            </a:r>
            <a:endParaRPr lang="ru-RU" sz="2400" b="1" dirty="0">
              <a:solidFill>
                <a:srgbClr val="CC0000"/>
              </a:solidFill>
            </a:endParaRPr>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473200"/>
            <a:ext cx="8001056" cy="47616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400"/>
              </a:lnSpc>
            </a:pPr>
            <a:r>
              <a:rPr lang="ru-RU" dirty="0" smtClean="0">
                <a:solidFill>
                  <a:srgbClr val="000099"/>
                </a:solidFill>
              </a:rPr>
              <a:t>Предположим (рис. 4.4), что пользователь </a:t>
            </a:r>
            <a:r>
              <a:rPr lang="en-US" i="1" dirty="0" smtClean="0">
                <a:solidFill>
                  <a:srgbClr val="FF0066"/>
                </a:solidFill>
              </a:rPr>
              <a:t>U</a:t>
            </a:r>
            <a:r>
              <a:rPr lang="en-US" dirty="0" smtClean="0">
                <a:solidFill>
                  <a:srgbClr val="000099"/>
                </a:solidFill>
              </a:rPr>
              <a:t> </a:t>
            </a:r>
            <a:r>
              <a:rPr lang="ru-RU" dirty="0" smtClean="0">
                <a:solidFill>
                  <a:srgbClr val="000099"/>
                </a:solidFill>
              </a:rPr>
              <a:t>обращается к прикладной системе </a:t>
            </a:r>
            <a:r>
              <a:rPr lang="ru-RU" i="1" dirty="0" smtClean="0">
                <a:solidFill>
                  <a:srgbClr val="FF0066"/>
                </a:solidFill>
              </a:rPr>
              <a:t>А1</a:t>
            </a:r>
            <a:r>
              <a:rPr lang="ru-RU" dirty="0" smtClean="0">
                <a:solidFill>
                  <a:srgbClr val="000099"/>
                </a:solidFill>
              </a:rPr>
              <a:t>, чтобы последнее запросило доступ к прикладной системе </a:t>
            </a:r>
            <a:r>
              <a:rPr lang="ru-RU" i="1" dirty="0" smtClean="0">
                <a:solidFill>
                  <a:srgbClr val="FF0066"/>
                </a:solidFill>
              </a:rPr>
              <a:t>А2</a:t>
            </a:r>
            <a:r>
              <a:rPr lang="ru-RU" dirty="0" smtClean="0">
                <a:solidFill>
                  <a:srgbClr val="000099"/>
                </a:solidFill>
              </a:rPr>
              <a:t>. Каждый запрос доступа формируется </a:t>
            </a:r>
            <a:r>
              <a:rPr lang="ru-RU" i="1" dirty="0" smtClean="0">
                <a:solidFill>
                  <a:srgbClr val="FF0066"/>
                </a:solidFill>
              </a:rPr>
              <a:t>А1</a:t>
            </a:r>
            <a:r>
              <a:rPr lang="ru-RU" dirty="0" smtClean="0">
                <a:solidFill>
                  <a:srgbClr val="000099"/>
                </a:solidFill>
              </a:rPr>
              <a:t> и направляется </a:t>
            </a:r>
            <a:r>
              <a:rPr lang="ru-RU" i="1" dirty="0" smtClean="0">
                <a:solidFill>
                  <a:srgbClr val="FF0066"/>
                </a:solidFill>
              </a:rPr>
              <a:t>А2</a:t>
            </a:r>
            <a:r>
              <a:rPr lang="ru-RU" dirty="0" smtClean="0">
                <a:solidFill>
                  <a:srgbClr val="000099"/>
                </a:solidFill>
              </a:rPr>
              <a:t>. Однако, </a:t>
            </a:r>
            <a:r>
              <a:rPr lang="ru-RU" i="1" dirty="0" smtClean="0">
                <a:solidFill>
                  <a:srgbClr val="FF0066"/>
                </a:solidFill>
              </a:rPr>
              <a:t>А2</a:t>
            </a:r>
            <a:r>
              <a:rPr lang="ru-RU" dirty="0" smtClean="0">
                <a:solidFill>
                  <a:srgbClr val="000099"/>
                </a:solidFill>
              </a:rPr>
              <a:t> может использовать службы другой прикладной системы </a:t>
            </a:r>
            <a:r>
              <a:rPr lang="ru-RU" i="1" dirty="0" smtClean="0">
                <a:solidFill>
                  <a:srgbClr val="FF0066"/>
                </a:solidFill>
              </a:rPr>
              <a:t>А3</a:t>
            </a:r>
            <a:r>
              <a:rPr lang="ru-RU" dirty="0" smtClean="0">
                <a:solidFill>
                  <a:srgbClr val="000099"/>
                </a:solidFill>
              </a:rPr>
              <a:t> с целью удовлетворения запроса. В свою очередь, </a:t>
            </a:r>
            <a:r>
              <a:rPr lang="ru-RU" i="1" dirty="0" smtClean="0">
                <a:solidFill>
                  <a:srgbClr val="FF0066"/>
                </a:solidFill>
              </a:rPr>
              <a:t>А3</a:t>
            </a:r>
            <a:r>
              <a:rPr lang="ru-RU" dirty="0" smtClean="0">
                <a:solidFill>
                  <a:srgbClr val="000099"/>
                </a:solidFill>
              </a:rPr>
              <a:t> для решения этой задачи могут понадобиться службы прикладной системы </a:t>
            </a:r>
            <a:r>
              <a:rPr lang="ru-RU" i="1" dirty="0" smtClean="0">
                <a:solidFill>
                  <a:srgbClr val="FF0066"/>
                </a:solidFill>
              </a:rPr>
              <a:t>А4</a:t>
            </a:r>
            <a:r>
              <a:rPr lang="ru-RU" dirty="0" smtClean="0">
                <a:solidFill>
                  <a:srgbClr val="000099"/>
                </a:solidFill>
              </a:rPr>
              <a:t>.</a:t>
            </a:r>
            <a:endParaRPr lang="ru-RU" dirty="0">
              <a:solidFill>
                <a:srgbClr val="000099"/>
              </a:solidFill>
            </a:endParaRPr>
          </a:p>
        </p:txBody>
      </p:sp>
      <p:sp>
        <p:nvSpPr>
          <p:cNvPr id="320515" name="Rectangle 3"/>
          <p:cNvSpPr>
            <a:spLocks noChangeArrowheads="1"/>
          </p:cNvSpPr>
          <p:nvPr/>
        </p:nvSpPr>
        <p:spPr bwMode="auto">
          <a:xfrm>
            <a:off x="749300" y="850900"/>
            <a:ext cx="8394700" cy="43088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6.1.1. Пример</a:t>
            </a: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939800"/>
            <a:ext cx="8001056" cy="541686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dirty="0" smtClean="0">
                <a:solidFill>
                  <a:srgbClr val="000099"/>
                </a:solidFill>
              </a:rPr>
              <a:t>Во-первых, рассмотрим взаимосвязь между </a:t>
            </a:r>
            <a:r>
              <a:rPr lang="ru-RU" sz="3200" i="1" dirty="0" smtClean="0">
                <a:solidFill>
                  <a:srgbClr val="FF0066"/>
                </a:solidFill>
              </a:rPr>
              <a:t>А1</a:t>
            </a:r>
            <a:r>
              <a:rPr lang="ru-RU" sz="3200" dirty="0" smtClean="0">
                <a:solidFill>
                  <a:srgbClr val="000099"/>
                </a:solidFill>
              </a:rPr>
              <a:t> и </a:t>
            </a:r>
            <a:r>
              <a:rPr lang="ru-RU" sz="3200" i="1" dirty="0" smtClean="0">
                <a:solidFill>
                  <a:srgbClr val="FF0066"/>
                </a:solidFill>
              </a:rPr>
              <a:t>А2</a:t>
            </a:r>
            <a:r>
              <a:rPr lang="ru-RU" sz="3200" dirty="0" smtClean="0">
                <a:solidFill>
                  <a:srgbClr val="000099"/>
                </a:solidFill>
              </a:rPr>
              <a:t>, а также СЕРТ|УД, которые могут быть использованы при запросе доступа </a:t>
            </a:r>
            <a:r>
              <a:rPr lang="ru-RU" sz="3200" i="1" dirty="0" smtClean="0">
                <a:solidFill>
                  <a:srgbClr val="FF0066"/>
                </a:solidFill>
              </a:rPr>
              <a:t>А1</a:t>
            </a:r>
            <a:r>
              <a:rPr lang="ru-RU" sz="3200" dirty="0" smtClean="0">
                <a:solidFill>
                  <a:srgbClr val="000099"/>
                </a:solidFill>
              </a:rPr>
              <a:t> к </a:t>
            </a:r>
            <a:r>
              <a:rPr lang="ru-RU" sz="3200" i="1" dirty="0" smtClean="0">
                <a:solidFill>
                  <a:srgbClr val="FF0066"/>
                </a:solidFill>
              </a:rPr>
              <a:t>А2</a:t>
            </a:r>
            <a:r>
              <a:rPr lang="ru-RU" sz="3200" dirty="0" smtClean="0">
                <a:solidFill>
                  <a:srgbClr val="000099"/>
                </a:solidFill>
              </a:rPr>
              <a:t>. Очевидно, что могут потребоваться два СЕРТ|УД: для пользователя </a:t>
            </a:r>
            <a:r>
              <a:rPr lang="en-US" sz="3200" i="1" dirty="0" smtClean="0">
                <a:solidFill>
                  <a:srgbClr val="FF0066"/>
                </a:solidFill>
              </a:rPr>
              <a:t>U</a:t>
            </a:r>
            <a:r>
              <a:rPr lang="en-US" sz="3200" dirty="0" smtClean="0">
                <a:solidFill>
                  <a:srgbClr val="000099"/>
                </a:solidFill>
              </a:rPr>
              <a:t> </a:t>
            </a:r>
            <a:r>
              <a:rPr lang="ru-RU" sz="3200" dirty="0" smtClean="0">
                <a:solidFill>
                  <a:srgbClr val="000099"/>
                </a:solidFill>
              </a:rPr>
              <a:t>и для прикладной системы </a:t>
            </a:r>
            <a:r>
              <a:rPr lang="ru-RU" sz="3200" i="1" dirty="0" smtClean="0">
                <a:solidFill>
                  <a:srgbClr val="FF0066"/>
                </a:solidFill>
              </a:rPr>
              <a:t>А1</a:t>
            </a:r>
            <a:r>
              <a:rPr lang="ru-RU" sz="3200" dirty="0" smtClean="0">
                <a:solidFill>
                  <a:srgbClr val="000099"/>
                </a:solidFill>
              </a:rPr>
              <a:t>.</a:t>
            </a:r>
          </a:p>
          <a:p>
            <a:pPr>
              <a:lnSpc>
                <a:spcPts val="3700"/>
              </a:lnSpc>
            </a:pPr>
            <a:r>
              <a:rPr lang="ru-RU" sz="3200" dirty="0" smtClean="0">
                <a:solidFill>
                  <a:srgbClr val="000099"/>
                </a:solidFill>
              </a:rPr>
              <a:t>Существуют три класса сертификатов, которые могут потребоваться пользователю </a:t>
            </a:r>
            <a:r>
              <a:rPr lang="en-US" sz="3200" i="1" dirty="0" smtClean="0">
                <a:solidFill>
                  <a:srgbClr val="FF0066"/>
                </a:solidFill>
              </a:rPr>
              <a:t>U</a:t>
            </a:r>
            <a:r>
              <a:rPr lang="en-US" sz="3200" dirty="0" smtClean="0">
                <a:solidFill>
                  <a:srgbClr val="000099"/>
                </a:solidFill>
              </a:rPr>
              <a:t> </a:t>
            </a:r>
            <a:r>
              <a:rPr lang="ru-RU" sz="3200" dirty="0" smtClean="0">
                <a:solidFill>
                  <a:srgbClr val="000099"/>
                </a:solidFill>
              </a:rPr>
              <a:t>и прикладной системе </a:t>
            </a:r>
            <a:r>
              <a:rPr lang="ru-RU" sz="3200" i="1" dirty="0" smtClean="0">
                <a:solidFill>
                  <a:srgbClr val="FF0066"/>
                </a:solidFill>
              </a:rPr>
              <a:t>А1</a:t>
            </a:r>
            <a:r>
              <a:rPr lang="ru-RU" sz="3200" dirty="0" smtClean="0">
                <a:solidFill>
                  <a:srgbClr val="000099"/>
                </a:solidFill>
              </a:rPr>
              <a:t>:</a:t>
            </a:r>
            <a:endParaRPr lang="ru-RU" sz="32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984250"/>
            <a:ext cx="8001056" cy="524034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4000"/>
              </a:lnSpc>
              <a:spcBef>
                <a:spcPts val="600"/>
              </a:spcBef>
              <a:buClr>
                <a:srgbClr val="FF0066"/>
              </a:buClr>
              <a:buSzPct val="80000"/>
              <a:buFont typeface="Wingdings" pitchFamily="2" charset="2"/>
              <a:buChar char="q"/>
              <a:defRPr/>
            </a:pPr>
            <a:r>
              <a:rPr lang="ru-RU" sz="3200" dirty="0" smtClean="0">
                <a:solidFill>
                  <a:srgbClr val="000099"/>
                </a:solidFill>
              </a:rPr>
              <a:t>СЕРТ|УД, необходимые для доступа к </a:t>
            </a:r>
            <a:r>
              <a:rPr lang="ru-RU" sz="3200" i="1" dirty="0" smtClean="0">
                <a:solidFill>
                  <a:srgbClr val="FF0066"/>
                </a:solidFill>
              </a:rPr>
              <a:t>А2</a:t>
            </a:r>
            <a:r>
              <a:rPr lang="ru-RU" sz="3200" dirty="0" smtClean="0">
                <a:solidFill>
                  <a:srgbClr val="000099"/>
                </a:solidFill>
              </a:rPr>
              <a:t> и действительные для всех процедур (операций);</a:t>
            </a:r>
          </a:p>
          <a:p>
            <a:pPr marL="360363" indent="-360363" algn="l">
              <a:lnSpc>
                <a:spcPts val="4000"/>
              </a:lnSpc>
              <a:spcBef>
                <a:spcPts val="600"/>
              </a:spcBef>
              <a:buClr>
                <a:srgbClr val="FF0066"/>
              </a:buClr>
              <a:buSzPct val="80000"/>
              <a:buFont typeface="Wingdings" pitchFamily="2" charset="2"/>
              <a:buChar char="q"/>
              <a:defRPr/>
            </a:pPr>
            <a:r>
              <a:rPr lang="ru-RU" sz="3200" dirty="0" smtClean="0">
                <a:solidFill>
                  <a:srgbClr val="000099"/>
                </a:solidFill>
              </a:rPr>
              <a:t>СЕРТ|УД, необходимые для доступа к </a:t>
            </a:r>
            <a:r>
              <a:rPr lang="ru-RU" sz="3200" i="1" dirty="0" smtClean="0">
                <a:solidFill>
                  <a:srgbClr val="FF0066"/>
                </a:solidFill>
              </a:rPr>
              <a:t>А2</a:t>
            </a:r>
            <a:r>
              <a:rPr lang="ru-RU" sz="3200" dirty="0" smtClean="0">
                <a:solidFill>
                  <a:srgbClr val="000099"/>
                </a:solidFill>
              </a:rPr>
              <a:t> и действительные для группы (совокупности) процедур (операций);</a:t>
            </a:r>
          </a:p>
          <a:p>
            <a:pPr marL="360363" indent="-360363" algn="l">
              <a:lnSpc>
                <a:spcPts val="4000"/>
              </a:lnSpc>
              <a:spcBef>
                <a:spcPts val="600"/>
              </a:spcBef>
              <a:buClr>
                <a:srgbClr val="FF0066"/>
              </a:buClr>
              <a:buSzPct val="80000"/>
              <a:buFont typeface="Wingdings" pitchFamily="2" charset="2"/>
              <a:buChar char="q"/>
              <a:defRPr/>
            </a:pPr>
            <a:r>
              <a:rPr lang="ru-RU" sz="3200" dirty="0" smtClean="0">
                <a:solidFill>
                  <a:srgbClr val="000099"/>
                </a:solidFill>
              </a:rPr>
              <a:t>СЕРТ|УД, необходимые для доступа к </a:t>
            </a:r>
            <a:r>
              <a:rPr lang="ru-RU" sz="3200" i="1" dirty="0" smtClean="0">
                <a:solidFill>
                  <a:srgbClr val="FF0066"/>
                </a:solidFill>
              </a:rPr>
              <a:t>А2</a:t>
            </a:r>
            <a:r>
              <a:rPr lang="ru-RU" sz="3200" dirty="0" smtClean="0">
                <a:solidFill>
                  <a:srgbClr val="000099"/>
                </a:solidFill>
              </a:rPr>
              <a:t> и действительные для одной процедуры (операции).</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850900"/>
            <a:ext cx="8001056" cy="533479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sz="2400" dirty="0" smtClean="0">
                <a:solidFill>
                  <a:srgbClr val="000099"/>
                </a:solidFill>
              </a:rPr>
              <a:t>В принципе, </a:t>
            </a:r>
            <a:r>
              <a:rPr lang="ru-RU" sz="2400" i="1" dirty="0" smtClean="0">
                <a:solidFill>
                  <a:srgbClr val="FF0066"/>
                </a:solidFill>
              </a:rPr>
              <a:t>каждый СЕРТ|УД можно получить в разных ЦБ (УЦ)</a:t>
            </a:r>
            <a:r>
              <a:rPr lang="ru-RU" sz="2400" dirty="0" smtClean="0">
                <a:solidFill>
                  <a:srgbClr val="000099"/>
                </a:solidFill>
              </a:rPr>
              <a:t>.</a:t>
            </a:r>
          </a:p>
          <a:p>
            <a:pPr>
              <a:lnSpc>
                <a:spcPts val="3200"/>
              </a:lnSpc>
            </a:pPr>
            <a:r>
              <a:rPr lang="ru-RU" sz="2400" dirty="0" smtClean="0">
                <a:solidFill>
                  <a:srgbClr val="000099"/>
                </a:solidFill>
              </a:rPr>
              <a:t>СЕРТ|УД, действительные для всех процедур (операций), доставляются в фазе установления соединения или начальной фазе процедуры информационного обмена.</a:t>
            </a:r>
          </a:p>
          <a:p>
            <a:pPr>
              <a:lnSpc>
                <a:spcPts val="3200"/>
              </a:lnSpc>
            </a:pPr>
            <a:r>
              <a:rPr lang="ru-RU" sz="2400" dirty="0" smtClean="0">
                <a:solidFill>
                  <a:srgbClr val="000099"/>
                </a:solidFill>
              </a:rPr>
              <a:t>Когда СЕРТ|УД определяют набор допустимых процедур (операций), то они остаются неизменными до тех пор, пока не будут доставлены другие СЕРТ|УД этого класса.</a:t>
            </a:r>
          </a:p>
          <a:p>
            <a:pPr>
              <a:lnSpc>
                <a:spcPts val="3200"/>
              </a:lnSpc>
            </a:pPr>
            <a:r>
              <a:rPr lang="ru-RU" sz="2400" dirty="0" smtClean="0">
                <a:solidFill>
                  <a:srgbClr val="000099"/>
                </a:solidFill>
              </a:rPr>
              <a:t>СЕРТ|УД, действительные для одной процедуры (операции), ограничиваются только этой процедурой (операцией).</a:t>
            </a:r>
            <a:endParaRPr lang="ru-RU" sz="24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295400"/>
            <a:ext cx="8001056" cy="492442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200"/>
              </a:lnSpc>
            </a:pPr>
            <a:r>
              <a:rPr lang="ru-RU" dirty="0" smtClean="0">
                <a:solidFill>
                  <a:srgbClr val="000099"/>
                </a:solidFill>
              </a:rPr>
              <a:t>Далее, </a:t>
            </a:r>
            <a:r>
              <a:rPr lang="ru-RU" i="1" dirty="0" smtClean="0">
                <a:solidFill>
                  <a:srgbClr val="FF0066"/>
                </a:solidFill>
              </a:rPr>
              <a:t>рассмотрим взаимосвязь между А2 и А2</a:t>
            </a:r>
            <a:r>
              <a:rPr lang="ru-RU" dirty="0" smtClean="0">
                <a:solidFill>
                  <a:srgbClr val="000099"/>
                </a:solidFill>
              </a:rPr>
              <a:t>, а также СЕРТ|УД, которые могут быть использованы при запросе доступа </a:t>
            </a:r>
            <a:r>
              <a:rPr lang="ru-RU" i="1" dirty="0" smtClean="0">
                <a:solidFill>
                  <a:srgbClr val="FF0066"/>
                </a:solidFill>
              </a:rPr>
              <a:t>А2</a:t>
            </a:r>
            <a:r>
              <a:rPr lang="ru-RU" dirty="0" smtClean="0">
                <a:solidFill>
                  <a:srgbClr val="000099"/>
                </a:solidFill>
              </a:rPr>
              <a:t> к </a:t>
            </a:r>
            <a:r>
              <a:rPr lang="ru-RU" i="1" dirty="0" smtClean="0">
                <a:solidFill>
                  <a:srgbClr val="FF0066"/>
                </a:solidFill>
              </a:rPr>
              <a:t>А3</a:t>
            </a:r>
            <a:r>
              <a:rPr lang="ru-RU" dirty="0" smtClean="0">
                <a:solidFill>
                  <a:srgbClr val="000099"/>
                </a:solidFill>
              </a:rPr>
              <a:t>. Очевидно, что могут потребоваться три СЕРТ|УД: для пользователя </a:t>
            </a:r>
            <a:r>
              <a:rPr lang="en-US" i="1" dirty="0" smtClean="0">
                <a:solidFill>
                  <a:srgbClr val="FF0066"/>
                </a:solidFill>
              </a:rPr>
              <a:t>U</a:t>
            </a:r>
            <a:r>
              <a:rPr lang="ru-RU" dirty="0" smtClean="0">
                <a:solidFill>
                  <a:srgbClr val="000099"/>
                </a:solidFill>
              </a:rPr>
              <a:t>, для прикладной системы </a:t>
            </a:r>
            <a:r>
              <a:rPr lang="ru-RU" i="1" dirty="0" smtClean="0">
                <a:solidFill>
                  <a:srgbClr val="FF0066"/>
                </a:solidFill>
              </a:rPr>
              <a:t>А1</a:t>
            </a:r>
            <a:r>
              <a:rPr lang="ru-RU" dirty="0" smtClean="0">
                <a:solidFill>
                  <a:srgbClr val="000099"/>
                </a:solidFill>
              </a:rPr>
              <a:t> и для прикладной системы </a:t>
            </a:r>
            <a:r>
              <a:rPr lang="ru-RU" i="1" dirty="0" smtClean="0">
                <a:solidFill>
                  <a:srgbClr val="FF0066"/>
                </a:solidFill>
              </a:rPr>
              <a:t>А2</a:t>
            </a:r>
            <a:r>
              <a:rPr lang="ru-RU" dirty="0" smtClean="0">
                <a:solidFill>
                  <a:srgbClr val="000099"/>
                </a:solidFill>
              </a:rPr>
              <a:t>.</a:t>
            </a:r>
          </a:p>
          <a:p>
            <a:pPr>
              <a:lnSpc>
                <a:spcPts val="3200"/>
              </a:lnSpc>
            </a:pPr>
            <a:r>
              <a:rPr lang="ru-RU" dirty="0" smtClean="0">
                <a:solidFill>
                  <a:srgbClr val="000099"/>
                </a:solidFill>
              </a:rPr>
              <a:t>СЕРТ|УД для пользователя </a:t>
            </a:r>
            <a:r>
              <a:rPr lang="en-US" i="1" dirty="0" smtClean="0">
                <a:solidFill>
                  <a:srgbClr val="FF0066"/>
                </a:solidFill>
              </a:rPr>
              <a:t>U</a:t>
            </a:r>
            <a:r>
              <a:rPr lang="ru-RU" dirty="0" smtClean="0">
                <a:solidFill>
                  <a:srgbClr val="000099"/>
                </a:solidFill>
              </a:rPr>
              <a:t> и прикладной системы </a:t>
            </a:r>
            <a:r>
              <a:rPr lang="ru-RU" i="1" dirty="0" smtClean="0">
                <a:solidFill>
                  <a:srgbClr val="FF0066"/>
                </a:solidFill>
              </a:rPr>
              <a:t>А1</a:t>
            </a:r>
            <a:r>
              <a:rPr lang="ru-RU" dirty="0" smtClean="0">
                <a:solidFill>
                  <a:srgbClr val="000099"/>
                </a:solidFill>
              </a:rPr>
              <a:t>, предназначенные для использования при доступе к </a:t>
            </a:r>
            <a:r>
              <a:rPr lang="ru-RU" i="1" dirty="0" smtClean="0">
                <a:solidFill>
                  <a:srgbClr val="FF0066"/>
                </a:solidFill>
              </a:rPr>
              <a:t>А2</a:t>
            </a:r>
            <a:r>
              <a:rPr lang="ru-RU" dirty="0" smtClean="0">
                <a:solidFill>
                  <a:srgbClr val="000099"/>
                </a:solidFill>
              </a:rPr>
              <a:t>, могут или не могут быть применимы и при доступе к </a:t>
            </a:r>
            <a:r>
              <a:rPr lang="ru-RU" i="1" dirty="0" smtClean="0">
                <a:solidFill>
                  <a:srgbClr val="FF0066"/>
                </a:solidFill>
              </a:rPr>
              <a:t>А3</a:t>
            </a:r>
            <a:r>
              <a:rPr lang="ru-RU" dirty="0" smtClean="0">
                <a:solidFill>
                  <a:srgbClr val="000099"/>
                </a:solidFill>
              </a:rPr>
              <a:t>.</a:t>
            </a:r>
            <a:endParaRPr lang="ru-RU" dirty="0">
              <a:solidFill>
                <a:srgbClr val="000099"/>
              </a:solidFill>
            </a:endParaRPr>
          </a:p>
        </p:txBody>
      </p:sp>
      <p:sp>
        <p:nvSpPr>
          <p:cNvPr id="320515" name="Rectangle 3"/>
          <p:cNvSpPr>
            <a:spLocks noChangeArrowheads="1"/>
          </p:cNvSpPr>
          <p:nvPr/>
        </p:nvSpPr>
        <p:spPr bwMode="auto">
          <a:xfrm>
            <a:off x="793750" y="762000"/>
            <a:ext cx="8350250" cy="43088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6.1.2. Обобщение</a:t>
            </a: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85090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2500" dirty="0" smtClean="0">
                <a:solidFill>
                  <a:srgbClr val="000099"/>
                </a:solidFill>
              </a:rPr>
              <a:t>Если они применимы, то каждый из этих сертификатов может быть любым сертификатом из трёх классов, рассмотренных выше. Если же они не применимы, то пользователь </a:t>
            </a:r>
            <a:r>
              <a:rPr lang="en-US" sz="2500" i="1" dirty="0" smtClean="0">
                <a:solidFill>
                  <a:srgbClr val="FF0066"/>
                </a:solidFill>
              </a:rPr>
              <a:t>U</a:t>
            </a:r>
            <a:r>
              <a:rPr lang="ru-RU" sz="2500" dirty="0" smtClean="0">
                <a:solidFill>
                  <a:srgbClr val="000099"/>
                </a:solidFill>
              </a:rPr>
              <a:t> или прикладная система </a:t>
            </a:r>
            <a:r>
              <a:rPr lang="ru-RU" sz="2500" i="1" dirty="0" smtClean="0">
                <a:solidFill>
                  <a:srgbClr val="FF0066"/>
                </a:solidFill>
              </a:rPr>
              <a:t>А1</a:t>
            </a:r>
            <a:r>
              <a:rPr lang="ru-RU" sz="2500" dirty="0" smtClean="0">
                <a:solidFill>
                  <a:srgbClr val="000099"/>
                </a:solidFill>
              </a:rPr>
              <a:t> (или оба) при запросе доступа к </a:t>
            </a:r>
            <a:r>
              <a:rPr lang="ru-RU" sz="2500" i="1" dirty="0" smtClean="0">
                <a:solidFill>
                  <a:srgbClr val="FF0066"/>
                </a:solidFill>
              </a:rPr>
              <a:t>А2</a:t>
            </a:r>
            <a:r>
              <a:rPr lang="ru-RU" sz="2500" dirty="0" smtClean="0">
                <a:solidFill>
                  <a:srgbClr val="000099"/>
                </a:solidFill>
              </a:rPr>
              <a:t> должны получить дополнительный СЕРТ|УД для доступа к </a:t>
            </a:r>
            <a:r>
              <a:rPr lang="ru-RU" sz="2500" i="1" dirty="0" smtClean="0">
                <a:solidFill>
                  <a:srgbClr val="FF0066"/>
                </a:solidFill>
              </a:rPr>
              <a:t>А3</a:t>
            </a:r>
            <a:r>
              <a:rPr lang="ru-RU" sz="2500" dirty="0" smtClean="0">
                <a:solidFill>
                  <a:srgbClr val="000099"/>
                </a:solidFill>
              </a:rPr>
              <a:t>, который также может быть любым сертификатом из трёх классов, рассмотренных выше.</a:t>
            </a:r>
          </a:p>
          <a:p>
            <a:r>
              <a:rPr lang="ru-RU" sz="2500" i="1" dirty="0" smtClean="0">
                <a:solidFill>
                  <a:srgbClr val="FF0066"/>
                </a:solidFill>
              </a:rPr>
              <a:t>Рассмотренная схема может быть обобщена </a:t>
            </a:r>
            <a:r>
              <a:rPr lang="ru-RU" sz="2500" dirty="0" smtClean="0">
                <a:solidFill>
                  <a:srgbClr val="000099"/>
                </a:solidFill>
              </a:rPr>
              <a:t>и для взаимодействия между </a:t>
            </a:r>
            <a:r>
              <a:rPr lang="ru-RU" sz="2500" i="1" dirty="0" smtClean="0">
                <a:solidFill>
                  <a:srgbClr val="FF0066"/>
                </a:solidFill>
              </a:rPr>
              <a:t>А3</a:t>
            </a:r>
            <a:r>
              <a:rPr lang="ru-RU" sz="2500" dirty="0" smtClean="0">
                <a:solidFill>
                  <a:srgbClr val="000099"/>
                </a:solidFill>
              </a:rPr>
              <a:t> и </a:t>
            </a:r>
            <a:r>
              <a:rPr lang="ru-RU" sz="2500" i="1" dirty="0" smtClean="0">
                <a:solidFill>
                  <a:srgbClr val="FF0066"/>
                </a:solidFill>
              </a:rPr>
              <a:t>А4</a:t>
            </a:r>
            <a:r>
              <a:rPr lang="ru-RU" sz="2500" dirty="0" smtClean="0">
                <a:solidFill>
                  <a:srgbClr val="000099"/>
                </a:solidFill>
              </a:rPr>
              <a:t>, и при этом могут понадобиться дополнительные сертификаты для </a:t>
            </a:r>
            <a:r>
              <a:rPr lang="en-US" sz="2500" i="1" dirty="0" smtClean="0">
                <a:solidFill>
                  <a:srgbClr val="FF0066"/>
                </a:solidFill>
              </a:rPr>
              <a:t>U</a:t>
            </a:r>
            <a:r>
              <a:rPr lang="ru-RU" sz="2500" dirty="0" smtClean="0">
                <a:solidFill>
                  <a:srgbClr val="000099"/>
                </a:solidFill>
              </a:rPr>
              <a:t>, </a:t>
            </a:r>
            <a:r>
              <a:rPr lang="ru-RU" sz="2500" i="1" dirty="0" smtClean="0">
                <a:solidFill>
                  <a:srgbClr val="FF0066"/>
                </a:solidFill>
              </a:rPr>
              <a:t>А1</a:t>
            </a:r>
            <a:r>
              <a:rPr lang="ru-RU" sz="2500" dirty="0" smtClean="0">
                <a:solidFill>
                  <a:srgbClr val="000099"/>
                </a:solidFill>
              </a:rPr>
              <a:t> или </a:t>
            </a:r>
            <a:r>
              <a:rPr lang="ru-RU" sz="2500" i="1" dirty="0" smtClean="0">
                <a:solidFill>
                  <a:srgbClr val="FF0066"/>
                </a:solidFill>
              </a:rPr>
              <a:t>А2</a:t>
            </a:r>
            <a:r>
              <a:rPr lang="ru-RU" sz="2500" dirty="0" smtClean="0">
                <a:solidFill>
                  <a:srgbClr val="000099"/>
                </a:solidFill>
              </a:rPr>
              <a:t>.</a:t>
            </a:r>
            <a:endParaRPr lang="ru-RU" sz="25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339850"/>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600"/>
              </a:lnSpc>
            </a:pPr>
            <a:r>
              <a:rPr lang="ru-RU" sz="3200" dirty="0" smtClean="0">
                <a:solidFill>
                  <a:srgbClr val="000099"/>
                </a:solidFill>
              </a:rPr>
              <a:t>Обычно необходим только СЕРТ|УД от пользователя </a:t>
            </a:r>
            <a:r>
              <a:rPr lang="en-US" sz="3200" i="1" dirty="0" smtClean="0">
                <a:solidFill>
                  <a:srgbClr val="FF0066"/>
                </a:solidFill>
              </a:rPr>
              <a:t>U</a:t>
            </a:r>
            <a:r>
              <a:rPr lang="en-US" sz="3200" dirty="0" smtClean="0">
                <a:solidFill>
                  <a:srgbClr val="000099"/>
                </a:solidFill>
              </a:rPr>
              <a:t> </a:t>
            </a:r>
            <a:r>
              <a:rPr lang="ru-RU" sz="3200" dirty="0" smtClean="0">
                <a:solidFill>
                  <a:srgbClr val="000099"/>
                </a:solidFill>
              </a:rPr>
              <a:t>или от прикладной системы </a:t>
            </a:r>
            <a:r>
              <a:rPr lang="ru-RU" sz="3200" i="1" dirty="0" smtClean="0">
                <a:solidFill>
                  <a:srgbClr val="FF0066"/>
                </a:solidFill>
              </a:rPr>
              <a:t>А1</a:t>
            </a:r>
            <a:r>
              <a:rPr lang="ru-RU" sz="3200" dirty="0" smtClean="0">
                <a:solidFill>
                  <a:srgbClr val="000099"/>
                </a:solidFill>
              </a:rPr>
              <a:t>. СЕРТ|УД, действительные только для одной процедуры (операции), используются крайне редко. СЕРТ|УД от </a:t>
            </a:r>
            <a:r>
              <a:rPr lang="en-US" sz="3200" i="1" dirty="0" smtClean="0">
                <a:solidFill>
                  <a:srgbClr val="FF0066"/>
                </a:solidFill>
              </a:rPr>
              <a:t>U</a:t>
            </a:r>
            <a:r>
              <a:rPr lang="ru-RU" sz="3200" dirty="0" smtClean="0">
                <a:solidFill>
                  <a:srgbClr val="000099"/>
                </a:solidFill>
              </a:rPr>
              <a:t>, предназначенный для доступа к </a:t>
            </a:r>
            <a:r>
              <a:rPr lang="ru-RU" sz="3200" i="1" dirty="0" smtClean="0">
                <a:solidFill>
                  <a:srgbClr val="FF0066"/>
                </a:solidFill>
              </a:rPr>
              <a:t>А2</a:t>
            </a:r>
            <a:r>
              <a:rPr lang="ru-RU" sz="3200" dirty="0" smtClean="0">
                <a:solidFill>
                  <a:srgbClr val="000099"/>
                </a:solidFill>
              </a:rPr>
              <a:t>, может ретранслироваться системой </a:t>
            </a:r>
            <a:r>
              <a:rPr lang="ru-RU" sz="3200" i="1" dirty="0" smtClean="0">
                <a:solidFill>
                  <a:srgbClr val="FF0066"/>
                </a:solidFill>
              </a:rPr>
              <a:t>А1</a:t>
            </a:r>
            <a:r>
              <a:rPr lang="ru-RU" sz="3200" dirty="0" smtClean="0">
                <a:solidFill>
                  <a:srgbClr val="000099"/>
                </a:solidFill>
              </a:rPr>
              <a:t>, даже если последняя его не использует.</a:t>
            </a:r>
            <a:endParaRPr lang="ru-RU" sz="3200" dirty="0">
              <a:solidFill>
                <a:srgbClr val="000099"/>
              </a:solidFill>
            </a:endParaRPr>
          </a:p>
        </p:txBody>
      </p:sp>
      <p:sp>
        <p:nvSpPr>
          <p:cNvPr id="320515" name="Rectangle 3"/>
          <p:cNvSpPr>
            <a:spLocks noChangeArrowheads="1"/>
          </p:cNvSpPr>
          <p:nvPr/>
        </p:nvSpPr>
        <p:spPr bwMode="auto">
          <a:xfrm>
            <a:off x="793750" y="762000"/>
            <a:ext cx="8350250" cy="430887"/>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buClr>
                <a:srgbClr val="FFFF00"/>
              </a:buClr>
              <a:buSzPct val="80000"/>
              <a:buFont typeface="Wingdings" pitchFamily="2" charset="2"/>
              <a:buNone/>
              <a:defRPr/>
            </a:pPr>
            <a:r>
              <a:rPr lang="ru-RU" b="1" i="1" dirty="0" smtClean="0">
                <a:solidFill>
                  <a:srgbClr val="FF3300"/>
                </a:solidFill>
                <a:latin typeface="Arial" charset="0"/>
              </a:rPr>
              <a:t>6.1.3. Упрощения</a:t>
            </a: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80645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500"/>
              </a:lnSpc>
              <a:buClr>
                <a:srgbClr val="FF0066"/>
              </a:buClr>
              <a:buSzPct val="80000"/>
              <a:buFont typeface="Wingdings" pitchFamily="2" charset="2"/>
              <a:buNone/>
              <a:defRPr/>
            </a:pPr>
            <a:r>
              <a:rPr lang="ru-RU" sz="3000" dirty="0" smtClean="0">
                <a:solidFill>
                  <a:srgbClr val="000099"/>
                </a:solidFill>
              </a:rPr>
              <a:t>(</a:t>
            </a:r>
            <a:r>
              <a:rPr lang="ru-RU" sz="3000" i="1" u="sng" dirty="0" smtClean="0">
                <a:solidFill>
                  <a:srgbClr val="FF0066"/>
                </a:solidFill>
              </a:rPr>
              <a:t>Примечание</a:t>
            </a:r>
            <a:r>
              <a:rPr lang="ru-RU" sz="3000" i="1" dirty="0" smtClean="0">
                <a:solidFill>
                  <a:srgbClr val="FF0066"/>
                </a:solidFill>
              </a:rPr>
              <a:t>. Структура (формат) ВИУД, привязанной к инициатору, и ВИУД, привязанной к целевому объекту, обычно определяются средством и/или способом их обработки. Однако, одну и ту же структуру (формат) не обязательно использовать дважды. При передаче ВИ для обеспечения безопасности может использоваться другая структура (формат), которая рассматривается в Главе 2.</a:t>
            </a:r>
            <a:r>
              <a:rPr lang="ru-RU" sz="3000" dirty="0" smtClean="0">
                <a:solidFill>
                  <a:srgbClr val="000099"/>
                </a:solidFill>
              </a:rPr>
              <a:t>)</a:t>
            </a:r>
            <a:endParaRPr lang="ru-RU" sz="3000" dirty="0">
              <a:solidFill>
                <a:srgbClr val="000099"/>
              </a:solidFill>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828800"/>
            <a:ext cx="7993063" cy="426462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200"/>
              </a:lnSpc>
            </a:pPr>
            <a:r>
              <a:rPr lang="ru-RU" sz="3400" i="1" dirty="0" smtClean="0">
                <a:solidFill>
                  <a:srgbClr val="FF0066"/>
                </a:solidFill>
              </a:rPr>
              <a:t>УД может использоваться </a:t>
            </a:r>
            <a:r>
              <a:rPr lang="ru-RU" sz="3400" dirty="0" smtClean="0">
                <a:solidFill>
                  <a:srgbClr val="000099"/>
                </a:solidFill>
              </a:rPr>
              <a:t>в фазе доставки данных виртуального соединения или время от времени в течение функционирования виртуального соединения. СЛУД применима к протоколам с установлением или без установления соединений.</a:t>
            </a:r>
            <a:endParaRPr lang="ru-RU" sz="3400" dirty="0">
              <a:solidFill>
                <a:srgbClr val="000099"/>
              </a:solidFill>
            </a:endParaRPr>
          </a:p>
        </p:txBody>
      </p:sp>
      <p:sp>
        <p:nvSpPr>
          <p:cNvPr id="188420" name="Rectangle 4"/>
          <p:cNvSpPr>
            <a:spLocks noChangeArrowheads="1"/>
          </p:cNvSpPr>
          <p:nvPr/>
        </p:nvSpPr>
        <p:spPr bwMode="auto">
          <a:xfrm>
            <a:off x="755650" y="819150"/>
            <a:ext cx="8388350" cy="8207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eaLnBrk="0" hangingPunct="0">
              <a:lnSpc>
                <a:spcPts val="3200"/>
              </a:lnSpc>
              <a:spcBef>
                <a:spcPts val="0"/>
              </a:spcBef>
              <a:buClr>
                <a:srgbClr val="FFFF00"/>
              </a:buClr>
              <a:buSzPct val="80000"/>
              <a:buFont typeface="Wingdings" pitchFamily="2" charset="2"/>
              <a:buNone/>
            </a:pPr>
            <a:r>
              <a:rPr lang="en-US" sz="3200" b="1" i="1" dirty="0" smtClean="0">
                <a:solidFill>
                  <a:srgbClr val="FF3300"/>
                </a:solidFill>
                <a:latin typeface="Arial" charset="0"/>
              </a:rPr>
              <a:t>VII.</a:t>
            </a:r>
            <a:r>
              <a:rPr lang="ru-RU" sz="3200" b="1" i="1" dirty="0" smtClean="0">
                <a:solidFill>
                  <a:srgbClr val="FF3300"/>
                </a:solidFill>
                <a:latin typeface="Arial" charset="0"/>
              </a:rPr>
              <a:t> УД в ЭМВОС</a:t>
            </a:r>
            <a:endParaRPr lang="ru-RU" sz="3200" b="1" i="1" dirty="0">
              <a:solidFill>
                <a:srgbClr val="FF3300"/>
              </a:solidFill>
              <a:latin typeface="Arial" charset="0"/>
            </a:endParaRPr>
          </a:p>
          <a:p>
            <a:pPr eaLnBrk="0" hangingPunct="0">
              <a:lnSpc>
                <a:spcPts val="3200"/>
              </a:lnSpc>
              <a:spcBef>
                <a:spcPts val="0"/>
              </a:spcBef>
              <a:buClr>
                <a:srgbClr val="FFFF00"/>
              </a:buClr>
              <a:buSzPct val="80000"/>
              <a:buFont typeface="Wingdings" pitchFamily="2" charset="2"/>
              <a:buNone/>
            </a:pPr>
            <a:r>
              <a:rPr lang="en-US" sz="3000" b="1" i="1" dirty="0" smtClean="0">
                <a:solidFill>
                  <a:srgbClr val="FF3300"/>
                </a:solidFill>
                <a:latin typeface="Arial" charset="0"/>
              </a:rPr>
              <a:t>7</a:t>
            </a:r>
            <a:r>
              <a:rPr lang="ru-RU" sz="3000" b="1" i="1" dirty="0" smtClean="0">
                <a:solidFill>
                  <a:srgbClr val="FF3300"/>
                </a:solidFill>
                <a:latin typeface="Arial" charset="0"/>
              </a:rPr>
              <a:t>.1</a:t>
            </a:r>
            <a:r>
              <a:rPr lang="ru-RU" sz="3000" b="1" i="1" dirty="0">
                <a:solidFill>
                  <a:srgbClr val="FF3300"/>
                </a:solidFill>
                <a:latin typeface="Arial" charset="0"/>
              </a:rPr>
              <a:t>. </a:t>
            </a:r>
            <a:r>
              <a:rPr lang="ru-RU" sz="3000" b="1" i="1" dirty="0" smtClean="0">
                <a:solidFill>
                  <a:srgbClr val="FF3300"/>
                </a:solidFill>
                <a:latin typeface="Arial" charset="0"/>
              </a:rPr>
              <a:t>Общие положения</a:t>
            </a:r>
            <a:endParaRPr lang="en-GB" sz="3000"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739900"/>
            <a:ext cx="7993063" cy="172329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600"/>
              </a:lnSpc>
            </a:pPr>
            <a:r>
              <a:rPr lang="ru-RU" sz="3800" i="1" dirty="0" smtClean="0">
                <a:solidFill>
                  <a:srgbClr val="FF0066"/>
                </a:solidFill>
              </a:rPr>
              <a:t>УД касается </a:t>
            </a:r>
            <a:r>
              <a:rPr lang="ru-RU" sz="3800" dirty="0" smtClean="0">
                <a:solidFill>
                  <a:srgbClr val="000099"/>
                </a:solidFill>
              </a:rPr>
              <a:t>только следующих уровней ЭМВОС и Интернет-архитектуры:</a:t>
            </a:r>
            <a:endParaRPr lang="ru-RU" sz="3800" dirty="0">
              <a:solidFill>
                <a:srgbClr val="000099"/>
              </a:solidFill>
            </a:endParaRPr>
          </a:p>
        </p:txBody>
      </p:sp>
      <p:sp>
        <p:nvSpPr>
          <p:cNvPr id="188420" name="Rectangle 4"/>
          <p:cNvSpPr>
            <a:spLocks noChangeArrowheads="1"/>
          </p:cNvSpPr>
          <p:nvPr/>
        </p:nvSpPr>
        <p:spPr bwMode="auto">
          <a:xfrm>
            <a:off x="755650" y="819150"/>
            <a:ext cx="8388350" cy="820738"/>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eaLnBrk="0" hangingPunct="0">
              <a:lnSpc>
                <a:spcPts val="3200"/>
              </a:lnSpc>
              <a:spcBef>
                <a:spcPts val="0"/>
              </a:spcBef>
              <a:buClr>
                <a:srgbClr val="FFFF00"/>
              </a:buClr>
              <a:buSzPct val="80000"/>
              <a:buFont typeface="Wingdings" pitchFamily="2" charset="2"/>
              <a:buNone/>
            </a:pPr>
            <a:r>
              <a:rPr lang="ru-RU" sz="3000" b="1" i="1" dirty="0" smtClean="0">
                <a:solidFill>
                  <a:srgbClr val="FF3300"/>
                </a:solidFill>
                <a:latin typeface="Arial" charset="0"/>
              </a:rPr>
              <a:t>7.2. Использование УД внутри</a:t>
            </a:r>
          </a:p>
          <a:p>
            <a:pPr eaLnBrk="0" hangingPunct="0">
              <a:lnSpc>
                <a:spcPts val="3200"/>
              </a:lnSpc>
              <a:spcBef>
                <a:spcPts val="0"/>
              </a:spcBef>
              <a:buClr>
                <a:srgbClr val="FFFF00"/>
              </a:buClr>
              <a:buSzPct val="80000"/>
              <a:buFont typeface="Wingdings" pitchFamily="2" charset="2"/>
              <a:buNone/>
            </a:pPr>
            <a:r>
              <a:rPr lang="ru-RU" sz="3000" b="1" i="1" dirty="0" smtClean="0">
                <a:solidFill>
                  <a:srgbClr val="FF3300"/>
                </a:solidFill>
                <a:latin typeface="Arial" charset="0"/>
              </a:rPr>
              <a:t>уровней ЭМВОС</a:t>
            </a:r>
            <a:endParaRPr lang="en-GB" sz="3000"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3473450"/>
            <a:ext cx="8001056" cy="271869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000"/>
              </a:lnSpc>
              <a:spcBef>
                <a:spcPts val="600"/>
              </a:spcBef>
              <a:buClr>
                <a:srgbClr val="FF0066"/>
              </a:buClr>
              <a:buSzPct val="80000"/>
              <a:buFont typeface="Wingdings" pitchFamily="2" charset="2"/>
              <a:buChar char="q"/>
              <a:defRPr/>
            </a:pPr>
            <a:r>
              <a:rPr lang="ru-RU" sz="3600" dirty="0" smtClean="0">
                <a:solidFill>
                  <a:srgbClr val="000099"/>
                </a:solidFill>
              </a:rPr>
              <a:t>сетевой (3-й) уровень;</a:t>
            </a:r>
          </a:p>
          <a:p>
            <a:pPr marL="442913" indent="-442913" algn="l">
              <a:lnSpc>
                <a:spcPts val="4000"/>
              </a:lnSpc>
              <a:spcBef>
                <a:spcPts val="600"/>
              </a:spcBef>
              <a:buClr>
                <a:srgbClr val="FF0066"/>
              </a:buClr>
              <a:buSzPct val="80000"/>
              <a:buFont typeface="Wingdings" pitchFamily="2" charset="2"/>
              <a:buChar char="q"/>
              <a:defRPr/>
            </a:pPr>
            <a:r>
              <a:rPr lang="ru-RU" sz="3600" dirty="0" smtClean="0">
                <a:solidFill>
                  <a:srgbClr val="000099"/>
                </a:solidFill>
              </a:rPr>
              <a:t>транспортный (4-й) уровень;</a:t>
            </a:r>
          </a:p>
          <a:p>
            <a:pPr marL="442913" indent="-442913" algn="l">
              <a:lnSpc>
                <a:spcPts val="4000"/>
              </a:lnSpc>
              <a:spcBef>
                <a:spcPts val="600"/>
              </a:spcBef>
              <a:buClr>
                <a:srgbClr val="FF0066"/>
              </a:buClr>
              <a:buSzPct val="80000"/>
              <a:buFont typeface="Wingdings" pitchFamily="2" charset="2"/>
              <a:buChar char="q"/>
              <a:defRPr/>
            </a:pPr>
            <a:r>
              <a:rPr lang="ru-RU" sz="3600" dirty="0" smtClean="0">
                <a:solidFill>
                  <a:srgbClr val="000099"/>
                </a:solidFill>
              </a:rPr>
              <a:t>прикладной (7-й) уровень</a:t>
            </a:r>
            <a:br>
              <a:rPr lang="ru-RU" sz="3600" dirty="0" smtClean="0">
                <a:solidFill>
                  <a:srgbClr val="000099"/>
                </a:solidFill>
              </a:rPr>
            </a:br>
            <a:r>
              <a:rPr lang="ru-RU" sz="3600" dirty="0" smtClean="0">
                <a:solidFill>
                  <a:srgbClr val="000099"/>
                </a:solidFill>
              </a:rPr>
              <a:t>(5-ый уровень</a:t>
            </a:r>
            <a:br>
              <a:rPr lang="ru-RU" sz="3600" dirty="0" smtClean="0">
                <a:solidFill>
                  <a:srgbClr val="000099"/>
                </a:solidFill>
              </a:rPr>
            </a:br>
            <a:r>
              <a:rPr lang="ru-RU" sz="3600" dirty="0" smtClean="0">
                <a:solidFill>
                  <a:srgbClr val="000099"/>
                </a:solidFill>
              </a:rPr>
              <a:t>Интернет-архитектуры).</a:t>
            </a:r>
            <a:endParaRPr lang="ru-RU" sz="3600" dirty="0">
              <a:solidFill>
                <a:srgbClr val="000099"/>
              </a:solidFill>
            </a:endParaRPr>
          </a:p>
        </p:txBody>
      </p:sp>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651000"/>
            <a:ext cx="7993063" cy="4616648"/>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000" i="1" dirty="0" smtClean="0">
                <a:solidFill>
                  <a:srgbClr val="FF0066"/>
                </a:solidFill>
              </a:rPr>
              <a:t>СЛУД, используемая на сетевом уровне</a:t>
            </a:r>
            <a:r>
              <a:rPr lang="ru-RU" sz="3000" dirty="0" smtClean="0">
                <a:solidFill>
                  <a:srgbClr val="000099"/>
                </a:solidFill>
              </a:rPr>
              <a:t>, позволяет управлять доступом к и/или из сетевых узлов, узлов подсетей или ретрансляционных узлов. </a:t>
            </a:r>
            <a:r>
              <a:rPr lang="ru-RU" sz="3000" i="1" dirty="0" smtClean="0">
                <a:solidFill>
                  <a:srgbClr val="FF0066"/>
                </a:solidFill>
              </a:rPr>
              <a:t>УД на сетевом уровне может иметь многоцелевое применение</a:t>
            </a:r>
            <a:r>
              <a:rPr lang="ru-RU" sz="3000" dirty="0" smtClean="0">
                <a:solidFill>
                  <a:srgbClr val="000099"/>
                </a:solidFill>
              </a:rPr>
              <a:t>. Например, оно позволяет оконечным системам контролировать формирование сетевых соединений или отклонять нежелательные вызовы.</a:t>
            </a:r>
            <a:endParaRPr lang="ru-RU" sz="3000" dirty="0">
              <a:solidFill>
                <a:srgbClr val="000099"/>
              </a:solidFill>
            </a:endParaRPr>
          </a:p>
        </p:txBody>
      </p:sp>
      <p:sp>
        <p:nvSpPr>
          <p:cNvPr id="188420" name="Rectangle 4"/>
          <p:cNvSpPr>
            <a:spLocks noChangeArrowheads="1"/>
          </p:cNvSpPr>
          <p:nvPr/>
        </p:nvSpPr>
        <p:spPr bwMode="auto">
          <a:xfrm>
            <a:off x="755650" y="819150"/>
            <a:ext cx="8388350" cy="769441"/>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ts val="3000"/>
              </a:lnSpc>
              <a:spcBef>
                <a:spcPts val="0"/>
              </a:spcBef>
              <a:buClr>
                <a:srgbClr val="FFFF00"/>
              </a:buClr>
              <a:buSzPct val="80000"/>
              <a:buFont typeface="Wingdings" pitchFamily="2" charset="2"/>
              <a:buNone/>
            </a:pPr>
            <a:r>
              <a:rPr lang="ru-RU" b="1" i="1" dirty="0" smtClean="0">
                <a:solidFill>
                  <a:srgbClr val="FF3300"/>
                </a:solidFill>
                <a:latin typeface="Arial" charset="0"/>
              </a:rPr>
              <a:t>7.2.1. Использование УД на сетевом</a:t>
            </a:r>
          </a:p>
          <a:p>
            <a:pPr eaLnBrk="0" hangingPunct="0">
              <a:lnSpc>
                <a:spcPts val="3000"/>
              </a:lnSpc>
              <a:spcBef>
                <a:spcPts val="0"/>
              </a:spcBef>
              <a:buClr>
                <a:srgbClr val="FFFF00"/>
              </a:buClr>
              <a:buSzPct val="80000"/>
              <a:buFont typeface="Wingdings" pitchFamily="2" charset="2"/>
              <a:buNone/>
            </a:pPr>
            <a:r>
              <a:rPr lang="ru-RU" b="1" i="1" dirty="0" smtClean="0">
                <a:solidFill>
                  <a:srgbClr val="FF3300"/>
                </a:solidFill>
                <a:latin typeface="Arial" charset="0"/>
              </a:rPr>
              <a:t>уровне ЭМВОС</a:t>
            </a:r>
            <a:endParaRPr lang="en-GB"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07831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600"/>
              </a:lnSpc>
            </a:pPr>
            <a:r>
              <a:rPr lang="ru-RU" sz="3200" dirty="0" smtClean="0">
                <a:solidFill>
                  <a:srgbClr val="000099"/>
                </a:solidFill>
              </a:rPr>
              <a:t>Кроме этого, </a:t>
            </a:r>
            <a:r>
              <a:rPr lang="ru-RU" sz="3200" i="1" dirty="0" smtClean="0">
                <a:solidFill>
                  <a:srgbClr val="FF0066"/>
                </a:solidFill>
              </a:rPr>
              <a:t>УД позволяет одной или нескольким подсетям контролировать использование ресурсов сетевого уровня</a:t>
            </a:r>
            <a:r>
              <a:rPr lang="ru-RU" sz="3200" dirty="0" smtClean="0">
                <a:solidFill>
                  <a:srgbClr val="000099"/>
                </a:solidFill>
              </a:rPr>
              <a:t>. В отдельных случаях, контроль использования ресурсов сетевого уровня связан с оплатой за пользование сетью.</a:t>
            </a:r>
          </a:p>
          <a:p>
            <a:pPr>
              <a:lnSpc>
                <a:spcPts val="3600"/>
              </a:lnSpc>
            </a:pPr>
            <a:r>
              <a:rPr lang="ru-RU" sz="3200" dirty="0" smtClean="0">
                <a:solidFill>
                  <a:srgbClr val="000099"/>
                </a:solidFill>
              </a:rPr>
              <a:t>Способы УД, используемые на сетевом уровне, не выходят за пределы одного и того же уровня.</a:t>
            </a:r>
            <a:endParaRPr lang="ru-RU" sz="30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606550"/>
            <a:ext cx="7993063" cy="47563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300"/>
              </a:lnSpc>
            </a:pPr>
            <a:r>
              <a:rPr lang="ru-RU" sz="2600" i="1" dirty="0" smtClean="0">
                <a:solidFill>
                  <a:srgbClr val="FF0066"/>
                </a:solidFill>
              </a:rPr>
              <a:t>СЛУД, используемая на транспортном уровне</a:t>
            </a:r>
            <a:r>
              <a:rPr lang="ru-RU" sz="2600" dirty="0" smtClean="0">
                <a:solidFill>
                  <a:srgbClr val="000099"/>
                </a:solidFill>
              </a:rPr>
              <a:t>, позволяет управлять доступом к и/или из объектов сеанса связи. Различные прикладные процессы (системы), обеспечиваемые одной и той же оконечной системой, не могут контролироваться раздельно, если они используют соединение на транспортном уровне совместно.</a:t>
            </a:r>
          </a:p>
          <a:p>
            <a:pPr>
              <a:lnSpc>
                <a:spcPts val="3300"/>
              </a:lnSpc>
            </a:pPr>
            <a:r>
              <a:rPr lang="ru-RU" sz="2600" dirty="0" smtClean="0">
                <a:solidFill>
                  <a:srgbClr val="000099"/>
                </a:solidFill>
              </a:rPr>
              <a:t>Способы УД, используемые на транспортном уровне, не выходят за пределы одного и того же уровня.</a:t>
            </a:r>
            <a:endParaRPr lang="ru-RU" sz="2600" dirty="0">
              <a:solidFill>
                <a:srgbClr val="000099"/>
              </a:solidFill>
            </a:endParaRPr>
          </a:p>
        </p:txBody>
      </p:sp>
      <p:sp>
        <p:nvSpPr>
          <p:cNvPr id="188420" name="Rectangle 4"/>
          <p:cNvSpPr>
            <a:spLocks noChangeArrowheads="1"/>
          </p:cNvSpPr>
          <p:nvPr/>
        </p:nvSpPr>
        <p:spPr bwMode="auto">
          <a:xfrm>
            <a:off x="755650" y="819150"/>
            <a:ext cx="8388350" cy="769441"/>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ts val="3000"/>
              </a:lnSpc>
              <a:spcBef>
                <a:spcPts val="0"/>
              </a:spcBef>
              <a:buClr>
                <a:srgbClr val="FFFF00"/>
              </a:buClr>
              <a:buSzPct val="80000"/>
              <a:buFont typeface="Wingdings" pitchFamily="2" charset="2"/>
              <a:buNone/>
            </a:pPr>
            <a:r>
              <a:rPr lang="ru-RU" b="1" i="1" dirty="0" smtClean="0">
                <a:solidFill>
                  <a:srgbClr val="FF3300"/>
                </a:solidFill>
                <a:latin typeface="Arial" charset="0"/>
              </a:rPr>
              <a:t>7.2.2. Использование УД на</a:t>
            </a:r>
          </a:p>
          <a:p>
            <a:pPr eaLnBrk="0" hangingPunct="0">
              <a:lnSpc>
                <a:spcPts val="3000"/>
              </a:lnSpc>
              <a:spcBef>
                <a:spcPts val="0"/>
              </a:spcBef>
              <a:buClr>
                <a:srgbClr val="FFFF00"/>
              </a:buClr>
              <a:buSzPct val="80000"/>
              <a:buFont typeface="Wingdings" pitchFamily="2" charset="2"/>
              <a:buNone/>
            </a:pPr>
            <a:r>
              <a:rPr lang="ru-RU" b="1" i="1" dirty="0" smtClean="0">
                <a:solidFill>
                  <a:srgbClr val="FF3300"/>
                </a:solidFill>
                <a:latin typeface="Arial" charset="0"/>
              </a:rPr>
              <a:t>транспортном уровне ЭМВОС</a:t>
            </a:r>
            <a:endParaRPr lang="en-GB"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139950"/>
            <a:ext cx="7993063" cy="307776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800"/>
              </a:lnSpc>
            </a:pPr>
            <a:r>
              <a:rPr lang="ru-RU" sz="4000" dirty="0" smtClean="0">
                <a:solidFill>
                  <a:srgbClr val="000099"/>
                </a:solidFill>
              </a:rPr>
              <a:t>Модель обеспечения безопасности верхних уровней представлена в </a:t>
            </a:r>
            <a:r>
              <a:rPr lang="ru-RU" sz="4000" i="1" dirty="0" smtClean="0">
                <a:solidFill>
                  <a:srgbClr val="FF0066"/>
                </a:solidFill>
              </a:rPr>
              <a:t>стандарте </a:t>
            </a:r>
            <a:r>
              <a:rPr lang="fr-FR" sz="4000" i="1" dirty="0" smtClean="0">
                <a:solidFill>
                  <a:srgbClr val="FF0066"/>
                </a:solidFill>
              </a:rPr>
              <a:t>ISO/IEC 10745:1995</a:t>
            </a:r>
            <a:r>
              <a:rPr lang="ru-RU" sz="4000" dirty="0" smtClean="0">
                <a:solidFill>
                  <a:srgbClr val="000099"/>
                </a:solidFill>
              </a:rPr>
              <a:t>.</a:t>
            </a:r>
            <a:endParaRPr lang="ru-RU" sz="4000" dirty="0">
              <a:solidFill>
                <a:srgbClr val="000099"/>
              </a:solidFill>
            </a:endParaRPr>
          </a:p>
        </p:txBody>
      </p:sp>
      <p:sp>
        <p:nvSpPr>
          <p:cNvPr id="188420" name="Rectangle 4"/>
          <p:cNvSpPr>
            <a:spLocks noChangeArrowheads="1"/>
          </p:cNvSpPr>
          <p:nvPr/>
        </p:nvSpPr>
        <p:spPr bwMode="auto">
          <a:xfrm>
            <a:off x="755650" y="819150"/>
            <a:ext cx="8388350" cy="769441"/>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ts val="3000"/>
              </a:lnSpc>
              <a:spcBef>
                <a:spcPts val="0"/>
              </a:spcBef>
              <a:buClr>
                <a:srgbClr val="FFFF00"/>
              </a:buClr>
              <a:buSzPct val="80000"/>
              <a:buFont typeface="Wingdings" pitchFamily="2" charset="2"/>
              <a:buNone/>
            </a:pPr>
            <a:r>
              <a:rPr lang="ru-RU" b="1" i="1" dirty="0" smtClean="0">
                <a:solidFill>
                  <a:srgbClr val="FF3300"/>
                </a:solidFill>
                <a:latin typeface="Arial" charset="0"/>
              </a:rPr>
              <a:t>7.2.3. Использование УД на</a:t>
            </a:r>
          </a:p>
          <a:p>
            <a:pPr eaLnBrk="0" hangingPunct="0">
              <a:lnSpc>
                <a:spcPts val="3000"/>
              </a:lnSpc>
              <a:spcBef>
                <a:spcPts val="0"/>
              </a:spcBef>
              <a:buClr>
                <a:srgbClr val="FFFF00"/>
              </a:buClr>
              <a:buSzPct val="80000"/>
              <a:buFont typeface="Wingdings" pitchFamily="2" charset="2"/>
              <a:buNone/>
            </a:pPr>
            <a:r>
              <a:rPr lang="ru-RU" b="1" i="1" dirty="0" smtClean="0">
                <a:solidFill>
                  <a:srgbClr val="FF3300"/>
                </a:solidFill>
                <a:latin typeface="Arial" charset="0"/>
              </a:rPr>
              <a:t>прикладном уровне ЭМВОС</a:t>
            </a:r>
            <a:endParaRPr lang="en-GB"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2495550"/>
            <a:ext cx="7993063" cy="3077766"/>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800"/>
              </a:lnSpc>
            </a:pPr>
            <a:r>
              <a:rPr lang="ru-RU" sz="4000" dirty="0" smtClean="0">
                <a:solidFill>
                  <a:srgbClr val="000099"/>
                </a:solidFill>
              </a:rPr>
              <a:t>Рассмотрим следующие два примера, демонстрирующие </a:t>
            </a:r>
            <a:r>
              <a:rPr lang="ru-RU" sz="4000" i="1" dirty="0" smtClean="0">
                <a:solidFill>
                  <a:srgbClr val="FF0066"/>
                </a:solidFill>
              </a:rPr>
              <a:t>проблемы назначения и использования параметров подлинности </a:t>
            </a:r>
            <a:r>
              <a:rPr lang="ru-RU" sz="4000" dirty="0" smtClean="0">
                <a:solidFill>
                  <a:srgbClr val="000099"/>
                </a:solidFill>
              </a:rPr>
              <a:t>для УД:</a:t>
            </a:r>
            <a:endParaRPr lang="ru-RU" sz="4000" dirty="0">
              <a:solidFill>
                <a:srgbClr val="000099"/>
              </a:solidFill>
            </a:endParaRPr>
          </a:p>
        </p:txBody>
      </p:sp>
      <p:sp>
        <p:nvSpPr>
          <p:cNvPr id="188420" name="Rectangle 4"/>
          <p:cNvSpPr>
            <a:spLocks noChangeArrowheads="1"/>
          </p:cNvSpPr>
          <p:nvPr/>
        </p:nvSpPr>
        <p:spPr bwMode="auto">
          <a:xfrm>
            <a:off x="755650" y="819150"/>
            <a:ext cx="8388350" cy="1231106"/>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eaLnBrk="0" hangingPunct="0">
              <a:lnSpc>
                <a:spcPts val="3200"/>
              </a:lnSpc>
              <a:spcBef>
                <a:spcPts val="0"/>
              </a:spcBef>
              <a:buClr>
                <a:srgbClr val="FFFF00"/>
              </a:buClr>
              <a:buSzPct val="80000"/>
              <a:buFont typeface="Wingdings" pitchFamily="2" charset="2"/>
              <a:buNone/>
            </a:pPr>
            <a:r>
              <a:rPr lang="en-US" sz="3200" b="1" i="1" dirty="0" smtClean="0">
                <a:solidFill>
                  <a:srgbClr val="FF3300"/>
                </a:solidFill>
                <a:latin typeface="Arial" charset="0"/>
              </a:rPr>
              <a:t>VIII.</a:t>
            </a:r>
            <a:r>
              <a:rPr lang="ru-RU" sz="3200" b="1" i="1" dirty="0" smtClean="0">
                <a:solidFill>
                  <a:srgbClr val="FF3300"/>
                </a:solidFill>
                <a:latin typeface="Arial" charset="0"/>
              </a:rPr>
              <a:t> Проблема</a:t>
            </a:r>
          </a:p>
          <a:p>
            <a:pPr eaLnBrk="0" hangingPunct="0">
              <a:lnSpc>
                <a:spcPts val="3200"/>
              </a:lnSpc>
              <a:spcBef>
                <a:spcPts val="0"/>
              </a:spcBef>
              <a:buClr>
                <a:srgbClr val="FFFF00"/>
              </a:buClr>
              <a:buSzPct val="80000"/>
              <a:buFont typeface="Wingdings" pitchFamily="2" charset="2"/>
              <a:buNone/>
            </a:pPr>
            <a:r>
              <a:rPr lang="ru-RU" sz="3200" b="1" i="1" dirty="0" smtClean="0">
                <a:solidFill>
                  <a:srgbClr val="FF3300"/>
                </a:solidFill>
                <a:latin typeface="Arial" charset="0"/>
              </a:rPr>
              <a:t>уникальности (неединственность) параметров подлинности для УД</a:t>
            </a:r>
            <a:endParaRPr lang="ru-RU" sz="3200"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1028700"/>
            <a:ext cx="8001056" cy="538609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000"/>
              </a:lnSpc>
              <a:spcBef>
                <a:spcPts val="600"/>
              </a:spcBef>
              <a:buClr>
                <a:srgbClr val="FF0066"/>
              </a:buClr>
              <a:buSzPct val="80000"/>
              <a:buFont typeface="Wingdings" pitchFamily="2" charset="2"/>
              <a:buChar char="q"/>
              <a:defRPr/>
            </a:pPr>
            <a:r>
              <a:rPr lang="ru-RU" sz="2700" i="1" dirty="0" smtClean="0">
                <a:solidFill>
                  <a:srgbClr val="FF0066"/>
                </a:solidFill>
              </a:rPr>
              <a:t>если пользователь </a:t>
            </a:r>
            <a:r>
              <a:rPr lang="ru-RU" sz="2700" dirty="0" smtClean="0">
                <a:solidFill>
                  <a:srgbClr val="000099"/>
                </a:solidFill>
              </a:rPr>
              <a:t>именуется Иван Петров, и в рамках прикладной системы ему было присвоено это весьма распространённое имя, то в соответствующем ССБ будет существовать конкретная последовательность символов «Иван Петров» в качестве его </a:t>
            </a:r>
            <a:r>
              <a:rPr lang="ru-RU" sz="2700" i="1" dirty="0" smtClean="0">
                <a:solidFill>
                  <a:srgbClr val="FF0066"/>
                </a:solidFill>
              </a:rPr>
              <a:t>индивидуального параметра подлинности для УД</a:t>
            </a:r>
            <a:r>
              <a:rPr lang="ru-RU" sz="2700" dirty="0" smtClean="0">
                <a:solidFill>
                  <a:srgbClr val="000099"/>
                </a:solidFill>
              </a:rPr>
              <a:t>. Затем, одна и та же последовательность символов может быть перемещена в атрибут управления с целью предоставления ему некоторых видов доступа.</a:t>
            </a:r>
            <a:endParaRPr lang="ru-RU" sz="2700" dirty="0">
              <a:solidFill>
                <a:srgbClr val="000099"/>
              </a:solidFill>
            </a:endParaRPr>
          </a:p>
        </p:txBody>
      </p:sp>
    </p:spTree>
  </p:cSld>
  <p:clrMapOvr>
    <a:masterClrMapping/>
  </p:clrMapOvr>
  <p:transition spd="slow"/>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806450"/>
            <a:ext cx="8001056" cy="546752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263525" algn="l">
              <a:lnSpc>
                <a:spcPts val="3300"/>
              </a:lnSpc>
              <a:spcBef>
                <a:spcPts val="600"/>
              </a:spcBef>
              <a:buClr>
                <a:srgbClr val="FF0066"/>
              </a:buClr>
              <a:buSzPct val="80000"/>
              <a:defRPr/>
            </a:pPr>
            <a:r>
              <a:rPr lang="ru-RU" sz="2700" dirty="0" smtClean="0">
                <a:solidFill>
                  <a:srgbClr val="000099"/>
                </a:solidFill>
              </a:rPr>
              <a:t>В дальнейшем Иван Петров может покинуть этот ССБ, а другой пользователь, также именуемый Иван Петров, может войти в этот же ССБ, и которому также может быть присвоен индивидуальный параметр подлинности «Иван Петров». Если последовательность символов «Иван Петров» по-прежнему остаётся в атрибуте управления, то в последствие новый Иван Петров будет иметь </a:t>
            </a:r>
            <a:r>
              <a:rPr lang="ru-RU" sz="2700" i="1" dirty="0" smtClean="0">
                <a:solidFill>
                  <a:srgbClr val="FF0066"/>
                </a:solidFill>
              </a:rPr>
              <a:t>возможность получить те виды доступа</a:t>
            </a:r>
            <a:r>
              <a:rPr lang="ru-RU" sz="2700" dirty="0" smtClean="0">
                <a:solidFill>
                  <a:srgbClr val="000099"/>
                </a:solidFill>
              </a:rPr>
              <a:t>, которые были разрешены предыдущему Ивану Петрову;</a:t>
            </a:r>
            <a:endParaRPr lang="ru-RU" sz="2700" dirty="0">
              <a:solidFill>
                <a:srgbClr val="000099"/>
              </a:solidFill>
            </a:endParaRPr>
          </a:p>
        </p:txBody>
      </p:sp>
    </p:spTree>
  </p:cSld>
  <p:clrMapOvr>
    <a:masterClrMapping/>
  </p:clrMapOvr>
  <p:transition spd="slow"/>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93980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800"/>
              </a:lnSpc>
              <a:spcBef>
                <a:spcPts val="600"/>
              </a:spcBef>
              <a:buClr>
                <a:srgbClr val="FF0066"/>
              </a:buClr>
              <a:buSzPct val="80000"/>
              <a:buFont typeface="Wingdings" pitchFamily="2" charset="2"/>
              <a:buChar char="q"/>
              <a:defRPr/>
            </a:pPr>
            <a:r>
              <a:rPr lang="ru-RU" sz="3400" i="1" dirty="0" smtClean="0">
                <a:solidFill>
                  <a:srgbClr val="FF0066"/>
                </a:solidFill>
              </a:rPr>
              <a:t>если целевой объект </a:t>
            </a:r>
            <a:r>
              <a:rPr lang="ru-RU" sz="3400" dirty="0" smtClean="0">
                <a:solidFill>
                  <a:srgbClr val="000099"/>
                </a:solidFill>
              </a:rPr>
              <a:t>обозначен с помощью последовательности символов, которая в ССБ является его параметром подлинности для УД, то такая же последовательность символов может использоваться в привилегированном атрибуте с целью предоставления пользователю некоторых видов доступа.</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a:spLocks noChangeArrowheads="1"/>
          </p:cNvSpPr>
          <p:nvPr/>
        </p:nvSpPr>
        <p:spPr bwMode="auto">
          <a:xfrm>
            <a:off x="927100" y="1651000"/>
            <a:ext cx="8001056" cy="461664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4000"/>
              </a:lnSpc>
            </a:pPr>
            <a:r>
              <a:rPr lang="ru-RU" sz="3200" i="1" dirty="0" smtClean="0">
                <a:solidFill>
                  <a:srgbClr val="FF0066"/>
                </a:solidFill>
              </a:rPr>
              <a:t>Объекты процедур (операнды) в запросе доступа</a:t>
            </a:r>
            <a:r>
              <a:rPr lang="ru-RU" sz="3200" dirty="0" smtClean="0">
                <a:solidFill>
                  <a:srgbClr val="000099"/>
                </a:solidFill>
              </a:rPr>
              <a:t> могут иметь метки безопасности, привязанные к ним. Объекты процедур с метками безопасности представляют собой частный случай помеченных данных.</a:t>
            </a:r>
          </a:p>
          <a:p>
            <a:pPr>
              <a:lnSpc>
                <a:spcPts val="4000"/>
              </a:lnSpc>
            </a:pPr>
            <a:r>
              <a:rPr lang="ru-RU" sz="3200" i="1" dirty="0" smtClean="0">
                <a:solidFill>
                  <a:srgbClr val="FF0066"/>
                </a:solidFill>
              </a:rPr>
              <a:t>Помеченные данные </a:t>
            </a:r>
            <a:r>
              <a:rPr lang="ru-RU" sz="3200" dirty="0" smtClean="0">
                <a:solidFill>
                  <a:srgbClr val="000099"/>
                </a:solidFill>
              </a:rPr>
              <a:t>должны гарантированно обладать следующими двумя свойствами:</a:t>
            </a:r>
            <a:endParaRPr lang="ru-RU" sz="3200" dirty="0">
              <a:solidFill>
                <a:srgbClr val="000099"/>
              </a:solidFill>
            </a:endParaRPr>
          </a:p>
        </p:txBody>
      </p:sp>
      <p:sp>
        <p:nvSpPr>
          <p:cNvPr id="86020" name="Rectangle 4"/>
          <p:cNvSpPr>
            <a:spLocks noChangeArrowheads="1"/>
          </p:cNvSpPr>
          <p:nvPr/>
        </p:nvSpPr>
        <p:spPr bwMode="auto">
          <a:xfrm>
            <a:off x="793750" y="762000"/>
            <a:ext cx="8350250" cy="718145"/>
          </a:xfrm>
          <a:prstGeom prst="rect">
            <a:avLst/>
          </a:prstGeom>
          <a:noFill/>
          <a:ln w="9525">
            <a:noFill/>
            <a:miter lim="800000"/>
            <a:headEnd/>
            <a:tailEnd/>
          </a:ln>
          <a:effectLst>
            <a:outerShdw dist="25400" dir="2700000" algn="ctr" rotWithShape="0">
              <a:srgbClr val="660066"/>
            </a:outerShdw>
          </a:effectLst>
        </p:spPr>
        <p:txBody>
          <a:bodyPr wrap="square" lIns="0" tIns="0" rIns="0" bIns="0" anchor="b" anchorCtr="1">
            <a:spAutoFit/>
          </a:bodyPr>
          <a:lstStyle/>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4.4.2.3. ВИУД, привязанная к</a:t>
            </a:r>
          </a:p>
          <a:p>
            <a:pPr>
              <a:lnSpc>
                <a:spcPts val="2700"/>
              </a:lnSpc>
              <a:buClr>
                <a:srgbClr val="FFFF00"/>
              </a:buClr>
              <a:buSzPct val="80000"/>
              <a:buFont typeface="Wingdings" pitchFamily="2" charset="2"/>
              <a:buNone/>
              <a:defRPr/>
            </a:pPr>
            <a:r>
              <a:rPr lang="ru-RU" sz="2600" b="1" i="1" dirty="0" smtClean="0">
                <a:solidFill>
                  <a:srgbClr val="FF3300"/>
                </a:solidFill>
                <a:latin typeface="Arial" charset="0"/>
              </a:rPr>
              <a:t>объекту процедуры (операнду)</a:t>
            </a:r>
            <a:endParaRPr lang="en-GB" sz="2600" b="1" i="1" dirty="0">
              <a:solidFill>
                <a:srgbClr val="FF3300"/>
              </a:solidFill>
              <a:latin typeface="Arial" charset="0"/>
            </a:endParaRPr>
          </a:p>
        </p:txBody>
      </p:sp>
      <p:sp>
        <p:nvSpPr>
          <p:cNvPr id="86023"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93980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263525" algn="l">
              <a:lnSpc>
                <a:spcPts val="3800"/>
              </a:lnSpc>
              <a:spcBef>
                <a:spcPts val="600"/>
              </a:spcBef>
              <a:buClr>
                <a:srgbClr val="FF0066"/>
              </a:buClr>
              <a:buSzPct val="80000"/>
              <a:defRPr/>
            </a:pPr>
            <a:r>
              <a:rPr lang="ru-RU" sz="3200" dirty="0" smtClean="0">
                <a:solidFill>
                  <a:srgbClr val="000099"/>
                </a:solidFill>
              </a:rPr>
              <a:t>Позднее, целевой объект может быть удалён из этого ССБ, а ещё позднее может быть сформирован новый целевой объект с таким же параметром подлинности для УД. Если привилегированный атрибут, предоставленный пользователю, не был изменён, то у пользователя появится возможность получения доступа к новому целевому объекту.</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3479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pPr>
            <a:r>
              <a:rPr lang="ru-RU" sz="2600" i="1" dirty="0" smtClean="0">
                <a:solidFill>
                  <a:srgbClr val="FF0066"/>
                </a:solidFill>
              </a:rPr>
              <a:t>Предполагается, что в рамках ССБ параметры подлинности для УД являются уникальными</a:t>
            </a:r>
            <a:r>
              <a:rPr lang="ru-RU" sz="2600" dirty="0" smtClean="0">
                <a:solidFill>
                  <a:srgbClr val="000099"/>
                </a:solidFill>
              </a:rPr>
              <a:t>. Однако параметр подлинности может быть действительным только в течение определённых периодов времени или, фактически, может быть назначен навсегда. Когда </a:t>
            </a:r>
            <a:r>
              <a:rPr lang="ru-RU" sz="2600" i="1" dirty="0" smtClean="0">
                <a:solidFill>
                  <a:srgbClr val="FF0066"/>
                </a:solidFill>
              </a:rPr>
              <a:t>параметр подлинности действителен только в течение определённых периодов времени</a:t>
            </a:r>
            <a:r>
              <a:rPr lang="ru-RU" sz="2600" dirty="0" smtClean="0">
                <a:solidFill>
                  <a:srgbClr val="000099"/>
                </a:solidFill>
              </a:rPr>
              <a:t>, то в любой момент времени данный типа атрибута, в котором представлен параметр подлинности для УД в качестве значения атрибута, имеет вполне определённый смысл.</a:t>
            </a:r>
            <a:endParaRPr lang="ru-RU" sz="26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39800"/>
            <a:ext cx="7993063" cy="536044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400" dirty="0" smtClean="0">
                <a:solidFill>
                  <a:srgbClr val="000099"/>
                </a:solidFill>
              </a:rPr>
              <a:t>Однако, если этому не уделять соответствующего внимания, то </a:t>
            </a:r>
            <a:r>
              <a:rPr lang="ru-RU" sz="3400" i="1" dirty="0" smtClean="0">
                <a:solidFill>
                  <a:srgbClr val="FF0066"/>
                </a:solidFill>
              </a:rPr>
              <a:t>один и тот же тип и значение атрибута могут использоваться повторно</a:t>
            </a:r>
            <a:r>
              <a:rPr lang="ru-RU" sz="3400" dirty="0" smtClean="0">
                <a:solidFill>
                  <a:srgbClr val="000099"/>
                </a:solidFill>
              </a:rPr>
              <a:t>. Если в ССБ по-прежнему имеет место любой из ранее используемых типов атрибута или значений атрибута, то может появиться брешь (уязвимость) в системе обеспечения безопасности.</a:t>
            </a:r>
            <a:endParaRPr lang="ru-RU" sz="34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250950"/>
            <a:ext cx="7993063" cy="3411190"/>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200" dirty="0" smtClean="0">
                <a:solidFill>
                  <a:srgbClr val="000099"/>
                </a:solidFill>
              </a:rPr>
              <a:t>Существуют </a:t>
            </a:r>
            <a:r>
              <a:rPr lang="ru-RU" sz="3200" i="1" dirty="0" smtClean="0">
                <a:solidFill>
                  <a:srgbClr val="FF0066"/>
                </a:solidFill>
              </a:rPr>
              <a:t>два способа решения этой проблемы</a:t>
            </a:r>
            <a:r>
              <a:rPr lang="ru-RU" sz="3200" dirty="0" smtClean="0">
                <a:solidFill>
                  <a:srgbClr val="000099"/>
                </a:solidFill>
              </a:rPr>
              <a:t>. Перед тем как определить новый тип атрибута или новое значение атрибута для УД, ЦБ должен гарантировать, что этот тип атрибута или это значение атрибута для УД:</a:t>
            </a:r>
            <a:endParaRPr lang="ru-RU" sz="32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4762500"/>
            <a:ext cx="8001056" cy="110286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000"/>
              </a:lnSpc>
              <a:spcBef>
                <a:spcPts val="600"/>
              </a:spcBef>
              <a:buClr>
                <a:srgbClr val="FF0066"/>
              </a:buClr>
              <a:buSzPct val="80000"/>
              <a:buFont typeface="Wingdings" pitchFamily="2" charset="2"/>
              <a:buChar char="q"/>
              <a:defRPr/>
            </a:pPr>
            <a:r>
              <a:rPr lang="ru-RU" sz="3000" dirty="0" smtClean="0">
                <a:solidFill>
                  <a:srgbClr val="000099"/>
                </a:solidFill>
              </a:rPr>
              <a:t>в настоящее время не назначены;</a:t>
            </a:r>
          </a:p>
          <a:p>
            <a:pPr marL="442913" indent="-442913" algn="l">
              <a:lnSpc>
                <a:spcPts val="4000"/>
              </a:lnSpc>
              <a:spcBef>
                <a:spcPts val="600"/>
              </a:spcBef>
              <a:buClr>
                <a:srgbClr val="FF0066"/>
              </a:buClr>
              <a:buSzPct val="80000"/>
              <a:buFont typeface="Wingdings" pitchFamily="2" charset="2"/>
              <a:buChar char="q"/>
              <a:defRPr/>
            </a:pPr>
            <a:r>
              <a:rPr lang="ru-RU" sz="3000" dirty="0" smtClean="0">
                <a:solidFill>
                  <a:srgbClr val="000099"/>
                </a:solidFill>
              </a:rPr>
              <a:t>раньше никогда не использовались.</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232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3000" i="1" dirty="0" smtClean="0">
                <a:solidFill>
                  <a:srgbClr val="FF0066"/>
                </a:solidFill>
              </a:rPr>
              <a:t>В первом случае</a:t>
            </a:r>
            <a:r>
              <a:rPr lang="ru-RU" sz="3000" dirty="0" smtClean="0">
                <a:solidFill>
                  <a:srgbClr val="000099"/>
                </a:solidFill>
              </a:rPr>
              <a:t>, ЦБ необходимо гарантировать, что каждый раз тип атрибута или значение атрибута для УД будет удалено, а инициатор или целевой объект ещё не обладают данным типом атрибута или значением атрибута для УД. Когда это не возможно, то должен быть определён период действия (выраженный явно или не явно) для каждого типа атрибута или значения атрибута для УД.</a:t>
            </a:r>
            <a:endParaRPr lang="ru-RU" sz="30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850900"/>
            <a:ext cx="7993063" cy="531837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800"/>
              </a:lnSpc>
            </a:pPr>
            <a:r>
              <a:rPr lang="ru-RU" sz="3000" dirty="0" smtClean="0">
                <a:solidFill>
                  <a:srgbClr val="000099"/>
                </a:solidFill>
              </a:rPr>
              <a:t>В течение периода действия необходимо хранить запись обо всех удалённых типах атрибута или значениях атрибута для УД.</a:t>
            </a:r>
          </a:p>
          <a:p>
            <a:pPr>
              <a:lnSpc>
                <a:spcPts val="3800"/>
              </a:lnSpc>
            </a:pPr>
            <a:r>
              <a:rPr lang="ru-RU" sz="3000" i="1" dirty="0" smtClean="0">
                <a:solidFill>
                  <a:srgbClr val="FF0066"/>
                </a:solidFill>
              </a:rPr>
              <a:t>Во втором случае </a:t>
            </a:r>
            <a:r>
              <a:rPr lang="ru-RU" sz="3000" dirty="0" smtClean="0">
                <a:solidFill>
                  <a:srgbClr val="000099"/>
                </a:solidFill>
              </a:rPr>
              <a:t>должен быть определён уникальный параметр подлинности для УД (также именуемый постоянным идентификатором), значение которого было присвоено только один раз, и которое никогда не будет повторно использоваться.</a:t>
            </a:r>
            <a:endParaRPr lang="ru-RU" sz="30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428750"/>
            <a:ext cx="7993063" cy="474488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700"/>
              </a:lnSpc>
            </a:pPr>
            <a:r>
              <a:rPr lang="ru-RU" sz="3400" i="1" dirty="0" smtClean="0">
                <a:solidFill>
                  <a:srgbClr val="FF0066"/>
                </a:solidFill>
              </a:rPr>
              <a:t>Основные ФПРИ и ФПРР УД </a:t>
            </a:r>
            <a:r>
              <a:rPr lang="ru-RU" sz="3400" dirty="0" smtClean="0">
                <a:solidFill>
                  <a:srgbClr val="000099"/>
                </a:solidFill>
              </a:rPr>
              <a:t>могут быть реализованы с помощью одного или нескольких </a:t>
            </a:r>
            <a:r>
              <a:rPr lang="ru-RU" sz="3400" i="1" dirty="0" smtClean="0">
                <a:solidFill>
                  <a:srgbClr val="FF0066"/>
                </a:solidFill>
              </a:rPr>
              <a:t>ФПРИ- и ФПРР-модулей</a:t>
            </a:r>
            <a:r>
              <a:rPr lang="ru-RU" sz="3400" dirty="0" smtClean="0">
                <a:solidFill>
                  <a:srgbClr val="000099"/>
                </a:solidFill>
              </a:rPr>
              <a:t>, соответственно, которые могут комбинироваться. Реализация этих функций зависит от </a:t>
            </a:r>
            <a:r>
              <a:rPr lang="ru-RU" sz="3400" i="1" dirty="0" smtClean="0">
                <a:solidFill>
                  <a:srgbClr val="FF0066"/>
                </a:solidFill>
              </a:rPr>
              <a:t>условий размещения ФПРИ- и ФПРР-модулей</a:t>
            </a:r>
            <a:r>
              <a:rPr lang="ru-RU" sz="3400" dirty="0" smtClean="0">
                <a:solidFill>
                  <a:srgbClr val="000099"/>
                </a:solidFill>
              </a:rPr>
              <a:t>, связей между ними или их возможного распределения.</a:t>
            </a:r>
            <a:endParaRPr lang="ru-RU" sz="3400" dirty="0">
              <a:solidFill>
                <a:srgbClr val="000099"/>
              </a:solidFill>
            </a:endParaRPr>
          </a:p>
        </p:txBody>
      </p:sp>
      <p:sp>
        <p:nvSpPr>
          <p:cNvPr id="188420" name="Rectangle 4"/>
          <p:cNvSpPr>
            <a:spLocks noChangeArrowheads="1"/>
          </p:cNvSpPr>
          <p:nvPr/>
        </p:nvSpPr>
        <p:spPr bwMode="auto">
          <a:xfrm>
            <a:off x="755650" y="819150"/>
            <a:ext cx="8388350" cy="41036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eaLnBrk="0" hangingPunct="0">
              <a:lnSpc>
                <a:spcPts val="3200"/>
              </a:lnSpc>
              <a:spcBef>
                <a:spcPts val="0"/>
              </a:spcBef>
              <a:buClr>
                <a:srgbClr val="FFFF00"/>
              </a:buClr>
              <a:buSzPct val="80000"/>
              <a:buFont typeface="Wingdings" pitchFamily="2" charset="2"/>
              <a:buNone/>
            </a:pPr>
            <a:r>
              <a:rPr lang="en-US" sz="3200" b="1" i="1" dirty="0" smtClean="0">
                <a:solidFill>
                  <a:srgbClr val="FF3300"/>
                </a:solidFill>
                <a:latin typeface="Arial" charset="0"/>
              </a:rPr>
              <a:t>IX.</a:t>
            </a:r>
            <a:r>
              <a:rPr lang="ru-RU" sz="3200" b="1" i="1" dirty="0" smtClean="0">
                <a:solidFill>
                  <a:srgbClr val="FF3300"/>
                </a:solidFill>
                <a:latin typeface="Arial" charset="0"/>
              </a:rPr>
              <a:t> Распределение компонентов УД</a:t>
            </a:r>
            <a:endParaRPr lang="ru-RU" sz="3200"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428750"/>
            <a:ext cx="7993063" cy="153888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600" i="1" dirty="0" smtClean="0">
                <a:solidFill>
                  <a:srgbClr val="FF0066"/>
                </a:solidFill>
              </a:rPr>
              <a:t>Наибольший практический интерес </a:t>
            </a:r>
            <a:r>
              <a:rPr lang="ru-RU" sz="3600" dirty="0" smtClean="0">
                <a:solidFill>
                  <a:srgbClr val="000099"/>
                </a:solidFill>
              </a:rPr>
              <a:t>представляют следующие вопросы:</a:t>
            </a:r>
            <a:endParaRPr lang="ru-RU" sz="3600" dirty="0">
              <a:solidFill>
                <a:srgbClr val="000099"/>
              </a:solidFill>
            </a:endParaRPr>
          </a:p>
        </p:txBody>
      </p:sp>
      <p:sp>
        <p:nvSpPr>
          <p:cNvPr id="188420" name="Rectangle 4"/>
          <p:cNvSpPr>
            <a:spLocks noChangeArrowheads="1"/>
          </p:cNvSpPr>
          <p:nvPr/>
        </p:nvSpPr>
        <p:spPr bwMode="auto">
          <a:xfrm>
            <a:off x="755650" y="819150"/>
            <a:ext cx="8388350" cy="410369"/>
          </a:xfrm>
          <a:prstGeom prst="rect">
            <a:avLst/>
          </a:prstGeom>
          <a:noFill/>
          <a:ln w="9525">
            <a:noFill/>
            <a:miter lim="800000"/>
            <a:headEnd/>
            <a:tailEnd/>
          </a:ln>
          <a:effectLst>
            <a:outerShdw dist="25400" dir="2700000" algn="ctr" rotWithShape="0">
              <a:srgbClr val="660066"/>
            </a:outerShdw>
          </a:effectLst>
        </p:spPr>
        <p:txBody>
          <a:bodyPr lIns="0" tIns="0" rIns="0" bIns="0" anchor="b" anchorCtr="1">
            <a:spAutoFit/>
          </a:bodyPr>
          <a:lstStyle/>
          <a:p>
            <a:pPr eaLnBrk="0" hangingPunct="0">
              <a:lnSpc>
                <a:spcPts val="3200"/>
              </a:lnSpc>
              <a:spcBef>
                <a:spcPts val="0"/>
              </a:spcBef>
              <a:buClr>
                <a:srgbClr val="FFFF00"/>
              </a:buClr>
              <a:buSzPct val="80000"/>
              <a:buFont typeface="Wingdings" pitchFamily="2" charset="2"/>
              <a:buNone/>
            </a:pPr>
            <a:r>
              <a:rPr lang="ru-RU" sz="3000" b="1" i="1" dirty="0" smtClean="0">
                <a:solidFill>
                  <a:srgbClr val="FF3300"/>
                </a:solidFill>
                <a:latin typeface="Arial" charset="0"/>
              </a:rPr>
              <a:t>9.1. Реализационные аспекты</a:t>
            </a:r>
            <a:endParaRPr lang="en-GB" sz="3000"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3028950"/>
            <a:ext cx="8001056" cy="3154710"/>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000"/>
              </a:lnSpc>
              <a:spcBef>
                <a:spcPts val="600"/>
              </a:spcBef>
              <a:buClr>
                <a:srgbClr val="FF0066"/>
              </a:buClr>
              <a:buSzPct val="80000"/>
              <a:buFont typeface="Wingdings" pitchFamily="2" charset="2"/>
              <a:buChar char="q"/>
              <a:defRPr/>
            </a:pPr>
            <a:r>
              <a:rPr lang="ru-RU" sz="3400" dirty="0" smtClean="0">
                <a:solidFill>
                  <a:srgbClr val="000099"/>
                </a:solidFill>
              </a:rPr>
              <a:t>число и размещение ФПРИ- и ФПРР-модулей;</a:t>
            </a:r>
          </a:p>
          <a:p>
            <a:pPr marL="442913" indent="-442913" algn="l">
              <a:lnSpc>
                <a:spcPts val="4000"/>
              </a:lnSpc>
              <a:spcBef>
                <a:spcPts val="600"/>
              </a:spcBef>
              <a:buClr>
                <a:srgbClr val="FF0066"/>
              </a:buClr>
              <a:buSzPct val="80000"/>
              <a:buFont typeface="Wingdings" pitchFamily="2" charset="2"/>
              <a:buChar char="q"/>
              <a:defRPr/>
            </a:pPr>
            <a:r>
              <a:rPr lang="ru-RU" sz="3400" dirty="0" smtClean="0">
                <a:solidFill>
                  <a:srgbClr val="000099"/>
                </a:solidFill>
              </a:rPr>
              <a:t>процедуры информационного обмена между инициаторами, ФПРИ- и ФПРР-модулями и целевыми объектами.</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12960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400" dirty="0" smtClean="0">
                <a:solidFill>
                  <a:srgbClr val="000099"/>
                </a:solidFill>
              </a:rPr>
              <a:t>В любом ССБ </a:t>
            </a:r>
            <a:r>
              <a:rPr lang="ru-RU" sz="3400" i="1" dirty="0" smtClean="0">
                <a:solidFill>
                  <a:srgbClr val="FF0066"/>
                </a:solidFill>
              </a:rPr>
              <a:t>один или несколько ФПРИ-модулей могут располагаться </a:t>
            </a:r>
            <a:r>
              <a:rPr lang="ru-RU" sz="3400" dirty="0" smtClean="0">
                <a:solidFill>
                  <a:srgbClr val="000099"/>
                </a:solidFill>
              </a:rPr>
              <a:t>между каждым инициатором и целевым объектом, причём так, чтобы инициатор мог запрашивать доступ к целевому объекту только через ФПРИ-модуль. Существует несколько возможных вариантов размещения ФПРИ- и ФПРР-модулей. А именно:</a:t>
            </a:r>
            <a:endParaRPr lang="ru-RU" sz="34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1073150"/>
            <a:ext cx="8001056" cy="515525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4300"/>
              </a:lnSpc>
              <a:spcBef>
                <a:spcPts val="600"/>
              </a:spcBef>
              <a:buClr>
                <a:srgbClr val="FF0066"/>
              </a:buClr>
              <a:buSzPct val="80000"/>
              <a:buFont typeface="Wingdings" pitchFamily="2" charset="2"/>
              <a:buChar char="q"/>
              <a:defRPr/>
            </a:pPr>
            <a:r>
              <a:rPr lang="ru-RU" sz="3700" dirty="0" smtClean="0">
                <a:solidFill>
                  <a:srgbClr val="000099"/>
                </a:solidFill>
              </a:rPr>
              <a:t>ФПРИ-модули могут быть распределены различными способами, как это показано ниже на рисунках </a:t>
            </a:r>
            <a:r>
              <a:rPr lang="ru-RU" sz="3700" dirty="0" smtClean="0">
                <a:solidFill>
                  <a:srgbClr val="FF0066"/>
                </a:solidFill>
              </a:rPr>
              <a:t>4.6</a:t>
            </a:r>
            <a:r>
              <a:rPr lang="ru-RU" sz="3700" dirty="0" smtClean="0">
                <a:solidFill>
                  <a:srgbClr val="000099"/>
                </a:solidFill>
              </a:rPr>
              <a:t>, </a:t>
            </a:r>
            <a:r>
              <a:rPr lang="ru-RU" sz="3700" dirty="0" smtClean="0">
                <a:solidFill>
                  <a:srgbClr val="FF0066"/>
                </a:solidFill>
              </a:rPr>
              <a:t>4.7 </a:t>
            </a:r>
            <a:r>
              <a:rPr lang="ru-RU" sz="3700" dirty="0" smtClean="0">
                <a:solidFill>
                  <a:srgbClr val="000099"/>
                </a:solidFill>
              </a:rPr>
              <a:t>и </a:t>
            </a:r>
            <a:r>
              <a:rPr lang="ru-RU" sz="3700" dirty="0" smtClean="0">
                <a:solidFill>
                  <a:srgbClr val="FF0066"/>
                </a:solidFill>
              </a:rPr>
              <a:t>4.8</a:t>
            </a:r>
            <a:r>
              <a:rPr lang="ru-RU" sz="3700" dirty="0" smtClean="0">
                <a:solidFill>
                  <a:srgbClr val="000099"/>
                </a:solidFill>
              </a:rPr>
              <a:t>;</a:t>
            </a:r>
          </a:p>
          <a:p>
            <a:pPr marL="442913" indent="-442913" algn="l">
              <a:lnSpc>
                <a:spcPts val="4300"/>
              </a:lnSpc>
              <a:spcBef>
                <a:spcPts val="600"/>
              </a:spcBef>
              <a:buClr>
                <a:srgbClr val="FF0066"/>
              </a:buClr>
              <a:buSzPct val="80000"/>
              <a:buFont typeface="Wingdings" pitchFamily="2" charset="2"/>
              <a:buChar char="q"/>
              <a:defRPr/>
            </a:pPr>
            <a:r>
              <a:rPr lang="ru-RU" sz="3700" dirty="0" smtClean="0">
                <a:solidFill>
                  <a:srgbClr val="000099"/>
                </a:solidFill>
              </a:rPr>
              <a:t>ФПРР-модули могут быть совмещены (жёстко связаны) с ФПРИ-модулями (а могут быть и не совмещены);</a:t>
            </a:r>
          </a:p>
        </p:txBody>
      </p:sp>
    </p:spTree>
  </p:cSld>
  <p:clrMapOvr>
    <a:masterClrMapping/>
  </p:clrMapOvr>
  <p:transition spd="slow"/>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2851150"/>
            <a:ext cx="8001056" cy="344709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lnSpc>
                <a:spcPts val="3700"/>
              </a:lnSpc>
            </a:pPr>
            <a:r>
              <a:rPr lang="ru-RU" sz="3200" i="1" dirty="0" smtClean="0">
                <a:solidFill>
                  <a:srgbClr val="FF0066"/>
                </a:solidFill>
              </a:rPr>
              <a:t>Применение меток безопасности</a:t>
            </a:r>
            <a:r>
              <a:rPr lang="ru-RU" sz="3200" dirty="0" smtClean="0">
                <a:solidFill>
                  <a:srgbClr val="000099"/>
                </a:solidFill>
              </a:rPr>
              <a:t>, при условии наличия определённых ограничений в соответствие с ПЛБ, может использоваться для реализации единого УД к данным в границах ССБ или между такими сегментами.</a:t>
            </a:r>
            <a:endParaRPr lang="ru-RU" sz="30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1117600"/>
            <a:ext cx="8001056" cy="1679947"/>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58775" indent="-358775" algn="l">
              <a:lnSpc>
                <a:spcPts val="3200"/>
              </a:lnSpc>
              <a:spcBef>
                <a:spcPts val="300"/>
              </a:spcBef>
              <a:buClr>
                <a:srgbClr val="FF0066"/>
              </a:buClr>
              <a:buSzPct val="70000"/>
              <a:buFont typeface="Wingdings" pitchFamily="2" charset="2"/>
              <a:buChar char="q"/>
              <a:defRPr/>
            </a:pPr>
            <a:r>
              <a:rPr lang="ru-RU" sz="3000" dirty="0" smtClean="0">
                <a:solidFill>
                  <a:srgbClr val="000099"/>
                </a:solidFill>
              </a:rPr>
              <a:t>целостность «привязки» метки к данным;</a:t>
            </a:r>
          </a:p>
          <a:p>
            <a:pPr marL="358775" indent="-358775" algn="l">
              <a:lnSpc>
                <a:spcPts val="3200"/>
              </a:lnSpc>
              <a:spcBef>
                <a:spcPts val="300"/>
              </a:spcBef>
              <a:buClr>
                <a:srgbClr val="FF0066"/>
              </a:buClr>
              <a:buSzPct val="70000"/>
              <a:buFont typeface="Wingdings" pitchFamily="2" charset="2"/>
              <a:buChar char="q"/>
              <a:defRPr/>
            </a:pPr>
            <a:r>
              <a:rPr lang="ru-RU" sz="3000" dirty="0" smtClean="0">
                <a:solidFill>
                  <a:srgbClr val="000099"/>
                </a:solidFill>
              </a:rPr>
              <a:t>право инициатора на формирование данных с такой меткой.</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984250"/>
            <a:ext cx="8001056" cy="2693045"/>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400"/>
              </a:lnSpc>
              <a:spcBef>
                <a:spcPts val="600"/>
              </a:spcBef>
              <a:buClr>
                <a:srgbClr val="FF0066"/>
              </a:buClr>
              <a:buSzPct val="80000"/>
              <a:buFont typeface="Wingdings" pitchFamily="2" charset="2"/>
              <a:buChar char="q"/>
              <a:defRPr/>
            </a:pPr>
            <a:r>
              <a:rPr lang="ru-RU" sz="3400" dirty="0" smtClean="0">
                <a:solidFill>
                  <a:srgbClr val="000099"/>
                </a:solidFill>
              </a:rPr>
              <a:t>ФПРР-модуль может обслуживать один или несколько ФПРИ-модулей;</a:t>
            </a:r>
          </a:p>
          <a:p>
            <a:pPr marL="442913" indent="-442913" algn="l">
              <a:lnSpc>
                <a:spcPts val="3400"/>
              </a:lnSpc>
              <a:spcBef>
                <a:spcPts val="600"/>
              </a:spcBef>
              <a:buClr>
                <a:srgbClr val="FF0066"/>
              </a:buClr>
              <a:buSzPct val="80000"/>
              <a:buFont typeface="Wingdings" pitchFamily="2" charset="2"/>
              <a:buChar char="q"/>
              <a:defRPr/>
            </a:pPr>
            <a:r>
              <a:rPr lang="ru-RU" sz="3400" dirty="0" smtClean="0">
                <a:solidFill>
                  <a:srgbClr val="000099"/>
                </a:solidFill>
              </a:rPr>
              <a:t>ФПРИ-модуль может использовать один или несколько ФПРР-модулей.</a:t>
            </a:r>
            <a:endParaRPr lang="ru-RU" sz="3400" dirty="0">
              <a:solidFill>
                <a:srgbClr val="000099"/>
              </a:solidFill>
            </a:endParaRPr>
          </a:p>
        </p:txBody>
      </p:sp>
      <p:sp>
        <p:nvSpPr>
          <p:cNvPr id="4" name="Text Box 2"/>
          <p:cNvSpPr txBox="1">
            <a:spLocks noChangeArrowheads="1"/>
          </p:cNvSpPr>
          <p:nvPr/>
        </p:nvSpPr>
        <p:spPr bwMode="auto">
          <a:xfrm>
            <a:off x="927100" y="3740150"/>
            <a:ext cx="7993063" cy="256480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4000"/>
              </a:lnSpc>
            </a:pPr>
            <a:r>
              <a:rPr lang="ru-RU" sz="3600" dirty="0" smtClean="0">
                <a:solidFill>
                  <a:srgbClr val="000099"/>
                </a:solidFill>
              </a:rPr>
              <a:t>Существует </a:t>
            </a:r>
            <a:r>
              <a:rPr lang="ru-RU" sz="3600" i="1" dirty="0" smtClean="0">
                <a:solidFill>
                  <a:srgbClr val="FF0066"/>
                </a:solidFill>
              </a:rPr>
              <a:t>несколько возможных вариантов организации соединений </a:t>
            </a:r>
            <a:r>
              <a:rPr lang="ru-RU" sz="3600" dirty="0" smtClean="0">
                <a:solidFill>
                  <a:srgbClr val="000099"/>
                </a:solidFill>
              </a:rPr>
              <a:t>между представленными компонентами.</a:t>
            </a:r>
            <a:endParaRPr lang="ru-RU" sz="3600" dirty="0">
              <a:solidFill>
                <a:srgbClr val="000099"/>
              </a:solidFill>
            </a:endParaRPr>
          </a:p>
        </p:txBody>
      </p:sp>
    </p:spTree>
  </p:cSld>
  <p:clrMapOvr>
    <a:masterClrMapping/>
  </p:clrMapOvr>
  <p:transition spd="slow"/>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250950"/>
            <a:ext cx="7993063" cy="5001369"/>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000"/>
              </a:lnSpc>
            </a:pPr>
            <a:r>
              <a:rPr lang="ru-RU" sz="2500" i="1" dirty="0" smtClean="0">
                <a:solidFill>
                  <a:srgbClr val="FF0066"/>
                </a:solidFill>
              </a:rPr>
              <a:t>ФПРИ-модули могут быть встроены (внутри) в оконечную систему или размещаться (вне системы) между оконечной системой и сетью</a:t>
            </a:r>
            <a:r>
              <a:rPr lang="ru-RU" sz="2500" dirty="0" smtClean="0">
                <a:solidFill>
                  <a:srgbClr val="000099"/>
                </a:solidFill>
              </a:rPr>
              <a:t>, используемой для связи с другими оконечными системами (рис. 4.6). Некоторые реальные системы могут иметь встроенные и внешние ФПРИ-модули одновременно, что связано с различными аспектами процедуры УД. </a:t>
            </a:r>
            <a:r>
              <a:rPr lang="ru-RU" sz="2500" i="1" dirty="0" smtClean="0">
                <a:solidFill>
                  <a:srgbClr val="FF0066"/>
                </a:solidFill>
              </a:rPr>
              <a:t>Преимущества и недостатки встроенных и внешних ФПРИ-модулей определяются ПЛБ</a:t>
            </a:r>
            <a:r>
              <a:rPr lang="ru-RU" sz="2500" dirty="0" smtClean="0">
                <a:solidFill>
                  <a:srgbClr val="000099"/>
                </a:solidFill>
              </a:rPr>
              <a:t>, и связаны с их надёжным внедрением в систему, а также другими условиями, которые здесь не рассматриваются.</a:t>
            </a:r>
            <a:endParaRPr lang="ru-RU" sz="2500" dirty="0">
              <a:solidFill>
                <a:srgbClr val="000099"/>
              </a:solidFill>
            </a:endParaRPr>
          </a:p>
        </p:txBody>
      </p:sp>
      <p:sp>
        <p:nvSpPr>
          <p:cNvPr id="188420" name="Rectangle 4"/>
          <p:cNvSpPr>
            <a:spLocks noChangeArrowheads="1"/>
          </p:cNvSpPr>
          <p:nvPr/>
        </p:nvSpPr>
        <p:spPr bwMode="auto">
          <a:xfrm>
            <a:off x="755650" y="819150"/>
            <a:ext cx="8388350" cy="410369"/>
          </a:xfrm>
          <a:prstGeom prst="rect">
            <a:avLst/>
          </a:prstGeom>
          <a:noFill/>
          <a:ln w="9525">
            <a:noFill/>
            <a:miter lim="800000"/>
            <a:headEnd/>
            <a:tailEnd/>
          </a:ln>
          <a:effectLst>
            <a:outerShdw dist="17961" dir="2700000" algn="ctr" rotWithShape="0">
              <a:srgbClr val="660066"/>
            </a:outerShdw>
          </a:effectLst>
        </p:spPr>
        <p:txBody>
          <a:bodyPr lIns="0" tIns="0" rIns="0" bIns="0" anchor="b" anchorCtr="1">
            <a:spAutoFit/>
          </a:bodyPr>
          <a:lstStyle/>
          <a:p>
            <a:pPr eaLnBrk="0" hangingPunct="0">
              <a:lnSpc>
                <a:spcPts val="3200"/>
              </a:lnSpc>
              <a:spcBef>
                <a:spcPts val="0"/>
              </a:spcBef>
              <a:buClr>
                <a:srgbClr val="FFFF00"/>
              </a:buClr>
              <a:buSzPct val="80000"/>
              <a:buFont typeface="Wingdings" pitchFamily="2" charset="2"/>
              <a:buNone/>
            </a:pPr>
            <a:r>
              <a:rPr lang="ru-RU" sz="3000" b="1" i="1" dirty="0" smtClean="0">
                <a:solidFill>
                  <a:srgbClr val="FF3300"/>
                </a:solidFill>
                <a:latin typeface="Arial" charset="0"/>
              </a:rPr>
              <a:t>9.</a:t>
            </a:r>
            <a:r>
              <a:rPr lang="en-US" sz="3000" b="1" i="1" dirty="0" smtClean="0">
                <a:solidFill>
                  <a:srgbClr val="FF3300"/>
                </a:solidFill>
                <a:latin typeface="Arial" charset="0"/>
              </a:rPr>
              <a:t>2</a:t>
            </a:r>
            <a:r>
              <a:rPr lang="ru-RU" sz="3000" b="1" i="1" dirty="0" smtClean="0">
                <a:solidFill>
                  <a:srgbClr val="FF3300"/>
                </a:solidFill>
                <a:latin typeface="Arial" charset="0"/>
              </a:rPr>
              <a:t>. Размещение ФПРР</a:t>
            </a:r>
            <a:r>
              <a:rPr lang="en-US" sz="3000" b="1" i="1" dirty="0" smtClean="0">
                <a:solidFill>
                  <a:srgbClr val="FF3300"/>
                </a:solidFill>
                <a:latin typeface="Arial" charset="0"/>
              </a:rPr>
              <a:t>-</a:t>
            </a:r>
            <a:r>
              <a:rPr lang="ru-RU" sz="3000" b="1" i="1" dirty="0" smtClean="0">
                <a:solidFill>
                  <a:srgbClr val="FF3300"/>
                </a:solidFill>
                <a:latin typeface="Arial" charset="0"/>
              </a:rPr>
              <a:t> и ФПРИ</a:t>
            </a:r>
            <a:r>
              <a:rPr lang="en-US" sz="3000" b="1" i="1" dirty="0" smtClean="0">
                <a:solidFill>
                  <a:srgbClr val="FF3300"/>
                </a:solidFill>
                <a:latin typeface="Arial" charset="0"/>
              </a:rPr>
              <a:t>-</a:t>
            </a:r>
            <a:r>
              <a:rPr lang="ru-RU" sz="3000" b="1" i="1" dirty="0" smtClean="0">
                <a:solidFill>
                  <a:srgbClr val="FF3300"/>
                </a:solidFill>
                <a:latin typeface="Arial" charset="0"/>
              </a:rPr>
              <a:t>модулей</a:t>
            </a:r>
            <a:endParaRPr lang="en-GB" sz="3000"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17" name="Text Box 2"/>
          <p:cNvSpPr txBox="1">
            <a:spLocks noChangeArrowheads="1"/>
          </p:cNvSpPr>
          <p:nvPr/>
        </p:nvSpPr>
        <p:spPr bwMode="auto">
          <a:xfrm>
            <a:off x="927100" y="5607050"/>
            <a:ext cx="7966075" cy="73866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spcAft>
                <a:spcPts val="0"/>
              </a:spcAft>
            </a:pPr>
            <a:r>
              <a:rPr lang="ru-RU" sz="2400" b="1" dirty="0" smtClean="0">
                <a:solidFill>
                  <a:srgbClr val="CC0000"/>
                </a:solidFill>
              </a:rPr>
              <a:t>Рис. 4.6. Внутреннее и внешнее</a:t>
            </a:r>
          </a:p>
          <a:p>
            <a:pPr>
              <a:spcAft>
                <a:spcPts val="0"/>
              </a:spcAft>
            </a:pPr>
            <a:r>
              <a:rPr lang="ru-RU" sz="2400" b="1" dirty="0" smtClean="0">
                <a:solidFill>
                  <a:srgbClr val="CC0000"/>
                </a:solidFill>
              </a:rPr>
              <a:t>размещение ФПРИ-модуля</a:t>
            </a:r>
            <a:endParaRPr lang="ru-RU" sz="2400" b="1" dirty="0">
              <a:solidFill>
                <a:srgbClr val="CC0000"/>
              </a:solidFill>
            </a:endParaRPr>
          </a:p>
        </p:txBody>
      </p:sp>
      <p:grpSp>
        <p:nvGrpSpPr>
          <p:cNvPr id="35" name="Группа 34"/>
          <p:cNvGrpSpPr/>
          <p:nvPr/>
        </p:nvGrpSpPr>
        <p:grpSpPr>
          <a:xfrm>
            <a:off x="1682750" y="1073150"/>
            <a:ext cx="6489700" cy="4312443"/>
            <a:chOff x="1682750" y="1250950"/>
            <a:chExt cx="6489700" cy="4312443"/>
          </a:xfrm>
        </p:grpSpPr>
        <p:sp>
          <p:nvSpPr>
            <p:cNvPr id="6" name="Rectangle 5"/>
            <p:cNvSpPr>
              <a:spLocks noChangeArrowheads="1"/>
            </p:cNvSpPr>
            <p:nvPr/>
          </p:nvSpPr>
          <p:spPr bwMode="auto">
            <a:xfrm>
              <a:off x="1682750" y="1250950"/>
              <a:ext cx="2920365" cy="1895929"/>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7" name="Rectangle 6"/>
            <p:cNvSpPr>
              <a:spLocks noChangeArrowheads="1"/>
            </p:cNvSpPr>
            <p:nvPr/>
          </p:nvSpPr>
          <p:spPr bwMode="auto">
            <a:xfrm>
              <a:off x="5252085" y="1250950"/>
              <a:ext cx="2920365" cy="1895929"/>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3" name="Text Box 3"/>
            <p:cNvSpPr txBox="1">
              <a:spLocks noChangeArrowheads="1"/>
            </p:cNvSpPr>
            <p:nvPr/>
          </p:nvSpPr>
          <p:spPr bwMode="auto">
            <a:xfrm>
              <a:off x="1860550" y="1940379"/>
              <a:ext cx="2533649" cy="555171"/>
            </a:xfrm>
            <a:prstGeom prst="rect">
              <a:avLst/>
            </a:prstGeom>
            <a:solidFill>
              <a:srgbClr val="FFCCCC"/>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700" b="1" i="0" u="none" strike="noStrike" cap="none" normalizeH="0" baseline="0" dirty="0" smtClean="0">
                  <a:ln>
                    <a:noFill/>
                  </a:ln>
                  <a:solidFill>
                    <a:srgbClr val="C00000"/>
                  </a:solidFill>
                  <a:effectLst>
                    <a:outerShdw dist="38100" dir="2700000" algn="tl">
                      <a:schemeClr val="accent3">
                        <a:alpha val="43000"/>
                      </a:schemeClr>
                    </a:outerShdw>
                  </a:effectLst>
                  <a:latin typeface="+mn-lt"/>
                  <a:cs typeface="Arial" pitchFamily="34" charset="0"/>
                </a:rPr>
                <a:t>ФПРИ</a:t>
              </a:r>
              <a:r>
                <a:rPr kumimoji="0" lang="en-US" sz="2700" b="1" i="0" u="none" strike="noStrike" cap="none" normalizeH="0" baseline="0" dirty="0" smtClean="0">
                  <a:ln>
                    <a:noFill/>
                  </a:ln>
                  <a:solidFill>
                    <a:srgbClr val="C00000"/>
                  </a:solidFill>
                  <a:effectLst>
                    <a:outerShdw dist="38100" dir="2700000" algn="tl">
                      <a:schemeClr val="accent3">
                        <a:alpha val="43000"/>
                      </a:schemeClr>
                    </a:outerShdw>
                  </a:effectLst>
                  <a:latin typeface="+mn-lt"/>
                  <a:cs typeface="Arial" pitchFamily="34" charset="0"/>
                </a:rPr>
                <a:t>-</a:t>
              </a:r>
              <a:r>
                <a:rPr kumimoji="0" lang="ru-RU" sz="2700" b="1" i="0" u="none" strike="noStrike" cap="none" normalizeH="0" baseline="0" dirty="0" smtClean="0">
                  <a:ln>
                    <a:noFill/>
                  </a:ln>
                  <a:solidFill>
                    <a:srgbClr val="C00000"/>
                  </a:solidFill>
                  <a:effectLst>
                    <a:outerShdw dist="38100" dir="2700000" algn="tl">
                      <a:schemeClr val="accent3">
                        <a:alpha val="43000"/>
                      </a:schemeClr>
                    </a:outerShdw>
                  </a:effectLst>
                  <a:latin typeface="+mn-lt"/>
                  <a:cs typeface="Arial" pitchFamily="34" charset="0"/>
                </a:rPr>
                <a:t>модуль</a:t>
              </a:r>
            </a:p>
          </p:txBody>
        </p:sp>
        <p:sp>
          <p:nvSpPr>
            <p:cNvPr id="4" name="Text Box 4"/>
            <p:cNvSpPr txBox="1">
              <a:spLocks noChangeArrowheads="1"/>
            </p:cNvSpPr>
            <p:nvPr/>
          </p:nvSpPr>
          <p:spPr bwMode="auto">
            <a:xfrm>
              <a:off x="5429885" y="3922486"/>
              <a:ext cx="2564765" cy="555171"/>
            </a:xfrm>
            <a:prstGeom prst="rect">
              <a:avLst/>
            </a:prstGeom>
            <a:solidFill>
              <a:srgbClr val="FFCCCC"/>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700" b="1" i="0" u="none" strike="noStrike" cap="none" normalizeH="0" baseline="0" dirty="0" smtClean="0">
                  <a:ln>
                    <a:noFill/>
                  </a:ln>
                  <a:solidFill>
                    <a:srgbClr val="C00000"/>
                  </a:solidFill>
                  <a:effectLst>
                    <a:outerShdw dist="38100" dir="2700000" algn="tl">
                      <a:schemeClr val="accent3">
                        <a:alpha val="43000"/>
                      </a:schemeClr>
                    </a:outerShdw>
                  </a:effectLst>
                  <a:latin typeface="+mn-lt"/>
                  <a:cs typeface="Arial" pitchFamily="34" charset="0"/>
                </a:rPr>
                <a:t>ФПРИ</a:t>
              </a:r>
              <a:r>
                <a:rPr kumimoji="0" lang="en-US" sz="2700" b="1" i="0" u="none" strike="noStrike" cap="none" normalizeH="0" baseline="0" dirty="0" smtClean="0">
                  <a:ln>
                    <a:noFill/>
                  </a:ln>
                  <a:solidFill>
                    <a:srgbClr val="C00000"/>
                  </a:solidFill>
                  <a:effectLst>
                    <a:outerShdw dist="38100" dir="2700000" algn="tl">
                      <a:schemeClr val="accent3">
                        <a:alpha val="43000"/>
                      </a:schemeClr>
                    </a:outerShdw>
                  </a:effectLst>
                  <a:latin typeface="+mn-lt"/>
                  <a:cs typeface="Arial" pitchFamily="34" charset="0"/>
                </a:rPr>
                <a:t>-</a:t>
              </a:r>
              <a:r>
                <a:rPr kumimoji="0" lang="ru-RU" sz="2700" b="1" i="0" u="none" strike="noStrike" cap="none" normalizeH="0" baseline="0" dirty="0" smtClean="0">
                  <a:ln>
                    <a:noFill/>
                  </a:ln>
                  <a:solidFill>
                    <a:srgbClr val="C00000"/>
                  </a:solidFill>
                  <a:effectLst>
                    <a:outerShdw dist="38100" dir="2700000" algn="tl">
                      <a:schemeClr val="accent3">
                        <a:alpha val="43000"/>
                      </a:schemeClr>
                    </a:outerShdw>
                  </a:effectLst>
                  <a:latin typeface="+mn-lt"/>
                  <a:cs typeface="Arial" pitchFamily="34" charset="0"/>
                </a:rPr>
                <a:t>модуль</a:t>
              </a:r>
            </a:p>
          </p:txBody>
        </p:sp>
        <p:cxnSp>
          <p:nvCxnSpPr>
            <p:cNvPr id="25" name="Прямая со стрелкой 24"/>
            <p:cNvCxnSpPr>
              <a:stCxn id="6" idx="2"/>
            </p:cNvCxnSpPr>
            <p:nvPr/>
          </p:nvCxnSpPr>
          <p:spPr bwMode="auto">
            <a:xfrm rot="16200000" flipH="1">
              <a:off x="1938406" y="4351405"/>
              <a:ext cx="2415721" cy="6667"/>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cxnSp>
          <p:nvCxnSpPr>
            <p:cNvPr id="27" name="Прямая со стрелкой 26"/>
            <p:cNvCxnSpPr>
              <a:stCxn id="4" idx="2"/>
            </p:cNvCxnSpPr>
            <p:nvPr/>
          </p:nvCxnSpPr>
          <p:spPr bwMode="auto">
            <a:xfrm rot="5400000">
              <a:off x="6165669" y="5016794"/>
              <a:ext cx="1085736" cy="7462"/>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cxnSp>
          <p:nvCxnSpPr>
            <p:cNvPr id="30" name="Прямая со стрелкой 29"/>
            <p:cNvCxnSpPr>
              <a:stCxn id="7" idx="2"/>
              <a:endCxn id="4" idx="0"/>
            </p:cNvCxnSpPr>
            <p:nvPr/>
          </p:nvCxnSpPr>
          <p:spPr bwMode="auto">
            <a:xfrm rot="5400000">
              <a:off x="6324465" y="3534682"/>
              <a:ext cx="775607" cy="1588"/>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grpSp>
    </p:spTree>
  </p:cSld>
  <p:clrMapOvr>
    <a:masterClrMapping/>
  </p:clrMapOvr>
  <p:transition spd="slow"/>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232202"/>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2900" dirty="0" smtClean="0">
                <a:solidFill>
                  <a:srgbClr val="000099"/>
                </a:solidFill>
              </a:rPr>
              <a:t>Таким же образом и </a:t>
            </a:r>
            <a:r>
              <a:rPr lang="ru-RU" sz="2900" i="1" dirty="0" smtClean="0">
                <a:solidFill>
                  <a:srgbClr val="FF0066"/>
                </a:solidFill>
              </a:rPr>
              <a:t>ФПРР-модули быть встроены (внутри) в оконечную систему или могут размещаться вне системы</a:t>
            </a:r>
            <a:br>
              <a:rPr lang="ru-RU" sz="2900" i="1" dirty="0" smtClean="0">
                <a:solidFill>
                  <a:srgbClr val="FF0066"/>
                </a:solidFill>
              </a:rPr>
            </a:br>
            <a:r>
              <a:rPr lang="ru-RU" sz="2900" dirty="0" smtClean="0">
                <a:solidFill>
                  <a:srgbClr val="000099"/>
                </a:solidFill>
              </a:rPr>
              <a:t>(рис. 4.7). При обслуживании ФПРР-модулями одного внешнего ФПРИ-модуля желательно, но не обязательно, чтобы ФПРР-модуль также размещался вне системы. При обслуживании ФПРР-модулями нескольких ФПРИ-модулей, расположенных в разных оконечных системах, ФПРР-модуль будет, как правило, размещаться вне системы.</a:t>
            </a:r>
            <a:endParaRPr lang="ru-RU" sz="29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17" name="Text Box 2"/>
          <p:cNvSpPr txBox="1">
            <a:spLocks noChangeArrowheads="1"/>
          </p:cNvSpPr>
          <p:nvPr/>
        </p:nvSpPr>
        <p:spPr bwMode="auto">
          <a:xfrm>
            <a:off x="971550" y="5651500"/>
            <a:ext cx="7921625" cy="73866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spcAft>
                <a:spcPts val="0"/>
              </a:spcAft>
            </a:pPr>
            <a:r>
              <a:rPr lang="ru-RU" sz="2400" b="1" dirty="0" smtClean="0">
                <a:solidFill>
                  <a:srgbClr val="CC0000"/>
                </a:solidFill>
              </a:rPr>
              <a:t>Рис. 4.7.</a:t>
            </a:r>
            <a:r>
              <a:rPr lang="en-US" sz="2400" b="1" dirty="0" smtClean="0">
                <a:solidFill>
                  <a:srgbClr val="CC0000"/>
                </a:solidFill>
              </a:rPr>
              <a:t>a.</a:t>
            </a:r>
            <a:r>
              <a:rPr lang="ru-RU" sz="2400" b="1" dirty="0" smtClean="0">
                <a:solidFill>
                  <a:srgbClr val="CC0000"/>
                </a:solidFill>
              </a:rPr>
              <a:t> Варианты размещения</a:t>
            </a:r>
          </a:p>
          <a:p>
            <a:pPr>
              <a:spcAft>
                <a:spcPts val="0"/>
              </a:spcAft>
            </a:pPr>
            <a:r>
              <a:rPr lang="ru-RU" sz="2400" b="1" dirty="0" smtClean="0">
                <a:solidFill>
                  <a:srgbClr val="CC0000"/>
                </a:solidFill>
              </a:rPr>
              <a:t>ФПРИ- и ФПРР-модулей</a:t>
            </a:r>
            <a:endParaRPr lang="ru-RU" sz="2400" b="1" dirty="0">
              <a:solidFill>
                <a:srgbClr val="CC0000"/>
              </a:solidFill>
            </a:endParaRPr>
          </a:p>
        </p:txBody>
      </p:sp>
      <p:grpSp>
        <p:nvGrpSpPr>
          <p:cNvPr id="37" name="Группа 36"/>
          <p:cNvGrpSpPr/>
          <p:nvPr/>
        </p:nvGrpSpPr>
        <p:grpSpPr>
          <a:xfrm>
            <a:off x="971550" y="1073150"/>
            <a:ext cx="7912100" cy="4334328"/>
            <a:chOff x="971550" y="1250950"/>
            <a:chExt cx="7912100" cy="4334328"/>
          </a:xfrm>
        </p:grpSpPr>
        <p:sp>
          <p:nvSpPr>
            <p:cNvPr id="18" name="Rectangle 5"/>
            <p:cNvSpPr>
              <a:spLocks noChangeArrowheads="1"/>
            </p:cNvSpPr>
            <p:nvPr/>
          </p:nvSpPr>
          <p:spPr bwMode="auto">
            <a:xfrm>
              <a:off x="5105400" y="1250950"/>
              <a:ext cx="3778250" cy="1895929"/>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6" name="Rectangle 5"/>
            <p:cNvSpPr>
              <a:spLocks noChangeArrowheads="1"/>
            </p:cNvSpPr>
            <p:nvPr/>
          </p:nvSpPr>
          <p:spPr bwMode="auto">
            <a:xfrm>
              <a:off x="971550" y="1250950"/>
              <a:ext cx="3778250" cy="1895929"/>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3" name="Text Box 3"/>
            <p:cNvSpPr txBox="1">
              <a:spLocks noChangeArrowheads="1"/>
            </p:cNvSpPr>
            <p:nvPr/>
          </p:nvSpPr>
          <p:spPr bwMode="auto">
            <a:xfrm>
              <a:off x="1104900" y="2317750"/>
              <a:ext cx="1580786" cy="644071"/>
            </a:xfrm>
            <a:prstGeom prst="rect">
              <a:avLst/>
            </a:prstGeom>
            <a:solidFill>
              <a:srgbClr val="FFCCCC"/>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38100" dir="2700000" algn="tl">
                      <a:srgbClr val="CCFFCC">
                        <a:alpha val="43000"/>
                      </a:srgbClr>
                    </a:outerShdw>
                  </a:effectLst>
                  <a:latin typeface="+mn-lt"/>
                  <a:cs typeface="Arial" pitchFamily="34" charset="0"/>
                </a:rPr>
                <a:t>ФПРИ</a:t>
              </a:r>
              <a:r>
                <a:rPr kumimoji="0" lang="en-US" sz="2000" b="1" i="0" u="none" strike="noStrike" cap="none" normalizeH="0" baseline="0" dirty="0" smtClean="0">
                  <a:ln>
                    <a:noFill/>
                  </a:ln>
                  <a:solidFill>
                    <a:srgbClr val="C00000"/>
                  </a:solidFill>
                  <a:effectLst>
                    <a:outerShdw dist="38100" dir="2700000" algn="tl">
                      <a:srgbClr val="CCFFCC">
                        <a:alpha val="43000"/>
                      </a:srgbClr>
                    </a:outerShdw>
                  </a:effectLst>
                  <a:latin typeface="+mn-lt"/>
                  <a:cs typeface="Arial" pitchFamily="34" charset="0"/>
                </a:rPr>
                <a:t>-</a:t>
              </a:r>
              <a:r>
                <a:rPr kumimoji="0" lang="ru-RU" sz="2000" b="1" i="0" u="none" strike="noStrike" cap="none" normalizeH="0" baseline="0" dirty="0" smtClean="0">
                  <a:ln>
                    <a:noFill/>
                  </a:ln>
                  <a:solidFill>
                    <a:srgbClr val="C00000"/>
                  </a:solidFill>
                  <a:effectLst>
                    <a:outerShdw dist="38100" dir="2700000" algn="tl">
                      <a:srgbClr val="CCFFCC">
                        <a:alpha val="43000"/>
                      </a:srgbClr>
                    </a:outerShdw>
                  </a:effectLst>
                  <a:latin typeface="+mn-lt"/>
                  <a:cs typeface="Arial" pitchFamily="34" charset="0"/>
                </a:rPr>
                <a:t>модуль</a:t>
              </a:r>
            </a:p>
          </p:txBody>
        </p:sp>
        <p:sp>
          <p:nvSpPr>
            <p:cNvPr id="4" name="Text Box 4"/>
            <p:cNvSpPr txBox="1">
              <a:spLocks noChangeArrowheads="1"/>
            </p:cNvSpPr>
            <p:nvPr/>
          </p:nvSpPr>
          <p:spPr bwMode="auto">
            <a:xfrm>
              <a:off x="3016250" y="2317750"/>
              <a:ext cx="1600200" cy="644071"/>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38100" dir="2700000" algn="tl">
                      <a:srgbClr val="00B0F0">
                        <a:alpha val="43000"/>
                      </a:srgbClr>
                    </a:outerShdw>
                  </a:effectLst>
                  <a:latin typeface="+mn-lt"/>
                  <a:cs typeface="Arial" pitchFamily="34" charset="0"/>
                </a:rPr>
                <a:t>ФПРР</a:t>
              </a:r>
              <a:r>
                <a:rPr kumimoji="0" lang="en-US" sz="2000" b="1" i="0" u="none" strike="noStrike" cap="none" normalizeH="0" baseline="0" dirty="0" smtClean="0">
                  <a:ln>
                    <a:noFill/>
                  </a:ln>
                  <a:solidFill>
                    <a:srgbClr val="C00000"/>
                  </a:solidFill>
                  <a:effectLst>
                    <a:outerShdw dist="38100" dir="2700000" algn="tl">
                      <a:srgbClr val="00B0F0">
                        <a:alpha val="43000"/>
                      </a:srgbClr>
                    </a:outerShdw>
                  </a:effectLst>
                  <a:latin typeface="+mn-lt"/>
                  <a:cs typeface="Arial" pitchFamily="34" charset="0"/>
                </a:rPr>
                <a:t>-</a:t>
              </a:r>
              <a:r>
                <a:rPr kumimoji="0" lang="ru-RU" sz="2000" b="1" i="0" u="none" strike="noStrike" cap="none" normalizeH="0" baseline="0" dirty="0" smtClean="0">
                  <a:ln>
                    <a:noFill/>
                  </a:ln>
                  <a:solidFill>
                    <a:srgbClr val="C00000"/>
                  </a:solidFill>
                  <a:effectLst>
                    <a:outerShdw dist="38100" dir="2700000" algn="tl">
                      <a:srgbClr val="00B0F0">
                        <a:alpha val="43000"/>
                      </a:srgbClr>
                    </a:outerShdw>
                  </a:effectLst>
                  <a:latin typeface="+mn-lt"/>
                  <a:cs typeface="Arial" pitchFamily="34" charset="0"/>
                </a:rPr>
                <a:t>модуль</a:t>
              </a:r>
            </a:p>
          </p:txBody>
        </p:sp>
        <p:cxnSp>
          <p:nvCxnSpPr>
            <p:cNvPr id="27" name="Прямая со стрелкой 26"/>
            <p:cNvCxnSpPr/>
            <p:nvPr/>
          </p:nvCxnSpPr>
          <p:spPr bwMode="auto">
            <a:xfrm rot="16200000" flipH="1">
              <a:off x="671286" y="4262664"/>
              <a:ext cx="2556331" cy="2"/>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cxnSp>
          <p:nvCxnSpPr>
            <p:cNvPr id="30" name="Прямая со стрелкой 29"/>
            <p:cNvCxnSpPr>
              <a:stCxn id="4" idx="1"/>
              <a:endCxn id="3" idx="3"/>
            </p:cNvCxnSpPr>
            <p:nvPr/>
          </p:nvCxnSpPr>
          <p:spPr bwMode="auto">
            <a:xfrm rot="10800000">
              <a:off x="2685686" y="2639786"/>
              <a:ext cx="330564" cy="1588"/>
            </a:xfrm>
            <a:prstGeom prst="straightConnector1">
              <a:avLst/>
            </a:prstGeom>
            <a:solidFill>
              <a:schemeClr val="accent1"/>
            </a:solidFill>
            <a:ln w="38100" cap="flat" cmpd="sng" algn="ctr">
              <a:solidFill>
                <a:srgbClr val="336600"/>
              </a:solidFill>
              <a:prstDash val="solid"/>
              <a:miter lim="800000"/>
              <a:headEnd type="triangle" w="lg" len="sm"/>
              <a:tailEnd type="triangle" w="lg" len="sm"/>
            </a:ln>
            <a:effectLst/>
          </p:spPr>
        </p:cxnSp>
        <p:sp>
          <p:nvSpPr>
            <p:cNvPr id="15" name="Text Box 4"/>
            <p:cNvSpPr txBox="1">
              <a:spLocks noChangeArrowheads="1"/>
            </p:cNvSpPr>
            <p:nvPr/>
          </p:nvSpPr>
          <p:spPr bwMode="auto">
            <a:xfrm>
              <a:off x="1327150" y="1473200"/>
              <a:ext cx="306705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ru-RU" sz="2400" b="1" dirty="0" smtClean="0">
                  <a:solidFill>
                    <a:srgbClr val="C00000"/>
                  </a:solidFill>
                  <a:latin typeface="+mn-lt"/>
                  <a:ea typeface="Tahoma" pitchFamily="34" charset="0"/>
                  <a:cs typeface="Tahoma" pitchFamily="34" charset="0"/>
                </a:rPr>
                <a:t>Оконечная система</a:t>
              </a:r>
              <a:endParaRPr kumimoji="0" lang="ru-RU" sz="2400" b="1" u="none" strike="noStrike" cap="none" normalizeH="0" baseline="0" dirty="0" smtClean="0">
                <a:ln>
                  <a:noFill/>
                </a:ln>
                <a:solidFill>
                  <a:srgbClr val="C00000"/>
                </a:solidFill>
                <a:latin typeface="+mn-lt"/>
                <a:ea typeface="Tahoma" pitchFamily="34" charset="0"/>
                <a:cs typeface="Tahoma" pitchFamily="34" charset="0"/>
              </a:endParaRPr>
            </a:p>
          </p:txBody>
        </p:sp>
        <p:sp>
          <p:nvSpPr>
            <p:cNvPr id="16" name="Text Box 4"/>
            <p:cNvSpPr txBox="1">
              <a:spLocks noChangeArrowheads="1"/>
            </p:cNvSpPr>
            <p:nvPr/>
          </p:nvSpPr>
          <p:spPr bwMode="auto">
            <a:xfrm>
              <a:off x="5461000" y="1473200"/>
              <a:ext cx="306705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ru-RU" sz="2400" b="1" dirty="0" smtClean="0">
                  <a:solidFill>
                    <a:srgbClr val="C00000"/>
                  </a:solidFill>
                  <a:latin typeface="+mn-lt"/>
                  <a:ea typeface="Tahoma" pitchFamily="34" charset="0"/>
                  <a:cs typeface="Tahoma" pitchFamily="34" charset="0"/>
                </a:rPr>
                <a:t>Оконечная система</a:t>
              </a:r>
              <a:endParaRPr kumimoji="0" lang="ru-RU" sz="2400" b="1" u="none" strike="noStrike" cap="none" normalizeH="0" baseline="0" dirty="0" smtClean="0">
                <a:ln>
                  <a:noFill/>
                </a:ln>
                <a:solidFill>
                  <a:srgbClr val="C00000"/>
                </a:solidFill>
                <a:latin typeface="+mn-lt"/>
                <a:ea typeface="Tahoma" pitchFamily="34" charset="0"/>
                <a:cs typeface="Tahoma" pitchFamily="34" charset="0"/>
              </a:endParaRPr>
            </a:p>
          </p:txBody>
        </p:sp>
        <p:sp>
          <p:nvSpPr>
            <p:cNvPr id="24" name="Rectangle 5"/>
            <p:cNvSpPr>
              <a:spLocks noChangeArrowheads="1"/>
            </p:cNvSpPr>
            <p:nvPr/>
          </p:nvSpPr>
          <p:spPr bwMode="auto">
            <a:xfrm>
              <a:off x="5105400" y="3517900"/>
              <a:ext cx="3778250" cy="1289050"/>
            </a:xfrm>
            <a:prstGeom prst="rect">
              <a:avLst/>
            </a:prstGeom>
            <a:solidFill>
              <a:schemeClr val="accent5"/>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26" name="Text Box 3"/>
            <p:cNvSpPr txBox="1">
              <a:spLocks noChangeArrowheads="1"/>
            </p:cNvSpPr>
            <p:nvPr/>
          </p:nvSpPr>
          <p:spPr bwMode="auto">
            <a:xfrm>
              <a:off x="5238750" y="3873500"/>
              <a:ext cx="1580786" cy="622300"/>
            </a:xfrm>
            <a:prstGeom prst="rect">
              <a:avLst/>
            </a:prstGeom>
            <a:solidFill>
              <a:srgbClr val="FFCCCC"/>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38100" dir="2700000" algn="tl">
                      <a:srgbClr val="CCFFCC">
                        <a:alpha val="43000"/>
                      </a:srgbClr>
                    </a:outerShdw>
                  </a:effectLst>
                  <a:latin typeface="+mn-lt"/>
                  <a:cs typeface="Arial" pitchFamily="34" charset="0"/>
                </a:rPr>
                <a:t>ФПРИ</a:t>
              </a:r>
              <a:r>
                <a:rPr kumimoji="0" lang="en-US" sz="2000" b="1" i="0" u="none" strike="noStrike" cap="none" normalizeH="0" baseline="0" dirty="0" smtClean="0">
                  <a:ln>
                    <a:noFill/>
                  </a:ln>
                  <a:solidFill>
                    <a:srgbClr val="C00000"/>
                  </a:solidFill>
                  <a:effectLst>
                    <a:outerShdw dist="38100" dir="2700000" algn="tl">
                      <a:srgbClr val="CCFFCC">
                        <a:alpha val="43000"/>
                      </a:srgbClr>
                    </a:outerShdw>
                  </a:effectLst>
                  <a:latin typeface="+mn-lt"/>
                  <a:cs typeface="Arial" pitchFamily="34" charset="0"/>
                </a:rPr>
                <a:t>-</a:t>
              </a:r>
              <a:r>
                <a:rPr kumimoji="0" lang="ru-RU" sz="2000" b="1" i="0" u="none" strike="noStrike" cap="none" normalizeH="0" baseline="0" dirty="0" smtClean="0">
                  <a:ln>
                    <a:noFill/>
                  </a:ln>
                  <a:solidFill>
                    <a:srgbClr val="C00000"/>
                  </a:solidFill>
                  <a:effectLst>
                    <a:outerShdw dist="38100" dir="2700000" algn="tl">
                      <a:srgbClr val="CCFFCC">
                        <a:alpha val="43000"/>
                      </a:srgbClr>
                    </a:outerShdw>
                  </a:effectLst>
                  <a:latin typeface="+mn-lt"/>
                  <a:cs typeface="Arial" pitchFamily="34" charset="0"/>
                </a:rPr>
                <a:t>модуль</a:t>
              </a:r>
            </a:p>
          </p:txBody>
        </p:sp>
        <p:sp>
          <p:nvSpPr>
            <p:cNvPr id="28" name="Text Box 4"/>
            <p:cNvSpPr txBox="1">
              <a:spLocks noChangeArrowheads="1"/>
            </p:cNvSpPr>
            <p:nvPr/>
          </p:nvSpPr>
          <p:spPr bwMode="auto">
            <a:xfrm>
              <a:off x="7150100" y="3873500"/>
              <a:ext cx="1600200" cy="622300"/>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b="1" i="0" u="none" strike="noStrike" cap="none" normalizeH="0" baseline="0" dirty="0" smtClean="0">
                  <a:ln>
                    <a:noFill/>
                  </a:ln>
                  <a:solidFill>
                    <a:srgbClr val="C00000"/>
                  </a:solidFill>
                  <a:effectLst>
                    <a:outerShdw dist="38100" dir="2700000" algn="tl">
                      <a:srgbClr val="00B0F0">
                        <a:alpha val="43000"/>
                      </a:srgbClr>
                    </a:outerShdw>
                  </a:effectLst>
                  <a:latin typeface="+mn-lt"/>
                  <a:cs typeface="Arial" pitchFamily="34" charset="0"/>
                </a:rPr>
                <a:t>ФПРР</a:t>
              </a:r>
              <a:r>
                <a:rPr kumimoji="0" lang="en-US" sz="2000" b="1" i="0" u="none" strike="noStrike" cap="none" normalizeH="0" baseline="0" dirty="0" smtClean="0">
                  <a:ln>
                    <a:noFill/>
                  </a:ln>
                  <a:solidFill>
                    <a:srgbClr val="C00000"/>
                  </a:solidFill>
                  <a:effectLst>
                    <a:outerShdw dist="38100" dir="2700000" algn="tl">
                      <a:srgbClr val="00B0F0">
                        <a:alpha val="43000"/>
                      </a:srgbClr>
                    </a:outerShdw>
                  </a:effectLst>
                  <a:latin typeface="+mn-lt"/>
                  <a:cs typeface="Arial" pitchFamily="34" charset="0"/>
                </a:rPr>
                <a:t>-</a:t>
              </a:r>
              <a:r>
                <a:rPr kumimoji="0" lang="ru-RU" sz="2000" b="1" i="0" u="none" strike="noStrike" cap="none" normalizeH="0" baseline="0" dirty="0" smtClean="0">
                  <a:ln>
                    <a:noFill/>
                  </a:ln>
                  <a:solidFill>
                    <a:srgbClr val="C00000"/>
                  </a:solidFill>
                  <a:effectLst>
                    <a:outerShdw dist="38100" dir="2700000" algn="tl">
                      <a:srgbClr val="00B0F0">
                        <a:alpha val="43000"/>
                      </a:srgbClr>
                    </a:outerShdw>
                  </a:effectLst>
                  <a:latin typeface="+mn-lt"/>
                  <a:cs typeface="Arial" pitchFamily="34" charset="0"/>
                </a:rPr>
                <a:t>модуль</a:t>
              </a:r>
            </a:p>
          </p:txBody>
        </p:sp>
        <p:cxnSp>
          <p:nvCxnSpPr>
            <p:cNvPr id="29" name="Прямая со стрелкой 28"/>
            <p:cNvCxnSpPr>
              <a:stCxn id="28" idx="1"/>
              <a:endCxn id="26" idx="3"/>
            </p:cNvCxnSpPr>
            <p:nvPr/>
          </p:nvCxnSpPr>
          <p:spPr bwMode="auto">
            <a:xfrm rot="10800000">
              <a:off x="6819536" y="4184650"/>
              <a:ext cx="330564" cy="1588"/>
            </a:xfrm>
            <a:prstGeom prst="straightConnector1">
              <a:avLst/>
            </a:prstGeom>
            <a:solidFill>
              <a:schemeClr val="accent1"/>
            </a:solidFill>
            <a:ln w="38100" cap="flat" cmpd="sng" algn="ctr">
              <a:solidFill>
                <a:srgbClr val="336600"/>
              </a:solidFill>
              <a:prstDash val="solid"/>
              <a:miter lim="800000"/>
              <a:headEnd type="triangle" w="lg" len="sm"/>
              <a:tailEnd type="triangle" w="lg" len="sm"/>
            </a:ln>
            <a:effectLst/>
          </p:spPr>
        </p:cxnSp>
        <p:cxnSp>
          <p:nvCxnSpPr>
            <p:cNvPr id="25" name="Прямая со стрелкой 24"/>
            <p:cNvCxnSpPr/>
            <p:nvPr/>
          </p:nvCxnSpPr>
          <p:spPr bwMode="auto">
            <a:xfrm rot="5400000">
              <a:off x="5472679" y="5017520"/>
              <a:ext cx="1133929" cy="1588"/>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cxnSp>
          <p:nvCxnSpPr>
            <p:cNvPr id="33" name="Прямая со стрелкой 32"/>
            <p:cNvCxnSpPr/>
            <p:nvPr/>
          </p:nvCxnSpPr>
          <p:spPr bwMode="auto">
            <a:xfrm rot="5400000">
              <a:off x="5661820" y="3494880"/>
              <a:ext cx="754855" cy="795"/>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grpSp>
    </p:spTree>
  </p:cSld>
  <p:clrMapOvr>
    <a:masterClrMapping/>
  </p:clrMapOvr>
  <p:transition spd="slow"/>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17" name="Text Box 2"/>
          <p:cNvSpPr txBox="1">
            <a:spLocks noChangeArrowheads="1"/>
          </p:cNvSpPr>
          <p:nvPr/>
        </p:nvSpPr>
        <p:spPr bwMode="auto">
          <a:xfrm>
            <a:off x="971550" y="5740400"/>
            <a:ext cx="7921625" cy="738664"/>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spcAft>
                <a:spcPts val="0"/>
              </a:spcAft>
            </a:pPr>
            <a:r>
              <a:rPr lang="ru-RU" sz="2400" b="1" dirty="0" smtClean="0">
                <a:solidFill>
                  <a:srgbClr val="CC0000"/>
                </a:solidFill>
              </a:rPr>
              <a:t>Рис. 4.7.</a:t>
            </a:r>
            <a:r>
              <a:rPr lang="en-US" sz="2400" b="1" dirty="0" smtClean="0">
                <a:solidFill>
                  <a:srgbClr val="CC0000"/>
                </a:solidFill>
              </a:rPr>
              <a:t>b.</a:t>
            </a:r>
            <a:r>
              <a:rPr lang="ru-RU" sz="2400" b="1" dirty="0" smtClean="0">
                <a:solidFill>
                  <a:srgbClr val="CC0000"/>
                </a:solidFill>
              </a:rPr>
              <a:t> Варианты размещения</a:t>
            </a:r>
          </a:p>
          <a:p>
            <a:pPr>
              <a:spcAft>
                <a:spcPts val="0"/>
              </a:spcAft>
            </a:pPr>
            <a:r>
              <a:rPr lang="ru-RU" sz="2400" b="1" dirty="0" smtClean="0">
                <a:solidFill>
                  <a:srgbClr val="CC0000"/>
                </a:solidFill>
              </a:rPr>
              <a:t>ФПРИ- и ФПРР-модулей</a:t>
            </a:r>
            <a:endParaRPr lang="ru-RU" sz="2400" b="1" dirty="0">
              <a:solidFill>
                <a:srgbClr val="CC0000"/>
              </a:solidFill>
            </a:endParaRPr>
          </a:p>
        </p:txBody>
      </p:sp>
      <p:grpSp>
        <p:nvGrpSpPr>
          <p:cNvPr id="57" name="Группа 56"/>
          <p:cNvGrpSpPr/>
          <p:nvPr/>
        </p:nvGrpSpPr>
        <p:grpSpPr>
          <a:xfrm>
            <a:off x="971550" y="1117600"/>
            <a:ext cx="7912100" cy="4356100"/>
            <a:chOff x="971550" y="1250950"/>
            <a:chExt cx="7912100" cy="4356100"/>
          </a:xfrm>
        </p:grpSpPr>
        <p:sp>
          <p:nvSpPr>
            <p:cNvPr id="18" name="Rectangle 5"/>
            <p:cNvSpPr>
              <a:spLocks noChangeArrowheads="1"/>
            </p:cNvSpPr>
            <p:nvPr/>
          </p:nvSpPr>
          <p:spPr bwMode="auto">
            <a:xfrm>
              <a:off x="5105400" y="1250950"/>
              <a:ext cx="3778250" cy="1895929"/>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6" name="Rectangle 5"/>
            <p:cNvSpPr>
              <a:spLocks noChangeArrowheads="1"/>
            </p:cNvSpPr>
            <p:nvPr/>
          </p:nvSpPr>
          <p:spPr bwMode="auto">
            <a:xfrm>
              <a:off x="971550" y="1250950"/>
              <a:ext cx="1866900" cy="1895929"/>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4" name="Text Box 4"/>
            <p:cNvSpPr txBox="1">
              <a:spLocks noChangeArrowheads="1"/>
            </p:cNvSpPr>
            <p:nvPr/>
          </p:nvSpPr>
          <p:spPr bwMode="auto">
            <a:xfrm>
              <a:off x="1104900" y="2273300"/>
              <a:ext cx="1555750" cy="688521"/>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ФПРР</a:t>
              </a:r>
              <a:r>
                <a:rPr kumimoji="0" lang="en-US"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a:t>
              </a: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модуль</a:t>
              </a:r>
            </a:p>
          </p:txBody>
        </p:sp>
        <p:cxnSp>
          <p:nvCxnSpPr>
            <p:cNvPr id="27" name="Прямая со стрелкой 26"/>
            <p:cNvCxnSpPr/>
            <p:nvPr/>
          </p:nvCxnSpPr>
          <p:spPr bwMode="auto">
            <a:xfrm rot="16200000" flipH="1">
              <a:off x="1104900" y="3428999"/>
              <a:ext cx="889003" cy="2"/>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sp>
          <p:nvSpPr>
            <p:cNvPr id="15" name="Text Box 4"/>
            <p:cNvSpPr txBox="1">
              <a:spLocks noChangeArrowheads="1"/>
            </p:cNvSpPr>
            <p:nvPr/>
          </p:nvSpPr>
          <p:spPr bwMode="auto">
            <a:xfrm>
              <a:off x="971550" y="1384300"/>
              <a:ext cx="182245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200"/>
                </a:lnSpc>
                <a:spcBef>
                  <a:spcPct val="0"/>
                </a:spcBef>
                <a:spcAft>
                  <a:spcPts val="0"/>
                </a:spcAft>
                <a:buClrTx/>
                <a:buSzTx/>
                <a:buFontTx/>
                <a:buNone/>
                <a:tabLst/>
              </a:pPr>
              <a:r>
                <a:rPr lang="ru-RU" sz="2400" b="1" dirty="0" smtClean="0">
                  <a:solidFill>
                    <a:srgbClr val="C00000"/>
                  </a:solidFill>
                  <a:latin typeface="+mn-lt"/>
                  <a:ea typeface="Tahoma" pitchFamily="34" charset="0"/>
                  <a:cs typeface="Tahoma" pitchFamily="34" charset="0"/>
                </a:rPr>
                <a:t>Оконечная</a:t>
              </a:r>
              <a:endParaRPr lang="en-US" sz="2400" b="1" dirty="0" smtClean="0">
                <a:solidFill>
                  <a:srgbClr val="C00000"/>
                </a:solidFill>
                <a:latin typeface="+mn-lt"/>
                <a:ea typeface="Tahoma" pitchFamily="34" charset="0"/>
                <a:cs typeface="Tahoma" pitchFamily="34" charset="0"/>
              </a:endParaRPr>
            </a:p>
            <a:p>
              <a:pPr marL="0" marR="0" lvl="0" indent="0" algn="ctr" defTabSz="914400" rtl="0" eaLnBrk="1" fontAlgn="base" latinLnBrk="0" hangingPunct="1">
                <a:lnSpc>
                  <a:spcPts val="2200"/>
                </a:lnSpc>
                <a:spcBef>
                  <a:spcPct val="0"/>
                </a:spcBef>
                <a:spcAft>
                  <a:spcPts val="0"/>
                </a:spcAft>
                <a:buClrTx/>
                <a:buSzTx/>
                <a:buFontTx/>
                <a:buNone/>
                <a:tabLst/>
              </a:pPr>
              <a:r>
                <a:rPr lang="ru-RU" sz="2400" b="1" dirty="0" smtClean="0">
                  <a:solidFill>
                    <a:srgbClr val="C00000"/>
                  </a:solidFill>
                  <a:latin typeface="+mn-lt"/>
                  <a:ea typeface="Tahoma" pitchFamily="34" charset="0"/>
                  <a:cs typeface="Tahoma" pitchFamily="34" charset="0"/>
                </a:rPr>
                <a:t> система</a:t>
              </a:r>
              <a:endParaRPr kumimoji="0" lang="ru-RU" sz="2400" b="1" u="none" strike="noStrike" cap="none" normalizeH="0" baseline="0" dirty="0" smtClean="0">
                <a:ln>
                  <a:noFill/>
                </a:ln>
                <a:solidFill>
                  <a:srgbClr val="C00000"/>
                </a:solidFill>
                <a:latin typeface="+mn-lt"/>
                <a:ea typeface="Tahoma" pitchFamily="34" charset="0"/>
                <a:cs typeface="Tahoma" pitchFamily="34" charset="0"/>
              </a:endParaRPr>
            </a:p>
          </p:txBody>
        </p:sp>
        <p:sp>
          <p:nvSpPr>
            <p:cNvPr id="16" name="Text Box 4"/>
            <p:cNvSpPr txBox="1">
              <a:spLocks noChangeArrowheads="1"/>
            </p:cNvSpPr>
            <p:nvPr/>
          </p:nvSpPr>
          <p:spPr bwMode="auto">
            <a:xfrm>
              <a:off x="5372100" y="1473200"/>
              <a:ext cx="324485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lang="ru-RU" sz="2400" b="1" dirty="0" smtClean="0">
                  <a:solidFill>
                    <a:srgbClr val="C00000"/>
                  </a:solidFill>
                  <a:latin typeface="+mn-lt"/>
                  <a:ea typeface="Tahoma" pitchFamily="34" charset="0"/>
                  <a:cs typeface="Tahoma" pitchFamily="34" charset="0"/>
                </a:rPr>
                <a:t>Оконечная система</a:t>
              </a:r>
              <a:endParaRPr kumimoji="0" lang="ru-RU" sz="2400" b="1" u="none" strike="noStrike" cap="none" normalizeH="0" baseline="0" dirty="0" smtClean="0">
                <a:ln>
                  <a:noFill/>
                </a:ln>
                <a:solidFill>
                  <a:srgbClr val="C00000"/>
                </a:solidFill>
                <a:latin typeface="+mn-lt"/>
                <a:ea typeface="Tahoma" pitchFamily="34" charset="0"/>
                <a:cs typeface="Tahoma" pitchFamily="34" charset="0"/>
              </a:endParaRPr>
            </a:p>
          </p:txBody>
        </p:sp>
        <p:sp>
          <p:nvSpPr>
            <p:cNvPr id="26" name="Text Box 3"/>
            <p:cNvSpPr txBox="1">
              <a:spLocks noChangeArrowheads="1"/>
            </p:cNvSpPr>
            <p:nvPr/>
          </p:nvSpPr>
          <p:spPr bwMode="auto">
            <a:xfrm>
              <a:off x="7194550" y="3873500"/>
              <a:ext cx="1580786" cy="666750"/>
            </a:xfrm>
            <a:prstGeom prst="rect">
              <a:avLst/>
            </a:prstGeom>
            <a:solidFill>
              <a:srgbClr val="FFCCCC"/>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ФПРИ</a:t>
              </a:r>
              <a:r>
                <a:rPr kumimoji="0" lang="en-US"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a:t>
              </a: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модуль</a:t>
              </a:r>
            </a:p>
          </p:txBody>
        </p:sp>
        <p:sp>
          <p:nvSpPr>
            <p:cNvPr id="28" name="Text Box 4"/>
            <p:cNvSpPr txBox="1">
              <a:spLocks noChangeArrowheads="1"/>
            </p:cNvSpPr>
            <p:nvPr/>
          </p:nvSpPr>
          <p:spPr bwMode="auto">
            <a:xfrm>
              <a:off x="5238750" y="3873500"/>
              <a:ext cx="1600200" cy="666750"/>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ФПРР</a:t>
              </a:r>
              <a:r>
                <a:rPr kumimoji="0" lang="en-US"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a:t>
              </a: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модуль</a:t>
              </a:r>
            </a:p>
          </p:txBody>
        </p:sp>
        <p:cxnSp>
          <p:nvCxnSpPr>
            <p:cNvPr id="29" name="Прямая со стрелкой 28"/>
            <p:cNvCxnSpPr>
              <a:stCxn id="26" idx="1"/>
              <a:endCxn id="28" idx="3"/>
            </p:cNvCxnSpPr>
            <p:nvPr/>
          </p:nvCxnSpPr>
          <p:spPr bwMode="auto">
            <a:xfrm rot="10800000">
              <a:off x="6838950" y="4206875"/>
              <a:ext cx="355600" cy="1588"/>
            </a:xfrm>
            <a:prstGeom prst="straightConnector1">
              <a:avLst/>
            </a:prstGeom>
            <a:solidFill>
              <a:schemeClr val="accent1"/>
            </a:solidFill>
            <a:ln w="38100" cap="flat" cmpd="sng" algn="ctr">
              <a:solidFill>
                <a:srgbClr val="336600"/>
              </a:solidFill>
              <a:prstDash val="solid"/>
              <a:miter lim="800000"/>
              <a:headEnd type="triangle" w="lg" len="sm"/>
              <a:tailEnd type="triangle" w="lg" len="sm"/>
            </a:ln>
            <a:effectLst/>
          </p:spPr>
        </p:cxnSp>
        <p:cxnSp>
          <p:nvCxnSpPr>
            <p:cNvPr id="25" name="Прямая со стрелкой 24"/>
            <p:cNvCxnSpPr>
              <a:stCxn id="26" idx="2"/>
            </p:cNvCxnSpPr>
            <p:nvPr/>
          </p:nvCxnSpPr>
          <p:spPr bwMode="auto">
            <a:xfrm rot="16200000" flipH="1">
              <a:off x="7456397" y="5068795"/>
              <a:ext cx="1066800" cy="9709"/>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cxnSp>
          <p:nvCxnSpPr>
            <p:cNvPr id="33" name="Прямая со стрелкой 32"/>
            <p:cNvCxnSpPr>
              <a:endCxn id="26" idx="0"/>
            </p:cNvCxnSpPr>
            <p:nvPr/>
          </p:nvCxnSpPr>
          <p:spPr bwMode="auto">
            <a:xfrm rot="16200000" flipH="1">
              <a:off x="7632521" y="3521078"/>
              <a:ext cx="699174" cy="5670"/>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sp>
          <p:nvSpPr>
            <p:cNvPr id="20" name="Rectangle 5"/>
            <p:cNvSpPr>
              <a:spLocks noChangeArrowheads="1"/>
            </p:cNvSpPr>
            <p:nvPr/>
          </p:nvSpPr>
          <p:spPr bwMode="auto">
            <a:xfrm>
              <a:off x="3016250" y="1250950"/>
              <a:ext cx="1866900" cy="1895929"/>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21" name="Text Box 4"/>
            <p:cNvSpPr txBox="1">
              <a:spLocks noChangeArrowheads="1"/>
            </p:cNvSpPr>
            <p:nvPr/>
          </p:nvSpPr>
          <p:spPr bwMode="auto">
            <a:xfrm>
              <a:off x="3016250" y="1384300"/>
              <a:ext cx="182245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200"/>
                </a:lnSpc>
                <a:spcBef>
                  <a:spcPct val="0"/>
                </a:spcBef>
                <a:spcAft>
                  <a:spcPts val="0"/>
                </a:spcAft>
                <a:buClrTx/>
                <a:buSzTx/>
                <a:buFontTx/>
                <a:buNone/>
                <a:tabLst/>
              </a:pPr>
              <a:r>
                <a:rPr lang="ru-RU" sz="2400" b="1" dirty="0" smtClean="0">
                  <a:solidFill>
                    <a:srgbClr val="C00000"/>
                  </a:solidFill>
                  <a:latin typeface="+mn-lt"/>
                  <a:ea typeface="Tahoma" pitchFamily="34" charset="0"/>
                  <a:cs typeface="Tahoma" pitchFamily="34" charset="0"/>
                </a:rPr>
                <a:t>Оконечная</a:t>
              </a:r>
              <a:endParaRPr lang="en-US" sz="2400" b="1" dirty="0" smtClean="0">
                <a:solidFill>
                  <a:srgbClr val="C00000"/>
                </a:solidFill>
                <a:latin typeface="+mn-lt"/>
                <a:ea typeface="Tahoma" pitchFamily="34" charset="0"/>
                <a:cs typeface="Tahoma" pitchFamily="34" charset="0"/>
              </a:endParaRPr>
            </a:p>
            <a:p>
              <a:pPr marL="0" marR="0" lvl="0" indent="0" algn="ctr" defTabSz="914400" rtl="0" eaLnBrk="1" fontAlgn="base" latinLnBrk="0" hangingPunct="1">
                <a:lnSpc>
                  <a:spcPts val="2200"/>
                </a:lnSpc>
                <a:spcBef>
                  <a:spcPct val="0"/>
                </a:spcBef>
                <a:spcAft>
                  <a:spcPts val="0"/>
                </a:spcAft>
                <a:buClrTx/>
                <a:buSzTx/>
                <a:buFontTx/>
                <a:buNone/>
                <a:tabLst/>
              </a:pPr>
              <a:r>
                <a:rPr lang="ru-RU" sz="2400" b="1" dirty="0" smtClean="0">
                  <a:solidFill>
                    <a:srgbClr val="C00000"/>
                  </a:solidFill>
                  <a:latin typeface="+mn-lt"/>
                  <a:ea typeface="Tahoma" pitchFamily="34" charset="0"/>
                  <a:cs typeface="Tahoma" pitchFamily="34" charset="0"/>
                </a:rPr>
                <a:t> система</a:t>
              </a:r>
              <a:endParaRPr kumimoji="0" lang="ru-RU" sz="2400" b="1" u="none" strike="noStrike" cap="none" normalizeH="0" baseline="0" dirty="0" smtClean="0">
                <a:ln>
                  <a:noFill/>
                </a:ln>
                <a:solidFill>
                  <a:srgbClr val="C00000"/>
                </a:solidFill>
                <a:latin typeface="+mn-lt"/>
                <a:ea typeface="Tahoma" pitchFamily="34" charset="0"/>
                <a:cs typeface="Tahoma" pitchFamily="34" charset="0"/>
              </a:endParaRPr>
            </a:p>
          </p:txBody>
        </p:sp>
        <p:sp>
          <p:nvSpPr>
            <p:cNvPr id="3" name="Text Box 3"/>
            <p:cNvSpPr txBox="1">
              <a:spLocks noChangeArrowheads="1"/>
            </p:cNvSpPr>
            <p:nvPr/>
          </p:nvSpPr>
          <p:spPr bwMode="auto">
            <a:xfrm>
              <a:off x="3149600" y="2273300"/>
              <a:ext cx="1580786" cy="688521"/>
            </a:xfrm>
            <a:prstGeom prst="rect">
              <a:avLst/>
            </a:prstGeom>
            <a:solidFill>
              <a:srgbClr val="FFCCCC"/>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ФПРИ</a:t>
              </a:r>
              <a:r>
                <a:rPr kumimoji="0" lang="en-US"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a:t>
              </a: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модуль</a:t>
              </a:r>
            </a:p>
          </p:txBody>
        </p:sp>
        <p:sp>
          <p:nvSpPr>
            <p:cNvPr id="22" name="Text Box 4"/>
            <p:cNvSpPr txBox="1">
              <a:spLocks noChangeArrowheads="1"/>
            </p:cNvSpPr>
            <p:nvPr/>
          </p:nvSpPr>
          <p:spPr bwMode="auto">
            <a:xfrm>
              <a:off x="3327400" y="3873500"/>
              <a:ext cx="1600200" cy="666750"/>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ФПРР</a:t>
              </a:r>
              <a:r>
                <a:rPr kumimoji="0" lang="en-US"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a:t>
              </a: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модуль</a:t>
              </a:r>
            </a:p>
          </p:txBody>
        </p:sp>
        <p:sp>
          <p:nvSpPr>
            <p:cNvPr id="23" name="Text Box 3"/>
            <p:cNvSpPr txBox="1">
              <a:spLocks noChangeArrowheads="1"/>
            </p:cNvSpPr>
            <p:nvPr/>
          </p:nvSpPr>
          <p:spPr bwMode="auto">
            <a:xfrm>
              <a:off x="1327150" y="3873500"/>
              <a:ext cx="1580786" cy="666750"/>
            </a:xfrm>
            <a:prstGeom prst="rect">
              <a:avLst/>
            </a:prstGeom>
            <a:solidFill>
              <a:srgbClr val="FFCCCC"/>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000"/>
                </a:lnSpc>
                <a:spcBef>
                  <a:spcPct val="0"/>
                </a:spcBef>
                <a:spcAft>
                  <a:spcPts val="0"/>
                </a:spcAft>
                <a:buClrTx/>
                <a:buSzTx/>
                <a:buFontTx/>
                <a:buNone/>
                <a:tabLst/>
              </a:pP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ФПРИ</a:t>
              </a:r>
              <a:r>
                <a:rPr kumimoji="0" lang="en-US"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a:t>
              </a:r>
              <a:r>
                <a:rPr kumimoji="0" lang="ru-RU" sz="2000" i="0" u="none" strike="noStrike" cap="none" normalizeH="0" baseline="0" dirty="0" smtClean="0">
                  <a:ln>
                    <a:noFill/>
                  </a:ln>
                  <a:solidFill>
                    <a:srgbClr val="C00000"/>
                  </a:solidFill>
                  <a:effectLst>
                    <a:outerShdw blurRad="38100" dist="38100" dir="2700000" algn="tl">
                      <a:srgbClr val="000000">
                        <a:alpha val="43137"/>
                      </a:srgbClr>
                    </a:outerShdw>
                  </a:effectLst>
                  <a:latin typeface="+mn-lt"/>
                  <a:cs typeface="Arial" pitchFamily="34" charset="0"/>
                </a:rPr>
                <a:t>модуль</a:t>
              </a:r>
            </a:p>
          </p:txBody>
        </p:sp>
        <p:cxnSp>
          <p:nvCxnSpPr>
            <p:cNvPr id="36" name="Прямая со стрелкой 35"/>
            <p:cNvCxnSpPr/>
            <p:nvPr/>
          </p:nvCxnSpPr>
          <p:spPr bwMode="auto">
            <a:xfrm rot="5400000">
              <a:off x="1993900" y="3517901"/>
              <a:ext cx="711202" cy="1"/>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cxnSp>
          <p:nvCxnSpPr>
            <p:cNvPr id="38" name="Прямая со стрелкой 37"/>
            <p:cNvCxnSpPr/>
            <p:nvPr/>
          </p:nvCxnSpPr>
          <p:spPr bwMode="auto">
            <a:xfrm rot="5400000">
              <a:off x="1849212" y="5040540"/>
              <a:ext cx="1000577" cy="1588"/>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cxnSp>
          <p:nvCxnSpPr>
            <p:cNvPr id="39" name="Прямая со стрелкой 38"/>
            <p:cNvCxnSpPr/>
            <p:nvPr/>
          </p:nvCxnSpPr>
          <p:spPr bwMode="auto">
            <a:xfrm rot="5400000">
              <a:off x="1950243" y="4272757"/>
              <a:ext cx="2578102" cy="1588"/>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cxnSp>
          <p:nvCxnSpPr>
            <p:cNvPr id="41" name="Прямая со стрелкой 40"/>
            <p:cNvCxnSpPr>
              <a:endCxn id="22" idx="0"/>
            </p:cNvCxnSpPr>
            <p:nvPr/>
          </p:nvCxnSpPr>
          <p:spPr bwMode="auto">
            <a:xfrm rot="5400000">
              <a:off x="3683000" y="3429000"/>
              <a:ext cx="889000" cy="1588"/>
            </a:xfrm>
            <a:prstGeom prst="straightConnector1">
              <a:avLst/>
            </a:prstGeom>
            <a:solidFill>
              <a:schemeClr val="accent1"/>
            </a:solidFill>
            <a:ln w="38100" cap="flat" cmpd="sng" algn="ctr">
              <a:solidFill>
                <a:srgbClr val="336600"/>
              </a:solidFill>
              <a:prstDash val="solid"/>
              <a:miter lim="800000"/>
              <a:headEnd type="triangle" w="lg" len="lg"/>
              <a:tailEnd type="triangle" w="lg" len="lg"/>
            </a:ln>
            <a:effectLst/>
          </p:spPr>
        </p:cxnSp>
      </p:gr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984250"/>
            <a:ext cx="7993063" cy="5301323"/>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200"/>
              </a:lnSpc>
            </a:pPr>
            <a:r>
              <a:rPr lang="ru-RU" sz="2600" dirty="0" smtClean="0">
                <a:solidFill>
                  <a:srgbClr val="000099"/>
                </a:solidFill>
              </a:rPr>
              <a:t>Как было отмечено ранее, оконечная система может применять несколько ФПРИ-модулей, что связано с различными аспектами процедуры УД. В таких случаях, указанные ФПРИ-модули мог бы обслуживаться одиночным внутренним или внешним ФПРР-модулем, или могло бы использоваться несколько специализированных ФПРР-модулей. </a:t>
            </a:r>
            <a:r>
              <a:rPr lang="ru-RU" sz="2600" i="1" dirty="0" smtClean="0">
                <a:solidFill>
                  <a:srgbClr val="FF0066"/>
                </a:solidFill>
              </a:rPr>
              <a:t>Совмещение (жёсткая связка) ФПРИ- и ФПРР-модулей может иметь преимущества</a:t>
            </a:r>
            <a:r>
              <a:rPr lang="ru-RU" sz="2600" dirty="0" smtClean="0">
                <a:solidFill>
                  <a:srgbClr val="000099"/>
                </a:solidFill>
              </a:rPr>
              <a:t>, связанные с повышением эффективности функционирования и быстродействия (снижение задержки)</a:t>
            </a:r>
            <a:r>
              <a:rPr lang="en-US" sz="2600" dirty="0" smtClean="0">
                <a:solidFill>
                  <a:srgbClr val="000099"/>
                </a:solidFill>
              </a:rPr>
              <a:t>.</a:t>
            </a:r>
            <a:endParaRPr lang="ru-RU" sz="2600" dirty="0">
              <a:solidFill>
                <a:srgbClr val="000099"/>
              </a:solidFill>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2"/>
          <p:cNvSpPr txBox="1">
            <a:spLocks noChangeArrowheads="1"/>
          </p:cNvSpPr>
          <p:nvPr/>
        </p:nvSpPr>
        <p:spPr bwMode="auto">
          <a:xfrm>
            <a:off x="927100" y="1606550"/>
            <a:ext cx="7993063" cy="4796185"/>
          </a:xfrm>
          <a:prstGeom prst="rect">
            <a:avLst/>
          </a:prstGeom>
          <a:noFill/>
          <a:ln w="9525">
            <a:noFill/>
            <a:miter lim="800000"/>
            <a:headEnd/>
            <a:tailEnd/>
          </a:ln>
          <a:effectLst>
            <a:outerShdw dist="17961" dir="2700000" algn="ctr" rotWithShape="0">
              <a:srgbClr val="3399FF"/>
            </a:outerShdw>
          </a:effectLst>
        </p:spPr>
        <p:txBody>
          <a:bodyPr lIns="0" tIns="0" rIns="0" bIns="0" anchor="ctr" anchorCtr="1">
            <a:spAutoFit/>
          </a:bodyPr>
          <a:lstStyle/>
          <a:p>
            <a:pPr>
              <a:lnSpc>
                <a:spcPts val="3400"/>
              </a:lnSpc>
            </a:pPr>
            <a:r>
              <a:rPr lang="ru-RU" sz="3000" dirty="0" smtClean="0">
                <a:solidFill>
                  <a:srgbClr val="000099"/>
                </a:solidFill>
              </a:rPr>
              <a:t>ФПРР может быть реализована с помощью одного или нескольких ФПРР-модулей. И ФПРИ может быть реализована с помощью одного или нескольких ФПРИ-модулей. </a:t>
            </a:r>
            <a:r>
              <a:rPr lang="ru-RU" sz="3000" i="1" dirty="0" smtClean="0">
                <a:solidFill>
                  <a:srgbClr val="FF0066"/>
                </a:solidFill>
              </a:rPr>
              <a:t>Варианты взаимосвязей между компонентами УД </a:t>
            </a:r>
            <a:r>
              <a:rPr lang="ru-RU" sz="3000" dirty="0" smtClean="0">
                <a:solidFill>
                  <a:srgbClr val="000099"/>
                </a:solidFill>
              </a:rPr>
              <a:t>представлены на рис.</a:t>
            </a:r>
            <a:r>
              <a:rPr lang="en-US" sz="3000" i="1" dirty="0" smtClean="0">
                <a:solidFill>
                  <a:srgbClr val="000099"/>
                </a:solidFill>
              </a:rPr>
              <a:t>D</a:t>
            </a:r>
            <a:r>
              <a:rPr lang="ru-RU" sz="3000" dirty="0" smtClean="0">
                <a:solidFill>
                  <a:srgbClr val="000099"/>
                </a:solidFill>
              </a:rPr>
              <a:t>.3. На данном рисунке рассматриваются взаимосвязи только для случая с одним инициатором и с одним целевым объектом:</a:t>
            </a:r>
            <a:endParaRPr lang="ru-RU" sz="3000" dirty="0">
              <a:solidFill>
                <a:srgbClr val="000099"/>
              </a:solidFill>
            </a:endParaRPr>
          </a:p>
        </p:txBody>
      </p:sp>
      <p:sp>
        <p:nvSpPr>
          <p:cNvPr id="188420" name="Rectangle 4"/>
          <p:cNvSpPr>
            <a:spLocks noChangeArrowheads="1"/>
          </p:cNvSpPr>
          <p:nvPr/>
        </p:nvSpPr>
        <p:spPr bwMode="auto">
          <a:xfrm>
            <a:off x="793750" y="762000"/>
            <a:ext cx="8350250" cy="820738"/>
          </a:xfrm>
          <a:prstGeom prst="rect">
            <a:avLst/>
          </a:prstGeom>
          <a:noFill/>
          <a:ln w="9525">
            <a:noFill/>
            <a:miter lim="800000"/>
            <a:headEnd/>
            <a:tailEnd/>
          </a:ln>
          <a:effectLst>
            <a:outerShdw dist="17961" dir="2700000" algn="ctr" rotWithShape="0">
              <a:srgbClr val="660066"/>
            </a:outerShdw>
          </a:effectLst>
        </p:spPr>
        <p:txBody>
          <a:bodyPr wrap="square" lIns="0" tIns="0" rIns="0" bIns="0" anchor="b" anchorCtr="1">
            <a:spAutoFit/>
          </a:bodyPr>
          <a:lstStyle/>
          <a:p>
            <a:pPr eaLnBrk="0" hangingPunct="0">
              <a:lnSpc>
                <a:spcPts val="3200"/>
              </a:lnSpc>
              <a:spcBef>
                <a:spcPts val="0"/>
              </a:spcBef>
              <a:buClr>
                <a:srgbClr val="FFFF00"/>
              </a:buClr>
              <a:buSzPct val="80000"/>
              <a:buFont typeface="Wingdings" pitchFamily="2" charset="2"/>
              <a:buNone/>
            </a:pPr>
            <a:r>
              <a:rPr lang="ru-RU" sz="3000" b="1" i="1" dirty="0" smtClean="0">
                <a:solidFill>
                  <a:srgbClr val="FF3300"/>
                </a:solidFill>
                <a:latin typeface="Arial" charset="0"/>
              </a:rPr>
              <a:t>9.3. Информационное взаимодействие</a:t>
            </a:r>
          </a:p>
          <a:p>
            <a:pPr eaLnBrk="0" hangingPunct="0">
              <a:lnSpc>
                <a:spcPts val="3200"/>
              </a:lnSpc>
              <a:spcBef>
                <a:spcPts val="0"/>
              </a:spcBef>
              <a:buClr>
                <a:srgbClr val="FFFF00"/>
              </a:buClr>
              <a:buSzPct val="80000"/>
              <a:buFont typeface="Wingdings" pitchFamily="2" charset="2"/>
              <a:buNone/>
            </a:pPr>
            <a:r>
              <a:rPr lang="ru-RU" sz="3000" b="1" i="1" dirty="0" smtClean="0">
                <a:solidFill>
                  <a:srgbClr val="FF3300"/>
                </a:solidFill>
                <a:latin typeface="Arial" charset="0"/>
              </a:rPr>
              <a:t>между компонентами УД</a:t>
            </a:r>
            <a:endParaRPr lang="en-GB" sz="3000" b="1" i="1" dirty="0">
              <a:solidFill>
                <a:srgbClr val="FF3300"/>
              </a:solidFill>
              <a:latin typeface="Arial" charset="0"/>
            </a:endParaRPr>
          </a:p>
        </p:txBody>
      </p:sp>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895350"/>
            <a:ext cx="8001056" cy="5030288"/>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4400"/>
              </a:lnSpc>
              <a:spcBef>
                <a:spcPts val="600"/>
              </a:spcBef>
              <a:buClr>
                <a:srgbClr val="FF0066"/>
              </a:buClr>
              <a:buSzPct val="80000"/>
              <a:buFont typeface="+mj-lt"/>
              <a:buAutoNum type="alphaLcParenR"/>
              <a:defRPr/>
            </a:pPr>
            <a:r>
              <a:rPr lang="ru-RU" sz="3500" i="1" dirty="0" smtClean="0">
                <a:solidFill>
                  <a:srgbClr val="FF0066"/>
                </a:solidFill>
              </a:rPr>
              <a:t>инициатор представляет запрос доступа непосредственно в ФПРИ-модуль</a:t>
            </a:r>
            <a:r>
              <a:rPr lang="ru-RU" sz="3500" dirty="0" smtClean="0">
                <a:solidFill>
                  <a:srgbClr val="000099"/>
                </a:solidFill>
              </a:rPr>
              <a:t>, расположенный у этого инициатора, который запрашивает разрешение у ФПРР-модуля. Если доступ разрешён, ФПРИ-модуль объявляет об этом целевому объекту, указанному в запросе;</a:t>
            </a:r>
            <a:endParaRPr lang="ru-RU" sz="3500" dirty="0">
              <a:solidFill>
                <a:srgbClr val="000099"/>
              </a:solidFill>
            </a:endParaRP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17" name="Text Box 2"/>
          <p:cNvSpPr txBox="1">
            <a:spLocks noChangeArrowheads="1"/>
          </p:cNvSpPr>
          <p:nvPr/>
        </p:nvSpPr>
        <p:spPr bwMode="auto">
          <a:xfrm>
            <a:off x="927100" y="5473700"/>
            <a:ext cx="7966075" cy="73866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spcAft>
                <a:spcPts val="0"/>
              </a:spcAft>
            </a:pPr>
            <a:r>
              <a:rPr lang="ru-RU" sz="2400" b="1" dirty="0" smtClean="0">
                <a:solidFill>
                  <a:srgbClr val="CC0000"/>
                </a:solidFill>
              </a:rPr>
              <a:t>Рис.</a:t>
            </a:r>
            <a:r>
              <a:rPr lang="ru-RU" sz="2400" b="1" i="1" dirty="0" smtClean="0">
                <a:solidFill>
                  <a:srgbClr val="CC0000"/>
                </a:solidFill>
              </a:rPr>
              <a:t> </a:t>
            </a:r>
            <a:r>
              <a:rPr lang="ru-RU" sz="2400" b="1" dirty="0" smtClean="0">
                <a:solidFill>
                  <a:srgbClr val="CC0000"/>
                </a:solidFill>
              </a:rPr>
              <a:t>4.8.</a:t>
            </a:r>
            <a:r>
              <a:rPr lang="en-US" sz="2400" b="1" dirty="0" smtClean="0">
                <a:solidFill>
                  <a:srgbClr val="CC0000"/>
                </a:solidFill>
              </a:rPr>
              <a:t>a.</a:t>
            </a:r>
            <a:r>
              <a:rPr lang="ru-RU" sz="2400" b="1" dirty="0" smtClean="0">
                <a:solidFill>
                  <a:srgbClr val="CC0000"/>
                </a:solidFill>
              </a:rPr>
              <a:t> Взаимосвязи между</a:t>
            </a:r>
          </a:p>
          <a:p>
            <a:pPr>
              <a:spcAft>
                <a:spcPts val="0"/>
              </a:spcAft>
            </a:pPr>
            <a:r>
              <a:rPr lang="ru-RU" sz="2400" b="1" dirty="0" smtClean="0">
                <a:solidFill>
                  <a:srgbClr val="CC0000"/>
                </a:solidFill>
              </a:rPr>
              <a:t>ФПРИ- и ФПРР-модулями</a:t>
            </a:r>
            <a:endParaRPr lang="ru-RU" sz="2400" b="1" dirty="0">
              <a:solidFill>
                <a:srgbClr val="CC0000"/>
              </a:solidFill>
            </a:endParaRPr>
          </a:p>
        </p:txBody>
      </p:sp>
      <p:grpSp>
        <p:nvGrpSpPr>
          <p:cNvPr id="48" name="Группа 47"/>
          <p:cNvGrpSpPr/>
          <p:nvPr/>
        </p:nvGrpSpPr>
        <p:grpSpPr>
          <a:xfrm>
            <a:off x="971550" y="1295400"/>
            <a:ext cx="7912100" cy="3467100"/>
            <a:chOff x="971550" y="1295400"/>
            <a:chExt cx="7912100" cy="3467100"/>
          </a:xfrm>
        </p:grpSpPr>
        <p:sp>
          <p:nvSpPr>
            <p:cNvPr id="30" name="Rectangle 5"/>
            <p:cNvSpPr>
              <a:spLocks noChangeArrowheads="1"/>
            </p:cNvSpPr>
            <p:nvPr/>
          </p:nvSpPr>
          <p:spPr bwMode="auto">
            <a:xfrm>
              <a:off x="971550" y="1295400"/>
              <a:ext cx="2889250" cy="2133600"/>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4" name="Text Box 4"/>
            <p:cNvSpPr txBox="1">
              <a:spLocks noChangeArrowheads="1"/>
            </p:cNvSpPr>
            <p:nvPr/>
          </p:nvSpPr>
          <p:spPr bwMode="auto">
            <a:xfrm>
              <a:off x="3505200" y="4095750"/>
              <a:ext cx="2800350" cy="666750"/>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50800" dir="2700000" algn="tl">
                      <a:srgbClr val="00B0F0">
                        <a:alpha val="43000"/>
                      </a:srgbClr>
                    </a:outerShdw>
                  </a:effectLst>
                  <a:latin typeface="Tahoma" pitchFamily="34" charset="0"/>
                  <a:ea typeface="Tahoma" pitchFamily="34" charset="0"/>
                  <a:cs typeface="Tahoma" pitchFamily="34" charset="0"/>
                </a:rPr>
                <a:t>ФПРР</a:t>
              </a:r>
              <a:r>
                <a:rPr kumimoji="0" lang="en-US" i="0" u="none" strike="noStrike" cap="none" normalizeH="0" baseline="0" dirty="0" smtClean="0">
                  <a:ln>
                    <a:noFill/>
                  </a:ln>
                  <a:solidFill>
                    <a:srgbClr val="C00000"/>
                  </a:solidFill>
                  <a:effectLst>
                    <a:outerShdw dist="508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50800" dir="2700000" algn="tl">
                      <a:srgbClr val="00B0F0">
                        <a:alpha val="43000"/>
                      </a:srgbClr>
                    </a:outerShdw>
                  </a:effectLst>
                  <a:latin typeface="Tahoma" pitchFamily="34" charset="0"/>
                  <a:ea typeface="Tahoma" pitchFamily="34" charset="0"/>
                  <a:cs typeface="Tahoma" pitchFamily="34" charset="0"/>
                </a:rPr>
                <a:t>модуль</a:t>
              </a:r>
            </a:p>
          </p:txBody>
        </p:sp>
        <p:sp>
          <p:nvSpPr>
            <p:cNvPr id="20" name="Rectangle 5"/>
            <p:cNvSpPr>
              <a:spLocks noChangeArrowheads="1"/>
            </p:cNvSpPr>
            <p:nvPr/>
          </p:nvSpPr>
          <p:spPr bwMode="auto">
            <a:xfrm>
              <a:off x="5994400" y="1295400"/>
              <a:ext cx="2889250" cy="2133600"/>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21" name="Text Box 4"/>
            <p:cNvSpPr txBox="1">
              <a:spLocks noChangeArrowheads="1"/>
            </p:cNvSpPr>
            <p:nvPr/>
          </p:nvSpPr>
          <p:spPr bwMode="auto">
            <a:xfrm>
              <a:off x="6527800" y="1428750"/>
              <a:ext cx="1822450" cy="755650"/>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8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Целевой</a:t>
              </a:r>
            </a:p>
            <a:p>
              <a:pPr marL="0" marR="0" lvl="0" indent="0" algn="ctr" defTabSz="914400" rtl="0" eaLnBrk="1" fontAlgn="base" latinLnBrk="0" hangingPunct="1">
                <a:lnSpc>
                  <a:spcPts val="2800"/>
                </a:lnSpc>
                <a:spcBef>
                  <a:spcPct val="0"/>
                </a:spcBef>
                <a:spcAft>
                  <a:spcPts val="0"/>
                </a:spcAft>
                <a:buClrTx/>
                <a:buSzTx/>
                <a:buFontTx/>
                <a:buNone/>
                <a:tabLst/>
              </a:pPr>
              <a:r>
                <a:rPr kumimoji="0" lang="ru-RU" b="1" u="none" strike="noStrike" cap="none" normalizeH="0" baseline="0" dirty="0" smtClean="0">
                  <a:ln>
                    <a:noFill/>
                  </a:ln>
                  <a:solidFill>
                    <a:srgbClr val="C00000"/>
                  </a:solidFill>
                  <a:latin typeface="+mn-lt"/>
                  <a:ea typeface="Tahoma" pitchFamily="34" charset="0"/>
                  <a:cs typeface="Tahoma" pitchFamily="34" charset="0"/>
                </a:rPr>
                <a:t>объект</a:t>
              </a:r>
            </a:p>
          </p:txBody>
        </p:sp>
        <p:sp>
          <p:nvSpPr>
            <p:cNvPr id="15" name="Text Box 4"/>
            <p:cNvSpPr txBox="1">
              <a:spLocks noChangeArrowheads="1"/>
            </p:cNvSpPr>
            <p:nvPr/>
          </p:nvSpPr>
          <p:spPr bwMode="auto">
            <a:xfrm>
              <a:off x="1327150" y="1428750"/>
              <a:ext cx="213360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2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Инициатор</a:t>
              </a:r>
              <a:endParaRPr kumimoji="0" lang="ru-RU" b="1" u="none" strike="noStrike" cap="none" normalizeH="0" baseline="0" dirty="0" smtClean="0">
                <a:ln>
                  <a:noFill/>
                </a:ln>
                <a:solidFill>
                  <a:srgbClr val="C00000"/>
                </a:solidFill>
                <a:latin typeface="+mn-lt"/>
                <a:ea typeface="Tahoma" pitchFamily="34" charset="0"/>
                <a:cs typeface="Tahoma" pitchFamily="34" charset="0"/>
              </a:endParaRPr>
            </a:p>
          </p:txBody>
        </p:sp>
        <p:sp>
          <p:nvSpPr>
            <p:cNvPr id="3" name="Text Box 3"/>
            <p:cNvSpPr txBox="1">
              <a:spLocks noChangeArrowheads="1"/>
            </p:cNvSpPr>
            <p:nvPr/>
          </p:nvSpPr>
          <p:spPr bwMode="auto">
            <a:xfrm>
              <a:off x="1016000" y="2717800"/>
              <a:ext cx="2800350" cy="666750"/>
            </a:xfrm>
            <a:prstGeom prst="rect">
              <a:avLst/>
            </a:prstGeom>
            <a:solidFill>
              <a:srgbClr val="FFCCCC"/>
            </a:solidFill>
            <a:ln w="57150">
              <a:solidFill>
                <a:srgbClr val="0070C0"/>
              </a:solidFill>
              <a:miter lim="800000"/>
              <a:headEnd/>
              <a:tailEnd/>
            </a:ln>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50800" dir="2700000" algn="tl">
                      <a:srgbClr val="00B0F0">
                        <a:alpha val="43000"/>
                      </a:srgbClr>
                    </a:outerShdw>
                  </a:effectLst>
                  <a:latin typeface="Tahoma" pitchFamily="34" charset="0"/>
                  <a:ea typeface="Tahoma" pitchFamily="34" charset="0"/>
                  <a:cs typeface="Tahoma" pitchFamily="34" charset="0"/>
                </a:rPr>
                <a:t>ФПРИ</a:t>
              </a:r>
              <a:r>
                <a:rPr kumimoji="0" lang="en-US" i="0" u="none" strike="noStrike" cap="none" normalizeH="0" baseline="0" dirty="0" smtClean="0">
                  <a:ln>
                    <a:noFill/>
                  </a:ln>
                  <a:solidFill>
                    <a:srgbClr val="C00000"/>
                  </a:solidFill>
                  <a:effectLst>
                    <a:outerShdw dist="508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50800" dir="2700000" algn="tl">
                      <a:srgbClr val="00B0F0">
                        <a:alpha val="43000"/>
                      </a:srgbClr>
                    </a:outerShdw>
                  </a:effectLst>
                  <a:latin typeface="Tahoma" pitchFamily="34" charset="0"/>
                  <a:ea typeface="Tahoma" pitchFamily="34" charset="0"/>
                  <a:cs typeface="Tahoma" pitchFamily="34" charset="0"/>
                </a:rPr>
                <a:t>модуль</a:t>
              </a:r>
            </a:p>
          </p:txBody>
        </p:sp>
        <p:cxnSp>
          <p:nvCxnSpPr>
            <p:cNvPr id="39" name="Прямая со стрелкой 38"/>
            <p:cNvCxnSpPr/>
            <p:nvPr/>
          </p:nvCxnSpPr>
          <p:spPr bwMode="auto">
            <a:xfrm rot="10800000" flipV="1">
              <a:off x="3816350" y="3073400"/>
              <a:ext cx="2178050" cy="1"/>
            </a:xfrm>
            <a:prstGeom prst="straightConnector1">
              <a:avLst/>
            </a:prstGeom>
            <a:solidFill>
              <a:schemeClr val="accent1"/>
            </a:solidFill>
            <a:ln w="38100" cap="flat" cmpd="sng" algn="ctr">
              <a:solidFill>
                <a:srgbClr val="336600"/>
              </a:solidFill>
              <a:prstDash val="solid"/>
              <a:miter lim="800000"/>
              <a:headEnd type="triangle" w="lg" len="lg"/>
              <a:tailEnd type="none" w="lg" len="lg"/>
            </a:ln>
            <a:effectLst/>
          </p:spPr>
        </p:cxnSp>
        <p:cxnSp>
          <p:nvCxnSpPr>
            <p:cNvPr id="37" name="Соединительная линия уступом 36"/>
            <p:cNvCxnSpPr/>
            <p:nvPr/>
          </p:nvCxnSpPr>
          <p:spPr bwMode="auto">
            <a:xfrm rot="16200000" flipH="1">
              <a:off x="2860675" y="3629025"/>
              <a:ext cx="889000" cy="400050"/>
            </a:xfrm>
            <a:prstGeom prst="bentConnector3">
              <a:avLst>
                <a:gd name="adj1" fmla="val 100102"/>
              </a:avLst>
            </a:prstGeom>
            <a:solidFill>
              <a:schemeClr val="accent1"/>
            </a:solidFill>
            <a:ln w="38100" cap="flat" cmpd="sng" algn="ctr">
              <a:solidFill>
                <a:srgbClr val="336600"/>
              </a:solidFill>
              <a:prstDash val="solid"/>
              <a:miter lim="800000"/>
              <a:headEnd type="none" w="med" len="med"/>
              <a:tailEnd type="triangle" w="lg" len="lg"/>
            </a:ln>
            <a:effectLst/>
          </p:spPr>
        </p:cxnSp>
        <p:cxnSp>
          <p:nvCxnSpPr>
            <p:cNvPr id="42" name="Соединительная линия уступом 41"/>
            <p:cNvCxnSpPr/>
            <p:nvPr/>
          </p:nvCxnSpPr>
          <p:spPr bwMode="auto">
            <a:xfrm>
              <a:off x="1682750" y="3384550"/>
              <a:ext cx="1822450" cy="1200150"/>
            </a:xfrm>
            <a:prstGeom prst="bentConnector3">
              <a:avLst>
                <a:gd name="adj1" fmla="val 20"/>
              </a:avLst>
            </a:prstGeom>
            <a:solidFill>
              <a:schemeClr val="accent1"/>
            </a:solidFill>
            <a:ln w="38100" cap="flat" cmpd="sng" algn="ctr">
              <a:solidFill>
                <a:srgbClr val="336600"/>
              </a:solidFill>
              <a:prstDash val="solid"/>
              <a:miter lim="800000"/>
              <a:headEnd type="triangle" w="lg" len="lg"/>
              <a:tailEnd type="none" w="med" len="med"/>
            </a:ln>
            <a:effectLst/>
          </p:spPr>
        </p:cxnSp>
      </p:grpSp>
    </p:spTree>
  </p:cSld>
  <p:clrMapOvr>
    <a:masterClrMapping/>
  </p:clrMapOvr>
  <p:transition spd="slow"/>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514" name="Text Box 2"/>
          <p:cNvSpPr txBox="1">
            <a:spLocks noChangeArrowheads="1"/>
          </p:cNvSpPr>
          <p:nvPr/>
        </p:nvSpPr>
        <p:spPr bwMode="auto">
          <a:xfrm>
            <a:off x="927100" y="1028700"/>
            <a:ext cx="8001056" cy="1107996"/>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r>
              <a:rPr lang="ru-RU" sz="3600" i="1" dirty="0" smtClean="0">
                <a:solidFill>
                  <a:srgbClr val="FF0066"/>
                </a:solidFill>
              </a:rPr>
              <a:t>Примеры помеченных данных </a:t>
            </a:r>
            <a:r>
              <a:rPr lang="ru-RU" sz="3600" dirty="0" smtClean="0">
                <a:solidFill>
                  <a:srgbClr val="000099"/>
                </a:solidFill>
              </a:rPr>
              <a:t>следующие:</a:t>
            </a:r>
            <a:endParaRPr lang="ru-RU" sz="3600" dirty="0">
              <a:solidFill>
                <a:srgbClr val="000099"/>
              </a:solidFill>
            </a:endParaRPr>
          </a:p>
        </p:txBody>
      </p:sp>
      <p:sp>
        <p:nvSpPr>
          <p:cNvPr id="320516" name="Rectangle 4"/>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5" name="Text Box 3"/>
          <p:cNvSpPr txBox="1">
            <a:spLocks noChangeArrowheads="1"/>
          </p:cNvSpPr>
          <p:nvPr/>
        </p:nvSpPr>
        <p:spPr bwMode="auto">
          <a:xfrm>
            <a:off x="927100" y="2273300"/>
            <a:ext cx="8001056" cy="364202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800"/>
              </a:lnSpc>
              <a:spcBef>
                <a:spcPts val="600"/>
              </a:spcBef>
              <a:buClr>
                <a:srgbClr val="FF0066"/>
              </a:buClr>
              <a:buSzPct val="70000"/>
              <a:buFont typeface="Wingdings" pitchFamily="2" charset="2"/>
              <a:buChar char="q"/>
              <a:defRPr/>
            </a:pPr>
            <a:r>
              <a:rPr lang="ru-RU" sz="3400" dirty="0" smtClean="0">
                <a:solidFill>
                  <a:srgbClr val="000099"/>
                </a:solidFill>
              </a:rPr>
              <a:t>документы;</a:t>
            </a:r>
          </a:p>
          <a:p>
            <a:pPr marL="442913" indent="-442913" algn="l">
              <a:lnSpc>
                <a:spcPts val="3800"/>
              </a:lnSpc>
              <a:spcBef>
                <a:spcPts val="600"/>
              </a:spcBef>
              <a:buClr>
                <a:srgbClr val="FF0066"/>
              </a:buClr>
              <a:buSzPct val="70000"/>
              <a:buFont typeface="Wingdings" pitchFamily="2" charset="2"/>
              <a:buChar char="q"/>
              <a:defRPr/>
            </a:pPr>
            <a:r>
              <a:rPr lang="ru-RU" sz="3400" dirty="0" smtClean="0">
                <a:solidFill>
                  <a:srgbClr val="000099"/>
                </a:solidFill>
              </a:rPr>
              <a:t>сообщения;</a:t>
            </a:r>
          </a:p>
          <a:p>
            <a:pPr marL="442913" indent="-442913" algn="l">
              <a:lnSpc>
                <a:spcPts val="3800"/>
              </a:lnSpc>
              <a:spcBef>
                <a:spcPts val="600"/>
              </a:spcBef>
              <a:buClr>
                <a:srgbClr val="FF0066"/>
              </a:buClr>
              <a:buSzPct val="70000"/>
              <a:buFont typeface="Wingdings" pitchFamily="2" charset="2"/>
              <a:buChar char="q"/>
              <a:defRPr/>
            </a:pPr>
            <a:r>
              <a:rPr lang="ru-RU" sz="3400" dirty="0" smtClean="0">
                <a:solidFill>
                  <a:srgbClr val="000099"/>
                </a:solidFill>
              </a:rPr>
              <a:t>элементы данных при использовании информационного обмена без установления соединения;</a:t>
            </a:r>
          </a:p>
          <a:p>
            <a:pPr marL="442913" indent="-442913" algn="l">
              <a:lnSpc>
                <a:spcPts val="3800"/>
              </a:lnSpc>
              <a:spcBef>
                <a:spcPts val="600"/>
              </a:spcBef>
              <a:buClr>
                <a:srgbClr val="FF0066"/>
              </a:buClr>
              <a:buSzPct val="70000"/>
              <a:buFont typeface="Wingdings" pitchFamily="2" charset="2"/>
              <a:buChar char="q"/>
              <a:defRPr/>
            </a:pPr>
            <a:r>
              <a:rPr lang="ru-RU" sz="3400" dirty="0" smtClean="0">
                <a:solidFill>
                  <a:srgbClr val="000099"/>
                </a:solidFill>
              </a:rPr>
              <a:t>файлы в период их доставки.</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98425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3800"/>
              </a:lnSpc>
              <a:spcBef>
                <a:spcPts val="600"/>
              </a:spcBef>
              <a:buClr>
                <a:srgbClr val="FF0066"/>
              </a:buClr>
              <a:buSzPct val="80000"/>
              <a:buFont typeface="+mj-lt"/>
              <a:buAutoNum type="alphaLcParenR" startAt="2"/>
              <a:defRPr/>
            </a:pPr>
            <a:r>
              <a:rPr lang="ru-RU" sz="3300" i="1" dirty="0" smtClean="0">
                <a:solidFill>
                  <a:srgbClr val="FF0066"/>
                </a:solidFill>
              </a:rPr>
              <a:t>инициатор представляет запрос доступа непосредственно в ФПРИ-модуль</a:t>
            </a:r>
            <a:r>
              <a:rPr lang="ru-RU" sz="3300" dirty="0" smtClean="0">
                <a:solidFill>
                  <a:srgbClr val="000099"/>
                </a:solidFill>
              </a:rPr>
              <a:t>, расположенный у запрашиваемого целевого объекта, который, в порядке очереди, направляет его в ФПРР-модуль для принятия решения. Если доступ разрешён, ФПРИ-модуль объявляет об этом целевому объекту, указанному в запросе.</a:t>
            </a:r>
            <a:endParaRPr lang="ru-RU" sz="3300" dirty="0">
              <a:solidFill>
                <a:srgbClr val="000099"/>
              </a:solidFill>
            </a:endParaRP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17" name="Text Box 2"/>
          <p:cNvSpPr txBox="1">
            <a:spLocks noChangeArrowheads="1"/>
          </p:cNvSpPr>
          <p:nvPr/>
        </p:nvSpPr>
        <p:spPr bwMode="auto">
          <a:xfrm>
            <a:off x="927100" y="5518150"/>
            <a:ext cx="7966075" cy="73866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spcAft>
                <a:spcPts val="0"/>
              </a:spcAft>
            </a:pPr>
            <a:r>
              <a:rPr lang="ru-RU" sz="2400" b="1" dirty="0" smtClean="0">
                <a:solidFill>
                  <a:srgbClr val="CC0000"/>
                </a:solidFill>
              </a:rPr>
              <a:t>Рис. 4.8.</a:t>
            </a:r>
            <a:r>
              <a:rPr lang="en-US" sz="2400" b="1" dirty="0" smtClean="0">
                <a:solidFill>
                  <a:srgbClr val="CC0000"/>
                </a:solidFill>
              </a:rPr>
              <a:t>b.</a:t>
            </a:r>
            <a:r>
              <a:rPr lang="ru-RU" sz="2400" b="1" dirty="0" smtClean="0">
                <a:solidFill>
                  <a:srgbClr val="CC0000"/>
                </a:solidFill>
              </a:rPr>
              <a:t> Взаимосвязи между</a:t>
            </a:r>
          </a:p>
          <a:p>
            <a:pPr>
              <a:spcAft>
                <a:spcPts val="0"/>
              </a:spcAft>
            </a:pPr>
            <a:r>
              <a:rPr lang="ru-RU" sz="2400" b="1" dirty="0" smtClean="0">
                <a:solidFill>
                  <a:srgbClr val="CC0000"/>
                </a:solidFill>
              </a:rPr>
              <a:t>ФПРИ- и ФПРР-модулями</a:t>
            </a:r>
            <a:endParaRPr lang="ru-RU" sz="2400" b="1" dirty="0">
              <a:solidFill>
                <a:srgbClr val="CC0000"/>
              </a:solidFill>
            </a:endParaRPr>
          </a:p>
        </p:txBody>
      </p:sp>
      <p:grpSp>
        <p:nvGrpSpPr>
          <p:cNvPr id="29" name="Группа 28"/>
          <p:cNvGrpSpPr/>
          <p:nvPr/>
        </p:nvGrpSpPr>
        <p:grpSpPr>
          <a:xfrm>
            <a:off x="971550" y="1295400"/>
            <a:ext cx="7912100" cy="3467100"/>
            <a:chOff x="971550" y="1295400"/>
            <a:chExt cx="7912100" cy="3467100"/>
          </a:xfrm>
        </p:grpSpPr>
        <p:sp>
          <p:nvSpPr>
            <p:cNvPr id="30" name="Rectangle 5"/>
            <p:cNvSpPr>
              <a:spLocks noChangeArrowheads="1"/>
            </p:cNvSpPr>
            <p:nvPr/>
          </p:nvSpPr>
          <p:spPr bwMode="auto">
            <a:xfrm>
              <a:off x="971550" y="1295400"/>
              <a:ext cx="2889250" cy="2133600"/>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4" name="Text Box 4"/>
            <p:cNvSpPr txBox="1">
              <a:spLocks noChangeArrowheads="1"/>
            </p:cNvSpPr>
            <p:nvPr/>
          </p:nvSpPr>
          <p:spPr bwMode="auto">
            <a:xfrm>
              <a:off x="3505200" y="4095750"/>
              <a:ext cx="2800350" cy="666750"/>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ФПРР</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sp>
          <p:nvSpPr>
            <p:cNvPr id="20" name="Rectangle 5"/>
            <p:cNvSpPr>
              <a:spLocks noChangeArrowheads="1"/>
            </p:cNvSpPr>
            <p:nvPr/>
          </p:nvSpPr>
          <p:spPr bwMode="auto">
            <a:xfrm>
              <a:off x="5994400" y="1295400"/>
              <a:ext cx="2889250" cy="2133600"/>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21" name="Text Box 4"/>
            <p:cNvSpPr txBox="1">
              <a:spLocks noChangeArrowheads="1"/>
            </p:cNvSpPr>
            <p:nvPr/>
          </p:nvSpPr>
          <p:spPr bwMode="auto">
            <a:xfrm>
              <a:off x="6527800" y="1428750"/>
              <a:ext cx="1822450" cy="755650"/>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8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Целевой</a:t>
              </a:r>
            </a:p>
            <a:p>
              <a:pPr marL="0" marR="0" lvl="0" indent="0" algn="ctr" defTabSz="914400" rtl="0" eaLnBrk="1" fontAlgn="base" latinLnBrk="0" hangingPunct="1">
                <a:lnSpc>
                  <a:spcPts val="2800"/>
                </a:lnSpc>
                <a:spcBef>
                  <a:spcPct val="0"/>
                </a:spcBef>
                <a:spcAft>
                  <a:spcPts val="0"/>
                </a:spcAft>
                <a:buClrTx/>
                <a:buSzTx/>
                <a:buFontTx/>
                <a:buNone/>
                <a:tabLst/>
              </a:pPr>
              <a:r>
                <a:rPr kumimoji="0" lang="ru-RU" b="1" u="none" strike="noStrike" cap="none" normalizeH="0" baseline="0" dirty="0" smtClean="0">
                  <a:ln>
                    <a:noFill/>
                  </a:ln>
                  <a:solidFill>
                    <a:srgbClr val="C00000"/>
                  </a:solidFill>
                  <a:latin typeface="+mn-lt"/>
                  <a:ea typeface="Tahoma" pitchFamily="34" charset="0"/>
                  <a:cs typeface="Tahoma" pitchFamily="34" charset="0"/>
                </a:rPr>
                <a:t>объект</a:t>
              </a:r>
            </a:p>
          </p:txBody>
        </p:sp>
        <p:sp>
          <p:nvSpPr>
            <p:cNvPr id="15" name="Text Box 4"/>
            <p:cNvSpPr txBox="1">
              <a:spLocks noChangeArrowheads="1"/>
            </p:cNvSpPr>
            <p:nvPr/>
          </p:nvSpPr>
          <p:spPr bwMode="auto">
            <a:xfrm>
              <a:off x="1327150" y="1428750"/>
              <a:ext cx="213360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2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Инициатор</a:t>
              </a:r>
              <a:endParaRPr kumimoji="0" lang="ru-RU" b="1" u="none" strike="noStrike" cap="none" normalizeH="0" baseline="0" dirty="0" smtClean="0">
                <a:ln>
                  <a:noFill/>
                </a:ln>
                <a:solidFill>
                  <a:srgbClr val="C00000"/>
                </a:solidFill>
                <a:latin typeface="+mn-lt"/>
                <a:ea typeface="Tahoma" pitchFamily="34" charset="0"/>
                <a:cs typeface="Tahoma" pitchFamily="34" charset="0"/>
              </a:endParaRPr>
            </a:p>
          </p:txBody>
        </p:sp>
        <p:sp>
          <p:nvSpPr>
            <p:cNvPr id="3" name="Text Box 3"/>
            <p:cNvSpPr txBox="1">
              <a:spLocks noChangeArrowheads="1"/>
            </p:cNvSpPr>
            <p:nvPr/>
          </p:nvSpPr>
          <p:spPr bwMode="auto">
            <a:xfrm>
              <a:off x="6038850" y="2717800"/>
              <a:ext cx="2800350" cy="666750"/>
            </a:xfrm>
            <a:prstGeom prst="rect">
              <a:avLst/>
            </a:prstGeom>
            <a:solidFill>
              <a:srgbClr val="FFCCCC"/>
            </a:solidFill>
            <a:ln w="57150">
              <a:solidFill>
                <a:srgbClr val="0070C0"/>
              </a:solidFill>
              <a:miter lim="800000"/>
              <a:headEnd/>
              <a:tailEnd/>
            </a:ln>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ФПРИ</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cxnSp>
          <p:nvCxnSpPr>
            <p:cNvPr id="37" name="Соединительная линия уступом 36"/>
            <p:cNvCxnSpPr/>
            <p:nvPr/>
          </p:nvCxnSpPr>
          <p:spPr bwMode="auto">
            <a:xfrm rot="5400000">
              <a:off x="6083300" y="3651250"/>
              <a:ext cx="844550" cy="400050"/>
            </a:xfrm>
            <a:prstGeom prst="bentConnector3">
              <a:avLst>
                <a:gd name="adj1" fmla="val 100056"/>
              </a:avLst>
            </a:prstGeom>
            <a:solidFill>
              <a:schemeClr val="accent1"/>
            </a:solidFill>
            <a:ln w="38100" cap="flat" cmpd="sng" algn="ctr">
              <a:solidFill>
                <a:srgbClr val="336600"/>
              </a:solidFill>
              <a:prstDash val="solid"/>
              <a:miter lim="800000"/>
              <a:headEnd type="none" w="med" len="med"/>
              <a:tailEnd type="triangle" w="lg" len="lg"/>
            </a:ln>
            <a:effectLst/>
          </p:spPr>
        </p:cxnSp>
        <p:cxnSp>
          <p:nvCxnSpPr>
            <p:cNvPr id="42" name="Соединительная линия уступом 41"/>
            <p:cNvCxnSpPr/>
            <p:nvPr/>
          </p:nvCxnSpPr>
          <p:spPr bwMode="auto">
            <a:xfrm rot="10800000" flipV="1">
              <a:off x="6305552" y="3429000"/>
              <a:ext cx="1866898" cy="1155700"/>
            </a:xfrm>
            <a:prstGeom prst="bentConnector3">
              <a:avLst>
                <a:gd name="adj1" fmla="val 178"/>
              </a:avLst>
            </a:prstGeom>
            <a:solidFill>
              <a:schemeClr val="accent1"/>
            </a:solidFill>
            <a:ln w="38100" cap="flat" cmpd="sng" algn="ctr">
              <a:solidFill>
                <a:srgbClr val="336600"/>
              </a:solidFill>
              <a:prstDash val="solid"/>
              <a:miter lim="800000"/>
              <a:headEnd type="triangle" w="lg" len="lg"/>
              <a:tailEnd type="none" w="med" len="med"/>
            </a:ln>
            <a:effectLst/>
          </p:spPr>
        </p:cxnSp>
        <p:cxnSp>
          <p:nvCxnSpPr>
            <p:cNvPr id="39" name="Прямая со стрелкой 38"/>
            <p:cNvCxnSpPr/>
            <p:nvPr/>
          </p:nvCxnSpPr>
          <p:spPr bwMode="auto">
            <a:xfrm rot="10800000" flipV="1">
              <a:off x="3860800" y="3073400"/>
              <a:ext cx="2178050" cy="1"/>
            </a:xfrm>
            <a:prstGeom prst="straightConnector1">
              <a:avLst/>
            </a:prstGeom>
            <a:solidFill>
              <a:schemeClr val="accent1"/>
            </a:solidFill>
            <a:ln w="38100" cap="flat" cmpd="sng" algn="ctr">
              <a:solidFill>
                <a:srgbClr val="336600"/>
              </a:solidFill>
              <a:prstDash val="solid"/>
              <a:miter lim="800000"/>
              <a:headEnd type="triangle" w="lg" len="lg"/>
              <a:tailEnd type="none" w="lg" len="lg"/>
            </a:ln>
            <a:effectLst/>
          </p:spPr>
        </p:cxnSp>
      </p:grpSp>
    </p:spTree>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895350"/>
            <a:ext cx="8001056" cy="536044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263525" algn="l">
              <a:lnSpc>
                <a:spcPts val="3800"/>
              </a:lnSpc>
              <a:spcBef>
                <a:spcPts val="600"/>
              </a:spcBef>
              <a:buClr>
                <a:srgbClr val="FF0066"/>
              </a:buClr>
              <a:buSzPct val="80000"/>
              <a:defRPr/>
            </a:pPr>
            <a:r>
              <a:rPr lang="ru-RU" sz="3200" i="1" dirty="0" smtClean="0">
                <a:solidFill>
                  <a:srgbClr val="FF0066"/>
                </a:solidFill>
              </a:rPr>
              <a:t>Существует корреляция </a:t>
            </a:r>
            <a:r>
              <a:rPr lang="ru-RU" sz="3200" dirty="0" smtClean="0">
                <a:solidFill>
                  <a:srgbClr val="000099"/>
                </a:solidFill>
              </a:rPr>
              <a:t>между функциональностью и расположением в вариантах </a:t>
            </a:r>
            <a:r>
              <a:rPr lang="en-US" sz="3200" i="1" dirty="0" smtClean="0">
                <a:solidFill>
                  <a:srgbClr val="FF0066"/>
                </a:solidFill>
              </a:rPr>
              <a:t>a</a:t>
            </a:r>
            <a:r>
              <a:rPr lang="ru-RU" sz="3200" i="1" dirty="0" smtClean="0">
                <a:solidFill>
                  <a:srgbClr val="FF0066"/>
                </a:solidFill>
              </a:rPr>
              <a:t>)</a:t>
            </a:r>
            <a:r>
              <a:rPr lang="ru-RU" sz="3200" dirty="0" smtClean="0">
                <a:solidFill>
                  <a:srgbClr val="000099"/>
                </a:solidFill>
              </a:rPr>
              <a:t> и </a:t>
            </a:r>
            <a:r>
              <a:rPr lang="en-US" sz="3200" i="1" dirty="0" smtClean="0">
                <a:solidFill>
                  <a:srgbClr val="FF0066"/>
                </a:solidFill>
              </a:rPr>
              <a:t>b</a:t>
            </a:r>
            <a:r>
              <a:rPr lang="ru-RU" sz="3200" i="1" dirty="0" smtClean="0">
                <a:solidFill>
                  <a:srgbClr val="FF0066"/>
                </a:solidFill>
              </a:rPr>
              <a:t>)</a:t>
            </a:r>
            <a:r>
              <a:rPr lang="ru-RU" sz="3200" dirty="0" smtClean="0">
                <a:solidFill>
                  <a:srgbClr val="000099"/>
                </a:solidFill>
              </a:rPr>
              <a:t>. ФПРИ-модуль осуществляет управление входящим или исходящим запросом доступа или обоими одновременно, следовательно, ФПРИ-модуль может запрашиваться инициатором, целевым объектом или промежуточным ФПРИ-модулем;</a:t>
            </a:r>
            <a:endParaRPr lang="ru-RU" sz="3200" dirty="0">
              <a:solidFill>
                <a:srgbClr val="000099"/>
              </a:solidFill>
            </a:endParaRPr>
          </a:p>
        </p:txBody>
      </p:sp>
    </p:spTree>
  </p:cSld>
  <p:clrMapOvr>
    <a:masterClrMapping/>
  </p:clrMapOvr>
  <p:transition spd="slow"/>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1073150"/>
            <a:ext cx="8001056" cy="5129609"/>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514350" indent="-514350" algn="l">
              <a:lnSpc>
                <a:spcPts val="4000"/>
              </a:lnSpc>
              <a:spcBef>
                <a:spcPts val="600"/>
              </a:spcBef>
              <a:buClr>
                <a:srgbClr val="FF0066"/>
              </a:buClr>
              <a:buSzPct val="80000"/>
              <a:buFont typeface="+mj-lt"/>
              <a:buAutoNum type="alphaLcParenR" startAt="3"/>
              <a:defRPr/>
            </a:pPr>
            <a:r>
              <a:rPr lang="ru-RU" sz="3600" i="1" dirty="0" smtClean="0">
                <a:solidFill>
                  <a:srgbClr val="FF0066"/>
                </a:solidFill>
              </a:rPr>
              <a:t>инициатор представляет запрос доступа в промежуточный ФПРИ-модуль</a:t>
            </a:r>
            <a:r>
              <a:rPr lang="ru-RU" sz="3600" dirty="0" smtClean="0">
                <a:solidFill>
                  <a:srgbClr val="000099"/>
                </a:solidFill>
              </a:rPr>
              <a:t>, который, в порядке очереди, направляет его в ФПРР-модуль для принятия решения. Если доступ разрешён, ФПРИ-модуль объявляет об этом целевому объекту, указанному в запросе;</a:t>
            </a:r>
            <a:endParaRPr lang="ru-RU" sz="3400" dirty="0">
              <a:solidFill>
                <a:srgbClr val="000099"/>
              </a:solidFill>
            </a:endParaRPr>
          </a:p>
        </p:txBody>
      </p:sp>
    </p:spTree>
  </p:cSld>
  <p:clrMapOvr>
    <a:masterClrMapping/>
  </p:clrMapOvr>
  <p:transition spd="slow"/>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17" name="Text Box 2"/>
          <p:cNvSpPr txBox="1">
            <a:spLocks noChangeArrowheads="1"/>
          </p:cNvSpPr>
          <p:nvPr/>
        </p:nvSpPr>
        <p:spPr bwMode="auto">
          <a:xfrm>
            <a:off x="927100" y="5562600"/>
            <a:ext cx="7966075" cy="73866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spcAft>
                <a:spcPts val="0"/>
              </a:spcAft>
            </a:pPr>
            <a:r>
              <a:rPr lang="ru-RU" sz="2400" b="1" dirty="0" smtClean="0">
                <a:solidFill>
                  <a:srgbClr val="CC0000"/>
                </a:solidFill>
              </a:rPr>
              <a:t>Рис. 4.8.</a:t>
            </a:r>
            <a:r>
              <a:rPr lang="en-US" sz="2400" b="1" dirty="0" smtClean="0">
                <a:solidFill>
                  <a:srgbClr val="CC0000"/>
                </a:solidFill>
              </a:rPr>
              <a:t>c.</a:t>
            </a:r>
            <a:r>
              <a:rPr lang="ru-RU" sz="2400" b="1" dirty="0" smtClean="0">
                <a:solidFill>
                  <a:srgbClr val="CC0000"/>
                </a:solidFill>
              </a:rPr>
              <a:t> Взаимосвязи между</a:t>
            </a:r>
          </a:p>
          <a:p>
            <a:pPr>
              <a:spcAft>
                <a:spcPts val="0"/>
              </a:spcAft>
            </a:pPr>
            <a:r>
              <a:rPr lang="ru-RU" sz="2400" b="1" dirty="0" smtClean="0">
                <a:solidFill>
                  <a:srgbClr val="CC0000"/>
                </a:solidFill>
              </a:rPr>
              <a:t>ФПРИ- и ФПРР-модулями</a:t>
            </a:r>
            <a:endParaRPr lang="ru-RU" sz="2400" b="1" dirty="0">
              <a:solidFill>
                <a:srgbClr val="CC0000"/>
              </a:solidFill>
            </a:endParaRPr>
          </a:p>
        </p:txBody>
      </p:sp>
      <p:grpSp>
        <p:nvGrpSpPr>
          <p:cNvPr id="26" name="Группа 25"/>
          <p:cNvGrpSpPr/>
          <p:nvPr/>
        </p:nvGrpSpPr>
        <p:grpSpPr>
          <a:xfrm>
            <a:off x="971550" y="1295400"/>
            <a:ext cx="7912100" cy="3956050"/>
            <a:chOff x="971550" y="1295400"/>
            <a:chExt cx="7912100" cy="3956050"/>
          </a:xfrm>
        </p:grpSpPr>
        <p:sp>
          <p:nvSpPr>
            <p:cNvPr id="23" name="Прямоугольник 22"/>
            <p:cNvSpPr/>
            <p:nvPr/>
          </p:nvSpPr>
          <p:spPr bwMode="auto">
            <a:xfrm>
              <a:off x="3149600" y="2895600"/>
              <a:ext cx="3556000" cy="2355850"/>
            </a:xfrm>
            <a:prstGeom prst="rect">
              <a:avLst/>
            </a:prstGeom>
            <a:solidFill>
              <a:schemeClr val="accent5"/>
            </a:solidFill>
            <a:ln w="57150" cap="flat" cmpd="sng" algn="ctr">
              <a:solidFill>
                <a:srgbClr val="7030A0"/>
              </a:solidFill>
              <a:prstDash val="solid"/>
              <a:miter lim="800000"/>
              <a:headEnd type="none" w="med" len="med"/>
              <a:tailEnd type="none" w="med" len="med"/>
            </a:ln>
            <a:effectLst>
              <a:outerShdw dist="63500" dir="2700000" algn="ctr" rotWithShape="0">
                <a:srgbClr val="FFC000"/>
              </a:outerShdw>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30" name="Rectangle 5"/>
            <p:cNvSpPr>
              <a:spLocks noChangeArrowheads="1"/>
            </p:cNvSpPr>
            <p:nvPr/>
          </p:nvSpPr>
          <p:spPr bwMode="auto">
            <a:xfrm>
              <a:off x="971550" y="1295400"/>
              <a:ext cx="2889250" cy="1422400"/>
            </a:xfrm>
            <a:prstGeom prst="rect">
              <a:avLst/>
            </a:prstGeom>
            <a:solidFill>
              <a:srgbClr val="CCFFCC"/>
            </a:solidFill>
            <a:ln w="57150">
              <a:solidFill>
                <a:srgbClr val="7030A0"/>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4" name="Text Box 4"/>
            <p:cNvSpPr txBox="1">
              <a:spLocks noChangeArrowheads="1"/>
            </p:cNvSpPr>
            <p:nvPr/>
          </p:nvSpPr>
          <p:spPr bwMode="auto">
            <a:xfrm>
              <a:off x="3505200" y="4318000"/>
              <a:ext cx="2800350" cy="666750"/>
            </a:xfrm>
            <a:prstGeom prst="rect">
              <a:avLst/>
            </a:prstGeom>
            <a:solidFill>
              <a:schemeClr val="accent3">
                <a:lumMod val="90000"/>
              </a:schemeClr>
            </a:solidFill>
            <a:ln w="57150">
              <a:solidFill>
                <a:srgbClr val="0070C0"/>
              </a:solidFill>
              <a:miter lim="800000"/>
              <a:headEnd/>
              <a:tailEnd/>
            </a:ln>
            <a:effectLst>
              <a:outerShdw dist="635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ФПРР</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sp>
          <p:nvSpPr>
            <p:cNvPr id="20" name="Rectangle 5"/>
            <p:cNvSpPr>
              <a:spLocks noChangeArrowheads="1"/>
            </p:cNvSpPr>
            <p:nvPr/>
          </p:nvSpPr>
          <p:spPr bwMode="auto">
            <a:xfrm>
              <a:off x="5994400" y="1295400"/>
              <a:ext cx="2889250" cy="1422400"/>
            </a:xfrm>
            <a:prstGeom prst="rect">
              <a:avLst/>
            </a:prstGeom>
            <a:solidFill>
              <a:srgbClr val="CCFFCC"/>
            </a:solidFill>
            <a:ln w="57150">
              <a:solidFill>
                <a:srgbClr val="7030A0"/>
              </a:solidFill>
              <a:miter lim="800000"/>
              <a:headEnd/>
              <a:tailEnd/>
            </a:ln>
            <a:effectLst>
              <a:outerShdw dist="635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21" name="Text Box 4"/>
            <p:cNvSpPr txBox="1">
              <a:spLocks noChangeArrowheads="1"/>
            </p:cNvSpPr>
            <p:nvPr/>
          </p:nvSpPr>
          <p:spPr bwMode="auto">
            <a:xfrm>
              <a:off x="6527800" y="1428750"/>
              <a:ext cx="1822450" cy="755650"/>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8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Целевой</a:t>
              </a:r>
            </a:p>
            <a:p>
              <a:pPr marL="0" marR="0" lvl="0" indent="0" algn="ctr" defTabSz="914400" rtl="0" eaLnBrk="1" fontAlgn="base" latinLnBrk="0" hangingPunct="1">
                <a:lnSpc>
                  <a:spcPts val="2800"/>
                </a:lnSpc>
                <a:spcBef>
                  <a:spcPct val="0"/>
                </a:spcBef>
                <a:spcAft>
                  <a:spcPts val="0"/>
                </a:spcAft>
                <a:buClrTx/>
                <a:buSzTx/>
                <a:buFontTx/>
                <a:buNone/>
                <a:tabLst/>
              </a:pPr>
              <a:r>
                <a:rPr kumimoji="0" lang="ru-RU" b="1" u="none" strike="noStrike" cap="none" normalizeH="0" baseline="0" dirty="0" smtClean="0">
                  <a:ln>
                    <a:noFill/>
                  </a:ln>
                  <a:solidFill>
                    <a:srgbClr val="C00000"/>
                  </a:solidFill>
                  <a:latin typeface="+mn-lt"/>
                  <a:ea typeface="Tahoma" pitchFamily="34" charset="0"/>
                  <a:cs typeface="Tahoma" pitchFamily="34" charset="0"/>
                </a:rPr>
                <a:t>объект</a:t>
              </a:r>
            </a:p>
          </p:txBody>
        </p:sp>
        <p:sp>
          <p:nvSpPr>
            <p:cNvPr id="15" name="Text Box 4"/>
            <p:cNvSpPr txBox="1">
              <a:spLocks noChangeArrowheads="1"/>
            </p:cNvSpPr>
            <p:nvPr/>
          </p:nvSpPr>
          <p:spPr bwMode="auto">
            <a:xfrm>
              <a:off x="1327150" y="1428750"/>
              <a:ext cx="213360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2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Инициатор</a:t>
              </a:r>
              <a:endParaRPr kumimoji="0" lang="ru-RU" b="1" u="none" strike="noStrike" cap="none" normalizeH="0" baseline="0" dirty="0" smtClean="0">
                <a:ln>
                  <a:noFill/>
                </a:ln>
                <a:solidFill>
                  <a:srgbClr val="C00000"/>
                </a:solidFill>
                <a:latin typeface="+mn-lt"/>
                <a:ea typeface="Tahoma" pitchFamily="34" charset="0"/>
                <a:cs typeface="Tahoma" pitchFamily="34" charset="0"/>
              </a:endParaRPr>
            </a:p>
          </p:txBody>
        </p:sp>
        <p:sp>
          <p:nvSpPr>
            <p:cNvPr id="3" name="Text Box 3"/>
            <p:cNvSpPr txBox="1">
              <a:spLocks noChangeArrowheads="1"/>
            </p:cNvSpPr>
            <p:nvPr/>
          </p:nvSpPr>
          <p:spPr bwMode="auto">
            <a:xfrm>
              <a:off x="3505200" y="3117850"/>
              <a:ext cx="2800350" cy="666750"/>
            </a:xfrm>
            <a:prstGeom prst="rect">
              <a:avLst/>
            </a:prstGeom>
            <a:solidFill>
              <a:srgbClr val="FFCCCC"/>
            </a:solidFill>
            <a:ln w="57150">
              <a:solidFill>
                <a:srgbClr val="0070C0"/>
              </a:solidFill>
              <a:miter lim="800000"/>
              <a:headEnd/>
              <a:tailEnd/>
            </a:ln>
            <a:effectLst>
              <a:outerShdw dist="635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ФПРИ</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cxnSp>
          <p:nvCxnSpPr>
            <p:cNvPr id="37" name="Соединительная линия уступом 36"/>
            <p:cNvCxnSpPr>
              <a:stCxn id="30" idx="2"/>
              <a:endCxn id="3" idx="1"/>
            </p:cNvCxnSpPr>
            <p:nvPr/>
          </p:nvCxnSpPr>
          <p:spPr bwMode="auto">
            <a:xfrm rot="16200000" flipH="1">
              <a:off x="2593975" y="2539999"/>
              <a:ext cx="733425" cy="1089025"/>
            </a:xfrm>
            <a:prstGeom prst="bentConnector2">
              <a:avLst/>
            </a:prstGeom>
            <a:solidFill>
              <a:schemeClr val="accent1"/>
            </a:solidFill>
            <a:ln w="38100" cap="flat" cmpd="sng" algn="ctr">
              <a:solidFill>
                <a:srgbClr val="336600"/>
              </a:solidFill>
              <a:prstDash val="solid"/>
              <a:miter lim="800000"/>
              <a:headEnd type="none" w="med" len="med"/>
              <a:tailEnd type="triangle" w="lg" len="lg"/>
            </a:ln>
            <a:effectLst/>
          </p:spPr>
        </p:cxnSp>
        <p:cxnSp>
          <p:nvCxnSpPr>
            <p:cNvPr id="42" name="Соединительная линия уступом 41"/>
            <p:cNvCxnSpPr>
              <a:stCxn id="20" idx="2"/>
              <a:endCxn id="3" idx="3"/>
            </p:cNvCxnSpPr>
            <p:nvPr/>
          </p:nvCxnSpPr>
          <p:spPr bwMode="auto">
            <a:xfrm rot="5400000">
              <a:off x="6505576" y="2517775"/>
              <a:ext cx="733425" cy="1133475"/>
            </a:xfrm>
            <a:prstGeom prst="bentConnector2">
              <a:avLst/>
            </a:prstGeom>
            <a:solidFill>
              <a:schemeClr val="accent1"/>
            </a:solidFill>
            <a:ln w="38100" cap="flat" cmpd="sng" algn="ctr">
              <a:solidFill>
                <a:srgbClr val="336600"/>
              </a:solidFill>
              <a:prstDash val="solid"/>
              <a:miter lim="800000"/>
              <a:headEnd type="triangle" w="lg" len="lg"/>
              <a:tailEnd type="none" w="med" len="med"/>
            </a:ln>
            <a:effectLst/>
          </p:spPr>
        </p:cxnSp>
        <p:cxnSp>
          <p:nvCxnSpPr>
            <p:cNvPr id="39" name="Прямая со стрелкой 38"/>
            <p:cNvCxnSpPr/>
            <p:nvPr/>
          </p:nvCxnSpPr>
          <p:spPr bwMode="auto">
            <a:xfrm rot="16200000" flipH="1">
              <a:off x="5016502" y="4051299"/>
              <a:ext cx="533399" cy="2"/>
            </a:xfrm>
            <a:prstGeom prst="straightConnector1">
              <a:avLst/>
            </a:prstGeom>
            <a:solidFill>
              <a:schemeClr val="accent1"/>
            </a:solidFill>
            <a:ln w="38100" cap="flat" cmpd="sng" algn="ctr">
              <a:solidFill>
                <a:srgbClr val="336600"/>
              </a:solidFill>
              <a:prstDash val="solid"/>
              <a:miter lim="800000"/>
              <a:headEnd type="triangle" w="lg" len="lg"/>
              <a:tailEnd type="none" w="lg" len="lg"/>
            </a:ln>
            <a:effectLst/>
          </p:spPr>
        </p:cxnSp>
        <p:cxnSp>
          <p:nvCxnSpPr>
            <p:cNvPr id="22" name="Прямая со стрелкой 21"/>
            <p:cNvCxnSpPr/>
            <p:nvPr/>
          </p:nvCxnSpPr>
          <p:spPr bwMode="auto">
            <a:xfrm rot="16200000" flipV="1">
              <a:off x="4260853" y="4051300"/>
              <a:ext cx="533399" cy="1"/>
            </a:xfrm>
            <a:prstGeom prst="straightConnector1">
              <a:avLst/>
            </a:prstGeom>
            <a:solidFill>
              <a:schemeClr val="accent1"/>
            </a:solidFill>
            <a:ln w="38100" cap="flat" cmpd="sng" algn="ctr">
              <a:solidFill>
                <a:srgbClr val="336600"/>
              </a:solidFill>
              <a:prstDash val="solid"/>
              <a:miter lim="800000"/>
              <a:headEnd type="triangle" w="lg" len="lg"/>
              <a:tailEnd type="none" w="lg" len="lg"/>
            </a:ln>
            <a:effectLst/>
          </p:spPr>
        </p:cxnSp>
      </p:grpSp>
    </p:spTree>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1073150"/>
            <a:ext cx="8001056" cy="523220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442913" indent="-442913" algn="l">
              <a:lnSpc>
                <a:spcPts val="3400"/>
              </a:lnSpc>
              <a:spcBef>
                <a:spcPts val="600"/>
              </a:spcBef>
              <a:buClr>
                <a:srgbClr val="FF0066"/>
              </a:buClr>
              <a:buSzPct val="80000"/>
              <a:buFont typeface="+mj-lt"/>
              <a:buAutoNum type="alphaLcParenR" startAt="4"/>
              <a:defRPr/>
            </a:pPr>
            <a:r>
              <a:rPr lang="ru-RU" sz="3000" i="1" dirty="0" smtClean="0">
                <a:solidFill>
                  <a:srgbClr val="FF0066"/>
                </a:solidFill>
              </a:rPr>
              <a:t>информационное взаимодействие представляет собой композицию вариантов </a:t>
            </a:r>
            <a:r>
              <a:rPr lang="en-US" sz="3000" i="1" dirty="0" smtClean="0">
                <a:solidFill>
                  <a:srgbClr val="FF0066"/>
                </a:solidFill>
              </a:rPr>
              <a:t>a</a:t>
            </a:r>
            <a:r>
              <a:rPr lang="ru-RU" sz="3000" i="1" dirty="0" smtClean="0">
                <a:solidFill>
                  <a:srgbClr val="FF0066"/>
                </a:solidFill>
              </a:rPr>
              <a:t>) и </a:t>
            </a:r>
            <a:r>
              <a:rPr lang="en-US" sz="3000" i="1" dirty="0" smtClean="0">
                <a:solidFill>
                  <a:srgbClr val="FF0066"/>
                </a:solidFill>
              </a:rPr>
              <a:t>b</a:t>
            </a:r>
            <a:r>
              <a:rPr lang="ru-RU" sz="3000" i="1" dirty="0" smtClean="0">
                <a:solidFill>
                  <a:srgbClr val="FF0066"/>
                </a:solidFill>
              </a:rPr>
              <a:t>) с одним и тем же ФПРР-модулем</a:t>
            </a:r>
            <a:r>
              <a:rPr lang="ru-RU" sz="3000" dirty="0" smtClean="0">
                <a:solidFill>
                  <a:srgbClr val="000099"/>
                </a:solidFill>
              </a:rPr>
              <a:t>, положительно отвечающий на запрос доступа, поступивший от ФПРИ-модулей инициатора и целевого объекта. Инициатор представляет запрос доступа непосредственно в ФПРИ-модуль, расположенный у этого инициатора, который запрашивает разрешение у ФПРР-модуля. </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17" name="Text Box 2"/>
          <p:cNvSpPr txBox="1">
            <a:spLocks noChangeArrowheads="1"/>
          </p:cNvSpPr>
          <p:nvPr/>
        </p:nvSpPr>
        <p:spPr bwMode="auto">
          <a:xfrm>
            <a:off x="927100" y="5518150"/>
            <a:ext cx="7966075" cy="73866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spcAft>
                <a:spcPts val="0"/>
              </a:spcAft>
            </a:pPr>
            <a:r>
              <a:rPr lang="ru-RU" sz="2400" b="1" dirty="0" smtClean="0">
                <a:solidFill>
                  <a:srgbClr val="CC0000"/>
                </a:solidFill>
              </a:rPr>
              <a:t>Рис. 4.8.</a:t>
            </a:r>
            <a:r>
              <a:rPr lang="en-US" sz="2400" b="1" dirty="0" smtClean="0">
                <a:solidFill>
                  <a:srgbClr val="CC0000"/>
                </a:solidFill>
              </a:rPr>
              <a:t>d.</a:t>
            </a:r>
            <a:r>
              <a:rPr lang="ru-RU" sz="2400" b="1" dirty="0" smtClean="0">
                <a:solidFill>
                  <a:srgbClr val="CC0000"/>
                </a:solidFill>
              </a:rPr>
              <a:t> Взаимосвязи между</a:t>
            </a:r>
          </a:p>
          <a:p>
            <a:pPr>
              <a:spcAft>
                <a:spcPts val="0"/>
              </a:spcAft>
            </a:pPr>
            <a:r>
              <a:rPr lang="ru-RU" sz="2400" b="1" dirty="0" smtClean="0">
                <a:solidFill>
                  <a:srgbClr val="CC0000"/>
                </a:solidFill>
              </a:rPr>
              <a:t>ФПРИ- и ФПРР-модулями</a:t>
            </a:r>
            <a:endParaRPr lang="ru-RU" sz="2400" b="1" dirty="0">
              <a:solidFill>
                <a:srgbClr val="CC0000"/>
              </a:solidFill>
            </a:endParaRPr>
          </a:p>
        </p:txBody>
      </p:sp>
      <p:sp>
        <p:nvSpPr>
          <p:cNvPr id="30" name="Rectangle 5"/>
          <p:cNvSpPr>
            <a:spLocks noChangeArrowheads="1"/>
          </p:cNvSpPr>
          <p:nvPr/>
        </p:nvSpPr>
        <p:spPr bwMode="auto">
          <a:xfrm>
            <a:off x="971550" y="1295400"/>
            <a:ext cx="2889250" cy="2133600"/>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4" name="Text Box 4"/>
          <p:cNvSpPr txBox="1">
            <a:spLocks noChangeArrowheads="1"/>
          </p:cNvSpPr>
          <p:nvPr/>
        </p:nvSpPr>
        <p:spPr bwMode="auto">
          <a:xfrm>
            <a:off x="3505200" y="4095750"/>
            <a:ext cx="2800350" cy="666750"/>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ФПРР</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sp>
        <p:nvSpPr>
          <p:cNvPr id="20" name="Rectangle 5"/>
          <p:cNvSpPr>
            <a:spLocks noChangeArrowheads="1"/>
          </p:cNvSpPr>
          <p:nvPr/>
        </p:nvSpPr>
        <p:spPr bwMode="auto">
          <a:xfrm>
            <a:off x="5994400" y="1295400"/>
            <a:ext cx="2889250" cy="2133600"/>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21" name="Text Box 4"/>
          <p:cNvSpPr txBox="1">
            <a:spLocks noChangeArrowheads="1"/>
          </p:cNvSpPr>
          <p:nvPr/>
        </p:nvSpPr>
        <p:spPr bwMode="auto">
          <a:xfrm>
            <a:off x="6527800" y="1428750"/>
            <a:ext cx="1822450" cy="755650"/>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8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Целевой</a:t>
            </a:r>
          </a:p>
          <a:p>
            <a:pPr marL="0" marR="0" lvl="0" indent="0" algn="ctr" defTabSz="914400" rtl="0" eaLnBrk="1" fontAlgn="base" latinLnBrk="0" hangingPunct="1">
              <a:lnSpc>
                <a:spcPts val="2800"/>
              </a:lnSpc>
              <a:spcBef>
                <a:spcPct val="0"/>
              </a:spcBef>
              <a:spcAft>
                <a:spcPts val="0"/>
              </a:spcAft>
              <a:buClrTx/>
              <a:buSzTx/>
              <a:buFontTx/>
              <a:buNone/>
              <a:tabLst/>
            </a:pPr>
            <a:r>
              <a:rPr kumimoji="0" lang="ru-RU" b="1" u="none" strike="noStrike" cap="none" normalizeH="0" baseline="0" dirty="0" smtClean="0">
                <a:ln>
                  <a:noFill/>
                </a:ln>
                <a:solidFill>
                  <a:srgbClr val="C00000"/>
                </a:solidFill>
                <a:latin typeface="+mn-lt"/>
                <a:ea typeface="Tahoma" pitchFamily="34" charset="0"/>
                <a:cs typeface="Tahoma" pitchFamily="34" charset="0"/>
              </a:rPr>
              <a:t>объект</a:t>
            </a:r>
          </a:p>
        </p:txBody>
      </p:sp>
      <p:sp>
        <p:nvSpPr>
          <p:cNvPr id="15" name="Text Box 4"/>
          <p:cNvSpPr txBox="1">
            <a:spLocks noChangeArrowheads="1"/>
          </p:cNvSpPr>
          <p:nvPr/>
        </p:nvSpPr>
        <p:spPr bwMode="auto">
          <a:xfrm>
            <a:off x="1327150" y="1428750"/>
            <a:ext cx="213360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2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Инициатор</a:t>
            </a:r>
            <a:endParaRPr kumimoji="0" lang="ru-RU" b="1" u="none" strike="noStrike" cap="none" normalizeH="0" baseline="0" dirty="0" smtClean="0">
              <a:ln>
                <a:noFill/>
              </a:ln>
              <a:solidFill>
                <a:srgbClr val="C00000"/>
              </a:solidFill>
              <a:latin typeface="+mn-lt"/>
              <a:ea typeface="Tahoma" pitchFamily="34" charset="0"/>
              <a:cs typeface="Tahoma" pitchFamily="34" charset="0"/>
            </a:endParaRPr>
          </a:p>
        </p:txBody>
      </p:sp>
      <p:sp>
        <p:nvSpPr>
          <p:cNvPr id="3" name="Text Box 3"/>
          <p:cNvSpPr txBox="1">
            <a:spLocks noChangeArrowheads="1"/>
          </p:cNvSpPr>
          <p:nvPr/>
        </p:nvSpPr>
        <p:spPr bwMode="auto">
          <a:xfrm>
            <a:off x="6038850" y="2717800"/>
            <a:ext cx="2800350" cy="666750"/>
          </a:xfrm>
          <a:prstGeom prst="rect">
            <a:avLst/>
          </a:prstGeom>
          <a:solidFill>
            <a:srgbClr val="FFCCCC"/>
          </a:solidFill>
          <a:ln w="57150">
            <a:solidFill>
              <a:srgbClr val="0070C0"/>
            </a:solidFill>
            <a:miter lim="800000"/>
            <a:headEnd/>
            <a:tailEnd/>
          </a:ln>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ФПРИ</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cxnSp>
        <p:nvCxnSpPr>
          <p:cNvPr id="37" name="Соединительная линия уступом 36"/>
          <p:cNvCxnSpPr/>
          <p:nvPr/>
        </p:nvCxnSpPr>
        <p:spPr bwMode="auto">
          <a:xfrm rot="5400000">
            <a:off x="6083300" y="3651250"/>
            <a:ext cx="844550" cy="400050"/>
          </a:xfrm>
          <a:prstGeom prst="bentConnector3">
            <a:avLst>
              <a:gd name="adj1" fmla="val 100056"/>
            </a:avLst>
          </a:prstGeom>
          <a:solidFill>
            <a:schemeClr val="accent1"/>
          </a:solidFill>
          <a:ln w="38100" cap="flat" cmpd="sng" algn="ctr">
            <a:solidFill>
              <a:srgbClr val="336600"/>
            </a:solidFill>
            <a:prstDash val="solid"/>
            <a:miter lim="800000"/>
            <a:headEnd type="none" w="med" len="med"/>
            <a:tailEnd type="triangle" w="lg" len="lg"/>
          </a:ln>
          <a:effectLst/>
        </p:spPr>
      </p:cxnSp>
      <p:cxnSp>
        <p:nvCxnSpPr>
          <p:cNvPr id="42" name="Соединительная линия уступом 41"/>
          <p:cNvCxnSpPr/>
          <p:nvPr/>
        </p:nvCxnSpPr>
        <p:spPr bwMode="auto">
          <a:xfrm rot="10800000" flipV="1">
            <a:off x="6305552" y="3429000"/>
            <a:ext cx="1866898" cy="1155700"/>
          </a:xfrm>
          <a:prstGeom prst="bentConnector3">
            <a:avLst>
              <a:gd name="adj1" fmla="val 178"/>
            </a:avLst>
          </a:prstGeom>
          <a:solidFill>
            <a:schemeClr val="accent1"/>
          </a:solidFill>
          <a:ln w="38100" cap="flat" cmpd="sng" algn="ctr">
            <a:solidFill>
              <a:srgbClr val="336600"/>
            </a:solidFill>
            <a:prstDash val="solid"/>
            <a:miter lim="800000"/>
            <a:headEnd type="triangle" w="lg" len="lg"/>
            <a:tailEnd type="none" w="med" len="med"/>
          </a:ln>
          <a:effectLst/>
        </p:spPr>
      </p:cxnSp>
      <p:cxnSp>
        <p:nvCxnSpPr>
          <p:cNvPr id="39" name="Прямая со стрелкой 38"/>
          <p:cNvCxnSpPr/>
          <p:nvPr/>
        </p:nvCxnSpPr>
        <p:spPr bwMode="auto">
          <a:xfrm rot="10800000" flipV="1">
            <a:off x="3860800" y="3073400"/>
            <a:ext cx="2178050" cy="1"/>
          </a:xfrm>
          <a:prstGeom prst="straightConnector1">
            <a:avLst/>
          </a:prstGeom>
          <a:solidFill>
            <a:schemeClr val="accent1"/>
          </a:solidFill>
          <a:ln w="38100" cap="flat" cmpd="sng" algn="ctr">
            <a:solidFill>
              <a:srgbClr val="336600"/>
            </a:solidFill>
            <a:prstDash val="solid"/>
            <a:miter lim="800000"/>
            <a:headEnd type="triangle" w="lg" len="lg"/>
            <a:tailEnd type="none" w="lg" len="lg"/>
          </a:ln>
          <a:effectLst/>
        </p:spPr>
      </p:cxnSp>
      <p:sp>
        <p:nvSpPr>
          <p:cNvPr id="14" name="Text Box 3"/>
          <p:cNvSpPr txBox="1">
            <a:spLocks noChangeArrowheads="1"/>
          </p:cNvSpPr>
          <p:nvPr/>
        </p:nvSpPr>
        <p:spPr bwMode="auto">
          <a:xfrm>
            <a:off x="1016000" y="2717800"/>
            <a:ext cx="2800350" cy="666750"/>
          </a:xfrm>
          <a:prstGeom prst="rect">
            <a:avLst/>
          </a:prstGeom>
          <a:solidFill>
            <a:srgbClr val="FFCCCC"/>
          </a:solidFill>
          <a:ln w="57150">
            <a:solidFill>
              <a:srgbClr val="0070C0"/>
            </a:solidFill>
            <a:miter lim="800000"/>
            <a:headEnd/>
            <a:tailEnd/>
          </a:ln>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ФПРИ</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cxnSp>
        <p:nvCxnSpPr>
          <p:cNvPr id="16" name="Соединительная линия уступом 15"/>
          <p:cNvCxnSpPr/>
          <p:nvPr/>
        </p:nvCxnSpPr>
        <p:spPr bwMode="auto">
          <a:xfrm rot="10800000">
            <a:off x="1682750" y="3384550"/>
            <a:ext cx="1822450" cy="1200150"/>
          </a:xfrm>
          <a:prstGeom prst="bentConnector3">
            <a:avLst>
              <a:gd name="adj1" fmla="val 99930"/>
            </a:avLst>
          </a:prstGeom>
          <a:solidFill>
            <a:schemeClr val="accent1"/>
          </a:solidFill>
          <a:ln w="38100" cap="flat" cmpd="sng" algn="ctr">
            <a:solidFill>
              <a:srgbClr val="336600"/>
            </a:solidFill>
            <a:prstDash val="solid"/>
            <a:miter lim="800000"/>
            <a:headEnd type="triangle" w="lg" len="lg"/>
            <a:tailEnd type="none" w="med" len="med"/>
          </a:ln>
          <a:effectLst/>
        </p:spPr>
      </p:cxnSp>
      <p:cxnSp>
        <p:nvCxnSpPr>
          <p:cNvPr id="23" name="Соединительная линия уступом 22"/>
          <p:cNvCxnSpPr/>
          <p:nvPr/>
        </p:nvCxnSpPr>
        <p:spPr bwMode="auto">
          <a:xfrm rot="16200000" flipH="1">
            <a:off x="2882899" y="3606799"/>
            <a:ext cx="844550" cy="400052"/>
          </a:xfrm>
          <a:prstGeom prst="bentConnector3">
            <a:avLst>
              <a:gd name="adj1" fmla="val 101831"/>
            </a:avLst>
          </a:prstGeom>
          <a:solidFill>
            <a:schemeClr val="accent1"/>
          </a:solidFill>
          <a:ln w="38100" cap="flat" cmpd="sng" algn="ctr">
            <a:solidFill>
              <a:srgbClr val="336600"/>
            </a:solidFill>
            <a:prstDash val="solid"/>
            <a:miter lim="800000"/>
            <a:headEnd type="triangle" w="lg" len="lg"/>
            <a:tailEnd type="none" w="med" len="med"/>
          </a:ln>
          <a:effectLst/>
        </p:spPr>
      </p:cxnSp>
    </p:spTree>
  </p:cSld>
  <p:clrMapOvr>
    <a:masterClrMapping/>
  </p:clrMapOvr>
  <p:transition spd="slow"/>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1073150"/>
            <a:ext cx="8001056" cy="5078313"/>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algn="l">
              <a:lnSpc>
                <a:spcPts val="3600"/>
              </a:lnSpc>
              <a:spcBef>
                <a:spcPts val="600"/>
              </a:spcBef>
              <a:buClr>
                <a:srgbClr val="FF0066"/>
              </a:buClr>
              <a:buSzPct val="80000"/>
              <a:defRPr/>
            </a:pPr>
            <a:r>
              <a:rPr lang="ru-RU" sz="3000" i="1" dirty="0" smtClean="0">
                <a:solidFill>
                  <a:srgbClr val="FF0066"/>
                </a:solidFill>
              </a:rPr>
              <a:t>Если доступ разрешён</a:t>
            </a:r>
            <a:r>
              <a:rPr lang="ru-RU" sz="3000" dirty="0" smtClean="0">
                <a:solidFill>
                  <a:srgbClr val="000099"/>
                </a:solidFill>
              </a:rPr>
              <a:t>, ФПРИ-модуль инициатора запрашивает доступ у ФПРИ-модуля, расположенного у запрашиваемого целевого объекта. ФПРИ-модуль целевого объекта, в порядке очереди, направляет запрос доступа в ФПРР-модуль для принятия решения. </a:t>
            </a:r>
            <a:r>
              <a:rPr lang="ru-RU" sz="3000" i="1" dirty="0" smtClean="0">
                <a:solidFill>
                  <a:srgbClr val="FF0066"/>
                </a:solidFill>
              </a:rPr>
              <a:t>Если доступ разрешён</a:t>
            </a:r>
            <a:r>
              <a:rPr lang="ru-RU" sz="3000" dirty="0" smtClean="0">
                <a:solidFill>
                  <a:srgbClr val="000099"/>
                </a:solidFill>
              </a:rPr>
              <a:t>, ФПРИ-модуль целевого объекта объявляет об этом целевому объекту, указанному в запросе;</a:t>
            </a:r>
            <a:endParaRPr lang="ru-RU" sz="3000" dirty="0">
              <a:solidFill>
                <a:srgbClr val="000099"/>
              </a:solidFill>
            </a:endParaRPr>
          </a:p>
        </p:txBody>
      </p:sp>
    </p:spTree>
  </p:cSld>
  <p:clrMapOvr>
    <a:masterClrMapping/>
  </p:clrMapOvr>
  <p:transition spd="slow"/>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6" name="Text Box 3"/>
          <p:cNvSpPr txBox="1">
            <a:spLocks noChangeArrowheads="1"/>
          </p:cNvSpPr>
          <p:nvPr/>
        </p:nvSpPr>
        <p:spPr bwMode="auto">
          <a:xfrm>
            <a:off x="927100" y="1073150"/>
            <a:ext cx="8001056" cy="5195012"/>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spAutoFit/>
          </a:bodyPr>
          <a:lstStyle/>
          <a:p>
            <a:pPr marL="360363" indent="-360363" algn="l">
              <a:lnSpc>
                <a:spcPts val="3400"/>
              </a:lnSpc>
              <a:spcBef>
                <a:spcPts val="600"/>
              </a:spcBef>
              <a:buClr>
                <a:srgbClr val="FF0066"/>
              </a:buClr>
              <a:buSzPct val="80000"/>
              <a:buFont typeface="+mj-lt"/>
              <a:buAutoNum type="alphaLcParenR" startAt="5"/>
              <a:defRPr/>
            </a:pPr>
            <a:r>
              <a:rPr lang="ru-RU" sz="2700" i="1" dirty="0" smtClean="0">
                <a:solidFill>
                  <a:srgbClr val="FF0066"/>
                </a:solidFill>
              </a:rPr>
              <a:t>и </a:t>
            </a:r>
            <a:r>
              <a:rPr lang="en-US" sz="2400" i="1" dirty="0" smtClean="0">
                <a:solidFill>
                  <a:srgbClr val="FF0066"/>
                </a:solidFill>
              </a:rPr>
              <a:t>f</a:t>
            </a:r>
            <a:r>
              <a:rPr lang="ru-RU" sz="2400" i="1" dirty="0" smtClean="0">
                <a:solidFill>
                  <a:srgbClr val="FF0066"/>
                </a:solidFill>
              </a:rPr>
              <a:t>)</a:t>
            </a:r>
            <a:r>
              <a:rPr lang="ru-RU" sz="2700" i="1" dirty="0" smtClean="0">
                <a:solidFill>
                  <a:srgbClr val="FF0066"/>
                </a:solidFill>
              </a:rPr>
              <a:t> раздельные ФПРИ-модули реализуют функцию принуждения для входящих и исходящих запросов доступа в процедуре УД</a:t>
            </a:r>
            <a:r>
              <a:rPr lang="ru-RU" sz="2700" dirty="0" smtClean="0">
                <a:solidFill>
                  <a:srgbClr val="000099"/>
                </a:solidFill>
              </a:rPr>
              <a:t>. В варианте </a:t>
            </a:r>
            <a:r>
              <a:rPr lang="ru-RU" sz="2700" i="1" dirty="0" smtClean="0">
                <a:solidFill>
                  <a:srgbClr val="FF0066"/>
                </a:solidFill>
              </a:rPr>
              <a:t>е)</a:t>
            </a:r>
            <a:r>
              <a:rPr lang="ru-RU" sz="2700" dirty="0" smtClean="0">
                <a:solidFill>
                  <a:srgbClr val="000099"/>
                </a:solidFill>
              </a:rPr>
              <a:t> информационный обмен подобен варианту </a:t>
            </a:r>
            <a:r>
              <a:rPr lang="ru-RU" sz="2700" i="1" dirty="0" smtClean="0">
                <a:solidFill>
                  <a:srgbClr val="FF0066"/>
                </a:solidFill>
              </a:rPr>
              <a:t>с)</a:t>
            </a:r>
            <a:r>
              <a:rPr lang="ru-RU" sz="2700" dirty="0" smtClean="0">
                <a:solidFill>
                  <a:srgbClr val="000099"/>
                </a:solidFill>
              </a:rPr>
              <a:t>, за исключением того, что оба ФПРИ-модуля должны выработать положительное решение для запрашиваемого доступа. В варианте </a:t>
            </a:r>
            <a:r>
              <a:rPr lang="en-US" sz="2700" i="1" dirty="0" smtClean="0">
                <a:solidFill>
                  <a:srgbClr val="FF0066"/>
                </a:solidFill>
              </a:rPr>
              <a:t>f</a:t>
            </a:r>
            <a:r>
              <a:rPr lang="ru-RU" sz="2700" i="1" dirty="0" smtClean="0">
                <a:solidFill>
                  <a:srgbClr val="FF0066"/>
                </a:solidFill>
              </a:rPr>
              <a:t>)</a:t>
            </a:r>
            <a:r>
              <a:rPr lang="ru-RU" sz="2700" dirty="0" smtClean="0">
                <a:solidFill>
                  <a:srgbClr val="000099"/>
                </a:solidFill>
              </a:rPr>
              <a:t> информационный обмен представляет собой композицию вариантов </a:t>
            </a:r>
            <a:r>
              <a:rPr lang="en-US" sz="2700" i="1" dirty="0" smtClean="0">
                <a:solidFill>
                  <a:srgbClr val="FF0066"/>
                </a:solidFill>
              </a:rPr>
              <a:t>a</a:t>
            </a:r>
            <a:r>
              <a:rPr lang="ru-RU" sz="2700" i="1" dirty="0" smtClean="0">
                <a:solidFill>
                  <a:srgbClr val="FF0066"/>
                </a:solidFill>
              </a:rPr>
              <a:t>)</a:t>
            </a:r>
            <a:r>
              <a:rPr lang="ru-RU" sz="2700" dirty="0" smtClean="0">
                <a:solidFill>
                  <a:srgbClr val="000099"/>
                </a:solidFill>
              </a:rPr>
              <a:t> и </a:t>
            </a:r>
            <a:r>
              <a:rPr lang="en-US" sz="2700" i="1" dirty="0" smtClean="0">
                <a:solidFill>
                  <a:srgbClr val="FF0066"/>
                </a:solidFill>
              </a:rPr>
              <a:t>b</a:t>
            </a:r>
            <a:r>
              <a:rPr lang="ru-RU" sz="2700" i="1" dirty="0" smtClean="0">
                <a:solidFill>
                  <a:srgbClr val="FF0066"/>
                </a:solidFill>
              </a:rPr>
              <a:t>)</a:t>
            </a:r>
            <a:r>
              <a:rPr lang="ru-RU" sz="2700" dirty="0" smtClean="0">
                <a:solidFill>
                  <a:srgbClr val="000099"/>
                </a:solidFill>
              </a:rPr>
              <a:t> с раздельными ФПРИ-модулями.</a:t>
            </a:r>
            <a:endParaRPr lang="ru-RU" sz="2700" dirty="0">
              <a:solidFill>
                <a:srgbClr val="000099"/>
              </a:solidFill>
            </a:endParaRPr>
          </a:p>
        </p:txBody>
      </p:sp>
    </p:spTree>
  </p:cSld>
  <p:clrMapOvr>
    <a:masterClrMapping/>
  </p:clrMapOvr>
  <p:transition spd="slow"/>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ChangeArrowheads="1"/>
          </p:cNvSpPr>
          <p:nvPr/>
        </p:nvSpPr>
        <p:spPr bwMode="auto">
          <a:xfrm>
            <a:off x="755650" y="188913"/>
            <a:ext cx="8388350" cy="270459"/>
          </a:xfrm>
          <a:prstGeom prst="rect">
            <a:avLst/>
          </a:prstGeom>
          <a:noFill/>
          <a:ln w="9525">
            <a:noFill/>
            <a:miter lim="800000"/>
            <a:headEnd/>
            <a:tailEnd/>
          </a:ln>
          <a:effectLst>
            <a:outerShdw dist="17961" dir="2700000" algn="ctr" rotWithShape="0">
              <a:srgbClr val="FF9933"/>
            </a:outerShdw>
          </a:effectLst>
        </p:spPr>
        <p:txBody>
          <a:bodyPr lIns="0" tIns="0" rIns="0" bIns="0" anchor="ctr">
            <a:spAutoFit/>
          </a:bodyPr>
          <a:lstStyle/>
          <a:p>
            <a:pPr marL="342900" indent="-342900" algn="l" fontAlgn="ctr">
              <a:lnSpc>
                <a:spcPct val="90000"/>
              </a:lnSpc>
              <a:buClr>
                <a:srgbClr val="FFFF00"/>
              </a:buClr>
              <a:buSzPct val="80000"/>
              <a:buFont typeface="Wingdings" pitchFamily="2" charset="2"/>
              <a:buNone/>
              <a:defRPr/>
            </a:pPr>
            <a:r>
              <a:rPr lang="ru-RU" sz="1900" dirty="0">
                <a:solidFill>
                  <a:srgbClr val="996633"/>
                </a:solidFill>
                <a:latin typeface="Arial" charset="0"/>
                <a:cs typeface="Arial" charset="0"/>
              </a:rPr>
              <a:t>  </a:t>
            </a:r>
            <a:r>
              <a:rPr lang="ru-RU" sz="1900" dirty="0" smtClean="0">
                <a:solidFill>
                  <a:srgbClr val="996633"/>
                </a:solidFill>
                <a:latin typeface="Arial" charset="0"/>
                <a:cs typeface="Arial" charset="0"/>
              </a:rPr>
              <a:t>Лекция №4:</a:t>
            </a:r>
            <a:r>
              <a:rPr lang="ru-RU" sz="1900" dirty="0" smtClean="0">
                <a:solidFill>
                  <a:srgbClr val="CC0000"/>
                </a:solidFill>
                <a:latin typeface="Arial" charset="0"/>
                <a:cs typeface="Arial" charset="0"/>
              </a:rPr>
              <a:t> </a:t>
            </a:r>
            <a:r>
              <a:rPr lang="ru-RU" sz="1900" i="1" dirty="0">
                <a:solidFill>
                  <a:srgbClr val="56AC00"/>
                </a:solidFill>
                <a:latin typeface="Arial" charset="0"/>
                <a:cs typeface="Arial" charset="0"/>
              </a:rPr>
              <a:t>Теоретические основы управления доступом (Часть </a:t>
            </a:r>
            <a:r>
              <a:rPr lang="ru-RU" sz="1900" i="1" dirty="0" smtClean="0">
                <a:solidFill>
                  <a:srgbClr val="56AC00"/>
                </a:solidFill>
                <a:latin typeface="Arial" charset="0"/>
                <a:cs typeface="Arial" charset="0"/>
              </a:rPr>
              <a:t>3)</a:t>
            </a:r>
            <a:endParaRPr lang="en-GB" sz="1900" i="1" dirty="0">
              <a:solidFill>
                <a:srgbClr val="56AC00"/>
              </a:solidFill>
              <a:latin typeface="Arial" charset="0"/>
              <a:cs typeface="Arial" charset="0"/>
            </a:endParaRPr>
          </a:p>
        </p:txBody>
      </p:sp>
      <p:sp>
        <p:nvSpPr>
          <p:cNvPr id="17" name="Text Box 2"/>
          <p:cNvSpPr txBox="1">
            <a:spLocks noChangeArrowheads="1"/>
          </p:cNvSpPr>
          <p:nvPr/>
        </p:nvSpPr>
        <p:spPr bwMode="auto">
          <a:xfrm>
            <a:off x="927100" y="5651500"/>
            <a:ext cx="8010525" cy="738664"/>
          </a:xfrm>
          <a:prstGeom prst="rect">
            <a:avLst/>
          </a:prstGeom>
          <a:noFill/>
          <a:ln w="9525">
            <a:noFill/>
            <a:miter lim="800000"/>
            <a:headEnd/>
            <a:tailEnd/>
          </a:ln>
          <a:effectLst>
            <a:outerShdw dist="17961" dir="2700000" algn="ctr" rotWithShape="0">
              <a:srgbClr val="3399FF"/>
            </a:outerShdw>
          </a:effectLst>
        </p:spPr>
        <p:txBody>
          <a:bodyPr wrap="square" lIns="0" tIns="0" rIns="0" bIns="0" anchor="ctr" anchorCtr="1">
            <a:spAutoFit/>
          </a:bodyPr>
          <a:lstStyle/>
          <a:p>
            <a:pPr>
              <a:spcAft>
                <a:spcPts val="0"/>
              </a:spcAft>
            </a:pPr>
            <a:r>
              <a:rPr lang="ru-RU" sz="2400" b="1" dirty="0" smtClean="0">
                <a:solidFill>
                  <a:srgbClr val="CC0000"/>
                </a:solidFill>
              </a:rPr>
              <a:t>Рис. 4.8.</a:t>
            </a:r>
            <a:r>
              <a:rPr lang="en-US" sz="2400" b="1" dirty="0" smtClean="0">
                <a:solidFill>
                  <a:srgbClr val="CC0000"/>
                </a:solidFill>
              </a:rPr>
              <a:t>e.</a:t>
            </a:r>
            <a:r>
              <a:rPr lang="ru-RU" sz="2400" b="1" dirty="0" smtClean="0">
                <a:solidFill>
                  <a:srgbClr val="CC0000"/>
                </a:solidFill>
              </a:rPr>
              <a:t> Взаимосвязи между</a:t>
            </a:r>
          </a:p>
          <a:p>
            <a:pPr>
              <a:spcAft>
                <a:spcPts val="0"/>
              </a:spcAft>
            </a:pPr>
            <a:r>
              <a:rPr lang="ru-RU" sz="2400" b="1" dirty="0" smtClean="0">
                <a:solidFill>
                  <a:srgbClr val="CC0000"/>
                </a:solidFill>
              </a:rPr>
              <a:t>ФПРИ- и ФПРР-модулями</a:t>
            </a:r>
            <a:endParaRPr lang="ru-RU" sz="2400" b="1" dirty="0">
              <a:solidFill>
                <a:srgbClr val="CC0000"/>
              </a:solidFill>
            </a:endParaRPr>
          </a:p>
        </p:txBody>
      </p:sp>
      <p:grpSp>
        <p:nvGrpSpPr>
          <p:cNvPr id="46" name="Группа 45"/>
          <p:cNvGrpSpPr/>
          <p:nvPr/>
        </p:nvGrpSpPr>
        <p:grpSpPr>
          <a:xfrm>
            <a:off x="971550" y="939800"/>
            <a:ext cx="7912100" cy="4267200"/>
            <a:chOff x="971550" y="1295400"/>
            <a:chExt cx="7912100" cy="4267200"/>
          </a:xfrm>
        </p:grpSpPr>
        <p:grpSp>
          <p:nvGrpSpPr>
            <p:cNvPr id="35" name="Группа 34"/>
            <p:cNvGrpSpPr/>
            <p:nvPr/>
          </p:nvGrpSpPr>
          <p:grpSpPr>
            <a:xfrm>
              <a:off x="5283200" y="1295400"/>
              <a:ext cx="3600450" cy="1422400"/>
              <a:chOff x="5638800" y="1250950"/>
              <a:chExt cx="2889250" cy="1422400"/>
            </a:xfrm>
          </p:grpSpPr>
          <p:sp>
            <p:nvSpPr>
              <p:cNvPr id="20" name="Rectangle 5"/>
              <p:cNvSpPr>
                <a:spLocks noChangeArrowheads="1"/>
              </p:cNvSpPr>
              <p:nvPr/>
            </p:nvSpPr>
            <p:spPr bwMode="auto">
              <a:xfrm>
                <a:off x="5638800" y="1250950"/>
                <a:ext cx="2889250" cy="1422400"/>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21" name="Text Box 4"/>
              <p:cNvSpPr txBox="1">
                <a:spLocks noChangeArrowheads="1"/>
              </p:cNvSpPr>
              <p:nvPr/>
            </p:nvSpPr>
            <p:spPr bwMode="auto">
              <a:xfrm>
                <a:off x="6172200" y="1428750"/>
                <a:ext cx="1822450" cy="755650"/>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8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Целевой</a:t>
                </a:r>
              </a:p>
              <a:p>
                <a:pPr marL="0" marR="0" lvl="0" indent="0" algn="ctr" defTabSz="914400" rtl="0" eaLnBrk="1" fontAlgn="base" latinLnBrk="0" hangingPunct="1">
                  <a:lnSpc>
                    <a:spcPts val="2800"/>
                  </a:lnSpc>
                  <a:spcBef>
                    <a:spcPct val="0"/>
                  </a:spcBef>
                  <a:spcAft>
                    <a:spcPts val="0"/>
                  </a:spcAft>
                  <a:buClrTx/>
                  <a:buSzTx/>
                  <a:buFontTx/>
                  <a:buNone/>
                  <a:tabLst/>
                </a:pPr>
                <a:r>
                  <a:rPr kumimoji="0" lang="ru-RU" b="1" u="none" strike="noStrike" cap="none" normalizeH="0" baseline="0" dirty="0" smtClean="0">
                    <a:ln>
                      <a:noFill/>
                    </a:ln>
                    <a:solidFill>
                      <a:srgbClr val="C00000"/>
                    </a:solidFill>
                    <a:latin typeface="+mn-lt"/>
                    <a:ea typeface="Tahoma" pitchFamily="34" charset="0"/>
                    <a:cs typeface="Tahoma" pitchFamily="34" charset="0"/>
                  </a:rPr>
                  <a:t>объект</a:t>
                </a:r>
              </a:p>
            </p:txBody>
          </p:sp>
        </p:grpSp>
        <p:grpSp>
          <p:nvGrpSpPr>
            <p:cNvPr id="38" name="Группа 37"/>
            <p:cNvGrpSpPr/>
            <p:nvPr/>
          </p:nvGrpSpPr>
          <p:grpSpPr>
            <a:xfrm>
              <a:off x="971550" y="1295400"/>
              <a:ext cx="3600450" cy="1422400"/>
              <a:chOff x="1327150" y="1295400"/>
              <a:chExt cx="2889250" cy="1422400"/>
            </a:xfrm>
          </p:grpSpPr>
          <p:sp>
            <p:nvSpPr>
              <p:cNvPr id="30" name="Rectangle 5"/>
              <p:cNvSpPr>
                <a:spLocks noChangeArrowheads="1"/>
              </p:cNvSpPr>
              <p:nvPr/>
            </p:nvSpPr>
            <p:spPr bwMode="auto">
              <a:xfrm>
                <a:off x="1327150" y="1295400"/>
                <a:ext cx="2889250" cy="1422400"/>
              </a:xfrm>
              <a:prstGeom prst="rect">
                <a:avLst/>
              </a:prstGeom>
              <a:solidFill>
                <a:srgbClr val="CCFFCC"/>
              </a:solidFill>
              <a:ln w="57150">
                <a:solidFill>
                  <a:srgbClr val="7030A0"/>
                </a:solidFill>
                <a:miter lim="800000"/>
                <a:headEnd/>
                <a:tailEnd/>
              </a:ln>
              <a:effectLst>
                <a:outerShdw dist="50800" dir="2700000" algn="ctr" rotWithShape="0">
                  <a:srgbClr val="FFC000"/>
                </a:outerShdw>
              </a:effectLst>
            </p:spPr>
            <p:txBody>
              <a:bodyPr vert="horz" wrap="square" lIns="91440" tIns="45720" rIns="91440" bIns="45720" numCol="1" anchor="t" anchorCtr="0" compatLnSpc="1">
                <a:prstTxWarp prst="textNoShape">
                  <a:avLst/>
                </a:prstTxWarp>
              </a:bodyPr>
              <a:lstStyle/>
              <a:p>
                <a:endParaRPr lang="ru-RU" b="1">
                  <a:solidFill>
                    <a:srgbClr val="C00000"/>
                  </a:solidFill>
                  <a:latin typeface="+mn-lt"/>
                </a:endParaRPr>
              </a:p>
            </p:txBody>
          </p:sp>
          <p:sp>
            <p:nvSpPr>
              <p:cNvPr id="15" name="Text Box 4"/>
              <p:cNvSpPr txBox="1">
                <a:spLocks noChangeArrowheads="1"/>
              </p:cNvSpPr>
              <p:nvPr/>
            </p:nvSpPr>
            <p:spPr bwMode="auto">
              <a:xfrm>
                <a:off x="1682750" y="1473200"/>
                <a:ext cx="2133600" cy="555171"/>
              </a:xfrm>
              <a:prstGeom prst="rect">
                <a:avLst/>
              </a:prstGeom>
              <a:noFill/>
              <a:ln w="57150">
                <a:noFill/>
                <a:miter lim="800000"/>
                <a:headEnd/>
                <a:tailEnd/>
              </a:ln>
              <a:effectLst>
                <a:outerShdw blurRad="12700" dist="12700" dir="2700000" algn="tl" rotWithShape="0">
                  <a:srgbClr val="FF9933"/>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ts val="2200"/>
                  </a:lnSpc>
                  <a:spcBef>
                    <a:spcPct val="0"/>
                  </a:spcBef>
                  <a:spcAft>
                    <a:spcPts val="0"/>
                  </a:spcAft>
                  <a:buClrTx/>
                  <a:buSzTx/>
                  <a:buFontTx/>
                  <a:buNone/>
                  <a:tabLst/>
                </a:pPr>
                <a:r>
                  <a:rPr lang="ru-RU" b="1" dirty="0" smtClean="0">
                    <a:solidFill>
                      <a:srgbClr val="C00000"/>
                    </a:solidFill>
                    <a:latin typeface="+mn-lt"/>
                    <a:ea typeface="Tahoma" pitchFamily="34" charset="0"/>
                    <a:cs typeface="Tahoma" pitchFamily="34" charset="0"/>
                  </a:rPr>
                  <a:t>Инициатор</a:t>
                </a:r>
                <a:endParaRPr kumimoji="0" lang="ru-RU" b="1" u="none" strike="noStrike" cap="none" normalizeH="0" baseline="0" dirty="0" smtClean="0">
                  <a:ln>
                    <a:noFill/>
                  </a:ln>
                  <a:solidFill>
                    <a:srgbClr val="C00000"/>
                  </a:solidFill>
                  <a:latin typeface="+mn-lt"/>
                  <a:ea typeface="Tahoma" pitchFamily="34" charset="0"/>
                  <a:cs typeface="Tahoma" pitchFamily="34" charset="0"/>
                </a:endParaRPr>
              </a:p>
            </p:txBody>
          </p:sp>
        </p:grpSp>
        <p:cxnSp>
          <p:nvCxnSpPr>
            <p:cNvPr id="37" name="Соединительная линия уступом 36"/>
            <p:cNvCxnSpPr>
              <a:stCxn id="30" idx="2"/>
              <a:endCxn id="23" idx="0"/>
            </p:cNvCxnSpPr>
            <p:nvPr/>
          </p:nvCxnSpPr>
          <p:spPr bwMode="auto">
            <a:xfrm rot="5400000">
              <a:off x="2527300" y="2962275"/>
              <a:ext cx="488950" cy="1588"/>
            </a:xfrm>
            <a:prstGeom prst="straightConnector1">
              <a:avLst/>
            </a:prstGeom>
            <a:solidFill>
              <a:schemeClr val="accent1"/>
            </a:solidFill>
            <a:ln w="38100" cap="flat" cmpd="sng" algn="ctr">
              <a:solidFill>
                <a:srgbClr val="336600"/>
              </a:solidFill>
              <a:prstDash val="solid"/>
              <a:miter lim="800000"/>
              <a:headEnd type="none" w="med" len="med"/>
              <a:tailEnd type="triangle" w="lg" len="lg"/>
            </a:ln>
            <a:effectLst/>
          </p:spPr>
        </p:cxnSp>
        <p:cxnSp>
          <p:nvCxnSpPr>
            <p:cNvPr id="42" name="Соединительная линия уступом 41"/>
            <p:cNvCxnSpPr>
              <a:stCxn id="20" idx="2"/>
              <a:endCxn id="16" idx="0"/>
            </p:cNvCxnSpPr>
            <p:nvPr/>
          </p:nvCxnSpPr>
          <p:spPr bwMode="auto">
            <a:xfrm rot="5400000">
              <a:off x="6838950" y="2962275"/>
              <a:ext cx="488950" cy="1588"/>
            </a:xfrm>
            <a:prstGeom prst="straightConnector1">
              <a:avLst/>
            </a:prstGeom>
            <a:solidFill>
              <a:schemeClr val="accent1"/>
            </a:solidFill>
            <a:ln w="38100" cap="flat" cmpd="sng" algn="ctr">
              <a:solidFill>
                <a:srgbClr val="336600"/>
              </a:solidFill>
              <a:prstDash val="solid"/>
              <a:miter lim="800000"/>
              <a:headEnd type="triangle" w="lg" len="lg"/>
              <a:tailEnd type="none" w="med" len="med"/>
            </a:ln>
            <a:effectLst/>
          </p:spPr>
        </p:cxnSp>
        <p:grpSp>
          <p:nvGrpSpPr>
            <p:cNvPr id="40" name="Группа 39"/>
            <p:cNvGrpSpPr/>
            <p:nvPr/>
          </p:nvGrpSpPr>
          <p:grpSpPr>
            <a:xfrm>
              <a:off x="971550" y="3206750"/>
              <a:ext cx="3600450" cy="2355850"/>
              <a:chOff x="971550" y="3206750"/>
              <a:chExt cx="3556000" cy="2355850"/>
            </a:xfrm>
          </p:grpSpPr>
          <p:sp>
            <p:nvSpPr>
              <p:cNvPr id="23" name="Прямоугольник 22"/>
              <p:cNvSpPr/>
              <p:nvPr/>
            </p:nvSpPr>
            <p:spPr bwMode="auto">
              <a:xfrm>
                <a:off x="971550" y="3206750"/>
                <a:ext cx="3556000" cy="2355850"/>
              </a:xfrm>
              <a:prstGeom prst="rect">
                <a:avLst/>
              </a:prstGeom>
              <a:solidFill>
                <a:schemeClr val="accent5"/>
              </a:solidFill>
              <a:ln w="57150" cap="flat" cmpd="sng" algn="ctr">
                <a:solidFill>
                  <a:srgbClr val="7030A0"/>
                </a:solidFill>
                <a:prstDash val="solid"/>
                <a:miter lim="800000"/>
                <a:headEnd type="none" w="med" len="med"/>
                <a:tailEnd type="none" w="med" len="med"/>
              </a:ln>
              <a:effectLst>
                <a:outerShdw dist="50800" dir="2700000" algn="ctr" rotWithShape="0">
                  <a:srgbClr val="FFC000"/>
                </a:outerShdw>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4" name="Text Box 4"/>
              <p:cNvSpPr txBox="1">
                <a:spLocks noChangeArrowheads="1"/>
              </p:cNvSpPr>
              <p:nvPr/>
            </p:nvSpPr>
            <p:spPr bwMode="auto">
              <a:xfrm>
                <a:off x="1327150" y="4629150"/>
                <a:ext cx="2800350" cy="666750"/>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ФПРР</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sp>
            <p:nvSpPr>
              <p:cNvPr id="3" name="Text Box 3"/>
              <p:cNvSpPr txBox="1">
                <a:spLocks noChangeArrowheads="1"/>
              </p:cNvSpPr>
              <p:nvPr/>
            </p:nvSpPr>
            <p:spPr bwMode="auto">
              <a:xfrm>
                <a:off x="1327150" y="3429000"/>
                <a:ext cx="2800350" cy="666750"/>
              </a:xfrm>
              <a:prstGeom prst="rect">
                <a:avLst/>
              </a:prstGeom>
              <a:solidFill>
                <a:srgbClr val="FFCCCC"/>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ФПРИ</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cxnSp>
            <p:nvCxnSpPr>
              <p:cNvPr id="39" name="Прямая со стрелкой 38"/>
              <p:cNvCxnSpPr/>
              <p:nvPr/>
            </p:nvCxnSpPr>
            <p:spPr bwMode="auto">
              <a:xfrm rot="16200000" flipH="1">
                <a:off x="2838452" y="4362449"/>
                <a:ext cx="533399" cy="2"/>
              </a:xfrm>
              <a:prstGeom prst="straightConnector1">
                <a:avLst/>
              </a:prstGeom>
              <a:solidFill>
                <a:schemeClr val="accent1"/>
              </a:solidFill>
              <a:ln w="38100" cap="flat" cmpd="sng" algn="ctr">
                <a:solidFill>
                  <a:srgbClr val="336600"/>
                </a:solidFill>
                <a:prstDash val="solid"/>
                <a:miter lim="800000"/>
                <a:headEnd type="triangle" w="lg" len="lg"/>
                <a:tailEnd type="none" w="lg" len="lg"/>
              </a:ln>
              <a:effectLst/>
            </p:spPr>
          </p:cxnSp>
          <p:cxnSp>
            <p:nvCxnSpPr>
              <p:cNvPr id="22" name="Прямая со стрелкой 21"/>
              <p:cNvCxnSpPr/>
              <p:nvPr/>
            </p:nvCxnSpPr>
            <p:spPr bwMode="auto">
              <a:xfrm rot="16200000" flipV="1">
                <a:off x="2082803" y="4362450"/>
                <a:ext cx="533399" cy="1"/>
              </a:xfrm>
              <a:prstGeom prst="straightConnector1">
                <a:avLst/>
              </a:prstGeom>
              <a:solidFill>
                <a:schemeClr val="accent1"/>
              </a:solidFill>
              <a:ln w="38100" cap="flat" cmpd="sng" algn="ctr">
                <a:solidFill>
                  <a:srgbClr val="336600"/>
                </a:solidFill>
                <a:prstDash val="solid"/>
                <a:miter lim="800000"/>
                <a:headEnd type="triangle" w="lg" len="lg"/>
                <a:tailEnd type="none" w="lg" len="lg"/>
              </a:ln>
              <a:effectLst/>
            </p:spPr>
          </p:cxnSp>
        </p:grpSp>
        <p:grpSp>
          <p:nvGrpSpPr>
            <p:cNvPr id="41" name="Группа 40"/>
            <p:cNvGrpSpPr/>
            <p:nvPr/>
          </p:nvGrpSpPr>
          <p:grpSpPr>
            <a:xfrm>
              <a:off x="5283200" y="3206750"/>
              <a:ext cx="3600450" cy="2355850"/>
              <a:chOff x="5327650" y="3206750"/>
              <a:chExt cx="3556000" cy="2355850"/>
            </a:xfrm>
          </p:grpSpPr>
          <p:sp>
            <p:nvSpPr>
              <p:cNvPr id="16" name="Прямоугольник 15"/>
              <p:cNvSpPr/>
              <p:nvPr/>
            </p:nvSpPr>
            <p:spPr bwMode="auto">
              <a:xfrm>
                <a:off x="5327650" y="3206750"/>
                <a:ext cx="3556000" cy="2355850"/>
              </a:xfrm>
              <a:prstGeom prst="rect">
                <a:avLst/>
              </a:prstGeom>
              <a:solidFill>
                <a:schemeClr val="accent5"/>
              </a:solidFill>
              <a:ln w="57150" cap="flat" cmpd="sng" algn="ctr">
                <a:solidFill>
                  <a:srgbClr val="7030A0"/>
                </a:solidFill>
                <a:prstDash val="solid"/>
                <a:miter lim="800000"/>
                <a:headEnd type="none" w="med" len="med"/>
                <a:tailEnd type="none" w="med" len="med"/>
              </a:ln>
              <a:effectLst>
                <a:outerShdw dist="50800" dir="2700000" algn="ctr" rotWithShape="0">
                  <a:srgbClr val="FFC000"/>
                </a:outerShdw>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ru-RU" sz="2800" b="0" i="0" u="none" strike="noStrike" cap="none" normalizeH="0" baseline="0" smtClean="0">
                  <a:ln>
                    <a:noFill/>
                  </a:ln>
                  <a:solidFill>
                    <a:srgbClr val="FFAFFF"/>
                  </a:solidFill>
                  <a:effectLst/>
                  <a:latin typeface="Verdana" pitchFamily="34" charset="0"/>
                </a:endParaRPr>
              </a:p>
            </p:txBody>
          </p:sp>
          <p:sp>
            <p:nvSpPr>
              <p:cNvPr id="18" name="Text Box 4"/>
              <p:cNvSpPr txBox="1">
                <a:spLocks noChangeArrowheads="1"/>
              </p:cNvSpPr>
              <p:nvPr/>
            </p:nvSpPr>
            <p:spPr bwMode="auto">
              <a:xfrm>
                <a:off x="5683250" y="4629150"/>
                <a:ext cx="2800350" cy="666750"/>
              </a:xfrm>
              <a:prstGeom prst="rect">
                <a:avLst/>
              </a:prstGeom>
              <a:solidFill>
                <a:schemeClr val="accent3">
                  <a:lumMod val="90000"/>
                </a:schemeClr>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ФПРР</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sp>
            <p:nvSpPr>
              <p:cNvPr id="19" name="Text Box 3"/>
              <p:cNvSpPr txBox="1">
                <a:spLocks noChangeArrowheads="1"/>
              </p:cNvSpPr>
              <p:nvPr/>
            </p:nvSpPr>
            <p:spPr bwMode="auto">
              <a:xfrm>
                <a:off x="5683250" y="3429000"/>
                <a:ext cx="2800350" cy="666750"/>
              </a:xfrm>
              <a:prstGeom prst="rect">
                <a:avLst/>
              </a:prstGeom>
              <a:solidFill>
                <a:srgbClr val="FFCCCC"/>
              </a:solidFill>
              <a:ln w="57150">
                <a:solidFill>
                  <a:srgbClr val="0070C0"/>
                </a:solidFill>
                <a:miter lim="800000"/>
                <a:headEnd/>
                <a:tailEnd/>
              </a:ln>
              <a:effectLst>
                <a:outerShdw dist="50800" dir="2700000" algn="ctr" rotWithShape="0">
                  <a:srgbClr val="FFC000"/>
                </a:outerShdw>
              </a:effectLst>
            </p:spPr>
            <p:txBody>
              <a:bodyPr vert="horz" wrap="square" lIns="0" tIns="0" rIns="0" bIns="0" numCol="1" anchor="ctr" anchorCtr="1" compatLnSpc="1">
                <a:prstTxWarp prst="textNoShape">
                  <a:avLst/>
                </a:prstTxWarp>
                <a:no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ФПРИ</a:t>
                </a:r>
                <a:r>
                  <a:rPr kumimoji="0" lang="en-US"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a:t>
                </a:r>
                <a:r>
                  <a:rPr kumimoji="0" lang="ru-RU" i="0" u="none" strike="noStrike" cap="none" normalizeH="0" baseline="0" dirty="0" smtClean="0">
                    <a:ln>
                      <a:noFill/>
                    </a:ln>
                    <a:solidFill>
                      <a:srgbClr val="C00000"/>
                    </a:solidFill>
                    <a:effectLst>
                      <a:outerShdw dist="38100" dir="2700000" algn="tl">
                        <a:srgbClr val="00B0F0">
                          <a:alpha val="43000"/>
                        </a:srgbClr>
                      </a:outerShdw>
                    </a:effectLst>
                    <a:latin typeface="Tahoma" pitchFamily="34" charset="0"/>
                    <a:ea typeface="Tahoma" pitchFamily="34" charset="0"/>
                    <a:cs typeface="Tahoma" pitchFamily="34" charset="0"/>
                  </a:rPr>
                  <a:t>модуль</a:t>
                </a:r>
              </a:p>
            </p:txBody>
          </p:sp>
          <p:cxnSp>
            <p:nvCxnSpPr>
              <p:cNvPr id="24" name="Прямая со стрелкой 23"/>
              <p:cNvCxnSpPr/>
              <p:nvPr/>
            </p:nvCxnSpPr>
            <p:spPr bwMode="auto">
              <a:xfrm rot="16200000" flipH="1">
                <a:off x="7194552" y="4362449"/>
                <a:ext cx="533399" cy="2"/>
              </a:xfrm>
              <a:prstGeom prst="straightConnector1">
                <a:avLst/>
              </a:prstGeom>
              <a:solidFill>
                <a:schemeClr val="accent1"/>
              </a:solidFill>
              <a:ln w="38100" cap="flat" cmpd="sng" algn="ctr">
                <a:solidFill>
                  <a:srgbClr val="336600"/>
                </a:solidFill>
                <a:prstDash val="solid"/>
                <a:miter lim="800000"/>
                <a:headEnd type="triangle" w="lg" len="lg"/>
                <a:tailEnd type="none" w="lg" len="lg"/>
              </a:ln>
              <a:effectLst/>
            </p:spPr>
          </p:cxnSp>
          <p:cxnSp>
            <p:nvCxnSpPr>
              <p:cNvPr id="25" name="Прямая со стрелкой 24"/>
              <p:cNvCxnSpPr/>
              <p:nvPr/>
            </p:nvCxnSpPr>
            <p:spPr bwMode="auto">
              <a:xfrm rot="16200000" flipV="1">
                <a:off x="6438901" y="4362449"/>
                <a:ext cx="533399" cy="1"/>
              </a:xfrm>
              <a:prstGeom prst="straightConnector1">
                <a:avLst/>
              </a:prstGeom>
              <a:solidFill>
                <a:schemeClr val="accent1"/>
              </a:solidFill>
              <a:ln w="38100" cap="flat" cmpd="sng" algn="ctr">
                <a:solidFill>
                  <a:srgbClr val="336600"/>
                </a:solidFill>
                <a:prstDash val="solid"/>
                <a:miter lim="800000"/>
                <a:headEnd type="triangle" w="lg" len="lg"/>
                <a:tailEnd type="none" w="lg" len="lg"/>
              </a:ln>
              <a:effectLst/>
            </p:spPr>
          </p:cxnSp>
        </p:grpSp>
        <p:cxnSp>
          <p:nvCxnSpPr>
            <p:cNvPr id="43" name="Соединительная линия уступом 36"/>
            <p:cNvCxnSpPr>
              <a:stCxn id="3" idx="3"/>
              <a:endCxn id="19" idx="1"/>
            </p:cNvCxnSpPr>
            <p:nvPr/>
          </p:nvCxnSpPr>
          <p:spPr bwMode="auto">
            <a:xfrm>
              <a:off x="4166949" y="3762375"/>
              <a:ext cx="1476296" cy="1588"/>
            </a:xfrm>
            <a:prstGeom prst="straightConnector1">
              <a:avLst/>
            </a:prstGeom>
            <a:solidFill>
              <a:schemeClr val="accent1"/>
            </a:solidFill>
            <a:ln w="38100" cap="flat" cmpd="sng" algn="ctr">
              <a:solidFill>
                <a:srgbClr val="336600"/>
              </a:solidFill>
              <a:prstDash val="solid"/>
              <a:miter lim="800000"/>
              <a:headEnd type="none" w="med" len="med"/>
              <a:tailEnd type="triangle" w="lg" len="lg"/>
            </a:ln>
            <a:effectLst/>
          </p:spPr>
        </p:cxnSp>
      </p:grpSp>
    </p:spTree>
  </p:cSld>
  <p:clrMapOvr>
    <a:masterClrMapping/>
  </p:clrMapOvr>
  <p:transition spd="slow"/>
  <p:timing>
    <p:tnLst>
      <p:par>
        <p:cTn id="1" dur="indefinite" restart="never" nodeType="tmRoot"/>
      </p:par>
    </p:tnLst>
  </p:timing>
</p:sld>
</file>

<file path=ppt/theme/theme1.xml><?xml version="1.0" encoding="utf-8"?>
<a:theme xmlns:a="http://schemas.openxmlformats.org/drawingml/2006/main" name="Factory">
  <a:themeElements>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fontScheme name="Factory">
      <a:majorFont>
        <a:latin typeface="Arial"/>
        <a:ea typeface=""/>
        <a:cs typeface=""/>
      </a:majorFont>
      <a:minorFont>
        <a:latin typeface="Arial"/>
        <a:ea typeface=""/>
        <a:cs typeface=""/>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rgbClr val="FFAFFF"/>
            </a:solidFill>
            <a:effectLst/>
            <a:latin typeface="Verdana" pitchFamily="34" charset="0"/>
          </a:defRPr>
        </a:defPPr>
      </a:lstStyle>
    </a:lnDef>
  </a:objectDefaults>
  <a:extraClrSchemeLst>
    <a:extraClrScheme>
      <a:clrScheme name="Factory 1">
        <a:dk1>
          <a:srgbClr val="000054"/>
        </a:dk1>
        <a:lt1>
          <a:srgbClr val="EAEAEA"/>
        </a:lt1>
        <a:dk2>
          <a:srgbClr val="00007A"/>
        </a:dk2>
        <a:lt2>
          <a:srgbClr val="EBD189"/>
        </a:lt2>
        <a:accent1>
          <a:srgbClr val="FCAB40"/>
        </a:accent1>
        <a:accent2>
          <a:srgbClr val="555BAD"/>
        </a:accent2>
        <a:accent3>
          <a:srgbClr val="AAAABE"/>
        </a:accent3>
        <a:accent4>
          <a:srgbClr val="C8C8C8"/>
        </a:accent4>
        <a:accent5>
          <a:srgbClr val="FDD2AF"/>
        </a:accent5>
        <a:accent6>
          <a:srgbClr val="4C529C"/>
        </a:accent6>
        <a:hlink>
          <a:srgbClr val="B97C01"/>
        </a:hlink>
        <a:folHlink>
          <a:srgbClr val="CCFF33"/>
        </a:folHlink>
      </a:clrScheme>
      <a:clrMap bg1="dk2" tx1="lt1" bg2="dk1" tx2="lt2" accent1="accent1" accent2="accent2" accent3="accent3" accent4="accent4" accent5="accent5" accent6="accent6" hlink="hlink" folHlink="folHlink"/>
    </a:extraClrScheme>
    <a:extraClrScheme>
      <a:clrScheme name="Factory 2">
        <a:dk1>
          <a:srgbClr val="000000"/>
        </a:dk1>
        <a:lt1>
          <a:srgbClr val="FFFFCC"/>
        </a:lt1>
        <a:dk2>
          <a:srgbClr val="993300"/>
        </a:dk2>
        <a:lt2>
          <a:srgbClr val="EDE1AF"/>
        </a:lt2>
        <a:accent1>
          <a:srgbClr val="CAC0E2"/>
        </a:accent1>
        <a:accent2>
          <a:srgbClr val="DFC977"/>
        </a:accent2>
        <a:accent3>
          <a:srgbClr val="FFFFE2"/>
        </a:accent3>
        <a:accent4>
          <a:srgbClr val="000000"/>
        </a:accent4>
        <a:accent5>
          <a:srgbClr val="E1DCEE"/>
        </a:accent5>
        <a:accent6>
          <a:srgbClr val="CAB66B"/>
        </a:accent6>
        <a:hlink>
          <a:srgbClr val="660033"/>
        </a:hlink>
        <a:folHlink>
          <a:srgbClr val="993366"/>
        </a:folHlink>
      </a:clrScheme>
      <a:clrMap bg1="lt1" tx1="dk1" bg2="lt2" tx2="dk2" accent1="accent1" accent2="accent2" accent3="accent3" accent4="accent4" accent5="accent5" accent6="accent6" hlink="hlink" folHlink="folHlink"/>
    </a:extraClrScheme>
    <a:extraClrScheme>
      <a:clrScheme name="Factory 3">
        <a:dk1>
          <a:srgbClr val="000000"/>
        </a:dk1>
        <a:lt1>
          <a:srgbClr val="FFFFFF"/>
        </a:lt1>
        <a:dk2>
          <a:srgbClr val="000000"/>
        </a:dk2>
        <a:lt2>
          <a:srgbClr val="EAEAEA"/>
        </a:lt2>
        <a:accent1>
          <a:srgbClr val="DDDDDD"/>
        </a:accent1>
        <a:accent2>
          <a:srgbClr val="B2B2B2"/>
        </a:accent2>
        <a:accent3>
          <a:srgbClr val="FFFFFF"/>
        </a:accent3>
        <a:accent4>
          <a:srgbClr val="000000"/>
        </a:accent4>
        <a:accent5>
          <a:srgbClr val="EBEBEB"/>
        </a:accent5>
        <a:accent6>
          <a:srgbClr val="A1A1A1"/>
        </a:accent6>
        <a:hlink>
          <a:srgbClr val="4D4D4D"/>
        </a:hlink>
        <a:folHlink>
          <a:srgbClr val="969696"/>
        </a:folHlink>
      </a:clrScheme>
      <a:clrMap bg1="lt1" tx1="dk1" bg2="lt2" tx2="dk2" accent1="accent1" accent2="accent2" accent3="accent3" accent4="accent4" accent5="accent5" accent6="accent6" hlink="hlink" folHlink="folHlink"/>
    </a:extraClrScheme>
    <a:extraClrScheme>
      <a:clrScheme name="Factory 4">
        <a:dk1>
          <a:srgbClr val="481800"/>
        </a:dk1>
        <a:lt1>
          <a:srgbClr val="EAEAEA"/>
        </a:lt1>
        <a:dk2>
          <a:srgbClr val="762700"/>
        </a:dk2>
        <a:lt2>
          <a:srgbClr val="EBD189"/>
        </a:lt2>
        <a:accent1>
          <a:srgbClr val="FCAB40"/>
        </a:accent1>
        <a:accent2>
          <a:srgbClr val="AD717F"/>
        </a:accent2>
        <a:accent3>
          <a:srgbClr val="BDACAA"/>
        </a:accent3>
        <a:accent4>
          <a:srgbClr val="C8C8C8"/>
        </a:accent4>
        <a:accent5>
          <a:srgbClr val="FDD2AF"/>
        </a:accent5>
        <a:accent6>
          <a:srgbClr val="9C6672"/>
        </a:accent6>
        <a:hlink>
          <a:srgbClr val="FFFF99"/>
        </a:hlink>
        <a:folHlink>
          <a:srgbClr val="CC9900"/>
        </a:folHlink>
      </a:clrScheme>
      <a:clrMap bg1="dk2" tx1="lt1" bg2="dk1" tx2="lt2" accent1="accent1" accent2="accent2" accent3="accent3" accent4="accent4" accent5="accent5" accent6="accent6" hlink="hlink" folHlink="folHlink"/>
    </a:extraClrScheme>
    <a:extraClrScheme>
      <a:clrScheme name="Factory 5">
        <a:dk1>
          <a:srgbClr val="330066"/>
        </a:dk1>
        <a:lt1>
          <a:srgbClr val="EAEAEA"/>
        </a:lt1>
        <a:dk2>
          <a:srgbClr val="4E009C"/>
        </a:dk2>
        <a:lt2>
          <a:srgbClr val="EBD189"/>
        </a:lt2>
        <a:accent1>
          <a:srgbClr val="FCAB40"/>
        </a:accent1>
        <a:accent2>
          <a:srgbClr val="8871BB"/>
        </a:accent2>
        <a:accent3>
          <a:srgbClr val="B2AACB"/>
        </a:accent3>
        <a:accent4>
          <a:srgbClr val="C8C8C8"/>
        </a:accent4>
        <a:accent5>
          <a:srgbClr val="FDD2AF"/>
        </a:accent5>
        <a:accent6>
          <a:srgbClr val="7B66A9"/>
        </a:accent6>
        <a:hlink>
          <a:srgbClr val="99CC00"/>
        </a:hlink>
        <a:folHlink>
          <a:srgbClr val="808000"/>
        </a:folHlink>
      </a:clrScheme>
      <a:clrMap bg1="dk2" tx1="lt1" bg2="dk1" tx2="lt2" accent1="accent1" accent2="accent2" accent3="accent3" accent4="accent4" accent5="accent5" accent6="accent6" hlink="hlink" folHlink="folHlink"/>
    </a:extraClrScheme>
    <a:extraClrScheme>
      <a:clrScheme name="Factory 6">
        <a:dk1>
          <a:srgbClr val="454425"/>
        </a:dk1>
        <a:lt1>
          <a:srgbClr val="EAEAEA"/>
        </a:lt1>
        <a:dk2>
          <a:srgbClr val="4D6A2A"/>
        </a:dk2>
        <a:lt2>
          <a:srgbClr val="EBD189"/>
        </a:lt2>
        <a:accent1>
          <a:srgbClr val="FCAB40"/>
        </a:accent1>
        <a:accent2>
          <a:srgbClr val="A59E79"/>
        </a:accent2>
        <a:accent3>
          <a:srgbClr val="B2B9AC"/>
        </a:accent3>
        <a:accent4>
          <a:srgbClr val="C8C8C8"/>
        </a:accent4>
        <a:accent5>
          <a:srgbClr val="FDD2AF"/>
        </a:accent5>
        <a:accent6>
          <a:srgbClr val="958F6D"/>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Factory 7">
        <a:dk1>
          <a:srgbClr val="3C2924"/>
        </a:dk1>
        <a:lt1>
          <a:srgbClr val="EAEAEA"/>
        </a:lt1>
        <a:dk2>
          <a:srgbClr val="0D0A46"/>
        </a:dk2>
        <a:lt2>
          <a:srgbClr val="EBD189"/>
        </a:lt2>
        <a:accent1>
          <a:srgbClr val="FCAB40"/>
        </a:accent1>
        <a:accent2>
          <a:srgbClr val="633D4E"/>
        </a:accent2>
        <a:accent3>
          <a:srgbClr val="AAAAB0"/>
        </a:accent3>
        <a:accent4>
          <a:srgbClr val="C8C8C8"/>
        </a:accent4>
        <a:accent5>
          <a:srgbClr val="FDD2AF"/>
        </a:accent5>
        <a:accent6>
          <a:srgbClr val="593646"/>
        </a:accent6>
        <a:hlink>
          <a:srgbClr val="FFCC66"/>
        </a:hlink>
        <a:folHlink>
          <a:srgbClr val="99CC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Factory</Template>
  <TotalTime>5262</TotalTime>
  <Words>7111</Words>
  <Application>Microsoft Office PowerPoint</Application>
  <PresentationFormat>Экран (4:3)</PresentationFormat>
  <Paragraphs>499</Paragraphs>
  <Slides>117</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117</vt:i4>
      </vt:variant>
    </vt:vector>
  </HeadingPairs>
  <TitlesOfParts>
    <vt:vector size="122" baseType="lpstr">
      <vt:lpstr>Arial</vt:lpstr>
      <vt:lpstr>Tahoma</vt:lpstr>
      <vt:lpstr>Verdana</vt:lpstr>
      <vt:lpstr>Wingdings</vt:lpstr>
      <vt:lpstr>Factory</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University of Glamorgan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dmelniko</dc:creator>
  <cp:lastModifiedBy>Пользователь Windows</cp:lastModifiedBy>
  <cp:revision>1509</cp:revision>
  <dcterms:created xsi:type="dcterms:W3CDTF">2004-05-29T13:25:37Z</dcterms:created>
  <dcterms:modified xsi:type="dcterms:W3CDTF">2022-09-09T18:20:46Z</dcterms:modified>
</cp:coreProperties>
</file>