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0" r:id="rId3"/>
    <p:sldId id="512" r:id="rId4"/>
    <p:sldId id="513" r:id="rId5"/>
    <p:sldId id="514" r:id="rId6"/>
    <p:sldId id="515" r:id="rId7"/>
    <p:sldId id="516" r:id="rId8"/>
    <p:sldId id="517" r:id="rId9"/>
    <p:sldId id="268" r:id="rId10"/>
    <p:sldId id="518" r:id="rId11"/>
    <p:sldId id="405" r:id="rId12"/>
    <p:sldId id="485" r:id="rId13"/>
    <p:sldId id="519" r:id="rId14"/>
    <p:sldId id="520" r:id="rId15"/>
    <p:sldId id="521" r:id="rId16"/>
    <p:sldId id="522" r:id="rId17"/>
    <p:sldId id="480" r:id="rId18"/>
    <p:sldId id="523" r:id="rId19"/>
    <p:sldId id="524" r:id="rId20"/>
    <p:sldId id="525" r:id="rId21"/>
    <p:sldId id="526" r:id="rId22"/>
    <p:sldId id="527" r:id="rId23"/>
    <p:sldId id="528" r:id="rId24"/>
    <p:sldId id="529" r:id="rId25"/>
    <p:sldId id="530" r:id="rId26"/>
    <p:sldId id="468" r:id="rId27"/>
    <p:sldId id="473" r:id="rId28"/>
    <p:sldId id="486" r:id="rId29"/>
    <p:sldId id="531" r:id="rId30"/>
    <p:sldId id="532" r:id="rId31"/>
    <p:sldId id="533" r:id="rId32"/>
    <p:sldId id="534" r:id="rId33"/>
    <p:sldId id="535" r:id="rId34"/>
    <p:sldId id="536" r:id="rId35"/>
    <p:sldId id="537" r:id="rId36"/>
    <p:sldId id="538" r:id="rId37"/>
    <p:sldId id="539" r:id="rId38"/>
    <p:sldId id="540" r:id="rId39"/>
    <p:sldId id="541" r:id="rId40"/>
    <p:sldId id="542" r:id="rId41"/>
    <p:sldId id="543" r:id="rId42"/>
    <p:sldId id="544" r:id="rId43"/>
    <p:sldId id="545" r:id="rId44"/>
    <p:sldId id="546" r:id="rId45"/>
    <p:sldId id="549" r:id="rId46"/>
    <p:sldId id="550" r:id="rId47"/>
    <p:sldId id="551" r:id="rId48"/>
    <p:sldId id="552" r:id="rId49"/>
    <p:sldId id="553" r:id="rId50"/>
    <p:sldId id="548" r:id="rId51"/>
    <p:sldId id="554" r:id="rId52"/>
    <p:sldId id="555" r:id="rId53"/>
    <p:sldId id="556" r:id="rId54"/>
    <p:sldId id="557" r:id="rId55"/>
    <p:sldId id="558" r:id="rId56"/>
    <p:sldId id="559" r:id="rId57"/>
    <p:sldId id="560" r:id="rId58"/>
    <p:sldId id="603" r:id="rId59"/>
    <p:sldId id="561" r:id="rId60"/>
    <p:sldId id="562" r:id="rId61"/>
    <p:sldId id="563" r:id="rId62"/>
    <p:sldId id="564" r:id="rId63"/>
    <p:sldId id="499" r:id="rId64"/>
    <p:sldId id="565" r:id="rId65"/>
    <p:sldId id="566" r:id="rId66"/>
    <p:sldId id="567" r:id="rId67"/>
    <p:sldId id="568" r:id="rId68"/>
    <p:sldId id="569" r:id="rId69"/>
    <p:sldId id="570" r:id="rId70"/>
    <p:sldId id="571" r:id="rId71"/>
    <p:sldId id="572" r:id="rId72"/>
    <p:sldId id="574" r:id="rId73"/>
    <p:sldId id="573" r:id="rId74"/>
    <p:sldId id="575" r:id="rId75"/>
    <p:sldId id="576" r:id="rId76"/>
    <p:sldId id="577" r:id="rId77"/>
    <p:sldId id="578" r:id="rId78"/>
    <p:sldId id="579" r:id="rId79"/>
    <p:sldId id="580" r:id="rId80"/>
    <p:sldId id="581" r:id="rId81"/>
    <p:sldId id="582" r:id="rId82"/>
    <p:sldId id="583" r:id="rId83"/>
    <p:sldId id="584" r:id="rId84"/>
    <p:sldId id="585" r:id="rId85"/>
    <p:sldId id="587" r:id="rId86"/>
    <p:sldId id="586" r:id="rId87"/>
    <p:sldId id="588" r:id="rId88"/>
    <p:sldId id="589" r:id="rId89"/>
    <p:sldId id="590" r:id="rId90"/>
    <p:sldId id="591" r:id="rId91"/>
    <p:sldId id="592" r:id="rId92"/>
    <p:sldId id="593" r:id="rId93"/>
    <p:sldId id="594" r:id="rId94"/>
    <p:sldId id="595" r:id="rId95"/>
    <p:sldId id="597" r:id="rId96"/>
    <p:sldId id="596" r:id="rId97"/>
    <p:sldId id="598" r:id="rId98"/>
    <p:sldId id="599" r:id="rId99"/>
    <p:sldId id="600" r:id="rId100"/>
    <p:sldId id="601" r:id="rId101"/>
    <p:sldId id="602" r:id="rId102"/>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CCFF"/>
    <a:srgbClr val="FF9933"/>
    <a:srgbClr val="006600"/>
    <a:srgbClr val="0000CC"/>
    <a:srgbClr val="FF3300"/>
    <a:srgbClr val="CCFFFF"/>
    <a:srgbClr val="000099"/>
    <a:srgbClr val="FF006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780" autoAdjust="0"/>
  </p:normalViewPr>
  <p:slideViewPr>
    <p:cSldViewPr>
      <p:cViewPr varScale="1">
        <p:scale>
          <a:sx n="84" d="100"/>
          <a:sy n="84" d="100"/>
        </p:scale>
        <p:origin x="13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9778742D-032D-4574-9511-A3AD2BED1BFA}"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09E64BA-B7A4-4708-B28B-536D5DAB02DF}"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3611731-6C88-4F83-9E6C-EB1E9FA90A9E}"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3B84805-67EA-41FF-BFB9-9242C46B3B6C}"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0451BE1-9FE2-4933-BB35-D352CC59B725}"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EE98E7E-AE1C-4DED-9BE4-83F8E44A4675}"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62B4EB5B-DE5F-469D-ABAF-3DF469DFA65E}"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C8299C57-CD85-4EC6-8525-8EB3F5AA0C97}"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5AE10100-3A27-4D86-955C-8EA6B43C8745}"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55CBCEA-AA66-417F-9B56-7DC8F563EA08}"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EC7AEE0-D2A4-4AAD-8230-24279D3D461E}"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1FCBC934-04D6-45CB-A398-EF32765E84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85786" y="3933825"/>
            <a:ext cx="8358214" cy="1392689"/>
          </a:xfrm>
          <a:prstGeom prst="rect">
            <a:avLst/>
          </a:prstGeom>
          <a:noFill/>
          <a:ln w="9525">
            <a:noFill/>
            <a:miter lim="800000"/>
            <a:headEnd/>
            <a:tailEnd/>
          </a:ln>
          <a:effectLst>
            <a:outerShdw dist="17961" dir="2700000" algn="ctr" rotWithShape="0">
              <a:srgbClr val="3399FF"/>
            </a:outerShdw>
          </a:effectLst>
        </p:spPr>
        <p:txBody>
          <a:bodyPr wrap="square" lIns="0" tIns="0" rIns="0" bIns="0" anchor="b" anchorCtr="1">
            <a:spAutoFit/>
          </a:bodyPr>
          <a:lstStyle/>
          <a:p>
            <a:pPr marL="342900" indent="-342900" fontAlgn="ctr">
              <a:lnSpc>
                <a:spcPts val="3600"/>
              </a:lnSpc>
              <a:spcBef>
                <a:spcPts val="0"/>
              </a:spcBef>
              <a:buClr>
                <a:srgbClr val="FFFF00"/>
              </a:buClr>
              <a:buSzPct val="80000"/>
              <a:buFont typeface="Wingdings" pitchFamily="2" charset="2"/>
              <a:buNone/>
              <a:defRPr/>
            </a:pPr>
            <a:r>
              <a:rPr lang="ru-RU" sz="3200" dirty="0">
                <a:solidFill>
                  <a:srgbClr val="CC0000"/>
                </a:solidFill>
              </a:rPr>
              <a:t>Лекция </a:t>
            </a:r>
            <a:r>
              <a:rPr lang="ru-RU" sz="3200" dirty="0" smtClean="0">
                <a:solidFill>
                  <a:srgbClr val="CC0000"/>
                </a:solidFill>
              </a:rPr>
              <a:t>№5:</a:t>
            </a:r>
            <a:r>
              <a:rPr lang="ru-RU" sz="3200" dirty="0" smtClean="0">
                <a:solidFill>
                  <a:srgbClr val="FF3300"/>
                </a:solidFill>
              </a:rPr>
              <a:t> </a:t>
            </a:r>
            <a:r>
              <a:rPr lang="ru-RU" sz="3200" i="1" dirty="0">
                <a:solidFill>
                  <a:srgbClr val="56AC00"/>
                </a:solidFill>
              </a:rPr>
              <a:t>Теоретические основы </a:t>
            </a:r>
            <a:r>
              <a:rPr lang="ru-RU" sz="3200" i="1" dirty="0" smtClean="0">
                <a:solidFill>
                  <a:srgbClr val="56AC00"/>
                </a:solidFill>
              </a:rPr>
              <a:t>обеспечения неотказуемости</a:t>
            </a:r>
          </a:p>
          <a:p>
            <a:pPr marL="342900" indent="-342900" fontAlgn="ctr">
              <a:lnSpc>
                <a:spcPts val="3600"/>
              </a:lnSpc>
              <a:spcBef>
                <a:spcPts val="0"/>
              </a:spcBef>
              <a:buClr>
                <a:srgbClr val="FFFF00"/>
              </a:buClr>
              <a:buSzPct val="80000"/>
              <a:buFont typeface="Wingdings" pitchFamily="2" charset="2"/>
              <a:buNone/>
              <a:defRPr/>
            </a:pPr>
            <a:r>
              <a:rPr lang="ru-RU" sz="3200" i="1" dirty="0" smtClean="0">
                <a:solidFill>
                  <a:srgbClr val="56AC00"/>
                </a:solidFill>
              </a:rPr>
              <a:t>(</a:t>
            </a:r>
            <a:r>
              <a:rPr lang="ru-RU" sz="3200" i="1" dirty="0">
                <a:solidFill>
                  <a:srgbClr val="56AC00"/>
                </a:solidFill>
              </a:rPr>
              <a:t>Часть 1) </a:t>
            </a:r>
            <a:endParaRPr lang="en-GB" sz="3200" i="1" dirty="0">
              <a:solidFill>
                <a:srgbClr val="56AC00"/>
              </a:solidFill>
            </a:endParaRP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21418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buClr>
                <a:srgbClr val="FF0066"/>
              </a:buClr>
              <a:buSzPct val="80000"/>
              <a:buFont typeface="Wingdings" pitchFamily="2" charset="2"/>
              <a:buNone/>
              <a:defRPr/>
            </a:pPr>
            <a:r>
              <a:rPr lang="ru-RU" sz="3300" i="1" dirty="0" smtClean="0">
                <a:solidFill>
                  <a:srgbClr val="FF0066"/>
                </a:solidFill>
              </a:rPr>
              <a:t>Целевое назначение СЛНТ — обеспечение доказательства (свидетельства) соответствующего события или действия</a:t>
            </a:r>
            <a:r>
              <a:rPr lang="ru-RU" sz="3300" dirty="0" smtClean="0">
                <a:solidFill>
                  <a:srgbClr val="000099"/>
                </a:solidFill>
              </a:rPr>
              <a:t>. СЛНТ могут запрашиваться объектами, которые не принимали участие в том или ином событии или действии. </a:t>
            </a:r>
            <a:r>
              <a:rPr lang="ru-RU" sz="3300" i="1" dirty="0" smtClean="0">
                <a:solidFill>
                  <a:srgbClr val="FF0066"/>
                </a:solidFill>
              </a:rPr>
              <a:t>Примеры действий</a:t>
            </a:r>
            <a:r>
              <a:rPr lang="ru-RU" sz="3300" dirty="0" smtClean="0">
                <a:solidFill>
                  <a:srgbClr val="000099"/>
                </a:solidFill>
              </a:rPr>
              <a:t>, которые могут быть защищены с привлечением СЛНТ, могут быть следующие:</a:t>
            </a:r>
            <a:endParaRPr lang="ru-RU" sz="33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928670"/>
            <a:ext cx="8001056" cy="52578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pPr>
            <a:r>
              <a:rPr lang="ru-RU" sz="3600" i="1" dirty="0" smtClean="0">
                <a:solidFill>
                  <a:srgbClr val="FF0066"/>
                </a:solidFill>
              </a:rPr>
              <a:t>В этом случае роль ДТС заключается в оказании помощи пользователю доказательством </a:t>
            </a:r>
            <a:r>
              <a:rPr lang="ru-RU" sz="3600" dirty="0" smtClean="0">
                <a:solidFill>
                  <a:srgbClr val="000099"/>
                </a:solidFill>
              </a:rPr>
              <a:t>по преодолению сложности процедуры проверки доказательства и сохранении в силе результатов ранее запрошенных проверок с целью оптимизации ответов на будущие запросы проверок.</a:t>
            </a:r>
            <a:endParaRPr lang="ru-RU" sz="34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400" i="1" dirty="0" smtClean="0">
                <a:solidFill>
                  <a:srgbClr val="FF0066"/>
                </a:solidFill>
              </a:rPr>
              <a:t>Чтобы это осуществить, ДТС</a:t>
            </a:r>
          </a:p>
          <a:p>
            <a:pPr>
              <a:lnSpc>
                <a:spcPts val="3800"/>
              </a:lnSpc>
            </a:pPr>
            <a:r>
              <a:rPr lang="ru-RU" sz="3400" i="1" dirty="0" smtClean="0">
                <a:solidFill>
                  <a:srgbClr val="FF0066"/>
                </a:solidFill>
              </a:rPr>
              <a:t>может запросить определённое взаимодействие со Службой единого каталога</a:t>
            </a:r>
            <a:r>
              <a:rPr lang="ru-RU" sz="3400" dirty="0" smtClean="0">
                <a:solidFill>
                  <a:srgbClr val="000099"/>
                </a:solidFill>
              </a:rPr>
              <a:t>. Это предусматривает, что ДТС, исполняющая роль центра проверки ЭЦП, имеет открытый ключ, по крайней мере, одного УЦ. ДТС также учитывает надёжные взаимосвязи, которые существуют между различными УЦ.</a:t>
            </a:r>
            <a:endParaRPr lang="ru-RU" sz="34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928662" y="1142984"/>
            <a:ext cx="7921625" cy="502701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4600"/>
              </a:lnSpc>
              <a:spcBef>
                <a:spcPts val="1200"/>
              </a:spcBef>
              <a:buClr>
                <a:srgbClr val="FF0066"/>
              </a:buClr>
              <a:buSzPct val="70000"/>
              <a:buFont typeface="Wingdings" pitchFamily="2" charset="2"/>
              <a:buChar char="q"/>
              <a:defRPr/>
            </a:pPr>
            <a:r>
              <a:rPr lang="ru-RU" sz="4000" dirty="0" smtClean="0">
                <a:solidFill>
                  <a:srgbClr val="000099"/>
                </a:solidFill>
              </a:rPr>
              <a:t>передача электронного почтового сообщения Х.400 (включая ЭП в Интернет-сети);</a:t>
            </a:r>
          </a:p>
          <a:p>
            <a:pPr marL="539750" indent="-539750" algn="l">
              <a:lnSpc>
                <a:spcPts val="4600"/>
              </a:lnSpc>
              <a:spcBef>
                <a:spcPts val="1200"/>
              </a:spcBef>
              <a:buClr>
                <a:srgbClr val="FF0066"/>
              </a:buClr>
              <a:buSzPct val="70000"/>
              <a:buFont typeface="Wingdings" pitchFamily="2" charset="2"/>
              <a:buChar char="q"/>
              <a:defRPr/>
            </a:pPr>
            <a:r>
              <a:rPr lang="ru-RU" sz="4000" dirty="0" smtClean="0">
                <a:solidFill>
                  <a:srgbClr val="000099"/>
                </a:solidFill>
              </a:rPr>
              <a:t>внесение записи в базу данных (БД);</a:t>
            </a:r>
          </a:p>
          <a:p>
            <a:pPr marL="539750" indent="-539750" algn="l">
              <a:lnSpc>
                <a:spcPts val="4600"/>
              </a:lnSpc>
              <a:spcBef>
                <a:spcPts val="1200"/>
              </a:spcBef>
              <a:buClr>
                <a:srgbClr val="FF0066"/>
              </a:buClr>
              <a:buSzPct val="70000"/>
              <a:buFont typeface="Wingdings" pitchFamily="2" charset="2"/>
              <a:buChar char="q"/>
              <a:defRPr/>
            </a:pPr>
            <a:r>
              <a:rPr lang="ru-RU" sz="4000" dirty="0" smtClean="0">
                <a:solidFill>
                  <a:srgbClr val="000099"/>
                </a:solidFill>
              </a:rPr>
              <a:t>вызов удалённой процедуры.</a:t>
            </a:r>
            <a:endParaRPr lang="ru-RU" sz="4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8662" y="1142984"/>
            <a:ext cx="8001056" cy="50864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buClr>
                <a:srgbClr val="FF0066"/>
              </a:buClr>
              <a:buSzPct val="80000"/>
              <a:buFont typeface="Wingdings" pitchFamily="2" charset="2"/>
              <a:buNone/>
              <a:defRPr/>
            </a:pPr>
            <a:r>
              <a:rPr lang="ru-RU" sz="3200" i="1" dirty="0" smtClean="0">
                <a:solidFill>
                  <a:srgbClr val="FF0066"/>
                </a:solidFill>
              </a:rPr>
              <a:t>При передаче сообщений </a:t>
            </a:r>
            <a:r>
              <a:rPr lang="ru-RU" sz="3200" dirty="0" smtClean="0">
                <a:solidFill>
                  <a:srgbClr val="000099"/>
                </a:solidFill>
              </a:rPr>
              <a:t>с целью подтверждения их источника должны использоваться параметр подлинности этого источника и служба обеспечения целостности данных. </a:t>
            </a:r>
            <a:r>
              <a:rPr lang="ru-RU" sz="3200" i="1" dirty="0" smtClean="0">
                <a:solidFill>
                  <a:srgbClr val="FF0066"/>
                </a:solidFill>
              </a:rPr>
              <a:t>Для обеспечения подтверждения доставки </a:t>
            </a:r>
            <a:r>
              <a:rPr lang="ru-RU" sz="3200" dirty="0" smtClean="0">
                <a:solidFill>
                  <a:srgbClr val="000099"/>
                </a:solidFill>
              </a:rPr>
              <a:t>должны использоваться параметр подлинности получателя и служба обеспечения целостности данных.</a:t>
            </a:r>
            <a:endParaRPr lang="ru-RU" sz="3200" dirty="0">
              <a:solidFill>
                <a:srgbClr val="000099"/>
              </a:solidFill>
            </a:endParaRPr>
          </a:p>
        </p:txBody>
      </p:sp>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8662" y="1214422"/>
            <a:ext cx="8001056" cy="50864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200" dirty="0" smtClean="0">
                <a:solidFill>
                  <a:srgbClr val="000099"/>
                </a:solidFill>
              </a:rPr>
              <a:t>В некоторых случаях, также </a:t>
            </a:r>
            <a:r>
              <a:rPr lang="ru-RU" sz="3200" i="1" dirty="0" smtClean="0">
                <a:solidFill>
                  <a:srgbClr val="FF0066"/>
                </a:solidFill>
              </a:rPr>
              <a:t>может потребоваться доказательство, затрагивающее контекстно-зависимую информацию</a:t>
            </a:r>
            <a:r>
              <a:rPr lang="ru-RU" sz="3200" dirty="0" smtClean="0">
                <a:solidFill>
                  <a:srgbClr val="000099"/>
                </a:solidFill>
              </a:rPr>
              <a:t> (например, дата, время, местоположение источника/получателя).</a:t>
            </a:r>
          </a:p>
          <a:p>
            <a:pPr>
              <a:lnSpc>
                <a:spcPts val="4000"/>
              </a:lnSpc>
            </a:pPr>
            <a:r>
              <a:rPr lang="ru-RU" sz="3200" dirty="0" smtClean="0">
                <a:solidFill>
                  <a:srgbClr val="000099"/>
                </a:solidFill>
              </a:rPr>
              <a:t>СЛНТ предоставляет следующие </a:t>
            </a:r>
            <a:r>
              <a:rPr lang="ru-RU" sz="3200" i="1" dirty="0" smtClean="0">
                <a:solidFill>
                  <a:srgbClr val="FF0066"/>
                </a:solidFill>
              </a:rPr>
              <a:t>средства, которые могут быть использованы в случае попытки отказа </a:t>
            </a:r>
            <a:r>
              <a:rPr lang="ru-RU" sz="3200" dirty="0" smtClean="0">
                <a:solidFill>
                  <a:srgbClr val="000099"/>
                </a:solidFill>
              </a:rPr>
              <a:t>от чего-либо:</a:t>
            </a:r>
            <a:endParaRPr lang="ru-RU" sz="3200" dirty="0">
              <a:solidFill>
                <a:srgbClr val="000099"/>
              </a:solidFill>
            </a:endParaRPr>
          </a:p>
        </p:txBody>
      </p:sp>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928662" y="1071546"/>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200"/>
              </a:lnSpc>
              <a:spcBef>
                <a:spcPts val="600"/>
              </a:spcBef>
              <a:buClr>
                <a:srgbClr val="FF0066"/>
              </a:buClr>
              <a:buSzPct val="70000"/>
              <a:buFont typeface="Wingdings" pitchFamily="2" charset="2"/>
              <a:buChar char="q"/>
              <a:tabLst>
                <a:tab pos="539750" algn="l"/>
              </a:tabLst>
              <a:defRPr/>
            </a:pPr>
            <a:r>
              <a:rPr lang="ru-RU" sz="3800" dirty="0" smtClean="0">
                <a:solidFill>
                  <a:srgbClr val="000099"/>
                </a:solidFill>
              </a:rPr>
              <a:t>формирования доказательства;</a:t>
            </a:r>
          </a:p>
          <a:p>
            <a:pPr marL="539750" indent="-539750" algn="l">
              <a:lnSpc>
                <a:spcPts val="4200"/>
              </a:lnSpc>
              <a:spcBef>
                <a:spcPts val="600"/>
              </a:spcBef>
              <a:buClr>
                <a:srgbClr val="FF0066"/>
              </a:buClr>
              <a:buSzPct val="70000"/>
              <a:buFont typeface="Wingdings" pitchFamily="2" charset="2"/>
              <a:buChar char="q"/>
              <a:tabLst>
                <a:tab pos="539750" algn="l"/>
              </a:tabLst>
              <a:defRPr/>
            </a:pPr>
            <a:r>
              <a:rPr lang="ru-RU" sz="3800" dirty="0" smtClean="0">
                <a:solidFill>
                  <a:srgbClr val="000099"/>
                </a:solidFill>
              </a:rPr>
              <a:t>регистрации доказательства;</a:t>
            </a:r>
          </a:p>
          <a:p>
            <a:pPr marL="539750" indent="-539750" algn="l">
              <a:lnSpc>
                <a:spcPts val="4200"/>
              </a:lnSpc>
              <a:spcBef>
                <a:spcPts val="600"/>
              </a:spcBef>
              <a:buClr>
                <a:srgbClr val="FF0066"/>
              </a:buClr>
              <a:buSzPct val="70000"/>
              <a:buFont typeface="Wingdings" pitchFamily="2" charset="2"/>
              <a:buChar char="q"/>
              <a:tabLst>
                <a:tab pos="539750" algn="l"/>
              </a:tabLst>
              <a:defRPr/>
            </a:pPr>
            <a:r>
              <a:rPr lang="ru-RU" sz="3800" dirty="0" smtClean="0">
                <a:solidFill>
                  <a:srgbClr val="000099"/>
                </a:solidFill>
              </a:rPr>
              <a:t>проверки сформированного доказательства;</a:t>
            </a:r>
          </a:p>
          <a:p>
            <a:pPr marL="539750" indent="-539750" algn="l">
              <a:lnSpc>
                <a:spcPts val="4200"/>
              </a:lnSpc>
              <a:spcBef>
                <a:spcPts val="600"/>
              </a:spcBef>
              <a:buClr>
                <a:srgbClr val="FF0066"/>
              </a:buClr>
              <a:buSzPct val="70000"/>
              <a:buFont typeface="Wingdings" pitchFamily="2" charset="2"/>
              <a:buChar char="q"/>
              <a:tabLst>
                <a:tab pos="539750" algn="l"/>
              </a:tabLst>
              <a:defRPr/>
            </a:pPr>
            <a:r>
              <a:rPr lang="ru-RU" sz="3800" dirty="0" smtClean="0">
                <a:solidFill>
                  <a:srgbClr val="000099"/>
                </a:solidFill>
              </a:rPr>
              <a:t>извлечения (восстановления) и повторной проверки доказательства</a:t>
            </a:r>
            <a:r>
              <a:rPr lang="ru-RU" sz="4000" dirty="0" smtClean="0">
                <a:solidFill>
                  <a:srgbClr val="000099"/>
                </a:solidFill>
              </a:rPr>
              <a:t>.</a:t>
            </a:r>
            <a:endParaRPr lang="ru-RU" sz="4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8662" y="1071546"/>
            <a:ext cx="8001056" cy="51805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000" i="1" dirty="0" smtClean="0">
                <a:solidFill>
                  <a:srgbClr val="FF0066"/>
                </a:solidFill>
              </a:rPr>
              <a:t>Споры между сторонами могут быть урегулированы непосредственно через проверку доказательства</a:t>
            </a:r>
            <a:r>
              <a:rPr lang="ru-RU" sz="3000" dirty="0" smtClean="0">
                <a:solidFill>
                  <a:srgbClr val="000099"/>
                </a:solidFill>
              </a:rPr>
              <a:t>. Однако </a:t>
            </a:r>
            <a:r>
              <a:rPr lang="ru-RU" sz="3000" i="1" dirty="0" smtClean="0">
                <a:solidFill>
                  <a:srgbClr val="FF0066"/>
                </a:solidFill>
              </a:rPr>
              <a:t>спор может быть урегулирован судьёй</a:t>
            </a:r>
            <a:r>
              <a:rPr lang="ru-RU" sz="3000" dirty="0" smtClean="0">
                <a:solidFill>
                  <a:srgbClr val="000099"/>
                </a:solidFill>
              </a:rPr>
              <a:t>, который устанавливает доказательство и определяет, произошло или нет спорное действие или событие. </a:t>
            </a:r>
            <a:r>
              <a:rPr lang="ru-RU" sz="3000" i="1" dirty="0" smtClean="0">
                <a:solidFill>
                  <a:srgbClr val="FF0066"/>
                </a:solidFill>
              </a:rPr>
              <a:t>Судебное решение </a:t>
            </a:r>
            <a:r>
              <a:rPr lang="ru-RU" sz="3000" dirty="0" smtClean="0">
                <a:solidFill>
                  <a:srgbClr val="000099"/>
                </a:solidFill>
              </a:rPr>
              <a:t>может быть обеспечено эффективно только тогда, когда стороны спора признали удостоверяющий центр судьи.</a:t>
            </a:r>
            <a:endParaRPr lang="ru-RU" sz="3000" dirty="0">
              <a:solidFill>
                <a:srgbClr val="000099"/>
              </a:solidFill>
            </a:endParaRPr>
          </a:p>
        </p:txBody>
      </p:sp>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8662" y="857232"/>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200" i="1" dirty="0" smtClean="0">
                <a:solidFill>
                  <a:srgbClr val="FF0066"/>
                </a:solidFill>
              </a:rPr>
              <a:t>Для обеспечения гарантированного доказательства, принятого судьёй, как правило, оно должно быть заверено одной или несколькими ДТС</a:t>
            </a:r>
            <a:r>
              <a:rPr lang="ru-RU" sz="3200" dirty="0" smtClean="0">
                <a:solidFill>
                  <a:srgbClr val="000099"/>
                </a:solidFill>
              </a:rPr>
              <a:t>. Судья может быть одновременно и ДТС, которая заверяет доказательство. Применяемые способы обеспечения неотказуемости используют несколько типов ДТС и форм доказательств.</a:t>
            </a:r>
            <a:endParaRPr lang="ru-RU" sz="3200" dirty="0">
              <a:solidFill>
                <a:srgbClr val="000099"/>
              </a:solidFill>
            </a:endParaRPr>
          </a:p>
        </p:txBody>
      </p:sp>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428736"/>
            <a:ext cx="8001056" cy="480131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2600" i="1" dirty="0" smtClean="0">
                <a:solidFill>
                  <a:srgbClr val="FF0066"/>
                </a:solidFill>
              </a:rPr>
              <a:t>СЛНТ может привлекать одну или несколько ДТС</a:t>
            </a:r>
            <a:r>
              <a:rPr lang="ru-RU" sz="2600" dirty="0" smtClean="0">
                <a:solidFill>
                  <a:srgbClr val="000099"/>
                </a:solidFill>
              </a:rPr>
              <a:t>.</a:t>
            </a:r>
          </a:p>
          <a:p>
            <a:r>
              <a:rPr lang="ru-RU" sz="2600" dirty="0" smtClean="0">
                <a:solidFill>
                  <a:srgbClr val="000099"/>
                </a:solidFill>
              </a:rPr>
              <a:t>ДТС, которые обеспечивают СЛНТ без каких-либо активных действий при каждом обращении к этой службе, называются </a:t>
            </a:r>
            <a:r>
              <a:rPr lang="ru-RU" sz="2600" i="1" dirty="0" smtClean="0">
                <a:solidFill>
                  <a:srgbClr val="FF0066"/>
                </a:solidFill>
              </a:rPr>
              <a:t>автономными ДТС</a:t>
            </a:r>
            <a:r>
              <a:rPr lang="ru-RU" sz="2600" dirty="0" smtClean="0">
                <a:solidFill>
                  <a:srgbClr val="000099"/>
                </a:solidFill>
              </a:rPr>
              <a:t>. ДТС, которые активно участвуют в процедурах формирования или проверки доказательства, называются </a:t>
            </a:r>
            <a:r>
              <a:rPr lang="ru-RU" sz="2600" i="1" dirty="0" smtClean="0">
                <a:solidFill>
                  <a:srgbClr val="FF0066"/>
                </a:solidFill>
              </a:rPr>
              <a:t>интерактивными ДТС</a:t>
            </a:r>
            <a:r>
              <a:rPr lang="ru-RU" sz="2600" dirty="0" smtClean="0">
                <a:solidFill>
                  <a:srgbClr val="000099"/>
                </a:solidFill>
              </a:rPr>
              <a:t>. ДТС, которая является промежуточной системой (</a:t>
            </a:r>
            <a:r>
              <a:rPr lang="ru-RU" sz="2600" i="1" dirty="0" smtClean="0">
                <a:solidFill>
                  <a:srgbClr val="FF0066"/>
                </a:solidFill>
              </a:rPr>
              <a:t>intermediary</a:t>
            </a:r>
            <a:r>
              <a:rPr lang="ru-RU" sz="2600" dirty="0" smtClean="0">
                <a:solidFill>
                  <a:srgbClr val="000099"/>
                </a:solidFill>
              </a:rPr>
              <a:t>) во всех процедурах информационного обмена, называется </a:t>
            </a:r>
            <a:r>
              <a:rPr lang="ru-RU" sz="2600" i="1" dirty="0" smtClean="0">
                <a:solidFill>
                  <a:srgbClr val="FF0066"/>
                </a:solidFill>
              </a:rPr>
              <a:t>промежуточной ДТС</a:t>
            </a:r>
            <a:r>
              <a:rPr lang="ru-RU" sz="2600" dirty="0" smtClean="0">
                <a:solidFill>
                  <a:srgbClr val="000099"/>
                </a:solidFill>
              </a:rPr>
              <a:t>.</a:t>
            </a:r>
            <a:endParaRPr lang="ru-RU" sz="2600" dirty="0">
              <a:solidFill>
                <a:srgbClr val="000099"/>
              </a:solidFill>
            </a:endParaRPr>
          </a:p>
        </p:txBody>
      </p:sp>
      <p:sp>
        <p:nvSpPr>
          <p:cNvPr id="314371" name="Rectangle 3"/>
          <p:cNvSpPr>
            <a:spLocks noChangeArrowheads="1"/>
          </p:cNvSpPr>
          <p:nvPr/>
        </p:nvSpPr>
        <p:spPr bwMode="auto">
          <a:xfrm>
            <a:off x="785786" y="857232"/>
            <a:ext cx="8358214" cy="45720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sz="3000" b="1" i="1" dirty="0">
                <a:solidFill>
                  <a:srgbClr val="FF3300"/>
                </a:solidFill>
                <a:latin typeface="Arial" charset="0"/>
              </a:rPr>
              <a:t>1.2. </a:t>
            </a:r>
            <a:r>
              <a:rPr lang="ru-RU" sz="3000" b="1" i="1" dirty="0" smtClean="0">
                <a:solidFill>
                  <a:srgbClr val="FF3300"/>
                </a:solidFill>
                <a:latin typeface="Arial" charset="0"/>
              </a:rPr>
              <a:t>Роль и участие ДТС</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71546"/>
            <a:ext cx="8001056" cy="51976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ДТС может быть востребована для записи (регистрации) и/или накопления доказательств, она также необходима в качестве поручителя за юридическую обоснованность доказательства</a:t>
            </a:r>
            <a:r>
              <a:rPr lang="ru-RU" dirty="0" smtClean="0">
                <a:solidFill>
                  <a:srgbClr val="000099"/>
                </a:solidFill>
              </a:rPr>
              <a:t>. Привлекаемые к СЛНТ </a:t>
            </a:r>
            <a:r>
              <a:rPr lang="ru-RU" i="1" dirty="0" smtClean="0">
                <a:solidFill>
                  <a:srgbClr val="FF0066"/>
                </a:solidFill>
              </a:rPr>
              <a:t>ДТС могут выступать в различном качестве </a:t>
            </a:r>
            <a:r>
              <a:rPr lang="ru-RU" dirty="0" smtClean="0">
                <a:solidFill>
                  <a:srgbClr val="000099"/>
                </a:solidFill>
              </a:rPr>
              <a:t>(например, нотариуса, службы меток времени, службы мониторинга, УЦ, службы формирования ЭЦП, службы подтверждения подлинности ЭЦП и центра доставки).</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1071546"/>
            <a:ext cx="8001056" cy="923330"/>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sz="3000" dirty="0" smtClean="0">
                <a:solidFill>
                  <a:srgbClr val="000099"/>
                </a:solidFill>
              </a:rPr>
              <a:t>Одна ДТС может выступать в одной или в нескольких из следующих ролей:</a:t>
            </a:r>
            <a:endParaRPr lang="ru-RU" sz="3000" i="1" dirty="0">
              <a:solidFill>
                <a:srgbClr val="000099"/>
              </a:solidFill>
            </a:endParaRPr>
          </a:p>
        </p:txBody>
      </p:sp>
      <p:sp>
        <p:nvSpPr>
          <p:cNvPr id="4" name="Text Box 2"/>
          <p:cNvSpPr txBox="1">
            <a:spLocks noChangeArrowheads="1"/>
          </p:cNvSpPr>
          <p:nvPr/>
        </p:nvSpPr>
        <p:spPr bwMode="auto">
          <a:xfrm>
            <a:off x="928662" y="2071678"/>
            <a:ext cx="8001056" cy="42319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42925" indent="-542925" algn="l">
              <a:lnSpc>
                <a:spcPts val="3600"/>
              </a:lnSpc>
              <a:spcBef>
                <a:spcPts val="600"/>
              </a:spcBef>
              <a:buClr>
                <a:srgbClr val="FF0066"/>
              </a:buClr>
              <a:buSzPct val="80000"/>
              <a:buFont typeface="Wingdings" pitchFamily="2" charset="2"/>
              <a:buChar char="q"/>
              <a:defRPr/>
            </a:pPr>
            <a:r>
              <a:rPr lang="ru-RU" i="1" dirty="0" smtClean="0">
                <a:solidFill>
                  <a:srgbClr val="FF0066"/>
                </a:solidFill>
              </a:rPr>
              <a:t>формирование доказательства</a:t>
            </a:r>
            <a:r>
              <a:rPr lang="ru-RU" dirty="0" smtClean="0">
                <a:solidFill>
                  <a:srgbClr val="000099"/>
                </a:solidFill>
              </a:rPr>
              <a:t>. ДТС взаимодействует с СЛНТ, которая запрашивает процедуру формирования доказательства;</a:t>
            </a:r>
          </a:p>
          <a:p>
            <a:pPr marL="542925" indent="-542925" algn="l">
              <a:lnSpc>
                <a:spcPts val="3600"/>
              </a:lnSpc>
              <a:spcBef>
                <a:spcPts val="600"/>
              </a:spcBef>
              <a:buClr>
                <a:srgbClr val="FF0066"/>
              </a:buClr>
              <a:buSzPct val="80000"/>
              <a:buFont typeface="Wingdings" pitchFamily="2" charset="2"/>
              <a:buChar char="q"/>
              <a:defRPr/>
            </a:pPr>
            <a:r>
              <a:rPr lang="ru-RU" i="1" dirty="0" smtClean="0">
                <a:solidFill>
                  <a:srgbClr val="FF0066"/>
                </a:solidFill>
              </a:rPr>
              <a:t>регистрация доказательства</a:t>
            </a:r>
            <a:r>
              <a:rPr lang="ru-RU" dirty="0" smtClean="0">
                <a:solidFill>
                  <a:srgbClr val="000099"/>
                </a:solidFill>
              </a:rPr>
              <a:t>. ДТС регистрирует (записывает) доказательство, которое в дальнейшем может быть возвращено пользователю доказательством или судье;</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1142984"/>
            <a:ext cx="8001056" cy="5170646"/>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i="1" dirty="0" smtClean="0">
                <a:solidFill>
                  <a:srgbClr val="FF0066"/>
                </a:solidFill>
              </a:rPr>
              <a:t>Цель функционирования службы обеспечения неотказуемости (СЛНТ) </a:t>
            </a:r>
            <a:r>
              <a:rPr lang="ru-RU" dirty="0" smtClean="0">
                <a:solidFill>
                  <a:srgbClr val="000099"/>
                </a:solidFill>
              </a:rPr>
              <a:t>заключается в сборе, обработке, обеспечении доступности и признании неопровержимости доказательства (свидетельства) относительно заявленного события или действия с целью урегулирования споров о произошедшем или не произошедшем событии или действии. СЛНТ может применять во многих ситуациях и при различных обстоятельствах. </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1071546"/>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42925" indent="-542925" algn="l">
              <a:lnSpc>
                <a:spcPts val="3600"/>
              </a:lnSpc>
              <a:spcBef>
                <a:spcPts val="600"/>
              </a:spcBef>
              <a:buClr>
                <a:srgbClr val="FF0066"/>
              </a:buClr>
              <a:buSzPct val="80000"/>
              <a:buFont typeface="Wingdings" pitchFamily="2" charset="2"/>
              <a:buChar char="q"/>
              <a:defRPr/>
            </a:pPr>
            <a:r>
              <a:rPr lang="ru-RU" sz="3000" i="1" dirty="0" smtClean="0">
                <a:solidFill>
                  <a:srgbClr val="FF0066"/>
                </a:solidFill>
              </a:rPr>
              <a:t>служба меток времени</a:t>
            </a:r>
            <a:r>
              <a:rPr lang="ru-RU" sz="3000" dirty="0" smtClean="0">
                <a:solidFill>
                  <a:srgbClr val="000099"/>
                </a:solidFill>
              </a:rPr>
              <a:t>. ДТС является доверенной службой, которая обеспечивает доказательство, включающее время, меткой времени при получении на неё запроса;</a:t>
            </a:r>
          </a:p>
          <a:p>
            <a:pPr marL="542925" indent="-542925" algn="l">
              <a:lnSpc>
                <a:spcPts val="3600"/>
              </a:lnSpc>
              <a:spcBef>
                <a:spcPts val="600"/>
              </a:spcBef>
              <a:buClr>
                <a:srgbClr val="FF0066"/>
              </a:buClr>
              <a:buSzPct val="80000"/>
              <a:buFont typeface="Wingdings" pitchFamily="2" charset="2"/>
              <a:buChar char="q"/>
              <a:defRPr/>
            </a:pPr>
            <a:r>
              <a:rPr lang="ru-RU" sz="3000" i="1" dirty="0" smtClean="0">
                <a:solidFill>
                  <a:srgbClr val="FF0066"/>
                </a:solidFill>
              </a:rPr>
              <a:t>служба мониторинга</a:t>
            </a:r>
            <a:r>
              <a:rPr lang="ru-RU" sz="3000" dirty="0" smtClean="0">
                <a:solidFill>
                  <a:srgbClr val="000099"/>
                </a:solidFill>
              </a:rPr>
              <a:t>. ДТС контролирует действие или событие в качестве доверенной службы с целью обеспечения доказательства всего того, что она контролировала;</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1000108"/>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42925" indent="-542925" algn="l">
              <a:lnSpc>
                <a:spcPts val="3000"/>
              </a:lnSpc>
              <a:spcBef>
                <a:spcPts val="600"/>
              </a:spcBef>
              <a:buClr>
                <a:srgbClr val="FF0066"/>
              </a:buClr>
              <a:buSzPct val="80000"/>
              <a:buFont typeface="Wingdings" pitchFamily="2" charset="2"/>
              <a:buChar char="q"/>
              <a:defRPr/>
            </a:pPr>
            <a:r>
              <a:rPr lang="ru-RU" sz="2600" i="1" dirty="0" smtClean="0">
                <a:solidFill>
                  <a:srgbClr val="FF0066"/>
                </a:solidFill>
              </a:rPr>
              <a:t>УЦ</a:t>
            </a:r>
            <a:r>
              <a:rPr lang="ru-RU" sz="2600" dirty="0" smtClean="0">
                <a:solidFill>
                  <a:srgbClr val="000099"/>
                </a:solidFill>
              </a:rPr>
              <a:t>. ДТС обеспечивает СЛНТ сертификатами ключей ЭЦП (СЕРТ</a:t>
            </a:r>
            <a:r>
              <a:rPr lang="en-US" sz="2600" dirty="0" smtClean="0">
                <a:solidFill>
                  <a:srgbClr val="000099"/>
                </a:solidFill>
              </a:rPr>
              <a:t>|</a:t>
            </a:r>
            <a:r>
              <a:rPr lang="ru-RU" sz="2600" dirty="0" smtClean="0">
                <a:solidFill>
                  <a:srgbClr val="000099"/>
                </a:solidFill>
              </a:rPr>
              <a:t>НТ), связанными с формированием доказательства, с целью обеспечения гарантий подлинности открытого ключа, который используется в интересах СЛНТ;</a:t>
            </a:r>
          </a:p>
          <a:p>
            <a:pPr marL="542925" indent="-542925" algn="l">
              <a:lnSpc>
                <a:spcPts val="3000"/>
              </a:lnSpc>
              <a:spcBef>
                <a:spcPts val="600"/>
              </a:spcBef>
              <a:buClr>
                <a:srgbClr val="FF0066"/>
              </a:buClr>
              <a:buSzPct val="80000"/>
              <a:buFont typeface="Wingdings" pitchFamily="2" charset="2"/>
              <a:buChar char="q"/>
              <a:defRPr/>
            </a:pPr>
            <a:r>
              <a:rPr lang="ru-RU" sz="2600" i="1" dirty="0" smtClean="0">
                <a:solidFill>
                  <a:srgbClr val="FF0066"/>
                </a:solidFill>
              </a:rPr>
              <a:t>служба распределения ключей</a:t>
            </a:r>
            <a:r>
              <a:rPr lang="ru-RU" sz="2600" dirty="0" smtClean="0">
                <a:solidFill>
                  <a:srgbClr val="000099"/>
                </a:solidFill>
              </a:rPr>
              <a:t>. ДТС снабжает ключами объекты (устройства) формирования и/или проверки доказательства. Также она может налагать ограничения на применение ключей, если, естественно, используются методы симметричной криптографии;</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92867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2900"/>
              </a:lnSpc>
              <a:spcBef>
                <a:spcPts val="600"/>
              </a:spcBef>
              <a:buClr>
                <a:srgbClr val="FF0066"/>
              </a:buClr>
              <a:buSzPct val="80000"/>
              <a:buFont typeface="Wingdings" pitchFamily="2" charset="2"/>
              <a:buChar char="q"/>
              <a:defRPr/>
            </a:pPr>
            <a:r>
              <a:rPr lang="ru-RU" sz="2600" i="1" dirty="0" smtClean="0">
                <a:solidFill>
                  <a:srgbClr val="FF0066"/>
                </a:solidFill>
              </a:rPr>
              <a:t>служба формирования ЭЦП</a:t>
            </a:r>
            <a:r>
              <a:rPr lang="ru-RU" sz="2600" dirty="0" smtClean="0">
                <a:solidFill>
                  <a:srgbClr val="000099"/>
                </a:solidFill>
              </a:rPr>
              <a:t>. ДТС является доверенной службой обеспечения доказательства в форме ЭЦП от имени субъекта доказательства;</a:t>
            </a:r>
          </a:p>
          <a:p>
            <a:pPr marL="442913" indent="-442913" algn="l">
              <a:lnSpc>
                <a:spcPts val="2900"/>
              </a:lnSpc>
              <a:spcBef>
                <a:spcPts val="600"/>
              </a:spcBef>
              <a:buClr>
                <a:srgbClr val="FF0066"/>
              </a:buClr>
              <a:buSzPct val="80000"/>
              <a:buFont typeface="Wingdings" pitchFamily="2" charset="2"/>
              <a:buChar char="q"/>
              <a:defRPr/>
            </a:pPr>
            <a:r>
              <a:rPr lang="ru-RU" sz="2600" i="1" dirty="0" smtClean="0">
                <a:solidFill>
                  <a:srgbClr val="FF0066"/>
                </a:solidFill>
              </a:rPr>
              <a:t>службы подтверждения подлинности (проверки) доказательства</a:t>
            </a:r>
            <a:r>
              <a:rPr lang="ru-RU" sz="2600" dirty="0" smtClean="0">
                <a:solidFill>
                  <a:srgbClr val="000099"/>
                </a:solidFill>
              </a:rPr>
              <a:t>. ДТС проверяет (подтверждает подлинность) доказательства по запросу объекта;</a:t>
            </a:r>
          </a:p>
          <a:p>
            <a:pPr marL="442913" indent="-442913" algn="l">
              <a:lnSpc>
                <a:spcPts val="2900"/>
              </a:lnSpc>
              <a:spcBef>
                <a:spcPts val="600"/>
              </a:spcBef>
              <a:buClr>
                <a:srgbClr val="FF0066"/>
              </a:buClr>
              <a:buSzPct val="80000"/>
              <a:buFont typeface="Wingdings" pitchFamily="2" charset="2"/>
              <a:buChar char="q"/>
              <a:defRPr/>
            </a:pPr>
            <a:r>
              <a:rPr lang="ru-RU" sz="2600" i="1" dirty="0" smtClean="0">
                <a:solidFill>
                  <a:srgbClr val="FF0066"/>
                </a:solidFill>
              </a:rPr>
              <a:t>службы подтверждения подлинности (проверки) ЭЦП</a:t>
            </a:r>
            <a:r>
              <a:rPr lang="ru-RU" sz="2600" dirty="0" smtClean="0">
                <a:solidFill>
                  <a:srgbClr val="000099"/>
                </a:solidFill>
              </a:rPr>
              <a:t>. ДТС является доверенной службой для объекта, использующего доказательство, при проверке (подтверждении подлинности) этого доказательства в форме ЭЦП;</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1000108"/>
            <a:ext cx="8001056" cy="2308324"/>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pPr marL="360363">
              <a:lnSpc>
                <a:spcPts val="3000"/>
              </a:lnSpc>
            </a:pPr>
            <a:r>
              <a:rPr lang="ru-RU" sz="2600" i="1" dirty="0" smtClean="0">
                <a:solidFill>
                  <a:srgbClr val="FF0066"/>
                </a:solidFill>
              </a:rPr>
              <a:t>(</a:t>
            </a:r>
            <a:r>
              <a:rPr lang="ru-RU" sz="2600" i="1" u="sng" dirty="0" smtClean="0">
                <a:solidFill>
                  <a:srgbClr val="FF0066"/>
                </a:solidFill>
              </a:rPr>
              <a:t>Примечание</a:t>
            </a:r>
            <a:r>
              <a:rPr lang="ru-RU" sz="2600" i="1" dirty="0" smtClean="0">
                <a:solidFill>
                  <a:srgbClr val="FF0066"/>
                </a:solidFill>
              </a:rPr>
              <a:t>. </a:t>
            </a:r>
            <a:r>
              <a:rPr lang="ru-RU" sz="2600" i="1" dirty="0" smtClean="0">
                <a:solidFill>
                  <a:srgbClr val="C00000"/>
                </a:solidFill>
              </a:rPr>
              <a:t>Формирование ЭЦП </a:t>
            </a:r>
            <a:r>
              <a:rPr lang="ru-RU" sz="2600" i="1" dirty="0" smtClean="0">
                <a:solidFill>
                  <a:srgbClr val="FF0066"/>
                </a:solidFill>
              </a:rPr>
              <a:t>является частным случаем формирования доказательства. Подтверждение подлинности (проверки) ЭЦП является частным случаем подтверждения подлинности (проверки) доказательства.)</a:t>
            </a:r>
            <a:endParaRPr lang="ru-RU" sz="2600" i="1" dirty="0">
              <a:solidFill>
                <a:srgbClr val="FF0066"/>
              </a:solidFill>
            </a:endParaRPr>
          </a:p>
        </p:txBody>
      </p:sp>
      <p:sp>
        <p:nvSpPr>
          <p:cNvPr id="4" name="Text Box 2"/>
          <p:cNvSpPr txBox="1">
            <a:spLocks noChangeArrowheads="1"/>
          </p:cNvSpPr>
          <p:nvPr/>
        </p:nvSpPr>
        <p:spPr bwMode="auto">
          <a:xfrm>
            <a:off x="928662" y="3429000"/>
            <a:ext cx="8001056" cy="27828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100"/>
              </a:lnSpc>
              <a:spcBef>
                <a:spcPts val="600"/>
              </a:spcBef>
              <a:buClr>
                <a:srgbClr val="FF0066"/>
              </a:buClr>
              <a:buSzPct val="80000"/>
              <a:buFont typeface="Wingdings" pitchFamily="2" charset="2"/>
              <a:buChar char="q"/>
              <a:defRPr/>
            </a:pPr>
            <a:r>
              <a:rPr lang="ru-RU" sz="2600" i="1" dirty="0" smtClean="0">
                <a:solidFill>
                  <a:srgbClr val="FF0066"/>
                </a:solidFill>
              </a:rPr>
              <a:t>нотариус</a:t>
            </a:r>
            <a:r>
              <a:rPr lang="ru-RU" sz="2600" dirty="0" smtClean="0">
                <a:solidFill>
                  <a:srgbClr val="000099"/>
                </a:solidFill>
              </a:rPr>
              <a:t>. ДТС обеспечивает гарантии свойств данных (таких как, их целостность, авторство, время или получателя), которыми обмениваются между собой две или несколько взаимодействующих сторон, и которые предварительно были зарегистрированы ДТС;</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92867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600"/>
              </a:spcBef>
              <a:buClr>
                <a:srgbClr val="FF0066"/>
              </a:buClr>
              <a:buSzPct val="80000"/>
              <a:buFont typeface="Wingdings" pitchFamily="2" charset="2"/>
              <a:buChar char="q"/>
              <a:defRPr/>
            </a:pPr>
            <a:r>
              <a:rPr lang="ru-RU" sz="2700" i="1" dirty="0" smtClean="0">
                <a:solidFill>
                  <a:srgbClr val="FF3300"/>
                </a:solidFill>
              </a:rPr>
              <a:t>центр доставки</a:t>
            </a:r>
            <a:r>
              <a:rPr lang="ru-RU" sz="2700" dirty="0" smtClean="0">
                <a:solidFill>
                  <a:srgbClr val="000099"/>
                </a:solidFill>
              </a:rPr>
              <a:t>. ДТС взаимодействует с указанным получателем данных и пытается передать данные получателю. После этого ДТС обеспечивает доказательство того, что, либо данные были доставлены, либо данные не были доставлены, либо была предпринята попытка доставки, но подтверждение приёма не было получено. В последнем случае объект, использующий доказательство, не мог определить, были ли получены данные указанным получателем или нет.</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857364"/>
            <a:ext cx="8001056" cy="923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2600" i="1" dirty="0" smtClean="0">
                <a:solidFill>
                  <a:srgbClr val="FF3300"/>
                </a:solidFill>
              </a:rPr>
              <a:t>Процедура обеспечения неотказуемости </a:t>
            </a:r>
            <a:r>
              <a:rPr lang="ru-RU" sz="2600" dirty="0" smtClean="0">
                <a:solidFill>
                  <a:srgbClr val="000099"/>
                </a:solidFill>
              </a:rPr>
              <a:t>(ПРНТ) следующие четыре различные фазы:</a:t>
            </a:r>
            <a:endParaRPr lang="ru-RU" sz="2600" dirty="0">
              <a:solidFill>
                <a:srgbClr val="000099"/>
              </a:solidFill>
            </a:endParaRPr>
          </a:p>
        </p:txBody>
      </p:sp>
      <p:sp>
        <p:nvSpPr>
          <p:cNvPr id="314371" name="Rectangle 3"/>
          <p:cNvSpPr>
            <a:spLocks noChangeArrowheads="1"/>
          </p:cNvSpPr>
          <p:nvPr/>
        </p:nvSpPr>
        <p:spPr bwMode="auto">
          <a:xfrm>
            <a:off x="755650" y="928670"/>
            <a:ext cx="8388350" cy="79508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1.3. Фазы процедуры обеспечения неотказуемости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2857496"/>
            <a:ext cx="8001056" cy="220573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формирование доказательства;</a:t>
            </a:r>
          </a:p>
          <a:p>
            <a:pPr marL="360363" indent="-360363" algn="l">
              <a:lnSpc>
                <a:spcPts val="2800"/>
              </a:lnSpc>
              <a:spcBef>
                <a:spcPts val="600"/>
              </a:spcBef>
              <a:buClr>
                <a:srgbClr val="FF0066"/>
              </a:buClr>
              <a:buSzPct val="80000"/>
              <a:buFont typeface="Wingdings" pitchFamily="2" charset="2"/>
              <a:buChar char="q"/>
              <a:defRPr/>
            </a:pPr>
            <a:r>
              <a:rPr lang="ru-RU" sz="2400" dirty="0" smtClean="0">
                <a:solidFill>
                  <a:srgbClr val="000099"/>
                </a:solidFill>
              </a:rPr>
              <a:t>доставка, хранение и извлечение доказательства;</a:t>
            </a:r>
          </a:p>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проверка (подтверждение подлинности) доказательства;</a:t>
            </a:r>
          </a:p>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разрешение (урегулирование) спора.</a:t>
            </a:r>
            <a:endParaRPr lang="ru-RU" sz="2400" dirty="0">
              <a:solidFill>
                <a:srgbClr val="000099"/>
              </a:solidFill>
            </a:endParaRPr>
          </a:p>
        </p:txBody>
      </p:sp>
      <p:sp>
        <p:nvSpPr>
          <p:cNvPr id="7" name="Text Box 2"/>
          <p:cNvSpPr txBox="1">
            <a:spLocks noChangeArrowheads="1"/>
          </p:cNvSpPr>
          <p:nvPr/>
        </p:nvSpPr>
        <p:spPr bwMode="auto">
          <a:xfrm>
            <a:off x="928662" y="5214950"/>
            <a:ext cx="8001056" cy="923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2600" dirty="0" smtClean="0">
                <a:solidFill>
                  <a:srgbClr val="000099"/>
                </a:solidFill>
              </a:rPr>
              <a:t>На рис. 5.1 представлены первые три фазы ПРНТ, а на рис. 5.2 — четвёртая фаза ПРНТ.</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928662" y="6143644"/>
            <a:ext cx="8001056" cy="36933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defRPr/>
            </a:pPr>
            <a:r>
              <a:rPr lang="ru-RU" sz="2400" b="1" dirty="0" smtClean="0">
                <a:solidFill>
                  <a:srgbClr val="CC0000"/>
                </a:solidFill>
              </a:rPr>
              <a:t>Рис. 5.1</a:t>
            </a:r>
            <a:r>
              <a:rPr lang="ru-RU" sz="2400" b="1" dirty="0">
                <a:solidFill>
                  <a:srgbClr val="CC0000"/>
                </a:solidFill>
              </a:rPr>
              <a:t>. </a:t>
            </a:r>
            <a:r>
              <a:rPr lang="ru-RU" sz="2400" b="1" dirty="0" smtClean="0">
                <a:solidFill>
                  <a:srgbClr val="CC0000"/>
                </a:solidFill>
              </a:rPr>
              <a:t>Первые три фазы ПРНТ</a:t>
            </a:r>
            <a:endParaRPr lang="ru-RU" sz="2400" b="1" dirty="0">
              <a:solidFill>
                <a:srgbClr val="CC0000"/>
              </a:solidFill>
            </a:endParaRPr>
          </a:p>
        </p:txBody>
      </p:sp>
      <p:sp>
        <p:nvSpPr>
          <p:cNvPr id="19"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grpSp>
        <p:nvGrpSpPr>
          <p:cNvPr id="44" name="Группа 43"/>
          <p:cNvGrpSpPr/>
          <p:nvPr/>
        </p:nvGrpSpPr>
        <p:grpSpPr>
          <a:xfrm>
            <a:off x="928662" y="857232"/>
            <a:ext cx="7929618" cy="5135319"/>
            <a:chOff x="928662" y="857232"/>
            <a:chExt cx="7929618" cy="5135319"/>
          </a:xfrm>
        </p:grpSpPr>
        <p:sp>
          <p:nvSpPr>
            <p:cNvPr id="1037" name="AutoShape 13"/>
            <p:cNvSpPr>
              <a:spLocks noChangeArrowheads="1"/>
            </p:cNvSpPr>
            <p:nvPr/>
          </p:nvSpPr>
          <p:spPr bwMode="auto">
            <a:xfrm>
              <a:off x="4572000" y="5295900"/>
              <a:ext cx="1496796" cy="696651"/>
            </a:xfrm>
            <a:prstGeom prst="bevel">
              <a:avLst>
                <a:gd name="adj" fmla="val 24023"/>
              </a:avLst>
            </a:prstGeom>
            <a:solidFill>
              <a:srgbClr val="CCFFCC"/>
            </a:solidFill>
            <a:ln w="38100">
              <a:solidFill>
                <a:srgbClr val="0066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3" name="AutoShape 13"/>
            <p:cNvSpPr>
              <a:spLocks noChangeArrowheads="1"/>
            </p:cNvSpPr>
            <p:nvPr/>
          </p:nvSpPr>
          <p:spPr bwMode="auto">
            <a:xfrm>
              <a:off x="4660900" y="5162550"/>
              <a:ext cx="1496796" cy="696651"/>
            </a:xfrm>
            <a:prstGeom prst="bevel">
              <a:avLst>
                <a:gd name="adj" fmla="val 24023"/>
              </a:avLst>
            </a:prstGeom>
            <a:solidFill>
              <a:srgbClr val="CCFFCC"/>
            </a:solidFill>
            <a:ln w="38100">
              <a:solidFill>
                <a:srgbClr val="0066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47" name="Text Box 23"/>
            <p:cNvSpPr txBox="1">
              <a:spLocks noChangeArrowheads="1"/>
            </p:cNvSpPr>
            <p:nvPr/>
          </p:nvSpPr>
          <p:spPr bwMode="auto">
            <a:xfrm>
              <a:off x="3428992" y="1928802"/>
              <a:ext cx="1714512" cy="838803"/>
            </a:xfrm>
            <a:prstGeom prst="rect">
              <a:avLst/>
            </a:prstGeom>
            <a:solidFill>
              <a:srgbClr val="CCFFFF"/>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Сторона,</a:t>
              </a:r>
            </a:p>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запрашивающая</a:t>
              </a:r>
            </a:p>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 формирование</a:t>
              </a:r>
            </a:p>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доказательства</a:t>
              </a:r>
              <a:endPar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pitchFamily="34" charset="0"/>
                <a:cs typeface="Arial" pitchFamily="34" charset="0"/>
              </a:endParaRPr>
            </a:p>
          </p:txBody>
        </p:sp>
        <p:sp>
          <p:nvSpPr>
            <p:cNvPr id="1027" name="AutoShape 3"/>
            <p:cNvSpPr>
              <a:spLocks noChangeArrowheads="1"/>
            </p:cNvSpPr>
            <p:nvPr/>
          </p:nvSpPr>
          <p:spPr bwMode="auto">
            <a:xfrm>
              <a:off x="2357422" y="4786322"/>
              <a:ext cx="1843796" cy="482297"/>
            </a:xfrm>
            <a:prstGeom prst="wedgeRectCallout">
              <a:avLst>
                <a:gd name="adj1" fmla="val 64606"/>
                <a:gd name="adj2" fmla="val -55121"/>
              </a:avLst>
            </a:prstGeom>
            <a:noFill/>
            <a:ln w="22225">
              <a:solidFill>
                <a:srgbClr val="6600CC"/>
              </a:solidFill>
              <a:prstDash val="sysDot"/>
              <a:miter lim="800000"/>
              <a:headEnd/>
              <a:tailEnd/>
            </a:ln>
            <a:effectLst/>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80000"/>
                </a:lnSpc>
                <a:spcBef>
                  <a:spcPct val="0"/>
                </a:spcBef>
                <a:spcAft>
                  <a:spcPts val="1000"/>
                </a:spcAft>
                <a:buClrTx/>
                <a:buSzTx/>
                <a:buFontTx/>
                <a:buNone/>
                <a:tabLst/>
              </a:pPr>
              <a:r>
                <a:rPr kumimoji="0" lang="ru-RU" sz="1600" b="1" i="0" u="none" strike="noStrike" cap="none" normalizeH="0" baseline="0" dirty="0" smtClean="0">
                  <a:ln>
                    <a:noFill/>
                  </a:ln>
                  <a:solidFill>
                    <a:srgbClr val="FF3300"/>
                  </a:solidFill>
                  <a:effectLst>
                    <a:outerShdw dist="38100" dir="2700000" algn="tl">
                      <a:srgbClr val="660066"/>
                    </a:outerShdw>
                  </a:effectLst>
                  <a:latin typeface="Arial Narrow" pitchFamily="34" charset="0"/>
                  <a:cs typeface="Arial" pitchFamily="34" charset="0"/>
                </a:rPr>
                <a:t>Доказательство и другая информация</a:t>
              </a:r>
              <a:endParaRPr kumimoji="0" lang="ru-RU" sz="1600" b="1" i="0" u="none" strike="noStrike" cap="none" normalizeH="0" baseline="0" dirty="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28" name="AutoShape 4"/>
            <p:cNvSpPr>
              <a:spLocks noChangeArrowheads="1"/>
            </p:cNvSpPr>
            <p:nvPr/>
          </p:nvSpPr>
          <p:spPr bwMode="auto">
            <a:xfrm>
              <a:off x="1071538" y="4357694"/>
              <a:ext cx="1714512" cy="321531"/>
            </a:xfrm>
            <a:prstGeom prst="wedgeRectCallout">
              <a:avLst>
                <a:gd name="adj1" fmla="val -810"/>
                <a:gd name="adj2" fmla="val -133803"/>
              </a:avLst>
            </a:prstGeom>
            <a:noFill/>
            <a:ln w="22225">
              <a:solidFill>
                <a:srgbClr val="6600CC"/>
              </a:solidFill>
              <a:prstDash val="sys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80000"/>
                </a:lnSpc>
                <a:spcBef>
                  <a:spcPct val="0"/>
                </a:spcBef>
                <a:spcAft>
                  <a:spcPts val="1000"/>
                </a:spcAft>
                <a:buClrTx/>
                <a:buSzTx/>
                <a:buFontTx/>
                <a:buNone/>
                <a:tabLst/>
              </a:pPr>
              <a:r>
                <a:rPr kumimoji="0" lang="ru-RU" sz="1800" b="1" i="0" u="none" strike="noStrike" cap="none" normalizeH="0" baseline="0" smtClean="0">
                  <a:ln>
                    <a:noFill/>
                  </a:ln>
                  <a:solidFill>
                    <a:srgbClr val="FF3300"/>
                  </a:solidFill>
                  <a:effectLst>
                    <a:outerShdw dist="38100" dir="2700000" algn="tl">
                      <a:srgbClr val="660066"/>
                    </a:outerShdw>
                  </a:effectLst>
                  <a:latin typeface="Arial Narrow" pitchFamily="34" charset="0"/>
                  <a:cs typeface="Arial" pitchFamily="34" charset="0"/>
                </a:rPr>
                <a:t>Информация о…</a:t>
              </a:r>
              <a:endParaRPr kumimoji="0" lang="ru-RU" sz="1800" b="1" i="0" u="none" strike="noStrike" cap="none" normalizeH="0" baseline="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30" name="AutoShape 6"/>
            <p:cNvSpPr>
              <a:spLocks noChangeArrowheads="1"/>
            </p:cNvSpPr>
            <p:nvPr/>
          </p:nvSpPr>
          <p:spPr bwMode="auto">
            <a:xfrm>
              <a:off x="2216246" y="3020505"/>
              <a:ext cx="1141308" cy="267943"/>
            </a:xfrm>
            <a:prstGeom prst="wedgeRectCallout">
              <a:avLst>
                <a:gd name="adj1" fmla="val -47181"/>
                <a:gd name="adj2" fmla="val 134637"/>
              </a:avLst>
            </a:prstGeom>
            <a:noFill/>
            <a:ln w="22225">
              <a:solidFill>
                <a:srgbClr val="6600CC"/>
              </a:solidFill>
              <a:prstDash val="sysDot"/>
              <a:miter lim="800000"/>
              <a:headEnd/>
              <a:tailEnd/>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AutoShape 7"/>
            <p:cNvSpPr>
              <a:spLocks noChangeArrowheads="1"/>
            </p:cNvSpPr>
            <p:nvPr/>
          </p:nvSpPr>
          <p:spPr bwMode="auto">
            <a:xfrm>
              <a:off x="2214546" y="3020505"/>
              <a:ext cx="1143008" cy="267943"/>
            </a:xfrm>
            <a:prstGeom prst="wedgeRectCallout">
              <a:avLst>
                <a:gd name="adj1" fmla="val 45773"/>
                <a:gd name="adj2" fmla="val -180919"/>
              </a:avLst>
            </a:prstGeom>
            <a:noFill/>
            <a:ln w="22225">
              <a:solidFill>
                <a:srgbClr val="6600CC"/>
              </a:solidFill>
              <a:prstDash val="sys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72000"/>
                </a:lnSpc>
                <a:spcBef>
                  <a:spcPct val="0"/>
                </a:spcBef>
                <a:spcAft>
                  <a:spcPts val="1000"/>
                </a:spcAft>
                <a:buClrTx/>
                <a:buSzTx/>
                <a:buFontTx/>
                <a:buNone/>
                <a:tabLst/>
              </a:pPr>
              <a:r>
                <a:rPr kumimoji="0" lang="ru-RU" sz="1600" b="1" i="0" u="none" strike="noStrike" cap="none" normalizeH="0" baseline="0" dirty="0" smtClean="0">
                  <a:ln>
                    <a:noFill/>
                  </a:ln>
                  <a:solidFill>
                    <a:srgbClr val="FF3300"/>
                  </a:solidFill>
                  <a:effectLst>
                    <a:outerShdw dist="38100" dir="2700000" algn="tl">
                      <a:srgbClr val="660066"/>
                    </a:outerShdw>
                  </a:effectLst>
                  <a:latin typeface="Arial Narrow" pitchFamily="34" charset="0"/>
                  <a:cs typeface="Arial" pitchFamily="34" charset="0"/>
                </a:rPr>
                <a:t>Мониторинг</a:t>
              </a:r>
              <a:endParaRPr kumimoji="0" lang="ru-RU" sz="1600" b="1" i="0" u="none" strike="noStrike" cap="none" normalizeH="0" baseline="0" dirty="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32" name="AutoShape 8"/>
            <p:cNvSpPr>
              <a:spLocks noChangeArrowheads="1"/>
            </p:cNvSpPr>
            <p:nvPr/>
          </p:nvSpPr>
          <p:spPr bwMode="auto">
            <a:xfrm>
              <a:off x="4286248" y="2857496"/>
              <a:ext cx="1156600" cy="482297"/>
            </a:xfrm>
            <a:prstGeom prst="wedgeRectCallout">
              <a:avLst>
                <a:gd name="adj1" fmla="val -93483"/>
                <a:gd name="adj2" fmla="val 24387"/>
              </a:avLst>
            </a:prstGeom>
            <a:noFill/>
            <a:ln w="22225">
              <a:solidFill>
                <a:srgbClr val="6600CC"/>
              </a:solidFill>
              <a:prstDash val="sys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300"/>
                </a:lnSpc>
                <a:spcBef>
                  <a:spcPct val="0"/>
                </a:spcBef>
                <a:spcAft>
                  <a:spcPts val="0"/>
                </a:spcAft>
                <a:buClrTx/>
                <a:buSzTx/>
                <a:buFontTx/>
                <a:buNone/>
                <a:tabLst/>
              </a:pPr>
              <a:r>
                <a:rPr kumimoji="0" lang="ru-RU" sz="1400" b="1" i="0" u="none" strike="noStrike" cap="none" normalizeH="0" baseline="0" smtClean="0">
                  <a:ln>
                    <a:noFill/>
                  </a:ln>
                  <a:solidFill>
                    <a:srgbClr val="FF3300"/>
                  </a:solidFill>
                  <a:effectLst>
                    <a:outerShdw dist="38100" dir="2700000" algn="tl">
                      <a:srgbClr val="660066"/>
                    </a:outerShdw>
                  </a:effectLst>
                  <a:latin typeface="Arial Narrow" pitchFamily="34" charset="0"/>
                  <a:cs typeface="Arial" pitchFamily="34" charset="0"/>
                </a:rPr>
                <a:t>Формирование</a:t>
              </a:r>
            </a:p>
            <a:p>
              <a:pPr marL="0" marR="0" lvl="0" indent="0" algn="ctr" defTabSz="914400" rtl="0" eaLnBrk="1" fontAlgn="base" latinLnBrk="0" hangingPunct="1">
                <a:lnSpc>
                  <a:spcPts val="1300"/>
                </a:lnSpc>
                <a:spcBef>
                  <a:spcPct val="0"/>
                </a:spcBef>
                <a:spcAft>
                  <a:spcPts val="0"/>
                </a:spcAft>
                <a:buClrTx/>
                <a:buSzTx/>
                <a:buFontTx/>
                <a:buNone/>
                <a:tabLst/>
              </a:pPr>
              <a:r>
                <a:rPr kumimoji="0" lang="ru-RU" sz="1400" b="1" i="0" u="none" strike="noStrike" cap="none" normalizeH="0" baseline="0" smtClean="0">
                  <a:ln>
                    <a:noFill/>
                  </a:ln>
                  <a:solidFill>
                    <a:srgbClr val="FF3300"/>
                  </a:solidFill>
                  <a:effectLst>
                    <a:outerShdw dist="38100" dir="2700000" algn="tl">
                      <a:srgbClr val="660066"/>
                    </a:outerShdw>
                  </a:effectLst>
                  <a:latin typeface="Arial Narrow" pitchFamily="34" charset="0"/>
                  <a:cs typeface="Arial" pitchFamily="34" charset="0"/>
                </a:rPr>
                <a:t>запроса</a:t>
              </a:r>
              <a:endParaRPr kumimoji="0" lang="ru-RU" sz="1400" b="1" i="0" u="none" strike="noStrike" cap="none" normalizeH="0" baseline="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33" name="AutoShape 9"/>
            <p:cNvSpPr>
              <a:spLocks noChangeArrowheads="1"/>
            </p:cNvSpPr>
            <p:nvPr/>
          </p:nvSpPr>
          <p:spPr bwMode="auto">
            <a:xfrm>
              <a:off x="6786578" y="4786322"/>
              <a:ext cx="1816566" cy="482297"/>
            </a:xfrm>
            <a:prstGeom prst="wedgeRectCallout">
              <a:avLst>
                <a:gd name="adj1" fmla="val -65264"/>
                <a:gd name="adj2" fmla="val -49064"/>
              </a:avLst>
            </a:prstGeom>
            <a:noFill/>
            <a:ln w="22225">
              <a:solidFill>
                <a:srgbClr val="6600CC"/>
              </a:solidFill>
              <a:prstDash val="sysDot"/>
              <a:miter lim="800000"/>
              <a:headEnd/>
              <a:tailEnd/>
            </a:ln>
            <a:effectLst/>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80000"/>
                </a:lnSpc>
                <a:spcBef>
                  <a:spcPct val="0"/>
                </a:spcBef>
                <a:spcAft>
                  <a:spcPts val="1000"/>
                </a:spcAft>
                <a:buClrTx/>
                <a:buSzTx/>
                <a:buFontTx/>
                <a:buNone/>
                <a:tabLst/>
              </a:pPr>
              <a:r>
                <a:rPr kumimoji="0" lang="ru-RU" sz="1600" b="1" i="0" u="none" strike="noStrike" cap="none" normalizeH="0" baseline="0" dirty="0" smtClean="0">
                  <a:ln>
                    <a:noFill/>
                  </a:ln>
                  <a:solidFill>
                    <a:srgbClr val="FF3300"/>
                  </a:solidFill>
                  <a:effectLst>
                    <a:outerShdw dist="38100" dir="2700000" algn="tl">
                      <a:srgbClr val="660066"/>
                    </a:outerShdw>
                  </a:effectLst>
                  <a:latin typeface="Arial Narrow" pitchFamily="34" charset="0"/>
                  <a:cs typeface="Arial" pitchFamily="34" charset="0"/>
                </a:rPr>
                <a:t>Доказательство и другая информация</a:t>
              </a:r>
              <a:endParaRPr kumimoji="0" lang="ru-RU" sz="1600" b="1" i="0" u="none" strike="noStrike" cap="none" normalizeH="0" baseline="0" dirty="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35" name="AutoShape 11"/>
            <p:cNvSpPr>
              <a:spLocks noChangeArrowheads="1"/>
            </p:cNvSpPr>
            <p:nvPr/>
          </p:nvSpPr>
          <p:spPr bwMode="auto">
            <a:xfrm>
              <a:off x="4714876" y="4429132"/>
              <a:ext cx="1500198" cy="321531"/>
            </a:xfrm>
            <a:prstGeom prst="wedgeRectCallout">
              <a:avLst>
                <a:gd name="adj1" fmla="val -56149"/>
                <a:gd name="adj2" fmla="val -144824"/>
              </a:avLst>
            </a:prstGeom>
            <a:noFill/>
            <a:ln w="22225">
              <a:solidFill>
                <a:srgbClr val="6600CC"/>
              </a:solidFill>
              <a:prstDash val="sysDot"/>
              <a:miter lim="800000"/>
              <a:headEnd/>
              <a:tailEnd/>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AutoShape 12"/>
            <p:cNvSpPr>
              <a:spLocks noChangeArrowheads="1"/>
            </p:cNvSpPr>
            <p:nvPr/>
          </p:nvSpPr>
          <p:spPr bwMode="auto">
            <a:xfrm>
              <a:off x="4714876" y="4429132"/>
              <a:ext cx="1500197" cy="321531"/>
            </a:xfrm>
            <a:prstGeom prst="wedgeRectCallout">
              <a:avLst>
                <a:gd name="adj1" fmla="val 50524"/>
                <a:gd name="adj2" fmla="val -142959"/>
              </a:avLst>
            </a:prstGeom>
            <a:noFill/>
            <a:ln w="22225">
              <a:solidFill>
                <a:srgbClr val="6600CC"/>
              </a:solidFill>
              <a:prstDash val="sys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80000"/>
                </a:lnSpc>
                <a:spcBef>
                  <a:spcPct val="0"/>
                </a:spcBef>
                <a:spcAft>
                  <a:spcPts val="1000"/>
                </a:spcAft>
                <a:buClrTx/>
                <a:buSzTx/>
                <a:buFontTx/>
                <a:buNone/>
                <a:tabLst/>
              </a:pPr>
              <a:r>
                <a:rPr kumimoji="0" lang="ru-RU" sz="1600" b="1" i="0" u="none" strike="noStrike" cap="none" normalizeH="0" baseline="0" dirty="0" smtClean="0">
                  <a:ln>
                    <a:noFill/>
                  </a:ln>
                  <a:solidFill>
                    <a:srgbClr val="FF3300"/>
                  </a:solidFill>
                  <a:effectLst>
                    <a:outerShdw dist="38100" dir="2700000" algn="tl">
                      <a:srgbClr val="660066"/>
                    </a:outerShdw>
                  </a:effectLst>
                  <a:latin typeface="Arial Narrow" pitchFamily="34" charset="0"/>
                  <a:cs typeface="Arial" pitchFamily="34" charset="0"/>
                </a:rPr>
                <a:t>Доказательство</a:t>
              </a:r>
              <a:endParaRPr kumimoji="0" lang="ru-RU" sz="1600" b="1" i="0" u="none" strike="noStrike" cap="none" normalizeH="0" baseline="0" dirty="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39" name="AutoShape 15"/>
            <p:cNvSpPr>
              <a:spLocks noChangeArrowheads="1"/>
            </p:cNvSpPr>
            <p:nvPr/>
          </p:nvSpPr>
          <p:spPr bwMode="auto">
            <a:xfrm rot="5400000">
              <a:off x="1415674" y="2773004"/>
              <a:ext cx="1375775" cy="1364976"/>
            </a:xfrm>
            <a:custGeom>
              <a:avLst/>
              <a:gdLst>
                <a:gd name="G0" fmla="+- 17519 0 0"/>
                <a:gd name="G1" fmla="+- 20098 0 0"/>
                <a:gd name="G2" fmla="+- 3349 0 0"/>
                <a:gd name="G3" fmla="*/ 17519 1 2"/>
                <a:gd name="G4" fmla="+- G3 10800 0"/>
                <a:gd name="G5" fmla="+- 21600 17519 20098"/>
                <a:gd name="G6" fmla="+- 20098 3349 0"/>
                <a:gd name="G7" fmla="*/ G6 1 2"/>
                <a:gd name="G8" fmla="*/ 20098 2 1"/>
                <a:gd name="G9" fmla="+- G8 0 21600"/>
                <a:gd name="G10" fmla="*/ 21600 G0 G1"/>
                <a:gd name="G11" fmla="*/ 21600 G4 G1"/>
                <a:gd name="G12" fmla="*/ 21600 G5 G1"/>
                <a:gd name="G13" fmla="*/ 21600 G7 G1"/>
                <a:gd name="G14" fmla="*/ 20098 1 2"/>
                <a:gd name="G15" fmla="+- G5 0 G4"/>
                <a:gd name="G16" fmla="+- G0 0 G4"/>
                <a:gd name="G17" fmla="*/ G2 G15 G16"/>
                <a:gd name="T0" fmla="*/ 19560 w 21600"/>
                <a:gd name="T1" fmla="*/ 0 h 21600"/>
                <a:gd name="T2" fmla="*/ 17519 w 21600"/>
                <a:gd name="T3" fmla="*/ 3349 h 21600"/>
                <a:gd name="T4" fmla="*/ 0 w 21600"/>
                <a:gd name="T5" fmla="*/ 21022 h 21600"/>
                <a:gd name="T6" fmla="*/ 10049 w 21600"/>
                <a:gd name="T7" fmla="*/ 21600 h 21600"/>
                <a:gd name="T8" fmla="*/ 20098 w 21600"/>
                <a:gd name="T9" fmla="*/ 12600 h 21600"/>
                <a:gd name="T10" fmla="*/ 21600 w 21600"/>
                <a:gd name="T11" fmla="*/ 3349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560" y="0"/>
                  </a:moveTo>
                  <a:lnTo>
                    <a:pt x="17519" y="3349"/>
                  </a:lnTo>
                  <a:lnTo>
                    <a:pt x="19021" y="3349"/>
                  </a:lnTo>
                  <a:lnTo>
                    <a:pt x="19021" y="20443"/>
                  </a:lnTo>
                  <a:lnTo>
                    <a:pt x="0" y="20443"/>
                  </a:lnTo>
                  <a:lnTo>
                    <a:pt x="0" y="21600"/>
                  </a:lnTo>
                  <a:lnTo>
                    <a:pt x="20098" y="21600"/>
                  </a:lnTo>
                  <a:lnTo>
                    <a:pt x="20098" y="3349"/>
                  </a:lnTo>
                  <a:lnTo>
                    <a:pt x="21600" y="3349"/>
                  </a:lnTo>
                  <a:close/>
                </a:path>
              </a:pathLst>
            </a:custGeom>
            <a:solidFill>
              <a:srgbClr val="FFDDFF"/>
            </a:solidFill>
            <a:ln w="19050">
              <a:solidFill>
                <a:srgbClr val="7030A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41" name="AutoShape 17"/>
            <p:cNvSpPr>
              <a:spLocks noChangeArrowheads="1"/>
            </p:cNvSpPr>
            <p:nvPr/>
          </p:nvSpPr>
          <p:spPr bwMode="auto">
            <a:xfrm>
              <a:off x="2571736" y="2070953"/>
              <a:ext cx="857256" cy="267943"/>
            </a:xfrm>
            <a:prstGeom prst="rightArrow">
              <a:avLst>
                <a:gd name="adj1" fmla="val 30528"/>
                <a:gd name="adj2" fmla="val 100000"/>
              </a:avLst>
            </a:prstGeom>
            <a:solidFill>
              <a:srgbClr val="FFDDFF"/>
            </a:solidFill>
            <a:ln w="19050">
              <a:solidFill>
                <a:srgbClr val="7030A0"/>
              </a:solidFill>
              <a:miter lim="800000"/>
              <a:headEnd/>
              <a:tailEnd/>
            </a:ln>
          </p:spPr>
          <p:txBody>
            <a:bodyPr vert="horz" wrap="square" lIns="91440" tIns="45720" rIns="91440" bIns="45720" numCol="1" anchor="t" anchorCtr="0" compatLnSpc="1">
              <a:prstTxWarp prst="textNoShape">
                <a:avLst/>
              </a:prstTxWarp>
            </a:bodyPr>
            <a:lstStyle/>
            <a:p>
              <a:endParaRPr lang="ru-RU"/>
            </a:p>
          </p:txBody>
        </p:sp>
        <p:cxnSp>
          <p:nvCxnSpPr>
            <p:cNvPr id="1042" name="AutoShape 18"/>
            <p:cNvCxnSpPr>
              <a:cxnSpLocks noChangeShapeType="1"/>
            </p:cNvCxnSpPr>
            <p:nvPr/>
          </p:nvCxnSpPr>
          <p:spPr bwMode="auto">
            <a:xfrm rot="5400000">
              <a:off x="3551407" y="2835751"/>
              <a:ext cx="696651" cy="561299"/>
            </a:xfrm>
            <a:prstGeom prst="bentConnector3">
              <a:avLst>
                <a:gd name="adj1" fmla="val 45745"/>
              </a:avLst>
            </a:prstGeom>
            <a:noFill/>
            <a:ln w="38100">
              <a:solidFill>
                <a:srgbClr val="7030A0"/>
              </a:solidFill>
              <a:miter lim="800000"/>
              <a:headEnd/>
              <a:tailEnd type="triangle" w="lg" len="lg"/>
            </a:ln>
          </p:spPr>
        </p:cxnSp>
        <p:cxnSp>
          <p:nvCxnSpPr>
            <p:cNvPr id="1043" name="AutoShape 19"/>
            <p:cNvCxnSpPr>
              <a:cxnSpLocks noChangeShapeType="1"/>
            </p:cNvCxnSpPr>
            <p:nvPr/>
          </p:nvCxnSpPr>
          <p:spPr bwMode="auto">
            <a:xfrm>
              <a:off x="6800185" y="2767604"/>
              <a:ext cx="0" cy="696651"/>
            </a:xfrm>
            <a:prstGeom prst="straightConnector1">
              <a:avLst/>
            </a:prstGeom>
            <a:noFill/>
            <a:ln w="38100">
              <a:solidFill>
                <a:srgbClr val="7030A0"/>
              </a:solidFill>
              <a:round/>
              <a:headEnd/>
              <a:tailEnd type="triangle" w="lg" len="lg"/>
            </a:ln>
          </p:spPr>
        </p:cxnSp>
        <p:cxnSp>
          <p:nvCxnSpPr>
            <p:cNvPr id="1044" name="AutoShape 20"/>
            <p:cNvCxnSpPr>
              <a:cxnSpLocks noChangeShapeType="1"/>
            </p:cNvCxnSpPr>
            <p:nvPr/>
          </p:nvCxnSpPr>
          <p:spPr bwMode="auto">
            <a:xfrm flipV="1">
              <a:off x="7735683" y="2767604"/>
              <a:ext cx="0" cy="696651"/>
            </a:xfrm>
            <a:prstGeom prst="straightConnector1">
              <a:avLst/>
            </a:prstGeom>
            <a:noFill/>
            <a:ln w="38100">
              <a:solidFill>
                <a:srgbClr val="7030A0"/>
              </a:solidFill>
              <a:round/>
              <a:headEnd/>
              <a:tailEnd type="triangle" w="lg" len="lg"/>
            </a:ln>
          </p:spPr>
        </p:cxnSp>
        <p:sp>
          <p:nvSpPr>
            <p:cNvPr id="1045" name="Text Box 21"/>
            <p:cNvSpPr txBox="1">
              <a:spLocks noChangeArrowheads="1"/>
            </p:cNvSpPr>
            <p:nvPr/>
          </p:nvSpPr>
          <p:spPr bwMode="auto">
            <a:xfrm>
              <a:off x="928662" y="857232"/>
              <a:ext cx="7929618" cy="438097"/>
            </a:xfrm>
            <a:prstGeom prst="rect">
              <a:avLst/>
            </a:prstGeom>
            <a:solidFill>
              <a:srgbClr val="FFDDDD"/>
            </a:solidFill>
            <a:ln w="38100">
              <a:solidFill>
                <a:srgbClr val="7030A0"/>
              </a:solidFill>
              <a:miter lim="800000"/>
              <a:headEnd/>
              <a:tailEnd/>
            </a:ln>
            <a:effectLst>
              <a:outerShdw blurRad="12700" dist="12700" dir="5400000" algn="ctr"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36000"/>
                </a:lnSpc>
                <a:spcBef>
                  <a:spcPct val="0"/>
                </a:spcBef>
                <a:spcAft>
                  <a:spcPts val="1000"/>
                </a:spcAft>
                <a:buClrTx/>
                <a:buSzTx/>
                <a:buFontTx/>
                <a:buNone/>
                <a:tabLst/>
              </a:pPr>
              <a:r>
                <a:rPr kumimoji="0" lang="ru-RU" sz="2000" b="1" i="0" u="none" strike="noStrike" cap="none" normalizeH="0" baseline="0" dirty="0" smtClean="0">
                  <a:ln>
                    <a:noFill/>
                  </a:ln>
                  <a:solidFill>
                    <a:srgbClr val="006600"/>
                  </a:solidFill>
                  <a:effectLst>
                    <a:outerShdw dist="50800" dir="2700000" algn="ctr" rotWithShape="0">
                      <a:schemeClr val="accent3"/>
                    </a:outerShdw>
                  </a:effectLst>
                  <a:latin typeface="Arial" pitchFamily="34" charset="0"/>
                  <a:cs typeface="Arial" pitchFamily="34" charset="0"/>
                </a:rPr>
                <a:t>Политика безопасности при обеспечении неотказуемости</a:t>
              </a:r>
            </a:p>
          </p:txBody>
        </p:sp>
        <p:sp>
          <p:nvSpPr>
            <p:cNvPr id="1046" name="Text Box 22"/>
            <p:cNvSpPr txBox="1">
              <a:spLocks noChangeArrowheads="1"/>
            </p:cNvSpPr>
            <p:nvPr/>
          </p:nvSpPr>
          <p:spPr bwMode="auto">
            <a:xfrm>
              <a:off x="928662" y="1928802"/>
              <a:ext cx="1643074" cy="838803"/>
            </a:xfrm>
            <a:prstGeom prst="rect">
              <a:avLst/>
            </a:prstGeom>
            <a:solidFill>
              <a:schemeClr val="bg1"/>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700"/>
                </a:lnSpc>
                <a:spcBef>
                  <a:spcPct val="0"/>
                </a:spcBef>
                <a:spcAft>
                  <a:spcPts val="0"/>
                </a:spcAft>
                <a:buClrTx/>
                <a:buSzTx/>
                <a:buFontTx/>
                <a:buNone/>
                <a:tabLst/>
              </a:pPr>
              <a:r>
                <a:rPr kumimoji="0" lang="ru-RU" sz="1800" b="1" i="0" u="none" strike="noStrike" cap="none" normalizeH="0" baseline="0" dirty="0" smtClean="0">
                  <a:ln>
                    <a:noFill/>
                  </a:ln>
                  <a:solidFill>
                    <a:srgbClr val="FF0000"/>
                  </a:solidFill>
                  <a:effectLst>
                    <a:outerShdw dist="50800" dir="2700000" algn="ctr" rotWithShape="0">
                      <a:srgbClr val="0070C0"/>
                    </a:outerShdw>
                  </a:effectLst>
                  <a:latin typeface="Arial Narrow" pitchFamily="34" charset="0"/>
                  <a:cs typeface="Arial" pitchFamily="34" charset="0"/>
                </a:rPr>
                <a:t>Субъект</a:t>
              </a:r>
            </a:p>
            <a:p>
              <a:pPr marL="0" marR="0" lvl="0" indent="0" algn="ctr" defTabSz="914400" rtl="0" eaLnBrk="1" fontAlgn="base" latinLnBrk="0" hangingPunct="1">
                <a:lnSpc>
                  <a:spcPts val="1700"/>
                </a:lnSpc>
                <a:spcBef>
                  <a:spcPct val="0"/>
                </a:spcBef>
                <a:spcAft>
                  <a:spcPts val="0"/>
                </a:spcAft>
                <a:buClrTx/>
                <a:buSzTx/>
                <a:buFontTx/>
                <a:buNone/>
                <a:tabLst/>
              </a:pPr>
              <a:r>
                <a:rPr kumimoji="0" lang="ru-RU" sz="1800" b="1" i="0" u="none" strike="noStrike" cap="none" normalizeH="0" baseline="0" dirty="0" smtClean="0">
                  <a:ln>
                    <a:noFill/>
                  </a:ln>
                  <a:solidFill>
                    <a:srgbClr val="FF0000"/>
                  </a:solidFill>
                  <a:effectLst>
                    <a:outerShdw dist="50800" dir="2700000" algn="ctr" rotWithShape="0">
                      <a:srgbClr val="0070C0"/>
                    </a:outerShdw>
                  </a:effectLst>
                  <a:latin typeface="Arial Narrow" pitchFamily="34" charset="0"/>
                  <a:cs typeface="Arial" pitchFamily="34" charset="0"/>
                </a:rPr>
                <a:t>доказательства</a:t>
              </a:r>
              <a:endParaRPr kumimoji="0" lang="ru-RU" sz="1800" b="1" i="0" u="none" strike="noStrike" cap="none" normalizeH="0" baseline="0" dirty="0" smtClean="0">
                <a:ln>
                  <a:noFill/>
                </a:ln>
                <a:solidFill>
                  <a:srgbClr val="FF0000"/>
                </a:solidFill>
                <a:effectLst>
                  <a:outerShdw dist="50800" dir="2700000" algn="ctr" rotWithShape="0">
                    <a:srgbClr val="0070C0"/>
                  </a:outerShdw>
                </a:effectLst>
                <a:latin typeface="Arial" pitchFamily="34" charset="0"/>
                <a:cs typeface="Arial" pitchFamily="34" charset="0"/>
              </a:endParaRPr>
            </a:p>
          </p:txBody>
        </p:sp>
        <p:sp>
          <p:nvSpPr>
            <p:cNvPr id="1048" name="Text Box 24"/>
            <p:cNvSpPr txBox="1">
              <a:spLocks noChangeArrowheads="1"/>
            </p:cNvSpPr>
            <p:nvPr/>
          </p:nvSpPr>
          <p:spPr bwMode="auto">
            <a:xfrm>
              <a:off x="7286644" y="1928802"/>
              <a:ext cx="1571636" cy="838803"/>
            </a:xfrm>
            <a:prstGeom prst="rect">
              <a:avLst/>
            </a:prstGeom>
            <a:solidFill>
              <a:srgbClr val="CCFFFF"/>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700"/>
                </a:lnSpc>
                <a:spcBef>
                  <a:spcPct val="0"/>
                </a:spcBef>
                <a:spcAft>
                  <a:spcPts val="0"/>
                </a:spcAft>
                <a:buClrTx/>
                <a:buSzTx/>
                <a:buFontTx/>
                <a:buNone/>
                <a:tabLst/>
              </a:pPr>
              <a:r>
                <a:rPr kumimoji="0" lang="ru-RU" sz="1600" b="1" i="0" u="none" strike="noStrike" cap="none" normalizeH="0" baseline="0" smtClean="0">
                  <a:ln>
                    <a:noFill/>
                  </a:ln>
                  <a:solidFill>
                    <a:srgbClr val="C00000"/>
                  </a:solidFill>
                  <a:effectLst>
                    <a:outerShdw dist="50800" dir="2700000" algn="ctr" rotWithShape="0">
                      <a:schemeClr val="accent3"/>
                    </a:outerShdw>
                  </a:effectLst>
                  <a:latin typeface="Arial Narrow" pitchFamily="34" charset="0"/>
                  <a:cs typeface="Arial" pitchFamily="34" charset="0"/>
                </a:rPr>
                <a:t>Пользователь</a:t>
              </a:r>
            </a:p>
            <a:p>
              <a:pPr marL="0" marR="0" lvl="0" indent="0" algn="ctr" defTabSz="914400" rtl="0" eaLnBrk="1" fontAlgn="base" latinLnBrk="0" hangingPunct="1">
                <a:lnSpc>
                  <a:spcPts val="1700"/>
                </a:lnSpc>
                <a:spcBef>
                  <a:spcPct val="0"/>
                </a:spcBef>
                <a:spcAft>
                  <a:spcPts val="0"/>
                </a:spcAft>
                <a:buClrTx/>
                <a:buSzTx/>
                <a:buFontTx/>
                <a:buNone/>
                <a:tabLst/>
              </a:pPr>
              <a:r>
                <a:rPr kumimoji="0" lang="ru-RU" sz="1600" b="1" i="0" u="none" strike="noStrike" cap="none" normalizeH="0" baseline="0" smtClean="0">
                  <a:ln>
                    <a:noFill/>
                  </a:ln>
                  <a:solidFill>
                    <a:srgbClr val="C00000"/>
                  </a:solidFill>
                  <a:effectLst>
                    <a:outerShdw dist="50800" dir="2700000" algn="ctr" rotWithShape="0">
                      <a:schemeClr val="accent3"/>
                    </a:outerShdw>
                  </a:effectLst>
                  <a:latin typeface="Arial Narrow" pitchFamily="34" charset="0"/>
                  <a:cs typeface="Arial" pitchFamily="34" charset="0"/>
                </a:rPr>
                <a:t>доказательством</a:t>
              </a:r>
              <a:endParaRPr kumimoji="0" lang="ru-RU" sz="1600" b="1" i="0" u="none" strike="noStrike" cap="none" normalizeH="0" baseline="0" smtClean="0">
                <a:ln>
                  <a:noFill/>
                </a:ln>
                <a:solidFill>
                  <a:srgbClr val="C00000"/>
                </a:solidFill>
                <a:effectLst>
                  <a:outerShdw dist="50800" dir="2700000" algn="ctr" rotWithShape="0">
                    <a:schemeClr val="accent3"/>
                  </a:outerShdw>
                </a:effectLst>
                <a:latin typeface="Arial" pitchFamily="34" charset="0"/>
                <a:cs typeface="Arial" pitchFamily="34" charset="0"/>
              </a:endParaRPr>
            </a:p>
          </p:txBody>
        </p:sp>
        <p:sp>
          <p:nvSpPr>
            <p:cNvPr id="1049" name="Text Box 25"/>
            <p:cNvSpPr txBox="1">
              <a:spLocks noChangeArrowheads="1"/>
            </p:cNvSpPr>
            <p:nvPr/>
          </p:nvSpPr>
          <p:spPr bwMode="auto">
            <a:xfrm>
              <a:off x="5429256" y="1928802"/>
              <a:ext cx="1714512" cy="838803"/>
            </a:xfrm>
            <a:prstGeom prst="rect">
              <a:avLst/>
            </a:prstGeom>
            <a:solidFill>
              <a:srgbClr val="CCFFFF"/>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Сторона,</a:t>
              </a:r>
            </a:p>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запрашивающая</a:t>
              </a:r>
            </a:p>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 формирование</a:t>
              </a:r>
            </a:p>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доказательства</a:t>
              </a:r>
              <a:endPar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pitchFamily="34" charset="0"/>
                <a:cs typeface="Arial" pitchFamily="34" charset="0"/>
              </a:endParaRPr>
            </a:p>
          </p:txBody>
        </p:sp>
        <p:sp>
          <p:nvSpPr>
            <p:cNvPr id="1051" name="Text Box 27"/>
            <p:cNvSpPr txBox="1">
              <a:spLocks noChangeArrowheads="1"/>
            </p:cNvSpPr>
            <p:nvPr/>
          </p:nvSpPr>
          <p:spPr bwMode="auto">
            <a:xfrm>
              <a:off x="6519536" y="3464256"/>
              <a:ext cx="1838678" cy="803829"/>
            </a:xfrm>
            <a:prstGeom prst="rect">
              <a:avLst/>
            </a:prstGeom>
            <a:solidFill>
              <a:srgbClr val="CCFFFF"/>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4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Средство проверки (подтверждения</a:t>
              </a:r>
            </a:p>
            <a:p>
              <a:pPr marL="0" marR="0" lvl="0" indent="0" algn="ctr" defTabSz="914400" rtl="0" eaLnBrk="1" fontAlgn="base" latinLnBrk="0" hangingPunct="1">
                <a:lnSpc>
                  <a:spcPts val="14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подлинности)</a:t>
              </a:r>
            </a:p>
            <a:p>
              <a:pPr marL="0" marR="0" lvl="0" indent="0" algn="ctr" defTabSz="914400" rtl="0" eaLnBrk="1" fontAlgn="base" latinLnBrk="0" hangingPunct="1">
                <a:lnSpc>
                  <a:spcPts val="1400"/>
                </a:lnSpc>
                <a:spcBef>
                  <a:spcPct val="0"/>
                </a:spcBef>
                <a:spcAft>
                  <a:spcPts val="0"/>
                </a:spcAft>
                <a:buClrTx/>
                <a:buSzTx/>
                <a:buFontTx/>
                <a:buNone/>
                <a:tabLst/>
              </a:pPr>
              <a:r>
                <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доказательства</a:t>
              </a:r>
              <a:endParaRPr kumimoji="0" lang="ru-RU" sz="1600" b="1" i="0" u="none" strike="noStrike" cap="none" normalizeH="0" baseline="0" dirty="0" smtClean="0">
                <a:ln>
                  <a:noFill/>
                </a:ln>
                <a:solidFill>
                  <a:srgbClr val="C00000"/>
                </a:solidFill>
                <a:effectLst>
                  <a:outerShdw dist="50800" dir="2700000" algn="ctr" rotWithShape="0">
                    <a:schemeClr val="accent3"/>
                  </a:outerShdw>
                </a:effectLst>
                <a:latin typeface="Arial" pitchFamily="34" charset="0"/>
                <a:cs typeface="Arial" pitchFamily="34" charset="0"/>
              </a:endParaRPr>
            </a:p>
          </p:txBody>
        </p:sp>
        <p:grpSp>
          <p:nvGrpSpPr>
            <p:cNvPr id="1052" name="Group 28"/>
            <p:cNvGrpSpPr>
              <a:grpSpLocks/>
            </p:cNvGrpSpPr>
            <p:nvPr/>
          </p:nvGrpSpPr>
          <p:grpSpPr bwMode="auto">
            <a:xfrm>
              <a:off x="4742090" y="3410667"/>
              <a:ext cx="1403246" cy="964594"/>
              <a:chOff x="5483" y="2901"/>
              <a:chExt cx="1710" cy="1026"/>
            </a:xfrm>
            <a:solidFill>
              <a:srgbClr val="FFDDDD"/>
            </a:solidFill>
          </p:grpSpPr>
          <p:sp>
            <p:nvSpPr>
              <p:cNvPr id="1053" name="Oval 29"/>
              <p:cNvSpPr>
                <a:spLocks noChangeArrowheads="1"/>
              </p:cNvSpPr>
              <p:nvPr/>
            </p:nvSpPr>
            <p:spPr bwMode="auto">
              <a:xfrm>
                <a:off x="5768" y="2901"/>
                <a:ext cx="1140" cy="1026"/>
              </a:xfrm>
              <a:prstGeom prst="ellipse">
                <a:avLst/>
              </a:prstGeom>
              <a:grpFill/>
              <a:ln w="28575">
                <a:solidFill>
                  <a:srgbClr val="6600CC"/>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54" name="Oval 30"/>
              <p:cNvSpPr>
                <a:spLocks noChangeArrowheads="1"/>
              </p:cNvSpPr>
              <p:nvPr/>
            </p:nvSpPr>
            <p:spPr bwMode="auto">
              <a:xfrm>
                <a:off x="5483" y="3072"/>
                <a:ext cx="684" cy="684"/>
              </a:xfrm>
              <a:prstGeom prst="ellipse">
                <a:avLst/>
              </a:prstGeom>
              <a:grpFill/>
              <a:ln w="28575">
                <a:solidFill>
                  <a:srgbClr val="6600CC"/>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55" name="Oval 31"/>
              <p:cNvSpPr>
                <a:spLocks noChangeArrowheads="1"/>
              </p:cNvSpPr>
              <p:nvPr/>
            </p:nvSpPr>
            <p:spPr bwMode="auto">
              <a:xfrm>
                <a:off x="6509" y="3072"/>
                <a:ext cx="684" cy="684"/>
              </a:xfrm>
              <a:prstGeom prst="ellipse">
                <a:avLst/>
              </a:prstGeom>
              <a:grpFill/>
              <a:ln w="28575">
                <a:solidFill>
                  <a:srgbClr val="6600CC"/>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56" name="Oval 32"/>
              <p:cNvSpPr>
                <a:spLocks noChangeArrowheads="1"/>
              </p:cNvSpPr>
              <p:nvPr/>
            </p:nvSpPr>
            <p:spPr bwMode="auto">
              <a:xfrm>
                <a:off x="5597" y="3015"/>
                <a:ext cx="1482" cy="79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cxnSp>
          <p:nvCxnSpPr>
            <p:cNvPr id="1057" name="AutoShape 33"/>
            <p:cNvCxnSpPr>
              <a:cxnSpLocks noChangeShapeType="1"/>
            </p:cNvCxnSpPr>
            <p:nvPr/>
          </p:nvCxnSpPr>
          <p:spPr bwMode="auto">
            <a:xfrm>
              <a:off x="4367891" y="3892964"/>
              <a:ext cx="374199" cy="0"/>
            </a:xfrm>
            <a:prstGeom prst="straightConnector1">
              <a:avLst/>
            </a:prstGeom>
            <a:noFill/>
            <a:ln w="38100">
              <a:solidFill>
                <a:srgbClr val="7030A0"/>
              </a:solidFill>
              <a:round/>
              <a:headEnd/>
              <a:tailEnd type="triangle" w="lg" len="lg"/>
            </a:ln>
          </p:spPr>
        </p:cxnSp>
        <p:cxnSp>
          <p:nvCxnSpPr>
            <p:cNvPr id="1058" name="AutoShape 34"/>
            <p:cNvCxnSpPr>
              <a:cxnSpLocks noChangeShapeType="1"/>
            </p:cNvCxnSpPr>
            <p:nvPr/>
          </p:nvCxnSpPr>
          <p:spPr bwMode="auto">
            <a:xfrm>
              <a:off x="6145337" y="3892964"/>
              <a:ext cx="374199" cy="0"/>
            </a:xfrm>
            <a:prstGeom prst="straightConnector1">
              <a:avLst/>
            </a:prstGeom>
            <a:noFill/>
            <a:ln w="38100">
              <a:solidFill>
                <a:srgbClr val="7030A0"/>
              </a:solidFill>
              <a:round/>
              <a:headEnd/>
              <a:tailEnd type="triangle" w="lg" len="lg"/>
            </a:ln>
          </p:spPr>
        </p:cxnSp>
        <p:sp>
          <p:nvSpPr>
            <p:cNvPr id="1059" name="Text Box 35"/>
            <p:cNvSpPr txBox="1">
              <a:spLocks noChangeArrowheads="1"/>
            </p:cNvSpPr>
            <p:nvPr/>
          </p:nvSpPr>
          <p:spPr bwMode="auto">
            <a:xfrm>
              <a:off x="4929190" y="3625021"/>
              <a:ext cx="1029047" cy="589474"/>
            </a:xfrm>
            <a:prstGeom prst="rect">
              <a:avLst/>
            </a:prstGeom>
            <a:noFill/>
            <a:ln w="19050">
              <a:noFill/>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400"/>
                </a:lnSpc>
                <a:spcBef>
                  <a:spcPct val="0"/>
                </a:spcBef>
                <a:spcAft>
                  <a:spcPts val="0"/>
                </a:spcAft>
                <a:buClrTx/>
                <a:buSzTx/>
                <a:buFontTx/>
                <a:buNone/>
                <a:tabLst/>
              </a:pPr>
              <a:r>
                <a:rPr kumimoji="0" lang="ru-RU" sz="1600" b="1" i="0" u="none" strike="noStrike" cap="none" normalizeH="0" baseline="0" dirty="0" smtClean="0">
                  <a:ln>
                    <a:noFill/>
                  </a:ln>
                  <a:solidFill>
                    <a:srgbClr val="0033CC"/>
                  </a:solidFill>
                  <a:effectLst>
                    <a:outerShdw dist="50800" dir="2700000" algn="ctr" rotWithShape="0">
                      <a:schemeClr val="accent3"/>
                    </a:outerShdw>
                  </a:effectLst>
                  <a:latin typeface="Arial Narrow" pitchFamily="34" charset="0"/>
                  <a:cs typeface="Arial" pitchFamily="34" charset="0"/>
                </a:rPr>
                <a:t>Доставка и</a:t>
              </a:r>
            </a:p>
            <a:p>
              <a:pPr marL="0" marR="0" lvl="0" indent="0" algn="ctr" defTabSz="914400" rtl="0" eaLnBrk="1" fontAlgn="base" latinLnBrk="0" hangingPunct="1">
                <a:lnSpc>
                  <a:spcPts val="1400"/>
                </a:lnSpc>
                <a:spcBef>
                  <a:spcPct val="0"/>
                </a:spcBef>
                <a:spcAft>
                  <a:spcPts val="0"/>
                </a:spcAft>
                <a:buClrTx/>
                <a:buSzTx/>
                <a:buFontTx/>
                <a:buNone/>
                <a:tabLst/>
              </a:pPr>
              <a:r>
                <a:rPr kumimoji="0" lang="ru-RU" sz="1600" b="1" i="0" u="none" strike="noStrike" cap="none" normalizeH="0" baseline="0" dirty="0" smtClean="0">
                  <a:ln>
                    <a:noFill/>
                  </a:ln>
                  <a:solidFill>
                    <a:srgbClr val="0033CC"/>
                  </a:solidFill>
                  <a:effectLst>
                    <a:outerShdw dist="50800" dir="2700000" algn="ctr" rotWithShape="0">
                      <a:schemeClr val="accent3"/>
                    </a:outerShdw>
                  </a:effectLst>
                  <a:latin typeface="Arial Narrow" pitchFamily="34" charset="0"/>
                  <a:cs typeface="Arial" pitchFamily="34" charset="0"/>
                </a:rPr>
                <a:t>хранение/</a:t>
              </a:r>
            </a:p>
            <a:p>
              <a:pPr marL="0" marR="0" lvl="0" indent="0" algn="ctr" defTabSz="914400" rtl="0" eaLnBrk="1" fontAlgn="base" latinLnBrk="0" hangingPunct="1">
                <a:lnSpc>
                  <a:spcPts val="1400"/>
                </a:lnSpc>
                <a:spcBef>
                  <a:spcPct val="0"/>
                </a:spcBef>
                <a:spcAft>
                  <a:spcPts val="0"/>
                </a:spcAft>
                <a:buClrTx/>
                <a:buSzTx/>
                <a:buFontTx/>
                <a:buNone/>
                <a:tabLst/>
              </a:pPr>
              <a:r>
                <a:rPr kumimoji="0" lang="ru-RU" sz="1600" b="1" i="0" u="none" strike="noStrike" cap="none" normalizeH="0" baseline="0" dirty="0" smtClean="0">
                  <a:ln>
                    <a:noFill/>
                  </a:ln>
                  <a:solidFill>
                    <a:srgbClr val="0033CC"/>
                  </a:solidFill>
                  <a:effectLst>
                    <a:outerShdw dist="50800" dir="2700000" algn="ctr" rotWithShape="0">
                      <a:schemeClr val="accent3"/>
                    </a:outerShdw>
                  </a:effectLst>
                  <a:latin typeface="Arial Narrow" pitchFamily="34" charset="0"/>
                  <a:cs typeface="Arial" pitchFamily="34" charset="0"/>
                </a:rPr>
                <a:t>извлечение</a:t>
              </a:r>
              <a:endParaRPr kumimoji="0" lang="ru-RU" sz="1600" b="1" i="0" u="none" strike="noStrike" cap="none" normalizeH="0" baseline="0" dirty="0" smtClean="0">
                <a:ln>
                  <a:noFill/>
                </a:ln>
                <a:solidFill>
                  <a:srgbClr val="0033CC"/>
                </a:solidFill>
                <a:effectLst>
                  <a:outerShdw dist="50800" dir="2700000" algn="ctr" rotWithShape="0">
                    <a:schemeClr val="accent3"/>
                  </a:outerShdw>
                </a:effectLst>
                <a:latin typeface="Arial" pitchFamily="34" charset="0"/>
                <a:cs typeface="Arial" pitchFamily="34" charset="0"/>
              </a:endParaRPr>
            </a:p>
          </p:txBody>
        </p:sp>
        <p:sp>
          <p:nvSpPr>
            <p:cNvPr id="1060" name="AutoShape 36"/>
            <p:cNvSpPr>
              <a:spLocks noChangeArrowheads="1"/>
            </p:cNvSpPr>
            <p:nvPr/>
          </p:nvSpPr>
          <p:spPr bwMode="auto">
            <a:xfrm>
              <a:off x="4742090" y="5018324"/>
              <a:ext cx="1496796" cy="696651"/>
            </a:xfrm>
            <a:prstGeom prst="bevel">
              <a:avLst>
                <a:gd name="adj" fmla="val 24023"/>
              </a:avLst>
            </a:prstGeom>
            <a:solidFill>
              <a:srgbClr val="CCFFCC"/>
            </a:solidFill>
            <a:ln w="38100">
              <a:solidFill>
                <a:srgbClr val="0066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61" name="Text Box 37"/>
            <p:cNvSpPr txBox="1">
              <a:spLocks noChangeArrowheads="1"/>
            </p:cNvSpPr>
            <p:nvPr/>
          </p:nvSpPr>
          <p:spPr bwMode="auto">
            <a:xfrm>
              <a:off x="4975965" y="5232679"/>
              <a:ext cx="1029047" cy="267943"/>
            </a:xfrm>
            <a:prstGeom prst="rect">
              <a:avLst/>
            </a:prstGeom>
            <a:noFill/>
            <a:ln w="190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latin typeface="Arial" pitchFamily="34" charset="0"/>
                  <a:cs typeface="Arial" pitchFamily="34" charset="0"/>
                </a:rPr>
                <a:t>ДТС</a:t>
              </a:r>
            </a:p>
          </p:txBody>
        </p:sp>
        <p:cxnSp>
          <p:nvCxnSpPr>
            <p:cNvPr id="1062" name="AutoShape 38"/>
            <p:cNvCxnSpPr>
              <a:cxnSpLocks noChangeShapeType="1"/>
            </p:cNvCxnSpPr>
            <p:nvPr/>
          </p:nvCxnSpPr>
          <p:spPr bwMode="auto">
            <a:xfrm flipH="1">
              <a:off x="6238887" y="4268084"/>
              <a:ext cx="280649" cy="750240"/>
            </a:xfrm>
            <a:prstGeom prst="straightConnector1">
              <a:avLst/>
            </a:prstGeom>
            <a:noFill/>
            <a:ln w="38100">
              <a:solidFill>
                <a:srgbClr val="7030A0"/>
              </a:solidFill>
              <a:round/>
              <a:headEnd type="triangle" w="lg" len="lg"/>
              <a:tailEnd type="triangle" w="lg" len="lg"/>
            </a:ln>
          </p:spPr>
        </p:cxnSp>
        <p:cxnSp>
          <p:nvCxnSpPr>
            <p:cNvPr id="1063" name="AutoShape 39"/>
            <p:cNvCxnSpPr>
              <a:cxnSpLocks noChangeShapeType="1"/>
            </p:cNvCxnSpPr>
            <p:nvPr/>
          </p:nvCxnSpPr>
          <p:spPr bwMode="auto">
            <a:xfrm>
              <a:off x="4367891" y="4268084"/>
              <a:ext cx="374199" cy="750240"/>
            </a:xfrm>
            <a:prstGeom prst="straightConnector1">
              <a:avLst/>
            </a:prstGeom>
            <a:noFill/>
            <a:ln w="38100">
              <a:solidFill>
                <a:srgbClr val="7030A0"/>
              </a:solidFill>
              <a:round/>
              <a:headEnd type="triangle" w="lg" len="lg"/>
              <a:tailEnd type="triangle" w="lg" len="lg"/>
            </a:ln>
          </p:spPr>
        </p:cxnSp>
        <p:sp>
          <p:nvSpPr>
            <p:cNvPr id="1064" name="AutoShape 40"/>
            <p:cNvSpPr>
              <a:spLocks noChangeArrowheads="1"/>
            </p:cNvSpPr>
            <p:nvPr/>
          </p:nvSpPr>
          <p:spPr bwMode="auto">
            <a:xfrm>
              <a:off x="5570088" y="2859739"/>
              <a:ext cx="930738" cy="482297"/>
            </a:xfrm>
            <a:prstGeom prst="wedgeRectCallout">
              <a:avLst>
                <a:gd name="adj1" fmla="val 68959"/>
                <a:gd name="adj2" fmla="val -7550"/>
              </a:avLst>
            </a:prstGeom>
            <a:noFill/>
            <a:ln w="22225">
              <a:solidFill>
                <a:srgbClr val="6600CC"/>
              </a:solidFill>
              <a:prstDash val="sys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smtClean="0">
                  <a:ln>
                    <a:noFill/>
                  </a:ln>
                  <a:solidFill>
                    <a:srgbClr val="FF3300"/>
                  </a:solidFill>
                  <a:effectLst>
                    <a:outerShdw dist="38100" dir="2700000" algn="tl">
                      <a:srgbClr val="660066"/>
                    </a:outerShdw>
                  </a:effectLst>
                  <a:latin typeface="Arial Narrow" pitchFamily="34" charset="0"/>
                  <a:cs typeface="Arial" pitchFamily="34" charset="0"/>
                </a:rPr>
                <a:t>Проверка</a:t>
              </a:r>
            </a:p>
            <a:p>
              <a:pPr marL="0" marR="0" lvl="0" indent="0" algn="ctr" defTabSz="914400" rtl="0" eaLnBrk="1" fontAlgn="base" latinLnBrk="0" hangingPunct="1">
                <a:lnSpc>
                  <a:spcPts val="1500"/>
                </a:lnSpc>
                <a:spcBef>
                  <a:spcPct val="0"/>
                </a:spcBef>
                <a:spcAft>
                  <a:spcPts val="0"/>
                </a:spcAft>
                <a:buClrTx/>
                <a:buSzTx/>
                <a:buFontTx/>
                <a:buNone/>
                <a:tabLst/>
              </a:pPr>
              <a:r>
                <a:rPr kumimoji="0" lang="ru-RU" sz="1600" b="1" i="0" u="none" strike="noStrike" cap="none" normalizeH="0" baseline="0" smtClean="0">
                  <a:ln>
                    <a:noFill/>
                  </a:ln>
                  <a:solidFill>
                    <a:srgbClr val="FF3300"/>
                  </a:solidFill>
                  <a:effectLst>
                    <a:outerShdw dist="38100" dir="2700000" algn="tl">
                      <a:srgbClr val="660066"/>
                    </a:outerShdw>
                  </a:effectLst>
                  <a:latin typeface="Arial Narrow" pitchFamily="34" charset="0"/>
                  <a:cs typeface="Arial" pitchFamily="34" charset="0"/>
                </a:rPr>
                <a:t>запроса</a:t>
              </a:r>
              <a:endParaRPr kumimoji="0" lang="ru-RU" sz="1600" b="1" i="0" u="none" strike="noStrike" cap="none" normalizeH="0" baseline="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65" name="AutoShape 41"/>
            <p:cNvSpPr>
              <a:spLocks noChangeArrowheads="1"/>
            </p:cNvSpPr>
            <p:nvPr/>
          </p:nvSpPr>
          <p:spPr bwMode="auto">
            <a:xfrm>
              <a:off x="8016332" y="2966916"/>
              <a:ext cx="701623" cy="267943"/>
            </a:xfrm>
            <a:prstGeom prst="wedgeRectCallout">
              <a:avLst>
                <a:gd name="adj1" fmla="val -75483"/>
                <a:gd name="adj2" fmla="val 66156"/>
              </a:avLst>
            </a:prstGeom>
            <a:noFill/>
            <a:ln w="22225">
              <a:solidFill>
                <a:srgbClr val="6600CC"/>
              </a:solidFill>
              <a:prstDash val="sys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72000"/>
                </a:lnSpc>
                <a:spcBef>
                  <a:spcPct val="0"/>
                </a:spcBef>
                <a:spcAft>
                  <a:spcPts val="1000"/>
                </a:spcAft>
                <a:buClrTx/>
                <a:buSzTx/>
                <a:buFontTx/>
                <a:buNone/>
                <a:tabLst/>
              </a:pPr>
              <a:r>
                <a:rPr kumimoji="0" lang="ru-RU" sz="1600" b="1" i="0" u="none" strike="noStrike" cap="none" normalizeH="0" baseline="0" dirty="0" smtClean="0">
                  <a:ln>
                    <a:noFill/>
                  </a:ln>
                  <a:solidFill>
                    <a:srgbClr val="FF3300"/>
                  </a:solidFill>
                  <a:effectLst>
                    <a:outerShdw dist="38100" dir="2700000" algn="tl">
                      <a:srgbClr val="660066"/>
                    </a:outerShdw>
                  </a:effectLst>
                  <a:latin typeface="Arial Narrow" pitchFamily="34" charset="0"/>
                  <a:cs typeface="Arial" pitchFamily="34" charset="0"/>
                </a:rPr>
                <a:t>Да/нет</a:t>
              </a:r>
              <a:endParaRPr kumimoji="0" lang="ru-RU" sz="1600" b="1" i="0" u="none" strike="noStrike" cap="none" normalizeH="0" baseline="0" dirty="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66" name="AutoShape 42"/>
            <p:cNvSpPr>
              <a:spLocks noChangeArrowheads="1"/>
            </p:cNvSpPr>
            <p:nvPr/>
          </p:nvSpPr>
          <p:spPr bwMode="auto">
            <a:xfrm>
              <a:off x="1357290" y="1428736"/>
              <a:ext cx="1785950" cy="321531"/>
            </a:xfrm>
            <a:prstGeom prst="wedgeRectCallout">
              <a:avLst>
                <a:gd name="adj1" fmla="val 44844"/>
                <a:gd name="adj2" fmla="val 145215"/>
              </a:avLst>
            </a:prstGeom>
            <a:noFill/>
            <a:ln w="22225">
              <a:solidFill>
                <a:srgbClr val="6600CC"/>
              </a:solidFill>
              <a:prstDash val="sysDot"/>
              <a:miter lim="800000"/>
              <a:headEnd/>
              <a:tailEnd/>
            </a:ln>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80000"/>
                </a:lnSpc>
                <a:spcBef>
                  <a:spcPct val="0"/>
                </a:spcBef>
                <a:spcAft>
                  <a:spcPts val="1000"/>
                </a:spcAft>
                <a:buClrTx/>
                <a:buSzTx/>
                <a:buFontTx/>
                <a:buNone/>
                <a:tabLst/>
              </a:pPr>
              <a:r>
                <a:rPr kumimoji="0" lang="ru-RU" sz="1800" b="1" i="0" u="none" strike="noStrike" cap="none" normalizeH="0" baseline="0" dirty="0" smtClean="0">
                  <a:ln>
                    <a:noFill/>
                  </a:ln>
                  <a:solidFill>
                    <a:srgbClr val="FF3300"/>
                  </a:solidFill>
                  <a:effectLst>
                    <a:outerShdw dist="38100" dir="2700000" algn="tl">
                      <a:srgbClr val="660066"/>
                    </a:outerShdw>
                  </a:effectLst>
                  <a:latin typeface="Arial Narrow" pitchFamily="34" charset="0"/>
                  <a:cs typeface="Arial" pitchFamily="34" charset="0"/>
                </a:rPr>
                <a:t>Информация о…</a:t>
              </a:r>
              <a:endParaRPr kumimoji="0" lang="ru-RU" sz="1800" b="1" i="0" u="none" strike="noStrike" cap="none" normalizeH="0" baseline="0" dirty="0" smtClean="0">
                <a:ln>
                  <a:noFill/>
                </a:ln>
                <a:solidFill>
                  <a:srgbClr val="FF3300"/>
                </a:solidFill>
                <a:effectLst>
                  <a:outerShdw dist="38100" dir="2700000" algn="tl">
                    <a:srgbClr val="660066"/>
                  </a:outerShdw>
                </a:effectLst>
                <a:latin typeface="Arial" pitchFamily="34" charset="0"/>
                <a:cs typeface="Arial" pitchFamily="34" charset="0"/>
              </a:endParaRPr>
            </a:p>
          </p:txBody>
        </p:sp>
        <p:sp>
          <p:nvSpPr>
            <p:cNvPr id="1040" name="AutoShape 16"/>
            <p:cNvSpPr>
              <a:spLocks noChangeArrowheads="1"/>
            </p:cNvSpPr>
            <p:nvPr/>
          </p:nvSpPr>
          <p:spPr bwMode="auto">
            <a:xfrm>
              <a:off x="2571736" y="2392484"/>
              <a:ext cx="860658" cy="267943"/>
            </a:xfrm>
            <a:prstGeom prst="leftArrow">
              <a:avLst>
                <a:gd name="adj1" fmla="val 29824"/>
                <a:gd name="adj2" fmla="val 96500"/>
              </a:avLst>
            </a:prstGeom>
            <a:solidFill>
              <a:srgbClr val="FFDDFF"/>
            </a:solidFill>
            <a:ln w="19050">
              <a:solidFill>
                <a:srgbClr val="7030A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38" name="AutoShape 14"/>
            <p:cNvSpPr>
              <a:spLocks noChangeArrowheads="1"/>
            </p:cNvSpPr>
            <p:nvPr/>
          </p:nvSpPr>
          <p:spPr bwMode="auto">
            <a:xfrm flipH="1">
              <a:off x="1888820" y="2786058"/>
              <a:ext cx="897227" cy="857256"/>
            </a:xfrm>
            <a:custGeom>
              <a:avLst/>
              <a:gdLst>
                <a:gd name="G0" fmla="+- 16567 0 0"/>
                <a:gd name="G1" fmla="+- 19867 0 0"/>
                <a:gd name="G2" fmla="+- 6715 0 0"/>
                <a:gd name="G3" fmla="*/ 16567 1 2"/>
                <a:gd name="G4" fmla="+- G3 10800 0"/>
                <a:gd name="G5" fmla="+- 21600 16567 19867"/>
                <a:gd name="G6" fmla="+- 19867 6715 0"/>
                <a:gd name="G7" fmla="*/ G6 1 2"/>
                <a:gd name="G8" fmla="*/ 19867 2 1"/>
                <a:gd name="G9" fmla="+- G8 0 21600"/>
                <a:gd name="G10" fmla="*/ 21600 G0 G1"/>
                <a:gd name="G11" fmla="*/ 21600 G4 G1"/>
                <a:gd name="G12" fmla="*/ 21600 G5 G1"/>
                <a:gd name="G13" fmla="*/ 21600 G7 G1"/>
                <a:gd name="G14" fmla="*/ 19867 1 2"/>
                <a:gd name="G15" fmla="+- G5 0 G4"/>
                <a:gd name="G16" fmla="+- G0 0 G4"/>
                <a:gd name="G17" fmla="*/ G2 G15 G16"/>
                <a:gd name="T0" fmla="*/ 19084 w 21600"/>
                <a:gd name="T1" fmla="*/ 0 h 21600"/>
                <a:gd name="T2" fmla="*/ 16567 w 21600"/>
                <a:gd name="T3" fmla="*/ 6715 h 21600"/>
                <a:gd name="T4" fmla="*/ 0 w 21600"/>
                <a:gd name="T5" fmla="*/ 20749 h 21600"/>
                <a:gd name="T6" fmla="*/ 9934 w 21600"/>
                <a:gd name="T7" fmla="*/ 21600 h 21600"/>
                <a:gd name="T8" fmla="*/ 19867 w 21600"/>
                <a:gd name="T9" fmla="*/ 14450 h 21600"/>
                <a:gd name="T10" fmla="*/ 21600 w 21600"/>
                <a:gd name="T11" fmla="*/ 6715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084" y="0"/>
                  </a:moveTo>
                  <a:lnTo>
                    <a:pt x="16567" y="6715"/>
                  </a:lnTo>
                  <a:lnTo>
                    <a:pt x="18300" y="6715"/>
                  </a:lnTo>
                  <a:lnTo>
                    <a:pt x="18300" y="19896"/>
                  </a:lnTo>
                  <a:lnTo>
                    <a:pt x="0" y="19896"/>
                  </a:lnTo>
                  <a:lnTo>
                    <a:pt x="0" y="21600"/>
                  </a:lnTo>
                  <a:lnTo>
                    <a:pt x="19867" y="21600"/>
                  </a:lnTo>
                  <a:lnTo>
                    <a:pt x="19867" y="6715"/>
                  </a:lnTo>
                  <a:lnTo>
                    <a:pt x="21600" y="6715"/>
                  </a:lnTo>
                  <a:close/>
                </a:path>
              </a:pathLst>
            </a:custGeom>
            <a:solidFill>
              <a:srgbClr val="FFDDFF"/>
            </a:solidFill>
            <a:ln w="19050">
              <a:solidFill>
                <a:srgbClr val="7030A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50" name="Text Box 26"/>
            <p:cNvSpPr txBox="1">
              <a:spLocks noChangeArrowheads="1"/>
            </p:cNvSpPr>
            <p:nvPr/>
          </p:nvSpPr>
          <p:spPr bwMode="auto">
            <a:xfrm>
              <a:off x="2786050" y="3464256"/>
              <a:ext cx="1581841" cy="803829"/>
            </a:xfrm>
            <a:prstGeom prst="rect">
              <a:avLst/>
            </a:prstGeom>
            <a:solidFill>
              <a:srgbClr val="CCFFFF"/>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1700"/>
                </a:lnSpc>
                <a:spcBef>
                  <a:spcPct val="0"/>
                </a:spcBef>
                <a:spcAft>
                  <a:spcPts val="0"/>
                </a:spcAft>
                <a:buClrTx/>
                <a:buSzTx/>
                <a:buFontTx/>
                <a:buNone/>
                <a:tabLst/>
              </a:pPr>
              <a:r>
                <a:rPr kumimoji="0" lang="ru-RU" sz="1800" b="1" i="0" u="none" strike="noStrike" cap="none" normalizeH="0" baseline="0" smtClean="0">
                  <a:ln>
                    <a:noFill/>
                  </a:ln>
                  <a:solidFill>
                    <a:srgbClr val="C00000"/>
                  </a:solidFill>
                  <a:effectLst>
                    <a:outerShdw dist="50800" dir="2700000" algn="ctr" rotWithShape="0">
                      <a:schemeClr val="accent3"/>
                    </a:outerShdw>
                  </a:effectLst>
                  <a:latin typeface="Arial Narrow" pitchFamily="34" charset="0"/>
                  <a:cs typeface="Arial" pitchFamily="34" charset="0"/>
                </a:rPr>
                <a:t>Средство</a:t>
              </a:r>
            </a:p>
            <a:p>
              <a:pPr marL="0" marR="0" lvl="0" indent="0" algn="ctr" defTabSz="914400" rtl="0" eaLnBrk="1" fontAlgn="base" latinLnBrk="0" hangingPunct="1">
                <a:lnSpc>
                  <a:spcPts val="1700"/>
                </a:lnSpc>
                <a:spcBef>
                  <a:spcPct val="0"/>
                </a:spcBef>
                <a:spcAft>
                  <a:spcPts val="0"/>
                </a:spcAft>
                <a:buClrTx/>
                <a:buSzTx/>
                <a:buFontTx/>
                <a:buNone/>
                <a:tabLst/>
              </a:pPr>
              <a:r>
                <a:rPr kumimoji="0" lang="ru-RU" sz="1800" b="1" i="0" u="none" strike="noStrike" cap="none" normalizeH="0" baseline="0" smtClean="0">
                  <a:ln>
                    <a:noFill/>
                  </a:ln>
                  <a:solidFill>
                    <a:srgbClr val="C00000"/>
                  </a:solidFill>
                  <a:effectLst>
                    <a:outerShdw dist="50800" dir="2700000" algn="ctr" rotWithShape="0">
                      <a:schemeClr val="accent3"/>
                    </a:outerShdw>
                  </a:effectLst>
                  <a:latin typeface="Arial Narrow" pitchFamily="34" charset="0"/>
                  <a:cs typeface="Arial" pitchFamily="34" charset="0"/>
                </a:rPr>
                <a:t> формирования</a:t>
              </a:r>
            </a:p>
            <a:p>
              <a:pPr marL="0" marR="0" lvl="0" indent="0" algn="ctr" defTabSz="914400" rtl="0" eaLnBrk="1" fontAlgn="base" latinLnBrk="0" hangingPunct="1">
                <a:lnSpc>
                  <a:spcPts val="1700"/>
                </a:lnSpc>
                <a:spcBef>
                  <a:spcPct val="0"/>
                </a:spcBef>
                <a:spcAft>
                  <a:spcPts val="0"/>
                </a:spcAft>
                <a:buClrTx/>
                <a:buSzTx/>
                <a:buFontTx/>
                <a:buNone/>
                <a:tabLst/>
              </a:pPr>
              <a:r>
                <a:rPr kumimoji="0" lang="ru-RU" sz="1800" b="1" i="0" u="none" strike="noStrike" cap="none" normalizeH="0" baseline="0" smtClean="0">
                  <a:ln>
                    <a:noFill/>
                  </a:ln>
                  <a:solidFill>
                    <a:srgbClr val="C00000"/>
                  </a:solidFill>
                  <a:effectLst>
                    <a:outerShdw dist="50800" dir="2700000" algn="ctr" rotWithShape="0">
                      <a:schemeClr val="accent3"/>
                    </a:outerShdw>
                  </a:effectLst>
                  <a:latin typeface="Arial Narrow" pitchFamily="34" charset="0"/>
                  <a:cs typeface="Arial" pitchFamily="34" charset="0"/>
                </a:rPr>
                <a:t>доказательства</a:t>
              </a:r>
              <a:endParaRPr kumimoji="0" lang="ru-RU" sz="1800" b="1" i="0" u="none" strike="noStrike" cap="none" normalizeH="0" baseline="0" smtClean="0">
                <a:ln>
                  <a:noFill/>
                </a:ln>
                <a:solidFill>
                  <a:srgbClr val="C00000"/>
                </a:solidFill>
                <a:effectLst>
                  <a:outerShdw dist="50800" dir="2700000" algn="ctr" rotWithShape="0">
                    <a:schemeClr val="accent3"/>
                  </a:outerShdw>
                </a:effectLst>
                <a:latin typeface="Arial" pitchFamily="34" charset="0"/>
                <a:cs typeface="Arial" pitchFamily="34" charset="0"/>
              </a:endParaRPr>
            </a:p>
          </p:txBody>
        </p:sp>
      </p:gr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971550" y="6021388"/>
            <a:ext cx="7921625" cy="34624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700"/>
              </a:lnSpc>
              <a:defRPr/>
            </a:pPr>
            <a:r>
              <a:rPr lang="ru-RU" sz="2600" b="1" dirty="0" smtClean="0">
                <a:solidFill>
                  <a:srgbClr val="CC0000"/>
                </a:solidFill>
              </a:rPr>
              <a:t>Рис. 5.2</a:t>
            </a:r>
            <a:r>
              <a:rPr lang="ru-RU" sz="2600" b="1" dirty="0">
                <a:solidFill>
                  <a:srgbClr val="CC0000"/>
                </a:solidFill>
              </a:rPr>
              <a:t>. </a:t>
            </a:r>
            <a:r>
              <a:rPr lang="ru-RU" sz="2600" b="1" dirty="0" smtClean="0">
                <a:solidFill>
                  <a:srgbClr val="CC0000"/>
                </a:solidFill>
              </a:rPr>
              <a:t>Урегулирование спора</a:t>
            </a:r>
            <a:endParaRPr lang="ru-RU" sz="2600" b="1" dirty="0">
              <a:solidFill>
                <a:srgbClr val="CC0000"/>
              </a:solidFill>
            </a:endParaRPr>
          </a:p>
        </p:txBody>
      </p:sp>
      <p:sp>
        <p:nvSpPr>
          <p:cNvPr id="22"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2051" name="Text Box 3"/>
          <p:cNvSpPr txBox="1">
            <a:spLocks noChangeArrowheads="1"/>
          </p:cNvSpPr>
          <p:nvPr/>
        </p:nvSpPr>
        <p:spPr bwMode="auto">
          <a:xfrm>
            <a:off x="3135487" y="2055547"/>
            <a:ext cx="2965508" cy="914003"/>
          </a:xfrm>
          <a:prstGeom prst="rect">
            <a:avLst/>
          </a:prstGeom>
          <a:solidFill>
            <a:srgbClr val="CCFFFF"/>
          </a:solidFill>
          <a:ln w="38100">
            <a:solidFill>
              <a:srgbClr val="7030A0"/>
            </a:solidFill>
            <a:miter lim="800000"/>
            <a:headEnd/>
            <a:tailEnd/>
          </a:ln>
          <a:effectLst>
            <a:outerShdw dist="50800" dir="2700000" algn="ctr" rotWithShape="0">
              <a:srgbClr val="FFC000"/>
            </a:outerShdw>
          </a:effectLst>
        </p:spPr>
        <p:txBody>
          <a:bodyPr vert="horz" wrap="square" lIns="0" tIns="72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2" name="AutoShape 4"/>
          <p:cNvCxnSpPr>
            <a:cxnSpLocks noChangeShapeType="1"/>
          </p:cNvCxnSpPr>
          <p:nvPr/>
        </p:nvCxnSpPr>
        <p:spPr bwMode="auto">
          <a:xfrm flipV="1">
            <a:off x="3410717" y="3477330"/>
            <a:ext cx="608607" cy="812447"/>
          </a:xfrm>
          <a:prstGeom prst="straightConnector1">
            <a:avLst/>
          </a:prstGeom>
          <a:noFill/>
          <a:ln w="57150">
            <a:solidFill>
              <a:srgbClr val="00B0F0"/>
            </a:solidFill>
            <a:round/>
            <a:headEnd/>
            <a:tailEnd type="triangle" w="lg" len="lg"/>
          </a:ln>
          <a:effectLst>
            <a:outerShdw blurRad="12700" dist="12700" dir="2700000" algn="tl" rotWithShape="0">
              <a:srgbClr val="FF9933"/>
            </a:outerShdw>
          </a:effectLst>
        </p:spPr>
      </p:cxnSp>
      <p:cxnSp>
        <p:nvCxnSpPr>
          <p:cNvPr id="2053" name="AutoShape 5"/>
          <p:cNvCxnSpPr>
            <a:cxnSpLocks noChangeShapeType="1"/>
          </p:cNvCxnSpPr>
          <p:nvPr/>
        </p:nvCxnSpPr>
        <p:spPr bwMode="auto">
          <a:xfrm flipH="1" flipV="1">
            <a:off x="5787000" y="3477330"/>
            <a:ext cx="589225" cy="812447"/>
          </a:xfrm>
          <a:prstGeom prst="straightConnector1">
            <a:avLst/>
          </a:prstGeom>
          <a:noFill/>
          <a:ln w="57150">
            <a:solidFill>
              <a:srgbClr val="00B0F0"/>
            </a:solidFill>
            <a:round/>
            <a:headEnd/>
            <a:tailEnd type="triangle" w="lg" len="lg"/>
          </a:ln>
          <a:effectLst>
            <a:outerShdw blurRad="12700" dist="12700" dir="2700000" algn="tl" rotWithShape="0">
              <a:srgbClr val="FF9933"/>
            </a:outerShdw>
          </a:effectLst>
        </p:spPr>
      </p:cxnSp>
      <p:sp>
        <p:nvSpPr>
          <p:cNvPr id="2054" name="Text Box 6"/>
          <p:cNvSpPr txBox="1">
            <a:spLocks noChangeArrowheads="1"/>
          </p:cNvSpPr>
          <p:nvPr/>
        </p:nvSpPr>
        <p:spPr bwMode="auto">
          <a:xfrm>
            <a:off x="1643042" y="1285860"/>
            <a:ext cx="6500858" cy="566575"/>
          </a:xfrm>
          <a:prstGeom prst="rect">
            <a:avLst/>
          </a:prstGeom>
          <a:solidFill>
            <a:srgbClr val="FFDDDD"/>
          </a:solidFill>
          <a:ln w="38100">
            <a:solidFill>
              <a:srgbClr val="7030A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ts val="2300"/>
              </a:lnSpc>
              <a:spcBef>
                <a:spcPct val="0"/>
              </a:spcBef>
              <a:spcAft>
                <a:spcPts val="0"/>
              </a:spcAft>
              <a:buClrTx/>
              <a:buSzTx/>
              <a:buFontTx/>
              <a:buNone/>
              <a:tabLst/>
            </a:pPr>
            <a:r>
              <a:rPr kumimoji="0" lang="ru-RU" sz="2400" b="1" i="0" u="none" strike="noStrike" cap="none" normalizeH="0" baseline="0" dirty="0" smtClean="0">
                <a:ln>
                  <a:noFill/>
                </a:ln>
                <a:solidFill>
                  <a:srgbClr val="006600"/>
                </a:solidFill>
                <a:effectLst>
                  <a:outerShdw dist="50800" dir="2700000" algn="tl">
                    <a:schemeClr val="accent3">
                      <a:alpha val="43000"/>
                    </a:schemeClr>
                  </a:outerShdw>
                </a:effectLst>
                <a:latin typeface="Arial" pitchFamily="34" charset="0"/>
                <a:cs typeface="Arial" pitchFamily="34" charset="0"/>
              </a:rPr>
              <a:t>Политика обеспечения неотказуемости</a:t>
            </a:r>
          </a:p>
        </p:txBody>
      </p:sp>
      <p:sp>
        <p:nvSpPr>
          <p:cNvPr id="2056" name="AutoShape 8"/>
          <p:cNvSpPr>
            <a:spLocks noChangeArrowheads="1"/>
          </p:cNvSpPr>
          <p:nvPr/>
        </p:nvSpPr>
        <p:spPr bwMode="auto">
          <a:xfrm>
            <a:off x="2251649" y="4442111"/>
            <a:ext cx="2356900" cy="915716"/>
          </a:xfrm>
          <a:prstGeom prst="bevel">
            <a:avLst>
              <a:gd name="adj" fmla="val 24023"/>
            </a:avLst>
          </a:prstGeom>
          <a:solidFill>
            <a:schemeClr val="accent5"/>
          </a:solidFill>
          <a:ln w="38100">
            <a:solidFill>
              <a:schemeClr val="accent5">
                <a:lumMod val="50000"/>
              </a:schemeClr>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2057" name="Text Box 9"/>
          <p:cNvSpPr txBox="1">
            <a:spLocks noChangeArrowheads="1"/>
          </p:cNvSpPr>
          <p:nvPr/>
        </p:nvSpPr>
        <p:spPr bwMode="auto">
          <a:xfrm>
            <a:off x="2674185" y="4723870"/>
            <a:ext cx="1523457" cy="352198"/>
          </a:xfrm>
          <a:prstGeom prst="rect">
            <a:avLst/>
          </a:prstGeom>
          <a:noFill/>
          <a:ln w="190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20000"/>
              </a:lnSpc>
              <a:spcBef>
                <a:spcPct val="0"/>
              </a:spcBef>
              <a:spcAft>
                <a:spcPts val="1000"/>
              </a:spcAft>
              <a:buClrTx/>
              <a:buSzTx/>
              <a:buFontTx/>
              <a:buNone/>
              <a:tabLst/>
            </a:pPr>
            <a:r>
              <a:rPr kumimoji="0" lang="ru-RU" sz="2400" b="1" i="0" u="none" strike="noStrike" cap="none" normalizeH="0" baseline="0" dirty="0" smtClean="0">
                <a:ln>
                  <a:noFill/>
                </a:ln>
                <a:solidFill>
                  <a:srgbClr val="0070C0"/>
                </a:solidFill>
                <a:effectLst/>
                <a:latin typeface="+mn-lt"/>
                <a:cs typeface="Arial" pitchFamily="34" charset="0"/>
              </a:rPr>
              <a:t>Ответчик</a:t>
            </a:r>
          </a:p>
        </p:txBody>
      </p:sp>
      <p:sp>
        <p:nvSpPr>
          <p:cNvPr id="2058" name="Text Box 10"/>
          <p:cNvSpPr txBox="1">
            <a:spLocks noChangeArrowheads="1"/>
          </p:cNvSpPr>
          <p:nvPr/>
        </p:nvSpPr>
        <p:spPr bwMode="auto">
          <a:xfrm>
            <a:off x="3263411" y="2207881"/>
            <a:ext cx="2965508" cy="914003"/>
          </a:xfrm>
          <a:prstGeom prst="rect">
            <a:avLst/>
          </a:prstGeom>
          <a:solidFill>
            <a:srgbClr val="CCFFFF"/>
          </a:solidFill>
          <a:ln w="38100">
            <a:solidFill>
              <a:srgbClr val="7030A0"/>
            </a:solidFill>
            <a:miter lim="800000"/>
            <a:headEnd/>
            <a:tailEnd/>
          </a:ln>
          <a:effectLst>
            <a:outerShdw dist="50800" dir="2700000" algn="ctr" rotWithShape="0">
              <a:srgbClr val="FFC000"/>
            </a:outerShdw>
          </a:effectLst>
        </p:spPr>
        <p:txBody>
          <a:bodyPr vert="horz" wrap="square" lIns="0" tIns="72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3410717" y="2360215"/>
            <a:ext cx="2965508" cy="914003"/>
          </a:xfrm>
          <a:prstGeom prst="rect">
            <a:avLst/>
          </a:prstGeom>
          <a:solidFill>
            <a:srgbClr val="CCFFFF"/>
          </a:solidFill>
          <a:ln w="38100">
            <a:solidFill>
              <a:srgbClr val="7030A0"/>
            </a:solidFill>
            <a:miter lim="800000"/>
            <a:headEnd/>
            <a:tailEnd/>
          </a:ln>
          <a:effectLst>
            <a:outerShdw dist="50800" dir="2700000" algn="ctr" rotWithShape="0">
              <a:srgbClr val="FFC000"/>
            </a:outerShdw>
          </a:effectLst>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tl">
                    <a:schemeClr val="accent3">
                      <a:alpha val="43000"/>
                    </a:schemeClr>
                  </a:outerShdw>
                </a:effectLst>
                <a:latin typeface="+mn-lt"/>
                <a:cs typeface="Arial" pitchFamily="34" charset="0"/>
              </a:rPr>
              <a:t>Назначенные по</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tl">
                    <a:schemeClr val="accent3">
                      <a:alpha val="43000"/>
                    </a:schemeClr>
                  </a:outerShdw>
                </a:effectLst>
                <a:latin typeface="+mn-lt"/>
                <a:cs typeface="Arial" pitchFamily="34" charset="0"/>
              </a:rPr>
              <a:t>обоюдному согласию судьи</a:t>
            </a:r>
          </a:p>
        </p:txBody>
      </p:sp>
      <p:sp>
        <p:nvSpPr>
          <p:cNvPr id="2061" name="AutoShape 13"/>
          <p:cNvSpPr>
            <a:spLocks noChangeArrowheads="1"/>
          </p:cNvSpPr>
          <p:nvPr/>
        </p:nvSpPr>
        <p:spPr bwMode="auto">
          <a:xfrm>
            <a:off x="5197775" y="4442110"/>
            <a:ext cx="2356900" cy="915715"/>
          </a:xfrm>
          <a:prstGeom prst="bevel">
            <a:avLst>
              <a:gd name="adj" fmla="val 24023"/>
            </a:avLst>
          </a:prstGeom>
          <a:solidFill>
            <a:schemeClr val="bg1"/>
          </a:solidFill>
          <a:ln w="3810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2062" name="Text Box 14"/>
          <p:cNvSpPr txBox="1">
            <a:spLocks noChangeArrowheads="1"/>
          </p:cNvSpPr>
          <p:nvPr/>
        </p:nvSpPr>
        <p:spPr bwMode="auto">
          <a:xfrm>
            <a:off x="5620311" y="4643446"/>
            <a:ext cx="1523457" cy="500065"/>
          </a:xfrm>
          <a:prstGeom prst="rect">
            <a:avLst/>
          </a:prstGeom>
          <a:noFill/>
          <a:ln w="3810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lnSpc>
                <a:spcPct val="120000"/>
              </a:lnSpc>
              <a:spcBef>
                <a:spcPct val="0"/>
              </a:spcBef>
              <a:spcAft>
                <a:spcPts val="1000"/>
              </a:spcAft>
              <a:buClrTx/>
              <a:buSzTx/>
              <a:buFontTx/>
              <a:buNone/>
              <a:tabLst/>
            </a:pPr>
            <a:r>
              <a:rPr kumimoji="0" lang="ru-RU" sz="2400" b="1" i="0" u="none" strike="noStrike" cap="none" normalizeH="0" baseline="0" dirty="0" smtClean="0">
                <a:ln>
                  <a:noFill/>
                </a:ln>
                <a:solidFill>
                  <a:srgbClr val="FF3300"/>
                </a:solidFill>
                <a:effectLst/>
                <a:latin typeface="Arial" pitchFamily="34" charset="0"/>
                <a:cs typeface="Arial" pitchFamily="34" charset="0"/>
              </a:rPr>
              <a:t>Истец</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500174"/>
            <a:ext cx="8001056" cy="47616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dirty="0" smtClean="0">
                <a:solidFill>
                  <a:srgbClr val="000099"/>
                </a:solidFill>
              </a:rPr>
              <a:t>В этой фазе </a:t>
            </a:r>
            <a:r>
              <a:rPr lang="ru-RU" i="1" dirty="0" smtClean="0">
                <a:solidFill>
                  <a:srgbClr val="FF0066"/>
                </a:solidFill>
              </a:rPr>
              <a:t>сторона, запрашивающая формирование доказательства (</a:t>
            </a:r>
            <a:r>
              <a:rPr lang="en-US" i="1" dirty="0" smtClean="0">
                <a:solidFill>
                  <a:srgbClr val="FF0066"/>
                </a:solidFill>
              </a:rPr>
              <a:t>Evidence Generation Requestor</a:t>
            </a:r>
            <a:r>
              <a:rPr lang="ru-RU" i="1" dirty="0" smtClean="0">
                <a:solidFill>
                  <a:srgbClr val="FF0066"/>
                </a:solidFill>
              </a:rPr>
              <a:t>)</a:t>
            </a:r>
            <a:r>
              <a:rPr lang="ru-RU" dirty="0" smtClean="0">
                <a:solidFill>
                  <a:srgbClr val="000099"/>
                </a:solidFill>
              </a:rPr>
              <a:t>, направляет запрос </a:t>
            </a:r>
            <a:r>
              <a:rPr lang="ru-RU" i="1" dirty="0" smtClean="0">
                <a:solidFill>
                  <a:srgbClr val="FF0066"/>
                </a:solidFill>
              </a:rPr>
              <a:t>объекту (средству) формирования доказательства (</a:t>
            </a:r>
            <a:r>
              <a:rPr lang="en-US" i="1" dirty="0" smtClean="0">
                <a:solidFill>
                  <a:srgbClr val="FF0066"/>
                </a:solidFill>
              </a:rPr>
              <a:t>Evidence Generator</a:t>
            </a:r>
            <a:r>
              <a:rPr lang="ru-RU" i="1" dirty="0" smtClean="0">
                <a:solidFill>
                  <a:srgbClr val="FF0066"/>
                </a:solidFill>
              </a:rPr>
              <a:t>)</a:t>
            </a:r>
            <a:r>
              <a:rPr lang="ru-RU" dirty="0" smtClean="0">
                <a:solidFill>
                  <a:srgbClr val="000099"/>
                </a:solidFill>
              </a:rPr>
              <a:t> с целью сформировать доказательство события или действия. </a:t>
            </a:r>
            <a:r>
              <a:rPr lang="ru-RU" i="1" dirty="0" smtClean="0">
                <a:solidFill>
                  <a:srgbClr val="FF0066"/>
                </a:solidFill>
              </a:rPr>
              <a:t>Объект, участие которого в событии или действии подтверждается доказательством, именуется субъектом доказательства (</a:t>
            </a:r>
            <a:r>
              <a:rPr lang="en-US" i="1" dirty="0" smtClean="0">
                <a:solidFill>
                  <a:srgbClr val="FF0066"/>
                </a:solidFill>
              </a:rPr>
              <a:t>Evidence Subject</a:t>
            </a:r>
            <a:r>
              <a:rPr lang="ru-RU" i="1" dirty="0" smtClean="0">
                <a:solidFill>
                  <a:srgbClr val="FF0066"/>
                </a:solidFill>
              </a:rPr>
              <a:t>)</a:t>
            </a:r>
            <a:r>
              <a:rPr lang="ru-RU" dirty="0" smtClean="0">
                <a:solidFill>
                  <a:srgbClr val="000099"/>
                </a:solidFill>
              </a:rPr>
              <a:t>.</a:t>
            </a:r>
            <a:endParaRPr lang="ru-RU" dirty="0">
              <a:solidFill>
                <a:srgbClr val="000099"/>
              </a:solidFill>
            </a:endParaRPr>
          </a:p>
        </p:txBody>
      </p:sp>
      <p:sp>
        <p:nvSpPr>
          <p:cNvPr id="320515" name="Rectangle 3"/>
          <p:cNvSpPr>
            <a:spLocks noChangeArrowheads="1"/>
          </p:cNvSpPr>
          <p:nvPr/>
        </p:nvSpPr>
        <p:spPr bwMode="auto">
          <a:xfrm>
            <a:off x="755650" y="981075"/>
            <a:ext cx="8388350" cy="4270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1.3.1</a:t>
            </a:r>
            <a:r>
              <a:rPr lang="ru-RU" b="1" i="1" dirty="0">
                <a:solidFill>
                  <a:srgbClr val="FF3300"/>
                </a:solidFill>
                <a:latin typeface="Arial" charset="0"/>
              </a:rPr>
              <a:t>. </a:t>
            </a:r>
            <a:r>
              <a:rPr lang="ru-RU" b="1" i="1" dirty="0" smtClean="0">
                <a:solidFill>
                  <a:srgbClr val="FF3300"/>
                </a:solidFill>
                <a:latin typeface="Arial" charset="0"/>
              </a:rPr>
              <a:t>Формирование доказательства</a:t>
            </a:r>
            <a:endParaRPr lang="en-GB"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2700" dirty="0" smtClean="0">
                <a:solidFill>
                  <a:srgbClr val="000099"/>
                </a:solidFill>
              </a:rPr>
              <a:t>Указанные </a:t>
            </a:r>
            <a:r>
              <a:rPr lang="ru-RU" sz="2700" i="1" dirty="0" smtClean="0">
                <a:solidFill>
                  <a:srgbClr val="FF0066"/>
                </a:solidFill>
              </a:rPr>
              <a:t>объекты могут группироваться по-разному</a:t>
            </a:r>
            <a:r>
              <a:rPr lang="ru-RU" sz="2700" dirty="0" smtClean="0">
                <a:solidFill>
                  <a:srgbClr val="000099"/>
                </a:solidFill>
              </a:rPr>
              <a:t>: субъект доказательства и средство формирования доказательства могут быть одним и тем же объектом, а именно субъектом доказательства, стороной, запрашивающей формирование доказательства, и средством формирования доказательства; сторона, запрашивающая формирование доказательства, и ДТС; средство формирования доказательства и ДТС; сторона, запрашивающая формирование доказательства, средство формирования доказательства и ДТС.</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1285860"/>
            <a:ext cx="8001056" cy="4985980"/>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sz="3600" i="1" dirty="0" smtClean="0">
                <a:solidFill>
                  <a:srgbClr val="C00000"/>
                </a:solidFill>
              </a:rPr>
              <a:t>Доказательство (свидетельство) </a:t>
            </a:r>
            <a:r>
              <a:rPr lang="ru-RU" sz="3600" i="1" dirty="0" smtClean="0">
                <a:solidFill>
                  <a:srgbClr val="FF0066"/>
                </a:solidFill>
              </a:rPr>
              <a:t>представляет собой информацию, которая может использоваться, либо</a:t>
            </a:r>
          </a:p>
          <a:p>
            <a:r>
              <a:rPr lang="ru-RU" sz="3600" i="1" dirty="0" smtClean="0">
                <a:solidFill>
                  <a:srgbClr val="FF0066"/>
                </a:solidFill>
              </a:rPr>
              <a:t>  самостоятельно, либо в  сочетании с другой информацией для урегулирования (разрешения) спора.</a:t>
            </a:r>
            <a:endParaRPr lang="ru-RU" sz="3600" i="1" dirty="0">
              <a:solidFill>
                <a:srgbClr val="FF0066"/>
              </a:solidFill>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52960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100"/>
              </a:lnSpc>
            </a:pPr>
            <a:r>
              <a:rPr lang="ru-RU" sz="2400" dirty="0" smtClean="0">
                <a:solidFill>
                  <a:srgbClr val="000099"/>
                </a:solidFill>
              </a:rPr>
              <a:t>В зависимости от типа СЛНТ </a:t>
            </a:r>
            <a:r>
              <a:rPr lang="ru-RU" sz="2400" i="1" dirty="0" smtClean="0">
                <a:solidFill>
                  <a:srgbClr val="FF0066"/>
                </a:solidFill>
              </a:rPr>
              <a:t>доказательство может быть сформировано субъектом доказательства возможно совместно со службами ДТС</a:t>
            </a:r>
            <a:r>
              <a:rPr lang="ru-RU" sz="2400" dirty="0" smtClean="0">
                <a:solidFill>
                  <a:srgbClr val="000099"/>
                </a:solidFill>
              </a:rPr>
              <a:t>, или одной ДТС.</a:t>
            </a:r>
          </a:p>
          <a:p>
            <a:pPr>
              <a:lnSpc>
                <a:spcPts val="3100"/>
              </a:lnSpc>
            </a:pPr>
            <a:r>
              <a:rPr lang="ru-RU" sz="2400" dirty="0" smtClean="0">
                <a:solidFill>
                  <a:srgbClr val="000099"/>
                </a:solidFill>
              </a:rPr>
              <a:t>(</a:t>
            </a:r>
            <a:r>
              <a:rPr lang="ru-RU" sz="2400" i="1" u="sng" dirty="0" smtClean="0">
                <a:solidFill>
                  <a:srgbClr val="FF0066"/>
                </a:solidFill>
              </a:rPr>
              <a:t>Примечание</a:t>
            </a:r>
            <a:r>
              <a:rPr lang="ru-RU" sz="2400" i="1" dirty="0" smtClean="0">
                <a:solidFill>
                  <a:srgbClr val="FF0066"/>
                </a:solidFill>
              </a:rPr>
              <a:t>. В зависимости от контекста СЛНТ важное доказательство будет, как правило, включать параметры подлинности участвующих объектов, данные, время и дату. Может быть включена и другая дополнительная информация, такая как режим доставки (например, соединение ЭМВОС, хранение в БД и извлечение из БД); расположение участвующих объектов, УИД; «владелец»/автор данных.</a:t>
            </a:r>
            <a:r>
              <a:rPr lang="ru-RU" sz="2400" dirty="0" smtClean="0">
                <a:solidFill>
                  <a:srgbClr val="000099"/>
                </a:solidFill>
              </a:rPr>
              <a:t>)</a:t>
            </a:r>
            <a:endParaRPr lang="ru-RU" sz="24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006600"/>
            <a:ext cx="8001056" cy="40829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600"/>
              </a:lnSpc>
              <a:buClr>
                <a:srgbClr val="FF0066"/>
              </a:buClr>
              <a:buSzPct val="80000"/>
              <a:buFont typeface="Wingdings" pitchFamily="2" charset="2"/>
              <a:buNone/>
              <a:defRPr/>
            </a:pPr>
            <a:r>
              <a:rPr lang="ru-RU" sz="3800" dirty="0" smtClean="0">
                <a:solidFill>
                  <a:srgbClr val="000099"/>
                </a:solidFill>
              </a:rPr>
              <a:t>В течение этой фазы (</a:t>
            </a:r>
            <a:r>
              <a:rPr lang="en-US" sz="3800" i="1" dirty="0" smtClean="0">
                <a:solidFill>
                  <a:srgbClr val="FF0066"/>
                </a:solidFill>
              </a:rPr>
              <a:t>Evidence Transfer</a:t>
            </a:r>
            <a:r>
              <a:rPr lang="ru-RU" sz="3800" i="1" dirty="0" smtClean="0">
                <a:solidFill>
                  <a:srgbClr val="FF0066"/>
                </a:solidFill>
              </a:rPr>
              <a:t>, </a:t>
            </a:r>
            <a:r>
              <a:rPr lang="en-US" sz="3800" i="1" dirty="0" smtClean="0">
                <a:solidFill>
                  <a:srgbClr val="FF0066"/>
                </a:solidFill>
              </a:rPr>
              <a:t>Storage</a:t>
            </a:r>
            <a:r>
              <a:rPr lang="ru-RU" sz="3800" i="1" dirty="0" smtClean="0">
                <a:solidFill>
                  <a:srgbClr val="FF0066"/>
                </a:solidFill>
              </a:rPr>
              <a:t> and </a:t>
            </a:r>
            <a:r>
              <a:rPr lang="en-US" sz="3800" i="1" dirty="0" smtClean="0">
                <a:solidFill>
                  <a:srgbClr val="FF0066"/>
                </a:solidFill>
              </a:rPr>
              <a:t>Retrieval</a:t>
            </a:r>
            <a:r>
              <a:rPr lang="ru-RU" sz="3800" dirty="0" smtClean="0">
                <a:solidFill>
                  <a:srgbClr val="000099"/>
                </a:solidFill>
              </a:rPr>
              <a:t>) </a:t>
            </a:r>
            <a:r>
              <a:rPr lang="ru-RU" sz="3800" i="1" dirty="0" smtClean="0">
                <a:solidFill>
                  <a:srgbClr val="FF0066"/>
                </a:solidFill>
              </a:rPr>
              <a:t>доказательство транслируется </a:t>
            </a:r>
            <a:r>
              <a:rPr lang="ru-RU" sz="3800" dirty="0" smtClean="0">
                <a:solidFill>
                  <a:srgbClr val="000099"/>
                </a:solidFill>
              </a:rPr>
              <a:t>либо между объектами, либо </a:t>
            </a:r>
            <a:r>
              <a:rPr lang="ru-RU" sz="3800" i="1" dirty="0" smtClean="0">
                <a:solidFill>
                  <a:srgbClr val="FF0066"/>
                </a:solidFill>
              </a:rPr>
              <a:t>доставляется</a:t>
            </a:r>
            <a:r>
              <a:rPr lang="ru-RU" sz="3800" dirty="0" smtClean="0">
                <a:solidFill>
                  <a:srgbClr val="000099"/>
                </a:solidFill>
              </a:rPr>
              <a:t> в хранилище, либо </a:t>
            </a:r>
            <a:r>
              <a:rPr lang="ru-RU" sz="3800" i="1" dirty="0" smtClean="0">
                <a:solidFill>
                  <a:srgbClr val="FF0066"/>
                </a:solidFill>
              </a:rPr>
              <a:t>извлекается</a:t>
            </a:r>
            <a:r>
              <a:rPr lang="ru-RU" sz="3800" dirty="0" smtClean="0">
                <a:solidFill>
                  <a:srgbClr val="000099"/>
                </a:solidFill>
              </a:rPr>
              <a:t> из него</a:t>
            </a:r>
            <a:br>
              <a:rPr lang="ru-RU" sz="3800" dirty="0" smtClean="0">
                <a:solidFill>
                  <a:srgbClr val="000099"/>
                </a:solidFill>
              </a:rPr>
            </a:br>
            <a:r>
              <a:rPr lang="ru-RU" sz="3800" dirty="0" smtClean="0">
                <a:solidFill>
                  <a:srgbClr val="000099"/>
                </a:solidFill>
              </a:rPr>
              <a:t>(рис. 4.1).</a:t>
            </a:r>
            <a:endParaRPr lang="ru-RU" sz="3800" dirty="0">
              <a:solidFill>
                <a:srgbClr val="000099"/>
              </a:solidFill>
            </a:endParaRPr>
          </a:p>
        </p:txBody>
      </p:sp>
      <p:sp>
        <p:nvSpPr>
          <p:cNvPr id="320515" name="Rectangle 3"/>
          <p:cNvSpPr>
            <a:spLocks noChangeArrowheads="1"/>
          </p:cNvSpPr>
          <p:nvPr/>
        </p:nvSpPr>
        <p:spPr bwMode="auto">
          <a:xfrm>
            <a:off x="755650" y="981075"/>
            <a:ext cx="8388350" cy="718145"/>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800"/>
              </a:lnSpc>
              <a:buClr>
                <a:srgbClr val="FFFF00"/>
              </a:buClr>
              <a:buSzPct val="80000"/>
              <a:buFont typeface="Wingdings" pitchFamily="2" charset="2"/>
              <a:buNone/>
              <a:defRPr/>
            </a:pPr>
            <a:r>
              <a:rPr lang="ru-RU" b="1" i="1" dirty="0" smtClean="0">
                <a:solidFill>
                  <a:srgbClr val="FF3300"/>
                </a:solidFill>
                <a:latin typeface="Arial" charset="0"/>
              </a:rPr>
              <a:t>1.3.2. Доставка, хранение и извлечение доказательства</a:t>
            </a:r>
            <a:endParaRPr lang="en-GB"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85926"/>
            <a:ext cx="8001056" cy="451405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buClr>
                <a:srgbClr val="FF0066"/>
              </a:buClr>
              <a:buSzPct val="80000"/>
              <a:buFont typeface="Wingdings" pitchFamily="2" charset="2"/>
              <a:buNone/>
              <a:defRPr/>
            </a:pPr>
            <a:r>
              <a:rPr lang="ru-RU" sz="3800" dirty="0" smtClean="0">
                <a:solidFill>
                  <a:srgbClr val="000099"/>
                </a:solidFill>
              </a:rPr>
              <a:t>В этой фазе </a:t>
            </a:r>
            <a:r>
              <a:rPr lang="ru-RU" sz="3800" i="1" dirty="0" smtClean="0">
                <a:solidFill>
                  <a:srgbClr val="FF0066"/>
                </a:solidFill>
              </a:rPr>
              <a:t>доказательство проверяется </a:t>
            </a:r>
            <a:r>
              <a:rPr lang="ru-RU" sz="3800" dirty="0" smtClean="0">
                <a:solidFill>
                  <a:srgbClr val="000099"/>
                </a:solidFill>
              </a:rPr>
              <a:t>объектом (средством) проверки (подтверждение подлинности) доказательства (</a:t>
            </a:r>
            <a:r>
              <a:rPr lang="en-US" sz="3800" i="1" dirty="0" smtClean="0">
                <a:solidFill>
                  <a:srgbClr val="FF0066"/>
                </a:solidFill>
              </a:rPr>
              <a:t>Evidence Verifier</a:t>
            </a:r>
            <a:r>
              <a:rPr lang="ru-RU" sz="3800" dirty="0" smtClean="0">
                <a:solidFill>
                  <a:srgbClr val="000099"/>
                </a:solidFill>
              </a:rPr>
              <a:t>) по запросу пользователя доказательством (</a:t>
            </a:r>
            <a:r>
              <a:rPr lang="en-US" sz="3800" i="1" dirty="0" smtClean="0">
                <a:solidFill>
                  <a:srgbClr val="FF0066"/>
                </a:solidFill>
              </a:rPr>
              <a:t>Evidence User</a:t>
            </a:r>
            <a:r>
              <a:rPr lang="ru-RU" sz="3800" dirty="0" smtClean="0">
                <a:solidFill>
                  <a:srgbClr val="000099"/>
                </a:solidFill>
              </a:rPr>
              <a:t>).</a:t>
            </a:r>
            <a:endParaRPr lang="ru-RU" sz="3800" dirty="0">
              <a:solidFill>
                <a:srgbClr val="000099"/>
              </a:solidFill>
            </a:endParaRPr>
          </a:p>
        </p:txBody>
      </p:sp>
      <p:sp>
        <p:nvSpPr>
          <p:cNvPr id="320515" name="Rectangle 3"/>
          <p:cNvSpPr>
            <a:spLocks noChangeArrowheads="1"/>
          </p:cNvSpPr>
          <p:nvPr/>
        </p:nvSpPr>
        <p:spPr bwMode="auto">
          <a:xfrm>
            <a:off x="755650" y="981075"/>
            <a:ext cx="8388350" cy="743793"/>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1.3.3. Проверка (подтверждение</a:t>
            </a:r>
          </a:p>
          <a:p>
            <a:pPr>
              <a:lnSpc>
                <a:spcPts val="2900"/>
              </a:lnSpc>
              <a:buClr>
                <a:srgbClr val="FFFF00"/>
              </a:buClr>
              <a:buSzPct val="80000"/>
              <a:buFont typeface="Wingdings" pitchFamily="2" charset="2"/>
              <a:buNone/>
              <a:defRPr/>
            </a:pPr>
            <a:r>
              <a:rPr lang="ru-RU" b="1" i="1" dirty="0" smtClean="0">
                <a:solidFill>
                  <a:srgbClr val="FF3300"/>
                </a:solidFill>
                <a:latin typeface="Arial" charset="0"/>
              </a:rPr>
              <a:t>подлинности) доказательства</a:t>
            </a:r>
            <a:endParaRPr lang="en-GB"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sz="2900" i="1" dirty="0" smtClean="0">
                <a:solidFill>
                  <a:srgbClr val="FF0066"/>
                </a:solidFill>
              </a:rPr>
              <a:t>Сущность этой фазы</a:t>
            </a:r>
            <a:r>
              <a:rPr lang="ru-RU" sz="2900" dirty="0" smtClean="0">
                <a:solidFill>
                  <a:srgbClr val="000099"/>
                </a:solidFill>
              </a:rPr>
              <a:t>: пользователь доказательством убеждается в том, что полученное доказательство будет действительно адекватным тому событию, из-за которого возник спор. Для проверки предоставленной информации могут дополнительно привлекаться службы ДТС. </a:t>
            </a:r>
            <a:r>
              <a:rPr lang="ru-RU" sz="2900" i="1" dirty="0" smtClean="0">
                <a:solidFill>
                  <a:srgbClr val="FF0066"/>
                </a:solidFill>
              </a:rPr>
              <a:t>Пользователь доказательством и объект (средство)  проверки (подтверждение подлинности) доказательства могут быть одним и тем же объектом</a:t>
            </a:r>
            <a:r>
              <a:rPr lang="ru-RU" sz="2900" dirty="0" smtClean="0">
                <a:solidFill>
                  <a:srgbClr val="000099"/>
                </a:solidFill>
              </a:rPr>
              <a:t>.</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428736"/>
            <a:ext cx="8001056" cy="49244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900" dirty="0" smtClean="0">
                <a:solidFill>
                  <a:srgbClr val="000099"/>
                </a:solidFill>
              </a:rPr>
              <a:t>В фазе урегулирования спора </a:t>
            </a:r>
            <a:r>
              <a:rPr lang="ru-RU" sz="2900" i="1" dirty="0" smtClean="0">
                <a:solidFill>
                  <a:srgbClr val="FF0066"/>
                </a:solidFill>
              </a:rPr>
              <a:t>судья несёт ответственность за разрешение спора между сторонами</a:t>
            </a:r>
            <a:r>
              <a:rPr lang="ru-RU" sz="2900" dirty="0" smtClean="0">
                <a:solidFill>
                  <a:srgbClr val="000099"/>
                </a:solidFill>
              </a:rPr>
              <a:t>. </a:t>
            </a:r>
            <a:r>
              <a:rPr lang="ru-RU" sz="2900" i="1" dirty="0" smtClean="0">
                <a:solidFill>
                  <a:srgbClr val="FF0066"/>
                </a:solidFill>
              </a:rPr>
              <a:t>Конфликтующие стороны иногда называют истцом и ответчиком</a:t>
            </a:r>
            <a:br>
              <a:rPr lang="ru-RU" sz="2900" i="1" dirty="0" smtClean="0">
                <a:solidFill>
                  <a:srgbClr val="FF0066"/>
                </a:solidFill>
              </a:rPr>
            </a:br>
            <a:r>
              <a:rPr lang="ru-RU" sz="2900" dirty="0" smtClean="0">
                <a:solidFill>
                  <a:srgbClr val="000099"/>
                </a:solidFill>
              </a:rPr>
              <a:t>(рис. 4.2).</a:t>
            </a:r>
          </a:p>
          <a:p>
            <a:pPr>
              <a:lnSpc>
                <a:spcPts val="3200"/>
              </a:lnSpc>
            </a:pPr>
            <a:r>
              <a:rPr lang="ru-RU" sz="2900" dirty="0" smtClean="0">
                <a:solidFill>
                  <a:srgbClr val="000099"/>
                </a:solidFill>
              </a:rPr>
              <a:t>Когда судья разрешает спор, он собирает доказательства от конфликтующих сторон и/или ДТС. Сама процедура, применяемая судьёй при урегулировании спора, не рассматривается.</a:t>
            </a:r>
            <a:endParaRPr lang="ru-RU" sz="2900" dirty="0">
              <a:solidFill>
                <a:srgbClr val="000099"/>
              </a:solidFill>
            </a:endParaRPr>
          </a:p>
        </p:txBody>
      </p:sp>
      <p:sp>
        <p:nvSpPr>
          <p:cNvPr id="320515" name="Rectangle 3"/>
          <p:cNvSpPr>
            <a:spLocks noChangeArrowheads="1"/>
          </p:cNvSpPr>
          <p:nvPr/>
        </p:nvSpPr>
        <p:spPr bwMode="auto">
          <a:xfrm>
            <a:off x="755650" y="981075"/>
            <a:ext cx="8388350" cy="3718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1.3.4. Урегулирование (разрешение) спора</a:t>
            </a:r>
            <a:endParaRPr lang="en-GB"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14422"/>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200" i="1" dirty="0" smtClean="0">
                <a:solidFill>
                  <a:srgbClr val="FF0066"/>
                </a:solidFill>
              </a:rPr>
              <a:t>Необходимость этой фазы не всегда обязательна</a:t>
            </a:r>
            <a:r>
              <a:rPr lang="ru-RU" sz="3200" dirty="0" smtClean="0">
                <a:solidFill>
                  <a:srgbClr val="000099"/>
                </a:solidFill>
              </a:rPr>
              <a:t>. Если заинтересованные стороны согласились, что событие или действие имело место (или согласились, что его не было), то нет предмета спора, а значит нечего урегулировать. Более того, </a:t>
            </a:r>
            <a:r>
              <a:rPr lang="ru-RU" sz="3200" i="1" dirty="0" smtClean="0">
                <a:solidFill>
                  <a:srgbClr val="FF0066"/>
                </a:solidFill>
              </a:rPr>
              <a:t>даже если спор возник, то он может быть разрешён непосредственно между сторонами спора без привлечения судьи</a:t>
            </a:r>
            <a:r>
              <a:rPr lang="ru-RU" sz="3200" dirty="0" smtClean="0">
                <a:solidFill>
                  <a:srgbClr val="000099"/>
                </a:solidFill>
              </a:rPr>
              <a:t>.</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700" dirty="0" smtClean="0">
                <a:solidFill>
                  <a:srgbClr val="000099"/>
                </a:solidFill>
              </a:rPr>
              <a:t>Например, если одна из сторон спора является честной, но правильно понятой, то стороны спора могут осознать, что они ошиблись, когда представляли доказательства другой стороны.</a:t>
            </a:r>
          </a:p>
          <a:p>
            <a:pPr>
              <a:lnSpc>
                <a:spcPts val="3200"/>
              </a:lnSpc>
            </a:pPr>
            <a:r>
              <a:rPr lang="ru-RU" sz="2700" dirty="0" smtClean="0">
                <a:solidFill>
                  <a:srgbClr val="000099"/>
                </a:solidFill>
              </a:rPr>
              <a:t>Несмотря на то, что эта фаза не всегда необходима при каждом обращении к СЛНТ, </a:t>
            </a:r>
            <a:r>
              <a:rPr lang="ru-RU" sz="2700" i="1" dirty="0" smtClean="0">
                <a:solidFill>
                  <a:srgbClr val="FF0066"/>
                </a:solidFill>
              </a:rPr>
              <a:t>все способы обеспечения неотказуемости обязаны поддерживать фазу урегулирования (разрешения) споров</a:t>
            </a:r>
            <a:r>
              <a:rPr lang="ru-RU" sz="2700" dirty="0" smtClean="0">
                <a:solidFill>
                  <a:srgbClr val="000099"/>
                </a:solidFill>
              </a:rPr>
              <a:t>. То есть, они обязаны предоставлять возможность для урегулирования споров, если таковые возникли.</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873250"/>
            <a:ext cx="8001056" cy="433452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000" i="1" dirty="0" smtClean="0">
                <a:solidFill>
                  <a:srgbClr val="FF0066"/>
                </a:solidFill>
              </a:rPr>
              <a:t>Существует несколько форм СЛНТ. Среди этих форм наиболее часто обсуждаемой является СЛНТ, которая связана с доставкой данных</a:t>
            </a:r>
            <a:r>
              <a:rPr lang="ru-RU" sz="3000" dirty="0" smtClean="0">
                <a:solidFill>
                  <a:srgbClr val="000099"/>
                </a:solidFill>
              </a:rPr>
              <a:t>.</a:t>
            </a:r>
          </a:p>
          <a:p>
            <a:pPr>
              <a:lnSpc>
                <a:spcPts val="3800"/>
              </a:lnSpc>
            </a:pPr>
            <a:r>
              <a:rPr lang="ru-RU" sz="3000" dirty="0" smtClean="0">
                <a:solidFill>
                  <a:srgbClr val="000099"/>
                </a:solidFill>
              </a:rPr>
              <a:t>В процедуре доставки сообщения участвуют как минимум два объекта, именуемые отправитель и получатель. Потенциальные споры, касающиеся события, могут быть следующие:</a:t>
            </a:r>
            <a:endParaRPr lang="ru-RU" sz="3000" dirty="0">
              <a:solidFill>
                <a:srgbClr val="000099"/>
              </a:solidFill>
            </a:endParaRPr>
          </a:p>
        </p:txBody>
      </p:sp>
      <p:sp>
        <p:nvSpPr>
          <p:cNvPr id="314371" name="Rectangle 3"/>
          <p:cNvSpPr>
            <a:spLocks noChangeArrowheads="1"/>
          </p:cNvSpPr>
          <p:nvPr/>
        </p:nvSpPr>
        <p:spPr bwMode="auto">
          <a:xfrm>
            <a:off x="755650" y="928670"/>
            <a:ext cx="8388350" cy="79508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1.4. Некоторые формы служб</a:t>
            </a:r>
          </a:p>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обеспечения неотказуемости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84250"/>
            <a:ext cx="8001056" cy="54117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100"/>
              </a:lnSpc>
              <a:spcBef>
                <a:spcPts val="600"/>
              </a:spcBef>
              <a:buClr>
                <a:srgbClr val="FF0066"/>
              </a:buClr>
              <a:buSzPct val="80000"/>
              <a:buFont typeface="Wingdings" pitchFamily="2" charset="2"/>
              <a:buChar char="q"/>
              <a:defRPr/>
            </a:pPr>
            <a:r>
              <a:rPr lang="ru-RU" sz="2700" i="1" dirty="0" smtClean="0">
                <a:solidFill>
                  <a:srgbClr val="FF0066"/>
                </a:solidFill>
              </a:rPr>
              <a:t>споры, в которых участие отправителя в событии является спорным</a:t>
            </a:r>
            <a:r>
              <a:rPr lang="ru-RU" sz="2700" dirty="0" smtClean="0">
                <a:solidFill>
                  <a:srgbClr val="000099"/>
                </a:solidFill>
              </a:rPr>
              <a:t>, например, сомнительный отправитель заявляет, что сообщение было подделано, либо получателем, либо нарушителем, осуществившим атаку типа «маскарад»;</a:t>
            </a:r>
          </a:p>
          <a:p>
            <a:pPr marL="360363" indent="-360363" algn="l">
              <a:lnSpc>
                <a:spcPts val="3100"/>
              </a:lnSpc>
              <a:spcBef>
                <a:spcPts val="600"/>
              </a:spcBef>
              <a:buClr>
                <a:srgbClr val="FF0066"/>
              </a:buClr>
              <a:buSzPct val="80000"/>
              <a:buFont typeface="Wingdings" pitchFamily="2" charset="2"/>
              <a:buChar char="q"/>
              <a:defRPr/>
            </a:pPr>
            <a:r>
              <a:rPr lang="ru-RU" sz="2700" i="1" dirty="0" smtClean="0">
                <a:solidFill>
                  <a:srgbClr val="FF0066"/>
                </a:solidFill>
              </a:rPr>
              <a:t>споры, в которых участие получателя в событии является спорным</a:t>
            </a:r>
            <a:r>
              <a:rPr lang="ru-RU" sz="2700" dirty="0" smtClean="0">
                <a:solidFill>
                  <a:srgbClr val="000099"/>
                </a:solidFill>
              </a:rPr>
              <a:t>, например, сомнительный получатель заявляет, что сообщение, либо не было передано, либо было потеряно во время передачи, либо было принято только нарушителем, осуществившим атаку типа «маскарад».</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07315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400" i="1" dirty="0" smtClean="0">
                <a:solidFill>
                  <a:srgbClr val="FF0066"/>
                </a:solidFill>
              </a:rPr>
              <a:t>В случаях обмена сообщениями СЛНТ могут классифицироваться в соответствие с вариантом спора</a:t>
            </a:r>
            <a:r>
              <a:rPr lang="ru-RU" sz="3400" dirty="0" smtClean="0">
                <a:solidFill>
                  <a:srgbClr val="000099"/>
                </a:solidFill>
              </a:rPr>
              <a:t>, который они могут урегулировать.</a:t>
            </a:r>
          </a:p>
          <a:p>
            <a:r>
              <a:rPr lang="ru-RU" sz="3400" i="1" dirty="0" smtClean="0">
                <a:solidFill>
                  <a:srgbClr val="FF0066"/>
                </a:solidFill>
              </a:rPr>
              <a:t>Доставка сообщений от отправителя (источника) к получателю </a:t>
            </a:r>
            <a:r>
              <a:rPr lang="ru-RU" sz="3400" dirty="0" smtClean="0">
                <a:solidFill>
                  <a:srgbClr val="000099"/>
                </a:solidFill>
              </a:rPr>
              <a:t>может рассматриваться как последовательность следующих отдельных событий:</a:t>
            </a:r>
            <a:endParaRPr lang="ru-RU" sz="34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1142984"/>
            <a:ext cx="8001056" cy="5078313"/>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pPr>
              <a:lnSpc>
                <a:spcPts val="3600"/>
              </a:lnSpc>
            </a:pPr>
            <a:r>
              <a:rPr lang="ru-RU" sz="3200" dirty="0" smtClean="0">
                <a:solidFill>
                  <a:srgbClr val="000099"/>
                </a:solidFill>
              </a:rPr>
              <a:t>Служба может использоваться для формирования данных, хранения данных или передачи данных. </a:t>
            </a:r>
            <a:r>
              <a:rPr lang="ru-RU" sz="3200" i="1" dirty="0" smtClean="0">
                <a:solidFill>
                  <a:srgbClr val="FF0066"/>
                </a:solidFill>
              </a:rPr>
              <a:t>СЛНТ предусматривает формирование доказательства, которое может использоваться для доказательства того, что имел место некоторый вид события или действия, причём в дальнейшем невозможно отказаться от участия в этом событии или этого действия</a:t>
            </a:r>
            <a:r>
              <a:rPr lang="ru-RU" sz="3200" dirty="0" smtClean="0">
                <a:solidFill>
                  <a:srgbClr val="000099"/>
                </a:solidFill>
              </a:rPr>
              <a:t>.</a:t>
            </a:r>
            <a:endParaRPr lang="ru-RU" sz="3200" i="1" dirty="0">
              <a:solidFill>
                <a:srgbClr val="000099"/>
              </a:solidFill>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1214422"/>
            <a:ext cx="8001056" cy="50270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800"/>
              </a:lnSpc>
              <a:spcBef>
                <a:spcPts val="600"/>
              </a:spcBef>
              <a:buClr>
                <a:srgbClr val="FF0066"/>
              </a:buClr>
              <a:buSzPct val="80000"/>
              <a:buFont typeface="Wingdings" pitchFamily="2" charset="2"/>
              <a:buChar char="q"/>
              <a:defRPr/>
            </a:pPr>
            <a:r>
              <a:rPr lang="ru-RU" sz="3600" dirty="0" smtClean="0">
                <a:solidFill>
                  <a:srgbClr val="000099"/>
                </a:solidFill>
              </a:rPr>
              <a:t>передача сообщения от отправителя до посредника доставки;</a:t>
            </a:r>
          </a:p>
          <a:p>
            <a:pPr marL="539750" indent="-539750" algn="l">
              <a:lnSpc>
                <a:spcPts val="3800"/>
              </a:lnSpc>
              <a:spcBef>
                <a:spcPts val="600"/>
              </a:spcBef>
              <a:buClr>
                <a:srgbClr val="FF0066"/>
              </a:buClr>
              <a:buSzPct val="80000"/>
              <a:buFont typeface="Wingdings" pitchFamily="2" charset="2"/>
              <a:buChar char="q"/>
              <a:defRPr/>
            </a:pPr>
            <a:r>
              <a:rPr lang="ru-RU" sz="3600" dirty="0" smtClean="0">
                <a:solidFill>
                  <a:srgbClr val="000099"/>
                </a:solidFill>
              </a:rPr>
              <a:t>передача сообщения между посредниками доставки (если участвуют несколько посредников);</a:t>
            </a:r>
          </a:p>
          <a:p>
            <a:pPr marL="539750" indent="-539750" algn="l">
              <a:lnSpc>
                <a:spcPts val="3800"/>
              </a:lnSpc>
              <a:spcBef>
                <a:spcPts val="600"/>
              </a:spcBef>
              <a:buClr>
                <a:srgbClr val="FF0066"/>
              </a:buClr>
              <a:buSzPct val="80000"/>
              <a:buFont typeface="Wingdings" pitchFamily="2" charset="2"/>
              <a:buChar char="q"/>
              <a:defRPr/>
            </a:pPr>
            <a:r>
              <a:rPr lang="ru-RU" sz="3600" dirty="0" smtClean="0">
                <a:solidFill>
                  <a:srgbClr val="000099"/>
                </a:solidFill>
              </a:rPr>
              <a:t>передача сообщения от посредника доставки до получателя.</a:t>
            </a:r>
            <a:endParaRPr lang="ru-RU" sz="3600" dirty="0">
              <a:solidFill>
                <a:srgbClr val="000099"/>
              </a:solidFill>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895350"/>
            <a:ext cx="8001056" cy="218008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Для каждого из этих событий существует своя форма СЛНТ, которая обеспечивает доказательство для своего события</a:t>
            </a:r>
            <a:r>
              <a:rPr lang="ru-RU" dirty="0" smtClean="0">
                <a:solidFill>
                  <a:srgbClr val="000099"/>
                </a:solidFill>
              </a:rPr>
              <a:t>. Соответственно далее приведены возможные варианты СЛНТ:</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3073400"/>
            <a:ext cx="8001056" cy="323165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800"/>
              </a:lnSpc>
              <a:spcBef>
                <a:spcPts val="300"/>
              </a:spcBef>
              <a:buClr>
                <a:srgbClr val="FF0066"/>
              </a:buClr>
              <a:buSzPct val="80000"/>
              <a:buFont typeface="Wingdings" pitchFamily="2" charset="2"/>
              <a:buChar char="q"/>
              <a:defRPr/>
            </a:pPr>
            <a:r>
              <a:rPr lang="ru-RU" sz="2600" i="1" dirty="0" smtClean="0">
                <a:solidFill>
                  <a:srgbClr val="FF0066"/>
                </a:solidFill>
              </a:rPr>
              <a:t>СЛНТ с подтверждением получения сообщения для ретрансляции (</a:t>
            </a:r>
            <a:r>
              <a:rPr lang="en-US" sz="2600" i="1" dirty="0" smtClean="0">
                <a:solidFill>
                  <a:srgbClr val="FF0066"/>
                </a:solidFill>
              </a:rPr>
              <a:t>Non</a:t>
            </a:r>
            <a:r>
              <a:rPr lang="ru-RU" sz="2600" i="1" dirty="0" smtClean="0">
                <a:solidFill>
                  <a:srgbClr val="FF0066"/>
                </a:solidFill>
              </a:rPr>
              <a:t>-</a:t>
            </a:r>
            <a:r>
              <a:rPr lang="en-US" sz="2600" i="1" dirty="0" smtClean="0">
                <a:solidFill>
                  <a:srgbClr val="FF0066"/>
                </a:solidFill>
              </a:rPr>
              <a:t>repudiation with proof </a:t>
            </a:r>
            <a:r>
              <a:rPr lang="ru-RU" sz="2600" i="1" dirty="0" smtClean="0">
                <a:solidFill>
                  <a:srgbClr val="FF0066"/>
                </a:solidFill>
              </a:rPr>
              <a:t>of </a:t>
            </a:r>
            <a:r>
              <a:rPr lang="en-US" sz="2600" i="1" dirty="0" smtClean="0">
                <a:solidFill>
                  <a:srgbClr val="FF0066"/>
                </a:solidFill>
              </a:rPr>
              <a:t>submission service</a:t>
            </a:r>
            <a:r>
              <a:rPr lang="ru-RU" sz="2600" i="1" dirty="0" smtClean="0">
                <a:solidFill>
                  <a:srgbClr val="FF0066"/>
                </a:solidFill>
              </a:rPr>
              <a:t>)</a:t>
            </a:r>
            <a:r>
              <a:rPr lang="ru-RU" sz="2600" dirty="0" smtClean="0">
                <a:solidFill>
                  <a:srgbClr val="000099"/>
                </a:solidFill>
              </a:rPr>
              <a:t> обеспечивает защиту от ложного отказа посредника доставки (ретранслятора) от факта получения им сообщения, для дальнейшей передачи (либо от отправителя, либо от другого посредника доставки);</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4140200"/>
            <a:ext cx="8001056" cy="218008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dirty="0" smtClean="0">
                <a:solidFill>
                  <a:srgbClr val="000099"/>
                </a:solidFill>
              </a:rPr>
              <a:t>(</a:t>
            </a:r>
            <a:r>
              <a:rPr lang="ru-RU" i="1" u="sng" dirty="0" smtClean="0">
                <a:solidFill>
                  <a:srgbClr val="FF0066"/>
                </a:solidFill>
              </a:rPr>
              <a:t>Примечание</a:t>
            </a:r>
            <a:r>
              <a:rPr lang="ru-RU" i="1" dirty="0" smtClean="0">
                <a:solidFill>
                  <a:srgbClr val="FF0066"/>
                </a:solidFill>
              </a:rPr>
              <a:t>. </a:t>
            </a:r>
            <a:r>
              <a:rPr lang="ru-RU" i="1" dirty="0" smtClean="0">
                <a:solidFill>
                  <a:srgbClr val="C00000"/>
                </a:solidFill>
              </a:rPr>
              <a:t>Оба варианта СЛНТ не обеспечивают доказательство </a:t>
            </a:r>
            <a:r>
              <a:rPr lang="ru-RU" i="1" dirty="0" smtClean="0">
                <a:solidFill>
                  <a:srgbClr val="FF0066"/>
                </a:solidFill>
              </a:rPr>
              <a:t>того, что объект несёт ответственность за сообщение или не понял информацию, которая содержится в сообщении.</a:t>
            </a:r>
            <a:r>
              <a:rPr lang="ru-RU" dirty="0" smtClean="0">
                <a:solidFill>
                  <a:srgbClr val="000099"/>
                </a:solidFill>
              </a:rPr>
              <a:t>)</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39800"/>
            <a:ext cx="8001056" cy="307776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ts val="300"/>
              </a:spcBef>
              <a:buClr>
                <a:srgbClr val="FF0066"/>
              </a:buClr>
              <a:buSzPct val="80000"/>
              <a:buFont typeface="Wingdings" pitchFamily="2" charset="2"/>
              <a:buChar char="q"/>
              <a:defRPr/>
            </a:pPr>
            <a:r>
              <a:rPr lang="ru-RU" sz="2600" i="1" dirty="0" smtClean="0">
                <a:solidFill>
                  <a:srgbClr val="FF0066"/>
                </a:solidFill>
              </a:rPr>
              <a:t>СЛНТ с подтверждением передачи сообщения, подлежащего ретрансляции (</a:t>
            </a:r>
            <a:r>
              <a:rPr lang="en-US" sz="2600" i="1" dirty="0" smtClean="0">
                <a:solidFill>
                  <a:srgbClr val="FF0066"/>
                </a:solidFill>
              </a:rPr>
              <a:t>Non</a:t>
            </a:r>
            <a:r>
              <a:rPr lang="ru-RU" sz="2600" i="1" dirty="0" smtClean="0">
                <a:solidFill>
                  <a:srgbClr val="FF0066"/>
                </a:solidFill>
              </a:rPr>
              <a:t>-</a:t>
            </a:r>
            <a:r>
              <a:rPr lang="en-US" sz="2600" i="1" dirty="0" smtClean="0">
                <a:solidFill>
                  <a:srgbClr val="FF0066"/>
                </a:solidFill>
              </a:rPr>
              <a:t>repudiation with proof</a:t>
            </a:r>
            <a:r>
              <a:rPr lang="ru-RU" sz="2600" i="1" dirty="0" smtClean="0">
                <a:solidFill>
                  <a:srgbClr val="FF0066"/>
                </a:solidFill>
              </a:rPr>
              <a:t> of </a:t>
            </a:r>
            <a:r>
              <a:rPr lang="en-US" sz="2600" i="1" dirty="0" smtClean="0">
                <a:solidFill>
                  <a:srgbClr val="FF0066"/>
                </a:solidFill>
              </a:rPr>
              <a:t>transport service</a:t>
            </a:r>
            <a:r>
              <a:rPr lang="ru-RU" sz="2600" i="1" dirty="0" smtClean="0">
                <a:solidFill>
                  <a:srgbClr val="FF0066"/>
                </a:solidFill>
              </a:rPr>
              <a:t>)</a:t>
            </a:r>
            <a:r>
              <a:rPr lang="ru-RU" sz="2600" dirty="0" smtClean="0">
                <a:solidFill>
                  <a:srgbClr val="000099"/>
                </a:solidFill>
              </a:rPr>
              <a:t>, обеспечивает защиту от ложного отказа посредника доставки (ретранслятора) от факта передачи им сообщения (либо получателю, либо другому ретранслятору).</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928802"/>
            <a:ext cx="8001056" cy="430887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800"/>
              </a:lnSpc>
            </a:pPr>
            <a:r>
              <a:rPr lang="ru-RU" sz="4000" dirty="0" smtClean="0">
                <a:solidFill>
                  <a:srgbClr val="000099"/>
                </a:solidFill>
              </a:rPr>
              <a:t>В зависимости от привлекаемых в рамках ЭМВОС СЛНТ, </a:t>
            </a:r>
            <a:r>
              <a:rPr lang="ru-RU" sz="4000" i="1" dirty="0" smtClean="0">
                <a:solidFill>
                  <a:srgbClr val="FF0066"/>
                </a:solidFill>
              </a:rPr>
              <a:t>для каждого типа события или действия необходимы соответствующие формы доказательств</a:t>
            </a:r>
            <a:r>
              <a:rPr lang="ru-RU" sz="4000" dirty="0" smtClean="0">
                <a:solidFill>
                  <a:srgbClr val="000099"/>
                </a:solidFill>
              </a:rPr>
              <a:t>.</a:t>
            </a:r>
            <a:endParaRPr lang="ru-RU" sz="4000" dirty="0">
              <a:solidFill>
                <a:srgbClr val="000099"/>
              </a:solidFill>
            </a:endParaRPr>
          </a:p>
        </p:txBody>
      </p:sp>
      <p:sp>
        <p:nvSpPr>
          <p:cNvPr id="314371" name="Rectangle 3"/>
          <p:cNvSpPr>
            <a:spLocks noChangeArrowheads="1"/>
          </p:cNvSpPr>
          <p:nvPr/>
        </p:nvSpPr>
        <p:spPr bwMode="auto">
          <a:xfrm>
            <a:off x="793750" y="928670"/>
            <a:ext cx="8350250" cy="79508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1.5. Примеры доказательств неотказуемости в рамках ЭМВОС</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85926"/>
            <a:ext cx="8001056" cy="12311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i="1" dirty="0" smtClean="0">
                <a:solidFill>
                  <a:srgbClr val="FF0066"/>
                </a:solidFill>
              </a:rPr>
              <a:t>Доказательство должно включать следующие данные </a:t>
            </a:r>
            <a:r>
              <a:rPr lang="ru-RU" dirty="0" smtClean="0">
                <a:solidFill>
                  <a:srgbClr val="000099"/>
                </a:solidFill>
              </a:rPr>
              <a:t>(которые могут быть подписаны или нотариально заверены):</a:t>
            </a:r>
          </a:p>
        </p:txBody>
      </p:sp>
      <p:sp>
        <p:nvSpPr>
          <p:cNvPr id="320515" name="Rectangle 3"/>
          <p:cNvSpPr>
            <a:spLocks noChangeArrowheads="1"/>
          </p:cNvSpPr>
          <p:nvPr/>
        </p:nvSpPr>
        <p:spPr bwMode="auto">
          <a:xfrm>
            <a:off x="793750" y="981075"/>
            <a:ext cx="8350250" cy="7437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mj-lt"/>
              </a:rPr>
              <a:t>1.5.1. Неотказуемость источника</a:t>
            </a:r>
          </a:p>
          <a:p>
            <a:pPr>
              <a:lnSpc>
                <a:spcPts val="2900"/>
              </a:lnSpc>
              <a:buClr>
                <a:srgbClr val="FFFF00"/>
              </a:buClr>
              <a:buSzPct val="80000"/>
              <a:buFont typeface="Wingdings" pitchFamily="2" charset="2"/>
              <a:buNone/>
              <a:defRPr/>
            </a:pPr>
            <a:r>
              <a:rPr lang="en-US" b="1" i="1" dirty="0" smtClean="0">
                <a:solidFill>
                  <a:srgbClr val="FF3300"/>
                </a:solidFill>
                <a:latin typeface="+mj-lt"/>
              </a:rPr>
              <a:t>(non-repudiation of origin)</a:t>
            </a:r>
            <a:endParaRPr lang="en-GB"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4357694"/>
            <a:ext cx="8001056" cy="83747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dirty="0" smtClean="0">
                <a:solidFill>
                  <a:srgbClr val="000099"/>
                </a:solidFill>
              </a:rPr>
              <a:t>Кроме того, </a:t>
            </a:r>
            <a:r>
              <a:rPr lang="ru-RU" i="1" dirty="0" smtClean="0">
                <a:solidFill>
                  <a:srgbClr val="FF0066"/>
                </a:solidFill>
              </a:rPr>
              <a:t>доказательство может включать следующие данные</a:t>
            </a:r>
            <a:r>
              <a:rPr lang="ru-RU" dirty="0" smtClean="0">
                <a:solidFill>
                  <a:srgbClr val="000099"/>
                </a:solidFill>
              </a:rPr>
              <a:t>:</a:t>
            </a:r>
            <a:endParaRPr lang="ru-RU" dirty="0">
              <a:solidFill>
                <a:srgbClr val="000099"/>
              </a:solidFill>
            </a:endParaRPr>
          </a:p>
        </p:txBody>
      </p:sp>
      <p:sp>
        <p:nvSpPr>
          <p:cNvPr id="7" name="Text Box 2"/>
          <p:cNvSpPr txBox="1">
            <a:spLocks noChangeArrowheads="1"/>
          </p:cNvSpPr>
          <p:nvPr/>
        </p:nvSpPr>
        <p:spPr bwMode="auto">
          <a:xfrm>
            <a:off x="928662" y="3071810"/>
            <a:ext cx="8001056" cy="11156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800"/>
              </a:lnSpc>
              <a:spcBef>
                <a:spcPts val="300"/>
              </a:spcBef>
              <a:buClr>
                <a:srgbClr val="FF0066"/>
              </a:buClr>
              <a:buSzPct val="80000"/>
              <a:buFont typeface="Wingdings" pitchFamily="2" charset="2"/>
              <a:buChar char="q"/>
              <a:defRPr/>
            </a:pPr>
            <a:r>
              <a:rPr lang="ru-RU" sz="2600" dirty="0" smtClean="0">
                <a:solidFill>
                  <a:srgbClr val="000099"/>
                </a:solidFill>
              </a:rPr>
              <a:t>УИД источника (отправителя);</a:t>
            </a:r>
          </a:p>
          <a:p>
            <a:pPr marL="360363" indent="-360363" algn="l">
              <a:lnSpc>
                <a:spcPts val="2800"/>
              </a:lnSpc>
              <a:spcBef>
                <a:spcPts val="300"/>
              </a:spcBef>
              <a:buClr>
                <a:srgbClr val="FF0066"/>
              </a:buClr>
              <a:buSzPct val="80000"/>
              <a:buFont typeface="Wingdings" pitchFamily="2" charset="2"/>
              <a:buChar char="q"/>
              <a:defRPr/>
            </a:pPr>
            <a:r>
              <a:rPr lang="ru-RU" sz="2600" dirty="0" smtClean="0">
                <a:solidFill>
                  <a:srgbClr val="000099"/>
                </a:solidFill>
              </a:rPr>
              <a:t>переданные данные или цифровой отпечаток данных.</a:t>
            </a:r>
            <a:endParaRPr lang="ru-RU" sz="2600" dirty="0">
              <a:solidFill>
                <a:srgbClr val="000099"/>
              </a:solidFill>
            </a:endParaRPr>
          </a:p>
        </p:txBody>
      </p:sp>
      <p:sp>
        <p:nvSpPr>
          <p:cNvPr id="8" name="Text Box 2"/>
          <p:cNvSpPr txBox="1">
            <a:spLocks noChangeArrowheads="1"/>
          </p:cNvSpPr>
          <p:nvPr/>
        </p:nvSpPr>
        <p:spPr bwMode="auto">
          <a:xfrm>
            <a:off x="928662" y="5214950"/>
            <a:ext cx="8001056" cy="7566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800"/>
              </a:lnSpc>
              <a:spcBef>
                <a:spcPts val="300"/>
              </a:spcBef>
              <a:buClr>
                <a:srgbClr val="FF0066"/>
              </a:buClr>
              <a:buSzPct val="80000"/>
              <a:buFont typeface="Wingdings" pitchFamily="2" charset="2"/>
              <a:buChar char="q"/>
              <a:defRPr/>
            </a:pPr>
            <a:r>
              <a:rPr lang="ru-RU" sz="2600" dirty="0" smtClean="0">
                <a:solidFill>
                  <a:srgbClr val="000099"/>
                </a:solidFill>
              </a:rPr>
              <a:t>УИД получателя;</a:t>
            </a:r>
          </a:p>
          <a:p>
            <a:pPr marL="360363" indent="-360363" algn="l">
              <a:lnSpc>
                <a:spcPts val="2800"/>
              </a:lnSpc>
              <a:spcBef>
                <a:spcPts val="300"/>
              </a:spcBef>
              <a:buClr>
                <a:srgbClr val="FF0066"/>
              </a:buClr>
              <a:buSzPct val="80000"/>
              <a:buFont typeface="Wingdings" pitchFamily="2" charset="2"/>
              <a:buChar char="q"/>
              <a:defRPr/>
            </a:pPr>
            <a:r>
              <a:rPr lang="ru-RU" sz="2600" dirty="0" smtClean="0">
                <a:solidFill>
                  <a:srgbClr val="000099"/>
                </a:solidFill>
              </a:rPr>
              <a:t>дата и время передачи данных.</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85926"/>
            <a:ext cx="8001056" cy="12311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i="1" dirty="0" smtClean="0">
                <a:solidFill>
                  <a:srgbClr val="FF0066"/>
                </a:solidFill>
              </a:rPr>
              <a:t>Доказательство должно включать следующие данные </a:t>
            </a:r>
            <a:r>
              <a:rPr lang="ru-RU" dirty="0" smtClean="0">
                <a:solidFill>
                  <a:srgbClr val="000099"/>
                </a:solidFill>
              </a:rPr>
              <a:t>(которые могут быть подписаны или нотариально заверены):</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4357694"/>
            <a:ext cx="8001056" cy="83747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dirty="0" smtClean="0">
                <a:solidFill>
                  <a:srgbClr val="000099"/>
                </a:solidFill>
              </a:rPr>
              <a:t>Кроме того, </a:t>
            </a:r>
            <a:r>
              <a:rPr lang="ru-RU" i="1" dirty="0" smtClean="0">
                <a:solidFill>
                  <a:srgbClr val="FF0066"/>
                </a:solidFill>
              </a:rPr>
              <a:t>доказательство может включать следующие данные</a:t>
            </a:r>
            <a:r>
              <a:rPr lang="ru-RU" dirty="0" smtClean="0">
                <a:solidFill>
                  <a:srgbClr val="000099"/>
                </a:solidFill>
              </a:rPr>
              <a:t>:</a:t>
            </a:r>
            <a:endParaRPr lang="ru-RU" dirty="0">
              <a:solidFill>
                <a:srgbClr val="000099"/>
              </a:solidFill>
            </a:endParaRPr>
          </a:p>
        </p:txBody>
      </p:sp>
      <p:sp>
        <p:nvSpPr>
          <p:cNvPr id="7" name="Text Box 2"/>
          <p:cNvSpPr txBox="1">
            <a:spLocks noChangeArrowheads="1"/>
          </p:cNvSpPr>
          <p:nvPr/>
        </p:nvSpPr>
        <p:spPr bwMode="auto">
          <a:xfrm>
            <a:off x="928662" y="3071810"/>
            <a:ext cx="8001056" cy="11156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800"/>
              </a:lnSpc>
              <a:spcBef>
                <a:spcPts val="300"/>
              </a:spcBef>
              <a:buClr>
                <a:srgbClr val="FF0066"/>
              </a:buClr>
              <a:buSzPct val="80000"/>
              <a:buFont typeface="Wingdings" pitchFamily="2" charset="2"/>
              <a:buChar char="q"/>
              <a:defRPr/>
            </a:pPr>
            <a:r>
              <a:rPr lang="ru-RU" sz="2600" dirty="0" smtClean="0">
                <a:solidFill>
                  <a:srgbClr val="000099"/>
                </a:solidFill>
              </a:rPr>
              <a:t>УИД получателя;</a:t>
            </a:r>
          </a:p>
          <a:p>
            <a:pPr marL="360363" indent="-360363" algn="l">
              <a:lnSpc>
                <a:spcPts val="2800"/>
              </a:lnSpc>
              <a:spcBef>
                <a:spcPts val="300"/>
              </a:spcBef>
              <a:buClr>
                <a:srgbClr val="FF0066"/>
              </a:buClr>
              <a:buSzPct val="80000"/>
              <a:buFont typeface="Wingdings" pitchFamily="2" charset="2"/>
              <a:buChar char="q"/>
              <a:defRPr/>
            </a:pPr>
            <a:r>
              <a:rPr lang="ru-RU" sz="2600" dirty="0" smtClean="0">
                <a:solidFill>
                  <a:srgbClr val="000099"/>
                </a:solidFill>
              </a:rPr>
              <a:t>полученные данные или цифровой отпечаток данных.</a:t>
            </a:r>
            <a:endParaRPr lang="ru-RU" sz="2600" dirty="0">
              <a:solidFill>
                <a:srgbClr val="000099"/>
              </a:solidFill>
            </a:endParaRPr>
          </a:p>
        </p:txBody>
      </p:sp>
      <p:sp>
        <p:nvSpPr>
          <p:cNvPr id="8" name="Text Box 2"/>
          <p:cNvSpPr txBox="1">
            <a:spLocks noChangeArrowheads="1"/>
          </p:cNvSpPr>
          <p:nvPr/>
        </p:nvSpPr>
        <p:spPr bwMode="auto">
          <a:xfrm>
            <a:off x="928662" y="5214950"/>
            <a:ext cx="8001056" cy="75661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800"/>
              </a:lnSpc>
              <a:spcBef>
                <a:spcPts val="300"/>
              </a:spcBef>
              <a:buClr>
                <a:srgbClr val="FF0066"/>
              </a:buClr>
              <a:buSzPct val="80000"/>
              <a:buFont typeface="Wingdings" pitchFamily="2" charset="2"/>
              <a:buChar char="q"/>
              <a:defRPr/>
            </a:pPr>
            <a:r>
              <a:rPr lang="ru-RU" sz="2600" dirty="0" smtClean="0">
                <a:solidFill>
                  <a:srgbClr val="000099"/>
                </a:solidFill>
              </a:rPr>
              <a:t>УИД источника (отправителя);</a:t>
            </a:r>
          </a:p>
          <a:p>
            <a:pPr marL="360363" indent="-360363" algn="l">
              <a:lnSpc>
                <a:spcPts val="2800"/>
              </a:lnSpc>
              <a:spcBef>
                <a:spcPts val="300"/>
              </a:spcBef>
              <a:buClr>
                <a:srgbClr val="FF0066"/>
              </a:buClr>
              <a:buSzPct val="80000"/>
              <a:buFont typeface="Wingdings" pitchFamily="2" charset="2"/>
              <a:buChar char="q"/>
              <a:defRPr/>
            </a:pPr>
            <a:r>
              <a:rPr lang="ru-RU" sz="2600" dirty="0" smtClean="0">
                <a:solidFill>
                  <a:srgbClr val="000099"/>
                </a:solidFill>
              </a:rPr>
              <a:t>дата и время получения данных.</a:t>
            </a:r>
            <a:endParaRPr lang="ru-RU" sz="2600" dirty="0">
              <a:solidFill>
                <a:srgbClr val="000099"/>
              </a:solidFill>
            </a:endParaRPr>
          </a:p>
        </p:txBody>
      </p:sp>
      <p:sp>
        <p:nvSpPr>
          <p:cNvPr id="9" name="Rectangle 3"/>
          <p:cNvSpPr>
            <a:spLocks noChangeArrowheads="1"/>
          </p:cNvSpPr>
          <p:nvPr/>
        </p:nvSpPr>
        <p:spPr bwMode="auto">
          <a:xfrm>
            <a:off x="755650" y="981075"/>
            <a:ext cx="8388350" cy="743793"/>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mj-lt"/>
              </a:rPr>
              <a:t>1.5.2. Неотказуемость доставки</a:t>
            </a:r>
          </a:p>
          <a:p>
            <a:pPr>
              <a:lnSpc>
                <a:spcPts val="2900"/>
              </a:lnSpc>
              <a:buClr>
                <a:srgbClr val="FFFF00"/>
              </a:buClr>
              <a:buSzPct val="80000"/>
              <a:buFont typeface="Wingdings" pitchFamily="2" charset="2"/>
              <a:buNone/>
              <a:defRPr/>
            </a:pPr>
            <a:r>
              <a:rPr lang="en-US" b="1" i="1" dirty="0" smtClean="0">
                <a:solidFill>
                  <a:srgbClr val="FF3300"/>
                </a:solidFill>
                <a:latin typeface="+mj-lt"/>
              </a:rPr>
              <a:t>(non-repudiation of delivery)</a:t>
            </a:r>
            <a:endParaRPr lang="en-GB" b="1" i="1" dirty="0">
              <a:solidFill>
                <a:srgbClr val="FF3300"/>
              </a:solidFill>
              <a:latin typeface="+mj-lt"/>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00108"/>
            <a:ext cx="8001056" cy="143629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800"/>
              </a:lnSpc>
            </a:pPr>
            <a:r>
              <a:rPr lang="ru-RU" sz="2600" dirty="0" smtClean="0">
                <a:solidFill>
                  <a:srgbClr val="000099"/>
                </a:solidFill>
              </a:rPr>
              <a:t>Когда используется центр доставки, </a:t>
            </a:r>
            <a:r>
              <a:rPr lang="ru-RU" sz="2600" i="1" dirty="0" smtClean="0">
                <a:solidFill>
                  <a:srgbClr val="FF0066"/>
                </a:solidFill>
              </a:rPr>
              <a:t>доказательство может включать следующие данные </a:t>
            </a:r>
            <a:r>
              <a:rPr lang="ru-RU" sz="2600" dirty="0" smtClean="0">
                <a:solidFill>
                  <a:srgbClr val="000099"/>
                </a:solidFill>
              </a:rPr>
              <a:t>(которые могут быть подписаны или нотариально заверены):</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 name="Text Box 2"/>
          <p:cNvSpPr txBox="1">
            <a:spLocks noChangeArrowheads="1"/>
          </p:cNvSpPr>
          <p:nvPr/>
        </p:nvSpPr>
        <p:spPr bwMode="auto">
          <a:xfrm>
            <a:off x="928662" y="2428868"/>
            <a:ext cx="8001056" cy="386003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УИД центра доставки;</a:t>
            </a:r>
          </a:p>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дата и время, когда было получено сообщение от получателя о его готовности к приёму;</a:t>
            </a:r>
          </a:p>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дата и время, когда была завершена доставка центром доставки;</a:t>
            </a:r>
          </a:p>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дата и время, когда центр доставки был не способен осуществить доставку;</a:t>
            </a:r>
          </a:p>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возможные причины не доставки (например, разрыв соединения);</a:t>
            </a:r>
          </a:p>
          <a:p>
            <a:pPr marL="360363" indent="-360363" algn="l">
              <a:lnSpc>
                <a:spcPts val="2600"/>
              </a:lnSpc>
              <a:spcBef>
                <a:spcPts val="300"/>
              </a:spcBef>
              <a:buClr>
                <a:srgbClr val="FF0066"/>
              </a:buClr>
              <a:buSzPct val="80000"/>
              <a:buFont typeface="Wingdings" pitchFamily="2" charset="2"/>
              <a:buChar char="q"/>
              <a:defRPr/>
            </a:pPr>
            <a:r>
              <a:rPr lang="ru-RU" sz="2400" dirty="0" smtClean="0">
                <a:solidFill>
                  <a:srgbClr val="000099"/>
                </a:solidFill>
              </a:rPr>
              <a:t>описание требований к управлению, которые были выполнены при доставке сообщения.</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95450"/>
            <a:ext cx="8001056" cy="83747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i="1" dirty="0" smtClean="0">
                <a:solidFill>
                  <a:srgbClr val="FF0066"/>
                </a:solidFill>
              </a:rPr>
              <a:t>Политика обеспечения неотказуемости (ПЛНТ)</a:t>
            </a:r>
            <a:r>
              <a:rPr lang="ru-RU" dirty="0" smtClean="0">
                <a:solidFill>
                  <a:srgbClr val="000099"/>
                </a:solidFill>
              </a:rPr>
              <a:t> может включать:</a:t>
            </a:r>
            <a:endParaRPr lang="ru-RU" dirty="0">
              <a:solidFill>
                <a:srgbClr val="000099"/>
              </a:solidFill>
            </a:endParaRPr>
          </a:p>
        </p:txBody>
      </p:sp>
      <p:sp>
        <p:nvSpPr>
          <p:cNvPr id="86020" name="Rectangle 4"/>
          <p:cNvSpPr>
            <a:spLocks noChangeArrowheads="1"/>
          </p:cNvSpPr>
          <p:nvPr/>
        </p:nvSpPr>
        <p:spPr bwMode="auto">
          <a:xfrm>
            <a:off x="793750" y="857232"/>
            <a:ext cx="8350250"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II</a:t>
            </a:r>
            <a:r>
              <a:rPr lang="en-US" sz="3200" b="1" i="1" dirty="0">
                <a:solidFill>
                  <a:srgbClr val="FF3300"/>
                </a:solidFill>
                <a:latin typeface="Arial" charset="0"/>
              </a:rPr>
              <a:t>. </a:t>
            </a:r>
            <a:r>
              <a:rPr lang="ru-RU" sz="3200" b="1" i="1" dirty="0" smtClean="0">
                <a:solidFill>
                  <a:srgbClr val="FF3300"/>
                </a:solidFill>
                <a:latin typeface="Arial" charset="0"/>
              </a:rPr>
              <a:t>Политики обеспечения неотказуемости</a:t>
            </a:r>
            <a:endParaRPr lang="ru-RU" sz="32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2571744"/>
            <a:ext cx="8001056" cy="384720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ts val="300"/>
              </a:spcBef>
              <a:buClr>
                <a:srgbClr val="FF0066"/>
              </a:buClr>
              <a:buSzPct val="80000"/>
              <a:buFont typeface="Wingdings" pitchFamily="2" charset="2"/>
              <a:buChar char="q"/>
              <a:defRPr/>
            </a:pPr>
            <a:r>
              <a:rPr lang="ru-RU" sz="2600" i="1" dirty="0" smtClean="0">
                <a:solidFill>
                  <a:srgbClr val="FF0066"/>
                </a:solidFill>
              </a:rPr>
              <a:t>правила формирования доказательства</a:t>
            </a:r>
            <a:r>
              <a:rPr lang="ru-RU" sz="2600" dirty="0" smtClean="0">
                <a:solidFill>
                  <a:srgbClr val="000099"/>
                </a:solidFill>
              </a:rPr>
              <a:t>, например, описание классов направлений деятельности, для которых целесообразно сформировать доказательство неотказуемости, описания ДТС, которые будут использоваться при формировании доказательства, роли ДТС, которые они могут исполнять, процедуры, которые должны выполнять объекты при формировании доказательства;</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028700"/>
            <a:ext cx="8001056" cy="527067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400"/>
              </a:lnSpc>
              <a:spcBef>
                <a:spcPts val="300"/>
              </a:spcBef>
              <a:buClr>
                <a:srgbClr val="FF0066"/>
              </a:buClr>
              <a:buSzPct val="80000"/>
              <a:buFont typeface="Wingdings" pitchFamily="2" charset="2"/>
              <a:buChar char="q"/>
              <a:defRPr/>
            </a:pPr>
            <a:r>
              <a:rPr lang="ru-RU" sz="3200" i="1" dirty="0" smtClean="0">
                <a:solidFill>
                  <a:srgbClr val="FF0066"/>
                </a:solidFill>
              </a:rPr>
              <a:t>правила проверки (подтверждения подлинности) доказательства</a:t>
            </a:r>
            <a:r>
              <a:rPr lang="ru-RU" sz="3200" dirty="0" smtClean="0">
                <a:solidFill>
                  <a:srgbClr val="000099"/>
                </a:solidFill>
              </a:rPr>
              <a:t>, например, описание ДТС, чьи доказательства приемлемы, для каждой ДТС, формы доказательства, которые будут приниматься от конкретной ДТС;</a:t>
            </a:r>
          </a:p>
          <a:p>
            <a:pPr marL="360363" indent="-360363" algn="l">
              <a:lnSpc>
                <a:spcPts val="3400"/>
              </a:lnSpc>
              <a:spcBef>
                <a:spcPts val="300"/>
              </a:spcBef>
              <a:buClr>
                <a:srgbClr val="FF0066"/>
              </a:buClr>
              <a:buSzPct val="80000"/>
              <a:buFont typeface="Wingdings" pitchFamily="2" charset="2"/>
              <a:buChar char="q"/>
              <a:defRPr/>
            </a:pPr>
            <a:r>
              <a:rPr lang="ru-RU" sz="3200" i="1" dirty="0" smtClean="0">
                <a:solidFill>
                  <a:srgbClr val="FF0066"/>
                </a:solidFill>
              </a:rPr>
              <a:t>правила хранения доказательства</a:t>
            </a:r>
            <a:r>
              <a:rPr lang="ru-RU" sz="3200" dirty="0" smtClean="0">
                <a:solidFill>
                  <a:srgbClr val="000099"/>
                </a:solidFill>
              </a:rPr>
              <a:t>, например, используемые средства, которые обеспечат гарантии (надёжность) целостности хранимого доказательства;</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39800"/>
            <a:ext cx="8001056" cy="537326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300"/>
              </a:spcBef>
              <a:buClr>
                <a:srgbClr val="FF0066"/>
              </a:buClr>
              <a:buSzPct val="80000"/>
              <a:buFont typeface="Wingdings" pitchFamily="2" charset="2"/>
              <a:buChar char="q"/>
              <a:defRPr/>
            </a:pPr>
            <a:r>
              <a:rPr lang="ru-RU" i="1" dirty="0" smtClean="0">
                <a:solidFill>
                  <a:srgbClr val="FF0066"/>
                </a:solidFill>
              </a:rPr>
              <a:t>правила использования доказательства</a:t>
            </a:r>
            <a:r>
              <a:rPr lang="ru-RU" dirty="0" smtClean="0">
                <a:solidFill>
                  <a:srgbClr val="000099"/>
                </a:solidFill>
              </a:rPr>
              <a:t>, например, описание целей, для достижения которых может использоваться доказательство (</a:t>
            </a:r>
            <a:r>
              <a:rPr lang="ru-RU" i="1" u="sng" dirty="0" smtClean="0">
                <a:solidFill>
                  <a:srgbClr val="FF0066"/>
                </a:solidFill>
              </a:rPr>
              <a:t>Примечание</a:t>
            </a:r>
            <a:r>
              <a:rPr lang="ru-RU" i="1" dirty="0" smtClean="0">
                <a:solidFill>
                  <a:srgbClr val="FF0066"/>
                </a:solidFill>
              </a:rPr>
              <a:t>. При использовании некоторых способов обеспечения неотказуемости весьма трудно предотвратить несанкционированное использование доказательства.</a:t>
            </a:r>
            <a:r>
              <a:rPr lang="ru-RU" dirty="0" smtClean="0">
                <a:solidFill>
                  <a:srgbClr val="000099"/>
                </a:solidFill>
              </a:rPr>
              <a:t>);</a:t>
            </a:r>
          </a:p>
          <a:p>
            <a:pPr marL="360363" indent="-360363" algn="l">
              <a:lnSpc>
                <a:spcPts val="3200"/>
              </a:lnSpc>
              <a:spcBef>
                <a:spcPts val="300"/>
              </a:spcBef>
              <a:buClr>
                <a:srgbClr val="FF0066"/>
              </a:buClr>
              <a:buSzPct val="80000"/>
              <a:buFont typeface="Wingdings" pitchFamily="2" charset="2"/>
              <a:buChar char="q"/>
              <a:defRPr/>
            </a:pPr>
            <a:r>
              <a:rPr lang="ru-RU" i="1" dirty="0" smtClean="0">
                <a:solidFill>
                  <a:srgbClr val="FF0066"/>
                </a:solidFill>
              </a:rPr>
              <a:t>правила разрешения спора</a:t>
            </a:r>
            <a:r>
              <a:rPr lang="ru-RU" dirty="0" smtClean="0">
                <a:solidFill>
                  <a:srgbClr val="000099"/>
                </a:solidFill>
              </a:rPr>
              <a:t>, например, описание привлекаемых(ого) судей (</a:t>
            </a:r>
            <a:r>
              <a:rPr lang="ru-RU" dirty="0" err="1" smtClean="0">
                <a:solidFill>
                  <a:srgbClr val="000099"/>
                </a:solidFill>
              </a:rPr>
              <a:t>ьи</a:t>
            </a:r>
            <a:r>
              <a:rPr lang="ru-RU" dirty="0" smtClean="0">
                <a:solidFill>
                  <a:srgbClr val="000099"/>
                </a:solidFill>
              </a:rPr>
              <a:t>), которые(</a:t>
            </a:r>
            <a:r>
              <a:rPr lang="ru-RU" dirty="0" err="1" smtClean="0">
                <a:solidFill>
                  <a:srgbClr val="000099"/>
                </a:solidFill>
              </a:rPr>
              <a:t>й</a:t>
            </a:r>
            <a:r>
              <a:rPr lang="ru-RU" dirty="0" smtClean="0">
                <a:solidFill>
                  <a:srgbClr val="000099"/>
                </a:solidFill>
              </a:rPr>
              <a:t>) могут(</a:t>
            </a:r>
            <a:r>
              <a:rPr lang="ru-RU" dirty="0" err="1" smtClean="0">
                <a:solidFill>
                  <a:srgbClr val="000099"/>
                </a:solidFill>
              </a:rPr>
              <a:t>жет</a:t>
            </a:r>
            <a:r>
              <a:rPr lang="ru-RU" dirty="0" smtClean="0">
                <a:solidFill>
                  <a:srgbClr val="000099"/>
                </a:solidFill>
              </a:rPr>
              <a:t>) урегулировать спор.</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1000108"/>
            <a:ext cx="8001056" cy="1154162"/>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pPr>
              <a:lnSpc>
                <a:spcPts val="3000"/>
              </a:lnSpc>
            </a:pPr>
            <a:r>
              <a:rPr lang="ru-RU" dirty="0" smtClean="0">
                <a:solidFill>
                  <a:srgbClr val="000099"/>
                </a:solidFill>
              </a:rPr>
              <a:t>В отрытых системах, соответствующих ЭМВОС и Интернет-архитектуре, СЛНТ может быть реализована в двух формах:</a:t>
            </a:r>
            <a:endParaRPr lang="ru-RU" i="1" dirty="0">
              <a:solidFill>
                <a:srgbClr val="000099"/>
              </a:solidFill>
            </a:endParaRPr>
          </a:p>
        </p:txBody>
      </p:sp>
      <p:sp>
        <p:nvSpPr>
          <p:cNvPr id="4" name="Text Box 2"/>
          <p:cNvSpPr txBox="1">
            <a:spLocks noChangeArrowheads="1"/>
          </p:cNvSpPr>
          <p:nvPr/>
        </p:nvSpPr>
        <p:spPr bwMode="auto">
          <a:xfrm>
            <a:off x="928662" y="2214554"/>
            <a:ext cx="8001056" cy="40411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ct val="90000"/>
              </a:lnSpc>
              <a:spcBef>
                <a:spcPct val="20000"/>
              </a:spcBef>
              <a:buClr>
                <a:srgbClr val="FF0066"/>
              </a:buClr>
              <a:buSzPct val="80000"/>
              <a:buFont typeface="Wingdings" pitchFamily="2" charset="2"/>
              <a:buChar char="q"/>
              <a:defRPr/>
            </a:pPr>
            <a:r>
              <a:rPr lang="ru-RU" sz="2600" i="1" dirty="0" smtClean="0">
                <a:solidFill>
                  <a:srgbClr val="FF0066"/>
                </a:solidFill>
              </a:rPr>
              <a:t>неотказуемость с доказательством источника</a:t>
            </a:r>
            <a:r>
              <a:rPr lang="ru-RU" sz="2600" dirty="0" smtClean="0">
                <a:solidFill>
                  <a:srgbClr val="000099"/>
                </a:solidFill>
              </a:rPr>
              <a:t>, которое используется для защиты от ложного отказа отправителя от факта передачи им данных или составных элементов этих данных;</a:t>
            </a:r>
          </a:p>
          <a:p>
            <a:pPr marL="360363" indent="-360363" algn="l">
              <a:lnSpc>
                <a:spcPct val="90000"/>
              </a:lnSpc>
              <a:spcBef>
                <a:spcPct val="20000"/>
              </a:spcBef>
              <a:buClr>
                <a:srgbClr val="FF0066"/>
              </a:buClr>
              <a:buSzPct val="80000"/>
              <a:buFont typeface="Wingdings" pitchFamily="2" charset="2"/>
              <a:buChar char="q"/>
              <a:defRPr/>
            </a:pPr>
            <a:r>
              <a:rPr lang="ru-RU" sz="2600" i="1" dirty="0" smtClean="0">
                <a:solidFill>
                  <a:srgbClr val="FF0066"/>
                </a:solidFill>
              </a:rPr>
              <a:t>неотказуемость с доказательством доставки</a:t>
            </a:r>
            <a:r>
              <a:rPr lang="ru-RU" sz="2600" dirty="0" smtClean="0">
                <a:solidFill>
                  <a:srgbClr val="000099"/>
                </a:solidFill>
              </a:rPr>
              <a:t>, которое используется для защиты от ложного отказа получателя от факта приёма им данных или составных элементов этих данных (то есть информации, которую содержат данные).</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00108"/>
            <a:ext cx="8001056" cy="530132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600" i="1" dirty="0" smtClean="0">
                <a:solidFill>
                  <a:srgbClr val="FF0066"/>
                </a:solidFill>
              </a:rPr>
              <a:t>Каждый из этих наборов правил может быть определён разными ЦБ</a:t>
            </a:r>
            <a:r>
              <a:rPr lang="ru-RU" sz="2600" dirty="0" smtClean="0">
                <a:solidFill>
                  <a:srgbClr val="000099"/>
                </a:solidFill>
              </a:rPr>
              <a:t>. Например, правила формирования доказательства могли быть определены владельцем системы, в то время как правила урегулирования споров могут быть определены законом страны, в которой расположена система.</a:t>
            </a:r>
          </a:p>
          <a:p>
            <a:pPr>
              <a:lnSpc>
                <a:spcPts val="3200"/>
              </a:lnSpc>
            </a:pPr>
            <a:r>
              <a:rPr lang="ru-RU" sz="2600" i="1" dirty="0" smtClean="0">
                <a:solidFill>
                  <a:srgbClr val="FF0066"/>
                </a:solidFill>
              </a:rPr>
              <a:t>Если разные части политики противоречивы</a:t>
            </a:r>
            <a:r>
              <a:rPr lang="ru-RU" sz="2600" dirty="0" smtClean="0">
                <a:solidFill>
                  <a:srgbClr val="000099"/>
                </a:solidFill>
              </a:rPr>
              <a:t>, то СЛНТ может не выполнить процедуру корректно, например, за счёт признания события, которое фактически прошло успешно, но завершилось отказом в течение фазы разрешения спора.</a:t>
            </a:r>
            <a:endParaRPr lang="ru-RU" sz="26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700" i="1" dirty="0" smtClean="0">
                <a:solidFill>
                  <a:srgbClr val="FF0066"/>
                </a:solidFill>
              </a:rPr>
              <a:t>Сама ПЛНТ может использоваться судьёй</a:t>
            </a:r>
            <a:r>
              <a:rPr lang="ru-RU" sz="2700" dirty="0" smtClean="0">
                <a:solidFill>
                  <a:srgbClr val="000099"/>
                </a:solidFill>
              </a:rPr>
              <a:t>, когда последний разрешает спор. Например, судья может обратиться к ПЛНТ с целью определения, были ли соблюдены правила формирования доказательства.</a:t>
            </a:r>
          </a:p>
          <a:p>
            <a:pPr>
              <a:lnSpc>
                <a:spcPts val="3200"/>
              </a:lnSpc>
            </a:pPr>
            <a:r>
              <a:rPr lang="ru-RU" sz="2700" dirty="0" smtClean="0">
                <a:solidFill>
                  <a:srgbClr val="000099"/>
                </a:solidFill>
              </a:rPr>
              <a:t>ПЛБ могут устанавливаться однозначно или определяться внедряемыми прикладными системами в неявной форме. </a:t>
            </a:r>
            <a:r>
              <a:rPr lang="ru-RU" sz="2700" i="1" dirty="0" smtClean="0">
                <a:solidFill>
                  <a:srgbClr val="FF0066"/>
                </a:solidFill>
              </a:rPr>
              <a:t>Точное изложение ПЛНТ</a:t>
            </a:r>
            <a:r>
              <a:rPr lang="ru-RU" sz="2700" i="1" dirty="0" smtClean="0">
                <a:solidFill>
                  <a:srgbClr val="000099"/>
                </a:solidFill>
              </a:rPr>
              <a:t> </a:t>
            </a:r>
            <a:r>
              <a:rPr lang="ru-RU" sz="2700" dirty="0" smtClean="0">
                <a:solidFill>
                  <a:srgbClr val="000099"/>
                </a:solidFill>
              </a:rPr>
              <a:t>(например, документ на понятном языке) может помочь при выявлении конфликтующих между собой различных частей политики, а также может помочь судье.</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00108"/>
            <a:ext cx="8001056" cy="51976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ПЛНТ также затрагивают случаи, при которых доказательство было скомпрометировано</a:t>
            </a:r>
            <a:r>
              <a:rPr lang="ru-RU" dirty="0" smtClean="0">
                <a:solidFill>
                  <a:srgbClr val="000099"/>
                </a:solidFill>
              </a:rPr>
              <a:t>,</a:t>
            </a:r>
            <a:r>
              <a:rPr lang="ru-RU" i="1" dirty="0" smtClean="0">
                <a:solidFill>
                  <a:srgbClr val="FF0066"/>
                </a:solidFill>
              </a:rPr>
              <a:t> </a:t>
            </a:r>
            <a:r>
              <a:rPr lang="ru-RU" dirty="0" smtClean="0">
                <a:solidFill>
                  <a:srgbClr val="000099"/>
                </a:solidFill>
              </a:rPr>
              <a:t>или при которых для формирования доказательства использовались скомпрометированные или уничтоженные ключи.</a:t>
            </a:r>
          </a:p>
          <a:p>
            <a:pPr>
              <a:lnSpc>
                <a:spcPts val="3400"/>
              </a:lnSpc>
            </a:pPr>
            <a:r>
              <a:rPr lang="ru-RU" i="1" dirty="0" smtClean="0">
                <a:solidFill>
                  <a:srgbClr val="FF0066"/>
                </a:solidFill>
              </a:rPr>
              <a:t>ПЛНТ, предназначенные для информационного обмена между ССБ</a:t>
            </a:r>
            <a:r>
              <a:rPr lang="ru-RU" dirty="0" smtClean="0">
                <a:solidFill>
                  <a:srgbClr val="000099"/>
                </a:solidFill>
              </a:rPr>
              <a:t>, могут быть результатом соглашений между независимыми сегментами безопасности, или могут быть установлены сетевым суперсегментом.</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184400"/>
            <a:ext cx="8001056" cy="403956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buClr>
                <a:srgbClr val="FF0066"/>
              </a:buClr>
              <a:buSzPct val="80000"/>
              <a:buFont typeface="Wingdings" pitchFamily="2" charset="2"/>
              <a:buNone/>
              <a:defRPr/>
            </a:pPr>
            <a:r>
              <a:rPr lang="ru-RU" i="1" dirty="0" smtClean="0">
                <a:solidFill>
                  <a:srgbClr val="FF0066"/>
                </a:solidFill>
              </a:rPr>
              <a:t>ВИ, которая может использоваться для урегулирования конфликта (спора) называется доказательством (свидетельством)</a:t>
            </a:r>
            <a:r>
              <a:rPr lang="ru-RU" dirty="0" smtClean="0">
                <a:solidFill>
                  <a:srgbClr val="000099"/>
                </a:solidFill>
              </a:rPr>
              <a:t>. Доказательство может храниться локально пользователем доказательства или может храниться у ДТС. Конкретными </a:t>
            </a:r>
            <a:r>
              <a:rPr lang="ru-RU" i="1" dirty="0" smtClean="0">
                <a:solidFill>
                  <a:srgbClr val="FF0066"/>
                </a:solidFill>
              </a:rPr>
              <a:t>формами доказательства являются ЭЦП, защитные конверты и маркеры безопасности</a:t>
            </a:r>
            <a:r>
              <a:rPr lang="ru-RU" dirty="0" smtClean="0">
                <a:solidFill>
                  <a:srgbClr val="000099"/>
                </a:solidFill>
              </a:rPr>
              <a:t>.</a:t>
            </a:r>
            <a:endParaRPr lang="ru-RU" dirty="0">
              <a:solidFill>
                <a:srgbClr val="000099"/>
              </a:solidFill>
            </a:endParaRPr>
          </a:p>
        </p:txBody>
      </p:sp>
      <p:sp>
        <p:nvSpPr>
          <p:cNvPr id="86020" name="Rectangle 4"/>
          <p:cNvSpPr>
            <a:spLocks noChangeArrowheads="1"/>
          </p:cNvSpPr>
          <p:nvPr/>
        </p:nvSpPr>
        <p:spPr bwMode="auto">
          <a:xfrm>
            <a:off x="785786" y="857232"/>
            <a:ext cx="8358214" cy="126957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III</a:t>
            </a:r>
            <a:r>
              <a:rPr lang="en-US" sz="3200" b="1" i="1" dirty="0">
                <a:solidFill>
                  <a:srgbClr val="FF3300"/>
                </a:solidFill>
                <a:latin typeface="Arial" charset="0"/>
              </a:rPr>
              <a:t>. </a:t>
            </a:r>
            <a:r>
              <a:rPr lang="ru-RU" sz="3200" b="1" i="1" dirty="0" smtClean="0">
                <a:solidFill>
                  <a:srgbClr val="FF3300"/>
                </a:solidFill>
                <a:latin typeface="Arial" charset="0"/>
              </a:rPr>
              <a:t>ВИ и средства обеспечения неотказуемости</a:t>
            </a:r>
            <a:endParaRPr lang="ru-RU" sz="3200" b="1" i="1" dirty="0">
              <a:solidFill>
                <a:srgbClr val="FF3300"/>
              </a:solidFill>
              <a:latin typeface="Arial" charset="0"/>
            </a:endParaRPr>
          </a:p>
          <a:p>
            <a:pPr>
              <a:lnSpc>
                <a:spcPts val="3300"/>
              </a:lnSpc>
              <a:buClr>
                <a:srgbClr val="FFFF00"/>
              </a:buClr>
              <a:buSzPct val="80000"/>
              <a:buFont typeface="Wingdings" pitchFamily="2" charset="2"/>
              <a:buNone/>
              <a:defRPr/>
            </a:pPr>
            <a:r>
              <a:rPr lang="ru-RU" sz="3000" b="1" i="1" dirty="0" smtClean="0">
                <a:solidFill>
                  <a:srgbClr val="FF3300"/>
                </a:solidFill>
                <a:latin typeface="Arial" charset="0"/>
              </a:rPr>
              <a:t>3.1</a:t>
            </a:r>
            <a:r>
              <a:rPr lang="ru-RU" sz="3000" b="1" i="1" dirty="0">
                <a:solidFill>
                  <a:srgbClr val="FF3300"/>
                </a:solidFill>
                <a:latin typeface="Arial" charset="0"/>
              </a:rPr>
              <a:t>. </a:t>
            </a:r>
            <a:r>
              <a:rPr lang="ru-RU" sz="3000" b="1" i="1" dirty="0" smtClean="0">
                <a:solidFill>
                  <a:srgbClr val="FF3300"/>
                </a:solidFill>
                <a:latin typeface="Arial" charset="0"/>
              </a:rPr>
              <a:t>Вспомогательная информация</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305211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sz="3000" i="1" dirty="0" smtClean="0">
                <a:solidFill>
                  <a:srgbClr val="FF0066"/>
                </a:solidFill>
              </a:rPr>
              <a:t>ЭЦП основаны на методах с открытыми ключами, в то время как защитные конверты и маркеры безопасности основаны на методах с секретными ключами</a:t>
            </a:r>
            <a:r>
              <a:rPr lang="ru-RU" sz="3000" dirty="0" smtClean="0">
                <a:solidFill>
                  <a:srgbClr val="000099"/>
                </a:solidFill>
              </a:rPr>
              <a:t>. Примеры информации, которая может являться доказательством, следующие:</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4140200"/>
            <a:ext cx="8001056" cy="187230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200"/>
              </a:lnSpc>
              <a:spcBef>
                <a:spcPts val="600"/>
              </a:spcBef>
              <a:buClr>
                <a:srgbClr val="FF0066"/>
              </a:buClr>
              <a:buSzPct val="80000"/>
              <a:buFont typeface="Wingdings" pitchFamily="2" charset="2"/>
              <a:buChar char="q"/>
              <a:defRPr/>
            </a:pPr>
            <a:r>
              <a:rPr lang="ru-RU" dirty="0" smtClean="0">
                <a:solidFill>
                  <a:srgbClr val="000099"/>
                </a:solidFill>
              </a:rPr>
              <a:t>идентификатор ПЛБ для СЛНТ;</a:t>
            </a:r>
          </a:p>
          <a:p>
            <a:pPr marL="442913" indent="-442913" algn="l">
              <a:lnSpc>
                <a:spcPts val="3200"/>
              </a:lnSpc>
              <a:spcBef>
                <a:spcPts val="600"/>
              </a:spcBef>
              <a:buClr>
                <a:srgbClr val="FF0066"/>
              </a:buClr>
              <a:buSzPct val="80000"/>
              <a:buFont typeface="Wingdings" pitchFamily="2" charset="2"/>
              <a:buChar char="q"/>
              <a:defRPr/>
            </a:pPr>
            <a:r>
              <a:rPr lang="ru-RU" dirty="0" smtClean="0">
                <a:solidFill>
                  <a:srgbClr val="000099"/>
                </a:solidFill>
              </a:rPr>
              <a:t>УИД отправителя (источника);</a:t>
            </a:r>
          </a:p>
          <a:p>
            <a:pPr marL="442913" indent="-442913" algn="l">
              <a:lnSpc>
                <a:spcPts val="3200"/>
              </a:lnSpc>
              <a:spcBef>
                <a:spcPts val="600"/>
              </a:spcBef>
              <a:buClr>
                <a:srgbClr val="FF0066"/>
              </a:buClr>
              <a:buSzPct val="80000"/>
              <a:buFont typeface="Wingdings" pitchFamily="2" charset="2"/>
              <a:buChar char="q"/>
              <a:defRPr/>
            </a:pPr>
            <a:r>
              <a:rPr lang="ru-RU" dirty="0" smtClean="0">
                <a:solidFill>
                  <a:srgbClr val="000099"/>
                </a:solidFill>
              </a:rPr>
              <a:t>УИД получателя;</a:t>
            </a:r>
          </a:p>
          <a:p>
            <a:pPr marL="442913" indent="-442913" algn="l">
              <a:lnSpc>
                <a:spcPts val="3200"/>
              </a:lnSpc>
              <a:spcBef>
                <a:spcPts val="600"/>
              </a:spcBef>
              <a:buClr>
                <a:srgbClr val="FF0066"/>
              </a:buClr>
              <a:buSzPct val="80000"/>
              <a:buFont typeface="Wingdings" pitchFamily="2" charset="2"/>
              <a:buChar char="q"/>
              <a:defRPr/>
            </a:pPr>
            <a:r>
              <a:rPr lang="ru-RU" dirty="0" smtClean="0">
                <a:solidFill>
                  <a:srgbClr val="000099"/>
                </a:solidFill>
              </a:rPr>
              <a:t>ЭЦП или защитный конверт;</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073150"/>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600"/>
              </a:lnSpc>
              <a:spcBef>
                <a:spcPts val="300"/>
              </a:spcBef>
              <a:buClr>
                <a:srgbClr val="FF0066"/>
              </a:buClr>
              <a:buSzPct val="80000"/>
              <a:buFont typeface="Wingdings" pitchFamily="2" charset="2"/>
              <a:buChar char="q"/>
              <a:defRPr/>
            </a:pPr>
            <a:r>
              <a:rPr lang="ru-RU" sz="3000" dirty="0" smtClean="0">
                <a:solidFill>
                  <a:srgbClr val="000099"/>
                </a:solidFill>
              </a:rPr>
              <a:t>сообщение или цифровой отпечаток сообщения (</a:t>
            </a:r>
            <a:r>
              <a:rPr lang="ru-RU" sz="3000" i="1" u="sng" dirty="0" smtClean="0">
                <a:solidFill>
                  <a:srgbClr val="FF0066"/>
                </a:solidFill>
              </a:rPr>
              <a:t>Примечание</a:t>
            </a:r>
            <a:r>
              <a:rPr lang="ru-RU" sz="3000" i="1" dirty="0" smtClean="0">
                <a:solidFill>
                  <a:srgbClr val="FF0066"/>
                </a:solidFill>
              </a:rPr>
              <a:t>. Если цифровой отпечаток размещается в сообщении, то необходимо использовать соответствующий индикатор для определения метода извлечения отпечатка.</a:t>
            </a:r>
            <a:r>
              <a:rPr lang="ru-RU" sz="3000" dirty="0" smtClean="0">
                <a:solidFill>
                  <a:srgbClr val="000099"/>
                </a:solidFill>
              </a:rPr>
              <a:t>);</a:t>
            </a:r>
          </a:p>
          <a:p>
            <a:pPr marL="442913" indent="-442913" algn="l">
              <a:lnSpc>
                <a:spcPts val="3600"/>
              </a:lnSpc>
              <a:spcBef>
                <a:spcPts val="300"/>
              </a:spcBef>
              <a:buClr>
                <a:srgbClr val="FF0066"/>
              </a:buClr>
              <a:buSzPct val="80000"/>
              <a:buFont typeface="Wingdings" pitchFamily="2" charset="2"/>
              <a:buChar char="q"/>
              <a:defRPr/>
            </a:pPr>
            <a:r>
              <a:rPr lang="ru-RU" sz="3000" dirty="0" smtClean="0">
                <a:solidFill>
                  <a:srgbClr val="000099"/>
                </a:solidFill>
              </a:rPr>
              <a:t>идентификатор сообщения;</a:t>
            </a:r>
          </a:p>
          <a:p>
            <a:pPr marL="442913" indent="-442913" algn="l">
              <a:lnSpc>
                <a:spcPts val="3600"/>
              </a:lnSpc>
              <a:spcBef>
                <a:spcPts val="300"/>
              </a:spcBef>
              <a:buClr>
                <a:srgbClr val="FF0066"/>
              </a:buClr>
              <a:buSzPct val="80000"/>
              <a:buFont typeface="Wingdings" pitchFamily="2" charset="2"/>
              <a:buChar char="q"/>
              <a:defRPr/>
            </a:pPr>
            <a:r>
              <a:rPr lang="ru-RU" sz="3000" dirty="0" smtClean="0">
                <a:solidFill>
                  <a:srgbClr val="000099"/>
                </a:solidFill>
              </a:rPr>
              <a:t>признак секретного ключа, необходимого для подтверждения подлинности маркера безопасности;</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84250"/>
            <a:ext cx="8001056" cy="534890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300"/>
              </a:lnSpc>
              <a:spcBef>
                <a:spcPts val="300"/>
              </a:spcBef>
              <a:buClr>
                <a:srgbClr val="FF0066"/>
              </a:buClr>
              <a:buSzPct val="80000"/>
              <a:buFont typeface="Wingdings" pitchFamily="2" charset="2"/>
              <a:buChar char="q"/>
              <a:defRPr/>
            </a:pPr>
            <a:r>
              <a:rPr lang="ru-RU" sz="2700" dirty="0" smtClean="0">
                <a:solidFill>
                  <a:srgbClr val="000099"/>
                </a:solidFill>
              </a:rPr>
              <a:t>признак соответствующего открытого ключа для подтверждения подлинности ЭЦП (например, УИД УЦ или серийный номер СЕРТ</a:t>
            </a:r>
            <a:r>
              <a:rPr lang="en-US" sz="2700" dirty="0" smtClean="0">
                <a:solidFill>
                  <a:srgbClr val="000099"/>
                </a:solidFill>
              </a:rPr>
              <a:t>|</a:t>
            </a:r>
            <a:r>
              <a:rPr lang="ru-RU" sz="2700" dirty="0" smtClean="0">
                <a:solidFill>
                  <a:srgbClr val="000099"/>
                </a:solidFill>
              </a:rPr>
              <a:t>ИБ);</a:t>
            </a:r>
          </a:p>
          <a:p>
            <a:pPr marL="442913" indent="-442913" algn="l">
              <a:lnSpc>
                <a:spcPts val="3300"/>
              </a:lnSpc>
              <a:spcBef>
                <a:spcPts val="300"/>
              </a:spcBef>
              <a:buClr>
                <a:srgbClr val="FF0066"/>
              </a:buClr>
              <a:buSzPct val="80000"/>
              <a:buFont typeface="Wingdings" pitchFamily="2" charset="2"/>
              <a:buChar char="q"/>
              <a:defRPr/>
            </a:pPr>
            <a:r>
              <a:rPr lang="ru-RU" sz="2700" dirty="0" smtClean="0">
                <a:solidFill>
                  <a:srgbClr val="000099"/>
                </a:solidFill>
              </a:rPr>
              <a:t>УИД нотариата, службы меток времени ДТС, промежуточной ДТС и т.д.;</a:t>
            </a:r>
          </a:p>
          <a:p>
            <a:pPr marL="442913" indent="-442913" algn="l">
              <a:lnSpc>
                <a:spcPts val="3300"/>
              </a:lnSpc>
              <a:spcBef>
                <a:spcPts val="300"/>
              </a:spcBef>
              <a:buClr>
                <a:srgbClr val="FF0066"/>
              </a:buClr>
              <a:buSzPct val="80000"/>
              <a:buFont typeface="Wingdings" pitchFamily="2" charset="2"/>
              <a:buChar char="q"/>
              <a:defRPr/>
            </a:pPr>
            <a:r>
              <a:rPr lang="ru-RU" sz="2700" dirty="0" smtClean="0">
                <a:solidFill>
                  <a:srgbClr val="000099"/>
                </a:solidFill>
              </a:rPr>
              <a:t>УИД доказательства;</a:t>
            </a:r>
          </a:p>
          <a:p>
            <a:pPr marL="442913" indent="-442913" algn="l">
              <a:lnSpc>
                <a:spcPts val="3300"/>
              </a:lnSpc>
              <a:spcBef>
                <a:spcPts val="300"/>
              </a:spcBef>
              <a:buClr>
                <a:srgbClr val="FF0066"/>
              </a:buClr>
              <a:buSzPct val="80000"/>
              <a:buFont typeface="Wingdings" pitchFamily="2" charset="2"/>
              <a:buChar char="q"/>
              <a:defRPr/>
            </a:pPr>
            <a:r>
              <a:rPr lang="ru-RU" sz="2700" dirty="0" smtClean="0">
                <a:solidFill>
                  <a:srgbClr val="000099"/>
                </a:solidFill>
              </a:rPr>
              <a:t>дата и время, когда доказательство было отправлено на хранение или зарегистрировано;</a:t>
            </a:r>
          </a:p>
          <a:p>
            <a:pPr marL="442913" indent="-442913" algn="l">
              <a:lnSpc>
                <a:spcPts val="3300"/>
              </a:lnSpc>
              <a:spcBef>
                <a:spcPts val="300"/>
              </a:spcBef>
              <a:buClr>
                <a:srgbClr val="FF0066"/>
              </a:buClr>
              <a:buSzPct val="80000"/>
              <a:buFont typeface="Wingdings" pitchFamily="2" charset="2"/>
              <a:buChar char="q"/>
              <a:defRPr/>
            </a:pPr>
            <a:r>
              <a:rPr lang="ru-RU" sz="2700" dirty="0" smtClean="0">
                <a:solidFill>
                  <a:srgbClr val="000099"/>
                </a:solidFill>
              </a:rPr>
              <a:t>дата и время, когда были сформированы ЭЦП или маркер безопасности.</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928802"/>
            <a:ext cx="8001056" cy="424539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800"/>
              </a:lnSpc>
            </a:pPr>
            <a:r>
              <a:rPr lang="ru-RU" sz="3400" i="1" dirty="0" smtClean="0">
                <a:solidFill>
                  <a:srgbClr val="FF0066"/>
                </a:solidFill>
              </a:rPr>
              <a:t>Средства обеспечения неотказуемости (СРНТ) </a:t>
            </a:r>
            <a:r>
              <a:rPr lang="ru-RU" sz="3400" dirty="0" smtClean="0">
                <a:solidFill>
                  <a:srgbClr val="000099"/>
                </a:solidFill>
              </a:rPr>
              <a:t>могут использоваться для формирования, передачи и подтверждения подлинности доказательства или для отправки доказательства в ДТС (рис. 5.3).</a:t>
            </a:r>
            <a:endParaRPr lang="ru-RU" sz="3400" dirty="0">
              <a:solidFill>
                <a:srgbClr val="000099"/>
              </a:solidFill>
            </a:endParaRPr>
          </a:p>
        </p:txBody>
      </p:sp>
      <p:sp>
        <p:nvSpPr>
          <p:cNvPr id="314371" name="Rectangle 3"/>
          <p:cNvSpPr>
            <a:spLocks noChangeArrowheads="1"/>
          </p:cNvSpPr>
          <p:nvPr/>
        </p:nvSpPr>
        <p:spPr bwMode="auto">
          <a:xfrm>
            <a:off x="755650" y="928670"/>
            <a:ext cx="8388350" cy="79508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3.2. Средства обеспечения неотказуемости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grpSp>
        <p:nvGrpSpPr>
          <p:cNvPr id="82" name="Группа 81"/>
          <p:cNvGrpSpPr/>
          <p:nvPr/>
        </p:nvGrpSpPr>
        <p:grpSpPr>
          <a:xfrm>
            <a:off x="1282700" y="984250"/>
            <a:ext cx="7218836" cy="4650345"/>
            <a:chOff x="1504951" y="984251"/>
            <a:chExt cx="7218836" cy="4650345"/>
          </a:xfrm>
        </p:grpSpPr>
        <p:cxnSp>
          <p:nvCxnSpPr>
            <p:cNvPr id="1028" name="AutoShape 4"/>
            <p:cNvCxnSpPr>
              <a:cxnSpLocks noChangeShapeType="1"/>
            </p:cNvCxnSpPr>
            <p:nvPr/>
          </p:nvCxnSpPr>
          <p:spPr bwMode="auto">
            <a:xfrm>
              <a:off x="6838950" y="4679616"/>
              <a:ext cx="564398" cy="0"/>
            </a:xfrm>
            <a:prstGeom prst="straightConnector1">
              <a:avLst/>
            </a:prstGeom>
            <a:noFill/>
            <a:ln w="38100">
              <a:solidFill>
                <a:srgbClr val="FF0000"/>
              </a:solidFill>
              <a:round/>
              <a:headEnd/>
              <a:tailEnd/>
            </a:ln>
          </p:spPr>
        </p:cxnSp>
        <p:cxnSp>
          <p:nvCxnSpPr>
            <p:cNvPr id="1029" name="AutoShape 5"/>
            <p:cNvCxnSpPr>
              <a:cxnSpLocks noChangeShapeType="1"/>
            </p:cNvCxnSpPr>
            <p:nvPr/>
          </p:nvCxnSpPr>
          <p:spPr bwMode="auto">
            <a:xfrm>
              <a:off x="6838950" y="2540000"/>
              <a:ext cx="1053" cy="2600944"/>
            </a:xfrm>
            <a:prstGeom prst="straightConnector1">
              <a:avLst/>
            </a:prstGeom>
            <a:noFill/>
            <a:ln w="38100">
              <a:solidFill>
                <a:srgbClr val="FF0000"/>
              </a:solidFill>
              <a:round/>
              <a:headEnd/>
              <a:tailEnd/>
            </a:ln>
          </p:spPr>
        </p:cxnSp>
        <p:cxnSp>
          <p:nvCxnSpPr>
            <p:cNvPr id="1030" name="AutoShape 6"/>
            <p:cNvCxnSpPr>
              <a:cxnSpLocks noChangeShapeType="1"/>
            </p:cNvCxnSpPr>
            <p:nvPr/>
          </p:nvCxnSpPr>
          <p:spPr bwMode="auto">
            <a:xfrm>
              <a:off x="6838950" y="3297655"/>
              <a:ext cx="535967" cy="0"/>
            </a:xfrm>
            <a:prstGeom prst="straightConnector1">
              <a:avLst/>
            </a:prstGeom>
            <a:noFill/>
            <a:ln w="38100">
              <a:solidFill>
                <a:srgbClr val="FF0000"/>
              </a:solidFill>
              <a:round/>
              <a:headEnd/>
              <a:tailEnd/>
            </a:ln>
          </p:spPr>
        </p:cxnSp>
        <p:cxnSp>
          <p:nvCxnSpPr>
            <p:cNvPr id="1031" name="AutoShape 7"/>
            <p:cNvCxnSpPr>
              <a:cxnSpLocks noChangeShapeType="1"/>
            </p:cNvCxnSpPr>
            <p:nvPr/>
          </p:nvCxnSpPr>
          <p:spPr bwMode="auto">
            <a:xfrm>
              <a:off x="6838950" y="3755615"/>
              <a:ext cx="564398" cy="0"/>
            </a:xfrm>
            <a:prstGeom prst="straightConnector1">
              <a:avLst/>
            </a:prstGeom>
            <a:noFill/>
            <a:ln w="38100">
              <a:solidFill>
                <a:srgbClr val="FF0000"/>
              </a:solidFill>
              <a:round/>
              <a:headEnd/>
              <a:tailEnd/>
            </a:ln>
          </p:spPr>
        </p:cxnSp>
        <p:cxnSp>
          <p:nvCxnSpPr>
            <p:cNvPr id="1032" name="AutoShape 8"/>
            <p:cNvCxnSpPr>
              <a:cxnSpLocks noChangeShapeType="1"/>
            </p:cNvCxnSpPr>
            <p:nvPr/>
          </p:nvCxnSpPr>
          <p:spPr bwMode="auto">
            <a:xfrm>
              <a:off x="6838950" y="4209534"/>
              <a:ext cx="564398" cy="0"/>
            </a:xfrm>
            <a:prstGeom prst="straightConnector1">
              <a:avLst/>
            </a:prstGeom>
            <a:noFill/>
            <a:ln w="38100">
              <a:solidFill>
                <a:srgbClr val="FF0000"/>
              </a:solidFill>
              <a:round/>
              <a:headEnd/>
              <a:tailEnd/>
            </a:ln>
          </p:spPr>
        </p:cxnSp>
        <p:sp>
          <p:nvSpPr>
            <p:cNvPr id="1034" name="AutoShape 10"/>
            <p:cNvSpPr>
              <a:spLocks noChangeArrowheads="1"/>
            </p:cNvSpPr>
            <p:nvPr/>
          </p:nvSpPr>
          <p:spPr bwMode="auto">
            <a:xfrm rot="5400000" flipH="1">
              <a:off x="7527201" y="3665542"/>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5" name="WordArt 11"/>
            <p:cNvSpPr>
              <a:spLocks noChangeArrowheads="1" noChangeShapeType="1" noTextEdit="1"/>
            </p:cNvSpPr>
            <p:nvPr/>
          </p:nvSpPr>
          <p:spPr bwMode="auto">
            <a:xfrm>
              <a:off x="7047440" y="4275534"/>
              <a:ext cx="1616326" cy="507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Подтверждение подлинности</a:t>
              </a:r>
            </a:p>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д о к а з а т е л ь с т в а</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37" name="AutoShape 13"/>
            <p:cNvSpPr>
              <a:spLocks noChangeArrowheads="1"/>
            </p:cNvSpPr>
            <p:nvPr/>
          </p:nvSpPr>
          <p:spPr bwMode="auto">
            <a:xfrm rot="5400000" flipH="1">
              <a:off x="7527201" y="2291662"/>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8" name="WordArt 14"/>
            <p:cNvSpPr>
              <a:spLocks noChangeArrowheads="1" noChangeShapeType="1" noTextEdit="1"/>
            </p:cNvSpPr>
            <p:nvPr/>
          </p:nvSpPr>
          <p:spPr bwMode="auto">
            <a:xfrm>
              <a:off x="7047440" y="2901654"/>
              <a:ext cx="1616326" cy="507123"/>
            </a:xfrm>
            <a:prstGeom prst="rect">
              <a:avLst/>
            </a:prstGeom>
          </p:spPr>
          <p:txBody>
            <a:bodyPr wrap="none" fromWordArt="1">
              <a:prstTxWarp prst="textSlantUp">
                <a:avLst>
                  <a:gd name="adj" fmla="val 50731"/>
                </a:avLst>
              </a:prstTxWarp>
            </a:bodyPr>
            <a:lstStyle/>
            <a:p>
              <a:pPr algn="ctr" rtl="0"/>
              <a:r>
                <a:rPr lang="ru-RU" sz="1200" b="1" kern="10" spc="0" dirty="0" smtClean="0">
                  <a:ln w="9525">
                    <a:noFill/>
                    <a:round/>
                    <a:headEnd/>
                    <a:tailEnd/>
                  </a:ln>
                  <a:solidFill>
                    <a:srgbClr val="006600"/>
                  </a:solidFill>
                  <a:effectLst>
                    <a:outerShdw dist="25400" dir="2700000" algn="ctr" rotWithShape="0">
                      <a:schemeClr val="accent3"/>
                    </a:outerShdw>
                  </a:effectLst>
                  <a:latin typeface="Arial"/>
                  <a:cs typeface="Arial"/>
                </a:rPr>
                <a:t>Формирование</a:t>
              </a:r>
            </a:p>
            <a:p>
              <a:pPr algn="ctr" rtl="0"/>
              <a:r>
                <a:rPr lang="ru-RU" sz="1200" b="1" kern="10" spc="0" dirty="0" smtClean="0">
                  <a:ln w="9525">
                    <a:noFill/>
                    <a:round/>
                    <a:headEnd/>
                    <a:tailEnd/>
                  </a:ln>
                  <a:solidFill>
                    <a:srgbClr val="006600"/>
                  </a:solidFill>
                  <a:effectLst>
                    <a:outerShdw dist="25400" dir="2700000" algn="ctr" rotWithShape="0">
                      <a:schemeClr val="accent3"/>
                    </a:outerShdw>
                  </a:effectLst>
                  <a:latin typeface="Arial"/>
                  <a:cs typeface="Arial"/>
                </a:rPr>
                <a:t>доказательства</a:t>
              </a:r>
              <a:endParaRPr lang="ru-RU" sz="1200" b="1" kern="10" spc="0" dirty="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40" name="AutoShape 16"/>
            <p:cNvSpPr>
              <a:spLocks noChangeArrowheads="1"/>
            </p:cNvSpPr>
            <p:nvPr/>
          </p:nvSpPr>
          <p:spPr bwMode="auto">
            <a:xfrm rot="5400000" flipH="1">
              <a:off x="7527201" y="2752316"/>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1" name="WordArt 17"/>
            <p:cNvSpPr>
              <a:spLocks noChangeArrowheads="1" noChangeShapeType="1" noTextEdit="1"/>
            </p:cNvSpPr>
            <p:nvPr/>
          </p:nvSpPr>
          <p:spPr bwMode="auto">
            <a:xfrm>
              <a:off x="7047440" y="3362308"/>
              <a:ext cx="1616326" cy="507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Формирование</a:t>
              </a:r>
            </a:p>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метки времени</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43" name="AutoShape 19"/>
            <p:cNvSpPr>
              <a:spLocks noChangeArrowheads="1"/>
            </p:cNvSpPr>
            <p:nvPr/>
          </p:nvSpPr>
          <p:spPr bwMode="auto">
            <a:xfrm rot="5400000" flipH="1">
              <a:off x="7527201" y="3212296"/>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4" name="WordArt 20"/>
            <p:cNvSpPr>
              <a:spLocks noChangeArrowheads="1" noChangeShapeType="1" noTextEdit="1"/>
            </p:cNvSpPr>
            <p:nvPr/>
          </p:nvSpPr>
          <p:spPr bwMode="auto">
            <a:xfrm>
              <a:off x="7047440" y="3822288"/>
              <a:ext cx="1616326" cy="507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Формирование нотариально</a:t>
              </a:r>
            </a:p>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заверенного доказательства</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cxnSp>
          <p:nvCxnSpPr>
            <p:cNvPr id="1045" name="AutoShape 21"/>
            <p:cNvCxnSpPr>
              <a:cxnSpLocks noChangeShapeType="1"/>
            </p:cNvCxnSpPr>
            <p:nvPr/>
          </p:nvCxnSpPr>
          <p:spPr bwMode="auto">
            <a:xfrm>
              <a:off x="6838950" y="5140944"/>
              <a:ext cx="564398" cy="0"/>
            </a:xfrm>
            <a:prstGeom prst="straightConnector1">
              <a:avLst/>
            </a:prstGeom>
            <a:noFill/>
            <a:ln w="38100">
              <a:solidFill>
                <a:srgbClr val="FF0000"/>
              </a:solidFill>
              <a:round/>
              <a:headEnd/>
              <a:tailEnd/>
            </a:ln>
          </p:spPr>
        </p:cxnSp>
        <p:sp>
          <p:nvSpPr>
            <p:cNvPr id="1047" name="AutoShape 23"/>
            <p:cNvSpPr>
              <a:spLocks noChangeArrowheads="1"/>
            </p:cNvSpPr>
            <p:nvPr/>
          </p:nvSpPr>
          <p:spPr bwMode="auto">
            <a:xfrm rot="5400000" flipH="1">
              <a:off x="7527201" y="4136298"/>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8" name="WordArt 24"/>
            <p:cNvSpPr>
              <a:spLocks noChangeArrowheads="1" noChangeShapeType="1" noTextEdit="1"/>
            </p:cNvSpPr>
            <p:nvPr/>
          </p:nvSpPr>
          <p:spPr bwMode="auto">
            <a:xfrm>
              <a:off x="7047440" y="4746290"/>
              <a:ext cx="1616326" cy="507123"/>
            </a:xfrm>
            <a:prstGeom prst="rect">
              <a:avLst/>
            </a:prstGeom>
          </p:spPr>
          <p:txBody>
            <a:bodyPr wrap="none" fromWordArt="1">
              <a:prstTxWarp prst="textSlantUp">
                <a:avLst>
                  <a:gd name="adj" fmla="val 50731"/>
                </a:avLst>
              </a:prstTxWarp>
            </a:bodyPr>
            <a:lstStyle/>
            <a:p>
              <a:pPr algn="ctr" rtl="0"/>
              <a:r>
                <a:rPr lang="ru-RU" sz="1200" b="1" kern="10" spc="0" dirty="0" smtClean="0">
                  <a:ln w="9525">
                    <a:noFill/>
                    <a:round/>
                    <a:headEnd/>
                    <a:tailEnd/>
                  </a:ln>
                  <a:solidFill>
                    <a:srgbClr val="006600"/>
                  </a:solidFill>
                  <a:effectLst>
                    <a:outerShdw dist="25400" dir="2700000" algn="ctr" rotWithShape="0">
                      <a:schemeClr val="accent3"/>
                    </a:outerShdw>
                  </a:effectLst>
                  <a:latin typeface="Arial"/>
                  <a:cs typeface="Arial"/>
                </a:rPr>
                <a:t>Формирование доказательства</a:t>
              </a:r>
            </a:p>
            <a:p>
              <a:pPr algn="ctr" rtl="0"/>
              <a:r>
                <a:rPr lang="ru-RU" sz="1200" b="1" kern="10" spc="0" dirty="0" smtClean="0">
                  <a:ln w="9525">
                    <a:noFill/>
                    <a:round/>
                    <a:headEnd/>
                    <a:tailEnd/>
                  </a:ln>
                  <a:solidFill>
                    <a:srgbClr val="006600"/>
                  </a:solidFill>
                  <a:effectLst>
                    <a:outerShdw dist="25400" dir="2700000" algn="ctr" rotWithShape="0">
                      <a:schemeClr val="accent3"/>
                    </a:outerShdw>
                  </a:effectLst>
                  <a:latin typeface="Arial"/>
                  <a:cs typeface="Arial"/>
                </a:rPr>
                <a:t>при доставке данных</a:t>
              </a:r>
              <a:endParaRPr lang="ru-RU" sz="1200" b="1" kern="10" spc="0" dirty="0">
                <a:ln w="9525">
                  <a:noFill/>
                  <a:round/>
                  <a:headEnd/>
                  <a:tailEnd/>
                </a:ln>
                <a:solidFill>
                  <a:srgbClr val="006600"/>
                </a:solidFill>
                <a:effectLst>
                  <a:outerShdw dist="25400" dir="2700000" algn="ctr" rotWithShape="0">
                    <a:schemeClr val="accent3"/>
                  </a:outerShdw>
                </a:effectLst>
                <a:latin typeface="Arial"/>
                <a:cs typeface="Arial"/>
              </a:endParaRPr>
            </a:p>
          </p:txBody>
        </p:sp>
        <p:cxnSp>
          <p:nvCxnSpPr>
            <p:cNvPr id="1050" name="AutoShape 26"/>
            <p:cNvCxnSpPr>
              <a:cxnSpLocks noChangeShapeType="1"/>
            </p:cNvCxnSpPr>
            <p:nvPr/>
          </p:nvCxnSpPr>
          <p:spPr bwMode="auto">
            <a:xfrm>
              <a:off x="3905747" y="4488349"/>
              <a:ext cx="393815" cy="0"/>
            </a:xfrm>
            <a:prstGeom prst="straightConnector1">
              <a:avLst/>
            </a:prstGeom>
            <a:noFill/>
            <a:ln w="38100">
              <a:solidFill>
                <a:srgbClr val="FF0000"/>
              </a:solidFill>
              <a:round/>
              <a:headEnd/>
              <a:tailEnd/>
            </a:ln>
          </p:spPr>
        </p:cxnSp>
        <p:cxnSp>
          <p:nvCxnSpPr>
            <p:cNvPr id="1051" name="AutoShape 27"/>
            <p:cNvCxnSpPr>
              <a:cxnSpLocks noChangeShapeType="1"/>
            </p:cNvCxnSpPr>
            <p:nvPr/>
          </p:nvCxnSpPr>
          <p:spPr bwMode="auto">
            <a:xfrm>
              <a:off x="3927860" y="4046552"/>
              <a:ext cx="393815" cy="0"/>
            </a:xfrm>
            <a:prstGeom prst="straightConnector1">
              <a:avLst/>
            </a:prstGeom>
            <a:noFill/>
            <a:ln w="38100">
              <a:solidFill>
                <a:srgbClr val="FF0000"/>
              </a:solidFill>
              <a:round/>
              <a:headEnd/>
              <a:tailEnd/>
            </a:ln>
          </p:spPr>
        </p:cxnSp>
        <p:sp>
          <p:nvSpPr>
            <p:cNvPr id="1053" name="AutoShape 29"/>
            <p:cNvSpPr>
              <a:spLocks noChangeArrowheads="1"/>
            </p:cNvSpPr>
            <p:nvPr/>
          </p:nvSpPr>
          <p:spPr bwMode="auto">
            <a:xfrm>
              <a:off x="1813473" y="2878754"/>
              <a:ext cx="1620538" cy="671450"/>
            </a:xfrm>
            <a:prstGeom prst="flowChartPunchedTape">
              <a:avLst/>
            </a:prstGeom>
            <a:solidFill>
              <a:srgbClr val="CCC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4" name="WordArt 30"/>
            <p:cNvSpPr>
              <a:spLocks noChangeArrowheads="1" noChangeShapeType="1" noTextEdit="1"/>
            </p:cNvSpPr>
            <p:nvPr/>
          </p:nvSpPr>
          <p:spPr bwMode="auto">
            <a:xfrm>
              <a:off x="1817685" y="2962938"/>
              <a:ext cx="1616326" cy="507123"/>
            </a:xfrm>
            <a:prstGeom prst="rect">
              <a:avLst/>
            </a:prstGeom>
          </p:spPr>
          <p:txBody>
            <a:bodyPr wrap="none" fromWordArt="1">
              <a:prstTxWarp prst="textWave2">
                <a:avLst>
                  <a:gd name="adj1" fmla="val 11819"/>
                  <a:gd name="adj2" fmla="val 0"/>
                </a:avLst>
              </a:prstTxWarp>
            </a:bodyPr>
            <a:lstStyle/>
            <a:p>
              <a:pPr algn="ctr" rtl="0"/>
              <a:r>
                <a:rPr lang="ru-RU" sz="1200" b="1" kern="10" spc="0" smtClean="0">
                  <a:ln w="9525">
                    <a:noFill/>
                    <a:round/>
                    <a:headEnd/>
                    <a:tailEnd/>
                  </a:ln>
                  <a:solidFill>
                    <a:srgbClr val="0000CC"/>
                  </a:solidFill>
                  <a:effectLst>
                    <a:outerShdw dist="25400" dir="2700000" algn="ctr" rotWithShape="0">
                      <a:schemeClr val="accent3"/>
                    </a:outerShdw>
                  </a:effectLst>
                  <a:latin typeface="Arial"/>
                  <a:cs typeface="Arial"/>
                </a:rPr>
                <a:t>  О с н о в н ы е  </a:t>
              </a:r>
            </a:p>
            <a:p>
              <a:pPr algn="ctr" rtl="0"/>
              <a:r>
                <a:rPr lang="ru-RU" sz="1200" b="1" kern="10" spc="0" smtClean="0">
                  <a:ln w="9525">
                    <a:noFill/>
                    <a:round/>
                    <a:headEnd/>
                    <a:tailEnd/>
                  </a:ln>
                  <a:solidFill>
                    <a:srgbClr val="0000CC"/>
                  </a:solidFill>
                  <a:effectLst>
                    <a:outerShdw dist="25400" dir="2700000" algn="ctr" rotWithShape="0">
                      <a:schemeClr val="accent3"/>
                    </a:outerShdw>
                  </a:effectLst>
                  <a:latin typeface="Arial"/>
                  <a:cs typeface="Arial"/>
                </a:rPr>
                <a:t>с р е д с т в а</a:t>
              </a:r>
              <a:endParaRPr lang="ru-RU" sz="1200" b="1" kern="10" spc="0">
                <a:ln w="9525">
                  <a:noFill/>
                  <a:round/>
                  <a:headEnd/>
                  <a:tailEnd/>
                </a:ln>
                <a:solidFill>
                  <a:srgbClr val="0000CC"/>
                </a:solidFill>
                <a:effectLst>
                  <a:outerShdw dist="25400" dir="2700000" algn="ctr" rotWithShape="0">
                    <a:schemeClr val="accent3"/>
                  </a:outerShdw>
                </a:effectLst>
                <a:latin typeface="Arial"/>
                <a:cs typeface="Arial"/>
              </a:endParaRPr>
            </a:p>
          </p:txBody>
        </p:sp>
        <p:cxnSp>
          <p:nvCxnSpPr>
            <p:cNvPr id="1055" name="AutoShape 31"/>
            <p:cNvCxnSpPr>
              <a:cxnSpLocks noChangeShapeType="1"/>
            </p:cNvCxnSpPr>
            <p:nvPr/>
          </p:nvCxnSpPr>
          <p:spPr bwMode="auto">
            <a:xfrm>
              <a:off x="3434012" y="2451100"/>
              <a:ext cx="1053" cy="2978761"/>
            </a:xfrm>
            <a:prstGeom prst="straightConnector1">
              <a:avLst/>
            </a:prstGeom>
            <a:noFill/>
            <a:ln w="38100">
              <a:solidFill>
                <a:srgbClr val="FF0000"/>
              </a:solidFill>
              <a:round/>
              <a:headEnd/>
              <a:tailEnd/>
            </a:ln>
          </p:spPr>
        </p:cxnSp>
        <p:cxnSp>
          <p:nvCxnSpPr>
            <p:cNvPr id="1056" name="AutoShape 32"/>
            <p:cNvCxnSpPr>
              <a:cxnSpLocks noChangeShapeType="1"/>
            </p:cNvCxnSpPr>
            <p:nvPr/>
          </p:nvCxnSpPr>
          <p:spPr bwMode="auto">
            <a:xfrm>
              <a:off x="2717984" y="5430534"/>
              <a:ext cx="716027" cy="0"/>
            </a:xfrm>
            <a:prstGeom prst="straightConnector1">
              <a:avLst/>
            </a:prstGeom>
            <a:noFill/>
            <a:ln w="38100">
              <a:solidFill>
                <a:srgbClr val="FF0000"/>
              </a:solidFill>
              <a:round/>
              <a:headEnd/>
              <a:tailEnd/>
            </a:ln>
          </p:spPr>
        </p:cxnSp>
        <p:cxnSp>
          <p:nvCxnSpPr>
            <p:cNvPr id="1057" name="AutoShape 33"/>
            <p:cNvCxnSpPr>
              <a:cxnSpLocks noChangeShapeType="1"/>
            </p:cNvCxnSpPr>
            <p:nvPr/>
          </p:nvCxnSpPr>
          <p:spPr bwMode="auto">
            <a:xfrm>
              <a:off x="2717984" y="4959778"/>
              <a:ext cx="716027" cy="0"/>
            </a:xfrm>
            <a:prstGeom prst="straightConnector1">
              <a:avLst/>
            </a:prstGeom>
            <a:noFill/>
            <a:ln w="38100">
              <a:solidFill>
                <a:srgbClr val="FF0000"/>
              </a:solidFill>
              <a:round/>
              <a:headEnd/>
              <a:tailEnd/>
            </a:ln>
          </p:spPr>
        </p:cxnSp>
        <p:cxnSp>
          <p:nvCxnSpPr>
            <p:cNvPr id="1058" name="AutoShape 34"/>
            <p:cNvCxnSpPr>
              <a:cxnSpLocks noChangeShapeType="1"/>
            </p:cNvCxnSpPr>
            <p:nvPr/>
          </p:nvCxnSpPr>
          <p:spPr bwMode="auto">
            <a:xfrm>
              <a:off x="2717984" y="4506533"/>
              <a:ext cx="716027" cy="0"/>
            </a:xfrm>
            <a:prstGeom prst="straightConnector1">
              <a:avLst/>
            </a:prstGeom>
            <a:noFill/>
            <a:ln w="38100">
              <a:solidFill>
                <a:srgbClr val="FF0000"/>
              </a:solidFill>
              <a:round/>
              <a:headEnd/>
              <a:tailEnd/>
            </a:ln>
          </p:spPr>
        </p:cxnSp>
        <p:cxnSp>
          <p:nvCxnSpPr>
            <p:cNvPr id="1059" name="AutoShape 35"/>
            <p:cNvCxnSpPr>
              <a:cxnSpLocks noChangeShapeType="1"/>
            </p:cNvCxnSpPr>
            <p:nvPr/>
          </p:nvCxnSpPr>
          <p:spPr bwMode="auto">
            <a:xfrm>
              <a:off x="2717984" y="4046552"/>
              <a:ext cx="716027" cy="0"/>
            </a:xfrm>
            <a:prstGeom prst="straightConnector1">
              <a:avLst/>
            </a:prstGeom>
            <a:noFill/>
            <a:ln w="38100">
              <a:solidFill>
                <a:srgbClr val="FF0000"/>
              </a:solidFill>
              <a:round/>
              <a:headEnd/>
              <a:tailEnd/>
            </a:ln>
          </p:spPr>
        </p:cxnSp>
        <p:sp>
          <p:nvSpPr>
            <p:cNvPr id="1061" name="AutoShape 37"/>
            <p:cNvSpPr>
              <a:spLocks noChangeArrowheads="1"/>
            </p:cNvSpPr>
            <p:nvPr/>
          </p:nvSpPr>
          <p:spPr bwMode="auto">
            <a:xfrm rot="16200000">
              <a:off x="2053155" y="3006212"/>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2" name="WordArt 38"/>
            <p:cNvSpPr>
              <a:spLocks noChangeArrowheads="1" noChangeShapeType="1" noTextEdit="1"/>
            </p:cNvSpPr>
            <p:nvPr/>
          </p:nvSpPr>
          <p:spPr bwMode="auto">
            <a:xfrm>
              <a:off x="1569182" y="3665367"/>
              <a:ext cx="1616326" cy="422266"/>
            </a:xfrm>
            <a:prstGeom prst="rect">
              <a:avLst/>
            </a:prstGeom>
          </p:spPr>
          <p:txBody>
            <a:bodyPr wrap="none" fromWordArt="1">
              <a:prstTxWarp prst="textSlantDown">
                <a:avLst>
                  <a:gd name="adj" fmla="val 37319"/>
                </a:avLst>
              </a:prstTxWarp>
            </a:bodyPr>
            <a:lstStyle/>
            <a:p>
              <a:pPr algn="ctr" rtl="0"/>
              <a:r>
                <a:rPr lang="ru-RU" sz="1200" b="1" kern="10" spc="0" dirty="0" smtClean="0">
                  <a:ln w="9525">
                    <a:noFill/>
                    <a:round/>
                    <a:headEnd/>
                    <a:tailEnd/>
                  </a:ln>
                  <a:solidFill>
                    <a:srgbClr val="006600"/>
                  </a:solidFill>
                  <a:effectLst>
                    <a:outerShdw dist="25400" dir="2700000" algn="ctr" rotWithShape="0">
                      <a:schemeClr val="accent3"/>
                    </a:outerShdw>
                  </a:effectLst>
                  <a:latin typeface="Arial"/>
                  <a:cs typeface="Arial"/>
                </a:rPr>
                <a:t> Инсталляция ВИНТ </a:t>
              </a:r>
              <a:endParaRPr lang="ru-RU" sz="1200" b="1" kern="10" spc="0" dirty="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64" name="AutoShape 40"/>
            <p:cNvSpPr>
              <a:spLocks noChangeArrowheads="1"/>
            </p:cNvSpPr>
            <p:nvPr/>
          </p:nvSpPr>
          <p:spPr bwMode="auto">
            <a:xfrm rot="16200000">
              <a:off x="2048943" y="3475621"/>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5" name="WordArt 41"/>
            <p:cNvSpPr>
              <a:spLocks noChangeArrowheads="1" noChangeShapeType="1" noTextEdit="1"/>
            </p:cNvSpPr>
            <p:nvPr/>
          </p:nvSpPr>
          <p:spPr bwMode="auto">
            <a:xfrm>
              <a:off x="1564970" y="4134776"/>
              <a:ext cx="1616326" cy="422266"/>
            </a:xfrm>
            <a:prstGeom prst="rect">
              <a:avLst/>
            </a:prstGeom>
          </p:spPr>
          <p:txBody>
            <a:bodyPr wrap="none" fromWordArt="1">
              <a:prstTxWarp prst="textSlantDown">
                <a:avLst>
                  <a:gd name="adj" fmla="val 37319"/>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 Модификация ВИНТ </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67" name="AutoShape 43"/>
            <p:cNvSpPr>
              <a:spLocks noChangeArrowheads="1"/>
            </p:cNvSpPr>
            <p:nvPr/>
          </p:nvSpPr>
          <p:spPr bwMode="auto">
            <a:xfrm rot="16200000">
              <a:off x="2053155" y="3944357"/>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8" name="WordArt 44"/>
            <p:cNvSpPr>
              <a:spLocks noChangeArrowheads="1" noChangeShapeType="1" noTextEdit="1"/>
            </p:cNvSpPr>
            <p:nvPr/>
          </p:nvSpPr>
          <p:spPr bwMode="auto">
            <a:xfrm>
              <a:off x="1569182" y="4603512"/>
              <a:ext cx="1616326" cy="422266"/>
            </a:xfrm>
            <a:prstGeom prst="rect">
              <a:avLst/>
            </a:prstGeom>
          </p:spPr>
          <p:txBody>
            <a:bodyPr wrap="none" fromWordArt="1">
              <a:prstTxWarp prst="textSlantDown">
                <a:avLst>
                  <a:gd name="adj" fmla="val 37319"/>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 Удаление ВИНТ </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70" name="AutoShape 46"/>
            <p:cNvSpPr>
              <a:spLocks noChangeArrowheads="1"/>
            </p:cNvSpPr>
            <p:nvPr/>
          </p:nvSpPr>
          <p:spPr bwMode="auto">
            <a:xfrm rot="16200000">
              <a:off x="2053155" y="4415786"/>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1" name="WordArt 47"/>
            <p:cNvSpPr>
              <a:spLocks noChangeArrowheads="1" noChangeShapeType="1" noTextEdit="1"/>
            </p:cNvSpPr>
            <p:nvPr/>
          </p:nvSpPr>
          <p:spPr bwMode="auto">
            <a:xfrm>
              <a:off x="1569182" y="5074941"/>
              <a:ext cx="1616326" cy="422266"/>
            </a:xfrm>
            <a:prstGeom prst="rect">
              <a:avLst/>
            </a:prstGeom>
          </p:spPr>
          <p:txBody>
            <a:bodyPr wrap="none" fromWordArt="1">
              <a:prstTxWarp prst="textSlantDown">
                <a:avLst>
                  <a:gd name="adj" fmla="val 37319"/>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 Регистрация ВИНТ </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73" name="AutoShape 49"/>
            <p:cNvSpPr>
              <a:spLocks noChangeArrowheads="1"/>
            </p:cNvSpPr>
            <p:nvPr/>
          </p:nvSpPr>
          <p:spPr bwMode="auto">
            <a:xfrm rot="5400000" flipH="1">
              <a:off x="4625588" y="3006212"/>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4" name="WordArt 50"/>
            <p:cNvSpPr>
              <a:spLocks noChangeArrowheads="1" noChangeShapeType="1" noTextEdit="1"/>
            </p:cNvSpPr>
            <p:nvPr/>
          </p:nvSpPr>
          <p:spPr bwMode="auto">
            <a:xfrm>
              <a:off x="4145827" y="3616204"/>
              <a:ext cx="1616326" cy="507123"/>
            </a:xfrm>
            <a:prstGeom prst="rect">
              <a:avLst/>
            </a:prstGeom>
          </p:spPr>
          <p:txBody>
            <a:bodyPr wrap="none" fromWordArt="1">
              <a:prstTxWarp prst="textSlantUp">
                <a:avLst>
                  <a:gd name="adj" fmla="val 50731"/>
                </a:avLst>
              </a:prstTxWarp>
            </a:bodyPr>
            <a:lstStyle/>
            <a:p>
              <a:pPr algn="ctr" rtl="0"/>
              <a:r>
                <a:rPr lang="ru-RU" sz="1200" b="1" kern="10" spc="0" dirty="0" smtClean="0">
                  <a:ln w="9525">
                    <a:noFill/>
                    <a:round/>
                    <a:headEnd/>
                    <a:tailEnd/>
                  </a:ln>
                  <a:solidFill>
                    <a:srgbClr val="006600"/>
                  </a:solidFill>
                  <a:effectLst>
                    <a:outerShdw dist="25400" dir="2700000" algn="ctr" rotWithShape="0">
                      <a:schemeClr val="accent3"/>
                    </a:outerShdw>
                  </a:effectLst>
                  <a:latin typeface="Arial"/>
                  <a:cs typeface="Arial"/>
                </a:rPr>
                <a:t> Запись для </a:t>
              </a:r>
            </a:p>
            <a:p>
              <a:pPr algn="ctr" rtl="0"/>
              <a:r>
                <a:rPr lang="ru-RU" sz="1200" b="1" kern="10" spc="0" dirty="0" smtClean="0">
                  <a:ln w="9525">
                    <a:noFill/>
                    <a:round/>
                    <a:headEnd/>
                    <a:tailEnd/>
                  </a:ln>
                  <a:solidFill>
                    <a:srgbClr val="006600"/>
                  </a:solidFill>
                  <a:effectLst>
                    <a:outerShdw dist="25400" dir="2700000" algn="ctr" rotWithShape="0">
                      <a:schemeClr val="accent3"/>
                    </a:outerShdw>
                  </a:effectLst>
                  <a:latin typeface="Arial"/>
                  <a:cs typeface="Arial"/>
                </a:rPr>
                <a:t> аудиторской проверки </a:t>
              </a:r>
              <a:endParaRPr lang="ru-RU" sz="1200" b="1" kern="10" spc="0" dirty="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76" name="AutoShape 52"/>
            <p:cNvSpPr>
              <a:spLocks noChangeArrowheads="1"/>
            </p:cNvSpPr>
            <p:nvPr/>
          </p:nvSpPr>
          <p:spPr bwMode="auto">
            <a:xfrm flipH="1">
              <a:off x="3906800" y="2878754"/>
              <a:ext cx="1620538" cy="671450"/>
            </a:xfrm>
            <a:prstGeom prst="flowChartPunchedTape">
              <a:avLst/>
            </a:prstGeom>
            <a:solidFill>
              <a:srgbClr val="CCC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7" name="WordArt 53"/>
            <p:cNvSpPr>
              <a:spLocks noChangeArrowheads="1" noChangeShapeType="1" noTextEdit="1"/>
            </p:cNvSpPr>
            <p:nvPr/>
          </p:nvSpPr>
          <p:spPr bwMode="auto">
            <a:xfrm>
              <a:off x="3906800" y="2962938"/>
              <a:ext cx="1616326" cy="507123"/>
            </a:xfrm>
            <a:prstGeom prst="rect">
              <a:avLst/>
            </a:prstGeom>
          </p:spPr>
          <p:txBody>
            <a:bodyPr wrap="none" fromWordArt="1">
              <a:prstTxWarp prst="textWave1">
                <a:avLst>
                  <a:gd name="adj1" fmla="val 11819"/>
                  <a:gd name="adj2" fmla="val 0"/>
                </a:avLst>
              </a:prstTxWarp>
            </a:bodyPr>
            <a:lstStyle/>
            <a:p>
              <a:pPr algn="ctr" rtl="0"/>
              <a:r>
                <a:rPr lang="ru-RU" sz="1200" b="1" kern="10" spc="0" dirty="0" smtClean="0">
                  <a:ln w="9525">
                    <a:noFill/>
                    <a:round/>
                    <a:headEnd/>
                    <a:tailEnd/>
                  </a:ln>
                  <a:solidFill>
                    <a:srgbClr val="0000CC"/>
                  </a:solidFill>
                  <a:effectLst>
                    <a:outerShdw dist="25400" dir="2700000" algn="ctr" rotWithShape="0">
                      <a:schemeClr val="accent3"/>
                    </a:outerShdw>
                  </a:effectLst>
                  <a:latin typeface="Arial"/>
                  <a:cs typeface="Arial"/>
                </a:rPr>
                <a:t>  Дополнительные  </a:t>
              </a:r>
            </a:p>
            <a:p>
              <a:pPr algn="ctr" rtl="0"/>
              <a:r>
                <a:rPr lang="ru-RU" sz="1200" b="1" kern="10" spc="0" dirty="0" smtClean="0">
                  <a:ln w="9525">
                    <a:noFill/>
                    <a:round/>
                    <a:headEnd/>
                    <a:tailEnd/>
                  </a:ln>
                  <a:solidFill>
                    <a:srgbClr val="0000CC"/>
                  </a:solidFill>
                  <a:effectLst>
                    <a:outerShdw dist="25400" dir="2700000" algn="ctr" rotWithShape="0">
                      <a:schemeClr val="accent3"/>
                    </a:outerShdw>
                  </a:effectLst>
                  <a:latin typeface="Arial"/>
                  <a:cs typeface="Arial"/>
                </a:rPr>
                <a:t>с </a:t>
              </a:r>
              <a:r>
                <a:rPr lang="ru-RU" sz="1200" b="1" kern="10" spc="0" dirty="0" err="1" smtClean="0">
                  <a:ln w="9525">
                    <a:noFill/>
                    <a:round/>
                    <a:headEnd/>
                    <a:tailEnd/>
                  </a:ln>
                  <a:solidFill>
                    <a:srgbClr val="0000CC"/>
                  </a:solidFill>
                  <a:effectLst>
                    <a:outerShdw dist="25400" dir="2700000" algn="ctr" rotWithShape="0">
                      <a:schemeClr val="accent3"/>
                    </a:outerShdw>
                  </a:effectLst>
                  <a:latin typeface="Arial"/>
                  <a:cs typeface="Arial"/>
                </a:rPr>
                <a:t>р</a:t>
              </a:r>
              <a:r>
                <a:rPr lang="ru-RU" sz="1200" b="1" kern="10" spc="0" dirty="0" smtClean="0">
                  <a:ln w="9525">
                    <a:noFill/>
                    <a:round/>
                    <a:headEnd/>
                    <a:tailEnd/>
                  </a:ln>
                  <a:solidFill>
                    <a:srgbClr val="0000CC"/>
                  </a:solidFill>
                  <a:effectLst>
                    <a:outerShdw dist="25400" dir="2700000" algn="ctr" rotWithShape="0">
                      <a:schemeClr val="accent3"/>
                    </a:outerShdw>
                  </a:effectLst>
                  <a:latin typeface="Arial"/>
                  <a:cs typeface="Arial"/>
                </a:rPr>
                <a:t> е </a:t>
              </a:r>
              <a:r>
                <a:rPr lang="ru-RU" sz="1200" b="1" kern="10" spc="0" dirty="0" err="1" smtClean="0">
                  <a:ln w="9525">
                    <a:noFill/>
                    <a:round/>
                    <a:headEnd/>
                    <a:tailEnd/>
                  </a:ln>
                  <a:solidFill>
                    <a:srgbClr val="0000CC"/>
                  </a:solidFill>
                  <a:effectLst>
                    <a:outerShdw dist="25400" dir="2700000" algn="ctr" rotWithShape="0">
                      <a:schemeClr val="accent3"/>
                    </a:outerShdw>
                  </a:effectLst>
                  <a:latin typeface="Arial"/>
                  <a:cs typeface="Arial"/>
                </a:rPr>
                <a:t>д</a:t>
              </a:r>
              <a:r>
                <a:rPr lang="ru-RU" sz="1200" b="1" kern="10" spc="0" dirty="0" smtClean="0">
                  <a:ln w="9525">
                    <a:noFill/>
                    <a:round/>
                    <a:headEnd/>
                    <a:tailEnd/>
                  </a:ln>
                  <a:solidFill>
                    <a:srgbClr val="0000CC"/>
                  </a:solidFill>
                  <a:effectLst>
                    <a:outerShdw dist="25400" dir="2700000" algn="ctr" rotWithShape="0">
                      <a:schemeClr val="accent3"/>
                    </a:outerShdw>
                  </a:effectLst>
                  <a:latin typeface="Arial"/>
                  <a:cs typeface="Arial"/>
                </a:rPr>
                <a:t> с т в а</a:t>
              </a:r>
              <a:endParaRPr lang="ru-RU" sz="1200" b="1" kern="10" spc="0" dirty="0">
                <a:ln w="9525">
                  <a:noFill/>
                  <a:round/>
                  <a:headEnd/>
                  <a:tailEnd/>
                </a:ln>
                <a:solidFill>
                  <a:srgbClr val="0000CC"/>
                </a:solidFill>
                <a:effectLst>
                  <a:outerShdw dist="25400" dir="2700000" algn="ctr" rotWithShape="0">
                    <a:schemeClr val="accent3"/>
                  </a:outerShdw>
                </a:effectLst>
                <a:latin typeface="Arial"/>
                <a:cs typeface="Arial"/>
              </a:endParaRPr>
            </a:p>
          </p:txBody>
        </p:sp>
        <p:cxnSp>
          <p:nvCxnSpPr>
            <p:cNvPr id="1078" name="AutoShape 54"/>
            <p:cNvCxnSpPr>
              <a:cxnSpLocks noChangeShapeType="1"/>
            </p:cNvCxnSpPr>
            <p:nvPr/>
          </p:nvCxnSpPr>
          <p:spPr bwMode="auto">
            <a:xfrm>
              <a:off x="3905747" y="2463896"/>
              <a:ext cx="1053" cy="2965965"/>
            </a:xfrm>
            <a:prstGeom prst="straightConnector1">
              <a:avLst/>
            </a:prstGeom>
            <a:noFill/>
            <a:ln w="38100">
              <a:solidFill>
                <a:srgbClr val="FF0000"/>
              </a:solidFill>
              <a:round/>
              <a:headEnd/>
              <a:tailEnd/>
            </a:ln>
          </p:spPr>
        </p:cxnSp>
        <p:sp>
          <p:nvSpPr>
            <p:cNvPr id="1080" name="AutoShape 56"/>
            <p:cNvSpPr>
              <a:spLocks noChangeArrowheads="1"/>
            </p:cNvSpPr>
            <p:nvPr/>
          </p:nvSpPr>
          <p:spPr bwMode="auto">
            <a:xfrm rot="5400000" flipH="1">
              <a:off x="4625588" y="3475621"/>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81" name="WordArt 57"/>
            <p:cNvSpPr>
              <a:spLocks noChangeArrowheads="1" noChangeShapeType="1" noTextEdit="1"/>
            </p:cNvSpPr>
            <p:nvPr/>
          </p:nvSpPr>
          <p:spPr bwMode="auto">
            <a:xfrm>
              <a:off x="4145827" y="4085613"/>
              <a:ext cx="1616326" cy="507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 Запись для </a:t>
              </a:r>
            </a:p>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 а р б и т р а ж а </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cxnSp>
          <p:nvCxnSpPr>
            <p:cNvPr id="1082" name="AutoShape 58"/>
            <p:cNvCxnSpPr>
              <a:cxnSpLocks noChangeShapeType="1"/>
            </p:cNvCxnSpPr>
            <p:nvPr/>
          </p:nvCxnSpPr>
          <p:spPr bwMode="auto">
            <a:xfrm>
              <a:off x="3905747" y="4959778"/>
              <a:ext cx="393815" cy="0"/>
            </a:xfrm>
            <a:prstGeom prst="straightConnector1">
              <a:avLst/>
            </a:prstGeom>
            <a:noFill/>
            <a:ln w="38100">
              <a:solidFill>
                <a:srgbClr val="FF0000"/>
              </a:solidFill>
              <a:round/>
              <a:headEnd/>
              <a:tailEnd/>
            </a:ln>
          </p:spPr>
        </p:cxnSp>
        <p:cxnSp>
          <p:nvCxnSpPr>
            <p:cNvPr id="1083" name="AutoShape 59"/>
            <p:cNvCxnSpPr>
              <a:cxnSpLocks noChangeShapeType="1"/>
            </p:cNvCxnSpPr>
            <p:nvPr/>
          </p:nvCxnSpPr>
          <p:spPr bwMode="auto">
            <a:xfrm>
              <a:off x="3905747" y="5430534"/>
              <a:ext cx="393815" cy="0"/>
            </a:xfrm>
            <a:prstGeom prst="straightConnector1">
              <a:avLst/>
            </a:prstGeom>
            <a:noFill/>
            <a:ln w="38100">
              <a:solidFill>
                <a:srgbClr val="FF0000"/>
              </a:solidFill>
              <a:round/>
              <a:headEnd/>
              <a:tailEnd/>
            </a:ln>
          </p:spPr>
        </p:cxnSp>
        <p:sp>
          <p:nvSpPr>
            <p:cNvPr id="1085" name="AutoShape 61"/>
            <p:cNvSpPr>
              <a:spLocks noChangeArrowheads="1"/>
            </p:cNvSpPr>
            <p:nvPr/>
          </p:nvSpPr>
          <p:spPr bwMode="auto">
            <a:xfrm rot="5400000" flipH="1">
              <a:off x="4625588" y="3962541"/>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86" name="WordArt 62"/>
            <p:cNvSpPr>
              <a:spLocks noChangeArrowheads="1" noChangeShapeType="1" noTextEdit="1"/>
            </p:cNvSpPr>
            <p:nvPr/>
          </p:nvSpPr>
          <p:spPr bwMode="auto">
            <a:xfrm>
              <a:off x="4145827" y="4623043"/>
              <a:ext cx="1616326" cy="402735"/>
            </a:xfrm>
            <a:prstGeom prst="rect">
              <a:avLst/>
            </a:prstGeom>
          </p:spPr>
          <p:txBody>
            <a:bodyPr wrap="none" fromWordArt="1">
              <a:prstTxWarp prst="textSlantUp">
                <a:avLst>
                  <a:gd name="adj" fmla="val 62375"/>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 Локальный отчёт </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sp>
          <p:nvSpPr>
            <p:cNvPr id="1088" name="AutoShape 64"/>
            <p:cNvSpPr>
              <a:spLocks noChangeArrowheads="1"/>
            </p:cNvSpPr>
            <p:nvPr/>
          </p:nvSpPr>
          <p:spPr bwMode="auto">
            <a:xfrm rot="5400000" flipH="1">
              <a:off x="4625588" y="4438011"/>
              <a:ext cx="652593" cy="1740578"/>
            </a:xfrm>
            <a:prstGeom prst="parallelogram">
              <a:avLst>
                <a:gd name="adj" fmla="val 41792"/>
              </a:avLst>
            </a:prstGeom>
            <a:solidFill>
              <a:srgbClr val="CCEC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89" name="WordArt 65"/>
            <p:cNvSpPr>
              <a:spLocks noChangeArrowheads="1" noChangeShapeType="1" noTextEdit="1"/>
            </p:cNvSpPr>
            <p:nvPr/>
          </p:nvSpPr>
          <p:spPr bwMode="auto">
            <a:xfrm>
              <a:off x="4145827" y="5098513"/>
              <a:ext cx="1616326" cy="402735"/>
            </a:xfrm>
            <a:prstGeom prst="rect">
              <a:avLst/>
            </a:prstGeom>
          </p:spPr>
          <p:txBody>
            <a:bodyPr wrap="none" fromWordArt="1">
              <a:prstTxWarp prst="textSlantUp">
                <a:avLst>
                  <a:gd name="adj" fmla="val 62375"/>
                </a:avLst>
              </a:prstTxWarp>
            </a:bodyPr>
            <a:lstStyle/>
            <a:p>
              <a:pPr algn="ctr" rtl="0"/>
              <a:r>
                <a:rPr lang="ru-RU" sz="1200" b="1" kern="10" spc="0" smtClean="0">
                  <a:ln w="9525">
                    <a:noFill/>
                    <a:round/>
                    <a:headEnd/>
                    <a:tailEnd/>
                  </a:ln>
                  <a:solidFill>
                    <a:srgbClr val="006600"/>
                  </a:solidFill>
                  <a:effectLst>
                    <a:outerShdw dist="25400" dir="2700000" algn="ctr" rotWithShape="0">
                      <a:schemeClr val="accent3"/>
                    </a:outerShdw>
                  </a:effectLst>
                  <a:latin typeface="Arial"/>
                  <a:cs typeface="Arial"/>
                </a:rPr>
                <a:t> Удалённый отчёт </a:t>
              </a:r>
              <a:endParaRPr lang="ru-RU" sz="1200" b="1" kern="10" spc="0">
                <a:ln w="9525">
                  <a:noFill/>
                  <a:round/>
                  <a:headEnd/>
                  <a:tailEnd/>
                </a:ln>
                <a:solidFill>
                  <a:srgbClr val="006600"/>
                </a:solidFill>
                <a:effectLst>
                  <a:outerShdw dist="25400" dir="2700000" algn="ctr" rotWithShape="0">
                    <a:schemeClr val="accent3"/>
                  </a:outerShdw>
                </a:effectLst>
                <a:latin typeface="Arial"/>
                <a:cs typeface="Arial"/>
              </a:endParaRPr>
            </a:p>
          </p:txBody>
        </p:sp>
        <p:grpSp>
          <p:nvGrpSpPr>
            <p:cNvPr id="1090" name="Group 66"/>
            <p:cNvGrpSpPr>
              <a:grpSpLocks/>
            </p:cNvGrpSpPr>
            <p:nvPr/>
          </p:nvGrpSpPr>
          <p:grpSpPr bwMode="auto">
            <a:xfrm>
              <a:off x="2068756" y="984251"/>
              <a:ext cx="6462145" cy="1619023"/>
              <a:chOff x="2025" y="1056"/>
              <a:chExt cx="6137" cy="2404"/>
            </a:xfrm>
          </p:grpSpPr>
          <p:grpSp>
            <p:nvGrpSpPr>
              <p:cNvPr id="1091" name="Group 67"/>
              <p:cNvGrpSpPr>
                <a:grpSpLocks/>
              </p:cNvGrpSpPr>
              <p:nvPr/>
            </p:nvGrpSpPr>
            <p:grpSpPr bwMode="auto">
              <a:xfrm>
                <a:off x="2025" y="2491"/>
                <a:ext cx="2052" cy="969"/>
                <a:chOff x="2234" y="1590"/>
                <a:chExt cx="2052" cy="969"/>
              </a:xfrm>
            </p:grpSpPr>
            <p:sp>
              <p:nvSpPr>
                <p:cNvPr id="1092" name="AutoShape 68"/>
                <p:cNvSpPr>
                  <a:spLocks noChangeArrowheads="1"/>
                </p:cNvSpPr>
                <p:nvPr/>
              </p:nvSpPr>
              <p:spPr bwMode="auto">
                <a:xfrm flipH="1">
                  <a:off x="2234" y="1590"/>
                  <a:ext cx="2052" cy="969"/>
                </a:xfrm>
                <a:prstGeom prst="flowChartDocument">
                  <a:avLst/>
                </a:prstGeom>
                <a:solidFill>
                  <a:srgbClr val="CCFFFF"/>
                </a:solidFill>
                <a:ln w="38100">
                  <a:solidFill>
                    <a:srgbClr val="0070C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93" name="Text Box 69"/>
                <p:cNvSpPr txBox="1">
                  <a:spLocks noChangeArrowheads="1"/>
                </p:cNvSpPr>
                <p:nvPr/>
              </p:nvSpPr>
              <p:spPr bwMode="auto">
                <a:xfrm>
                  <a:off x="2332" y="1739"/>
                  <a:ext cx="1882" cy="72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r" defTabSz="914400" rtl="0" eaLnBrk="1" fontAlgn="base" latinLnBrk="0" hangingPunct="1">
                    <a:lnSpc>
                      <a:spcPts val="19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Вспомогательные</a:t>
                  </a:r>
                </a:p>
                <a:p>
                  <a:pPr marL="0" marR="0" lvl="0" indent="0" algn="r" defTabSz="914400" rtl="0" eaLnBrk="1" fontAlgn="base" latinLnBrk="0" hangingPunct="1">
                    <a:lnSpc>
                      <a:spcPts val="19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средства</a:t>
                  </a:r>
                  <a:r>
                    <a:rPr kumimoji="0" lang="ru-RU" sz="2000" b="1" i="0" u="none" strike="noStrike" cap="none" normalizeH="0" baseline="0" dirty="0" smtClean="0">
                      <a:ln>
                        <a:noFill/>
                      </a:ln>
                      <a:solidFill>
                        <a:schemeClr val="tx1"/>
                      </a:solidFill>
                      <a:effectLst>
                        <a:outerShdw dist="50800" dir="2700000" algn="ctr" rotWithShape="0">
                          <a:schemeClr val="accent3"/>
                        </a:outerShdw>
                      </a:effectLst>
                      <a:latin typeface="Arial Narrow" pitchFamily="34" charset="0"/>
                      <a:cs typeface="Arial" pitchFamily="34" charset="0"/>
                    </a:rPr>
                    <a:t> </a:t>
                  </a:r>
                </a:p>
              </p:txBody>
            </p:sp>
          </p:grpSp>
          <p:sp>
            <p:nvSpPr>
              <p:cNvPr id="1094" name="Freeform 70"/>
              <p:cNvSpPr>
                <a:spLocks/>
              </p:cNvSpPr>
              <p:nvPr/>
            </p:nvSpPr>
            <p:spPr bwMode="auto">
              <a:xfrm flipH="1">
                <a:off x="4077" y="2187"/>
                <a:ext cx="665" cy="759"/>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FF0000"/>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1095" name="Freeform 71"/>
              <p:cNvSpPr>
                <a:spLocks/>
              </p:cNvSpPr>
              <p:nvPr/>
            </p:nvSpPr>
            <p:spPr bwMode="auto">
              <a:xfrm>
                <a:off x="5426" y="2187"/>
                <a:ext cx="684" cy="759"/>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FF0000"/>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grpSp>
            <p:nvGrpSpPr>
              <p:cNvPr id="1096" name="Group 72"/>
              <p:cNvGrpSpPr>
                <a:grpSpLocks/>
              </p:cNvGrpSpPr>
              <p:nvPr/>
            </p:nvGrpSpPr>
            <p:grpSpPr bwMode="auto">
              <a:xfrm>
                <a:off x="3602" y="1056"/>
                <a:ext cx="2964" cy="1206"/>
                <a:chOff x="3374" y="156"/>
                <a:chExt cx="2964" cy="1206"/>
              </a:xfrm>
            </p:grpSpPr>
            <p:sp>
              <p:nvSpPr>
                <p:cNvPr id="1097" name="AutoShape 73"/>
                <p:cNvSpPr>
                  <a:spLocks noChangeArrowheads="1"/>
                </p:cNvSpPr>
                <p:nvPr/>
              </p:nvSpPr>
              <p:spPr bwMode="auto">
                <a:xfrm>
                  <a:off x="3374" y="156"/>
                  <a:ext cx="2964" cy="1206"/>
                </a:xfrm>
                <a:prstGeom prst="bevel">
                  <a:avLst>
                    <a:gd name="adj" fmla="val 12500"/>
                  </a:avLst>
                </a:prstGeom>
                <a:solidFill>
                  <a:schemeClr val="tx2">
                    <a:lumMod val="20000"/>
                    <a:lumOff val="80000"/>
                  </a:schemeClr>
                </a:solidFill>
                <a:ln w="38100">
                  <a:solidFill>
                    <a:srgbClr val="0066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dirty="0">
                    <a:solidFill>
                      <a:schemeClr val="tx2">
                        <a:lumMod val="20000"/>
                        <a:lumOff val="80000"/>
                      </a:schemeClr>
                    </a:solidFill>
                  </a:endParaRPr>
                </a:p>
              </p:txBody>
            </p:sp>
            <p:sp>
              <p:nvSpPr>
                <p:cNvPr id="1098" name="Text Box 74"/>
                <p:cNvSpPr txBox="1">
                  <a:spLocks noChangeArrowheads="1"/>
                </p:cNvSpPr>
                <p:nvPr/>
              </p:nvSpPr>
              <p:spPr bwMode="auto">
                <a:xfrm>
                  <a:off x="3541" y="420"/>
                  <a:ext cx="2622" cy="72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ts val="1900"/>
                    </a:lnSpc>
                    <a:spcBef>
                      <a:spcPct val="0"/>
                    </a:spcBef>
                    <a:spcAft>
                      <a:spcPts val="0"/>
                    </a:spcAft>
                    <a:buClrTx/>
                    <a:buSzTx/>
                    <a:buFontTx/>
                    <a:buNone/>
                    <a:tabLst/>
                  </a:pPr>
                  <a:r>
                    <a:rPr kumimoji="0" lang="ru-RU" sz="2000" i="0" u="none" strike="noStrike" cap="none" normalizeH="0" baseline="0" dirty="0" smtClean="0">
                      <a:ln>
                        <a:noFill/>
                      </a:ln>
                      <a:solidFill>
                        <a:srgbClr val="0000CC"/>
                      </a:solidFill>
                      <a:effectLst>
                        <a:outerShdw dist="50800" dir="2700000" algn="ctr" rotWithShape="0">
                          <a:schemeClr val="accent3"/>
                        </a:outerShdw>
                      </a:effectLst>
                      <a:latin typeface="Tahoma" pitchFamily="34" charset="0"/>
                      <a:cs typeface="Arial" pitchFamily="34" charset="0"/>
                    </a:rPr>
                    <a:t>Средства обеспечения</a:t>
                  </a:r>
                </a:p>
                <a:p>
                  <a:pPr marL="0" marR="0" lvl="0" indent="0" algn="ctr" defTabSz="914400" rtl="0" eaLnBrk="1" fontAlgn="base" latinLnBrk="0" hangingPunct="1">
                    <a:lnSpc>
                      <a:spcPts val="1900"/>
                    </a:lnSpc>
                    <a:spcBef>
                      <a:spcPct val="0"/>
                    </a:spcBef>
                    <a:spcAft>
                      <a:spcPts val="0"/>
                    </a:spcAft>
                    <a:buClrTx/>
                    <a:buSzTx/>
                    <a:buFontTx/>
                    <a:buNone/>
                    <a:tabLst/>
                  </a:pPr>
                  <a:r>
                    <a:rPr kumimoji="0" lang="ru-RU" sz="2000" i="0" u="none" strike="noStrike" cap="none" normalizeH="0" baseline="0" dirty="0" smtClean="0">
                      <a:ln>
                        <a:noFill/>
                      </a:ln>
                      <a:solidFill>
                        <a:srgbClr val="0000CC"/>
                      </a:solidFill>
                      <a:effectLst>
                        <a:outerShdw dist="50800" dir="2700000" algn="ctr" rotWithShape="0">
                          <a:schemeClr val="accent3"/>
                        </a:outerShdw>
                      </a:effectLst>
                      <a:latin typeface="Tahoma" pitchFamily="34" charset="0"/>
                      <a:cs typeface="Arial" pitchFamily="34" charset="0"/>
                    </a:rPr>
                    <a:t>неотказуемости</a:t>
                  </a:r>
                  <a:endParaRPr kumimoji="0" lang="ru-RU" sz="2000" i="0" u="none" strike="noStrike" cap="none" normalizeH="0" baseline="0" dirty="0" smtClean="0">
                    <a:ln>
                      <a:noFill/>
                    </a:ln>
                    <a:solidFill>
                      <a:srgbClr val="0000CC"/>
                    </a:solidFill>
                    <a:effectLst>
                      <a:outerShdw dist="50800" dir="2700000" algn="ctr" rotWithShape="0">
                        <a:schemeClr val="accent3"/>
                      </a:outerShdw>
                    </a:effectLst>
                    <a:latin typeface="Arial" pitchFamily="34" charset="0"/>
                    <a:cs typeface="Arial" pitchFamily="34" charset="0"/>
                  </a:endParaRPr>
                </a:p>
              </p:txBody>
            </p:sp>
          </p:grpSp>
          <p:grpSp>
            <p:nvGrpSpPr>
              <p:cNvPr id="1099" name="Group 75"/>
              <p:cNvGrpSpPr>
                <a:grpSpLocks/>
              </p:cNvGrpSpPr>
              <p:nvPr/>
            </p:nvGrpSpPr>
            <p:grpSpPr bwMode="auto">
              <a:xfrm>
                <a:off x="6110" y="2491"/>
                <a:ext cx="2052" cy="969"/>
                <a:chOff x="5426" y="1590"/>
                <a:chExt cx="2052" cy="969"/>
              </a:xfrm>
            </p:grpSpPr>
            <p:sp>
              <p:nvSpPr>
                <p:cNvPr id="1100" name="AutoShape 76"/>
                <p:cNvSpPr>
                  <a:spLocks noChangeArrowheads="1"/>
                </p:cNvSpPr>
                <p:nvPr/>
              </p:nvSpPr>
              <p:spPr bwMode="auto">
                <a:xfrm>
                  <a:off x="5426" y="1590"/>
                  <a:ext cx="2052" cy="969"/>
                </a:xfrm>
                <a:prstGeom prst="flowChartDocument">
                  <a:avLst/>
                </a:prstGeom>
                <a:solidFill>
                  <a:srgbClr val="CCFFFF"/>
                </a:solidFill>
                <a:ln w="38100">
                  <a:solidFill>
                    <a:srgbClr val="0070C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101" name="Text Box 77"/>
                <p:cNvSpPr txBox="1">
                  <a:spLocks noChangeArrowheads="1"/>
                </p:cNvSpPr>
                <p:nvPr/>
              </p:nvSpPr>
              <p:spPr bwMode="auto">
                <a:xfrm>
                  <a:off x="5491" y="1739"/>
                  <a:ext cx="1824" cy="72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9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Функциональные</a:t>
                  </a:r>
                </a:p>
                <a:p>
                  <a:pPr marL="0" marR="0" lvl="0" indent="0" algn="l" defTabSz="914400" rtl="0" eaLnBrk="1" fontAlgn="base" latinLnBrk="0" hangingPunct="1">
                    <a:lnSpc>
                      <a:spcPts val="19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Arial Narrow" pitchFamily="34" charset="0"/>
                      <a:cs typeface="Arial" pitchFamily="34" charset="0"/>
                    </a:rPr>
                    <a:t>средства </a:t>
                  </a:r>
                </a:p>
              </p:txBody>
            </p:sp>
          </p:grpSp>
        </p:grpSp>
      </p:grpSp>
      <p:sp>
        <p:nvSpPr>
          <p:cNvPr id="81" name="Text Box 2"/>
          <p:cNvSpPr txBox="1">
            <a:spLocks noChangeArrowheads="1"/>
          </p:cNvSpPr>
          <p:nvPr/>
        </p:nvSpPr>
        <p:spPr bwMode="auto">
          <a:xfrm>
            <a:off x="927100" y="5784850"/>
            <a:ext cx="7921625" cy="64120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500"/>
              </a:lnSpc>
              <a:defRPr/>
            </a:pPr>
            <a:r>
              <a:rPr lang="ru-RU" sz="2400" b="1" dirty="0" smtClean="0">
                <a:solidFill>
                  <a:srgbClr val="CC0000"/>
                </a:solidFill>
              </a:rPr>
              <a:t>Рис. 5.3. Средства, используемые в процедурах обеспечения неотказуемости</a:t>
            </a:r>
            <a:endParaRPr lang="ru-RU" sz="2400" b="1" dirty="0">
              <a:solidFill>
                <a:srgbClr val="CC0000"/>
              </a:solidFill>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85926"/>
            <a:ext cx="8001056" cy="451405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dirty="0" smtClean="0">
                <a:solidFill>
                  <a:srgbClr val="000099"/>
                </a:solidFill>
              </a:rPr>
              <a:t>Деятельность, связанная с обеспечением ПРНТ, может затрагивать </a:t>
            </a:r>
            <a:r>
              <a:rPr lang="ru-RU" i="1" dirty="0" smtClean="0">
                <a:solidFill>
                  <a:srgbClr val="FF0066"/>
                </a:solidFill>
              </a:rPr>
              <a:t>распределение информации, паролей или ключей (использование системы обеспечения ключами) между объектами</a:t>
            </a:r>
            <a:r>
              <a:rPr lang="ru-RU" dirty="0" smtClean="0">
                <a:solidFill>
                  <a:srgbClr val="000099"/>
                </a:solidFill>
              </a:rPr>
              <a:t>, которым необходимо выполнение ПРНТ. Это может повлечь </a:t>
            </a:r>
            <a:r>
              <a:rPr lang="ru-RU" i="1" dirty="0" smtClean="0">
                <a:solidFill>
                  <a:srgbClr val="FF0066"/>
                </a:solidFill>
              </a:rPr>
              <a:t>использование специализированного протокола между взаимодействующими сторонами </a:t>
            </a:r>
            <a:r>
              <a:rPr lang="ru-RU" dirty="0" smtClean="0">
                <a:solidFill>
                  <a:srgbClr val="000099"/>
                </a:solidFill>
              </a:rPr>
              <a:t>и другими объектами, обеспечивающими СЛНТ.</a:t>
            </a:r>
          </a:p>
        </p:txBody>
      </p:sp>
      <p:sp>
        <p:nvSpPr>
          <p:cNvPr id="320515" name="Rectangle 3"/>
          <p:cNvSpPr>
            <a:spLocks noChangeArrowheads="1"/>
          </p:cNvSpPr>
          <p:nvPr/>
        </p:nvSpPr>
        <p:spPr bwMode="auto">
          <a:xfrm>
            <a:off x="755650" y="981075"/>
            <a:ext cx="8388350" cy="743793"/>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mj-lt"/>
              </a:rPr>
              <a:t>3.2.1. Средства обеспечения процедуры неотказуемости</a:t>
            </a:r>
            <a:endParaRPr lang="en-GB"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1142984"/>
            <a:ext cx="8001056" cy="4985980"/>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sz="3600" dirty="0" smtClean="0">
                <a:solidFill>
                  <a:srgbClr val="000099"/>
                </a:solidFill>
              </a:rPr>
              <a:t>Представленные ниже </a:t>
            </a:r>
            <a:r>
              <a:rPr lang="ru-RU" sz="3600" i="1" dirty="0" smtClean="0">
                <a:solidFill>
                  <a:srgbClr val="FF0066"/>
                </a:solidFill>
              </a:rPr>
              <a:t>концепции</a:t>
            </a:r>
            <a:r>
              <a:rPr lang="ru-RU" sz="3600" dirty="0" smtClean="0">
                <a:solidFill>
                  <a:srgbClr val="000099"/>
                </a:solidFill>
              </a:rPr>
              <a:t> не ограничиваются только ЭМВОС, так как они </a:t>
            </a:r>
            <a:r>
              <a:rPr lang="ru-RU" sz="3600" i="1" dirty="0" smtClean="0">
                <a:solidFill>
                  <a:srgbClr val="FF0066"/>
                </a:solidFill>
              </a:rPr>
              <a:t>могут иметь весьма широкую интерпретацию</a:t>
            </a:r>
            <a:r>
              <a:rPr lang="ru-RU" sz="3600" dirty="0" smtClean="0">
                <a:solidFill>
                  <a:srgbClr val="000099"/>
                </a:solidFill>
              </a:rPr>
              <a:t>, включая системы формирования и хранения данных, которые могут использоваться в дальнейшем.</a:t>
            </a:r>
          </a:p>
          <a:p>
            <a:r>
              <a:rPr lang="ru-RU" sz="3600" dirty="0" smtClean="0">
                <a:solidFill>
                  <a:srgbClr val="000099"/>
                </a:solidFill>
              </a:rPr>
              <a:t>В данной лекции:</a:t>
            </a:r>
            <a:endParaRPr lang="ru-RU" sz="3600" i="1" dirty="0">
              <a:solidFill>
                <a:srgbClr val="000099"/>
              </a:solidFill>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73150"/>
            <a:ext cx="8001056" cy="541686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i="1" dirty="0" smtClean="0">
                <a:solidFill>
                  <a:srgbClr val="FF0066"/>
                </a:solidFill>
              </a:rPr>
              <a:t>Обеспечение ПРНТ также может включать аннулирование ключей</a:t>
            </a:r>
            <a:r>
              <a:rPr lang="ru-RU" sz="3200" dirty="0" smtClean="0">
                <a:solidFill>
                  <a:srgbClr val="000099"/>
                </a:solidFill>
              </a:rPr>
              <a:t>, которые использовались при формировании доказательства.</a:t>
            </a:r>
          </a:p>
          <a:p>
            <a:pPr>
              <a:lnSpc>
                <a:spcPts val="3700"/>
              </a:lnSpc>
            </a:pPr>
            <a:r>
              <a:rPr lang="ru-RU" sz="3200" i="1" dirty="0" smtClean="0">
                <a:solidFill>
                  <a:srgbClr val="FF0066"/>
                </a:solidFill>
              </a:rPr>
              <a:t>СРНТ позволяют пользователю получить, модифицировать и удалить вспомогательную информацию</a:t>
            </a:r>
            <a:r>
              <a:rPr lang="ru-RU" sz="3200" dirty="0" smtClean="0">
                <a:solidFill>
                  <a:srgbClr val="000099"/>
                </a:solidFill>
              </a:rPr>
              <a:t>, которая необходима для обеспечения ПРНТ (ВИНТ). В широком смысле такими средствами являются:</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162050"/>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808038" indent="-808038" algn="l">
              <a:lnSpc>
                <a:spcPts val="4800"/>
              </a:lnSpc>
              <a:spcBef>
                <a:spcPts val="600"/>
              </a:spcBef>
              <a:buClr>
                <a:srgbClr val="FF0066"/>
              </a:buClr>
              <a:buSzPct val="80000"/>
              <a:buFont typeface="Wingdings" pitchFamily="2" charset="2"/>
              <a:buChar char="q"/>
              <a:defRPr/>
            </a:pPr>
            <a:r>
              <a:rPr lang="ru-RU" sz="4400" dirty="0" smtClean="0">
                <a:solidFill>
                  <a:srgbClr val="000099"/>
                </a:solidFill>
              </a:rPr>
              <a:t>средство инсталляции ВИНТ;</a:t>
            </a:r>
          </a:p>
          <a:p>
            <a:pPr marL="808038" indent="-808038" algn="l">
              <a:lnSpc>
                <a:spcPts val="4800"/>
              </a:lnSpc>
              <a:spcBef>
                <a:spcPts val="600"/>
              </a:spcBef>
              <a:buClr>
                <a:srgbClr val="FF0066"/>
              </a:buClr>
              <a:buSzPct val="80000"/>
              <a:buFont typeface="Wingdings" pitchFamily="2" charset="2"/>
              <a:buChar char="q"/>
              <a:defRPr/>
            </a:pPr>
            <a:r>
              <a:rPr lang="ru-RU" sz="4400" dirty="0" smtClean="0">
                <a:solidFill>
                  <a:srgbClr val="000099"/>
                </a:solidFill>
              </a:rPr>
              <a:t>средство модификации ВИНТ;</a:t>
            </a:r>
          </a:p>
          <a:p>
            <a:pPr marL="808038" indent="-808038" algn="l">
              <a:lnSpc>
                <a:spcPts val="4800"/>
              </a:lnSpc>
              <a:spcBef>
                <a:spcPts val="600"/>
              </a:spcBef>
              <a:buClr>
                <a:srgbClr val="FF0066"/>
              </a:buClr>
              <a:buSzPct val="80000"/>
              <a:buFont typeface="Wingdings" pitchFamily="2" charset="2"/>
              <a:buChar char="q"/>
              <a:defRPr/>
            </a:pPr>
            <a:r>
              <a:rPr lang="ru-RU" sz="4400" dirty="0" smtClean="0">
                <a:solidFill>
                  <a:srgbClr val="000099"/>
                </a:solidFill>
              </a:rPr>
              <a:t>средство удаления ВИНТ;</a:t>
            </a:r>
          </a:p>
          <a:p>
            <a:pPr marL="808038" indent="-808038" algn="l">
              <a:lnSpc>
                <a:spcPts val="4800"/>
              </a:lnSpc>
              <a:spcBef>
                <a:spcPts val="600"/>
              </a:spcBef>
              <a:buClr>
                <a:srgbClr val="FF0066"/>
              </a:buClr>
              <a:buSzPct val="80000"/>
              <a:buFont typeface="Wingdings" pitchFamily="2" charset="2"/>
              <a:buChar char="q"/>
              <a:defRPr/>
            </a:pPr>
            <a:r>
              <a:rPr lang="ru-RU" sz="4400" dirty="0" smtClean="0">
                <a:solidFill>
                  <a:srgbClr val="000099"/>
                </a:solidFill>
              </a:rPr>
              <a:t>средство регистрации ВИНТ.</a:t>
            </a:r>
            <a:endParaRPr lang="ru-RU" sz="4400" dirty="0">
              <a:solidFill>
                <a:srgbClr val="000099"/>
              </a:solidFill>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14422"/>
            <a:ext cx="8001056" cy="119763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pPr>
            <a:r>
              <a:rPr lang="ru-RU" sz="2600" dirty="0" smtClean="0">
                <a:solidFill>
                  <a:srgbClr val="000099"/>
                </a:solidFill>
              </a:rPr>
              <a:t>Для обеспечения СЛНТ могут потребоваться следующие </a:t>
            </a:r>
            <a:r>
              <a:rPr lang="ru-RU" sz="2600" i="1" dirty="0" smtClean="0">
                <a:solidFill>
                  <a:srgbClr val="FF0066"/>
                </a:solidFill>
              </a:rPr>
              <a:t>дополнительные вспомогательные действия </a:t>
            </a:r>
            <a:r>
              <a:rPr lang="ru-RU" sz="2600" dirty="0" smtClean="0">
                <a:solidFill>
                  <a:srgbClr val="000099"/>
                </a:solidFill>
              </a:rPr>
              <a:t>(процедуры):</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2428868"/>
            <a:ext cx="8001056" cy="226985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2800"/>
              </a:lnSpc>
              <a:spcBef>
                <a:spcPts val="300"/>
              </a:spcBef>
              <a:buClr>
                <a:srgbClr val="FF0066"/>
              </a:buClr>
              <a:buSzPct val="80000"/>
              <a:buFont typeface="Wingdings" pitchFamily="2" charset="2"/>
              <a:buChar char="q"/>
              <a:defRPr/>
            </a:pPr>
            <a:r>
              <a:rPr lang="ru-RU" sz="2400" dirty="0" smtClean="0">
                <a:solidFill>
                  <a:srgbClr val="000099"/>
                </a:solidFill>
              </a:rPr>
              <a:t>запись (регистрация) события для проведения последующей аудиторской проверки;</a:t>
            </a:r>
          </a:p>
          <a:p>
            <a:pPr marL="442913" indent="-442913" algn="l">
              <a:lnSpc>
                <a:spcPts val="2800"/>
              </a:lnSpc>
              <a:spcBef>
                <a:spcPts val="300"/>
              </a:spcBef>
              <a:buClr>
                <a:srgbClr val="FF0066"/>
              </a:buClr>
              <a:buSzPct val="80000"/>
              <a:buFont typeface="Wingdings" pitchFamily="2" charset="2"/>
              <a:buChar char="q"/>
              <a:defRPr/>
            </a:pPr>
            <a:r>
              <a:rPr lang="ru-RU" sz="2400" dirty="0" smtClean="0">
                <a:solidFill>
                  <a:srgbClr val="000099"/>
                </a:solidFill>
              </a:rPr>
              <a:t>запись (регистрация) результатов арбитражного разбирательства спора;</a:t>
            </a:r>
          </a:p>
          <a:p>
            <a:pPr marL="442913" indent="-442913" algn="l">
              <a:lnSpc>
                <a:spcPts val="2800"/>
              </a:lnSpc>
              <a:spcBef>
                <a:spcPts val="300"/>
              </a:spcBef>
              <a:buClr>
                <a:srgbClr val="FF0066"/>
              </a:buClr>
              <a:buSzPct val="80000"/>
              <a:buFont typeface="Wingdings" pitchFamily="2" charset="2"/>
              <a:buChar char="q"/>
              <a:defRPr/>
            </a:pPr>
            <a:r>
              <a:rPr lang="ru-RU" sz="2400" dirty="0" smtClean="0">
                <a:solidFill>
                  <a:srgbClr val="000099"/>
                </a:solidFill>
              </a:rPr>
              <a:t>локальный отчёт о событии;</a:t>
            </a:r>
          </a:p>
          <a:p>
            <a:pPr marL="442913" indent="-442913" algn="l">
              <a:lnSpc>
                <a:spcPts val="2800"/>
              </a:lnSpc>
              <a:spcBef>
                <a:spcPts val="300"/>
              </a:spcBef>
              <a:buClr>
                <a:srgbClr val="FF0066"/>
              </a:buClr>
              <a:buSzPct val="80000"/>
              <a:buFont typeface="Wingdings" pitchFamily="2" charset="2"/>
              <a:buChar char="q"/>
              <a:defRPr/>
            </a:pPr>
            <a:r>
              <a:rPr lang="ru-RU" sz="2400" dirty="0" smtClean="0">
                <a:solidFill>
                  <a:srgbClr val="000099"/>
                </a:solidFill>
              </a:rPr>
              <a:t>удалённый отчёт о событии.</a:t>
            </a:r>
            <a:endParaRPr lang="ru-RU" sz="2400" dirty="0">
              <a:solidFill>
                <a:srgbClr val="000099"/>
              </a:solidFill>
            </a:endParaRPr>
          </a:p>
        </p:txBody>
      </p:sp>
      <p:sp>
        <p:nvSpPr>
          <p:cNvPr id="6" name="Text Box 2"/>
          <p:cNvSpPr txBox="1">
            <a:spLocks noChangeArrowheads="1"/>
          </p:cNvSpPr>
          <p:nvPr/>
        </p:nvSpPr>
        <p:spPr bwMode="auto">
          <a:xfrm>
            <a:off x="928662" y="4929198"/>
            <a:ext cx="8001056" cy="115416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pPr>
            <a:r>
              <a:rPr lang="ru-RU" sz="2600" dirty="0" smtClean="0">
                <a:solidFill>
                  <a:srgbClr val="000099"/>
                </a:solidFill>
              </a:rPr>
              <a:t>В зависимости от ПЛБ при осуществлении процедуры </a:t>
            </a:r>
            <a:r>
              <a:rPr lang="ru-RU" sz="2600" i="1" dirty="0" smtClean="0">
                <a:solidFill>
                  <a:srgbClr val="FF0066"/>
                </a:solidFill>
              </a:rPr>
              <a:t>для каждого события выбирается специфическая процедура</a:t>
            </a:r>
            <a:r>
              <a:rPr lang="ru-RU" sz="26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14488"/>
            <a:ext cx="8001000"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000" i="1" dirty="0" smtClean="0">
                <a:solidFill>
                  <a:srgbClr val="FF0066"/>
                </a:solidFill>
              </a:rPr>
              <a:t>Это средство используется для формирования доказательства</a:t>
            </a:r>
            <a:r>
              <a:rPr lang="ru-RU" sz="3000" dirty="0" smtClean="0">
                <a:solidFill>
                  <a:srgbClr val="000099"/>
                </a:solidFill>
              </a:rPr>
              <a:t>. </a:t>
            </a:r>
            <a:r>
              <a:rPr lang="ru-RU" sz="3000" i="1" dirty="0" smtClean="0">
                <a:solidFill>
                  <a:srgbClr val="FF0066"/>
                </a:solidFill>
              </a:rPr>
              <a:t>Доказательство может формироваться </a:t>
            </a:r>
            <a:r>
              <a:rPr lang="ru-RU" sz="3000" dirty="0" smtClean="0">
                <a:solidFill>
                  <a:srgbClr val="000099"/>
                </a:solidFill>
              </a:rPr>
              <a:t>непосредственно субъектом доказательства (без привлечения ДТС), одной или несколькими ДТС, действующими от имени субъекта доказательства, или действующими вместе субъектом доказательства и одной или несколькими ДТС.</a:t>
            </a:r>
            <a:endParaRPr lang="ru-RU" sz="3000" dirty="0">
              <a:solidFill>
                <a:srgbClr val="000099"/>
              </a:solidFill>
            </a:endParaRPr>
          </a:p>
        </p:txBody>
      </p:sp>
      <p:sp>
        <p:nvSpPr>
          <p:cNvPr id="320515" name="Rectangle 3"/>
          <p:cNvSpPr>
            <a:spLocks noChangeArrowheads="1"/>
          </p:cNvSpPr>
          <p:nvPr/>
        </p:nvSpPr>
        <p:spPr bwMode="auto">
          <a:xfrm>
            <a:off x="755650" y="857250"/>
            <a:ext cx="8388350" cy="8309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spcBef>
                <a:spcPts val="0"/>
              </a:spcBef>
              <a:buClr>
                <a:srgbClr val="FFFF00"/>
              </a:buClr>
              <a:buSzPct val="80000"/>
              <a:buFont typeface="Wingdings" pitchFamily="2" charset="2"/>
              <a:buNone/>
              <a:defRPr/>
            </a:pPr>
            <a:r>
              <a:rPr lang="ru-RU" b="1" i="1" dirty="0" smtClean="0">
                <a:solidFill>
                  <a:srgbClr val="FF0000"/>
                </a:solidFill>
                <a:latin typeface="+mj-lt"/>
              </a:rPr>
              <a:t>3.2.2. Функциональные средства СЛНТ</a:t>
            </a:r>
          </a:p>
          <a:p>
            <a:pPr>
              <a:spcBef>
                <a:spcPts val="0"/>
              </a:spcBef>
              <a:buClr>
                <a:srgbClr val="FFFF00"/>
              </a:buClr>
              <a:buSzPct val="80000"/>
              <a:buFont typeface="Wingdings" pitchFamily="2" charset="2"/>
              <a:buNone/>
              <a:defRPr/>
            </a:pPr>
            <a:r>
              <a:rPr lang="ru-RU" sz="2600" b="1" i="1" dirty="0" smtClean="0">
                <a:solidFill>
                  <a:srgbClr val="FF0000"/>
                </a:solidFill>
                <a:latin typeface="+mj-lt"/>
              </a:rPr>
              <a:t>3.2.2.1. </a:t>
            </a:r>
            <a:r>
              <a:rPr lang="ru-RU" sz="2600" b="1" i="1" dirty="0">
                <a:solidFill>
                  <a:srgbClr val="FF0000"/>
                </a:solidFill>
                <a:latin typeface="+mj-lt"/>
              </a:rPr>
              <a:t>Формирование </a:t>
            </a:r>
            <a:r>
              <a:rPr lang="ru-RU" sz="2600" b="1" i="1" dirty="0" smtClean="0">
                <a:solidFill>
                  <a:srgbClr val="FF0000"/>
                </a:solidFill>
                <a:latin typeface="+mj-lt"/>
              </a:rPr>
              <a:t>доказательства</a:t>
            </a:r>
            <a:endParaRPr lang="en-GB" sz="2600" b="1" i="1" dirty="0">
              <a:solidFill>
                <a:srgbClr val="FF00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50900"/>
            <a:ext cx="8001056" cy="923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200" dirty="0" smtClean="0">
                <a:solidFill>
                  <a:srgbClr val="000099"/>
                </a:solidFill>
              </a:rPr>
              <a:t>Возможные </a:t>
            </a:r>
            <a:r>
              <a:rPr lang="ru-RU" sz="3200" i="1" dirty="0" smtClean="0">
                <a:solidFill>
                  <a:srgbClr val="FF0066"/>
                </a:solidFill>
              </a:rPr>
              <a:t>входные данные </a:t>
            </a:r>
            <a:r>
              <a:rPr lang="ru-RU" sz="32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1739900"/>
            <a:ext cx="8001056" cy="466794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400"/>
              </a:lnSpc>
              <a:spcBef>
                <a:spcPts val="300"/>
              </a:spcBef>
              <a:buClr>
                <a:srgbClr val="FF0066"/>
              </a:buClr>
              <a:buSzPct val="80000"/>
              <a:buFont typeface="Wingdings" pitchFamily="2" charset="2"/>
              <a:buChar char="q"/>
              <a:defRPr/>
            </a:pPr>
            <a:r>
              <a:rPr lang="ru-RU" sz="3000" dirty="0" smtClean="0">
                <a:solidFill>
                  <a:srgbClr val="000099"/>
                </a:solidFill>
              </a:rPr>
              <a:t>ПЛНТ;</a:t>
            </a:r>
          </a:p>
          <a:p>
            <a:pPr marL="442913" indent="-442913" algn="l">
              <a:lnSpc>
                <a:spcPts val="3400"/>
              </a:lnSpc>
              <a:spcBef>
                <a:spcPts val="300"/>
              </a:spcBef>
              <a:buClr>
                <a:srgbClr val="FF0066"/>
              </a:buClr>
              <a:buSzPct val="80000"/>
              <a:buFont typeface="Wingdings" pitchFamily="2" charset="2"/>
              <a:buChar char="q"/>
              <a:defRPr/>
            </a:pPr>
            <a:r>
              <a:rPr lang="ru-RU" sz="3000" dirty="0" smtClean="0">
                <a:solidFill>
                  <a:srgbClr val="000099"/>
                </a:solidFill>
              </a:rPr>
              <a:t>УИД субъекта доказательства;</a:t>
            </a:r>
          </a:p>
          <a:p>
            <a:pPr marL="442913" indent="-442913" algn="l">
              <a:lnSpc>
                <a:spcPts val="3400"/>
              </a:lnSpc>
              <a:spcBef>
                <a:spcPts val="300"/>
              </a:spcBef>
              <a:buClr>
                <a:srgbClr val="FF0066"/>
              </a:buClr>
              <a:buSzPct val="80000"/>
              <a:buFont typeface="Wingdings" pitchFamily="2" charset="2"/>
              <a:buChar char="q"/>
              <a:defRPr/>
            </a:pPr>
            <a:r>
              <a:rPr lang="ru-RU" sz="3000" dirty="0" smtClean="0">
                <a:solidFill>
                  <a:srgbClr val="000099"/>
                </a:solidFill>
              </a:rPr>
              <a:t>УИД объекта, запрашивающего СЛНТ;</a:t>
            </a:r>
          </a:p>
          <a:p>
            <a:pPr marL="442913" indent="-442913" algn="l">
              <a:lnSpc>
                <a:spcPts val="3400"/>
              </a:lnSpc>
              <a:spcBef>
                <a:spcPts val="300"/>
              </a:spcBef>
              <a:buClr>
                <a:srgbClr val="FF0066"/>
              </a:buClr>
              <a:buSzPct val="80000"/>
              <a:buFont typeface="Wingdings" pitchFamily="2" charset="2"/>
              <a:buChar char="q"/>
              <a:defRPr/>
            </a:pPr>
            <a:r>
              <a:rPr lang="ru-RU" sz="3000" dirty="0" smtClean="0">
                <a:solidFill>
                  <a:srgbClr val="000099"/>
                </a:solidFill>
              </a:rPr>
              <a:t>данные или цифровой отпечаток данных;</a:t>
            </a:r>
          </a:p>
          <a:p>
            <a:pPr marL="442913" indent="-442913" algn="l">
              <a:lnSpc>
                <a:spcPts val="3400"/>
              </a:lnSpc>
              <a:spcBef>
                <a:spcPts val="300"/>
              </a:spcBef>
              <a:buClr>
                <a:srgbClr val="FF0066"/>
              </a:buClr>
              <a:buSzPct val="80000"/>
              <a:buFont typeface="Wingdings" pitchFamily="2" charset="2"/>
              <a:buChar char="q"/>
              <a:defRPr/>
            </a:pPr>
            <a:r>
              <a:rPr lang="ru-RU" sz="3000" dirty="0" smtClean="0">
                <a:solidFill>
                  <a:srgbClr val="000099"/>
                </a:solidFill>
              </a:rPr>
              <a:t>УИД ДТС, которая будет использоваться для формирования ЭЦП, маркера безопасности или иного доказательства.</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428736"/>
            <a:ext cx="8001056" cy="97462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600" dirty="0" smtClean="0">
                <a:solidFill>
                  <a:srgbClr val="000099"/>
                </a:solidFill>
              </a:rPr>
              <a:t>Возможные </a:t>
            </a:r>
            <a:r>
              <a:rPr lang="ru-RU" sz="3600" i="1" dirty="0" smtClean="0">
                <a:solidFill>
                  <a:srgbClr val="FF0066"/>
                </a:solidFill>
              </a:rPr>
              <a:t>выходные данные </a:t>
            </a:r>
            <a:r>
              <a:rPr lang="ru-RU" sz="36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2643182"/>
            <a:ext cx="8001056" cy="323165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623888" indent="-623888" algn="l">
              <a:lnSpc>
                <a:spcPts val="4000"/>
              </a:lnSpc>
              <a:spcBef>
                <a:spcPts val="1200"/>
              </a:spcBef>
              <a:buClr>
                <a:srgbClr val="FF0066"/>
              </a:buClr>
              <a:buSzPct val="80000"/>
              <a:buFont typeface="Wingdings" pitchFamily="2" charset="2"/>
              <a:buChar char="q"/>
              <a:defRPr/>
            </a:pPr>
            <a:r>
              <a:rPr lang="ru-RU" sz="3400" dirty="0" smtClean="0">
                <a:solidFill>
                  <a:srgbClr val="000099"/>
                </a:solidFill>
              </a:rPr>
              <a:t>доказательство (например, ЭЦП или маркер безопасности);</a:t>
            </a:r>
          </a:p>
          <a:p>
            <a:pPr marL="623888" indent="-623888" algn="l">
              <a:lnSpc>
                <a:spcPts val="4000"/>
              </a:lnSpc>
              <a:spcBef>
                <a:spcPts val="1200"/>
              </a:spcBef>
              <a:buClr>
                <a:srgbClr val="FF0066"/>
              </a:buClr>
              <a:buSzPct val="80000"/>
              <a:buFont typeface="Wingdings" pitchFamily="2" charset="2"/>
              <a:buChar char="q"/>
              <a:defRPr/>
            </a:pPr>
            <a:r>
              <a:rPr lang="ru-RU" sz="3400" dirty="0" smtClean="0">
                <a:solidFill>
                  <a:srgbClr val="000099"/>
                </a:solidFill>
              </a:rPr>
              <a:t>УИД ДТС, которая сформировала ЭЦП, маркер безопасности или иное доказательства.</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357298"/>
            <a:ext cx="8001056" cy="174406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000" i="1" dirty="0" smtClean="0">
                <a:solidFill>
                  <a:srgbClr val="FF0066"/>
                </a:solidFill>
              </a:rPr>
              <a:t>Это средство используется для формирования меток времени</a:t>
            </a:r>
            <a:r>
              <a:rPr lang="ru-RU" sz="3000" dirty="0" smtClean="0">
                <a:solidFill>
                  <a:srgbClr val="000099"/>
                </a:solidFill>
              </a:rPr>
              <a:t>.</a:t>
            </a:r>
          </a:p>
          <a:p>
            <a:pPr>
              <a:lnSpc>
                <a:spcPts val="3400"/>
              </a:lnSpc>
            </a:pPr>
            <a:r>
              <a:rPr lang="ru-RU" sz="3000" dirty="0" smtClean="0">
                <a:solidFill>
                  <a:srgbClr val="000099"/>
                </a:solidFill>
              </a:rPr>
              <a:t>Возможные </a:t>
            </a:r>
            <a:r>
              <a:rPr lang="ru-RU" sz="3000" i="1" dirty="0" smtClean="0">
                <a:solidFill>
                  <a:srgbClr val="FF0066"/>
                </a:solidFill>
              </a:rPr>
              <a:t>входные данные </a:t>
            </a:r>
            <a:r>
              <a:rPr lang="ru-RU" sz="30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3117850"/>
            <a:ext cx="8001056" cy="302647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200"/>
              </a:lnSpc>
              <a:spcBef>
                <a:spcPts val="600"/>
              </a:spcBef>
              <a:buClr>
                <a:srgbClr val="FF0066"/>
              </a:buClr>
              <a:buSzPct val="80000"/>
              <a:buFont typeface="Wingdings" pitchFamily="2" charset="2"/>
              <a:buChar char="q"/>
              <a:defRPr/>
            </a:pPr>
            <a:r>
              <a:rPr lang="ru-RU" dirty="0" smtClean="0">
                <a:solidFill>
                  <a:srgbClr val="000099"/>
                </a:solidFill>
              </a:rPr>
              <a:t>УИД объекта, запросившего метку времени;</a:t>
            </a:r>
          </a:p>
          <a:p>
            <a:pPr marL="442913" indent="-442913" algn="l">
              <a:lnSpc>
                <a:spcPts val="3200"/>
              </a:lnSpc>
              <a:spcBef>
                <a:spcPts val="600"/>
              </a:spcBef>
              <a:buClr>
                <a:srgbClr val="FF0066"/>
              </a:buClr>
              <a:buSzPct val="80000"/>
              <a:buFont typeface="Wingdings" pitchFamily="2" charset="2"/>
              <a:buChar char="q"/>
              <a:defRPr/>
            </a:pPr>
            <a:r>
              <a:rPr lang="ru-RU" dirty="0" smtClean="0">
                <a:solidFill>
                  <a:srgbClr val="000099"/>
                </a:solidFill>
              </a:rPr>
              <a:t>УИД ДТС, исполняющей роль службы меток времени;</a:t>
            </a:r>
          </a:p>
          <a:p>
            <a:pPr marL="442913" indent="-442913" algn="l">
              <a:lnSpc>
                <a:spcPts val="3200"/>
              </a:lnSpc>
              <a:spcBef>
                <a:spcPts val="600"/>
              </a:spcBef>
              <a:buClr>
                <a:srgbClr val="FF0066"/>
              </a:buClr>
              <a:buSzPct val="80000"/>
              <a:buFont typeface="Wingdings" pitchFamily="2" charset="2"/>
              <a:buChar char="q"/>
              <a:defRPr/>
            </a:pPr>
            <a:r>
              <a:rPr lang="ru-RU" dirty="0" smtClean="0">
                <a:solidFill>
                  <a:srgbClr val="000099"/>
                </a:solidFill>
              </a:rPr>
              <a:t>данные (например, подписанное сообщение, квитанция) или ЭЦП, или цифровой отпечаток данных.</a:t>
            </a:r>
            <a:endParaRPr lang="ru-RU" dirty="0">
              <a:solidFill>
                <a:srgbClr val="000099"/>
              </a:solidFill>
            </a:endParaRPr>
          </a:p>
        </p:txBody>
      </p:sp>
      <p:sp>
        <p:nvSpPr>
          <p:cNvPr id="6" name="Rectangle 3"/>
          <p:cNvSpPr>
            <a:spLocks noChangeArrowheads="1"/>
          </p:cNvSpPr>
          <p:nvPr/>
        </p:nvSpPr>
        <p:spPr bwMode="auto">
          <a:xfrm>
            <a:off x="755650" y="857250"/>
            <a:ext cx="8388350" cy="400110"/>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spcBef>
                <a:spcPts val="0"/>
              </a:spcBef>
              <a:buClr>
                <a:srgbClr val="FFFF00"/>
              </a:buClr>
              <a:buSzPct val="80000"/>
              <a:buFont typeface="Wingdings" pitchFamily="2" charset="2"/>
              <a:buNone/>
              <a:defRPr/>
            </a:pPr>
            <a:r>
              <a:rPr lang="ru-RU" sz="2600" b="1" i="1" dirty="0" smtClean="0">
                <a:solidFill>
                  <a:srgbClr val="FF0000"/>
                </a:solidFill>
                <a:latin typeface="+mj-lt"/>
              </a:rPr>
              <a:t>3.2.2.2. </a:t>
            </a:r>
            <a:r>
              <a:rPr lang="ru-RU" sz="2600" b="1" i="1" dirty="0">
                <a:solidFill>
                  <a:srgbClr val="FF0000"/>
                </a:solidFill>
                <a:latin typeface="+mj-lt"/>
              </a:rPr>
              <a:t>Формирование </a:t>
            </a:r>
            <a:r>
              <a:rPr lang="ru-RU" sz="2600" b="1" i="1" dirty="0" smtClean="0">
                <a:solidFill>
                  <a:srgbClr val="FF0000"/>
                </a:solidFill>
                <a:latin typeface="+mj-lt"/>
              </a:rPr>
              <a:t>метки времени</a:t>
            </a:r>
            <a:endParaRPr lang="en-GB" sz="2600" b="1" i="1" dirty="0">
              <a:solidFill>
                <a:srgbClr val="FF0000"/>
              </a:solidFill>
              <a:latin typeface="+mj-lt"/>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56" cy="872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400" dirty="0" smtClean="0">
                <a:solidFill>
                  <a:srgbClr val="000099"/>
                </a:solidFill>
              </a:rPr>
              <a:t>Возможные </a:t>
            </a:r>
            <a:r>
              <a:rPr lang="ru-RU" sz="3400" i="1" dirty="0" smtClean="0">
                <a:solidFill>
                  <a:srgbClr val="FF0066"/>
                </a:solidFill>
              </a:rPr>
              <a:t>выходные данные </a:t>
            </a:r>
            <a:r>
              <a:rPr lang="ru-RU" sz="34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2051050"/>
            <a:ext cx="8001056" cy="42319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600"/>
              </a:lnSpc>
              <a:spcBef>
                <a:spcPts val="600"/>
              </a:spcBef>
              <a:buClr>
                <a:srgbClr val="FF0066"/>
              </a:buClr>
              <a:buSzPct val="80000"/>
              <a:buFont typeface="Wingdings" pitchFamily="2" charset="2"/>
              <a:buChar char="q"/>
              <a:defRPr/>
            </a:pPr>
            <a:r>
              <a:rPr lang="ru-RU" sz="3200" i="1" dirty="0" smtClean="0">
                <a:solidFill>
                  <a:srgbClr val="FF0066"/>
                </a:solidFill>
              </a:rPr>
              <a:t>«скрепляющая ЭЦП»</a:t>
            </a:r>
            <a:r>
              <a:rPr lang="ru-RU" sz="3200" dirty="0" smtClean="0">
                <a:solidFill>
                  <a:srgbClr val="000099"/>
                </a:solidFill>
              </a:rPr>
              <a:t> (</a:t>
            </a:r>
            <a:r>
              <a:rPr lang="en-US" sz="3200" i="1" dirty="0" smtClean="0">
                <a:solidFill>
                  <a:srgbClr val="FF0066"/>
                </a:solidFill>
              </a:rPr>
              <a:t>counter</a:t>
            </a:r>
            <a:r>
              <a:rPr lang="ru-RU" sz="3200" i="1" dirty="0" smtClean="0">
                <a:solidFill>
                  <a:srgbClr val="FF0066"/>
                </a:solidFill>
              </a:rPr>
              <a:t>-</a:t>
            </a:r>
            <a:r>
              <a:rPr lang="en-US" sz="3200" i="1" dirty="0" smtClean="0">
                <a:solidFill>
                  <a:srgbClr val="FF0066"/>
                </a:solidFill>
              </a:rPr>
              <a:t>signature</a:t>
            </a:r>
            <a:r>
              <a:rPr lang="ru-RU" sz="3200" dirty="0" smtClean="0">
                <a:solidFill>
                  <a:srgbClr val="000099"/>
                </a:solidFill>
              </a:rPr>
              <a:t>), сформированная ДТС;</a:t>
            </a:r>
          </a:p>
          <a:p>
            <a:pPr marL="360363" indent="-360363" algn="l">
              <a:lnSpc>
                <a:spcPts val="3600"/>
              </a:lnSpc>
              <a:spcBef>
                <a:spcPts val="600"/>
              </a:spcBef>
              <a:buClr>
                <a:srgbClr val="FF0066"/>
              </a:buClr>
              <a:buSzPct val="80000"/>
              <a:buFont typeface="Wingdings" pitchFamily="2" charset="2"/>
              <a:buChar char="q"/>
              <a:defRPr/>
            </a:pPr>
            <a:r>
              <a:rPr lang="ru-RU" sz="3200" dirty="0" smtClean="0">
                <a:solidFill>
                  <a:srgbClr val="000099"/>
                </a:solidFill>
              </a:rPr>
              <a:t>опознавательный знак метода и/или криптоалгоритма, используемого для формирования </a:t>
            </a:r>
            <a:r>
              <a:rPr lang="ru-RU" sz="3200" i="1" dirty="0" smtClean="0">
                <a:solidFill>
                  <a:srgbClr val="FF0066"/>
                </a:solidFill>
              </a:rPr>
              <a:t>скрепляющей ЭЦП </a:t>
            </a:r>
            <a:r>
              <a:rPr lang="ru-RU" sz="3200" dirty="0" smtClean="0">
                <a:solidFill>
                  <a:srgbClr val="000099"/>
                </a:solidFill>
              </a:rPr>
              <a:t>(который указывается повторно, если используется данные или цифровой отпечаток данных);</a:t>
            </a: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1073150"/>
            <a:ext cx="8001056" cy="51937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600"/>
              </a:lnSpc>
              <a:spcBef>
                <a:spcPts val="300"/>
              </a:spcBef>
              <a:buClr>
                <a:srgbClr val="FF0066"/>
              </a:buClr>
              <a:buSzPct val="80000"/>
              <a:buFont typeface="Wingdings" pitchFamily="2" charset="2"/>
              <a:buChar char="q"/>
              <a:defRPr/>
            </a:pPr>
            <a:r>
              <a:rPr lang="ru-RU" sz="3400" dirty="0" smtClean="0">
                <a:solidFill>
                  <a:srgbClr val="000099"/>
                </a:solidFill>
              </a:rPr>
              <a:t>УИД службы меток времени;</a:t>
            </a:r>
          </a:p>
          <a:p>
            <a:pPr marL="442913" indent="-442913" algn="l">
              <a:lnSpc>
                <a:spcPts val="3600"/>
              </a:lnSpc>
              <a:spcBef>
                <a:spcPts val="300"/>
              </a:spcBef>
              <a:buClr>
                <a:srgbClr val="FF0066"/>
              </a:buClr>
              <a:buSzPct val="80000"/>
              <a:buFont typeface="Wingdings" pitchFamily="2" charset="2"/>
              <a:buChar char="q"/>
              <a:defRPr/>
            </a:pPr>
            <a:r>
              <a:rPr lang="ru-RU" sz="3400" dirty="0" smtClean="0">
                <a:solidFill>
                  <a:srgbClr val="000099"/>
                </a:solidFill>
              </a:rPr>
              <a:t>дата и время, когда был получен запрос на проставление метки времени;</a:t>
            </a:r>
          </a:p>
          <a:p>
            <a:pPr marL="442913" indent="-442913" algn="l">
              <a:lnSpc>
                <a:spcPts val="3600"/>
              </a:lnSpc>
              <a:spcBef>
                <a:spcPts val="300"/>
              </a:spcBef>
              <a:buClr>
                <a:srgbClr val="FF0066"/>
              </a:buClr>
              <a:buSzPct val="80000"/>
              <a:buFont typeface="Wingdings" pitchFamily="2" charset="2"/>
              <a:buChar char="q"/>
              <a:defRPr/>
            </a:pPr>
            <a:r>
              <a:rPr lang="ru-RU" sz="3400" dirty="0" smtClean="0">
                <a:solidFill>
                  <a:srgbClr val="000099"/>
                </a:solidFill>
              </a:rPr>
              <a:t>дата и время, когда была сформирована </a:t>
            </a:r>
            <a:r>
              <a:rPr lang="ru-RU" sz="3400" i="1" dirty="0" smtClean="0">
                <a:solidFill>
                  <a:srgbClr val="FF0066"/>
                </a:solidFill>
              </a:rPr>
              <a:t>скрепляющая ЭЦП</a:t>
            </a:r>
            <a:r>
              <a:rPr lang="ru-RU" sz="3400" dirty="0" smtClean="0">
                <a:solidFill>
                  <a:srgbClr val="000099"/>
                </a:solidFill>
              </a:rPr>
              <a:t>;</a:t>
            </a:r>
          </a:p>
          <a:p>
            <a:pPr marL="442913" indent="-442913" algn="l">
              <a:lnSpc>
                <a:spcPts val="3600"/>
              </a:lnSpc>
              <a:spcBef>
                <a:spcPts val="300"/>
              </a:spcBef>
              <a:buClr>
                <a:srgbClr val="FF0066"/>
              </a:buClr>
              <a:buSzPct val="80000"/>
              <a:buFont typeface="Wingdings" pitchFamily="2" charset="2"/>
              <a:buChar char="q"/>
              <a:defRPr/>
            </a:pPr>
            <a:r>
              <a:rPr lang="ru-RU" sz="3400" dirty="0" smtClean="0">
                <a:solidFill>
                  <a:srgbClr val="000099"/>
                </a:solidFill>
              </a:rPr>
              <a:t>подписанное сообщение, которое содержит метку времени и цифровой отпечаток входных данных.</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571612"/>
            <a:ext cx="8001056" cy="174406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000" i="1" dirty="0" smtClean="0">
                <a:solidFill>
                  <a:srgbClr val="FF0066"/>
                </a:solidFill>
              </a:rPr>
              <a:t>Это средство используется для передачи доказательства в ДТС на хранение</a:t>
            </a:r>
            <a:r>
              <a:rPr lang="ru-RU" sz="3000" dirty="0" smtClean="0">
                <a:solidFill>
                  <a:srgbClr val="000099"/>
                </a:solidFill>
              </a:rPr>
              <a:t>. Возможные </a:t>
            </a:r>
            <a:r>
              <a:rPr lang="ru-RU" sz="3000" i="1" dirty="0" smtClean="0">
                <a:solidFill>
                  <a:srgbClr val="FF0066"/>
                </a:solidFill>
              </a:rPr>
              <a:t>входные данные </a:t>
            </a:r>
            <a:r>
              <a:rPr lang="ru-RU" sz="30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3357562"/>
            <a:ext cx="8001056" cy="292387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000"/>
              </a:lnSpc>
              <a:spcBef>
                <a:spcPts val="600"/>
              </a:spcBef>
              <a:buClr>
                <a:srgbClr val="FF0066"/>
              </a:buClr>
              <a:buSzPct val="80000"/>
              <a:buFont typeface="Wingdings" pitchFamily="2" charset="2"/>
              <a:buChar char="q"/>
              <a:defRPr/>
            </a:pPr>
            <a:r>
              <a:rPr lang="ru-RU" dirty="0" smtClean="0">
                <a:solidFill>
                  <a:srgbClr val="000099"/>
                </a:solidFill>
              </a:rPr>
              <a:t>УИД объекта, запросившего формирование доказательства;</a:t>
            </a:r>
          </a:p>
          <a:p>
            <a:pPr marL="442913" indent="-442913" algn="l">
              <a:lnSpc>
                <a:spcPts val="3000"/>
              </a:lnSpc>
              <a:spcBef>
                <a:spcPts val="600"/>
              </a:spcBef>
              <a:buClr>
                <a:srgbClr val="FF0066"/>
              </a:buClr>
              <a:buSzPct val="80000"/>
              <a:buFont typeface="Wingdings" pitchFamily="2" charset="2"/>
              <a:buChar char="q"/>
              <a:defRPr/>
            </a:pPr>
            <a:r>
              <a:rPr lang="ru-RU" dirty="0" smtClean="0">
                <a:solidFill>
                  <a:srgbClr val="000099"/>
                </a:solidFill>
              </a:rPr>
              <a:t>доказательство (например, ЭЦП или маркер безопасности);</a:t>
            </a:r>
          </a:p>
          <a:p>
            <a:pPr marL="442913" indent="-442913" algn="l">
              <a:lnSpc>
                <a:spcPts val="3000"/>
              </a:lnSpc>
              <a:spcBef>
                <a:spcPts val="600"/>
              </a:spcBef>
              <a:buClr>
                <a:srgbClr val="FF0066"/>
              </a:buClr>
              <a:buSzPct val="80000"/>
              <a:buFont typeface="Wingdings" pitchFamily="2" charset="2"/>
              <a:buChar char="q"/>
              <a:defRPr/>
            </a:pPr>
            <a:r>
              <a:rPr lang="ru-RU" dirty="0" smtClean="0">
                <a:solidFill>
                  <a:srgbClr val="000099"/>
                </a:solidFill>
              </a:rPr>
              <a:t>УИД средства формирования доказательства;</a:t>
            </a:r>
          </a:p>
          <a:p>
            <a:pPr marL="442913" indent="-442913" algn="l">
              <a:lnSpc>
                <a:spcPts val="3000"/>
              </a:lnSpc>
              <a:spcBef>
                <a:spcPts val="600"/>
              </a:spcBef>
              <a:buClr>
                <a:srgbClr val="FF0066"/>
              </a:buClr>
              <a:buSzPct val="80000"/>
              <a:buFont typeface="Wingdings" pitchFamily="2" charset="2"/>
              <a:buChar char="q"/>
              <a:defRPr/>
            </a:pPr>
            <a:r>
              <a:rPr lang="ru-RU" dirty="0" smtClean="0">
                <a:solidFill>
                  <a:srgbClr val="000099"/>
                </a:solidFill>
              </a:rPr>
              <a:t>УИД ПЛНТ.</a:t>
            </a:r>
            <a:endParaRPr lang="ru-RU" dirty="0">
              <a:solidFill>
                <a:srgbClr val="000099"/>
              </a:solidFill>
            </a:endParaRPr>
          </a:p>
        </p:txBody>
      </p:sp>
      <p:sp>
        <p:nvSpPr>
          <p:cNvPr id="6" name="Rectangle 3"/>
          <p:cNvSpPr>
            <a:spLocks noChangeArrowheads="1"/>
          </p:cNvSpPr>
          <p:nvPr/>
        </p:nvSpPr>
        <p:spPr bwMode="auto">
          <a:xfrm>
            <a:off x="755650" y="857250"/>
            <a:ext cx="8388350" cy="6924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spcBef>
                <a:spcPts val="0"/>
              </a:spcBef>
              <a:buClr>
                <a:srgbClr val="FFFF00"/>
              </a:buClr>
              <a:buSzPct val="80000"/>
              <a:buFont typeface="Wingdings" pitchFamily="2" charset="2"/>
              <a:buNone/>
              <a:defRPr/>
            </a:pPr>
            <a:r>
              <a:rPr lang="ru-RU" sz="2600" b="1" i="1" dirty="0" smtClean="0">
                <a:solidFill>
                  <a:srgbClr val="FF0000"/>
                </a:solidFill>
                <a:latin typeface="+mj-lt"/>
              </a:rPr>
              <a:t>3.2.2.3. </a:t>
            </a:r>
            <a:r>
              <a:rPr lang="ru-RU" sz="2600" b="1" i="1" dirty="0">
                <a:solidFill>
                  <a:srgbClr val="FF0000"/>
                </a:solidFill>
                <a:latin typeface="+mj-lt"/>
              </a:rPr>
              <a:t>Формирование </a:t>
            </a:r>
            <a:r>
              <a:rPr lang="ru-RU" sz="2600" b="1" i="1" dirty="0" smtClean="0">
                <a:solidFill>
                  <a:srgbClr val="FF0000"/>
                </a:solidFill>
                <a:latin typeface="+mj-lt"/>
              </a:rPr>
              <a:t>нотариально</a:t>
            </a:r>
            <a:br>
              <a:rPr lang="ru-RU" sz="2600" b="1" i="1" dirty="0" smtClean="0">
                <a:solidFill>
                  <a:srgbClr val="FF0000"/>
                </a:solidFill>
                <a:latin typeface="+mj-lt"/>
              </a:rPr>
            </a:br>
            <a:r>
              <a:rPr lang="ru-RU" sz="2600" b="1" i="1" dirty="0" smtClean="0">
                <a:solidFill>
                  <a:srgbClr val="FF0000"/>
                </a:solidFill>
                <a:latin typeface="+mj-lt"/>
              </a:rPr>
              <a:t>заверенного доказательства</a:t>
            </a:r>
            <a:endParaRPr lang="en-GB" sz="2600" b="1" i="1" dirty="0">
              <a:solidFill>
                <a:srgbClr val="FF0000"/>
              </a:solidFill>
              <a:latin typeface="+mj-lt"/>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928670"/>
            <a:ext cx="8001056" cy="52430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4000"/>
              </a:lnSpc>
              <a:spcBef>
                <a:spcPts val="600"/>
              </a:spcBef>
              <a:buClr>
                <a:srgbClr val="FF0066"/>
              </a:buClr>
              <a:buSzPct val="80000"/>
              <a:buFont typeface="Wingdings" pitchFamily="2" charset="2"/>
              <a:buChar char="q"/>
              <a:defRPr/>
            </a:pPr>
            <a:r>
              <a:rPr lang="ru-RU" sz="3300" dirty="0" smtClean="0">
                <a:solidFill>
                  <a:srgbClr val="000099"/>
                </a:solidFill>
              </a:rPr>
              <a:t>расширяются основные концепции СЛНТ, представленные в Главе 1, и дано описание, как они могут применяться в системах ЭМВОС и Интернет-архитектуры;</a:t>
            </a:r>
          </a:p>
          <a:p>
            <a:pPr marL="360363" indent="-360363" algn="l">
              <a:lnSpc>
                <a:spcPts val="4000"/>
              </a:lnSpc>
              <a:spcBef>
                <a:spcPts val="600"/>
              </a:spcBef>
              <a:buClr>
                <a:srgbClr val="FF0066"/>
              </a:buClr>
              <a:buSzPct val="80000"/>
              <a:buFont typeface="Wingdings" pitchFamily="2" charset="2"/>
              <a:buChar char="q"/>
              <a:defRPr/>
            </a:pPr>
            <a:r>
              <a:rPr lang="ru-RU" sz="3300" dirty="0" smtClean="0">
                <a:solidFill>
                  <a:srgbClr val="000099"/>
                </a:solidFill>
              </a:rPr>
              <a:t>представлены альтернативные способы обеспечения таких служб;</a:t>
            </a:r>
          </a:p>
          <a:p>
            <a:pPr marL="360363" indent="-360363" algn="l">
              <a:lnSpc>
                <a:spcPts val="4000"/>
              </a:lnSpc>
              <a:spcBef>
                <a:spcPts val="600"/>
              </a:spcBef>
              <a:buClr>
                <a:srgbClr val="FF0066"/>
              </a:buClr>
              <a:buSzPct val="80000"/>
              <a:buFont typeface="Wingdings" pitchFamily="2" charset="2"/>
              <a:buChar char="q"/>
              <a:defRPr/>
            </a:pPr>
            <a:r>
              <a:rPr lang="ru-RU" sz="3300" dirty="0" smtClean="0">
                <a:solidFill>
                  <a:srgbClr val="000099"/>
                </a:solidFill>
              </a:rPr>
              <a:t>раскрыты взаимосвязи таких служб с другими СЛБ.</a:t>
            </a:r>
            <a:endParaRPr lang="ru-RU" sz="3300" dirty="0">
              <a:solidFill>
                <a:srgbClr val="000099"/>
              </a:solidFill>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500174"/>
            <a:ext cx="8001056" cy="12311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800"/>
              </a:lnSpc>
            </a:pPr>
            <a:r>
              <a:rPr lang="ru-RU" sz="4400" dirty="0" smtClean="0">
                <a:solidFill>
                  <a:srgbClr val="000099"/>
                </a:solidFill>
              </a:rPr>
              <a:t>Возможные </a:t>
            </a:r>
            <a:r>
              <a:rPr lang="ru-RU" sz="4400" i="1" dirty="0" smtClean="0">
                <a:solidFill>
                  <a:srgbClr val="FF0066"/>
                </a:solidFill>
              </a:rPr>
              <a:t>выходные данные </a:t>
            </a:r>
            <a:r>
              <a:rPr lang="ru-RU" sz="44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2928934"/>
            <a:ext cx="8001056" cy="233397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400"/>
              </a:lnSpc>
              <a:spcBef>
                <a:spcPts val="600"/>
              </a:spcBef>
              <a:buClr>
                <a:srgbClr val="FF0066"/>
              </a:buClr>
              <a:buSzPct val="80000"/>
              <a:buFont typeface="Wingdings" pitchFamily="2" charset="2"/>
              <a:buChar char="q"/>
              <a:defRPr/>
            </a:pPr>
            <a:r>
              <a:rPr lang="ru-RU" sz="4000" dirty="0" smtClean="0">
                <a:solidFill>
                  <a:srgbClr val="000099"/>
                </a:solidFill>
              </a:rPr>
              <a:t>регистрационный номер доказательства;</a:t>
            </a:r>
          </a:p>
          <a:p>
            <a:pPr marL="539750" indent="-539750" algn="l">
              <a:lnSpc>
                <a:spcPts val="4400"/>
              </a:lnSpc>
              <a:spcBef>
                <a:spcPts val="600"/>
              </a:spcBef>
              <a:buClr>
                <a:srgbClr val="FF0066"/>
              </a:buClr>
              <a:buSzPct val="80000"/>
              <a:buFont typeface="Wingdings" pitchFamily="2" charset="2"/>
              <a:buChar char="q"/>
              <a:defRPr/>
            </a:pPr>
            <a:r>
              <a:rPr lang="ru-RU" sz="4000" dirty="0" smtClean="0">
                <a:solidFill>
                  <a:srgbClr val="000099"/>
                </a:solidFill>
              </a:rPr>
              <a:t>дата и время регистрации доказательства.</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571612"/>
            <a:ext cx="8001056" cy="256480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Это средство используется для подтверждения (проверки) подлинности доказательства</a:t>
            </a:r>
            <a:r>
              <a:rPr lang="ru-RU" sz="3600" dirty="0" smtClean="0">
                <a:solidFill>
                  <a:srgbClr val="000099"/>
                </a:solidFill>
              </a:rPr>
              <a:t>. Возможные </a:t>
            </a:r>
            <a:r>
              <a:rPr lang="ru-RU" sz="3600" i="1" dirty="0" smtClean="0">
                <a:solidFill>
                  <a:srgbClr val="FF0066"/>
                </a:solidFill>
              </a:rPr>
              <a:t>входные данные </a:t>
            </a:r>
            <a:r>
              <a:rPr lang="ru-RU" sz="36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4143380"/>
            <a:ext cx="8001056" cy="202619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800"/>
              </a:lnSpc>
              <a:spcBef>
                <a:spcPts val="300"/>
              </a:spcBef>
              <a:buClr>
                <a:srgbClr val="FF0066"/>
              </a:buClr>
              <a:buSzPct val="80000"/>
              <a:buFont typeface="Wingdings" pitchFamily="2" charset="2"/>
              <a:buChar char="q"/>
              <a:defRPr/>
            </a:pPr>
            <a:r>
              <a:rPr lang="ru-RU" sz="3400" dirty="0" smtClean="0">
                <a:solidFill>
                  <a:srgbClr val="000099"/>
                </a:solidFill>
              </a:rPr>
              <a:t>доказательство;</a:t>
            </a:r>
          </a:p>
          <a:p>
            <a:pPr marL="360363" indent="-360363" algn="l">
              <a:lnSpc>
                <a:spcPts val="3800"/>
              </a:lnSpc>
              <a:spcBef>
                <a:spcPts val="300"/>
              </a:spcBef>
              <a:buClr>
                <a:srgbClr val="FF0066"/>
              </a:buClr>
              <a:buSzPct val="80000"/>
              <a:buFont typeface="Wingdings" pitchFamily="2" charset="2"/>
              <a:buChar char="q"/>
              <a:defRPr/>
            </a:pPr>
            <a:r>
              <a:rPr lang="ru-RU" sz="3400" dirty="0" smtClean="0">
                <a:solidFill>
                  <a:srgbClr val="000099"/>
                </a:solidFill>
              </a:rPr>
              <a:t>УИД субъекта доказательства;</a:t>
            </a:r>
          </a:p>
          <a:p>
            <a:pPr marL="360363" indent="-360363" algn="l">
              <a:lnSpc>
                <a:spcPts val="3800"/>
              </a:lnSpc>
              <a:spcBef>
                <a:spcPts val="300"/>
              </a:spcBef>
              <a:buClr>
                <a:srgbClr val="FF0066"/>
              </a:buClr>
              <a:buSzPct val="80000"/>
              <a:buFont typeface="Wingdings" pitchFamily="2" charset="2"/>
              <a:buChar char="q"/>
              <a:defRPr/>
            </a:pPr>
            <a:r>
              <a:rPr lang="ru-RU" sz="3400" dirty="0" smtClean="0">
                <a:solidFill>
                  <a:srgbClr val="000099"/>
                </a:solidFill>
              </a:rPr>
              <a:t>УИД пользователя доказательством;</a:t>
            </a:r>
          </a:p>
        </p:txBody>
      </p:sp>
      <p:sp>
        <p:nvSpPr>
          <p:cNvPr id="6" name="Rectangle 3"/>
          <p:cNvSpPr>
            <a:spLocks noChangeArrowheads="1"/>
          </p:cNvSpPr>
          <p:nvPr/>
        </p:nvSpPr>
        <p:spPr bwMode="auto">
          <a:xfrm>
            <a:off x="755650" y="857250"/>
            <a:ext cx="8388350" cy="6924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spcBef>
                <a:spcPts val="0"/>
              </a:spcBef>
              <a:buClr>
                <a:srgbClr val="FFFF00"/>
              </a:buClr>
              <a:buSzPct val="80000"/>
              <a:buFont typeface="Wingdings" pitchFamily="2" charset="2"/>
              <a:buNone/>
              <a:defRPr/>
            </a:pPr>
            <a:r>
              <a:rPr lang="ru-RU" sz="2600" b="1" i="1" dirty="0" smtClean="0">
                <a:solidFill>
                  <a:srgbClr val="FF0000"/>
                </a:solidFill>
                <a:latin typeface="+mj-lt"/>
              </a:rPr>
              <a:t>3.2.2.4. Подтверждение подлинности доказательства</a:t>
            </a:r>
            <a:endParaRPr lang="en-GB" sz="2600" b="1" i="1" dirty="0">
              <a:solidFill>
                <a:srgbClr val="FF0000"/>
              </a:solidFill>
              <a:latin typeface="+mj-lt"/>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1073150"/>
            <a:ext cx="8001056" cy="511678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600"/>
              </a:lnSpc>
              <a:spcBef>
                <a:spcPts val="300"/>
              </a:spcBef>
              <a:buClr>
                <a:srgbClr val="FF0066"/>
              </a:buClr>
              <a:buSzPct val="80000"/>
              <a:buFont typeface="Wingdings" pitchFamily="2" charset="2"/>
              <a:buChar char="q"/>
              <a:defRPr/>
            </a:pPr>
            <a:r>
              <a:rPr lang="ru-RU" sz="3400" dirty="0" smtClean="0">
                <a:solidFill>
                  <a:srgbClr val="000099"/>
                </a:solidFill>
              </a:rPr>
              <a:t>идентификатор ключа, используемого для проверки доказательства;</a:t>
            </a:r>
          </a:p>
          <a:p>
            <a:pPr marL="360363" indent="-360363" algn="l">
              <a:lnSpc>
                <a:spcPts val="3600"/>
              </a:lnSpc>
              <a:spcBef>
                <a:spcPts val="300"/>
              </a:spcBef>
              <a:buClr>
                <a:srgbClr val="FF0066"/>
              </a:buClr>
              <a:buSzPct val="80000"/>
              <a:buFont typeface="Wingdings" pitchFamily="2" charset="2"/>
              <a:buChar char="q"/>
              <a:defRPr/>
            </a:pPr>
            <a:r>
              <a:rPr lang="ru-RU" sz="3400" dirty="0" smtClean="0">
                <a:solidFill>
                  <a:srgbClr val="000099"/>
                </a:solidFill>
              </a:rPr>
              <a:t>указатель использования доказательства по назначению (который может быть проанализирован с целью определения того, что доказательство является приемлемым для использования в соответствие с ПЛНТ).</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14422"/>
            <a:ext cx="8001056" cy="107721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pPr>
            <a:r>
              <a:rPr lang="ru-RU" sz="3800" dirty="0" smtClean="0">
                <a:solidFill>
                  <a:srgbClr val="000099"/>
                </a:solidFill>
              </a:rPr>
              <a:t>Возможные </a:t>
            </a:r>
            <a:r>
              <a:rPr lang="ru-RU" sz="3800" i="1" dirty="0" smtClean="0">
                <a:solidFill>
                  <a:srgbClr val="FF0066"/>
                </a:solidFill>
              </a:rPr>
              <a:t>выходные данные </a:t>
            </a:r>
            <a:r>
              <a:rPr lang="ru-RU" sz="38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2357430"/>
            <a:ext cx="8001056" cy="389850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1200"/>
              </a:spcBef>
              <a:buClr>
                <a:srgbClr val="FF0066"/>
              </a:buClr>
              <a:buSzPct val="80000"/>
              <a:buFont typeface="Wingdings" pitchFamily="2" charset="2"/>
              <a:buChar char="q"/>
              <a:defRPr/>
            </a:pPr>
            <a:r>
              <a:rPr lang="ru-RU" sz="3600" dirty="0" smtClean="0">
                <a:solidFill>
                  <a:srgbClr val="000099"/>
                </a:solidFill>
              </a:rPr>
              <a:t>результат проверки подлинности (то есть, доказательство подлинное или нет);</a:t>
            </a:r>
          </a:p>
          <a:p>
            <a:pPr marL="442913" indent="-442913" algn="l">
              <a:lnSpc>
                <a:spcPts val="4000"/>
              </a:lnSpc>
              <a:spcBef>
                <a:spcPts val="1200"/>
              </a:spcBef>
              <a:buClr>
                <a:srgbClr val="FF0066"/>
              </a:buClr>
              <a:buSzPct val="80000"/>
              <a:buFont typeface="Wingdings" pitchFamily="2" charset="2"/>
              <a:buChar char="q"/>
              <a:defRPr/>
            </a:pPr>
            <a:r>
              <a:rPr lang="ru-RU" sz="3600" dirty="0" smtClean="0">
                <a:solidFill>
                  <a:srgbClr val="000099"/>
                </a:solidFill>
              </a:rPr>
              <a:t>УИД субъекта доказательства;</a:t>
            </a:r>
          </a:p>
          <a:p>
            <a:pPr marL="442913" indent="-442913" algn="l">
              <a:lnSpc>
                <a:spcPts val="4000"/>
              </a:lnSpc>
              <a:spcBef>
                <a:spcPts val="1200"/>
              </a:spcBef>
              <a:buClr>
                <a:srgbClr val="FF0066"/>
              </a:buClr>
              <a:buSzPct val="80000"/>
              <a:buFont typeface="Wingdings" pitchFamily="2" charset="2"/>
              <a:buChar char="q"/>
              <a:defRPr/>
            </a:pPr>
            <a:r>
              <a:rPr lang="ru-RU" sz="3600" dirty="0" smtClean="0">
                <a:solidFill>
                  <a:srgbClr val="000099"/>
                </a:solidFill>
              </a:rPr>
              <a:t>УИД средства формирования доказательства;</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1214422"/>
            <a:ext cx="8001056" cy="500136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200"/>
              </a:lnSpc>
              <a:spcBef>
                <a:spcPts val="600"/>
              </a:spcBef>
              <a:buClr>
                <a:srgbClr val="FF0066"/>
              </a:buClr>
              <a:buSzPct val="80000"/>
              <a:buFont typeface="Wingdings" pitchFamily="2" charset="2"/>
              <a:buChar char="q"/>
              <a:defRPr/>
            </a:pPr>
            <a:r>
              <a:rPr lang="ru-RU" sz="3800" dirty="0" smtClean="0">
                <a:solidFill>
                  <a:srgbClr val="000099"/>
                </a:solidFill>
              </a:rPr>
              <a:t>УИД объекта, запрашивающего проверку подлинности доказательства;</a:t>
            </a:r>
          </a:p>
          <a:p>
            <a:pPr marL="539750" indent="-539750" algn="l">
              <a:lnSpc>
                <a:spcPts val="4200"/>
              </a:lnSpc>
              <a:spcBef>
                <a:spcPts val="600"/>
              </a:spcBef>
              <a:buClr>
                <a:srgbClr val="FF0066"/>
              </a:buClr>
              <a:buSzPct val="80000"/>
              <a:buFont typeface="Wingdings" pitchFamily="2" charset="2"/>
              <a:buChar char="q"/>
              <a:defRPr/>
            </a:pPr>
            <a:r>
              <a:rPr lang="ru-RU" sz="3800" dirty="0" smtClean="0">
                <a:solidFill>
                  <a:srgbClr val="000099"/>
                </a:solidFill>
              </a:rPr>
              <a:t>УИД ДТС, которая проверяла маркер безопасности или ЭЦП;</a:t>
            </a:r>
          </a:p>
          <a:p>
            <a:pPr marL="539750" indent="-539750" algn="l">
              <a:lnSpc>
                <a:spcPts val="4200"/>
              </a:lnSpc>
              <a:spcBef>
                <a:spcPts val="600"/>
              </a:spcBef>
              <a:buClr>
                <a:srgbClr val="FF0066"/>
              </a:buClr>
              <a:buSzPct val="80000"/>
              <a:buFont typeface="Wingdings" pitchFamily="2" charset="2"/>
              <a:buChar char="q"/>
              <a:defRPr/>
            </a:pPr>
            <a:r>
              <a:rPr lang="ru-RU" sz="3800" dirty="0" smtClean="0">
                <a:solidFill>
                  <a:srgbClr val="000099"/>
                </a:solidFill>
              </a:rPr>
              <a:t>данные или цифровой отпечаток данных.</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64305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pPr>
            <a:r>
              <a:rPr lang="ru-RU" sz="2600" dirty="0" smtClean="0">
                <a:solidFill>
                  <a:srgbClr val="000099"/>
                </a:solidFill>
              </a:rPr>
              <a:t>Вместо непосредственной передачи данных и/или ответных квитанций между отправителем и получателем, </a:t>
            </a:r>
            <a:r>
              <a:rPr lang="ru-RU" sz="2600" i="1" dirty="0" smtClean="0">
                <a:solidFill>
                  <a:srgbClr val="FF0066"/>
                </a:solidFill>
              </a:rPr>
              <a:t>данные могут транслироваться через ДТС</a:t>
            </a:r>
            <a:r>
              <a:rPr lang="ru-RU" sz="2600" dirty="0" smtClean="0">
                <a:solidFill>
                  <a:srgbClr val="000099"/>
                </a:solidFill>
              </a:rPr>
              <a:t>, и при этом </a:t>
            </a:r>
            <a:r>
              <a:rPr lang="ru-RU" sz="2600" i="1" dirty="0" smtClean="0">
                <a:solidFill>
                  <a:srgbClr val="FF0066"/>
                </a:solidFill>
              </a:rPr>
              <a:t>доказательство СЛНТ может быть гарантированно ДТС с помощью специализированного средства</a:t>
            </a:r>
            <a:r>
              <a:rPr lang="ru-RU" sz="2600" dirty="0" smtClean="0">
                <a:solidFill>
                  <a:srgbClr val="000099"/>
                </a:solidFill>
              </a:rPr>
              <a:t>. Такое средство также может использоваться тогда, когда допускается, что получатель мог бы заявить о разрыве канала связи (соединения), повлекшем отказ в доставке данных.</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6" name="Rectangle 3"/>
          <p:cNvSpPr>
            <a:spLocks noChangeArrowheads="1"/>
          </p:cNvSpPr>
          <p:nvPr/>
        </p:nvSpPr>
        <p:spPr bwMode="auto">
          <a:xfrm>
            <a:off x="755650" y="857250"/>
            <a:ext cx="8388350" cy="6924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spcBef>
                <a:spcPts val="0"/>
              </a:spcBef>
              <a:buClr>
                <a:srgbClr val="FFFF00"/>
              </a:buClr>
              <a:buSzPct val="80000"/>
              <a:buFont typeface="Wingdings" pitchFamily="2" charset="2"/>
              <a:buNone/>
              <a:defRPr/>
            </a:pPr>
            <a:r>
              <a:rPr lang="ru-RU" sz="2600" b="1" i="1" dirty="0" smtClean="0">
                <a:solidFill>
                  <a:srgbClr val="FF0000"/>
                </a:solidFill>
                <a:latin typeface="+mj-lt"/>
              </a:rPr>
              <a:t>3.2.2.5. Формирование доказательства при</a:t>
            </a:r>
          </a:p>
          <a:p>
            <a:pPr>
              <a:lnSpc>
                <a:spcPts val="2700"/>
              </a:lnSpc>
              <a:spcBef>
                <a:spcPts val="0"/>
              </a:spcBef>
              <a:buClr>
                <a:srgbClr val="FFFF00"/>
              </a:buClr>
              <a:buSzPct val="80000"/>
              <a:buFont typeface="Wingdings" pitchFamily="2" charset="2"/>
              <a:buNone/>
              <a:defRPr/>
            </a:pPr>
            <a:r>
              <a:rPr lang="ru-RU" sz="2600" b="1" i="1" dirty="0" smtClean="0">
                <a:solidFill>
                  <a:srgbClr val="FF0000"/>
                </a:solidFill>
                <a:latin typeface="+mj-lt"/>
              </a:rPr>
              <a:t>доставке данных через промежуточную ДТС</a:t>
            </a:r>
            <a:endParaRPr lang="en-GB" sz="2600" b="1" i="1" dirty="0">
              <a:solidFill>
                <a:srgbClr val="FF0000"/>
              </a:solidFill>
              <a:latin typeface="+mj-lt"/>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56" cy="13080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000" i="1" dirty="0" smtClean="0">
                <a:solidFill>
                  <a:srgbClr val="FF0066"/>
                </a:solidFill>
              </a:rPr>
              <a:t>Для использования указанного средства</a:t>
            </a:r>
            <a:r>
              <a:rPr lang="ru-RU" sz="3000" dirty="0" smtClean="0">
                <a:solidFill>
                  <a:srgbClr val="000099"/>
                </a:solidFill>
              </a:rPr>
              <a:t>, промежуточной ДТС должны быть предоставлены:</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2317750"/>
            <a:ext cx="8001056" cy="85921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3200"/>
              </a:lnSpc>
              <a:spcBef>
                <a:spcPts val="300"/>
              </a:spcBef>
              <a:buClr>
                <a:srgbClr val="FF0066"/>
              </a:buClr>
              <a:buSzPct val="80000"/>
              <a:buFont typeface="Wingdings" pitchFamily="2" charset="2"/>
              <a:buChar char="q"/>
              <a:defRPr/>
            </a:pPr>
            <a:r>
              <a:rPr lang="ru-RU" dirty="0" smtClean="0">
                <a:solidFill>
                  <a:srgbClr val="000099"/>
                </a:solidFill>
              </a:rPr>
              <a:t>данные;</a:t>
            </a:r>
          </a:p>
          <a:p>
            <a:pPr marL="720725" indent="-720725" algn="l">
              <a:lnSpc>
                <a:spcPts val="3200"/>
              </a:lnSpc>
              <a:spcBef>
                <a:spcPts val="300"/>
              </a:spcBef>
              <a:buClr>
                <a:srgbClr val="FF0066"/>
              </a:buClr>
              <a:buSzPct val="80000"/>
              <a:buFont typeface="Wingdings" pitchFamily="2" charset="2"/>
              <a:buChar char="q"/>
              <a:defRPr/>
            </a:pPr>
            <a:r>
              <a:rPr lang="ru-RU" dirty="0" smtClean="0">
                <a:solidFill>
                  <a:srgbClr val="000099"/>
                </a:solidFill>
              </a:rPr>
              <a:t>УИД получателя.</a:t>
            </a:r>
          </a:p>
        </p:txBody>
      </p:sp>
      <p:sp>
        <p:nvSpPr>
          <p:cNvPr id="7" name="Text Box 2"/>
          <p:cNvSpPr txBox="1">
            <a:spLocks noChangeArrowheads="1"/>
          </p:cNvSpPr>
          <p:nvPr/>
        </p:nvSpPr>
        <p:spPr bwMode="auto">
          <a:xfrm>
            <a:off x="927100" y="3251200"/>
            <a:ext cx="8001056" cy="872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000" dirty="0" smtClean="0">
                <a:solidFill>
                  <a:srgbClr val="000099"/>
                </a:solidFill>
              </a:rPr>
              <a:t>Кроме того, </a:t>
            </a:r>
            <a:r>
              <a:rPr lang="ru-RU" sz="3000" i="1" dirty="0" smtClean="0">
                <a:solidFill>
                  <a:srgbClr val="FF0066"/>
                </a:solidFill>
              </a:rPr>
              <a:t>могут быть предоставлены дополнительно</a:t>
            </a:r>
            <a:r>
              <a:rPr lang="ru-RU" sz="3000" dirty="0" smtClean="0">
                <a:solidFill>
                  <a:srgbClr val="000099"/>
                </a:solidFill>
              </a:rPr>
              <a:t>:</a:t>
            </a:r>
          </a:p>
        </p:txBody>
      </p:sp>
      <p:sp>
        <p:nvSpPr>
          <p:cNvPr id="8" name="Text Box 2"/>
          <p:cNvSpPr txBox="1">
            <a:spLocks noChangeArrowheads="1"/>
          </p:cNvSpPr>
          <p:nvPr/>
        </p:nvSpPr>
        <p:spPr bwMode="auto">
          <a:xfrm>
            <a:off x="927100" y="4095750"/>
            <a:ext cx="8001056" cy="220573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3200"/>
              </a:lnSpc>
              <a:spcBef>
                <a:spcPts val="300"/>
              </a:spcBef>
              <a:buClr>
                <a:srgbClr val="FF0066"/>
              </a:buClr>
              <a:buSzPct val="80000"/>
              <a:buFont typeface="Wingdings" pitchFamily="2" charset="2"/>
              <a:buChar char="q"/>
              <a:defRPr/>
            </a:pPr>
            <a:r>
              <a:rPr lang="ru-RU" dirty="0" smtClean="0">
                <a:solidFill>
                  <a:srgbClr val="000099"/>
                </a:solidFill>
              </a:rPr>
              <a:t>цифровой отпечаток данных; </a:t>
            </a:r>
          </a:p>
          <a:p>
            <a:pPr marL="720725" indent="-720725" algn="l">
              <a:lnSpc>
                <a:spcPts val="3200"/>
              </a:lnSpc>
              <a:spcBef>
                <a:spcPts val="300"/>
              </a:spcBef>
              <a:buClr>
                <a:srgbClr val="FF0066"/>
              </a:buClr>
              <a:buSzPct val="80000"/>
              <a:buFont typeface="Wingdings" pitchFamily="2" charset="2"/>
              <a:buChar char="q"/>
              <a:defRPr/>
            </a:pPr>
            <a:r>
              <a:rPr lang="ru-RU" dirty="0" smtClean="0">
                <a:solidFill>
                  <a:srgbClr val="000099"/>
                </a:solidFill>
              </a:rPr>
              <a:t>УИД отправителя;</a:t>
            </a:r>
          </a:p>
          <a:p>
            <a:pPr marL="720725" indent="-720725" algn="l">
              <a:lnSpc>
                <a:spcPts val="3200"/>
              </a:lnSpc>
              <a:spcBef>
                <a:spcPts val="300"/>
              </a:spcBef>
              <a:buClr>
                <a:srgbClr val="FF0066"/>
              </a:buClr>
              <a:buSzPct val="80000"/>
              <a:buFont typeface="Wingdings" pitchFamily="2" charset="2"/>
              <a:buChar char="q"/>
              <a:defRPr/>
            </a:pPr>
            <a:r>
              <a:rPr lang="ru-RU" dirty="0" smtClean="0">
                <a:solidFill>
                  <a:srgbClr val="000099"/>
                </a:solidFill>
              </a:rPr>
              <a:t>ЭЦП;</a:t>
            </a:r>
          </a:p>
          <a:p>
            <a:pPr marL="720725" indent="-720725" algn="l">
              <a:lnSpc>
                <a:spcPts val="3200"/>
              </a:lnSpc>
              <a:spcBef>
                <a:spcPts val="300"/>
              </a:spcBef>
              <a:buClr>
                <a:srgbClr val="FF0066"/>
              </a:buClr>
              <a:buSzPct val="80000"/>
              <a:buFont typeface="Wingdings" pitchFamily="2" charset="2"/>
              <a:buChar char="q"/>
              <a:defRPr/>
            </a:pPr>
            <a:r>
              <a:rPr lang="ru-RU" dirty="0" smtClean="0">
                <a:solidFill>
                  <a:srgbClr val="000099"/>
                </a:solidFill>
              </a:rPr>
              <a:t>УИД промежуточной ДТС;</a:t>
            </a:r>
          </a:p>
          <a:p>
            <a:pPr marL="720725" indent="-720725" algn="l">
              <a:lnSpc>
                <a:spcPts val="3200"/>
              </a:lnSpc>
              <a:spcBef>
                <a:spcPts val="300"/>
              </a:spcBef>
              <a:buClr>
                <a:srgbClr val="FF0066"/>
              </a:buClr>
              <a:buSzPct val="80000"/>
              <a:buFont typeface="Wingdings" pitchFamily="2" charset="2"/>
              <a:buChar char="q"/>
              <a:defRPr/>
            </a:pPr>
            <a:r>
              <a:rPr lang="ru-RU" dirty="0" smtClean="0">
                <a:solidFill>
                  <a:srgbClr val="000099"/>
                </a:solidFill>
              </a:rPr>
              <a:t>ПЛНТ.</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73150"/>
            <a:ext cx="8001056" cy="107721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pPr>
            <a:r>
              <a:rPr lang="ru-RU" sz="3800" dirty="0" smtClean="0">
                <a:solidFill>
                  <a:srgbClr val="000099"/>
                </a:solidFill>
              </a:rPr>
              <a:t>Возможные </a:t>
            </a:r>
            <a:r>
              <a:rPr lang="ru-RU" sz="3800" i="1" dirty="0" smtClean="0">
                <a:solidFill>
                  <a:srgbClr val="FF0066"/>
                </a:solidFill>
              </a:rPr>
              <a:t>выходные данные </a:t>
            </a:r>
            <a:r>
              <a:rPr lang="ru-RU" sz="3800" dirty="0" smtClean="0">
                <a:solidFill>
                  <a:srgbClr val="000099"/>
                </a:solidFill>
              </a:rPr>
              <a:t>от промежуточной ДТС:</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2273300"/>
            <a:ext cx="8001056" cy="389850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600"/>
              </a:spcBef>
              <a:buClr>
                <a:srgbClr val="FF0066"/>
              </a:buClr>
              <a:buSzPct val="80000"/>
              <a:buFont typeface="Wingdings" pitchFamily="2" charset="2"/>
              <a:buChar char="q"/>
              <a:defRPr/>
            </a:pPr>
            <a:r>
              <a:rPr lang="ru-RU" sz="3600" dirty="0" smtClean="0">
                <a:solidFill>
                  <a:srgbClr val="000099"/>
                </a:solidFill>
              </a:rPr>
              <a:t>УИД промежуточной ДТС;</a:t>
            </a:r>
          </a:p>
          <a:p>
            <a:pPr marL="442913" indent="-442913" algn="l">
              <a:lnSpc>
                <a:spcPts val="4000"/>
              </a:lnSpc>
              <a:spcBef>
                <a:spcPts val="600"/>
              </a:spcBef>
              <a:buClr>
                <a:srgbClr val="FF0066"/>
              </a:buClr>
              <a:buSzPct val="80000"/>
              <a:buFont typeface="Wingdings" pitchFamily="2" charset="2"/>
              <a:buChar char="q"/>
              <a:defRPr/>
            </a:pPr>
            <a:r>
              <a:rPr lang="ru-RU" sz="3600" dirty="0" smtClean="0">
                <a:solidFill>
                  <a:srgbClr val="000099"/>
                </a:solidFill>
              </a:rPr>
              <a:t>УИД получателя;</a:t>
            </a:r>
          </a:p>
          <a:p>
            <a:pPr marL="442913" indent="-442913" algn="l">
              <a:lnSpc>
                <a:spcPts val="4000"/>
              </a:lnSpc>
              <a:spcBef>
                <a:spcPts val="600"/>
              </a:spcBef>
              <a:buClr>
                <a:srgbClr val="FF0066"/>
              </a:buClr>
              <a:buSzPct val="80000"/>
              <a:buFont typeface="Wingdings" pitchFamily="2" charset="2"/>
              <a:buChar char="q"/>
              <a:defRPr/>
            </a:pPr>
            <a:r>
              <a:rPr lang="ru-RU" sz="3600" dirty="0" smtClean="0">
                <a:solidFill>
                  <a:srgbClr val="000099"/>
                </a:solidFill>
              </a:rPr>
              <a:t>регистрационный номер доказательства;</a:t>
            </a:r>
          </a:p>
          <a:p>
            <a:pPr marL="442913" indent="-442913" algn="l">
              <a:lnSpc>
                <a:spcPts val="4000"/>
              </a:lnSpc>
              <a:spcBef>
                <a:spcPts val="600"/>
              </a:spcBef>
              <a:buClr>
                <a:srgbClr val="FF0066"/>
              </a:buClr>
              <a:buSzPct val="80000"/>
              <a:buFont typeface="Wingdings" pitchFamily="2" charset="2"/>
              <a:buChar char="q"/>
              <a:defRPr/>
            </a:pPr>
            <a:r>
              <a:rPr lang="ru-RU" sz="3600" dirty="0" smtClean="0">
                <a:solidFill>
                  <a:srgbClr val="000099"/>
                </a:solidFill>
              </a:rPr>
              <a:t>дата и время регистрации;</a:t>
            </a:r>
          </a:p>
          <a:p>
            <a:pPr marL="442913" indent="-442913" algn="l">
              <a:lnSpc>
                <a:spcPts val="4000"/>
              </a:lnSpc>
              <a:spcBef>
                <a:spcPts val="600"/>
              </a:spcBef>
              <a:buClr>
                <a:srgbClr val="FF0066"/>
              </a:buClr>
              <a:buSzPct val="80000"/>
              <a:buFont typeface="Wingdings" pitchFamily="2" charset="2"/>
              <a:buChar char="q"/>
              <a:defRPr/>
            </a:pPr>
            <a:r>
              <a:rPr lang="ru-RU" sz="3600" dirty="0" smtClean="0">
                <a:solidFill>
                  <a:srgbClr val="000099"/>
                </a:solidFill>
              </a:rPr>
              <a:t>данные или цифровой отпечаток данных.</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85926"/>
            <a:ext cx="8001056" cy="448840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buClr>
                <a:srgbClr val="FF0066"/>
              </a:buClr>
              <a:buSzPct val="80000"/>
              <a:buFont typeface="Wingdings" pitchFamily="2" charset="2"/>
              <a:buNone/>
              <a:defRPr/>
            </a:pPr>
            <a:r>
              <a:rPr lang="ru-RU" sz="3200" i="1" dirty="0" smtClean="0">
                <a:solidFill>
                  <a:srgbClr val="FF0066"/>
                </a:solidFill>
              </a:rPr>
              <a:t>СЛНТ может быть реализована на основе применения тех или иных способов обеспечения неотказуемости (СПНТ)</a:t>
            </a:r>
            <a:r>
              <a:rPr lang="ru-RU" sz="3200" dirty="0" smtClean="0">
                <a:solidFill>
                  <a:srgbClr val="000099"/>
                </a:solidFill>
              </a:rPr>
              <a:t>, среди которых ЭЦП, шифрование, нотариальное заверение и обеспечение целостности данных, и на основе дополнительной поддержки со стороны, например, службы меток времени.</a:t>
            </a:r>
            <a:endParaRPr lang="ru-RU" sz="2900" dirty="0">
              <a:solidFill>
                <a:srgbClr val="000099"/>
              </a:solidFill>
            </a:endParaRPr>
          </a:p>
        </p:txBody>
      </p:sp>
      <p:sp>
        <p:nvSpPr>
          <p:cNvPr id="86020" name="Rectangle 4"/>
          <p:cNvSpPr>
            <a:spLocks noChangeArrowheads="1"/>
          </p:cNvSpPr>
          <p:nvPr/>
        </p:nvSpPr>
        <p:spPr bwMode="auto">
          <a:xfrm>
            <a:off x="785786" y="928670"/>
            <a:ext cx="8358214"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IV. </a:t>
            </a:r>
            <a:r>
              <a:rPr lang="ru-RU" sz="3200" b="1" i="1" dirty="0" smtClean="0">
                <a:solidFill>
                  <a:srgbClr val="FF3300"/>
                </a:solidFill>
                <a:latin typeface="Arial" charset="0"/>
              </a:rPr>
              <a:t>Способы обеспечения неотказуемости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8425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400" i="1" dirty="0" smtClean="0">
                <a:solidFill>
                  <a:srgbClr val="FF0066"/>
                </a:solidFill>
              </a:rPr>
              <a:t>В интересах СЛНТ могут использоваться ассиметричные и симметричные криптографические алгоритмы</a:t>
            </a:r>
            <a:r>
              <a:rPr lang="ru-RU" sz="3400" dirty="0" smtClean="0">
                <a:solidFill>
                  <a:srgbClr val="000099"/>
                </a:solidFill>
              </a:rPr>
              <a:t>. СЛНТ может использовать несколько из этих способов и служб одновременно, причём в различных сочетаниях, с целью удовлетворения соответствующих требований по безопасности прикладной системы, о которой идёт речь.</a:t>
            </a:r>
            <a:endParaRPr lang="ru-RU" sz="34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8662" y="1214422"/>
            <a:ext cx="8001056" cy="492443"/>
          </a:xfrm>
          <a:prstGeom prst="rect">
            <a:avLst/>
          </a:prstGeom>
          <a:noFill/>
          <a:ln w="9525">
            <a:noFill/>
            <a:miter lim="800000"/>
            <a:headEnd/>
            <a:tailEnd/>
          </a:ln>
          <a:effectLst>
            <a:outerShdw blurRad="12700" dist="12700" dir="2700000" algn="ctr" rotWithShape="0">
              <a:srgbClr val="3399FF"/>
            </a:outerShdw>
          </a:effectLst>
        </p:spPr>
        <p:txBody>
          <a:bodyPr wrap="square" lIns="0" tIns="0" rIns="0" bIns="0" anchor="ctr" anchorCtr="1">
            <a:spAutoFit/>
          </a:bodyPr>
          <a:lstStyle/>
          <a:p>
            <a:r>
              <a:rPr lang="ru-RU" sz="3200" dirty="0" smtClean="0">
                <a:solidFill>
                  <a:srgbClr val="000099"/>
                </a:solidFill>
              </a:rPr>
              <a:t>Для СЛНТ могут быть востребованы:</a:t>
            </a:r>
            <a:endParaRPr lang="ru-RU" sz="3200" i="1" dirty="0">
              <a:solidFill>
                <a:srgbClr val="000099"/>
              </a:solidFill>
            </a:endParaRPr>
          </a:p>
        </p:txBody>
      </p:sp>
      <p:sp>
        <p:nvSpPr>
          <p:cNvPr id="4" name="Text Box 2"/>
          <p:cNvSpPr txBox="1">
            <a:spLocks noChangeArrowheads="1"/>
          </p:cNvSpPr>
          <p:nvPr/>
        </p:nvSpPr>
        <p:spPr bwMode="auto">
          <a:xfrm>
            <a:off x="928662" y="1928802"/>
            <a:ext cx="8001056" cy="42319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42925" indent="-542925" algn="l">
              <a:lnSpc>
                <a:spcPts val="3600"/>
              </a:lnSpc>
              <a:spcBef>
                <a:spcPts val="600"/>
              </a:spcBef>
              <a:buClr>
                <a:srgbClr val="FF0066"/>
              </a:buClr>
              <a:buSzPct val="80000"/>
              <a:buFont typeface="Wingdings" pitchFamily="2" charset="2"/>
              <a:buChar char="q"/>
              <a:defRPr/>
            </a:pPr>
            <a:r>
              <a:rPr lang="ru-RU" sz="3000" i="1" dirty="0" smtClean="0">
                <a:solidFill>
                  <a:srgbClr val="FF0066"/>
                </a:solidFill>
              </a:rPr>
              <a:t>судьи</a:t>
            </a:r>
            <a:r>
              <a:rPr lang="ru-RU" sz="3000" dirty="0" smtClean="0">
                <a:solidFill>
                  <a:srgbClr val="000099"/>
                </a:solidFill>
              </a:rPr>
              <a:t>, которые будут урегулировать споры, которые могут возникнуть в результате отказа от участия в событиях или действий;</a:t>
            </a:r>
          </a:p>
          <a:p>
            <a:pPr marL="542925" indent="-542925" algn="l">
              <a:lnSpc>
                <a:spcPts val="3600"/>
              </a:lnSpc>
              <a:spcBef>
                <a:spcPts val="600"/>
              </a:spcBef>
              <a:buClr>
                <a:srgbClr val="FF0066"/>
              </a:buClr>
              <a:buSzPct val="80000"/>
              <a:buFont typeface="Wingdings" pitchFamily="2" charset="2"/>
              <a:buChar char="q"/>
              <a:defRPr/>
            </a:pPr>
            <a:r>
              <a:rPr lang="ru-RU" sz="3000" i="1" dirty="0" smtClean="0">
                <a:solidFill>
                  <a:srgbClr val="FF0066"/>
                </a:solidFill>
              </a:rPr>
              <a:t>доверенные третьи стороны (ДТС)</a:t>
            </a:r>
            <a:r>
              <a:rPr lang="ru-RU" sz="3000" dirty="0" smtClean="0">
                <a:solidFill>
                  <a:srgbClr val="000099"/>
                </a:solidFill>
              </a:rPr>
              <a:t>, которые будут гарантировать аутентичность (подлинность) и целостность данных, используемых при проверке доказательства.</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2184400"/>
            <a:ext cx="8001056" cy="403956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500"/>
              </a:lnSpc>
            </a:pPr>
            <a:r>
              <a:rPr lang="ru-RU" sz="4000" dirty="0" smtClean="0">
                <a:solidFill>
                  <a:srgbClr val="000099"/>
                </a:solidFill>
              </a:rPr>
              <a:t>В этой схеме </a:t>
            </a:r>
            <a:r>
              <a:rPr lang="ru-RU" sz="4000" i="1" dirty="0" smtClean="0">
                <a:solidFill>
                  <a:srgbClr val="FF0066"/>
                </a:solidFill>
              </a:rPr>
              <a:t>доказательство СЛНТ состоит из маркера безопасности, защищённого с помощью КПС (</a:t>
            </a:r>
            <a:r>
              <a:rPr lang="en-US" sz="4000" i="1" dirty="0" smtClean="0">
                <a:solidFill>
                  <a:srgbClr val="FF0066"/>
                </a:solidFill>
              </a:rPr>
              <a:t>seal</a:t>
            </a:r>
            <a:r>
              <a:rPr lang="ru-RU" sz="4000" i="1" dirty="0" smtClean="0">
                <a:solidFill>
                  <a:srgbClr val="FF0066"/>
                </a:solidFill>
              </a:rPr>
              <a:t>) на основе секретного ключа</a:t>
            </a:r>
            <a:r>
              <a:rPr lang="ru-RU" sz="4000" dirty="0" smtClean="0">
                <a:solidFill>
                  <a:srgbClr val="000099"/>
                </a:solidFill>
              </a:rPr>
              <a:t>, который известен только ДТС.</a:t>
            </a:r>
            <a:endParaRPr lang="ru-RU" sz="4000" dirty="0">
              <a:solidFill>
                <a:srgbClr val="000099"/>
              </a:solidFill>
            </a:endParaRPr>
          </a:p>
        </p:txBody>
      </p:sp>
      <p:sp>
        <p:nvSpPr>
          <p:cNvPr id="314371" name="Rectangle 3"/>
          <p:cNvSpPr>
            <a:spLocks noChangeArrowheads="1"/>
          </p:cNvSpPr>
          <p:nvPr/>
        </p:nvSpPr>
        <p:spPr bwMode="auto">
          <a:xfrm>
            <a:off x="755650" y="928670"/>
            <a:ext cx="8388350" cy="1192634"/>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4.1. СЛНТ, использующая маркеры безопасности (защитные конверты)</a:t>
            </a:r>
          </a:p>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ДТС</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8425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buClr>
                <a:srgbClr val="FF0066"/>
              </a:buClr>
              <a:buSzPct val="80000"/>
              <a:buFont typeface="Wingdings" pitchFamily="2" charset="2"/>
              <a:buNone/>
              <a:defRPr/>
            </a:pPr>
            <a:r>
              <a:rPr lang="ru-RU" sz="3200" i="1" dirty="0" smtClean="0">
                <a:solidFill>
                  <a:srgbClr val="FF0066"/>
                </a:solidFill>
              </a:rPr>
              <a:t>ДТС формирует маркер безопасности по запросу стороны, которая запрашивает формирование доказательства </a:t>
            </a:r>
            <a:r>
              <a:rPr lang="ru-RU" sz="3200" dirty="0" smtClean="0">
                <a:solidFill>
                  <a:srgbClr val="000099"/>
                </a:solidFill>
              </a:rPr>
              <a:t>и соответственно может проверить его в интересах пользователя доказательством или судьи. В таком случае ДТС является (предоставляет) объектом (средство) формирования доказательства и объектом (средство) проверки подлинности доказательства.</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01056" cy="51976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i="1" dirty="0" smtClean="0">
                <a:solidFill>
                  <a:srgbClr val="FF0066"/>
                </a:solidFill>
              </a:rPr>
              <a:t>Сторона, запрашивающая формирование доказательства</a:t>
            </a:r>
            <a:r>
              <a:rPr lang="ru-RU" dirty="0" smtClean="0">
                <a:solidFill>
                  <a:srgbClr val="000099"/>
                </a:solidFill>
              </a:rPr>
              <a:t>, передаёт ДТС данные или цифровой отпечаток данных, сопровождая их запросом на формирование маркера безопасности. Этот </a:t>
            </a:r>
            <a:r>
              <a:rPr lang="ru-RU" i="1" dirty="0" smtClean="0">
                <a:solidFill>
                  <a:srgbClr val="FF0066"/>
                </a:solidFill>
              </a:rPr>
              <a:t>запрос должен быть защищён, с точки зрения его целостности </a:t>
            </a:r>
            <a:r>
              <a:rPr lang="ru-RU" dirty="0" smtClean="0">
                <a:solidFill>
                  <a:srgbClr val="000099"/>
                </a:solidFill>
              </a:rPr>
              <a:t>(например, с использованием криптографической проверочной суммы), и также </a:t>
            </a:r>
            <a:r>
              <a:rPr lang="ru-RU" i="1" dirty="0" smtClean="0">
                <a:solidFill>
                  <a:srgbClr val="FF0066"/>
                </a:solidFill>
              </a:rPr>
              <a:t>может быть защищён, с точки зрения его конфиденциальности</a:t>
            </a:r>
            <a:r>
              <a:rPr lang="ru-RU" dirty="0" smtClean="0">
                <a:solidFill>
                  <a:srgbClr val="000099"/>
                </a:solidFill>
              </a:rPr>
              <a:t> (например, с использованием шифрования).</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3600" dirty="0" smtClean="0">
                <a:solidFill>
                  <a:srgbClr val="000099"/>
                </a:solidFill>
              </a:rPr>
              <a:t>Маркеры безопасности, защищённые, с точки зрения их целостности, иногда называют </a:t>
            </a:r>
            <a:r>
              <a:rPr lang="ru-RU" sz="3600" i="1" dirty="0" smtClean="0">
                <a:solidFill>
                  <a:srgbClr val="FF0066"/>
                </a:solidFill>
              </a:rPr>
              <a:t>защитными конвертами </a:t>
            </a:r>
            <a:r>
              <a:rPr lang="ru-RU" sz="3600" dirty="0" smtClean="0">
                <a:solidFill>
                  <a:srgbClr val="000099"/>
                </a:solidFill>
              </a:rPr>
              <a:t>(</a:t>
            </a:r>
            <a:r>
              <a:rPr lang="en-US" sz="3600" i="1" dirty="0" smtClean="0">
                <a:solidFill>
                  <a:srgbClr val="FF0066"/>
                </a:solidFill>
              </a:rPr>
              <a:t>secure envelopes</a:t>
            </a:r>
            <a:r>
              <a:rPr lang="ru-RU" sz="3600" dirty="0" smtClean="0">
                <a:solidFill>
                  <a:srgbClr val="000099"/>
                </a:solidFill>
              </a:rPr>
              <a:t>).</a:t>
            </a:r>
          </a:p>
          <a:p>
            <a:pPr>
              <a:lnSpc>
                <a:spcPts val="4400"/>
              </a:lnSpc>
            </a:pPr>
            <a:r>
              <a:rPr lang="ru-RU" sz="3600" dirty="0" smtClean="0">
                <a:solidFill>
                  <a:srgbClr val="000099"/>
                </a:solidFill>
              </a:rPr>
              <a:t>Возможные </a:t>
            </a:r>
            <a:r>
              <a:rPr lang="ru-RU" sz="3600" i="1" dirty="0" smtClean="0">
                <a:solidFill>
                  <a:srgbClr val="FF0066"/>
                </a:solidFill>
              </a:rPr>
              <a:t>входные данные</a:t>
            </a:r>
            <a:r>
              <a:rPr lang="ru-RU" sz="3600" dirty="0" smtClean="0">
                <a:solidFill>
                  <a:srgbClr val="000099"/>
                </a:solidFill>
              </a:rPr>
              <a:t>, используемые при формировании маркера безопасности, следующие:</a:t>
            </a:r>
            <a:endParaRPr lang="ru-RU" sz="36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1071546"/>
            <a:ext cx="8001056" cy="520655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600"/>
              </a:spcBef>
              <a:buClr>
                <a:srgbClr val="FF0066"/>
              </a:buClr>
              <a:buSzPct val="80000"/>
              <a:buFont typeface="Wingdings" pitchFamily="2" charset="2"/>
              <a:buChar char="q"/>
              <a:defRPr/>
            </a:pPr>
            <a:r>
              <a:rPr lang="ru-RU" sz="3400" dirty="0" smtClean="0">
                <a:solidFill>
                  <a:srgbClr val="000099"/>
                </a:solidFill>
              </a:rPr>
              <a:t>указатель метода и/или криптографического алгоритма, используемого для обеспечения гарантий целостности маркера безопасности;</a:t>
            </a:r>
          </a:p>
          <a:p>
            <a:pPr marL="442913" indent="-442913" algn="l">
              <a:lnSpc>
                <a:spcPts val="4000"/>
              </a:lnSpc>
              <a:spcBef>
                <a:spcPts val="600"/>
              </a:spcBef>
              <a:buClr>
                <a:srgbClr val="FF0066"/>
              </a:buClr>
              <a:buSzPct val="80000"/>
              <a:buFont typeface="Wingdings" pitchFamily="2" charset="2"/>
              <a:buChar char="q"/>
              <a:defRPr/>
            </a:pPr>
            <a:r>
              <a:rPr lang="ru-RU" sz="3400" dirty="0" smtClean="0">
                <a:solidFill>
                  <a:srgbClr val="000099"/>
                </a:solidFill>
              </a:rPr>
              <a:t>указатель метода и/или криптографического алгоритма, используемого для обеспечения гарантий конфиденциальности маркера безопасности;</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1142984"/>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200"/>
              </a:lnSpc>
              <a:spcBef>
                <a:spcPts val="600"/>
              </a:spcBef>
              <a:buClr>
                <a:srgbClr val="FF0066"/>
              </a:buClr>
              <a:buSzPct val="80000"/>
              <a:buFont typeface="Wingdings" pitchFamily="2" charset="2"/>
              <a:buChar char="q"/>
              <a:defRPr/>
            </a:pPr>
            <a:r>
              <a:rPr lang="ru-RU" sz="3600" dirty="0" smtClean="0">
                <a:solidFill>
                  <a:srgbClr val="000099"/>
                </a:solidFill>
              </a:rPr>
              <a:t>УИД субъекта доказательства;</a:t>
            </a:r>
          </a:p>
          <a:p>
            <a:pPr marL="442913" indent="-442913" algn="l">
              <a:lnSpc>
                <a:spcPts val="4200"/>
              </a:lnSpc>
              <a:spcBef>
                <a:spcPts val="600"/>
              </a:spcBef>
              <a:buClr>
                <a:srgbClr val="FF0066"/>
              </a:buClr>
              <a:buSzPct val="80000"/>
              <a:buFont typeface="Wingdings" pitchFamily="2" charset="2"/>
              <a:buChar char="q"/>
              <a:defRPr/>
            </a:pPr>
            <a:r>
              <a:rPr lang="ru-RU" sz="3600" dirty="0" smtClean="0">
                <a:solidFill>
                  <a:srgbClr val="000099"/>
                </a:solidFill>
              </a:rPr>
              <a:t>УИД объекта, запрашивающего формирование доказательства;</a:t>
            </a:r>
          </a:p>
          <a:p>
            <a:pPr marL="442913" indent="-442913" algn="l">
              <a:lnSpc>
                <a:spcPts val="4200"/>
              </a:lnSpc>
              <a:spcBef>
                <a:spcPts val="600"/>
              </a:spcBef>
              <a:buClr>
                <a:srgbClr val="FF0066"/>
              </a:buClr>
              <a:buSzPct val="80000"/>
              <a:buFont typeface="Wingdings" pitchFamily="2" charset="2"/>
              <a:buChar char="q"/>
              <a:defRPr/>
            </a:pPr>
            <a:r>
              <a:rPr lang="ru-RU" sz="3600" dirty="0" smtClean="0">
                <a:solidFill>
                  <a:srgbClr val="000099"/>
                </a:solidFill>
              </a:rPr>
              <a:t>применяемая ПЛНТ;</a:t>
            </a:r>
          </a:p>
          <a:p>
            <a:pPr marL="442913" indent="-442913" algn="l">
              <a:lnSpc>
                <a:spcPts val="4200"/>
              </a:lnSpc>
              <a:spcBef>
                <a:spcPts val="600"/>
              </a:spcBef>
              <a:buClr>
                <a:srgbClr val="FF0066"/>
              </a:buClr>
              <a:buSzPct val="80000"/>
              <a:buFont typeface="Wingdings" pitchFamily="2" charset="2"/>
              <a:buChar char="q"/>
              <a:defRPr/>
            </a:pPr>
            <a:r>
              <a:rPr lang="ru-RU" sz="3600" dirty="0" smtClean="0">
                <a:solidFill>
                  <a:srgbClr val="000099"/>
                </a:solidFill>
              </a:rPr>
              <a:t>дата и время события или действия;</a:t>
            </a:r>
          </a:p>
          <a:p>
            <a:pPr marL="442913" indent="-442913" algn="l">
              <a:lnSpc>
                <a:spcPts val="4200"/>
              </a:lnSpc>
              <a:spcBef>
                <a:spcPts val="600"/>
              </a:spcBef>
              <a:buClr>
                <a:srgbClr val="FF0066"/>
              </a:buClr>
              <a:buSzPct val="80000"/>
              <a:buFont typeface="Wingdings" pitchFamily="2" charset="2"/>
              <a:buChar char="q"/>
              <a:defRPr/>
            </a:pPr>
            <a:r>
              <a:rPr lang="ru-RU" sz="3600" dirty="0" smtClean="0">
                <a:solidFill>
                  <a:srgbClr val="000099"/>
                </a:solidFill>
              </a:rPr>
              <a:t>данные, описывающие событие или действие.</a:t>
            </a: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85860"/>
            <a:ext cx="8001056" cy="12824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5000"/>
              </a:lnSpc>
            </a:pPr>
            <a:r>
              <a:rPr lang="ru-RU" sz="4200" dirty="0" smtClean="0">
                <a:solidFill>
                  <a:srgbClr val="000099"/>
                </a:solidFill>
              </a:rPr>
              <a:t>Возможные </a:t>
            </a:r>
            <a:r>
              <a:rPr lang="ru-RU" sz="4200" i="1" dirty="0" smtClean="0">
                <a:solidFill>
                  <a:srgbClr val="FF0066"/>
                </a:solidFill>
              </a:rPr>
              <a:t>выходные данные </a:t>
            </a:r>
            <a:r>
              <a:rPr lang="ru-RU" sz="4200" dirty="0" smtClean="0">
                <a:solidFill>
                  <a:srgbClr val="000099"/>
                </a:solidFill>
              </a:rPr>
              <a:t>следующие:</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8662" y="2714620"/>
            <a:ext cx="8001056" cy="25391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800"/>
              </a:lnSpc>
              <a:spcBef>
                <a:spcPts val="600"/>
              </a:spcBef>
              <a:buClr>
                <a:srgbClr val="FF0066"/>
              </a:buClr>
              <a:buSzPct val="80000"/>
              <a:buFont typeface="Wingdings" pitchFamily="2" charset="2"/>
              <a:buChar char="q"/>
              <a:defRPr/>
            </a:pPr>
            <a:r>
              <a:rPr lang="ru-RU" sz="4000" dirty="0" smtClean="0">
                <a:solidFill>
                  <a:srgbClr val="000099"/>
                </a:solidFill>
              </a:rPr>
              <a:t>маркер безопасности;</a:t>
            </a:r>
          </a:p>
          <a:p>
            <a:pPr marL="539750" indent="-539750" algn="l">
              <a:lnSpc>
                <a:spcPts val="4800"/>
              </a:lnSpc>
              <a:spcBef>
                <a:spcPts val="600"/>
              </a:spcBef>
              <a:buClr>
                <a:srgbClr val="FF0066"/>
              </a:buClr>
              <a:buSzPct val="80000"/>
              <a:buFont typeface="Wingdings" pitchFamily="2" charset="2"/>
              <a:buChar char="q"/>
              <a:defRPr/>
            </a:pPr>
            <a:r>
              <a:rPr lang="ru-RU" sz="4000" dirty="0" smtClean="0">
                <a:solidFill>
                  <a:srgbClr val="000099"/>
                </a:solidFill>
              </a:rPr>
              <a:t>дата и время, когда был сформирован маркер безопасности.</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2273300"/>
            <a:ext cx="8001056" cy="397544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100"/>
              </a:lnSpc>
            </a:pPr>
            <a:r>
              <a:rPr lang="ru-RU" dirty="0" smtClean="0">
                <a:solidFill>
                  <a:srgbClr val="000099"/>
                </a:solidFill>
              </a:rPr>
              <a:t>В этой схеме </a:t>
            </a:r>
            <a:r>
              <a:rPr lang="ru-RU" i="1" dirty="0" smtClean="0">
                <a:solidFill>
                  <a:srgbClr val="FF0066"/>
                </a:solidFill>
              </a:rPr>
              <a:t>доказательство СЛНТ состоит из маркера безопасности, защищённого с помощью КПС на основе секретного ключа</a:t>
            </a:r>
            <a:r>
              <a:rPr lang="ru-RU" dirty="0" smtClean="0">
                <a:solidFill>
                  <a:srgbClr val="000099"/>
                </a:solidFill>
              </a:rPr>
              <a:t>, хранящегося внутри криптографических модулей защиты от НСД, которыми обладают объект (средство)  формирования доказательства, объект (средство) проверки подлинности доказательства и судья.</a:t>
            </a:r>
            <a:endParaRPr lang="ru-RU" dirty="0">
              <a:solidFill>
                <a:srgbClr val="000099"/>
              </a:solidFill>
            </a:endParaRPr>
          </a:p>
        </p:txBody>
      </p:sp>
      <p:sp>
        <p:nvSpPr>
          <p:cNvPr id="314371" name="Rectangle 3"/>
          <p:cNvSpPr>
            <a:spLocks noChangeArrowheads="1"/>
          </p:cNvSpPr>
          <p:nvPr/>
        </p:nvSpPr>
        <p:spPr bwMode="auto">
          <a:xfrm>
            <a:off x="793750" y="928670"/>
            <a:ext cx="8350250" cy="1192634"/>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4.2. СЛНТ, использующая маркеры безопасности и модули, защищающие</a:t>
            </a:r>
          </a:p>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от санкционированного вмешательства</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8425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900"/>
              </a:lnSpc>
            </a:pPr>
            <a:r>
              <a:rPr lang="ru-RU" sz="2500" i="1" dirty="0" smtClean="0">
                <a:solidFill>
                  <a:srgbClr val="FF0066"/>
                </a:solidFill>
              </a:rPr>
              <a:t>Модули защиты от НСД запрещают операции</a:t>
            </a:r>
            <a:r>
              <a:rPr lang="ru-RU" sz="2500" dirty="0" smtClean="0">
                <a:solidFill>
                  <a:srgbClr val="000099"/>
                </a:solidFill>
              </a:rPr>
              <a:t>, которые предусматривают использование секретного ключа, и предотвращают любые попытки внешних модулей рассекретить значение этого ключа.</a:t>
            </a:r>
          </a:p>
          <a:p>
            <a:pPr>
              <a:lnSpc>
                <a:spcPts val="2900"/>
              </a:lnSpc>
            </a:pPr>
            <a:r>
              <a:rPr lang="ru-RU" sz="2500" i="1" dirty="0" smtClean="0">
                <a:solidFill>
                  <a:srgbClr val="FF0066"/>
                </a:solidFill>
              </a:rPr>
              <a:t>Модуль защиты от НСД в средстве формирования доказательства </a:t>
            </a:r>
            <a:r>
              <a:rPr lang="ru-RU" sz="2500" dirty="0" smtClean="0">
                <a:solidFill>
                  <a:srgbClr val="000099"/>
                </a:solidFill>
              </a:rPr>
              <a:t>разрешает использовать секретный ключ при формировании маркера безопасности, защищённого КПС, в то время как модули, размещённые у объекта (в средстве)  проверки подлинности доказательства и у судьи, позволяют только проверить маркер безопасности.</a:t>
            </a:r>
            <a:endParaRPr lang="ru-RU" sz="25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8425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200" i="1" dirty="0" smtClean="0">
                <a:solidFill>
                  <a:srgbClr val="FF0066"/>
                </a:solidFill>
              </a:rPr>
              <a:t>Все взаимодействующие стороны должны гарантировать, что секретные ключи были инсталлированы в модули защиты от НСД корректно</a:t>
            </a:r>
            <a:r>
              <a:rPr lang="ru-RU" sz="3200" dirty="0" smtClean="0">
                <a:solidFill>
                  <a:srgbClr val="000099"/>
                </a:solidFill>
              </a:rPr>
              <a:t>, причём так, что один и тот же секретный ключ может использоваться для формирования доказательства только одним объектом, а другими объектами — только для проверки подлинности доказательства.</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2143116"/>
            <a:ext cx="8001056" cy="427040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i="1" dirty="0" smtClean="0">
                <a:solidFill>
                  <a:srgbClr val="FF0066"/>
                </a:solidFill>
              </a:rPr>
              <a:t>СЛНТ применяет генерирование, проверку и регистрацию (запись) доказательства (свидетельства), а также последующее извлечение и повторную проверку этого доказательства (свидетельства) с целью урегулирования споров</a:t>
            </a:r>
            <a:r>
              <a:rPr lang="ru-RU" dirty="0" smtClean="0">
                <a:solidFill>
                  <a:srgbClr val="000099"/>
                </a:solidFill>
              </a:rPr>
              <a:t>. Споры не могут быть разрешены, если доказательство (свидетельство) не было предварительно (заранее) зарегистрировано.</a:t>
            </a:r>
            <a:endParaRPr lang="ru-RU" dirty="0">
              <a:solidFill>
                <a:srgbClr val="000099"/>
              </a:solidFill>
            </a:endParaRPr>
          </a:p>
        </p:txBody>
      </p:sp>
      <p:sp>
        <p:nvSpPr>
          <p:cNvPr id="86020" name="Rectangle 4"/>
          <p:cNvSpPr>
            <a:spLocks noChangeArrowheads="1"/>
          </p:cNvSpPr>
          <p:nvPr/>
        </p:nvSpPr>
        <p:spPr bwMode="auto">
          <a:xfrm>
            <a:off x="755650" y="822326"/>
            <a:ext cx="8388350" cy="1231106"/>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en-US" sz="3200" b="1" i="1" dirty="0">
                <a:solidFill>
                  <a:srgbClr val="FF3300"/>
                </a:solidFill>
                <a:latin typeface="Arial" charset="0"/>
              </a:rPr>
              <a:t>I. </a:t>
            </a:r>
            <a:r>
              <a:rPr lang="ru-RU" sz="3200" b="1" i="1" dirty="0">
                <a:solidFill>
                  <a:srgbClr val="FF3300"/>
                </a:solidFill>
                <a:latin typeface="Arial" charset="0"/>
              </a:rPr>
              <a:t>Введение</a:t>
            </a:r>
          </a:p>
          <a:p>
            <a:pPr>
              <a:lnSpc>
                <a:spcPts val="3200"/>
              </a:lnSpc>
              <a:buClr>
                <a:srgbClr val="FFFF00"/>
              </a:buClr>
              <a:buSzPct val="80000"/>
              <a:buFont typeface="Wingdings" pitchFamily="2" charset="2"/>
              <a:buNone/>
              <a:defRPr/>
            </a:pPr>
            <a:r>
              <a:rPr lang="ru-RU" sz="3000" b="1" i="1" dirty="0">
                <a:solidFill>
                  <a:srgbClr val="FF3300"/>
                </a:solidFill>
                <a:latin typeface="Arial" charset="0"/>
              </a:rPr>
              <a:t>1.1. </a:t>
            </a:r>
            <a:r>
              <a:rPr lang="ru-RU" sz="3000" b="1" i="1" dirty="0" smtClean="0">
                <a:solidFill>
                  <a:srgbClr val="FF3300"/>
                </a:solidFill>
                <a:latin typeface="Arial" charset="0"/>
              </a:rPr>
              <a:t>Основные концепции обеспечения</a:t>
            </a:r>
          </a:p>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неотказуемости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71546"/>
            <a:ext cx="8001056" cy="519501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700" i="1" dirty="0" smtClean="0">
                <a:solidFill>
                  <a:srgbClr val="FF0066"/>
                </a:solidFill>
              </a:rPr>
              <a:t>Если имеет место спор</a:t>
            </a:r>
            <a:r>
              <a:rPr lang="ru-RU" sz="2700" dirty="0" smtClean="0">
                <a:solidFill>
                  <a:srgbClr val="000099"/>
                </a:solidFill>
              </a:rPr>
              <a:t>, то пользователь доказательством предоставляет маркер безопасности, защищённый криптографической проверочной суммой на основе секретного ключа, судье и доказывает, что маркер должен быть сформирован с использованием модуля защиты от НСД, размещённым в средстве формирования доказательства, так как другие модули защиты от НСД, содержащие такой же секретный ключ не способны сформировать маркер безопасности.</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428736"/>
            <a:ext cx="8001056" cy="47616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В этой схеме доказательство СЛНТ состоит из формата данных, подписанных ЭЦП</a:t>
            </a:r>
            <a:r>
              <a:rPr lang="ru-RU" dirty="0" smtClean="0">
                <a:solidFill>
                  <a:srgbClr val="000099"/>
                </a:solidFill>
              </a:rPr>
              <a:t>. </a:t>
            </a:r>
            <a:r>
              <a:rPr lang="ru-RU" i="1" dirty="0" smtClean="0">
                <a:solidFill>
                  <a:srgbClr val="FF0066"/>
                </a:solidFill>
              </a:rPr>
              <a:t>При формировании ЭЦП используется ключ подписи, а при проверке ЭЦП используется проверочный ключ</a:t>
            </a:r>
            <a:r>
              <a:rPr lang="ru-RU" dirty="0" smtClean="0">
                <a:solidFill>
                  <a:srgbClr val="000099"/>
                </a:solidFill>
              </a:rPr>
              <a:t>. В зависимости от ПЛБ могут быть востребованы данные о времени. Значение времени, которое предоставляется объектом и/или ДТС, выступающей в роли центра меток времени, может быть включено в ЭЦП.</a:t>
            </a:r>
            <a:endParaRPr lang="ru-RU" dirty="0">
              <a:solidFill>
                <a:srgbClr val="000099"/>
              </a:solidFill>
            </a:endParaRPr>
          </a:p>
        </p:txBody>
      </p:sp>
      <p:sp>
        <p:nvSpPr>
          <p:cNvPr id="314371" name="Rectangle 3"/>
          <p:cNvSpPr>
            <a:spLocks noChangeArrowheads="1"/>
          </p:cNvSpPr>
          <p:nvPr/>
        </p:nvSpPr>
        <p:spPr bwMode="auto">
          <a:xfrm>
            <a:off x="755650" y="928670"/>
            <a:ext cx="8388350" cy="397545"/>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4.3. СЛНТ, использующая ЭЦП</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02870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200" i="1" dirty="0" smtClean="0">
                <a:solidFill>
                  <a:srgbClr val="FF0066"/>
                </a:solidFill>
              </a:rPr>
              <a:t>Если время не предоставляется ДТС</a:t>
            </a:r>
            <a:r>
              <a:rPr lang="ru-RU" sz="3200" dirty="0" smtClean="0">
                <a:solidFill>
                  <a:srgbClr val="000099"/>
                </a:solidFill>
              </a:rPr>
              <a:t>, то нет необходимости в обеспечении гарантий надёжности значения времени со стороны других объектов. </a:t>
            </a:r>
            <a:r>
              <a:rPr lang="ru-RU" sz="3200" i="1" dirty="0" smtClean="0">
                <a:solidFill>
                  <a:srgbClr val="FF0066"/>
                </a:solidFill>
              </a:rPr>
              <a:t>Если судье необходимо значение времени и/или контекстно-зависимая информация для урегулирования спора</a:t>
            </a:r>
            <a:r>
              <a:rPr lang="ru-RU" sz="3200" dirty="0" smtClean="0">
                <a:solidFill>
                  <a:srgbClr val="000099"/>
                </a:solidFill>
              </a:rPr>
              <a:t>, то такая информация должна быть получена из надёжных («внушающих доверие») источников (например, ДТС).</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71546"/>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000" i="1" dirty="0" smtClean="0">
                <a:solidFill>
                  <a:srgbClr val="FF0066"/>
                </a:solidFill>
              </a:rPr>
              <a:t>Объект (средство) проверки доказательства и судья должны быть способны получить ключ для проверки с целью подтверждения подлинности доказательства</a:t>
            </a:r>
            <a:r>
              <a:rPr lang="ru-RU" sz="3000" dirty="0" smtClean="0">
                <a:solidFill>
                  <a:srgbClr val="000099"/>
                </a:solidFill>
              </a:rPr>
              <a:t>. Если нет возможности обеспечить гарантии того, что судья будет знать открытый ключ средства формирования доказательства любыми иными средствами, то доказательство также должно включать СЕРТ</a:t>
            </a:r>
            <a:r>
              <a:rPr lang="en-US" sz="3000" dirty="0" smtClean="0">
                <a:solidFill>
                  <a:srgbClr val="000099"/>
                </a:solidFill>
              </a:rPr>
              <a:t>|</a:t>
            </a:r>
            <a:r>
              <a:rPr lang="ru-RU" sz="3000" dirty="0" smtClean="0">
                <a:solidFill>
                  <a:srgbClr val="000099"/>
                </a:solidFill>
              </a:rPr>
              <a:t>ИБ для данного ключа.</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028700"/>
            <a:ext cx="8001056" cy="52475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000" dirty="0" smtClean="0">
                <a:solidFill>
                  <a:srgbClr val="000099"/>
                </a:solidFill>
              </a:rPr>
              <a:t>ЭЦП может быть сформирована субъектом доказательства или ДТС, выступающей в роли центра формирования подписей.</a:t>
            </a:r>
          </a:p>
          <a:p>
            <a:pPr>
              <a:lnSpc>
                <a:spcPts val="3600"/>
              </a:lnSpc>
            </a:pPr>
            <a:r>
              <a:rPr lang="ru-RU" sz="3000" i="1" dirty="0" smtClean="0">
                <a:solidFill>
                  <a:srgbClr val="FF0066"/>
                </a:solidFill>
              </a:rPr>
              <a:t>Сформированная субъектом доказательства ЭЦП называется непосредственной ЭЦП (</a:t>
            </a:r>
            <a:r>
              <a:rPr lang="en-US" sz="3000" i="1" dirty="0" smtClean="0">
                <a:solidFill>
                  <a:srgbClr val="FF0066"/>
                </a:solidFill>
              </a:rPr>
              <a:t>direct digital signature</a:t>
            </a:r>
            <a:r>
              <a:rPr lang="ru-RU" sz="3000" i="1" dirty="0" smtClean="0">
                <a:solidFill>
                  <a:srgbClr val="FF0066"/>
                </a:solidFill>
              </a:rPr>
              <a:t>)</a:t>
            </a:r>
            <a:r>
              <a:rPr lang="ru-RU" sz="3000" dirty="0" smtClean="0">
                <a:solidFill>
                  <a:srgbClr val="000099"/>
                </a:solidFill>
              </a:rPr>
              <a:t>.</a:t>
            </a:r>
            <a:r>
              <a:rPr lang="ru-RU" sz="3000" i="1" dirty="0" smtClean="0">
                <a:solidFill>
                  <a:srgbClr val="FF0066"/>
                </a:solidFill>
              </a:rPr>
              <a:t> ЭЦП, сформированная ДТС от имени субъекта доказательства, именуется промежуточной ЭЦП (</a:t>
            </a:r>
            <a:r>
              <a:rPr lang="en-US" sz="3000" i="1" dirty="0" smtClean="0">
                <a:solidFill>
                  <a:srgbClr val="FF0066"/>
                </a:solidFill>
              </a:rPr>
              <a:t>mediated digital signature</a:t>
            </a:r>
            <a:r>
              <a:rPr lang="ru-RU" sz="3000" i="1" dirty="0" smtClean="0">
                <a:solidFill>
                  <a:srgbClr val="FF0066"/>
                </a:solidFill>
              </a:rPr>
              <a:t>)</a:t>
            </a:r>
            <a:r>
              <a:rPr lang="ru-RU" sz="3000" dirty="0" smtClean="0">
                <a:solidFill>
                  <a:srgbClr val="000099"/>
                </a:solidFill>
              </a:rPr>
              <a:t>.</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71546"/>
            <a:ext cx="8001056" cy="517064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i="1" dirty="0" smtClean="0">
                <a:solidFill>
                  <a:srgbClr val="FF0066"/>
                </a:solidFill>
              </a:rPr>
              <a:t>Сами по себе ЭЦП не эффективны при разрешении споров, в частности, когда СЕРТ</a:t>
            </a:r>
            <a:r>
              <a:rPr lang="en-US" i="1" dirty="0" smtClean="0">
                <a:solidFill>
                  <a:srgbClr val="FF0066"/>
                </a:solidFill>
              </a:rPr>
              <a:t>|</a:t>
            </a:r>
            <a:r>
              <a:rPr lang="ru-RU" i="1" dirty="0" smtClean="0">
                <a:solidFill>
                  <a:srgbClr val="FF0066"/>
                </a:solidFill>
              </a:rPr>
              <a:t>ИБ, используемый для проверки ЭЦП, был аннулирован</a:t>
            </a:r>
            <a:r>
              <a:rPr lang="ru-RU" dirty="0" smtClean="0">
                <a:solidFill>
                  <a:srgbClr val="000099"/>
                </a:solidFill>
              </a:rPr>
              <a:t>. С целью урегулирования таких конфликтов, необходимо представить судье дополнительное доказательство об аннулировании СЕРТ</a:t>
            </a:r>
            <a:r>
              <a:rPr lang="en-US" dirty="0" smtClean="0">
                <a:solidFill>
                  <a:srgbClr val="000099"/>
                </a:solidFill>
              </a:rPr>
              <a:t>|</a:t>
            </a:r>
            <a:r>
              <a:rPr lang="ru-RU" dirty="0" smtClean="0">
                <a:solidFill>
                  <a:srgbClr val="000099"/>
                </a:solidFill>
              </a:rPr>
              <a:t>ИБ (например, списки аннулированных СЕРТ</a:t>
            </a:r>
            <a:r>
              <a:rPr lang="en-US" dirty="0" smtClean="0">
                <a:solidFill>
                  <a:srgbClr val="000099"/>
                </a:solidFill>
              </a:rPr>
              <a:t>|</a:t>
            </a:r>
            <a:r>
              <a:rPr lang="ru-RU" dirty="0" smtClean="0">
                <a:solidFill>
                  <a:srgbClr val="000099"/>
                </a:solidFill>
              </a:rPr>
              <a:t>ИБ), которое подтвердит, что СЕРТ</a:t>
            </a:r>
            <a:r>
              <a:rPr lang="en-US" dirty="0" smtClean="0">
                <a:solidFill>
                  <a:srgbClr val="000099"/>
                </a:solidFill>
              </a:rPr>
              <a:t>|</a:t>
            </a:r>
            <a:r>
              <a:rPr lang="ru-RU" dirty="0" smtClean="0">
                <a:solidFill>
                  <a:srgbClr val="000099"/>
                </a:solidFill>
              </a:rPr>
              <a:t>ИБ  был действителен в тот момент времени, когда была сформирована ЭЦП.</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39800"/>
            <a:ext cx="8001056" cy="517064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Однако эта схема не позволяет урегулировать споры, когда владелец закрытого ключа своевольно использовал некорректное значение времени, или когда нарушитель скомпрометировал закрытый ключ, используемый при формировании ЭЦП</a:t>
            </a:r>
            <a:r>
              <a:rPr lang="ru-RU" dirty="0" smtClean="0">
                <a:solidFill>
                  <a:srgbClr val="000099"/>
                </a:solidFill>
              </a:rPr>
              <a:t>. С целью урегулирования таких конфликтов, необходимо дополнительно использовать доверенный источник эталонного времени или скрепляющую ЭЦП ДТС, которая выступает в роли центра меток времени.</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028700"/>
            <a:ext cx="8001056" cy="51805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000" i="1" dirty="0" smtClean="0">
                <a:solidFill>
                  <a:srgbClr val="FF0066"/>
                </a:solidFill>
              </a:rPr>
              <a:t>Объект (средство) проверки подлинности доказательства может использовать Службу единого каталога </a:t>
            </a:r>
            <a:r>
              <a:rPr lang="ru-RU" sz="3000" dirty="0" smtClean="0">
                <a:solidFill>
                  <a:srgbClr val="000099"/>
                </a:solidFill>
              </a:rPr>
              <a:t>для получения информации (такой как СЕРТ</a:t>
            </a:r>
            <a:r>
              <a:rPr lang="en-US" sz="3000" dirty="0" smtClean="0">
                <a:solidFill>
                  <a:srgbClr val="000099"/>
                </a:solidFill>
              </a:rPr>
              <a:t>|</a:t>
            </a:r>
            <a:r>
              <a:rPr lang="ru-RU" sz="3000" dirty="0" smtClean="0">
                <a:solidFill>
                  <a:srgbClr val="000099"/>
                </a:solidFill>
              </a:rPr>
              <a:t>ИБ), необходимой для осуществления процедуры проверки подлинности. Объект (средство) проверки подлинности доказательства обязано получить открытый ключ, принадлежащий средству формирования доказательства.</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928670"/>
            <a:ext cx="8001056" cy="535531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2900" i="1" dirty="0" smtClean="0">
                <a:solidFill>
                  <a:srgbClr val="FF0066"/>
                </a:solidFill>
              </a:rPr>
              <a:t>Этот ключ может содержаться в СЕРТ</a:t>
            </a:r>
            <a:r>
              <a:rPr lang="en-US" sz="2900" i="1" dirty="0" smtClean="0">
                <a:solidFill>
                  <a:srgbClr val="FF0066"/>
                </a:solidFill>
              </a:rPr>
              <a:t>|</a:t>
            </a:r>
            <a:r>
              <a:rPr lang="ru-RU" sz="2900" i="1" dirty="0" smtClean="0">
                <a:solidFill>
                  <a:srgbClr val="FF0066"/>
                </a:solidFill>
              </a:rPr>
              <a:t>ИБ безопасности, хранящемся в репозитарии Единого каталога</a:t>
            </a:r>
            <a:r>
              <a:rPr lang="ru-RU" sz="2900" dirty="0" smtClean="0">
                <a:solidFill>
                  <a:srgbClr val="000099"/>
                </a:solidFill>
              </a:rPr>
              <a:t>. Иногда может понадобиться несколько </a:t>
            </a:r>
            <a:r>
              <a:rPr lang="ru-RU" dirty="0" smtClean="0">
                <a:solidFill>
                  <a:srgbClr val="000099"/>
                </a:solidFill>
              </a:rPr>
              <a:t>СЕРТ</a:t>
            </a:r>
            <a:r>
              <a:rPr lang="en-US" dirty="0" smtClean="0">
                <a:solidFill>
                  <a:srgbClr val="000099"/>
                </a:solidFill>
              </a:rPr>
              <a:t>|</a:t>
            </a:r>
            <a:r>
              <a:rPr lang="ru-RU" dirty="0" smtClean="0">
                <a:solidFill>
                  <a:srgbClr val="000099"/>
                </a:solidFill>
              </a:rPr>
              <a:t>ИБ</a:t>
            </a:r>
            <a:r>
              <a:rPr lang="ru-RU" sz="2900" dirty="0" smtClean="0">
                <a:solidFill>
                  <a:srgbClr val="000099"/>
                </a:solidFill>
              </a:rPr>
              <a:t>. Также для обеспечения гарантий того, что </a:t>
            </a:r>
            <a:r>
              <a:rPr lang="ru-RU" dirty="0" smtClean="0">
                <a:solidFill>
                  <a:srgbClr val="000099"/>
                </a:solidFill>
              </a:rPr>
              <a:t>СЕРТ</a:t>
            </a:r>
            <a:r>
              <a:rPr lang="en-US" dirty="0" smtClean="0">
                <a:solidFill>
                  <a:srgbClr val="000099"/>
                </a:solidFill>
              </a:rPr>
              <a:t>|</a:t>
            </a:r>
            <a:r>
              <a:rPr lang="ru-RU" dirty="0" smtClean="0">
                <a:solidFill>
                  <a:srgbClr val="000099"/>
                </a:solidFill>
              </a:rPr>
              <a:t>ИБ </a:t>
            </a:r>
            <a:r>
              <a:rPr lang="ru-RU" sz="2900" dirty="0" smtClean="0">
                <a:solidFill>
                  <a:srgbClr val="000099"/>
                </a:solidFill>
              </a:rPr>
              <a:t> является юридически действующим, может быть следует запросить используемый </a:t>
            </a:r>
            <a:r>
              <a:rPr lang="ru-RU" sz="2900" i="1" dirty="0" smtClean="0">
                <a:solidFill>
                  <a:srgbClr val="FF0066"/>
                </a:solidFill>
              </a:rPr>
              <a:t>перечень аннулированных сертификатов</a:t>
            </a:r>
            <a:r>
              <a:rPr lang="ru-RU" sz="2900" dirty="0" smtClean="0">
                <a:solidFill>
                  <a:srgbClr val="000099"/>
                </a:solidFill>
              </a:rPr>
              <a:t>. Такой перечень является обязательным для каждого УЦ, который указан в маршруте сертификации (ITU-T </a:t>
            </a:r>
            <a:r>
              <a:rPr lang="en-US" sz="2900" dirty="0" err="1" smtClean="0">
                <a:solidFill>
                  <a:srgbClr val="000099"/>
                </a:solidFill>
              </a:rPr>
              <a:t>Rec</a:t>
            </a:r>
            <a:r>
              <a:rPr lang="ru-RU" sz="2900" dirty="0" smtClean="0">
                <a:solidFill>
                  <a:srgbClr val="000099"/>
                </a:solidFill>
              </a:rPr>
              <a:t>. X.509).</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8425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400" i="1" dirty="0" smtClean="0">
                <a:solidFill>
                  <a:srgbClr val="FF0066"/>
                </a:solidFill>
              </a:rPr>
              <a:t>Пользователь доказательством может обратиться за поддержкой к ДТС, которая выступает в роли центра проверки ЭЦП, с целью проверки подлинности ЭЦП</a:t>
            </a:r>
            <a:r>
              <a:rPr lang="ru-RU" sz="3400" dirty="0" smtClean="0">
                <a:solidFill>
                  <a:srgbClr val="000099"/>
                </a:solidFill>
              </a:rPr>
              <a:t>. При исполнении этой роли ДТС проверяет взаимосвязь между исходным сообщением (или, если используется, цифровым отпечатком сообщения) и ЭЦП.</a:t>
            </a:r>
            <a:endParaRPr lang="ru-RU" sz="34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a:t>
            </a:r>
            <a:r>
              <a:rPr lang="ru-RU" sz="1900" i="1" dirty="0">
                <a:solidFill>
                  <a:srgbClr val="56AC00"/>
                </a:solidFill>
                <a:latin typeface="Arial" charset="0"/>
                <a:cs typeface="Arial" charset="0"/>
              </a:rPr>
              <a:t>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4807</TotalTime>
  <Words>6359</Words>
  <Application>Microsoft Office PowerPoint</Application>
  <PresentationFormat>Экран (4:3)</PresentationFormat>
  <Paragraphs>543</Paragraphs>
  <Slides>101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101</vt:i4>
      </vt:variant>
    </vt:vector>
  </HeadingPairs>
  <TitlesOfParts>
    <vt:vector size="107" baseType="lpstr">
      <vt:lpstr>Arial</vt:lpstr>
      <vt:lpstr>Arial Narrow</vt:lpstr>
      <vt:lpstr>Tahoma</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1148</cp:revision>
  <dcterms:created xsi:type="dcterms:W3CDTF">2004-05-29T13:25:37Z</dcterms:created>
  <dcterms:modified xsi:type="dcterms:W3CDTF">2022-09-18T11:13:08Z</dcterms:modified>
</cp:coreProperties>
</file>