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8" r:id="rId3"/>
    <p:sldId id="518" r:id="rId4"/>
    <p:sldId id="603" r:id="rId5"/>
    <p:sldId id="604" r:id="rId6"/>
    <p:sldId id="605" r:id="rId7"/>
    <p:sldId id="485" r:id="rId8"/>
    <p:sldId id="606" r:id="rId9"/>
    <p:sldId id="519" r:id="rId10"/>
    <p:sldId id="607" r:id="rId11"/>
    <p:sldId id="608" r:id="rId12"/>
    <p:sldId id="609" r:id="rId13"/>
    <p:sldId id="602" r:id="rId14"/>
    <p:sldId id="610" r:id="rId15"/>
    <p:sldId id="611" r:id="rId16"/>
    <p:sldId id="612" r:id="rId17"/>
    <p:sldId id="613" r:id="rId18"/>
    <p:sldId id="614" r:id="rId19"/>
    <p:sldId id="615" r:id="rId20"/>
    <p:sldId id="616" r:id="rId21"/>
    <p:sldId id="617" r:id="rId22"/>
    <p:sldId id="618" r:id="rId23"/>
    <p:sldId id="619" r:id="rId24"/>
    <p:sldId id="620" r:id="rId25"/>
    <p:sldId id="621" r:id="rId26"/>
    <p:sldId id="622" r:id="rId27"/>
    <p:sldId id="623" r:id="rId28"/>
    <p:sldId id="624" r:id="rId29"/>
    <p:sldId id="625" r:id="rId30"/>
    <p:sldId id="626" r:id="rId31"/>
    <p:sldId id="627" r:id="rId32"/>
    <p:sldId id="628" r:id="rId33"/>
    <p:sldId id="629" r:id="rId34"/>
    <p:sldId id="630" r:id="rId35"/>
    <p:sldId id="631" r:id="rId36"/>
    <p:sldId id="632" r:id="rId37"/>
    <p:sldId id="633" r:id="rId38"/>
    <p:sldId id="634" r:id="rId39"/>
    <p:sldId id="635" r:id="rId40"/>
    <p:sldId id="636" r:id="rId41"/>
    <p:sldId id="637" r:id="rId42"/>
    <p:sldId id="638" r:id="rId43"/>
    <p:sldId id="639" r:id="rId44"/>
    <p:sldId id="640" r:id="rId45"/>
    <p:sldId id="641" r:id="rId46"/>
    <p:sldId id="643" r:id="rId47"/>
    <p:sldId id="642" r:id="rId48"/>
    <p:sldId id="644" r:id="rId49"/>
    <p:sldId id="645" r:id="rId50"/>
    <p:sldId id="646" r:id="rId51"/>
    <p:sldId id="647" r:id="rId52"/>
    <p:sldId id="648" r:id="rId53"/>
    <p:sldId id="649" r:id="rId54"/>
    <p:sldId id="650" r:id="rId55"/>
    <p:sldId id="520" r:id="rId56"/>
    <p:sldId id="651" r:id="rId57"/>
    <p:sldId id="652" r:id="rId58"/>
    <p:sldId id="653" r:id="rId59"/>
    <p:sldId id="654" r:id="rId60"/>
    <p:sldId id="655" r:id="rId61"/>
    <p:sldId id="656" r:id="rId62"/>
    <p:sldId id="657" r:id="rId63"/>
    <p:sldId id="658" r:id="rId64"/>
    <p:sldId id="659" r:id="rId65"/>
    <p:sldId id="660" r:id="rId66"/>
    <p:sldId id="661" r:id="rId67"/>
    <p:sldId id="662" r:id="rId68"/>
    <p:sldId id="663" r:id="rId69"/>
    <p:sldId id="664" r:id="rId70"/>
    <p:sldId id="665" r:id="rId71"/>
    <p:sldId id="666" r:id="rId72"/>
    <p:sldId id="667" r:id="rId73"/>
    <p:sldId id="468" r:id="rId74"/>
    <p:sldId id="668" r:id="rId75"/>
    <p:sldId id="669" r:id="rId76"/>
    <p:sldId id="670" r:id="rId77"/>
    <p:sldId id="671" r:id="rId78"/>
    <p:sldId id="530" r:id="rId79"/>
    <p:sldId id="673" r:id="rId80"/>
    <p:sldId id="674" r:id="rId81"/>
    <p:sldId id="672" r:id="rId82"/>
    <p:sldId id="675" r:id="rId83"/>
    <p:sldId id="676" r:id="rId84"/>
    <p:sldId id="677" r:id="rId85"/>
    <p:sldId id="678" r:id="rId86"/>
    <p:sldId id="679" r:id="rId87"/>
    <p:sldId id="680" r:id="rId88"/>
    <p:sldId id="681" r:id="rId89"/>
    <p:sldId id="682" r:id="rId90"/>
    <p:sldId id="683" r:id="rId91"/>
    <p:sldId id="684" r:id="rId92"/>
    <p:sldId id="685" r:id="rId93"/>
    <p:sldId id="686" r:id="rId94"/>
    <p:sldId id="687" r:id="rId95"/>
    <p:sldId id="688" r:id="rId96"/>
    <p:sldId id="689" r:id="rId97"/>
    <p:sldId id="690" r:id="rId98"/>
    <p:sldId id="691" r:id="rId99"/>
    <p:sldId id="692" r:id="rId100"/>
    <p:sldId id="693" r:id="rId101"/>
    <p:sldId id="694" r:id="rId102"/>
    <p:sldId id="695" r:id="rId103"/>
    <p:sldId id="696" r:id="rId104"/>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000099"/>
    <a:srgbClr val="FF0066"/>
    <a:srgbClr val="FF3300"/>
    <a:srgbClr val="CCFFCC"/>
    <a:srgbClr val="FF9933"/>
    <a:srgbClr val="006666"/>
    <a:srgbClr val="CC0000"/>
    <a:srgbClr val="00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Средний стиль 1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63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85786" y="3933825"/>
            <a:ext cx="8358214" cy="1392689"/>
          </a:xfrm>
          <a:prstGeom prst="rect">
            <a:avLst/>
          </a:prstGeom>
          <a:noFill/>
          <a:ln w="9525">
            <a:noFill/>
            <a:miter lim="800000"/>
            <a:headEnd/>
            <a:tailEnd/>
          </a:ln>
          <a:effectLst>
            <a:outerShdw dist="17961" dir="2700000" algn="ctr" rotWithShape="0">
              <a:srgbClr val="3399FF"/>
            </a:outerShdw>
          </a:effectLst>
        </p:spPr>
        <p:txBody>
          <a:bodyPr wrap="square" lIns="0" tIns="0" rIns="0" bIns="0" anchor="b" anchorCtr="1">
            <a:spAutoFit/>
          </a:bodyPr>
          <a:lstStyle/>
          <a:p>
            <a:pPr marL="342900" indent="-342900" fontAlgn="ctr">
              <a:lnSpc>
                <a:spcPts val="3600"/>
              </a:lnSpc>
              <a:spcBef>
                <a:spcPts val="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№5:</a:t>
            </a:r>
            <a:r>
              <a:rPr lang="ru-RU" sz="3200" dirty="0" smtClean="0">
                <a:solidFill>
                  <a:srgbClr val="FF3300"/>
                </a:solidFill>
              </a:rPr>
              <a:t> </a:t>
            </a:r>
            <a:r>
              <a:rPr lang="ru-RU" sz="3200" i="1" dirty="0">
                <a:solidFill>
                  <a:srgbClr val="56AC00"/>
                </a:solidFill>
              </a:rPr>
              <a:t>Теоретические основы </a:t>
            </a:r>
            <a:r>
              <a:rPr lang="ru-RU" sz="3200" i="1" dirty="0" smtClean="0">
                <a:solidFill>
                  <a:srgbClr val="56AC00"/>
                </a:solidFill>
              </a:rPr>
              <a:t>обеспечения неотказуемости</a:t>
            </a:r>
          </a:p>
          <a:p>
            <a:pPr marL="342900" indent="-342900" fontAlgn="ctr">
              <a:lnSpc>
                <a:spcPts val="3600"/>
              </a:lnSpc>
              <a:spcBef>
                <a:spcPts val="0"/>
              </a:spcBef>
              <a:buClr>
                <a:srgbClr val="FFFF00"/>
              </a:buClr>
              <a:buSzPct val="80000"/>
              <a:buFont typeface="Wingdings" pitchFamily="2" charset="2"/>
              <a:buNone/>
              <a:defRPr/>
            </a:pPr>
            <a:r>
              <a:rPr lang="ru-RU" sz="3200" i="1" dirty="0" smtClean="0">
                <a:solidFill>
                  <a:srgbClr val="56AC00"/>
                </a:solidFill>
              </a:rPr>
              <a:t>(</a:t>
            </a:r>
            <a:r>
              <a:rPr lang="ru-RU" sz="3200" i="1" dirty="0">
                <a:solidFill>
                  <a:srgbClr val="56AC00"/>
                </a:solidFill>
              </a:rPr>
              <a:t>Часть </a:t>
            </a:r>
            <a:r>
              <a:rPr lang="ru-RU" sz="3200" i="1" dirty="0" smtClean="0">
                <a:solidFill>
                  <a:srgbClr val="56AC00"/>
                </a:solidFill>
              </a:rPr>
              <a:t>2)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071546"/>
            <a:ext cx="8001056" cy="51950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i="1" dirty="0" smtClean="0">
                <a:solidFill>
                  <a:srgbClr val="FF0066"/>
                </a:solidFill>
              </a:rPr>
              <a:t>Для обеспечения функционирования службы нотариального заверения (нотариуса) возможно применение ЭЦП, соответствующих способов шифрования и обеспечения целостности</a:t>
            </a:r>
            <a:r>
              <a:rPr lang="ru-RU" sz="2700" dirty="0" smtClean="0">
                <a:solidFill>
                  <a:srgbClr val="000099"/>
                </a:solidFill>
              </a:rPr>
              <a:t>.</a:t>
            </a:r>
          </a:p>
          <a:p>
            <a:pPr>
              <a:lnSpc>
                <a:spcPts val="3400"/>
              </a:lnSpc>
            </a:pPr>
            <a:r>
              <a:rPr lang="ru-RU" sz="2700" dirty="0" smtClean="0">
                <a:solidFill>
                  <a:srgbClr val="000099"/>
                </a:solidFill>
              </a:rPr>
              <a:t>Если нотариус выступает в роли объекта формирующего доказательство (с помощью средства формирования доказательства), то он будет регистрировать (фиксировать) доказательство для обеспечения гарантий надёжности соответствующих свойств данных.</a:t>
            </a:r>
            <a:endParaRPr lang="ru-RU" sz="27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520" name="Group 160"/>
          <p:cNvGraphicFramePr>
            <a:graphicFrameLocks noGrp="1"/>
          </p:cNvGraphicFramePr>
          <p:nvPr/>
        </p:nvGraphicFramePr>
        <p:xfrm>
          <a:off x="928662" y="1285860"/>
          <a:ext cx="7921625" cy="4357718"/>
        </p:xfrm>
        <a:graphic>
          <a:graphicData uri="http://schemas.openxmlformats.org/drawingml/2006/table">
            <a:tbl>
              <a:tblPr/>
              <a:tblGrid>
                <a:gridCol w="630238">
                  <a:extLst>
                    <a:ext uri="{9D8B030D-6E8A-4147-A177-3AD203B41FA5}">
                      <a16:colId xmlns:a16="http://schemas.microsoft.com/office/drawing/2014/main" val="20000"/>
                    </a:ext>
                  </a:extLst>
                </a:gridCol>
                <a:gridCol w="3059112">
                  <a:extLst>
                    <a:ext uri="{9D8B030D-6E8A-4147-A177-3AD203B41FA5}">
                      <a16:colId xmlns:a16="http://schemas.microsoft.com/office/drawing/2014/main" val="20001"/>
                    </a:ext>
                  </a:extLst>
                </a:gridCol>
                <a:gridCol w="4232275">
                  <a:extLst>
                    <a:ext uri="{9D8B030D-6E8A-4147-A177-3AD203B41FA5}">
                      <a16:colId xmlns:a16="http://schemas.microsoft.com/office/drawing/2014/main" val="20002"/>
                    </a:ext>
                  </a:extLst>
                </a:gridCol>
              </a:tblGrid>
              <a:tr h="824431">
                <a:tc rowSpan="3">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Е</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П</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Т</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lang="ru-RU" sz="2800" kern="1200" dirty="0" smtClean="0">
                          <a:solidFill>
                            <a:srgbClr val="000099"/>
                          </a:solidFill>
                          <a:effectLst>
                            <a:outerShdw blurRad="38100" dist="38100" dir="2700000" algn="tl">
                              <a:srgbClr val="000000">
                                <a:alpha val="43137"/>
                              </a:srgbClr>
                            </a:outerShdw>
                          </a:effectLst>
                          <a:latin typeface="+mn-lt"/>
                          <a:ea typeface="+mn-ea"/>
                          <a:cs typeface="+mn-cs"/>
                        </a:rPr>
                        <a:t>ДТС, Центр безопасности</a:t>
                      </a:r>
                      <a:endParaRPr kumimoji="0" lang="ru-RU" sz="28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7711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rPr>
                        <a:t>(не определена)</a:t>
                      </a:r>
                    </a:p>
                  </a:txBody>
                  <a:tcPr marL="54000" marR="54000" marT="54000" marB="54000" anchor="ctr"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extLst>
                  <a:ext uri="{0D108BD9-81ED-4DB2-BD59-A6C34878D82A}">
                    <a16:rowId xmlns:a16="http://schemas.microsoft.com/office/drawing/2014/main" val="10001"/>
                  </a:ext>
                </a:extLst>
              </a:tr>
              <a:tr h="2904508">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Мероприятия, связанные с обеспечением процедуры неотказуемости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tc>
                  <a:txBody>
                    <a:bodyPr/>
                    <a:lstStyle/>
                    <a:p>
                      <a:pPr>
                        <a:buFontTx/>
                        <a:buChar char="-"/>
                      </a:pPr>
                      <a:r>
                        <a:rPr lang="ru-RU" sz="2800" kern="1200" dirty="0" smtClean="0">
                          <a:solidFill>
                            <a:srgbClr val="000099"/>
                          </a:solidFill>
                          <a:effectLst>
                            <a:outerShdw blurRad="38100" dist="38100" dir="2700000" algn="tl">
                              <a:srgbClr val="000000">
                                <a:alpha val="43137"/>
                              </a:srgbClr>
                            </a:outerShdw>
                          </a:effectLst>
                          <a:latin typeface="+mn-lt"/>
                          <a:ea typeface="+mn-ea"/>
                          <a:cs typeface="+mn-cs"/>
                        </a:rPr>
                        <a:t> Инсталляция,</a:t>
                      </a:r>
                    </a:p>
                    <a:p>
                      <a:pPr>
                        <a:buFontTx/>
                        <a:buChar char="-"/>
                      </a:pPr>
                      <a:r>
                        <a:rPr lang="ru-RU" sz="2800" kern="1200" dirty="0" smtClean="0">
                          <a:solidFill>
                            <a:srgbClr val="000099"/>
                          </a:solidFill>
                          <a:effectLst>
                            <a:outerShdw blurRad="38100" dist="38100" dir="2700000" algn="tl">
                              <a:srgbClr val="000000">
                                <a:alpha val="43137"/>
                              </a:srgbClr>
                            </a:outerShdw>
                          </a:effectLst>
                          <a:latin typeface="+mn-lt"/>
                          <a:ea typeface="+mn-ea"/>
                          <a:cs typeface="+mn-cs"/>
                        </a:rPr>
                        <a:t> Модификация,</a:t>
                      </a:r>
                    </a:p>
                    <a:p>
                      <a:pPr>
                        <a:buFontTx/>
                        <a:buChar char="-"/>
                      </a:pPr>
                      <a:r>
                        <a:rPr lang="ru-RU" sz="2800" kern="1200" dirty="0" smtClean="0">
                          <a:solidFill>
                            <a:srgbClr val="000099"/>
                          </a:solidFill>
                          <a:effectLst>
                            <a:outerShdw blurRad="38100" dist="38100" dir="2700000" algn="tl">
                              <a:srgbClr val="000000">
                                <a:alpha val="43137"/>
                              </a:srgbClr>
                            </a:outerShdw>
                          </a:effectLst>
                          <a:latin typeface="+mn-lt"/>
                          <a:ea typeface="+mn-ea"/>
                          <a:cs typeface="+mn-cs"/>
                        </a:rPr>
                        <a:t> Удаление,</a:t>
                      </a:r>
                    </a:p>
                    <a:p>
                      <a:pPr>
                        <a:buFontTx/>
                        <a:buChar char="-"/>
                      </a:pPr>
                      <a:r>
                        <a:rPr lang="ru-RU" sz="2800" kern="1200" dirty="0" smtClean="0">
                          <a:solidFill>
                            <a:srgbClr val="000099"/>
                          </a:solidFill>
                          <a:effectLst>
                            <a:outerShdw blurRad="38100" dist="38100" dir="2700000" algn="tl">
                              <a:srgbClr val="000000">
                                <a:alpha val="43137"/>
                              </a:srgbClr>
                            </a:outerShdw>
                          </a:effectLst>
                          <a:latin typeface="+mn-lt"/>
                          <a:ea typeface="+mn-ea"/>
                          <a:cs typeface="+mn-cs"/>
                        </a:rPr>
                        <a:t> Регистрация.</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extLst>
                  <a:ext uri="{0D108BD9-81ED-4DB2-BD59-A6C34878D82A}">
                    <a16:rowId xmlns:a16="http://schemas.microsoft.com/office/drawing/2014/main" val="10002"/>
                  </a:ext>
                </a:extLst>
              </a:tr>
            </a:tbl>
          </a:graphicData>
        </a:graphic>
      </p:graphicFrame>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1520" name="Group 160"/>
          <p:cNvGraphicFramePr>
            <a:graphicFrameLocks noGrp="1"/>
          </p:cNvGraphicFramePr>
          <p:nvPr/>
        </p:nvGraphicFramePr>
        <p:xfrm>
          <a:off x="928662" y="1071546"/>
          <a:ext cx="7921625" cy="4814654"/>
        </p:xfrm>
        <a:graphic>
          <a:graphicData uri="http://schemas.openxmlformats.org/drawingml/2006/table">
            <a:tbl>
              <a:tblPr/>
              <a:tblGrid>
                <a:gridCol w="509541">
                  <a:extLst>
                    <a:ext uri="{9D8B030D-6E8A-4147-A177-3AD203B41FA5}">
                      <a16:colId xmlns:a16="http://schemas.microsoft.com/office/drawing/2014/main" val="20000"/>
                    </a:ext>
                  </a:extLst>
                </a:gridCol>
                <a:gridCol w="1876463">
                  <a:extLst>
                    <a:ext uri="{9D8B030D-6E8A-4147-A177-3AD203B41FA5}">
                      <a16:colId xmlns:a16="http://schemas.microsoft.com/office/drawing/2014/main" val="20001"/>
                    </a:ext>
                  </a:extLst>
                </a:gridCol>
                <a:gridCol w="1543086">
                  <a:extLst>
                    <a:ext uri="{9D8B030D-6E8A-4147-A177-3AD203B41FA5}">
                      <a16:colId xmlns:a16="http://schemas.microsoft.com/office/drawing/2014/main" val="20002"/>
                    </a:ext>
                  </a:extLst>
                </a:gridCol>
                <a:gridCol w="1571636">
                  <a:extLst>
                    <a:ext uri="{9D8B030D-6E8A-4147-A177-3AD203B41FA5}">
                      <a16:colId xmlns:a16="http://schemas.microsoft.com/office/drawing/2014/main" val="20003"/>
                    </a:ext>
                  </a:extLst>
                </a:gridCol>
                <a:gridCol w="1571636">
                  <a:extLst>
                    <a:ext uri="{9D8B030D-6E8A-4147-A177-3AD203B41FA5}">
                      <a16:colId xmlns:a16="http://schemas.microsoft.com/office/drawing/2014/main" val="20004"/>
                    </a:ext>
                  </a:extLst>
                </a:gridCol>
                <a:gridCol w="849263">
                  <a:extLst>
                    <a:ext uri="{9D8B030D-6E8A-4147-A177-3AD203B41FA5}">
                      <a16:colId xmlns:a16="http://schemas.microsoft.com/office/drawing/2014/main" val="20005"/>
                    </a:ext>
                  </a:extLst>
                </a:gridCol>
              </a:tblGrid>
              <a:tr h="533400">
                <a:tc rowSpan="3">
                  <a:txBody>
                    <a:bodyPr/>
                    <a:lstStyle/>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Е</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П</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Т</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algn="ctr">
                        <a:lnSpc>
                          <a:spcPts val="1800"/>
                        </a:lnSpc>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Объект (средство)</a:t>
                      </a:r>
                    </a:p>
                    <a:p>
                      <a:pPr algn="ctr">
                        <a:lnSpc>
                          <a:spcPts val="1800"/>
                        </a:lnSpc>
                      </a:pP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формирова-ния</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endParaRPr kumimoji="0" lang="ru-RU" sz="18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36000" marR="36000" marT="54000" marB="36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algn="ctr">
                        <a:lnSpc>
                          <a:spcPts val="1800"/>
                        </a:lnSpc>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Объект (средство)</a:t>
                      </a:r>
                    </a:p>
                    <a:p>
                      <a:pPr algn="ctr">
                        <a:lnSpc>
                          <a:spcPts val="1800"/>
                        </a:lnSpc>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проверки подлинности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endParaRPr kumimoji="0" lang="ru-RU" sz="18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36000" marR="36000" marT="54000" marB="36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indent="0" algn="ctr">
                        <a:lnSpc>
                          <a:spcPts val="1800"/>
                        </a:lnSpc>
                        <a:spcAft>
                          <a:spcPts val="0"/>
                        </a:spcAft>
                      </a:pPr>
                      <a:r>
                        <a:rPr lang="ru-RU" sz="1800" dirty="0">
                          <a:solidFill>
                            <a:srgbClr val="000099"/>
                          </a:solidFill>
                          <a:effectLst>
                            <a:outerShdw blurRad="38100" dist="38100" dir="2700000" algn="tl">
                              <a:srgbClr val="000000">
                                <a:alpha val="43137"/>
                              </a:srgbClr>
                            </a:outerShdw>
                          </a:effectLst>
                          <a:latin typeface="+mn-lt"/>
                          <a:ea typeface="Calibri"/>
                          <a:cs typeface="Times New Roman"/>
                        </a:rPr>
                        <a:t>ДТС в роли</a:t>
                      </a:r>
                    </a:p>
                    <a:p>
                      <a:pPr marL="0" indent="0" algn="ctr">
                        <a:lnSpc>
                          <a:spcPts val="1800"/>
                        </a:lnSpc>
                        <a:spcAft>
                          <a:spcPts val="0"/>
                        </a:spcAft>
                      </a:pPr>
                      <a:r>
                        <a:rPr lang="ru-RU" sz="1800" dirty="0">
                          <a:solidFill>
                            <a:srgbClr val="000099"/>
                          </a:solidFill>
                          <a:effectLst>
                            <a:outerShdw blurRad="38100" dist="38100" dir="2700000" algn="tl">
                              <a:srgbClr val="000000">
                                <a:alpha val="43137"/>
                              </a:srgbClr>
                            </a:outerShdw>
                          </a:effectLst>
                          <a:latin typeface="+mn-lt"/>
                          <a:ea typeface="Calibri"/>
                          <a:cs typeface="Times New Roman"/>
                        </a:rPr>
                        <a:t>службы обеспечения</a:t>
                      </a:r>
                    </a:p>
                    <a:p>
                      <a:pPr marL="0" indent="0" algn="ctr">
                        <a:lnSpc>
                          <a:spcPts val="1800"/>
                        </a:lnSpc>
                        <a:spcAft>
                          <a:spcPts val="0"/>
                        </a:spcAft>
                      </a:pPr>
                      <a:r>
                        <a:rPr lang="ru-RU" sz="1800" dirty="0" err="1" smtClean="0">
                          <a:solidFill>
                            <a:srgbClr val="000099"/>
                          </a:solidFill>
                          <a:effectLst>
                            <a:outerShdw blurRad="38100" dist="38100" dir="2700000" algn="tl">
                              <a:srgbClr val="000000">
                                <a:alpha val="43137"/>
                              </a:srgbClr>
                            </a:outerShdw>
                          </a:effectLst>
                          <a:latin typeface="+mn-lt"/>
                          <a:ea typeface="Calibri"/>
                          <a:cs typeface="Times New Roman"/>
                        </a:rPr>
                        <a:t>неотказуе-мости</a:t>
                      </a:r>
                      <a:endParaRPr lang="ru-RU" sz="1800" dirty="0">
                        <a:solidFill>
                          <a:srgbClr val="000099"/>
                        </a:solidFill>
                        <a:effectLst>
                          <a:outerShdw blurRad="38100" dist="38100" dir="2700000" algn="tl">
                            <a:srgbClr val="000000">
                              <a:alpha val="43137"/>
                            </a:srgbClr>
                          </a:outerShdw>
                        </a:effectLst>
                        <a:latin typeface="+mn-lt"/>
                        <a:ea typeface="Calibri"/>
                        <a:cs typeface="Times New Roman"/>
                      </a:endParaRPr>
                    </a:p>
                  </a:txBody>
                  <a:tcPr marL="36000" marR="36000" marT="54000" marB="36000">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Судья</a:t>
                      </a:r>
                    </a:p>
                  </a:txBody>
                  <a:tcPr marL="36000" marR="36000" marT="54000" marB="36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extLst>
                  <a:ext uri="{0D108BD9-81ED-4DB2-BD59-A6C34878D82A}">
                    <a16:rowId xmlns:a16="http://schemas.microsoft.com/office/drawing/2014/main" val="10000"/>
                  </a:ext>
                </a:extLst>
              </a:tr>
              <a:tr h="77617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blurRad="38100" dist="38100" dir="2700000" algn="tl">
                              <a:srgbClr val="000000"/>
                            </a:outerShdw>
                          </a:effectLst>
                          <a:latin typeface="Arial" charset="0"/>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(не определена)</a:t>
                      </a:r>
                    </a:p>
                  </a:txBody>
                  <a:tcPr marL="36000" marR="36000" marT="54000" marB="36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(не определена)</a:t>
                      </a:r>
                    </a:p>
                  </a:txBody>
                  <a:tcPr marL="36000" marR="36000" marT="54000" marB="36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(не определена)</a:t>
                      </a:r>
                    </a:p>
                  </a:txBody>
                  <a:tcPr marL="36000" marR="36000" marT="54000" marB="36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(не </a:t>
                      </a:r>
                      <a:r>
                        <a:rPr kumimoji="0" lang="ru-RU" sz="1500" b="0" i="0" u="none" strike="noStrike" cap="none" normalizeH="0" baseline="0" dirty="0" err="1" smtClean="0">
                          <a:ln>
                            <a:noFill/>
                          </a:ln>
                          <a:solidFill>
                            <a:srgbClr val="000099"/>
                          </a:solidFill>
                          <a:effectLst>
                            <a:outerShdw blurRad="38100" dist="38100" dir="2700000" algn="tl">
                              <a:srgbClr val="000000"/>
                            </a:outerShdw>
                          </a:effectLst>
                          <a:latin typeface="Arial" charset="0"/>
                        </a:rPr>
                        <a:t>опре-делена</a:t>
                      </a: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a:t>
                      </a:r>
                    </a:p>
                  </a:txBody>
                  <a:tcPr marL="36000" marR="36000" marT="54000" marB="36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1"/>
                  </a:ext>
                </a:extLst>
              </a:tr>
              <a:tr h="2041938">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Мероприятия, функционально связанные с процедурой обеспечения неотказуемости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формиро-вание</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формиро-вание</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нота-риально</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заверенного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формиро-вание</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формиро-вание</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нота-риально</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заверенного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доказате-льства</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a:t>
                      </a:r>
                      <a:r>
                        <a:rPr lang="ru-RU" sz="1800" kern="1200" dirty="0" err="1" smtClean="0">
                          <a:solidFill>
                            <a:srgbClr val="000099"/>
                          </a:solidFill>
                          <a:effectLst>
                            <a:outerShdw blurRad="38100" dist="38100" dir="2700000" algn="tl">
                              <a:srgbClr val="000000">
                                <a:alpha val="43137"/>
                              </a:srgbClr>
                            </a:outerShdw>
                          </a:effectLst>
                          <a:latin typeface="+mn-lt"/>
                          <a:ea typeface="+mn-ea"/>
                          <a:cs typeface="+mn-cs"/>
                        </a:rPr>
                        <a:t>формиро-вание</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метки времени;</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доставка через ДТС</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(не </a:t>
                      </a:r>
                      <a:r>
                        <a:rPr kumimoji="0" lang="ru-RU" sz="1500" b="0" i="0" u="none" strike="noStrike" cap="none" normalizeH="0" baseline="0" dirty="0" err="1" smtClean="0">
                          <a:ln>
                            <a:noFill/>
                          </a:ln>
                          <a:solidFill>
                            <a:srgbClr val="000099"/>
                          </a:solidFill>
                          <a:effectLst>
                            <a:outerShdw blurRad="38100" dist="38100" dir="2700000" algn="tl">
                              <a:srgbClr val="000000"/>
                            </a:outerShdw>
                          </a:effectLst>
                          <a:latin typeface="Arial" charset="0"/>
                        </a:rPr>
                        <a:t>опре-делены</a:t>
                      </a:r>
                      <a:r>
                        <a:rPr kumimoji="0" lang="ru-RU" sz="1500" b="0" i="0" u="none" strike="noStrike" cap="none" normalizeH="0" baseline="0" dirty="0" smtClean="0">
                          <a:ln>
                            <a:noFill/>
                          </a:ln>
                          <a:solidFill>
                            <a:srgbClr val="000099"/>
                          </a:solidFill>
                          <a:effectLst>
                            <a:outerShdw blurRad="38100" dist="38100" dir="2700000" algn="tl">
                              <a:srgbClr val="000000"/>
                            </a:outerShdw>
                          </a:effectLst>
                          <a:latin typeface="Arial" charset="0"/>
                        </a:rPr>
                        <a:t>)</a:t>
                      </a:r>
                    </a:p>
                  </a:txBody>
                  <a:tcPr marL="54000" marR="54000" marT="54000" marB="54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2"/>
                  </a:ext>
                </a:extLst>
              </a:tr>
            </a:tbl>
          </a:graphicData>
        </a:graphic>
      </p:graphicFrame>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43" name="Group 59"/>
          <p:cNvGraphicFramePr>
            <a:graphicFrameLocks noGrp="1"/>
          </p:cNvGraphicFramePr>
          <p:nvPr/>
        </p:nvGraphicFramePr>
        <p:xfrm>
          <a:off x="971550" y="895350"/>
          <a:ext cx="7921625" cy="5033980"/>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5033980">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rPr>
                        <a:t>Элементы входных/выходных данных, определяемые Центром безопасности сетевого сегмента</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tc>
                  <a:txBody>
                    <a:bodyPr/>
                    <a:lstStyle/>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Обеспечивающая информация, например, пароль или ключи;</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Тип информации;</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Политика обеспечения неотказуемости.</a:t>
                      </a:r>
                      <a:endParaRPr kumimoji="0" lang="ru-RU" sz="2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extLst>
                  <a:ext uri="{0D108BD9-81ED-4DB2-BD59-A6C34878D82A}">
                    <a16:rowId xmlns:a16="http://schemas.microsoft.com/office/drawing/2014/main" val="10000"/>
                  </a:ext>
                </a:extLst>
              </a:tr>
            </a:tbl>
          </a:graphicData>
        </a:graphic>
      </p:graphicFrame>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2443" name="Group 59"/>
          <p:cNvGraphicFramePr>
            <a:graphicFrameLocks noGrp="1"/>
          </p:cNvGraphicFramePr>
          <p:nvPr/>
        </p:nvGraphicFramePr>
        <p:xfrm>
          <a:off x="971550" y="895350"/>
          <a:ext cx="7921625" cy="4891104"/>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2105022">
                <a:tc row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rPr>
                        <a:t>Тип информации, используемой в процедуре обеспечения неотказуемости</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Доказательство;</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ЭЦП;</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Маркер безопасности;</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Сертификат безопасности;</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Метка времени</a:t>
                      </a:r>
                      <a:endParaRPr kumimoji="0" lang="ru-RU" sz="2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0"/>
                  </a:ext>
                </a:extLst>
              </a:tr>
              <a:tr h="2786082">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blurRad="38100" dist="38100" dir="2700000" algn="tl">
                              <a:srgbClr val="000000"/>
                            </a:outerShdw>
                          </a:effectLst>
                          <a:latin typeface="Arial" charset="0"/>
                        </a:rPr>
                        <a:t>Контрольная информация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tc>
                  <a:txBody>
                    <a:bodyPr/>
                    <a:lstStyle/>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Запись (регистрация) события для проведения последующей аудиторской проверки и результатов урегулирования конфликта; отчёт о взаимосвязях между объектами/субъектами</a:t>
                      </a:r>
                      <a:endParaRPr kumimoji="0" lang="ru-RU" sz="2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000108"/>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dirty="0" smtClean="0">
                <a:solidFill>
                  <a:srgbClr val="000099"/>
                </a:solidFill>
              </a:rPr>
              <a:t>Кроме этого, </a:t>
            </a:r>
            <a:r>
              <a:rPr lang="ru-RU" sz="3200" i="1" dirty="0" smtClean="0">
                <a:solidFill>
                  <a:srgbClr val="FF0066"/>
                </a:solidFill>
              </a:rPr>
              <a:t>для идентификации этого доказательства может использоваться регистрационный номер</a:t>
            </a:r>
            <a:r>
              <a:rPr lang="ru-RU" sz="3200" dirty="0" smtClean="0">
                <a:solidFill>
                  <a:srgbClr val="000099"/>
                </a:solidFill>
              </a:rPr>
              <a:t>.</a:t>
            </a:r>
          </a:p>
          <a:p>
            <a:pPr>
              <a:lnSpc>
                <a:spcPts val="3700"/>
              </a:lnSpc>
            </a:pPr>
            <a:r>
              <a:rPr lang="ru-RU" sz="3200" dirty="0" smtClean="0">
                <a:solidFill>
                  <a:srgbClr val="000099"/>
                </a:solidFill>
              </a:rPr>
              <a:t>Если нотариус выступает в роли объекта проверяющего подлинность доказательства (с помощью средства проверки подлинности доказательства), то он будет подтверждать подлинность доказательства.</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8586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dirty="0" smtClean="0">
                <a:solidFill>
                  <a:srgbClr val="FF0066"/>
                </a:solidFill>
              </a:rPr>
              <a:t>СПНТ не являются полностью защищёнными от всех возможных угроз</a:t>
            </a:r>
            <a:r>
              <a:rPr lang="ru-RU" sz="3000" dirty="0" smtClean="0">
                <a:solidFill>
                  <a:srgbClr val="000099"/>
                </a:solidFill>
              </a:rPr>
              <a:t>. СПНТ, который обращается к ДТС, не может быть защищён, если ДТС не функционирует должным образом, который является для неё обязательным. Это может произойти, либо в результате непредумышленного возникновения нештатной ситуации, либо в результате атаки, проведённой внутренним нарушителем (</a:t>
            </a:r>
            <a:r>
              <a:rPr lang="en-US" sz="3000" dirty="0" smtClean="0">
                <a:solidFill>
                  <a:srgbClr val="000099"/>
                </a:solidFill>
              </a:rPr>
              <a:t>insider</a:t>
            </a:r>
            <a:r>
              <a:rPr lang="ru-RU" sz="3000" dirty="0" smtClean="0">
                <a:solidFill>
                  <a:srgbClr val="000099"/>
                </a:solidFill>
              </a:rPr>
              <a:t>).</a:t>
            </a:r>
            <a:endParaRPr lang="ru-RU" sz="3000" dirty="0">
              <a:solidFill>
                <a:srgbClr val="000099"/>
              </a:solidFill>
            </a:endParaRPr>
          </a:p>
        </p:txBody>
      </p:sp>
      <p:sp>
        <p:nvSpPr>
          <p:cNvPr id="86020" name="Rectangle 4"/>
          <p:cNvSpPr>
            <a:spLocks noChangeArrowheads="1"/>
          </p:cNvSpPr>
          <p:nvPr/>
        </p:nvSpPr>
        <p:spPr bwMode="auto">
          <a:xfrm>
            <a:off x="785786" y="822326"/>
            <a:ext cx="8358214"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4.7.  Угрозы СЛНТ</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928670"/>
            <a:ext cx="8001056"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200" i="1" dirty="0" smtClean="0">
                <a:solidFill>
                  <a:srgbClr val="FF0066"/>
                </a:solidFill>
              </a:rPr>
              <a:t>Негативные последствия от реализации таких угроз могут быть весьма существенными, а главное — непредсказуемыми</a:t>
            </a:r>
            <a:r>
              <a:rPr lang="ru-RU" sz="3200" dirty="0" smtClean="0">
                <a:solidFill>
                  <a:srgbClr val="000099"/>
                </a:solidFill>
              </a:rPr>
              <a:t>. СПНТ варьируются в зависимости от последствий нештатного функционирования ДТС, и в зависимости от того, насколько тяжёлыми будут последствия для ДТС, с точки зрения, нарушения процедурных характеристик соответствующих протоколов.</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500" i="1" dirty="0" smtClean="0">
                <a:solidFill>
                  <a:srgbClr val="FF0066"/>
                </a:solidFill>
              </a:rPr>
              <a:t>В этом смысле, должен проводиться соответствующий анализ угроз</a:t>
            </a:r>
            <a:r>
              <a:rPr lang="ru-RU" sz="3500" dirty="0" smtClean="0">
                <a:solidFill>
                  <a:srgbClr val="000099"/>
                </a:solidFill>
              </a:rPr>
              <a:t>, с целью оценки вероятности их реализации и тяжести последствий в соответствующей системе, с целью выбора совокупности способов, которые способны функционировать с учётом допустимых ограничений в условиях глобальных рисков.</a:t>
            </a:r>
            <a:endParaRPr lang="ru-RU" sz="35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571744"/>
            <a:ext cx="8001000" cy="369331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buClr>
                <a:srgbClr val="FF0066"/>
              </a:buClr>
              <a:buSzPct val="80000"/>
              <a:buFont typeface="Wingdings" pitchFamily="2" charset="2"/>
              <a:buNone/>
              <a:defRPr/>
            </a:pPr>
            <a:r>
              <a:rPr lang="ru-RU" sz="2700" i="1" dirty="0" smtClean="0">
                <a:solidFill>
                  <a:srgbClr val="FF0066"/>
                </a:solidFill>
              </a:rPr>
              <a:t>В течение периода с момента компрометации ключа до момента обнаружения такой компрометации законным владельцем ключа существует риск </a:t>
            </a:r>
            <a:r>
              <a:rPr lang="ru-RU" sz="2700" dirty="0" smtClean="0">
                <a:solidFill>
                  <a:srgbClr val="000099"/>
                </a:solidFill>
              </a:rPr>
              <a:t>того, что нарушитель может воспользоваться скомпрометированным ключом для формирования доказательства, которое будет воспринято пользователем доказательством как правомерное.</a:t>
            </a:r>
            <a:endParaRPr lang="ru-RU" sz="2700" dirty="0">
              <a:solidFill>
                <a:srgbClr val="000099"/>
              </a:solidFill>
            </a:endParaRPr>
          </a:p>
        </p:txBody>
      </p:sp>
      <p:sp>
        <p:nvSpPr>
          <p:cNvPr id="320515" name="Rectangle 3"/>
          <p:cNvSpPr>
            <a:spLocks noChangeArrowheads="1"/>
          </p:cNvSpPr>
          <p:nvPr/>
        </p:nvSpPr>
        <p:spPr bwMode="auto">
          <a:xfrm>
            <a:off x="785786" y="857232"/>
            <a:ext cx="8358214" cy="166712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600"/>
              </a:lnSpc>
              <a:spcBef>
                <a:spcPts val="0"/>
              </a:spcBef>
              <a:buClr>
                <a:srgbClr val="FFFF00"/>
              </a:buClr>
              <a:buSzPct val="80000"/>
              <a:buFont typeface="Wingdings" pitchFamily="2" charset="2"/>
              <a:buNone/>
              <a:defRPr/>
            </a:pPr>
            <a:r>
              <a:rPr lang="ru-RU" b="1" i="1" dirty="0" smtClean="0">
                <a:solidFill>
                  <a:srgbClr val="FF3300"/>
                </a:solidFill>
                <a:latin typeface="+mj-lt"/>
              </a:rPr>
              <a:t>4.7.1. Компрометация ключей</a:t>
            </a:r>
          </a:p>
          <a:p>
            <a:pPr>
              <a:lnSpc>
                <a:spcPts val="2600"/>
              </a:lnSpc>
            </a:pPr>
            <a:r>
              <a:rPr lang="ru-RU" sz="2600" b="1" i="1" dirty="0" smtClean="0">
                <a:solidFill>
                  <a:srgbClr val="FF3300"/>
                </a:solidFill>
                <a:latin typeface="+mj-lt"/>
              </a:rPr>
              <a:t>4.7.1.1. Компрометация ключа для формирования доказательства, принадлежащего объекту информационного взаимодействия</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i="1" dirty="0" smtClean="0">
                <a:solidFill>
                  <a:srgbClr val="FF0066"/>
                </a:solidFill>
              </a:rPr>
              <a:t>СПНТ не может выйти из нештатного состояния после какой-либо дискредитации</a:t>
            </a:r>
            <a:r>
              <a:rPr lang="ru-RU" sz="3200" dirty="0" smtClean="0">
                <a:solidFill>
                  <a:srgbClr val="000099"/>
                </a:solidFill>
              </a:rPr>
              <a:t>, которая произошла вследствие такого неправомочного использования ключа для формирования доказательства. Однако, существует возможность определения размеров ущерба путём привлечения центра формирования доказательства (например, центра формирования ЭЦП).</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200" i="1" dirty="0" smtClean="0">
                <a:solidFill>
                  <a:srgbClr val="FF0066"/>
                </a:solidFill>
              </a:rPr>
              <a:t>В дальнейшем этот центр может сохранить сформированное доказательство для последующего аудита безопасности </a:t>
            </a:r>
            <a:r>
              <a:rPr lang="ru-RU" sz="3200" dirty="0" smtClean="0">
                <a:solidFill>
                  <a:srgbClr val="000099"/>
                </a:solidFill>
              </a:rPr>
              <a:t>и, следовательно, сделает возможным установление, кем и когда было сформировано доказательство. Кроме этого, желательно предать, насколько это возможно, публичной огласке факт неправомерного использования ключа.</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800" i="1" dirty="0" smtClean="0">
                <a:solidFill>
                  <a:srgbClr val="FF0066"/>
                </a:solidFill>
              </a:rPr>
              <a:t>Однако не всегда возможно оповестить об этом всех получателей</a:t>
            </a:r>
            <a:r>
              <a:rPr lang="ru-RU" sz="3800" dirty="0" smtClean="0">
                <a:solidFill>
                  <a:srgbClr val="000099"/>
                </a:solidFill>
              </a:rPr>
              <a:t>, которым было передано доказательство, сформированное с использованием скомпрометированного ключа, предназначенного для формирования доказательства.</a:t>
            </a:r>
            <a:endParaRPr lang="ru-RU" sz="38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i="1" dirty="0" smtClean="0">
                <a:solidFill>
                  <a:srgbClr val="FF0066"/>
                </a:solidFill>
              </a:rPr>
              <a:t>Как только законный владелец ключа обнаружит компрометацию своего ключа, ключ для формирования доказательства необходимо аннулировать</a:t>
            </a:r>
            <a:r>
              <a:rPr lang="ru-RU" dirty="0" smtClean="0">
                <a:solidFill>
                  <a:srgbClr val="000099"/>
                </a:solidFill>
              </a:rPr>
              <a:t>. Если ключ для формирования доказательства является закрытым ключом, то соответствующий СЕРТ</a:t>
            </a:r>
            <a:r>
              <a:rPr lang="en-US" dirty="0" smtClean="0">
                <a:solidFill>
                  <a:srgbClr val="000099"/>
                </a:solidFill>
              </a:rPr>
              <a:t>|</a:t>
            </a:r>
            <a:r>
              <a:rPr lang="ru-RU" dirty="0" smtClean="0">
                <a:solidFill>
                  <a:srgbClr val="000099"/>
                </a:solidFill>
              </a:rPr>
              <a:t>ОК необходимо аннулировать. Для этого можно использовать списки аннулированных (отозванных) СЕРТ</a:t>
            </a:r>
            <a:r>
              <a:rPr lang="en-US" dirty="0" smtClean="0">
                <a:solidFill>
                  <a:srgbClr val="000099"/>
                </a:solidFill>
              </a:rPr>
              <a:t>|</a:t>
            </a:r>
            <a:r>
              <a:rPr lang="ru-RU" dirty="0" smtClean="0">
                <a:solidFill>
                  <a:srgbClr val="000099"/>
                </a:solidFill>
              </a:rPr>
              <a:t>ОК (</a:t>
            </a:r>
            <a:r>
              <a:rPr lang="en-US" dirty="0" smtClean="0">
                <a:solidFill>
                  <a:srgbClr val="000099"/>
                </a:solidFill>
              </a:rPr>
              <a:t>Certificate Revocation List</a:t>
            </a:r>
            <a:r>
              <a:rPr lang="ru-RU" dirty="0" smtClean="0">
                <a:solidFill>
                  <a:srgbClr val="000099"/>
                </a:solidFill>
              </a:rPr>
              <a:t>), представленных в Рекомендации ITU-T X.509.</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357298"/>
            <a:ext cx="8001056" cy="517519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i="1" dirty="0" smtClean="0">
                <a:solidFill>
                  <a:srgbClr val="FF0066"/>
                </a:solidFill>
              </a:rPr>
              <a:t>Когда необходим надёжный источник времени, и когда время, используемое объектом, формирующим ЭЦП или маркер безопасности, не может быть надёжным, тогда необходимо полагаться на ДТС, формирующую метки времени</a:t>
            </a:r>
            <a:r>
              <a:rPr lang="ru-RU" dirty="0" smtClean="0">
                <a:solidFill>
                  <a:srgbClr val="000099"/>
                </a:solidFill>
              </a:rPr>
              <a:t>. Метки времени могут использоваться с целью установления факта того, что сообщение было подписано до компрометации ключа ЭЦП, и, следовательно, что сообщение не было подделкой.</a:t>
            </a:r>
            <a:endParaRPr lang="ru-RU" dirty="0">
              <a:solidFill>
                <a:srgbClr val="000099"/>
              </a:solidFill>
            </a:endParaRPr>
          </a:p>
        </p:txBody>
      </p:sp>
      <p:sp>
        <p:nvSpPr>
          <p:cNvPr id="86020" name="Rectangle 4"/>
          <p:cNvSpPr>
            <a:spLocks noChangeArrowheads="1"/>
          </p:cNvSpPr>
          <p:nvPr/>
        </p:nvSpPr>
        <p:spPr bwMode="auto">
          <a:xfrm>
            <a:off x="755650" y="928670"/>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4.4. СЛНТ, использующая метки времени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400" i="1" dirty="0" smtClean="0">
                <a:solidFill>
                  <a:srgbClr val="FF0066"/>
                </a:solidFill>
              </a:rPr>
              <a:t>Однако, этого не достаточно, так как это не предотвращает отдельных случаев неправомерного использования ключа</a:t>
            </a:r>
            <a:r>
              <a:rPr lang="ru-RU" sz="3400" dirty="0" smtClean="0">
                <a:solidFill>
                  <a:srgbClr val="000099"/>
                </a:solidFill>
              </a:rPr>
              <a:t>. Возможные варианты противодействия такой угрозе включают применение СПНТ, в которых формирование доказательства требует взаимодействия с ДТС, а также с субъектом доказательства.</a:t>
            </a:r>
            <a:endParaRPr lang="ru-RU" sz="34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600" dirty="0" smtClean="0">
                <a:solidFill>
                  <a:srgbClr val="000099"/>
                </a:solidFill>
              </a:rPr>
              <a:t>Например, </a:t>
            </a:r>
            <a:r>
              <a:rPr lang="ru-RU" sz="3600" i="1" dirty="0" smtClean="0">
                <a:solidFill>
                  <a:srgbClr val="FF0066"/>
                </a:solidFill>
              </a:rPr>
              <a:t>использование промежуточных или скрепляющих ЭЦП центра меток времени способно защитить от такой формы угроз</a:t>
            </a:r>
            <a:r>
              <a:rPr lang="ru-RU" sz="3600" dirty="0" smtClean="0">
                <a:solidFill>
                  <a:srgbClr val="000099"/>
                </a:solidFill>
              </a:rPr>
              <a:t>. В последнем примере, ПЛНТ устанавливает, что доказательство действительно только тогда, когда оно корректно подписано скрепляющей ЭЦП центра меток времени.</a:t>
            </a:r>
            <a:endParaRPr lang="ru-RU" sz="3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928670"/>
            <a:ext cx="8001056" cy="5539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000" i="1" dirty="0" smtClean="0">
                <a:solidFill>
                  <a:srgbClr val="FF0066"/>
                </a:solidFill>
              </a:rPr>
              <a:t>Компрометация ключа может быть и преднамеренной</a:t>
            </a:r>
            <a:r>
              <a:rPr lang="ru-RU" sz="3000" dirty="0" smtClean="0">
                <a:solidFill>
                  <a:srgbClr val="000099"/>
                </a:solidFill>
              </a:rPr>
              <a:t>. Если ПЛНТ устанавливает, что субъект доказательства не будет нести ответственности за неправомерное использование его ключа в период с момента компрометации последнего и до момента времени обнаружения этой компрометации, то субъект доказательства может использовать это положение ПЛНТ в своих корыстных целях.</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pPr>
            <a:r>
              <a:rPr lang="ru-RU" sz="3200" dirty="0" smtClean="0">
                <a:solidFill>
                  <a:srgbClr val="000099"/>
                </a:solidFill>
              </a:rPr>
              <a:t>Другими словами </a:t>
            </a:r>
            <a:r>
              <a:rPr lang="ru-RU" sz="3200" i="1" dirty="0" smtClean="0">
                <a:solidFill>
                  <a:srgbClr val="FF0066"/>
                </a:solidFill>
              </a:rPr>
              <a:t>субъект доказательства может заявить, что его ключ был скомпрометирован, и, следовательно, отказаться от участия в каком-либо действии или событии, которое действительно имело место</a:t>
            </a:r>
            <a:r>
              <a:rPr lang="ru-RU" sz="3200" dirty="0" smtClean="0">
                <a:solidFill>
                  <a:srgbClr val="000099"/>
                </a:solidFill>
              </a:rPr>
              <a:t>. Эта угроза может быть парирована путём определения максимального времени задержки с момента обнаружения компрометации ключа до момента оповещения об этой компрометации.</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00108"/>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600" i="1" dirty="0" smtClean="0">
                <a:solidFill>
                  <a:srgbClr val="FF0066"/>
                </a:solidFill>
              </a:rPr>
              <a:t>В соответствие с такой политикой</a:t>
            </a:r>
            <a:r>
              <a:rPr lang="ru-RU" sz="3600" dirty="0" smtClean="0">
                <a:solidFill>
                  <a:srgbClr val="000099"/>
                </a:solidFill>
              </a:rPr>
              <a:t>, если пользователь доказательством не успел оповестить о компрометации ключа субъекта доказательства в пределах установленного времени, то субъект доказательства несёт ответственность за последующее неправомерное использование своего ключа.</a:t>
            </a:r>
            <a:endParaRPr lang="ru-RU" sz="3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4000" i="1" dirty="0" smtClean="0">
                <a:solidFill>
                  <a:srgbClr val="FF0066"/>
                </a:solidFill>
              </a:rPr>
              <a:t>Объекты (средства) проверки подлинности доказательства </a:t>
            </a:r>
            <a:r>
              <a:rPr lang="ru-RU" sz="4000" dirty="0" smtClean="0">
                <a:solidFill>
                  <a:srgbClr val="000099"/>
                </a:solidFill>
              </a:rPr>
              <a:t>могут в дальнейшем удостовериться, что допустимая задержка объявления компрометации ключа истекла ещё до признания какого-либо доказательства.</a:t>
            </a:r>
            <a:endParaRPr lang="ru-RU" sz="4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000240"/>
            <a:ext cx="8001000" cy="423154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buClr>
                <a:srgbClr val="FF0066"/>
              </a:buClr>
              <a:buSzPct val="80000"/>
              <a:buFont typeface="Wingdings" pitchFamily="2" charset="2"/>
              <a:buNone/>
              <a:defRPr/>
            </a:pPr>
            <a:r>
              <a:rPr lang="ru-RU" sz="3000" i="1" dirty="0" smtClean="0">
                <a:solidFill>
                  <a:srgbClr val="FF0066"/>
                </a:solidFill>
              </a:rPr>
              <a:t>Если выявлена компрометация ключа ДТС</a:t>
            </a:r>
            <a:r>
              <a:rPr lang="ru-RU" sz="3000" dirty="0" smtClean="0">
                <a:solidFill>
                  <a:srgbClr val="000099"/>
                </a:solidFill>
              </a:rPr>
              <a:t>, то ключ в обязательном порядке должен быть аннулирован. Если ключ для формирования доказательства является закрытым, то необходимо аннулировать соответствующий СЕРТ</a:t>
            </a:r>
            <a:r>
              <a:rPr lang="en-US" sz="3000" dirty="0" smtClean="0">
                <a:solidFill>
                  <a:srgbClr val="000099"/>
                </a:solidFill>
              </a:rPr>
              <a:t>|</a:t>
            </a:r>
            <a:r>
              <a:rPr lang="ru-RU" sz="3000" dirty="0" smtClean="0">
                <a:solidFill>
                  <a:srgbClr val="000099"/>
                </a:solidFill>
              </a:rPr>
              <a:t>ОК. Для этого можно использовать списки аннулированных (отозванных) СЕРТ</a:t>
            </a:r>
            <a:r>
              <a:rPr lang="en-US" sz="3000" dirty="0" smtClean="0">
                <a:solidFill>
                  <a:srgbClr val="000099"/>
                </a:solidFill>
              </a:rPr>
              <a:t>|</a:t>
            </a:r>
            <a:r>
              <a:rPr lang="ru-RU" sz="3000" dirty="0" smtClean="0">
                <a:solidFill>
                  <a:srgbClr val="000099"/>
                </a:solidFill>
              </a:rPr>
              <a:t>ОК.</a:t>
            </a:r>
            <a:endParaRPr lang="ru-RU" sz="3000" dirty="0">
              <a:solidFill>
                <a:srgbClr val="000099"/>
              </a:solidFill>
            </a:endParaRPr>
          </a:p>
        </p:txBody>
      </p:sp>
      <p:sp>
        <p:nvSpPr>
          <p:cNvPr id="320515" name="Rectangle 3"/>
          <p:cNvSpPr>
            <a:spLocks noChangeArrowheads="1"/>
          </p:cNvSpPr>
          <p:nvPr/>
        </p:nvSpPr>
        <p:spPr bwMode="auto">
          <a:xfrm>
            <a:off x="785786" y="928670"/>
            <a:ext cx="8358214" cy="1000274"/>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600"/>
              </a:lnSpc>
            </a:pPr>
            <a:r>
              <a:rPr lang="ru-RU" sz="2600" b="1" i="1" dirty="0" smtClean="0">
                <a:solidFill>
                  <a:srgbClr val="FF3300"/>
                </a:solidFill>
                <a:latin typeface="+mj-lt"/>
              </a:rPr>
              <a:t>4.7.1.2. Компрометация ключа для формирования доказательства, принадлежащего ДТС</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00108"/>
            <a:ext cx="8001000" cy="51680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100"/>
              </a:lnSpc>
              <a:buClr>
                <a:srgbClr val="FF0066"/>
              </a:buClr>
              <a:buSzPct val="80000"/>
              <a:buFont typeface="Wingdings" pitchFamily="2" charset="2"/>
              <a:buNone/>
              <a:defRPr/>
            </a:pPr>
            <a:r>
              <a:rPr lang="ru-RU" sz="2700" i="1" dirty="0" smtClean="0">
                <a:solidFill>
                  <a:srgbClr val="FF0066"/>
                </a:solidFill>
              </a:rPr>
              <a:t>Для того чтобы рассматривать ранее сформированное доказательство с использованием (возможно) скомпрометированного ключа</a:t>
            </a:r>
            <a:r>
              <a:rPr lang="ru-RU" sz="2700" dirty="0" smtClean="0">
                <a:solidFill>
                  <a:srgbClr val="000099"/>
                </a:solidFill>
              </a:rPr>
              <a:t>, необходимо, чтобы ДТС после каждого применения такого ключа регистрировала и хранила запись события для проведения последующей аудиторской проверки. Если ключ ДТС скомпрометирован, то в дальнейшем такая запись события для проведения последующей аудиторской проверки может быть использована для урегулирования споров.</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357430"/>
            <a:ext cx="8001000" cy="392415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i="1" dirty="0" smtClean="0">
                <a:solidFill>
                  <a:srgbClr val="FF0066"/>
                </a:solidFill>
              </a:rPr>
              <a:t>Если такая угроза реализована</a:t>
            </a:r>
            <a:r>
              <a:rPr lang="ru-RU" dirty="0" smtClean="0">
                <a:solidFill>
                  <a:srgbClr val="000099"/>
                </a:solidFill>
              </a:rPr>
              <a:t>, то пользователь доказательством и/или объект проверки подлинности доказательства введены в заблуждение и ошибочно верят в то, что у них имеется корректное доказательство. Однако если необходимо провести урегулирование спора, то будет выявлено, что доказательство не приемлемо.</a:t>
            </a:r>
            <a:endParaRPr lang="ru-RU" dirty="0">
              <a:solidFill>
                <a:srgbClr val="000099"/>
              </a:solidFill>
            </a:endParaRPr>
          </a:p>
        </p:txBody>
      </p:sp>
      <p:sp>
        <p:nvSpPr>
          <p:cNvPr id="320515" name="Rectangle 3"/>
          <p:cNvSpPr>
            <a:spLocks noChangeArrowheads="1"/>
          </p:cNvSpPr>
          <p:nvPr/>
        </p:nvSpPr>
        <p:spPr bwMode="auto">
          <a:xfrm>
            <a:off x="785786" y="928670"/>
            <a:ext cx="8358214" cy="133369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600"/>
              </a:lnSpc>
            </a:pPr>
            <a:r>
              <a:rPr lang="ru-RU" sz="2600" b="1" i="1" dirty="0" smtClean="0">
                <a:solidFill>
                  <a:srgbClr val="FF3300"/>
                </a:solidFill>
                <a:latin typeface="+mj-lt"/>
              </a:rPr>
              <a:t>4.7.1.3. Подмена ключа для проверки подлинности доказательства,</a:t>
            </a:r>
            <a:br>
              <a:rPr lang="ru-RU" sz="2600" b="1" i="1" dirty="0" smtClean="0">
                <a:solidFill>
                  <a:srgbClr val="FF3300"/>
                </a:solidFill>
                <a:latin typeface="+mj-lt"/>
              </a:rPr>
            </a:br>
            <a:r>
              <a:rPr lang="ru-RU" sz="2600" b="1" i="1" dirty="0" smtClean="0">
                <a:solidFill>
                  <a:srgbClr val="FF3300"/>
                </a:solidFill>
                <a:latin typeface="+mj-lt"/>
              </a:rPr>
              <a:t>принадлежащего объекту информационного взаимодействия</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214422"/>
            <a:ext cx="8001000" cy="484748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buClr>
                <a:srgbClr val="FF0066"/>
              </a:buClr>
              <a:buSzPct val="80000"/>
              <a:buFont typeface="Wingdings" pitchFamily="2" charset="2"/>
              <a:buNone/>
              <a:defRPr/>
            </a:pPr>
            <a:r>
              <a:rPr lang="ru-RU" sz="3700" dirty="0" smtClean="0">
                <a:solidFill>
                  <a:srgbClr val="000099"/>
                </a:solidFill>
              </a:rPr>
              <a:t>То есть, </a:t>
            </a:r>
            <a:r>
              <a:rPr lang="ru-RU" sz="3700" i="1" dirty="0" smtClean="0">
                <a:solidFill>
                  <a:srgbClr val="FF0066"/>
                </a:solidFill>
              </a:rPr>
              <a:t>пользователь доказательством освобождается от ответственности</a:t>
            </a:r>
            <a:r>
              <a:rPr lang="ru-RU" sz="3700" dirty="0" smtClean="0">
                <a:solidFill>
                  <a:srgbClr val="000099"/>
                </a:solidFill>
              </a:rPr>
              <a:t>, так как и он, и объект проверки подлинности доказательства действовали добросовестно, полагаясь на корректное доказательство, но судья вынес решение против них обоих.</a:t>
            </a:r>
            <a:endParaRPr lang="ru-RU" sz="3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0373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i="1" dirty="0" smtClean="0">
                <a:solidFill>
                  <a:srgbClr val="FF0066"/>
                </a:solidFill>
              </a:rPr>
              <a:t>ДТС, выступающая в роли центра формирования меток времени</a:t>
            </a:r>
            <a:r>
              <a:rPr lang="ru-RU" dirty="0" smtClean="0">
                <a:solidFill>
                  <a:srgbClr val="000099"/>
                </a:solidFill>
              </a:rPr>
              <a:t>, будет снабжать меткой времени ЭЦП или маркер безопасности с целью установления факта того, когда был получен запрос метки времени. Метки времени могут запрашиваться средством формирования доказательства, стороной, обращающейся к СЛНТ, пользователем доказательства или объектом (средством) проверки подлинности доказательства.</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sz="3200" i="1" dirty="0" smtClean="0">
                <a:solidFill>
                  <a:srgbClr val="FF0066"/>
                </a:solidFill>
              </a:rPr>
              <a:t>Возможные способы парирования этой угрозы включают использование строгих процедур</a:t>
            </a:r>
            <a:r>
              <a:rPr lang="ru-RU" sz="3200" dirty="0" smtClean="0">
                <a:solidFill>
                  <a:srgbClr val="000099"/>
                </a:solidFill>
              </a:rPr>
              <a:t>, которые позволяют убедиться, что подлинный субъект использует подлинный ключ для проверки доказательства. Предположим, что подмена ключа имела место, то сразу после её обнаружения, ложный ключ для проверки подлинности доказательства должен быть удалён.</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071678"/>
            <a:ext cx="8001000" cy="419525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buClr>
                <a:srgbClr val="FF0066"/>
              </a:buClr>
              <a:buSzPct val="80000"/>
              <a:buFont typeface="Wingdings" pitchFamily="2" charset="2"/>
              <a:buNone/>
              <a:defRPr/>
            </a:pPr>
            <a:r>
              <a:rPr lang="ru-RU" sz="2600" i="1" dirty="0" smtClean="0">
                <a:solidFill>
                  <a:srgbClr val="FF0066"/>
                </a:solidFill>
              </a:rPr>
              <a:t>Если ключ для проверки подлинности доказательства является открытым ключом, используемым ДТС непосредственно для проверки доказательства</a:t>
            </a:r>
            <a:r>
              <a:rPr lang="ru-RU" sz="2600" dirty="0" smtClean="0">
                <a:solidFill>
                  <a:srgbClr val="000099"/>
                </a:solidFill>
              </a:rPr>
              <a:t>, то ДТС может быть введена в заблуждение и ошибочно поверит фальшивому доказательству, которое было подделано на каком-либо этапе передачи судье ключа для проверки (например, в бумажных документах, изменение в сертификате).</a:t>
            </a:r>
            <a:endParaRPr lang="ru-RU" sz="2600" dirty="0">
              <a:solidFill>
                <a:srgbClr val="000099"/>
              </a:solidFill>
            </a:endParaRPr>
          </a:p>
        </p:txBody>
      </p:sp>
      <p:sp>
        <p:nvSpPr>
          <p:cNvPr id="320515" name="Rectangle 3"/>
          <p:cNvSpPr>
            <a:spLocks noChangeArrowheads="1"/>
          </p:cNvSpPr>
          <p:nvPr/>
        </p:nvSpPr>
        <p:spPr bwMode="auto">
          <a:xfrm>
            <a:off x="785786" y="928670"/>
            <a:ext cx="8358214" cy="103874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pPr>
            <a:r>
              <a:rPr lang="ru-RU" sz="2600" b="1" i="1" dirty="0" smtClean="0">
                <a:solidFill>
                  <a:srgbClr val="FF3300"/>
                </a:solidFill>
                <a:latin typeface="+mj-lt"/>
              </a:rPr>
              <a:t>4.7.1.4. Подмена ключа для проверки подлинности доказательства,</a:t>
            </a:r>
            <a:br>
              <a:rPr lang="ru-RU" sz="2600" b="1" i="1" dirty="0" smtClean="0">
                <a:solidFill>
                  <a:srgbClr val="FF3300"/>
                </a:solidFill>
                <a:latin typeface="+mj-lt"/>
              </a:rPr>
            </a:br>
            <a:r>
              <a:rPr lang="ru-RU" sz="2600" b="1" i="1" dirty="0" smtClean="0">
                <a:solidFill>
                  <a:srgbClr val="FF3300"/>
                </a:solidFill>
                <a:latin typeface="+mj-lt"/>
              </a:rPr>
              <a:t>принадлежащего ДТС</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142984"/>
            <a:ext cx="8001000"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smtClean="0">
                <a:solidFill>
                  <a:srgbClr val="000099"/>
                </a:solidFill>
              </a:rPr>
              <a:t>Соответствующим примером является ситуация, при которой </a:t>
            </a:r>
            <a:r>
              <a:rPr lang="ru-RU" i="1" dirty="0" smtClean="0">
                <a:solidFill>
                  <a:srgbClr val="FF0066"/>
                </a:solidFill>
              </a:rPr>
              <a:t>судейская копия открытого ключа была заменена нарушителем</a:t>
            </a:r>
            <a:r>
              <a:rPr lang="ru-RU" dirty="0" smtClean="0">
                <a:solidFill>
                  <a:srgbClr val="000099"/>
                </a:solidFill>
              </a:rPr>
              <a:t>.</a:t>
            </a:r>
          </a:p>
          <a:p>
            <a:r>
              <a:rPr lang="ru-RU" i="1" dirty="0" smtClean="0">
                <a:solidFill>
                  <a:srgbClr val="FF0066"/>
                </a:solidFill>
              </a:rPr>
              <a:t>Когда обнаружена атака такого типа, желательно, предать публичной огласке, насколько это возможно, факт подмены ключа</a:t>
            </a:r>
            <a:r>
              <a:rPr lang="ru-RU" dirty="0" smtClean="0">
                <a:solidFill>
                  <a:srgbClr val="000099"/>
                </a:solidFill>
              </a:rPr>
              <a:t>. Однако не всегда возможно оповестить об этом всех пользователей, воспользовавшихся доказательством, которое могло быть искажено на основе подмены ключа.</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142984"/>
            <a:ext cx="8001000"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i="1" dirty="0" smtClean="0">
                <a:solidFill>
                  <a:srgbClr val="FF0066"/>
                </a:solidFill>
              </a:rPr>
              <a:t>Существует возможность определения, какое доказательство было изменено до предупреждения о подмене ключа </a:t>
            </a:r>
            <a:r>
              <a:rPr lang="ru-RU" sz="3200" dirty="0" smtClean="0">
                <a:solidFill>
                  <a:srgbClr val="000099"/>
                </a:solidFill>
              </a:rPr>
              <a:t>на основе использования центра проверки подлинности доказательства (например, центр проверки ЭЦП), который мог сохранить запись события для проведения последующей аудиторской проверки.</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smtClean="0">
                <a:solidFill>
                  <a:srgbClr val="000099"/>
                </a:solidFill>
              </a:rPr>
              <a:t>Используя такой способ, </a:t>
            </a:r>
            <a:r>
              <a:rPr lang="ru-RU" sz="3000" i="1" dirty="0" smtClean="0">
                <a:solidFill>
                  <a:srgbClr val="FF0066"/>
                </a:solidFill>
              </a:rPr>
              <a:t>можно определить, какое доказательство было изменено до и после предупреждения о подмене ключа</a:t>
            </a:r>
            <a:r>
              <a:rPr lang="ru-RU" sz="3000" dirty="0" smtClean="0">
                <a:solidFill>
                  <a:srgbClr val="000099"/>
                </a:solidFill>
              </a:rPr>
              <a:t>.</a:t>
            </a:r>
          </a:p>
          <a:p>
            <a:r>
              <a:rPr lang="ru-RU" sz="3000" dirty="0" smtClean="0">
                <a:solidFill>
                  <a:srgbClr val="000099"/>
                </a:solidFill>
              </a:rPr>
              <a:t>Если ключ для проверки подлинности доказательства является открытым ключом, применяемым пользователями доказательством для непосредственной проверки СЕРТ</a:t>
            </a:r>
            <a:r>
              <a:rPr lang="en-US" sz="3000" dirty="0" smtClean="0">
                <a:solidFill>
                  <a:srgbClr val="000099"/>
                </a:solidFill>
              </a:rPr>
              <a:t>|</a:t>
            </a:r>
            <a:r>
              <a:rPr lang="ru-RU" sz="3000" dirty="0" smtClean="0">
                <a:solidFill>
                  <a:srgbClr val="000099"/>
                </a:solidFill>
              </a:rPr>
              <a:t>ОК, то сразу после обнаружения подмены целесообразно его сменить.</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643050"/>
            <a:ext cx="8001000" cy="451405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400"/>
              </a:lnSpc>
              <a:buClr>
                <a:srgbClr val="FF0066"/>
              </a:buClr>
              <a:buSzPct val="80000"/>
              <a:buFont typeface="Wingdings" pitchFamily="2" charset="2"/>
              <a:buNone/>
              <a:defRPr/>
            </a:pPr>
            <a:r>
              <a:rPr lang="ru-RU" sz="4000" dirty="0" smtClean="0">
                <a:solidFill>
                  <a:srgbClr val="000099"/>
                </a:solidFill>
              </a:rPr>
              <a:t>Информация, которая когда-то была использована в качестве доказательства, может перестать быть таковой. </a:t>
            </a:r>
            <a:r>
              <a:rPr lang="ru-RU" sz="4000" i="1" dirty="0" smtClean="0">
                <a:solidFill>
                  <a:srgbClr val="FF0066"/>
                </a:solidFill>
              </a:rPr>
              <a:t>Такая информация называется скомпрометированным доказательством</a:t>
            </a:r>
            <a:r>
              <a:rPr lang="ru-RU" sz="4000" dirty="0" smtClean="0">
                <a:solidFill>
                  <a:srgbClr val="000099"/>
                </a:solidFill>
              </a:rPr>
              <a:t>.</a:t>
            </a:r>
            <a:endParaRPr lang="ru-RU" sz="4000" dirty="0">
              <a:solidFill>
                <a:srgbClr val="000099"/>
              </a:solidFill>
            </a:endParaRPr>
          </a:p>
        </p:txBody>
      </p:sp>
      <p:sp>
        <p:nvSpPr>
          <p:cNvPr id="320515" name="Rectangle 3"/>
          <p:cNvSpPr>
            <a:spLocks noChangeArrowheads="1"/>
          </p:cNvSpPr>
          <p:nvPr/>
        </p:nvSpPr>
        <p:spPr bwMode="auto">
          <a:xfrm>
            <a:off x="785786" y="928670"/>
            <a:ext cx="8358214" cy="3718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spcBef>
                <a:spcPts val="0"/>
              </a:spcBef>
              <a:buClr>
                <a:srgbClr val="FFFF00"/>
              </a:buClr>
              <a:buSzPct val="80000"/>
              <a:buFont typeface="Wingdings" pitchFamily="2" charset="2"/>
              <a:buNone/>
              <a:defRPr/>
            </a:pPr>
            <a:r>
              <a:rPr lang="ru-RU" b="1" i="1" dirty="0" smtClean="0">
                <a:solidFill>
                  <a:srgbClr val="FF3300"/>
                </a:solidFill>
                <a:latin typeface="+mj-lt"/>
              </a:rPr>
              <a:t>4.7.2. Компрометация доказательства</a:t>
            </a: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643050"/>
            <a:ext cx="8001000"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200" i="1" dirty="0" smtClean="0">
                <a:solidFill>
                  <a:srgbClr val="FF0066"/>
                </a:solidFill>
              </a:rPr>
              <a:t>В данном случае, после того, как действие или событие произошло, сторона, заинтересованная в отказе от соучастия в событии, осуществляет модификацию или уничтожение доказательства</a:t>
            </a:r>
            <a:r>
              <a:rPr lang="ru-RU" sz="3200" dirty="0" smtClean="0">
                <a:solidFill>
                  <a:srgbClr val="000099"/>
                </a:solidFill>
              </a:rPr>
              <a:t>. В дальнейшем эта сторона может успешно отказаться от участия в событии, которое фактически имело место.</a:t>
            </a:r>
            <a:endParaRPr lang="ru-RU" sz="3200" dirty="0">
              <a:solidFill>
                <a:srgbClr val="000099"/>
              </a:solidFill>
            </a:endParaRPr>
          </a:p>
        </p:txBody>
      </p:sp>
      <p:sp>
        <p:nvSpPr>
          <p:cNvPr id="320515" name="Rectangle 3"/>
          <p:cNvSpPr>
            <a:spLocks noChangeArrowheads="1"/>
          </p:cNvSpPr>
          <p:nvPr/>
        </p:nvSpPr>
        <p:spPr bwMode="auto">
          <a:xfrm>
            <a:off x="785786" y="928670"/>
            <a:ext cx="8358214" cy="6924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pPr>
            <a:r>
              <a:rPr lang="ru-RU" sz="2600" b="1" i="1" dirty="0" smtClean="0">
                <a:solidFill>
                  <a:srgbClr val="FF3300"/>
                </a:solidFill>
                <a:latin typeface="+mj-lt"/>
              </a:rPr>
              <a:t>4.7.2.1. Несанкционированная модификация или удаление доказательства</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buClr>
                <a:srgbClr val="FF0066"/>
              </a:buClr>
              <a:buSzPct val="80000"/>
              <a:buFont typeface="Wingdings" pitchFamily="2" charset="2"/>
              <a:buNone/>
              <a:defRPr/>
            </a:pPr>
            <a:r>
              <a:rPr lang="ru-RU" sz="2700" i="1" dirty="0" smtClean="0">
                <a:solidFill>
                  <a:srgbClr val="FF0066"/>
                </a:solidFill>
              </a:rPr>
              <a:t>От этой угрозы можно защититься с помощью реализации соответствующих способов обеспечения безопасности, предотвращающих модификацию и разрушение доказательства </a:t>
            </a:r>
            <a:r>
              <a:rPr lang="ru-RU" sz="2700" dirty="0" smtClean="0">
                <a:solidFill>
                  <a:srgbClr val="000099"/>
                </a:solidFill>
              </a:rPr>
              <a:t>(например, резервное копирование и хранение). </a:t>
            </a:r>
            <a:r>
              <a:rPr lang="ru-RU" sz="2700" i="1" dirty="0" smtClean="0">
                <a:solidFill>
                  <a:srgbClr val="FF0066"/>
                </a:solidFill>
              </a:rPr>
              <a:t>Использование ДТС для хранения доказательства </a:t>
            </a:r>
            <a:r>
              <a:rPr lang="ru-RU" sz="2700" dirty="0" smtClean="0">
                <a:solidFill>
                  <a:srgbClr val="000099"/>
                </a:solidFill>
              </a:rPr>
              <a:t>может обеспечить эффективную защиту от такой угрозы, так как хранилище ДТС является более надёжным и защищённым, чем средство хранения у пользователя доказательством.</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00"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400" i="1" dirty="0" smtClean="0">
                <a:solidFill>
                  <a:srgbClr val="FF0066"/>
                </a:solidFill>
              </a:rPr>
              <a:t>Эта угроза влечёт за собой разрушение (уничтожение) хранящегося в ДТС доказательства</a:t>
            </a:r>
            <a:r>
              <a:rPr lang="ru-RU" sz="3400" dirty="0" smtClean="0">
                <a:solidFill>
                  <a:srgbClr val="000099"/>
                </a:solidFill>
              </a:rPr>
              <a:t>. Она может иметь место тогда, когда ДТС не достаточно осмотрительна, а также когда ДТС не провела адекватных мероприятий по обеспечению резервного копирования и хранения.</a:t>
            </a:r>
            <a:endParaRPr lang="ru-RU" sz="3400" dirty="0">
              <a:solidFill>
                <a:srgbClr val="000099"/>
              </a:solidFill>
            </a:endParaRPr>
          </a:p>
        </p:txBody>
      </p:sp>
      <p:sp>
        <p:nvSpPr>
          <p:cNvPr id="320515" name="Rectangle 3"/>
          <p:cNvSpPr>
            <a:spLocks noChangeArrowheads="1"/>
          </p:cNvSpPr>
          <p:nvPr/>
        </p:nvSpPr>
        <p:spPr bwMode="auto">
          <a:xfrm>
            <a:off x="785786" y="928670"/>
            <a:ext cx="8358214" cy="6924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pPr>
            <a:r>
              <a:rPr lang="ru-RU" sz="2600" b="1" i="1" dirty="0" smtClean="0">
                <a:solidFill>
                  <a:srgbClr val="FF3300"/>
                </a:solidFill>
                <a:latin typeface="+mj-lt"/>
              </a:rPr>
              <a:t>4.7.2.2. Разрушение или признание</a:t>
            </a:r>
          </a:p>
          <a:p>
            <a:pPr>
              <a:lnSpc>
                <a:spcPts val="2700"/>
              </a:lnSpc>
            </a:pPr>
            <a:r>
              <a:rPr lang="ru-RU" sz="2600" b="1" i="1" dirty="0" smtClean="0">
                <a:solidFill>
                  <a:srgbClr val="FF3300"/>
                </a:solidFill>
                <a:latin typeface="+mj-lt"/>
              </a:rPr>
              <a:t>доказательства не действительным</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17519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buClr>
                <a:srgbClr val="FF0066"/>
              </a:buClr>
              <a:buSzPct val="80000"/>
              <a:buFont typeface="Wingdings" pitchFamily="2" charset="2"/>
              <a:buNone/>
              <a:defRPr/>
            </a:pPr>
            <a:r>
              <a:rPr lang="ru-RU" i="1" dirty="0" smtClean="0">
                <a:solidFill>
                  <a:srgbClr val="FF0066"/>
                </a:solidFill>
              </a:rPr>
              <a:t>От этой угрозы можно защититься с помощью реализации соответствующих СПНТ, которые предусматривают хранение у пользователя доказательством всех необходимых для урегулирования споров доказательств</a:t>
            </a:r>
            <a:r>
              <a:rPr lang="ru-RU" dirty="0" smtClean="0">
                <a:solidFill>
                  <a:srgbClr val="000099"/>
                </a:solidFill>
              </a:rPr>
              <a:t>. В дальнейшем пользователь доказательством может гарантировать, что доказательство не будет уничтожено, даже если ДТС проявила халатность или захвачена злоумышленником.</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92867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200" i="1" dirty="0" smtClean="0">
                <a:solidFill>
                  <a:srgbClr val="FF0066"/>
                </a:solidFill>
              </a:rPr>
              <a:t>Центр формирования меток времени добавляет в данные время и дату, а также ЭЦП или КПС</a:t>
            </a:r>
            <a:r>
              <a:rPr lang="ru-RU" sz="3200" dirty="0" smtClean="0">
                <a:solidFill>
                  <a:srgbClr val="000099"/>
                </a:solidFill>
              </a:rPr>
              <a:t>. Он не требует аутентификации объекта, который запросил метку времени. Объект (средство) проверки подлинности доказательства обязан(о) определить, что метки времени были поставлены в течение разрешённого интервала времени, установленного ПЛБ.</a:t>
            </a:r>
            <a:endParaRPr lang="ru-RU" sz="32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2000240"/>
            <a:ext cx="8001000" cy="423192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В данном случае, спорного события не произошло, но посторонний объект проникает вовнутрь системы и формирует неправомерное доказательство того, что не произошло</a:t>
            </a:r>
            <a:r>
              <a:rPr lang="ru-RU" sz="2600" dirty="0" smtClean="0">
                <a:solidFill>
                  <a:srgbClr val="000099"/>
                </a:solidFill>
              </a:rPr>
              <a:t>. Такое событие может случиться тогда, когда привлекается нотариус. Для защиты сохранённого доказательства от подделки или модификации со стороны нарушителя могут использоваться криптографические методы обеспечения безопасности.</a:t>
            </a:r>
            <a:endParaRPr lang="ru-RU" sz="2600" dirty="0">
              <a:solidFill>
                <a:srgbClr val="000099"/>
              </a:solidFill>
            </a:endParaRPr>
          </a:p>
        </p:txBody>
      </p:sp>
      <p:sp>
        <p:nvSpPr>
          <p:cNvPr id="320515" name="Rectangle 3"/>
          <p:cNvSpPr>
            <a:spLocks noChangeArrowheads="1"/>
          </p:cNvSpPr>
          <p:nvPr/>
        </p:nvSpPr>
        <p:spPr bwMode="auto">
          <a:xfrm>
            <a:off x="785786" y="928670"/>
            <a:ext cx="8358214" cy="103874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spcBef>
                <a:spcPts val="0"/>
              </a:spcBef>
              <a:buClr>
                <a:srgbClr val="FFFF00"/>
              </a:buClr>
              <a:buSzPct val="80000"/>
              <a:buFont typeface="Wingdings" pitchFamily="2" charset="2"/>
              <a:buNone/>
              <a:defRPr/>
            </a:pPr>
            <a:r>
              <a:rPr lang="ru-RU" b="1" i="1" dirty="0" smtClean="0">
                <a:solidFill>
                  <a:srgbClr val="FF3300"/>
                </a:solidFill>
                <a:latin typeface="+mj-lt"/>
              </a:rPr>
              <a:t>4.7.3. Фальсификация доказательства</a:t>
            </a:r>
          </a:p>
          <a:p>
            <a:pPr>
              <a:lnSpc>
                <a:spcPts val="2700"/>
              </a:lnSpc>
            </a:pPr>
            <a:r>
              <a:rPr lang="ru-RU" sz="2600" b="1" i="1" dirty="0" smtClean="0">
                <a:solidFill>
                  <a:srgbClr val="FF3300"/>
                </a:solidFill>
                <a:latin typeface="+mj-lt"/>
              </a:rPr>
              <a:t>4.7.3.1. Фальсификация доказательства посторонним объектом</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714488"/>
            <a:ext cx="8001000" cy="438581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defRPr/>
            </a:pPr>
            <a:r>
              <a:rPr lang="ru-RU" sz="3200" i="1" dirty="0" smtClean="0">
                <a:solidFill>
                  <a:srgbClr val="FF0066"/>
                </a:solidFill>
              </a:rPr>
              <a:t>В тех способах, в которых ДТС используется для проверки подлинности доказательства, существует угроза </a:t>
            </a:r>
            <a:r>
              <a:rPr lang="ru-RU" sz="3200" dirty="0" smtClean="0">
                <a:solidFill>
                  <a:srgbClr val="000099"/>
                </a:solidFill>
              </a:rPr>
              <a:t>того, что ДТС будет информировать пользователя доказательством о наличии у неё подлинного действительного доказательства, являющееся на самом деле недействительным.</a:t>
            </a:r>
            <a:endParaRPr lang="ru-RU" sz="3200" dirty="0">
              <a:solidFill>
                <a:srgbClr val="000099"/>
              </a:solidFill>
            </a:endParaRPr>
          </a:p>
        </p:txBody>
      </p:sp>
      <p:sp>
        <p:nvSpPr>
          <p:cNvPr id="320515" name="Rectangle 3"/>
          <p:cNvSpPr>
            <a:spLocks noChangeArrowheads="1"/>
          </p:cNvSpPr>
          <p:nvPr/>
        </p:nvSpPr>
        <p:spPr bwMode="auto">
          <a:xfrm>
            <a:off x="785786" y="928670"/>
            <a:ext cx="8358214" cy="6924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pPr>
            <a:r>
              <a:rPr lang="ru-RU" sz="2600" b="1" i="1" dirty="0" smtClean="0">
                <a:solidFill>
                  <a:srgbClr val="FF3300"/>
                </a:solidFill>
                <a:latin typeface="+mj-lt"/>
              </a:rPr>
              <a:t>4.7.3.2. Ошибочная проверка подлинности доказательства</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sz="3100" i="1" dirty="0" smtClean="0">
                <a:solidFill>
                  <a:srgbClr val="FF0066"/>
                </a:solidFill>
              </a:rPr>
              <a:t>Если возникнет спорная ситуация, то пользователь доказательством не сможет убедить судью в том, что имело место оспариваемое событие</a:t>
            </a:r>
            <a:r>
              <a:rPr lang="ru-RU" sz="3100" dirty="0" smtClean="0">
                <a:solidFill>
                  <a:srgbClr val="000099"/>
                </a:solidFill>
              </a:rPr>
              <a:t>. Эту угрозу можно парировать с помощью использования СПНТ, при котором объект (средство), проверяющий(ее) подлинность доказательства, может напрямую подтвердить подлинность доказательство без привлечения ДТС.</a:t>
            </a:r>
            <a:endParaRPr lang="ru-RU" sz="31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428736"/>
            <a:ext cx="8001000" cy="49561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900"/>
              </a:lnSpc>
              <a:buClr>
                <a:srgbClr val="FF0066"/>
              </a:buClr>
              <a:buSzPct val="80000"/>
              <a:buFont typeface="Wingdings" pitchFamily="2" charset="2"/>
              <a:buNone/>
              <a:defRPr/>
            </a:pPr>
            <a:r>
              <a:rPr lang="ru-RU" sz="3000" i="1" dirty="0" smtClean="0">
                <a:solidFill>
                  <a:srgbClr val="FF0066"/>
                </a:solidFill>
              </a:rPr>
              <a:t>Эта угроза заключается в том, что ДТС может «выдумать» доказательство, относящееся к событию, которого никогда не было</a:t>
            </a:r>
            <a:r>
              <a:rPr lang="ru-RU" sz="3000" dirty="0" smtClean="0">
                <a:solidFill>
                  <a:srgbClr val="000099"/>
                </a:solidFill>
              </a:rPr>
              <a:t>. Если ДТС является доверенной со стороны судьи, то последний мог бы признать сфальсифицированное доказательство и, следовательно, мог быть введён в заблуждение, что привело бы к принятию им неправильного решения.</a:t>
            </a:r>
            <a:endParaRPr lang="ru-RU" sz="3000" dirty="0">
              <a:solidFill>
                <a:srgbClr val="000099"/>
              </a:solidFill>
            </a:endParaRPr>
          </a:p>
        </p:txBody>
      </p:sp>
      <p:sp>
        <p:nvSpPr>
          <p:cNvPr id="320515" name="Rectangle 3"/>
          <p:cNvSpPr>
            <a:spLocks noChangeArrowheads="1"/>
          </p:cNvSpPr>
          <p:nvPr/>
        </p:nvSpPr>
        <p:spPr bwMode="auto">
          <a:xfrm>
            <a:off x="785786" y="928670"/>
            <a:ext cx="8358214" cy="35719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pPr>
            <a:r>
              <a:rPr lang="ru-RU" sz="2600" b="1" i="1" dirty="0" smtClean="0">
                <a:solidFill>
                  <a:srgbClr val="FF3300"/>
                </a:solidFill>
                <a:latin typeface="+mj-lt"/>
              </a:rPr>
              <a:t>4.7.3.3. Фальсификация доказательства ДТС</a:t>
            </a:r>
            <a:endParaRPr lang="en-GB" sz="2600" b="1" i="1" dirty="0">
              <a:solidFill>
                <a:srgbClr val="FF3300"/>
              </a:solidFill>
              <a:latin typeface="+mj-lt"/>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8662" y="1071546"/>
            <a:ext cx="8001000"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buClr>
                <a:srgbClr val="FF0066"/>
              </a:buClr>
              <a:buSzPct val="80000"/>
              <a:buFont typeface="Wingdings" pitchFamily="2" charset="2"/>
              <a:buNone/>
              <a:defRPr/>
            </a:pPr>
            <a:r>
              <a:rPr lang="ru-RU" i="1" dirty="0" smtClean="0">
                <a:solidFill>
                  <a:srgbClr val="FF0066"/>
                </a:solidFill>
              </a:rPr>
              <a:t>Такая угроза может быть парирована с помощью использования СПНТ, при котором ДТС было бы весьма трудно фальсифицировать доказательство</a:t>
            </a:r>
            <a:r>
              <a:rPr lang="ru-RU" dirty="0" smtClean="0">
                <a:solidFill>
                  <a:srgbClr val="000099"/>
                </a:solidFill>
              </a:rPr>
              <a:t>, или с помощью обеспечения гарантий того, что привлекаемые ДТС являются надёжными (заслуживающими доверие), а также имеют определённые обязательства. Как правило, весьма трудно представить неопровержимое доказательство надёжности объекта.</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7192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500"/>
              </a:lnSpc>
              <a:buClr>
                <a:srgbClr val="FF0066"/>
              </a:buClr>
              <a:buSzPct val="80000"/>
              <a:buFont typeface="Wingdings" pitchFamily="2" charset="2"/>
              <a:buNone/>
              <a:defRPr/>
            </a:pPr>
            <a:r>
              <a:rPr lang="ru-RU" sz="4000" dirty="0" smtClean="0">
                <a:solidFill>
                  <a:srgbClr val="000099"/>
                </a:solidFill>
              </a:rPr>
              <a:t>При взаимодействии</a:t>
            </a:r>
          </a:p>
          <a:p>
            <a:pPr>
              <a:lnSpc>
                <a:spcPts val="4500"/>
              </a:lnSpc>
              <a:buClr>
                <a:srgbClr val="FF0066"/>
              </a:buClr>
              <a:buSzPct val="80000"/>
              <a:buFont typeface="Wingdings" pitchFamily="2" charset="2"/>
              <a:buNone/>
              <a:defRPr/>
            </a:pPr>
            <a:r>
              <a:rPr lang="ru-RU" sz="4000" dirty="0" smtClean="0">
                <a:solidFill>
                  <a:srgbClr val="000099"/>
                </a:solidFill>
              </a:rPr>
              <a:t>с ДТС </a:t>
            </a:r>
            <a:r>
              <a:rPr lang="ru-RU" sz="4000" i="1" dirty="0" smtClean="0">
                <a:solidFill>
                  <a:srgbClr val="FF0066"/>
                </a:solidFill>
              </a:rPr>
              <a:t>объектам</a:t>
            </a:r>
            <a:r>
              <a:rPr lang="ru-RU" sz="4000" dirty="0" smtClean="0">
                <a:solidFill>
                  <a:srgbClr val="000099"/>
                </a:solidFill>
              </a:rPr>
              <a:t> информационного взаимодействия </a:t>
            </a:r>
            <a:r>
              <a:rPr lang="ru-RU" sz="4000" i="1" dirty="0" smtClean="0">
                <a:solidFill>
                  <a:srgbClr val="FF0066"/>
                </a:solidFill>
              </a:rPr>
              <a:t>может понадобиться подтвердить свою подлинность </a:t>
            </a:r>
            <a:r>
              <a:rPr lang="ru-RU" sz="4000" dirty="0" smtClean="0">
                <a:solidFill>
                  <a:srgbClr val="000099"/>
                </a:solidFill>
              </a:rPr>
              <a:t>на основе использования службы аутентификации. </a:t>
            </a:r>
            <a:endParaRPr lang="ru-RU" sz="4000" dirty="0">
              <a:solidFill>
                <a:srgbClr val="000099"/>
              </a:solidFill>
            </a:endParaRPr>
          </a:p>
        </p:txBody>
      </p:sp>
      <p:sp>
        <p:nvSpPr>
          <p:cNvPr id="86020" name="Rectangle 4"/>
          <p:cNvSpPr>
            <a:spLocks noChangeArrowheads="1"/>
          </p:cNvSpPr>
          <p:nvPr/>
        </p:nvSpPr>
        <p:spPr bwMode="auto">
          <a:xfrm>
            <a:off x="755650" y="822326"/>
            <a:ext cx="8388350" cy="84638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 </a:t>
            </a:r>
            <a:r>
              <a:rPr lang="ru-RU" sz="3200" b="1" i="1" dirty="0" smtClean="0">
                <a:solidFill>
                  <a:srgbClr val="FF3300"/>
                </a:solidFill>
                <a:latin typeface="Arial" charset="0"/>
              </a:rPr>
              <a:t>Взаимосвязи с другими СЛБ и СПБ</a:t>
            </a:r>
            <a:endParaRPr lang="ru-RU" sz="3200" b="1" i="1" dirty="0">
              <a:solidFill>
                <a:srgbClr val="FF3300"/>
              </a:solidFill>
              <a:latin typeface="Arial" charset="0"/>
            </a:endParaRPr>
          </a:p>
          <a:p>
            <a:pPr>
              <a:lnSpc>
                <a:spcPts val="3300"/>
              </a:lnSpc>
              <a:buClr>
                <a:srgbClr val="FFFF00"/>
              </a:buClr>
              <a:buSzPct val="80000"/>
              <a:buFont typeface="Wingdings" pitchFamily="2" charset="2"/>
              <a:buNone/>
              <a:defRPr/>
            </a:pPr>
            <a:r>
              <a:rPr lang="ru-RU" sz="3000" b="1" i="1" dirty="0" smtClean="0">
                <a:solidFill>
                  <a:srgbClr val="FF3300"/>
                </a:solidFill>
                <a:latin typeface="Arial" charset="0"/>
              </a:rPr>
              <a:t>5.1</a:t>
            </a:r>
            <a:r>
              <a:rPr lang="ru-RU" sz="3000" b="1" i="1" dirty="0">
                <a:solidFill>
                  <a:srgbClr val="FF3300"/>
                </a:solidFill>
                <a:latin typeface="Arial" charset="0"/>
              </a:rPr>
              <a:t>. </a:t>
            </a:r>
            <a:r>
              <a:rPr lang="ru-RU" sz="3000" b="1" i="1" dirty="0" smtClean="0">
                <a:solidFill>
                  <a:srgbClr val="FF3300"/>
                </a:solidFill>
                <a:latin typeface="Arial" charset="0"/>
              </a:rPr>
              <a:t>Аутентификация</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Последовательные итерации процедуры информационного обмена могут сопровождаться определёнными гарантиями, основанными на использовании службы аутентификации источника данных</a:t>
            </a:r>
            <a:r>
              <a:rPr lang="ru-RU" sz="3000" dirty="0" smtClean="0">
                <a:solidFill>
                  <a:srgbClr val="000099"/>
                </a:solidFill>
              </a:rPr>
              <a:t>. Например, если ДТС используется для формирования ЭЦП, то она может быть востребована для аутентификации субъекта доказательства ещё до формирования ЭЦП.</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643050"/>
            <a:ext cx="8001056" cy="451405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buClr>
                <a:srgbClr val="FF0066"/>
              </a:buClr>
              <a:buSzPct val="80000"/>
              <a:buFont typeface="Wingdings" pitchFamily="2" charset="2"/>
              <a:buNone/>
              <a:defRPr/>
            </a:pPr>
            <a:r>
              <a:rPr lang="ru-RU" sz="4000" i="1" dirty="0" smtClean="0">
                <a:solidFill>
                  <a:srgbClr val="FF0066"/>
                </a:solidFill>
              </a:rPr>
              <a:t>Служба управления доступом </a:t>
            </a:r>
            <a:r>
              <a:rPr lang="ru-RU" sz="4000" dirty="0" smtClean="0">
                <a:solidFill>
                  <a:srgbClr val="000099"/>
                </a:solidFill>
              </a:rPr>
              <a:t>может использоваться для обеспечения гарантий того, что информация, хранимая у ДТС, или услуга, предлагаемая ДТС, доступна только для авторизованных субъектов.</a:t>
            </a:r>
            <a:endParaRPr lang="ru-RU" sz="4000" dirty="0">
              <a:solidFill>
                <a:srgbClr val="000099"/>
              </a:solidFill>
            </a:endParaRPr>
          </a:p>
        </p:txBody>
      </p:sp>
      <p:sp>
        <p:nvSpPr>
          <p:cNvPr id="86020" name="Rectangle 4"/>
          <p:cNvSpPr>
            <a:spLocks noChangeArrowheads="1"/>
          </p:cNvSpPr>
          <p:nvPr/>
        </p:nvSpPr>
        <p:spPr bwMode="auto">
          <a:xfrm>
            <a:off x="755650" y="1071546"/>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5.2. Управление доступом</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643050"/>
            <a:ext cx="8001056" cy="457618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300" i="1" dirty="0" smtClean="0">
                <a:solidFill>
                  <a:srgbClr val="FF0066"/>
                </a:solidFill>
              </a:rPr>
              <a:t>Службы обеспечения конфиденциальности могут быть востребованы для защиты данных от несанкционированного вскрытия </a:t>
            </a:r>
            <a:r>
              <a:rPr lang="ru-RU" sz="3300" dirty="0" smtClean="0">
                <a:solidFill>
                  <a:srgbClr val="000099"/>
                </a:solidFill>
              </a:rPr>
              <a:t>(включая, в некоторых случаях, несанкционированное вскрытие ДТС или для ДТС), а также для защиты от несанкционированного вскрытия доказательства.</a:t>
            </a:r>
            <a:endParaRPr lang="ru-RU" sz="3300" dirty="0">
              <a:solidFill>
                <a:srgbClr val="000099"/>
              </a:solidFill>
            </a:endParaRPr>
          </a:p>
        </p:txBody>
      </p:sp>
      <p:sp>
        <p:nvSpPr>
          <p:cNvPr id="86020" name="Rectangle 4"/>
          <p:cNvSpPr>
            <a:spLocks noChangeArrowheads="1"/>
          </p:cNvSpPr>
          <p:nvPr/>
        </p:nvSpPr>
        <p:spPr bwMode="auto">
          <a:xfrm>
            <a:off x="785786" y="1071546"/>
            <a:ext cx="8358214"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5.3. Обеспечение конфиденциальности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500174"/>
            <a:ext cx="8001056" cy="47563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600" i="1" dirty="0" smtClean="0">
                <a:solidFill>
                  <a:srgbClr val="FF0066"/>
                </a:solidFill>
              </a:rPr>
              <a:t>СЛЦ будут востребованы для обеспечения гарантий, касающихся целостности доказательства</a:t>
            </a:r>
            <a:r>
              <a:rPr lang="ru-RU" sz="2600" dirty="0" smtClean="0">
                <a:solidFill>
                  <a:srgbClr val="000099"/>
                </a:solidFill>
              </a:rPr>
              <a:t>. Кроме этого, при использовании СЛНТ совместно со службой подтверждения источника данных или СЛНТ совместно службой подтверждения доставки данных, целостность данных должна гарантировать, что данные циркулирующие между источником и получателем не могут быть модифицированы без обнаружения факта модификации.</a:t>
            </a:r>
            <a:endParaRPr lang="ru-RU" sz="2600" dirty="0">
              <a:solidFill>
                <a:srgbClr val="000099"/>
              </a:solidFill>
            </a:endParaRPr>
          </a:p>
        </p:txBody>
      </p:sp>
      <p:sp>
        <p:nvSpPr>
          <p:cNvPr id="86020" name="Rectangle 4"/>
          <p:cNvSpPr>
            <a:spLocks noChangeArrowheads="1"/>
          </p:cNvSpPr>
          <p:nvPr/>
        </p:nvSpPr>
        <p:spPr bwMode="auto">
          <a:xfrm>
            <a:off x="755650" y="928670"/>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5.4. Обеспечение целостности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857232"/>
            <a:ext cx="8001056" cy="551433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600" i="1" dirty="0" smtClean="0">
                <a:solidFill>
                  <a:srgbClr val="FF0066"/>
                </a:solidFill>
              </a:rPr>
              <a:t>Процедура формирования меток времени может быть совмещена с процедурой формирования ЭЦП или формирования маркера безопасности</a:t>
            </a:r>
            <a:r>
              <a:rPr lang="ru-RU" sz="3600" dirty="0" smtClean="0">
                <a:solidFill>
                  <a:srgbClr val="000099"/>
                </a:solidFill>
              </a:rPr>
              <a:t>. Если объект, который формирует ЭЦП, включает в неё достоверное и надёжное значение времени, то скрепляющая ЭЦП может не понадобиться.</a:t>
            </a:r>
            <a:endParaRPr lang="ru-RU" sz="3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357298"/>
            <a:ext cx="8001056" cy="489095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600" i="1" dirty="0" smtClean="0">
                <a:solidFill>
                  <a:srgbClr val="FF0066"/>
                </a:solidFill>
              </a:rPr>
              <a:t>Пользователь доказательством может воспользоваться функцией записи результатов аудиторской проверки </a:t>
            </a:r>
            <a:r>
              <a:rPr lang="ru-RU" sz="2600" dirty="0" smtClean="0">
                <a:solidFill>
                  <a:srgbClr val="000099"/>
                </a:solidFill>
              </a:rPr>
              <a:t>для сохранения доказательства для его последующего использования в случае возникновения спора (конфликтной ситуации). </a:t>
            </a:r>
            <a:r>
              <a:rPr lang="ru-RU" sz="2600" i="1" dirty="0" smtClean="0">
                <a:solidFill>
                  <a:srgbClr val="FF0066"/>
                </a:solidFill>
              </a:rPr>
              <a:t>Нотариус или промежуточная ДТС могут воспользоваться функцией записи результатов аудиторской проверки </a:t>
            </a:r>
            <a:r>
              <a:rPr lang="ru-RU" sz="2600" dirty="0" smtClean="0">
                <a:solidFill>
                  <a:srgbClr val="000099"/>
                </a:solidFill>
              </a:rPr>
              <a:t>для регистрации содержания, источника, получателя и времени создания/отправки/получения сообщений.</a:t>
            </a:r>
            <a:endParaRPr lang="ru-RU" sz="2600" dirty="0">
              <a:solidFill>
                <a:srgbClr val="000099"/>
              </a:solidFill>
            </a:endParaRPr>
          </a:p>
        </p:txBody>
      </p:sp>
      <p:sp>
        <p:nvSpPr>
          <p:cNvPr id="86020" name="Rectangle 4"/>
          <p:cNvSpPr>
            <a:spLocks noChangeArrowheads="1"/>
          </p:cNvSpPr>
          <p:nvPr/>
        </p:nvSpPr>
        <p:spPr bwMode="auto">
          <a:xfrm>
            <a:off x="755650" y="857232"/>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5.5. Аудит</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500174"/>
            <a:ext cx="8001056" cy="47563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600" i="1" dirty="0" smtClean="0">
                <a:solidFill>
                  <a:srgbClr val="FF0066"/>
                </a:solidFill>
              </a:rPr>
              <a:t>Служба обеспечения ключами может быть использована для обеспечения </a:t>
            </a:r>
            <a:r>
              <a:rPr lang="ru-RU" sz="2600" i="1" smtClean="0">
                <a:solidFill>
                  <a:srgbClr val="FF0066"/>
                </a:solidFill>
              </a:rPr>
              <a:t>ключами процедур </a:t>
            </a:r>
            <a:r>
              <a:rPr lang="ru-RU" sz="2600" i="1" dirty="0" smtClean="0">
                <a:solidFill>
                  <a:srgbClr val="FF0066"/>
                </a:solidFill>
              </a:rPr>
              <a:t>формирования и проверки подлинности доказательства</a:t>
            </a:r>
            <a:r>
              <a:rPr lang="ru-RU" sz="2600" dirty="0" smtClean="0">
                <a:solidFill>
                  <a:srgbClr val="000099"/>
                </a:solidFill>
              </a:rPr>
              <a:t>. Также эта служба может быть востребована для обеспечения ключами процедуры проверки подлинности доказательства даже если соответствующий ключ, который использовался для формирования доказательства, перестал быть действующим или доступным.</a:t>
            </a:r>
            <a:endParaRPr lang="ru-RU" sz="2600" dirty="0">
              <a:solidFill>
                <a:srgbClr val="000099"/>
              </a:solidFill>
            </a:endParaRPr>
          </a:p>
        </p:txBody>
      </p:sp>
      <p:sp>
        <p:nvSpPr>
          <p:cNvPr id="86020" name="Rectangle 4"/>
          <p:cNvSpPr>
            <a:spLocks noChangeArrowheads="1"/>
          </p:cNvSpPr>
          <p:nvPr/>
        </p:nvSpPr>
        <p:spPr bwMode="auto">
          <a:xfrm>
            <a:off x="785786" y="928670"/>
            <a:ext cx="8358214"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5.6. Обеспечение ключами</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2571744"/>
            <a:ext cx="8001056" cy="3693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СЛНТ вместе со службой подтверждения источника данных </a:t>
            </a:r>
            <a:r>
              <a:rPr lang="ru-RU" sz="3000" dirty="0" smtClean="0">
                <a:solidFill>
                  <a:srgbClr val="000099"/>
                </a:solidFill>
              </a:rPr>
              <a:t>обеспечивает получателю данных защиту последних от любых ложных попыток отправителя отказаться от передачи совокупности данных или компонентов этой совокупности данных. </a:t>
            </a:r>
            <a:endParaRPr lang="ru-RU" sz="3000" dirty="0">
              <a:solidFill>
                <a:srgbClr val="000099"/>
              </a:solidFill>
            </a:endParaRPr>
          </a:p>
        </p:txBody>
      </p:sp>
      <p:sp>
        <p:nvSpPr>
          <p:cNvPr id="86020" name="Rectangle 4"/>
          <p:cNvSpPr>
            <a:spLocks noChangeArrowheads="1"/>
          </p:cNvSpPr>
          <p:nvPr/>
        </p:nvSpPr>
        <p:spPr bwMode="auto">
          <a:xfrm>
            <a:off x="755650" y="822326"/>
            <a:ext cx="8388350" cy="1692771"/>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 </a:t>
            </a:r>
            <a:r>
              <a:rPr lang="ru-RU" sz="3200" b="1" i="1" dirty="0" smtClean="0">
                <a:solidFill>
                  <a:srgbClr val="FF3300"/>
                </a:solidFill>
                <a:latin typeface="Arial" charset="0"/>
              </a:rPr>
              <a:t>СЛНТ в системах, соответствующих ЭМВОС</a:t>
            </a:r>
            <a:endParaRPr lang="ru-RU" sz="3200" b="1" i="1" dirty="0">
              <a:solidFill>
                <a:srgbClr val="FF3300"/>
              </a:solidFill>
              <a:latin typeface="Arial" charset="0"/>
            </a:endParaRPr>
          </a:p>
          <a:p>
            <a:pPr>
              <a:lnSpc>
                <a:spcPts val="3300"/>
              </a:lnSpc>
              <a:buClr>
                <a:srgbClr val="FFFF00"/>
              </a:buClr>
              <a:buSzPct val="80000"/>
              <a:buFont typeface="Wingdings" pitchFamily="2" charset="2"/>
              <a:buNone/>
              <a:defRPr/>
            </a:pPr>
            <a:r>
              <a:rPr lang="ru-RU" sz="3000" b="1" i="1" dirty="0" smtClean="0">
                <a:solidFill>
                  <a:srgbClr val="FF3300"/>
                </a:solidFill>
                <a:latin typeface="Arial" charset="0"/>
              </a:rPr>
              <a:t>6.1</a:t>
            </a:r>
            <a:r>
              <a:rPr lang="ru-RU" sz="3000" b="1" i="1" dirty="0">
                <a:solidFill>
                  <a:srgbClr val="FF3300"/>
                </a:solidFill>
                <a:latin typeface="Arial" charset="0"/>
              </a:rPr>
              <a:t>. </a:t>
            </a:r>
            <a:r>
              <a:rPr lang="ru-RU" sz="3000" b="1" i="1" dirty="0" smtClean="0">
                <a:solidFill>
                  <a:srgbClr val="FF3300"/>
                </a:solidFill>
                <a:latin typeface="Arial" charset="0"/>
              </a:rPr>
              <a:t>СЛНТ с подтверждением</a:t>
            </a:r>
            <a:br>
              <a:rPr lang="ru-RU" sz="3000" b="1" i="1" dirty="0" smtClean="0">
                <a:solidFill>
                  <a:srgbClr val="FF3300"/>
                </a:solidFill>
                <a:latin typeface="Arial" charset="0"/>
              </a:rPr>
            </a:br>
            <a:r>
              <a:rPr lang="ru-RU" sz="3000" b="1" i="1" dirty="0" smtClean="0">
                <a:solidFill>
                  <a:srgbClr val="FF3300"/>
                </a:solidFill>
                <a:latin typeface="Arial" charset="0"/>
              </a:rPr>
              <a:t>источника данных</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3183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buClr>
                <a:srgbClr val="FF0066"/>
              </a:buClr>
              <a:buSzPct val="80000"/>
              <a:buFont typeface="Wingdings" pitchFamily="2" charset="2"/>
              <a:buNone/>
              <a:defRPr/>
            </a:pPr>
            <a:r>
              <a:rPr lang="ru-RU" sz="3000" i="1" dirty="0" smtClean="0">
                <a:solidFill>
                  <a:srgbClr val="FF0066"/>
                </a:solidFill>
              </a:rPr>
              <a:t>Такая защита может быть реализована путём передачи </a:t>
            </a:r>
            <a:r>
              <a:rPr lang="ru-RU" sz="3000" dirty="0" smtClean="0">
                <a:solidFill>
                  <a:srgbClr val="000099"/>
                </a:solidFill>
              </a:rPr>
              <a:t>объектом (средством) формирования доказательства (как правило, это отправитель данных, но может быть ДТС) объекту (средству) проверки подлинности доказательства (как правило, это получатель данных, но возможно сторона, представляющая получателя данных) доказательства того, что данные были переданы отправителем.</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214422"/>
            <a:ext cx="8001056" cy="48474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600" i="1" dirty="0" smtClean="0">
                <a:solidFill>
                  <a:srgbClr val="FF0066"/>
                </a:solidFill>
              </a:rPr>
              <a:t>Когда используется метод ЭЦП, то доказательством является ЭЦП данных или цифровой отпечаток данных</a:t>
            </a:r>
            <a:r>
              <a:rPr lang="ru-RU" sz="3600" dirty="0" smtClean="0">
                <a:solidFill>
                  <a:srgbClr val="000099"/>
                </a:solidFill>
              </a:rPr>
              <a:t>. Применение СЛНТ зависит от предварительно согласованной схемы обеспечения подлинности доказательства, которая включает следующие фазы:</a:t>
            </a:r>
            <a:endParaRPr lang="ru-RU" sz="3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8662" y="1142984"/>
            <a:ext cx="8001056" cy="5040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600"/>
              </a:spcBef>
              <a:buClr>
                <a:srgbClr val="FF0066"/>
              </a:buClr>
              <a:buSzPct val="78000"/>
              <a:buFont typeface="+mj-lt"/>
              <a:buAutoNum type="arabicPeriod"/>
              <a:defRPr/>
            </a:pPr>
            <a:r>
              <a:rPr lang="ru-RU" sz="2900" dirty="0" smtClean="0">
                <a:solidFill>
                  <a:srgbClr val="000099"/>
                </a:solidFill>
              </a:rPr>
              <a:t>сторона, обращающаяся к СЛНТ, формирует доказательство или получает его от ДТС и присоединяет это доказательство к данным;</a:t>
            </a:r>
          </a:p>
          <a:p>
            <a:pPr marL="360363" indent="-360363" algn="l">
              <a:lnSpc>
                <a:spcPts val="3400"/>
              </a:lnSpc>
              <a:spcBef>
                <a:spcPts val="600"/>
              </a:spcBef>
              <a:buClr>
                <a:srgbClr val="FF0066"/>
              </a:buClr>
              <a:buSzPct val="78000"/>
              <a:buFont typeface="+mj-lt"/>
              <a:buAutoNum type="arabicPeriod"/>
              <a:defRPr/>
            </a:pPr>
            <a:r>
              <a:rPr lang="ru-RU" sz="2900" dirty="0" smtClean="0">
                <a:solidFill>
                  <a:srgbClr val="000099"/>
                </a:solidFill>
              </a:rPr>
              <a:t>доказательство становится доступным пользователю доказательством;</a:t>
            </a:r>
          </a:p>
          <a:p>
            <a:pPr marL="360363" indent="-360363" algn="l">
              <a:lnSpc>
                <a:spcPts val="3600"/>
              </a:lnSpc>
              <a:spcBef>
                <a:spcPts val="600"/>
              </a:spcBef>
              <a:buClr>
                <a:srgbClr val="FF0066"/>
              </a:buClr>
              <a:buSzPct val="78000"/>
              <a:buFont typeface="+mj-lt"/>
              <a:buAutoNum type="arabicPeriod"/>
              <a:defRPr/>
            </a:pPr>
            <a:r>
              <a:rPr lang="ru-RU" sz="2900" dirty="0" smtClean="0">
                <a:solidFill>
                  <a:srgbClr val="000099"/>
                </a:solidFill>
              </a:rPr>
              <a:t>в случае возникновения спора, пользователь доказательства предъявляет данные и доказательство, а судья проверяет данные, подтверждённые доказательством.</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38581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200" i="1" dirty="0" smtClean="0">
                <a:solidFill>
                  <a:srgbClr val="FF0066"/>
                </a:solidFill>
              </a:rPr>
              <a:t>СЛНТ вместе со службой подтверждения доставки данных </a:t>
            </a:r>
            <a:r>
              <a:rPr lang="ru-RU" sz="3200" dirty="0" smtClean="0">
                <a:solidFill>
                  <a:srgbClr val="000099"/>
                </a:solidFill>
              </a:rPr>
              <a:t>обеспечивает отправителю данных защиту последних от любых последующих ложных попыток получателя отказаться от приёма совокупности данных или компонентов этой совокупности данных.</a:t>
            </a:r>
            <a:endParaRPr lang="ru-RU" sz="3200" dirty="0">
              <a:solidFill>
                <a:srgbClr val="000099"/>
              </a:solidFill>
            </a:endParaRPr>
          </a:p>
        </p:txBody>
      </p:sp>
      <p:sp>
        <p:nvSpPr>
          <p:cNvPr id="86020" name="Rectangle 4"/>
          <p:cNvSpPr>
            <a:spLocks noChangeArrowheads="1"/>
          </p:cNvSpPr>
          <p:nvPr/>
        </p:nvSpPr>
        <p:spPr bwMode="auto">
          <a:xfrm>
            <a:off x="755650" y="928670"/>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6.2. СЛНТ с подтверждением доставки данных</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Такая защита может быть реализована </a:t>
            </a:r>
            <a:r>
              <a:rPr lang="ru-RU" sz="3000" dirty="0" smtClean="0">
                <a:solidFill>
                  <a:srgbClr val="000099"/>
                </a:solidFill>
              </a:rPr>
              <a:t>путём передачи объектом (средством) формирования доказательства (как правило, это получатель данных, но может быть ДТС) объекту (средству) проверки подлинности доказательства (как правило, это отправитель данных, но возможно сторона, представляющая отправителя данных, или ДТС) доказательства того, что данные были доставлены.</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200" i="1" dirty="0" smtClean="0">
                <a:solidFill>
                  <a:srgbClr val="FF0066"/>
                </a:solidFill>
              </a:rPr>
              <a:t>Применение СЛНТ зависит от отправки получателем данных соответствующей квитанции, содержащей доказательство</a:t>
            </a:r>
            <a:r>
              <a:rPr lang="ru-RU" sz="3200" dirty="0" smtClean="0">
                <a:solidFill>
                  <a:srgbClr val="000099"/>
                </a:solidFill>
              </a:rPr>
              <a:t>. Такая квитанция будет включать подтверждение получения данных в форме ЭЦП (или цифрового отпечатка), вычисленной(го) по всей последовательности данных, входящих в полученное сообщение, в момент приёма последнего.</a:t>
            </a:r>
            <a:endParaRPr lang="ru-RU" sz="31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pPr>
            <a:r>
              <a:rPr lang="ru-RU" sz="3800" i="1" dirty="0" smtClean="0">
                <a:solidFill>
                  <a:srgbClr val="FF0066"/>
                </a:solidFill>
              </a:rPr>
              <a:t>Когда используется метод ЭЦП, то доказательством является подписанная квитанция</a:t>
            </a:r>
            <a:r>
              <a:rPr lang="ru-RU" sz="3800" dirty="0" smtClean="0">
                <a:solidFill>
                  <a:srgbClr val="000099"/>
                </a:solidFill>
              </a:rPr>
              <a:t>.</a:t>
            </a:r>
          </a:p>
          <a:p>
            <a:pPr>
              <a:lnSpc>
                <a:spcPts val="4100"/>
              </a:lnSpc>
            </a:pPr>
            <a:r>
              <a:rPr lang="ru-RU" sz="3800" dirty="0" smtClean="0">
                <a:solidFill>
                  <a:srgbClr val="000099"/>
                </a:solidFill>
              </a:rPr>
              <a:t>Существуют два варианта применения СЛНТ, то есть в условиях отсутствия ДТС или с привлечением ДТС, выступающей в роли центра доставки.</a:t>
            </a:r>
            <a:endParaRPr lang="ru-RU" sz="38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48058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2600" i="1" dirty="0" smtClean="0">
                <a:solidFill>
                  <a:srgbClr val="FF0066"/>
                </a:solidFill>
              </a:rPr>
              <a:t>Если имеет место соответствующее событие или действие, то средства промежуточной ДТС могут быть востребованы в явном виде или могут использоваться автоматически, без каких-либо условий</a:t>
            </a:r>
            <a:r>
              <a:rPr lang="ru-RU" sz="2600" dirty="0" smtClean="0">
                <a:solidFill>
                  <a:srgbClr val="000099"/>
                </a:solidFill>
              </a:rPr>
              <a:t>. Затем промежуточная ДТС будет функционировать как посредническая система во всех процедурах информационного взаимодействия, в которых востребована СЛНТ, способная представить доказательство пользователю доказательством (например, судье).</a:t>
            </a:r>
            <a:endParaRPr lang="ru-RU" sz="2600" dirty="0">
              <a:solidFill>
                <a:srgbClr val="000099"/>
              </a:solidFill>
            </a:endParaRPr>
          </a:p>
        </p:txBody>
      </p:sp>
      <p:sp>
        <p:nvSpPr>
          <p:cNvPr id="86020" name="Rectangle 4"/>
          <p:cNvSpPr>
            <a:spLocks noChangeArrowheads="1"/>
          </p:cNvSpPr>
          <p:nvPr/>
        </p:nvSpPr>
        <p:spPr bwMode="auto">
          <a:xfrm>
            <a:off x="755650" y="822326"/>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4.5. СЛНТ, использующая</a:t>
            </a:r>
          </a:p>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промежуточную ДТС</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85926"/>
            <a:ext cx="8001056" cy="438581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400" i="1" dirty="0" smtClean="0">
                <a:solidFill>
                  <a:srgbClr val="FF0066"/>
                </a:solidFill>
              </a:rPr>
              <a:t>В системе хранения и ретрансляции сообщение доставляется от его отправителя до его получателя</a:t>
            </a:r>
            <a:r>
              <a:rPr lang="ru-RU" sz="3400" dirty="0" smtClean="0">
                <a:solidFill>
                  <a:srgbClr val="000099"/>
                </a:solidFill>
              </a:rPr>
              <a:t>, проходя при этом через одну или несколько промежуточных систем (</a:t>
            </a:r>
            <a:r>
              <a:rPr lang="en-US" sz="3400" i="1" dirty="0" smtClean="0">
                <a:solidFill>
                  <a:srgbClr val="FF0066"/>
                </a:solidFill>
              </a:rPr>
              <a:t>intermediary</a:t>
            </a:r>
            <a:r>
              <a:rPr lang="ru-RU" sz="3400" dirty="0" smtClean="0">
                <a:solidFill>
                  <a:srgbClr val="000099"/>
                </a:solidFill>
              </a:rPr>
              <a:t>), именуемых посредниками доставки (</a:t>
            </a:r>
            <a:r>
              <a:rPr lang="en-US" sz="3400" i="1" dirty="0" smtClean="0">
                <a:solidFill>
                  <a:srgbClr val="FF0066"/>
                </a:solidFill>
              </a:rPr>
              <a:t>transfer agent</a:t>
            </a:r>
            <a:r>
              <a:rPr lang="ru-RU" sz="3400" dirty="0" smtClean="0">
                <a:solidFill>
                  <a:srgbClr val="000099"/>
                </a:solidFill>
              </a:rPr>
              <a:t>) или ретрансляторами.</a:t>
            </a:r>
            <a:endParaRPr lang="ru-RU" sz="3400" dirty="0">
              <a:solidFill>
                <a:srgbClr val="000099"/>
              </a:solidFill>
            </a:endParaRPr>
          </a:p>
        </p:txBody>
      </p:sp>
      <p:sp>
        <p:nvSpPr>
          <p:cNvPr id="86020" name="Rectangle 4"/>
          <p:cNvSpPr>
            <a:spLocks noChangeArrowheads="1"/>
          </p:cNvSpPr>
          <p:nvPr/>
        </p:nvSpPr>
        <p:spPr bwMode="auto">
          <a:xfrm>
            <a:off x="755650" y="822326"/>
            <a:ext cx="8388350" cy="84638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VII. </a:t>
            </a:r>
            <a:r>
              <a:rPr lang="ru-RU" sz="3200" b="1" i="1" dirty="0" smtClean="0">
                <a:solidFill>
                  <a:srgbClr val="FF3300"/>
                </a:solidFill>
                <a:latin typeface="Arial" charset="0"/>
              </a:rPr>
              <a:t>СЛНТ в системах хранения и ретрансляции</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buClr>
                <a:srgbClr val="FF0066"/>
              </a:buClr>
              <a:buSzPct val="80000"/>
              <a:buFont typeface="Wingdings" pitchFamily="2" charset="2"/>
              <a:buNone/>
              <a:defRPr/>
            </a:pPr>
            <a:r>
              <a:rPr lang="ru-RU" sz="3000" i="1" dirty="0" smtClean="0">
                <a:solidFill>
                  <a:srgbClr val="FF0066"/>
                </a:solidFill>
              </a:rPr>
              <a:t>В таких системах передача сообщения включает в себя не только связь между отправителем и получателем</a:t>
            </a:r>
            <a:r>
              <a:rPr lang="ru-RU" sz="3000" dirty="0" smtClean="0">
                <a:solidFill>
                  <a:srgbClr val="000099"/>
                </a:solidFill>
              </a:rPr>
              <a:t>, но и связь между отправителем и ретранслятором, связь между получателем и ретранслятором и связь между ретрансляторами. СЛНТ может применяться отдельно на каждом ретрансляционном участке, используемом для доставки сообщения до конечного получателя.</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21418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300" i="1" dirty="0" smtClean="0">
                <a:solidFill>
                  <a:srgbClr val="FF0000"/>
                </a:solidFill>
              </a:rPr>
              <a:t>СЛНТ с подтверждением (защитой) источника данных </a:t>
            </a:r>
            <a:r>
              <a:rPr lang="ru-RU" sz="3300" dirty="0" smtClean="0">
                <a:solidFill>
                  <a:srgbClr val="000099"/>
                </a:solidFill>
              </a:rPr>
              <a:t>(</a:t>
            </a:r>
            <a:r>
              <a:rPr lang="en-US" sz="3300" i="1" dirty="0" smtClean="0">
                <a:solidFill>
                  <a:srgbClr val="FF0066"/>
                </a:solidFill>
              </a:rPr>
              <a:t>Non</a:t>
            </a:r>
            <a:r>
              <a:rPr lang="ru-RU" sz="3300" i="1" dirty="0" smtClean="0">
                <a:solidFill>
                  <a:srgbClr val="FF0066"/>
                </a:solidFill>
              </a:rPr>
              <a:t>-</a:t>
            </a:r>
            <a:r>
              <a:rPr lang="en-US" sz="3300" i="1" dirty="0" smtClean="0">
                <a:solidFill>
                  <a:srgbClr val="FF0066"/>
                </a:solidFill>
              </a:rPr>
              <a:t>repudiation with proof </a:t>
            </a:r>
            <a:r>
              <a:rPr lang="ru-RU" sz="3300" i="1" dirty="0" smtClean="0">
                <a:solidFill>
                  <a:srgbClr val="FF0066"/>
                </a:solidFill>
              </a:rPr>
              <a:t>of </a:t>
            </a:r>
            <a:r>
              <a:rPr lang="en-US" sz="3300" i="1" dirty="0" smtClean="0">
                <a:solidFill>
                  <a:srgbClr val="FF0066"/>
                </a:solidFill>
              </a:rPr>
              <a:t>origin service</a:t>
            </a:r>
            <a:r>
              <a:rPr lang="ru-RU" sz="3300" dirty="0" smtClean="0">
                <a:solidFill>
                  <a:srgbClr val="000099"/>
                </a:solidFill>
              </a:rPr>
              <a:t>) обеспечивает защиту от ложного отказа отправителя от факта передачи им сообщения или его компонентов. Доказательством, полученным этой службой, могут воспользоваться получатель или ретрансляторы.</a:t>
            </a:r>
            <a:endParaRPr lang="ru-RU" sz="33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25785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300" i="1" dirty="0" smtClean="0">
                <a:solidFill>
                  <a:srgbClr val="FF0000"/>
                </a:solidFill>
              </a:rPr>
              <a:t>СЛНТ с подтверждением (защитой) доставки данных </a:t>
            </a:r>
            <a:r>
              <a:rPr lang="ru-RU" sz="3300" dirty="0" smtClean="0">
                <a:solidFill>
                  <a:srgbClr val="000099"/>
                </a:solidFill>
              </a:rPr>
              <a:t>(</a:t>
            </a:r>
            <a:r>
              <a:rPr lang="en-US" sz="3300" i="1" dirty="0" smtClean="0">
                <a:solidFill>
                  <a:srgbClr val="FF0066"/>
                </a:solidFill>
              </a:rPr>
              <a:t>Non</a:t>
            </a:r>
            <a:r>
              <a:rPr lang="ru-RU" sz="3300" i="1" dirty="0" smtClean="0">
                <a:solidFill>
                  <a:srgbClr val="FF0066"/>
                </a:solidFill>
              </a:rPr>
              <a:t>-</a:t>
            </a:r>
            <a:r>
              <a:rPr lang="en-US" sz="3300" i="1" dirty="0" smtClean="0">
                <a:solidFill>
                  <a:srgbClr val="FF0066"/>
                </a:solidFill>
              </a:rPr>
              <a:t>repudiation with proof </a:t>
            </a:r>
            <a:r>
              <a:rPr lang="ru-RU" sz="3300" i="1" dirty="0" smtClean="0">
                <a:solidFill>
                  <a:srgbClr val="FF0066"/>
                </a:solidFill>
              </a:rPr>
              <a:t>of </a:t>
            </a:r>
            <a:r>
              <a:rPr lang="en-US" sz="3300" i="1" dirty="0" smtClean="0">
                <a:solidFill>
                  <a:srgbClr val="FF0066"/>
                </a:solidFill>
              </a:rPr>
              <a:t>delivery service</a:t>
            </a:r>
            <a:r>
              <a:rPr lang="ru-RU" sz="3300" dirty="0" smtClean="0">
                <a:solidFill>
                  <a:srgbClr val="000099"/>
                </a:solidFill>
              </a:rPr>
              <a:t>) обеспечивает защиту от ложного отказа получателя от факта получения им сообщения или его компонентов. Доказательством, полученным этой службой, могут воспользоваться отправитель или ретрансляторы.</a:t>
            </a:r>
            <a:endParaRPr lang="ru-RU" sz="33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i="1" dirty="0" smtClean="0">
                <a:solidFill>
                  <a:srgbClr val="FF0000"/>
                </a:solidFill>
              </a:rPr>
              <a:t>СЛНТ с подтверждением (защитой) получения сообщения для ретрансляции </a:t>
            </a:r>
            <a:r>
              <a:rPr lang="ru-RU" dirty="0" smtClean="0">
                <a:solidFill>
                  <a:srgbClr val="000099"/>
                </a:solidFill>
              </a:rPr>
              <a:t>(</a:t>
            </a:r>
            <a:r>
              <a:rPr lang="en-US" i="1" dirty="0" smtClean="0">
                <a:solidFill>
                  <a:srgbClr val="FF0066"/>
                </a:solidFill>
              </a:rPr>
              <a:t>Non</a:t>
            </a:r>
            <a:r>
              <a:rPr lang="ru-RU" i="1" dirty="0" smtClean="0">
                <a:solidFill>
                  <a:srgbClr val="FF0066"/>
                </a:solidFill>
              </a:rPr>
              <a:t>-</a:t>
            </a:r>
            <a:r>
              <a:rPr lang="en-US" i="1" dirty="0" smtClean="0">
                <a:solidFill>
                  <a:srgbClr val="FF0066"/>
                </a:solidFill>
              </a:rPr>
              <a:t>repudiation with proof </a:t>
            </a:r>
            <a:r>
              <a:rPr lang="ru-RU" i="1" dirty="0" smtClean="0">
                <a:solidFill>
                  <a:srgbClr val="FF0066"/>
                </a:solidFill>
              </a:rPr>
              <a:t>of </a:t>
            </a:r>
            <a:r>
              <a:rPr lang="en-US" i="1" dirty="0" smtClean="0">
                <a:solidFill>
                  <a:srgbClr val="FF0066"/>
                </a:solidFill>
              </a:rPr>
              <a:t>submission service</a:t>
            </a:r>
            <a:r>
              <a:rPr lang="ru-RU" dirty="0" smtClean="0">
                <a:solidFill>
                  <a:srgbClr val="000099"/>
                </a:solidFill>
              </a:rPr>
              <a:t>) обеспечивает защиту от ложного отказа посредника доставки (ретранслятора) от факта получения им сообщения, для дальнейшей передачи (либо от отправителя, либо от другого посредника доставки). Доказательством, полученным этой службой, могут воспользоваться отправитель или другие ретрансляторы.</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928670"/>
            <a:ext cx="8001056" cy="532107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100" i="1" dirty="0" smtClean="0">
                <a:solidFill>
                  <a:srgbClr val="FF0000"/>
                </a:solidFill>
              </a:rPr>
              <a:t>СЛНТ с подтверждением (защитой) передачи сообщения, подлежащего ретрансляции, </a:t>
            </a:r>
            <a:r>
              <a:rPr lang="ru-RU" sz="3100" dirty="0" smtClean="0">
                <a:solidFill>
                  <a:srgbClr val="000099"/>
                </a:solidFill>
              </a:rPr>
              <a:t>(</a:t>
            </a:r>
            <a:r>
              <a:rPr lang="en-US" sz="3100" i="1" dirty="0" smtClean="0">
                <a:solidFill>
                  <a:srgbClr val="FF0066"/>
                </a:solidFill>
              </a:rPr>
              <a:t>Non</a:t>
            </a:r>
            <a:r>
              <a:rPr lang="ru-RU" sz="3100" i="1" dirty="0" smtClean="0">
                <a:solidFill>
                  <a:srgbClr val="FF0066"/>
                </a:solidFill>
              </a:rPr>
              <a:t>-</a:t>
            </a:r>
            <a:r>
              <a:rPr lang="en-US" sz="3100" i="1" dirty="0" smtClean="0">
                <a:solidFill>
                  <a:srgbClr val="FF0066"/>
                </a:solidFill>
              </a:rPr>
              <a:t>repudiation with proof </a:t>
            </a:r>
            <a:r>
              <a:rPr lang="ru-RU" sz="3100" i="1" dirty="0" smtClean="0">
                <a:solidFill>
                  <a:srgbClr val="FF0066"/>
                </a:solidFill>
              </a:rPr>
              <a:t>of </a:t>
            </a:r>
            <a:r>
              <a:rPr lang="en-US" sz="3100" i="1" dirty="0" smtClean="0">
                <a:solidFill>
                  <a:srgbClr val="FF0066"/>
                </a:solidFill>
              </a:rPr>
              <a:t>transport service</a:t>
            </a:r>
            <a:r>
              <a:rPr lang="ru-RU" sz="3100" dirty="0" smtClean="0">
                <a:solidFill>
                  <a:srgbClr val="000099"/>
                </a:solidFill>
              </a:rPr>
              <a:t>) обеспечивает защиту от ложного отказа посредника доставки (ретранслятора) от факта передачи им сообщения (либо получателю, либо другому ретранслятору). Доказательство, полученное этой службой, используется отправителем.</a:t>
            </a:r>
            <a:endParaRPr lang="ru-RU" sz="31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456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2700" i="1" dirty="0" smtClean="0">
                <a:solidFill>
                  <a:srgbClr val="FF0000"/>
                </a:solidFill>
              </a:rPr>
              <a:t>СЛНТ с подтверждением (защитой) участия в процедуре доставки сообщения </a:t>
            </a:r>
            <a:r>
              <a:rPr lang="ru-RU" sz="2700" dirty="0" smtClean="0">
                <a:solidFill>
                  <a:srgbClr val="000099"/>
                </a:solidFill>
              </a:rPr>
              <a:t>(</a:t>
            </a:r>
            <a:r>
              <a:rPr lang="en-US" sz="2700" i="1" dirty="0" smtClean="0">
                <a:solidFill>
                  <a:srgbClr val="FF0066"/>
                </a:solidFill>
              </a:rPr>
              <a:t>Non</a:t>
            </a:r>
            <a:r>
              <a:rPr lang="ru-RU" sz="2700" i="1" dirty="0" smtClean="0">
                <a:solidFill>
                  <a:srgbClr val="FF0066"/>
                </a:solidFill>
              </a:rPr>
              <a:t>-</a:t>
            </a:r>
            <a:r>
              <a:rPr lang="en-US" sz="2700" i="1" dirty="0" smtClean="0">
                <a:solidFill>
                  <a:srgbClr val="FF0066"/>
                </a:solidFill>
              </a:rPr>
              <a:t>repudiation with proof</a:t>
            </a:r>
            <a:r>
              <a:rPr lang="ru-RU" sz="2700" i="1" dirty="0" smtClean="0">
                <a:solidFill>
                  <a:srgbClr val="FF0066"/>
                </a:solidFill>
              </a:rPr>
              <a:t> of </a:t>
            </a:r>
            <a:r>
              <a:rPr lang="en-US" sz="2700" i="1" dirty="0" smtClean="0">
                <a:solidFill>
                  <a:srgbClr val="FF0066"/>
                </a:solidFill>
              </a:rPr>
              <a:t>transfer service</a:t>
            </a:r>
            <a:r>
              <a:rPr lang="ru-RU" sz="2700" dirty="0" smtClean="0">
                <a:solidFill>
                  <a:srgbClr val="000099"/>
                </a:solidFill>
              </a:rPr>
              <a:t>) обеспечивает защиту от ложного отказа посредника доставки (ретранслятора) от собственной ответственности за доставку сообщения (от собственного участия в процедуре доставки сообщения). Эта служба используется в случае участия нескольких посредников доставки (ретрансляторов) в процедуре доставки сообщения.</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2986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500" i="1" dirty="0" smtClean="0">
                <a:solidFill>
                  <a:srgbClr val="FF0066"/>
                </a:solidFill>
              </a:rPr>
              <a:t>Когда ретранслятор, первым принявший сообщение, передаёт его второму ретранслятору, то последний может предоставить первому доказательство того, что он взял на себя ответственность по дальнейшей доставке сообщения</a:t>
            </a:r>
            <a:r>
              <a:rPr lang="ru-RU" sz="2500" dirty="0" smtClean="0">
                <a:solidFill>
                  <a:srgbClr val="000099"/>
                </a:solidFill>
              </a:rPr>
              <a:t>. Если в процедуре доставки сообщения участвуют более двух посредников доставки (ретрансляторов), то СЛНТ может также использоваться между вторым и третьим ретрансляторами, и т.д.</a:t>
            </a:r>
          </a:p>
          <a:p>
            <a:pPr>
              <a:lnSpc>
                <a:spcPts val="3200"/>
              </a:lnSpc>
            </a:pPr>
            <a:r>
              <a:rPr lang="ru-RU" sz="2500" dirty="0" smtClean="0">
                <a:solidFill>
                  <a:srgbClr val="000099"/>
                </a:solidFill>
              </a:rPr>
              <a:t>Следующая Таблица 1 содержит все перечисленные варианты использования СЛНТ.</a:t>
            </a:r>
            <a:endParaRPr lang="ru-RU" sz="25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graphicFrame>
        <p:nvGraphicFramePr>
          <p:cNvPr id="6" name="Таблица 5"/>
          <p:cNvGraphicFramePr>
            <a:graphicFrameLocks noGrp="1"/>
          </p:cNvGraphicFramePr>
          <p:nvPr/>
        </p:nvGraphicFramePr>
        <p:xfrm>
          <a:off x="928662" y="1285860"/>
          <a:ext cx="8001057" cy="4990710"/>
        </p:xfrm>
        <a:graphic>
          <a:graphicData uri="http://schemas.openxmlformats.org/drawingml/2006/table">
            <a:tbl>
              <a:tblPr firstRow="1" bandRow="1">
                <a:tableStyleId>{5C22544A-7EE6-4342-B048-85BDC9FD1C3A}</a:tableStyleId>
              </a:tblPr>
              <a:tblGrid>
                <a:gridCol w="3500462">
                  <a:extLst>
                    <a:ext uri="{9D8B030D-6E8A-4147-A177-3AD203B41FA5}">
                      <a16:colId xmlns:a16="http://schemas.microsoft.com/office/drawing/2014/main" val="20000"/>
                    </a:ext>
                  </a:extLst>
                </a:gridCol>
                <a:gridCol w="2428892">
                  <a:extLst>
                    <a:ext uri="{9D8B030D-6E8A-4147-A177-3AD203B41FA5}">
                      <a16:colId xmlns:a16="http://schemas.microsoft.com/office/drawing/2014/main" val="20001"/>
                    </a:ext>
                  </a:extLst>
                </a:gridCol>
                <a:gridCol w="2071703">
                  <a:extLst>
                    <a:ext uri="{9D8B030D-6E8A-4147-A177-3AD203B41FA5}">
                      <a16:colId xmlns:a16="http://schemas.microsoft.com/office/drawing/2014/main" val="20002"/>
                    </a:ext>
                  </a:extLst>
                </a:gridCol>
              </a:tblGrid>
              <a:tr h="370840">
                <a:tc>
                  <a:txBody>
                    <a:bodyPr/>
                    <a:lstStyle/>
                    <a:p>
                      <a:pPr algn="ctr"/>
                      <a:r>
                        <a:rPr lang="ru-RU" sz="2200" b="1" cap="none" spc="0" baseline="0" dirty="0" smtClean="0">
                          <a:ln w="12700">
                            <a:solidFill>
                              <a:srgbClr val="C00000"/>
                            </a:solidFill>
                            <a:prstDash val="solid"/>
                          </a:ln>
                          <a:solidFill>
                            <a:srgbClr val="FF0000"/>
                          </a:solidFill>
                          <a:effectLst/>
                          <a:latin typeface="+mn-lt"/>
                        </a:rPr>
                        <a:t>Наименование службы</a:t>
                      </a:r>
                      <a:endParaRPr lang="ru-RU" sz="2200" b="1" cap="none" spc="0" baseline="0" dirty="0">
                        <a:ln w="12700">
                          <a:solidFill>
                            <a:srgbClr val="C00000"/>
                          </a:solidFill>
                          <a:prstDash val="solid"/>
                        </a:ln>
                        <a:solidFill>
                          <a:srgbClr val="FF0000"/>
                        </a:solidFill>
                        <a:effectLst/>
                        <a:latin typeface="+mn-lt"/>
                      </a:endParaRPr>
                    </a:p>
                  </a:txBody>
                  <a:tcPr marL="0" marR="0" marT="36000" marB="36000" anchor="ctr" anchorCtr="1"/>
                </a:tc>
                <a:tc>
                  <a:txBody>
                    <a:bodyPr/>
                    <a:lstStyle/>
                    <a:p>
                      <a:pPr algn="ctr"/>
                      <a:r>
                        <a:rPr lang="ru-RU" sz="2200" dirty="0" smtClean="0">
                          <a:ln>
                            <a:solidFill>
                              <a:srgbClr val="C00000"/>
                            </a:solidFill>
                          </a:ln>
                          <a:solidFill>
                            <a:srgbClr val="FF0000"/>
                          </a:solidFill>
                          <a:latin typeface="+mn-lt"/>
                        </a:rPr>
                        <a:t>Защита</a:t>
                      </a:r>
                      <a:r>
                        <a:rPr lang="ru-RU" sz="2200" baseline="0" dirty="0" smtClean="0">
                          <a:ln>
                            <a:solidFill>
                              <a:srgbClr val="C00000"/>
                            </a:solidFill>
                          </a:ln>
                          <a:solidFill>
                            <a:srgbClr val="FF0000"/>
                          </a:solidFill>
                          <a:latin typeface="+mn-lt"/>
                        </a:rPr>
                        <a:t> от</a:t>
                      </a:r>
                    </a:p>
                    <a:p>
                      <a:pPr algn="ctr"/>
                      <a:r>
                        <a:rPr lang="ru-RU" sz="2200" baseline="0" dirty="0" smtClean="0">
                          <a:ln>
                            <a:solidFill>
                              <a:srgbClr val="C00000"/>
                            </a:solidFill>
                          </a:ln>
                          <a:solidFill>
                            <a:srgbClr val="FF0000"/>
                          </a:solidFill>
                          <a:latin typeface="+mn-lt"/>
                        </a:rPr>
                        <a:t>ложного отказа</a:t>
                      </a:r>
                      <a:endParaRPr lang="ru-RU" sz="2200" dirty="0">
                        <a:ln>
                          <a:solidFill>
                            <a:srgbClr val="C00000"/>
                          </a:solidFill>
                        </a:ln>
                        <a:solidFill>
                          <a:srgbClr val="FF0000"/>
                        </a:solidFill>
                        <a:latin typeface="+mn-lt"/>
                      </a:endParaRPr>
                    </a:p>
                  </a:txBody>
                  <a:tcPr marL="0" marR="0" marT="36000" marB="36000" anchor="ctr" anchorCtr="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ru-RU" sz="2200" baseline="0" dirty="0" smtClean="0">
                          <a:ln>
                            <a:solidFill>
                              <a:srgbClr val="C00000"/>
                            </a:solidFill>
                          </a:ln>
                          <a:solidFill>
                            <a:srgbClr val="FF0000"/>
                          </a:solidFill>
                          <a:latin typeface="+mn-lt"/>
                        </a:rPr>
                        <a:t>Используется</a:t>
                      </a:r>
                      <a:endParaRPr lang="ru-RU" sz="2200" dirty="0" smtClean="0">
                        <a:ln>
                          <a:solidFill>
                            <a:srgbClr val="C00000"/>
                          </a:solidFill>
                        </a:ln>
                        <a:solidFill>
                          <a:srgbClr val="FF0000"/>
                        </a:solidFill>
                        <a:latin typeface="+mn-lt"/>
                      </a:endParaRPr>
                    </a:p>
                  </a:txBody>
                  <a:tcPr marL="0" marR="0" marT="36000" marB="36000" anchor="ctr" anchorCtr="1"/>
                </a:tc>
                <a:extLst>
                  <a:ext uri="{0D108BD9-81ED-4DB2-BD59-A6C34878D82A}">
                    <a16:rowId xmlns:a16="http://schemas.microsoft.com/office/drawing/2014/main" val="10000"/>
                  </a:ext>
                </a:extLst>
              </a:tr>
              <a:tr h="370840">
                <a:tc>
                  <a:txBody>
                    <a:bodyPr/>
                    <a:lstStyle/>
                    <a:p>
                      <a:pPr algn="ctr"/>
                      <a:r>
                        <a:rPr lang="ru-RU" sz="2000" b="1" kern="1200" dirty="0" smtClean="0">
                          <a:solidFill>
                            <a:srgbClr val="006666"/>
                          </a:solidFill>
                          <a:latin typeface="+mn-lt"/>
                          <a:ea typeface="+mn-ea"/>
                          <a:cs typeface="+mn-cs"/>
                        </a:rPr>
                        <a:t>Подтверждение источника</a:t>
                      </a:r>
                      <a:endParaRPr lang="ru-RU" sz="2000" b="1" dirty="0">
                        <a:ln>
                          <a:solidFill>
                            <a:srgbClr val="002060"/>
                          </a:solidFill>
                        </a:ln>
                        <a:solidFill>
                          <a:srgbClr val="006666"/>
                        </a:solidFill>
                        <a:latin typeface="+mn-lt"/>
                      </a:endParaRPr>
                    </a:p>
                  </a:txBody>
                  <a:tcPr anchor="ctr" anchorCtr="1"/>
                </a:tc>
                <a:tc>
                  <a:txBody>
                    <a:bodyPr/>
                    <a:lstStyle/>
                    <a:p>
                      <a:pPr marL="0" indent="0" algn="ctr">
                        <a:lnSpc>
                          <a:spcPts val="1800"/>
                        </a:lnSpc>
                        <a:spcAft>
                          <a:spcPts val="0"/>
                        </a:spcAft>
                      </a:pPr>
                      <a:r>
                        <a:rPr lang="ru-RU" sz="2000" b="1" dirty="0">
                          <a:solidFill>
                            <a:schemeClr val="accent6">
                              <a:lumMod val="50000"/>
                            </a:schemeClr>
                          </a:solidFill>
                          <a:latin typeface="+mn-lt"/>
                          <a:ea typeface="Calibri"/>
                          <a:cs typeface="Arial"/>
                        </a:rPr>
                        <a:t>Источника</a:t>
                      </a:r>
                      <a:endParaRPr lang="ru-RU" sz="2000" b="1" dirty="0">
                        <a:solidFill>
                          <a:schemeClr val="accent6">
                            <a:lumMod val="50000"/>
                          </a:schemeClr>
                        </a:solidFill>
                        <a:latin typeface="+mn-lt"/>
                        <a:ea typeface="Calibri"/>
                        <a:cs typeface="Times New Roman"/>
                      </a:endParaRPr>
                    </a:p>
                  </a:txBody>
                  <a:tcPr marL="36195" marR="36195" marT="36195" marB="36195" anchor="ctr" anchorCtr="1"/>
                </a:tc>
                <a:tc>
                  <a:txBody>
                    <a:bodyPr/>
                    <a:lstStyle/>
                    <a:p>
                      <a:pPr marL="0" indent="0" algn="ctr">
                        <a:lnSpc>
                          <a:spcPts val="1800"/>
                        </a:lnSpc>
                        <a:spcAft>
                          <a:spcPts val="0"/>
                        </a:spcAft>
                      </a:pPr>
                      <a:r>
                        <a:rPr lang="ru-RU" sz="1800" b="1" dirty="0">
                          <a:solidFill>
                            <a:schemeClr val="accent1">
                              <a:lumMod val="50000"/>
                            </a:schemeClr>
                          </a:solidFill>
                          <a:latin typeface="+mn-lt"/>
                          <a:ea typeface="Calibri"/>
                          <a:cs typeface="Arial"/>
                        </a:rPr>
                        <a:t>Получателем, ретранслятором</a:t>
                      </a:r>
                      <a:endParaRPr lang="ru-RU" sz="1800" b="1" dirty="0">
                        <a:solidFill>
                          <a:schemeClr val="accent1">
                            <a:lumMod val="50000"/>
                          </a:schemeClr>
                        </a:solidFill>
                        <a:latin typeface="+mn-lt"/>
                        <a:ea typeface="Calibri"/>
                        <a:cs typeface="Times New Roman"/>
                      </a:endParaRPr>
                    </a:p>
                  </a:txBody>
                  <a:tcPr marL="36195" marR="36195" marT="36195" marB="36195" anchor="ctr" anchorCtr="1"/>
                </a:tc>
                <a:extLst>
                  <a:ext uri="{0D108BD9-81ED-4DB2-BD59-A6C34878D82A}">
                    <a16:rowId xmlns:a16="http://schemas.microsoft.com/office/drawing/2014/main" val="10001"/>
                  </a:ext>
                </a:extLst>
              </a:tr>
              <a:tr h="370840">
                <a:tc>
                  <a:txBody>
                    <a:bodyPr/>
                    <a:lstStyle/>
                    <a:p>
                      <a:pPr algn="ctr"/>
                      <a:r>
                        <a:rPr lang="ru-RU" sz="2000" b="1" kern="1200" dirty="0" smtClean="0">
                          <a:solidFill>
                            <a:srgbClr val="006666"/>
                          </a:solidFill>
                          <a:latin typeface="+mn-lt"/>
                          <a:ea typeface="+mn-ea"/>
                          <a:cs typeface="+mn-cs"/>
                        </a:rPr>
                        <a:t>Подтверждение получения сообщения для ретрансляции</a:t>
                      </a:r>
                      <a:endParaRPr lang="ru-RU" sz="2000" b="1" dirty="0">
                        <a:ln>
                          <a:solidFill>
                            <a:srgbClr val="002060"/>
                          </a:solidFill>
                        </a:ln>
                        <a:solidFill>
                          <a:srgbClr val="006666"/>
                        </a:solidFill>
                      </a:endParaRPr>
                    </a:p>
                  </a:txBody>
                  <a:tcPr anchor="ctr" anchorCtr="1"/>
                </a:tc>
                <a:tc>
                  <a:txBody>
                    <a:bodyPr/>
                    <a:lstStyle/>
                    <a:p>
                      <a:pPr marL="0" indent="0" algn="ctr">
                        <a:lnSpc>
                          <a:spcPts val="1800"/>
                        </a:lnSpc>
                        <a:spcAft>
                          <a:spcPts val="0"/>
                        </a:spcAft>
                      </a:pPr>
                      <a:r>
                        <a:rPr lang="ru-RU" sz="2000" b="1" dirty="0">
                          <a:solidFill>
                            <a:schemeClr val="accent6">
                              <a:lumMod val="50000"/>
                            </a:schemeClr>
                          </a:solidFill>
                          <a:latin typeface="+mn-lt"/>
                          <a:ea typeface="Calibri"/>
                          <a:cs typeface="Arial"/>
                        </a:rPr>
                        <a:t>Ретранслятора</a:t>
                      </a:r>
                      <a:endParaRPr lang="ru-RU" sz="2000" b="1" dirty="0">
                        <a:solidFill>
                          <a:schemeClr val="accent6">
                            <a:lumMod val="50000"/>
                          </a:schemeClr>
                        </a:solidFill>
                        <a:latin typeface="+mn-lt"/>
                        <a:ea typeface="Calibri"/>
                        <a:cs typeface="Times New Roman"/>
                      </a:endParaRPr>
                    </a:p>
                  </a:txBody>
                  <a:tcPr marL="36195" marR="36195" marT="36195" marB="36195" anchor="ctr" anchorCtr="1"/>
                </a:tc>
                <a:tc>
                  <a:txBody>
                    <a:bodyPr/>
                    <a:lstStyle/>
                    <a:p>
                      <a:pPr marL="0" indent="0" algn="ctr">
                        <a:lnSpc>
                          <a:spcPts val="1800"/>
                        </a:lnSpc>
                        <a:spcAft>
                          <a:spcPts val="0"/>
                        </a:spcAft>
                      </a:pPr>
                      <a:r>
                        <a:rPr lang="ru-RU" sz="1800" b="1" dirty="0">
                          <a:solidFill>
                            <a:schemeClr val="accent1">
                              <a:lumMod val="50000"/>
                            </a:schemeClr>
                          </a:solidFill>
                          <a:latin typeface="+mn-lt"/>
                          <a:ea typeface="Calibri"/>
                          <a:cs typeface="Arial"/>
                        </a:rPr>
                        <a:t>Источником</a:t>
                      </a:r>
                      <a:endParaRPr lang="ru-RU" sz="1800" b="1" dirty="0">
                        <a:solidFill>
                          <a:schemeClr val="accent1">
                            <a:lumMod val="50000"/>
                          </a:schemeClr>
                        </a:solidFill>
                        <a:latin typeface="+mn-lt"/>
                        <a:ea typeface="Calibri"/>
                        <a:cs typeface="Times New Roman"/>
                      </a:endParaRPr>
                    </a:p>
                  </a:txBody>
                  <a:tcPr marL="36195" marR="36195" marT="36195" marB="36195" anchor="ctr" anchorCtr="1"/>
                </a:tc>
                <a:extLst>
                  <a:ext uri="{0D108BD9-81ED-4DB2-BD59-A6C34878D82A}">
                    <a16:rowId xmlns:a16="http://schemas.microsoft.com/office/drawing/2014/main" val="10002"/>
                  </a:ext>
                </a:extLst>
              </a:tr>
              <a:tr h="370840">
                <a:tc>
                  <a:txBody>
                    <a:bodyPr/>
                    <a:lstStyle/>
                    <a:p>
                      <a:pPr algn="ctr"/>
                      <a:r>
                        <a:rPr lang="ru-RU" sz="2000" b="1" kern="1200" dirty="0" smtClean="0">
                          <a:solidFill>
                            <a:srgbClr val="006666"/>
                          </a:solidFill>
                          <a:latin typeface="+mn-lt"/>
                          <a:ea typeface="+mn-ea"/>
                          <a:cs typeface="+mn-cs"/>
                        </a:rPr>
                        <a:t>Подтверждение передачи сообщения, подлежащего</a:t>
                      </a:r>
                    </a:p>
                    <a:p>
                      <a:pPr algn="ctr"/>
                      <a:r>
                        <a:rPr lang="ru-RU" sz="2000" b="1" kern="1200" dirty="0" smtClean="0">
                          <a:solidFill>
                            <a:srgbClr val="006666"/>
                          </a:solidFill>
                          <a:latin typeface="+mn-lt"/>
                          <a:ea typeface="+mn-ea"/>
                          <a:cs typeface="+mn-cs"/>
                        </a:rPr>
                        <a:t>ретрансляции</a:t>
                      </a:r>
                      <a:endParaRPr lang="ru-RU" sz="2000" b="1" dirty="0">
                        <a:ln>
                          <a:solidFill>
                            <a:srgbClr val="002060"/>
                          </a:solidFill>
                        </a:ln>
                        <a:solidFill>
                          <a:srgbClr val="006666"/>
                        </a:solidFill>
                      </a:endParaRPr>
                    </a:p>
                  </a:txBody>
                  <a:tcPr anchor="ctr" anchorCtr="1"/>
                </a:tc>
                <a:tc>
                  <a:txBody>
                    <a:bodyPr/>
                    <a:lstStyle/>
                    <a:p>
                      <a:pPr marL="0" indent="0" algn="ctr">
                        <a:lnSpc>
                          <a:spcPts val="1800"/>
                        </a:lnSpc>
                        <a:spcAft>
                          <a:spcPts val="0"/>
                        </a:spcAft>
                      </a:pPr>
                      <a:r>
                        <a:rPr lang="ru-RU" sz="2000" b="1" dirty="0">
                          <a:solidFill>
                            <a:schemeClr val="accent6">
                              <a:lumMod val="50000"/>
                            </a:schemeClr>
                          </a:solidFill>
                          <a:latin typeface="+mn-lt"/>
                          <a:ea typeface="Calibri"/>
                          <a:cs typeface="Arial"/>
                        </a:rPr>
                        <a:t>Ретранслятора</a:t>
                      </a:r>
                      <a:endParaRPr lang="ru-RU" sz="2000" b="1" dirty="0">
                        <a:solidFill>
                          <a:schemeClr val="accent6">
                            <a:lumMod val="50000"/>
                          </a:schemeClr>
                        </a:solidFill>
                        <a:latin typeface="+mn-lt"/>
                        <a:ea typeface="Calibri"/>
                        <a:cs typeface="Times New Roman"/>
                      </a:endParaRPr>
                    </a:p>
                  </a:txBody>
                  <a:tcPr marL="36195" marR="36195" marT="36195" marB="36195" anchor="ctr" anchorCtr="1"/>
                </a:tc>
                <a:tc>
                  <a:txBody>
                    <a:bodyPr/>
                    <a:lstStyle/>
                    <a:p>
                      <a:pPr marL="0" indent="0" algn="ctr">
                        <a:lnSpc>
                          <a:spcPts val="1800"/>
                        </a:lnSpc>
                        <a:spcAft>
                          <a:spcPts val="0"/>
                        </a:spcAft>
                      </a:pPr>
                      <a:r>
                        <a:rPr lang="ru-RU" sz="1800" b="1" dirty="0">
                          <a:solidFill>
                            <a:schemeClr val="accent1">
                              <a:lumMod val="50000"/>
                            </a:schemeClr>
                          </a:solidFill>
                          <a:latin typeface="+mn-lt"/>
                          <a:ea typeface="Calibri"/>
                          <a:cs typeface="Arial"/>
                        </a:rPr>
                        <a:t>Источником</a:t>
                      </a:r>
                      <a:endParaRPr lang="ru-RU" sz="1800" b="1" dirty="0">
                        <a:solidFill>
                          <a:schemeClr val="accent1">
                            <a:lumMod val="50000"/>
                          </a:schemeClr>
                        </a:solidFill>
                        <a:latin typeface="+mn-lt"/>
                        <a:ea typeface="Calibri"/>
                        <a:cs typeface="Times New Roman"/>
                      </a:endParaRPr>
                    </a:p>
                  </a:txBody>
                  <a:tcPr marL="36195" marR="36195" marT="36195" marB="36195" anchor="ctr" anchorCtr="1"/>
                </a:tc>
                <a:extLst>
                  <a:ext uri="{0D108BD9-81ED-4DB2-BD59-A6C34878D82A}">
                    <a16:rowId xmlns:a16="http://schemas.microsoft.com/office/drawing/2014/main" val="10003"/>
                  </a:ext>
                </a:extLst>
              </a:tr>
              <a:tr h="370840">
                <a:tc>
                  <a:txBody>
                    <a:bodyPr/>
                    <a:lstStyle/>
                    <a:p>
                      <a:pPr algn="ctr"/>
                      <a:r>
                        <a:rPr lang="ru-RU" sz="2000" b="1" kern="1200" dirty="0" smtClean="0">
                          <a:solidFill>
                            <a:srgbClr val="006666"/>
                          </a:solidFill>
                          <a:latin typeface="+mn-lt"/>
                          <a:ea typeface="+mn-ea"/>
                          <a:cs typeface="+mn-cs"/>
                        </a:rPr>
                        <a:t>Подтверждение участия в процедуре доставки</a:t>
                      </a:r>
                    </a:p>
                    <a:p>
                      <a:pPr algn="ctr"/>
                      <a:r>
                        <a:rPr lang="ru-RU" sz="2000" b="1" kern="1200" dirty="0" smtClean="0">
                          <a:solidFill>
                            <a:srgbClr val="006666"/>
                          </a:solidFill>
                          <a:latin typeface="+mn-lt"/>
                          <a:ea typeface="+mn-ea"/>
                          <a:cs typeface="+mn-cs"/>
                        </a:rPr>
                        <a:t>сообщения</a:t>
                      </a:r>
                      <a:endParaRPr lang="ru-RU" sz="2000" b="1" dirty="0">
                        <a:ln>
                          <a:solidFill>
                            <a:srgbClr val="002060"/>
                          </a:solidFill>
                        </a:ln>
                        <a:solidFill>
                          <a:srgbClr val="006666"/>
                        </a:solidFill>
                      </a:endParaRPr>
                    </a:p>
                  </a:txBody>
                  <a:tcPr anchor="ctr" anchorCtr="1"/>
                </a:tc>
                <a:tc>
                  <a:txBody>
                    <a:bodyPr/>
                    <a:lstStyle/>
                    <a:p>
                      <a:pPr marL="0" indent="0" algn="ctr">
                        <a:lnSpc>
                          <a:spcPts val="1800"/>
                        </a:lnSpc>
                        <a:spcAft>
                          <a:spcPts val="0"/>
                        </a:spcAft>
                      </a:pPr>
                      <a:r>
                        <a:rPr lang="ru-RU" sz="2000" b="1" dirty="0">
                          <a:solidFill>
                            <a:schemeClr val="accent6">
                              <a:lumMod val="50000"/>
                            </a:schemeClr>
                          </a:solidFill>
                          <a:latin typeface="+mn-lt"/>
                          <a:ea typeface="Calibri"/>
                          <a:cs typeface="Arial"/>
                        </a:rPr>
                        <a:t>Ретранслятора</a:t>
                      </a:r>
                      <a:endParaRPr lang="ru-RU" sz="2000" b="1" dirty="0">
                        <a:solidFill>
                          <a:schemeClr val="accent6">
                            <a:lumMod val="50000"/>
                          </a:schemeClr>
                        </a:solidFill>
                        <a:latin typeface="+mn-lt"/>
                        <a:ea typeface="Calibri"/>
                        <a:cs typeface="Times New Roman"/>
                      </a:endParaRPr>
                    </a:p>
                  </a:txBody>
                  <a:tcPr marL="36195" marR="36195" marT="36195" marB="36195" anchor="ctr" anchorCtr="1"/>
                </a:tc>
                <a:tc>
                  <a:txBody>
                    <a:bodyPr/>
                    <a:lstStyle/>
                    <a:p>
                      <a:pPr marL="0" indent="0" algn="ctr">
                        <a:lnSpc>
                          <a:spcPts val="1800"/>
                        </a:lnSpc>
                        <a:spcAft>
                          <a:spcPts val="0"/>
                        </a:spcAft>
                      </a:pPr>
                      <a:r>
                        <a:rPr lang="ru-RU" sz="1800" b="1" dirty="0">
                          <a:solidFill>
                            <a:schemeClr val="accent1">
                              <a:lumMod val="50000"/>
                            </a:schemeClr>
                          </a:solidFill>
                          <a:latin typeface="+mn-lt"/>
                          <a:ea typeface="Calibri"/>
                          <a:cs typeface="Arial"/>
                        </a:rPr>
                        <a:t>Ретранслятором</a:t>
                      </a:r>
                      <a:endParaRPr lang="ru-RU" sz="1800" b="1" dirty="0">
                        <a:solidFill>
                          <a:schemeClr val="accent1">
                            <a:lumMod val="50000"/>
                          </a:schemeClr>
                        </a:solidFill>
                        <a:latin typeface="+mn-lt"/>
                        <a:ea typeface="Calibri"/>
                        <a:cs typeface="Times New Roman"/>
                      </a:endParaRPr>
                    </a:p>
                  </a:txBody>
                  <a:tcPr marL="36195" marR="36195" marT="36195" marB="36195" anchor="ctr" anchorCtr="1"/>
                </a:tc>
                <a:extLst>
                  <a:ext uri="{0D108BD9-81ED-4DB2-BD59-A6C34878D82A}">
                    <a16:rowId xmlns:a16="http://schemas.microsoft.com/office/drawing/2014/main" val="10004"/>
                  </a:ext>
                </a:extLst>
              </a:tr>
              <a:tr h="370840">
                <a:tc>
                  <a:txBody>
                    <a:bodyPr/>
                    <a:lstStyle/>
                    <a:p>
                      <a:pPr algn="ctr"/>
                      <a:r>
                        <a:rPr lang="ru-RU" sz="2000" b="1" kern="1200" dirty="0" smtClean="0">
                          <a:solidFill>
                            <a:srgbClr val="006666"/>
                          </a:solidFill>
                          <a:latin typeface="+mn-lt"/>
                          <a:ea typeface="+mn-ea"/>
                          <a:cs typeface="+mn-cs"/>
                        </a:rPr>
                        <a:t>Подтверждение доставки</a:t>
                      </a:r>
                      <a:endParaRPr lang="ru-RU" sz="2000" b="1" dirty="0">
                        <a:ln>
                          <a:solidFill>
                            <a:srgbClr val="002060"/>
                          </a:solidFill>
                        </a:ln>
                        <a:solidFill>
                          <a:srgbClr val="006666"/>
                        </a:solidFill>
                      </a:endParaRPr>
                    </a:p>
                  </a:txBody>
                  <a:tcPr anchor="ctr" anchorCtr="1"/>
                </a:tc>
                <a:tc>
                  <a:txBody>
                    <a:bodyPr/>
                    <a:lstStyle/>
                    <a:p>
                      <a:pPr marL="0" indent="0" algn="ctr">
                        <a:lnSpc>
                          <a:spcPts val="1800"/>
                        </a:lnSpc>
                        <a:spcAft>
                          <a:spcPts val="0"/>
                        </a:spcAft>
                      </a:pPr>
                      <a:r>
                        <a:rPr lang="ru-RU" sz="2000" b="1" dirty="0">
                          <a:solidFill>
                            <a:schemeClr val="accent6">
                              <a:lumMod val="50000"/>
                            </a:schemeClr>
                          </a:solidFill>
                          <a:latin typeface="+mn-lt"/>
                          <a:ea typeface="Calibri"/>
                          <a:cs typeface="Arial"/>
                        </a:rPr>
                        <a:t>Получателя</a:t>
                      </a:r>
                      <a:endParaRPr lang="ru-RU" sz="2000" b="1" dirty="0">
                        <a:solidFill>
                          <a:schemeClr val="accent6">
                            <a:lumMod val="50000"/>
                          </a:schemeClr>
                        </a:solidFill>
                        <a:latin typeface="+mn-lt"/>
                        <a:ea typeface="Calibri"/>
                        <a:cs typeface="Times New Roman"/>
                      </a:endParaRPr>
                    </a:p>
                  </a:txBody>
                  <a:tcPr marL="36195" marR="36195" marT="36195" marB="36195" anchor="ctr" anchorCtr="1"/>
                </a:tc>
                <a:tc>
                  <a:txBody>
                    <a:bodyPr/>
                    <a:lstStyle/>
                    <a:p>
                      <a:pPr marL="0" indent="0" algn="ctr">
                        <a:lnSpc>
                          <a:spcPts val="1800"/>
                        </a:lnSpc>
                        <a:spcAft>
                          <a:spcPts val="0"/>
                        </a:spcAft>
                      </a:pPr>
                      <a:r>
                        <a:rPr lang="ru-RU" sz="1800" b="1" dirty="0">
                          <a:solidFill>
                            <a:schemeClr val="accent1">
                              <a:lumMod val="50000"/>
                            </a:schemeClr>
                          </a:solidFill>
                          <a:latin typeface="+mn-lt"/>
                          <a:ea typeface="Calibri"/>
                          <a:cs typeface="Arial"/>
                        </a:rPr>
                        <a:t>Источником, ретранслятором</a:t>
                      </a:r>
                      <a:endParaRPr lang="ru-RU" sz="1800" b="1" dirty="0">
                        <a:solidFill>
                          <a:schemeClr val="accent1">
                            <a:lumMod val="50000"/>
                          </a:schemeClr>
                        </a:solidFill>
                        <a:latin typeface="+mn-lt"/>
                        <a:ea typeface="Calibri"/>
                        <a:cs typeface="Times New Roman"/>
                      </a:endParaRPr>
                    </a:p>
                  </a:txBody>
                  <a:tcPr marL="36195" marR="36195" marT="36195" marB="36195" anchor="ctr" anchorCtr="1"/>
                </a:tc>
                <a:extLst>
                  <a:ext uri="{0D108BD9-81ED-4DB2-BD59-A6C34878D82A}">
                    <a16:rowId xmlns:a16="http://schemas.microsoft.com/office/drawing/2014/main" val="10005"/>
                  </a:ext>
                </a:extLst>
              </a:tr>
            </a:tbl>
          </a:graphicData>
        </a:graphic>
      </p:graphicFrame>
      <p:sp>
        <p:nvSpPr>
          <p:cNvPr id="4" name="TextBox 3"/>
          <p:cNvSpPr txBox="1"/>
          <p:nvPr/>
        </p:nvSpPr>
        <p:spPr>
          <a:xfrm>
            <a:off x="5929322" y="785794"/>
            <a:ext cx="3000396" cy="461665"/>
          </a:xfrm>
          <a:prstGeom prst="rect">
            <a:avLst/>
          </a:prstGeom>
          <a:noFill/>
          <a:effectLst>
            <a:outerShdw blurRad="12700" dist="12700" dir="2700000" algn="tl" rotWithShape="0">
              <a:srgbClr val="FF9933"/>
            </a:outerShdw>
          </a:effectLst>
        </p:spPr>
        <p:txBody>
          <a:bodyPr wrap="square" rtlCol="0">
            <a:spAutoFit/>
          </a:bodyPr>
          <a:lstStyle/>
          <a:p>
            <a:r>
              <a:rPr lang="ru-RU" sz="2400" b="1" i="1" dirty="0" smtClean="0">
                <a:solidFill>
                  <a:srgbClr val="7030A0"/>
                </a:solidFill>
              </a:rPr>
              <a:t>Таблица №1</a:t>
            </a:r>
            <a:endParaRPr lang="ru-RU" sz="2400" b="1" i="1" dirty="0">
              <a:solidFill>
                <a:srgbClr val="7030A0"/>
              </a:solidFill>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700" i="1" dirty="0" smtClean="0">
                <a:solidFill>
                  <a:srgbClr val="FF0066"/>
                </a:solidFill>
              </a:rPr>
              <a:t>Дополнительные варианты СЛНТ </a:t>
            </a:r>
            <a:r>
              <a:rPr lang="ru-RU" sz="2700" dirty="0" smtClean="0">
                <a:solidFill>
                  <a:srgbClr val="000099"/>
                </a:solidFill>
              </a:rPr>
              <a:t>(с подтверждением получения сообщения для ретрансляции и с подтверждением передачи сообщения, подлежащего ретрансляции) могут использоваться при высоких уровнях декомпозиции (модульности) системы, а в дальнейшем, при снижении уровня декомпозиции (модульности) системы, может быть осуществлён переход к основным вариантам СЛНТ (с подтверждением источника данных и с подтверждением доставки данных).</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928670"/>
            <a:ext cx="8001056" cy="541686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Во всех случаях промежуточная ДТС ретранслирует данные и контролирует событие или действие</a:t>
            </a:r>
            <a:r>
              <a:rPr lang="ru-RU" sz="3200" dirty="0" smtClean="0">
                <a:solidFill>
                  <a:srgbClr val="000099"/>
                </a:solidFill>
              </a:rPr>
              <a:t>.</a:t>
            </a:r>
          </a:p>
          <a:p>
            <a:pPr>
              <a:lnSpc>
                <a:spcPts val="3700"/>
              </a:lnSpc>
            </a:pPr>
            <a:r>
              <a:rPr lang="ru-RU" sz="3200" dirty="0" smtClean="0">
                <a:solidFill>
                  <a:srgbClr val="000099"/>
                </a:solidFill>
              </a:rPr>
              <a:t>ДТС обеспечивает доверенное и надёжное хранение записей, которые будут использоваться в возможных последующих процедурах разрешения споров. Данные или цифровой отпечаток данных могут стать доказательством, если они хранятся у ДТС.</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1950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dirty="0" smtClean="0">
                <a:solidFill>
                  <a:srgbClr val="000099"/>
                </a:solidFill>
              </a:rPr>
              <a:t>Например, </a:t>
            </a:r>
            <a:r>
              <a:rPr lang="ru-RU" sz="2700" i="1" dirty="0" smtClean="0">
                <a:solidFill>
                  <a:srgbClr val="FF0066"/>
                </a:solidFill>
              </a:rPr>
              <a:t>подтверждение передачи сообщения, подлежащего ретрансляции, может быть реализовано </a:t>
            </a:r>
            <a:r>
              <a:rPr lang="ru-RU" sz="2700" dirty="0" smtClean="0">
                <a:solidFill>
                  <a:srgbClr val="000099"/>
                </a:solidFill>
              </a:rPr>
              <a:t>с помощью усовершенствования процедуры передачи сообщения от отправителя к получателю на основе увеличения числа итераций информационного взаимодействия, одной из которых является итерация передачи от транслятора к отправителю положительной квитанции о доставке. А затем необходимо использовать службу подтверждения источника для защиты этой квитанции.</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5012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900"/>
              </a:lnSpc>
              <a:buClr>
                <a:srgbClr val="FF0066"/>
              </a:buClr>
              <a:buSzPct val="80000"/>
              <a:buFont typeface="Wingdings" pitchFamily="2" charset="2"/>
              <a:buNone/>
              <a:defRPr/>
            </a:pPr>
            <a:r>
              <a:rPr lang="ru-RU" sz="3600" i="1" dirty="0" smtClean="0">
                <a:solidFill>
                  <a:srgbClr val="FF0066"/>
                </a:solidFill>
              </a:rPr>
              <a:t>Восстановление безопасности </a:t>
            </a:r>
            <a:r>
              <a:rPr lang="ru-RU" sz="3600" dirty="0" smtClean="0">
                <a:solidFill>
                  <a:srgbClr val="000099"/>
                </a:solidFill>
              </a:rPr>
              <a:t>касается ситуаций, которые не могли бы произойти в штатных условиях. Однако </a:t>
            </a:r>
            <a:r>
              <a:rPr lang="ru-RU" sz="3600" i="1" dirty="0" smtClean="0">
                <a:solidFill>
                  <a:srgbClr val="FF0066"/>
                </a:solidFill>
              </a:rPr>
              <a:t>реалии компьютерной безопасности </a:t>
            </a:r>
            <a:r>
              <a:rPr lang="ru-RU" sz="3600" dirty="0" smtClean="0">
                <a:solidFill>
                  <a:srgbClr val="000099"/>
                </a:solidFill>
              </a:rPr>
              <a:t>говорят, что нештатные ситуации имеют место, и что лучше всего быть готовым к таким неожиданностям.</a:t>
            </a:r>
            <a:endParaRPr lang="ru-RU" sz="3400" dirty="0">
              <a:solidFill>
                <a:srgbClr val="000099"/>
              </a:solidFill>
            </a:endParaRPr>
          </a:p>
        </p:txBody>
      </p:sp>
      <p:sp>
        <p:nvSpPr>
          <p:cNvPr id="86020" name="Rectangle 4"/>
          <p:cNvSpPr>
            <a:spLocks noChangeArrowheads="1"/>
          </p:cNvSpPr>
          <p:nvPr/>
        </p:nvSpPr>
        <p:spPr bwMode="auto">
          <a:xfrm>
            <a:off x="785786" y="928670"/>
            <a:ext cx="8358214" cy="423193"/>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VIII. </a:t>
            </a:r>
            <a:r>
              <a:rPr lang="ru-RU" sz="3200" b="1" i="1" dirty="0" smtClean="0">
                <a:solidFill>
                  <a:srgbClr val="FF3300"/>
                </a:solidFill>
                <a:latin typeface="Arial" charset="0"/>
              </a:rPr>
              <a:t>Восстановление</a:t>
            </a:r>
            <a:r>
              <a:rPr lang="en-US" sz="3200" b="1" i="1" dirty="0" smtClean="0">
                <a:solidFill>
                  <a:srgbClr val="FF3300"/>
                </a:solidFill>
                <a:latin typeface="Arial" charset="0"/>
              </a:rPr>
              <a:t> </a:t>
            </a:r>
            <a:r>
              <a:rPr lang="ru-RU" sz="3200" b="1" i="1" dirty="0" smtClean="0">
                <a:solidFill>
                  <a:srgbClr val="FF3300"/>
                </a:solidFill>
                <a:latin typeface="Arial" charset="0"/>
              </a:rPr>
              <a:t>в СЛНТ</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Особенно это относится к большинству СПНТ, которые зависят от криптографических ключей и от соблюдения необходимого для их защиты режима секретности</a:t>
            </a:r>
            <a:r>
              <a:rPr lang="ru-RU" dirty="0" smtClean="0">
                <a:solidFill>
                  <a:srgbClr val="000099"/>
                </a:solidFill>
              </a:rPr>
              <a:t>. Потеря или вскрытие криптоключа должно упреждаться на основе немедленного ввода в действие плана восстановления.</a:t>
            </a:r>
          </a:p>
          <a:p>
            <a:pPr>
              <a:lnSpc>
                <a:spcPts val="3400"/>
              </a:lnSpc>
            </a:pPr>
            <a:r>
              <a:rPr lang="ru-RU" dirty="0" smtClean="0">
                <a:solidFill>
                  <a:srgbClr val="000099"/>
                </a:solidFill>
              </a:rPr>
              <a:t>Если СЛНТ использует закрытые криптографические ключи, то может возникнуть следующая ситуация</a:t>
            </a:r>
            <a:r>
              <a:rPr lang="en-US" dirty="0" smtClean="0">
                <a:solidFill>
                  <a:srgbClr val="000099"/>
                </a:solidFill>
              </a:rPr>
              <a:t/>
            </a:r>
            <a:br>
              <a:rPr lang="en-US" dirty="0" smtClean="0">
                <a:solidFill>
                  <a:srgbClr val="000099"/>
                </a:solidFill>
              </a:rPr>
            </a:br>
            <a:r>
              <a:rPr lang="ru-RU" dirty="0" smtClean="0">
                <a:solidFill>
                  <a:srgbClr val="000099"/>
                </a:solidFill>
              </a:rPr>
              <a:t>(рис.</a:t>
            </a:r>
            <a:r>
              <a:rPr lang="en-US" dirty="0" smtClean="0">
                <a:solidFill>
                  <a:srgbClr val="000099"/>
                </a:solidFill>
              </a:rPr>
              <a:t> 5</a:t>
            </a:r>
            <a:r>
              <a:rPr lang="ru-RU" dirty="0" smtClean="0">
                <a:solidFill>
                  <a:srgbClr val="000099"/>
                </a:solidFill>
              </a:rPr>
              <a:t>.</a:t>
            </a:r>
            <a:r>
              <a:rPr lang="en-US" dirty="0" smtClean="0">
                <a:solidFill>
                  <a:srgbClr val="000099"/>
                </a:solidFill>
              </a:rPr>
              <a:t>4</a:t>
            </a:r>
            <a:r>
              <a:rPr lang="ru-RU" dirty="0" smtClean="0">
                <a:solidFill>
                  <a:srgbClr val="000099"/>
                </a:solidFill>
              </a:rPr>
              <a:t>).</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928662" y="5643578"/>
            <a:ext cx="8001056" cy="3693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defRPr/>
            </a:pPr>
            <a:r>
              <a:rPr lang="ru-RU" sz="2400" b="1" dirty="0" smtClean="0">
                <a:solidFill>
                  <a:srgbClr val="CC0000"/>
                </a:solidFill>
              </a:rPr>
              <a:t>Рис.</a:t>
            </a:r>
            <a:r>
              <a:rPr lang="en-US" sz="2400" b="1" dirty="0" smtClean="0">
                <a:solidFill>
                  <a:srgbClr val="CC0000"/>
                </a:solidFill>
              </a:rPr>
              <a:t> 5</a:t>
            </a:r>
            <a:r>
              <a:rPr lang="ru-RU" sz="2400" b="1" dirty="0" smtClean="0">
                <a:solidFill>
                  <a:srgbClr val="CC0000"/>
                </a:solidFill>
              </a:rPr>
              <a:t>.</a:t>
            </a:r>
            <a:r>
              <a:rPr lang="en-US" sz="2400" b="1" dirty="0" smtClean="0">
                <a:solidFill>
                  <a:srgbClr val="CC0000"/>
                </a:solidFill>
              </a:rPr>
              <a:t>4</a:t>
            </a:r>
            <a:r>
              <a:rPr lang="ru-RU" sz="2400" b="1" dirty="0" smtClean="0">
                <a:solidFill>
                  <a:srgbClr val="CC0000"/>
                </a:solidFill>
              </a:rPr>
              <a:t>. Ситуация компрометации ключа</a:t>
            </a:r>
            <a:endParaRPr lang="ru-RU" sz="2400" b="1" dirty="0">
              <a:solidFill>
                <a:srgbClr val="CC0000"/>
              </a:solidFill>
            </a:endParaRPr>
          </a:p>
        </p:txBody>
      </p:sp>
      <p:sp>
        <p:nvSpPr>
          <p:cNvPr id="19"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grpSp>
        <p:nvGrpSpPr>
          <p:cNvPr id="55" name="Группа 54"/>
          <p:cNvGrpSpPr/>
          <p:nvPr/>
        </p:nvGrpSpPr>
        <p:grpSpPr>
          <a:xfrm>
            <a:off x="1643042" y="1857364"/>
            <a:ext cx="6500858" cy="3000395"/>
            <a:chOff x="1643042" y="1857364"/>
            <a:chExt cx="6500858" cy="3000395"/>
          </a:xfrm>
        </p:grpSpPr>
        <p:cxnSp>
          <p:nvCxnSpPr>
            <p:cNvPr id="46" name="Shape 45"/>
            <p:cNvCxnSpPr>
              <a:stCxn id="1047" idx="2"/>
            </p:cNvCxnSpPr>
            <p:nvPr/>
          </p:nvCxnSpPr>
          <p:spPr bwMode="auto">
            <a:xfrm rot="16200000" flipH="1">
              <a:off x="4187724" y="901583"/>
              <a:ext cx="2161593" cy="5750759"/>
            </a:xfrm>
            <a:prstGeom prst="bentConnector2">
              <a:avLst/>
            </a:prstGeom>
            <a:solidFill>
              <a:schemeClr val="accent1"/>
            </a:solidFill>
            <a:ln w="57150" cap="flat" cmpd="sng" algn="ctr">
              <a:solidFill>
                <a:srgbClr val="FF3300"/>
              </a:solidFill>
              <a:prstDash val="solid"/>
              <a:miter lim="800000"/>
              <a:headEnd type="none" w="med" len="med"/>
              <a:tailEnd type="arrow"/>
            </a:ln>
            <a:effectLst/>
          </p:spPr>
        </p:cxnSp>
        <p:cxnSp>
          <p:nvCxnSpPr>
            <p:cNvPr id="47" name="Shape 46"/>
            <p:cNvCxnSpPr/>
            <p:nvPr/>
          </p:nvCxnSpPr>
          <p:spPr bwMode="auto">
            <a:xfrm>
              <a:off x="4572000" y="2714620"/>
              <a:ext cx="3571900" cy="1428760"/>
            </a:xfrm>
            <a:prstGeom prst="bentConnector3">
              <a:avLst>
                <a:gd name="adj1" fmla="val -36"/>
              </a:avLst>
            </a:prstGeom>
            <a:solidFill>
              <a:schemeClr val="accent1"/>
            </a:solidFill>
            <a:ln w="57150" cap="flat" cmpd="sng" algn="ctr">
              <a:solidFill>
                <a:srgbClr val="FF3300"/>
              </a:solidFill>
              <a:prstDash val="solid"/>
              <a:miter lim="800000"/>
              <a:headEnd type="none" w="med" len="med"/>
              <a:tailEnd type="arrow"/>
            </a:ln>
            <a:effectLst/>
          </p:spPr>
        </p:cxnSp>
        <p:sp>
          <p:nvSpPr>
            <p:cNvPr id="50" name="TextBox 49"/>
            <p:cNvSpPr txBox="1"/>
            <p:nvPr/>
          </p:nvSpPr>
          <p:spPr>
            <a:xfrm>
              <a:off x="4572000" y="3643314"/>
              <a:ext cx="3571900" cy="400110"/>
            </a:xfrm>
            <a:prstGeom prst="rect">
              <a:avLst/>
            </a:prstGeom>
            <a:noFill/>
            <a:effectLst>
              <a:outerShdw blurRad="12700" dist="12700" dir="2700000" algn="tl" rotWithShape="0">
                <a:srgbClr val="FF9933"/>
              </a:outerShdw>
            </a:effectLst>
          </p:spPr>
          <p:txBody>
            <a:bodyPr wrap="square" rtlCol="0">
              <a:spAutoFit/>
            </a:bodyPr>
            <a:lstStyle/>
            <a:p>
              <a:r>
                <a:rPr lang="ru-RU" sz="2000" i="1" dirty="0" smtClean="0">
                  <a:solidFill>
                    <a:srgbClr val="7030A0"/>
                  </a:solidFill>
                </a:rPr>
                <a:t>Некорректный маршрут</a:t>
              </a:r>
              <a:endParaRPr lang="ru-RU" sz="2000" i="1" dirty="0">
                <a:solidFill>
                  <a:srgbClr val="7030A0"/>
                </a:solidFill>
              </a:endParaRPr>
            </a:p>
          </p:txBody>
        </p:sp>
        <p:sp>
          <p:nvSpPr>
            <p:cNvPr id="51" name="TextBox 50"/>
            <p:cNvSpPr txBox="1"/>
            <p:nvPr/>
          </p:nvSpPr>
          <p:spPr>
            <a:xfrm>
              <a:off x="4857752" y="4429132"/>
              <a:ext cx="3286148" cy="400110"/>
            </a:xfrm>
            <a:prstGeom prst="rect">
              <a:avLst/>
            </a:prstGeom>
            <a:noFill/>
            <a:effectLst>
              <a:outerShdw blurRad="12700" dist="12700" dir="2700000" algn="tl" rotWithShape="0">
                <a:srgbClr val="FF9933"/>
              </a:outerShdw>
            </a:effectLst>
          </p:spPr>
          <p:txBody>
            <a:bodyPr wrap="square" rtlCol="0">
              <a:spAutoFit/>
            </a:bodyPr>
            <a:lstStyle/>
            <a:p>
              <a:r>
                <a:rPr lang="ru-RU" sz="2000" i="1" dirty="0" smtClean="0">
                  <a:solidFill>
                    <a:srgbClr val="7030A0"/>
                  </a:solidFill>
                </a:rPr>
                <a:t>Корректный маршрут</a:t>
              </a:r>
              <a:endParaRPr lang="ru-RU" sz="2000" i="1" dirty="0">
                <a:solidFill>
                  <a:srgbClr val="7030A0"/>
                </a:solidFill>
              </a:endParaRPr>
            </a:p>
          </p:txBody>
        </p:sp>
        <p:sp>
          <p:nvSpPr>
            <p:cNvPr id="1047" name="Text Box 23"/>
            <p:cNvSpPr txBox="1">
              <a:spLocks noChangeArrowheads="1"/>
            </p:cNvSpPr>
            <p:nvPr/>
          </p:nvSpPr>
          <p:spPr bwMode="auto">
            <a:xfrm>
              <a:off x="1643042" y="1857364"/>
              <a:ext cx="1500198" cy="838803"/>
            </a:xfrm>
            <a:prstGeom prst="rect">
              <a:avLst/>
            </a:prstGeom>
            <a:solidFill>
              <a:srgbClr val="CCFFFF"/>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spcBef>
                  <a:spcPct val="0"/>
                </a:spcBef>
                <a:spcAft>
                  <a:spcPts val="0"/>
                </a:spcAft>
                <a:buClrTx/>
                <a:buSzTx/>
                <a:buFontTx/>
                <a:buNone/>
                <a:tabLst/>
              </a:pPr>
              <a:r>
                <a:rPr kumimoji="0" lang="ru-RU" sz="3200" b="1"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А</a:t>
              </a:r>
            </a:p>
          </p:txBody>
        </p:sp>
        <p:sp>
          <p:nvSpPr>
            <p:cNvPr id="43" name="Text Box 23"/>
            <p:cNvSpPr txBox="1">
              <a:spLocks noChangeArrowheads="1"/>
            </p:cNvSpPr>
            <p:nvPr/>
          </p:nvSpPr>
          <p:spPr bwMode="auto">
            <a:xfrm>
              <a:off x="3857620" y="1857364"/>
              <a:ext cx="1500198" cy="838803"/>
            </a:xfrm>
            <a:prstGeom prst="rect">
              <a:avLst/>
            </a:prstGeom>
            <a:solidFill>
              <a:schemeClr val="tx2">
                <a:lumMod val="20000"/>
                <a:lumOff val="80000"/>
              </a:schemeClr>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spcBef>
                  <a:spcPct val="0"/>
                </a:spcBef>
                <a:spcAft>
                  <a:spcPts val="0"/>
                </a:spcAft>
                <a:buClrTx/>
                <a:buSzTx/>
                <a:buFontTx/>
                <a:buNone/>
                <a:tabLst/>
              </a:pPr>
              <a:r>
                <a:rPr kumimoji="0" lang="ru-RU" sz="3200" b="1"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С</a:t>
              </a:r>
            </a:p>
          </p:txBody>
        </p:sp>
        <p:sp>
          <p:nvSpPr>
            <p:cNvPr id="44" name="Text Box 23"/>
            <p:cNvSpPr txBox="1">
              <a:spLocks noChangeArrowheads="1"/>
            </p:cNvSpPr>
            <p:nvPr/>
          </p:nvSpPr>
          <p:spPr bwMode="auto">
            <a:xfrm>
              <a:off x="6000760" y="1857364"/>
              <a:ext cx="1500198" cy="838803"/>
            </a:xfrm>
            <a:prstGeom prst="rect">
              <a:avLst/>
            </a:prstGeom>
            <a:solidFill>
              <a:srgbClr val="CCFFCC"/>
            </a:solidFill>
            <a:ln w="38100">
              <a:solidFill>
                <a:srgbClr val="7030A0"/>
              </a:solid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bodyPr>
            <a:lstStyle/>
            <a:p>
              <a:pPr marL="0" marR="0" lvl="0" indent="0" algn="ctr" defTabSz="914400" rtl="0" eaLnBrk="1" fontAlgn="base" latinLnBrk="0" hangingPunct="1">
                <a:spcBef>
                  <a:spcPct val="0"/>
                </a:spcBef>
                <a:spcAft>
                  <a:spcPts val="0"/>
                </a:spcAft>
                <a:buClrTx/>
                <a:buSzTx/>
                <a:buFontTx/>
                <a:buNone/>
                <a:tabLst/>
              </a:pPr>
              <a:r>
                <a:rPr kumimoji="0" lang="ru-RU" sz="3200" b="1"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В</a:t>
              </a:r>
            </a:p>
          </p:txBody>
        </p:sp>
      </p:gr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192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dirty="0" smtClean="0">
                <a:solidFill>
                  <a:srgbClr val="000099"/>
                </a:solidFill>
              </a:rPr>
              <a:t>Данные, подписанные мошенником (</a:t>
            </a:r>
            <a:r>
              <a:rPr lang="ru-RU" sz="2700" i="1" dirty="0" smtClean="0">
                <a:solidFill>
                  <a:srgbClr val="FF0066"/>
                </a:solidFill>
              </a:rPr>
              <a:t>С</a:t>
            </a:r>
            <a:r>
              <a:rPr lang="ru-RU" sz="2700" dirty="0" smtClean="0">
                <a:solidFill>
                  <a:srgbClr val="000099"/>
                </a:solidFill>
              </a:rPr>
              <a:t>), использующим скомпрометированный закрытый ключ стороны </a:t>
            </a:r>
            <a:r>
              <a:rPr lang="ru-RU" sz="2700" i="1" dirty="0" smtClean="0">
                <a:solidFill>
                  <a:srgbClr val="FF0066"/>
                </a:solidFill>
              </a:rPr>
              <a:t>А</a:t>
            </a:r>
            <a:r>
              <a:rPr lang="ru-RU" sz="2700" dirty="0" smtClean="0">
                <a:solidFill>
                  <a:srgbClr val="000099"/>
                </a:solidFill>
              </a:rPr>
              <a:t>, могут быть предоставлены действительному участнику информационного обмена (</a:t>
            </a:r>
            <a:r>
              <a:rPr lang="ru-RU" sz="2700" i="1" dirty="0" smtClean="0">
                <a:solidFill>
                  <a:srgbClr val="FF0066"/>
                </a:solidFill>
              </a:rPr>
              <a:t>В</a:t>
            </a:r>
            <a:r>
              <a:rPr lang="ru-RU" sz="2700" dirty="0" smtClean="0">
                <a:solidFill>
                  <a:srgbClr val="000099"/>
                </a:solidFill>
              </a:rPr>
              <a:t>). Можно предположить, что по прошествии некоторого времени </a:t>
            </a:r>
            <a:r>
              <a:rPr lang="ru-RU" sz="2700" i="1" dirty="0" smtClean="0">
                <a:solidFill>
                  <a:srgbClr val="FF0066"/>
                </a:solidFill>
              </a:rPr>
              <a:t>В</a:t>
            </a:r>
            <a:r>
              <a:rPr lang="ru-RU" sz="2700" dirty="0" smtClean="0">
                <a:solidFill>
                  <a:srgbClr val="000099"/>
                </a:solidFill>
              </a:rPr>
              <a:t> будет иметь все основания поиска </a:t>
            </a:r>
            <a:r>
              <a:rPr lang="ru-RU" sz="2700" i="1" dirty="0" smtClean="0">
                <a:solidFill>
                  <a:srgbClr val="FF0066"/>
                </a:solidFill>
              </a:rPr>
              <a:t>А</a:t>
            </a:r>
            <a:r>
              <a:rPr lang="ru-RU" sz="2700" dirty="0" smtClean="0">
                <a:solidFill>
                  <a:srgbClr val="000099"/>
                </a:solidFill>
              </a:rPr>
              <a:t>, передавая последнему подписанное сообщение в качестве доказательства его действий (или бездействия), связанных с появлением этого неавторизованного сообщения.</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Сторона </a:t>
            </a:r>
            <a:r>
              <a:rPr lang="ru-RU" i="1" dirty="0" smtClean="0">
                <a:solidFill>
                  <a:srgbClr val="FF0066"/>
                </a:solidFill>
              </a:rPr>
              <a:t>А</a:t>
            </a:r>
            <a:r>
              <a:rPr lang="ru-RU" dirty="0" smtClean="0">
                <a:solidFill>
                  <a:srgbClr val="000099"/>
                </a:solidFill>
              </a:rPr>
              <a:t> публично заявит о потере соответствующего закрытого ключа и сошлётся на этот инцидент.</a:t>
            </a:r>
          </a:p>
          <a:p>
            <a:pPr>
              <a:lnSpc>
                <a:spcPts val="3200"/>
              </a:lnSpc>
            </a:pPr>
            <a:r>
              <a:rPr lang="ru-RU" dirty="0" smtClean="0">
                <a:solidFill>
                  <a:srgbClr val="000099"/>
                </a:solidFill>
              </a:rPr>
              <a:t>Если будет обращение к судье или в арбитраж с заявлением о рассмотрении этого инцидента, то степень ответственности </a:t>
            </a:r>
            <a:r>
              <a:rPr lang="ru-RU" i="1" dirty="0" smtClean="0">
                <a:solidFill>
                  <a:srgbClr val="FF0066"/>
                </a:solidFill>
              </a:rPr>
              <a:t>А</a:t>
            </a:r>
            <a:r>
              <a:rPr lang="ru-RU" dirty="0" smtClean="0">
                <a:solidFill>
                  <a:srgbClr val="000099"/>
                </a:solidFill>
              </a:rPr>
              <a:t> за произошедшее вероятнее всего будет устанавливаться на основе определения разницы во времени между моментом публичного заявления о скомпрометированном ключе и моментом появления неавторизованного подписанного сообщения.</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900" dirty="0" smtClean="0">
                <a:solidFill>
                  <a:srgbClr val="000099"/>
                </a:solidFill>
              </a:rPr>
              <a:t>И уж точно сторона </a:t>
            </a:r>
            <a:r>
              <a:rPr lang="ru-RU" sz="2900" i="1" dirty="0" smtClean="0">
                <a:solidFill>
                  <a:srgbClr val="FF0066"/>
                </a:solidFill>
              </a:rPr>
              <a:t>А</a:t>
            </a:r>
            <a:r>
              <a:rPr lang="ru-RU" sz="2900" dirty="0" smtClean="0">
                <a:solidFill>
                  <a:srgbClr val="000099"/>
                </a:solidFill>
              </a:rPr>
              <a:t> будет нести ответственность, если будет установлено, что сообщение датировано более ранним числом относительно даты публичного уведомления о скомпрометированном ключе. Более того, если мошенник </a:t>
            </a:r>
            <a:r>
              <a:rPr lang="ru-RU" sz="2900" i="1" dirty="0" smtClean="0">
                <a:solidFill>
                  <a:srgbClr val="FF0066"/>
                </a:solidFill>
              </a:rPr>
              <a:t>С</a:t>
            </a:r>
            <a:r>
              <a:rPr lang="ru-RU" sz="2900" dirty="0" smtClean="0">
                <a:solidFill>
                  <a:srgbClr val="000099"/>
                </a:solidFill>
              </a:rPr>
              <a:t> действительно датировал сообщение более ранним числом, то </a:t>
            </a:r>
            <a:r>
              <a:rPr lang="ru-RU" sz="2900" i="1" dirty="0" smtClean="0">
                <a:solidFill>
                  <a:srgbClr val="FF0066"/>
                </a:solidFill>
              </a:rPr>
              <a:t>А</a:t>
            </a:r>
            <a:r>
              <a:rPr lang="ru-RU" sz="2900" dirty="0" smtClean="0">
                <a:solidFill>
                  <a:srgbClr val="000099"/>
                </a:solidFill>
              </a:rPr>
              <a:t> понесёт реальную ответственность, если, конечно, не появятся дополнительные обстоятельства, связанные с эти случаем.</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000" i="1" dirty="0" smtClean="0">
                <a:solidFill>
                  <a:srgbClr val="FF0066"/>
                </a:solidFill>
              </a:rPr>
              <a:t>Для выхода из такой ситуации необходимо </a:t>
            </a:r>
            <a:r>
              <a:rPr lang="ru-RU" sz="3000" dirty="0" smtClean="0">
                <a:solidFill>
                  <a:srgbClr val="000099"/>
                </a:solidFill>
              </a:rPr>
              <a:t>попытаться узнать, когда точно было подписано сообщение (время подписи). Так как время появления сообщения, сформированного мошенником </a:t>
            </a:r>
            <a:r>
              <a:rPr lang="ru-RU" sz="3000" i="1" dirty="0" smtClean="0">
                <a:solidFill>
                  <a:srgbClr val="FF0066"/>
                </a:solidFill>
              </a:rPr>
              <a:t>С</a:t>
            </a:r>
            <a:r>
              <a:rPr lang="ru-RU" sz="3000" dirty="0" smtClean="0">
                <a:solidFill>
                  <a:srgbClr val="000099"/>
                </a:solidFill>
              </a:rPr>
              <a:t>, не может быть достоверным, то необходимо обратиться в ДТС для формальной регистрации сообщения, которую можно осуществить одним из следующих способов (или использовать оба):</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928670"/>
            <a:ext cx="8001056" cy="52706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300"/>
              </a:spcBef>
              <a:buClr>
                <a:srgbClr val="FF0066"/>
              </a:buClr>
              <a:buSzPct val="80000"/>
              <a:buFont typeface="Wingdings" pitchFamily="2" charset="2"/>
              <a:buChar char="q"/>
              <a:defRPr/>
            </a:pPr>
            <a:r>
              <a:rPr lang="ru-RU" sz="3200" i="1" dirty="0" smtClean="0">
                <a:solidFill>
                  <a:srgbClr val="FF0066"/>
                </a:solidFill>
              </a:rPr>
              <a:t>копирование</a:t>
            </a:r>
            <a:r>
              <a:rPr lang="ru-RU" sz="3200" dirty="0" smtClean="0">
                <a:solidFill>
                  <a:srgbClr val="000099"/>
                </a:solidFill>
              </a:rPr>
              <a:t> </a:t>
            </a:r>
            <a:r>
              <a:rPr lang="ru-RU" sz="3200" i="1" dirty="0" smtClean="0">
                <a:solidFill>
                  <a:srgbClr val="FF0066"/>
                </a:solidFill>
              </a:rPr>
              <a:t>сообщения и ЭЦП </a:t>
            </a:r>
            <a:r>
              <a:rPr lang="ru-RU" sz="3200" dirty="0" smtClean="0">
                <a:solidFill>
                  <a:srgbClr val="000099"/>
                </a:solidFill>
              </a:rPr>
              <a:t>в массив данных для проведения последующей аудиторской проверки (то есть, использование нотариуса);</a:t>
            </a:r>
          </a:p>
          <a:p>
            <a:pPr marL="360363" indent="-360363" algn="l">
              <a:lnSpc>
                <a:spcPts val="3400"/>
              </a:lnSpc>
              <a:spcBef>
                <a:spcPts val="300"/>
              </a:spcBef>
              <a:buClr>
                <a:srgbClr val="FF0066"/>
              </a:buClr>
              <a:buSzPct val="80000"/>
              <a:buFont typeface="Wingdings" pitchFamily="2" charset="2"/>
              <a:buChar char="q"/>
              <a:defRPr/>
            </a:pPr>
            <a:r>
              <a:rPr lang="ru-RU" sz="3200" i="1" dirty="0" smtClean="0">
                <a:solidFill>
                  <a:srgbClr val="FF0066"/>
                </a:solidFill>
              </a:rPr>
              <a:t>применение скрепляющей ЭЦП</a:t>
            </a:r>
            <a:r>
              <a:rPr lang="ru-RU" sz="3200" dirty="0" smtClean="0">
                <a:solidFill>
                  <a:srgbClr val="000099"/>
                </a:solidFill>
              </a:rPr>
              <a:t>, вычисленной по все последовательности символов сообщения, и включающей дату и время регистрации, которые были получены от независимой ДТС (то есть, Службы меток времени).</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500" dirty="0" smtClean="0">
                <a:solidFill>
                  <a:srgbClr val="000099"/>
                </a:solidFill>
              </a:rPr>
              <a:t>Вследствие необходимости выполнения этой процедуры мошенник </a:t>
            </a:r>
            <a:r>
              <a:rPr lang="ru-RU" sz="3500" i="1" dirty="0" smtClean="0">
                <a:solidFill>
                  <a:srgbClr val="FF0066"/>
                </a:solidFill>
              </a:rPr>
              <a:t>С</a:t>
            </a:r>
            <a:r>
              <a:rPr lang="ru-RU" sz="3500" dirty="0" smtClean="0">
                <a:solidFill>
                  <a:srgbClr val="000099"/>
                </a:solidFill>
              </a:rPr>
              <a:t> мог бы неумышленно задокументировать реальное время и дату ЭЦП. </a:t>
            </a:r>
            <a:r>
              <a:rPr lang="ru-RU" sz="3500" i="1" dirty="0" smtClean="0">
                <a:solidFill>
                  <a:srgbClr val="FF0066"/>
                </a:solidFill>
              </a:rPr>
              <a:t>В дальнейшем судья мог бы вынести мотивированное судебное решение</a:t>
            </a:r>
            <a:r>
              <a:rPr lang="ru-RU" sz="3500" dirty="0" smtClean="0">
                <a:solidFill>
                  <a:srgbClr val="000099"/>
                </a:solidFill>
              </a:rPr>
              <a:t> об ответственности потерпевшей стороны </a:t>
            </a:r>
            <a:r>
              <a:rPr lang="ru-RU" sz="3500" i="1" dirty="0" smtClean="0">
                <a:solidFill>
                  <a:srgbClr val="FF0066"/>
                </a:solidFill>
              </a:rPr>
              <a:t>А</a:t>
            </a:r>
            <a:r>
              <a:rPr lang="ru-RU" sz="3500" dirty="0" smtClean="0">
                <a:solidFill>
                  <a:srgbClr val="000099"/>
                </a:solidFill>
              </a:rPr>
              <a:t> в зависимости:</a:t>
            </a:r>
            <a:endParaRPr lang="ru-RU" sz="35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85926"/>
            <a:ext cx="8001056" cy="450123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400" i="1" dirty="0" smtClean="0">
                <a:solidFill>
                  <a:srgbClr val="FF0066"/>
                </a:solidFill>
              </a:rPr>
              <a:t>В ЭМВОС способы нотариального заверения обеспечивают гарантированность свойств данных</a:t>
            </a:r>
            <a:r>
              <a:rPr lang="ru-RU" sz="3400" dirty="0" smtClean="0">
                <a:solidFill>
                  <a:srgbClr val="000099"/>
                </a:solidFill>
              </a:rPr>
              <a:t>, которым обменивались между собой два или несколько сторон информационного взаимодействия, а именно целостность, отправитель, время и получатель.</a:t>
            </a:r>
            <a:endParaRPr lang="ru-RU" sz="3400" dirty="0">
              <a:solidFill>
                <a:srgbClr val="000099"/>
              </a:solidFill>
            </a:endParaRPr>
          </a:p>
        </p:txBody>
      </p:sp>
      <p:sp>
        <p:nvSpPr>
          <p:cNvPr id="86020" name="Rectangle 4"/>
          <p:cNvSpPr>
            <a:spLocks noChangeArrowheads="1"/>
          </p:cNvSpPr>
          <p:nvPr/>
        </p:nvSpPr>
        <p:spPr bwMode="auto">
          <a:xfrm>
            <a:off x="755650" y="822326"/>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4.6. СЛНТ, использующая</a:t>
            </a:r>
          </a:p>
          <a:p>
            <a:pPr>
              <a:lnSpc>
                <a:spcPts val="3100"/>
              </a:lnSpc>
              <a:buClr>
                <a:srgbClr val="FFFF00"/>
              </a:buClr>
              <a:buSzPct val="80000"/>
              <a:buFont typeface="Wingdings" pitchFamily="2" charset="2"/>
              <a:buNone/>
              <a:defRPr/>
            </a:pPr>
            <a:r>
              <a:rPr lang="ru-RU" sz="3000" b="1" i="1" dirty="0" smtClean="0">
                <a:solidFill>
                  <a:srgbClr val="FF3300"/>
                </a:solidFill>
                <a:latin typeface="Arial" charset="0"/>
              </a:rPr>
              <a:t>нотариальное заверение</a:t>
            </a:r>
            <a:endParaRPr lang="en-GB" sz="30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1000108"/>
            <a:ext cx="8001056" cy="52706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300"/>
              </a:spcBef>
              <a:buClr>
                <a:srgbClr val="FF0066"/>
              </a:buClr>
              <a:buSzPct val="80000"/>
              <a:buFont typeface="Wingdings" pitchFamily="2" charset="2"/>
              <a:buChar char="q"/>
              <a:defRPr/>
            </a:pPr>
            <a:r>
              <a:rPr lang="ru-RU" sz="2900" i="1" dirty="0" smtClean="0">
                <a:solidFill>
                  <a:srgbClr val="FF0066"/>
                </a:solidFill>
              </a:rPr>
              <a:t>во-первых</a:t>
            </a:r>
            <a:r>
              <a:rPr lang="ru-RU" sz="2900" dirty="0" smtClean="0">
                <a:solidFill>
                  <a:srgbClr val="000099"/>
                </a:solidFill>
              </a:rPr>
              <a:t>, от временного интервала между датой/временем появлением сообщения и датой/временем формирования скрепляющей подписи, который должен укладываться в пределы достаточно небольшого временного окна (например, 24 часа);</a:t>
            </a:r>
          </a:p>
          <a:p>
            <a:pPr marL="360363" indent="-360363" algn="l">
              <a:lnSpc>
                <a:spcPts val="3400"/>
              </a:lnSpc>
              <a:spcBef>
                <a:spcPts val="300"/>
              </a:spcBef>
              <a:buClr>
                <a:srgbClr val="FF0066"/>
              </a:buClr>
              <a:buSzPct val="80000"/>
              <a:buFont typeface="Wingdings" pitchFamily="2" charset="2"/>
              <a:buChar char="q"/>
              <a:defRPr/>
            </a:pPr>
            <a:r>
              <a:rPr lang="ru-RU" sz="2900" i="1" dirty="0" smtClean="0">
                <a:solidFill>
                  <a:srgbClr val="FF0066"/>
                </a:solidFill>
              </a:rPr>
              <a:t>во-вторых</a:t>
            </a:r>
            <a:r>
              <a:rPr lang="ru-RU" sz="2900" dirty="0" smtClean="0">
                <a:solidFill>
                  <a:srgbClr val="000099"/>
                </a:solidFill>
              </a:rPr>
              <a:t>, от временного интервала между датой/временем появлением сообщения и датой/временем формального объявления о потере или компрометации ключа.</a:t>
            </a:r>
            <a:endParaRPr lang="ru-RU" sz="2900" dirty="0">
              <a:solidFill>
                <a:srgbClr val="000099"/>
              </a:solidFill>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857224" y="1142984"/>
            <a:ext cx="8001056" cy="504003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2900" dirty="0" smtClean="0">
                <a:solidFill>
                  <a:srgbClr val="000099"/>
                </a:solidFill>
              </a:rPr>
              <a:t>В данном случае </a:t>
            </a:r>
            <a:r>
              <a:rPr lang="ru-RU" sz="2900" i="1" dirty="0" smtClean="0">
                <a:solidFill>
                  <a:srgbClr val="FF0066"/>
                </a:solidFill>
              </a:rPr>
              <a:t>эффективность неправомерного использования потерянного или скомпрометированного криптоключа </a:t>
            </a:r>
            <a:r>
              <a:rPr lang="ru-RU" sz="2900" dirty="0" smtClean="0">
                <a:solidFill>
                  <a:srgbClr val="000099"/>
                </a:solidFill>
              </a:rPr>
              <a:t>будет снижаться с уменьшением длительности временного окна, в течение которого разрешается зарегистрировать данные в Службе меток времени.</a:t>
            </a:r>
          </a:p>
          <a:p>
            <a:pPr>
              <a:lnSpc>
                <a:spcPts val="3600"/>
              </a:lnSpc>
            </a:pPr>
            <a:r>
              <a:rPr lang="ru-RU" sz="2900" dirty="0" smtClean="0">
                <a:solidFill>
                  <a:srgbClr val="000099"/>
                </a:solidFill>
              </a:rPr>
              <a:t>Ответственность стороны </a:t>
            </a:r>
            <a:r>
              <a:rPr lang="ru-RU" sz="2900" i="1" dirty="0" smtClean="0">
                <a:solidFill>
                  <a:srgbClr val="FF0066"/>
                </a:solidFill>
              </a:rPr>
              <a:t>А</a:t>
            </a:r>
            <a:r>
              <a:rPr lang="ru-RU" sz="2900" dirty="0" smtClean="0">
                <a:solidFill>
                  <a:srgbClr val="000099"/>
                </a:solidFill>
              </a:rPr>
              <a:t> в случае компрометации ключа зависит от действующей ПЛБ.</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8662" y="1071546"/>
            <a:ext cx="7929618" cy="517789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2900" i="1" dirty="0" smtClean="0">
                <a:solidFill>
                  <a:srgbClr val="FF0066"/>
                </a:solidFill>
              </a:rPr>
              <a:t>Не всегда можно выявить уязвимости системы обеспечения безопасности мгновенно</a:t>
            </a:r>
            <a:r>
              <a:rPr lang="ru-RU" sz="2900" dirty="0" smtClean="0">
                <a:solidFill>
                  <a:srgbClr val="000099"/>
                </a:solidFill>
              </a:rPr>
              <a:t>. Таким образом, даже если сторона </a:t>
            </a:r>
            <a:r>
              <a:rPr lang="ru-RU" sz="2900" i="1" dirty="0" smtClean="0">
                <a:solidFill>
                  <a:srgbClr val="FF0066"/>
                </a:solidFill>
              </a:rPr>
              <a:t>А</a:t>
            </a:r>
            <a:r>
              <a:rPr lang="ru-RU" sz="2900" dirty="0" smtClean="0">
                <a:solidFill>
                  <a:srgbClr val="000099"/>
                </a:solidFill>
              </a:rPr>
              <a:t> заявила ДТС сразу же после того, как ей стало известно о компрометации ключа, существует вероятность того, что мошенник </a:t>
            </a:r>
            <a:r>
              <a:rPr lang="ru-RU" sz="2900" i="1" dirty="0" smtClean="0">
                <a:solidFill>
                  <a:srgbClr val="FF0066"/>
                </a:solidFill>
              </a:rPr>
              <a:t>С</a:t>
            </a:r>
            <a:r>
              <a:rPr lang="ru-RU" sz="2900" dirty="0" smtClean="0">
                <a:solidFill>
                  <a:srgbClr val="000099"/>
                </a:solidFill>
              </a:rPr>
              <a:t> сможет фальсифицировать сообщения после компрометации закрытого ключа стороны </a:t>
            </a:r>
            <a:r>
              <a:rPr lang="ru-RU" sz="2900" i="1" dirty="0" smtClean="0">
                <a:solidFill>
                  <a:srgbClr val="FF0066"/>
                </a:solidFill>
              </a:rPr>
              <a:t>А</a:t>
            </a:r>
            <a:r>
              <a:rPr lang="ru-RU" sz="2900" dirty="0" smtClean="0">
                <a:solidFill>
                  <a:srgbClr val="000099"/>
                </a:solidFill>
              </a:rPr>
              <a:t> и до момента обнаружения этой компрометации стороной </a:t>
            </a:r>
            <a:r>
              <a:rPr lang="ru-RU" sz="2900" i="1" dirty="0" smtClean="0">
                <a:solidFill>
                  <a:srgbClr val="FF0066"/>
                </a:solidFill>
              </a:rPr>
              <a:t>А</a:t>
            </a:r>
            <a:r>
              <a:rPr lang="ru-RU" sz="2900" dirty="0" smtClean="0">
                <a:solidFill>
                  <a:srgbClr val="000099"/>
                </a:solidFill>
              </a:rPr>
              <a:t>.</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2428868"/>
            <a:ext cx="8001056" cy="380873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300"/>
              </a:lnSpc>
              <a:spcBef>
                <a:spcPts val="300"/>
              </a:spcBef>
              <a:buClr>
                <a:srgbClr val="FF0066"/>
              </a:buClr>
              <a:buSzPct val="80000"/>
              <a:buFont typeface="Wingdings" pitchFamily="2" charset="2"/>
              <a:buChar char="q"/>
              <a:defRPr/>
            </a:pPr>
            <a:r>
              <a:rPr lang="ru-RU" sz="2900" i="1" dirty="0" smtClean="0">
                <a:solidFill>
                  <a:srgbClr val="FF0066"/>
                </a:solidFill>
              </a:rPr>
              <a:t>время, в которое сторона А сообщила о компрометации</a:t>
            </a:r>
            <a:r>
              <a:rPr lang="ru-RU" sz="2900" dirty="0" smtClean="0">
                <a:solidFill>
                  <a:srgbClr val="000099"/>
                </a:solidFill>
              </a:rPr>
              <a:t>. Сторона </a:t>
            </a:r>
            <a:r>
              <a:rPr lang="ru-RU" sz="2900" i="1" dirty="0" smtClean="0">
                <a:solidFill>
                  <a:srgbClr val="FF0066"/>
                </a:solidFill>
              </a:rPr>
              <a:t>А</a:t>
            </a:r>
            <a:r>
              <a:rPr lang="ru-RU" sz="2900" dirty="0" smtClean="0">
                <a:solidFill>
                  <a:srgbClr val="000099"/>
                </a:solidFill>
              </a:rPr>
              <a:t> будет отвергать все сообщения, которые после этого момента времени могли бы представлены как подписанные (</a:t>
            </a:r>
            <a:r>
              <a:rPr lang="ru-RU" sz="2900" i="1" dirty="0" smtClean="0">
                <a:solidFill>
                  <a:srgbClr val="000099"/>
                </a:solidFill>
              </a:rPr>
              <a:t>Целесообразно, чтобы использование закрытого ключа было прекращено сразу после того, как сторона </a:t>
            </a:r>
            <a:r>
              <a:rPr lang="ru-RU" sz="2900" i="1" dirty="0" smtClean="0">
                <a:solidFill>
                  <a:srgbClr val="FF0066"/>
                </a:solidFill>
              </a:rPr>
              <a:t>А</a:t>
            </a:r>
            <a:r>
              <a:rPr lang="ru-RU" sz="2900" i="1" dirty="0" smtClean="0">
                <a:solidFill>
                  <a:srgbClr val="000099"/>
                </a:solidFill>
              </a:rPr>
              <a:t> узнает о его компрометации.</a:t>
            </a:r>
            <a:r>
              <a:rPr lang="ru-RU" sz="2900" dirty="0" smtClean="0">
                <a:solidFill>
                  <a:srgbClr val="000099"/>
                </a:solidFill>
              </a:rPr>
              <a:t>);</a:t>
            </a:r>
          </a:p>
        </p:txBody>
      </p:sp>
      <p:sp>
        <p:nvSpPr>
          <p:cNvPr id="4" name="Text Box 2"/>
          <p:cNvSpPr txBox="1">
            <a:spLocks noChangeArrowheads="1"/>
          </p:cNvSpPr>
          <p:nvPr/>
        </p:nvSpPr>
        <p:spPr bwMode="auto">
          <a:xfrm>
            <a:off x="928662" y="928670"/>
            <a:ext cx="8001056" cy="142346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При урегулировании споров </a:t>
            </a:r>
            <a:r>
              <a:rPr lang="ru-RU" sz="3200" dirty="0" smtClean="0">
                <a:solidFill>
                  <a:srgbClr val="000099"/>
                </a:solidFill>
              </a:rPr>
              <a:t>могут играть важную роль следующие значения времени:</a:t>
            </a:r>
            <a:endParaRPr lang="ru-RU" sz="2900" dirty="0">
              <a:solidFill>
                <a:srgbClr val="000099"/>
              </a:solidFill>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1071546"/>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lvl="0" indent="-360363" algn="l">
              <a:lnSpc>
                <a:spcPts val="3400"/>
              </a:lnSpc>
              <a:spcBef>
                <a:spcPts val="300"/>
              </a:spcBef>
              <a:buClr>
                <a:srgbClr val="FF0066"/>
              </a:buClr>
              <a:buSzPct val="80000"/>
              <a:buFont typeface="Wingdings" pitchFamily="2" charset="2"/>
              <a:buChar char="q"/>
              <a:defRPr/>
            </a:pPr>
            <a:r>
              <a:rPr lang="ru-RU" sz="3200" i="1" dirty="0" smtClean="0">
                <a:solidFill>
                  <a:srgbClr val="FF0066"/>
                </a:solidFill>
              </a:rPr>
              <a:t>время, заявленное стороной А, которое предшествовало компрометации ключа</a:t>
            </a:r>
            <a:r>
              <a:rPr lang="ru-RU" sz="3200" dirty="0" smtClean="0">
                <a:solidFill>
                  <a:srgbClr val="000099"/>
                </a:solidFill>
              </a:rPr>
              <a:t>. Сторона </a:t>
            </a:r>
            <a:r>
              <a:rPr lang="ru-RU" sz="3200" i="1" dirty="0" smtClean="0">
                <a:solidFill>
                  <a:srgbClr val="FF0066"/>
                </a:solidFill>
              </a:rPr>
              <a:t>А</a:t>
            </a:r>
            <a:r>
              <a:rPr lang="ru-RU" sz="3200" dirty="0" smtClean="0">
                <a:solidFill>
                  <a:srgbClr val="000099"/>
                </a:solidFill>
              </a:rPr>
              <a:t> не будет отвергать сообщения, которые до этого момента времени могли бы представлены как подписанные. Это время вообще может не существовать, так как сторона </a:t>
            </a:r>
            <a:r>
              <a:rPr lang="ru-RU" sz="3200" i="1" dirty="0" smtClean="0">
                <a:solidFill>
                  <a:srgbClr val="FF0066"/>
                </a:solidFill>
              </a:rPr>
              <a:t>А</a:t>
            </a:r>
            <a:r>
              <a:rPr lang="ru-RU" sz="3200" dirty="0" smtClean="0">
                <a:solidFill>
                  <a:srgbClr val="000099"/>
                </a:solidFill>
              </a:rPr>
              <a:t> может обнаружить компрометацию, но не быть уверенной относительно реального времени произошедшего события.</a:t>
            </a:r>
            <a:endParaRPr lang="ru-RU" sz="2900" dirty="0" smtClean="0">
              <a:solidFill>
                <a:srgbClr val="000099"/>
              </a:solidFill>
            </a:endParaRPr>
          </a:p>
        </p:txBody>
      </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714488"/>
            <a:ext cx="8001056" cy="44506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i="1" dirty="0" smtClean="0">
                <a:solidFill>
                  <a:srgbClr val="FF0066"/>
                </a:solidFill>
              </a:rPr>
              <a:t>ЭЦП может быть проверена с использованием соответствующего открытого ключа</a:t>
            </a:r>
            <a:r>
              <a:rPr lang="ru-RU" dirty="0" smtClean="0">
                <a:solidFill>
                  <a:srgbClr val="000099"/>
                </a:solidFill>
              </a:rPr>
              <a:t>. Когда открытый ключ, содержащийся в СЕРТ</a:t>
            </a:r>
            <a:r>
              <a:rPr lang="en-US" dirty="0" smtClean="0">
                <a:solidFill>
                  <a:srgbClr val="000099"/>
                </a:solidFill>
              </a:rPr>
              <a:t>|</a:t>
            </a:r>
            <a:r>
              <a:rPr lang="ru-RU" dirty="0" smtClean="0">
                <a:solidFill>
                  <a:srgbClr val="000099"/>
                </a:solidFill>
              </a:rPr>
              <a:t>ОК пользователя, представлен в Службе единого каталога, корректность ключа может быть проверена путём обращения к известному УЦ с запросом о предоставлении его открытого ключа (проверить ЭЦП УЦ в СЕРТ</a:t>
            </a:r>
            <a:r>
              <a:rPr lang="en-US" dirty="0" smtClean="0">
                <a:solidFill>
                  <a:srgbClr val="000099"/>
                </a:solidFill>
              </a:rPr>
              <a:t>|</a:t>
            </a:r>
            <a:r>
              <a:rPr lang="ru-RU" dirty="0" smtClean="0">
                <a:solidFill>
                  <a:srgbClr val="000099"/>
                </a:solidFill>
              </a:rPr>
              <a:t>ОК пользователя).</a:t>
            </a:r>
            <a:endParaRPr lang="ru-RU" dirty="0">
              <a:solidFill>
                <a:srgbClr val="000099"/>
              </a:solidFill>
            </a:endParaRPr>
          </a:p>
        </p:txBody>
      </p:sp>
      <p:sp>
        <p:nvSpPr>
          <p:cNvPr id="86020" name="Rectangle 4"/>
          <p:cNvSpPr>
            <a:spLocks noChangeArrowheads="1"/>
          </p:cNvSpPr>
          <p:nvPr/>
        </p:nvSpPr>
        <p:spPr bwMode="auto">
          <a:xfrm>
            <a:off x="755650" y="822326"/>
            <a:ext cx="8388350" cy="84638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300"/>
              </a:lnSpc>
              <a:buClr>
                <a:srgbClr val="FFFF00"/>
              </a:buClr>
              <a:buSzPct val="80000"/>
              <a:buFont typeface="Wingdings" pitchFamily="2" charset="2"/>
              <a:buNone/>
              <a:defRPr/>
            </a:pPr>
            <a:r>
              <a:rPr lang="en-US" sz="3200" b="1" i="1" dirty="0" smtClean="0">
                <a:solidFill>
                  <a:srgbClr val="FF3300"/>
                </a:solidFill>
                <a:latin typeface="Arial" charset="0"/>
              </a:rPr>
              <a:t>IX. </a:t>
            </a:r>
            <a:r>
              <a:rPr lang="ru-RU" sz="3200" b="1" i="1" dirty="0" smtClean="0">
                <a:solidFill>
                  <a:srgbClr val="FF3300"/>
                </a:solidFill>
                <a:latin typeface="Arial" charset="0"/>
              </a:rPr>
              <a:t>Взаимодействие со Службой единого каталога</a:t>
            </a:r>
            <a:endParaRPr lang="ru-RU" sz="3200" b="1" i="1" dirty="0">
              <a:solidFill>
                <a:srgbClr val="FF3300"/>
              </a:solidFill>
              <a:latin typeface="Arial" charset="0"/>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2900" i="1" dirty="0" smtClean="0">
                <a:solidFill>
                  <a:srgbClr val="FF0066"/>
                </a:solidFill>
              </a:rPr>
              <a:t>Так как УЦ, выпустивший СЕРТ</a:t>
            </a:r>
            <a:r>
              <a:rPr lang="en-US" sz="2900" i="1" dirty="0" smtClean="0">
                <a:solidFill>
                  <a:srgbClr val="FF0066"/>
                </a:solidFill>
              </a:rPr>
              <a:t>|OK</a:t>
            </a:r>
            <a:r>
              <a:rPr lang="ru-RU" sz="2900" i="1" dirty="0" smtClean="0">
                <a:solidFill>
                  <a:srgbClr val="FF0066"/>
                </a:solidFill>
              </a:rPr>
              <a:t>, может изменить свой открытый ключ </a:t>
            </a:r>
            <a:r>
              <a:rPr lang="ru-RU" sz="2900" dirty="0" smtClean="0">
                <a:solidFill>
                  <a:srgbClr val="000099"/>
                </a:solidFill>
              </a:rPr>
              <a:t>уже после того, как был выдан СЕРТ</a:t>
            </a:r>
            <a:r>
              <a:rPr lang="en-US" sz="2900" dirty="0" smtClean="0">
                <a:solidFill>
                  <a:srgbClr val="000099"/>
                </a:solidFill>
              </a:rPr>
              <a:t>|OK</a:t>
            </a:r>
            <a:r>
              <a:rPr lang="ru-RU" sz="2900" dirty="0" smtClean="0">
                <a:solidFill>
                  <a:srgbClr val="000099"/>
                </a:solidFill>
              </a:rPr>
              <a:t>, необходимо иметь средства для проверки корректности «устаревшего» открытого ключа. А в связи с тем, что обычно известен только тот ключ, который является действующим открытым ключом УЦ, то необходимо наличие связи между действующим открытым ключом и «устаревшими» открытыми ключами.</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496289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300"/>
              </a:lnSpc>
              <a:buClr>
                <a:srgbClr val="FF0066"/>
              </a:buClr>
              <a:buSzPct val="80000"/>
              <a:buFont typeface="Wingdings" pitchFamily="2" charset="2"/>
              <a:buNone/>
              <a:defRPr/>
            </a:pPr>
            <a:r>
              <a:rPr lang="ru-RU" sz="3700" i="1" dirty="0" smtClean="0">
                <a:solidFill>
                  <a:srgbClr val="FF0066"/>
                </a:solidFill>
              </a:rPr>
              <a:t>Вследствие того, что получатель не осведомлён об изменениях ключей УЦ</a:t>
            </a:r>
            <a:r>
              <a:rPr lang="ru-RU" sz="3700" dirty="0" smtClean="0">
                <a:solidFill>
                  <a:srgbClr val="000099"/>
                </a:solidFill>
              </a:rPr>
              <a:t>, ответственность за предоставление возможности и способов проверки их «старых» СЕРТ</a:t>
            </a:r>
            <a:r>
              <a:rPr lang="en-US" sz="3700" dirty="0" smtClean="0">
                <a:solidFill>
                  <a:srgbClr val="000099"/>
                </a:solidFill>
              </a:rPr>
              <a:t>|OK</a:t>
            </a:r>
            <a:r>
              <a:rPr lang="ru-RU" sz="3700" dirty="0" smtClean="0">
                <a:solidFill>
                  <a:srgbClr val="000099"/>
                </a:solidFill>
              </a:rPr>
              <a:t> несут различные УЦ. Это может быть достигнуто следующими двумя способами:</a:t>
            </a:r>
            <a:endParaRPr lang="ru-RU" sz="3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1000108"/>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3400" lvl="0" indent="-533400" algn="l">
              <a:lnSpc>
                <a:spcPts val="3900"/>
              </a:lnSpc>
              <a:spcBef>
                <a:spcPts val="1200"/>
              </a:spcBef>
              <a:buClr>
                <a:srgbClr val="FF0066"/>
              </a:buClr>
              <a:buSzPct val="80000"/>
              <a:buFont typeface="Wingdings" pitchFamily="2" charset="2"/>
              <a:buChar char="q"/>
              <a:defRPr/>
            </a:pPr>
            <a:r>
              <a:rPr lang="ru-RU" sz="3300" dirty="0" smtClean="0">
                <a:solidFill>
                  <a:srgbClr val="000099"/>
                </a:solidFill>
              </a:rPr>
              <a:t>путём заверения каждого устаревшего открытого ключа УЦ с помощью действующего открытого ключа УЦ;</a:t>
            </a:r>
          </a:p>
          <a:p>
            <a:pPr marL="533400" lvl="0" indent="-533400" algn="l">
              <a:lnSpc>
                <a:spcPts val="3900"/>
              </a:lnSpc>
              <a:spcBef>
                <a:spcPts val="1200"/>
              </a:spcBef>
              <a:buClr>
                <a:srgbClr val="FF0066"/>
              </a:buClr>
              <a:buSzPct val="80000"/>
              <a:buFont typeface="Wingdings" pitchFamily="2" charset="2"/>
              <a:buChar char="q"/>
              <a:defRPr/>
            </a:pPr>
            <a:r>
              <a:rPr lang="ru-RU" sz="3300" dirty="0" smtClean="0">
                <a:solidFill>
                  <a:srgbClr val="000099"/>
                </a:solidFill>
              </a:rPr>
              <a:t>путём заверения каждого устаревшего открытого ключа УЦ с помощью следующего открытого ключа УЦ (применение последовательности (цепочки) СЕРТ</a:t>
            </a:r>
            <a:r>
              <a:rPr lang="en-US" sz="3300" dirty="0" smtClean="0">
                <a:solidFill>
                  <a:srgbClr val="000099"/>
                </a:solidFill>
              </a:rPr>
              <a:t>|OK</a:t>
            </a:r>
            <a:r>
              <a:rPr lang="ru-RU" sz="3300" dirty="0" smtClean="0">
                <a:solidFill>
                  <a:srgbClr val="000099"/>
                </a:solidFill>
              </a:rPr>
              <a:t>).</a:t>
            </a: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000" i="1" dirty="0" smtClean="0">
                <a:solidFill>
                  <a:srgbClr val="FF0066"/>
                </a:solidFill>
              </a:rPr>
              <a:t>В первом случае </a:t>
            </a:r>
            <a:r>
              <a:rPr lang="ru-RU" sz="3000" dirty="0" smtClean="0">
                <a:solidFill>
                  <a:srgbClr val="000099"/>
                </a:solidFill>
              </a:rPr>
              <a:t>существует возможность прямой проверки подлинности устаревшего открытого ключа УЦ, который соответствует закрытому ключу, используемому УЦ для выпуска оригинального СЕРТ</a:t>
            </a:r>
            <a:r>
              <a:rPr lang="en-US" sz="3000" dirty="0" smtClean="0">
                <a:solidFill>
                  <a:srgbClr val="000099"/>
                </a:solidFill>
              </a:rPr>
              <a:t>|OK</a:t>
            </a:r>
            <a:r>
              <a:rPr lang="ru-RU" sz="3000" dirty="0" smtClean="0">
                <a:solidFill>
                  <a:srgbClr val="000099"/>
                </a:solidFill>
              </a:rPr>
              <a:t>.</a:t>
            </a:r>
          </a:p>
          <a:p>
            <a:pPr>
              <a:lnSpc>
                <a:spcPts val="3700"/>
              </a:lnSpc>
            </a:pPr>
            <a:r>
              <a:rPr lang="ru-RU" sz="3000" i="1" dirty="0" smtClean="0">
                <a:solidFill>
                  <a:srgbClr val="FF0066"/>
                </a:solidFill>
              </a:rPr>
              <a:t>Во втором случае </a:t>
            </a:r>
            <a:r>
              <a:rPr lang="ru-RU" sz="3000" dirty="0" smtClean="0">
                <a:solidFill>
                  <a:srgbClr val="000099"/>
                </a:solidFill>
              </a:rPr>
              <a:t>необходимо иметь возможность получения всей цепочки СЕРТ</a:t>
            </a:r>
            <a:r>
              <a:rPr lang="en-US" sz="3000" dirty="0" smtClean="0">
                <a:solidFill>
                  <a:srgbClr val="000099"/>
                </a:solidFill>
              </a:rPr>
              <a:t>|OK</a:t>
            </a:r>
            <a:r>
              <a:rPr lang="ru-RU" sz="3000" dirty="0" smtClean="0">
                <a:solidFill>
                  <a:srgbClr val="000099"/>
                </a:solidFill>
              </a:rPr>
              <a:t> для поэтапной проверки подлинности устаревшего открытого ключа УЦ.</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928662" y="1142984"/>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i="1" dirty="0" smtClean="0">
                <a:solidFill>
                  <a:srgbClr val="FF0066"/>
                </a:solidFill>
              </a:rPr>
              <a:t>Нотариус считается доверенным (надёжным), если объекты привлекают его для хранения необходимой информации</a:t>
            </a:r>
            <a:r>
              <a:rPr lang="ru-RU" sz="3200" dirty="0" smtClean="0">
                <a:solidFill>
                  <a:srgbClr val="000099"/>
                </a:solidFill>
              </a:rPr>
              <a:t>, которая может быть востребована в режиме предъявления доказательства (свидетельства) с целью обеспечения соответствующих гарантий, и для хранения записей для последующих процедур урегулирования споров.</a:t>
            </a:r>
            <a:endParaRPr lang="ru-RU" sz="3200" dirty="0">
              <a:solidFill>
                <a:srgbClr val="000099"/>
              </a:solidFill>
            </a:endParaRPr>
          </a:p>
        </p:txBody>
      </p:sp>
      <p:sp>
        <p:nvSpPr>
          <p:cNvPr id="4"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495610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900"/>
              </a:lnSpc>
            </a:pPr>
            <a:r>
              <a:rPr lang="ru-RU" sz="3000" i="1" dirty="0" smtClean="0">
                <a:solidFill>
                  <a:srgbClr val="FF0066"/>
                </a:solidFill>
              </a:rPr>
              <a:t>Такая проверка будет выполнена путём поиска первого СЕРТ, содержащего значение периода его действия</a:t>
            </a:r>
            <a:r>
              <a:rPr lang="ru-RU" sz="3000" dirty="0" smtClean="0">
                <a:solidFill>
                  <a:srgbClr val="000099"/>
                </a:solidFill>
              </a:rPr>
              <a:t>, который соответствует дате и времени подписанного сообщения. Затем ведётся последовательный поиск СЕРТ</a:t>
            </a:r>
            <a:r>
              <a:rPr lang="en-US" sz="3000" dirty="0" smtClean="0">
                <a:solidFill>
                  <a:srgbClr val="000099"/>
                </a:solidFill>
              </a:rPr>
              <a:t>|OK</a:t>
            </a:r>
            <a:r>
              <a:rPr lang="ru-RU" sz="3000" dirty="0" smtClean="0">
                <a:solidFill>
                  <a:srgbClr val="000099"/>
                </a:solidFill>
              </a:rPr>
              <a:t>, у которого период действия не перекрывает самый последний период, с целью определения значения предыдущего открытого ключа УЦ.</a:t>
            </a:r>
            <a:endParaRPr lang="ru-RU" sz="30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dirty="0" smtClean="0">
                <a:solidFill>
                  <a:srgbClr val="000099"/>
                </a:solidFill>
              </a:rPr>
              <a:t>(</a:t>
            </a:r>
            <a:r>
              <a:rPr lang="ru-RU" sz="3200" i="1" u="sng" dirty="0" smtClean="0">
                <a:solidFill>
                  <a:srgbClr val="FF0066"/>
                </a:solidFill>
              </a:rPr>
              <a:t>Примечание</a:t>
            </a:r>
            <a:r>
              <a:rPr lang="ru-RU" sz="3200" i="1" dirty="0" smtClean="0">
                <a:solidFill>
                  <a:srgbClr val="FF0066"/>
                </a:solidFill>
              </a:rPr>
              <a:t>. Если существует возможность компрометации старого открытого ключа УЦ, то первый метод более предпочтителен, так как при использовании второго метода цепочка СЕРТ</a:t>
            </a:r>
            <a:r>
              <a:rPr lang="en-US" sz="3200" i="1" dirty="0" smtClean="0">
                <a:solidFill>
                  <a:srgbClr val="FF0066"/>
                </a:solidFill>
              </a:rPr>
              <a:t>|OK</a:t>
            </a:r>
            <a:r>
              <a:rPr lang="ru-RU" sz="3200" i="1" dirty="0" smtClean="0">
                <a:solidFill>
                  <a:srgbClr val="FF0066"/>
                </a:solidFill>
              </a:rPr>
              <a:t>, определяющая путь к старому открытому ключу УЦ, могла быть взломана, и таким образом, старые открытые ключи УЦ могли стать полностью скомпрометированными.</a:t>
            </a:r>
            <a:r>
              <a:rPr lang="ru-RU" sz="3200" dirty="0" smtClean="0">
                <a:solidFill>
                  <a:srgbClr val="000099"/>
                </a:solidFill>
              </a:rPr>
              <a:t>) </a:t>
            </a:r>
            <a:endParaRPr lang="ru-RU" sz="31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00108"/>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700" i="1" dirty="0" smtClean="0">
                <a:solidFill>
                  <a:srgbClr val="FF0066"/>
                </a:solidFill>
              </a:rPr>
              <a:t>В Службе единого каталога УЦ не сохраняет записи о СЕРТ</a:t>
            </a:r>
            <a:r>
              <a:rPr lang="en-US" sz="2700" i="1" dirty="0" smtClean="0">
                <a:solidFill>
                  <a:srgbClr val="FF0066"/>
                </a:solidFill>
              </a:rPr>
              <a:t>|OK</a:t>
            </a:r>
            <a:r>
              <a:rPr lang="ru-RU" sz="2700" i="1" dirty="0" smtClean="0">
                <a:solidFill>
                  <a:srgbClr val="FF0066"/>
                </a:solidFill>
              </a:rPr>
              <a:t> из списков аннулированных сертификатов других УЦ или об их пользователях, когда сроки действия СЕРТ</a:t>
            </a:r>
            <a:r>
              <a:rPr lang="en-US" sz="2700" i="1" dirty="0" smtClean="0">
                <a:solidFill>
                  <a:srgbClr val="FF0066"/>
                </a:solidFill>
              </a:rPr>
              <a:t>|OK</a:t>
            </a:r>
            <a:r>
              <a:rPr lang="ru-RU" sz="2700" i="1" dirty="0" smtClean="0">
                <a:solidFill>
                  <a:srgbClr val="FF0066"/>
                </a:solidFill>
              </a:rPr>
              <a:t> истекли</a:t>
            </a:r>
            <a:r>
              <a:rPr lang="ru-RU" sz="2700" dirty="0" smtClean="0">
                <a:solidFill>
                  <a:srgbClr val="000099"/>
                </a:solidFill>
              </a:rPr>
              <a:t>. Более того, пользователь доказательством или ДТС должны накапливать всю необходимую доступную информацию (то есть, включающую списки аннулированных СЕРТ</a:t>
            </a:r>
            <a:r>
              <a:rPr lang="en-US" sz="2700" dirty="0" smtClean="0">
                <a:solidFill>
                  <a:srgbClr val="000099"/>
                </a:solidFill>
              </a:rPr>
              <a:t>|OK</a:t>
            </a:r>
            <a:r>
              <a:rPr lang="ru-RU" sz="2700" dirty="0" smtClean="0">
                <a:solidFill>
                  <a:srgbClr val="000099"/>
                </a:solidFill>
              </a:rPr>
              <a:t>, даже если они пустые), чтобы доказать, что конкретный открытый ключ был юридически действующим в некоторый момент времени.</a:t>
            </a:r>
            <a:endParaRPr lang="ru-RU" sz="27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СЕРТ</a:t>
            </a:r>
            <a:r>
              <a:rPr lang="en-US" i="1" dirty="0" smtClean="0">
                <a:solidFill>
                  <a:srgbClr val="FF0066"/>
                </a:solidFill>
              </a:rPr>
              <a:t>|CO</a:t>
            </a:r>
            <a:r>
              <a:rPr lang="ru-RU" i="1" dirty="0" smtClean="0">
                <a:solidFill>
                  <a:srgbClr val="FF0066"/>
                </a:solidFill>
              </a:rPr>
              <a:t> списка аннулированных сертификатов содержит дату своего выпуска УЦ</a:t>
            </a:r>
            <a:r>
              <a:rPr lang="ru-RU" dirty="0" smtClean="0">
                <a:solidFill>
                  <a:srgbClr val="000099"/>
                </a:solidFill>
              </a:rPr>
              <a:t>. Кроме этого, он может содержать и другую дату, которая могла бы оказать содействие при урегулировании споров в некоторых ситуациях: дата, когда пользователь был ещё уверен в том, что его ключ не был скомпрометирован. Все подписи, сформированные пользователем до этой даты, будут определены им как действительные.</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1976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Если такая дата не указана, полагая, что это наихудший случай</a:t>
            </a:r>
            <a:r>
              <a:rPr lang="ru-RU" dirty="0" smtClean="0">
                <a:solidFill>
                  <a:srgbClr val="000099"/>
                </a:solidFill>
              </a:rPr>
              <a:t>, то все подписи, сформированные в течение реального срока действия СЕРТ</a:t>
            </a:r>
            <a:r>
              <a:rPr lang="en-US" dirty="0" smtClean="0">
                <a:solidFill>
                  <a:srgbClr val="000099"/>
                </a:solidFill>
              </a:rPr>
              <a:t>|OK</a:t>
            </a:r>
            <a:r>
              <a:rPr lang="ru-RU" dirty="0" smtClean="0">
                <a:solidFill>
                  <a:srgbClr val="000099"/>
                </a:solidFill>
              </a:rPr>
              <a:t>, могли бы рассматриваться как недействительные. Это имеет огромное значение в коммерческой сфере, особенно это важно для пользователя, подписавшего документ, который по-прежнему считается действительным, даже в случае, когда ключ, используемый для подписи сообщения, был потерян.</a:t>
            </a:r>
            <a:endParaRPr lang="ru-RU"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100" dirty="0" smtClean="0">
                <a:solidFill>
                  <a:srgbClr val="000099"/>
                </a:solidFill>
              </a:rPr>
              <a:t>Несмотря на то, что наличие этой даты в СЕРТ</a:t>
            </a:r>
            <a:r>
              <a:rPr lang="en-US" sz="3100" dirty="0" smtClean="0">
                <a:solidFill>
                  <a:srgbClr val="000099"/>
                </a:solidFill>
              </a:rPr>
              <a:t>|CO</a:t>
            </a:r>
            <a:r>
              <a:rPr lang="ru-RU" sz="3100" dirty="0" smtClean="0">
                <a:solidFill>
                  <a:srgbClr val="000099"/>
                </a:solidFill>
              </a:rPr>
              <a:t> списка аннулированных сертификатов является не обязательным, эта дата будет востребована, если ключ соответствующего СЕРТ</a:t>
            </a:r>
            <a:r>
              <a:rPr lang="en-US" sz="3100" dirty="0" smtClean="0">
                <a:solidFill>
                  <a:srgbClr val="000099"/>
                </a:solidFill>
              </a:rPr>
              <a:t>|OK</a:t>
            </a:r>
            <a:r>
              <a:rPr lang="ru-RU" sz="3100" dirty="0" smtClean="0">
                <a:solidFill>
                  <a:srgbClr val="000099"/>
                </a:solidFill>
              </a:rPr>
              <a:t> используется СЛНТ.</a:t>
            </a:r>
          </a:p>
          <a:p>
            <a:pPr>
              <a:lnSpc>
                <a:spcPts val="3600"/>
              </a:lnSpc>
            </a:pPr>
            <a:r>
              <a:rPr lang="ru-RU" sz="3100" i="1" dirty="0" smtClean="0">
                <a:solidFill>
                  <a:srgbClr val="FF0066"/>
                </a:solidFill>
              </a:rPr>
              <a:t>Доверенные взаимосвязи могут варьироваться со временем</a:t>
            </a:r>
            <a:r>
              <a:rPr lang="ru-RU" sz="3100" dirty="0" smtClean="0">
                <a:solidFill>
                  <a:srgbClr val="000099"/>
                </a:solidFill>
              </a:rPr>
              <a:t>. Например, судья может доверять УЦ сегодня, но не обязательно — завтра.</a:t>
            </a:r>
            <a:endParaRPr lang="ru-RU" sz="31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142984"/>
            <a:ext cx="8001056" cy="517789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2900" dirty="0" smtClean="0">
                <a:solidFill>
                  <a:srgbClr val="000099"/>
                </a:solidFill>
              </a:rPr>
              <a:t>Такой тип доверия должен быть приемлем и для получателя. В этом случае последний должен знать, может ли потенциальный конфликт быть решён в его пользу или нет. </a:t>
            </a:r>
            <a:r>
              <a:rPr lang="ru-RU" sz="2900" i="1" dirty="0" smtClean="0">
                <a:solidFill>
                  <a:srgbClr val="FF0066"/>
                </a:solidFill>
              </a:rPr>
              <a:t>Тип доверенных взаимосвязей, который был выбран конкретным судьёй, должен быть выражен точно и недвусмысленно</a:t>
            </a:r>
            <a:r>
              <a:rPr lang="ru-RU" sz="2900" dirty="0" smtClean="0">
                <a:solidFill>
                  <a:srgbClr val="000099"/>
                </a:solidFill>
              </a:rPr>
              <a:t>. Такие доверительные условия могут быть смоделированы с использованием следующих терминов надёжности:</a:t>
            </a:r>
            <a:endParaRPr lang="ru-RU" sz="29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8662" y="1071546"/>
            <a:ext cx="8001056" cy="528349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39750" lvl="0" indent="-539750" algn="l">
              <a:lnSpc>
                <a:spcPts val="3900"/>
              </a:lnSpc>
              <a:spcBef>
                <a:spcPts val="600"/>
              </a:spcBef>
              <a:buClr>
                <a:srgbClr val="FF0066"/>
              </a:buClr>
              <a:buSzPct val="80000"/>
              <a:buFont typeface="Wingdings" pitchFamily="2" charset="2"/>
              <a:buChar char="q"/>
              <a:defRPr/>
            </a:pPr>
            <a:r>
              <a:rPr lang="ru-RU" sz="3400" dirty="0" smtClean="0">
                <a:solidFill>
                  <a:srgbClr val="000099"/>
                </a:solidFill>
              </a:rPr>
              <a:t>УЦ являются полностью надёжными и для них известен действующий открытый ключ;</a:t>
            </a:r>
          </a:p>
          <a:p>
            <a:pPr marL="539750" lvl="0" indent="-539750" algn="l">
              <a:lnSpc>
                <a:spcPts val="3900"/>
              </a:lnSpc>
              <a:spcBef>
                <a:spcPts val="600"/>
              </a:spcBef>
              <a:buClr>
                <a:srgbClr val="FF0066"/>
              </a:buClr>
              <a:buSzPct val="80000"/>
              <a:buFont typeface="Wingdings" pitchFamily="2" charset="2"/>
              <a:buChar char="q"/>
              <a:defRPr/>
            </a:pPr>
            <a:r>
              <a:rPr lang="ru-RU" sz="3400" dirty="0" smtClean="0">
                <a:solidFill>
                  <a:srgbClr val="000099"/>
                </a:solidFill>
              </a:rPr>
              <a:t>УЦ являются надёжными относительно выпуска СЕРТ</a:t>
            </a:r>
            <a:r>
              <a:rPr lang="en-US" sz="3400" dirty="0" smtClean="0">
                <a:solidFill>
                  <a:srgbClr val="000099"/>
                </a:solidFill>
              </a:rPr>
              <a:t>|OK</a:t>
            </a:r>
            <a:r>
              <a:rPr lang="ru-RU" sz="3400" dirty="0" smtClean="0">
                <a:solidFill>
                  <a:srgbClr val="000099"/>
                </a:solidFill>
              </a:rPr>
              <a:t> УЦ и СЕРТ</a:t>
            </a:r>
            <a:r>
              <a:rPr lang="en-US" sz="3400" dirty="0" smtClean="0">
                <a:solidFill>
                  <a:srgbClr val="000099"/>
                </a:solidFill>
              </a:rPr>
              <a:t>|OK</a:t>
            </a:r>
            <a:r>
              <a:rPr lang="ru-RU" sz="3400" dirty="0" smtClean="0">
                <a:solidFill>
                  <a:srgbClr val="000099"/>
                </a:solidFill>
              </a:rPr>
              <a:t> пользователей;</a:t>
            </a:r>
          </a:p>
          <a:p>
            <a:pPr marL="539750" lvl="0" indent="-539750" algn="l">
              <a:lnSpc>
                <a:spcPts val="3900"/>
              </a:lnSpc>
              <a:spcBef>
                <a:spcPts val="600"/>
              </a:spcBef>
              <a:buClr>
                <a:srgbClr val="FF0066"/>
              </a:buClr>
              <a:buSzPct val="80000"/>
              <a:buFont typeface="Wingdings" pitchFamily="2" charset="2"/>
              <a:buChar char="q"/>
              <a:defRPr/>
            </a:pPr>
            <a:r>
              <a:rPr lang="ru-RU" sz="3400" dirty="0" smtClean="0">
                <a:solidFill>
                  <a:srgbClr val="000099"/>
                </a:solidFill>
              </a:rPr>
              <a:t>УЦ являются надёжными относительно выпуска только СЕРТ</a:t>
            </a:r>
            <a:r>
              <a:rPr lang="en-US" sz="3400" dirty="0" smtClean="0">
                <a:solidFill>
                  <a:srgbClr val="000099"/>
                </a:solidFill>
              </a:rPr>
              <a:t>|OK</a:t>
            </a:r>
            <a:r>
              <a:rPr lang="ru-RU" sz="3400" dirty="0" smtClean="0">
                <a:solidFill>
                  <a:srgbClr val="000099"/>
                </a:solidFill>
              </a:rPr>
              <a:t> пользователей (но не СЕРТ</a:t>
            </a:r>
            <a:r>
              <a:rPr lang="en-US" sz="3400" dirty="0" smtClean="0">
                <a:solidFill>
                  <a:srgbClr val="000099"/>
                </a:solidFill>
              </a:rPr>
              <a:t>|OK</a:t>
            </a:r>
            <a:r>
              <a:rPr lang="ru-RU" sz="3400" dirty="0" smtClean="0">
                <a:solidFill>
                  <a:srgbClr val="000099"/>
                </a:solidFill>
              </a:rPr>
              <a:t> УЦ).</a:t>
            </a: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62" y="1071546"/>
            <a:ext cx="8001056" cy="530132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600" i="1" dirty="0" smtClean="0">
                <a:solidFill>
                  <a:srgbClr val="FF0066"/>
                </a:solidFill>
              </a:rPr>
              <a:t>Такая информация должна быть свободно распространяемой и доступной для пользователя доказательством</a:t>
            </a:r>
            <a:r>
              <a:rPr lang="ru-RU" sz="2600" dirty="0" smtClean="0">
                <a:solidFill>
                  <a:srgbClr val="000099"/>
                </a:solidFill>
              </a:rPr>
              <a:t>. Последний может выбрать форму СЕРТ</a:t>
            </a:r>
            <a:r>
              <a:rPr lang="en-US" sz="2600" dirty="0" smtClean="0">
                <a:solidFill>
                  <a:srgbClr val="000099"/>
                </a:solidFill>
              </a:rPr>
              <a:t>|</a:t>
            </a:r>
            <a:r>
              <a:rPr lang="ru-RU" sz="2600" dirty="0" smtClean="0">
                <a:solidFill>
                  <a:srgbClr val="000099"/>
                </a:solidFill>
              </a:rPr>
              <a:t>ИБ, в которой содержится период действия сертификата. Определены две формы СЕРТ</a:t>
            </a:r>
            <a:r>
              <a:rPr lang="en-US" sz="2400" dirty="0" smtClean="0">
                <a:solidFill>
                  <a:srgbClr val="000099"/>
                </a:solidFill>
              </a:rPr>
              <a:t>|</a:t>
            </a:r>
            <a:r>
              <a:rPr lang="ru-RU" sz="2400" dirty="0" smtClean="0">
                <a:solidFill>
                  <a:srgbClr val="000099"/>
                </a:solidFill>
              </a:rPr>
              <a:t>ИБ</a:t>
            </a:r>
            <a:r>
              <a:rPr lang="ru-RU" sz="2600" dirty="0" smtClean="0">
                <a:solidFill>
                  <a:srgbClr val="000099"/>
                </a:solidFill>
              </a:rPr>
              <a:t> политики безопасности: сертификаты политики безопасности, в которых закреплена ответственность судьи за хранение записи о таких СЕРТ</a:t>
            </a:r>
            <a:r>
              <a:rPr lang="en-US" sz="2400" dirty="0" smtClean="0">
                <a:solidFill>
                  <a:srgbClr val="000099"/>
                </a:solidFill>
              </a:rPr>
              <a:t>|</a:t>
            </a:r>
            <a:r>
              <a:rPr lang="ru-RU" sz="2400" dirty="0" smtClean="0">
                <a:solidFill>
                  <a:srgbClr val="000099"/>
                </a:solidFill>
              </a:rPr>
              <a:t>ИБ</a:t>
            </a:r>
            <a:r>
              <a:rPr lang="ru-RU" sz="2600" dirty="0" smtClean="0">
                <a:solidFill>
                  <a:srgbClr val="000099"/>
                </a:solidFill>
              </a:rPr>
              <a:t>, и сертификаты политики безопасности, в которых закреплена ответственность получателя за хранение записи о таких СЕРТ</a:t>
            </a:r>
            <a:r>
              <a:rPr lang="en-US" sz="2400" dirty="0" smtClean="0">
                <a:solidFill>
                  <a:srgbClr val="000099"/>
                </a:solidFill>
              </a:rPr>
              <a:t>|</a:t>
            </a:r>
            <a:r>
              <a:rPr lang="ru-RU" sz="2400" dirty="0" smtClean="0">
                <a:solidFill>
                  <a:srgbClr val="000099"/>
                </a:solidFill>
              </a:rPr>
              <a:t>ИБ</a:t>
            </a:r>
            <a:r>
              <a:rPr lang="ru-RU" sz="2600" dirty="0" smtClean="0">
                <a:solidFill>
                  <a:srgbClr val="000099"/>
                </a:solidFill>
              </a:rPr>
              <a:t>.</a:t>
            </a:r>
            <a:endParaRPr lang="ru-RU" sz="2600" dirty="0">
              <a:solidFill>
                <a:srgbClr val="000099"/>
              </a:solidFill>
            </a:endParaRPr>
          </a:p>
        </p:txBody>
      </p:sp>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755650" y="819150"/>
            <a:ext cx="8388350" cy="837152"/>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X.</a:t>
            </a:r>
            <a:r>
              <a:rPr lang="ru-RU" sz="3200" b="1" i="1" dirty="0" smtClean="0">
                <a:solidFill>
                  <a:srgbClr val="FF3300"/>
                </a:solidFill>
                <a:latin typeface="Arial" charset="0"/>
              </a:rPr>
              <a:t> </a:t>
            </a:r>
            <a:r>
              <a:rPr lang="ru-RU" sz="3200" b="1" i="1" dirty="0">
                <a:solidFill>
                  <a:srgbClr val="FF3300"/>
                </a:solidFill>
                <a:latin typeface="Arial" charset="0"/>
              </a:rPr>
              <a:t>Общая структура </a:t>
            </a:r>
            <a:r>
              <a:rPr lang="ru-RU" sz="3200" b="1" i="1" dirty="0" smtClean="0">
                <a:solidFill>
                  <a:srgbClr val="FF3300"/>
                </a:solidFill>
                <a:latin typeface="Arial" charset="0"/>
              </a:rPr>
              <a:t>службы обеспечения неотказуемости</a:t>
            </a:r>
            <a:endParaRPr lang="ru-RU" sz="3200" b="1" i="1" dirty="0">
              <a:solidFill>
                <a:srgbClr val="FF3300"/>
              </a:solidFill>
              <a:latin typeface="Arial" charset="0"/>
            </a:endParaRPr>
          </a:p>
        </p:txBody>
      </p:sp>
      <p:graphicFrame>
        <p:nvGraphicFramePr>
          <p:cNvPr id="269405" name="Group 93"/>
          <p:cNvGraphicFramePr>
            <a:graphicFrameLocks noGrp="1"/>
          </p:cNvGraphicFramePr>
          <p:nvPr/>
        </p:nvGraphicFramePr>
        <p:xfrm>
          <a:off x="928662" y="2143116"/>
          <a:ext cx="7921625" cy="3805008"/>
        </p:xfrm>
        <a:graphic>
          <a:graphicData uri="http://schemas.openxmlformats.org/drawingml/2006/table">
            <a:tbl>
              <a:tblPr/>
              <a:tblGrid>
                <a:gridCol w="2386004">
                  <a:extLst>
                    <a:ext uri="{9D8B030D-6E8A-4147-A177-3AD203B41FA5}">
                      <a16:colId xmlns:a16="http://schemas.microsoft.com/office/drawing/2014/main" val="20000"/>
                    </a:ext>
                  </a:extLst>
                </a:gridCol>
                <a:gridCol w="500066">
                  <a:extLst>
                    <a:ext uri="{9D8B030D-6E8A-4147-A177-3AD203B41FA5}">
                      <a16:colId xmlns:a16="http://schemas.microsoft.com/office/drawing/2014/main" val="20001"/>
                    </a:ext>
                  </a:extLst>
                </a:gridCol>
                <a:gridCol w="5035555">
                  <a:extLst>
                    <a:ext uri="{9D8B030D-6E8A-4147-A177-3AD203B41FA5}">
                      <a16:colId xmlns:a16="http://schemas.microsoft.com/office/drawing/2014/main" val="20002"/>
                    </a:ext>
                  </a:extLst>
                </a:gridCol>
              </a:tblGrid>
              <a:tr h="2161934">
                <a:tc rowSpan="3">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Структура службы обеспечения неотказуемости</a:t>
                      </a: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rowSpan="2">
                  <a:txBody>
                    <a:bodyPr/>
                    <a:lstStyle/>
                    <a:p>
                      <a:pPr marL="0" marR="0" lvl="0" indent="0" algn="l" defTabSz="914400" rtl="0" eaLnBrk="0" fontAlgn="base" latinLnBrk="0" hangingPunct="0">
                        <a:lnSpc>
                          <a:spcPts val="3400"/>
                        </a:lnSpc>
                        <a:spcBef>
                          <a:spcPct val="0"/>
                        </a:spcBef>
                        <a:spcAft>
                          <a:spcPct val="0"/>
                        </a:spcAft>
                        <a:buClr>
                          <a:srgbClr val="FFFF00"/>
                        </a:buClr>
                        <a:buSzPct val="80000"/>
                        <a:buFont typeface="Wingdings" pitchFamily="2" charset="2"/>
                        <a:buNone/>
                        <a:tabLst/>
                      </a:pPr>
                      <a:r>
                        <a:rPr kumimoji="0" lang="ru-RU" sz="2400" b="0" i="0" u="none" strike="noStrike" kern="600" cap="none" spc="-250" normalizeH="0" baseline="0" dirty="0" smtClean="0">
                          <a:ln>
                            <a:noFill/>
                          </a:ln>
                          <a:solidFill>
                            <a:srgbClr val="000099"/>
                          </a:solidFill>
                          <a:effectLst>
                            <a:outerShdw blurRad="38100" dist="38100" dir="2700000" algn="tl">
                              <a:srgbClr val="000000"/>
                            </a:outerShdw>
                          </a:effectLst>
                          <a:latin typeface="Arial" charset="0"/>
                        </a:rPr>
                        <a:t>Элемент</a:t>
                      </a:r>
                    </a:p>
                  </a:txBody>
                  <a:tcPr marL="54000" marR="54000" marT="54000" marB="54000" vert="wordArtVert"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blurRad="38100" dist="38100" dir="2700000" algn="tl">
                              <a:srgbClr val="000000"/>
                            </a:outerShdw>
                          </a:effectLst>
                          <a:latin typeface="Arial" charset="0"/>
                        </a:rPr>
                        <a:t>Объект/субъект</a:t>
                      </a: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 </a:t>
                      </a:r>
                      <a:r>
                        <a:rPr lang="ru-RU" sz="2000" kern="1200" dirty="0" smtClean="0">
                          <a:solidFill>
                            <a:srgbClr val="000099"/>
                          </a:solidFill>
                          <a:effectLst>
                            <a:outerShdw blurRad="38100" dist="38100" dir="2700000" algn="tl">
                              <a:srgbClr val="000000">
                                <a:alpha val="43137"/>
                              </a:srgbClr>
                            </a:outerShdw>
                          </a:effectLst>
                          <a:latin typeface="+mn-lt"/>
                          <a:ea typeface="+mn-ea"/>
                          <a:cs typeface="+mn-cs"/>
                        </a:rPr>
                        <a:t>Субъект доказательства, Объект (средство) формирования доказательства, Объект (средство) проверки подлинности доказательства, Пользователь доказательством, ДТС в роли службы обеспечения неотказуемости, Судья</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42942">
                <a:tc vMerge="1">
                  <a:txBody>
                    <a:bodyPr/>
                    <a:lstStyle/>
                    <a:p>
                      <a:endParaRPr lang="ru-RU"/>
                    </a:p>
                  </a:txBody>
                  <a:tcPr/>
                </a:tc>
                <a:tc vMerge="1">
                  <a:txBody>
                    <a:bodyPr/>
                    <a:lstStyle/>
                    <a:p>
                      <a:endParaRPr lang="ru-RU"/>
                    </a:p>
                  </a:txBody>
                  <a:tcPr/>
                </a:tc>
                <a:tc>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lang="ru-RU" sz="2000" u="sng" kern="1200" dirty="0" smtClean="0">
                          <a:solidFill>
                            <a:srgbClr val="000099"/>
                          </a:solidFill>
                          <a:effectLst>
                            <a:outerShdw blurRad="38100" dist="38100" dir="2700000" algn="tl">
                              <a:srgbClr val="000000">
                                <a:alpha val="43137"/>
                              </a:srgbClr>
                            </a:outerShdw>
                          </a:effectLst>
                          <a:latin typeface="+mn-lt"/>
                          <a:ea typeface="+mn-ea"/>
                          <a:cs typeface="+mn-cs"/>
                        </a:rPr>
                        <a:t>Информационный</a:t>
                      </a:r>
                      <a:r>
                        <a:rPr lang="ru-RU" sz="1800" u="sng" kern="1200" dirty="0" smtClean="0">
                          <a:solidFill>
                            <a:srgbClr val="000099"/>
                          </a:solidFill>
                          <a:effectLst>
                            <a:outerShdw blurRad="38100" dist="38100" dir="2700000" algn="tl">
                              <a:srgbClr val="000000">
                                <a:alpha val="43137"/>
                              </a:srgbClr>
                            </a:outerShdw>
                          </a:effectLst>
                          <a:latin typeface="+mn-lt"/>
                          <a:ea typeface="+mn-ea"/>
                          <a:cs typeface="+mn-cs"/>
                        </a:rPr>
                        <a:t> объект</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Доказательство</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1"/>
                  </a:ext>
                </a:extLst>
              </a:tr>
              <a:tr h="1000132">
                <a:tc vMerge="1">
                  <a:txBody>
                    <a:bodyPr/>
                    <a:lstStyle/>
                    <a:p>
                      <a:endParaRPr lang="ru-RU"/>
                    </a:p>
                  </a:txBody>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lang="ru-RU" sz="2000" u="sng" kern="1200" dirty="0" smtClean="0">
                          <a:solidFill>
                            <a:srgbClr val="000099"/>
                          </a:solidFill>
                          <a:effectLst>
                            <a:outerShdw blurRad="38100" dist="38100" dir="2700000" algn="tl">
                              <a:srgbClr val="000000">
                                <a:alpha val="43137"/>
                              </a:srgbClr>
                            </a:outerShdw>
                          </a:effectLst>
                          <a:latin typeface="+mn-lt"/>
                          <a:ea typeface="+mn-ea"/>
                          <a:cs typeface="+mn-cs"/>
                        </a:rPr>
                        <a:t>Цель объектов</a:t>
                      </a:r>
                      <a:r>
                        <a:rPr lang="ru-RU" sz="2000" kern="1200" dirty="0" smtClean="0">
                          <a:solidFill>
                            <a:srgbClr val="000099"/>
                          </a:solidFill>
                          <a:effectLst>
                            <a:outerShdw blurRad="38100" dist="38100" dir="2700000" algn="tl">
                              <a:srgbClr val="000000">
                                <a:alpha val="43137"/>
                              </a:srgbClr>
                            </a:outerShdw>
                          </a:effectLst>
                          <a:latin typeface="+mn-lt"/>
                          <a:ea typeface="+mn-ea"/>
                          <a:cs typeface="+mn-cs"/>
                        </a:rPr>
                        <a:t>: сбор, обработка, обеспечение доступности и признание неопровержимости доказательства</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extLst>
                  <a:ext uri="{0D108BD9-81ED-4DB2-BD59-A6C34878D82A}">
                    <a16:rowId xmlns:a16="http://schemas.microsoft.com/office/drawing/2014/main" val="10002"/>
                  </a:ext>
                </a:extLst>
              </a:tr>
            </a:tbl>
          </a:graphicData>
        </a:graphic>
      </p:graphicFrame>
      <p:sp>
        <p:nvSpPr>
          <p:cNvPr id="5" name="Rectangle 5"/>
          <p:cNvSpPr>
            <a:spLocks noChangeArrowheads="1"/>
          </p:cNvSpPr>
          <p:nvPr/>
        </p:nvSpPr>
        <p:spPr bwMode="auto">
          <a:xfrm>
            <a:off x="755650" y="188913"/>
            <a:ext cx="8388350" cy="526298"/>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№5:</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a:t>
            </a:r>
            <a:r>
              <a:rPr lang="ru-RU" sz="1900" i="1" dirty="0" smtClean="0">
                <a:solidFill>
                  <a:srgbClr val="56AC00"/>
                </a:solidFill>
                <a:latin typeface="Arial" charset="0"/>
                <a:cs typeface="Arial" charset="0"/>
              </a:rPr>
              <a:t>обеспечения неотказуемости</a:t>
            </a:r>
          </a:p>
          <a:p>
            <a:pPr marL="342900" indent="-342900" algn="l" fontAlgn="ctr">
              <a:lnSpc>
                <a:spcPct val="90000"/>
              </a:lnSpc>
              <a:buClr>
                <a:srgbClr val="FFFF00"/>
              </a:buClr>
              <a:buSzPct val="80000"/>
              <a:buFont typeface="Wingdings" pitchFamily="2" charset="2"/>
              <a:buNone/>
              <a:defRPr/>
            </a:pPr>
            <a:r>
              <a:rPr lang="ru-RU" sz="1900" i="1" dirty="0" smtClean="0">
                <a:solidFill>
                  <a:srgbClr val="56AC00"/>
                </a:solidFill>
                <a:latin typeface="Arial" charset="0"/>
                <a:cs typeface="Arial" charset="0"/>
              </a:rPr>
              <a:t>                       (Часть 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5444</TotalTime>
  <Words>6533</Words>
  <Application>Microsoft Office PowerPoint</Application>
  <PresentationFormat>Экран (4:3)</PresentationFormat>
  <Paragraphs>477</Paragraphs>
  <Slides>103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103</vt:i4>
      </vt:variant>
    </vt:vector>
  </HeadingPairs>
  <TitlesOfParts>
    <vt:vector size="109" baseType="lpstr">
      <vt:lpstr>Arial</vt:lpstr>
      <vt:lpstr>Calibri</vt:lpstr>
      <vt:lpstr>Times New Roman</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1702</cp:revision>
  <dcterms:created xsi:type="dcterms:W3CDTF">2004-05-29T13:25:37Z</dcterms:created>
  <dcterms:modified xsi:type="dcterms:W3CDTF">2022-09-18T11:14:22Z</dcterms:modified>
</cp:coreProperties>
</file>