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60" r:id="rId3"/>
    <p:sldId id="513" r:id="rId4"/>
    <p:sldId id="517" r:id="rId5"/>
    <p:sldId id="568" r:id="rId6"/>
    <p:sldId id="569" r:id="rId7"/>
    <p:sldId id="572" r:id="rId8"/>
    <p:sldId id="268" r:id="rId9"/>
    <p:sldId id="571" r:id="rId10"/>
    <p:sldId id="573" r:id="rId11"/>
    <p:sldId id="570" r:id="rId12"/>
    <p:sldId id="574" r:id="rId13"/>
    <p:sldId id="575" r:id="rId14"/>
    <p:sldId id="533" r:id="rId15"/>
    <p:sldId id="576" r:id="rId16"/>
    <p:sldId id="577" r:id="rId17"/>
    <p:sldId id="578" r:id="rId18"/>
    <p:sldId id="579" r:id="rId19"/>
    <p:sldId id="567" r:id="rId20"/>
    <p:sldId id="580" r:id="rId21"/>
    <p:sldId id="581" r:id="rId22"/>
    <p:sldId id="582" r:id="rId23"/>
    <p:sldId id="583" r:id="rId24"/>
    <p:sldId id="657" r:id="rId25"/>
    <p:sldId id="660" r:id="rId26"/>
    <p:sldId id="584" r:id="rId27"/>
    <p:sldId id="659" r:id="rId28"/>
    <p:sldId id="658" r:id="rId29"/>
    <p:sldId id="585" r:id="rId30"/>
    <p:sldId id="586" r:id="rId31"/>
    <p:sldId id="587" r:id="rId32"/>
    <p:sldId id="588" r:id="rId33"/>
    <p:sldId id="589" r:id="rId34"/>
    <p:sldId id="590" r:id="rId35"/>
    <p:sldId id="591" r:id="rId36"/>
    <p:sldId id="592" r:id="rId37"/>
    <p:sldId id="593" r:id="rId38"/>
    <p:sldId id="594" r:id="rId39"/>
    <p:sldId id="595" r:id="rId40"/>
    <p:sldId id="596" r:id="rId41"/>
    <p:sldId id="597" r:id="rId42"/>
    <p:sldId id="598" r:id="rId43"/>
    <p:sldId id="599" r:id="rId44"/>
    <p:sldId id="600" r:id="rId45"/>
    <p:sldId id="601" r:id="rId46"/>
    <p:sldId id="602" r:id="rId47"/>
    <p:sldId id="603" r:id="rId48"/>
    <p:sldId id="604" r:id="rId49"/>
    <p:sldId id="605" r:id="rId50"/>
    <p:sldId id="606" r:id="rId51"/>
    <p:sldId id="607" r:id="rId52"/>
    <p:sldId id="608" r:id="rId53"/>
    <p:sldId id="609" r:id="rId54"/>
    <p:sldId id="610" r:id="rId55"/>
    <p:sldId id="611" r:id="rId56"/>
    <p:sldId id="612" r:id="rId57"/>
    <p:sldId id="614" r:id="rId58"/>
    <p:sldId id="615" r:id="rId59"/>
    <p:sldId id="616" r:id="rId60"/>
    <p:sldId id="703" r:id="rId61"/>
    <p:sldId id="617" r:id="rId62"/>
    <p:sldId id="618" r:id="rId63"/>
    <p:sldId id="619" r:id="rId64"/>
    <p:sldId id="620" r:id="rId65"/>
    <p:sldId id="621" r:id="rId66"/>
    <p:sldId id="622" r:id="rId67"/>
    <p:sldId id="623" r:id="rId68"/>
    <p:sldId id="631" r:id="rId69"/>
    <p:sldId id="625" r:id="rId70"/>
    <p:sldId id="626" r:id="rId71"/>
    <p:sldId id="627" r:id="rId72"/>
    <p:sldId id="628" r:id="rId73"/>
    <p:sldId id="629" r:id="rId74"/>
    <p:sldId id="630" r:id="rId75"/>
    <p:sldId id="624" r:id="rId76"/>
    <p:sldId id="704" r:id="rId77"/>
    <p:sldId id="633" r:id="rId78"/>
    <p:sldId id="634" r:id="rId79"/>
    <p:sldId id="635" r:id="rId80"/>
    <p:sldId id="636" r:id="rId81"/>
    <p:sldId id="637" r:id="rId82"/>
    <p:sldId id="638" r:id="rId83"/>
    <p:sldId id="639" r:id="rId84"/>
    <p:sldId id="640" r:id="rId85"/>
    <p:sldId id="641" r:id="rId86"/>
    <p:sldId id="642" r:id="rId87"/>
    <p:sldId id="643" r:id="rId88"/>
    <p:sldId id="644" r:id="rId89"/>
    <p:sldId id="645" r:id="rId90"/>
    <p:sldId id="646" r:id="rId91"/>
    <p:sldId id="647" r:id="rId92"/>
    <p:sldId id="648" r:id="rId93"/>
    <p:sldId id="649" r:id="rId94"/>
    <p:sldId id="650" r:id="rId95"/>
    <p:sldId id="651" r:id="rId96"/>
    <p:sldId id="652" r:id="rId97"/>
    <p:sldId id="653" r:id="rId98"/>
    <p:sldId id="654" r:id="rId99"/>
    <p:sldId id="655" r:id="rId100"/>
    <p:sldId id="661" r:id="rId101"/>
    <p:sldId id="656" r:id="rId102"/>
    <p:sldId id="662" r:id="rId103"/>
    <p:sldId id="663" r:id="rId104"/>
    <p:sldId id="664" r:id="rId105"/>
    <p:sldId id="665" r:id="rId106"/>
    <p:sldId id="666" r:id="rId107"/>
    <p:sldId id="668" r:id="rId108"/>
    <p:sldId id="669" r:id="rId109"/>
    <p:sldId id="670" r:id="rId110"/>
    <p:sldId id="671" r:id="rId111"/>
    <p:sldId id="672" r:id="rId112"/>
    <p:sldId id="673" r:id="rId113"/>
    <p:sldId id="674" r:id="rId114"/>
    <p:sldId id="675" r:id="rId115"/>
    <p:sldId id="676" r:id="rId116"/>
    <p:sldId id="677" r:id="rId117"/>
    <p:sldId id="678" r:id="rId118"/>
    <p:sldId id="679" r:id="rId119"/>
    <p:sldId id="680" r:id="rId120"/>
    <p:sldId id="681" r:id="rId121"/>
    <p:sldId id="682" r:id="rId122"/>
    <p:sldId id="683" r:id="rId123"/>
    <p:sldId id="684" r:id="rId124"/>
    <p:sldId id="685" r:id="rId125"/>
    <p:sldId id="686" r:id="rId126"/>
    <p:sldId id="687" r:id="rId127"/>
    <p:sldId id="688" r:id="rId128"/>
    <p:sldId id="689" r:id="rId129"/>
    <p:sldId id="690" r:id="rId130"/>
    <p:sldId id="691" r:id="rId131"/>
    <p:sldId id="692" r:id="rId132"/>
    <p:sldId id="693" r:id="rId133"/>
    <p:sldId id="694" r:id="rId134"/>
    <p:sldId id="695" r:id="rId135"/>
    <p:sldId id="696" r:id="rId136"/>
    <p:sldId id="697" r:id="rId137"/>
    <p:sldId id="698" r:id="rId138"/>
    <p:sldId id="699" r:id="rId139"/>
    <p:sldId id="700" r:id="rId140"/>
    <p:sldId id="701" r:id="rId141"/>
    <p:sldId id="702" r:id="rId142"/>
    <p:sldId id="667" r:id="rId143"/>
    <p:sldId id="473" r:id="rId144"/>
  </p:sldIdLst>
  <p:sldSz cx="9144000" cy="6858000" type="screen4x3"/>
  <p:notesSz cx="6858000" cy="9144000"/>
  <p:defaultTextStyle>
    <a:defPPr>
      <a:defRPr lang="en-US"/>
    </a:defPPr>
    <a:lvl1pPr algn="ctr" rtl="0" fontAlgn="base">
      <a:spcBef>
        <a:spcPct val="0"/>
      </a:spcBef>
      <a:spcAft>
        <a:spcPct val="0"/>
      </a:spcAft>
      <a:defRPr sz="2800" kern="1200">
        <a:solidFill>
          <a:srgbClr val="FFAFFF"/>
        </a:solidFill>
        <a:latin typeface="Verdana" pitchFamily="34" charset="0"/>
        <a:ea typeface="+mn-ea"/>
        <a:cs typeface="+mn-cs"/>
      </a:defRPr>
    </a:lvl1pPr>
    <a:lvl2pPr marL="457200" algn="ctr" rtl="0" fontAlgn="base">
      <a:spcBef>
        <a:spcPct val="0"/>
      </a:spcBef>
      <a:spcAft>
        <a:spcPct val="0"/>
      </a:spcAft>
      <a:defRPr sz="2800" kern="1200">
        <a:solidFill>
          <a:srgbClr val="FFAFFF"/>
        </a:solidFill>
        <a:latin typeface="Verdana" pitchFamily="34" charset="0"/>
        <a:ea typeface="+mn-ea"/>
        <a:cs typeface="+mn-cs"/>
      </a:defRPr>
    </a:lvl2pPr>
    <a:lvl3pPr marL="914400" algn="ctr" rtl="0" fontAlgn="base">
      <a:spcBef>
        <a:spcPct val="0"/>
      </a:spcBef>
      <a:spcAft>
        <a:spcPct val="0"/>
      </a:spcAft>
      <a:defRPr sz="2800" kern="1200">
        <a:solidFill>
          <a:srgbClr val="FFAFFF"/>
        </a:solidFill>
        <a:latin typeface="Verdana" pitchFamily="34" charset="0"/>
        <a:ea typeface="+mn-ea"/>
        <a:cs typeface="+mn-cs"/>
      </a:defRPr>
    </a:lvl3pPr>
    <a:lvl4pPr marL="1371600" algn="ctr" rtl="0" fontAlgn="base">
      <a:spcBef>
        <a:spcPct val="0"/>
      </a:spcBef>
      <a:spcAft>
        <a:spcPct val="0"/>
      </a:spcAft>
      <a:defRPr sz="2800" kern="1200">
        <a:solidFill>
          <a:srgbClr val="FFAFFF"/>
        </a:solidFill>
        <a:latin typeface="Verdana" pitchFamily="34" charset="0"/>
        <a:ea typeface="+mn-ea"/>
        <a:cs typeface="+mn-cs"/>
      </a:defRPr>
    </a:lvl4pPr>
    <a:lvl5pPr marL="1828800" algn="ctr" rtl="0" fontAlgn="base">
      <a:spcBef>
        <a:spcPct val="0"/>
      </a:spcBef>
      <a:spcAft>
        <a:spcPct val="0"/>
      </a:spcAft>
      <a:defRPr sz="2800" kern="1200">
        <a:solidFill>
          <a:srgbClr val="FFAFFF"/>
        </a:solidFill>
        <a:latin typeface="Verdana" pitchFamily="34" charset="0"/>
        <a:ea typeface="+mn-ea"/>
        <a:cs typeface="+mn-cs"/>
      </a:defRPr>
    </a:lvl5pPr>
    <a:lvl6pPr marL="2286000" algn="l" defTabSz="914400" rtl="0" eaLnBrk="1" latinLnBrk="0" hangingPunct="1">
      <a:defRPr sz="2800" kern="1200">
        <a:solidFill>
          <a:srgbClr val="FFAFFF"/>
        </a:solidFill>
        <a:latin typeface="Verdana" pitchFamily="34" charset="0"/>
        <a:ea typeface="+mn-ea"/>
        <a:cs typeface="+mn-cs"/>
      </a:defRPr>
    </a:lvl6pPr>
    <a:lvl7pPr marL="2743200" algn="l" defTabSz="914400" rtl="0" eaLnBrk="1" latinLnBrk="0" hangingPunct="1">
      <a:defRPr sz="2800" kern="1200">
        <a:solidFill>
          <a:srgbClr val="FFAFFF"/>
        </a:solidFill>
        <a:latin typeface="Verdana" pitchFamily="34" charset="0"/>
        <a:ea typeface="+mn-ea"/>
        <a:cs typeface="+mn-cs"/>
      </a:defRPr>
    </a:lvl7pPr>
    <a:lvl8pPr marL="3200400" algn="l" defTabSz="914400" rtl="0" eaLnBrk="1" latinLnBrk="0" hangingPunct="1">
      <a:defRPr sz="2800" kern="1200">
        <a:solidFill>
          <a:srgbClr val="FFAFFF"/>
        </a:solidFill>
        <a:latin typeface="Verdana" pitchFamily="34" charset="0"/>
        <a:ea typeface="+mn-ea"/>
        <a:cs typeface="+mn-cs"/>
      </a:defRPr>
    </a:lvl8pPr>
    <a:lvl9pPr marL="3657600" algn="l" defTabSz="914400" rtl="0" eaLnBrk="1" latinLnBrk="0" hangingPunct="1">
      <a:defRPr sz="2800" kern="1200">
        <a:solidFill>
          <a:srgbClr val="FFAFFF"/>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66"/>
    <a:srgbClr val="000099"/>
    <a:srgbClr val="FFCCCC"/>
    <a:srgbClr val="E0DAEE"/>
    <a:srgbClr val="006600"/>
    <a:srgbClr val="CCFFCC"/>
    <a:srgbClr val="660066"/>
    <a:srgbClr val="CC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780" autoAdjust="0"/>
  </p:normalViewPr>
  <p:slideViewPr>
    <p:cSldViewPr>
      <p:cViewPr varScale="1">
        <p:scale>
          <a:sx n="84" d="100"/>
          <a:sy n="84" d="100"/>
        </p:scale>
        <p:origin x="132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6"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7"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8"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9"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10"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11"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sp>
        <p:nvSpPr>
          <p:cNvPr id="12" name="Freeform 10"/>
          <p:cNvSpPr>
            <a:spLocks/>
          </p:cNvSpPr>
          <p:nvPr/>
        </p:nvSpPr>
        <p:spPr bwMode="hidden">
          <a:xfrm rot="16200000">
            <a:off x="3977481" y="-853281"/>
            <a:ext cx="1722438" cy="3429000"/>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3" name="Picture 11" descr="Facbanna"/>
          <p:cNvPicPr>
            <a:picLocks noChangeAspect="1" noChangeArrowheads="1"/>
          </p:cNvPicPr>
          <p:nvPr/>
        </p:nvPicPr>
        <p:blipFill>
          <a:blip r:embed="rId2"/>
          <a:srcRect/>
          <a:stretch>
            <a:fillRect/>
          </a:stretch>
        </p:blipFill>
        <p:spPr bwMode="invGray">
          <a:xfrm>
            <a:off x="3175" y="-3175"/>
            <a:ext cx="803275" cy="6858000"/>
          </a:xfrm>
          <a:prstGeom prst="rect">
            <a:avLst/>
          </a:prstGeom>
          <a:noFill/>
          <a:ln w="9525">
            <a:noFill/>
            <a:miter lim="800000"/>
            <a:headEnd/>
            <a:tailEnd/>
          </a:ln>
        </p:spPr>
      </p:pic>
      <p:sp>
        <p:nvSpPr>
          <p:cNvPr id="6156" name="Rectangle 12"/>
          <p:cNvSpPr>
            <a:spLocks noGrp="1" noChangeArrowheads="1"/>
          </p:cNvSpPr>
          <p:nvPr>
            <p:ph type="ctrTitle"/>
          </p:nvPr>
        </p:nvSpPr>
        <p:spPr>
          <a:xfrm>
            <a:off x="1143000" y="22860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2133600" y="4114800"/>
            <a:ext cx="6400800" cy="1752600"/>
          </a:xfrm>
        </p:spPr>
        <p:txBody>
          <a:bodyPr/>
          <a:lstStyle>
            <a:lvl1pPr marL="0" indent="0">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143000" y="6248400"/>
            <a:ext cx="1905000" cy="457200"/>
          </a:xfrm>
        </p:spPr>
        <p:txBody>
          <a:bodyPr/>
          <a:lstStyle>
            <a:lvl1pPr>
              <a:defRPr/>
            </a:lvl1pPr>
          </a:lstStyle>
          <a:p>
            <a:pPr>
              <a:defRPr/>
            </a:pPr>
            <a:endParaRPr lang="en-US"/>
          </a:p>
        </p:txBody>
      </p:sp>
      <p:sp>
        <p:nvSpPr>
          <p:cNvPr id="15" name="Rectangle 15"/>
          <p:cNvSpPr>
            <a:spLocks noGrp="1" noChangeArrowheads="1"/>
          </p:cNvSpPr>
          <p:nvPr>
            <p:ph type="ftr" sz="quarter" idx="11"/>
          </p:nvPr>
        </p:nvSpPr>
        <p:spPr>
          <a:xfrm>
            <a:off x="3581400" y="6248400"/>
            <a:ext cx="2895600" cy="457200"/>
          </a:xfrm>
        </p:spPr>
        <p:txBody>
          <a:bodyPr/>
          <a:lstStyle>
            <a:lvl1pPr>
              <a:defRPr/>
            </a:lvl1pPr>
          </a:lstStyle>
          <a:p>
            <a:pPr>
              <a:defRPr/>
            </a:pPr>
            <a:endParaRPr lang="en-US"/>
          </a:p>
        </p:txBody>
      </p:sp>
      <p:sp>
        <p:nvSpPr>
          <p:cNvPr id="16" name="Rectangle 16"/>
          <p:cNvSpPr>
            <a:spLocks noGrp="1" noChangeArrowheads="1"/>
          </p:cNvSpPr>
          <p:nvPr>
            <p:ph type="sldNum" sz="quarter" idx="12"/>
          </p:nvPr>
        </p:nvSpPr>
        <p:spPr>
          <a:xfrm>
            <a:off x="7010400" y="6248400"/>
            <a:ext cx="1905000" cy="457200"/>
          </a:xfrm>
        </p:spPr>
        <p:txBody>
          <a:bodyPr/>
          <a:lstStyle>
            <a:lvl1pPr>
              <a:defRPr/>
            </a:lvl1pPr>
          </a:lstStyle>
          <a:p>
            <a:pPr>
              <a:defRPr/>
            </a:pPr>
            <a:fld id="{9778742D-032D-4574-9511-A3AD2BED1BFA}" type="slidenum">
              <a:rPr lang="en-US"/>
              <a:pPr>
                <a:defRPr/>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109E64BA-B7A4-4708-B28B-536D5DAB02DF}" type="slidenum">
              <a:rPr lang="en-US"/>
              <a:pPr>
                <a:defRPr/>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96100" y="304800"/>
            <a:ext cx="1943100" cy="54864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066800" y="304800"/>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3611731-6C88-4F83-9E6C-EB1E9FA90A9E}" type="slidenum">
              <a:rPr lang="en-US"/>
              <a:pPr>
                <a:defRPr/>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C3B84805-67EA-41FF-BFB9-9242C46B3B6C}" type="slidenum">
              <a:rPr lang="en-US"/>
              <a:pPr>
                <a:defRPr/>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C0451BE1-9FE2-4933-BB35-D352CC59B725}" type="slidenum">
              <a:rPr lang="en-US"/>
              <a:pPr>
                <a:defRPr/>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066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CEE98E7E-AE1C-4DED-9BE4-83F8E44A4675}" type="slidenum">
              <a:rPr lang="en-US"/>
              <a:pPr>
                <a:defRPr/>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62B4EB5B-DE5F-469D-ABAF-3DF469DFA65E}" type="slidenum">
              <a:rPr lang="en-US"/>
              <a:pPr>
                <a:defRPr/>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C8299C57-CD85-4EC6-8525-8EB3F5AA0C97}" type="slidenum">
              <a:rPr lang="en-US"/>
              <a:pPr>
                <a:defRPr/>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5AE10100-3A27-4D86-955C-8EA6B43C8745}" type="slidenum">
              <a:rPr lang="en-US"/>
              <a:pPr>
                <a:defRPr/>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55CBCEA-AA66-417F-9B56-7DC8F563EA08}" type="slidenum">
              <a:rPr lang="en-US"/>
              <a:pPr>
                <a:defRPr/>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DEC7AEE0-D2A4-4AAD-8230-24279D3D461E}" type="slidenum">
              <a:rPr lang="en-US"/>
              <a:pPr>
                <a:defRPr/>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5122"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123"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5124"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5125"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6"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5127"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5128"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9"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034" name="Picture 10" descr="Facbanna"/>
          <p:cNvPicPr>
            <a:picLocks noChangeAspect="1" noChangeArrowheads="1"/>
          </p:cNvPicPr>
          <p:nvPr/>
        </p:nvPicPr>
        <p:blipFill>
          <a:blip r:embed="rId13"/>
          <a:srcRect/>
          <a:stretch>
            <a:fillRect/>
          </a:stretch>
        </p:blipFill>
        <p:spPr bwMode="invGray">
          <a:xfrm>
            <a:off x="3175" y="-3175"/>
            <a:ext cx="803275" cy="6858000"/>
          </a:xfrm>
          <a:prstGeom prst="rect">
            <a:avLst/>
          </a:prstGeom>
          <a:noFill/>
          <a:ln w="9525">
            <a:noFill/>
            <a:miter lim="800000"/>
            <a:headEnd/>
            <a:tailEnd/>
          </a:ln>
        </p:spPr>
      </p:pic>
      <p:sp>
        <p:nvSpPr>
          <p:cNvPr id="1035" name="Rectangle 11"/>
          <p:cNvSpPr>
            <a:spLocks noGrp="1" noChangeArrowheads="1"/>
          </p:cNvSpPr>
          <p:nvPr>
            <p:ph type="title"/>
          </p:nvPr>
        </p:nvSpPr>
        <p:spPr bwMode="auto">
          <a:xfrm>
            <a:off x="10668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6" name="Rectangle 12"/>
          <p:cNvSpPr>
            <a:spLocks noGrp="1" noChangeArrowheads="1"/>
          </p:cNvSpPr>
          <p:nvPr>
            <p:ph type="body" idx="1"/>
          </p:nvPr>
        </p:nvSpPr>
        <p:spPr bwMode="auto">
          <a:xfrm>
            <a:off x="1066800" y="16764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3" name="Rectangle 13"/>
          <p:cNvSpPr>
            <a:spLocks noGrp="1" noChangeArrowheads="1"/>
          </p:cNvSpPr>
          <p:nvPr>
            <p:ph type="dt" sz="half" idx="2"/>
          </p:nvPr>
        </p:nvSpPr>
        <p:spPr bwMode="auto">
          <a:xfrm>
            <a:off x="1066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solidFill>
                  <a:schemeClr val="tx2"/>
                </a:solidFill>
                <a:latin typeface="+mn-lt"/>
              </a:defRPr>
            </a:lvl1pPr>
          </a:lstStyle>
          <a:p>
            <a:pPr>
              <a:defRPr/>
            </a:pPr>
            <a:endParaRPr lang="en-US"/>
          </a:p>
        </p:txBody>
      </p:sp>
      <p:sp>
        <p:nvSpPr>
          <p:cNvPr id="5134" name="Rectangle 14"/>
          <p:cNvSpPr>
            <a:spLocks noGrp="1" noChangeArrowheads="1"/>
          </p:cNvSpPr>
          <p:nvPr>
            <p:ph type="ftr" sz="quarter" idx="3"/>
          </p:nvPr>
        </p:nvSpPr>
        <p:spPr bwMode="auto">
          <a:xfrm>
            <a:off x="3505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pPr>
              <a:defRPr/>
            </a:pPr>
            <a:endParaRPr lang="en-US"/>
          </a:p>
        </p:txBody>
      </p:sp>
      <p:sp>
        <p:nvSpPr>
          <p:cNvPr id="5135" name="Rectangle 15"/>
          <p:cNvSpPr>
            <a:spLocks noGrp="1" noChangeArrowheads="1"/>
          </p:cNvSpPr>
          <p:nvPr>
            <p:ph type="sldNum" sz="quarter" idx="4"/>
          </p:nvPr>
        </p:nvSpPr>
        <p:spPr bwMode="auto">
          <a:xfrm>
            <a:off x="6934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pPr>
              <a:defRPr/>
            </a:pPr>
            <a:fld id="{1FCBC934-04D6-45CB-A398-EF32765E84F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FFFF00"/>
        </a:buClr>
        <a:buSzPct val="80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p:cNvSpPr>
            <a:spLocks noChangeArrowheads="1"/>
          </p:cNvSpPr>
          <p:nvPr/>
        </p:nvSpPr>
        <p:spPr bwMode="auto">
          <a:xfrm>
            <a:off x="827088" y="549275"/>
            <a:ext cx="8316912" cy="517525"/>
          </a:xfrm>
          <a:prstGeom prst="rect">
            <a:avLst/>
          </a:prstGeom>
          <a:noFill/>
          <a:ln w="9525">
            <a:noFill/>
            <a:miter lim="800000"/>
            <a:headEnd/>
            <a:tailEnd/>
          </a:ln>
          <a:effectLst>
            <a:outerShdw dist="17961" dir="2700000" algn="ctr" rotWithShape="0">
              <a:srgbClr val="3399FF"/>
            </a:outerShdw>
          </a:effectLst>
        </p:spPr>
        <p:txBody>
          <a:bodyPr lIns="0" tIns="0" rIns="0" bIns="0" anchor="b" anchorCtr="1">
            <a:spAutoFit/>
          </a:bodyPr>
          <a:lstStyle/>
          <a:p>
            <a:pPr marL="342900" indent="-342900">
              <a:spcBef>
                <a:spcPct val="20000"/>
              </a:spcBef>
              <a:buClr>
                <a:srgbClr val="FFFF00"/>
              </a:buClr>
              <a:buSzPct val="80000"/>
              <a:buFont typeface="Wingdings" pitchFamily="2" charset="2"/>
              <a:buNone/>
              <a:defRPr/>
            </a:pPr>
            <a:r>
              <a:rPr lang="ru-RU" sz="3400" b="1" i="1">
                <a:solidFill>
                  <a:srgbClr val="CC0000"/>
                </a:solidFill>
              </a:rPr>
              <a:t>КУРС ЛЕКЦИЙ</a:t>
            </a:r>
            <a:endParaRPr lang="en-GB" sz="3400" b="1" i="1">
              <a:solidFill>
                <a:srgbClr val="CC0000"/>
              </a:solidFill>
            </a:endParaRPr>
          </a:p>
        </p:txBody>
      </p:sp>
      <p:sp>
        <p:nvSpPr>
          <p:cNvPr id="3079" name="Rectangle 7"/>
          <p:cNvSpPr>
            <a:spLocks noChangeArrowheads="1"/>
          </p:cNvSpPr>
          <p:nvPr/>
        </p:nvSpPr>
        <p:spPr bwMode="auto">
          <a:xfrm>
            <a:off x="785786" y="3933825"/>
            <a:ext cx="8358214" cy="931024"/>
          </a:xfrm>
          <a:prstGeom prst="rect">
            <a:avLst/>
          </a:prstGeom>
          <a:noFill/>
          <a:ln w="9525">
            <a:noFill/>
            <a:miter lim="800000"/>
            <a:headEnd/>
            <a:tailEnd/>
          </a:ln>
          <a:effectLst>
            <a:outerShdw dist="17961" dir="2700000" algn="ctr" rotWithShape="0">
              <a:srgbClr val="3399FF"/>
            </a:outerShdw>
          </a:effectLst>
        </p:spPr>
        <p:txBody>
          <a:bodyPr wrap="square" lIns="0" tIns="0" rIns="0" bIns="0" anchor="b" anchorCtr="1">
            <a:spAutoFit/>
          </a:bodyPr>
          <a:lstStyle/>
          <a:p>
            <a:pPr marL="342900" indent="-342900" fontAlgn="ctr">
              <a:lnSpc>
                <a:spcPts val="3600"/>
              </a:lnSpc>
              <a:spcBef>
                <a:spcPts val="0"/>
              </a:spcBef>
              <a:buClr>
                <a:srgbClr val="FFFF00"/>
              </a:buClr>
              <a:buSzPct val="80000"/>
              <a:buFont typeface="Wingdings" pitchFamily="2" charset="2"/>
              <a:buNone/>
              <a:defRPr/>
            </a:pPr>
            <a:r>
              <a:rPr lang="ru-RU" sz="3200" dirty="0">
                <a:solidFill>
                  <a:srgbClr val="CC0000"/>
                </a:solidFill>
              </a:rPr>
              <a:t>Лекция </a:t>
            </a:r>
            <a:r>
              <a:rPr lang="ru-RU" sz="3200" dirty="0" smtClean="0">
                <a:solidFill>
                  <a:srgbClr val="CC0000"/>
                </a:solidFill>
              </a:rPr>
              <a:t>№6:</a:t>
            </a:r>
            <a:r>
              <a:rPr lang="ru-RU" sz="3200" dirty="0" smtClean="0">
                <a:solidFill>
                  <a:srgbClr val="FF3300"/>
                </a:solidFill>
              </a:rPr>
              <a:t> </a:t>
            </a:r>
            <a:r>
              <a:rPr lang="ru-RU" sz="3200" i="1" dirty="0">
                <a:solidFill>
                  <a:srgbClr val="56AC00"/>
                </a:solidFill>
              </a:rPr>
              <a:t>Теоретические основы </a:t>
            </a:r>
            <a:r>
              <a:rPr lang="ru-RU" sz="3200" i="1" dirty="0" smtClean="0">
                <a:solidFill>
                  <a:srgbClr val="56AC00"/>
                </a:solidFill>
              </a:rPr>
              <a:t>обеспечения конфиденциальности</a:t>
            </a:r>
          </a:p>
        </p:txBody>
      </p:sp>
      <p:sp>
        <p:nvSpPr>
          <p:cNvPr id="3080" name="Rectangle 8"/>
          <p:cNvSpPr>
            <a:spLocks noChangeArrowheads="1"/>
          </p:cNvSpPr>
          <p:nvPr/>
        </p:nvSpPr>
        <p:spPr bwMode="auto">
          <a:xfrm>
            <a:off x="755650" y="5805488"/>
            <a:ext cx="8388350" cy="744537"/>
          </a:xfrm>
          <a:prstGeom prst="rect">
            <a:avLst/>
          </a:prstGeom>
          <a:noFill/>
          <a:ln w="9525">
            <a:noFill/>
            <a:miter lim="800000"/>
            <a:headEnd/>
            <a:tailEnd/>
          </a:ln>
          <a:effectLst>
            <a:outerShdw dist="17961" dir="2700000" algn="ctr" rotWithShape="0">
              <a:srgbClr val="FF9933"/>
            </a:outerShdw>
          </a:effectLst>
        </p:spPr>
        <p:txBody>
          <a:bodyPr/>
          <a:lstStyle/>
          <a:p>
            <a:pPr marL="342900" indent="-342900">
              <a:lnSpc>
                <a:spcPct val="80000"/>
              </a:lnSpc>
              <a:spcBef>
                <a:spcPct val="20000"/>
              </a:spcBef>
              <a:buClr>
                <a:srgbClr val="FFFF00"/>
              </a:buClr>
              <a:buSzPct val="80000"/>
              <a:buFont typeface="Wingdings" pitchFamily="2" charset="2"/>
              <a:buNone/>
              <a:defRPr/>
            </a:pPr>
            <a:r>
              <a:rPr lang="ru-RU" sz="2600" dirty="0">
                <a:solidFill>
                  <a:srgbClr val="3333CC"/>
                </a:solidFill>
              </a:rPr>
              <a:t>МЕЛЬНИКОВ Дмитрий Анатольевич</a:t>
            </a:r>
          </a:p>
          <a:p>
            <a:pPr marL="342900" indent="-342900">
              <a:lnSpc>
                <a:spcPct val="80000"/>
              </a:lnSpc>
              <a:spcBef>
                <a:spcPct val="20000"/>
              </a:spcBef>
              <a:buClr>
                <a:srgbClr val="FFFF00"/>
              </a:buClr>
              <a:buSzPct val="80000"/>
              <a:buFont typeface="Wingdings" pitchFamily="2" charset="2"/>
              <a:buNone/>
              <a:defRPr/>
            </a:pPr>
            <a:r>
              <a:rPr lang="ru-RU" sz="2600">
                <a:solidFill>
                  <a:srgbClr val="3333CC"/>
                </a:solidFill>
              </a:rPr>
              <a:t>доктор </a:t>
            </a:r>
            <a:r>
              <a:rPr lang="ru-RU" sz="2600" dirty="0">
                <a:solidFill>
                  <a:srgbClr val="3333CC"/>
                </a:solidFill>
              </a:rPr>
              <a:t>технических наук, доцент</a:t>
            </a:r>
          </a:p>
        </p:txBody>
      </p:sp>
      <p:sp>
        <p:nvSpPr>
          <p:cNvPr id="7" name="Rectangle 2"/>
          <p:cNvSpPr txBox="1">
            <a:spLocks noChangeArrowheads="1"/>
          </p:cNvSpPr>
          <p:nvPr/>
        </p:nvSpPr>
        <p:spPr bwMode="auto">
          <a:xfrm>
            <a:off x="793750" y="1473200"/>
            <a:ext cx="8350250" cy="1661993"/>
          </a:xfrm>
          <a:prstGeom prst="rect">
            <a:avLst/>
          </a:prstGeom>
          <a:noFill/>
          <a:ln w="9525">
            <a:noFill/>
            <a:miter lim="800000"/>
            <a:headEnd/>
            <a:tailEnd/>
          </a:ln>
          <a:effectLst>
            <a:outerShdw dist="17961" dir="2700000" algn="ctr" rotWithShape="0">
              <a:srgbClr val="3399FF"/>
            </a:outerShdw>
          </a:effectLst>
        </p:spPr>
        <p:txBody>
          <a:bodyPr vert="horz" wrap="square" lIns="0" tIns="0" rIns="0" bIns="0" numCol="1" anchor="b" anchorCtr="1" compatLnSpc="1">
            <a:prstTxWarp prst="textNoShape">
              <a:avLst/>
            </a:prstTxWarp>
            <a:spAutoFit/>
          </a:bodyPr>
          <a:lstStyle/>
          <a:p>
            <a:pPr marR="0" lvl="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defRPr/>
            </a:pPr>
            <a:r>
              <a:rPr kumimoji="0" lang="ru-RU" sz="3600" b="1" i="0" u="none" strike="noStrike" kern="0" cap="none" spc="0" normalizeH="0" baseline="0" noProof="0" dirty="0" smtClean="0">
                <a:ln>
                  <a:noFill/>
                </a:ln>
                <a:solidFill>
                  <a:srgbClr val="EA7500"/>
                </a:solidFill>
                <a:effectLst/>
                <a:uLnTx/>
                <a:uFillTx/>
                <a:latin typeface="Verdana" pitchFamily="34" charset="0"/>
                <a:ea typeface="+mn-ea"/>
                <a:cs typeface="+mn-cs"/>
              </a:rPr>
              <a:t>ИНФОРМАЦИОННАЯ БЕЗОПАСНОСТЬ ОТКРЫТЫХ СИСТЕМ</a:t>
            </a:r>
            <a:endParaRPr kumimoji="0" lang="en-GB" sz="3600" b="1" i="0" u="none" strike="noStrike" kern="0" cap="none" spc="0" normalizeH="0" baseline="0" noProof="0" dirty="0">
              <a:ln>
                <a:noFill/>
              </a:ln>
              <a:solidFill>
                <a:srgbClr val="EA7500"/>
              </a:solidFill>
              <a:effectLst/>
              <a:uLnTx/>
              <a:uFillTx/>
              <a:latin typeface="Verdana" pitchFamily="34" charset="0"/>
              <a:ea typeface="+mn-ea"/>
              <a:cs typeface="+mn-cs"/>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9" name="Text Box 7"/>
          <p:cNvSpPr txBox="1">
            <a:spLocks noChangeArrowheads="1"/>
          </p:cNvSpPr>
          <p:nvPr/>
        </p:nvSpPr>
        <p:spPr bwMode="auto">
          <a:xfrm>
            <a:off x="928662" y="1000108"/>
            <a:ext cx="8001056" cy="5360442"/>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pPr>
              <a:lnSpc>
                <a:spcPts val="3800"/>
              </a:lnSpc>
            </a:pPr>
            <a:r>
              <a:rPr lang="ru-RU" sz="3400" i="1" dirty="0" smtClean="0">
                <a:solidFill>
                  <a:srgbClr val="FF0066"/>
                </a:solidFill>
              </a:rPr>
              <a:t>Информация может быть защищена</a:t>
            </a:r>
            <a:r>
              <a:rPr lang="ru-RU" sz="3400" dirty="0" smtClean="0">
                <a:solidFill>
                  <a:srgbClr val="000099"/>
                </a:solidFill>
              </a:rPr>
              <a:t>, либо путём обеспечения гарантий того, что данные ограничены доступом к ним только тех, кто авторизован, либо путём представления данных таким образом, чтобы их семантика оставалась доступной только тем, кто обладает некоторой критической информацией.</a:t>
            </a:r>
            <a:endParaRPr lang="ru-RU" sz="3400" i="1" dirty="0">
              <a:solidFill>
                <a:srgbClr val="000099"/>
              </a:solidFill>
            </a:endParaRPr>
          </a:p>
        </p:txBody>
      </p:sp>
      <p:sp>
        <p:nvSpPr>
          <p:cNvPr id="4"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8662" y="1928802"/>
            <a:ext cx="7993063" cy="194925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300" i="1" dirty="0" smtClean="0">
                <a:solidFill>
                  <a:srgbClr val="FF0066"/>
                </a:solidFill>
              </a:rPr>
              <a:t>Взаимодействие СЛБ в ЭМВОС </a:t>
            </a:r>
            <a:r>
              <a:rPr lang="ru-RU" sz="3300" dirty="0" smtClean="0">
                <a:solidFill>
                  <a:srgbClr val="000099"/>
                </a:solidFill>
              </a:rPr>
              <a:t>определено в Главе 1. </a:t>
            </a:r>
            <a:r>
              <a:rPr lang="ru-RU" sz="3300" i="1" dirty="0" smtClean="0">
                <a:solidFill>
                  <a:srgbClr val="FF0066"/>
                </a:solidFill>
              </a:rPr>
              <a:t>Наиболее значимые услуги, предоставляемые СЛКН</a:t>
            </a:r>
            <a:r>
              <a:rPr lang="ru-RU" sz="3300" dirty="0" smtClean="0">
                <a:solidFill>
                  <a:srgbClr val="000099"/>
                </a:solidFill>
              </a:rPr>
              <a:t>, следующие:</a:t>
            </a:r>
            <a:endParaRPr lang="ru-RU" sz="3300" dirty="0">
              <a:solidFill>
                <a:srgbClr val="000099"/>
              </a:solidFill>
            </a:endParaRPr>
          </a:p>
        </p:txBody>
      </p:sp>
      <p:sp>
        <p:nvSpPr>
          <p:cNvPr id="188420" name="Rectangle 4"/>
          <p:cNvSpPr>
            <a:spLocks noChangeArrowheads="1"/>
          </p:cNvSpPr>
          <p:nvPr/>
        </p:nvSpPr>
        <p:spPr bwMode="auto">
          <a:xfrm>
            <a:off x="793750" y="819150"/>
            <a:ext cx="8350250" cy="846386"/>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eaLnBrk="0" hangingPunct="0">
              <a:lnSpc>
                <a:spcPts val="3300"/>
              </a:lnSpc>
              <a:buClr>
                <a:srgbClr val="FFFF00"/>
              </a:buClr>
              <a:buSzPct val="80000"/>
              <a:buFont typeface="Wingdings" pitchFamily="2" charset="2"/>
              <a:buNone/>
            </a:pPr>
            <a:r>
              <a:rPr lang="en-US" sz="3200" b="1" i="1" dirty="0" smtClean="0">
                <a:solidFill>
                  <a:srgbClr val="FF3300"/>
                </a:solidFill>
                <a:latin typeface="Arial" charset="0"/>
              </a:rPr>
              <a:t>VI.</a:t>
            </a:r>
            <a:r>
              <a:rPr lang="ru-RU" sz="3200" b="1" i="1" dirty="0" smtClean="0">
                <a:solidFill>
                  <a:srgbClr val="FF3300"/>
                </a:solidFill>
                <a:latin typeface="Arial" charset="0"/>
              </a:rPr>
              <a:t> Обеспечение конфиденциальности</a:t>
            </a:r>
            <a:r>
              <a:rPr lang="en-US" sz="3200" b="1" i="1" dirty="0" smtClean="0">
                <a:solidFill>
                  <a:srgbClr val="FF3300"/>
                </a:solidFill>
                <a:latin typeface="Arial" charset="0"/>
              </a:rPr>
              <a:t/>
            </a:r>
            <a:br>
              <a:rPr lang="en-US" sz="3200" b="1" i="1" dirty="0" smtClean="0">
                <a:solidFill>
                  <a:srgbClr val="FF3300"/>
                </a:solidFill>
                <a:latin typeface="Arial" charset="0"/>
              </a:rPr>
            </a:br>
            <a:r>
              <a:rPr lang="ru-RU" sz="3200" b="1" i="1" dirty="0" smtClean="0">
                <a:solidFill>
                  <a:srgbClr val="FF3300"/>
                </a:solidFill>
                <a:latin typeface="Arial" charset="0"/>
              </a:rPr>
              <a:t>в ЭМВОС</a:t>
            </a:r>
            <a:endParaRPr lang="ru-RU" sz="3200" b="1" i="1" dirty="0">
              <a:solidFill>
                <a:srgbClr val="FF3300"/>
              </a:solidFill>
              <a:latin typeface="Arial" charset="0"/>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6" name="Text Box 2"/>
          <p:cNvSpPr txBox="1">
            <a:spLocks noChangeArrowheads="1"/>
          </p:cNvSpPr>
          <p:nvPr/>
        </p:nvSpPr>
        <p:spPr bwMode="auto">
          <a:xfrm>
            <a:off x="927100" y="4095750"/>
            <a:ext cx="8001056" cy="200606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625475" indent="-625475" algn="l">
              <a:lnSpc>
                <a:spcPts val="4000"/>
              </a:lnSpc>
              <a:spcBef>
                <a:spcPts val="600"/>
              </a:spcBef>
              <a:buClr>
                <a:srgbClr val="FF0066"/>
              </a:buClr>
              <a:buSzPct val="80000"/>
              <a:buFont typeface="Wingdings" pitchFamily="2" charset="2"/>
              <a:buChar char="q"/>
              <a:defRPr/>
            </a:pPr>
            <a:r>
              <a:rPr lang="ru-RU" sz="3100" dirty="0" smtClean="0">
                <a:solidFill>
                  <a:srgbClr val="000099"/>
                </a:solidFill>
              </a:rPr>
              <a:t>услуга по обеспечению конфиденциальности информационного обмена с установлением соединения;</a:t>
            </a:r>
          </a:p>
        </p:txBody>
      </p:sp>
    </p:spTree>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6" name="Text Box 2"/>
          <p:cNvSpPr txBox="1">
            <a:spLocks noChangeArrowheads="1"/>
          </p:cNvSpPr>
          <p:nvPr/>
        </p:nvSpPr>
        <p:spPr bwMode="auto">
          <a:xfrm>
            <a:off x="927100" y="1073150"/>
            <a:ext cx="8001056" cy="515525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600"/>
              </a:lnSpc>
              <a:spcBef>
                <a:spcPts val="300"/>
              </a:spcBef>
              <a:buClr>
                <a:srgbClr val="FF0066"/>
              </a:buClr>
              <a:buSzPct val="80000"/>
              <a:buFont typeface="Wingdings" pitchFamily="2" charset="2"/>
              <a:buChar char="q"/>
              <a:defRPr/>
            </a:pPr>
            <a:r>
              <a:rPr lang="ru-RU" sz="3200" dirty="0" smtClean="0">
                <a:solidFill>
                  <a:srgbClr val="000099"/>
                </a:solidFill>
              </a:rPr>
              <a:t>услуга по обеспечению конфиденциальности информационного обмена без установления соединения (дейтаграммный режим);</a:t>
            </a:r>
          </a:p>
          <a:p>
            <a:pPr marL="533400" indent="-533400" algn="l">
              <a:lnSpc>
                <a:spcPts val="3600"/>
              </a:lnSpc>
              <a:spcBef>
                <a:spcPts val="300"/>
              </a:spcBef>
              <a:buClr>
                <a:srgbClr val="FF0066"/>
              </a:buClr>
              <a:buSzPct val="80000"/>
              <a:buFont typeface="Wingdings" pitchFamily="2" charset="2"/>
              <a:buChar char="q"/>
              <a:defRPr/>
            </a:pPr>
            <a:r>
              <a:rPr lang="ru-RU" sz="3200" dirty="0" smtClean="0">
                <a:solidFill>
                  <a:srgbClr val="000099"/>
                </a:solidFill>
              </a:rPr>
              <a:t>услуга по обеспечению  конфиденциальности отдельных полей;</a:t>
            </a:r>
          </a:p>
          <a:p>
            <a:pPr marL="533400" indent="-533400" algn="l">
              <a:lnSpc>
                <a:spcPts val="3600"/>
              </a:lnSpc>
              <a:spcBef>
                <a:spcPts val="300"/>
              </a:spcBef>
              <a:buClr>
                <a:srgbClr val="FF0066"/>
              </a:buClr>
              <a:buSzPct val="80000"/>
              <a:buFont typeface="Wingdings" pitchFamily="2" charset="2"/>
              <a:buChar char="q"/>
              <a:defRPr/>
            </a:pPr>
            <a:r>
              <a:rPr lang="ru-RU" sz="3200" dirty="0" smtClean="0">
                <a:solidFill>
                  <a:srgbClr val="000099"/>
                </a:solidFill>
              </a:rPr>
              <a:t>услуга по обеспечению  конфиденциальности потока трафика.</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2317750"/>
            <a:ext cx="7993063" cy="386003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300"/>
              </a:lnSpc>
            </a:pPr>
            <a:r>
              <a:rPr lang="ru-RU" sz="3400" i="1" dirty="0" smtClean="0">
                <a:solidFill>
                  <a:srgbClr val="FF0066"/>
                </a:solidFill>
              </a:rPr>
              <a:t>Эта услуга обеспечивает конфиденциальность </a:t>
            </a:r>
            <a:r>
              <a:rPr lang="ru-RU" sz="3400" dirty="0" smtClean="0">
                <a:solidFill>
                  <a:srgbClr val="000099"/>
                </a:solidFill>
              </a:rPr>
              <a:t>всех данных пользователя на </a:t>
            </a:r>
            <a:r>
              <a:rPr lang="en-US" sz="3400" i="1" dirty="0" smtClean="0">
                <a:solidFill>
                  <a:srgbClr val="000099"/>
                </a:solidFill>
              </a:rPr>
              <a:t>N</a:t>
            </a:r>
            <a:r>
              <a:rPr lang="ru-RU" sz="3400" dirty="0" smtClean="0">
                <a:solidFill>
                  <a:srgbClr val="000099"/>
                </a:solidFill>
              </a:rPr>
              <a:t>-</a:t>
            </a:r>
            <a:r>
              <a:rPr lang="ru-RU" sz="3400" dirty="0" err="1" smtClean="0">
                <a:solidFill>
                  <a:srgbClr val="000099"/>
                </a:solidFill>
              </a:rPr>
              <a:t>ом</a:t>
            </a:r>
            <a:r>
              <a:rPr lang="ru-RU" sz="3400" dirty="0" smtClean="0">
                <a:solidFill>
                  <a:srgbClr val="000099"/>
                </a:solidFill>
              </a:rPr>
              <a:t> уровне ЭМВОС или Интернет-архитектуры, доставляемых по соединению </a:t>
            </a:r>
            <a:r>
              <a:rPr lang="en-US" sz="3400" i="1" dirty="0" smtClean="0">
                <a:solidFill>
                  <a:srgbClr val="000099"/>
                </a:solidFill>
              </a:rPr>
              <a:t>N</a:t>
            </a:r>
            <a:r>
              <a:rPr lang="ru-RU" sz="3400" dirty="0" smtClean="0">
                <a:solidFill>
                  <a:srgbClr val="000099"/>
                </a:solidFill>
              </a:rPr>
              <a:t>-го уровня ЭМВОС или Интернет-архитектуры.</a:t>
            </a:r>
            <a:endParaRPr lang="ru-RU" sz="3400" dirty="0">
              <a:solidFill>
                <a:srgbClr val="000099"/>
              </a:solidFill>
            </a:endParaRPr>
          </a:p>
        </p:txBody>
      </p:sp>
      <p:sp>
        <p:nvSpPr>
          <p:cNvPr id="188420" name="Rectangle 4"/>
          <p:cNvSpPr>
            <a:spLocks noChangeArrowheads="1"/>
          </p:cNvSpPr>
          <p:nvPr/>
        </p:nvSpPr>
        <p:spPr bwMode="auto">
          <a:xfrm>
            <a:off x="793750" y="939800"/>
            <a:ext cx="8350250" cy="1192634"/>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hangingPunct="0">
              <a:lnSpc>
                <a:spcPts val="3100"/>
              </a:lnSpc>
            </a:pPr>
            <a:r>
              <a:rPr lang="en-US" sz="3000" b="1" i="1" dirty="0" smtClean="0">
                <a:solidFill>
                  <a:srgbClr val="FF3300"/>
                </a:solidFill>
                <a:latin typeface="+mj-lt"/>
                <a:ea typeface="Verdana" pitchFamily="34" charset="0"/>
                <a:cs typeface="Verdana" pitchFamily="34" charset="0"/>
              </a:rPr>
              <a:t>6</a:t>
            </a:r>
            <a:r>
              <a:rPr lang="ru-RU" sz="3000" b="1" i="1" dirty="0" smtClean="0">
                <a:solidFill>
                  <a:srgbClr val="FF3300"/>
                </a:solidFill>
                <a:latin typeface="+mj-lt"/>
                <a:ea typeface="Verdana" pitchFamily="34" charset="0"/>
                <a:cs typeface="Verdana" pitchFamily="34" charset="0"/>
              </a:rPr>
              <a:t>.1. Услуга по обеспечению конфиденциальности информационного</a:t>
            </a:r>
            <a:r>
              <a:rPr lang="en-US" sz="3000" b="1" i="1" dirty="0" smtClean="0">
                <a:solidFill>
                  <a:srgbClr val="FF3300"/>
                </a:solidFill>
                <a:latin typeface="+mj-lt"/>
                <a:ea typeface="Verdana" pitchFamily="34" charset="0"/>
                <a:cs typeface="Verdana" pitchFamily="34" charset="0"/>
              </a:rPr>
              <a:t> </a:t>
            </a:r>
            <a:r>
              <a:rPr lang="ru-RU" sz="3000" b="1" i="1" dirty="0" smtClean="0">
                <a:solidFill>
                  <a:srgbClr val="FF3300"/>
                </a:solidFill>
                <a:latin typeface="+mj-lt"/>
                <a:ea typeface="Verdana" pitchFamily="34" charset="0"/>
                <a:cs typeface="Verdana" pitchFamily="34" charset="0"/>
              </a:rPr>
              <a:t>обмена с установлением соединения</a:t>
            </a:r>
            <a:endParaRPr lang="ru-RU" sz="3000" b="1" i="1" dirty="0">
              <a:solidFill>
                <a:srgbClr val="FF3300"/>
              </a:solidFill>
              <a:latin typeface="+mj-lt"/>
              <a:ea typeface="Verdana" pitchFamily="34" charset="0"/>
              <a:cs typeface="Verdana" pitchFamily="34" charset="0"/>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2139950"/>
            <a:ext cx="7993063" cy="415498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sz="3000" i="1" dirty="0" smtClean="0">
                <a:solidFill>
                  <a:srgbClr val="FF0066"/>
                </a:solidFill>
              </a:rPr>
              <a:t>Эта услуга обеспечивает конфиденциальность </a:t>
            </a:r>
            <a:r>
              <a:rPr lang="ru-RU" sz="3000" dirty="0" smtClean="0">
                <a:solidFill>
                  <a:srgbClr val="000099"/>
                </a:solidFill>
              </a:rPr>
              <a:t>отдельных полей в составе данных пользователя на</a:t>
            </a:r>
            <a:br>
              <a:rPr lang="ru-RU" sz="3000" dirty="0" smtClean="0">
                <a:solidFill>
                  <a:srgbClr val="000099"/>
                </a:solidFill>
              </a:rPr>
            </a:br>
            <a:r>
              <a:rPr lang="en-US" sz="3000" i="1" dirty="0" smtClean="0">
                <a:solidFill>
                  <a:srgbClr val="000099"/>
                </a:solidFill>
              </a:rPr>
              <a:t>N</a:t>
            </a:r>
            <a:r>
              <a:rPr lang="ru-RU" sz="3000" dirty="0" smtClean="0">
                <a:solidFill>
                  <a:srgbClr val="000099"/>
                </a:solidFill>
              </a:rPr>
              <a:t>-</a:t>
            </a:r>
            <a:r>
              <a:rPr lang="ru-RU" sz="3000" dirty="0" err="1" smtClean="0">
                <a:solidFill>
                  <a:srgbClr val="000099"/>
                </a:solidFill>
              </a:rPr>
              <a:t>ом</a:t>
            </a:r>
            <a:r>
              <a:rPr lang="ru-RU" sz="3000" dirty="0" smtClean="0">
                <a:solidFill>
                  <a:srgbClr val="000099"/>
                </a:solidFill>
              </a:rPr>
              <a:t> уровне ЭМВОС или Интернет-архитектуры, размещаемых в элементе данных службы (</a:t>
            </a:r>
            <a:r>
              <a:rPr lang="en-US" sz="3000" dirty="0" smtClean="0">
                <a:solidFill>
                  <a:srgbClr val="000099"/>
                </a:solidFill>
              </a:rPr>
              <a:t>Service Data Unit</a:t>
            </a:r>
            <a:r>
              <a:rPr lang="ru-RU" sz="3000" dirty="0" smtClean="0">
                <a:solidFill>
                  <a:srgbClr val="000099"/>
                </a:solidFill>
              </a:rPr>
              <a:t> — SDU) </a:t>
            </a:r>
            <a:r>
              <a:rPr lang="en-US" sz="3000" i="1" dirty="0" smtClean="0">
                <a:solidFill>
                  <a:srgbClr val="000099"/>
                </a:solidFill>
              </a:rPr>
              <a:t>N</a:t>
            </a:r>
            <a:r>
              <a:rPr lang="ru-RU" sz="3000" dirty="0" smtClean="0">
                <a:solidFill>
                  <a:srgbClr val="000099"/>
                </a:solidFill>
              </a:rPr>
              <a:t>-го уровня ЭМВОС или Интернет-архитектуры, который доставляется в дейтаграммном режиме.</a:t>
            </a:r>
            <a:endParaRPr lang="ru-RU" sz="3000" dirty="0">
              <a:solidFill>
                <a:srgbClr val="000099"/>
              </a:solidFill>
            </a:endParaRPr>
          </a:p>
        </p:txBody>
      </p:sp>
      <p:sp>
        <p:nvSpPr>
          <p:cNvPr id="188420" name="Rectangle 4"/>
          <p:cNvSpPr>
            <a:spLocks noChangeArrowheads="1"/>
          </p:cNvSpPr>
          <p:nvPr/>
        </p:nvSpPr>
        <p:spPr bwMode="auto">
          <a:xfrm>
            <a:off x="793750" y="895350"/>
            <a:ext cx="8350250" cy="1192634"/>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hangingPunct="0">
              <a:lnSpc>
                <a:spcPts val="3100"/>
              </a:lnSpc>
            </a:pPr>
            <a:r>
              <a:rPr lang="en-US" sz="3000" b="1" i="1" dirty="0" smtClean="0">
                <a:solidFill>
                  <a:srgbClr val="FF3300"/>
                </a:solidFill>
                <a:latin typeface="+mj-lt"/>
                <a:ea typeface="Verdana" pitchFamily="34" charset="0"/>
                <a:cs typeface="Verdana" pitchFamily="34" charset="0"/>
              </a:rPr>
              <a:t>6</a:t>
            </a:r>
            <a:r>
              <a:rPr lang="ru-RU" sz="3000" b="1" i="1" dirty="0" smtClean="0">
                <a:solidFill>
                  <a:srgbClr val="FF3300"/>
                </a:solidFill>
                <a:latin typeface="+mj-lt"/>
                <a:ea typeface="Verdana" pitchFamily="34" charset="0"/>
                <a:cs typeface="Verdana" pitchFamily="34" charset="0"/>
              </a:rPr>
              <a:t>.</a:t>
            </a:r>
            <a:r>
              <a:rPr lang="en-US" sz="3000" b="1" i="1" dirty="0" smtClean="0">
                <a:solidFill>
                  <a:srgbClr val="FF3300"/>
                </a:solidFill>
                <a:latin typeface="+mj-lt"/>
                <a:ea typeface="Verdana" pitchFamily="34" charset="0"/>
                <a:cs typeface="Verdana" pitchFamily="34" charset="0"/>
              </a:rPr>
              <a:t>2</a:t>
            </a:r>
            <a:r>
              <a:rPr lang="ru-RU" sz="3000" b="1" i="1" dirty="0" smtClean="0">
                <a:solidFill>
                  <a:srgbClr val="FF3300"/>
                </a:solidFill>
                <a:latin typeface="+mj-lt"/>
                <a:ea typeface="Verdana" pitchFamily="34" charset="0"/>
                <a:cs typeface="Verdana" pitchFamily="34" charset="0"/>
              </a:rPr>
              <a:t>. Услуга по обеспечению конфиденциальности информационного</a:t>
            </a:r>
            <a:r>
              <a:rPr lang="en-US" sz="3000" b="1" i="1" dirty="0" smtClean="0">
                <a:solidFill>
                  <a:srgbClr val="FF3300"/>
                </a:solidFill>
                <a:latin typeface="+mj-lt"/>
                <a:ea typeface="Verdana" pitchFamily="34" charset="0"/>
                <a:cs typeface="Verdana" pitchFamily="34" charset="0"/>
              </a:rPr>
              <a:t> </a:t>
            </a:r>
            <a:r>
              <a:rPr lang="ru-RU" sz="3000" b="1" i="1" dirty="0" smtClean="0">
                <a:solidFill>
                  <a:srgbClr val="FF3300"/>
                </a:solidFill>
                <a:latin typeface="+mj-lt"/>
                <a:ea typeface="Verdana" pitchFamily="34" charset="0"/>
                <a:cs typeface="Verdana" pitchFamily="34" charset="0"/>
              </a:rPr>
              <a:t>обмена без установления соединения</a:t>
            </a:r>
            <a:endParaRPr lang="ru-RU" sz="3000" b="1" i="1" dirty="0">
              <a:solidFill>
                <a:srgbClr val="FF3300"/>
              </a:solidFill>
              <a:latin typeface="+mj-lt"/>
              <a:ea typeface="Verdana" pitchFamily="34" charset="0"/>
              <a:cs typeface="Verdana" pitchFamily="34" charset="0"/>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784350"/>
            <a:ext cx="7993063" cy="44480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500"/>
              </a:lnSpc>
            </a:pPr>
            <a:r>
              <a:rPr lang="ru-RU" sz="2700" i="1" dirty="0" smtClean="0">
                <a:solidFill>
                  <a:srgbClr val="FF0066"/>
                </a:solidFill>
              </a:rPr>
              <a:t>Эта услуга обеспечивает конфиденциальность </a:t>
            </a:r>
            <a:r>
              <a:rPr lang="ru-RU" sz="2700" dirty="0" smtClean="0">
                <a:solidFill>
                  <a:srgbClr val="000099"/>
                </a:solidFill>
              </a:rPr>
              <a:t>отдельных полей в составе данных пользователя на </a:t>
            </a:r>
            <a:r>
              <a:rPr lang="en-US" sz="2700" i="1" dirty="0" smtClean="0">
                <a:solidFill>
                  <a:srgbClr val="000099"/>
                </a:solidFill>
              </a:rPr>
              <a:t>N</a:t>
            </a:r>
            <a:r>
              <a:rPr lang="ru-RU" sz="2700" dirty="0" smtClean="0">
                <a:solidFill>
                  <a:srgbClr val="000099"/>
                </a:solidFill>
              </a:rPr>
              <a:t>-</a:t>
            </a:r>
            <a:r>
              <a:rPr lang="ru-RU" sz="2700" dirty="0" err="1" smtClean="0">
                <a:solidFill>
                  <a:srgbClr val="000099"/>
                </a:solidFill>
              </a:rPr>
              <a:t>ом</a:t>
            </a:r>
            <a:r>
              <a:rPr lang="ru-RU" sz="2700" dirty="0" smtClean="0">
                <a:solidFill>
                  <a:srgbClr val="000099"/>
                </a:solidFill>
              </a:rPr>
              <a:t> уровне ЭМВОС или Интернет-архитектуры, либо доставляемых по соединению </a:t>
            </a:r>
            <a:r>
              <a:rPr lang="en-US" sz="2700" i="1" dirty="0" smtClean="0">
                <a:solidFill>
                  <a:srgbClr val="000099"/>
                </a:solidFill>
              </a:rPr>
              <a:t>N</a:t>
            </a:r>
            <a:r>
              <a:rPr lang="ru-RU" sz="2700" dirty="0" smtClean="0">
                <a:solidFill>
                  <a:srgbClr val="000099"/>
                </a:solidFill>
              </a:rPr>
              <a:t>-го уровня ЭМВОС или Интернет-архитектуры, либо размещаемых в одиночном SDU-элементе </a:t>
            </a:r>
            <a:r>
              <a:rPr lang="en-US" sz="2700" i="1" dirty="0" smtClean="0">
                <a:solidFill>
                  <a:srgbClr val="000099"/>
                </a:solidFill>
              </a:rPr>
              <a:t>N</a:t>
            </a:r>
            <a:r>
              <a:rPr lang="ru-RU" sz="2700" dirty="0" smtClean="0">
                <a:solidFill>
                  <a:srgbClr val="000099"/>
                </a:solidFill>
              </a:rPr>
              <a:t>-го уровня ЭМВОС или Интернет-архитектуры, который доставляется в дейтаграммном режиме.</a:t>
            </a:r>
            <a:endParaRPr lang="ru-RU" sz="2700" dirty="0">
              <a:solidFill>
                <a:srgbClr val="000099"/>
              </a:solidFill>
            </a:endParaRPr>
          </a:p>
        </p:txBody>
      </p:sp>
      <p:sp>
        <p:nvSpPr>
          <p:cNvPr id="188420" name="Rectangle 4"/>
          <p:cNvSpPr>
            <a:spLocks noChangeArrowheads="1"/>
          </p:cNvSpPr>
          <p:nvPr/>
        </p:nvSpPr>
        <p:spPr bwMode="auto">
          <a:xfrm>
            <a:off x="793750" y="895350"/>
            <a:ext cx="8350250" cy="795089"/>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hangingPunct="0">
              <a:lnSpc>
                <a:spcPts val="3100"/>
              </a:lnSpc>
            </a:pPr>
            <a:r>
              <a:rPr lang="en-US" sz="3000" b="1" i="1" dirty="0" smtClean="0">
                <a:solidFill>
                  <a:srgbClr val="FF3300"/>
                </a:solidFill>
                <a:latin typeface="+mj-lt"/>
                <a:ea typeface="Verdana" pitchFamily="34" charset="0"/>
                <a:cs typeface="Verdana" pitchFamily="34" charset="0"/>
              </a:rPr>
              <a:t>6</a:t>
            </a:r>
            <a:r>
              <a:rPr lang="ru-RU" sz="3000" b="1" i="1" dirty="0" smtClean="0">
                <a:solidFill>
                  <a:srgbClr val="FF3300"/>
                </a:solidFill>
                <a:latin typeface="+mj-lt"/>
                <a:ea typeface="Verdana" pitchFamily="34" charset="0"/>
                <a:cs typeface="Verdana" pitchFamily="34" charset="0"/>
              </a:rPr>
              <a:t>.3. Услуга по обеспечению конфиденциальности отдельных полей</a:t>
            </a:r>
            <a:endParaRPr lang="ru-RU" sz="3000" b="1" i="1" dirty="0">
              <a:solidFill>
                <a:srgbClr val="FF3300"/>
              </a:solidFill>
              <a:latin typeface="+mj-lt"/>
              <a:ea typeface="Verdana" pitchFamily="34" charset="0"/>
              <a:cs typeface="Verdana" pitchFamily="34" charset="0"/>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962150"/>
            <a:ext cx="7993063" cy="400109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5200"/>
              </a:lnSpc>
            </a:pPr>
            <a:r>
              <a:rPr lang="ru-RU" sz="4400" i="1" dirty="0" smtClean="0">
                <a:solidFill>
                  <a:srgbClr val="FF0066"/>
                </a:solidFill>
              </a:rPr>
              <a:t>Эта услуга обеспечивает конфиденциальность информации</a:t>
            </a:r>
            <a:r>
              <a:rPr lang="ru-RU" sz="4400" dirty="0" smtClean="0">
                <a:solidFill>
                  <a:srgbClr val="000099"/>
                </a:solidFill>
              </a:rPr>
              <a:t>, которая может быть извлечена из перехватываемых потоков трафика.</a:t>
            </a:r>
            <a:endParaRPr lang="ru-RU" sz="4400" dirty="0">
              <a:solidFill>
                <a:srgbClr val="000099"/>
              </a:solidFill>
            </a:endParaRPr>
          </a:p>
        </p:txBody>
      </p:sp>
      <p:sp>
        <p:nvSpPr>
          <p:cNvPr id="188420" name="Rectangle 4"/>
          <p:cNvSpPr>
            <a:spLocks noChangeArrowheads="1"/>
          </p:cNvSpPr>
          <p:nvPr/>
        </p:nvSpPr>
        <p:spPr bwMode="auto">
          <a:xfrm>
            <a:off x="793750" y="895350"/>
            <a:ext cx="8350250" cy="795089"/>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hangingPunct="0">
              <a:lnSpc>
                <a:spcPts val="3100"/>
              </a:lnSpc>
            </a:pPr>
            <a:r>
              <a:rPr lang="en-US" sz="3000" b="1" i="1" dirty="0" smtClean="0">
                <a:solidFill>
                  <a:srgbClr val="FF3300"/>
                </a:solidFill>
                <a:latin typeface="+mj-lt"/>
                <a:ea typeface="Verdana" pitchFamily="34" charset="0"/>
                <a:cs typeface="Verdana" pitchFamily="34" charset="0"/>
              </a:rPr>
              <a:t>6</a:t>
            </a:r>
            <a:r>
              <a:rPr lang="ru-RU" sz="3000" b="1" i="1" dirty="0" smtClean="0">
                <a:solidFill>
                  <a:srgbClr val="FF3300"/>
                </a:solidFill>
                <a:latin typeface="+mj-lt"/>
                <a:ea typeface="Verdana" pitchFamily="34" charset="0"/>
                <a:cs typeface="Verdana" pitchFamily="34" charset="0"/>
              </a:rPr>
              <a:t>.4. Услуга по обеспечению конфиденциальности потока трафика</a:t>
            </a:r>
            <a:endParaRPr lang="ru-RU" sz="3000" b="1" i="1" dirty="0">
              <a:solidFill>
                <a:srgbClr val="FF3300"/>
              </a:solidFill>
              <a:latin typeface="+mj-lt"/>
              <a:ea typeface="Verdana" pitchFamily="34" charset="0"/>
              <a:cs typeface="Verdana" pitchFamily="34" charset="0"/>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2273300"/>
            <a:ext cx="7993063" cy="400109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5200"/>
              </a:lnSpc>
            </a:pPr>
            <a:r>
              <a:rPr lang="ru-RU" sz="4400" i="1" dirty="0" smtClean="0">
                <a:solidFill>
                  <a:srgbClr val="FF0066"/>
                </a:solidFill>
              </a:rPr>
              <a:t>Услуги по обеспечению конфиденциальности </a:t>
            </a:r>
            <a:r>
              <a:rPr lang="ru-RU" sz="4400" dirty="0" smtClean="0">
                <a:solidFill>
                  <a:srgbClr val="000099"/>
                </a:solidFill>
              </a:rPr>
              <a:t>могут предоставляться на следующих уровнях ЭМВОС или Интернет-архитектуры:</a:t>
            </a:r>
            <a:endParaRPr lang="ru-RU" sz="4400" dirty="0">
              <a:solidFill>
                <a:srgbClr val="000099"/>
              </a:solidFill>
            </a:endParaRPr>
          </a:p>
        </p:txBody>
      </p:sp>
      <p:sp>
        <p:nvSpPr>
          <p:cNvPr id="188420" name="Rectangle 4"/>
          <p:cNvSpPr>
            <a:spLocks noChangeArrowheads="1"/>
          </p:cNvSpPr>
          <p:nvPr/>
        </p:nvSpPr>
        <p:spPr bwMode="auto">
          <a:xfrm>
            <a:off x="793750" y="895350"/>
            <a:ext cx="8350250" cy="1192634"/>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hangingPunct="0">
              <a:lnSpc>
                <a:spcPts val="3100"/>
              </a:lnSpc>
            </a:pPr>
            <a:r>
              <a:rPr lang="en-US" sz="3000" b="1" i="1" dirty="0" smtClean="0">
                <a:solidFill>
                  <a:srgbClr val="FF3300"/>
                </a:solidFill>
                <a:latin typeface="+mj-lt"/>
                <a:ea typeface="Verdana" pitchFamily="34" charset="0"/>
                <a:cs typeface="Verdana" pitchFamily="34" charset="0"/>
              </a:rPr>
              <a:t>6</a:t>
            </a:r>
            <a:r>
              <a:rPr lang="ru-RU" sz="3000" b="1" i="1" dirty="0" smtClean="0">
                <a:solidFill>
                  <a:srgbClr val="FF3300"/>
                </a:solidFill>
                <a:latin typeface="+mj-lt"/>
                <a:ea typeface="Verdana" pitchFamily="34" charset="0"/>
                <a:cs typeface="Verdana" pitchFamily="34" charset="0"/>
              </a:rPr>
              <a:t>.5. </a:t>
            </a:r>
            <a:r>
              <a:rPr lang="ru-RU" sz="3000" b="1" i="1" dirty="0" smtClean="0">
                <a:solidFill>
                  <a:srgbClr val="FF3300"/>
                </a:solidFill>
                <a:latin typeface="+mj-lt"/>
              </a:rPr>
              <a:t>Использование услуг по обеспечению конфиденциальности</a:t>
            </a:r>
            <a:r>
              <a:rPr lang="ru-RU" sz="3000" i="1" dirty="0" smtClean="0">
                <a:solidFill>
                  <a:srgbClr val="FF3300"/>
                </a:solidFill>
                <a:latin typeface="+mj-lt"/>
              </a:rPr>
              <a:t> </a:t>
            </a:r>
            <a:r>
              <a:rPr lang="ru-RU" sz="3000" b="1" i="1" dirty="0" smtClean="0">
                <a:solidFill>
                  <a:srgbClr val="FF3300"/>
                </a:solidFill>
                <a:latin typeface="+mj-lt"/>
              </a:rPr>
              <a:t>на уровнях</a:t>
            </a:r>
            <a:br>
              <a:rPr lang="ru-RU" sz="3000" b="1" i="1" dirty="0" smtClean="0">
                <a:solidFill>
                  <a:srgbClr val="FF3300"/>
                </a:solidFill>
                <a:latin typeface="+mj-lt"/>
              </a:rPr>
            </a:br>
            <a:r>
              <a:rPr lang="ru-RU" sz="3000" b="1" i="1" dirty="0" smtClean="0">
                <a:solidFill>
                  <a:srgbClr val="FF3300"/>
                </a:solidFill>
                <a:latin typeface="+mj-lt"/>
              </a:rPr>
              <a:t>ЭМВОС и Интернет-архитектуры</a:t>
            </a:r>
            <a:endParaRPr lang="ru-RU" sz="3000" b="1" i="1" dirty="0">
              <a:solidFill>
                <a:srgbClr val="FF3300"/>
              </a:solidFill>
              <a:latin typeface="+mj-lt"/>
              <a:ea typeface="Verdana" pitchFamily="34" charset="0"/>
              <a:cs typeface="Verdana" pitchFamily="34" charset="0"/>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6" name="Text Box 2"/>
          <p:cNvSpPr txBox="1">
            <a:spLocks noChangeArrowheads="1"/>
          </p:cNvSpPr>
          <p:nvPr/>
        </p:nvSpPr>
        <p:spPr bwMode="auto">
          <a:xfrm>
            <a:off x="927100" y="895350"/>
            <a:ext cx="8001056" cy="532197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4000"/>
              </a:lnSpc>
              <a:spcBef>
                <a:spcPts val="300"/>
              </a:spcBef>
              <a:buClr>
                <a:srgbClr val="FF0066"/>
              </a:buClr>
              <a:buSzPct val="80000"/>
              <a:buFont typeface="Wingdings" pitchFamily="2" charset="2"/>
              <a:buChar char="q"/>
              <a:defRPr/>
            </a:pPr>
            <a:r>
              <a:rPr lang="ru-RU" sz="3500" dirty="0" smtClean="0">
                <a:solidFill>
                  <a:srgbClr val="000099"/>
                </a:solidFill>
              </a:rPr>
              <a:t>физическом (1-ом) уровне;</a:t>
            </a:r>
          </a:p>
          <a:p>
            <a:pPr marL="533400" indent="-533400" algn="l">
              <a:lnSpc>
                <a:spcPts val="4000"/>
              </a:lnSpc>
              <a:spcBef>
                <a:spcPts val="300"/>
              </a:spcBef>
              <a:buClr>
                <a:srgbClr val="FF0066"/>
              </a:buClr>
              <a:buSzPct val="80000"/>
              <a:buFont typeface="Wingdings" pitchFamily="2" charset="2"/>
              <a:buChar char="q"/>
              <a:defRPr/>
            </a:pPr>
            <a:r>
              <a:rPr lang="ru-RU" sz="3500" dirty="0" smtClean="0">
                <a:solidFill>
                  <a:srgbClr val="000099"/>
                </a:solidFill>
              </a:rPr>
              <a:t>канальном (2-ом) уровне;</a:t>
            </a:r>
          </a:p>
          <a:p>
            <a:pPr marL="533400" indent="-533400" algn="l">
              <a:lnSpc>
                <a:spcPts val="4000"/>
              </a:lnSpc>
              <a:spcBef>
                <a:spcPts val="300"/>
              </a:spcBef>
              <a:buClr>
                <a:srgbClr val="FF0066"/>
              </a:buClr>
              <a:buSzPct val="80000"/>
              <a:buFont typeface="Wingdings" pitchFamily="2" charset="2"/>
              <a:buChar char="q"/>
              <a:defRPr/>
            </a:pPr>
            <a:r>
              <a:rPr lang="ru-RU" sz="3500" dirty="0" smtClean="0">
                <a:solidFill>
                  <a:srgbClr val="000099"/>
                </a:solidFill>
              </a:rPr>
              <a:t>сетевом (3-ом) уровне;</a:t>
            </a:r>
          </a:p>
          <a:p>
            <a:pPr marL="533400" indent="-533400" algn="l">
              <a:lnSpc>
                <a:spcPts val="4000"/>
              </a:lnSpc>
              <a:spcBef>
                <a:spcPts val="300"/>
              </a:spcBef>
              <a:buClr>
                <a:srgbClr val="FF0066"/>
              </a:buClr>
              <a:buSzPct val="80000"/>
              <a:buFont typeface="Wingdings" pitchFamily="2" charset="2"/>
              <a:buChar char="q"/>
              <a:defRPr/>
            </a:pPr>
            <a:r>
              <a:rPr lang="ru-RU" sz="3500" dirty="0" smtClean="0">
                <a:solidFill>
                  <a:srgbClr val="000099"/>
                </a:solidFill>
              </a:rPr>
              <a:t>транспортном (4-ом) уровне;</a:t>
            </a:r>
          </a:p>
          <a:p>
            <a:pPr marL="533400" indent="-533400" algn="l">
              <a:lnSpc>
                <a:spcPts val="4000"/>
              </a:lnSpc>
              <a:spcBef>
                <a:spcPts val="300"/>
              </a:spcBef>
              <a:buClr>
                <a:srgbClr val="FF0066"/>
              </a:buClr>
              <a:buSzPct val="80000"/>
              <a:buFont typeface="Wingdings" pitchFamily="2" charset="2"/>
              <a:buChar char="q"/>
              <a:defRPr/>
            </a:pPr>
            <a:r>
              <a:rPr lang="ru-RU" sz="3500" dirty="0" smtClean="0">
                <a:solidFill>
                  <a:srgbClr val="000099"/>
                </a:solidFill>
              </a:rPr>
              <a:t>(6-ом) уровне представления данных (в Интернет-архитектуре не используется);</a:t>
            </a:r>
          </a:p>
          <a:p>
            <a:pPr marL="533400" indent="-533400" algn="l">
              <a:lnSpc>
                <a:spcPts val="4000"/>
              </a:lnSpc>
              <a:spcBef>
                <a:spcPts val="300"/>
              </a:spcBef>
              <a:buClr>
                <a:srgbClr val="FF0066"/>
              </a:buClr>
              <a:buSzPct val="80000"/>
              <a:buFont typeface="Wingdings" pitchFamily="2" charset="2"/>
              <a:buChar char="q"/>
              <a:defRPr/>
            </a:pPr>
            <a:r>
              <a:rPr lang="ru-RU" sz="3500" dirty="0" smtClean="0">
                <a:solidFill>
                  <a:srgbClr val="000099"/>
                </a:solidFill>
              </a:rPr>
              <a:t>прикладном (7-ом) уровне (5-ом уровне Интернет-архитектуры).</a:t>
            </a:r>
            <a:endParaRPr lang="ru-RU" sz="3500" dirty="0">
              <a:solidFill>
                <a:srgbClr val="000099"/>
              </a:solidFill>
            </a:endParaRPr>
          </a:p>
        </p:txBody>
      </p:sp>
    </p:spTree>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2184400"/>
            <a:ext cx="8001056" cy="400180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pPr>
            <a:r>
              <a:rPr lang="ru-RU" i="1" dirty="0" smtClean="0">
                <a:solidFill>
                  <a:srgbClr val="FF0066"/>
                </a:solidFill>
              </a:rPr>
              <a:t>На физическом уровне СЛКН предоставляют только две услуги</a:t>
            </a:r>
            <a:r>
              <a:rPr lang="ru-RU" dirty="0" smtClean="0">
                <a:solidFill>
                  <a:srgbClr val="000099"/>
                </a:solidFill>
              </a:rPr>
              <a:t>: (1) услуга по обеспечению конфиденциальности информационного обмена с установлением соединения и (2) услуга по обеспечению конфиденциальности потока трафика. Эти услуги могут предоставляться по отдельности или совместно.</a:t>
            </a:r>
            <a:endParaRPr lang="ru-RU"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7" name="Rectangle 3"/>
          <p:cNvSpPr>
            <a:spLocks noChangeArrowheads="1"/>
          </p:cNvSpPr>
          <p:nvPr/>
        </p:nvSpPr>
        <p:spPr bwMode="auto">
          <a:xfrm>
            <a:off x="793750" y="895350"/>
            <a:ext cx="8350250" cy="1115690"/>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hangingPunct="0">
              <a:lnSpc>
                <a:spcPts val="2900"/>
              </a:lnSpc>
            </a:pPr>
            <a:r>
              <a:rPr lang="ru-RU" b="1" i="1" dirty="0" smtClean="0">
                <a:solidFill>
                  <a:srgbClr val="FF3300"/>
                </a:solidFill>
                <a:latin typeface="+mj-lt"/>
              </a:rPr>
              <a:t>6.5.1. Использование услуг по обеспечению конфиденциальности на</a:t>
            </a:r>
            <a:br>
              <a:rPr lang="ru-RU" b="1" i="1" dirty="0" smtClean="0">
                <a:solidFill>
                  <a:srgbClr val="FF3300"/>
                </a:solidFill>
                <a:latin typeface="+mj-lt"/>
              </a:rPr>
            </a:br>
            <a:r>
              <a:rPr lang="ru-RU" b="1" i="1" dirty="0" smtClean="0">
                <a:solidFill>
                  <a:srgbClr val="FF3300"/>
                </a:solidFill>
                <a:latin typeface="+mj-lt"/>
              </a:rPr>
              <a:t>физическом уровне</a:t>
            </a:r>
          </a:p>
        </p:txBody>
      </p:sp>
    </p:spTree>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28700"/>
            <a:ext cx="8001056" cy="52193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200" i="1" dirty="0" smtClean="0">
                <a:solidFill>
                  <a:srgbClr val="FF0066"/>
                </a:solidFill>
              </a:rPr>
              <a:t>Услуга по обеспечению  конфиденциальности потока трафика может иметь две формы</a:t>
            </a:r>
            <a:r>
              <a:rPr lang="ru-RU" sz="3200" dirty="0" smtClean="0">
                <a:solidFill>
                  <a:srgbClr val="000099"/>
                </a:solidFill>
              </a:rPr>
              <a:t>: обеспечение  конфиденциальности всего потока трафика, которое может быть предоставлено только для некоторых типов передачи, и обеспечение  конфиденциальности ограниченного потока трафика, которое может быть предоставлено всегда.</a:t>
            </a:r>
            <a:endParaRPr lang="ru-RU" sz="32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9" name="Text Box 7"/>
          <p:cNvSpPr txBox="1">
            <a:spLocks noChangeArrowheads="1"/>
          </p:cNvSpPr>
          <p:nvPr/>
        </p:nvSpPr>
        <p:spPr bwMode="auto">
          <a:xfrm>
            <a:off x="928662" y="1000108"/>
            <a:ext cx="8001056" cy="5348324"/>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pPr>
              <a:lnSpc>
                <a:spcPts val="3500"/>
              </a:lnSpc>
            </a:pPr>
            <a:r>
              <a:rPr lang="ru-RU" i="1" dirty="0" smtClean="0">
                <a:solidFill>
                  <a:srgbClr val="FF0066"/>
                </a:solidFill>
              </a:rPr>
              <a:t>Эффективная защита конфиденциальности требует</a:t>
            </a:r>
            <a:r>
              <a:rPr lang="ru-RU" dirty="0" smtClean="0">
                <a:solidFill>
                  <a:srgbClr val="000099"/>
                </a:solidFill>
              </a:rPr>
              <a:t>, чтобы была обеспечена защита необходимой управляющей информации (например, ключей и другой рассекречивающей информации). Такая защита может быть обеспечена с помощью способов и средств, отличающихся от тех, которые используются для защиты данных (например, криптографические ключи могут быть защищены с помощью физических средств). </a:t>
            </a:r>
            <a:endParaRPr lang="ru-RU" i="1" dirty="0">
              <a:solidFill>
                <a:srgbClr val="000099"/>
              </a:solidFill>
            </a:endParaRPr>
          </a:p>
        </p:txBody>
      </p:sp>
      <p:sp>
        <p:nvSpPr>
          <p:cNvPr id="4"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2139950"/>
            <a:ext cx="8001056" cy="419525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300"/>
              </a:lnSpc>
            </a:pPr>
            <a:r>
              <a:rPr lang="ru-RU" sz="2600" i="1" dirty="0" smtClean="0">
                <a:solidFill>
                  <a:srgbClr val="FF0066"/>
                </a:solidFill>
              </a:rPr>
              <a:t>На канальном уровне СЛКН предоставляют только две услуги</a:t>
            </a:r>
            <a:r>
              <a:rPr lang="ru-RU" sz="2600" dirty="0" smtClean="0">
                <a:solidFill>
                  <a:srgbClr val="000099"/>
                </a:solidFill>
              </a:rPr>
              <a:t>: (1) услуга по обеспечению конфиденциальности информационного обмена с установлением соединения и (2) услуга по обеспечению конфиденциальности информационного обмена без установления соединения (дейтаграммный режим). Эти услуги могут использовать различные способы шифрования.</a:t>
            </a:r>
            <a:endParaRPr lang="ru-RU" sz="26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7" name="Rectangle 3"/>
          <p:cNvSpPr>
            <a:spLocks noChangeArrowheads="1"/>
          </p:cNvSpPr>
          <p:nvPr/>
        </p:nvSpPr>
        <p:spPr bwMode="auto">
          <a:xfrm>
            <a:off x="793750" y="895350"/>
            <a:ext cx="8350250" cy="1115690"/>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hangingPunct="0">
              <a:lnSpc>
                <a:spcPts val="2900"/>
              </a:lnSpc>
            </a:pPr>
            <a:r>
              <a:rPr lang="ru-RU" b="1" i="1" dirty="0" smtClean="0">
                <a:solidFill>
                  <a:srgbClr val="FF3300"/>
                </a:solidFill>
                <a:latin typeface="+mj-lt"/>
              </a:rPr>
              <a:t>6.5.2. Использование услуг по обеспечению конфиденциальности на</a:t>
            </a:r>
            <a:br>
              <a:rPr lang="ru-RU" b="1" i="1" dirty="0" smtClean="0">
                <a:solidFill>
                  <a:srgbClr val="FF3300"/>
                </a:solidFill>
                <a:latin typeface="+mj-lt"/>
              </a:rPr>
            </a:br>
            <a:r>
              <a:rPr lang="ru-RU" b="1" i="1" dirty="0" smtClean="0">
                <a:solidFill>
                  <a:srgbClr val="FF3300"/>
                </a:solidFill>
                <a:latin typeface="+mj-lt"/>
              </a:rPr>
              <a:t>канальном уровне</a:t>
            </a:r>
          </a:p>
        </p:txBody>
      </p:sp>
    </p:spTree>
  </p:cSld>
  <p:clrMapOvr>
    <a:masterClrMapping/>
  </p:clrMapOvr>
  <p:transition spd="slow"/>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739900"/>
            <a:ext cx="8001056" cy="465512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300"/>
              </a:lnSpc>
            </a:pPr>
            <a:r>
              <a:rPr lang="ru-RU" i="1" dirty="0" smtClean="0">
                <a:solidFill>
                  <a:srgbClr val="FF0066"/>
                </a:solidFill>
              </a:rPr>
              <a:t>На сетевом уровне СЛКН предоставляют только три услуги</a:t>
            </a:r>
            <a:r>
              <a:rPr lang="ru-RU" dirty="0" smtClean="0">
                <a:solidFill>
                  <a:srgbClr val="000099"/>
                </a:solidFill>
              </a:rPr>
              <a:t>: (1) услуга по обеспечению конфиденциальности информационного обмена с установлением соединения, (2) услуга по обеспечению конфиденциальности информационного обмена без установления соединения (дейтаграммный режим) и (3) услуга по обеспечению конфиденциальности потока трафика.</a:t>
            </a:r>
            <a:endParaRPr lang="ru-RU"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7" name="Rectangle 3"/>
          <p:cNvSpPr>
            <a:spLocks noChangeArrowheads="1"/>
          </p:cNvSpPr>
          <p:nvPr/>
        </p:nvSpPr>
        <p:spPr bwMode="auto">
          <a:xfrm>
            <a:off x="793750" y="895350"/>
            <a:ext cx="8350250" cy="743793"/>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hangingPunct="0">
              <a:lnSpc>
                <a:spcPts val="2900"/>
              </a:lnSpc>
            </a:pPr>
            <a:r>
              <a:rPr lang="ru-RU" b="1" i="1" dirty="0" smtClean="0">
                <a:solidFill>
                  <a:srgbClr val="FF3300"/>
                </a:solidFill>
                <a:latin typeface="+mj-lt"/>
              </a:rPr>
              <a:t>6.5.3. Использование услуг по обеспечению конфиденциальности на сетевом уровне</a:t>
            </a:r>
          </a:p>
        </p:txBody>
      </p:sp>
    </p:spTree>
  </p:cSld>
  <p:clrMapOvr>
    <a:masterClrMapping/>
  </p:clrMapOvr>
  <p:transition spd="slow"/>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28700"/>
            <a:ext cx="8001056" cy="519231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2600" i="1" dirty="0" smtClean="0">
                <a:solidFill>
                  <a:srgbClr val="FF0066"/>
                </a:solidFill>
              </a:rPr>
              <a:t>Первые две услуги </a:t>
            </a:r>
            <a:r>
              <a:rPr lang="ru-RU" sz="2600" dirty="0" smtClean="0">
                <a:solidFill>
                  <a:srgbClr val="000099"/>
                </a:solidFill>
              </a:rPr>
              <a:t>могут быть обеспечены с помощью различных способов шифрования и/или управления маршрутизацией. </a:t>
            </a:r>
            <a:r>
              <a:rPr lang="ru-RU" sz="2600" i="1" dirty="0" smtClean="0">
                <a:solidFill>
                  <a:srgbClr val="FF0066"/>
                </a:solidFill>
              </a:rPr>
              <a:t>Третья услуга</a:t>
            </a:r>
            <a:r>
              <a:rPr lang="ru-RU" sz="2600" dirty="0" smtClean="0">
                <a:solidFill>
                  <a:srgbClr val="000099"/>
                </a:solidFill>
              </a:rPr>
              <a:t> может быть обеспечена с помощью заполнения трафика совместно с услугами обеспечения конфиденциальности, пре­доставляемыми на сетевом уровне или на более низких уровнях, и/или управления маршрутизацией. Эти услуги позволяют обеспечить конфиденциальность между узлами сетей, узлами подсетей или ретрансляционными сетевыми средствами.</a:t>
            </a:r>
            <a:endParaRPr lang="ru-RU" sz="26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2006600"/>
            <a:ext cx="8001056" cy="433740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100"/>
              </a:lnSpc>
            </a:pPr>
            <a:r>
              <a:rPr lang="ru-RU" sz="2400" i="1" dirty="0" smtClean="0">
                <a:solidFill>
                  <a:srgbClr val="FF0066"/>
                </a:solidFill>
              </a:rPr>
              <a:t>На транспортном уровне СЛКН предоставляют только две услуги</a:t>
            </a:r>
            <a:r>
              <a:rPr lang="ru-RU" sz="2400" dirty="0" smtClean="0">
                <a:solidFill>
                  <a:srgbClr val="000099"/>
                </a:solidFill>
              </a:rPr>
              <a:t>: (1) услуга по обеспечению конфиденциальности информационного обмена с установлением соединения и (2) услуга по обеспечению конфиденциальности информационного обмена без установления соединения (дейтаграммный режим). Эти услуги могут быть обеспечены с помощью различных способов шифрования. Они позволяют обеспечить конфиденциальность между оконечными системами.</a:t>
            </a:r>
            <a:endParaRPr lang="ru-RU" sz="24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7" name="Rectangle 3"/>
          <p:cNvSpPr>
            <a:spLocks noChangeArrowheads="1"/>
          </p:cNvSpPr>
          <p:nvPr/>
        </p:nvSpPr>
        <p:spPr bwMode="auto">
          <a:xfrm>
            <a:off x="793750" y="806450"/>
            <a:ext cx="8350250" cy="1115690"/>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hangingPunct="0">
              <a:lnSpc>
                <a:spcPts val="2900"/>
              </a:lnSpc>
            </a:pPr>
            <a:r>
              <a:rPr lang="ru-RU" b="1" i="1" dirty="0" smtClean="0">
                <a:solidFill>
                  <a:srgbClr val="FF3300"/>
                </a:solidFill>
                <a:latin typeface="+mj-lt"/>
              </a:rPr>
              <a:t>6.5.4. Использование услуг по обеспечению конфиденциальности на транспортном уровне</a:t>
            </a:r>
          </a:p>
        </p:txBody>
      </p:sp>
    </p:spTree>
  </p:cSld>
  <p:clrMapOvr>
    <a:masterClrMapping/>
  </p:clrMapOvr>
  <p:transition spd="slow"/>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873250"/>
            <a:ext cx="8001056" cy="443358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2900"/>
              </a:lnSpc>
            </a:pPr>
            <a:r>
              <a:rPr lang="ru-RU" sz="2400" i="1" dirty="0" smtClean="0">
                <a:solidFill>
                  <a:srgbClr val="FF0066"/>
                </a:solidFill>
              </a:rPr>
              <a:t>На уровне представления данных СЛКН предоставляют только три услуги</a:t>
            </a:r>
            <a:r>
              <a:rPr lang="ru-RU" sz="2400" dirty="0" smtClean="0">
                <a:solidFill>
                  <a:srgbClr val="000099"/>
                </a:solidFill>
              </a:rPr>
              <a:t>: (1) услуга по обеспечению конфиденциальности информационного обмена с установлением соединения, (2) услуга по обеспечению конфиденциальности информационного обмена без установления соединения (дейтаграммный режим) и (3) услуга по обеспечению конфиденциальности отдельных полей. В случае предоставления третьей услуги, на прикладном уровне указываются поля, конфиденциальность которых должна быть защищена.</a:t>
            </a:r>
            <a:endParaRPr lang="ru-RU" sz="24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7" name="Rectangle 3"/>
          <p:cNvSpPr>
            <a:spLocks noChangeArrowheads="1"/>
          </p:cNvSpPr>
          <p:nvPr/>
        </p:nvSpPr>
        <p:spPr bwMode="auto">
          <a:xfrm>
            <a:off x="793750" y="717550"/>
            <a:ext cx="8350250" cy="1115690"/>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hangingPunct="0">
              <a:lnSpc>
                <a:spcPts val="2900"/>
              </a:lnSpc>
            </a:pPr>
            <a:r>
              <a:rPr lang="ru-RU" b="1" i="1" dirty="0" smtClean="0">
                <a:solidFill>
                  <a:srgbClr val="FF3300"/>
                </a:solidFill>
                <a:latin typeface="+mj-lt"/>
              </a:rPr>
              <a:t>6.5.5. Использование услуг по обеспечению конфиденциальности на уровне</a:t>
            </a:r>
            <a:br>
              <a:rPr lang="ru-RU" b="1" i="1" dirty="0" smtClean="0">
                <a:solidFill>
                  <a:srgbClr val="FF3300"/>
                </a:solidFill>
                <a:latin typeface="+mj-lt"/>
              </a:rPr>
            </a:br>
            <a:r>
              <a:rPr lang="ru-RU" b="1" i="1" dirty="0" smtClean="0">
                <a:solidFill>
                  <a:srgbClr val="FF3300"/>
                </a:solidFill>
                <a:latin typeface="+mj-lt"/>
              </a:rPr>
              <a:t>представления данных</a:t>
            </a:r>
          </a:p>
        </p:txBody>
      </p:sp>
    </p:spTree>
  </p:cSld>
  <p:clrMapOvr>
    <a:masterClrMapping/>
  </p:clrMapOvr>
  <p:transition spd="slow"/>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917700"/>
            <a:ext cx="8001056" cy="448058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sz="2600" i="1" dirty="0" smtClean="0">
                <a:solidFill>
                  <a:srgbClr val="FF0066"/>
                </a:solidFill>
              </a:rPr>
              <a:t>На прикладном уровне СЛКН предоставляют все виды услуг</a:t>
            </a:r>
            <a:r>
              <a:rPr lang="ru-RU" sz="2600" dirty="0" smtClean="0">
                <a:solidFill>
                  <a:srgbClr val="000099"/>
                </a:solidFill>
              </a:rPr>
              <a:t>: (1) услуга по обеспечению конфиденциальности информационного обмена с установлением соединения, (2) услуга по обеспечению конфиденциальности информационного обмена без установления соединения (дейтаграммный режим), (3) услуга по обеспечению конфиденциальности отдельных полей и (4) услуга по обеспечению конфиденциальности потока трафика.</a:t>
            </a:r>
            <a:endParaRPr lang="ru-RU" sz="26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7" name="Rectangle 3"/>
          <p:cNvSpPr>
            <a:spLocks noChangeArrowheads="1"/>
          </p:cNvSpPr>
          <p:nvPr/>
        </p:nvSpPr>
        <p:spPr bwMode="auto">
          <a:xfrm>
            <a:off x="793750" y="717550"/>
            <a:ext cx="8350250" cy="1115690"/>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hangingPunct="0">
              <a:lnSpc>
                <a:spcPts val="2900"/>
              </a:lnSpc>
            </a:pPr>
            <a:r>
              <a:rPr lang="ru-RU" b="1" i="1" dirty="0" smtClean="0">
                <a:solidFill>
                  <a:srgbClr val="FF3300"/>
                </a:solidFill>
                <a:latin typeface="+mj-lt"/>
              </a:rPr>
              <a:t>6.5.6. Использование услуг по обеспечению конфиденциальности на прикладном</a:t>
            </a:r>
            <a:br>
              <a:rPr lang="ru-RU" b="1" i="1" dirty="0" smtClean="0">
                <a:solidFill>
                  <a:srgbClr val="FF3300"/>
                </a:solidFill>
                <a:latin typeface="+mj-lt"/>
              </a:rPr>
            </a:br>
            <a:r>
              <a:rPr lang="ru-RU" b="1" i="1" dirty="0" smtClean="0">
                <a:solidFill>
                  <a:srgbClr val="FF3300"/>
                </a:solidFill>
                <a:latin typeface="+mj-lt"/>
              </a:rPr>
              <a:t>уровне</a:t>
            </a:r>
          </a:p>
        </p:txBody>
      </p:sp>
    </p:spTree>
  </p:cSld>
  <p:clrMapOvr>
    <a:masterClrMapping/>
  </p:clrMapOvr>
  <p:transition spd="slow"/>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71550" y="939800"/>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000"/>
              </a:lnSpc>
            </a:pPr>
            <a:r>
              <a:rPr lang="ru-RU" sz="2600" i="1" dirty="0" smtClean="0">
                <a:solidFill>
                  <a:srgbClr val="FF0066"/>
                </a:solidFill>
              </a:rPr>
              <a:t>Первая и вторая услуги </a:t>
            </a:r>
            <a:r>
              <a:rPr lang="ru-RU" sz="2600" dirty="0" smtClean="0">
                <a:solidFill>
                  <a:srgbClr val="000099"/>
                </a:solidFill>
              </a:rPr>
              <a:t>могут обеспечиваться с помощью различных способов шифрования, реализуемых на любом из нижних уровней. </a:t>
            </a:r>
            <a:r>
              <a:rPr lang="ru-RU" sz="2600" i="1" dirty="0" smtClean="0">
                <a:solidFill>
                  <a:srgbClr val="FF0066"/>
                </a:solidFill>
              </a:rPr>
              <a:t>Третья услуга </a:t>
            </a:r>
            <a:r>
              <a:rPr lang="ru-RU" sz="2600" dirty="0" smtClean="0">
                <a:solidFill>
                  <a:srgbClr val="000099"/>
                </a:solidFill>
              </a:rPr>
              <a:t>может быть обеспечена с помощью различных способов шифрования, реализуемых на уровне представления данных. </a:t>
            </a:r>
            <a:r>
              <a:rPr lang="ru-RU" sz="2600" i="1" dirty="0" smtClean="0">
                <a:solidFill>
                  <a:srgbClr val="FF0066"/>
                </a:solidFill>
              </a:rPr>
              <a:t>Услуга по обеспечению конфиденциальности ограниченного трафика </a:t>
            </a:r>
            <a:r>
              <a:rPr lang="ru-RU" sz="2600" dirty="0" smtClean="0">
                <a:solidFill>
                  <a:srgbClr val="000099"/>
                </a:solidFill>
              </a:rPr>
              <a:t>может быть предоставлена на основе использования различных способов заполнения трафика на прикладном уровне совместно с услугой обеспечения конфиденциальности, предоставляемой на одном из нижних уровней.</a:t>
            </a:r>
            <a:endParaRPr lang="ru-RU" sz="26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428750"/>
            <a:ext cx="7993063" cy="489095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pPr>
            <a:r>
              <a:rPr lang="ru-RU" sz="2600" dirty="0" smtClean="0">
                <a:solidFill>
                  <a:srgbClr val="000099"/>
                </a:solidFill>
              </a:rPr>
              <a:t>Передача или хранение элемента данных осуществляется с использованием того или иного </a:t>
            </a:r>
            <a:r>
              <a:rPr lang="ru-RU" sz="2600" i="1" dirty="0" smtClean="0">
                <a:solidFill>
                  <a:srgbClr val="FF0066"/>
                </a:solidFill>
              </a:rPr>
              <a:t>формата представления элемента данных</a:t>
            </a:r>
            <a:r>
              <a:rPr lang="ru-RU" sz="2600" dirty="0" smtClean="0">
                <a:solidFill>
                  <a:srgbClr val="000099"/>
                </a:solidFill>
              </a:rPr>
              <a:t> (например, число семнадцать, может быть закодировано как десятичное число 17, как шестнадцатеричное число 11, как девятое нечётное целое число, как седьмое простое число, как корень квадратный из 289, так как 17</a:t>
            </a:r>
            <a:r>
              <a:rPr lang="ru-RU" sz="2600" baseline="30000" dirty="0" smtClean="0">
                <a:solidFill>
                  <a:srgbClr val="000099"/>
                </a:solidFill>
              </a:rPr>
              <a:t>2</a:t>
            </a:r>
            <a:r>
              <a:rPr lang="ru-RU" sz="2600" dirty="0" smtClean="0">
                <a:solidFill>
                  <a:srgbClr val="000099"/>
                </a:solidFill>
              </a:rPr>
              <a:t>=289). Информация может быть получена, либо непосредственно из формата представления, либо из атрибутов формата представления.</a:t>
            </a:r>
            <a:endParaRPr lang="ru-RU" sz="2600" dirty="0">
              <a:solidFill>
                <a:srgbClr val="000099"/>
              </a:solidFill>
            </a:endParaRPr>
          </a:p>
        </p:txBody>
      </p:sp>
      <p:sp>
        <p:nvSpPr>
          <p:cNvPr id="188420" name="Rectangle 4"/>
          <p:cNvSpPr>
            <a:spLocks noChangeArrowheads="1"/>
          </p:cNvSpPr>
          <p:nvPr/>
        </p:nvSpPr>
        <p:spPr bwMode="auto">
          <a:xfrm>
            <a:off x="793750" y="819150"/>
            <a:ext cx="8350250" cy="423193"/>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eaLnBrk="0" hangingPunct="0">
              <a:lnSpc>
                <a:spcPts val="3300"/>
              </a:lnSpc>
              <a:buClr>
                <a:srgbClr val="FFFF00"/>
              </a:buClr>
              <a:buSzPct val="80000"/>
              <a:buFont typeface="Wingdings" pitchFamily="2" charset="2"/>
              <a:buNone/>
            </a:pPr>
            <a:r>
              <a:rPr lang="en-US" sz="3200" b="1" i="1" dirty="0" smtClean="0">
                <a:solidFill>
                  <a:srgbClr val="FF3300"/>
                </a:solidFill>
                <a:latin typeface="Arial" charset="0"/>
              </a:rPr>
              <a:t>VII.</a:t>
            </a:r>
            <a:r>
              <a:rPr lang="ru-RU" sz="3200" b="1" i="1" dirty="0" smtClean="0">
                <a:solidFill>
                  <a:srgbClr val="FF3300"/>
                </a:solidFill>
                <a:latin typeface="Arial" charset="0"/>
              </a:rPr>
              <a:t> Форматы представления данных</a:t>
            </a:r>
            <a:endParaRPr lang="ru-RU" sz="3200" b="1" i="1" dirty="0">
              <a:solidFill>
                <a:srgbClr val="FF3300"/>
              </a:solidFill>
              <a:latin typeface="Arial" charset="0"/>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82073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pPr>
            <a:r>
              <a:rPr lang="ru-RU" dirty="0" smtClean="0">
                <a:solidFill>
                  <a:srgbClr val="000099"/>
                </a:solidFill>
              </a:rPr>
              <a:t>Таким образом, </a:t>
            </a:r>
            <a:r>
              <a:rPr lang="ru-RU" i="1" dirty="0" smtClean="0">
                <a:solidFill>
                  <a:srgbClr val="FF0066"/>
                </a:solidFill>
              </a:rPr>
              <a:t>информацию можно получить одним из следующих способов</a:t>
            </a:r>
            <a:r>
              <a:rPr lang="ru-RU" dirty="0" smtClean="0">
                <a:solidFill>
                  <a:srgbClr val="000099"/>
                </a:solidFill>
              </a:rPr>
              <a:t>:</a:t>
            </a:r>
            <a:endParaRPr lang="ru-RU" dirty="0">
              <a:solidFill>
                <a:srgbClr val="000099"/>
              </a:solidFill>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6" name="Text Box 2"/>
          <p:cNvSpPr txBox="1">
            <a:spLocks noChangeArrowheads="1"/>
          </p:cNvSpPr>
          <p:nvPr/>
        </p:nvSpPr>
        <p:spPr bwMode="auto">
          <a:xfrm>
            <a:off x="927100" y="1784350"/>
            <a:ext cx="8001056" cy="446276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5125" indent="-365125" algn="l">
              <a:lnSpc>
                <a:spcPts val="3000"/>
              </a:lnSpc>
              <a:spcBef>
                <a:spcPts val="600"/>
              </a:spcBef>
              <a:buClr>
                <a:srgbClr val="FF0066"/>
              </a:buClr>
              <a:buSzPct val="80000"/>
              <a:buFont typeface="+mj-lt"/>
              <a:buAutoNum type="arabicPeriod"/>
              <a:defRPr/>
            </a:pPr>
            <a:r>
              <a:rPr lang="ru-RU" sz="2600" dirty="0" smtClean="0">
                <a:solidFill>
                  <a:srgbClr val="000099"/>
                </a:solidFill>
              </a:rPr>
              <a:t>путём проверки объёма данных, когда известны условные обозначения (установленные правила) формата представления и связанная с ними информация;</a:t>
            </a:r>
          </a:p>
          <a:p>
            <a:pPr marL="365125" indent="-365125" algn="l">
              <a:lnSpc>
                <a:spcPts val="3000"/>
              </a:lnSpc>
              <a:spcBef>
                <a:spcPts val="600"/>
              </a:spcBef>
              <a:buClr>
                <a:srgbClr val="FF0066"/>
              </a:buClr>
              <a:buSzPct val="80000"/>
              <a:buFont typeface="+mj-lt"/>
              <a:buAutoNum type="arabicPeriod"/>
              <a:defRPr/>
            </a:pPr>
            <a:r>
              <a:rPr lang="ru-RU" sz="2600" dirty="0" smtClean="0">
                <a:solidFill>
                  <a:srgbClr val="000099"/>
                </a:solidFill>
              </a:rPr>
              <a:t>путём установления наличия или отсутствия элемента данных;</a:t>
            </a:r>
          </a:p>
          <a:p>
            <a:pPr marL="365125" indent="-365125" algn="l">
              <a:lnSpc>
                <a:spcPts val="3000"/>
              </a:lnSpc>
              <a:spcBef>
                <a:spcPts val="600"/>
              </a:spcBef>
              <a:buClr>
                <a:srgbClr val="FF0066"/>
              </a:buClr>
              <a:buSzPct val="80000"/>
              <a:buFont typeface="+mj-lt"/>
              <a:buAutoNum type="arabicPeriod"/>
              <a:defRPr/>
            </a:pPr>
            <a:r>
              <a:rPr lang="ru-RU" sz="2600" dirty="0" smtClean="0">
                <a:solidFill>
                  <a:srgbClr val="000099"/>
                </a:solidFill>
              </a:rPr>
              <a:t>на основе размера (длины) элемента данных;</a:t>
            </a:r>
          </a:p>
          <a:p>
            <a:pPr marL="365125" indent="-365125" algn="l">
              <a:lnSpc>
                <a:spcPts val="3000"/>
              </a:lnSpc>
              <a:spcBef>
                <a:spcPts val="600"/>
              </a:spcBef>
              <a:buClr>
                <a:srgbClr val="FF0066"/>
              </a:buClr>
              <a:buSzPct val="80000"/>
              <a:buFont typeface="+mj-lt"/>
              <a:buAutoNum type="arabicPeriod"/>
              <a:defRPr/>
            </a:pPr>
            <a:r>
              <a:rPr lang="ru-RU" sz="2600" dirty="0" smtClean="0">
                <a:solidFill>
                  <a:srgbClr val="000099"/>
                </a:solidFill>
              </a:rPr>
              <a:t>на основе динамического варьирования форматов представления.</a:t>
            </a:r>
          </a:p>
        </p:txBody>
      </p:sp>
    </p:spTree>
  </p:cSld>
  <p:clrMapOvr>
    <a:masterClrMapping/>
  </p:clrMapOvr>
  <p:transition spd="slow"/>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028700"/>
            <a:ext cx="7993063" cy="174406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sz="3000" dirty="0" smtClean="0">
                <a:solidFill>
                  <a:srgbClr val="000099"/>
                </a:solidFill>
              </a:rPr>
              <a:t>Например, </a:t>
            </a:r>
            <a:r>
              <a:rPr lang="ru-RU" sz="3000" i="1" dirty="0" smtClean="0">
                <a:solidFill>
                  <a:srgbClr val="FF0066"/>
                </a:solidFill>
              </a:rPr>
              <a:t>информацию о том, что «Король умер» можно было бы получить на основе следующих умозаключений и анализа</a:t>
            </a:r>
            <a:r>
              <a:rPr lang="ru-RU" sz="3000" dirty="0" smtClean="0">
                <a:solidFill>
                  <a:srgbClr val="000099"/>
                </a:solidFill>
              </a:rPr>
              <a:t>:</a:t>
            </a:r>
            <a:endParaRPr lang="ru-RU" sz="3000" dirty="0">
              <a:solidFill>
                <a:srgbClr val="000099"/>
              </a:solidFill>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6" name="Text Box 2"/>
          <p:cNvSpPr txBox="1">
            <a:spLocks noChangeArrowheads="1"/>
          </p:cNvSpPr>
          <p:nvPr/>
        </p:nvSpPr>
        <p:spPr bwMode="auto">
          <a:xfrm>
            <a:off x="927100" y="2806700"/>
            <a:ext cx="8001056" cy="346248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1325" indent="-441325" algn="l">
              <a:lnSpc>
                <a:spcPts val="3300"/>
              </a:lnSpc>
              <a:spcBef>
                <a:spcPts val="600"/>
              </a:spcBef>
              <a:buClr>
                <a:srgbClr val="FF0066"/>
              </a:buClr>
              <a:buSzPct val="80000"/>
              <a:buFont typeface="Wingdings" pitchFamily="2" charset="2"/>
              <a:buChar char="q"/>
              <a:defRPr/>
            </a:pPr>
            <a:r>
              <a:rPr lang="ru-RU" dirty="0" smtClean="0">
                <a:solidFill>
                  <a:srgbClr val="000099"/>
                </a:solidFill>
              </a:rPr>
              <a:t>путём проверки логического (булева) выражения, когда его значение справедливо, то король действительно умер, если нет, то не умер;</a:t>
            </a:r>
          </a:p>
          <a:p>
            <a:pPr marL="441325" indent="-441325" algn="l">
              <a:lnSpc>
                <a:spcPts val="3300"/>
              </a:lnSpc>
              <a:spcBef>
                <a:spcPts val="600"/>
              </a:spcBef>
              <a:buClr>
                <a:srgbClr val="FF0066"/>
              </a:buClr>
              <a:buSzPct val="80000"/>
              <a:buFont typeface="Wingdings" pitchFamily="2" charset="2"/>
              <a:buChar char="q"/>
              <a:defRPr/>
            </a:pPr>
            <a:r>
              <a:rPr lang="ru-RU" dirty="0" smtClean="0">
                <a:solidFill>
                  <a:srgbClr val="000099"/>
                </a:solidFill>
              </a:rPr>
              <a:t>путём установления наличия или отсутствия файла под названием «Сообщение о смерти короля» в каталоге файлов;</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9" name="Text Box 7"/>
          <p:cNvSpPr txBox="1">
            <a:spLocks noChangeArrowheads="1"/>
          </p:cNvSpPr>
          <p:nvPr/>
        </p:nvSpPr>
        <p:spPr bwMode="auto">
          <a:xfrm>
            <a:off x="928662" y="1000108"/>
            <a:ext cx="8001056" cy="5315751"/>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pPr>
              <a:lnSpc>
                <a:spcPts val="3800"/>
              </a:lnSpc>
            </a:pPr>
            <a:r>
              <a:rPr lang="ru-RU" sz="2900" dirty="0" smtClean="0">
                <a:solidFill>
                  <a:srgbClr val="000099"/>
                </a:solidFill>
              </a:rPr>
              <a:t>В данной лекции используются </a:t>
            </a:r>
            <a:r>
              <a:rPr lang="ru-RU" sz="2900" i="1" dirty="0" smtClean="0">
                <a:solidFill>
                  <a:srgbClr val="FF0066"/>
                </a:solidFill>
              </a:rPr>
              <a:t>понятия защищённой зоны и перекрывающихся защищённых зон</a:t>
            </a:r>
            <a:r>
              <a:rPr lang="ru-RU" sz="2900" dirty="0" smtClean="0">
                <a:solidFill>
                  <a:srgbClr val="000099"/>
                </a:solidFill>
              </a:rPr>
              <a:t>. Данные внутри защищённой зоны защищаются прикладными процессами или системами, реализующими соответствующий способ (или несколько соответствующих способов) обеспечения безопасности. Соответственно </a:t>
            </a:r>
            <a:r>
              <a:rPr lang="ru-RU" sz="2900" i="1" dirty="0" smtClean="0">
                <a:solidFill>
                  <a:srgbClr val="FF0066"/>
                </a:solidFill>
              </a:rPr>
              <a:t>все данные в пределах защищённой зоны являются также защищёнными</a:t>
            </a:r>
            <a:r>
              <a:rPr lang="ru-RU" sz="2900" dirty="0" smtClean="0">
                <a:solidFill>
                  <a:srgbClr val="000099"/>
                </a:solidFill>
              </a:rPr>
              <a:t>.</a:t>
            </a:r>
            <a:endParaRPr lang="ru-RU" sz="2900" i="1" dirty="0">
              <a:solidFill>
                <a:srgbClr val="000099"/>
              </a:solidFill>
            </a:endParaRPr>
          </a:p>
        </p:txBody>
      </p:sp>
      <p:sp>
        <p:nvSpPr>
          <p:cNvPr id="4"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6" name="Text Box 2"/>
          <p:cNvSpPr txBox="1">
            <a:spLocks noChangeArrowheads="1"/>
          </p:cNvSpPr>
          <p:nvPr/>
        </p:nvSpPr>
        <p:spPr bwMode="auto">
          <a:xfrm>
            <a:off x="927100" y="939800"/>
            <a:ext cx="8001056" cy="529632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1325" indent="-441325" algn="l">
              <a:lnSpc>
                <a:spcPts val="3700"/>
              </a:lnSpc>
              <a:spcBef>
                <a:spcPts val="600"/>
              </a:spcBef>
              <a:buClr>
                <a:srgbClr val="FF0066"/>
              </a:buClr>
              <a:buSzPct val="80000"/>
              <a:buFont typeface="Wingdings" pitchFamily="2" charset="2"/>
              <a:buChar char="q"/>
              <a:defRPr/>
            </a:pPr>
            <a:r>
              <a:rPr lang="ru-RU" sz="3200" dirty="0" smtClean="0">
                <a:solidFill>
                  <a:srgbClr val="000099"/>
                </a:solidFill>
              </a:rPr>
              <a:t>путём проверки списка умерших монархов и обнаружения того, что размер данного списка увеличился;</a:t>
            </a:r>
          </a:p>
          <a:p>
            <a:pPr marL="441325" indent="-441325" algn="l">
              <a:lnSpc>
                <a:spcPts val="3700"/>
              </a:lnSpc>
              <a:spcBef>
                <a:spcPts val="600"/>
              </a:spcBef>
              <a:buClr>
                <a:srgbClr val="FF0066"/>
              </a:buClr>
              <a:buSzPct val="80000"/>
              <a:buFont typeface="Wingdings" pitchFamily="2" charset="2"/>
              <a:buChar char="q"/>
              <a:defRPr/>
            </a:pPr>
            <a:r>
              <a:rPr lang="ru-RU" sz="3200" dirty="0" smtClean="0">
                <a:solidFill>
                  <a:srgbClr val="000099"/>
                </a:solidFill>
              </a:rPr>
              <a:t>путём установления того, что счётчик, который указывает на количество дней, когда страна уже была в состоянии без монарха, может находиться под наблюдением для его ежедневной коррекции.</a:t>
            </a:r>
          </a:p>
        </p:txBody>
      </p:sp>
    </p:spTree>
  </p:cSld>
  <p:clrMapOvr>
    <a:masterClrMapping/>
  </p:clrMapOvr>
  <p:transition spd="slow"/>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895350"/>
            <a:ext cx="7993063" cy="192360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pPr>
            <a:r>
              <a:rPr lang="ru-RU" sz="2600" i="1" dirty="0" smtClean="0">
                <a:solidFill>
                  <a:srgbClr val="FF0066"/>
                </a:solidFill>
              </a:rPr>
              <a:t>Процедура отображения элемента информации </a:t>
            </a:r>
            <a:r>
              <a:rPr lang="ru-RU" sz="2600" dirty="0" smtClean="0">
                <a:solidFill>
                  <a:srgbClr val="000099"/>
                </a:solidFill>
              </a:rPr>
              <a:t>в некоторый формат представления определяется набором правил отображения (</a:t>
            </a:r>
            <a:r>
              <a:rPr lang="en-US" sz="2600" dirty="0" smtClean="0">
                <a:solidFill>
                  <a:srgbClr val="000099"/>
                </a:solidFill>
              </a:rPr>
              <a:t>representation rules</a:t>
            </a:r>
            <a:r>
              <a:rPr lang="ru-RU" sz="2600" dirty="0" smtClean="0">
                <a:solidFill>
                  <a:srgbClr val="000099"/>
                </a:solidFill>
              </a:rPr>
              <a:t>). Правила отображения описывают:</a:t>
            </a:r>
            <a:endParaRPr lang="ru-RU" sz="2600" dirty="0">
              <a:solidFill>
                <a:srgbClr val="000099"/>
              </a:solidFill>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6" name="Text Box 2"/>
          <p:cNvSpPr txBox="1">
            <a:spLocks noChangeArrowheads="1"/>
          </p:cNvSpPr>
          <p:nvPr/>
        </p:nvSpPr>
        <p:spPr bwMode="auto">
          <a:xfrm>
            <a:off x="927100" y="2895377"/>
            <a:ext cx="8001056" cy="33855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5125" indent="-365125" algn="l">
              <a:lnSpc>
                <a:spcPts val="2800"/>
              </a:lnSpc>
              <a:spcBef>
                <a:spcPts val="600"/>
              </a:spcBef>
              <a:buClr>
                <a:srgbClr val="FF0066"/>
              </a:buClr>
              <a:buSzPct val="80000"/>
              <a:buFont typeface="Wingdings" pitchFamily="2" charset="2"/>
              <a:buChar char="q"/>
              <a:defRPr/>
            </a:pPr>
            <a:r>
              <a:rPr lang="ru-RU" sz="2400" dirty="0" smtClean="0">
                <a:solidFill>
                  <a:srgbClr val="000099"/>
                </a:solidFill>
              </a:rPr>
              <a:t>как информация кодируется в данные;</a:t>
            </a:r>
          </a:p>
          <a:p>
            <a:pPr marL="365125" indent="-365125" algn="l">
              <a:lnSpc>
                <a:spcPts val="2800"/>
              </a:lnSpc>
              <a:spcBef>
                <a:spcPts val="600"/>
              </a:spcBef>
              <a:buClr>
                <a:srgbClr val="FF0066"/>
              </a:buClr>
              <a:buSzPct val="80000"/>
              <a:buFont typeface="Wingdings" pitchFamily="2" charset="2"/>
              <a:buChar char="q"/>
              <a:defRPr/>
            </a:pPr>
            <a:r>
              <a:rPr lang="ru-RU" sz="2400" dirty="0" smtClean="0">
                <a:solidFill>
                  <a:srgbClr val="000099"/>
                </a:solidFill>
              </a:rPr>
              <a:t>как данные могут быть отображены в информацию, которая была закодирована в них;</a:t>
            </a:r>
          </a:p>
          <a:p>
            <a:pPr marL="365125" indent="-365125" algn="l">
              <a:lnSpc>
                <a:spcPts val="2800"/>
              </a:lnSpc>
              <a:spcBef>
                <a:spcPts val="600"/>
              </a:spcBef>
              <a:buClr>
                <a:srgbClr val="FF0066"/>
              </a:buClr>
              <a:buSzPct val="80000"/>
              <a:buFont typeface="Wingdings" pitchFamily="2" charset="2"/>
              <a:buChar char="q"/>
              <a:defRPr/>
            </a:pPr>
            <a:r>
              <a:rPr lang="ru-RU" sz="2400" dirty="0" smtClean="0">
                <a:solidFill>
                  <a:srgbClr val="000099"/>
                </a:solidFill>
              </a:rPr>
              <a:t>какие должны быть сделаны явные и неявные контекстно-зависимые изменения, когда информация уже закодирована (например, формирование файла может повлечь изменения в каталоге файлов).</a:t>
            </a:r>
          </a:p>
        </p:txBody>
      </p:sp>
    </p:spTree>
  </p:cSld>
  <p:clrMapOvr>
    <a:masterClrMapping/>
  </p:clrMapOvr>
  <p:transition spd="slow"/>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895350"/>
            <a:ext cx="7993063" cy="92333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sz="3200" i="1" dirty="0" smtClean="0">
                <a:solidFill>
                  <a:srgbClr val="FF0066"/>
                </a:solidFill>
              </a:rPr>
              <a:t>СПКН защищают элемент информации </a:t>
            </a:r>
            <a:r>
              <a:rPr lang="ru-RU" sz="3200" dirty="0" smtClean="0">
                <a:solidFill>
                  <a:srgbClr val="000099"/>
                </a:solidFill>
              </a:rPr>
              <a:t>следующим образом:</a:t>
            </a:r>
            <a:endParaRPr lang="ru-RU" sz="3200" dirty="0">
              <a:solidFill>
                <a:srgbClr val="000099"/>
              </a:solidFill>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6" name="Text Box 2"/>
          <p:cNvSpPr txBox="1">
            <a:spLocks noChangeArrowheads="1"/>
          </p:cNvSpPr>
          <p:nvPr/>
        </p:nvSpPr>
        <p:spPr bwMode="auto">
          <a:xfrm>
            <a:off x="927100" y="1873250"/>
            <a:ext cx="8001056" cy="443711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57200" indent="-457200" algn="l">
              <a:lnSpc>
                <a:spcPts val="3400"/>
              </a:lnSpc>
              <a:spcBef>
                <a:spcPts val="600"/>
              </a:spcBef>
              <a:buClr>
                <a:srgbClr val="FF0066"/>
              </a:buClr>
              <a:buSzPct val="80000"/>
              <a:buFont typeface="+mj-lt"/>
              <a:buAutoNum type="arabicParenR"/>
              <a:defRPr/>
            </a:pPr>
            <a:r>
              <a:rPr lang="ru-RU" sz="3000" dirty="0" smtClean="0">
                <a:solidFill>
                  <a:srgbClr val="000099"/>
                </a:solidFill>
              </a:rPr>
              <a:t>либо путём защиты формата представления элемента информации от несанкционированного вскрытия на основе предоставления гарантий в рамках соответствующей зоны защиты;</a:t>
            </a:r>
          </a:p>
          <a:p>
            <a:pPr marL="457200" indent="-457200" algn="l">
              <a:lnSpc>
                <a:spcPts val="3400"/>
              </a:lnSpc>
              <a:spcBef>
                <a:spcPts val="600"/>
              </a:spcBef>
              <a:buClr>
                <a:srgbClr val="FF0066"/>
              </a:buClr>
              <a:buSzPct val="80000"/>
              <a:buFont typeface="+mj-lt"/>
              <a:buAutoNum type="arabicParenR"/>
              <a:defRPr/>
            </a:pPr>
            <a:r>
              <a:rPr lang="ru-RU" sz="3000" dirty="0" smtClean="0">
                <a:solidFill>
                  <a:srgbClr val="000099"/>
                </a:solidFill>
              </a:rPr>
              <a:t>либо путём защиты знания правил отображения от несанкционированного вскрытия.</a:t>
            </a:r>
          </a:p>
        </p:txBody>
      </p:sp>
    </p:spTree>
  </p:cSld>
  <p:clrMapOvr>
    <a:masterClrMapping/>
  </p:clrMapOvr>
  <p:transition spd="slow"/>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84250"/>
            <a:ext cx="7993063" cy="519764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i="1" dirty="0" smtClean="0">
                <a:solidFill>
                  <a:srgbClr val="FF0066"/>
                </a:solidFill>
              </a:rPr>
              <a:t>Различные зоны защиты могут иметь свои отличительные сильные стороны</a:t>
            </a:r>
            <a:r>
              <a:rPr lang="ru-RU" dirty="0" smtClean="0">
                <a:solidFill>
                  <a:srgbClr val="000099"/>
                </a:solidFill>
              </a:rPr>
              <a:t>, зависящие от уровня защиты от несанкционированного вскрытия, обеспечиваемого для форматов представления информации в этих зонах. Также и </a:t>
            </a:r>
            <a:r>
              <a:rPr lang="ru-RU" i="1" dirty="0" smtClean="0">
                <a:solidFill>
                  <a:srgbClr val="FF0066"/>
                </a:solidFill>
              </a:rPr>
              <a:t>различные наборы правил отображения могут иметь свои отличительные сильные стороны</a:t>
            </a:r>
            <a:r>
              <a:rPr lang="ru-RU" dirty="0" smtClean="0">
                <a:solidFill>
                  <a:srgbClr val="000099"/>
                </a:solidFill>
              </a:rPr>
              <a:t>, зависящие от трудности самих правил отображения, которые становятся известны неавторизованным субъектам.</a:t>
            </a:r>
            <a:endParaRPr lang="ru-RU" dirty="0">
              <a:solidFill>
                <a:srgbClr val="000099"/>
              </a:solidFill>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84250"/>
            <a:ext cx="7993063" cy="532107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100" dirty="0" smtClean="0">
                <a:solidFill>
                  <a:srgbClr val="000099"/>
                </a:solidFill>
              </a:rPr>
              <a:t>В качестве основы описания характеристик различных типов СПКН используется </a:t>
            </a:r>
            <a:r>
              <a:rPr lang="ru-RU" sz="3100" i="1" dirty="0" smtClean="0">
                <a:solidFill>
                  <a:srgbClr val="FF0066"/>
                </a:solidFill>
              </a:rPr>
              <a:t>концепция защиты конфиденциальности контекста</a:t>
            </a:r>
            <a:r>
              <a:rPr lang="ru-RU" sz="3100" dirty="0" smtClean="0">
                <a:solidFill>
                  <a:srgbClr val="000099"/>
                </a:solidFill>
              </a:rPr>
              <a:t>. Защита конфиденциальности контекста (для любого элемента информации) представляет собой соответствующий формат представления этого элемента информации, используемый в определенной зоне защиты.</a:t>
            </a:r>
            <a:endParaRPr lang="ru-RU" sz="3100" dirty="0">
              <a:solidFill>
                <a:srgbClr val="000099"/>
              </a:solidFill>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028700"/>
            <a:ext cx="7993063" cy="503298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400"/>
              </a:lnSpc>
            </a:pPr>
            <a:r>
              <a:rPr lang="ru-RU" sz="3600" i="1" dirty="0" smtClean="0">
                <a:solidFill>
                  <a:srgbClr val="FF0066"/>
                </a:solidFill>
              </a:rPr>
              <a:t>Режим функционирования СПКН </a:t>
            </a:r>
            <a:r>
              <a:rPr lang="ru-RU" sz="3600" dirty="0" smtClean="0">
                <a:solidFill>
                  <a:srgbClr val="000099"/>
                </a:solidFill>
              </a:rPr>
              <a:t>может стать понятным на основе определения того, что доставка информации, скорее всего, связана с её многократной последовательной обработкой в зависимости от конкретного контекста защиты конфиденциальности.</a:t>
            </a:r>
            <a:endParaRPr lang="ru-RU" sz="3600" dirty="0">
              <a:solidFill>
                <a:srgbClr val="000099"/>
              </a:solidFill>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84250"/>
            <a:ext cx="7993063" cy="519501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sz="2700" i="1" dirty="0" smtClean="0">
                <a:solidFill>
                  <a:srgbClr val="FF0066"/>
                </a:solidFill>
              </a:rPr>
              <a:t>Изменение формата представления или изменение зоны защиты </a:t>
            </a:r>
            <a:r>
              <a:rPr lang="ru-RU" sz="2700" dirty="0" smtClean="0">
                <a:solidFill>
                  <a:srgbClr val="000099"/>
                </a:solidFill>
              </a:rPr>
              <a:t>связано с переходом от одного способа защиты конфиденциальности контекста к другому. Изменение формата представления будет, как правило, вызывать переход к более защищённой форме представления или, наоборот, к менее защищённой. Аналогично и изменение зоны защиты будет, как правило, вызывать переход в более защищённую зону или, наоборот, в менее защищённую (см. рис. 6.1).</a:t>
            </a:r>
            <a:endParaRPr lang="ru-RU" sz="2700" dirty="0">
              <a:solidFill>
                <a:srgbClr val="000099"/>
              </a:solidFill>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339850"/>
            <a:ext cx="7993063" cy="50783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500"/>
              </a:lnSpc>
            </a:pPr>
            <a:r>
              <a:rPr lang="ru-RU" sz="3000" dirty="0" smtClean="0">
                <a:solidFill>
                  <a:srgbClr val="000099"/>
                </a:solidFill>
              </a:rPr>
              <a:t>Термин </a:t>
            </a:r>
            <a:r>
              <a:rPr lang="ru-RU" sz="3000" i="1" dirty="0" smtClean="0">
                <a:solidFill>
                  <a:srgbClr val="FF0066"/>
                </a:solidFill>
              </a:rPr>
              <a:t>скрытый канал</a:t>
            </a:r>
            <a:r>
              <a:rPr lang="ru-RU" sz="3000" dirty="0" smtClean="0">
                <a:solidFill>
                  <a:srgbClr val="FF0066"/>
                </a:solidFill>
              </a:rPr>
              <a:t> (</a:t>
            </a:r>
            <a:r>
              <a:rPr lang="ru-RU" sz="3000" i="1" dirty="0" smtClean="0">
                <a:solidFill>
                  <a:srgbClr val="FF0066"/>
                </a:solidFill>
              </a:rPr>
              <a:t>канал утечки</a:t>
            </a:r>
            <a:r>
              <a:rPr lang="ru-RU" sz="3000" dirty="0" smtClean="0">
                <a:solidFill>
                  <a:srgbClr val="FF0066"/>
                </a:solidFill>
              </a:rPr>
              <a:t>) </a:t>
            </a:r>
            <a:r>
              <a:rPr lang="ru-RU" sz="3000" dirty="0" smtClean="0">
                <a:solidFill>
                  <a:srgbClr val="000099"/>
                </a:solidFill>
              </a:rPr>
              <a:t>относится к способам, которые не предназначены для передачи информации, но которые могут быть использованы для доставки информации, что, в конечном счёте, может привести к нарушению ПЛБ. Атаки типа скрытый канал относятся к атакам, которые осуществляются внутри системы отправителем некоторых данных.</a:t>
            </a:r>
            <a:endParaRPr lang="ru-RU" sz="3000" dirty="0">
              <a:solidFill>
                <a:srgbClr val="000099"/>
              </a:solidFill>
            </a:endParaRPr>
          </a:p>
        </p:txBody>
      </p:sp>
      <p:sp>
        <p:nvSpPr>
          <p:cNvPr id="188420" name="Rectangle 4"/>
          <p:cNvSpPr>
            <a:spLocks noChangeArrowheads="1"/>
          </p:cNvSpPr>
          <p:nvPr/>
        </p:nvSpPr>
        <p:spPr bwMode="auto">
          <a:xfrm>
            <a:off x="793750" y="819150"/>
            <a:ext cx="8350250" cy="423193"/>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eaLnBrk="0" hangingPunct="0">
              <a:lnSpc>
                <a:spcPts val="3300"/>
              </a:lnSpc>
              <a:buClr>
                <a:srgbClr val="FFFF00"/>
              </a:buClr>
              <a:buSzPct val="80000"/>
              <a:buFont typeface="Wingdings" pitchFamily="2" charset="2"/>
              <a:buNone/>
            </a:pPr>
            <a:r>
              <a:rPr lang="en-US" sz="3200" b="1" i="1" dirty="0" smtClean="0">
                <a:solidFill>
                  <a:srgbClr val="FF3300"/>
                </a:solidFill>
                <a:latin typeface="Arial" charset="0"/>
              </a:rPr>
              <a:t>VIII.</a:t>
            </a:r>
            <a:r>
              <a:rPr lang="ru-RU" sz="3200" b="1" i="1" dirty="0" smtClean="0">
                <a:solidFill>
                  <a:srgbClr val="FF3300"/>
                </a:solidFill>
                <a:latin typeface="Arial" charset="0"/>
              </a:rPr>
              <a:t> Скрытые каналы передачи</a:t>
            </a:r>
            <a:endParaRPr lang="ru-RU" sz="3200" b="1" i="1" dirty="0">
              <a:solidFill>
                <a:srgbClr val="FF3300"/>
              </a:solidFill>
              <a:latin typeface="Arial" charset="0"/>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162050"/>
            <a:ext cx="7993063" cy="503734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600"/>
              </a:lnSpc>
            </a:pPr>
            <a:r>
              <a:rPr lang="ru-RU" i="1" dirty="0" smtClean="0">
                <a:solidFill>
                  <a:srgbClr val="FF0000"/>
                </a:solidFill>
              </a:rPr>
              <a:t>Такая атака не накладывает ограничений на использование соответствующих средств доставки информации</a:t>
            </a:r>
            <a:r>
              <a:rPr lang="ru-RU" dirty="0" smtClean="0">
                <a:solidFill>
                  <a:srgbClr val="000099"/>
                </a:solidFill>
              </a:rPr>
              <a:t>, которые обычно используются для этой цели. В достаточно сложной системе присутствует одно или несколько средств доставки информации помимо основных способов, которые обеспечивают процедуры обмена, хранения и извлечения данных. </a:t>
            </a:r>
            <a:r>
              <a:rPr lang="ru-RU" i="1" dirty="0" smtClean="0">
                <a:solidFill>
                  <a:srgbClr val="FF0000"/>
                </a:solidFill>
              </a:rPr>
              <a:t>Такие средства именуются скрытыми каналами</a:t>
            </a:r>
            <a:r>
              <a:rPr lang="ru-RU" dirty="0" smtClean="0">
                <a:solidFill>
                  <a:srgbClr val="000099"/>
                </a:solidFill>
              </a:rPr>
              <a:t>.</a:t>
            </a:r>
            <a:endParaRPr lang="ru-RU" dirty="0">
              <a:solidFill>
                <a:srgbClr val="000099"/>
              </a:solidFill>
            </a:endParaRPr>
          </a:p>
        </p:txBody>
      </p:sp>
      <p:sp>
        <p:nvSpPr>
          <p:cNvPr id="5"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028700"/>
            <a:ext cx="7993063" cy="519764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400"/>
              </a:lnSpc>
            </a:pPr>
            <a:r>
              <a:rPr lang="ru-RU" i="1" dirty="0" smtClean="0">
                <a:solidFill>
                  <a:srgbClr val="FF0066"/>
                </a:solidFill>
              </a:rPr>
              <a:t>Многие скрытые каналы включают разрешённые процедуры управления </a:t>
            </a:r>
            <a:r>
              <a:rPr lang="ru-RU" dirty="0" smtClean="0">
                <a:solidFill>
                  <a:srgbClr val="000099"/>
                </a:solidFill>
              </a:rPr>
              <a:t>(модуляции) состояниями или событиями, которые становятся явными для субъектов, не авторизованных для получения информации от источника такой модуляции. Информация доставляется между источником и получателем, которые одинаково понимают (распознают) её смысл, а указанная модуляция обеспечивает перемещение такой информации.</a:t>
            </a:r>
            <a:endParaRPr lang="ru-RU" dirty="0">
              <a:solidFill>
                <a:srgbClr val="000099"/>
              </a:solidFill>
            </a:endParaRPr>
          </a:p>
        </p:txBody>
      </p:sp>
      <p:sp>
        <p:nvSpPr>
          <p:cNvPr id="5"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9" name="Text Box 7"/>
          <p:cNvSpPr txBox="1">
            <a:spLocks noChangeArrowheads="1"/>
          </p:cNvSpPr>
          <p:nvPr/>
        </p:nvSpPr>
        <p:spPr bwMode="auto">
          <a:xfrm>
            <a:off x="928662" y="1000108"/>
            <a:ext cx="8001056" cy="5360442"/>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pPr>
              <a:lnSpc>
                <a:spcPts val="3800"/>
              </a:lnSpc>
            </a:pPr>
            <a:r>
              <a:rPr lang="ru-RU" sz="3400" i="1" dirty="0" smtClean="0">
                <a:solidFill>
                  <a:srgbClr val="FF0066"/>
                </a:solidFill>
              </a:rPr>
              <a:t>Если имеют место две или более перекрывающихся защищённых зон</a:t>
            </a:r>
            <a:r>
              <a:rPr lang="ru-RU" sz="3400" dirty="0" smtClean="0">
                <a:solidFill>
                  <a:srgbClr val="000099"/>
                </a:solidFill>
              </a:rPr>
              <a:t>, то данные в субзоне перекрытия являются многократно защищёнными. Отсюда следует </a:t>
            </a:r>
            <a:r>
              <a:rPr lang="ru-RU" sz="3400" i="1" dirty="0" smtClean="0">
                <a:solidFill>
                  <a:srgbClr val="FF0066"/>
                </a:solidFill>
              </a:rPr>
              <a:t>вывод</a:t>
            </a:r>
            <a:r>
              <a:rPr lang="ru-RU" sz="3400" dirty="0" smtClean="0">
                <a:solidFill>
                  <a:srgbClr val="000099"/>
                </a:solidFill>
              </a:rPr>
              <a:t>, что </a:t>
            </a:r>
            <a:r>
              <a:rPr lang="ru-RU" sz="3400" i="1" dirty="0" smtClean="0">
                <a:solidFill>
                  <a:srgbClr val="FF0066"/>
                </a:solidFill>
              </a:rPr>
              <a:t>для обеспечения непрерывной защиты данных, которые перемещаются из одной зоны в другую, необходимо использовать перекрывающиеся защищённые зоны</a:t>
            </a:r>
            <a:r>
              <a:rPr lang="ru-RU" sz="3400" dirty="0" smtClean="0">
                <a:solidFill>
                  <a:srgbClr val="000099"/>
                </a:solidFill>
              </a:rPr>
              <a:t>.</a:t>
            </a:r>
            <a:endParaRPr lang="ru-RU" sz="3400" i="1" dirty="0">
              <a:solidFill>
                <a:srgbClr val="000099"/>
              </a:solidFill>
            </a:endParaRPr>
          </a:p>
        </p:txBody>
      </p:sp>
      <p:sp>
        <p:nvSpPr>
          <p:cNvPr id="4"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84250"/>
            <a:ext cx="7993063" cy="307776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4000"/>
              </a:lnSpc>
            </a:pPr>
            <a:r>
              <a:rPr lang="ru-RU" sz="3400" dirty="0" smtClean="0">
                <a:solidFill>
                  <a:srgbClr val="000099"/>
                </a:solidFill>
              </a:rPr>
              <a:t>При использовании различных процедур обмена данными, примерами каналов, которые </a:t>
            </a:r>
            <a:r>
              <a:rPr lang="ru-RU" sz="3400" i="1" dirty="0" smtClean="0">
                <a:solidFill>
                  <a:srgbClr val="FF0066"/>
                </a:solidFill>
              </a:rPr>
              <a:t>основаны на распознавании смысла перемещаемой информации</a:t>
            </a:r>
            <a:r>
              <a:rPr lang="ru-RU" sz="3400" dirty="0" smtClean="0">
                <a:solidFill>
                  <a:srgbClr val="000099"/>
                </a:solidFill>
              </a:rPr>
              <a:t>, являются:</a:t>
            </a:r>
            <a:endParaRPr lang="ru-RU" sz="3400" dirty="0">
              <a:solidFill>
                <a:srgbClr val="000099"/>
              </a:solidFill>
            </a:endParaRPr>
          </a:p>
        </p:txBody>
      </p:sp>
      <p:sp>
        <p:nvSpPr>
          <p:cNvPr id="5"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4" name="Text Box 2"/>
          <p:cNvSpPr txBox="1">
            <a:spLocks noChangeArrowheads="1"/>
          </p:cNvSpPr>
          <p:nvPr/>
        </p:nvSpPr>
        <p:spPr bwMode="auto">
          <a:xfrm>
            <a:off x="927100" y="4140200"/>
            <a:ext cx="8001056" cy="194925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57200" indent="-457200" algn="l">
              <a:lnSpc>
                <a:spcPts val="3900"/>
              </a:lnSpc>
              <a:spcBef>
                <a:spcPts val="600"/>
              </a:spcBef>
              <a:buClr>
                <a:srgbClr val="FF0066"/>
              </a:buClr>
              <a:buSzPct val="80000"/>
              <a:buFont typeface="+mj-lt"/>
              <a:buAutoNum type="arabicParenR"/>
              <a:defRPr/>
            </a:pPr>
            <a:r>
              <a:rPr lang="ru-RU" sz="3200" dirty="0" smtClean="0">
                <a:solidFill>
                  <a:srgbClr val="000099"/>
                </a:solidFill>
              </a:rPr>
              <a:t>различные допустимые размеры </a:t>
            </a:r>
            <a:r>
              <a:rPr lang="en-US" sz="3200" dirty="0" smtClean="0">
                <a:solidFill>
                  <a:srgbClr val="000099"/>
                </a:solidFill>
              </a:rPr>
              <a:t>PDU</a:t>
            </a:r>
            <a:r>
              <a:rPr lang="ru-RU" sz="3200" dirty="0" smtClean="0">
                <a:solidFill>
                  <a:srgbClr val="000099"/>
                </a:solidFill>
              </a:rPr>
              <a:t>-элемента </a:t>
            </a:r>
            <a:r>
              <a:rPr lang="en-US" sz="3200" i="1" dirty="0" smtClean="0">
                <a:solidFill>
                  <a:srgbClr val="000099"/>
                </a:solidFill>
              </a:rPr>
              <a:t>N</a:t>
            </a:r>
            <a:r>
              <a:rPr lang="ru-RU" sz="3200" dirty="0" smtClean="0">
                <a:solidFill>
                  <a:srgbClr val="000099"/>
                </a:solidFill>
              </a:rPr>
              <a:t>-го уровня архитектуры ЭМВОС или Интернет-архитектуры;</a:t>
            </a:r>
          </a:p>
        </p:txBody>
      </p:sp>
    </p:spTree>
  </p:cSld>
  <p:clrMapOvr>
    <a:masterClrMapping/>
  </p:clrMapOvr>
  <p:transition spd="slow"/>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4" name="Text Box 2"/>
          <p:cNvSpPr txBox="1">
            <a:spLocks noChangeArrowheads="1"/>
          </p:cNvSpPr>
          <p:nvPr/>
        </p:nvSpPr>
        <p:spPr bwMode="auto">
          <a:xfrm>
            <a:off x="927100" y="939800"/>
            <a:ext cx="8001056" cy="541173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3200"/>
              </a:lnSpc>
              <a:spcBef>
                <a:spcPts val="600"/>
              </a:spcBef>
              <a:buClr>
                <a:srgbClr val="FF0066"/>
              </a:buClr>
              <a:buSzPct val="80000"/>
              <a:buFont typeface="+mj-lt"/>
              <a:buAutoNum type="arabicParenR" startAt="2"/>
              <a:defRPr/>
            </a:pPr>
            <a:r>
              <a:rPr lang="ru-RU" dirty="0" smtClean="0">
                <a:solidFill>
                  <a:srgbClr val="000099"/>
                </a:solidFill>
              </a:rPr>
              <a:t>различные адреса получателей, которые доступны для приёма или перехвата получателем по скрытому каналу при организации соединения или дейтаграммном режиме доставки на </a:t>
            </a:r>
            <a:r>
              <a:rPr lang="en-US" i="1" dirty="0" smtClean="0">
                <a:solidFill>
                  <a:srgbClr val="000099"/>
                </a:solidFill>
              </a:rPr>
              <a:t>N</a:t>
            </a:r>
            <a:r>
              <a:rPr lang="ru-RU" dirty="0" smtClean="0">
                <a:solidFill>
                  <a:srgbClr val="000099"/>
                </a:solidFill>
              </a:rPr>
              <a:t>-</a:t>
            </a:r>
            <a:r>
              <a:rPr lang="ru-RU" dirty="0" err="1" smtClean="0">
                <a:solidFill>
                  <a:srgbClr val="000099"/>
                </a:solidFill>
              </a:rPr>
              <a:t>ом</a:t>
            </a:r>
            <a:r>
              <a:rPr lang="ru-RU" dirty="0" smtClean="0">
                <a:solidFill>
                  <a:srgbClr val="000099"/>
                </a:solidFill>
              </a:rPr>
              <a:t> уровне архитектуры ЭМВОС или Интернет-архитектуры;</a:t>
            </a:r>
          </a:p>
          <a:p>
            <a:pPr marL="514350" indent="-514350" algn="l">
              <a:lnSpc>
                <a:spcPts val="3200"/>
              </a:lnSpc>
              <a:spcBef>
                <a:spcPts val="600"/>
              </a:spcBef>
              <a:buClr>
                <a:srgbClr val="FF0066"/>
              </a:buClr>
              <a:buSzPct val="80000"/>
              <a:buFont typeface="+mj-lt"/>
              <a:buAutoNum type="arabicParenR" startAt="2"/>
              <a:defRPr/>
            </a:pPr>
            <a:r>
              <a:rPr lang="ru-RU" dirty="0" smtClean="0">
                <a:solidFill>
                  <a:srgbClr val="000099"/>
                </a:solidFill>
              </a:rPr>
              <a:t>различные допустимые промежутки времени между процедурами передачи по одному и тому же соединению или от одного и того же объекта на </a:t>
            </a:r>
            <a:r>
              <a:rPr lang="en-US" i="1" dirty="0" smtClean="0">
                <a:solidFill>
                  <a:srgbClr val="000099"/>
                </a:solidFill>
              </a:rPr>
              <a:t>N</a:t>
            </a:r>
            <a:r>
              <a:rPr lang="ru-RU" dirty="0" smtClean="0">
                <a:solidFill>
                  <a:srgbClr val="000099"/>
                </a:solidFill>
              </a:rPr>
              <a:t>-</a:t>
            </a:r>
            <a:r>
              <a:rPr lang="ru-RU" dirty="0" err="1" smtClean="0">
                <a:solidFill>
                  <a:srgbClr val="000099"/>
                </a:solidFill>
              </a:rPr>
              <a:t>ом</a:t>
            </a:r>
            <a:r>
              <a:rPr lang="ru-RU" dirty="0" smtClean="0">
                <a:solidFill>
                  <a:srgbClr val="000099"/>
                </a:solidFill>
              </a:rPr>
              <a:t> уровне архитектуры ЭМВОС или Интернет-архитектуры.</a:t>
            </a:r>
          </a:p>
        </p:txBody>
      </p:sp>
    </p:spTree>
  </p:cSld>
  <p:clrMapOvr>
    <a:masterClrMapping/>
  </p:clrMapOvr>
  <p:transition spd="slow"/>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028700"/>
            <a:ext cx="7993063" cy="5232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r>
              <a:rPr lang="ru-RU" sz="3400" dirty="0" smtClean="0">
                <a:solidFill>
                  <a:srgbClr val="000099"/>
                </a:solidFill>
              </a:rPr>
              <a:t>Последний пример представляет собой </a:t>
            </a:r>
            <a:r>
              <a:rPr lang="ru-RU" sz="3400" i="1" dirty="0" smtClean="0">
                <a:solidFill>
                  <a:srgbClr val="FF0066"/>
                </a:solidFill>
              </a:rPr>
              <a:t>скрытый канал синхронизации</a:t>
            </a:r>
            <a:r>
              <a:rPr lang="ru-RU" sz="3400" dirty="0" smtClean="0">
                <a:solidFill>
                  <a:srgbClr val="000099"/>
                </a:solidFill>
              </a:rPr>
              <a:t>. При использовании различных способов хранения и извлечения данных, примерами каналов, которые </a:t>
            </a:r>
            <a:r>
              <a:rPr lang="ru-RU" sz="3400" i="1" dirty="0" smtClean="0">
                <a:solidFill>
                  <a:srgbClr val="FF0066"/>
                </a:solidFill>
              </a:rPr>
              <a:t>основаны на распознавании смысла перемещаемой информации</a:t>
            </a:r>
            <a:r>
              <a:rPr lang="ru-RU" sz="3400" dirty="0" smtClean="0">
                <a:solidFill>
                  <a:srgbClr val="000099"/>
                </a:solidFill>
              </a:rPr>
              <a:t>, являются:</a:t>
            </a:r>
            <a:endParaRPr lang="ru-RU" sz="3400" dirty="0">
              <a:solidFill>
                <a:srgbClr val="000099"/>
              </a:solidFill>
            </a:endParaRPr>
          </a:p>
        </p:txBody>
      </p:sp>
      <p:sp>
        <p:nvSpPr>
          <p:cNvPr id="5"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4" name="Text Box 2"/>
          <p:cNvSpPr txBox="1">
            <a:spLocks noChangeArrowheads="1"/>
          </p:cNvSpPr>
          <p:nvPr/>
        </p:nvSpPr>
        <p:spPr bwMode="auto">
          <a:xfrm>
            <a:off x="927100" y="939800"/>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3300"/>
              </a:lnSpc>
              <a:spcBef>
                <a:spcPts val="600"/>
              </a:spcBef>
              <a:buClr>
                <a:srgbClr val="FF0066"/>
              </a:buClr>
              <a:buSzPct val="80000"/>
              <a:buFont typeface="+mj-lt"/>
              <a:buAutoNum type="arabicParenR"/>
              <a:defRPr/>
            </a:pPr>
            <a:r>
              <a:rPr lang="ru-RU" sz="2900" dirty="0" smtClean="0">
                <a:solidFill>
                  <a:srgbClr val="000099"/>
                </a:solidFill>
              </a:rPr>
              <a:t>наименование, присвоенное области хранения;</a:t>
            </a:r>
          </a:p>
          <a:p>
            <a:pPr marL="514350" indent="-514350" algn="l">
              <a:lnSpc>
                <a:spcPts val="3300"/>
              </a:lnSpc>
              <a:spcBef>
                <a:spcPts val="600"/>
              </a:spcBef>
              <a:buClr>
                <a:srgbClr val="FF0066"/>
              </a:buClr>
              <a:buSzPct val="80000"/>
              <a:buFont typeface="+mj-lt"/>
              <a:buAutoNum type="arabicParenR"/>
              <a:defRPr/>
            </a:pPr>
            <a:r>
              <a:rPr lang="ru-RU" sz="2900" dirty="0" smtClean="0">
                <a:solidFill>
                  <a:srgbClr val="000099"/>
                </a:solidFill>
              </a:rPr>
              <a:t>наличие или отсутствие определённых хранящихся данных;</a:t>
            </a:r>
          </a:p>
          <a:p>
            <a:pPr marL="514350" indent="-514350" algn="l">
              <a:lnSpc>
                <a:spcPts val="3300"/>
              </a:lnSpc>
              <a:spcBef>
                <a:spcPts val="600"/>
              </a:spcBef>
              <a:buClr>
                <a:srgbClr val="FF0066"/>
              </a:buClr>
              <a:buSzPct val="80000"/>
              <a:buFont typeface="+mj-lt"/>
              <a:buAutoNum type="arabicParenR"/>
              <a:defRPr/>
            </a:pPr>
            <a:r>
              <a:rPr lang="ru-RU" sz="2900" dirty="0" smtClean="0">
                <a:solidFill>
                  <a:srgbClr val="000099"/>
                </a:solidFill>
              </a:rPr>
              <a:t>объём хранящихся данных;</a:t>
            </a:r>
          </a:p>
          <a:p>
            <a:pPr marL="514350" indent="-514350" algn="l">
              <a:lnSpc>
                <a:spcPts val="3300"/>
              </a:lnSpc>
              <a:spcBef>
                <a:spcPts val="600"/>
              </a:spcBef>
              <a:buClr>
                <a:srgbClr val="FF0066"/>
              </a:buClr>
              <a:buSzPct val="80000"/>
              <a:buFont typeface="+mj-lt"/>
              <a:buAutoNum type="arabicParenR"/>
              <a:defRPr/>
            </a:pPr>
            <a:r>
              <a:rPr lang="ru-RU" sz="2900" dirty="0" smtClean="0">
                <a:solidFill>
                  <a:srgbClr val="000099"/>
                </a:solidFill>
              </a:rPr>
              <a:t>способность получения дополнительных предназначенных для хранения данных;</a:t>
            </a:r>
          </a:p>
          <a:p>
            <a:pPr marL="514350" indent="-514350" algn="l">
              <a:lnSpc>
                <a:spcPts val="3300"/>
              </a:lnSpc>
              <a:spcBef>
                <a:spcPts val="600"/>
              </a:spcBef>
              <a:buClr>
                <a:srgbClr val="FF0066"/>
              </a:buClr>
              <a:buSzPct val="80000"/>
              <a:buFont typeface="+mj-lt"/>
              <a:buAutoNum type="arabicParenR"/>
              <a:defRPr/>
            </a:pPr>
            <a:r>
              <a:rPr lang="ru-RU" sz="2900" dirty="0" smtClean="0">
                <a:solidFill>
                  <a:srgbClr val="000099"/>
                </a:solidFill>
              </a:rPr>
              <a:t>продолжительность интервала времени, в течение которого хранятся или не хранятся определённые данные.</a:t>
            </a:r>
          </a:p>
        </p:txBody>
      </p:sp>
    </p:spTree>
  </p:cSld>
  <p:clrMapOvr>
    <a:masterClrMapping/>
  </p:clrMapOvr>
  <p:transition spd="slow"/>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028700"/>
            <a:ext cx="7993063" cy="519231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400"/>
              </a:lnSpc>
            </a:pPr>
            <a:r>
              <a:rPr lang="ru-RU" sz="2600" dirty="0" smtClean="0">
                <a:solidFill>
                  <a:srgbClr val="000099"/>
                </a:solidFill>
              </a:rPr>
              <a:t>Первые из перечисленных примеров, в которых данные (их имена) могут храниться, а затем извлекаться, именуются как </a:t>
            </a:r>
            <a:r>
              <a:rPr lang="ru-RU" sz="2600" i="1" dirty="0" smtClean="0">
                <a:solidFill>
                  <a:srgbClr val="FF0066"/>
                </a:solidFill>
              </a:rPr>
              <a:t>«скрытые каналы хранения»</a:t>
            </a:r>
            <a:r>
              <a:rPr lang="ru-RU" sz="2600" dirty="0" smtClean="0">
                <a:solidFill>
                  <a:srgbClr val="000099"/>
                </a:solidFill>
              </a:rPr>
              <a:t>.</a:t>
            </a:r>
          </a:p>
          <a:p>
            <a:pPr>
              <a:lnSpc>
                <a:spcPts val="3400"/>
              </a:lnSpc>
            </a:pPr>
            <a:r>
              <a:rPr lang="ru-RU" sz="2600" dirty="0" smtClean="0">
                <a:solidFill>
                  <a:srgbClr val="000099"/>
                </a:solidFill>
              </a:rPr>
              <a:t>Системные ресурсы и протоколы связи могут быть описаны и представлены как абстрактные характеристические объекты, используемые при проведении отдельных первичных процедур. Следовательно, в более общем представлении, примерами, которые </a:t>
            </a:r>
            <a:r>
              <a:rPr lang="ru-RU" sz="2600" i="1" dirty="0" smtClean="0">
                <a:solidFill>
                  <a:srgbClr val="FF0066"/>
                </a:solidFill>
              </a:rPr>
              <a:t>основаны на распознавании смысла перемещаемой информации</a:t>
            </a:r>
            <a:r>
              <a:rPr lang="ru-RU" sz="2600" dirty="0" smtClean="0">
                <a:solidFill>
                  <a:srgbClr val="000099"/>
                </a:solidFill>
              </a:rPr>
              <a:t>, являются:</a:t>
            </a:r>
            <a:endParaRPr lang="ru-RU" sz="2600" dirty="0">
              <a:solidFill>
                <a:srgbClr val="000099"/>
              </a:solidFill>
            </a:endParaRPr>
          </a:p>
        </p:txBody>
      </p:sp>
      <p:sp>
        <p:nvSpPr>
          <p:cNvPr id="5"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4" name="Text Box 2"/>
          <p:cNvSpPr txBox="1">
            <a:spLocks noChangeArrowheads="1"/>
          </p:cNvSpPr>
          <p:nvPr/>
        </p:nvSpPr>
        <p:spPr bwMode="auto">
          <a:xfrm>
            <a:off x="927100" y="1117600"/>
            <a:ext cx="8001056" cy="502701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3800"/>
              </a:lnSpc>
              <a:spcBef>
                <a:spcPts val="600"/>
              </a:spcBef>
              <a:buClr>
                <a:srgbClr val="FF0066"/>
              </a:buClr>
              <a:buSzPct val="80000"/>
              <a:buFont typeface="+mj-lt"/>
              <a:buAutoNum type="arabicParenR"/>
              <a:defRPr/>
            </a:pPr>
            <a:r>
              <a:rPr lang="ru-RU" sz="3200" dirty="0" smtClean="0">
                <a:solidFill>
                  <a:srgbClr val="000099"/>
                </a:solidFill>
              </a:rPr>
              <a:t>выбор одной из доступных процедур;</a:t>
            </a:r>
          </a:p>
          <a:p>
            <a:pPr marL="514350" indent="-514350" algn="l">
              <a:lnSpc>
                <a:spcPts val="3800"/>
              </a:lnSpc>
              <a:spcBef>
                <a:spcPts val="600"/>
              </a:spcBef>
              <a:buClr>
                <a:srgbClr val="FF0066"/>
              </a:buClr>
              <a:buSzPct val="80000"/>
              <a:buFont typeface="+mj-lt"/>
              <a:buAutoNum type="arabicParenR"/>
              <a:defRPr/>
            </a:pPr>
            <a:r>
              <a:rPr lang="ru-RU" sz="3200" dirty="0" smtClean="0">
                <a:solidFill>
                  <a:srgbClr val="000099"/>
                </a:solidFill>
              </a:rPr>
              <a:t>порядок, в котором используются служебные примитивы;</a:t>
            </a:r>
          </a:p>
          <a:p>
            <a:pPr marL="514350" indent="-514350" algn="l">
              <a:lnSpc>
                <a:spcPts val="3800"/>
              </a:lnSpc>
              <a:spcBef>
                <a:spcPts val="600"/>
              </a:spcBef>
              <a:buClr>
                <a:srgbClr val="FF0066"/>
              </a:buClr>
              <a:buSzPct val="80000"/>
              <a:buFont typeface="+mj-lt"/>
              <a:buAutoNum type="arabicParenR"/>
              <a:defRPr/>
            </a:pPr>
            <a:r>
              <a:rPr lang="ru-RU" sz="3200" dirty="0" smtClean="0">
                <a:solidFill>
                  <a:srgbClr val="000099"/>
                </a:solidFill>
              </a:rPr>
              <a:t>продолжительность интервала времени между используемыми процедурами, когда для получателя существует потенциальная возможность наблюдения по скрытому каналу.</a:t>
            </a:r>
            <a:endParaRPr lang="ru-RU" sz="2900" dirty="0" smtClean="0">
              <a:solidFill>
                <a:srgbClr val="000099"/>
              </a:solidFill>
            </a:endParaRPr>
          </a:p>
        </p:txBody>
      </p:sp>
    </p:spTree>
  </p:cSld>
  <p:clrMapOvr>
    <a:masterClrMapping/>
  </p:clrMapOvr>
  <p:transition spd="slow"/>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028700"/>
            <a:ext cx="7993063" cy="517064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r>
              <a:rPr lang="ru-RU" sz="2400" i="1" dirty="0" smtClean="0">
                <a:solidFill>
                  <a:srgbClr val="FF0066"/>
                </a:solidFill>
              </a:rPr>
              <a:t>Обеспечение конфиденциальности информации может быть гарантировано только тогда</a:t>
            </a:r>
            <a:r>
              <a:rPr lang="ru-RU" sz="2400" dirty="0" smtClean="0">
                <a:solidFill>
                  <a:srgbClr val="000099"/>
                </a:solidFill>
              </a:rPr>
              <a:t>, когда все средства доставки (перемещения) информации выявлены и идентифицированы (включая скрытые каналы), и каждое из них контролируется на основе использования соответствующих СПКН.</a:t>
            </a:r>
          </a:p>
          <a:p>
            <a:r>
              <a:rPr lang="ru-RU" sz="2400" dirty="0" smtClean="0">
                <a:solidFill>
                  <a:srgbClr val="000099"/>
                </a:solidFill>
              </a:rPr>
              <a:t>Во многих примерах </a:t>
            </a:r>
            <a:r>
              <a:rPr lang="ru-RU" sz="2400" i="1" dirty="0" smtClean="0">
                <a:solidFill>
                  <a:srgbClr val="FF0066"/>
                </a:solidFill>
              </a:rPr>
              <a:t>полная нейтрализация скрытых каналов является неразрешимой задачей</a:t>
            </a:r>
            <a:r>
              <a:rPr lang="ru-RU" sz="2400" dirty="0" smtClean="0">
                <a:solidFill>
                  <a:srgbClr val="000099"/>
                </a:solidFill>
              </a:rPr>
              <a:t> (по техническим, организационным, экономическим или иным причинам). И всё-таки, можно добиться снижения объёмов информации, которая будет перемещаться по таким каналам, до приемлемых значений.</a:t>
            </a:r>
            <a:endParaRPr lang="ru-RU" sz="2600" dirty="0">
              <a:solidFill>
                <a:srgbClr val="000099"/>
              </a:solidFill>
            </a:endParaRPr>
          </a:p>
        </p:txBody>
      </p:sp>
      <p:sp>
        <p:nvSpPr>
          <p:cNvPr id="5"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ChangeArrowheads="1"/>
          </p:cNvSpPr>
          <p:nvPr/>
        </p:nvSpPr>
        <p:spPr bwMode="auto">
          <a:xfrm>
            <a:off x="755650" y="819150"/>
            <a:ext cx="8388350" cy="837152"/>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buClr>
                <a:srgbClr val="FFFF00"/>
              </a:buClr>
              <a:buSzPct val="80000"/>
              <a:buFont typeface="Wingdings" pitchFamily="2" charset="2"/>
              <a:buNone/>
            </a:pPr>
            <a:r>
              <a:rPr lang="en-US" sz="3200" b="1" i="1" dirty="0" smtClean="0">
                <a:solidFill>
                  <a:srgbClr val="FF3300"/>
                </a:solidFill>
                <a:latin typeface="Arial" charset="0"/>
              </a:rPr>
              <a:t>IX.</a:t>
            </a:r>
            <a:r>
              <a:rPr lang="ru-RU" sz="3200" b="1" i="1" dirty="0" smtClean="0">
                <a:solidFill>
                  <a:srgbClr val="FF3300"/>
                </a:solidFill>
                <a:latin typeface="Arial" charset="0"/>
              </a:rPr>
              <a:t> </a:t>
            </a:r>
            <a:r>
              <a:rPr lang="ru-RU" sz="3200" b="1" i="1" dirty="0">
                <a:solidFill>
                  <a:srgbClr val="FF3300"/>
                </a:solidFill>
                <a:latin typeface="Arial" charset="0"/>
              </a:rPr>
              <a:t>Общая структура </a:t>
            </a:r>
            <a:r>
              <a:rPr lang="ru-RU" sz="3200" b="1" i="1" dirty="0" smtClean="0">
                <a:solidFill>
                  <a:srgbClr val="FF3300"/>
                </a:solidFill>
                <a:latin typeface="Arial" charset="0"/>
              </a:rPr>
              <a:t>службы обеспечения конфиденциальности</a:t>
            </a:r>
            <a:endParaRPr lang="ru-RU" sz="3200" b="1" i="1" dirty="0">
              <a:solidFill>
                <a:srgbClr val="FF3300"/>
              </a:solidFill>
              <a:latin typeface="Arial" charset="0"/>
            </a:endParaRPr>
          </a:p>
        </p:txBody>
      </p:sp>
      <p:graphicFrame>
        <p:nvGraphicFramePr>
          <p:cNvPr id="269405" name="Group 93"/>
          <p:cNvGraphicFramePr>
            <a:graphicFrameLocks noGrp="1"/>
          </p:cNvGraphicFramePr>
          <p:nvPr/>
        </p:nvGraphicFramePr>
        <p:xfrm>
          <a:off x="928662" y="2143116"/>
          <a:ext cx="7921628" cy="3669774"/>
        </p:xfrm>
        <a:graphic>
          <a:graphicData uri="http://schemas.openxmlformats.org/drawingml/2006/table">
            <a:tbl>
              <a:tblPr/>
              <a:tblGrid>
                <a:gridCol w="2176488">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622300">
                  <a:extLst>
                    <a:ext uri="{9D8B030D-6E8A-4147-A177-3AD203B41FA5}">
                      <a16:colId xmlns:a16="http://schemas.microsoft.com/office/drawing/2014/main" val="20002"/>
                    </a:ext>
                  </a:extLst>
                </a:gridCol>
                <a:gridCol w="4544990">
                  <a:extLst>
                    <a:ext uri="{9D8B030D-6E8A-4147-A177-3AD203B41FA5}">
                      <a16:colId xmlns:a16="http://schemas.microsoft.com/office/drawing/2014/main" val="20003"/>
                    </a:ext>
                  </a:extLst>
                </a:gridCol>
              </a:tblGrid>
              <a:tr h="1080967">
                <a:tc rowSpan="4">
                  <a:txBody>
                    <a:bodyPr/>
                    <a:lstStyle/>
                    <a:p>
                      <a:pPr marL="0" marR="0" lvl="0" indent="0" algn="l"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Структура службы обеспечения </a:t>
                      </a:r>
                      <a:r>
                        <a:rPr kumimoji="0" lang="ru-RU" sz="2400" b="0" i="0" u="none" strike="noStrike" cap="none" normalizeH="0" baseline="0" dirty="0" err="1" smtClean="0">
                          <a:ln>
                            <a:noFill/>
                          </a:ln>
                          <a:solidFill>
                            <a:srgbClr val="000099"/>
                          </a:solidFill>
                          <a:effectLst>
                            <a:outerShdw dist="25400" dir="2700000" algn="ctr" rotWithShape="0">
                              <a:schemeClr val="tx2">
                                <a:lumMod val="20000"/>
                                <a:lumOff val="80000"/>
                              </a:schemeClr>
                            </a:outerShdw>
                          </a:effectLst>
                          <a:latin typeface="Arial" charset="0"/>
                        </a:rPr>
                        <a:t>конфиденциа-льности</a:t>
                      </a:r>
                      <a:endParaRPr kumimoji="0" lang="ru-RU" sz="24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endParaRPr>
                    </a:p>
                  </a:txBody>
                  <a:tcPr marL="54000" marR="54000" marT="54000" marB="54000"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rowSpan="3">
                  <a:txBody>
                    <a:bodyPr/>
                    <a:lstStyle/>
                    <a:p>
                      <a:pPr marL="0" marR="0" lvl="0" indent="0" algn="l" defTabSz="914400" rtl="0" eaLnBrk="0" fontAlgn="base" latinLnBrk="0" hangingPunct="0">
                        <a:lnSpc>
                          <a:spcPts val="3400"/>
                        </a:lnSpc>
                        <a:spcBef>
                          <a:spcPct val="0"/>
                        </a:spcBef>
                        <a:spcAft>
                          <a:spcPct val="0"/>
                        </a:spcAft>
                        <a:buClr>
                          <a:srgbClr val="FFFF00"/>
                        </a:buClr>
                        <a:buSzPct val="80000"/>
                        <a:buFont typeface="Wingdings" pitchFamily="2" charset="2"/>
                        <a:buNone/>
                        <a:tabLst/>
                      </a:pPr>
                      <a:r>
                        <a:rPr kumimoji="0" lang="ru-RU" sz="2000" b="0" i="0" u="none" strike="noStrike" kern="600" cap="none" spc="-250"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Элемент</a:t>
                      </a:r>
                    </a:p>
                  </a:txBody>
                  <a:tcPr marL="54000" marR="54000" marT="54000" marB="54000" vert="wordArtVert"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0DAEE"/>
                    </a:solidFill>
                  </a:tcPr>
                </a:tc>
                <a:tc gridSpan="2">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000" b="0" i="0" u="sng"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Объект/субъект</a:t>
                      </a:r>
                      <a:r>
                        <a:rPr kumimoji="0" lang="ru-RU" sz="20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 </a:t>
                      </a:r>
                      <a:r>
                        <a:rPr lang="ru-RU" sz="2000" kern="1200" dirty="0" smtClean="0">
                          <a:solidFill>
                            <a:srgbClr val="000099"/>
                          </a:solidFill>
                          <a:effectLst>
                            <a:outerShdw dist="25400" dir="2700000" algn="ctr" rotWithShape="0">
                              <a:schemeClr val="tx2">
                                <a:lumMod val="20000"/>
                                <a:lumOff val="80000"/>
                              </a:schemeClr>
                            </a:outerShdw>
                          </a:effectLst>
                          <a:latin typeface="+mn-lt"/>
                          <a:ea typeface="+mn-ea"/>
                          <a:cs typeface="+mn-cs"/>
                        </a:rPr>
                        <a:t>Инициатор, Проверяющая сторона, ДТС, предоставляющая ВИ для обеспечения конфиденциальности</a:t>
                      </a:r>
                      <a:endParaRPr kumimoji="0" lang="ru-RU" sz="20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CCFFFF"/>
                    </a:solidFill>
                  </a:tcPr>
                </a:tc>
                <a:tc hMerge="1">
                  <a:txBody>
                    <a:bodyPr/>
                    <a:lstStyle/>
                    <a:p>
                      <a:endParaRPr lang="ru-RU"/>
                    </a:p>
                  </a:txBody>
                  <a:tcPr/>
                </a:tc>
                <a:extLst>
                  <a:ext uri="{0D108BD9-81ED-4DB2-BD59-A6C34878D82A}">
                    <a16:rowId xmlns:a16="http://schemas.microsoft.com/office/drawing/2014/main" val="10000"/>
                  </a:ext>
                </a:extLst>
              </a:tr>
              <a:tr h="419694">
                <a:tc vMerge="1">
                  <a:txBody>
                    <a:bodyPr/>
                    <a:lstStyle/>
                    <a:p>
                      <a:endParaRPr lang="ru-RU"/>
                    </a:p>
                  </a:txBody>
                  <a:tcPr/>
                </a:tc>
                <a:tc vMerge="1">
                  <a:txBody>
                    <a:bodyPr/>
                    <a:lstStyle/>
                    <a:p>
                      <a:endParaRPr lang="ru-RU"/>
                    </a:p>
                  </a:txBody>
                  <a:tcPr/>
                </a:tc>
                <a:tc gridSpan="2">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000" b="0" i="0" u="sng"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Функция</a:t>
                      </a:r>
                      <a:r>
                        <a:rPr kumimoji="0" lang="ru-RU" sz="20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a:t>
                      </a: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CCFFFF"/>
                    </a:solidFill>
                  </a:tcPr>
                </a:tc>
                <a:tc hMerge="1">
                  <a:txBody>
                    <a:bodyPr/>
                    <a:lstStyle/>
                    <a:p>
                      <a:endParaRPr lang="ru-RU"/>
                    </a:p>
                  </a:txBody>
                  <a:tcPr/>
                </a:tc>
                <a:extLst>
                  <a:ext uri="{0D108BD9-81ED-4DB2-BD59-A6C34878D82A}">
                    <a16:rowId xmlns:a16="http://schemas.microsoft.com/office/drawing/2014/main" val="10001"/>
                  </a:ext>
                </a:extLst>
              </a:tr>
              <a:tr h="642942">
                <a:tc vMerge="1">
                  <a:txBody>
                    <a:bodyPr/>
                    <a:lstStyle/>
                    <a:p>
                      <a:endParaRPr lang="ru-RU"/>
                    </a:p>
                  </a:txBody>
                  <a:tcPr/>
                </a:tc>
                <a:tc vMerge="1">
                  <a:txBody>
                    <a:bodyPr/>
                    <a:lstStyle/>
                    <a:p>
                      <a:endParaRPr lang="ru-RU"/>
                    </a:p>
                  </a:txBody>
                  <a:tcPr/>
                </a:tc>
                <a:tc gridSpan="2">
                  <a:txBody>
                    <a:bodyPr/>
                    <a:lstStyle/>
                    <a:p>
                      <a:pPr marL="0" marR="0" lvl="0" indent="0" algn="l"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lang="ru-RU" sz="2000" u="sng" kern="1200" dirty="0" smtClean="0">
                          <a:solidFill>
                            <a:srgbClr val="000099"/>
                          </a:solidFill>
                          <a:effectLst>
                            <a:outerShdw dist="25400" dir="2700000" algn="ctr" rotWithShape="0">
                              <a:schemeClr val="tx2">
                                <a:lumMod val="20000"/>
                                <a:lumOff val="80000"/>
                              </a:schemeClr>
                            </a:outerShdw>
                          </a:effectLst>
                          <a:latin typeface="+mn-lt"/>
                          <a:ea typeface="+mn-ea"/>
                          <a:cs typeface="+mn-cs"/>
                        </a:rPr>
                        <a:t>Информационный</a:t>
                      </a:r>
                      <a:r>
                        <a:rPr lang="ru-RU" sz="1800" u="sng" kern="1200" dirty="0" smtClean="0">
                          <a:solidFill>
                            <a:srgbClr val="000099"/>
                          </a:solidFill>
                          <a:effectLst>
                            <a:outerShdw dist="25400" dir="2700000" algn="ctr" rotWithShape="0">
                              <a:schemeClr val="tx2">
                                <a:lumMod val="20000"/>
                                <a:lumOff val="80000"/>
                              </a:schemeClr>
                            </a:outerShdw>
                          </a:effectLst>
                          <a:latin typeface="+mn-lt"/>
                          <a:ea typeface="+mn-ea"/>
                          <a:cs typeface="+mn-cs"/>
                        </a:rPr>
                        <a:t> объект</a:t>
                      </a:r>
                      <a:r>
                        <a:rPr lang="ru-RU" sz="1800" kern="1200" dirty="0" smtClean="0">
                          <a:solidFill>
                            <a:srgbClr val="000099"/>
                          </a:solidFill>
                          <a:effectLst>
                            <a:outerShdw dist="25400" dir="2700000" algn="ctr" rotWithShape="0">
                              <a:schemeClr val="tx2">
                                <a:lumMod val="20000"/>
                                <a:lumOff val="80000"/>
                              </a:schemeClr>
                            </a:outerShdw>
                          </a:effectLst>
                          <a:latin typeface="+mn-lt"/>
                          <a:ea typeface="+mn-ea"/>
                          <a:cs typeface="+mn-cs"/>
                        </a:rPr>
                        <a:t>: </a:t>
                      </a:r>
                      <a:r>
                        <a:rPr lang="ru-RU" sz="2000" kern="1200" dirty="0" smtClean="0">
                          <a:solidFill>
                            <a:srgbClr val="000099"/>
                          </a:solidFill>
                          <a:effectLst>
                            <a:outerShdw dist="25400" dir="2700000" algn="ctr" rotWithShape="0">
                              <a:schemeClr val="tx2">
                                <a:lumMod val="20000"/>
                                <a:lumOff val="80000"/>
                              </a:schemeClr>
                            </a:outerShdw>
                          </a:effectLst>
                          <a:latin typeface="+mn-lt"/>
                          <a:ea typeface="+mn-ea"/>
                          <a:cs typeface="+mn-cs"/>
                        </a:rPr>
                        <a:t>Данные, конфиденциальность которых защищена</a:t>
                      </a:r>
                      <a:endParaRPr kumimoji="0" lang="ru-RU" sz="20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mn-lt"/>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FDA5"/>
                    </a:solidFill>
                  </a:tcPr>
                </a:tc>
                <a:tc hMerge="1">
                  <a:txBody>
                    <a:bodyPr/>
                    <a:lstStyle/>
                    <a:p>
                      <a:endParaRPr lang="ru-RU"/>
                    </a:p>
                  </a:txBody>
                  <a:tcPr/>
                </a:tc>
                <a:extLst>
                  <a:ext uri="{0D108BD9-81ED-4DB2-BD59-A6C34878D82A}">
                    <a16:rowId xmlns:a16="http://schemas.microsoft.com/office/drawing/2014/main" val="10002"/>
                  </a:ext>
                </a:extLst>
              </a:tr>
              <a:tr h="1000132">
                <a:tc vMerge="1">
                  <a:txBody>
                    <a:bodyPr/>
                    <a:lstStyle/>
                    <a:p>
                      <a:endParaRPr lang="ru-RU"/>
                    </a:p>
                  </a:txBody>
                  <a:tcPr/>
                </a:tc>
                <a:tc gridSpan="2">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lang="ru-RU" sz="2000" u="sng" kern="1200" baseline="0" dirty="0" smtClean="0">
                          <a:solidFill>
                            <a:srgbClr val="000099"/>
                          </a:solidFill>
                          <a:effectLst>
                            <a:outerShdw dist="25400" dir="2700000" algn="ctr" rotWithShape="0">
                              <a:schemeClr val="tx2">
                                <a:lumMod val="20000"/>
                                <a:lumOff val="80000"/>
                              </a:schemeClr>
                            </a:outerShdw>
                          </a:effectLst>
                          <a:latin typeface="+mn-lt"/>
                          <a:ea typeface="+mn-ea"/>
                          <a:cs typeface="+mn-cs"/>
                        </a:rPr>
                        <a:t>Цель</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lang="ru-RU" sz="2000" u="sng" kern="1200" baseline="0" dirty="0" smtClean="0">
                          <a:solidFill>
                            <a:srgbClr val="000099"/>
                          </a:solidFill>
                          <a:effectLst>
                            <a:outerShdw dist="25400" dir="2700000" algn="ctr" rotWithShape="0">
                              <a:schemeClr val="tx2">
                                <a:lumMod val="20000"/>
                                <a:lumOff val="80000"/>
                              </a:schemeClr>
                            </a:outerShdw>
                          </a:effectLst>
                          <a:latin typeface="+mn-lt"/>
                          <a:ea typeface="+mn-ea"/>
                          <a:cs typeface="+mn-cs"/>
                        </a:rPr>
                        <a:t>Службы</a:t>
                      </a:r>
                      <a:r>
                        <a:rPr lang="ru-RU" sz="2000" kern="1200" dirty="0" smtClean="0">
                          <a:solidFill>
                            <a:srgbClr val="000099"/>
                          </a:solidFill>
                          <a:effectLst>
                            <a:outerShdw dist="25400" dir="2700000" algn="ctr" rotWithShape="0">
                              <a:schemeClr val="tx2">
                                <a:lumMod val="20000"/>
                                <a:lumOff val="80000"/>
                              </a:schemeClr>
                            </a:outerShdw>
                          </a:effectLst>
                          <a:latin typeface="+mn-lt"/>
                          <a:ea typeface="+mn-ea"/>
                          <a:cs typeface="+mn-cs"/>
                        </a:rPr>
                        <a:t>: </a:t>
                      </a:r>
                      <a:endParaRPr kumimoji="0" lang="ru-RU" sz="20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endParaRPr>
                    </a:p>
                  </a:txBody>
                  <a:tcPr marL="54000" marR="54000" marT="54000" marB="54000"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E0DAEE"/>
                    </a:solidFill>
                  </a:tcPr>
                </a:tc>
                <a:tc hMerge="1">
                  <a:txBody>
                    <a:bodyPr/>
                    <a:lstStyle/>
                    <a:p>
                      <a:endParaRPr lang="ru-RU"/>
                    </a:p>
                  </a:txBody>
                  <a:tcPr/>
                </a:tc>
                <a:tc>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defRPr/>
                      </a:pPr>
                      <a:r>
                        <a:rPr lang="ru-RU" sz="2000" kern="1200" dirty="0" smtClean="0">
                          <a:solidFill>
                            <a:srgbClr val="000099"/>
                          </a:solidFill>
                          <a:effectLst>
                            <a:outerShdw dist="25400" dir="2700000" algn="ctr" rotWithShape="0">
                              <a:schemeClr val="tx2">
                                <a:lumMod val="20000"/>
                                <a:lumOff val="80000"/>
                              </a:schemeClr>
                            </a:outerShdw>
                          </a:effectLst>
                          <a:latin typeface="+mn-lt"/>
                          <a:ea typeface="+mn-ea"/>
                          <a:cs typeface="+mn-cs"/>
                        </a:rPr>
                        <a:t>Сделать информацию недоступной или не раскрываемой для неавторизованных пользователей, объектов или процессов</a:t>
                      </a:r>
                      <a:endParaRPr kumimoji="0" lang="ru-RU" sz="20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endParaRPr>
                    </a:p>
                  </a:txBody>
                  <a:tcPr marL="54000" marR="54000" marT="54000" marB="54000"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bl>
          </a:graphicData>
        </a:graphic>
      </p:graphicFrame>
      <p:sp>
        <p:nvSpPr>
          <p:cNvPr id="6"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520" name="Group 160"/>
          <p:cNvGraphicFramePr>
            <a:graphicFrameLocks noGrp="1"/>
          </p:cNvGraphicFramePr>
          <p:nvPr/>
        </p:nvGraphicFramePr>
        <p:xfrm>
          <a:off x="928662" y="1285860"/>
          <a:ext cx="7921626" cy="4357718"/>
        </p:xfrm>
        <a:graphic>
          <a:graphicData uri="http://schemas.openxmlformats.org/drawingml/2006/table">
            <a:tbl>
              <a:tblPr/>
              <a:tblGrid>
                <a:gridCol w="630238">
                  <a:extLst>
                    <a:ext uri="{9D8B030D-6E8A-4147-A177-3AD203B41FA5}">
                      <a16:colId xmlns:a16="http://schemas.microsoft.com/office/drawing/2014/main" val="20000"/>
                    </a:ext>
                  </a:extLst>
                </a:gridCol>
                <a:gridCol w="3324250">
                  <a:extLst>
                    <a:ext uri="{9D8B030D-6E8A-4147-A177-3AD203B41FA5}">
                      <a16:colId xmlns:a16="http://schemas.microsoft.com/office/drawing/2014/main" val="20001"/>
                    </a:ext>
                  </a:extLst>
                </a:gridCol>
                <a:gridCol w="3967138">
                  <a:extLst>
                    <a:ext uri="{9D8B030D-6E8A-4147-A177-3AD203B41FA5}">
                      <a16:colId xmlns:a16="http://schemas.microsoft.com/office/drawing/2014/main" val="20002"/>
                    </a:ext>
                  </a:extLst>
                </a:gridCol>
              </a:tblGrid>
              <a:tr h="824431">
                <a:tc rowSpan="3">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М</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Е</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Р</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О</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П</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Р</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Я</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Т</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Arial" charset="0"/>
                        </a:rPr>
                        <a:t>Я</a:t>
                      </a:r>
                    </a:p>
                  </a:txBody>
                  <a:tcPr marL="90000" marR="90000" marT="46800" marB="46800" anchor="ctr" anchorCtr="1"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mn-lt"/>
                        </a:rPr>
                        <a:t>Объект/субъект</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lang="ru-RU" sz="2800" kern="1200" dirty="0" smtClean="0">
                          <a:solidFill>
                            <a:srgbClr val="000099"/>
                          </a:solidFill>
                          <a:effectLst>
                            <a:outerShdw dist="25400" dir="2700000" algn="ctr" rotWithShape="0">
                              <a:schemeClr val="tx2">
                                <a:lumMod val="20000"/>
                                <a:lumOff val="80000"/>
                              </a:schemeClr>
                            </a:outerShdw>
                          </a:effectLst>
                          <a:latin typeface="+mn-lt"/>
                          <a:ea typeface="+mn-ea"/>
                          <a:cs typeface="+mn-cs"/>
                        </a:rPr>
                        <a:t>Центр безопасности сетевого сегмента </a:t>
                      </a:r>
                      <a:endParaRPr kumimoji="0" lang="ru-RU" sz="28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mn-lt"/>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577114">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mn-lt"/>
                        </a:rPr>
                        <a:t>Функция</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FF0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endParaRPr kumimoji="0" lang="ru-RU" sz="24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mn-lt"/>
                      </a:endParaRPr>
                    </a:p>
                  </a:txBody>
                  <a:tcPr marL="54000" marR="54000" marT="54000" marB="54000" anchor="ctr"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FF0FF"/>
                    </a:solidFill>
                  </a:tcPr>
                </a:tc>
                <a:extLst>
                  <a:ext uri="{0D108BD9-81ED-4DB2-BD59-A6C34878D82A}">
                    <a16:rowId xmlns:a16="http://schemas.microsoft.com/office/drawing/2014/main" val="10001"/>
                  </a:ext>
                </a:extLst>
              </a:tr>
              <a:tr h="2904508">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mn-lt"/>
                        </a:rPr>
                        <a:t>Мероприятия, связанные с обеспечением процедуры </a:t>
                      </a:r>
                      <a:r>
                        <a:rPr kumimoji="0" lang="ru-RU" sz="2800" b="0" i="0" u="none" strike="noStrike" cap="none" normalizeH="0" baseline="0" dirty="0" err="1" smtClean="0">
                          <a:ln>
                            <a:noFill/>
                          </a:ln>
                          <a:solidFill>
                            <a:srgbClr val="000099"/>
                          </a:solidFill>
                          <a:effectLst>
                            <a:outerShdw dist="25400" dir="2700000" algn="ctr" rotWithShape="0">
                              <a:schemeClr val="tx2">
                                <a:lumMod val="20000"/>
                                <a:lumOff val="80000"/>
                              </a:schemeClr>
                            </a:outerShdw>
                          </a:effectLst>
                          <a:latin typeface="+mn-lt"/>
                        </a:rPr>
                        <a:t>конфиденциаль-ности</a:t>
                      </a:r>
                      <a:endParaRPr kumimoji="0" lang="ru-RU" sz="2800" b="0" i="0" u="none" strike="noStrike" cap="none" normalizeH="0" baseline="0" dirty="0" smtClean="0">
                        <a:ln>
                          <a:noFill/>
                        </a:ln>
                        <a:solidFill>
                          <a:srgbClr val="000099"/>
                        </a:solidFill>
                        <a:effectLst>
                          <a:outerShdw dist="25400" dir="2700000" algn="ctr" rotWithShape="0">
                            <a:schemeClr val="tx2">
                              <a:lumMod val="20000"/>
                              <a:lumOff val="80000"/>
                            </a:schemeClr>
                          </a:outerShdw>
                        </a:effectLst>
                        <a:latin typeface="+mn-lt"/>
                      </a:endParaRP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7030A0"/>
                      </a:solidFill>
                      <a:prstDash val="solid"/>
                      <a:round/>
                      <a:headEnd type="none" w="med" len="med"/>
                      <a:tailEnd type="none" w="med" len="med"/>
                    </a:lnB>
                    <a:lnTlToBr>
                      <a:noFill/>
                    </a:lnTlToBr>
                    <a:lnBlToTr>
                      <a:noFill/>
                    </a:lnBlToTr>
                    <a:solidFill>
                      <a:srgbClr val="E0DAEE"/>
                    </a:solidFill>
                  </a:tcPr>
                </a:tc>
                <a:tc>
                  <a:txBody>
                    <a:bodyPr/>
                    <a:lstStyle/>
                    <a:p>
                      <a:pPr>
                        <a:buFontTx/>
                        <a:buChar char="-"/>
                      </a:pPr>
                      <a:r>
                        <a:rPr lang="ru-RU" sz="2800" kern="1200" dirty="0" smtClean="0">
                          <a:solidFill>
                            <a:srgbClr val="000099"/>
                          </a:solidFill>
                          <a:effectLst>
                            <a:outerShdw dist="25400" dir="2700000" algn="ctr" rotWithShape="0">
                              <a:schemeClr val="tx2">
                                <a:lumMod val="20000"/>
                                <a:lumOff val="80000"/>
                              </a:schemeClr>
                            </a:outerShdw>
                          </a:effectLst>
                          <a:latin typeface="+mn-lt"/>
                          <a:ea typeface="+mn-ea"/>
                          <a:cs typeface="+mn-cs"/>
                        </a:rPr>
                        <a:t> Инсталляция ВИ,</a:t>
                      </a:r>
                    </a:p>
                    <a:p>
                      <a:pPr>
                        <a:buFontTx/>
                        <a:buChar char="-"/>
                      </a:pPr>
                      <a:r>
                        <a:rPr lang="ru-RU" sz="2800" kern="1200" dirty="0" smtClean="0">
                          <a:solidFill>
                            <a:srgbClr val="000099"/>
                          </a:solidFill>
                          <a:effectLst>
                            <a:outerShdw dist="25400" dir="2700000" algn="ctr" rotWithShape="0">
                              <a:schemeClr val="tx2">
                                <a:lumMod val="20000"/>
                                <a:lumOff val="80000"/>
                              </a:schemeClr>
                            </a:outerShdw>
                          </a:effectLst>
                          <a:latin typeface="+mn-lt"/>
                          <a:ea typeface="+mn-ea"/>
                          <a:cs typeface="+mn-cs"/>
                        </a:rPr>
                        <a:t> Модификация ВИ,</a:t>
                      </a:r>
                    </a:p>
                    <a:p>
                      <a:pPr>
                        <a:buFontTx/>
                        <a:buChar char="-"/>
                      </a:pPr>
                      <a:r>
                        <a:rPr lang="ru-RU" sz="2800" kern="1200" dirty="0" smtClean="0">
                          <a:solidFill>
                            <a:srgbClr val="000099"/>
                          </a:solidFill>
                          <a:effectLst>
                            <a:outerShdw dist="25400" dir="2700000" algn="ctr" rotWithShape="0">
                              <a:schemeClr val="tx2">
                                <a:lumMod val="20000"/>
                                <a:lumOff val="80000"/>
                              </a:schemeClr>
                            </a:outerShdw>
                          </a:effectLst>
                          <a:latin typeface="+mn-lt"/>
                          <a:ea typeface="+mn-ea"/>
                          <a:cs typeface="+mn-cs"/>
                        </a:rPr>
                        <a:t> Удаление ВИ,</a:t>
                      </a:r>
                    </a:p>
                    <a:p>
                      <a:pPr>
                        <a:buFontTx/>
                        <a:buChar char="-"/>
                      </a:pPr>
                      <a:r>
                        <a:rPr lang="ru-RU" sz="2800" kern="1200" dirty="0" smtClean="0">
                          <a:solidFill>
                            <a:srgbClr val="000099"/>
                          </a:solidFill>
                          <a:effectLst>
                            <a:outerShdw dist="25400" dir="2700000" algn="ctr" rotWithShape="0">
                              <a:schemeClr val="tx2">
                                <a:lumMod val="20000"/>
                                <a:lumOff val="80000"/>
                              </a:schemeClr>
                            </a:outerShdw>
                          </a:effectLst>
                          <a:latin typeface="+mn-lt"/>
                          <a:ea typeface="+mn-ea"/>
                          <a:cs typeface="+mn-cs"/>
                        </a:rPr>
                        <a:t> Регистрация ВИ,</a:t>
                      </a:r>
                    </a:p>
                    <a:p>
                      <a:pPr>
                        <a:buFontTx/>
                        <a:buChar char="-"/>
                      </a:pPr>
                      <a:r>
                        <a:rPr lang="ru-RU" sz="2800" kern="1200" dirty="0" smtClean="0">
                          <a:solidFill>
                            <a:srgbClr val="000099"/>
                          </a:solidFill>
                          <a:effectLst>
                            <a:outerShdw dist="25400" dir="2700000" algn="ctr" rotWithShape="0">
                              <a:schemeClr val="tx2">
                                <a:lumMod val="20000"/>
                                <a:lumOff val="80000"/>
                              </a:schemeClr>
                            </a:outerShdw>
                          </a:effectLst>
                          <a:latin typeface="+mn-lt"/>
                          <a:ea typeface="+mn-ea"/>
                          <a:cs typeface="+mn-cs"/>
                        </a:rPr>
                        <a:t> Блокирование ВИ,</a:t>
                      </a:r>
                    </a:p>
                    <a:p>
                      <a:pPr>
                        <a:buFontTx/>
                        <a:buChar char="-"/>
                      </a:pPr>
                      <a:r>
                        <a:rPr lang="ru-RU" sz="2800" kern="1200" dirty="0" smtClean="0">
                          <a:solidFill>
                            <a:srgbClr val="000099"/>
                          </a:solidFill>
                          <a:effectLst>
                            <a:outerShdw dist="25400" dir="2700000" algn="ctr" rotWithShape="0">
                              <a:schemeClr val="tx2">
                                <a:lumMod val="20000"/>
                                <a:lumOff val="80000"/>
                              </a:schemeClr>
                            </a:outerShdw>
                          </a:effectLst>
                          <a:latin typeface="+mn-lt"/>
                          <a:ea typeface="+mn-ea"/>
                          <a:cs typeface="+mn-cs"/>
                        </a:rPr>
                        <a:t> Разблокирование ВИ.</a:t>
                      </a: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7030A0"/>
                      </a:solidFill>
                      <a:prstDash val="solid"/>
                      <a:round/>
                      <a:headEnd type="none" w="med" len="med"/>
                      <a:tailEnd type="none" w="med" len="med"/>
                    </a:lnB>
                    <a:lnTlToBr>
                      <a:noFill/>
                    </a:lnTlToBr>
                    <a:lnBlToTr>
                      <a:noFill/>
                    </a:lnBlToTr>
                    <a:solidFill>
                      <a:srgbClr val="E0DAEE"/>
                    </a:solidFill>
                  </a:tcPr>
                </a:tc>
                <a:extLst>
                  <a:ext uri="{0D108BD9-81ED-4DB2-BD59-A6C34878D82A}">
                    <a16:rowId xmlns:a16="http://schemas.microsoft.com/office/drawing/2014/main" val="10002"/>
                  </a:ext>
                </a:extLst>
              </a:tr>
            </a:tbl>
          </a:graphicData>
        </a:graphic>
      </p:graphicFrame>
      <p:sp>
        <p:nvSpPr>
          <p:cNvPr id="5"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520" name="Group 160"/>
          <p:cNvGraphicFramePr>
            <a:graphicFrameLocks noGrp="1"/>
          </p:cNvGraphicFramePr>
          <p:nvPr/>
        </p:nvGraphicFramePr>
        <p:xfrm>
          <a:off x="927100" y="1562100"/>
          <a:ext cx="7910542" cy="3974149"/>
        </p:xfrm>
        <a:graphic>
          <a:graphicData uri="http://schemas.openxmlformats.org/drawingml/2006/table">
            <a:tbl>
              <a:tblPr/>
              <a:tblGrid>
                <a:gridCol w="634764">
                  <a:extLst>
                    <a:ext uri="{9D8B030D-6E8A-4147-A177-3AD203B41FA5}">
                      <a16:colId xmlns:a16="http://schemas.microsoft.com/office/drawing/2014/main" val="20000"/>
                    </a:ext>
                  </a:extLst>
                </a:gridCol>
                <a:gridCol w="1852874">
                  <a:extLst>
                    <a:ext uri="{9D8B030D-6E8A-4147-A177-3AD203B41FA5}">
                      <a16:colId xmlns:a16="http://schemas.microsoft.com/office/drawing/2014/main" val="20001"/>
                    </a:ext>
                  </a:extLst>
                </a:gridCol>
                <a:gridCol w="1689100">
                  <a:extLst>
                    <a:ext uri="{9D8B030D-6E8A-4147-A177-3AD203B41FA5}">
                      <a16:colId xmlns:a16="http://schemas.microsoft.com/office/drawing/2014/main" val="20002"/>
                    </a:ext>
                  </a:extLst>
                </a:gridCol>
                <a:gridCol w="1689101">
                  <a:extLst>
                    <a:ext uri="{9D8B030D-6E8A-4147-A177-3AD203B41FA5}">
                      <a16:colId xmlns:a16="http://schemas.microsoft.com/office/drawing/2014/main" val="20003"/>
                    </a:ext>
                  </a:extLst>
                </a:gridCol>
                <a:gridCol w="2044703">
                  <a:extLst>
                    <a:ext uri="{9D8B030D-6E8A-4147-A177-3AD203B41FA5}">
                      <a16:colId xmlns:a16="http://schemas.microsoft.com/office/drawing/2014/main" val="20004"/>
                    </a:ext>
                  </a:extLst>
                </a:gridCol>
              </a:tblGrid>
              <a:tr h="533400">
                <a:tc rowSpan="3">
                  <a:txBody>
                    <a:bodyPr/>
                    <a:lstStyle/>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dist="25400" dir="2700000" algn="ctr" rotWithShape="0">
                              <a:srgbClr val="FF3300"/>
                            </a:outerShdw>
                          </a:effectLst>
                          <a:latin typeface="Arial" charset="0"/>
                        </a:rPr>
                        <a:t>М</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dist="25400" dir="2700000" algn="ctr" rotWithShape="0">
                              <a:srgbClr val="FF3300"/>
                            </a:outerShdw>
                          </a:effectLst>
                          <a:latin typeface="Arial" charset="0"/>
                        </a:rPr>
                        <a:t>Е</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dist="25400" dir="2700000" algn="ctr" rotWithShape="0">
                              <a:srgbClr val="FF3300"/>
                            </a:outerShdw>
                          </a:effectLst>
                          <a:latin typeface="Arial" charset="0"/>
                        </a:rPr>
                        <a:t>Р</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dist="25400" dir="2700000" algn="ctr" rotWithShape="0">
                              <a:srgbClr val="FF3300"/>
                            </a:outerShdw>
                          </a:effectLst>
                          <a:latin typeface="Arial" charset="0"/>
                        </a:rPr>
                        <a:t>О</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dist="25400" dir="2700000" algn="ctr" rotWithShape="0">
                              <a:srgbClr val="FF3300"/>
                            </a:outerShdw>
                          </a:effectLst>
                          <a:latin typeface="Arial" charset="0"/>
                        </a:rPr>
                        <a:t>П</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dist="25400" dir="2700000" algn="ctr" rotWithShape="0">
                              <a:srgbClr val="FF3300"/>
                            </a:outerShdw>
                          </a:effectLst>
                          <a:latin typeface="Arial" charset="0"/>
                        </a:rPr>
                        <a:t>Р</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dist="25400" dir="2700000" algn="ctr" rotWithShape="0">
                              <a:srgbClr val="FF3300"/>
                            </a:outerShdw>
                          </a:effectLst>
                          <a:latin typeface="Arial" charset="0"/>
                        </a:rPr>
                        <a:t>И</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dist="25400" dir="2700000" algn="ctr" rotWithShape="0">
                              <a:srgbClr val="FF3300"/>
                            </a:outerShdw>
                          </a:effectLst>
                          <a:latin typeface="Arial" charset="0"/>
                        </a:rPr>
                        <a:t>Я</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dist="25400" dir="2700000" algn="ctr" rotWithShape="0">
                              <a:srgbClr val="FF3300"/>
                            </a:outerShdw>
                          </a:effectLst>
                          <a:latin typeface="Arial" charset="0"/>
                        </a:rPr>
                        <a:t>Т</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dist="25400" dir="2700000" algn="ctr" rotWithShape="0">
                              <a:srgbClr val="FF3300"/>
                            </a:outerShdw>
                          </a:effectLst>
                          <a:latin typeface="Arial" charset="0"/>
                        </a:rPr>
                        <a:t>И</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dist="25400" dir="2700000" algn="ctr" rotWithShape="0">
                              <a:srgbClr val="FF3300"/>
                            </a:outerShdw>
                          </a:effectLst>
                          <a:latin typeface="Arial" charset="0"/>
                        </a:rPr>
                        <a:t>Я</a:t>
                      </a:r>
                    </a:p>
                  </a:txBody>
                  <a:tcPr marL="90000" marR="90000" marT="46800" marB="46800" anchor="ctr" anchorCtr="1"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dirty="0" smtClean="0">
                          <a:ln>
                            <a:noFill/>
                          </a:ln>
                          <a:solidFill>
                            <a:srgbClr val="000099"/>
                          </a:solidFill>
                          <a:effectLst>
                            <a:outerShdw dist="25400" dir="2700000" algn="ctr" rotWithShape="0">
                              <a:srgbClr val="FF3300"/>
                            </a:outerShdw>
                          </a:effectLst>
                          <a:latin typeface="Arial" charset="0"/>
                        </a:rPr>
                        <a:t>Объект/субъект</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EC9"/>
                    </a:solidFill>
                  </a:tcPr>
                </a:tc>
                <a:tc>
                  <a:txBody>
                    <a:bodyPr/>
                    <a:lstStyle/>
                    <a:p>
                      <a:pPr algn="ctr">
                        <a:lnSpc>
                          <a:spcPts val="1800"/>
                        </a:lnSpc>
                      </a:pPr>
                      <a:r>
                        <a:rPr lang="ru-RU" sz="1800" kern="1200" dirty="0" smtClean="0">
                          <a:solidFill>
                            <a:srgbClr val="000099"/>
                          </a:solidFill>
                          <a:effectLst>
                            <a:outerShdw dist="25400" dir="2700000" algn="ctr" rotWithShape="0">
                              <a:srgbClr val="FF3300"/>
                            </a:outerShdw>
                          </a:effectLst>
                          <a:latin typeface="+mn-lt"/>
                          <a:ea typeface="+mn-ea"/>
                          <a:cs typeface="+mn-cs"/>
                        </a:rPr>
                        <a:t>Инициатор</a:t>
                      </a:r>
                      <a:endParaRPr kumimoji="0" lang="ru-RU" sz="1800" b="0" i="0" u="none" strike="noStrike" cap="none" normalizeH="0" baseline="0" dirty="0" smtClean="0">
                        <a:ln>
                          <a:noFill/>
                        </a:ln>
                        <a:solidFill>
                          <a:srgbClr val="000099"/>
                        </a:solidFill>
                        <a:effectLst>
                          <a:outerShdw dist="25400" dir="2700000" algn="ctr" rotWithShape="0">
                            <a:srgbClr val="FF3300"/>
                          </a:outerShdw>
                        </a:effectLst>
                        <a:latin typeface="Arial" charset="0"/>
                      </a:endParaRPr>
                    </a:p>
                  </a:txBody>
                  <a:tcPr marL="36000" marR="36000" marT="54000" marB="36000" horzOverflow="overflow">
                    <a:lnL w="19050" cap="flat" cmpd="sng" algn="ctr">
                      <a:solidFill>
                        <a:srgbClr val="660066"/>
                      </a:solidFill>
                      <a:prstDash val="solid"/>
                      <a:miter lim="800000"/>
                      <a:headEnd type="none" w="med" len="med"/>
                      <a:tailEnd type="none" w="med" len="med"/>
                    </a:lnL>
                    <a:lnR w="1905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EC9"/>
                    </a:solidFill>
                  </a:tcPr>
                </a:tc>
                <a:tc>
                  <a:txBody>
                    <a:bodyPr/>
                    <a:lstStyle/>
                    <a:p>
                      <a:pPr algn="ctr">
                        <a:lnSpc>
                          <a:spcPts val="1800"/>
                        </a:lnSpc>
                      </a:pPr>
                      <a:r>
                        <a:rPr lang="ru-RU" sz="1800" kern="1200" dirty="0" smtClean="0">
                          <a:solidFill>
                            <a:srgbClr val="000099"/>
                          </a:solidFill>
                          <a:effectLst>
                            <a:outerShdw dist="25400" dir="2700000" algn="ctr" rotWithShape="0">
                              <a:srgbClr val="FF3300"/>
                            </a:outerShdw>
                          </a:effectLst>
                          <a:latin typeface="+mn-lt"/>
                          <a:ea typeface="+mn-ea"/>
                          <a:cs typeface="+mn-cs"/>
                        </a:rPr>
                        <a:t>Проверяющая сторона</a:t>
                      </a:r>
                      <a:endParaRPr kumimoji="0" lang="ru-RU" sz="1800" b="0" i="0" u="none" strike="noStrike" cap="none" normalizeH="0" baseline="0" dirty="0" smtClean="0">
                        <a:ln>
                          <a:noFill/>
                        </a:ln>
                        <a:solidFill>
                          <a:srgbClr val="000099"/>
                        </a:solidFill>
                        <a:effectLst>
                          <a:outerShdw dist="25400" dir="2700000" algn="ctr" rotWithShape="0">
                            <a:srgbClr val="FF3300"/>
                          </a:outerShdw>
                        </a:effectLst>
                        <a:latin typeface="Arial" charset="0"/>
                      </a:endParaRPr>
                    </a:p>
                  </a:txBody>
                  <a:tcPr marL="36000" marR="36000" marT="54000" marB="36000" horzOverflow="overflow">
                    <a:lnL w="19050" cap="flat" cmpd="sng" algn="ctr">
                      <a:solidFill>
                        <a:srgbClr val="7030A0"/>
                      </a:solidFill>
                      <a:prstDash val="solid"/>
                      <a:round/>
                      <a:headEnd type="none" w="med" len="med"/>
                      <a:tailEnd type="none" w="med" len="med"/>
                    </a:lnL>
                    <a:lnR w="1905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EC9"/>
                    </a:solidFill>
                  </a:tcPr>
                </a:tc>
                <a:tc>
                  <a:txBody>
                    <a:bodyPr/>
                    <a:lstStyle/>
                    <a:p>
                      <a:pPr marL="0" marR="0" lvl="0" indent="0" algn="ctr"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dirty="0" smtClean="0">
                          <a:ln>
                            <a:noFill/>
                          </a:ln>
                          <a:solidFill>
                            <a:srgbClr val="000099"/>
                          </a:solidFill>
                          <a:effectLst>
                            <a:outerShdw dist="25400" dir="2700000" algn="ctr" rotWithShape="0">
                              <a:srgbClr val="FF3300"/>
                            </a:outerShdw>
                          </a:effectLst>
                          <a:latin typeface="Arial" charset="0"/>
                        </a:rPr>
                        <a:t>ДТС, обеспечивающая </a:t>
                      </a:r>
                      <a:r>
                        <a:rPr kumimoji="0" lang="ru-RU" sz="1800" b="0" i="0" u="none" strike="noStrike" cap="none" normalizeH="0" baseline="0" dirty="0" err="1" smtClean="0">
                          <a:ln>
                            <a:noFill/>
                          </a:ln>
                          <a:solidFill>
                            <a:srgbClr val="000099"/>
                          </a:solidFill>
                          <a:effectLst>
                            <a:outerShdw dist="25400" dir="2700000" algn="ctr" rotWithShape="0">
                              <a:srgbClr val="FF3300"/>
                            </a:outerShdw>
                          </a:effectLst>
                          <a:latin typeface="Arial" charset="0"/>
                        </a:rPr>
                        <a:t>конфиденциаль-ность</a:t>
                      </a:r>
                      <a:endParaRPr kumimoji="0" lang="ru-RU" sz="1800" b="0" i="0" u="none" strike="noStrike" cap="none" normalizeH="0" baseline="0" dirty="0" smtClean="0">
                        <a:ln>
                          <a:noFill/>
                        </a:ln>
                        <a:solidFill>
                          <a:srgbClr val="000099"/>
                        </a:solidFill>
                        <a:effectLst>
                          <a:outerShdw dist="25400" dir="2700000" algn="ctr" rotWithShape="0">
                            <a:srgbClr val="FF3300"/>
                          </a:outerShdw>
                        </a:effectLst>
                        <a:latin typeface="Arial" charset="0"/>
                      </a:endParaRPr>
                    </a:p>
                  </a:txBody>
                  <a:tcPr marL="36000" marR="36000" marT="54000" marB="36000" horzOverflow="overflow">
                    <a:lnL w="19050" cap="flat" cmpd="sng" algn="ctr">
                      <a:solidFill>
                        <a:srgbClr val="7030A0"/>
                      </a:solidFill>
                      <a:prstDash val="solid"/>
                      <a:round/>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EC9"/>
                    </a:solidFill>
                  </a:tcPr>
                </a:tc>
                <a:extLst>
                  <a:ext uri="{0D108BD9-81ED-4DB2-BD59-A6C34878D82A}">
                    <a16:rowId xmlns:a16="http://schemas.microsoft.com/office/drawing/2014/main" val="10000"/>
                  </a:ext>
                </a:extLst>
              </a:tr>
              <a:tr h="499614">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dist="25400" dir="2700000" algn="ctr" rotWithShape="0">
                              <a:srgbClr val="FF3300"/>
                            </a:outerShdw>
                          </a:effectLst>
                          <a:latin typeface="Arial" charset="0"/>
                        </a:rPr>
                        <a:t>Функция</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tc>
                  <a:txBody>
                    <a:bodyPr/>
                    <a:lstStyle/>
                    <a:p>
                      <a:pPr marL="0" marR="0" lvl="0" indent="0" algn="ctr" defTabSz="914400" rtl="0" eaLnBrk="0" fontAlgn="base" latinLnBrk="0" hangingPunct="0">
                        <a:lnSpc>
                          <a:spcPct val="90000"/>
                        </a:lnSpc>
                        <a:spcBef>
                          <a:spcPct val="0"/>
                        </a:spcBef>
                        <a:spcAft>
                          <a:spcPct val="0"/>
                        </a:spcAft>
                        <a:buClr>
                          <a:srgbClr val="FFFF00"/>
                        </a:buClr>
                        <a:buSzPct val="80000"/>
                        <a:buFont typeface="Wingdings" pitchFamily="2" charset="2"/>
                        <a:buNone/>
                        <a:tabLst/>
                      </a:pPr>
                      <a:endParaRPr kumimoji="0" lang="ru-RU" sz="1500" b="0" i="0" u="none" strike="noStrike" cap="none" normalizeH="0" baseline="0" dirty="0" smtClean="0">
                        <a:ln>
                          <a:noFill/>
                        </a:ln>
                        <a:solidFill>
                          <a:srgbClr val="000099"/>
                        </a:solidFill>
                        <a:effectLst>
                          <a:outerShdw dist="25400" dir="2700000" algn="ctr" rotWithShape="0">
                            <a:srgbClr val="FF3300"/>
                          </a:outerShdw>
                        </a:effectLst>
                        <a:latin typeface="Arial" charset="0"/>
                      </a:endParaRPr>
                    </a:p>
                  </a:txBody>
                  <a:tcPr marL="36000" marR="36000" marT="54000" marB="36000" anchor="ctr" anchorCtr="1" horzOverflow="overflow">
                    <a:lnL w="19050" cap="flat" cmpd="sng" algn="ctr">
                      <a:solidFill>
                        <a:srgbClr val="660066"/>
                      </a:solidFill>
                      <a:prstDash val="solid"/>
                      <a:miter lim="800000"/>
                      <a:headEnd type="none" w="med" len="med"/>
                      <a:tailEnd type="none" w="med" len="med"/>
                    </a:lnL>
                    <a:lnR w="19050" cap="flat" cmpd="sng" algn="ctr">
                      <a:solidFill>
                        <a:srgbClr val="7030A0"/>
                      </a:solidFill>
                      <a:prstDash val="solid"/>
                      <a:round/>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tc>
                  <a:txBody>
                    <a:bodyPr/>
                    <a:lstStyle/>
                    <a:p>
                      <a:pPr marL="0" marR="0" lvl="0" indent="0" algn="ctr" defTabSz="914400" rtl="0" eaLnBrk="0" fontAlgn="base" latinLnBrk="0" hangingPunct="0">
                        <a:lnSpc>
                          <a:spcPct val="90000"/>
                        </a:lnSpc>
                        <a:spcBef>
                          <a:spcPct val="0"/>
                        </a:spcBef>
                        <a:spcAft>
                          <a:spcPct val="0"/>
                        </a:spcAft>
                        <a:buClr>
                          <a:srgbClr val="FFFF00"/>
                        </a:buClr>
                        <a:buSzPct val="80000"/>
                        <a:buFont typeface="Wingdings" pitchFamily="2" charset="2"/>
                        <a:buNone/>
                        <a:tabLst/>
                      </a:pPr>
                      <a:endParaRPr kumimoji="0" lang="ru-RU" sz="1500" b="0" i="0" u="none" strike="noStrike" cap="none" normalizeH="0" baseline="0" dirty="0" smtClean="0">
                        <a:ln>
                          <a:noFill/>
                        </a:ln>
                        <a:solidFill>
                          <a:srgbClr val="000099"/>
                        </a:solidFill>
                        <a:effectLst>
                          <a:outerShdw dist="25400" dir="2700000" algn="ctr" rotWithShape="0">
                            <a:srgbClr val="FF3300"/>
                          </a:outerShdw>
                        </a:effectLst>
                        <a:latin typeface="Arial" charset="0"/>
                      </a:endParaRPr>
                    </a:p>
                  </a:txBody>
                  <a:tcPr marL="36000" marR="36000" marT="54000" marB="36000" anchor="ctr" anchorCtr="1" horzOverflow="overflow">
                    <a:lnL w="19050" cap="flat" cmpd="sng" algn="ctr">
                      <a:solidFill>
                        <a:srgbClr val="7030A0"/>
                      </a:solidFill>
                      <a:prstDash val="solid"/>
                      <a:round/>
                      <a:headEnd type="none" w="med" len="med"/>
                      <a:tailEnd type="none" w="med" len="med"/>
                    </a:lnL>
                    <a:lnR w="19050" cap="flat" cmpd="sng" algn="ctr">
                      <a:solidFill>
                        <a:srgbClr val="7030A0"/>
                      </a:solidFill>
                      <a:prstDash val="solid"/>
                      <a:round/>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tc>
                  <a:txBody>
                    <a:bodyPr/>
                    <a:lstStyle/>
                    <a:p>
                      <a:pPr marL="0" marR="0" lvl="0" indent="0" algn="ctr" defTabSz="914400" rtl="0" eaLnBrk="0" fontAlgn="base" latinLnBrk="0" hangingPunct="0">
                        <a:lnSpc>
                          <a:spcPct val="90000"/>
                        </a:lnSpc>
                        <a:spcBef>
                          <a:spcPct val="0"/>
                        </a:spcBef>
                        <a:spcAft>
                          <a:spcPct val="0"/>
                        </a:spcAft>
                        <a:buClr>
                          <a:srgbClr val="FFFF00"/>
                        </a:buClr>
                        <a:buSzPct val="80000"/>
                        <a:buFont typeface="Wingdings" pitchFamily="2" charset="2"/>
                        <a:buNone/>
                        <a:tabLst/>
                      </a:pPr>
                      <a:endParaRPr kumimoji="0" lang="ru-RU" sz="1500" b="0" i="0" u="none" strike="noStrike" cap="none" normalizeH="0" baseline="0" dirty="0" smtClean="0">
                        <a:ln>
                          <a:noFill/>
                        </a:ln>
                        <a:solidFill>
                          <a:srgbClr val="000099"/>
                        </a:solidFill>
                        <a:effectLst>
                          <a:outerShdw dist="25400" dir="2700000" algn="ctr" rotWithShape="0">
                            <a:srgbClr val="FF3300"/>
                          </a:outerShdw>
                        </a:effectLst>
                        <a:latin typeface="Arial" charset="0"/>
                      </a:endParaRPr>
                    </a:p>
                  </a:txBody>
                  <a:tcPr marL="36000" marR="36000" marT="54000" marB="36000" anchor="ctr" anchorCtr="1" horzOverflow="overflow">
                    <a:lnL w="19050" cap="flat" cmpd="sng" algn="ctr">
                      <a:solidFill>
                        <a:srgbClr val="7030A0"/>
                      </a:solidFill>
                      <a:prstDash val="solid"/>
                      <a:round/>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extLst>
                  <a:ext uri="{0D108BD9-81ED-4DB2-BD59-A6C34878D82A}">
                    <a16:rowId xmlns:a16="http://schemas.microsoft.com/office/drawing/2014/main" val="10001"/>
                  </a:ext>
                </a:extLst>
              </a:tr>
              <a:tr h="2041938">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dirty="0" smtClean="0">
                          <a:ln>
                            <a:noFill/>
                          </a:ln>
                          <a:solidFill>
                            <a:srgbClr val="000099"/>
                          </a:solidFill>
                          <a:effectLst>
                            <a:outerShdw dist="25400" dir="2700000" algn="ctr" rotWithShape="0">
                              <a:srgbClr val="FF3300"/>
                            </a:outerShdw>
                          </a:effectLst>
                          <a:latin typeface="Arial" charset="0"/>
                        </a:rPr>
                        <a:t>Мероприятия, функционально связанные с процедурой обеспечения неотказуемости</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FDA5"/>
                    </a:solidFill>
                  </a:tcPr>
                </a:tc>
                <a:tc>
                  <a:txBody>
                    <a:bodyPr/>
                    <a:lstStyle/>
                    <a:p>
                      <a:pPr hangingPunct="0">
                        <a:buFontTx/>
                        <a:buChar char="-"/>
                      </a:pPr>
                      <a:r>
                        <a:rPr lang="ru-RU" sz="1800" kern="1200" dirty="0" smtClean="0">
                          <a:solidFill>
                            <a:srgbClr val="000099"/>
                          </a:solidFill>
                          <a:effectLst>
                            <a:outerShdw dist="25400" dir="2700000" algn="ctr" rotWithShape="0">
                              <a:srgbClr val="FF3300"/>
                            </a:outerShdw>
                          </a:effectLst>
                          <a:latin typeface="+mn-lt"/>
                          <a:ea typeface="+mn-ea"/>
                          <a:cs typeface="+mn-cs"/>
                        </a:rPr>
                        <a:t> Закрытие</a:t>
                      </a:r>
                    </a:p>
                    <a:p>
                      <a:pPr hangingPunct="0">
                        <a:buFontTx/>
                        <a:buNone/>
                      </a:pPr>
                      <a:r>
                        <a:rPr lang="ru-RU" sz="1800" kern="1200" dirty="0" smtClean="0">
                          <a:solidFill>
                            <a:srgbClr val="000099"/>
                          </a:solidFill>
                          <a:effectLst>
                            <a:outerShdw dist="25400" dir="2700000" algn="ctr" rotWithShape="0">
                              <a:srgbClr val="FF3300"/>
                            </a:outerShdw>
                          </a:effectLst>
                          <a:latin typeface="+mn-lt"/>
                          <a:ea typeface="+mn-ea"/>
                          <a:cs typeface="+mn-cs"/>
                        </a:rPr>
                        <a:t>  данных;</a:t>
                      </a:r>
                    </a:p>
                    <a:p>
                      <a:pPr>
                        <a:buFontTx/>
                        <a:buChar char="-"/>
                      </a:pPr>
                      <a:r>
                        <a:rPr lang="ru-RU" sz="1800" kern="1200" dirty="0" smtClean="0">
                          <a:solidFill>
                            <a:srgbClr val="000099"/>
                          </a:solidFill>
                          <a:effectLst>
                            <a:outerShdw dist="25400" dir="2700000" algn="ctr" rotWithShape="0">
                              <a:srgbClr val="FF3300"/>
                            </a:outerShdw>
                          </a:effectLst>
                          <a:latin typeface="+mn-lt"/>
                          <a:ea typeface="+mn-ea"/>
                          <a:cs typeface="+mn-cs"/>
                        </a:rPr>
                        <a:t> Маркер</a:t>
                      </a:r>
                    </a:p>
                    <a:p>
                      <a:pPr>
                        <a:buFont typeface="Arial" pitchFamily="34" charset="0"/>
                        <a:buNone/>
                      </a:pPr>
                      <a:r>
                        <a:rPr lang="ru-RU" sz="1800" kern="1200" dirty="0" smtClean="0">
                          <a:solidFill>
                            <a:srgbClr val="000099"/>
                          </a:solidFill>
                          <a:effectLst>
                            <a:outerShdw dist="25400" dir="2700000" algn="ctr" rotWithShape="0">
                              <a:srgbClr val="FF3300"/>
                            </a:outerShdw>
                          </a:effectLst>
                          <a:latin typeface="+mn-lt"/>
                          <a:ea typeface="+mn-ea"/>
                          <a:cs typeface="+mn-cs"/>
                        </a:rPr>
                        <a:t> </a:t>
                      </a:r>
                      <a:r>
                        <a:rPr lang="ru-RU" sz="1800" kern="1200" baseline="0" dirty="0" smtClean="0">
                          <a:solidFill>
                            <a:srgbClr val="000099"/>
                          </a:solidFill>
                          <a:effectLst>
                            <a:outerShdw dist="25400" dir="2700000" algn="ctr" rotWithShape="0">
                              <a:srgbClr val="FF3300"/>
                            </a:outerShdw>
                          </a:effectLst>
                          <a:latin typeface="+mn-lt"/>
                          <a:ea typeface="+mn-ea"/>
                          <a:cs typeface="+mn-cs"/>
                        </a:rPr>
                        <a:t> </a:t>
                      </a:r>
                      <a:r>
                        <a:rPr lang="ru-RU" sz="1800" kern="1200" dirty="0" smtClean="0">
                          <a:solidFill>
                            <a:srgbClr val="000099"/>
                          </a:solidFill>
                          <a:effectLst>
                            <a:outerShdw dist="25400" dir="2700000" algn="ctr" rotWithShape="0">
                              <a:srgbClr val="FF3300"/>
                            </a:outerShdw>
                          </a:effectLst>
                          <a:latin typeface="+mn-lt"/>
                          <a:ea typeface="+mn-ea"/>
                          <a:cs typeface="+mn-cs"/>
                        </a:rPr>
                        <a:t>безопасности</a:t>
                      </a:r>
                      <a:endParaRPr kumimoji="0" lang="ru-RU" sz="1400" b="0" i="0" u="none" strike="noStrike" cap="none" normalizeH="0" baseline="0" dirty="0" smtClean="0">
                        <a:ln>
                          <a:noFill/>
                        </a:ln>
                        <a:solidFill>
                          <a:srgbClr val="000099"/>
                        </a:solidFill>
                        <a:effectLst>
                          <a:outerShdw dist="25400" dir="2700000" algn="ctr" rotWithShape="0">
                            <a:srgbClr val="FF3300"/>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19050" cap="flat" cmpd="sng" algn="ctr">
                      <a:solidFill>
                        <a:srgbClr val="7030A0"/>
                      </a:solidFill>
                      <a:prstDash val="solid"/>
                      <a:round/>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FDA5"/>
                    </a:solidFill>
                  </a:tcPr>
                </a:tc>
                <a:tc>
                  <a:txBody>
                    <a:bodyPr/>
                    <a:lstStyle/>
                    <a:p>
                      <a:pPr hangingPunct="0">
                        <a:buFontTx/>
                        <a:buChar char="-"/>
                      </a:pPr>
                      <a:r>
                        <a:rPr lang="ru-RU" sz="1800" kern="1200" dirty="0" smtClean="0">
                          <a:solidFill>
                            <a:srgbClr val="000099"/>
                          </a:solidFill>
                          <a:effectLst>
                            <a:outerShdw dist="25400" dir="2700000" algn="ctr" rotWithShape="0">
                              <a:srgbClr val="FF3300"/>
                            </a:outerShdw>
                          </a:effectLst>
                          <a:latin typeface="+mn-lt"/>
                          <a:ea typeface="+mn-ea"/>
                          <a:cs typeface="+mn-cs"/>
                        </a:rPr>
                        <a:t> Раскрытие</a:t>
                      </a:r>
                    </a:p>
                    <a:p>
                      <a:pPr hangingPunct="0">
                        <a:buFontTx/>
                        <a:buNone/>
                      </a:pPr>
                      <a:r>
                        <a:rPr lang="ru-RU" sz="1800" kern="1200" dirty="0" smtClean="0">
                          <a:solidFill>
                            <a:srgbClr val="000099"/>
                          </a:solidFill>
                          <a:effectLst>
                            <a:outerShdw dist="25400" dir="2700000" algn="ctr" rotWithShape="0">
                              <a:srgbClr val="FF3300"/>
                            </a:outerShdw>
                          </a:effectLst>
                          <a:latin typeface="+mn-lt"/>
                          <a:ea typeface="+mn-ea"/>
                          <a:cs typeface="+mn-cs"/>
                        </a:rPr>
                        <a:t>  данных;</a:t>
                      </a:r>
                    </a:p>
                    <a:p>
                      <a:pPr>
                        <a:buFontTx/>
                        <a:buChar char="-"/>
                      </a:pPr>
                      <a:r>
                        <a:rPr lang="ru-RU" sz="1800" kern="1200" dirty="0" smtClean="0">
                          <a:solidFill>
                            <a:srgbClr val="000099"/>
                          </a:solidFill>
                          <a:effectLst>
                            <a:outerShdw dist="25400" dir="2700000" algn="ctr" rotWithShape="0">
                              <a:srgbClr val="FF3300"/>
                            </a:outerShdw>
                          </a:effectLst>
                          <a:latin typeface="+mn-lt"/>
                          <a:ea typeface="+mn-ea"/>
                          <a:cs typeface="+mn-cs"/>
                        </a:rPr>
                        <a:t> Маркер</a:t>
                      </a:r>
                    </a:p>
                    <a:p>
                      <a:pPr>
                        <a:buFontTx/>
                        <a:buNone/>
                      </a:pPr>
                      <a:r>
                        <a:rPr lang="ru-RU" sz="1800" kern="1200" dirty="0" smtClean="0">
                          <a:solidFill>
                            <a:srgbClr val="000099"/>
                          </a:solidFill>
                          <a:effectLst>
                            <a:outerShdw dist="25400" dir="2700000" algn="ctr" rotWithShape="0">
                              <a:srgbClr val="FF3300"/>
                            </a:outerShdw>
                          </a:effectLst>
                          <a:latin typeface="+mn-lt"/>
                          <a:ea typeface="+mn-ea"/>
                          <a:cs typeface="+mn-cs"/>
                        </a:rPr>
                        <a:t>  безопасности</a:t>
                      </a:r>
                      <a:endParaRPr kumimoji="0" lang="ru-RU" sz="1400" b="0" i="0" u="none" strike="noStrike" cap="none" normalizeH="0" baseline="0" dirty="0" smtClean="0">
                        <a:ln>
                          <a:noFill/>
                        </a:ln>
                        <a:solidFill>
                          <a:srgbClr val="000099"/>
                        </a:solidFill>
                        <a:effectLst>
                          <a:outerShdw dist="25400" dir="2700000" algn="ctr" rotWithShape="0">
                            <a:srgbClr val="FF3300"/>
                          </a:outerShdw>
                        </a:effectLst>
                        <a:latin typeface="Arial" charset="0"/>
                      </a:endParaRPr>
                    </a:p>
                  </a:txBody>
                  <a:tcPr marL="54000" marR="54000" marT="54000" marB="54000" horzOverflow="overflow">
                    <a:lnL w="19050" cap="flat" cmpd="sng" algn="ctr">
                      <a:solidFill>
                        <a:srgbClr val="7030A0"/>
                      </a:solidFill>
                      <a:prstDash val="solid"/>
                      <a:round/>
                      <a:headEnd type="none" w="med" len="med"/>
                      <a:tailEnd type="none" w="med" len="med"/>
                    </a:lnL>
                    <a:lnR w="19050" cap="flat" cmpd="sng" algn="ctr">
                      <a:solidFill>
                        <a:srgbClr val="7030A0"/>
                      </a:solidFill>
                      <a:prstDash val="solid"/>
                      <a:round/>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FDA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kern="1200" dirty="0" smtClean="0">
                          <a:solidFill>
                            <a:srgbClr val="000099"/>
                          </a:solidFill>
                          <a:effectLst>
                            <a:outerShdw dist="25400" dir="2700000" algn="ctr" rotWithShape="0">
                              <a:srgbClr val="FF3300"/>
                            </a:outerShdw>
                          </a:effectLst>
                          <a:latin typeface="+mn-lt"/>
                          <a:ea typeface="+mn-ea"/>
                          <a:cs typeface="+mn-cs"/>
                        </a:rPr>
                        <a:t>- Сертификат</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kern="1200" dirty="0" smtClean="0">
                          <a:solidFill>
                            <a:srgbClr val="000099"/>
                          </a:solidFill>
                          <a:effectLst>
                            <a:outerShdw dist="25400" dir="2700000" algn="ctr" rotWithShape="0">
                              <a:srgbClr val="FF3300"/>
                            </a:outerShdw>
                          </a:effectLst>
                          <a:latin typeface="+mn-lt"/>
                          <a:ea typeface="+mn-ea"/>
                          <a:cs typeface="+mn-cs"/>
                        </a:rPr>
                        <a:t>  объекта</a:t>
                      </a:r>
                      <a:endParaRPr kumimoji="0" lang="ru-RU" sz="1500" b="0" i="0" u="none" strike="noStrike" cap="none" normalizeH="0" baseline="0" dirty="0" smtClean="0">
                        <a:ln>
                          <a:noFill/>
                        </a:ln>
                        <a:solidFill>
                          <a:srgbClr val="000099"/>
                        </a:solidFill>
                        <a:effectLst>
                          <a:outerShdw dist="25400" dir="2700000" algn="ctr" rotWithShape="0">
                            <a:srgbClr val="FF3300"/>
                          </a:outerShdw>
                        </a:effectLst>
                        <a:latin typeface="Arial" charset="0"/>
                      </a:endParaRPr>
                    </a:p>
                  </a:txBody>
                  <a:tcPr marL="54000" marR="54000" marT="54000" marB="54000" horzOverflow="overflow">
                    <a:lnL w="19050" cap="flat" cmpd="sng" algn="ctr">
                      <a:solidFill>
                        <a:srgbClr val="7030A0"/>
                      </a:solidFill>
                      <a:prstDash val="solid"/>
                      <a:round/>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FDA5"/>
                    </a:solidFill>
                  </a:tcPr>
                </a:tc>
                <a:extLst>
                  <a:ext uri="{0D108BD9-81ED-4DB2-BD59-A6C34878D82A}">
                    <a16:rowId xmlns:a16="http://schemas.microsoft.com/office/drawing/2014/main" val="10002"/>
                  </a:ext>
                </a:extLst>
              </a:tr>
            </a:tbl>
          </a:graphicData>
        </a:graphic>
      </p:graphicFrame>
      <p:sp>
        <p:nvSpPr>
          <p:cNvPr id="5"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607983"/>
            <a:ext cx="8001056" cy="443198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600" dirty="0" smtClean="0">
                <a:solidFill>
                  <a:srgbClr val="000099"/>
                </a:solidFill>
              </a:rPr>
              <a:t>Передача или хранение информации основаны на представлении информации в форме данных. </a:t>
            </a:r>
            <a:r>
              <a:rPr lang="ru-RU" sz="3600" i="1" dirty="0" smtClean="0">
                <a:solidFill>
                  <a:srgbClr val="FF0066"/>
                </a:solidFill>
              </a:rPr>
              <a:t>СПКН позволяют защитить информацию от её вскрытия</a:t>
            </a:r>
            <a:r>
              <a:rPr lang="ru-RU" sz="3600" dirty="0" smtClean="0">
                <a:solidFill>
                  <a:srgbClr val="000099"/>
                </a:solidFill>
              </a:rPr>
              <a:t> путём защиты отдельных или всех данных.</a:t>
            </a:r>
          </a:p>
          <a:p>
            <a:r>
              <a:rPr lang="ru-RU" sz="3600" dirty="0" smtClean="0">
                <a:solidFill>
                  <a:srgbClr val="000099"/>
                </a:solidFill>
              </a:rPr>
              <a:t>К СПКН относятся:</a:t>
            </a:r>
            <a:endParaRPr lang="ru-RU" sz="3600" dirty="0">
              <a:solidFill>
                <a:srgbClr val="000099"/>
              </a:solidFill>
            </a:endParaRPr>
          </a:p>
        </p:txBody>
      </p:sp>
      <p:sp>
        <p:nvSpPr>
          <p:cNvPr id="320515" name="Rectangle 3"/>
          <p:cNvSpPr>
            <a:spLocks noChangeArrowheads="1"/>
          </p:cNvSpPr>
          <p:nvPr/>
        </p:nvSpPr>
        <p:spPr bwMode="auto">
          <a:xfrm>
            <a:off x="755650" y="981075"/>
            <a:ext cx="8388350" cy="37189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1.1.1. Защита информации</a:t>
            </a:r>
            <a:endParaRPr lang="en-GB" b="1" i="1" dirty="0">
              <a:solidFill>
                <a:srgbClr val="FF3300"/>
              </a:solidFill>
              <a:latin typeface="Arial" charset="0"/>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443" name="Group 59"/>
          <p:cNvGraphicFramePr>
            <a:graphicFrameLocks noGrp="1"/>
          </p:cNvGraphicFramePr>
          <p:nvPr/>
        </p:nvGraphicFramePr>
        <p:xfrm>
          <a:off x="971550" y="1295400"/>
          <a:ext cx="7921625" cy="4445000"/>
        </p:xfrm>
        <a:graphic>
          <a:graphicData uri="http://schemas.openxmlformats.org/drawingml/2006/table">
            <a:tbl>
              <a:tblPr/>
              <a:tblGrid>
                <a:gridCol w="630238">
                  <a:extLst>
                    <a:ext uri="{9D8B030D-6E8A-4147-A177-3AD203B41FA5}">
                      <a16:colId xmlns:a16="http://schemas.microsoft.com/office/drawing/2014/main" val="20000"/>
                    </a:ext>
                  </a:extLst>
                </a:gridCol>
                <a:gridCol w="2614612">
                  <a:extLst>
                    <a:ext uri="{9D8B030D-6E8A-4147-A177-3AD203B41FA5}">
                      <a16:colId xmlns:a16="http://schemas.microsoft.com/office/drawing/2014/main" val="20001"/>
                    </a:ext>
                  </a:extLst>
                </a:gridCol>
                <a:gridCol w="4676775">
                  <a:extLst>
                    <a:ext uri="{9D8B030D-6E8A-4147-A177-3AD203B41FA5}">
                      <a16:colId xmlns:a16="http://schemas.microsoft.com/office/drawing/2014/main" val="20002"/>
                    </a:ext>
                  </a:extLst>
                </a:gridCol>
              </a:tblGrid>
              <a:tr h="4445000">
                <a:tc>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chemeClr val="bg1"/>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chemeClr val="bg1"/>
                            </a:outerShdw>
                          </a:effectLst>
                          <a:latin typeface="Arial" charset="0"/>
                        </a:rPr>
                        <a:t>Н</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chemeClr val="bg1"/>
                            </a:outerShdw>
                          </a:effectLst>
                          <a:latin typeface="Arial" charset="0"/>
                        </a:rPr>
                        <a:t>Ф</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chemeClr val="bg1"/>
                            </a:outerShdw>
                          </a:effectLst>
                          <a:latin typeface="Arial" charset="0"/>
                        </a:rPr>
                        <a:t>О</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chemeClr val="bg1"/>
                            </a:outerShdw>
                          </a:effectLst>
                          <a:latin typeface="Arial" charset="0"/>
                        </a:rPr>
                        <a:t>Р</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chemeClr val="bg1"/>
                            </a:outerShdw>
                          </a:effectLst>
                          <a:latin typeface="Arial" charset="0"/>
                        </a:rPr>
                        <a:t>М</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chemeClr val="bg1"/>
                            </a:outerShdw>
                          </a:effectLst>
                          <a:latin typeface="Arial" charset="0"/>
                        </a:rPr>
                        <a:t>А</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chemeClr val="bg1"/>
                            </a:outerShdw>
                          </a:effectLst>
                          <a:latin typeface="Arial" charset="0"/>
                        </a:rPr>
                        <a:t>Ц</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chemeClr val="bg1"/>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chemeClr val="bg1"/>
                            </a:outerShdw>
                          </a:effectLst>
                          <a:latin typeface="Arial" charset="0"/>
                        </a:rPr>
                        <a:t>Я</a:t>
                      </a:r>
                    </a:p>
                  </a:txBody>
                  <a:tcPr marL="90000" marR="90000" marT="46800" marB="46800" anchor="ctr" anchorCtr="1"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dist="25400" dir="2700000" algn="ctr" rotWithShape="0">
                              <a:schemeClr val="bg1"/>
                            </a:outerShdw>
                          </a:effectLst>
                          <a:latin typeface="Arial" charset="0"/>
                        </a:rPr>
                        <a:t>Элементы входных/выходных данных, определяемые Центром безопасности сетевого сегмента</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7030A0"/>
                      </a:solidFill>
                      <a:prstDash val="solid"/>
                      <a:round/>
                      <a:headEnd type="none" w="med" len="med"/>
                      <a:tailEnd type="none" w="med" len="med"/>
                    </a:lnB>
                    <a:lnTlToBr>
                      <a:noFill/>
                    </a:lnTlToBr>
                    <a:lnBlToTr>
                      <a:noFill/>
                    </a:lnBlToTr>
                    <a:solidFill>
                      <a:srgbClr val="FFDDD5"/>
                    </a:solidFill>
                  </a:tcPr>
                </a:tc>
                <a:tc>
                  <a:txBody>
                    <a:bodyPr/>
                    <a:lstStyle/>
                    <a:p>
                      <a:pPr hangingPunct="0"/>
                      <a:r>
                        <a:rPr lang="ru-RU" sz="2800" b="1" kern="1200" dirty="0" smtClean="0">
                          <a:solidFill>
                            <a:srgbClr val="000099"/>
                          </a:solidFill>
                          <a:effectLst>
                            <a:outerShdw dist="25400" dir="2700000" algn="ctr" rotWithShape="0">
                              <a:schemeClr val="bg1"/>
                            </a:outerShdw>
                          </a:effectLst>
                          <a:latin typeface="+mn-lt"/>
                          <a:ea typeface="+mn-ea"/>
                          <a:cs typeface="+mn-cs"/>
                        </a:rPr>
                        <a:t>- Открытые ключи;</a:t>
                      </a:r>
                    </a:p>
                    <a:p>
                      <a:pPr hangingPunct="0"/>
                      <a:r>
                        <a:rPr lang="ru-RU" sz="2800" b="1" kern="1200" dirty="0" smtClean="0">
                          <a:solidFill>
                            <a:srgbClr val="000099"/>
                          </a:solidFill>
                          <a:effectLst>
                            <a:outerShdw dist="25400" dir="2700000" algn="ctr" rotWithShape="0">
                              <a:schemeClr val="bg1"/>
                            </a:outerShdw>
                          </a:effectLst>
                          <a:latin typeface="+mn-lt"/>
                          <a:ea typeface="+mn-ea"/>
                          <a:cs typeface="+mn-cs"/>
                        </a:rPr>
                        <a:t>- Симметричные ключи;</a:t>
                      </a:r>
                    </a:p>
                    <a:p>
                      <a:r>
                        <a:rPr lang="ru-RU" sz="2800" b="1" kern="1200" dirty="0" smtClean="0">
                          <a:solidFill>
                            <a:srgbClr val="000099"/>
                          </a:solidFill>
                          <a:effectLst>
                            <a:outerShdw dist="25400" dir="2700000" algn="ctr" rotWithShape="0">
                              <a:schemeClr val="bg1"/>
                            </a:outerShdw>
                          </a:effectLst>
                          <a:latin typeface="+mn-lt"/>
                          <a:ea typeface="+mn-ea"/>
                          <a:cs typeface="+mn-cs"/>
                        </a:rPr>
                        <a:t>- Маркер безопасности</a:t>
                      </a:r>
                      <a:endParaRPr kumimoji="0" lang="ru-RU" sz="2800" b="1" i="0" u="none" strike="noStrike" cap="none" normalizeH="0" baseline="0" dirty="0" smtClean="0">
                        <a:ln>
                          <a:noFill/>
                        </a:ln>
                        <a:solidFill>
                          <a:srgbClr val="000099"/>
                        </a:solidFill>
                        <a:effectLst>
                          <a:outerShdw dist="25400" dir="2700000" algn="ctr" rotWithShape="0">
                            <a:schemeClr val="bg1"/>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7030A0"/>
                      </a:solidFill>
                      <a:prstDash val="solid"/>
                      <a:round/>
                      <a:headEnd type="none" w="med" len="med"/>
                      <a:tailEnd type="none" w="med" len="med"/>
                    </a:lnB>
                    <a:lnTlToBr>
                      <a:noFill/>
                    </a:lnTlToBr>
                    <a:lnBlToTr>
                      <a:noFill/>
                    </a:lnBlToTr>
                    <a:solidFill>
                      <a:srgbClr val="FFDDD5"/>
                    </a:solidFill>
                  </a:tcPr>
                </a:tc>
                <a:extLst>
                  <a:ext uri="{0D108BD9-81ED-4DB2-BD59-A6C34878D82A}">
                    <a16:rowId xmlns:a16="http://schemas.microsoft.com/office/drawing/2014/main" val="10000"/>
                  </a:ext>
                </a:extLst>
              </a:tr>
            </a:tbl>
          </a:graphicData>
        </a:graphic>
      </p:graphicFrame>
      <p:sp>
        <p:nvSpPr>
          <p:cNvPr id="5"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443" name="Group 59"/>
          <p:cNvGraphicFramePr>
            <a:graphicFrameLocks noGrp="1"/>
          </p:cNvGraphicFramePr>
          <p:nvPr/>
        </p:nvGraphicFramePr>
        <p:xfrm>
          <a:off x="971550" y="1339850"/>
          <a:ext cx="7921625" cy="4445000"/>
        </p:xfrm>
        <a:graphic>
          <a:graphicData uri="http://schemas.openxmlformats.org/drawingml/2006/table">
            <a:tbl>
              <a:tblPr/>
              <a:tblGrid>
                <a:gridCol w="630238">
                  <a:extLst>
                    <a:ext uri="{9D8B030D-6E8A-4147-A177-3AD203B41FA5}">
                      <a16:colId xmlns:a16="http://schemas.microsoft.com/office/drawing/2014/main" val="20000"/>
                    </a:ext>
                  </a:extLst>
                </a:gridCol>
                <a:gridCol w="2614612">
                  <a:extLst>
                    <a:ext uri="{9D8B030D-6E8A-4147-A177-3AD203B41FA5}">
                      <a16:colId xmlns:a16="http://schemas.microsoft.com/office/drawing/2014/main" val="20001"/>
                    </a:ext>
                  </a:extLst>
                </a:gridCol>
                <a:gridCol w="4676775">
                  <a:extLst>
                    <a:ext uri="{9D8B030D-6E8A-4147-A177-3AD203B41FA5}">
                      <a16:colId xmlns:a16="http://schemas.microsoft.com/office/drawing/2014/main" val="20002"/>
                    </a:ext>
                  </a:extLst>
                </a:gridCol>
              </a:tblGrid>
              <a:tr h="2105022">
                <a:tc rowSpan="2">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rgbClr val="FF33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rgbClr val="FF3300"/>
                            </a:outerShdw>
                          </a:effectLst>
                          <a:latin typeface="Arial" charset="0"/>
                        </a:rPr>
                        <a:t>Н</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rgbClr val="FF3300"/>
                            </a:outerShdw>
                          </a:effectLst>
                          <a:latin typeface="Arial" charset="0"/>
                        </a:rPr>
                        <a:t>Ф</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rgbClr val="FF3300"/>
                            </a:outerShdw>
                          </a:effectLst>
                          <a:latin typeface="Arial" charset="0"/>
                        </a:rPr>
                        <a:t>О</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rgbClr val="FF3300"/>
                            </a:outerShdw>
                          </a:effectLst>
                          <a:latin typeface="Arial" charset="0"/>
                        </a:rPr>
                        <a:t>Р</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rgbClr val="FF3300"/>
                            </a:outerShdw>
                          </a:effectLst>
                          <a:latin typeface="Arial" charset="0"/>
                        </a:rPr>
                        <a:t>М</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rgbClr val="FF3300"/>
                            </a:outerShdw>
                          </a:effectLst>
                          <a:latin typeface="Arial" charset="0"/>
                        </a:rPr>
                        <a:t>А</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rgbClr val="FF3300"/>
                            </a:outerShdw>
                          </a:effectLst>
                          <a:latin typeface="Arial" charset="0"/>
                        </a:rPr>
                        <a:t>Ц</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rgbClr val="FF33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25400" dir="2700000" algn="ctr" rotWithShape="0">
                              <a:srgbClr val="FF3300"/>
                            </a:outerShdw>
                          </a:effectLst>
                          <a:latin typeface="Arial" charset="0"/>
                        </a:rPr>
                        <a:t>Я</a:t>
                      </a:r>
                    </a:p>
                  </a:txBody>
                  <a:tcPr marL="90000" marR="90000" marT="46800" marB="46800" anchor="ctr" anchorCtr="1"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7030A0"/>
                      </a:solidFill>
                      <a:prstDash val="solid"/>
                      <a:round/>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dist="25400" dir="2700000" algn="ctr" rotWithShape="0">
                              <a:srgbClr val="FF3300"/>
                            </a:outerShdw>
                          </a:effectLst>
                          <a:latin typeface="Arial" charset="0"/>
                        </a:rPr>
                        <a:t>Тип информации, используемой в процедуре обеспечения </a:t>
                      </a:r>
                      <a:r>
                        <a:rPr kumimoji="0" lang="ru-RU" sz="2200" b="0" i="0" u="none" strike="noStrike" cap="none" normalizeH="0" baseline="0" dirty="0" err="1" smtClean="0">
                          <a:ln>
                            <a:noFill/>
                          </a:ln>
                          <a:solidFill>
                            <a:srgbClr val="000099"/>
                          </a:solidFill>
                          <a:effectLst>
                            <a:outerShdw dist="25400" dir="2700000" algn="ctr" rotWithShape="0">
                              <a:srgbClr val="FF3300"/>
                            </a:outerShdw>
                          </a:effectLst>
                          <a:latin typeface="Arial" charset="0"/>
                        </a:rPr>
                        <a:t>конфиденциаль-ности</a:t>
                      </a:r>
                      <a:endParaRPr kumimoji="0" lang="ru-RU" sz="2200" b="0" i="0" u="none" strike="noStrike" cap="none" normalizeH="0" baseline="0" dirty="0" smtClean="0">
                        <a:ln>
                          <a:noFill/>
                        </a:ln>
                        <a:solidFill>
                          <a:srgbClr val="000099"/>
                        </a:solidFill>
                        <a:effectLst>
                          <a:outerShdw dist="25400" dir="2700000" algn="ctr" rotWithShape="0">
                            <a:srgbClr val="FF3300"/>
                          </a:outerShdw>
                        </a:effectLst>
                        <a:latin typeface="Arial" charset="0"/>
                      </a:endParaRP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tc>
                  <a:txBody>
                    <a:bodyPr/>
                    <a:lstStyle/>
                    <a:p>
                      <a:pPr hangingPunct="0"/>
                      <a:r>
                        <a:rPr lang="ru-RU" sz="2400" kern="1200" dirty="0" smtClean="0">
                          <a:solidFill>
                            <a:srgbClr val="000099"/>
                          </a:solidFill>
                          <a:effectLst>
                            <a:outerShdw dist="25400" dir="2700000" algn="ctr" rotWithShape="0">
                              <a:srgbClr val="FF3300"/>
                            </a:outerShdw>
                          </a:effectLst>
                          <a:latin typeface="+mn-lt"/>
                          <a:ea typeface="+mn-ea"/>
                          <a:cs typeface="+mn-cs"/>
                        </a:rPr>
                        <a:t>- ВИ для процедуры закрытия;</a:t>
                      </a:r>
                    </a:p>
                    <a:p>
                      <a:r>
                        <a:rPr lang="ru-RU" sz="2400" kern="1200" dirty="0" smtClean="0">
                          <a:solidFill>
                            <a:srgbClr val="000099"/>
                          </a:solidFill>
                          <a:effectLst>
                            <a:outerShdw dist="25400" dir="2700000" algn="ctr" rotWithShape="0">
                              <a:srgbClr val="FF3300"/>
                            </a:outerShdw>
                          </a:effectLst>
                          <a:latin typeface="+mn-lt"/>
                          <a:ea typeface="+mn-ea"/>
                          <a:cs typeface="+mn-cs"/>
                        </a:rPr>
                        <a:t>- ВИ для процедуры раскрытия</a:t>
                      </a:r>
                      <a:endParaRPr kumimoji="0" lang="ru-RU" sz="2400" b="0" i="0" u="none" strike="noStrike" cap="none" normalizeH="0" baseline="0" dirty="0" smtClean="0">
                        <a:ln>
                          <a:noFill/>
                        </a:ln>
                        <a:solidFill>
                          <a:srgbClr val="000099"/>
                        </a:solidFill>
                        <a:effectLst>
                          <a:outerShdw dist="25400" dir="2700000" algn="ctr" rotWithShape="0">
                            <a:srgbClr val="FF3300"/>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extLst>
                  <a:ext uri="{0D108BD9-81ED-4DB2-BD59-A6C34878D82A}">
                    <a16:rowId xmlns:a16="http://schemas.microsoft.com/office/drawing/2014/main" val="10000"/>
                  </a:ext>
                </a:extLst>
              </a:tr>
              <a:tr h="2339978">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000099"/>
                          </a:solidFill>
                          <a:effectLst>
                            <a:outerShdw dist="25400" dir="2700000" algn="ctr" rotWithShape="0">
                              <a:srgbClr val="FF3300"/>
                            </a:outerShdw>
                          </a:effectLst>
                          <a:latin typeface="Arial" charset="0"/>
                        </a:rPr>
                        <a:t>Контрольная информация</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chemeClr val="bg1"/>
                    </a:solidFill>
                  </a:tcPr>
                </a:tc>
                <a:tc>
                  <a:txBody>
                    <a:bodyPr/>
                    <a:lstStyle/>
                    <a:p>
                      <a:pPr hangingPunct="0">
                        <a:buFontTx/>
                        <a:buChar char="-"/>
                      </a:pPr>
                      <a:r>
                        <a:rPr lang="ru-RU" sz="2400" kern="1200" dirty="0" smtClean="0">
                          <a:solidFill>
                            <a:srgbClr val="000099"/>
                          </a:solidFill>
                          <a:effectLst>
                            <a:outerShdw dist="25400" dir="2700000" algn="ctr" rotWithShape="0">
                              <a:srgbClr val="FF3300"/>
                            </a:outerShdw>
                          </a:effectLst>
                          <a:latin typeface="+mn-lt"/>
                          <a:ea typeface="+mn-ea"/>
                          <a:cs typeface="+mn-cs"/>
                        </a:rPr>
                        <a:t> Тип способа защиты</a:t>
                      </a:r>
                      <a:br>
                        <a:rPr lang="ru-RU" sz="2400" kern="1200" dirty="0" smtClean="0">
                          <a:solidFill>
                            <a:srgbClr val="000099"/>
                          </a:solidFill>
                          <a:effectLst>
                            <a:outerShdw dist="25400" dir="2700000" algn="ctr" rotWithShape="0">
                              <a:srgbClr val="FF3300"/>
                            </a:outerShdw>
                          </a:effectLst>
                          <a:latin typeface="+mn-lt"/>
                          <a:ea typeface="+mn-ea"/>
                          <a:cs typeface="+mn-cs"/>
                        </a:rPr>
                      </a:br>
                      <a:r>
                        <a:rPr lang="ru-RU" sz="2400" kern="1200" dirty="0" smtClean="0">
                          <a:solidFill>
                            <a:srgbClr val="000099"/>
                          </a:solidFill>
                          <a:effectLst>
                            <a:outerShdw dist="25400" dir="2700000" algn="ctr" rotWithShape="0">
                              <a:srgbClr val="FF3300"/>
                            </a:outerShdw>
                          </a:effectLst>
                          <a:latin typeface="+mn-lt"/>
                          <a:ea typeface="+mn-ea"/>
                          <a:cs typeface="+mn-cs"/>
                        </a:rPr>
                        <a:t>  конфиденциальности;</a:t>
                      </a:r>
                    </a:p>
                    <a:p>
                      <a:r>
                        <a:rPr lang="ru-RU" sz="2400" kern="1200" dirty="0" smtClean="0">
                          <a:solidFill>
                            <a:srgbClr val="000099"/>
                          </a:solidFill>
                          <a:effectLst>
                            <a:outerShdw dist="25400" dir="2700000" algn="ctr" rotWithShape="0">
                              <a:srgbClr val="FF3300"/>
                            </a:outerShdw>
                          </a:effectLst>
                          <a:latin typeface="+mn-lt"/>
                          <a:ea typeface="+mn-ea"/>
                          <a:cs typeface="+mn-cs"/>
                        </a:rPr>
                        <a:t>- Уровень защиты</a:t>
                      </a:r>
                      <a:br>
                        <a:rPr lang="ru-RU" sz="2400" kern="1200" dirty="0" smtClean="0">
                          <a:solidFill>
                            <a:srgbClr val="000099"/>
                          </a:solidFill>
                          <a:effectLst>
                            <a:outerShdw dist="25400" dir="2700000" algn="ctr" rotWithShape="0">
                              <a:srgbClr val="FF3300"/>
                            </a:outerShdw>
                          </a:effectLst>
                          <a:latin typeface="+mn-lt"/>
                          <a:ea typeface="+mn-ea"/>
                          <a:cs typeface="+mn-cs"/>
                        </a:rPr>
                      </a:br>
                      <a:r>
                        <a:rPr lang="ru-RU" sz="2400" kern="1200" dirty="0" smtClean="0">
                          <a:solidFill>
                            <a:srgbClr val="000099"/>
                          </a:solidFill>
                          <a:effectLst>
                            <a:outerShdw dist="25400" dir="2700000" algn="ctr" rotWithShape="0">
                              <a:srgbClr val="FF3300"/>
                            </a:outerShdw>
                          </a:effectLst>
                          <a:latin typeface="+mn-lt"/>
                          <a:ea typeface="+mn-ea"/>
                          <a:cs typeface="+mn-cs"/>
                        </a:rPr>
                        <a:t>  конфиденциальности</a:t>
                      </a:r>
                      <a:endParaRPr kumimoji="0" lang="ru-RU" sz="2400" b="0" i="0" u="none" strike="noStrike" cap="none" normalizeH="0" baseline="0" dirty="0" smtClean="0">
                        <a:ln>
                          <a:noFill/>
                        </a:ln>
                        <a:solidFill>
                          <a:srgbClr val="000099"/>
                        </a:solidFill>
                        <a:effectLst>
                          <a:outerShdw dist="25400" dir="2700000" algn="ctr" rotWithShape="0">
                            <a:srgbClr val="FF3300"/>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5"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895350"/>
            <a:ext cx="7993063" cy="146193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400" dirty="0" smtClean="0">
                <a:solidFill>
                  <a:srgbClr val="000099"/>
                </a:solidFill>
              </a:rPr>
              <a:t>В представленной структуре используются следующие </a:t>
            </a:r>
            <a:r>
              <a:rPr lang="ru-RU" sz="3400" i="1" dirty="0" smtClean="0">
                <a:solidFill>
                  <a:srgbClr val="FF0066"/>
                </a:solidFill>
              </a:rPr>
              <a:t>концептуальные термины</a:t>
            </a:r>
            <a:r>
              <a:rPr lang="ru-RU" sz="3400" dirty="0" smtClean="0">
                <a:solidFill>
                  <a:srgbClr val="000099"/>
                </a:solidFill>
              </a:rPr>
              <a:t>:</a:t>
            </a:r>
            <a:endParaRPr lang="ru-RU" sz="3400" dirty="0">
              <a:solidFill>
                <a:srgbClr val="000099"/>
              </a:solidFill>
            </a:endParaRPr>
          </a:p>
        </p:txBody>
      </p:sp>
      <p:sp>
        <p:nvSpPr>
          <p:cNvPr id="4"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6" name="Text Box 2"/>
          <p:cNvSpPr txBox="1">
            <a:spLocks noChangeArrowheads="1"/>
          </p:cNvSpPr>
          <p:nvPr/>
        </p:nvSpPr>
        <p:spPr bwMode="auto">
          <a:xfrm>
            <a:off x="927100" y="2451100"/>
            <a:ext cx="8001056" cy="146193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3800"/>
              </a:lnSpc>
              <a:spcBef>
                <a:spcPts val="600"/>
              </a:spcBef>
              <a:buClr>
                <a:srgbClr val="FF0066"/>
              </a:buClr>
              <a:buSzPct val="80000"/>
              <a:buFont typeface="Wingdings" pitchFamily="2" charset="2"/>
              <a:buChar char="q"/>
              <a:defRPr/>
            </a:pPr>
            <a:r>
              <a:rPr lang="ru-RU" sz="3200" i="1" dirty="0" smtClean="0">
                <a:solidFill>
                  <a:srgbClr val="FF0066"/>
                </a:solidFill>
              </a:rPr>
              <a:t>Объекты/субъекты обеспечения конфиденциальности</a:t>
            </a:r>
            <a:r>
              <a:rPr lang="ru-RU" sz="3200" dirty="0" smtClean="0">
                <a:solidFill>
                  <a:srgbClr val="FF0066"/>
                </a:solidFill>
              </a:rPr>
              <a:t> </a:t>
            </a:r>
            <a:r>
              <a:rPr lang="ru-RU" sz="3200" dirty="0" smtClean="0">
                <a:solidFill>
                  <a:srgbClr val="000099"/>
                </a:solidFill>
              </a:rPr>
              <a:t>в системах</a:t>
            </a:r>
            <a:br>
              <a:rPr lang="ru-RU" sz="3200" dirty="0" smtClean="0">
                <a:solidFill>
                  <a:srgbClr val="000099"/>
                </a:solidFill>
              </a:rPr>
            </a:br>
            <a:r>
              <a:rPr lang="ru-RU" sz="3200" dirty="0" smtClean="0">
                <a:solidFill>
                  <a:srgbClr val="000099"/>
                </a:solidFill>
              </a:rPr>
              <a:t>ЭМВОС:</a:t>
            </a:r>
            <a:endParaRPr lang="ru-RU" sz="2900" dirty="0" smtClean="0">
              <a:solidFill>
                <a:srgbClr val="000099"/>
              </a:solidFill>
            </a:endParaRPr>
          </a:p>
        </p:txBody>
      </p:sp>
      <p:sp>
        <p:nvSpPr>
          <p:cNvPr id="8" name="Text Box 2"/>
          <p:cNvSpPr txBox="1">
            <a:spLocks noChangeArrowheads="1"/>
          </p:cNvSpPr>
          <p:nvPr/>
        </p:nvSpPr>
        <p:spPr bwMode="auto">
          <a:xfrm>
            <a:off x="1371600" y="3962400"/>
            <a:ext cx="7512106" cy="230832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3600"/>
              </a:lnSpc>
              <a:spcBef>
                <a:spcPts val="600"/>
              </a:spcBef>
              <a:buClr>
                <a:srgbClr val="FF0066"/>
              </a:buClr>
              <a:buSzPct val="80000"/>
              <a:buFont typeface="Wingdings" pitchFamily="2" charset="2"/>
              <a:buChar char="v"/>
              <a:defRPr/>
            </a:pPr>
            <a:r>
              <a:rPr lang="ru-RU" sz="3000" i="1" dirty="0" smtClean="0">
                <a:solidFill>
                  <a:srgbClr val="FF0066"/>
                </a:solidFill>
              </a:rPr>
              <a:t>инициатор</a:t>
            </a:r>
            <a:r>
              <a:rPr lang="ru-RU" sz="3000" dirty="0" smtClean="0">
                <a:solidFill>
                  <a:srgbClr val="000099"/>
                </a:solidFill>
              </a:rPr>
              <a:t>. Объект, который формирует предназначенные для передачи или хранения данные, конфиденциальность которых подлежит защите;</a:t>
            </a:r>
          </a:p>
        </p:txBody>
      </p:sp>
    </p:spTree>
  </p:cSld>
  <p:clrMapOvr>
    <a:masterClrMapping/>
  </p:clrMapOvr>
  <p:transition spd="slow"/>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4" name="Text Box 2"/>
          <p:cNvSpPr txBox="1">
            <a:spLocks noChangeArrowheads="1"/>
          </p:cNvSpPr>
          <p:nvPr/>
        </p:nvSpPr>
        <p:spPr bwMode="auto">
          <a:xfrm>
            <a:off x="927100" y="1073150"/>
            <a:ext cx="8001056" cy="510896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3600"/>
              </a:lnSpc>
              <a:spcBef>
                <a:spcPts val="600"/>
              </a:spcBef>
              <a:buClr>
                <a:srgbClr val="FF0066"/>
              </a:buClr>
              <a:buSzPct val="80000"/>
              <a:buFont typeface="Wingdings" pitchFamily="2" charset="2"/>
              <a:buChar char="v"/>
              <a:defRPr/>
            </a:pPr>
            <a:r>
              <a:rPr lang="ru-RU" sz="2600" i="1" dirty="0" smtClean="0">
                <a:solidFill>
                  <a:srgbClr val="FF0066"/>
                </a:solidFill>
              </a:rPr>
              <a:t>проверяющая сторона</a:t>
            </a:r>
            <a:r>
              <a:rPr lang="ru-RU" sz="2600" dirty="0" smtClean="0">
                <a:solidFill>
                  <a:srgbClr val="000099"/>
                </a:solidFill>
              </a:rPr>
              <a:t>. Субъект, который извлекает информацию из данных, конфиденциальность которых защищена;</a:t>
            </a:r>
          </a:p>
          <a:p>
            <a:pPr marL="514350" indent="-514350" algn="l">
              <a:lnSpc>
                <a:spcPts val="3600"/>
              </a:lnSpc>
              <a:spcBef>
                <a:spcPts val="600"/>
              </a:spcBef>
              <a:buClr>
                <a:srgbClr val="FF0066"/>
              </a:buClr>
              <a:buSzPct val="80000"/>
              <a:buFont typeface="Wingdings" pitchFamily="2" charset="2"/>
              <a:buChar char="v"/>
              <a:defRPr/>
            </a:pPr>
            <a:r>
              <a:rPr lang="ru-RU" sz="2600" i="1" dirty="0" smtClean="0">
                <a:solidFill>
                  <a:srgbClr val="FF0066"/>
                </a:solidFill>
              </a:rPr>
              <a:t>ДТС, предоставляющая ВИ для обеспечения конфиденциальности</a:t>
            </a:r>
            <a:r>
              <a:rPr lang="ru-RU" sz="2600" dirty="0" smtClean="0">
                <a:solidFill>
                  <a:srgbClr val="000099"/>
                </a:solidFill>
              </a:rPr>
              <a:t>. Субъект, предоставляющий ВИ для процедуры закрытия или ВИ для процедуры раскрытия взаимодействующим объектам, обменивающимся данными, конфиденциальность которых защищена.</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928662" y="1000108"/>
            <a:ext cx="8001056" cy="528349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623888" indent="-623888" algn="l">
              <a:lnSpc>
                <a:spcPts val="4000"/>
              </a:lnSpc>
              <a:spcBef>
                <a:spcPts val="600"/>
              </a:spcBef>
              <a:buClr>
                <a:srgbClr val="FF0066"/>
              </a:buClr>
              <a:buSzPct val="80000"/>
              <a:buFont typeface="+mj-lt"/>
              <a:buAutoNum type="arabicPeriod"/>
              <a:defRPr/>
            </a:pPr>
            <a:r>
              <a:rPr lang="ru-RU" sz="3800" dirty="0" smtClean="0">
                <a:solidFill>
                  <a:srgbClr val="000099"/>
                </a:solidFill>
              </a:rPr>
              <a:t>защита знания о наличии (существовании) данных или о характеристиках данных (например, размер данных или дата их сформирования);</a:t>
            </a:r>
          </a:p>
          <a:p>
            <a:pPr marL="623888" indent="-623888" algn="l">
              <a:lnSpc>
                <a:spcPts val="4000"/>
              </a:lnSpc>
              <a:spcBef>
                <a:spcPts val="600"/>
              </a:spcBef>
              <a:buClr>
                <a:srgbClr val="FF0066"/>
              </a:buClr>
              <a:buSzPct val="80000"/>
              <a:buFont typeface="+mj-lt"/>
              <a:buAutoNum type="arabicPeriod"/>
              <a:defRPr/>
            </a:pPr>
            <a:r>
              <a:rPr lang="ru-RU" sz="3800" dirty="0" smtClean="0">
                <a:solidFill>
                  <a:srgbClr val="000099"/>
                </a:solidFill>
              </a:rPr>
              <a:t>защита доступа для чтения данных;</a:t>
            </a:r>
          </a:p>
          <a:p>
            <a:pPr marL="623888" indent="-623888" algn="l">
              <a:lnSpc>
                <a:spcPts val="4000"/>
              </a:lnSpc>
              <a:spcBef>
                <a:spcPts val="600"/>
              </a:spcBef>
              <a:buClr>
                <a:srgbClr val="FF0066"/>
              </a:buClr>
              <a:buSzPct val="80000"/>
              <a:buFont typeface="+mj-lt"/>
              <a:buAutoNum type="arabicPeriod"/>
              <a:defRPr/>
            </a:pPr>
            <a:r>
              <a:rPr lang="ru-RU" sz="3800" dirty="0" smtClean="0">
                <a:solidFill>
                  <a:srgbClr val="000099"/>
                </a:solidFill>
              </a:rPr>
              <a:t>защита знания семантики самих </a:t>
            </a:r>
            <a:r>
              <a:rPr lang="ru-RU" sz="3600" dirty="0" smtClean="0">
                <a:solidFill>
                  <a:srgbClr val="000099"/>
                </a:solidFill>
              </a:rPr>
              <a:t>данных.</a:t>
            </a: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214422"/>
            <a:ext cx="8001056" cy="112851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400"/>
              </a:lnSpc>
            </a:pPr>
            <a:r>
              <a:rPr lang="ru-RU" sz="4000" i="1" dirty="0" smtClean="0">
                <a:solidFill>
                  <a:srgbClr val="FF0066"/>
                </a:solidFill>
              </a:rPr>
              <a:t>СПКН обеспечивают защиту информации </a:t>
            </a:r>
            <a:r>
              <a:rPr lang="ru-RU" sz="4000" dirty="0" smtClean="0">
                <a:solidFill>
                  <a:srgbClr val="000099"/>
                </a:solidFill>
              </a:rPr>
              <a:t>от её вскрытия:</a:t>
            </a:r>
          </a:p>
        </p:txBody>
      </p:sp>
      <p:sp>
        <p:nvSpPr>
          <p:cNvPr id="4" name="Text Box 2"/>
          <p:cNvSpPr txBox="1">
            <a:spLocks noChangeArrowheads="1"/>
          </p:cNvSpPr>
          <p:nvPr/>
        </p:nvSpPr>
        <p:spPr bwMode="auto">
          <a:xfrm>
            <a:off x="928662" y="2571744"/>
            <a:ext cx="8001056" cy="33855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4200"/>
              </a:lnSpc>
              <a:spcBef>
                <a:spcPts val="1200"/>
              </a:spcBef>
              <a:buClr>
                <a:srgbClr val="FF0066"/>
              </a:buClr>
              <a:buSzPct val="80000"/>
              <a:buFont typeface="+mj-lt"/>
              <a:buAutoNum type="arabicPeriod"/>
              <a:defRPr/>
            </a:pPr>
            <a:r>
              <a:rPr lang="ru-RU" sz="3800" dirty="0" smtClean="0">
                <a:solidFill>
                  <a:srgbClr val="000099"/>
                </a:solidFill>
              </a:rPr>
              <a:t>либо путём защиты формы представления элемента информации от вскрытия;</a:t>
            </a:r>
          </a:p>
          <a:p>
            <a:pPr marL="514350" indent="-514350" algn="l">
              <a:lnSpc>
                <a:spcPts val="4200"/>
              </a:lnSpc>
              <a:spcBef>
                <a:spcPts val="1200"/>
              </a:spcBef>
              <a:buClr>
                <a:srgbClr val="FF0066"/>
              </a:buClr>
              <a:buSzPct val="80000"/>
              <a:buFont typeface="+mj-lt"/>
              <a:buAutoNum type="arabicPeriod"/>
              <a:defRPr/>
            </a:pPr>
            <a:r>
              <a:rPr lang="ru-RU" sz="3800" dirty="0" smtClean="0">
                <a:solidFill>
                  <a:srgbClr val="000099"/>
                </a:solidFill>
              </a:rPr>
              <a:t>либо путём защиты правил такого представления от вскрытия.</a:t>
            </a:r>
            <a:endParaRPr lang="ru-RU" sz="3800" dirty="0">
              <a:solidFill>
                <a:srgbClr val="000099"/>
              </a:solidFill>
            </a:endParaRPr>
          </a:p>
        </p:txBody>
      </p:sp>
      <p:sp>
        <p:nvSpPr>
          <p:cNvPr id="7"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00108"/>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400" i="1" dirty="0" smtClean="0">
                <a:solidFill>
                  <a:srgbClr val="FF0066"/>
                </a:solidFill>
              </a:rPr>
              <a:t>Во втором случае защита от вскрытия наличия данных или других атрибутов данных </a:t>
            </a:r>
            <a:r>
              <a:rPr lang="ru-RU" sz="3400" dirty="0" smtClean="0">
                <a:solidFill>
                  <a:srgbClr val="000099"/>
                </a:solidFill>
              </a:rPr>
              <a:t>может быть обеспечена за счёт комбинирования нескольких элементов данных с целью формирования элемента смешанных данных, а также путём защиты от вскрытия правил формирования смешанного элемента данных.</a:t>
            </a:r>
          </a:p>
        </p:txBody>
      </p:sp>
      <p:sp>
        <p:nvSpPr>
          <p:cNvPr id="7"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500174"/>
            <a:ext cx="8001056" cy="476162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i="1" dirty="0" smtClean="0">
                <a:solidFill>
                  <a:srgbClr val="FF0066"/>
                </a:solidFill>
              </a:rPr>
              <a:t>Процедура закрытия </a:t>
            </a:r>
            <a:r>
              <a:rPr lang="ru-RU" dirty="0" smtClean="0">
                <a:solidFill>
                  <a:srgbClr val="000099"/>
                </a:solidFill>
              </a:rPr>
              <a:t>может быть представлена как перемещение информации из зоны </a:t>
            </a:r>
            <a:r>
              <a:rPr lang="ru-RU" i="1" dirty="0" smtClean="0">
                <a:solidFill>
                  <a:srgbClr val="FF0066"/>
                </a:solidFill>
              </a:rPr>
              <a:t>А</a:t>
            </a:r>
            <a:r>
              <a:rPr lang="ru-RU" dirty="0" smtClean="0">
                <a:solidFill>
                  <a:srgbClr val="000099"/>
                </a:solidFill>
              </a:rPr>
              <a:t> в субзону перекрытия (</a:t>
            </a:r>
            <a:r>
              <a:rPr lang="ru-RU" i="1" dirty="0" smtClean="0">
                <a:solidFill>
                  <a:srgbClr val="FF0066"/>
                </a:solidFill>
              </a:rPr>
              <a:t>В</a:t>
            </a:r>
            <a:r>
              <a:rPr lang="ru-RU" dirty="0" smtClean="0">
                <a:solidFill>
                  <a:srgbClr val="000099"/>
                </a:solidFill>
              </a:rPr>
              <a:t>) </a:t>
            </a:r>
            <a:r>
              <a:rPr lang="ru-RU" i="1" dirty="0" smtClean="0">
                <a:solidFill>
                  <a:srgbClr val="FF0066"/>
                </a:solidFill>
              </a:rPr>
              <a:t>А</a:t>
            </a:r>
            <a:r>
              <a:rPr lang="ru-RU" dirty="0" smtClean="0">
                <a:solidFill>
                  <a:srgbClr val="000099"/>
                </a:solidFill>
              </a:rPr>
              <a:t> с другой зоной </a:t>
            </a:r>
            <a:r>
              <a:rPr lang="ru-RU" i="1" dirty="0" smtClean="0">
                <a:solidFill>
                  <a:srgbClr val="FF0066"/>
                </a:solidFill>
              </a:rPr>
              <a:t>С</a:t>
            </a:r>
            <a:r>
              <a:rPr lang="ru-RU" dirty="0" smtClean="0">
                <a:solidFill>
                  <a:srgbClr val="000099"/>
                </a:solidFill>
              </a:rPr>
              <a:t>. </a:t>
            </a:r>
            <a:r>
              <a:rPr lang="ru-RU" i="1" dirty="0" smtClean="0">
                <a:solidFill>
                  <a:srgbClr val="FF0066"/>
                </a:solidFill>
              </a:rPr>
              <a:t>Процедура раскрытия </a:t>
            </a:r>
            <a:r>
              <a:rPr lang="ru-RU" dirty="0" smtClean="0">
                <a:solidFill>
                  <a:srgbClr val="000099"/>
                </a:solidFill>
              </a:rPr>
              <a:t>может рассматриваться как обратная процедуре закрытия. </a:t>
            </a:r>
            <a:r>
              <a:rPr lang="ru-RU" i="1" dirty="0" smtClean="0">
                <a:solidFill>
                  <a:srgbClr val="FF0066"/>
                </a:solidFill>
              </a:rPr>
              <a:t>Когда информация перемещается </a:t>
            </a:r>
            <a:r>
              <a:rPr lang="ru-RU" dirty="0" smtClean="0">
                <a:solidFill>
                  <a:srgbClr val="000099"/>
                </a:solidFill>
              </a:rPr>
              <a:t>из зоны, защищаемой с помощью одного СПКН, в зону, защищаемую с помощью другого СПКН, тогда:</a:t>
            </a:r>
          </a:p>
        </p:txBody>
      </p:sp>
      <p:sp>
        <p:nvSpPr>
          <p:cNvPr id="320515" name="Rectangle 3"/>
          <p:cNvSpPr>
            <a:spLocks noChangeArrowheads="1"/>
          </p:cNvSpPr>
          <p:nvPr/>
        </p:nvSpPr>
        <p:spPr bwMode="auto">
          <a:xfrm>
            <a:off x="785786" y="981075"/>
            <a:ext cx="8358214" cy="37189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1.1.2. Процедуры закрытия и раскрытия</a:t>
            </a:r>
            <a:endParaRPr lang="en-GB" b="1" i="1" dirty="0">
              <a:solidFill>
                <a:srgbClr val="FF3300"/>
              </a:solidFill>
              <a:latin typeface="Arial" charset="0"/>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928662" y="1000108"/>
            <a:ext cx="8001056" cy="530914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3400"/>
              </a:lnSpc>
              <a:spcBef>
                <a:spcPts val="600"/>
              </a:spcBef>
              <a:buClr>
                <a:srgbClr val="FF0066"/>
              </a:buClr>
              <a:buSzPct val="80000"/>
              <a:buFont typeface="+mj-lt"/>
              <a:buAutoNum type="arabicPeriod"/>
              <a:defRPr/>
            </a:pPr>
            <a:r>
              <a:rPr lang="ru-RU" sz="3000" i="1" dirty="0" smtClean="0">
                <a:solidFill>
                  <a:srgbClr val="FF0066"/>
                </a:solidFill>
              </a:rPr>
              <a:t>если процедура закрытия</a:t>
            </a:r>
            <a:r>
              <a:rPr lang="ru-RU" sz="3000" dirty="0" smtClean="0">
                <a:solidFill>
                  <a:srgbClr val="000099"/>
                </a:solidFill>
              </a:rPr>
              <a:t>, реализуемая вторым способом, предшествует процедуре раскрытия, реализуемой первым способом, то </a:t>
            </a:r>
            <a:r>
              <a:rPr lang="ru-RU" sz="3000" i="1" dirty="0" smtClean="0">
                <a:solidFill>
                  <a:srgbClr val="FF0066"/>
                </a:solidFill>
              </a:rPr>
              <a:t>информация является непрерывно защищаемой</a:t>
            </a:r>
            <a:r>
              <a:rPr lang="ru-RU" sz="3000" dirty="0" smtClean="0">
                <a:solidFill>
                  <a:srgbClr val="000099"/>
                </a:solidFill>
              </a:rPr>
              <a:t>;</a:t>
            </a:r>
          </a:p>
          <a:p>
            <a:pPr marL="514350" indent="-514350" algn="l">
              <a:lnSpc>
                <a:spcPts val="3400"/>
              </a:lnSpc>
              <a:spcBef>
                <a:spcPts val="600"/>
              </a:spcBef>
              <a:buClr>
                <a:srgbClr val="FF0066"/>
              </a:buClr>
              <a:buSzPct val="80000"/>
              <a:buFont typeface="+mj-lt"/>
              <a:buAutoNum type="arabicPeriod"/>
              <a:defRPr/>
            </a:pPr>
            <a:r>
              <a:rPr lang="ru-RU" sz="3000" i="1" dirty="0" smtClean="0">
                <a:solidFill>
                  <a:srgbClr val="FF0066"/>
                </a:solidFill>
              </a:rPr>
              <a:t>если процедура раскрытия</a:t>
            </a:r>
            <a:r>
              <a:rPr lang="ru-RU" sz="3000" dirty="0" smtClean="0">
                <a:solidFill>
                  <a:srgbClr val="000099"/>
                </a:solidFill>
              </a:rPr>
              <a:t>, реализуемая первым способом, предшествует процедуре закрытия, реализуемой вторым способом, то </a:t>
            </a:r>
            <a:r>
              <a:rPr lang="ru-RU" sz="3000" i="1" dirty="0" smtClean="0">
                <a:solidFill>
                  <a:srgbClr val="FF0066"/>
                </a:solidFill>
              </a:rPr>
              <a:t>информация не является непрерывно защищаемой</a:t>
            </a:r>
            <a:r>
              <a:rPr lang="ru-RU" sz="3000" dirty="0" smtClean="0">
                <a:solidFill>
                  <a:srgbClr val="000099"/>
                </a:solidFill>
              </a:rPr>
              <a:t>.</a:t>
            </a:r>
            <a:endParaRPr lang="ru-RU" sz="3000" dirty="0">
              <a:solidFill>
                <a:srgbClr val="000099"/>
              </a:solidFill>
            </a:endParaRPr>
          </a:p>
        </p:txBody>
      </p:sp>
      <p:sp>
        <p:nvSpPr>
          <p:cNvPr id="7"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74759" name="Text Box 7"/>
          <p:cNvSpPr txBox="1">
            <a:spLocks noChangeArrowheads="1"/>
          </p:cNvSpPr>
          <p:nvPr/>
        </p:nvSpPr>
        <p:spPr bwMode="auto">
          <a:xfrm>
            <a:off x="928662" y="1071546"/>
            <a:ext cx="8001056" cy="5201424"/>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r>
              <a:rPr lang="ru-RU" sz="2600" i="1" dirty="0" smtClean="0">
                <a:solidFill>
                  <a:srgbClr val="FF0066"/>
                </a:solidFill>
              </a:rPr>
              <a:t>Многие прикладные системы ЭМВОС и Интернет-архитектуры предъявляют определённые требования по обеспечению безопасности, которые зависят от предотвращения раскрытия информации</a:t>
            </a:r>
            <a:r>
              <a:rPr lang="ru-RU" sz="2600" dirty="0" smtClean="0">
                <a:solidFill>
                  <a:srgbClr val="000099"/>
                </a:solidFill>
              </a:rPr>
              <a:t>. Такие требования могут включать защиту информации, которая используется для информационного обеспечения других СЛБ, например, СЛАУ, СЛУД или СЛЦЛ. Если же такая информация станет известна нарушителю, то эффективность таких служб обеспечения безопасности резко снизится или вообще будет сведена к нулю.</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00108"/>
            <a:ext cx="8001056" cy="530773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2600" i="1" dirty="0" smtClean="0">
                <a:solidFill>
                  <a:srgbClr val="FF0066"/>
                </a:solidFill>
              </a:rPr>
              <a:t>В первом случае необходимо, чтобы между раскрытием, реализуемым старым способом, и закрытием, реализуемым новым способом, существовала некая форма коммутативности (связности, </a:t>
            </a:r>
            <a:r>
              <a:rPr lang="en-US" sz="2600" i="1" dirty="0" smtClean="0">
                <a:solidFill>
                  <a:srgbClr val="FF0066"/>
                </a:solidFill>
              </a:rPr>
              <a:t>commutativity</a:t>
            </a:r>
            <a:r>
              <a:rPr lang="ru-RU" sz="2600" i="1" dirty="0" smtClean="0">
                <a:solidFill>
                  <a:srgbClr val="FF0066"/>
                </a:solidFill>
              </a:rPr>
              <a:t>)</a:t>
            </a:r>
            <a:r>
              <a:rPr lang="ru-RU" sz="2600" dirty="0" smtClean="0">
                <a:solidFill>
                  <a:srgbClr val="000099"/>
                </a:solidFill>
              </a:rPr>
              <a:t>. Например, процедуры закрытия и раскрытия обладают свойствами коммутативности там, где одна зона защищена с помощью процедур управления доступом (УД) или физических средств, а другая зона защищена с помощью криптографических преобразований.</a:t>
            </a:r>
            <a:endParaRPr lang="ru-RU" sz="26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214422"/>
            <a:ext cx="8001056" cy="138499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i="1" dirty="0" smtClean="0">
                <a:solidFill>
                  <a:srgbClr val="FF0066"/>
                </a:solidFill>
              </a:rPr>
              <a:t>Конфиденциальность напрямую влияет </a:t>
            </a:r>
            <a:r>
              <a:rPr lang="ru-RU" dirty="0" smtClean="0">
                <a:solidFill>
                  <a:srgbClr val="000099"/>
                </a:solidFill>
              </a:rPr>
              <a:t>на поиск, доставку и администрирование информации следующим образом:</a:t>
            </a:r>
          </a:p>
        </p:txBody>
      </p:sp>
      <p:sp>
        <p:nvSpPr>
          <p:cNvPr id="4" name="Text Box 2"/>
          <p:cNvSpPr txBox="1">
            <a:spLocks noChangeArrowheads="1"/>
          </p:cNvSpPr>
          <p:nvPr/>
        </p:nvSpPr>
        <p:spPr bwMode="auto">
          <a:xfrm>
            <a:off x="928662" y="2643182"/>
            <a:ext cx="8001056" cy="365984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200"/>
              </a:lnSpc>
              <a:spcBef>
                <a:spcPts val="1200"/>
              </a:spcBef>
              <a:buClr>
                <a:srgbClr val="FF0066"/>
              </a:buClr>
              <a:buSzPct val="80000"/>
              <a:buFont typeface="+mj-lt"/>
              <a:buAutoNum type="arabicPeriod"/>
              <a:defRPr/>
            </a:pPr>
            <a:r>
              <a:rPr lang="ru-RU" sz="2600" i="1" dirty="0" smtClean="0">
                <a:solidFill>
                  <a:srgbClr val="FF0066"/>
                </a:solidFill>
              </a:rPr>
              <a:t>конфиденциальность при доставке информации </a:t>
            </a:r>
            <a:r>
              <a:rPr lang="ru-RU" sz="2600" dirty="0" smtClean="0">
                <a:solidFill>
                  <a:srgbClr val="000099"/>
                </a:solidFill>
              </a:rPr>
              <a:t>на основе ЭМВОС обеспечивается тогда, когда процедура закрытия (при доставке используется средство (</a:t>
            </a:r>
            <a:r>
              <a:rPr lang="en-US" sz="2600" i="1" dirty="0" smtClean="0">
                <a:solidFill>
                  <a:srgbClr val="000099"/>
                </a:solidFill>
              </a:rPr>
              <a:t>N</a:t>
            </a:r>
            <a:r>
              <a:rPr lang="ru-RU" sz="2600" dirty="0" smtClean="0">
                <a:solidFill>
                  <a:srgbClr val="000099"/>
                </a:solidFill>
              </a:rPr>
              <a:t>-1)-уровня ЭМВОС) и процедура раскрытия объединены (совмещены) в форме службы обеспечения конфиденциальности (СЛКН) в рамках единой службы передачи </a:t>
            </a:r>
            <a:r>
              <a:rPr lang="en-US" sz="2600" i="1" dirty="0" smtClean="0">
                <a:solidFill>
                  <a:srgbClr val="000099"/>
                </a:solidFill>
              </a:rPr>
              <a:t>N</a:t>
            </a:r>
            <a:r>
              <a:rPr lang="ru-RU" sz="2600" dirty="0" smtClean="0">
                <a:solidFill>
                  <a:srgbClr val="000099"/>
                </a:solidFill>
              </a:rPr>
              <a:t>-уровня ЭМВОС;</a:t>
            </a:r>
            <a:endParaRPr lang="ru-RU" sz="2600" dirty="0">
              <a:solidFill>
                <a:srgbClr val="000099"/>
              </a:solidFill>
            </a:endParaRPr>
          </a:p>
        </p:txBody>
      </p:sp>
      <p:sp>
        <p:nvSpPr>
          <p:cNvPr id="7"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928662" y="1000108"/>
            <a:ext cx="8001056" cy="524502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100"/>
              </a:lnSpc>
              <a:spcBef>
                <a:spcPts val="600"/>
              </a:spcBef>
              <a:buClr>
                <a:srgbClr val="FF0066"/>
              </a:buClr>
              <a:buSzPct val="80000"/>
              <a:buFont typeface="+mj-lt"/>
              <a:buAutoNum type="arabicPeriod" startAt="2"/>
              <a:defRPr/>
            </a:pPr>
            <a:r>
              <a:rPr lang="ru-RU" sz="2700" i="1" dirty="0" smtClean="0">
                <a:solidFill>
                  <a:srgbClr val="FF0066"/>
                </a:solidFill>
              </a:rPr>
              <a:t>конфиденциальность при поиске </a:t>
            </a:r>
            <a:r>
              <a:rPr lang="ru-RU" sz="2700" dirty="0" smtClean="0">
                <a:solidFill>
                  <a:srgbClr val="000099"/>
                </a:solidFill>
              </a:rPr>
              <a:t>хранящихся данных обеспечивается тогда, когда процедура закрытия (при хранении и поиске) и процедура раскрытия объединены в форме высокоуровневой службы хранения и поиска ЭМВОС;</a:t>
            </a:r>
          </a:p>
          <a:p>
            <a:pPr marL="360363" indent="-360363" algn="l">
              <a:lnSpc>
                <a:spcPts val="3100"/>
              </a:lnSpc>
              <a:spcBef>
                <a:spcPts val="600"/>
              </a:spcBef>
              <a:buClr>
                <a:srgbClr val="FF0066"/>
              </a:buClr>
              <a:buSzPct val="80000"/>
              <a:buFont typeface="+mj-lt"/>
              <a:buAutoNum type="arabicPeriod" startAt="2"/>
              <a:defRPr/>
            </a:pPr>
            <a:r>
              <a:rPr lang="ru-RU" sz="2700" i="1" dirty="0" smtClean="0">
                <a:solidFill>
                  <a:srgbClr val="FF0066"/>
                </a:solidFill>
              </a:rPr>
              <a:t>другие формы конфиденциальности </a:t>
            </a:r>
            <a:r>
              <a:rPr lang="ru-RU" sz="2700" dirty="0" smtClean="0">
                <a:solidFill>
                  <a:srgbClr val="000099"/>
                </a:solidFill>
              </a:rPr>
              <a:t>могут быть обеспечены путём объединения процедур закрытия и раскрытия с другими процедурами (например, с теми, которые используются в целях администрирования данных).</a:t>
            </a:r>
            <a:endParaRPr lang="ru-RU" sz="2700" dirty="0">
              <a:solidFill>
                <a:srgbClr val="000099"/>
              </a:solidFill>
            </a:endParaRPr>
          </a:p>
        </p:txBody>
      </p:sp>
      <p:sp>
        <p:nvSpPr>
          <p:cNvPr id="7"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smtClean="0">
                <a:solidFill>
                  <a:srgbClr val="56AC00"/>
                </a:solidFill>
                <a:latin typeface="Arial" charset="0"/>
                <a:cs typeface="Arial" charset="0"/>
              </a:rPr>
              <a:t>Теоретические основы обеспечения конфиденциальности</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928670"/>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000"/>
              </a:lnSpc>
            </a:pPr>
            <a:r>
              <a:rPr lang="ru-RU" sz="2500" dirty="0" smtClean="0">
                <a:solidFill>
                  <a:srgbClr val="000099"/>
                </a:solidFill>
              </a:rPr>
              <a:t>В некоторых СПКН </a:t>
            </a:r>
            <a:r>
              <a:rPr lang="ru-RU" sz="2500" i="1" dirty="0" smtClean="0">
                <a:solidFill>
                  <a:srgbClr val="FF0066"/>
                </a:solidFill>
              </a:rPr>
              <a:t>средство закрытия </a:t>
            </a:r>
            <a:r>
              <a:rPr lang="ru-RU" sz="2500" dirty="0" smtClean="0">
                <a:solidFill>
                  <a:srgbClr val="000099"/>
                </a:solidFill>
              </a:rPr>
              <a:t>оставляет часть защищаемых данных (с точки зрения их конфиденциальности) доступной пользователю СЛКН ещё до того, как это средство полностью обработает все данные. Аналогично, в некоторых СПКН </a:t>
            </a:r>
            <a:r>
              <a:rPr lang="ru-RU" sz="2500" i="1" dirty="0" smtClean="0">
                <a:solidFill>
                  <a:srgbClr val="FF0066"/>
                </a:solidFill>
              </a:rPr>
              <a:t>средство раскрытия </a:t>
            </a:r>
            <a:r>
              <a:rPr lang="ru-RU" sz="2500" dirty="0" smtClean="0">
                <a:solidFill>
                  <a:srgbClr val="000099"/>
                </a:solidFill>
              </a:rPr>
              <a:t>становится доступным для начала обработки элемента защищённых данных (с точки зрения их конфиденциальности) ещё до того, как они все станут доступными. Таким образом, совокупность данных может включать компоненты, которые всё ещё не закрыты, компоненты, которые уже закрыты, и компоненты, которые уже раскрыты.</a:t>
            </a:r>
          </a:p>
        </p:txBody>
      </p:sp>
      <p:sp>
        <p:nvSpPr>
          <p:cNvPr id="7"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00108"/>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000"/>
              </a:lnSpc>
            </a:pPr>
            <a:r>
              <a:rPr lang="ru-RU" sz="2500" dirty="0" smtClean="0">
                <a:solidFill>
                  <a:srgbClr val="000099"/>
                </a:solidFill>
              </a:rPr>
              <a:t>Рассмотрим рис. 6.1., в котором последовательности процедур закрытия/раскрытия (ПРЗКК/ПРРСС) защищают конфиденциальность данных, доставляемых из начальной зоны </a:t>
            </a:r>
            <a:r>
              <a:rPr lang="ru-RU" sz="2500" i="1" dirty="0" smtClean="0">
                <a:solidFill>
                  <a:srgbClr val="FF0066"/>
                </a:solidFill>
              </a:rPr>
              <a:t>А</a:t>
            </a:r>
            <a:r>
              <a:rPr lang="ru-RU" sz="2500" dirty="0" smtClean="0">
                <a:solidFill>
                  <a:srgbClr val="000099"/>
                </a:solidFill>
              </a:rPr>
              <a:t> в зону </a:t>
            </a:r>
            <a:r>
              <a:rPr lang="ru-RU" sz="2500" i="1" dirty="0" smtClean="0">
                <a:solidFill>
                  <a:srgbClr val="FF0066"/>
                </a:solidFill>
              </a:rPr>
              <a:t>Е</a:t>
            </a:r>
            <a:r>
              <a:rPr lang="ru-RU" sz="2500" dirty="0" smtClean="0">
                <a:solidFill>
                  <a:srgbClr val="000099"/>
                </a:solidFill>
              </a:rPr>
              <a:t>. В данной ситуации предполагается, что зоны </a:t>
            </a:r>
            <a:r>
              <a:rPr lang="ru-RU" sz="2500" i="1" dirty="0" smtClean="0">
                <a:solidFill>
                  <a:srgbClr val="FF0066"/>
                </a:solidFill>
              </a:rPr>
              <a:t>А</a:t>
            </a:r>
            <a:r>
              <a:rPr lang="ru-RU" sz="2500" dirty="0" smtClean="0">
                <a:solidFill>
                  <a:srgbClr val="000099"/>
                </a:solidFill>
              </a:rPr>
              <a:t> и </a:t>
            </a:r>
            <a:r>
              <a:rPr lang="ru-RU" sz="2500" i="1" dirty="0" smtClean="0">
                <a:solidFill>
                  <a:srgbClr val="FF0066"/>
                </a:solidFill>
              </a:rPr>
              <a:t>Е</a:t>
            </a:r>
            <a:r>
              <a:rPr lang="ru-RU" sz="2500" dirty="0" smtClean="0">
                <a:solidFill>
                  <a:srgbClr val="000099"/>
                </a:solidFill>
              </a:rPr>
              <a:t> обеспечивают конфиденциальность с помощью службы УД, в то время как зона </a:t>
            </a:r>
            <a:r>
              <a:rPr lang="ru-RU" sz="2500" i="1" dirty="0" smtClean="0">
                <a:solidFill>
                  <a:srgbClr val="FF0066"/>
                </a:solidFill>
              </a:rPr>
              <a:t>С</a:t>
            </a:r>
            <a:r>
              <a:rPr lang="ru-RU" sz="2500" dirty="0" smtClean="0">
                <a:solidFill>
                  <a:srgbClr val="000099"/>
                </a:solidFill>
              </a:rPr>
              <a:t> защищает конфиденциальность с помощью службы шифрования. Субзоны перекрытия </a:t>
            </a:r>
            <a:r>
              <a:rPr lang="ru-RU" sz="2500" i="1" dirty="0" smtClean="0">
                <a:solidFill>
                  <a:srgbClr val="FF0066"/>
                </a:solidFill>
              </a:rPr>
              <a:t>В</a:t>
            </a:r>
            <a:r>
              <a:rPr lang="ru-RU" sz="2500" dirty="0" smtClean="0">
                <a:solidFill>
                  <a:srgbClr val="000099"/>
                </a:solidFill>
              </a:rPr>
              <a:t> (зон </a:t>
            </a:r>
            <a:r>
              <a:rPr lang="ru-RU" sz="2500" i="1" dirty="0" smtClean="0">
                <a:solidFill>
                  <a:srgbClr val="FF0066"/>
                </a:solidFill>
              </a:rPr>
              <a:t>А</a:t>
            </a:r>
            <a:r>
              <a:rPr lang="ru-RU" sz="2500" dirty="0" smtClean="0">
                <a:solidFill>
                  <a:srgbClr val="000099"/>
                </a:solidFill>
              </a:rPr>
              <a:t> и </a:t>
            </a:r>
            <a:r>
              <a:rPr lang="ru-RU" sz="2500" i="1" dirty="0" smtClean="0">
                <a:solidFill>
                  <a:srgbClr val="FF0066"/>
                </a:solidFill>
              </a:rPr>
              <a:t>С</a:t>
            </a:r>
            <a:r>
              <a:rPr lang="ru-RU" sz="2500" dirty="0" smtClean="0">
                <a:solidFill>
                  <a:srgbClr val="000099"/>
                </a:solidFill>
              </a:rPr>
              <a:t>) и </a:t>
            </a:r>
            <a:r>
              <a:rPr lang="en-US" sz="2500" i="1" dirty="0" smtClean="0">
                <a:solidFill>
                  <a:srgbClr val="FF0066"/>
                </a:solidFill>
              </a:rPr>
              <a:t>D</a:t>
            </a:r>
            <a:r>
              <a:rPr lang="ru-RU" sz="2500" dirty="0" smtClean="0">
                <a:solidFill>
                  <a:srgbClr val="000099"/>
                </a:solidFill>
              </a:rPr>
              <a:t> (зон </a:t>
            </a:r>
            <a:r>
              <a:rPr lang="ru-RU" sz="2500" i="1" dirty="0" smtClean="0">
                <a:solidFill>
                  <a:srgbClr val="FF0066"/>
                </a:solidFill>
              </a:rPr>
              <a:t>С</a:t>
            </a:r>
            <a:r>
              <a:rPr lang="ru-RU" sz="2500" dirty="0" smtClean="0">
                <a:solidFill>
                  <a:srgbClr val="FF0066"/>
                </a:solidFill>
              </a:rPr>
              <a:t> </a:t>
            </a:r>
            <a:r>
              <a:rPr lang="ru-RU" sz="2500" dirty="0" smtClean="0">
                <a:solidFill>
                  <a:srgbClr val="000099"/>
                </a:solidFill>
              </a:rPr>
              <a:t>и </a:t>
            </a:r>
            <a:r>
              <a:rPr lang="ru-RU" sz="2500" i="1" dirty="0" smtClean="0">
                <a:solidFill>
                  <a:srgbClr val="FF0066"/>
                </a:solidFill>
              </a:rPr>
              <a:t>Е</a:t>
            </a:r>
            <a:r>
              <a:rPr lang="ru-RU" sz="2500" dirty="0" smtClean="0">
                <a:solidFill>
                  <a:srgbClr val="000099"/>
                </a:solidFill>
              </a:rPr>
              <a:t>) защищают данные с помощью шифрования, а также с помощью службы УД. В этом примере представлены следующие процедуры:</a:t>
            </a:r>
          </a:p>
        </p:txBody>
      </p:sp>
      <p:sp>
        <p:nvSpPr>
          <p:cNvPr id="7"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grpSp>
        <p:nvGrpSpPr>
          <p:cNvPr id="59" name="Группа 58"/>
          <p:cNvGrpSpPr/>
          <p:nvPr/>
        </p:nvGrpSpPr>
        <p:grpSpPr>
          <a:xfrm>
            <a:off x="1460500" y="762000"/>
            <a:ext cx="7044039" cy="4667250"/>
            <a:chOff x="1416050" y="1206500"/>
            <a:chExt cx="7044039" cy="4667250"/>
          </a:xfrm>
        </p:grpSpPr>
        <p:sp>
          <p:nvSpPr>
            <p:cNvPr id="1027" name="Text Box 3"/>
            <p:cNvSpPr txBox="1">
              <a:spLocks noChangeArrowheads="1"/>
            </p:cNvSpPr>
            <p:nvPr/>
          </p:nvSpPr>
          <p:spPr bwMode="auto">
            <a:xfrm>
              <a:off x="3371850" y="3917950"/>
              <a:ext cx="288202" cy="369332"/>
            </a:xfrm>
            <a:prstGeom prst="rect">
              <a:avLst/>
            </a:prstGeom>
            <a:noFill/>
            <a:ln w="9525">
              <a:noFill/>
              <a:miter lim="800000"/>
              <a:headEnd/>
              <a:tailEnd/>
            </a:ln>
            <a:effectLst>
              <a:outerShdw dist="25400" dir="2700000" algn="ctr" rotWithShape="0">
                <a:srgbClr val="00B0F0"/>
              </a:outerShdw>
            </a:effectLst>
          </p:spPr>
          <p:txBody>
            <a:bodyPr vert="horz" wrap="square" lIns="0" tIns="0" rIns="0" bIns="0" numCol="1" anchor="ctr" anchorCtr="1"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1" u="none" strike="noStrike" cap="none" normalizeH="0" baseline="0" dirty="0" smtClean="0">
                  <a:ln>
                    <a:noFill/>
                  </a:ln>
                  <a:solidFill>
                    <a:srgbClr val="C00000"/>
                  </a:solidFill>
                  <a:effectLst/>
                  <a:ea typeface="Verdana" pitchFamily="34" charset="0"/>
                  <a:cs typeface="Verdana" pitchFamily="34" charset="0"/>
                </a:rPr>
                <a:t>t</a:t>
              </a:r>
              <a:endParaRPr kumimoji="0" lang="ru-RU" sz="2400" b="1" i="0" u="none" strike="noStrike" cap="none" normalizeH="0" baseline="0" dirty="0" smtClean="0">
                <a:ln>
                  <a:noFill/>
                </a:ln>
                <a:solidFill>
                  <a:srgbClr val="C00000"/>
                </a:solidFill>
                <a:effectLst/>
                <a:ea typeface="Verdana" pitchFamily="34" charset="0"/>
                <a:cs typeface="Verdana" pitchFamily="34" charset="0"/>
              </a:endParaRPr>
            </a:p>
          </p:txBody>
        </p:sp>
        <p:sp>
          <p:nvSpPr>
            <p:cNvPr id="1028" name="Oval 4"/>
            <p:cNvSpPr>
              <a:spLocks noChangeArrowheads="1"/>
            </p:cNvSpPr>
            <p:nvPr/>
          </p:nvSpPr>
          <p:spPr bwMode="auto">
            <a:xfrm>
              <a:off x="1416050" y="1520197"/>
              <a:ext cx="3289299" cy="4220203"/>
            </a:xfrm>
            <a:custGeom>
              <a:avLst/>
              <a:gdLst>
                <a:gd name="connsiteX0" fmla="*/ 0 w 3429024"/>
                <a:gd name="connsiteY0" fmla="*/ 1525167 h 3050333"/>
                <a:gd name="connsiteX1" fmla="*/ 574972 w 3429024"/>
                <a:gd name="connsiteY1" fmla="*/ 385625 h 3050333"/>
                <a:gd name="connsiteX2" fmla="*/ 1714515 w 3429024"/>
                <a:gd name="connsiteY2" fmla="*/ 2 h 3050333"/>
                <a:gd name="connsiteX3" fmla="*/ 2854057 w 3429024"/>
                <a:gd name="connsiteY3" fmla="*/ 385628 h 3050333"/>
                <a:gd name="connsiteX4" fmla="*/ 3429025 w 3429024"/>
                <a:gd name="connsiteY4" fmla="*/ 1525172 h 3050333"/>
                <a:gd name="connsiteX5" fmla="*/ 2854055 w 3429024"/>
                <a:gd name="connsiteY5" fmla="*/ 2664715 h 3050333"/>
                <a:gd name="connsiteX6" fmla="*/ 1714512 w 3429024"/>
                <a:gd name="connsiteY6" fmla="*/ 3050339 h 3050333"/>
                <a:gd name="connsiteX7" fmla="*/ 574969 w 3429024"/>
                <a:gd name="connsiteY7" fmla="*/ 2664713 h 3050333"/>
                <a:gd name="connsiteX8" fmla="*/ 0 w 3429024"/>
                <a:gd name="connsiteY8" fmla="*/ 1525170 h 3050333"/>
                <a:gd name="connsiteX9" fmla="*/ 0 w 3429024"/>
                <a:gd name="connsiteY9" fmla="*/ 1525167 h 3050333"/>
                <a:gd name="connsiteX0" fmla="*/ 0 w 3429026"/>
                <a:gd name="connsiteY0" fmla="*/ 1525166 h 2854638"/>
                <a:gd name="connsiteX1" fmla="*/ 574972 w 3429026"/>
                <a:gd name="connsiteY1" fmla="*/ 385624 h 2854638"/>
                <a:gd name="connsiteX2" fmla="*/ 1714515 w 3429026"/>
                <a:gd name="connsiteY2" fmla="*/ 1 h 2854638"/>
                <a:gd name="connsiteX3" fmla="*/ 2854057 w 3429026"/>
                <a:gd name="connsiteY3" fmla="*/ 385627 h 2854638"/>
                <a:gd name="connsiteX4" fmla="*/ 3429025 w 3429026"/>
                <a:gd name="connsiteY4" fmla="*/ 1525171 h 2854638"/>
                <a:gd name="connsiteX5" fmla="*/ 2854055 w 3429026"/>
                <a:gd name="connsiteY5" fmla="*/ 2664714 h 2854638"/>
                <a:gd name="connsiteX6" fmla="*/ 574969 w 3429026"/>
                <a:gd name="connsiteY6" fmla="*/ 2664712 h 2854638"/>
                <a:gd name="connsiteX7" fmla="*/ 0 w 3429026"/>
                <a:gd name="connsiteY7" fmla="*/ 1525169 h 2854638"/>
                <a:gd name="connsiteX8" fmla="*/ 0 w 3429026"/>
                <a:gd name="connsiteY8" fmla="*/ 1525166 h 2854638"/>
                <a:gd name="connsiteX0" fmla="*/ 0 w 3429026"/>
                <a:gd name="connsiteY0" fmla="*/ 1329465 h 2658937"/>
                <a:gd name="connsiteX1" fmla="*/ 574972 w 3429026"/>
                <a:gd name="connsiteY1" fmla="*/ 189923 h 2658937"/>
                <a:gd name="connsiteX2" fmla="*/ 2854057 w 3429026"/>
                <a:gd name="connsiteY2" fmla="*/ 189926 h 2658937"/>
                <a:gd name="connsiteX3" fmla="*/ 3429025 w 3429026"/>
                <a:gd name="connsiteY3" fmla="*/ 1329470 h 2658937"/>
                <a:gd name="connsiteX4" fmla="*/ 2854055 w 3429026"/>
                <a:gd name="connsiteY4" fmla="*/ 2469013 h 2658937"/>
                <a:gd name="connsiteX5" fmla="*/ 574969 w 3429026"/>
                <a:gd name="connsiteY5" fmla="*/ 2469011 h 2658937"/>
                <a:gd name="connsiteX6" fmla="*/ 0 w 3429026"/>
                <a:gd name="connsiteY6" fmla="*/ 1329468 h 2658937"/>
                <a:gd name="connsiteX7" fmla="*/ 0 w 3429026"/>
                <a:gd name="connsiteY7" fmla="*/ 1329465 h 2658937"/>
                <a:gd name="connsiteX0" fmla="*/ 0 w 3429026"/>
                <a:gd name="connsiteY0" fmla="*/ 1329465 h 2658937"/>
                <a:gd name="connsiteX1" fmla="*/ 574972 w 3429026"/>
                <a:gd name="connsiteY1" fmla="*/ 189923 h 2658937"/>
                <a:gd name="connsiteX2" fmla="*/ 2854057 w 3429026"/>
                <a:gd name="connsiteY2" fmla="*/ 189926 h 2658937"/>
                <a:gd name="connsiteX3" fmla="*/ 3429025 w 3429026"/>
                <a:gd name="connsiteY3" fmla="*/ 1329470 h 2658937"/>
                <a:gd name="connsiteX4" fmla="*/ 2854055 w 3429026"/>
                <a:gd name="connsiteY4" fmla="*/ 2469013 h 2658937"/>
                <a:gd name="connsiteX5" fmla="*/ 574969 w 3429026"/>
                <a:gd name="connsiteY5" fmla="*/ 2469011 h 2658937"/>
                <a:gd name="connsiteX6" fmla="*/ 0 w 3429026"/>
                <a:gd name="connsiteY6" fmla="*/ 1329468 h 2658937"/>
                <a:gd name="connsiteX7" fmla="*/ 0 w 3429026"/>
                <a:gd name="connsiteY7" fmla="*/ 1329465 h 2658937"/>
                <a:gd name="connsiteX0" fmla="*/ 0 w 3429026"/>
                <a:gd name="connsiteY0" fmla="*/ 1139540 h 2469012"/>
                <a:gd name="connsiteX1" fmla="*/ 2854057 w 3429026"/>
                <a:gd name="connsiteY1" fmla="*/ 1 h 2469012"/>
                <a:gd name="connsiteX2" fmla="*/ 3429025 w 3429026"/>
                <a:gd name="connsiteY2" fmla="*/ 1139545 h 2469012"/>
                <a:gd name="connsiteX3" fmla="*/ 2854055 w 3429026"/>
                <a:gd name="connsiteY3" fmla="*/ 2279088 h 2469012"/>
                <a:gd name="connsiteX4" fmla="*/ 574969 w 3429026"/>
                <a:gd name="connsiteY4" fmla="*/ 2279086 h 2469012"/>
                <a:gd name="connsiteX5" fmla="*/ 0 w 3429026"/>
                <a:gd name="connsiteY5" fmla="*/ 1139543 h 2469012"/>
                <a:gd name="connsiteX6" fmla="*/ 0 w 3429026"/>
                <a:gd name="connsiteY6" fmla="*/ 1139540 h 2469012"/>
                <a:gd name="connsiteX0" fmla="*/ 324607 w 3429026"/>
                <a:gd name="connsiteY0" fmla="*/ 506142 h 2469012"/>
                <a:gd name="connsiteX1" fmla="*/ 2854057 w 3429026"/>
                <a:gd name="connsiteY1" fmla="*/ 1 h 2469012"/>
                <a:gd name="connsiteX2" fmla="*/ 3429025 w 3429026"/>
                <a:gd name="connsiteY2" fmla="*/ 1139545 h 2469012"/>
                <a:gd name="connsiteX3" fmla="*/ 2854055 w 3429026"/>
                <a:gd name="connsiteY3" fmla="*/ 2279088 h 2469012"/>
                <a:gd name="connsiteX4" fmla="*/ 574969 w 3429026"/>
                <a:gd name="connsiteY4" fmla="*/ 2279086 h 2469012"/>
                <a:gd name="connsiteX5" fmla="*/ 0 w 3429026"/>
                <a:gd name="connsiteY5" fmla="*/ 1139543 h 2469012"/>
                <a:gd name="connsiteX6" fmla="*/ 324607 w 3429026"/>
                <a:gd name="connsiteY6" fmla="*/ 506142 h 2469012"/>
                <a:gd name="connsiteX0" fmla="*/ 324607 w 3429026"/>
                <a:gd name="connsiteY0" fmla="*/ 506142 h 2469012"/>
                <a:gd name="connsiteX1" fmla="*/ 2352393 w 3429026"/>
                <a:gd name="connsiteY1" fmla="*/ 1 h 2469012"/>
                <a:gd name="connsiteX2" fmla="*/ 3429025 w 3429026"/>
                <a:gd name="connsiteY2" fmla="*/ 1139545 h 2469012"/>
                <a:gd name="connsiteX3" fmla="*/ 2854055 w 3429026"/>
                <a:gd name="connsiteY3" fmla="*/ 2279088 h 2469012"/>
                <a:gd name="connsiteX4" fmla="*/ 574969 w 3429026"/>
                <a:gd name="connsiteY4" fmla="*/ 2279086 h 2469012"/>
                <a:gd name="connsiteX5" fmla="*/ 0 w 3429026"/>
                <a:gd name="connsiteY5" fmla="*/ 1139543 h 2469012"/>
                <a:gd name="connsiteX6" fmla="*/ 324607 w 3429026"/>
                <a:gd name="connsiteY6" fmla="*/ 506142 h 2469012"/>
                <a:gd name="connsiteX0" fmla="*/ 392065 w 3496484"/>
                <a:gd name="connsiteY0" fmla="*/ 506142 h 2469012"/>
                <a:gd name="connsiteX1" fmla="*/ 2419851 w 3496484"/>
                <a:gd name="connsiteY1" fmla="*/ 1 h 2469012"/>
                <a:gd name="connsiteX2" fmla="*/ 3496483 w 3496484"/>
                <a:gd name="connsiteY2" fmla="*/ 1139545 h 2469012"/>
                <a:gd name="connsiteX3" fmla="*/ 2921513 w 3496484"/>
                <a:gd name="connsiteY3" fmla="*/ 2279088 h 2469012"/>
                <a:gd name="connsiteX4" fmla="*/ 642427 w 3496484"/>
                <a:gd name="connsiteY4" fmla="*/ 2279086 h 2469012"/>
                <a:gd name="connsiteX5" fmla="*/ 67458 w 3496484"/>
                <a:gd name="connsiteY5" fmla="*/ 1139543 h 2469012"/>
                <a:gd name="connsiteX6" fmla="*/ 392065 w 3496484"/>
                <a:gd name="connsiteY6" fmla="*/ 506142 h 2469012"/>
                <a:gd name="connsiteX0" fmla="*/ 1021449 w 3470753"/>
                <a:gd name="connsiteY0" fmla="*/ 189924 h 2520696"/>
                <a:gd name="connsiteX1" fmla="*/ 2394120 w 3470753"/>
                <a:gd name="connsiteY1" fmla="*/ 51685 h 2520696"/>
                <a:gd name="connsiteX2" fmla="*/ 3470752 w 3470753"/>
                <a:gd name="connsiteY2" fmla="*/ 1191229 h 2520696"/>
                <a:gd name="connsiteX3" fmla="*/ 2895782 w 3470753"/>
                <a:gd name="connsiteY3" fmla="*/ 2330772 h 2520696"/>
                <a:gd name="connsiteX4" fmla="*/ 616696 w 3470753"/>
                <a:gd name="connsiteY4" fmla="*/ 2330770 h 2520696"/>
                <a:gd name="connsiteX5" fmla="*/ 41727 w 3470753"/>
                <a:gd name="connsiteY5" fmla="*/ 1191227 h 2520696"/>
                <a:gd name="connsiteX6" fmla="*/ 1021449 w 3470753"/>
                <a:gd name="connsiteY6" fmla="*/ 189924 h 2520696"/>
                <a:gd name="connsiteX0" fmla="*/ 1021449 w 3470753"/>
                <a:gd name="connsiteY0" fmla="*/ 427656 h 2758428"/>
                <a:gd name="connsiteX1" fmla="*/ 2394120 w 3470753"/>
                <a:gd name="connsiteY1" fmla="*/ 289417 h 2758428"/>
                <a:gd name="connsiteX2" fmla="*/ 3470752 w 3470753"/>
                <a:gd name="connsiteY2" fmla="*/ 1428961 h 2758428"/>
                <a:gd name="connsiteX3" fmla="*/ 2895782 w 3470753"/>
                <a:gd name="connsiteY3" fmla="*/ 2568504 h 2758428"/>
                <a:gd name="connsiteX4" fmla="*/ 616696 w 3470753"/>
                <a:gd name="connsiteY4" fmla="*/ 2568502 h 2758428"/>
                <a:gd name="connsiteX5" fmla="*/ 41727 w 3470753"/>
                <a:gd name="connsiteY5" fmla="*/ 1428959 h 2758428"/>
                <a:gd name="connsiteX6" fmla="*/ 1021449 w 3470753"/>
                <a:gd name="connsiteY6" fmla="*/ 427656 h 2758428"/>
                <a:gd name="connsiteX0" fmla="*/ 1021449 w 3470753"/>
                <a:gd name="connsiteY0" fmla="*/ 189924 h 2520696"/>
                <a:gd name="connsiteX1" fmla="*/ 2966609 w 3470753"/>
                <a:gd name="connsiteY1" fmla="*/ 427173 h 2520696"/>
                <a:gd name="connsiteX2" fmla="*/ 3470752 w 3470753"/>
                <a:gd name="connsiteY2" fmla="*/ 1191229 h 2520696"/>
                <a:gd name="connsiteX3" fmla="*/ 2895782 w 3470753"/>
                <a:gd name="connsiteY3" fmla="*/ 2330772 h 2520696"/>
                <a:gd name="connsiteX4" fmla="*/ 616696 w 3470753"/>
                <a:gd name="connsiteY4" fmla="*/ 2330770 h 2520696"/>
                <a:gd name="connsiteX5" fmla="*/ 41727 w 3470753"/>
                <a:gd name="connsiteY5" fmla="*/ 1191227 h 2520696"/>
                <a:gd name="connsiteX6" fmla="*/ 1021449 w 3470753"/>
                <a:gd name="connsiteY6" fmla="*/ 189924 h 2520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70753" h="2520696">
                  <a:moveTo>
                    <a:pt x="1021449" y="189924"/>
                  </a:moveTo>
                  <a:cubicBezTo>
                    <a:pt x="1497125" y="0"/>
                    <a:pt x="2600872" y="137756"/>
                    <a:pt x="2966609" y="427173"/>
                  </a:cubicBezTo>
                  <a:cubicBezTo>
                    <a:pt x="3332346" y="716590"/>
                    <a:pt x="3470753" y="755783"/>
                    <a:pt x="3470752" y="1191229"/>
                  </a:cubicBezTo>
                  <a:cubicBezTo>
                    <a:pt x="3470752" y="1626674"/>
                    <a:pt x="3261520" y="2041355"/>
                    <a:pt x="2895782" y="2330772"/>
                  </a:cubicBezTo>
                  <a:cubicBezTo>
                    <a:pt x="2420106" y="2520696"/>
                    <a:pt x="1092372" y="2520694"/>
                    <a:pt x="616696" y="2330770"/>
                  </a:cubicBezTo>
                  <a:cubicBezTo>
                    <a:pt x="250958" y="2041353"/>
                    <a:pt x="41727" y="1626672"/>
                    <a:pt x="41727" y="1191227"/>
                  </a:cubicBezTo>
                  <a:cubicBezTo>
                    <a:pt x="0" y="895736"/>
                    <a:pt x="629384" y="379848"/>
                    <a:pt x="1021449" y="189924"/>
                  </a:cubicBezTo>
                  <a:close/>
                </a:path>
              </a:pathLst>
            </a:custGeom>
            <a:noFill/>
            <a:ln w="28575">
              <a:solidFill>
                <a:srgbClr val="0070C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29" name="Oval 5"/>
            <p:cNvSpPr>
              <a:spLocks noChangeArrowheads="1"/>
            </p:cNvSpPr>
            <p:nvPr/>
          </p:nvSpPr>
          <p:spPr bwMode="auto">
            <a:xfrm>
              <a:off x="2349500" y="1206500"/>
              <a:ext cx="5749231" cy="3461643"/>
            </a:xfrm>
            <a:custGeom>
              <a:avLst/>
              <a:gdLst>
                <a:gd name="connsiteX0" fmla="*/ 0 w 6286544"/>
                <a:gd name="connsiteY0" fmla="*/ 1928826 h 3857652"/>
                <a:gd name="connsiteX1" fmla="*/ 1499293 w 6286544"/>
                <a:gd name="connsiteY1" fmla="*/ 284846 h 3857652"/>
                <a:gd name="connsiteX2" fmla="*/ 3143275 w 6286544"/>
                <a:gd name="connsiteY2" fmla="*/ 4 h 3857652"/>
                <a:gd name="connsiteX3" fmla="*/ 4787258 w 6286544"/>
                <a:gd name="connsiteY3" fmla="*/ 284849 h 3857652"/>
                <a:gd name="connsiteX4" fmla="*/ 6286544 w 6286544"/>
                <a:gd name="connsiteY4" fmla="*/ 1928835 h 3857652"/>
                <a:gd name="connsiteX5" fmla="*/ 4787254 w 6286544"/>
                <a:gd name="connsiteY5" fmla="*/ 3572818 h 3857652"/>
                <a:gd name="connsiteX6" fmla="*/ 3143271 w 6286544"/>
                <a:gd name="connsiteY6" fmla="*/ 3857661 h 3857652"/>
                <a:gd name="connsiteX7" fmla="*/ 1499288 w 6286544"/>
                <a:gd name="connsiteY7" fmla="*/ 3572816 h 3857652"/>
                <a:gd name="connsiteX8" fmla="*/ 0 w 6286544"/>
                <a:gd name="connsiteY8" fmla="*/ 1928831 h 3857652"/>
                <a:gd name="connsiteX9" fmla="*/ 0 w 6286544"/>
                <a:gd name="connsiteY9" fmla="*/ 1928826 h 3857652"/>
                <a:gd name="connsiteX0" fmla="*/ 2 w 6286549"/>
                <a:gd name="connsiteY0" fmla="*/ 1928823 h 3759070"/>
                <a:gd name="connsiteX1" fmla="*/ 1499295 w 6286549"/>
                <a:gd name="connsiteY1" fmla="*/ 284843 h 3759070"/>
                <a:gd name="connsiteX2" fmla="*/ 3143277 w 6286549"/>
                <a:gd name="connsiteY2" fmla="*/ 1 h 3759070"/>
                <a:gd name="connsiteX3" fmla="*/ 4787260 w 6286549"/>
                <a:gd name="connsiteY3" fmla="*/ 284846 h 3759070"/>
                <a:gd name="connsiteX4" fmla="*/ 6286546 w 6286549"/>
                <a:gd name="connsiteY4" fmla="*/ 1928832 h 3759070"/>
                <a:gd name="connsiteX5" fmla="*/ 4787256 w 6286549"/>
                <a:gd name="connsiteY5" fmla="*/ 3572815 h 3759070"/>
                <a:gd name="connsiteX6" fmla="*/ 3000365 w 6286549"/>
                <a:gd name="connsiteY6" fmla="*/ 3500444 h 3759070"/>
                <a:gd name="connsiteX7" fmla="*/ 1499290 w 6286549"/>
                <a:gd name="connsiteY7" fmla="*/ 3572813 h 3759070"/>
                <a:gd name="connsiteX8" fmla="*/ 2 w 6286549"/>
                <a:gd name="connsiteY8" fmla="*/ 1928828 h 3759070"/>
                <a:gd name="connsiteX9" fmla="*/ 2 w 6286549"/>
                <a:gd name="connsiteY9" fmla="*/ 1928823 h 3759070"/>
                <a:gd name="connsiteX0" fmla="*/ 0 w 6286547"/>
                <a:gd name="connsiteY0" fmla="*/ 1928823 h 3774442"/>
                <a:gd name="connsiteX1" fmla="*/ 1499293 w 6286547"/>
                <a:gd name="connsiteY1" fmla="*/ 284843 h 3774442"/>
                <a:gd name="connsiteX2" fmla="*/ 3143275 w 6286547"/>
                <a:gd name="connsiteY2" fmla="*/ 1 h 3774442"/>
                <a:gd name="connsiteX3" fmla="*/ 4787258 w 6286547"/>
                <a:gd name="connsiteY3" fmla="*/ 284846 h 3774442"/>
                <a:gd name="connsiteX4" fmla="*/ 6286544 w 6286547"/>
                <a:gd name="connsiteY4" fmla="*/ 1928832 h 3774442"/>
                <a:gd name="connsiteX5" fmla="*/ 4787254 w 6286547"/>
                <a:gd name="connsiteY5" fmla="*/ 3572815 h 3774442"/>
                <a:gd name="connsiteX6" fmla="*/ 3000363 w 6286547"/>
                <a:gd name="connsiteY6" fmla="*/ 3500444 h 3774442"/>
                <a:gd name="connsiteX7" fmla="*/ 0 w 6286547"/>
                <a:gd name="connsiteY7" fmla="*/ 1928828 h 3774442"/>
                <a:gd name="connsiteX8" fmla="*/ 0 w 6286547"/>
                <a:gd name="connsiteY8" fmla="*/ 1928823 h 3774442"/>
                <a:gd name="connsiteX0" fmla="*/ 0 w 6286547"/>
                <a:gd name="connsiteY0" fmla="*/ 1928823 h 3774442"/>
                <a:gd name="connsiteX1" fmla="*/ 1499293 w 6286547"/>
                <a:gd name="connsiteY1" fmla="*/ 284843 h 3774442"/>
                <a:gd name="connsiteX2" fmla="*/ 3143275 w 6286547"/>
                <a:gd name="connsiteY2" fmla="*/ 1 h 3774442"/>
                <a:gd name="connsiteX3" fmla="*/ 4787258 w 6286547"/>
                <a:gd name="connsiteY3" fmla="*/ 284846 h 3774442"/>
                <a:gd name="connsiteX4" fmla="*/ 6286544 w 6286547"/>
                <a:gd name="connsiteY4" fmla="*/ 1928832 h 3774442"/>
                <a:gd name="connsiteX5" fmla="*/ 4787254 w 6286547"/>
                <a:gd name="connsiteY5" fmla="*/ 3572815 h 3774442"/>
                <a:gd name="connsiteX6" fmla="*/ 3000363 w 6286547"/>
                <a:gd name="connsiteY6" fmla="*/ 3500444 h 3774442"/>
                <a:gd name="connsiteX7" fmla="*/ 2057376 w 6286547"/>
                <a:gd name="connsiteY7" fmla="*/ 3200388 h 3774442"/>
                <a:gd name="connsiteX8" fmla="*/ 0 w 6286547"/>
                <a:gd name="connsiteY8" fmla="*/ 1928828 h 3774442"/>
                <a:gd name="connsiteX9" fmla="*/ 0 w 6286547"/>
                <a:gd name="connsiteY9" fmla="*/ 1928823 h 3774442"/>
                <a:gd name="connsiteX0" fmla="*/ 0 w 6286547"/>
                <a:gd name="connsiteY0" fmla="*/ 1928823 h 3774442"/>
                <a:gd name="connsiteX1" fmla="*/ 1499293 w 6286547"/>
                <a:gd name="connsiteY1" fmla="*/ 284843 h 3774442"/>
                <a:gd name="connsiteX2" fmla="*/ 3143275 w 6286547"/>
                <a:gd name="connsiteY2" fmla="*/ 1 h 3774442"/>
                <a:gd name="connsiteX3" fmla="*/ 4787258 w 6286547"/>
                <a:gd name="connsiteY3" fmla="*/ 284846 h 3774442"/>
                <a:gd name="connsiteX4" fmla="*/ 6286544 w 6286547"/>
                <a:gd name="connsiteY4" fmla="*/ 1928832 h 3774442"/>
                <a:gd name="connsiteX5" fmla="*/ 4787254 w 6286547"/>
                <a:gd name="connsiteY5" fmla="*/ 3358477 h 3774442"/>
                <a:gd name="connsiteX6" fmla="*/ 3000363 w 6286547"/>
                <a:gd name="connsiteY6" fmla="*/ 3500444 h 3774442"/>
                <a:gd name="connsiteX7" fmla="*/ 2057376 w 6286547"/>
                <a:gd name="connsiteY7" fmla="*/ 3200388 h 3774442"/>
                <a:gd name="connsiteX8" fmla="*/ 0 w 6286547"/>
                <a:gd name="connsiteY8" fmla="*/ 1928828 h 3774442"/>
                <a:gd name="connsiteX9" fmla="*/ 0 w 6286547"/>
                <a:gd name="connsiteY9" fmla="*/ 1928823 h 3774442"/>
                <a:gd name="connsiteX0" fmla="*/ 0 w 6286547"/>
                <a:gd name="connsiteY0" fmla="*/ 1928823 h 3570403"/>
                <a:gd name="connsiteX1" fmla="*/ 1499293 w 6286547"/>
                <a:gd name="connsiteY1" fmla="*/ 284843 h 3570403"/>
                <a:gd name="connsiteX2" fmla="*/ 3143275 w 6286547"/>
                <a:gd name="connsiteY2" fmla="*/ 1 h 3570403"/>
                <a:gd name="connsiteX3" fmla="*/ 4787258 w 6286547"/>
                <a:gd name="connsiteY3" fmla="*/ 284846 h 3570403"/>
                <a:gd name="connsiteX4" fmla="*/ 6286544 w 6286547"/>
                <a:gd name="connsiteY4" fmla="*/ 1928832 h 3570403"/>
                <a:gd name="connsiteX5" fmla="*/ 4787254 w 6286547"/>
                <a:gd name="connsiteY5" fmla="*/ 3358477 h 3570403"/>
                <a:gd name="connsiteX6" fmla="*/ 2057376 w 6286547"/>
                <a:gd name="connsiteY6" fmla="*/ 3200388 h 3570403"/>
                <a:gd name="connsiteX7" fmla="*/ 0 w 6286547"/>
                <a:gd name="connsiteY7" fmla="*/ 1928828 h 3570403"/>
                <a:gd name="connsiteX8" fmla="*/ 0 w 6286547"/>
                <a:gd name="connsiteY8" fmla="*/ 1928823 h 3570403"/>
                <a:gd name="connsiteX0" fmla="*/ 0 w 6286544"/>
                <a:gd name="connsiteY0" fmla="*/ 2202820 h 3844400"/>
                <a:gd name="connsiteX1" fmla="*/ 1499293 w 6286544"/>
                <a:gd name="connsiteY1" fmla="*/ 558840 h 3844400"/>
                <a:gd name="connsiteX2" fmla="*/ 3143275 w 6286544"/>
                <a:gd name="connsiteY2" fmla="*/ 273998 h 3844400"/>
                <a:gd name="connsiteX3" fmla="*/ 6286544 w 6286544"/>
                <a:gd name="connsiteY3" fmla="*/ 2202829 h 3844400"/>
                <a:gd name="connsiteX4" fmla="*/ 4787254 w 6286544"/>
                <a:gd name="connsiteY4" fmla="*/ 3632474 h 3844400"/>
                <a:gd name="connsiteX5" fmla="*/ 2057376 w 6286544"/>
                <a:gd name="connsiteY5" fmla="*/ 3474385 h 3844400"/>
                <a:gd name="connsiteX6" fmla="*/ 0 w 6286544"/>
                <a:gd name="connsiteY6" fmla="*/ 2202825 h 3844400"/>
                <a:gd name="connsiteX7" fmla="*/ 0 w 6286544"/>
                <a:gd name="connsiteY7" fmla="*/ 2202820 h 3844400"/>
                <a:gd name="connsiteX0" fmla="*/ 0 w 6286544"/>
                <a:gd name="connsiteY0" fmla="*/ 1830234 h 3471814"/>
                <a:gd name="connsiteX1" fmla="*/ 1499293 w 6286544"/>
                <a:gd name="connsiteY1" fmla="*/ 186254 h 3471814"/>
                <a:gd name="connsiteX2" fmla="*/ 4000499 w 6286544"/>
                <a:gd name="connsiteY2" fmla="*/ 401454 h 3471814"/>
                <a:gd name="connsiteX3" fmla="*/ 6286544 w 6286544"/>
                <a:gd name="connsiteY3" fmla="*/ 1830243 h 3471814"/>
                <a:gd name="connsiteX4" fmla="*/ 4787254 w 6286544"/>
                <a:gd name="connsiteY4" fmla="*/ 3259888 h 3471814"/>
                <a:gd name="connsiteX5" fmla="*/ 2057376 w 6286544"/>
                <a:gd name="connsiteY5" fmla="*/ 3101799 h 3471814"/>
                <a:gd name="connsiteX6" fmla="*/ 0 w 6286544"/>
                <a:gd name="connsiteY6" fmla="*/ 1830239 h 3471814"/>
                <a:gd name="connsiteX7" fmla="*/ 0 w 6286544"/>
                <a:gd name="connsiteY7" fmla="*/ 1830234 h 3471814"/>
                <a:gd name="connsiteX0" fmla="*/ 0 w 5718804"/>
                <a:gd name="connsiteY0" fmla="*/ 1830234 h 3471814"/>
                <a:gd name="connsiteX1" fmla="*/ 1499293 w 5718804"/>
                <a:gd name="connsiteY1" fmla="*/ 186254 h 3471814"/>
                <a:gd name="connsiteX2" fmla="*/ 4000499 w 5718804"/>
                <a:gd name="connsiteY2" fmla="*/ 401454 h 3471814"/>
                <a:gd name="connsiteX3" fmla="*/ 5500694 w 5718804"/>
                <a:gd name="connsiteY3" fmla="*/ 1830243 h 3471814"/>
                <a:gd name="connsiteX4" fmla="*/ 4787254 w 5718804"/>
                <a:gd name="connsiteY4" fmla="*/ 3259888 h 3471814"/>
                <a:gd name="connsiteX5" fmla="*/ 2057376 w 5718804"/>
                <a:gd name="connsiteY5" fmla="*/ 3101799 h 3471814"/>
                <a:gd name="connsiteX6" fmla="*/ 0 w 5718804"/>
                <a:gd name="connsiteY6" fmla="*/ 1830239 h 3471814"/>
                <a:gd name="connsiteX7" fmla="*/ 0 w 5718804"/>
                <a:gd name="connsiteY7" fmla="*/ 1830234 h 3471814"/>
                <a:gd name="connsiteX0" fmla="*/ 0 w 5718804"/>
                <a:gd name="connsiteY0" fmla="*/ 1830234 h 3471814"/>
                <a:gd name="connsiteX1" fmla="*/ 1499293 w 5718804"/>
                <a:gd name="connsiteY1" fmla="*/ 186254 h 3471814"/>
                <a:gd name="connsiteX2" fmla="*/ 4000499 w 5718804"/>
                <a:gd name="connsiteY2" fmla="*/ 401454 h 3471814"/>
                <a:gd name="connsiteX3" fmla="*/ 5500694 w 5718804"/>
                <a:gd name="connsiteY3" fmla="*/ 1830243 h 3471814"/>
                <a:gd name="connsiteX4" fmla="*/ 4787254 w 5718804"/>
                <a:gd name="connsiteY4" fmla="*/ 3259888 h 3471814"/>
                <a:gd name="connsiteX5" fmla="*/ 2057376 w 5718804"/>
                <a:gd name="connsiteY5" fmla="*/ 3101799 h 3471814"/>
                <a:gd name="connsiteX6" fmla="*/ 0 w 5718804"/>
                <a:gd name="connsiteY6" fmla="*/ 1830239 h 3471814"/>
                <a:gd name="connsiteX7" fmla="*/ 0 w 5718804"/>
                <a:gd name="connsiteY7" fmla="*/ 1830234 h 3471814"/>
                <a:gd name="connsiteX0" fmla="*/ 0 w 5718804"/>
                <a:gd name="connsiteY0" fmla="*/ 1830239 h 3471814"/>
                <a:gd name="connsiteX1" fmla="*/ 1499293 w 5718804"/>
                <a:gd name="connsiteY1" fmla="*/ 186254 h 3471814"/>
                <a:gd name="connsiteX2" fmla="*/ 4000499 w 5718804"/>
                <a:gd name="connsiteY2" fmla="*/ 401454 h 3471814"/>
                <a:gd name="connsiteX3" fmla="*/ 5500694 w 5718804"/>
                <a:gd name="connsiteY3" fmla="*/ 1830243 h 3471814"/>
                <a:gd name="connsiteX4" fmla="*/ 4787254 w 5718804"/>
                <a:gd name="connsiteY4" fmla="*/ 3259888 h 3471814"/>
                <a:gd name="connsiteX5" fmla="*/ 2057376 w 5718804"/>
                <a:gd name="connsiteY5" fmla="*/ 3101799 h 3471814"/>
                <a:gd name="connsiteX6" fmla="*/ 0 w 5718804"/>
                <a:gd name="connsiteY6" fmla="*/ 1830239 h 3471814"/>
                <a:gd name="connsiteX0" fmla="*/ 342896 w 6061700"/>
                <a:gd name="connsiteY0" fmla="*/ 1830239 h 3471814"/>
                <a:gd name="connsiteX1" fmla="*/ 1842189 w 6061700"/>
                <a:gd name="connsiteY1" fmla="*/ 186254 h 3471814"/>
                <a:gd name="connsiteX2" fmla="*/ 4343395 w 6061700"/>
                <a:gd name="connsiteY2" fmla="*/ 401454 h 3471814"/>
                <a:gd name="connsiteX3" fmla="*/ 5843590 w 6061700"/>
                <a:gd name="connsiteY3" fmla="*/ 1830243 h 3471814"/>
                <a:gd name="connsiteX4" fmla="*/ 5130150 w 6061700"/>
                <a:gd name="connsiteY4" fmla="*/ 3259888 h 3471814"/>
                <a:gd name="connsiteX5" fmla="*/ 2400272 w 6061700"/>
                <a:gd name="connsiteY5" fmla="*/ 3101799 h 3471814"/>
                <a:gd name="connsiteX6" fmla="*/ 342896 w 6061700"/>
                <a:gd name="connsiteY6" fmla="*/ 1830239 h 3471814"/>
                <a:gd name="connsiteX0" fmla="*/ 342896 w 5847418"/>
                <a:gd name="connsiteY0" fmla="*/ 2258843 h 3471814"/>
                <a:gd name="connsiteX1" fmla="*/ 1627907 w 5847418"/>
                <a:gd name="connsiteY1" fmla="*/ 186254 h 3471814"/>
                <a:gd name="connsiteX2" fmla="*/ 4129113 w 5847418"/>
                <a:gd name="connsiteY2" fmla="*/ 401454 h 3471814"/>
                <a:gd name="connsiteX3" fmla="*/ 5629308 w 5847418"/>
                <a:gd name="connsiteY3" fmla="*/ 1830243 h 3471814"/>
                <a:gd name="connsiteX4" fmla="*/ 4915868 w 5847418"/>
                <a:gd name="connsiteY4" fmla="*/ 3259888 h 3471814"/>
                <a:gd name="connsiteX5" fmla="*/ 2185990 w 5847418"/>
                <a:gd name="connsiteY5" fmla="*/ 3101799 h 3471814"/>
                <a:gd name="connsiteX6" fmla="*/ 342896 w 5847418"/>
                <a:gd name="connsiteY6" fmla="*/ 2258843 h 3471814"/>
                <a:gd name="connsiteX0" fmla="*/ 212082 w 5716604"/>
                <a:gd name="connsiteY0" fmla="*/ 2024234 h 3237205"/>
                <a:gd name="connsiteX1" fmla="*/ 782681 w 5716604"/>
                <a:gd name="connsiteY1" fmla="*/ 594563 h 3237205"/>
                <a:gd name="connsiteX2" fmla="*/ 3998299 w 5716604"/>
                <a:gd name="connsiteY2" fmla="*/ 166845 h 3237205"/>
                <a:gd name="connsiteX3" fmla="*/ 5498494 w 5716604"/>
                <a:gd name="connsiteY3" fmla="*/ 1595634 h 3237205"/>
                <a:gd name="connsiteX4" fmla="*/ 4785054 w 5716604"/>
                <a:gd name="connsiteY4" fmla="*/ 3025279 h 3237205"/>
                <a:gd name="connsiteX5" fmla="*/ 2055176 w 5716604"/>
                <a:gd name="connsiteY5" fmla="*/ 2867190 h 3237205"/>
                <a:gd name="connsiteX6" fmla="*/ 212082 w 5716604"/>
                <a:gd name="connsiteY6" fmla="*/ 2024234 h 3237205"/>
                <a:gd name="connsiteX0" fmla="*/ 212082 w 5108908"/>
                <a:gd name="connsiteY0" fmla="*/ 2262508 h 3713610"/>
                <a:gd name="connsiteX1" fmla="*/ 782681 w 5108908"/>
                <a:gd name="connsiteY1" fmla="*/ 832837 h 3713610"/>
                <a:gd name="connsiteX2" fmla="*/ 3998299 w 5108908"/>
                <a:gd name="connsiteY2" fmla="*/ 405119 h 3713610"/>
                <a:gd name="connsiteX3" fmla="*/ 4785054 w 5108908"/>
                <a:gd name="connsiteY3" fmla="*/ 3263553 h 3713610"/>
                <a:gd name="connsiteX4" fmla="*/ 2055176 w 5108908"/>
                <a:gd name="connsiteY4" fmla="*/ 3105464 h 3713610"/>
                <a:gd name="connsiteX5" fmla="*/ 212082 w 5108908"/>
                <a:gd name="connsiteY5" fmla="*/ 2262508 h 3713610"/>
                <a:gd name="connsiteX0" fmla="*/ 212082 w 5285118"/>
                <a:gd name="connsiteY0" fmla="*/ 2262508 h 3513580"/>
                <a:gd name="connsiteX1" fmla="*/ 782681 w 5285118"/>
                <a:gd name="connsiteY1" fmla="*/ 832837 h 3513580"/>
                <a:gd name="connsiteX2" fmla="*/ 3998299 w 5285118"/>
                <a:gd name="connsiteY2" fmla="*/ 405119 h 3513580"/>
                <a:gd name="connsiteX3" fmla="*/ 5055560 w 5285118"/>
                <a:gd name="connsiteY3" fmla="*/ 1605303 h 3513580"/>
                <a:gd name="connsiteX4" fmla="*/ 4785054 w 5285118"/>
                <a:gd name="connsiteY4" fmla="*/ 3263553 h 3513580"/>
                <a:gd name="connsiteX5" fmla="*/ 2055176 w 5285118"/>
                <a:gd name="connsiteY5" fmla="*/ 3105464 h 3513580"/>
                <a:gd name="connsiteX6" fmla="*/ 212082 w 5285118"/>
                <a:gd name="connsiteY6" fmla="*/ 2262508 h 3513580"/>
                <a:gd name="connsiteX0" fmla="*/ 212082 w 5285118"/>
                <a:gd name="connsiteY0" fmla="*/ 2548236 h 3513580"/>
                <a:gd name="connsiteX1" fmla="*/ 782681 w 5285118"/>
                <a:gd name="connsiteY1" fmla="*/ 832837 h 3513580"/>
                <a:gd name="connsiteX2" fmla="*/ 3998299 w 5285118"/>
                <a:gd name="connsiteY2" fmla="*/ 405119 h 3513580"/>
                <a:gd name="connsiteX3" fmla="*/ 5055560 w 5285118"/>
                <a:gd name="connsiteY3" fmla="*/ 1605303 h 3513580"/>
                <a:gd name="connsiteX4" fmla="*/ 4785054 w 5285118"/>
                <a:gd name="connsiteY4" fmla="*/ 3263553 h 3513580"/>
                <a:gd name="connsiteX5" fmla="*/ 2055176 w 5285118"/>
                <a:gd name="connsiteY5" fmla="*/ 3105464 h 3513580"/>
                <a:gd name="connsiteX6" fmla="*/ 212082 w 5285118"/>
                <a:gd name="connsiteY6" fmla="*/ 2548236 h 3513580"/>
                <a:gd name="connsiteX0" fmla="*/ 212082 w 5722622"/>
                <a:gd name="connsiteY0" fmla="*/ 1872554 h 2837898"/>
                <a:gd name="connsiteX1" fmla="*/ 782681 w 5722622"/>
                <a:gd name="connsiteY1" fmla="*/ 157155 h 2837898"/>
                <a:gd name="connsiteX2" fmla="*/ 5055560 w 5722622"/>
                <a:gd name="connsiteY2" fmla="*/ 929621 h 2837898"/>
                <a:gd name="connsiteX3" fmla="*/ 4785054 w 5722622"/>
                <a:gd name="connsiteY3" fmla="*/ 2587871 h 2837898"/>
                <a:gd name="connsiteX4" fmla="*/ 2055176 w 5722622"/>
                <a:gd name="connsiteY4" fmla="*/ 2429782 h 2837898"/>
                <a:gd name="connsiteX5" fmla="*/ 212082 w 5722622"/>
                <a:gd name="connsiteY5" fmla="*/ 1872554 h 2837898"/>
                <a:gd name="connsiteX0" fmla="*/ 212082 w 5285118"/>
                <a:gd name="connsiteY0" fmla="*/ 2314720 h 3280064"/>
                <a:gd name="connsiteX1" fmla="*/ 782681 w 5285118"/>
                <a:gd name="connsiteY1" fmla="*/ 599321 h 3280064"/>
                <a:gd name="connsiteX2" fmla="*/ 3683956 w 5285118"/>
                <a:gd name="connsiteY2" fmla="*/ 128744 h 3280064"/>
                <a:gd name="connsiteX3" fmla="*/ 5055560 w 5285118"/>
                <a:gd name="connsiteY3" fmla="*/ 1371787 h 3280064"/>
                <a:gd name="connsiteX4" fmla="*/ 4785054 w 5285118"/>
                <a:gd name="connsiteY4" fmla="*/ 3030037 h 3280064"/>
                <a:gd name="connsiteX5" fmla="*/ 2055176 w 5285118"/>
                <a:gd name="connsiteY5" fmla="*/ 2871948 h 3280064"/>
                <a:gd name="connsiteX6" fmla="*/ 212082 w 5285118"/>
                <a:gd name="connsiteY6" fmla="*/ 2314720 h 3280064"/>
                <a:gd name="connsiteX0" fmla="*/ 212082 w 5524796"/>
                <a:gd name="connsiteY0" fmla="*/ 2314720 h 3280064"/>
                <a:gd name="connsiteX1" fmla="*/ 782681 w 5524796"/>
                <a:gd name="connsiteY1" fmla="*/ 599321 h 3280064"/>
                <a:gd name="connsiteX2" fmla="*/ 3683956 w 5524796"/>
                <a:gd name="connsiteY2" fmla="*/ 128744 h 3280064"/>
                <a:gd name="connsiteX3" fmla="*/ 5341280 w 5524796"/>
                <a:gd name="connsiteY3" fmla="*/ 1371787 h 3280064"/>
                <a:gd name="connsiteX4" fmla="*/ 4785054 w 5524796"/>
                <a:gd name="connsiteY4" fmla="*/ 3030037 h 3280064"/>
                <a:gd name="connsiteX5" fmla="*/ 2055176 w 5524796"/>
                <a:gd name="connsiteY5" fmla="*/ 2871948 h 3280064"/>
                <a:gd name="connsiteX6" fmla="*/ 212082 w 5524796"/>
                <a:gd name="connsiteY6" fmla="*/ 2314720 h 3280064"/>
                <a:gd name="connsiteX0" fmla="*/ 310497 w 5623211"/>
                <a:gd name="connsiteY0" fmla="*/ 2314720 h 3280064"/>
                <a:gd name="connsiteX1" fmla="*/ 666750 w 5623211"/>
                <a:gd name="connsiteY1" fmla="*/ 599321 h 3280064"/>
                <a:gd name="connsiteX2" fmla="*/ 3782371 w 5623211"/>
                <a:gd name="connsiteY2" fmla="*/ 128744 h 3280064"/>
                <a:gd name="connsiteX3" fmla="*/ 5439695 w 5623211"/>
                <a:gd name="connsiteY3" fmla="*/ 1371787 h 3280064"/>
                <a:gd name="connsiteX4" fmla="*/ 4883469 w 5623211"/>
                <a:gd name="connsiteY4" fmla="*/ 3030037 h 3280064"/>
                <a:gd name="connsiteX5" fmla="*/ 2153591 w 5623211"/>
                <a:gd name="connsiteY5" fmla="*/ 2871948 h 3280064"/>
                <a:gd name="connsiteX6" fmla="*/ 310497 w 5623211"/>
                <a:gd name="connsiteY6" fmla="*/ 2314720 h 3280064"/>
                <a:gd name="connsiteX0" fmla="*/ 310497 w 5623211"/>
                <a:gd name="connsiteY0" fmla="*/ 2600448 h 3280064"/>
                <a:gd name="connsiteX1" fmla="*/ 666750 w 5623211"/>
                <a:gd name="connsiteY1" fmla="*/ 599321 h 3280064"/>
                <a:gd name="connsiteX2" fmla="*/ 3782371 w 5623211"/>
                <a:gd name="connsiteY2" fmla="*/ 128744 h 3280064"/>
                <a:gd name="connsiteX3" fmla="*/ 5439695 w 5623211"/>
                <a:gd name="connsiteY3" fmla="*/ 1371787 h 3280064"/>
                <a:gd name="connsiteX4" fmla="*/ 4883469 w 5623211"/>
                <a:gd name="connsiteY4" fmla="*/ 3030037 h 3280064"/>
                <a:gd name="connsiteX5" fmla="*/ 2153591 w 5623211"/>
                <a:gd name="connsiteY5" fmla="*/ 2871948 h 3280064"/>
                <a:gd name="connsiteX6" fmla="*/ 310497 w 5623211"/>
                <a:gd name="connsiteY6" fmla="*/ 2600448 h 3280064"/>
                <a:gd name="connsiteX0" fmla="*/ 310497 w 5623211"/>
                <a:gd name="connsiteY0" fmla="*/ 2600448 h 3339592"/>
                <a:gd name="connsiteX1" fmla="*/ 666750 w 5623211"/>
                <a:gd name="connsiteY1" fmla="*/ 599321 h 3339592"/>
                <a:gd name="connsiteX2" fmla="*/ 3782371 w 5623211"/>
                <a:gd name="connsiteY2" fmla="*/ 128744 h 3339592"/>
                <a:gd name="connsiteX3" fmla="*/ 5439695 w 5623211"/>
                <a:gd name="connsiteY3" fmla="*/ 1371787 h 3339592"/>
                <a:gd name="connsiteX4" fmla="*/ 4883469 w 5623211"/>
                <a:gd name="connsiteY4" fmla="*/ 3030037 h 3339592"/>
                <a:gd name="connsiteX5" fmla="*/ 2153591 w 5623211"/>
                <a:gd name="connsiteY5" fmla="*/ 3229114 h 3339592"/>
                <a:gd name="connsiteX6" fmla="*/ 310497 w 5623211"/>
                <a:gd name="connsiteY6" fmla="*/ 2600448 h 3339592"/>
                <a:gd name="connsiteX0" fmla="*/ 310497 w 5623211"/>
                <a:gd name="connsiteY0" fmla="*/ 2476789 h 3215933"/>
                <a:gd name="connsiteX1" fmla="*/ 666750 w 5623211"/>
                <a:gd name="connsiteY1" fmla="*/ 475662 h 3215933"/>
                <a:gd name="connsiteX2" fmla="*/ 3782370 w 5623211"/>
                <a:gd name="connsiteY2" fmla="*/ 128744 h 3215933"/>
                <a:gd name="connsiteX3" fmla="*/ 5439695 w 5623211"/>
                <a:gd name="connsiteY3" fmla="*/ 1248128 h 3215933"/>
                <a:gd name="connsiteX4" fmla="*/ 4883469 w 5623211"/>
                <a:gd name="connsiteY4" fmla="*/ 2906378 h 3215933"/>
                <a:gd name="connsiteX5" fmla="*/ 2153591 w 5623211"/>
                <a:gd name="connsiteY5" fmla="*/ 3105455 h 3215933"/>
                <a:gd name="connsiteX6" fmla="*/ 310497 w 5623211"/>
                <a:gd name="connsiteY6" fmla="*/ 2476789 h 321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23211" h="3215933">
                  <a:moveTo>
                    <a:pt x="310497" y="2476789"/>
                  </a:moveTo>
                  <a:cubicBezTo>
                    <a:pt x="62690" y="2038490"/>
                    <a:pt x="0" y="713793"/>
                    <a:pt x="666750" y="475662"/>
                  </a:cubicBezTo>
                  <a:cubicBezTo>
                    <a:pt x="1281120" y="254213"/>
                    <a:pt x="2986879" y="0"/>
                    <a:pt x="3782370" y="128744"/>
                  </a:cubicBezTo>
                  <a:cubicBezTo>
                    <a:pt x="4577861" y="257488"/>
                    <a:pt x="5256179" y="785189"/>
                    <a:pt x="5439695" y="1248128"/>
                  </a:cubicBezTo>
                  <a:cubicBezTo>
                    <a:pt x="5623211" y="1711067"/>
                    <a:pt x="5431153" y="2596824"/>
                    <a:pt x="4883469" y="2906378"/>
                  </a:cubicBezTo>
                  <a:cubicBezTo>
                    <a:pt x="4335785" y="3215933"/>
                    <a:pt x="2915753" y="3177053"/>
                    <a:pt x="2153591" y="3105455"/>
                  </a:cubicBezTo>
                  <a:cubicBezTo>
                    <a:pt x="1391429" y="3033857"/>
                    <a:pt x="558304" y="2915088"/>
                    <a:pt x="310497" y="2476789"/>
                  </a:cubicBezTo>
                  <a:close/>
                </a:path>
              </a:pathLst>
            </a:custGeom>
            <a:noFill/>
            <a:ln w="28575">
              <a:solidFill>
                <a:srgbClr val="0070C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0" name="Oval 6"/>
            <p:cNvSpPr>
              <a:spLocks noChangeArrowheads="1"/>
            </p:cNvSpPr>
            <p:nvPr/>
          </p:nvSpPr>
          <p:spPr bwMode="auto">
            <a:xfrm>
              <a:off x="4564970" y="2362200"/>
              <a:ext cx="3895119" cy="3511550"/>
            </a:xfrm>
            <a:custGeom>
              <a:avLst/>
              <a:gdLst>
                <a:gd name="connsiteX0" fmla="*/ 0 w 2712800"/>
                <a:gd name="connsiteY0" fmla="*/ 1400977 h 2801954"/>
                <a:gd name="connsiteX1" fmla="*/ 381904 w 2712800"/>
                <a:gd name="connsiteY1" fmla="*/ 426479 h 2801954"/>
                <a:gd name="connsiteX2" fmla="*/ 1356403 w 2712800"/>
                <a:gd name="connsiteY2" fmla="*/ 1 h 2801954"/>
                <a:gd name="connsiteX3" fmla="*/ 2330901 w 2712800"/>
                <a:gd name="connsiteY3" fmla="*/ 426482 h 2801954"/>
                <a:gd name="connsiteX4" fmla="*/ 2712802 w 2712800"/>
                <a:gd name="connsiteY4" fmla="*/ 1400981 h 2801954"/>
                <a:gd name="connsiteX5" fmla="*/ 2330900 w 2712800"/>
                <a:gd name="connsiteY5" fmla="*/ 2375479 h 2801954"/>
                <a:gd name="connsiteX6" fmla="*/ 1356402 w 2712800"/>
                <a:gd name="connsiteY6" fmla="*/ 2801958 h 2801954"/>
                <a:gd name="connsiteX7" fmla="*/ 381904 w 2712800"/>
                <a:gd name="connsiteY7" fmla="*/ 2375478 h 2801954"/>
                <a:gd name="connsiteX8" fmla="*/ 3 w 2712800"/>
                <a:gd name="connsiteY8" fmla="*/ 1400979 h 2801954"/>
                <a:gd name="connsiteX9" fmla="*/ 0 w 2712800"/>
                <a:gd name="connsiteY9" fmla="*/ 1400977 h 2801954"/>
                <a:gd name="connsiteX0" fmla="*/ 0 w 2719384"/>
                <a:gd name="connsiteY0" fmla="*/ 1136914 h 2537895"/>
                <a:gd name="connsiteX1" fmla="*/ 381904 w 2719384"/>
                <a:gd name="connsiteY1" fmla="*/ 162416 h 2537895"/>
                <a:gd name="connsiteX2" fmla="*/ 2330901 w 2719384"/>
                <a:gd name="connsiteY2" fmla="*/ 162419 h 2537895"/>
                <a:gd name="connsiteX3" fmla="*/ 2712802 w 2719384"/>
                <a:gd name="connsiteY3" fmla="*/ 1136918 h 2537895"/>
                <a:gd name="connsiteX4" fmla="*/ 2330900 w 2719384"/>
                <a:gd name="connsiteY4" fmla="*/ 2111416 h 2537895"/>
                <a:gd name="connsiteX5" fmla="*/ 1356402 w 2719384"/>
                <a:gd name="connsiteY5" fmla="*/ 2537895 h 2537895"/>
                <a:gd name="connsiteX6" fmla="*/ 381904 w 2719384"/>
                <a:gd name="connsiteY6" fmla="*/ 2111415 h 2537895"/>
                <a:gd name="connsiteX7" fmla="*/ 3 w 2719384"/>
                <a:gd name="connsiteY7" fmla="*/ 1136916 h 2537895"/>
                <a:gd name="connsiteX8" fmla="*/ 0 w 2719384"/>
                <a:gd name="connsiteY8" fmla="*/ 1136914 h 2537895"/>
                <a:gd name="connsiteX0" fmla="*/ 0 w 2719384"/>
                <a:gd name="connsiteY0" fmla="*/ 1136914 h 2273832"/>
                <a:gd name="connsiteX1" fmla="*/ 381904 w 2719384"/>
                <a:gd name="connsiteY1" fmla="*/ 162416 h 2273832"/>
                <a:gd name="connsiteX2" fmla="*/ 2330901 w 2719384"/>
                <a:gd name="connsiteY2" fmla="*/ 162419 h 2273832"/>
                <a:gd name="connsiteX3" fmla="*/ 2712802 w 2719384"/>
                <a:gd name="connsiteY3" fmla="*/ 1136918 h 2273832"/>
                <a:gd name="connsiteX4" fmla="*/ 2330900 w 2719384"/>
                <a:gd name="connsiteY4" fmla="*/ 2111416 h 2273832"/>
                <a:gd name="connsiteX5" fmla="*/ 381904 w 2719384"/>
                <a:gd name="connsiteY5" fmla="*/ 2111415 h 2273832"/>
                <a:gd name="connsiteX6" fmla="*/ 3 w 2719384"/>
                <a:gd name="connsiteY6" fmla="*/ 1136916 h 2273832"/>
                <a:gd name="connsiteX7" fmla="*/ 0 w 2719384"/>
                <a:gd name="connsiteY7" fmla="*/ 1136914 h 2273832"/>
                <a:gd name="connsiteX0" fmla="*/ 6582 w 2725963"/>
                <a:gd name="connsiteY0" fmla="*/ 1136916 h 2273832"/>
                <a:gd name="connsiteX1" fmla="*/ 388483 w 2725963"/>
                <a:gd name="connsiteY1" fmla="*/ 162416 h 2273832"/>
                <a:gd name="connsiteX2" fmla="*/ 2337480 w 2725963"/>
                <a:gd name="connsiteY2" fmla="*/ 162419 h 2273832"/>
                <a:gd name="connsiteX3" fmla="*/ 2719381 w 2725963"/>
                <a:gd name="connsiteY3" fmla="*/ 1136918 h 2273832"/>
                <a:gd name="connsiteX4" fmla="*/ 2337479 w 2725963"/>
                <a:gd name="connsiteY4" fmla="*/ 2111416 h 2273832"/>
                <a:gd name="connsiteX5" fmla="*/ 388483 w 2725963"/>
                <a:gd name="connsiteY5" fmla="*/ 2111415 h 2273832"/>
                <a:gd name="connsiteX6" fmla="*/ 6582 w 2725963"/>
                <a:gd name="connsiteY6" fmla="*/ 1136916 h 2273832"/>
                <a:gd name="connsiteX0" fmla="*/ 324833 w 2662313"/>
                <a:gd name="connsiteY0" fmla="*/ 2273832 h 2436249"/>
                <a:gd name="connsiteX1" fmla="*/ 324833 w 2662313"/>
                <a:gd name="connsiteY1" fmla="*/ 324833 h 2436249"/>
                <a:gd name="connsiteX2" fmla="*/ 2273830 w 2662313"/>
                <a:gd name="connsiteY2" fmla="*/ 324836 h 2436249"/>
                <a:gd name="connsiteX3" fmla="*/ 2655731 w 2662313"/>
                <a:gd name="connsiteY3" fmla="*/ 1299335 h 2436249"/>
                <a:gd name="connsiteX4" fmla="*/ 2273829 w 2662313"/>
                <a:gd name="connsiteY4" fmla="*/ 2273833 h 2436249"/>
                <a:gd name="connsiteX5" fmla="*/ 324833 w 2662313"/>
                <a:gd name="connsiteY5" fmla="*/ 2273832 h 2436249"/>
                <a:gd name="connsiteX0" fmla="*/ 973688 w 3311168"/>
                <a:gd name="connsiteY0" fmla="*/ 2209177 h 2371594"/>
                <a:gd name="connsiteX1" fmla="*/ 0 w 3311168"/>
                <a:gd name="connsiteY1" fmla="*/ 1821249 h 2371594"/>
                <a:gd name="connsiteX2" fmla="*/ 973688 w 3311168"/>
                <a:gd name="connsiteY2" fmla="*/ 260178 h 2371594"/>
                <a:gd name="connsiteX3" fmla="*/ 2922685 w 3311168"/>
                <a:gd name="connsiteY3" fmla="*/ 260181 h 2371594"/>
                <a:gd name="connsiteX4" fmla="*/ 3304586 w 3311168"/>
                <a:gd name="connsiteY4" fmla="*/ 1234680 h 2371594"/>
                <a:gd name="connsiteX5" fmla="*/ 2922684 w 3311168"/>
                <a:gd name="connsiteY5" fmla="*/ 2209178 h 2371594"/>
                <a:gd name="connsiteX6" fmla="*/ 973688 w 3311168"/>
                <a:gd name="connsiteY6" fmla="*/ 2209177 h 2371594"/>
                <a:gd name="connsiteX0" fmla="*/ 973688 w 3311168"/>
                <a:gd name="connsiteY0" fmla="*/ 2298186 h 2460603"/>
                <a:gd name="connsiteX1" fmla="*/ 0 w 3311168"/>
                <a:gd name="connsiteY1" fmla="*/ 1821249 h 2460603"/>
                <a:gd name="connsiteX2" fmla="*/ 973688 w 3311168"/>
                <a:gd name="connsiteY2" fmla="*/ 260178 h 2460603"/>
                <a:gd name="connsiteX3" fmla="*/ 2922685 w 3311168"/>
                <a:gd name="connsiteY3" fmla="*/ 260181 h 2460603"/>
                <a:gd name="connsiteX4" fmla="*/ 3304586 w 3311168"/>
                <a:gd name="connsiteY4" fmla="*/ 1234680 h 2460603"/>
                <a:gd name="connsiteX5" fmla="*/ 2922684 w 3311168"/>
                <a:gd name="connsiteY5" fmla="*/ 2209178 h 2460603"/>
                <a:gd name="connsiteX6" fmla="*/ 973688 w 3311168"/>
                <a:gd name="connsiteY6" fmla="*/ 2298186 h 2460603"/>
                <a:gd name="connsiteX0" fmla="*/ 973688 w 3311168"/>
                <a:gd name="connsiteY0" fmla="*/ 2298186 h 2371594"/>
                <a:gd name="connsiteX1" fmla="*/ 0 w 3311168"/>
                <a:gd name="connsiteY1" fmla="*/ 1821249 h 2371594"/>
                <a:gd name="connsiteX2" fmla="*/ 973688 w 3311168"/>
                <a:gd name="connsiteY2" fmla="*/ 260178 h 2371594"/>
                <a:gd name="connsiteX3" fmla="*/ 2922685 w 3311168"/>
                <a:gd name="connsiteY3" fmla="*/ 260181 h 2371594"/>
                <a:gd name="connsiteX4" fmla="*/ 3304586 w 3311168"/>
                <a:gd name="connsiteY4" fmla="*/ 1234680 h 2371594"/>
                <a:gd name="connsiteX5" fmla="*/ 2922684 w 3311168"/>
                <a:gd name="connsiteY5" fmla="*/ 2209178 h 2371594"/>
                <a:gd name="connsiteX6" fmla="*/ 973688 w 3311168"/>
                <a:gd name="connsiteY6" fmla="*/ 2298186 h 2371594"/>
                <a:gd name="connsiteX0" fmla="*/ 973688 w 3311168"/>
                <a:gd name="connsiteY0" fmla="*/ 2298186 h 2371594"/>
                <a:gd name="connsiteX1" fmla="*/ 0 w 3311168"/>
                <a:gd name="connsiteY1" fmla="*/ 1821249 h 2371594"/>
                <a:gd name="connsiteX2" fmla="*/ 973688 w 3311168"/>
                <a:gd name="connsiteY2" fmla="*/ 260178 h 2371594"/>
                <a:gd name="connsiteX3" fmla="*/ 2922685 w 3311168"/>
                <a:gd name="connsiteY3" fmla="*/ 260181 h 2371594"/>
                <a:gd name="connsiteX4" fmla="*/ 3304586 w 3311168"/>
                <a:gd name="connsiteY4" fmla="*/ 1234680 h 2371594"/>
                <a:gd name="connsiteX5" fmla="*/ 2922684 w 3311168"/>
                <a:gd name="connsiteY5" fmla="*/ 2209178 h 2371594"/>
                <a:gd name="connsiteX6" fmla="*/ 973688 w 3311168"/>
                <a:gd name="connsiteY6" fmla="*/ 2298186 h 2371594"/>
                <a:gd name="connsiteX0" fmla="*/ 973688 w 3629419"/>
                <a:gd name="connsiteY0" fmla="*/ 2298186 h 2395947"/>
                <a:gd name="connsiteX1" fmla="*/ 0 w 3629419"/>
                <a:gd name="connsiteY1" fmla="*/ 1821249 h 2395947"/>
                <a:gd name="connsiteX2" fmla="*/ 973688 w 3629419"/>
                <a:gd name="connsiteY2" fmla="*/ 260178 h 2395947"/>
                <a:gd name="connsiteX3" fmla="*/ 2922685 w 3629419"/>
                <a:gd name="connsiteY3" fmla="*/ 260181 h 2395947"/>
                <a:gd name="connsiteX4" fmla="*/ 3304586 w 3629419"/>
                <a:gd name="connsiteY4" fmla="*/ 1234680 h 2395947"/>
                <a:gd name="connsiteX5" fmla="*/ 973688 w 3629419"/>
                <a:gd name="connsiteY5" fmla="*/ 2298186 h 2395947"/>
                <a:gd name="connsiteX0" fmla="*/ 3323188 w 3873952"/>
                <a:gd name="connsiteY0" fmla="*/ 2466031 h 2563792"/>
                <a:gd name="connsiteX1" fmla="*/ 335643 w 3873952"/>
                <a:gd name="connsiteY1" fmla="*/ 1821249 h 2563792"/>
                <a:gd name="connsiteX2" fmla="*/ 1309331 w 3873952"/>
                <a:gd name="connsiteY2" fmla="*/ 260178 h 2563792"/>
                <a:gd name="connsiteX3" fmla="*/ 3258328 w 3873952"/>
                <a:gd name="connsiteY3" fmla="*/ 260181 h 2563792"/>
                <a:gd name="connsiteX4" fmla="*/ 3640229 w 3873952"/>
                <a:gd name="connsiteY4" fmla="*/ 1234680 h 2563792"/>
                <a:gd name="connsiteX5" fmla="*/ 3323188 w 3873952"/>
                <a:gd name="connsiteY5" fmla="*/ 2466031 h 2563792"/>
                <a:gd name="connsiteX0" fmla="*/ 3323188 w 3873483"/>
                <a:gd name="connsiteY0" fmla="*/ 2466031 h 2563792"/>
                <a:gd name="connsiteX1" fmla="*/ 335643 w 3873483"/>
                <a:gd name="connsiteY1" fmla="*/ 1821249 h 2563792"/>
                <a:gd name="connsiteX2" fmla="*/ 1309331 w 3873483"/>
                <a:gd name="connsiteY2" fmla="*/ 260178 h 2563792"/>
                <a:gd name="connsiteX3" fmla="*/ 3258328 w 3873483"/>
                <a:gd name="connsiteY3" fmla="*/ 260181 h 2563792"/>
                <a:gd name="connsiteX4" fmla="*/ 3640229 w 3873483"/>
                <a:gd name="connsiteY4" fmla="*/ 1234680 h 2563792"/>
                <a:gd name="connsiteX5" fmla="*/ 3764416 w 3873483"/>
                <a:gd name="connsiteY5" fmla="*/ 1239336 h 2563792"/>
                <a:gd name="connsiteX6" fmla="*/ 3323188 w 3873483"/>
                <a:gd name="connsiteY6" fmla="*/ 2466031 h 2563792"/>
                <a:gd name="connsiteX0" fmla="*/ 3323188 w 3873952"/>
                <a:gd name="connsiteY0" fmla="*/ 2466031 h 2563792"/>
                <a:gd name="connsiteX1" fmla="*/ 335643 w 3873952"/>
                <a:gd name="connsiteY1" fmla="*/ 1821249 h 2563792"/>
                <a:gd name="connsiteX2" fmla="*/ 1309331 w 3873952"/>
                <a:gd name="connsiteY2" fmla="*/ 260178 h 2563792"/>
                <a:gd name="connsiteX3" fmla="*/ 3258328 w 3873952"/>
                <a:gd name="connsiteY3" fmla="*/ 260181 h 2563792"/>
                <a:gd name="connsiteX4" fmla="*/ 3640229 w 3873952"/>
                <a:gd name="connsiteY4" fmla="*/ 1234680 h 2563792"/>
                <a:gd name="connsiteX5" fmla="*/ 3323188 w 3873952"/>
                <a:gd name="connsiteY5" fmla="*/ 2466031 h 2563792"/>
                <a:gd name="connsiteX0" fmla="*/ 3323188 w 3895119"/>
                <a:gd name="connsiteY0" fmla="*/ 2466031 h 2563793"/>
                <a:gd name="connsiteX1" fmla="*/ 335643 w 3895119"/>
                <a:gd name="connsiteY1" fmla="*/ 1821249 h 2563793"/>
                <a:gd name="connsiteX2" fmla="*/ 1309331 w 3895119"/>
                <a:gd name="connsiteY2" fmla="*/ 260178 h 2563793"/>
                <a:gd name="connsiteX3" fmla="*/ 3258328 w 3895119"/>
                <a:gd name="connsiteY3" fmla="*/ 260181 h 2563793"/>
                <a:gd name="connsiteX4" fmla="*/ 3767229 w 3895119"/>
                <a:gd name="connsiteY4" fmla="*/ 1234680 h 2563793"/>
                <a:gd name="connsiteX5" fmla="*/ 3323188 w 3895119"/>
                <a:gd name="connsiteY5" fmla="*/ 2466031 h 256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95119" h="2563793">
                  <a:moveTo>
                    <a:pt x="3323188" y="2466031"/>
                  </a:moveTo>
                  <a:cubicBezTo>
                    <a:pt x="2751257" y="2563793"/>
                    <a:pt x="671286" y="2188891"/>
                    <a:pt x="335643" y="1821249"/>
                  </a:cubicBezTo>
                  <a:cubicBezTo>
                    <a:pt x="0" y="1453607"/>
                    <a:pt x="822217" y="520356"/>
                    <a:pt x="1309331" y="260178"/>
                  </a:cubicBezTo>
                  <a:cubicBezTo>
                    <a:pt x="1796445" y="0"/>
                    <a:pt x="2848678" y="97764"/>
                    <a:pt x="3258328" y="260181"/>
                  </a:cubicBezTo>
                  <a:cubicBezTo>
                    <a:pt x="3667978" y="422598"/>
                    <a:pt x="3756419" y="867038"/>
                    <a:pt x="3767229" y="1234680"/>
                  </a:cubicBezTo>
                  <a:cubicBezTo>
                    <a:pt x="3778039" y="1602322"/>
                    <a:pt x="3895119" y="2368269"/>
                    <a:pt x="3323188" y="2466031"/>
                  </a:cubicBezTo>
                  <a:close/>
                </a:path>
              </a:pathLst>
            </a:custGeom>
            <a:noFill/>
            <a:ln w="28575">
              <a:solidFill>
                <a:srgbClr val="0070C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4" name="Text Box 10"/>
            <p:cNvSpPr txBox="1">
              <a:spLocks noChangeArrowheads="1"/>
            </p:cNvSpPr>
            <p:nvPr/>
          </p:nvSpPr>
          <p:spPr bwMode="auto">
            <a:xfrm>
              <a:off x="5549900" y="3384550"/>
              <a:ext cx="1540611" cy="564257"/>
            </a:xfrm>
            <a:prstGeom prst="rect">
              <a:avLst/>
            </a:prstGeom>
            <a:solidFill>
              <a:srgbClr val="CCFFFF"/>
            </a:solidFill>
            <a:ln w="38100">
              <a:solidFill>
                <a:srgbClr val="006600"/>
              </a:solidFill>
              <a:miter lim="800000"/>
              <a:headEnd/>
              <a:tailEnd/>
            </a:ln>
            <a:effectLst>
              <a:outerShdw dist="50800" dir="2700000" algn="ctr" rotWithShape="0">
                <a:srgbClr val="FFC000"/>
              </a:outerShdw>
            </a:effectLst>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ts val="216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25400" dir="2700000" algn="ctr" rotWithShape="0">
                      <a:schemeClr val="accent3"/>
                    </a:outerShdw>
                  </a:effectLst>
                  <a:latin typeface="Arial Narrow" pitchFamily="34" charset="0"/>
                  <a:cs typeface="Arial" pitchFamily="34" charset="0"/>
                </a:rPr>
                <a:t>Отображение</a:t>
              </a:r>
            </a:p>
            <a:p>
              <a:pPr marL="0" marR="0" lvl="0" indent="0" algn="ctr" defTabSz="914400" rtl="0" eaLnBrk="1" fontAlgn="base" latinLnBrk="0" hangingPunct="1">
                <a:lnSpc>
                  <a:spcPts val="216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25400" dir="2700000" algn="ctr" rotWithShape="0">
                      <a:schemeClr val="accent3"/>
                    </a:outerShdw>
                  </a:effectLst>
                  <a:latin typeface="Arial Narrow" pitchFamily="34" charset="0"/>
                  <a:cs typeface="Arial" pitchFamily="34" charset="0"/>
                </a:rPr>
                <a:t>2</a:t>
              </a:r>
              <a:endParaRPr kumimoji="0" lang="ru-RU" sz="2000" b="1" i="0" u="none" strike="noStrike" cap="none" normalizeH="0" baseline="0" dirty="0" smtClean="0">
                <a:ln>
                  <a:noFill/>
                </a:ln>
                <a:solidFill>
                  <a:srgbClr val="C00000"/>
                </a:solidFill>
                <a:effectLst>
                  <a:outerShdw dist="25400" dir="2700000" algn="ctr" rotWithShape="0">
                    <a:schemeClr val="accent3"/>
                  </a:outerShdw>
                </a:effectLst>
                <a:latin typeface="Arial" pitchFamily="34" charset="0"/>
                <a:cs typeface="Arial" pitchFamily="34" charset="0"/>
              </a:endParaRPr>
            </a:p>
          </p:txBody>
        </p:sp>
        <p:sp>
          <p:nvSpPr>
            <p:cNvPr id="1035" name="Text Box 11"/>
            <p:cNvSpPr txBox="1">
              <a:spLocks noChangeArrowheads="1"/>
            </p:cNvSpPr>
            <p:nvPr/>
          </p:nvSpPr>
          <p:spPr bwMode="auto">
            <a:xfrm>
              <a:off x="6527800" y="4895850"/>
              <a:ext cx="1540611" cy="564257"/>
            </a:xfrm>
            <a:prstGeom prst="rect">
              <a:avLst/>
            </a:prstGeom>
            <a:solidFill>
              <a:srgbClr val="CCFFFF"/>
            </a:solidFill>
            <a:ln w="38100">
              <a:solidFill>
                <a:srgbClr val="006600"/>
              </a:solidFill>
              <a:miter lim="800000"/>
              <a:headEnd/>
              <a:tailEnd/>
            </a:ln>
            <a:effectLst>
              <a:outerShdw dist="50800" dir="2700000" algn="ctr" rotWithShape="0">
                <a:srgbClr val="FFC000"/>
              </a:outerShdw>
            </a:effectLst>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ts val="216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25400" dir="2700000" algn="ctr" rotWithShape="0">
                      <a:schemeClr val="accent3"/>
                    </a:outerShdw>
                  </a:effectLst>
                  <a:latin typeface="Arial Narrow" pitchFamily="34" charset="0"/>
                  <a:cs typeface="Arial" pitchFamily="34" charset="0"/>
                </a:rPr>
                <a:t>Отображение</a:t>
              </a:r>
            </a:p>
            <a:p>
              <a:pPr marL="0" marR="0" lvl="0" indent="0" algn="ctr" defTabSz="914400" rtl="0" eaLnBrk="1" fontAlgn="base" latinLnBrk="0" hangingPunct="1">
                <a:lnSpc>
                  <a:spcPts val="216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25400" dir="2700000" algn="ctr" rotWithShape="0">
                      <a:schemeClr val="accent3"/>
                    </a:outerShdw>
                  </a:effectLst>
                  <a:latin typeface="Arial Narrow" pitchFamily="34" charset="0"/>
                  <a:cs typeface="Arial" pitchFamily="34" charset="0"/>
                </a:rPr>
                <a:t>1</a:t>
              </a:r>
              <a:endParaRPr kumimoji="0" lang="ru-RU" sz="2000" b="1" i="0" u="none" strike="noStrike" cap="none" normalizeH="0" baseline="0" dirty="0" smtClean="0">
                <a:ln>
                  <a:noFill/>
                </a:ln>
                <a:solidFill>
                  <a:srgbClr val="C00000"/>
                </a:solidFill>
                <a:effectLst>
                  <a:outerShdw dist="25400" dir="2700000" algn="ctr" rotWithShape="0">
                    <a:schemeClr val="accent3"/>
                  </a:outerShdw>
                </a:effectLst>
                <a:latin typeface="Arial" pitchFamily="34" charset="0"/>
                <a:cs typeface="Arial" pitchFamily="34" charset="0"/>
              </a:endParaRPr>
            </a:p>
          </p:txBody>
        </p:sp>
        <p:sp>
          <p:nvSpPr>
            <p:cNvPr id="1040" name="Text Box 16"/>
            <p:cNvSpPr txBox="1">
              <a:spLocks noChangeArrowheads="1"/>
            </p:cNvSpPr>
            <p:nvPr/>
          </p:nvSpPr>
          <p:spPr bwMode="auto">
            <a:xfrm>
              <a:off x="1638300" y="4184650"/>
              <a:ext cx="1259991" cy="369332"/>
            </a:xfrm>
            <a:prstGeom prst="rect">
              <a:avLst/>
            </a:prstGeom>
            <a:noFill/>
            <a:ln w="9525">
              <a:noFill/>
              <a:miter lim="800000"/>
              <a:headEnd/>
              <a:tailEnd/>
            </a:ln>
            <a:effectLst>
              <a:outerShdw dist="25400" dir="2700000" algn="ctr" rotWithShape="0">
                <a:schemeClr val="tx2">
                  <a:lumMod val="40000"/>
                  <a:lumOff val="60000"/>
                </a:schemeClr>
              </a:outerShdw>
            </a:effectLst>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2400" b="1" i="1" u="none" strike="noStrike" cap="none" normalizeH="0" baseline="0" dirty="0" smtClean="0">
                  <a:ln>
                    <a:noFill/>
                  </a:ln>
                  <a:solidFill>
                    <a:srgbClr val="7030A0"/>
                  </a:solidFill>
                  <a:latin typeface="Tahoma" pitchFamily="34" charset="0"/>
                  <a:cs typeface="Arial" pitchFamily="34" charset="0"/>
                </a:rPr>
                <a:t>Зона А</a:t>
              </a:r>
              <a:endParaRPr kumimoji="0" lang="ru-RU" sz="2400" b="1" i="0" u="none" strike="noStrike" cap="none" normalizeH="0" baseline="0" dirty="0" smtClean="0">
                <a:ln>
                  <a:noFill/>
                </a:ln>
                <a:solidFill>
                  <a:srgbClr val="7030A0"/>
                </a:solidFill>
                <a:latin typeface="Arial" pitchFamily="34" charset="0"/>
                <a:cs typeface="Arial" pitchFamily="34" charset="0"/>
              </a:endParaRPr>
            </a:p>
          </p:txBody>
        </p:sp>
        <p:sp>
          <p:nvSpPr>
            <p:cNvPr id="1041" name="Text Box 17"/>
            <p:cNvSpPr txBox="1">
              <a:spLocks noChangeArrowheads="1"/>
            </p:cNvSpPr>
            <p:nvPr/>
          </p:nvSpPr>
          <p:spPr bwMode="auto">
            <a:xfrm>
              <a:off x="2571750" y="2406650"/>
              <a:ext cx="1694083" cy="369332"/>
            </a:xfrm>
            <a:prstGeom prst="rect">
              <a:avLst/>
            </a:prstGeom>
            <a:noFill/>
            <a:ln w="9525">
              <a:noFill/>
              <a:miter lim="800000"/>
              <a:headEnd/>
              <a:tailEnd/>
            </a:ln>
            <a:effectLst>
              <a:outerShdw dist="25400" dir="2700000" algn="ctr" rotWithShape="0">
                <a:schemeClr val="tx2">
                  <a:lumMod val="40000"/>
                  <a:lumOff val="60000"/>
                </a:schemeClr>
              </a:outerShdw>
            </a:effectLst>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2400" b="1" i="1" u="none" strike="noStrike" cap="none" normalizeH="0" baseline="0" dirty="0" smtClean="0">
                  <a:ln>
                    <a:noFill/>
                  </a:ln>
                  <a:solidFill>
                    <a:srgbClr val="7030A0"/>
                  </a:solidFill>
                  <a:latin typeface="Tahoma" pitchFamily="34" charset="0"/>
                  <a:cs typeface="Arial" pitchFamily="34" charset="0"/>
                </a:rPr>
                <a:t>Субзона В</a:t>
              </a:r>
              <a:endParaRPr kumimoji="0" lang="ru-RU" sz="2400" b="1" i="0" u="none" strike="noStrike" cap="none" normalizeH="0" baseline="0" dirty="0" smtClean="0">
                <a:ln>
                  <a:noFill/>
                </a:ln>
                <a:solidFill>
                  <a:srgbClr val="7030A0"/>
                </a:solidFill>
                <a:latin typeface="Arial" pitchFamily="34" charset="0"/>
                <a:cs typeface="Arial" pitchFamily="34" charset="0"/>
              </a:endParaRPr>
            </a:p>
          </p:txBody>
        </p:sp>
        <p:sp>
          <p:nvSpPr>
            <p:cNvPr id="1042" name="Text Box 18"/>
            <p:cNvSpPr txBox="1">
              <a:spLocks noChangeArrowheads="1"/>
            </p:cNvSpPr>
            <p:nvPr/>
          </p:nvSpPr>
          <p:spPr bwMode="auto">
            <a:xfrm>
              <a:off x="3949700" y="1517650"/>
              <a:ext cx="1151708" cy="369332"/>
            </a:xfrm>
            <a:prstGeom prst="rect">
              <a:avLst/>
            </a:prstGeom>
            <a:noFill/>
            <a:ln w="9525">
              <a:noFill/>
              <a:miter lim="800000"/>
              <a:headEnd/>
              <a:tailEnd/>
            </a:ln>
            <a:effectLst>
              <a:outerShdw dist="25400" dir="2700000" algn="ctr" rotWithShape="0">
                <a:schemeClr val="tx2">
                  <a:lumMod val="40000"/>
                  <a:lumOff val="60000"/>
                </a:schemeClr>
              </a:outerShdw>
            </a:effectLst>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2400" b="1" i="1" u="none" strike="noStrike" cap="none" normalizeH="0" baseline="0" dirty="0" smtClean="0">
                  <a:ln>
                    <a:noFill/>
                  </a:ln>
                  <a:solidFill>
                    <a:srgbClr val="7030A0"/>
                  </a:solidFill>
                  <a:latin typeface="Tahoma" pitchFamily="34" charset="0"/>
                  <a:cs typeface="Arial" pitchFamily="34" charset="0"/>
                </a:rPr>
                <a:t>Зона С</a:t>
              </a:r>
              <a:endParaRPr kumimoji="0" lang="ru-RU" sz="2400" b="1" i="0" u="none" strike="noStrike" cap="none" normalizeH="0" baseline="0" dirty="0" smtClean="0">
                <a:ln>
                  <a:noFill/>
                </a:ln>
                <a:solidFill>
                  <a:srgbClr val="7030A0"/>
                </a:solidFill>
                <a:latin typeface="Arial" pitchFamily="34" charset="0"/>
                <a:cs typeface="Arial" pitchFamily="34" charset="0"/>
              </a:endParaRPr>
            </a:p>
          </p:txBody>
        </p:sp>
        <p:sp>
          <p:nvSpPr>
            <p:cNvPr id="1043" name="Text Box 19"/>
            <p:cNvSpPr txBox="1">
              <a:spLocks noChangeArrowheads="1"/>
            </p:cNvSpPr>
            <p:nvPr/>
          </p:nvSpPr>
          <p:spPr bwMode="auto">
            <a:xfrm>
              <a:off x="6216650" y="2717800"/>
              <a:ext cx="1655247" cy="369332"/>
            </a:xfrm>
            <a:prstGeom prst="rect">
              <a:avLst/>
            </a:prstGeom>
            <a:noFill/>
            <a:ln w="9525">
              <a:noFill/>
              <a:miter lim="800000"/>
              <a:headEnd/>
              <a:tailEnd/>
            </a:ln>
            <a:effectLst>
              <a:outerShdw dist="25400" dir="2700000" algn="ctr" rotWithShape="0">
                <a:schemeClr val="tx2">
                  <a:lumMod val="40000"/>
                  <a:lumOff val="60000"/>
                </a:schemeClr>
              </a:outerShdw>
            </a:effectLst>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2400" b="1" i="1" u="none" strike="noStrike" cap="none" normalizeH="0" baseline="0" dirty="0" smtClean="0">
                  <a:ln>
                    <a:noFill/>
                  </a:ln>
                  <a:solidFill>
                    <a:srgbClr val="7030A0"/>
                  </a:solidFill>
                  <a:latin typeface="Tahoma" pitchFamily="34" charset="0"/>
                  <a:cs typeface="Arial" pitchFamily="34" charset="0"/>
                </a:rPr>
                <a:t>Субзона </a:t>
              </a:r>
              <a:r>
                <a:rPr kumimoji="0" lang="en-US" sz="2400" b="1" i="1" u="none" strike="noStrike" cap="none" normalizeH="0" baseline="0" dirty="0" smtClean="0">
                  <a:ln>
                    <a:noFill/>
                  </a:ln>
                  <a:solidFill>
                    <a:srgbClr val="7030A0"/>
                  </a:solidFill>
                  <a:latin typeface="Tahoma" pitchFamily="34" charset="0"/>
                  <a:cs typeface="Arial" pitchFamily="34" charset="0"/>
                </a:rPr>
                <a:t>D</a:t>
              </a:r>
              <a:endParaRPr kumimoji="0" lang="ru-RU" sz="2400" b="1" i="0" u="none" strike="noStrike" cap="none" normalizeH="0" baseline="0" dirty="0" smtClean="0">
                <a:ln>
                  <a:noFill/>
                </a:ln>
                <a:solidFill>
                  <a:srgbClr val="7030A0"/>
                </a:solidFill>
                <a:latin typeface="Arial" pitchFamily="34" charset="0"/>
                <a:cs typeface="Arial" pitchFamily="34" charset="0"/>
              </a:endParaRPr>
            </a:p>
          </p:txBody>
        </p:sp>
        <p:sp>
          <p:nvSpPr>
            <p:cNvPr id="1044" name="Text Box 20"/>
            <p:cNvSpPr txBox="1">
              <a:spLocks noChangeArrowheads="1"/>
            </p:cNvSpPr>
            <p:nvPr/>
          </p:nvSpPr>
          <p:spPr bwMode="auto">
            <a:xfrm>
              <a:off x="5149850" y="4718050"/>
              <a:ext cx="1271904" cy="374079"/>
            </a:xfrm>
            <a:prstGeom prst="rect">
              <a:avLst/>
            </a:prstGeom>
            <a:noFill/>
            <a:ln w="9525">
              <a:noFill/>
              <a:miter lim="800000"/>
              <a:headEnd/>
              <a:tailEnd/>
            </a:ln>
            <a:effectLst>
              <a:outerShdw dist="25400" dir="2700000" algn="ctr" rotWithShape="0">
                <a:schemeClr val="tx2">
                  <a:lumMod val="40000"/>
                  <a:lumOff val="60000"/>
                </a:schemeClr>
              </a:outerShdw>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2400" b="1" i="1" u="none" strike="noStrike" cap="none" normalizeH="0" baseline="0" dirty="0" smtClean="0">
                  <a:ln>
                    <a:noFill/>
                  </a:ln>
                  <a:solidFill>
                    <a:srgbClr val="7030A0"/>
                  </a:solidFill>
                  <a:latin typeface="Tahoma" pitchFamily="34" charset="0"/>
                  <a:cs typeface="Arial" pitchFamily="34" charset="0"/>
                </a:rPr>
                <a:t>Зона </a:t>
              </a:r>
              <a:r>
                <a:rPr kumimoji="0" lang="en-US" sz="2400" b="1" i="1" u="none" strike="noStrike" cap="none" normalizeH="0" baseline="0" dirty="0" smtClean="0">
                  <a:ln>
                    <a:noFill/>
                  </a:ln>
                  <a:solidFill>
                    <a:srgbClr val="7030A0"/>
                  </a:solidFill>
                  <a:latin typeface="Tahoma" pitchFamily="34" charset="0"/>
                  <a:cs typeface="Arial" pitchFamily="34" charset="0"/>
                </a:rPr>
                <a:t>E</a:t>
              </a:r>
              <a:endParaRPr kumimoji="0" lang="ru-RU" sz="2400" b="1" i="0" u="none" strike="noStrike" cap="none" normalizeH="0" baseline="0" dirty="0" smtClean="0">
                <a:ln>
                  <a:noFill/>
                </a:ln>
                <a:solidFill>
                  <a:srgbClr val="7030A0"/>
                </a:solidFill>
                <a:latin typeface="Arial" pitchFamily="34" charset="0"/>
                <a:cs typeface="Arial" pitchFamily="34" charset="0"/>
              </a:endParaRPr>
            </a:p>
          </p:txBody>
        </p:sp>
        <p:sp>
          <p:nvSpPr>
            <p:cNvPr id="1045" name="Text Box 21"/>
            <p:cNvSpPr txBox="1">
              <a:spLocks noChangeArrowheads="1"/>
            </p:cNvSpPr>
            <p:nvPr/>
          </p:nvSpPr>
          <p:spPr bwMode="auto">
            <a:xfrm>
              <a:off x="4749800" y="2584450"/>
              <a:ext cx="288202" cy="369332"/>
            </a:xfrm>
            <a:prstGeom prst="rect">
              <a:avLst/>
            </a:prstGeom>
            <a:noFill/>
            <a:ln w="9525">
              <a:noFill/>
              <a:miter lim="800000"/>
              <a:headEnd/>
              <a:tailEnd/>
            </a:ln>
            <a:effectLst>
              <a:outerShdw dist="25400" dir="2700000" algn="ctr" rotWithShape="0">
                <a:srgbClr val="00B0F0"/>
              </a:outerShdw>
            </a:effectLst>
          </p:spPr>
          <p:txBody>
            <a:bodyPr vert="horz" wrap="square" lIns="0" tIns="0" rIns="0" bIns="0" numCol="1" anchor="ctr" anchorCtr="1"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1" u="none" strike="noStrike" cap="none" normalizeH="0" baseline="0" dirty="0" smtClean="0">
                  <a:ln>
                    <a:noFill/>
                  </a:ln>
                  <a:solidFill>
                    <a:srgbClr val="C00000"/>
                  </a:solidFill>
                  <a:effectLst/>
                  <a:ea typeface="Verdana" pitchFamily="34" charset="0"/>
                  <a:cs typeface="Verdana" pitchFamily="34" charset="0"/>
                </a:rPr>
                <a:t>u</a:t>
              </a:r>
              <a:endParaRPr kumimoji="0" lang="ru-RU" sz="2400" b="1" i="0" u="none" strike="noStrike" cap="none" normalizeH="0" baseline="0" dirty="0" smtClean="0">
                <a:ln>
                  <a:noFill/>
                </a:ln>
                <a:solidFill>
                  <a:srgbClr val="C00000"/>
                </a:solidFill>
                <a:effectLst/>
                <a:ea typeface="Verdana" pitchFamily="34" charset="0"/>
                <a:cs typeface="Verdana" pitchFamily="34" charset="0"/>
              </a:endParaRPr>
            </a:p>
          </p:txBody>
        </p:sp>
        <p:sp>
          <p:nvSpPr>
            <p:cNvPr id="1046" name="Text Box 22"/>
            <p:cNvSpPr txBox="1">
              <a:spLocks noChangeArrowheads="1"/>
            </p:cNvSpPr>
            <p:nvPr/>
          </p:nvSpPr>
          <p:spPr bwMode="auto">
            <a:xfrm>
              <a:off x="5772150" y="2806700"/>
              <a:ext cx="332652" cy="369332"/>
            </a:xfrm>
            <a:prstGeom prst="rect">
              <a:avLst/>
            </a:prstGeom>
            <a:noFill/>
            <a:ln w="9525">
              <a:noFill/>
              <a:miter lim="800000"/>
              <a:headEnd/>
              <a:tailEnd/>
            </a:ln>
            <a:effectLst>
              <a:outerShdw dist="25400" dir="2700000" algn="ctr" rotWithShape="0">
                <a:srgbClr val="00B0F0"/>
              </a:outerShdw>
            </a:effectLst>
          </p:spPr>
          <p:txBody>
            <a:bodyPr vert="horz" wrap="square" lIns="0" tIns="0" rIns="0" bIns="0" numCol="1" anchor="ctr" anchorCtr="1" compatLnSpc="1">
              <a:prstTxWarp prst="textNoShape">
                <a:avLst/>
              </a:prstTxWarp>
              <a:spAutoFit/>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2400" b="1" i="1" u="none" strike="noStrike" cap="none" normalizeH="0" baseline="0" dirty="0" smtClean="0">
                  <a:ln>
                    <a:noFill/>
                  </a:ln>
                  <a:solidFill>
                    <a:srgbClr val="C00000"/>
                  </a:solidFill>
                  <a:effectLst/>
                  <a:ea typeface="Verdana" pitchFamily="34" charset="0"/>
                  <a:cs typeface="Verdana" pitchFamily="34" charset="0"/>
                </a:rPr>
                <a:t>v</a:t>
              </a:r>
              <a:endParaRPr kumimoji="0" lang="ru-RU" sz="2400" b="1" i="0" u="none" strike="noStrike" cap="none" normalizeH="0" baseline="0" dirty="0" smtClean="0">
                <a:ln>
                  <a:noFill/>
                </a:ln>
                <a:solidFill>
                  <a:srgbClr val="C00000"/>
                </a:solidFill>
                <a:effectLst/>
                <a:ea typeface="Verdana" pitchFamily="34" charset="0"/>
                <a:cs typeface="Verdana" pitchFamily="34" charset="0"/>
              </a:endParaRPr>
            </a:p>
          </p:txBody>
        </p:sp>
        <p:sp>
          <p:nvSpPr>
            <p:cNvPr id="1047" name="Text Box 23"/>
            <p:cNvSpPr txBox="1">
              <a:spLocks noChangeArrowheads="1"/>
            </p:cNvSpPr>
            <p:nvPr/>
          </p:nvSpPr>
          <p:spPr bwMode="auto">
            <a:xfrm>
              <a:off x="7150100" y="4273550"/>
              <a:ext cx="444500" cy="369332"/>
            </a:xfrm>
            <a:prstGeom prst="rect">
              <a:avLst/>
            </a:prstGeom>
            <a:noFill/>
            <a:ln w="9525">
              <a:noFill/>
              <a:miter lim="800000"/>
              <a:headEnd/>
              <a:tailEnd/>
            </a:ln>
            <a:effectLst>
              <a:outerShdw dist="25400" dir="2700000" algn="ctr" rotWithShape="0">
                <a:srgbClr val="00B0F0"/>
              </a:outerShdw>
            </a:effectLst>
          </p:spPr>
          <p:txBody>
            <a:bodyPr vert="horz" wrap="square" lIns="0" tIns="0" rIns="0" bIns="0" numCol="1" anchor="ctr" anchorCtr="1"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1" u="none" strike="noStrike" cap="none" normalizeH="0" baseline="0" dirty="0" smtClean="0">
                  <a:ln>
                    <a:noFill/>
                  </a:ln>
                  <a:solidFill>
                    <a:srgbClr val="C00000"/>
                  </a:solidFill>
                  <a:effectLst/>
                  <a:ea typeface="Verdana" pitchFamily="34" charset="0"/>
                  <a:cs typeface="Verdana" pitchFamily="34" charset="0"/>
                </a:rPr>
                <a:t>w</a:t>
              </a:r>
              <a:endParaRPr kumimoji="0" lang="ru-RU" sz="2400" b="1" i="0" u="none" strike="noStrike" cap="none" normalizeH="0" baseline="0" dirty="0" smtClean="0">
                <a:ln>
                  <a:noFill/>
                </a:ln>
                <a:solidFill>
                  <a:srgbClr val="C00000"/>
                </a:solidFill>
                <a:effectLst/>
                <a:ea typeface="Verdana" pitchFamily="34" charset="0"/>
                <a:cs typeface="Verdana" pitchFamily="34" charset="0"/>
              </a:endParaRPr>
            </a:p>
          </p:txBody>
        </p:sp>
        <p:sp>
          <p:nvSpPr>
            <p:cNvPr id="26" name="Text Box 10"/>
            <p:cNvSpPr txBox="1">
              <a:spLocks noChangeArrowheads="1"/>
            </p:cNvSpPr>
            <p:nvPr/>
          </p:nvSpPr>
          <p:spPr bwMode="auto">
            <a:xfrm>
              <a:off x="5194300" y="1784350"/>
              <a:ext cx="1540611" cy="564257"/>
            </a:xfrm>
            <a:prstGeom prst="rect">
              <a:avLst/>
            </a:prstGeom>
            <a:solidFill>
              <a:srgbClr val="CCFFFF"/>
            </a:solidFill>
            <a:ln w="38100">
              <a:solidFill>
                <a:srgbClr val="006600"/>
              </a:solidFill>
              <a:miter lim="800000"/>
              <a:headEnd/>
              <a:tailEnd/>
            </a:ln>
            <a:effectLst>
              <a:outerShdw dist="50800" dir="2700000" algn="ctr" rotWithShape="0">
                <a:srgbClr val="FFC000"/>
              </a:outerShdw>
            </a:effectLst>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ts val="216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25400" dir="2700000" algn="ctr" rotWithShape="0">
                      <a:schemeClr val="accent3"/>
                    </a:outerShdw>
                  </a:effectLst>
                  <a:latin typeface="Arial Narrow" pitchFamily="34" charset="0"/>
                  <a:cs typeface="Arial" pitchFamily="34" charset="0"/>
                </a:rPr>
                <a:t>Отображение</a:t>
              </a:r>
            </a:p>
            <a:p>
              <a:pPr marL="0" marR="0" lvl="0" indent="0" algn="ctr" defTabSz="914400" rtl="0" eaLnBrk="1" fontAlgn="base" latinLnBrk="0" hangingPunct="1">
                <a:lnSpc>
                  <a:spcPts val="216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25400" dir="2700000" algn="ctr" rotWithShape="0">
                      <a:schemeClr val="accent3"/>
                    </a:outerShdw>
                  </a:effectLst>
                  <a:latin typeface="Arial Narrow" pitchFamily="34" charset="0"/>
                  <a:cs typeface="Arial" pitchFamily="34" charset="0"/>
                </a:rPr>
                <a:t>2</a:t>
              </a:r>
              <a:endParaRPr kumimoji="0" lang="ru-RU" sz="2000" b="1" i="0" u="none" strike="noStrike" cap="none" normalizeH="0" baseline="0" dirty="0" smtClean="0">
                <a:ln>
                  <a:noFill/>
                </a:ln>
                <a:solidFill>
                  <a:srgbClr val="C00000"/>
                </a:solidFill>
                <a:effectLst>
                  <a:outerShdw dist="25400" dir="2700000" algn="ctr" rotWithShape="0">
                    <a:schemeClr val="accent3"/>
                  </a:outerShdw>
                </a:effectLst>
                <a:latin typeface="Arial" pitchFamily="34" charset="0"/>
                <a:cs typeface="Arial" pitchFamily="34" charset="0"/>
              </a:endParaRPr>
            </a:p>
          </p:txBody>
        </p:sp>
        <p:sp>
          <p:nvSpPr>
            <p:cNvPr id="27" name="Text Box 10"/>
            <p:cNvSpPr txBox="1">
              <a:spLocks noChangeArrowheads="1"/>
            </p:cNvSpPr>
            <p:nvPr/>
          </p:nvSpPr>
          <p:spPr bwMode="auto">
            <a:xfrm>
              <a:off x="2749550" y="2984500"/>
              <a:ext cx="1540611" cy="564257"/>
            </a:xfrm>
            <a:prstGeom prst="rect">
              <a:avLst/>
            </a:prstGeom>
            <a:solidFill>
              <a:srgbClr val="CCFFFF"/>
            </a:solidFill>
            <a:ln w="38100">
              <a:solidFill>
                <a:srgbClr val="006600"/>
              </a:solidFill>
              <a:miter lim="800000"/>
              <a:headEnd/>
              <a:tailEnd/>
            </a:ln>
            <a:effectLst>
              <a:outerShdw dist="50800" dir="2700000" algn="ctr" rotWithShape="0">
                <a:srgbClr val="FFC000"/>
              </a:outerShdw>
            </a:effectLst>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ts val="216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25400" dir="2700000" algn="ctr" rotWithShape="0">
                      <a:schemeClr val="accent3"/>
                    </a:outerShdw>
                  </a:effectLst>
                  <a:latin typeface="Arial Narrow" pitchFamily="34" charset="0"/>
                  <a:cs typeface="Arial" pitchFamily="34" charset="0"/>
                </a:rPr>
                <a:t>Отображение</a:t>
              </a:r>
            </a:p>
            <a:p>
              <a:pPr marL="0" marR="0" lvl="0" indent="0" algn="ctr" defTabSz="914400" rtl="0" eaLnBrk="1" fontAlgn="base" latinLnBrk="0" hangingPunct="1">
                <a:lnSpc>
                  <a:spcPts val="216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25400" dir="2700000" algn="ctr" rotWithShape="0">
                      <a:schemeClr val="accent3"/>
                    </a:outerShdw>
                  </a:effectLst>
                  <a:latin typeface="Arial Narrow" pitchFamily="34" charset="0"/>
                  <a:cs typeface="Arial" pitchFamily="34" charset="0"/>
                </a:rPr>
                <a:t>2</a:t>
              </a:r>
              <a:endParaRPr kumimoji="0" lang="ru-RU" sz="2000" b="1" i="0" u="none" strike="noStrike" cap="none" normalizeH="0" baseline="0" dirty="0" smtClean="0">
                <a:ln>
                  <a:noFill/>
                </a:ln>
                <a:solidFill>
                  <a:srgbClr val="C00000"/>
                </a:solidFill>
                <a:effectLst>
                  <a:outerShdw dist="25400" dir="2700000" algn="ctr" rotWithShape="0">
                    <a:schemeClr val="accent3"/>
                  </a:outerShdw>
                </a:effectLst>
                <a:latin typeface="Arial" pitchFamily="34" charset="0"/>
                <a:cs typeface="Arial" pitchFamily="34" charset="0"/>
              </a:endParaRPr>
            </a:p>
          </p:txBody>
        </p:sp>
        <p:sp>
          <p:nvSpPr>
            <p:cNvPr id="28" name="Text Box 11"/>
            <p:cNvSpPr txBox="1">
              <a:spLocks noChangeArrowheads="1"/>
            </p:cNvSpPr>
            <p:nvPr/>
          </p:nvSpPr>
          <p:spPr bwMode="auto">
            <a:xfrm>
              <a:off x="2438400" y="4718050"/>
              <a:ext cx="1540611" cy="564257"/>
            </a:xfrm>
            <a:prstGeom prst="rect">
              <a:avLst/>
            </a:prstGeom>
            <a:solidFill>
              <a:srgbClr val="CCFFFF"/>
            </a:solidFill>
            <a:ln w="38100">
              <a:solidFill>
                <a:srgbClr val="006600"/>
              </a:solidFill>
              <a:miter lim="800000"/>
              <a:headEnd/>
              <a:tailEnd/>
            </a:ln>
            <a:effectLst>
              <a:outerShdw dist="50800" dir="2700000" algn="ctr" rotWithShape="0">
                <a:srgbClr val="FFC000"/>
              </a:outerShdw>
            </a:effectLst>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ts val="216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25400" dir="2700000" algn="ctr" rotWithShape="0">
                      <a:schemeClr val="accent3"/>
                    </a:outerShdw>
                  </a:effectLst>
                  <a:latin typeface="Arial Narrow" pitchFamily="34" charset="0"/>
                  <a:cs typeface="Arial" pitchFamily="34" charset="0"/>
                </a:rPr>
                <a:t>Отображение</a:t>
              </a:r>
            </a:p>
            <a:p>
              <a:pPr marL="0" marR="0" lvl="0" indent="0" algn="ctr" defTabSz="914400" rtl="0" eaLnBrk="1" fontAlgn="base" latinLnBrk="0" hangingPunct="1">
                <a:lnSpc>
                  <a:spcPts val="216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25400" dir="2700000" algn="ctr" rotWithShape="0">
                      <a:schemeClr val="accent3"/>
                    </a:outerShdw>
                  </a:effectLst>
                  <a:latin typeface="Arial Narrow" pitchFamily="34" charset="0"/>
                  <a:cs typeface="Arial" pitchFamily="34" charset="0"/>
                </a:rPr>
                <a:t>1</a:t>
              </a:r>
              <a:endParaRPr kumimoji="0" lang="ru-RU" sz="2000" b="1" i="0" u="none" strike="noStrike" cap="none" normalizeH="0" baseline="0" dirty="0" smtClean="0">
                <a:ln>
                  <a:noFill/>
                </a:ln>
                <a:solidFill>
                  <a:srgbClr val="C00000"/>
                </a:solidFill>
                <a:effectLst>
                  <a:outerShdw dist="25400" dir="2700000" algn="ctr" rotWithShape="0">
                    <a:schemeClr val="accent3"/>
                  </a:outerShdw>
                </a:effectLst>
                <a:latin typeface="Arial" pitchFamily="34" charset="0"/>
                <a:cs typeface="Arial" pitchFamily="34" charset="0"/>
              </a:endParaRPr>
            </a:p>
          </p:txBody>
        </p:sp>
        <p:cxnSp>
          <p:nvCxnSpPr>
            <p:cNvPr id="1036" name="AutoShape 12"/>
            <p:cNvCxnSpPr>
              <a:cxnSpLocks noChangeShapeType="1"/>
              <a:stCxn id="28" idx="0"/>
              <a:endCxn id="27" idx="2"/>
            </p:cNvCxnSpPr>
            <p:nvPr/>
          </p:nvCxnSpPr>
          <p:spPr bwMode="auto">
            <a:xfrm rot="5400000" flipH="1" flipV="1">
              <a:off x="2779635" y="3977829"/>
              <a:ext cx="1169293" cy="311150"/>
            </a:xfrm>
            <a:prstGeom prst="straightConnector1">
              <a:avLst/>
            </a:prstGeom>
            <a:noFill/>
            <a:ln w="38100">
              <a:solidFill>
                <a:srgbClr val="FF3300"/>
              </a:solidFill>
              <a:round/>
              <a:headEnd/>
              <a:tailEnd type="triangle" w="lg" len="lg"/>
            </a:ln>
          </p:spPr>
        </p:cxnSp>
        <p:cxnSp>
          <p:nvCxnSpPr>
            <p:cNvPr id="1037" name="AutoShape 13"/>
            <p:cNvCxnSpPr>
              <a:cxnSpLocks noChangeShapeType="1"/>
              <a:stCxn id="27" idx="3"/>
              <a:endCxn id="26" idx="1"/>
            </p:cNvCxnSpPr>
            <p:nvPr/>
          </p:nvCxnSpPr>
          <p:spPr bwMode="auto">
            <a:xfrm flipV="1">
              <a:off x="4290161" y="2066479"/>
              <a:ext cx="904139" cy="1200150"/>
            </a:xfrm>
            <a:prstGeom prst="straightConnector1">
              <a:avLst/>
            </a:prstGeom>
            <a:noFill/>
            <a:ln w="38100">
              <a:solidFill>
                <a:srgbClr val="FF3300"/>
              </a:solidFill>
              <a:round/>
              <a:headEnd/>
              <a:tailEnd type="triangle" w="lg" len="lg"/>
            </a:ln>
          </p:spPr>
        </p:cxnSp>
        <p:cxnSp>
          <p:nvCxnSpPr>
            <p:cNvPr id="1038" name="AutoShape 14"/>
            <p:cNvCxnSpPr>
              <a:cxnSpLocks noChangeShapeType="1"/>
              <a:stCxn id="26" idx="2"/>
              <a:endCxn id="1034" idx="0"/>
            </p:cNvCxnSpPr>
            <p:nvPr/>
          </p:nvCxnSpPr>
          <p:spPr bwMode="auto">
            <a:xfrm rot="16200000" flipH="1">
              <a:off x="5624435" y="2688778"/>
              <a:ext cx="1035943" cy="355600"/>
            </a:xfrm>
            <a:prstGeom prst="straightConnector1">
              <a:avLst/>
            </a:prstGeom>
            <a:noFill/>
            <a:ln w="38100">
              <a:solidFill>
                <a:srgbClr val="FF3300"/>
              </a:solidFill>
              <a:round/>
              <a:headEnd/>
              <a:tailEnd type="triangle" w="lg" len="lg"/>
            </a:ln>
          </p:spPr>
        </p:cxnSp>
        <p:cxnSp>
          <p:nvCxnSpPr>
            <p:cNvPr id="1039" name="AutoShape 15"/>
            <p:cNvCxnSpPr>
              <a:cxnSpLocks noChangeShapeType="1"/>
              <a:stCxn id="1034" idx="2"/>
              <a:endCxn id="1035" idx="0"/>
            </p:cNvCxnSpPr>
            <p:nvPr/>
          </p:nvCxnSpPr>
          <p:spPr bwMode="auto">
            <a:xfrm rot="16200000" flipH="1">
              <a:off x="6335635" y="3933378"/>
              <a:ext cx="947043" cy="977900"/>
            </a:xfrm>
            <a:prstGeom prst="straightConnector1">
              <a:avLst/>
            </a:prstGeom>
            <a:noFill/>
            <a:ln w="38100">
              <a:solidFill>
                <a:srgbClr val="FF3300"/>
              </a:solidFill>
              <a:round/>
              <a:headEnd/>
              <a:tailEnd type="triangle" w="lg" len="lg"/>
            </a:ln>
          </p:spPr>
        </p:cxnSp>
      </p:grpSp>
      <p:sp>
        <p:nvSpPr>
          <p:cNvPr id="63" name="Text Box 2"/>
          <p:cNvSpPr txBox="1">
            <a:spLocks noChangeArrowheads="1"/>
          </p:cNvSpPr>
          <p:nvPr/>
        </p:nvSpPr>
        <p:spPr bwMode="auto">
          <a:xfrm>
            <a:off x="971550" y="5384800"/>
            <a:ext cx="7921625" cy="101566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r>
              <a:rPr lang="ru-RU" sz="2200" b="1" dirty="0" smtClean="0">
                <a:solidFill>
                  <a:srgbClr val="C00000"/>
                </a:solidFill>
              </a:rPr>
              <a:t>Рис. 6.1. Пример последовательности процедур закрытия/раскрытия данных, доставляемых через разные зоны защиты</a:t>
            </a:r>
            <a:endParaRPr lang="ru-RU" sz="2200" b="1" dirty="0">
              <a:solidFill>
                <a:srgbClr val="C00000"/>
              </a:solidFill>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1071546"/>
            <a:ext cx="8001056" cy="524303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900"/>
              </a:lnSpc>
              <a:spcBef>
                <a:spcPts val="1200"/>
              </a:spcBef>
              <a:buClr>
                <a:srgbClr val="FF0066"/>
              </a:buClr>
              <a:buSzPct val="80000"/>
              <a:buFont typeface="+mj-lt"/>
              <a:buAutoNum type="arabicPeriod"/>
              <a:defRPr/>
            </a:pPr>
            <a:r>
              <a:rPr lang="ru-RU" sz="3300" dirty="0" smtClean="0">
                <a:solidFill>
                  <a:srgbClr val="000099"/>
                </a:solidFill>
              </a:rPr>
              <a:t>ПРЗКК </a:t>
            </a:r>
            <a:r>
              <a:rPr lang="en-US" sz="3300" i="1" dirty="0" smtClean="0">
                <a:solidFill>
                  <a:srgbClr val="FF0066"/>
                </a:solidFill>
              </a:rPr>
              <a:t>t</a:t>
            </a:r>
            <a:r>
              <a:rPr lang="ru-RU" sz="3300" dirty="0" smtClean="0">
                <a:solidFill>
                  <a:srgbClr val="000099"/>
                </a:solidFill>
              </a:rPr>
              <a:t>, которая зашифровывает данные и в таком виде доставляет их в субзону перекрытия </a:t>
            </a:r>
            <a:r>
              <a:rPr lang="ru-RU" sz="3300" i="1" dirty="0" smtClean="0">
                <a:solidFill>
                  <a:srgbClr val="FF0066"/>
                </a:solidFill>
              </a:rPr>
              <a:t>В</a:t>
            </a:r>
            <a:r>
              <a:rPr lang="ru-RU" sz="3300" dirty="0" smtClean="0">
                <a:solidFill>
                  <a:srgbClr val="000099"/>
                </a:solidFill>
              </a:rPr>
              <a:t>;</a:t>
            </a:r>
          </a:p>
          <a:p>
            <a:pPr marL="360363" indent="-360363" algn="l">
              <a:lnSpc>
                <a:spcPts val="3900"/>
              </a:lnSpc>
              <a:spcBef>
                <a:spcPts val="1200"/>
              </a:spcBef>
              <a:buClr>
                <a:srgbClr val="FF0066"/>
              </a:buClr>
              <a:buSzPct val="80000"/>
              <a:buFont typeface="+mj-lt"/>
              <a:buAutoNum type="arabicPeriod"/>
              <a:defRPr/>
            </a:pPr>
            <a:r>
              <a:rPr lang="ru-RU" sz="3300" dirty="0" smtClean="0">
                <a:solidFill>
                  <a:srgbClr val="000099"/>
                </a:solidFill>
              </a:rPr>
              <a:t>ПРРСС </a:t>
            </a:r>
            <a:r>
              <a:rPr lang="en-US" sz="3300" i="1" dirty="0" smtClean="0">
                <a:solidFill>
                  <a:srgbClr val="FF0066"/>
                </a:solidFill>
              </a:rPr>
              <a:t>u</a:t>
            </a:r>
            <a:r>
              <a:rPr lang="ru-RU" sz="3300" dirty="0" smtClean="0">
                <a:solidFill>
                  <a:srgbClr val="000099"/>
                </a:solidFill>
              </a:rPr>
              <a:t>, которая перемещает данные из </a:t>
            </a:r>
            <a:r>
              <a:rPr lang="ru-RU" sz="3300" i="1" dirty="0" smtClean="0">
                <a:solidFill>
                  <a:srgbClr val="FF0066"/>
                </a:solidFill>
              </a:rPr>
              <a:t>В</a:t>
            </a:r>
            <a:r>
              <a:rPr lang="ru-RU" sz="3300" dirty="0" smtClean="0">
                <a:solidFill>
                  <a:srgbClr val="000099"/>
                </a:solidFill>
              </a:rPr>
              <a:t> </a:t>
            </a:r>
            <a:r>
              <a:rPr lang="ru-RU" sz="3300" dirty="0" err="1" smtClean="0">
                <a:solidFill>
                  <a:srgbClr val="000099"/>
                </a:solidFill>
              </a:rPr>
              <a:t>в</a:t>
            </a:r>
            <a:r>
              <a:rPr lang="ru-RU" sz="3300" dirty="0" smtClean="0">
                <a:solidFill>
                  <a:srgbClr val="000099"/>
                </a:solidFill>
              </a:rPr>
              <a:t> </a:t>
            </a:r>
            <a:r>
              <a:rPr lang="ru-RU" sz="3300" i="1" dirty="0" smtClean="0">
                <a:solidFill>
                  <a:srgbClr val="FF0066"/>
                </a:solidFill>
              </a:rPr>
              <a:t>С</a:t>
            </a:r>
            <a:r>
              <a:rPr lang="ru-RU" sz="3300" dirty="0" smtClean="0">
                <a:solidFill>
                  <a:srgbClr val="000099"/>
                </a:solidFill>
              </a:rPr>
              <a:t>. Эта ПРРСС доставляет данные из зоны защиты на основе УД, но не затрагивает защиту конфиденциальности, которая применялась ПРЗКК </a:t>
            </a:r>
            <a:r>
              <a:rPr lang="en-US" sz="3300" i="1" dirty="0" smtClean="0">
                <a:solidFill>
                  <a:srgbClr val="FF0066"/>
                </a:solidFill>
              </a:rPr>
              <a:t>t</a:t>
            </a:r>
            <a:r>
              <a:rPr lang="ru-RU" sz="3300" dirty="0" smtClean="0">
                <a:solidFill>
                  <a:srgbClr val="000099"/>
                </a:solidFill>
              </a:rPr>
              <a:t>;</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1000108"/>
            <a:ext cx="8001056" cy="515525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3600"/>
              </a:lnSpc>
              <a:spcBef>
                <a:spcPts val="600"/>
              </a:spcBef>
              <a:buClr>
                <a:srgbClr val="FF0066"/>
              </a:buClr>
              <a:buSzPct val="80000"/>
              <a:buFont typeface="+mj-lt"/>
              <a:buAutoNum type="arabicPeriod" startAt="3"/>
              <a:defRPr/>
            </a:pPr>
            <a:r>
              <a:rPr lang="ru-RU" sz="3300" dirty="0" smtClean="0">
                <a:solidFill>
                  <a:srgbClr val="000099"/>
                </a:solidFill>
              </a:rPr>
              <a:t>ПРЗКК </a:t>
            </a:r>
            <a:r>
              <a:rPr lang="en-US" sz="3300" i="1" dirty="0" smtClean="0">
                <a:solidFill>
                  <a:srgbClr val="FF0066"/>
                </a:solidFill>
              </a:rPr>
              <a:t>v</a:t>
            </a:r>
            <a:r>
              <a:rPr lang="ru-RU" sz="3300" dirty="0" smtClean="0">
                <a:solidFill>
                  <a:srgbClr val="000099"/>
                </a:solidFill>
              </a:rPr>
              <a:t>, которая опять использует защиту на основе УД с помощью перемещения данных в субзону перекрытия </a:t>
            </a:r>
            <a:r>
              <a:rPr lang="en-US" sz="3300" i="1" dirty="0" smtClean="0">
                <a:solidFill>
                  <a:srgbClr val="FF0066"/>
                </a:solidFill>
              </a:rPr>
              <a:t>D</a:t>
            </a:r>
            <a:r>
              <a:rPr lang="ru-RU" sz="3300" dirty="0" smtClean="0">
                <a:solidFill>
                  <a:srgbClr val="000099"/>
                </a:solidFill>
              </a:rPr>
              <a:t>. В этой субзоне данные защищаются с помощью шифрования и службы УД зоны </a:t>
            </a:r>
            <a:r>
              <a:rPr lang="ru-RU" sz="3300" i="1" dirty="0" smtClean="0">
                <a:solidFill>
                  <a:srgbClr val="FF0066"/>
                </a:solidFill>
              </a:rPr>
              <a:t>Е</a:t>
            </a:r>
            <a:r>
              <a:rPr lang="ru-RU" sz="3300" dirty="0" smtClean="0">
                <a:solidFill>
                  <a:srgbClr val="000099"/>
                </a:solidFill>
              </a:rPr>
              <a:t>;</a:t>
            </a:r>
          </a:p>
          <a:p>
            <a:pPr marL="514350" indent="-514350" algn="l">
              <a:lnSpc>
                <a:spcPts val="3600"/>
              </a:lnSpc>
              <a:spcBef>
                <a:spcPts val="600"/>
              </a:spcBef>
              <a:buClr>
                <a:srgbClr val="FF0066"/>
              </a:buClr>
              <a:buSzPct val="80000"/>
              <a:buFont typeface="+mj-lt"/>
              <a:buAutoNum type="arabicPeriod" startAt="3"/>
              <a:defRPr/>
            </a:pPr>
            <a:r>
              <a:rPr lang="ru-RU" sz="3300" dirty="0" smtClean="0">
                <a:solidFill>
                  <a:srgbClr val="000099"/>
                </a:solidFill>
              </a:rPr>
              <a:t>ПРРСС </a:t>
            </a:r>
            <a:r>
              <a:rPr lang="en-US" sz="3300" i="1" dirty="0" smtClean="0">
                <a:solidFill>
                  <a:srgbClr val="FF0066"/>
                </a:solidFill>
              </a:rPr>
              <a:t>w</a:t>
            </a:r>
            <a:r>
              <a:rPr lang="ru-RU" sz="3300" dirty="0" smtClean="0">
                <a:solidFill>
                  <a:srgbClr val="000099"/>
                </a:solidFill>
              </a:rPr>
              <a:t>, которая расшифровывает данные и в таком виде доставляет их из субзоны </a:t>
            </a:r>
            <a:r>
              <a:rPr lang="en-US" sz="3300" i="1" dirty="0" smtClean="0">
                <a:solidFill>
                  <a:srgbClr val="FF0066"/>
                </a:solidFill>
              </a:rPr>
              <a:t>D</a:t>
            </a:r>
            <a:r>
              <a:rPr lang="ru-RU" sz="3300" dirty="0" smtClean="0">
                <a:solidFill>
                  <a:srgbClr val="000099"/>
                </a:solidFill>
              </a:rPr>
              <a:t> в зону </a:t>
            </a:r>
            <a:r>
              <a:rPr lang="ru-RU" sz="3300" i="1" dirty="0" smtClean="0">
                <a:solidFill>
                  <a:srgbClr val="FF0066"/>
                </a:solidFill>
              </a:rPr>
              <a:t>Е</a:t>
            </a:r>
            <a:r>
              <a:rPr lang="ru-RU" sz="3300" dirty="0" smtClean="0">
                <a:solidFill>
                  <a:srgbClr val="000099"/>
                </a:solidFill>
              </a:rPr>
              <a:t>.</a:t>
            </a:r>
            <a:endParaRPr lang="ru-RU" sz="3300" dirty="0">
              <a:solidFill>
                <a:srgbClr val="000099"/>
              </a:solidFill>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428736"/>
            <a:ext cx="8001056" cy="164147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buClr>
                <a:srgbClr val="FF0066"/>
              </a:buClr>
              <a:buSzPct val="80000"/>
              <a:buFont typeface="Wingdings" pitchFamily="2" charset="2"/>
              <a:buNone/>
              <a:defRPr/>
            </a:pPr>
            <a:r>
              <a:rPr lang="ru-RU" sz="3000" dirty="0" smtClean="0">
                <a:solidFill>
                  <a:srgbClr val="000099"/>
                </a:solidFill>
              </a:rPr>
              <a:t>СЛКН могут классифицироваться по реализуемому ими типу защиты информации. </a:t>
            </a:r>
            <a:r>
              <a:rPr lang="ru-RU" sz="3000" i="1" dirty="0" smtClean="0">
                <a:solidFill>
                  <a:srgbClr val="FF0066"/>
                </a:solidFill>
              </a:rPr>
              <a:t>К типам защиты информации относятся</a:t>
            </a:r>
            <a:r>
              <a:rPr lang="ru-RU" sz="3000" dirty="0" smtClean="0">
                <a:solidFill>
                  <a:srgbClr val="000099"/>
                </a:solidFill>
              </a:rPr>
              <a:t>:</a:t>
            </a:r>
            <a:endParaRPr lang="ru-RU" sz="3000" dirty="0">
              <a:solidFill>
                <a:srgbClr val="000099"/>
              </a:solidFill>
            </a:endParaRPr>
          </a:p>
        </p:txBody>
      </p:sp>
      <p:sp>
        <p:nvSpPr>
          <p:cNvPr id="86020" name="Rectangle 4"/>
          <p:cNvSpPr>
            <a:spLocks noChangeArrowheads="1"/>
          </p:cNvSpPr>
          <p:nvPr/>
        </p:nvSpPr>
        <p:spPr bwMode="auto">
          <a:xfrm>
            <a:off x="785786" y="822326"/>
            <a:ext cx="8358214" cy="410369"/>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1.2. Классы СЛКН</a:t>
            </a:r>
            <a:endParaRPr lang="en-GB" sz="3000" b="1" i="1" dirty="0">
              <a:solidFill>
                <a:srgbClr val="FF3300"/>
              </a:solidFill>
              <a:latin typeface="Arial" charset="0"/>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3143248"/>
            <a:ext cx="8001056" cy="311623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300"/>
              </a:lnSpc>
              <a:spcBef>
                <a:spcPts val="600"/>
              </a:spcBef>
              <a:buClr>
                <a:srgbClr val="FF0066"/>
              </a:buClr>
              <a:buSzPct val="80000"/>
              <a:buFont typeface="+mj-lt"/>
              <a:buAutoNum type="arabicPeriod"/>
              <a:defRPr/>
            </a:pPr>
            <a:r>
              <a:rPr lang="ru-RU" dirty="0" smtClean="0">
                <a:solidFill>
                  <a:srgbClr val="000099"/>
                </a:solidFill>
              </a:rPr>
              <a:t>защита семантики данных;</a:t>
            </a:r>
          </a:p>
          <a:p>
            <a:pPr marL="360363" indent="-360363" algn="l">
              <a:lnSpc>
                <a:spcPts val="3300"/>
              </a:lnSpc>
              <a:spcBef>
                <a:spcPts val="600"/>
              </a:spcBef>
              <a:buClr>
                <a:srgbClr val="FF0066"/>
              </a:buClr>
              <a:buSzPct val="80000"/>
              <a:buFont typeface="+mj-lt"/>
              <a:buAutoNum type="arabicPeriod"/>
              <a:defRPr/>
            </a:pPr>
            <a:r>
              <a:rPr lang="ru-RU" dirty="0" smtClean="0">
                <a:solidFill>
                  <a:srgbClr val="000099"/>
                </a:solidFill>
              </a:rPr>
              <a:t>защита семантики данных и связанных с ней атрибутов;</a:t>
            </a:r>
          </a:p>
          <a:p>
            <a:pPr marL="360363" indent="-360363" algn="l">
              <a:lnSpc>
                <a:spcPts val="3300"/>
              </a:lnSpc>
              <a:spcBef>
                <a:spcPts val="600"/>
              </a:spcBef>
              <a:buClr>
                <a:srgbClr val="FF0066"/>
              </a:buClr>
              <a:buSzPct val="80000"/>
              <a:buFont typeface="+mj-lt"/>
              <a:buAutoNum type="arabicPeriod"/>
              <a:defRPr/>
            </a:pPr>
            <a:r>
              <a:rPr lang="ru-RU" dirty="0" smtClean="0">
                <a:solidFill>
                  <a:srgbClr val="000099"/>
                </a:solidFill>
              </a:rPr>
              <a:t>защита семантики данных и связанных с ней атрибутов, а также любой другой информации, которая может быть извлечена из указанных данных.</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214422"/>
            <a:ext cx="8001056" cy="484748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200"/>
              </a:lnSpc>
              <a:buClr>
                <a:srgbClr val="FF0066"/>
              </a:buClr>
              <a:buSzPct val="80000"/>
              <a:buFont typeface="Wingdings" pitchFamily="2" charset="2"/>
              <a:buNone/>
              <a:defRPr/>
            </a:pPr>
            <a:r>
              <a:rPr lang="ru-RU" sz="3600" dirty="0" smtClean="0">
                <a:solidFill>
                  <a:srgbClr val="000099"/>
                </a:solidFill>
              </a:rPr>
              <a:t>Кроме этого, </a:t>
            </a:r>
            <a:r>
              <a:rPr lang="ru-RU" sz="3600" i="1" dirty="0" smtClean="0">
                <a:solidFill>
                  <a:srgbClr val="FF0066"/>
                </a:solidFill>
              </a:rPr>
              <a:t>СЛКН может быть классифицирована по виду угроз</a:t>
            </a:r>
            <a:r>
              <a:rPr lang="ru-RU" sz="3600" dirty="0" smtClean="0">
                <a:solidFill>
                  <a:srgbClr val="000099"/>
                </a:solidFill>
              </a:rPr>
              <a:t>, существующих в зоне функционирования этой СЛКН, и от которых она защищает информацию. В соответствие с этим критерием СЛКН могут быть классифицированы следующим образом:</a:t>
            </a:r>
            <a:endParaRPr lang="ru-RU" sz="36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9" name="Text Box 7"/>
          <p:cNvSpPr txBox="1">
            <a:spLocks noChangeArrowheads="1"/>
          </p:cNvSpPr>
          <p:nvPr/>
        </p:nvSpPr>
        <p:spPr bwMode="auto">
          <a:xfrm>
            <a:off x="928662" y="1142984"/>
            <a:ext cx="8001056" cy="5078313"/>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r>
              <a:rPr lang="ru-RU" sz="3000" dirty="0" smtClean="0">
                <a:solidFill>
                  <a:srgbClr val="000099"/>
                </a:solidFill>
              </a:rPr>
              <a:t>Если же такая информация станет известна нарушителю, то эффективность таких служб обеспечения безопасности резко снизится или вообще будет сведена к нулю.</a:t>
            </a:r>
          </a:p>
          <a:p>
            <a:r>
              <a:rPr lang="ru-RU" sz="3000" i="1" dirty="0" smtClean="0">
                <a:solidFill>
                  <a:srgbClr val="FF0066"/>
                </a:solidFill>
              </a:rPr>
              <a:t>Конфиденциальность — это свойство информации, которое обеспечивает её недоступность или нераскрываемость для неавторизованных пользователей, объектов и процессов</a:t>
            </a:r>
            <a:r>
              <a:rPr lang="ru-RU" sz="3000" dirty="0" smtClean="0">
                <a:solidFill>
                  <a:srgbClr val="000099"/>
                </a:solidFill>
              </a:rPr>
              <a:t>.</a:t>
            </a:r>
            <a:endParaRPr lang="ru-RU" sz="3000" i="1" dirty="0">
              <a:solidFill>
                <a:srgbClr val="000099"/>
              </a:solidFill>
            </a:endParaRPr>
          </a:p>
        </p:txBody>
      </p:sp>
      <p:sp>
        <p:nvSpPr>
          <p:cNvPr id="4"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1214422"/>
            <a:ext cx="8001056" cy="504433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300"/>
              </a:lnSpc>
              <a:spcBef>
                <a:spcPts val="600"/>
              </a:spcBef>
              <a:buClr>
                <a:srgbClr val="FF0066"/>
              </a:buClr>
              <a:buSzPct val="80000"/>
              <a:buFont typeface="+mj-lt"/>
              <a:buAutoNum type="arabicPeriod"/>
              <a:defRPr/>
            </a:pPr>
            <a:r>
              <a:rPr lang="ru-RU" sz="2700" i="1" dirty="0" smtClean="0">
                <a:solidFill>
                  <a:srgbClr val="FF0066"/>
                </a:solidFill>
              </a:rPr>
              <a:t>Защита от внешних угроз</a:t>
            </a:r>
            <a:r>
              <a:rPr lang="ru-RU" sz="2700" dirty="0" smtClean="0">
                <a:solidFill>
                  <a:srgbClr val="000099"/>
                </a:solidFill>
              </a:rPr>
              <a:t>. Функционирование таких СЛКН подразумевает, что те, кто имеет легитимный доступ к информации, не будут раскрывать её тем, кто не авторизован. Такие СЛКН не защищают информацию, которая была раскрыта для авторизованных сторон информационного взаимодействия, а также не влияют на поведение таких сторон, несмотря на то, что они обладают ранее защищённой информацией.</a:t>
            </a:r>
            <a:endParaRPr lang="ru-RU" sz="2700" dirty="0">
              <a:solidFill>
                <a:srgbClr val="000099"/>
              </a:solidFill>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1214422"/>
            <a:ext cx="8001056" cy="461664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algn="l">
              <a:lnSpc>
                <a:spcPts val="4000"/>
              </a:lnSpc>
              <a:spcBef>
                <a:spcPts val="600"/>
              </a:spcBef>
              <a:buClr>
                <a:srgbClr val="FF0066"/>
              </a:buClr>
              <a:buSzPct val="80000"/>
              <a:defRPr/>
            </a:pPr>
            <a:r>
              <a:rPr lang="ru-RU" sz="3600" dirty="0" smtClean="0">
                <a:solidFill>
                  <a:srgbClr val="000099"/>
                </a:solidFill>
              </a:rPr>
              <a:t>Например, критические файлы стороны </a:t>
            </a:r>
            <a:r>
              <a:rPr lang="ru-RU" sz="3600" i="1" dirty="0" smtClean="0">
                <a:solidFill>
                  <a:srgbClr val="FF0066"/>
                </a:solidFill>
              </a:rPr>
              <a:t>А</a:t>
            </a:r>
            <a:r>
              <a:rPr lang="ru-RU" sz="3600" dirty="0" smtClean="0">
                <a:solidFill>
                  <a:srgbClr val="FF0066"/>
                </a:solidFill>
              </a:rPr>
              <a:t> </a:t>
            </a:r>
            <a:r>
              <a:rPr lang="ru-RU" sz="3600" dirty="0" smtClean="0">
                <a:solidFill>
                  <a:srgbClr val="000099"/>
                </a:solidFill>
              </a:rPr>
              <a:t>защищены с помощью шифрования. Но </a:t>
            </a:r>
            <a:r>
              <a:rPr lang="ru-RU" sz="3600" i="1" dirty="0" smtClean="0">
                <a:solidFill>
                  <a:srgbClr val="FF0066"/>
                </a:solidFill>
              </a:rPr>
              <a:t>процессы, которые обладают необходимыми ключами для расшифрования, могут прочитать защищённые файлы </a:t>
            </a:r>
            <a:r>
              <a:rPr lang="ru-RU" sz="3600" dirty="0" smtClean="0">
                <a:solidFill>
                  <a:srgbClr val="000099"/>
                </a:solidFill>
              </a:rPr>
              <a:t>и в последствие записать их в незащищённой форме;</a:t>
            </a:r>
            <a:endParaRPr lang="ru-RU" sz="3600" dirty="0">
              <a:solidFill>
                <a:srgbClr val="000099"/>
              </a:solidFill>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857224" y="1214422"/>
            <a:ext cx="8072494" cy="487312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800"/>
              </a:lnSpc>
              <a:spcBef>
                <a:spcPts val="600"/>
              </a:spcBef>
              <a:buClr>
                <a:srgbClr val="FF0066"/>
              </a:buClr>
              <a:buSzPct val="80000"/>
              <a:buFont typeface="+mj-lt"/>
              <a:buAutoNum type="arabicPeriod" startAt="2"/>
              <a:defRPr/>
            </a:pPr>
            <a:r>
              <a:rPr lang="ru-RU" sz="3200" i="1" dirty="0" smtClean="0">
                <a:solidFill>
                  <a:srgbClr val="FF0066"/>
                </a:solidFill>
              </a:rPr>
              <a:t>Защита от внутренних угроз</a:t>
            </a:r>
            <a:r>
              <a:rPr lang="ru-RU" sz="3200" dirty="0" smtClean="0">
                <a:solidFill>
                  <a:srgbClr val="000099"/>
                </a:solidFill>
              </a:rPr>
              <a:t>. Функционирование таких СЛКН подразумевает, что те, имеет право доступа (авторизован) к критической информации и данным, могут, с желанием или без него, провести ряд мероприятий, направленных на компрометацию конфиденциальности информации, которая подлежит защите.</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1214422"/>
            <a:ext cx="8001056" cy="487312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algn="l">
              <a:lnSpc>
                <a:spcPts val="3800"/>
              </a:lnSpc>
              <a:spcBef>
                <a:spcPts val="600"/>
              </a:spcBef>
              <a:buClr>
                <a:srgbClr val="FF0066"/>
              </a:buClr>
              <a:buSzPct val="80000"/>
              <a:defRPr/>
            </a:pPr>
            <a:r>
              <a:rPr lang="ru-RU" sz="3300" dirty="0" smtClean="0">
                <a:solidFill>
                  <a:srgbClr val="000099"/>
                </a:solidFill>
              </a:rPr>
              <a:t>Например, </a:t>
            </a:r>
            <a:r>
              <a:rPr lang="ru-RU" sz="3300" i="1" dirty="0" smtClean="0">
                <a:solidFill>
                  <a:srgbClr val="FF0066"/>
                </a:solidFill>
              </a:rPr>
              <a:t>метки безопасности и разрешения на доступ (</a:t>
            </a:r>
            <a:r>
              <a:rPr lang="en-US" sz="3300" i="1" dirty="0" smtClean="0">
                <a:solidFill>
                  <a:srgbClr val="FF0066"/>
                </a:solidFill>
              </a:rPr>
              <a:t>clearances</a:t>
            </a:r>
            <a:r>
              <a:rPr lang="ru-RU" sz="3300" i="1" dirty="0" smtClean="0">
                <a:solidFill>
                  <a:srgbClr val="FF0066"/>
                </a:solidFill>
              </a:rPr>
              <a:t>)</a:t>
            </a:r>
            <a:r>
              <a:rPr lang="ru-RU" sz="3300" dirty="0" smtClean="0">
                <a:solidFill>
                  <a:srgbClr val="000099"/>
                </a:solidFill>
              </a:rPr>
              <a:t> присоединяются к защищаемым ресурсам и к объектам, которые имеют право доступа к этим ресурсам. Доступ к таким ресурсам ограничивается в соответствие с вполне определённой и согласованной моделью управления потоком.</a:t>
            </a:r>
            <a:endParaRPr lang="ru-RU" sz="3300" dirty="0">
              <a:solidFill>
                <a:srgbClr val="000099"/>
              </a:solidFill>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1142984"/>
            <a:ext cx="8001056" cy="496289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a:lnSpc>
                <a:spcPts val="4300"/>
              </a:lnSpc>
              <a:spcBef>
                <a:spcPts val="0"/>
              </a:spcBef>
              <a:buClr>
                <a:srgbClr val="FF0066"/>
              </a:buClr>
              <a:buSzPct val="80000"/>
              <a:defRPr/>
            </a:pPr>
            <a:r>
              <a:rPr lang="ru-RU" sz="3700" i="1" dirty="0" smtClean="0">
                <a:solidFill>
                  <a:srgbClr val="FF0066"/>
                </a:solidFill>
              </a:rPr>
              <a:t>Службы, которые обеспечивают защиту конфиденциальности от внутренних угроз</a:t>
            </a:r>
            <a:r>
              <a:rPr lang="ru-RU" sz="3700" dirty="0" smtClean="0">
                <a:solidFill>
                  <a:srgbClr val="000099"/>
                </a:solidFill>
              </a:rPr>
              <a:t>, должны, либо </a:t>
            </a:r>
            <a:r>
              <a:rPr lang="ru-RU" sz="3700" i="1" dirty="0" smtClean="0">
                <a:solidFill>
                  <a:srgbClr val="FF0066"/>
                </a:solidFill>
              </a:rPr>
              <a:t>не допускать использование скрытых каналов доставки</a:t>
            </a:r>
            <a:r>
              <a:rPr lang="ru-RU" sz="3700" dirty="0" smtClean="0">
                <a:solidFill>
                  <a:srgbClr val="000099"/>
                </a:solidFill>
              </a:rPr>
              <a:t>, либо ограничивать скорость доставки такой информации в допустимых пределах.</a:t>
            </a:r>
            <a:endParaRPr lang="ru-RU" sz="3700" dirty="0">
              <a:solidFill>
                <a:srgbClr val="000099"/>
              </a:solidFill>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7100" y="939800"/>
            <a:ext cx="8001056" cy="546482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a:lnSpc>
                <a:spcPts val="3200"/>
              </a:lnSpc>
              <a:spcBef>
                <a:spcPts val="600"/>
              </a:spcBef>
              <a:buClr>
                <a:srgbClr val="FF0066"/>
              </a:buClr>
              <a:buSzPct val="80000"/>
              <a:defRPr/>
            </a:pPr>
            <a:r>
              <a:rPr lang="ru-RU" sz="2600" dirty="0" smtClean="0">
                <a:solidFill>
                  <a:srgbClr val="000099"/>
                </a:solidFill>
              </a:rPr>
              <a:t>Кроме этого, они </a:t>
            </a:r>
            <a:r>
              <a:rPr lang="ru-RU" sz="2600" i="1" dirty="0" smtClean="0">
                <a:solidFill>
                  <a:srgbClr val="FF0066"/>
                </a:solidFill>
              </a:rPr>
              <a:t>должны не допускать неавторизованного раскрытия информации на основе умозаключения</a:t>
            </a:r>
            <a:r>
              <a:rPr lang="ru-RU" sz="2600" dirty="0" smtClean="0">
                <a:solidFill>
                  <a:srgbClr val="000099"/>
                </a:solidFill>
              </a:rPr>
              <a:t>, которое может быть следствием непредвиденного использования легитимных информационных каналов (например, умозаключение на основе последовательности тщательно подобранных умышленных запросов к базам данных, причем каждый из которых является легитимным, или умозаключение на основе способности/неспособности программы, обслуживающей систему, выполнить команду).</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285860"/>
            <a:ext cx="8001056" cy="164147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buClr>
                <a:srgbClr val="FF0066"/>
              </a:buClr>
              <a:buSzPct val="80000"/>
              <a:buFont typeface="Wingdings" pitchFamily="2" charset="2"/>
              <a:buNone/>
              <a:defRPr/>
            </a:pPr>
            <a:r>
              <a:rPr lang="ru-RU" i="1" dirty="0" smtClean="0">
                <a:solidFill>
                  <a:srgbClr val="FF0066"/>
                </a:solidFill>
              </a:rPr>
              <a:t>Целевое предназначение СПКН — предотвращение неавторизованного раскрытия информации</a:t>
            </a:r>
            <a:r>
              <a:rPr lang="ru-RU" dirty="0" smtClean="0">
                <a:solidFill>
                  <a:srgbClr val="000099"/>
                </a:solidFill>
              </a:rPr>
              <a:t>. Для решения этой основной задачи СПКН может:</a:t>
            </a:r>
            <a:endParaRPr lang="ru-RU" dirty="0">
              <a:solidFill>
                <a:srgbClr val="000099"/>
              </a:solidFill>
            </a:endParaRPr>
          </a:p>
        </p:txBody>
      </p:sp>
      <p:sp>
        <p:nvSpPr>
          <p:cNvPr id="86020" name="Rectangle 4"/>
          <p:cNvSpPr>
            <a:spLocks noChangeArrowheads="1"/>
          </p:cNvSpPr>
          <p:nvPr/>
        </p:nvSpPr>
        <p:spPr bwMode="auto">
          <a:xfrm>
            <a:off x="793750" y="822326"/>
            <a:ext cx="8350250" cy="410369"/>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200"/>
              </a:lnSpc>
              <a:buClr>
                <a:srgbClr val="FFFF00"/>
              </a:buClr>
              <a:buSzPct val="80000"/>
              <a:buFont typeface="Wingdings" pitchFamily="2" charset="2"/>
              <a:buNone/>
              <a:defRPr/>
            </a:pPr>
            <a:r>
              <a:rPr lang="ru-RU" sz="3000" b="1" i="1" dirty="0" smtClean="0">
                <a:solidFill>
                  <a:srgbClr val="FF3300"/>
                </a:solidFill>
                <a:latin typeface="Arial" charset="0"/>
              </a:rPr>
              <a:t>1.3. Типы СПКН</a:t>
            </a:r>
            <a:endParaRPr lang="en-GB" sz="3000" b="1" i="1" dirty="0">
              <a:solidFill>
                <a:srgbClr val="FF3300"/>
              </a:solidFill>
              <a:latin typeface="Arial" charset="0"/>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7100" y="2940050"/>
            <a:ext cx="8001056" cy="307776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000"/>
              </a:lnSpc>
              <a:spcBef>
                <a:spcPts val="600"/>
              </a:spcBef>
              <a:buClr>
                <a:srgbClr val="FF0066"/>
              </a:buClr>
              <a:buSzPct val="80000"/>
              <a:buFont typeface="+mj-lt"/>
              <a:buAutoNum type="alphaLcParenR"/>
              <a:defRPr/>
            </a:pPr>
            <a:r>
              <a:rPr lang="ru-RU" sz="2600" i="1" dirty="0" smtClean="0">
                <a:solidFill>
                  <a:srgbClr val="FF0066"/>
                </a:solidFill>
              </a:rPr>
              <a:t>предотвратить доступ к данным </a:t>
            </a:r>
            <a:r>
              <a:rPr lang="ru-RU" sz="2600" dirty="0" smtClean="0">
                <a:solidFill>
                  <a:srgbClr val="000099"/>
                </a:solidFill>
              </a:rPr>
              <a:t>(например, физическая защита канала). Для обеспечения доступа к данным только для авторизованных объектов могут использоваться способы УД (Глава 3). Методы и способы физической защиты представлены в стандартах </a:t>
            </a:r>
            <a:r>
              <a:rPr lang="en-US" sz="2600" dirty="0" smtClean="0">
                <a:solidFill>
                  <a:srgbClr val="000099"/>
                </a:solidFill>
              </a:rPr>
              <a:t>ISO</a:t>
            </a:r>
            <a:r>
              <a:rPr lang="ru-RU" sz="2600" dirty="0" smtClean="0">
                <a:solidFill>
                  <a:srgbClr val="000099"/>
                </a:solidFill>
              </a:rPr>
              <a:t> 10202 и </a:t>
            </a:r>
            <a:r>
              <a:rPr lang="en-US" sz="2600" dirty="0" smtClean="0">
                <a:solidFill>
                  <a:srgbClr val="000099"/>
                </a:solidFill>
              </a:rPr>
              <a:t>ANSI X</a:t>
            </a:r>
            <a:r>
              <a:rPr lang="ru-RU" sz="2600" dirty="0" smtClean="0">
                <a:solidFill>
                  <a:srgbClr val="000099"/>
                </a:solidFill>
              </a:rPr>
              <a:t>9.17 / </a:t>
            </a:r>
            <a:r>
              <a:rPr lang="en-US" sz="2600" dirty="0" smtClean="0">
                <a:solidFill>
                  <a:srgbClr val="000099"/>
                </a:solidFill>
              </a:rPr>
              <a:t>ISO</a:t>
            </a:r>
            <a:r>
              <a:rPr lang="ru-RU" sz="2600" dirty="0" smtClean="0">
                <a:solidFill>
                  <a:srgbClr val="000099"/>
                </a:solidFill>
              </a:rPr>
              <a:t> 8734;</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1285860"/>
            <a:ext cx="8001056" cy="328295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3200"/>
              </a:lnSpc>
              <a:spcBef>
                <a:spcPts val="600"/>
              </a:spcBef>
              <a:buClr>
                <a:srgbClr val="FF0066"/>
              </a:buClr>
              <a:buSzPct val="80000"/>
              <a:buFont typeface="+mj-lt"/>
              <a:buAutoNum type="alphaLcParenR" startAt="2"/>
              <a:defRPr/>
            </a:pPr>
            <a:r>
              <a:rPr lang="ru-RU" i="1" dirty="0" smtClean="0">
                <a:solidFill>
                  <a:srgbClr val="FF0066"/>
                </a:solidFill>
              </a:rPr>
              <a:t>использовать методы и способы отображения</a:t>
            </a:r>
            <a:r>
              <a:rPr lang="ru-RU" dirty="0" smtClean="0">
                <a:solidFill>
                  <a:srgbClr val="000099"/>
                </a:solidFill>
              </a:rPr>
              <a:t>, которые преобразуют информацию с целью её защиты, то есть, чтобы она была недоступной для всех, но кроме тех, кто обладает некоторой критической информацией о методах и способах отображения. К таким методам и способам относятся:</a:t>
            </a:r>
            <a:endParaRPr lang="ru-RU" dirty="0">
              <a:solidFill>
                <a:srgbClr val="000099"/>
              </a:solidFill>
            </a:endParaRPr>
          </a:p>
        </p:txBody>
      </p:sp>
      <p:sp>
        <p:nvSpPr>
          <p:cNvPr id="7" name="Text Box 2"/>
          <p:cNvSpPr txBox="1">
            <a:spLocks noChangeArrowheads="1"/>
          </p:cNvSpPr>
          <p:nvPr/>
        </p:nvSpPr>
        <p:spPr bwMode="auto">
          <a:xfrm>
            <a:off x="1428728" y="4572008"/>
            <a:ext cx="7500990" cy="76944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000"/>
              </a:lnSpc>
              <a:spcBef>
                <a:spcPts val="0"/>
              </a:spcBef>
              <a:buClr>
                <a:srgbClr val="FF0066"/>
              </a:buClr>
              <a:buSzPct val="80000"/>
              <a:buFont typeface="+mj-lt"/>
              <a:buAutoNum type="arabicPeriod"/>
              <a:defRPr/>
            </a:pPr>
            <a:r>
              <a:rPr lang="ru-RU" sz="2600" i="1" dirty="0" smtClean="0">
                <a:solidFill>
                  <a:srgbClr val="000099"/>
                </a:solidFill>
              </a:rPr>
              <a:t>шифрование;</a:t>
            </a:r>
          </a:p>
          <a:p>
            <a:pPr marL="360363" indent="-360363" algn="l">
              <a:lnSpc>
                <a:spcPts val="3000"/>
              </a:lnSpc>
              <a:spcBef>
                <a:spcPts val="0"/>
              </a:spcBef>
              <a:buClr>
                <a:srgbClr val="FF0066"/>
              </a:buClr>
              <a:buSzPct val="80000"/>
              <a:buFont typeface="+mj-lt"/>
              <a:buAutoNum type="arabicPeriod"/>
              <a:defRPr/>
            </a:pPr>
            <a:r>
              <a:rPr lang="ru-RU" sz="2600" i="1" dirty="0" smtClean="0">
                <a:solidFill>
                  <a:srgbClr val="000099"/>
                </a:solidFill>
              </a:rPr>
              <a:t>заполнение данных;</a:t>
            </a:r>
            <a:endParaRPr lang="ru-RU" sz="2600" dirty="0">
              <a:solidFill>
                <a:srgbClr val="000099"/>
              </a:solidFill>
            </a:endParaRPr>
          </a:p>
        </p:txBody>
      </p:sp>
      <p:sp>
        <p:nvSpPr>
          <p:cNvPr id="8" name="Text Box 2"/>
          <p:cNvSpPr txBox="1">
            <a:spLocks noChangeArrowheads="1"/>
          </p:cNvSpPr>
          <p:nvPr/>
        </p:nvSpPr>
        <p:spPr bwMode="auto">
          <a:xfrm>
            <a:off x="928662" y="5572140"/>
            <a:ext cx="8001056" cy="38472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3000"/>
              </a:lnSpc>
              <a:spcBef>
                <a:spcPts val="600"/>
              </a:spcBef>
              <a:buClr>
                <a:srgbClr val="FF0066"/>
              </a:buClr>
              <a:buSzPct val="80000"/>
              <a:buFont typeface="+mj-lt"/>
              <a:buAutoNum type="alphaLcParenR" startAt="3"/>
              <a:defRPr/>
            </a:pPr>
            <a:r>
              <a:rPr lang="ru-RU" i="1" dirty="0" smtClean="0">
                <a:solidFill>
                  <a:srgbClr val="FF0066"/>
                </a:solidFill>
              </a:rPr>
              <a:t>расширение спектра</a:t>
            </a:r>
            <a:r>
              <a:rPr lang="ru-RU" dirty="0" smtClean="0">
                <a:solidFill>
                  <a:srgbClr val="000099"/>
                </a:solidFill>
              </a:rPr>
              <a:t>.</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214422"/>
            <a:ext cx="8001056" cy="230832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000" dirty="0" smtClean="0">
                <a:solidFill>
                  <a:srgbClr val="000099"/>
                </a:solidFill>
              </a:rPr>
              <a:t>СПКН любого из типов могут использоваться в сочетании с другими способами того же или иного типа.</a:t>
            </a:r>
          </a:p>
          <a:p>
            <a:r>
              <a:rPr lang="ru-RU" sz="3000" dirty="0" smtClean="0">
                <a:solidFill>
                  <a:srgbClr val="000099"/>
                </a:solidFill>
              </a:rPr>
              <a:t>СПКН могут обеспечивать </a:t>
            </a:r>
            <a:r>
              <a:rPr lang="ru-RU" sz="3000" i="1" dirty="0" smtClean="0">
                <a:solidFill>
                  <a:srgbClr val="FF0066"/>
                </a:solidFill>
              </a:rPr>
              <a:t>различные виды защиты</a:t>
            </a:r>
            <a:r>
              <a:rPr lang="ru-RU" sz="3000" dirty="0" smtClean="0">
                <a:solidFill>
                  <a:srgbClr val="000099"/>
                </a:solidFill>
              </a:rPr>
              <a:t>:</a:t>
            </a:r>
            <a:endParaRPr lang="ru-RU" sz="30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3643314"/>
            <a:ext cx="8001056" cy="24622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000"/>
              </a:lnSpc>
              <a:spcBef>
                <a:spcPts val="600"/>
              </a:spcBef>
              <a:buClr>
                <a:srgbClr val="FF0066"/>
              </a:buClr>
              <a:buSzPct val="80000"/>
              <a:buFont typeface="Wingdings" pitchFamily="2" charset="2"/>
              <a:buChar char="q"/>
              <a:defRPr/>
            </a:pPr>
            <a:r>
              <a:rPr lang="ru-RU" dirty="0" smtClean="0">
                <a:solidFill>
                  <a:srgbClr val="000099"/>
                </a:solidFill>
              </a:rPr>
              <a:t>защита семантики данных;</a:t>
            </a:r>
          </a:p>
          <a:p>
            <a:pPr marL="360363" indent="-360363" algn="l">
              <a:lnSpc>
                <a:spcPts val="3000"/>
              </a:lnSpc>
              <a:spcBef>
                <a:spcPts val="600"/>
              </a:spcBef>
              <a:buClr>
                <a:srgbClr val="FF0066"/>
              </a:buClr>
              <a:buSzPct val="80000"/>
              <a:buFont typeface="Wingdings" pitchFamily="2" charset="2"/>
              <a:buChar char="q"/>
              <a:defRPr/>
            </a:pPr>
            <a:r>
              <a:rPr lang="ru-RU" dirty="0" smtClean="0">
                <a:solidFill>
                  <a:srgbClr val="000099"/>
                </a:solidFill>
              </a:rPr>
              <a:t>защита атрибутов данных (включая наличие данных);</a:t>
            </a:r>
          </a:p>
          <a:p>
            <a:pPr marL="360363" indent="-360363" algn="l">
              <a:lnSpc>
                <a:spcPts val="3000"/>
              </a:lnSpc>
              <a:spcBef>
                <a:spcPts val="600"/>
              </a:spcBef>
              <a:buClr>
                <a:srgbClr val="FF0066"/>
              </a:buClr>
              <a:buSzPct val="80000"/>
              <a:buFont typeface="Wingdings" pitchFamily="2" charset="2"/>
              <a:buChar char="q"/>
              <a:defRPr/>
            </a:pPr>
            <a:r>
              <a:rPr lang="ru-RU" dirty="0" smtClean="0">
                <a:solidFill>
                  <a:srgbClr val="000099"/>
                </a:solidFill>
              </a:rPr>
              <a:t>защита от неавторизованного раскрытия информации на основе умозаключения.</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028700"/>
            <a:ext cx="8001056" cy="104644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400" dirty="0" smtClean="0">
                <a:solidFill>
                  <a:srgbClr val="000099"/>
                </a:solidFill>
              </a:rPr>
              <a:t>Примерами таких </a:t>
            </a:r>
            <a:r>
              <a:rPr lang="ru-RU" sz="3400" i="1" dirty="0" smtClean="0">
                <a:solidFill>
                  <a:srgbClr val="FF0066"/>
                </a:solidFill>
              </a:rPr>
              <a:t>классов СПКН </a:t>
            </a:r>
            <a:r>
              <a:rPr lang="ru-RU" sz="3400" dirty="0" smtClean="0">
                <a:solidFill>
                  <a:srgbClr val="000099"/>
                </a:solidFill>
              </a:rPr>
              <a:t>являются:</a:t>
            </a:r>
            <a:endParaRPr lang="ru-RU" sz="34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7100" y="2095500"/>
            <a:ext cx="8001056" cy="407803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400"/>
              </a:lnSpc>
              <a:spcBef>
                <a:spcPts val="600"/>
              </a:spcBef>
              <a:buClr>
                <a:srgbClr val="FF0066"/>
              </a:buClr>
              <a:buSzPct val="80000"/>
              <a:buFont typeface="Wingdings" pitchFamily="2" charset="2"/>
              <a:buChar char="q"/>
              <a:defRPr/>
            </a:pPr>
            <a:r>
              <a:rPr lang="ru-RU" sz="3200" dirty="0" smtClean="0">
                <a:solidFill>
                  <a:srgbClr val="000099"/>
                </a:solidFill>
              </a:rPr>
              <a:t>шифрование для закрытия данных;</a:t>
            </a:r>
          </a:p>
          <a:p>
            <a:pPr marL="360363" indent="-360363" algn="l">
              <a:lnSpc>
                <a:spcPts val="3400"/>
              </a:lnSpc>
              <a:spcBef>
                <a:spcPts val="600"/>
              </a:spcBef>
              <a:buClr>
                <a:srgbClr val="FF0066"/>
              </a:buClr>
              <a:buSzPct val="80000"/>
              <a:buFont typeface="Wingdings" pitchFamily="2" charset="2"/>
              <a:buChar char="q"/>
              <a:defRPr/>
            </a:pPr>
            <a:r>
              <a:rPr lang="ru-RU" sz="3200" dirty="0" smtClean="0">
                <a:solidFill>
                  <a:srgbClr val="000099"/>
                </a:solidFill>
              </a:rPr>
              <a:t>шифрование совместно с сегментацией и заполнением данных для закрытия размера (длины) протокольного элемента данных;</a:t>
            </a:r>
          </a:p>
          <a:p>
            <a:pPr marL="360363" indent="-360363" algn="l">
              <a:lnSpc>
                <a:spcPts val="3400"/>
              </a:lnSpc>
              <a:spcBef>
                <a:spcPts val="600"/>
              </a:spcBef>
              <a:buClr>
                <a:srgbClr val="FF0066"/>
              </a:buClr>
              <a:buSzPct val="80000"/>
              <a:buFont typeface="Wingdings" pitchFamily="2" charset="2"/>
              <a:buChar char="q"/>
              <a:defRPr/>
            </a:pPr>
            <a:r>
              <a:rPr lang="ru-RU" sz="3200" dirty="0" smtClean="0">
                <a:solidFill>
                  <a:srgbClr val="000099"/>
                </a:solidFill>
              </a:rPr>
              <a:t>методы и способы расширения спектра для маскирования самого существования канала связи.</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9" name="Text Box 7"/>
          <p:cNvSpPr txBox="1">
            <a:spLocks noChangeArrowheads="1"/>
          </p:cNvSpPr>
          <p:nvPr/>
        </p:nvSpPr>
        <p:spPr bwMode="auto">
          <a:xfrm>
            <a:off x="928662" y="1214422"/>
            <a:ext cx="8001056" cy="2308324"/>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pPr>
              <a:lnSpc>
                <a:spcPts val="3600"/>
              </a:lnSpc>
            </a:pPr>
            <a:r>
              <a:rPr lang="ru-RU" sz="3200" dirty="0" smtClean="0">
                <a:solidFill>
                  <a:srgbClr val="000099"/>
                </a:solidFill>
              </a:rPr>
              <a:t>Данная лекция рассматривает </a:t>
            </a:r>
            <a:r>
              <a:rPr lang="ru-RU" sz="3200" i="1" dirty="0" smtClean="0">
                <a:solidFill>
                  <a:srgbClr val="FF0066"/>
                </a:solidFill>
              </a:rPr>
              <a:t>общие основы создания и функционирования служб обеспечения конфиденциальности </a:t>
            </a:r>
            <a:r>
              <a:rPr lang="ru-RU" sz="3200" dirty="0" smtClean="0">
                <a:solidFill>
                  <a:srgbClr val="000099"/>
                </a:solidFill>
              </a:rPr>
              <a:t>(СЛКН), а именно:</a:t>
            </a:r>
            <a:endParaRPr lang="ru-RU" sz="3200" i="1" dirty="0">
              <a:solidFill>
                <a:srgbClr val="000099"/>
              </a:solidFill>
            </a:endParaRPr>
          </a:p>
        </p:txBody>
      </p:sp>
      <p:sp>
        <p:nvSpPr>
          <p:cNvPr id="4" name="Text Box 2"/>
          <p:cNvSpPr txBox="1">
            <a:spLocks noChangeArrowheads="1"/>
          </p:cNvSpPr>
          <p:nvPr/>
        </p:nvSpPr>
        <p:spPr bwMode="auto">
          <a:xfrm>
            <a:off x="928662" y="3643314"/>
            <a:ext cx="8001056" cy="238526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42925" indent="-542925" algn="l">
              <a:lnSpc>
                <a:spcPts val="3600"/>
              </a:lnSpc>
              <a:spcBef>
                <a:spcPts val="600"/>
              </a:spcBef>
              <a:buClr>
                <a:srgbClr val="FF0066"/>
              </a:buClr>
              <a:buSzPct val="80000"/>
              <a:buFont typeface="Wingdings" pitchFamily="2" charset="2"/>
              <a:buChar char="q"/>
              <a:defRPr/>
            </a:pPr>
            <a:r>
              <a:rPr lang="ru-RU" sz="3000" dirty="0" smtClean="0">
                <a:solidFill>
                  <a:srgbClr val="000099"/>
                </a:solidFill>
              </a:rPr>
              <a:t>определяет базовые концепции обеспечения конфиденциальности;</a:t>
            </a:r>
          </a:p>
          <a:p>
            <a:pPr marL="542925" indent="-542925" algn="l">
              <a:lnSpc>
                <a:spcPts val="3600"/>
              </a:lnSpc>
              <a:spcBef>
                <a:spcPts val="600"/>
              </a:spcBef>
              <a:buClr>
                <a:srgbClr val="FF0066"/>
              </a:buClr>
              <a:buSzPct val="80000"/>
              <a:buFont typeface="Wingdings" pitchFamily="2" charset="2"/>
              <a:buChar char="q"/>
              <a:defRPr/>
            </a:pPr>
            <a:r>
              <a:rPr lang="ru-RU" sz="3000" dirty="0" smtClean="0">
                <a:solidFill>
                  <a:srgbClr val="000099"/>
                </a:solidFill>
              </a:rPr>
              <a:t>описывает возможные классы способов обеспечения конфиденциальности (СПКН);</a:t>
            </a: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357298"/>
            <a:ext cx="8001056" cy="493724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buClr>
                <a:srgbClr val="FF0066"/>
              </a:buClr>
              <a:buSzPct val="80000"/>
              <a:buFont typeface="Wingdings" pitchFamily="2" charset="2"/>
              <a:buNone/>
              <a:defRPr/>
            </a:pPr>
            <a:r>
              <a:rPr lang="ru-RU" sz="3000" dirty="0" smtClean="0">
                <a:solidFill>
                  <a:srgbClr val="000099"/>
                </a:solidFill>
              </a:rPr>
              <a:t>Существует единственная, наиболее общая угроза защищённой конфиденциальной информации, а именно </a:t>
            </a:r>
            <a:r>
              <a:rPr lang="ru-RU" sz="3000" i="1" dirty="0" smtClean="0">
                <a:solidFill>
                  <a:srgbClr val="FF0066"/>
                </a:solidFill>
              </a:rPr>
              <a:t>вскрытие защищённой информации</a:t>
            </a:r>
            <a:r>
              <a:rPr lang="ru-RU" sz="3000" dirty="0" smtClean="0">
                <a:solidFill>
                  <a:srgbClr val="000099"/>
                </a:solidFill>
              </a:rPr>
              <a:t>. Также существует несколько угроз защищённым конфиденциальным данным, которые соответствуют различным </a:t>
            </a:r>
            <a:r>
              <a:rPr lang="ru-RU" sz="3000" i="1" dirty="0" smtClean="0">
                <a:solidFill>
                  <a:srgbClr val="FF0066"/>
                </a:solidFill>
              </a:rPr>
              <a:t>способам возможного извлечения защищённой конфиденциальной информации из данных</a:t>
            </a:r>
            <a:r>
              <a:rPr lang="ru-RU" sz="3000" dirty="0" smtClean="0">
                <a:solidFill>
                  <a:srgbClr val="000099"/>
                </a:solidFill>
              </a:rPr>
              <a:t>. Рассмотрим некоторые угрозы.</a:t>
            </a:r>
            <a:endParaRPr lang="ru-RU" sz="3000" dirty="0">
              <a:solidFill>
                <a:srgbClr val="000099"/>
              </a:solidFill>
            </a:endParaRPr>
          </a:p>
        </p:txBody>
      </p:sp>
      <p:sp>
        <p:nvSpPr>
          <p:cNvPr id="86020" name="Rectangle 4"/>
          <p:cNvSpPr>
            <a:spLocks noChangeArrowheads="1"/>
          </p:cNvSpPr>
          <p:nvPr/>
        </p:nvSpPr>
        <p:spPr bwMode="auto">
          <a:xfrm>
            <a:off x="755650" y="857232"/>
            <a:ext cx="8388350" cy="410369"/>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1.4. Угрозы конфиденциальности</a:t>
            </a:r>
            <a:endParaRPr lang="en-GB" sz="3000" b="1" i="1" dirty="0">
              <a:solidFill>
                <a:srgbClr val="FF3300"/>
              </a:solidFill>
              <a:latin typeface="Arial" charset="0"/>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2214554"/>
            <a:ext cx="8001056" cy="43601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3200" dirty="0" smtClean="0">
                <a:solidFill>
                  <a:srgbClr val="000099"/>
                </a:solidFill>
              </a:rPr>
              <a:t>К таким угрозам относятся:</a:t>
            </a:r>
          </a:p>
        </p:txBody>
      </p:sp>
      <p:sp>
        <p:nvSpPr>
          <p:cNvPr id="320515" name="Rectangle 3"/>
          <p:cNvSpPr>
            <a:spLocks noChangeArrowheads="1"/>
          </p:cNvSpPr>
          <p:nvPr/>
        </p:nvSpPr>
        <p:spPr bwMode="auto">
          <a:xfrm>
            <a:off x="793750" y="981075"/>
            <a:ext cx="8350250" cy="1115690"/>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1.4.1. Угрозы конфиденциальности, обеспечиваемой с помощью</a:t>
            </a:r>
          </a:p>
          <a:p>
            <a:pPr>
              <a:lnSpc>
                <a:spcPts val="2900"/>
              </a:lnSpc>
              <a:buClr>
                <a:srgbClr val="FFFF00"/>
              </a:buClr>
              <a:buSzPct val="80000"/>
              <a:buFont typeface="Wingdings" pitchFamily="2" charset="2"/>
              <a:buNone/>
              <a:defRPr/>
            </a:pPr>
            <a:r>
              <a:rPr lang="ru-RU" b="1" i="1" dirty="0" smtClean="0">
                <a:solidFill>
                  <a:srgbClr val="FF3300"/>
                </a:solidFill>
                <a:latin typeface="Arial" charset="0"/>
              </a:rPr>
              <a:t>предотвращения доступа</a:t>
            </a:r>
            <a:endParaRPr lang="en-GB" b="1" i="1" dirty="0">
              <a:solidFill>
                <a:srgbClr val="FF3300"/>
              </a:solidFill>
              <a:latin typeface="Arial" charset="0"/>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2714620"/>
            <a:ext cx="8001056" cy="87203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400"/>
              </a:lnSpc>
              <a:spcBef>
                <a:spcPts val="600"/>
              </a:spcBef>
              <a:buClr>
                <a:srgbClr val="FF0066"/>
              </a:buClr>
              <a:buSzPct val="80000"/>
              <a:buFont typeface="+mj-lt"/>
              <a:buAutoNum type="arabicPeriod"/>
              <a:defRPr/>
            </a:pPr>
            <a:r>
              <a:rPr lang="ru-RU" sz="3000" i="1" dirty="0" smtClean="0">
                <a:solidFill>
                  <a:srgbClr val="FF0066"/>
                </a:solidFill>
              </a:rPr>
              <a:t>преодоление защиты, основанной на предотвращении доступа</a:t>
            </a:r>
            <a:r>
              <a:rPr lang="ru-RU" sz="3000" dirty="0" smtClean="0">
                <a:solidFill>
                  <a:srgbClr val="000099"/>
                </a:solidFill>
              </a:rPr>
              <a:t>. А именно:</a:t>
            </a:r>
            <a:endParaRPr lang="ru-RU" sz="3000" dirty="0">
              <a:solidFill>
                <a:srgbClr val="000099"/>
              </a:solidFill>
            </a:endParaRPr>
          </a:p>
        </p:txBody>
      </p:sp>
      <p:sp>
        <p:nvSpPr>
          <p:cNvPr id="8" name="Text Box 2"/>
          <p:cNvSpPr txBox="1">
            <a:spLocks noChangeArrowheads="1"/>
          </p:cNvSpPr>
          <p:nvPr/>
        </p:nvSpPr>
        <p:spPr bwMode="auto">
          <a:xfrm>
            <a:off x="1285852" y="3643314"/>
            <a:ext cx="7643866" cy="24622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200"/>
              </a:lnSpc>
              <a:spcBef>
                <a:spcPts val="600"/>
              </a:spcBef>
              <a:buClr>
                <a:srgbClr val="FF0066"/>
              </a:buClr>
              <a:buSzPct val="80000"/>
              <a:buFont typeface="+mj-lt"/>
              <a:buAutoNum type="alphaLcParenR"/>
              <a:defRPr/>
            </a:pPr>
            <a:r>
              <a:rPr lang="ru-RU" i="1" dirty="0" smtClean="0">
                <a:solidFill>
                  <a:srgbClr val="FF0066"/>
                </a:solidFill>
              </a:rPr>
              <a:t>использование слабостей </a:t>
            </a:r>
            <a:r>
              <a:rPr lang="ru-RU" dirty="0" smtClean="0">
                <a:solidFill>
                  <a:srgbClr val="000099"/>
                </a:solidFill>
              </a:rPr>
              <a:t>(уязвимостей) физической защиты каналов;</a:t>
            </a:r>
          </a:p>
          <a:p>
            <a:pPr marL="442913" indent="-442913" algn="l">
              <a:lnSpc>
                <a:spcPts val="3000"/>
              </a:lnSpc>
              <a:spcBef>
                <a:spcPts val="600"/>
              </a:spcBef>
              <a:buClr>
                <a:srgbClr val="FF0066"/>
              </a:buClr>
              <a:buSzPct val="80000"/>
              <a:buFont typeface="+mj-lt"/>
              <a:buAutoNum type="alphaLcParenR"/>
              <a:defRPr/>
            </a:pPr>
            <a:r>
              <a:rPr lang="ru-RU" i="1" dirty="0" smtClean="0">
                <a:solidFill>
                  <a:srgbClr val="FF0066"/>
                </a:solidFill>
              </a:rPr>
              <a:t>нелегальное проникновение </a:t>
            </a:r>
            <a:r>
              <a:rPr lang="ru-RU" dirty="0" smtClean="0">
                <a:solidFill>
                  <a:srgbClr val="000099"/>
                </a:solidFill>
              </a:rPr>
              <a:t>(маскарад) или неуместное использование сертификатов;</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8" name="Text Box 2"/>
          <p:cNvSpPr txBox="1">
            <a:spLocks noChangeArrowheads="1"/>
          </p:cNvSpPr>
          <p:nvPr/>
        </p:nvSpPr>
        <p:spPr bwMode="auto">
          <a:xfrm>
            <a:off x="928662" y="1142984"/>
            <a:ext cx="8001056" cy="500136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200"/>
              </a:lnSpc>
              <a:spcBef>
                <a:spcPts val="600"/>
              </a:spcBef>
              <a:buClr>
                <a:srgbClr val="FF0066"/>
              </a:buClr>
              <a:buSzPct val="80000"/>
              <a:buFont typeface="+mj-lt"/>
              <a:buAutoNum type="alphaLcParenR" startAt="3"/>
              <a:defRPr/>
            </a:pPr>
            <a:r>
              <a:rPr lang="ru-RU" i="1" dirty="0" smtClean="0">
                <a:solidFill>
                  <a:srgbClr val="FF0066"/>
                </a:solidFill>
              </a:rPr>
              <a:t>использование слабостей </a:t>
            </a:r>
            <a:r>
              <a:rPr lang="ru-RU" dirty="0" smtClean="0">
                <a:solidFill>
                  <a:srgbClr val="000099"/>
                </a:solidFill>
              </a:rPr>
              <a:t>(уязвимостей) в программной (программно-аппаратной) реализации способа предотвращения доступа (например, пользователь способен запросить доступ к файлу </a:t>
            </a:r>
            <a:r>
              <a:rPr lang="ru-RU" i="1" dirty="0" smtClean="0">
                <a:solidFill>
                  <a:srgbClr val="FF0066"/>
                </a:solidFill>
              </a:rPr>
              <a:t>А</a:t>
            </a:r>
            <a:r>
              <a:rPr lang="ru-RU" dirty="0" smtClean="0">
                <a:solidFill>
                  <a:srgbClr val="000099"/>
                </a:solidFill>
              </a:rPr>
              <a:t>, получить доступ к файлу </a:t>
            </a:r>
            <a:r>
              <a:rPr lang="ru-RU" i="1" dirty="0" smtClean="0">
                <a:solidFill>
                  <a:srgbClr val="FF0066"/>
                </a:solidFill>
              </a:rPr>
              <a:t>А</a:t>
            </a:r>
            <a:r>
              <a:rPr lang="ru-RU" dirty="0" smtClean="0">
                <a:solidFill>
                  <a:srgbClr val="000099"/>
                </a:solidFill>
              </a:rPr>
              <a:t>, а затем модифицировать имя этого файла так, чтобы получить доступ к другому файлу </a:t>
            </a:r>
            <a:r>
              <a:rPr lang="ru-RU" i="1" dirty="0" smtClean="0">
                <a:solidFill>
                  <a:srgbClr val="FF0066"/>
                </a:solidFill>
              </a:rPr>
              <a:t>В</a:t>
            </a:r>
            <a:r>
              <a:rPr lang="ru-RU" dirty="0" smtClean="0">
                <a:solidFill>
                  <a:srgbClr val="000099"/>
                </a:solidFill>
              </a:rPr>
              <a:t>);</a:t>
            </a:r>
          </a:p>
          <a:p>
            <a:pPr marL="360363" indent="-360363" algn="l">
              <a:lnSpc>
                <a:spcPts val="3200"/>
              </a:lnSpc>
              <a:spcBef>
                <a:spcPts val="600"/>
              </a:spcBef>
              <a:buClr>
                <a:srgbClr val="FF0066"/>
              </a:buClr>
              <a:buSzPct val="80000"/>
              <a:buFont typeface="+mj-lt"/>
              <a:buAutoNum type="alphaLcParenR" startAt="3"/>
              <a:defRPr/>
            </a:pPr>
            <a:r>
              <a:rPr lang="ru-RU" i="1" dirty="0" smtClean="0">
                <a:solidFill>
                  <a:srgbClr val="FF0066"/>
                </a:solidFill>
              </a:rPr>
              <a:t>встраивание программных закладок </a:t>
            </a:r>
            <a:r>
              <a:rPr lang="ru-RU" dirty="0" smtClean="0">
                <a:solidFill>
                  <a:srgbClr val="000099"/>
                </a:solidFill>
              </a:rPr>
              <a:t>(типа троянский конь) в доверенное программное обеспечение;</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7100" y="850900"/>
            <a:ext cx="8001056" cy="55399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2800"/>
              </a:lnSpc>
              <a:spcBef>
                <a:spcPts val="300"/>
              </a:spcBef>
              <a:buClr>
                <a:srgbClr val="FF0066"/>
              </a:buClr>
              <a:buSzPct val="80000"/>
              <a:buFont typeface="+mj-lt"/>
              <a:buAutoNum type="arabicPeriod" startAt="2"/>
              <a:defRPr/>
            </a:pPr>
            <a:r>
              <a:rPr lang="ru-RU" sz="2500" i="1" dirty="0" smtClean="0">
                <a:solidFill>
                  <a:srgbClr val="FF0066"/>
                </a:solidFill>
              </a:rPr>
              <a:t>преодоление защиты</a:t>
            </a:r>
            <a:r>
              <a:rPr lang="ru-RU" sz="2500" dirty="0" smtClean="0">
                <a:solidFill>
                  <a:srgbClr val="000099"/>
                </a:solidFill>
              </a:rPr>
              <a:t>, которая предотвращает доступ на основе доверенного использования других служб обеспечения безопасности (например, нелегальное проникновение (маскарад), когда доступ основан на процедуре аутентификации (проверке параметра подлинности), некорректное использование сертификатов или взлом способа обеспечения целостности, который используется для защиты сертификатов);</a:t>
            </a:r>
          </a:p>
          <a:p>
            <a:pPr marL="360363" indent="-360363" algn="l">
              <a:lnSpc>
                <a:spcPts val="2800"/>
              </a:lnSpc>
              <a:spcBef>
                <a:spcPts val="300"/>
              </a:spcBef>
              <a:buClr>
                <a:srgbClr val="FF0066"/>
              </a:buClr>
              <a:buSzPct val="80000"/>
              <a:buFont typeface="+mj-lt"/>
              <a:buAutoNum type="arabicPeriod" startAt="2"/>
              <a:defRPr/>
            </a:pPr>
            <a:r>
              <a:rPr lang="ru-RU" sz="2500" i="1" dirty="0" smtClean="0">
                <a:solidFill>
                  <a:srgbClr val="FF0066"/>
                </a:solidFill>
              </a:rPr>
              <a:t>использование вспомогательных программ </a:t>
            </a:r>
            <a:r>
              <a:rPr lang="ru-RU" sz="2500" dirty="0" smtClean="0">
                <a:solidFill>
                  <a:srgbClr val="000099"/>
                </a:solidFill>
              </a:rPr>
              <a:t>системы с целью вскрытия (прямого или косвенного) информации о самой системе;</a:t>
            </a:r>
          </a:p>
          <a:p>
            <a:pPr marL="360363" indent="-360363" algn="l">
              <a:lnSpc>
                <a:spcPts val="2800"/>
              </a:lnSpc>
              <a:spcBef>
                <a:spcPts val="300"/>
              </a:spcBef>
              <a:buClr>
                <a:srgbClr val="FF0066"/>
              </a:buClr>
              <a:buSzPct val="80000"/>
              <a:buFont typeface="+mj-lt"/>
              <a:buAutoNum type="arabicPeriod" startAt="2"/>
              <a:defRPr/>
            </a:pPr>
            <a:r>
              <a:rPr lang="ru-RU" sz="2500" i="1" dirty="0" smtClean="0">
                <a:solidFill>
                  <a:srgbClr val="FF0066"/>
                </a:solidFill>
              </a:rPr>
              <a:t>скрытые </a:t>
            </a:r>
            <a:r>
              <a:rPr lang="ru-RU" sz="2400" i="1" dirty="0" smtClean="0">
                <a:solidFill>
                  <a:srgbClr val="FF0066"/>
                </a:solidFill>
              </a:rPr>
              <a:t>каналы</a:t>
            </a:r>
            <a:r>
              <a:rPr lang="ru-RU" sz="2400" dirty="0" smtClean="0">
                <a:solidFill>
                  <a:srgbClr val="000099"/>
                </a:solidFill>
              </a:rPr>
              <a:t>.</a:t>
            </a:r>
            <a:endParaRPr lang="ru-RU" sz="2400" dirty="0">
              <a:solidFill>
                <a:srgbClr val="000099"/>
              </a:solidFill>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2071678"/>
            <a:ext cx="8001056" cy="43601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3000" dirty="0" smtClean="0">
                <a:solidFill>
                  <a:srgbClr val="000099"/>
                </a:solidFill>
              </a:rPr>
              <a:t>К таким угрозам относятся:</a:t>
            </a:r>
          </a:p>
        </p:txBody>
      </p:sp>
      <p:sp>
        <p:nvSpPr>
          <p:cNvPr id="320515" name="Rectangle 3"/>
          <p:cNvSpPr>
            <a:spLocks noChangeArrowheads="1"/>
          </p:cNvSpPr>
          <p:nvPr/>
        </p:nvSpPr>
        <p:spPr bwMode="auto">
          <a:xfrm>
            <a:off x="793750" y="857232"/>
            <a:ext cx="8350250" cy="1115690"/>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1.4.2. Угрозы конфиденциальности, обеспечиваемой с помощью</a:t>
            </a:r>
          </a:p>
          <a:p>
            <a:pPr>
              <a:lnSpc>
                <a:spcPts val="2900"/>
              </a:lnSpc>
              <a:buClr>
                <a:srgbClr val="FFFF00"/>
              </a:buClr>
              <a:buSzPct val="80000"/>
              <a:buFont typeface="Wingdings" pitchFamily="2" charset="2"/>
              <a:buNone/>
              <a:defRPr/>
            </a:pPr>
            <a:r>
              <a:rPr lang="ru-RU" b="1" i="1" dirty="0" smtClean="0">
                <a:solidFill>
                  <a:srgbClr val="FF3300"/>
                </a:solidFill>
                <a:latin typeface="Arial" charset="0"/>
              </a:rPr>
              <a:t>закрытия информации</a:t>
            </a:r>
            <a:endParaRPr lang="en-GB" b="1" i="1" dirty="0">
              <a:solidFill>
                <a:srgbClr val="FF3300"/>
              </a:solidFill>
              <a:latin typeface="Arial" charset="0"/>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2500306"/>
            <a:ext cx="8001056" cy="392415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200"/>
              </a:lnSpc>
              <a:spcBef>
                <a:spcPts val="300"/>
              </a:spcBef>
              <a:buClr>
                <a:srgbClr val="FF0066"/>
              </a:buClr>
              <a:buSzPct val="80000"/>
              <a:buFont typeface="+mj-lt"/>
              <a:buAutoNum type="arabicPeriod"/>
              <a:defRPr/>
            </a:pPr>
            <a:r>
              <a:rPr lang="ru-RU" i="1" dirty="0" smtClean="0">
                <a:solidFill>
                  <a:srgbClr val="FF0066"/>
                </a:solidFill>
              </a:rPr>
              <a:t>взлом криптографического способа защиты </a:t>
            </a:r>
            <a:r>
              <a:rPr lang="ru-RU" dirty="0" smtClean="0">
                <a:solidFill>
                  <a:srgbClr val="000099"/>
                </a:solidFill>
              </a:rPr>
              <a:t>(с помощью криптоанализа, похищенных ключей, проведения атак типа «подбор открытого текста» и других способов и средств);</a:t>
            </a:r>
          </a:p>
          <a:p>
            <a:pPr marL="360363" indent="-360363" algn="l">
              <a:lnSpc>
                <a:spcPts val="3200"/>
              </a:lnSpc>
              <a:spcBef>
                <a:spcPts val="300"/>
              </a:spcBef>
              <a:buClr>
                <a:srgbClr val="FF0066"/>
              </a:buClr>
              <a:buSzPct val="80000"/>
              <a:buFont typeface="+mj-lt"/>
              <a:buAutoNum type="arabicPeriod"/>
              <a:defRPr/>
            </a:pPr>
            <a:r>
              <a:rPr lang="ru-RU" i="1" dirty="0" smtClean="0">
                <a:solidFill>
                  <a:srgbClr val="FF0066"/>
                </a:solidFill>
              </a:rPr>
              <a:t>анализ трафика</a:t>
            </a:r>
            <a:r>
              <a:rPr lang="ru-RU" dirty="0" smtClean="0">
                <a:solidFill>
                  <a:srgbClr val="000099"/>
                </a:solidFill>
              </a:rPr>
              <a:t>;</a:t>
            </a:r>
          </a:p>
          <a:p>
            <a:pPr marL="360363" indent="-360363" algn="l">
              <a:lnSpc>
                <a:spcPts val="3200"/>
              </a:lnSpc>
              <a:spcBef>
                <a:spcPts val="300"/>
              </a:spcBef>
              <a:buClr>
                <a:srgbClr val="FF0066"/>
              </a:buClr>
              <a:buSzPct val="80000"/>
              <a:buFont typeface="+mj-lt"/>
              <a:buAutoNum type="arabicPeriod"/>
              <a:defRPr/>
            </a:pPr>
            <a:r>
              <a:rPr lang="ru-RU" i="1" dirty="0" smtClean="0">
                <a:solidFill>
                  <a:srgbClr val="FF0066"/>
                </a:solidFill>
              </a:rPr>
              <a:t>анализ заголовков </a:t>
            </a:r>
            <a:r>
              <a:rPr lang="ru-RU" dirty="0" smtClean="0">
                <a:solidFill>
                  <a:srgbClr val="000099"/>
                </a:solidFill>
              </a:rPr>
              <a:t>протокольных элементов данных;</a:t>
            </a:r>
          </a:p>
          <a:p>
            <a:pPr marL="360363" indent="-360363" algn="l">
              <a:lnSpc>
                <a:spcPts val="3200"/>
              </a:lnSpc>
              <a:spcBef>
                <a:spcPts val="300"/>
              </a:spcBef>
              <a:buClr>
                <a:srgbClr val="FF0066"/>
              </a:buClr>
              <a:buSzPct val="80000"/>
              <a:buFont typeface="+mj-lt"/>
              <a:buAutoNum type="arabicPeriod"/>
              <a:defRPr/>
            </a:pPr>
            <a:r>
              <a:rPr lang="ru-RU" i="1" dirty="0" smtClean="0">
                <a:solidFill>
                  <a:srgbClr val="FF0066"/>
                </a:solidFill>
              </a:rPr>
              <a:t>скрытые каналы</a:t>
            </a:r>
            <a:r>
              <a:rPr lang="ru-RU" dirty="0" smtClean="0">
                <a:solidFill>
                  <a:srgbClr val="000099"/>
                </a:solidFill>
              </a:rPr>
              <a:t>.</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500174"/>
            <a:ext cx="8001056" cy="470898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400" dirty="0" smtClean="0">
                <a:solidFill>
                  <a:srgbClr val="000099"/>
                </a:solidFill>
              </a:rPr>
              <a:t>Каждая угроза, рассмотренная выше, может быть реализована в форме одной или нескольких атак.</a:t>
            </a:r>
          </a:p>
          <a:p>
            <a:r>
              <a:rPr lang="ru-RU" sz="3400" i="1" dirty="0" smtClean="0">
                <a:solidFill>
                  <a:srgbClr val="FF0066"/>
                </a:solidFill>
              </a:rPr>
              <a:t>Атаки можно разделить на активные и пассивные</a:t>
            </a:r>
            <a:r>
              <a:rPr lang="ru-RU" sz="3400" dirty="0" smtClean="0">
                <a:solidFill>
                  <a:srgbClr val="000099"/>
                </a:solidFill>
              </a:rPr>
              <a:t>, то есть атаки на конфиденциальность, в результате которых соответственно происходят или не происходят изменения в системе.</a:t>
            </a:r>
            <a:endParaRPr lang="ru-RU" sz="3400" dirty="0">
              <a:solidFill>
                <a:srgbClr val="000099"/>
              </a:solidFill>
            </a:endParaRPr>
          </a:p>
        </p:txBody>
      </p:sp>
      <p:sp>
        <p:nvSpPr>
          <p:cNvPr id="86020" name="Rectangle 4"/>
          <p:cNvSpPr>
            <a:spLocks noChangeArrowheads="1"/>
          </p:cNvSpPr>
          <p:nvPr/>
        </p:nvSpPr>
        <p:spPr bwMode="auto">
          <a:xfrm>
            <a:off x="793750" y="895350"/>
            <a:ext cx="8350250" cy="410369"/>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1.5. Типы атак на конфиденциальность</a:t>
            </a:r>
            <a:endParaRPr lang="en-GB" sz="3000" b="1" i="1" dirty="0">
              <a:solidFill>
                <a:srgbClr val="FF3300"/>
              </a:solidFill>
              <a:latin typeface="Arial" charset="0"/>
            </a:endParaRPr>
          </a:p>
        </p:txBody>
      </p:sp>
      <p:sp>
        <p:nvSpPr>
          <p:cNvPr id="6"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214422"/>
            <a:ext cx="8001056" cy="498598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600" dirty="0" smtClean="0">
                <a:solidFill>
                  <a:srgbClr val="000099"/>
                </a:solidFill>
              </a:rPr>
              <a:t>(</a:t>
            </a:r>
            <a:r>
              <a:rPr lang="ru-RU" sz="3600" i="1" u="sng" dirty="0" smtClean="0">
                <a:solidFill>
                  <a:srgbClr val="FF0066"/>
                </a:solidFill>
              </a:rPr>
              <a:t>Примечание</a:t>
            </a:r>
            <a:r>
              <a:rPr lang="ru-RU" sz="3600" i="1" dirty="0" smtClean="0">
                <a:solidFill>
                  <a:srgbClr val="FF0066"/>
                </a:solidFill>
              </a:rPr>
              <a:t>. Является ли </a:t>
            </a:r>
            <a:r>
              <a:rPr lang="ru-RU" sz="3600" i="1" dirty="0" smtClean="0">
                <a:solidFill>
                  <a:srgbClr val="FF0000"/>
                </a:solidFill>
              </a:rPr>
              <a:t>атака пассивной или активной</a:t>
            </a:r>
            <a:r>
              <a:rPr lang="ru-RU" sz="3600" i="1" dirty="0" smtClean="0">
                <a:solidFill>
                  <a:srgbClr val="FF0066"/>
                </a:solidFill>
              </a:rPr>
              <a:t> можно определить с помощью характеристик и параметров атакуемой системы и с помощью действий осуществляемых атакующим.</a:t>
            </a:r>
            <a:r>
              <a:rPr lang="ru-RU" sz="3600" dirty="0" smtClean="0">
                <a:solidFill>
                  <a:srgbClr val="000099"/>
                </a:solidFill>
              </a:rPr>
              <a:t>)</a:t>
            </a:r>
          </a:p>
          <a:p>
            <a:r>
              <a:rPr lang="ru-RU" sz="3600" dirty="0" smtClean="0">
                <a:solidFill>
                  <a:srgbClr val="000099"/>
                </a:solidFill>
              </a:rPr>
              <a:t>Примеры </a:t>
            </a:r>
            <a:r>
              <a:rPr lang="ru-RU" sz="3600" i="1" dirty="0" smtClean="0">
                <a:solidFill>
                  <a:srgbClr val="FF0066"/>
                </a:solidFill>
              </a:rPr>
              <a:t>пассивных атак </a:t>
            </a:r>
            <a:r>
              <a:rPr lang="ru-RU" sz="3600" dirty="0" smtClean="0">
                <a:solidFill>
                  <a:srgbClr val="000099"/>
                </a:solidFill>
              </a:rPr>
              <a:t>следующие:</a:t>
            </a:r>
            <a:endParaRPr lang="ru-RU" sz="3400" dirty="0">
              <a:solidFill>
                <a:srgbClr val="000099"/>
              </a:solidFill>
            </a:endParaRPr>
          </a:p>
        </p:txBody>
      </p:sp>
      <p:sp>
        <p:nvSpPr>
          <p:cNvPr id="6" name="Rectangle 5"/>
          <p:cNvSpPr>
            <a:spLocks noChangeArrowheads="1"/>
          </p:cNvSpPr>
          <p:nvPr/>
        </p:nvSpPr>
        <p:spPr bwMode="auto">
          <a:xfrm>
            <a:off x="793750" y="188913"/>
            <a:ext cx="8350250" cy="263149"/>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93750" y="188913"/>
            <a:ext cx="8350250" cy="263149"/>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7100" y="1073150"/>
            <a:ext cx="8001056"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600"/>
              </a:lnSpc>
              <a:spcBef>
                <a:spcPts val="300"/>
              </a:spcBef>
              <a:buClr>
                <a:srgbClr val="FF0066"/>
              </a:buClr>
              <a:buSzPct val="80000"/>
              <a:buFont typeface="+mj-lt"/>
              <a:buAutoNum type="arabicPeriod"/>
              <a:defRPr/>
            </a:pPr>
            <a:r>
              <a:rPr lang="ru-RU" sz="3400" dirty="0" smtClean="0">
                <a:solidFill>
                  <a:srgbClr val="000099"/>
                </a:solidFill>
              </a:rPr>
              <a:t>прослушивание и перехват;</a:t>
            </a:r>
          </a:p>
          <a:p>
            <a:pPr marL="442913" indent="-442913" algn="l">
              <a:lnSpc>
                <a:spcPts val="3600"/>
              </a:lnSpc>
              <a:spcBef>
                <a:spcPts val="300"/>
              </a:spcBef>
              <a:buClr>
                <a:srgbClr val="FF0066"/>
              </a:buClr>
              <a:buSzPct val="80000"/>
              <a:buFont typeface="+mj-lt"/>
              <a:buAutoNum type="arabicPeriod"/>
              <a:defRPr/>
            </a:pPr>
            <a:r>
              <a:rPr lang="ru-RU" sz="3400" dirty="0" smtClean="0">
                <a:solidFill>
                  <a:srgbClr val="000099"/>
                </a:solidFill>
              </a:rPr>
              <a:t>анализ трафика;</a:t>
            </a:r>
          </a:p>
          <a:p>
            <a:pPr marL="442913" indent="-442913" algn="l">
              <a:lnSpc>
                <a:spcPts val="3600"/>
              </a:lnSpc>
              <a:spcBef>
                <a:spcPts val="300"/>
              </a:spcBef>
              <a:buClr>
                <a:srgbClr val="FF0066"/>
              </a:buClr>
              <a:buSzPct val="80000"/>
              <a:buFont typeface="+mj-lt"/>
              <a:buAutoNum type="arabicPeriod"/>
              <a:defRPr/>
            </a:pPr>
            <a:r>
              <a:rPr lang="ru-RU" sz="3400" dirty="0" smtClean="0">
                <a:solidFill>
                  <a:srgbClr val="000099"/>
                </a:solidFill>
              </a:rPr>
              <a:t>анализ заголовков протокольных элементов данных с целью, которая не является легитимной;</a:t>
            </a:r>
          </a:p>
          <a:p>
            <a:pPr marL="442913" indent="-442913" algn="l">
              <a:lnSpc>
                <a:spcPts val="3600"/>
              </a:lnSpc>
              <a:spcBef>
                <a:spcPts val="300"/>
              </a:spcBef>
              <a:buClr>
                <a:srgbClr val="FF0066"/>
              </a:buClr>
              <a:buSzPct val="80000"/>
              <a:buFont typeface="+mj-lt"/>
              <a:buAutoNum type="arabicPeriod"/>
              <a:defRPr/>
            </a:pPr>
            <a:r>
              <a:rPr lang="ru-RU" sz="3400" dirty="0" smtClean="0">
                <a:solidFill>
                  <a:srgbClr val="000099"/>
                </a:solidFill>
              </a:rPr>
              <a:t>копирование данных из протокольных элементов данных в системах, которые не являются получателями этих данных;</a:t>
            </a:r>
          </a:p>
          <a:p>
            <a:pPr marL="442913" indent="-442913" algn="l">
              <a:lnSpc>
                <a:spcPts val="3600"/>
              </a:lnSpc>
              <a:spcBef>
                <a:spcPts val="300"/>
              </a:spcBef>
              <a:buClr>
                <a:srgbClr val="FF0066"/>
              </a:buClr>
              <a:buSzPct val="80000"/>
              <a:buFont typeface="+mj-lt"/>
              <a:buAutoNum type="arabicPeriod"/>
              <a:defRPr/>
            </a:pPr>
            <a:r>
              <a:rPr lang="ru-RU" sz="3400" dirty="0" smtClean="0">
                <a:solidFill>
                  <a:srgbClr val="000099"/>
                </a:solidFill>
              </a:rPr>
              <a:t>криптоанализ.</a:t>
            </a:r>
            <a:endParaRPr lang="ru-RU" sz="3400" dirty="0">
              <a:solidFill>
                <a:srgbClr val="000099"/>
              </a:solidFill>
            </a:endParaRP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142984"/>
            <a:ext cx="8001056" cy="87203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3800" dirty="0" smtClean="0">
                <a:solidFill>
                  <a:srgbClr val="000099"/>
                </a:solidFill>
              </a:rPr>
              <a:t>Примеры </a:t>
            </a:r>
            <a:r>
              <a:rPr lang="ru-RU" sz="3800" i="1" dirty="0" smtClean="0">
                <a:solidFill>
                  <a:srgbClr val="FF0066"/>
                </a:solidFill>
              </a:rPr>
              <a:t>активных атак </a:t>
            </a:r>
            <a:r>
              <a:rPr lang="ru-RU" sz="3800" dirty="0" smtClean="0">
                <a:solidFill>
                  <a:srgbClr val="000099"/>
                </a:solidFill>
              </a:rPr>
              <a:t>следующие:</a:t>
            </a:r>
          </a:p>
        </p:txBody>
      </p:sp>
      <p:sp>
        <p:nvSpPr>
          <p:cNvPr id="6"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2071678"/>
            <a:ext cx="8001056" cy="414216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4000"/>
              </a:lnSpc>
              <a:spcBef>
                <a:spcPts val="300"/>
              </a:spcBef>
              <a:buClr>
                <a:srgbClr val="FF0066"/>
              </a:buClr>
              <a:buSzPct val="80000"/>
              <a:buFont typeface="+mj-lt"/>
              <a:buAutoNum type="arabicPeriod"/>
              <a:defRPr/>
            </a:pPr>
            <a:r>
              <a:rPr lang="ru-RU" sz="3600" i="1" dirty="0" smtClean="0">
                <a:solidFill>
                  <a:srgbClr val="FF0066"/>
                </a:solidFill>
              </a:rPr>
              <a:t>программные закладки </a:t>
            </a:r>
            <a:r>
              <a:rPr lang="ru-RU" sz="3600" dirty="0" smtClean="0">
                <a:solidFill>
                  <a:srgbClr val="000099"/>
                </a:solidFill>
              </a:rPr>
              <a:t>типа «троянский конь» (вызывают возникновение не задокументированных свойств, что приводит к появлению уязвимостей в системе обеспечения безопасности);</a:t>
            </a:r>
          </a:p>
          <a:p>
            <a:pPr marL="442913" indent="-442913" algn="l">
              <a:lnSpc>
                <a:spcPts val="4000"/>
              </a:lnSpc>
              <a:spcBef>
                <a:spcPts val="300"/>
              </a:spcBef>
              <a:buClr>
                <a:srgbClr val="FF0066"/>
              </a:buClr>
              <a:buSzPct val="80000"/>
              <a:buFont typeface="+mj-lt"/>
              <a:buAutoNum type="arabicPeriod"/>
              <a:defRPr/>
            </a:pPr>
            <a:r>
              <a:rPr lang="ru-RU" sz="3600" i="1" dirty="0" smtClean="0">
                <a:solidFill>
                  <a:srgbClr val="FF0066"/>
                </a:solidFill>
              </a:rPr>
              <a:t>скрытые каналы</a:t>
            </a:r>
            <a:r>
              <a:rPr lang="ru-RU" sz="3600" dirty="0" smtClean="0">
                <a:solidFill>
                  <a:srgbClr val="000099"/>
                </a:solidFill>
              </a:rPr>
              <a:t>;</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7100" y="984250"/>
            <a:ext cx="8001056" cy="527067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400"/>
              </a:lnSpc>
              <a:spcBef>
                <a:spcPts val="300"/>
              </a:spcBef>
              <a:buClr>
                <a:srgbClr val="FF0066"/>
              </a:buClr>
              <a:buSzPct val="80000"/>
              <a:buFont typeface="+mj-lt"/>
              <a:buAutoNum type="arabicPeriod" startAt="3"/>
              <a:defRPr/>
            </a:pPr>
            <a:r>
              <a:rPr lang="ru-RU" sz="3000" i="1" dirty="0" smtClean="0">
                <a:solidFill>
                  <a:srgbClr val="FF0066"/>
                </a:solidFill>
              </a:rPr>
              <a:t>взлом способов обеспечения конфиденциальности </a:t>
            </a:r>
            <a:r>
              <a:rPr lang="ru-RU" sz="3000" dirty="0" smtClean="0">
                <a:solidFill>
                  <a:srgbClr val="000099"/>
                </a:solidFill>
              </a:rPr>
              <a:t>(например, взлом способа аутентификации (успешная атака «маскарад» под маской авторизованного объекта), взлом способа УД и перехват ключевой информации);</a:t>
            </a:r>
          </a:p>
          <a:p>
            <a:pPr marL="442913" indent="-442913" algn="l">
              <a:lnSpc>
                <a:spcPts val="3400"/>
              </a:lnSpc>
              <a:spcBef>
                <a:spcPts val="300"/>
              </a:spcBef>
              <a:buClr>
                <a:srgbClr val="FF0066"/>
              </a:buClr>
              <a:buSzPct val="80000"/>
              <a:buFont typeface="+mj-lt"/>
              <a:buAutoNum type="arabicPeriod" startAt="3"/>
              <a:defRPr/>
            </a:pPr>
            <a:r>
              <a:rPr lang="ru-RU" sz="3000" i="1" dirty="0" smtClean="0">
                <a:solidFill>
                  <a:srgbClr val="FF0066"/>
                </a:solidFill>
              </a:rPr>
              <a:t>ложное применение </a:t>
            </a:r>
            <a:r>
              <a:rPr lang="ru-RU" sz="3000" dirty="0" smtClean="0">
                <a:solidFill>
                  <a:srgbClr val="000099"/>
                </a:solidFill>
              </a:rPr>
              <a:t>криптографических способов защиты информации (например, проведение атак типа «подбор открытого текста»).</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928662" y="1071546"/>
            <a:ext cx="8001056"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42925" indent="-542925" algn="l">
              <a:lnSpc>
                <a:spcPts val="3600"/>
              </a:lnSpc>
              <a:spcBef>
                <a:spcPts val="600"/>
              </a:spcBef>
              <a:buClr>
                <a:srgbClr val="FF0066"/>
              </a:buClr>
              <a:buSzPct val="80000"/>
              <a:buFont typeface="Wingdings" pitchFamily="2" charset="2"/>
              <a:buChar char="q"/>
              <a:defRPr/>
            </a:pPr>
            <a:r>
              <a:rPr lang="ru-RU" sz="3400" dirty="0" smtClean="0">
                <a:solidFill>
                  <a:srgbClr val="000099"/>
                </a:solidFill>
              </a:rPr>
              <a:t>классифицирует и описывает средства для каждого класса СПКН;</a:t>
            </a:r>
          </a:p>
          <a:p>
            <a:pPr marL="542925" indent="-542925" algn="l">
              <a:lnSpc>
                <a:spcPts val="3600"/>
              </a:lnSpc>
              <a:spcBef>
                <a:spcPts val="600"/>
              </a:spcBef>
              <a:buClr>
                <a:srgbClr val="FF0066"/>
              </a:buClr>
              <a:buSzPct val="80000"/>
              <a:buFont typeface="Wingdings" pitchFamily="2" charset="2"/>
              <a:buChar char="q"/>
              <a:defRPr/>
            </a:pPr>
            <a:r>
              <a:rPr lang="ru-RU" sz="3400" dirty="0" smtClean="0">
                <a:solidFill>
                  <a:srgbClr val="000099"/>
                </a:solidFill>
              </a:rPr>
              <a:t>описывает процедуры обеспечения, необходимые для реализации того или иного класса СПКН;</a:t>
            </a:r>
          </a:p>
          <a:p>
            <a:pPr marL="542925" indent="-542925" algn="l">
              <a:lnSpc>
                <a:spcPts val="3600"/>
              </a:lnSpc>
              <a:spcBef>
                <a:spcPts val="600"/>
              </a:spcBef>
              <a:buClr>
                <a:srgbClr val="FF0066"/>
              </a:buClr>
              <a:buSzPct val="80000"/>
              <a:buFont typeface="Wingdings" pitchFamily="2" charset="2"/>
              <a:buChar char="q"/>
              <a:defRPr/>
            </a:pPr>
            <a:r>
              <a:rPr lang="ru-RU" sz="3400" dirty="0" smtClean="0">
                <a:solidFill>
                  <a:srgbClr val="000099"/>
                </a:solidFill>
              </a:rPr>
              <a:t>рассмотрено взаимодействие СЛКН и СПКН с другими службами и способами обеспечения безопасности.</a:t>
            </a: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873250"/>
            <a:ext cx="8001056" cy="448840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pPr>
            <a:r>
              <a:rPr lang="ru-RU" sz="3000" i="1" dirty="0" smtClean="0">
                <a:solidFill>
                  <a:srgbClr val="FF0066"/>
                </a:solidFill>
              </a:rPr>
              <a:t>Политика обеспечения конфиденциальности (ПЛКН) является частью общей ПЛБ</a:t>
            </a:r>
            <a:r>
              <a:rPr lang="ru-RU" sz="3000" dirty="0" smtClean="0">
                <a:solidFill>
                  <a:srgbClr val="000099"/>
                </a:solidFill>
              </a:rPr>
              <a:t>, и связана с обеспечением и использованием СЛКН.</a:t>
            </a:r>
          </a:p>
          <a:p>
            <a:pPr>
              <a:lnSpc>
                <a:spcPts val="3500"/>
              </a:lnSpc>
            </a:pPr>
            <a:r>
              <a:rPr lang="ru-RU" sz="3000" dirty="0" smtClean="0">
                <a:solidFill>
                  <a:srgbClr val="000099"/>
                </a:solidFill>
              </a:rPr>
              <a:t>Данные, представляющие информацию, конфиденциальность которой подлежит защите, являются объектом управления по отношению к тем, субъектам, которые могут их читать.</a:t>
            </a:r>
            <a:endParaRPr lang="ru-RU" sz="3000" dirty="0">
              <a:solidFill>
                <a:srgbClr val="000099"/>
              </a:solidFill>
            </a:endParaRPr>
          </a:p>
        </p:txBody>
      </p:sp>
      <p:sp>
        <p:nvSpPr>
          <p:cNvPr id="86020" name="Rectangle 4"/>
          <p:cNvSpPr>
            <a:spLocks noChangeArrowheads="1"/>
          </p:cNvSpPr>
          <p:nvPr/>
        </p:nvSpPr>
        <p:spPr bwMode="auto">
          <a:xfrm>
            <a:off x="785786" y="928670"/>
            <a:ext cx="8358214" cy="846386"/>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300"/>
              </a:lnSpc>
              <a:buClr>
                <a:srgbClr val="FFFF00"/>
              </a:buClr>
              <a:buSzPct val="80000"/>
              <a:buFont typeface="Wingdings" pitchFamily="2" charset="2"/>
              <a:buNone/>
              <a:defRPr/>
            </a:pPr>
            <a:r>
              <a:rPr lang="en-US" sz="3200" b="1" i="1" dirty="0" smtClean="0">
                <a:solidFill>
                  <a:srgbClr val="FF3300"/>
                </a:solidFill>
                <a:latin typeface="Arial" charset="0"/>
              </a:rPr>
              <a:t>II</a:t>
            </a:r>
            <a:r>
              <a:rPr lang="en-US" sz="3200" b="1" i="1" dirty="0">
                <a:solidFill>
                  <a:srgbClr val="FF3300"/>
                </a:solidFill>
                <a:latin typeface="Arial" charset="0"/>
              </a:rPr>
              <a:t>. </a:t>
            </a:r>
            <a:r>
              <a:rPr lang="ru-RU" sz="3200" b="1" i="1" dirty="0" smtClean="0">
                <a:solidFill>
                  <a:srgbClr val="FF3300"/>
                </a:solidFill>
                <a:latin typeface="Arial" charset="0"/>
              </a:rPr>
              <a:t>Политики обеспечения конфиденциальности</a:t>
            </a:r>
            <a:endParaRPr lang="ru-RU" sz="3200" b="1" i="1" dirty="0">
              <a:solidFill>
                <a:srgbClr val="FF3300"/>
              </a:solidFill>
              <a:latin typeface="Arial" charset="0"/>
            </a:endParaRPr>
          </a:p>
        </p:txBody>
      </p:sp>
      <p:sp>
        <p:nvSpPr>
          <p:cNvPr id="6" name="Rectangle 5"/>
          <p:cNvSpPr>
            <a:spLocks noChangeArrowheads="1"/>
          </p:cNvSpPr>
          <p:nvPr/>
        </p:nvSpPr>
        <p:spPr bwMode="auto">
          <a:xfrm>
            <a:off x="793750" y="188913"/>
            <a:ext cx="8350250" cy="263149"/>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028700"/>
            <a:ext cx="8001056" cy="519231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2600" dirty="0" smtClean="0">
                <a:solidFill>
                  <a:srgbClr val="000099"/>
                </a:solidFill>
              </a:rPr>
              <a:t>Более того, </a:t>
            </a:r>
            <a:r>
              <a:rPr lang="ru-RU" sz="2600" i="1" dirty="0" smtClean="0">
                <a:solidFill>
                  <a:srgbClr val="FF0066"/>
                </a:solidFill>
              </a:rPr>
              <a:t>ПЛКН должна идентифицировать информацию, которая является объектом управления</a:t>
            </a:r>
            <a:r>
              <a:rPr lang="ru-RU" sz="2600" dirty="0" smtClean="0">
                <a:solidFill>
                  <a:srgbClr val="000099"/>
                </a:solidFill>
              </a:rPr>
              <a:t>, а также определять каким субъектам предпочтительнее разрешить чтение этой информации. Кроме этого, в зависимости от степени важности конфиденциальности различных типов информации ПЛКН может определять тип и уровень надёжности каждого СПКН, которые используются СЛКН для обеспечения конфиденциальности каждого типа информации.</a:t>
            </a:r>
            <a:endParaRPr lang="ru-RU" sz="2600" dirty="0">
              <a:solidFill>
                <a:srgbClr val="000099"/>
              </a:solidFill>
            </a:endParaRPr>
          </a:p>
        </p:txBody>
      </p:sp>
      <p:sp>
        <p:nvSpPr>
          <p:cNvPr id="6"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428736"/>
            <a:ext cx="8001056" cy="479618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2900" dirty="0" smtClean="0">
                <a:solidFill>
                  <a:srgbClr val="000099"/>
                </a:solidFill>
              </a:rPr>
              <a:t>При отображении (описании) ПЛКН требуются </a:t>
            </a:r>
            <a:r>
              <a:rPr lang="ru-RU" sz="2900" i="1" dirty="0" smtClean="0">
                <a:solidFill>
                  <a:srgbClr val="FF0066"/>
                </a:solidFill>
              </a:rPr>
              <a:t>специальные средства для идентификации привлекаемых объектов и информации</a:t>
            </a:r>
            <a:r>
              <a:rPr lang="ru-RU" sz="2900" dirty="0" smtClean="0">
                <a:solidFill>
                  <a:srgbClr val="000099"/>
                </a:solidFill>
              </a:rPr>
              <a:t>.</a:t>
            </a:r>
          </a:p>
          <a:p>
            <a:pPr>
              <a:lnSpc>
                <a:spcPts val="3400"/>
              </a:lnSpc>
            </a:pPr>
            <a:r>
              <a:rPr lang="ru-RU" sz="2900" i="1" dirty="0" smtClean="0">
                <a:solidFill>
                  <a:srgbClr val="FF0066"/>
                </a:solidFill>
              </a:rPr>
              <a:t>ПЛБ может быть выражена как совокупность правил</a:t>
            </a:r>
            <a:r>
              <a:rPr lang="ru-RU" sz="2900" dirty="0" smtClean="0">
                <a:solidFill>
                  <a:srgbClr val="000099"/>
                </a:solidFill>
              </a:rPr>
              <a:t>. Каждое правило в ПЛКН может включать описание данных и описание объектов/субъектов. В некоторых политиках такие правила не представлены в явном виде, но могут быть извлечены из политики.</a:t>
            </a:r>
            <a:endParaRPr lang="ru-RU" sz="2900" dirty="0">
              <a:solidFill>
                <a:srgbClr val="000099"/>
              </a:solidFill>
            </a:endParaRPr>
          </a:p>
        </p:txBody>
      </p:sp>
      <p:sp>
        <p:nvSpPr>
          <p:cNvPr id="86020" name="Rectangle 4"/>
          <p:cNvSpPr>
            <a:spLocks noChangeArrowheads="1"/>
          </p:cNvSpPr>
          <p:nvPr/>
        </p:nvSpPr>
        <p:spPr bwMode="auto">
          <a:xfrm>
            <a:off x="793750" y="939800"/>
            <a:ext cx="8350250" cy="410369"/>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2.1. Отображение (описание) политики</a:t>
            </a:r>
            <a:endParaRPr lang="en-GB" sz="3000" b="1" i="1" dirty="0">
              <a:solidFill>
                <a:srgbClr val="FF3300"/>
              </a:solidFill>
              <a:latin typeface="Arial" charset="0"/>
            </a:endParaRPr>
          </a:p>
        </p:txBody>
      </p:sp>
      <p:sp>
        <p:nvSpPr>
          <p:cNvPr id="6"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142984"/>
            <a:ext cx="8001056" cy="500136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900"/>
              </a:lnSpc>
            </a:pPr>
            <a:r>
              <a:rPr lang="ru-RU" sz="3400" dirty="0" smtClean="0">
                <a:solidFill>
                  <a:srgbClr val="000099"/>
                </a:solidFill>
              </a:rPr>
              <a:t>Рассмотрим некоторые возможные способы отображения ПЛКН. (</a:t>
            </a:r>
            <a:r>
              <a:rPr lang="ru-RU" sz="3400" i="1" u="sng" dirty="0" smtClean="0">
                <a:solidFill>
                  <a:srgbClr val="FF0066"/>
                </a:solidFill>
              </a:rPr>
              <a:t>Примечание</a:t>
            </a:r>
            <a:r>
              <a:rPr lang="ru-RU" sz="3400" i="1" dirty="0" smtClean="0">
                <a:solidFill>
                  <a:srgbClr val="FF0066"/>
                </a:solidFill>
              </a:rPr>
              <a:t>. Несмотря на то, что некоторые СПКН имеют очевидные аналогии с определёнными видами отображения политики, способ, по которому отображается политика, напрямую не предполагает применения конкретного способа реализации политики.</a:t>
            </a:r>
            <a:r>
              <a:rPr lang="ru-RU" sz="3400" dirty="0" smtClean="0">
                <a:solidFill>
                  <a:srgbClr val="000099"/>
                </a:solidFill>
              </a:rPr>
              <a:t>)</a:t>
            </a:r>
            <a:endParaRPr lang="ru-RU" sz="3400" dirty="0">
              <a:solidFill>
                <a:srgbClr val="000099"/>
              </a:solidFill>
            </a:endParaRPr>
          </a:p>
        </p:txBody>
      </p:sp>
      <p:sp>
        <p:nvSpPr>
          <p:cNvPr id="6"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357298"/>
            <a:ext cx="8001056" cy="115416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000"/>
              </a:lnSpc>
            </a:pPr>
            <a:r>
              <a:rPr lang="ru-RU" i="1" dirty="0" smtClean="0">
                <a:solidFill>
                  <a:srgbClr val="FF0066"/>
                </a:solidFill>
              </a:rPr>
              <a:t>Политика может идентифицировать информацию различными способами</a:t>
            </a:r>
            <a:r>
              <a:rPr lang="ru-RU" dirty="0" smtClean="0">
                <a:solidFill>
                  <a:srgbClr val="000099"/>
                </a:solidFill>
              </a:rPr>
              <a:t>, среди которых:</a:t>
            </a:r>
          </a:p>
        </p:txBody>
      </p:sp>
      <p:sp>
        <p:nvSpPr>
          <p:cNvPr id="320515" name="Rectangle 3"/>
          <p:cNvSpPr>
            <a:spLocks noChangeArrowheads="1"/>
          </p:cNvSpPr>
          <p:nvPr/>
        </p:nvSpPr>
        <p:spPr bwMode="auto">
          <a:xfrm>
            <a:off x="793750" y="857232"/>
            <a:ext cx="8350250" cy="37189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2.1.1. Описание информации</a:t>
            </a:r>
            <a:endParaRPr lang="en-GB" b="1" i="1" dirty="0">
              <a:solidFill>
                <a:srgbClr val="FF3300"/>
              </a:solidFill>
              <a:latin typeface="Arial" charset="0"/>
            </a:endParaRPr>
          </a:p>
        </p:txBody>
      </p:sp>
      <p:sp>
        <p:nvSpPr>
          <p:cNvPr id="6" name="Rectangle 5"/>
          <p:cNvSpPr>
            <a:spLocks noChangeArrowheads="1"/>
          </p:cNvSpPr>
          <p:nvPr/>
        </p:nvSpPr>
        <p:spPr bwMode="auto">
          <a:xfrm>
            <a:off x="793750" y="188913"/>
            <a:ext cx="8350250" cy="263149"/>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2500306"/>
            <a:ext cx="8001056" cy="396262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2900"/>
              </a:lnSpc>
              <a:spcBef>
                <a:spcPts val="300"/>
              </a:spcBef>
              <a:buClr>
                <a:srgbClr val="FF0066"/>
              </a:buClr>
              <a:buSzPct val="80000"/>
              <a:buFont typeface="+mj-lt"/>
              <a:buAutoNum type="arabicPeriod"/>
              <a:defRPr/>
            </a:pPr>
            <a:r>
              <a:rPr lang="ru-RU" sz="2600" dirty="0" smtClean="0">
                <a:solidFill>
                  <a:srgbClr val="000099"/>
                </a:solidFill>
              </a:rPr>
              <a:t>путём идентификации субъекта, который сформировал эту информацию;</a:t>
            </a:r>
          </a:p>
          <a:p>
            <a:pPr marL="360363" indent="-360363" algn="l">
              <a:lnSpc>
                <a:spcPts val="2900"/>
              </a:lnSpc>
              <a:spcBef>
                <a:spcPts val="300"/>
              </a:spcBef>
              <a:buClr>
                <a:srgbClr val="FF0066"/>
              </a:buClr>
              <a:buSzPct val="80000"/>
              <a:buFont typeface="+mj-lt"/>
              <a:buAutoNum type="arabicPeriod"/>
              <a:defRPr/>
            </a:pPr>
            <a:r>
              <a:rPr lang="ru-RU" sz="2600" dirty="0" smtClean="0">
                <a:solidFill>
                  <a:srgbClr val="000099"/>
                </a:solidFill>
              </a:rPr>
              <a:t>путём идентификации группы субъектов, каждый из которых может читать эту информацию;</a:t>
            </a:r>
          </a:p>
          <a:p>
            <a:pPr marL="360363" indent="-360363" algn="l">
              <a:lnSpc>
                <a:spcPts val="2900"/>
              </a:lnSpc>
              <a:spcBef>
                <a:spcPts val="300"/>
              </a:spcBef>
              <a:buClr>
                <a:srgbClr val="FF0066"/>
              </a:buClr>
              <a:buSzPct val="80000"/>
              <a:buFont typeface="+mj-lt"/>
              <a:buAutoNum type="arabicPeriod"/>
              <a:defRPr/>
            </a:pPr>
            <a:r>
              <a:rPr lang="ru-RU" sz="2600" dirty="0" smtClean="0">
                <a:solidFill>
                  <a:srgbClr val="000099"/>
                </a:solidFill>
              </a:rPr>
              <a:t>путём её размещения;</a:t>
            </a:r>
          </a:p>
          <a:p>
            <a:pPr marL="360363" indent="-360363" algn="l">
              <a:lnSpc>
                <a:spcPts val="2900"/>
              </a:lnSpc>
              <a:spcBef>
                <a:spcPts val="300"/>
              </a:spcBef>
              <a:buClr>
                <a:srgbClr val="FF0066"/>
              </a:buClr>
              <a:buSzPct val="80000"/>
              <a:buFont typeface="+mj-lt"/>
              <a:buAutoNum type="arabicPeriod"/>
              <a:defRPr/>
            </a:pPr>
            <a:r>
              <a:rPr lang="ru-RU" sz="2600" dirty="0" smtClean="0">
                <a:solidFill>
                  <a:srgbClr val="000099"/>
                </a:solidFill>
              </a:rPr>
              <a:t>путём идентификации контекста, в соответствие с которым представлены данные (например, их функциональное предназначение).</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295400"/>
            <a:ext cx="8001056" cy="502701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2800"/>
              </a:lnSpc>
            </a:pPr>
            <a:r>
              <a:rPr lang="ru-RU" sz="2400" dirty="0" smtClean="0">
                <a:solidFill>
                  <a:srgbClr val="000099"/>
                </a:solidFill>
              </a:rPr>
              <a:t>Существует много способов описания объектов/субъектов включаемых в правила ПЛКН. Тем не менее </a:t>
            </a:r>
            <a:r>
              <a:rPr lang="ru-RU" sz="2400" i="1" dirty="0" smtClean="0">
                <a:solidFill>
                  <a:srgbClr val="FF0066"/>
                </a:solidFill>
              </a:rPr>
              <a:t>существуют два наиболее общих альтернативных способа: на основе персональной и уникальной идентификации объектов/субъектов, и на основе привязки атрибутов к каждому объекту/субъекту</a:t>
            </a:r>
            <a:r>
              <a:rPr lang="ru-RU" sz="2400" dirty="0" smtClean="0">
                <a:solidFill>
                  <a:srgbClr val="000099"/>
                </a:solidFill>
              </a:rPr>
              <a:t>. Также существуют </a:t>
            </a:r>
            <a:r>
              <a:rPr lang="ru-RU" sz="2400" i="1" dirty="0" smtClean="0">
                <a:solidFill>
                  <a:srgbClr val="FF0066"/>
                </a:solidFill>
              </a:rPr>
              <a:t>две формы описания объектов/субъектов</a:t>
            </a:r>
            <a:r>
              <a:rPr lang="ru-RU" sz="2400" dirty="0" smtClean="0">
                <a:solidFill>
                  <a:srgbClr val="000099"/>
                </a:solidFill>
              </a:rPr>
              <a:t>, которые в итоге и определяют </a:t>
            </a:r>
            <a:r>
              <a:rPr lang="ru-RU" sz="2400" i="1" dirty="0" smtClean="0">
                <a:solidFill>
                  <a:srgbClr val="FF0066"/>
                </a:solidFill>
              </a:rPr>
              <a:t>два типа политик обеспечения безопасности</a:t>
            </a:r>
            <a:r>
              <a:rPr lang="ru-RU" sz="2400" dirty="0" smtClean="0">
                <a:solidFill>
                  <a:srgbClr val="000099"/>
                </a:solidFill>
              </a:rPr>
              <a:t>: политики, основанные на параметрах подлинности, и политики, основанные на правилах. Эти политики рассматриваются в Главе 3.</a:t>
            </a:r>
          </a:p>
        </p:txBody>
      </p:sp>
      <p:sp>
        <p:nvSpPr>
          <p:cNvPr id="320515" name="Rectangle 3"/>
          <p:cNvSpPr>
            <a:spLocks noChangeArrowheads="1"/>
          </p:cNvSpPr>
          <p:nvPr/>
        </p:nvSpPr>
        <p:spPr bwMode="auto">
          <a:xfrm>
            <a:off x="793750" y="857232"/>
            <a:ext cx="8350250" cy="37189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2.1.2. Описание объектов/субъектов</a:t>
            </a:r>
            <a:endParaRPr lang="en-GB" b="1" i="1" dirty="0">
              <a:solidFill>
                <a:srgbClr val="FF3300"/>
              </a:solidFill>
              <a:latin typeface="Arial" charset="0"/>
            </a:endParaRPr>
          </a:p>
        </p:txBody>
      </p:sp>
      <p:sp>
        <p:nvSpPr>
          <p:cNvPr id="6"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2673350"/>
            <a:ext cx="8001056" cy="357790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100"/>
              </a:lnSpc>
            </a:pPr>
            <a:r>
              <a:rPr lang="ru-RU" sz="2600" dirty="0" smtClean="0">
                <a:solidFill>
                  <a:srgbClr val="000099"/>
                </a:solidFill>
              </a:rPr>
              <a:t>В некоторых СПКН </a:t>
            </a:r>
            <a:r>
              <a:rPr lang="ru-RU" sz="2600" i="1" dirty="0" smtClean="0">
                <a:solidFill>
                  <a:srgbClr val="FF0066"/>
                </a:solidFill>
              </a:rPr>
              <a:t>процедуры закрытия и раскрытия основаны на использовании вспомогательной информации</a:t>
            </a:r>
            <a:r>
              <a:rPr lang="ru-RU" sz="2600" dirty="0" smtClean="0">
                <a:solidFill>
                  <a:srgbClr val="000099"/>
                </a:solidFill>
              </a:rPr>
              <a:t>. Такая вспомогательная информация называется вспомогательной информацией для процедуры закрытия (ВИЗК, </a:t>
            </a:r>
            <a:r>
              <a:rPr lang="en-US" sz="2600" dirty="0" smtClean="0">
                <a:solidFill>
                  <a:srgbClr val="000099"/>
                </a:solidFill>
              </a:rPr>
              <a:t>hiding confidentiality information</a:t>
            </a:r>
            <a:r>
              <a:rPr lang="ru-RU" sz="2600" dirty="0" smtClean="0">
                <a:solidFill>
                  <a:srgbClr val="000099"/>
                </a:solidFill>
              </a:rPr>
              <a:t>) и вспомогательной информацией для процедуры раскрытия (ВИРС, </a:t>
            </a:r>
            <a:r>
              <a:rPr lang="en-US" sz="2600" dirty="0" smtClean="0">
                <a:solidFill>
                  <a:srgbClr val="000099"/>
                </a:solidFill>
              </a:rPr>
              <a:t>revealing confidentiality information</a:t>
            </a:r>
            <a:r>
              <a:rPr lang="ru-RU" sz="2600" dirty="0" smtClean="0">
                <a:solidFill>
                  <a:srgbClr val="000099"/>
                </a:solidFill>
              </a:rPr>
              <a:t>).</a:t>
            </a:r>
            <a:endParaRPr lang="ru-RU" sz="2600" dirty="0">
              <a:solidFill>
                <a:srgbClr val="000099"/>
              </a:solidFill>
            </a:endParaRPr>
          </a:p>
        </p:txBody>
      </p:sp>
      <p:sp>
        <p:nvSpPr>
          <p:cNvPr id="86020" name="Rectangle 4"/>
          <p:cNvSpPr>
            <a:spLocks noChangeArrowheads="1"/>
          </p:cNvSpPr>
          <p:nvPr/>
        </p:nvSpPr>
        <p:spPr bwMode="auto">
          <a:xfrm>
            <a:off x="785786" y="850900"/>
            <a:ext cx="8358214" cy="1692771"/>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300"/>
              </a:lnSpc>
              <a:buClr>
                <a:srgbClr val="FFFF00"/>
              </a:buClr>
              <a:buSzPct val="80000"/>
              <a:buFont typeface="Wingdings" pitchFamily="2" charset="2"/>
              <a:buNone/>
              <a:defRPr/>
            </a:pPr>
            <a:r>
              <a:rPr lang="en-US" sz="3200" b="1" i="1" dirty="0" smtClean="0">
                <a:solidFill>
                  <a:srgbClr val="FF3300"/>
                </a:solidFill>
                <a:latin typeface="Arial" charset="0"/>
              </a:rPr>
              <a:t>III. </a:t>
            </a:r>
            <a:r>
              <a:rPr lang="ru-RU" sz="3200" b="1" i="1" dirty="0" smtClean="0">
                <a:solidFill>
                  <a:srgbClr val="FF3300"/>
                </a:solidFill>
                <a:latin typeface="Arial" charset="0"/>
              </a:rPr>
              <a:t>ВИ и средства обеспечения конфиденциальности</a:t>
            </a:r>
          </a:p>
          <a:p>
            <a:pPr>
              <a:lnSpc>
                <a:spcPts val="3300"/>
              </a:lnSpc>
              <a:buClr>
                <a:srgbClr val="FFFF00"/>
              </a:buClr>
              <a:buSzPct val="80000"/>
              <a:buFont typeface="Wingdings" pitchFamily="2" charset="2"/>
              <a:buNone/>
              <a:defRPr/>
            </a:pPr>
            <a:r>
              <a:rPr lang="ru-RU" sz="3000" b="1" i="1" dirty="0" smtClean="0">
                <a:solidFill>
                  <a:srgbClr val="FF3300"/>
                </a:solidFill>
                <a:latin typeface="Arial" charset="0"/>
              </a:rPr>
              <a:t>3.1. ВИ для обеспечения конфиденциальности</a:t>
            </a:r>
            <a:endParaRPr lang="ru-RU" sz="3000" b="1" i="1" dirty="0">
              <a:solidFill>
                <a:srgbClr val="FF3300"/>
              </a:solidFill>
              <a:latin typeface="Arial" charset="0"/>
            </a:endParaRPr>
          </a:p>
        </p:txBody>
      </p:sp>
      <p:sp>
        <p:nvSpPr>
          <p:cNvPr id="6" name="Rectangle 5"/>
          <p:cNvSpPr>
            <a:spLocks noChangeArrowheads="1"/>
          </p:cNvSpPr>
          <p:nvPr/>
        </p:nvSpPr>
        <p:spPr bwMode="auto">
          <a:xfrm>
            <a:off x="793750" y="188913"/>
            <a:ext cx="8350250" cy="261937"/>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928802"/>
            <a:ext cx="8001056" cy="169277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400"/>
              </a:lnSpc>
            </a:pPr>
            <a:r>
              <a:rPr lang="ru-RU" sz="3600" dirty="0" smtClean="0">
                <a:solidFill>
                  <a:srgbClr val="000099"/>
                </a:solidFill>
              </a:rPr>
              <a:t>ВИЗК используется процедурой закрытия (ПРЗК). </a:t>
            </a:r>
            <a:r>
              <a:rPr lang="ru-RU" sz="3600" i="1" dirty="0" smtClean="0">
                <a:solidFill>
                  <a:srgbClr val="FF0000"/>
                </a:solidFill>
              </a:rPr>
              <a:t>Примеры ВИЗК </a:t>
            </a:r>
            <a:r>
              <a:rPr lang="ru-RU" sz="3600" dirty="0" smtClean="0">
                <a:solidFill>
                  <a:srgbClr val="000099"/>
                </a:solidFill>
              </a:rPr>
              <a:t>следующие:</a:t>
            </a: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7100" y="3784600"/>
            <a:ext cx="8001056" cy="228267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4000"/>
              </a:lnSpc>
              <a:spcBef>
                <a:spcPts val="600"/>
              </a:spcBef>
              <a:buClr>
                <a:srgbClr val="FF0066"/>
              </a:buClr>
              <a:buSzPct val="80000"/>
              <a:buFont typeface="+mj-lt"/>
              <a:buAutoNum type="arabicPeriod"/>
              <a:defRPr/>
            </a:pPr>
            <a:r>
              <a:rPr lang="ru-RU" sz="3400" dirty="0" smtClean="0">
                <a:solidFill>
                  <a:srgbClr val="000099"/>
                </a:solidFill>
              </a:rPr>
              <a:t>открытые ключи;</a:t>
            </a:r>
          </a:p>
          <a:p>
            <a:pPr marL="539750" indent="-539750" algn="l">
              <a:lnSpc>
                <a:spcPts val="4000"/>
              </a:lnSpc>
              <a:spcBef>
                <a:spcPts val="600"/>
              </a:spcBef>
              <a:buClr>
                <a:srgbClr val="FF0066"/>
              </a:buClr>
              <a:buSzPct val="80000"/>
              <a:buFont typeface="+mj-lt"/>
              <a:buAutoNum type="arabicPeriod"/>
              <a:defRPr/>
            </a:pPr>
            <a:r>
              <a:rPr lang="ru-RU" sz="3400" dirty="0" smtClean="0">
                <a:solidFill>
                  <a:srgbClr val="000099"/>
                </a:solidFill>
              </a:rPr>
              <a:t>симметричные ключи;</a:t>
            </a:r>
          </a:p>
          <a:p>
            <a:pPr marL="539750" indent="-539750" algn="l">
              <a:lnSpc>
                <a:spcPts val="4000"/>
              </a:lnSpc>
              <a:spcBef>
                <a:spcPts val="600"/>
              </a:spcBef>
              <a:buClr>
                <a:srgbClr val="FF0066"/>
              </a:buClr>
              <a:buSzPct val="80000"/>
              <a:buFont typeface="+mj-lt"/>
              <a:buAutoNum type="arabicPeriod"/>
              <a:defRPr/>
            </a:pPr>
            <a:r>
              <a:rPr lang="ru-RU" sz="3400" dirty="0" smtClean="0">
                <a:solidFill>
                  <a:srgbClr val="000099"/>
                </a:solidFill>
              </a:rPr>
              <a:t>место хранения данных;</a:t>
            </a:r>
          </a:p>
          <a:p>
            <a:pPr marL="539750" indent="-539750" algn="l">
              <a:lnSpc>
                <a:spcPts val="4000"/>
              </a:lnSpc>
              <a:spcBef>
                <a:spcPts val="600"/>
              </a:spcBef>
              <a:buClr>
                <a:srgbClr val="FF0066"/>
              </a:buClr>
              <a:buSzPct val="80000"/>
              <a:buFont typeface="+mj-lt"/>
              <a:buAutoNum type="arabicPeriod"/>
              <a:defRPr/>
            </a:pPr>
            <a:r>
              <a:rPr lang="ru-RU" sz="3400" dirty="0" smtClean="0">
                <a:solidFill>
                  <a:srgbClr val="000099"/>
                </a:solidFill>
              </a:rPr>
              <a:t>правила сегментирования.</a:t>
            </a:r>
            <a:endParaRPr lang="ru-RU" sz="3400" dirty="0">
              <a:solidFill>
                <a:srgbClr val="000099"/>
              </a:solidFill>
            </a:endParaRPr>
          </a:p>
        </p:txBody>
      </p:sp>
      <p:sp>
        <p:nvSpPr>
          <p:cNvPr id="7" name="Rectangle 3"/>
          <p:cNvSpPr>
            <a:spLocks noChangeArrowheads="1"/>
          </p:cNvSpPr>
          <p:nvPr/>
        </p:nvSpPr>
        <p:spPr bwMode="auto">
          <a:xfrm>
            <a:off x="793750" y="939800"/>
            <a:ext cx="8350250" cy="743793"/>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3.1.1. Вспомогательная информация для процедуры закрытия</a:t>
            </a:r>
            <a:endParaRPr lang="en-GB" b="1" i="1" dirty="0">
              <a:solidFill>
                <a:srgbClr val="FF3300"/>
              </a:solidFill>
              <a:latin typeface="Arial" charset="0"/>
            </a:endParaRP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873250"/>
            <a:ext cx="8001056" cy="169277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400"/>
              </a:lnSpc>
            </a:pPr>
            <a:r>
              <a:rPr lang="ru-RU" sz="3600" dirty="0" smtClean="0">
                <a:solidFill>
                  <a:srgbClr val="000099"/>
                </a:solidFill>
              </a:rPr>
              <a:t>ВИРС используется процедурой раскрытия (ПРРС). </a:t>
            </a:r>
            <a:r>
              <a:rPr lang="ru-RU" sz="3600" i="1" dirty="0" smtClean="0">
                <a:solidFill>
                  <a:srgbClr val="FF0000"/>
                </a:solidFill>
              </a:rPr>
              <a:t>Примеры ВИРС </a:t>
            </a:r>
            <a:r>
              <a:rPr lang="ru-RU" sz="3600" dirty="0" smtClean="0">
                <a:solidFill>
                  <a:srgbClr val="000099"/>
                </a:solidFill>
              </a:rPr>
              <a:t>следующие:</a:t>
            </a: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7100" y="3695700"/>
            <a:ext cx="8001056" cy="228267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4000"/>
              </a:lnSpc>
              <a:spcBef>
                <a:spcPts val="600"/>
              </a:spcBef>
              <a:buClr>
                <a:srgbClr val="FF0066"/>
              </a:buClr>
              <a:buSzPct val="80000"/>
              <a:buFont typeface="+mj-lt"/>
              <a:buAutoNum type="arabicPeriod"/>
              <a:defRPr/>
            </a:pPr>
            <a:r>
              <a:rPr lang="ru-RU" sz="3400" dirty="0" smtClean="0">
                <a:solidFill>
                  <a:srgbClr val="000099"/>
                </a:solidFill>
              </a:rPr>
              <a:t>закрытые ключи;</a:t>
            </a:r>
          </a:p>
          <a:p>
            <a:pPr marL="539750" indent="-539750" algn="l">
              <a:lnSpc>
                <a:spcPts val="4000"/>
              </a:lnSpc>
              <a:spcBef>
                <a:spcPts val="600"/>
              </a:spcBef>
              <a:buClr>
                <a:srgbClr val="FF0066"/>
              </a:buClr>
              <a:buSzPct val="80000"/>
              <a:buFont typeface="+mj-lt"/>
              <a:buAutoNum type="arabicPeriod"/>
              <a:defRPr/>
            </a:pPr>
            <a:r>
              <a:rPr lang="ru-RU" sz="3400" dirty="0" smtClean="0">
                <a:solidFill>
                  <a:srgbClr val="000099"/>
                </a:solidFill>
              </a:rPr>
              <a:t>симметричные ключи;</a:t>
            </a:r>
          </a:p>
          <a:p>
            <a:pPr marL="539750" indent="-539750" algn="l">
              <a:lnSpc>
                <a:spcPts val="4000"/>
              </a:lnSpc>
              <a:spcBef>
                <a:spcPts val="600"/>
              </a:spcBef>
              <a:buClr>
                <a:srgbClr val="FF0066"/>
              </a:buClr>
              <a:buSzPct val="80000"/>
              <a:buFont typeface="+mj-lt"/>
              <a:buAutoNum type="arabicPeriod"/>
              <a:defRPr/>
            </a:pPr>
            <a:r>
              <a:rPr lang="ru-RU" sz="3400" dirty="0" smtClean="0">
                <a:solidFill>
                  <a:srgbClr val="000099"/>
                </a:solidFill>
              </a:rPr>
              <a:t>место хранения данных;</a:t>
            </a:r>
          </a:p>
          <a:p>
            <a:pPr marL="539750" indent="-539750" algn="l">
              <a:lnSpc>
                <a:spcPts val="4000"/>
              </a:lnSpc>
              <a:spcBef>
                <a:spcPts val="600"/>
              </a:spcBef>
              <a:buClr>
                <a:srgbClr val="FF0066"/>
              </a:buClr>
              <a:buSzPct val="80000"/>
              <a:buFont typeface="+mj-lt"/>
              <a:buAutoNum type="arabicPeriod"/>
              <a:defRPr/>
            </a:pPr>
            <a:r>
              <a:rPr lang="ru-RU" sz="3400" dirty="0" smtClean="0">
                <a:solidFill>
                  <a:srgbClr val="000099"/>
                </a:solidFill>
              </a:rPr>
              <a:t>правила сегментирования.</a:t>
            </a:r>
            <a:endParaRPr lang="ru-RU" sz="3400" dirty="0">
              <a:solidFill>
                <a:srgbClr val="000099"/>
              </a:solidFill>
            </a:endParaRPr>
          </a:p>
        </p:txBody>
      </p:sp>
      <p:sp>
        <p:nvSpPr>
          <p:cNvPr id="7" name="Rectangle 3"/>
          <p:cNvSpPr>
            <a:spLocks noChangeArrowheads="1"/>
          </p:cNvSpPr>
          <p:nvPr/>
        </p:nvSpPr>
        <p:spPr bwMode="auto">
          <a:xfrm>
            <a:off x="755650" y="857232"/>
            <a:ext cx="8388350" cy="743793"/>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3.1.2. Вспомогательная информация для процедуры раскрытия</a:t>
            </a:r>
            <a:endParaRPr lang="en-GB" b="1" i="1" dirty="0">
              <a:solidFill>
                <a:srgbClr val="FF3300"/>
              </a:solidFill>
              <a:latin typeface="Arial" charset="0"/>
            </a:endParaRP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714488"/>
            <a:ext cx="8001056" cy="450123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900"/>
              </a:lnSpc>
            </a:pPr>
            <a:r>
              <a:rPr lang="ru-RU" sz="3200" i="1" dirty="0" smtClean="0">
                <a:solidFill>
                  <a:srgbClr val="FF0066"/>
                </a:solidFill>
              </a:rPr>
              <a:t>Средства обеспечения конфиденциальности </a:t>
            </a:r>
            <a:r>
              <a:rPr lang="ru-RU" sz="3200" dirty="0" smtClean="0">
                <a:solidFill>
                  <a:srgbClr val="000099"/>
                </a:solidFill>
              </a:rPr>
              <a:t>(СРКН) могут быть разделены на те, которые затрагивают </a:t>
            </a:r>
            <a:r>
              <a:rPr lang="ru-RU" sz="3200" i="1" dirty="0" smtClean="0">
                <a:solidFill>
                  <a:srgbClr val="FF0066"/>
                </a:solidFill>
              </a:rPr>
              <a:t>функциональные аспекты</a:t>
            </a:r>
            <a:r>
              <a:rPr lang="ru-RU" sz="3200" dirty="0" smtClean="0">
                <a:solidFill>
                  <a:srgbClr val="000099"/>
                </a:solidFill>
              </a:rPr>
              <a:t> процедуры обеспечения конфиденциальности (ПРКН), и на те, которые затрагивают </a:t>
            </a:r>
            <a:r>
              <a:rPr lang="ru-RU" sz="3200" i="1" dirty="0" smtClean="0">
                <a:solidFill>
                  <a:srgbClr val="FF0066"/>
                </a:solidFill>
              </a:rPr>
              <a:t>обеспечивающие (вспомогательные) аспекты </a:t>
            </a:r>
            <a:r>
              <a:rPr lang="ru-RU" sz="3200" dirty="0" smtClean="0">
                <a:solidFill>
                  <a:srgbClr val="000099"/>
                </a:solidFill>
              </a:rPr>
              <a:t>ПРКН (рис. 6.2).</a:t>
            </a:r>
            <a:endParaRPr lang="ru-RU" sz="3200" dirty="0">
              <a:solidFill>
                <a:srgbClr val="000099"/>
              </a:solidFill>
            </a:endParaRPr>
          </a:p>
        </p:txBody>
      </p:sp>
      <p:sp>
        <p:nvSpPr>
          <p:cNvPr id="86020" name="Rectangle 4"/>
          <p:cNvSpPr>
            <a:spLocks noChangeArrowheads="1"/>
          </p:cNvSpPr>
          <p:nvPr/>
        </p:nvSpPr>
        <p:spPr bwMode="auto">
          <a:xfrm>
            <a:off x="793750" y="857232"/>
            <a:ext cx="8350250" cy="820738"/>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3.2. Средства обеспечения конфиденциальности</a:t>
            </a:r>
            <a:endParaRPr lang="en-GB" sz="3000" b="1" i="1" dirty="0">
              <a:solidFill>
                <a:srgbClr val="FF3300"/>
              </a:solidFill>
              <a:latin typeface="Arial" charset="0"/>
            </a:endParaRPr>
          </a:p>
        </p:txBody>
      </p:sp>
      <p:sp>
        <p:nvSpPr>
          <p:cNvPr id="6" name="Rectangle 5"/>
          <p:cNvSpPr>
            <a:spLocks noChangeArrowheads="1"/>
          </p:cNvSpPr>
          <p:nvPr/>
        </p:nvSpPr>
        <p:spPr bwMode="auto">
          <a:xfrm>
            <a:off x="793750" y="188913"/>
            <a:ext cx="8350250" cy="263149"/>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9" name="Text Box 7"/>
          <p:cNvSpPr txBox="1">
            <a:spLocks noChangeArrowheads="1"/>
          </p:cNvSpPr>
          <p:nvPr/>
        </p:nvSpPr>
        <p:spPr bwMode="auto">
          <a:xfrm>
            <a:off x="928662" y="1142984"/>
            <a:ext cx="8001056" cy="5170646"/>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r>
              <a:rPr lang="ru-RU" dirty="0" smtClean="0">
                <a:solidFill>
                  <a:srgbClr val="000099"/>
                </a:solidFill>
              </a:rPr>
              <a:t>Как и в других службах обеспечения безопасности, </a:t>
            </a:r>
            <a:r>
              <a:rPr lang="ru-RU" i="1" dirty="0" smtClean="0">
                <a:solidFill>
                  <a:srgbClr val="FF0066"/>
                </a:solidFill>
              </a:rPr>
              <a:t>обеспечение конфиденциальности может осуществляться только в рамках контекста принятой политики обеспечения безопасности для соответствующей прикладной системы</a:t>
            </a:r>
            <a:r>
              <a:rPr lang="ru-RU" dirty="0" smtClean="0">
                <a:solidFill>
                  <a:srgbClr val="000099"/>
                </a:solidFill>
              </a:rPr>
              <a:t>. Некоторые из рассматриваемых далее процедур обеспечивают конфиденциальность с привлечением прикладных систем, реализующих криптографические методы.</a:t>
            </a:r>
            <a:endParaRPr lang="ru-RU" i="1" dirty="0">
              <a:solidFill>
                <a:srgbClr val="000099"/>
              </a:solidFill>
            </a:endParaRPr>
          </a:p>
        </p:txBody>
      </p:sp>
      <p:sp>
        <p:nvSpPr>
          <p:cNvPr id="4"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93750" y="188913"/>
            <a:ext cx="8350250" cy="263149"/>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grpSp>
        <p:nvGrpSpPr>
          <p:cNvPr id="49" name="Группа 48"/>
          <p:cNvGrpSpPr/>
          <p:nvPr/>
        </p:nvGrpSpPr>
        <p:grpSpPr>
          <a:xfrm>
            <a:off x="1193800" y="1028700"/>
            <a:ext cx="7423149" cy="4400550"/>
            <a:chOff x="1238250" y="1162050"/>
            <a:chExt cx="7423149" cy="4400550"/>
          </a:xfrm>
        </p:grpSpPr>
        <p:cxnSp>
          <p:nvCxnSpPr>
            <p:cNvPr id="1028" name="AutoShape 4"/>
            <p:cNvCxnSpPr>
              <a:cxnSpLocks noChangeShapeType="1"/>
            </p:cNvCxnSpPr>
            <p:nvPr/>
          </p:nvCxnSpPr>
          <p:spPr bwMode="auto">
            <a:xfrm>
              <a:off x="6407283" y="3624114"/>
              <a:ext cx="0" cy="1634740"/>
            </a:xfrm>
            <a:prstGeom prst="straightConnector1">
              <a:avLst/>
            </a:prstGeom>
            <a:noFill/>
            <a:ln w="38100">
              <a:solidFill>
                <a:srgbClr val="FF3300"/>
              </a:solidFill>
              <a:round/>
              <a:headEnd/>
              <a:tailEnd/>
            </a:ln>
          </p:spPr>
        </p:cxnSp>
        <p:cxnSp>
          <p:nvCxnSpPr>
            <p:cNvPr id="1029" name="AutoShape 5"/>
            <p:cNvCxnSpPr>
              <a:cxnSpLocks noChangeShapeType="1"/>
            </p:cNvCxnSpPr>
            <p:nvPr/>
          </p:nvCxnSpPr>
          <p:spPr bwMode="auto">
            <a:xfrm>
              <a:off x="6407283" y="4540623"/>
              <a:ext cx="501939" cy="0"/>
            </a:xfrm>
            <a:prstGeom prst="straightConnector1">
              <a:avLst/>
            </a:prstGeom>
            <a:noFill/>
            <a:ln w="38100">
              <a:solidFill>
                <a:srgbClr val="FF3300"/>
              </a:solidFill>
              <a:round/>
              <a:headEnd/>
              <a:tailEnd/>
            </a:ln>
          </p:spPr>
        </p:cxnSp>
        <p:cxnSp>
          <p:nvCxnSpPr>
            <p:cNvPr id="1030" name="AutoShape 6"/>
            <p:cNvCxnSpPr>
              <a:cxnSpLocks noChangeShapeType="1"/>
            </p:cNvCxnSpPr>
            <p:nvPr/>
          </p:nvCxnSpPr>
          <p:spPr bwMode="auto">
            <a:xfrm>
              <a:off x="6407283" y="5257799"/>
              <a:ext cx="528564" cy="0"/>
            </a:xfrm>
            <a:prstGeom prst="straightConnector1">
              <a:avLst/>
            </a:prstGeom>
            <a:noFill/>
            <a:ln w="38100">
              <a:solidFill>
                <a:srgbClr val="FF3300"/>
              </a:solidFill>
              <a:round/>
              <a:headEnd/>
              <a:tailEnd/>
            </a:ln>
          </p:spPr>
        </p:cxnSp>
        <p:sp>
          <p:nvSpPr>
            <p:cNvPr id="1032" name="AutoShape 8"/>
            <p:cNvSpPr>
              <a:spLocks noChangeArrowheads="1"/>
            </p:cNvSpPr>
            <p:nvPr/>
          </p:nvSpPr>
          <p:spPr bwMode="auto">
            <a:xfrm rot="5400000" flipH="1">
              <a:off x="6846428" y="3513073"/>
              <a:ext cx="1021976" cy="1630068"/>
            </a:xfrm>
            <a:prstGeom prst="parallelogram">
              <a:avLst>
                <a:gd name="adj" fmla="val 41792"/>
              </a:avLst>
            </a:prstGeom>
            <a:solidFill>
              <a:srgbClr val="FFCCCC"/>
            </a:solidFill>
            <a:ln w="38100">
              <a:solidFill>
                <a:srgbClr val="0066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33" name="WordArt 9"/>
            <p:cNvSpPr>
              <a:spLocks noChangeArrowheads="1" noChangeShapeType="1" noTextEdit="1"/>
            </p:cNvSpPr>
            <p:nvPr/>
          </p:nvSpPr>
          <p:spPr bwMode="auto">
            <a:xfrm>
              <a:off x="6602536" y="3920477"/>
              <a:ext cx="1513705" cy="794167"/>
            </a:xfrm>
            <a:prstGeom prst="rect">
              <a:avLst/>
            </a:prstGeom>
          </p:spPr>
          <p:txBody>
            <a:bodyPr wrap="none" fromWordArt="1">
              <a:prstTxWarp prst="textSlantUp">
                <a:avLst>
                  <a:gd name="adj" fmla="val 50731"/>
                </a:avLst>
              </a:prstTxWarp>
            </a:bodyPr>
            <a:lstStyle/>
            <a:p>
              <a:pPr algn="ctr" rtl="0"/>
              <a:r>
                <a:rPr lang="ru-RU" sz="1200" b="1" kern="10" spc="0" dirty="0" smtClean="0">
                  <a:ln w="9525">
                    <a:noFill/>
                    <a:round/>
                    <a:headEnd/>
                    <a:tailEnd/>
                  </a:ln>
                  <a:solidFill>
                    <a:srgbClr val="0070C0"/>
                  </a:solidFill>
                  <a:effectLst>
                    <a:outerShdw dist="25400" dir="2700000" algn="ctr" rotWithShape="0">
                      <a:schemeClr val="bg1"/>
                    </a:outerShdw>
                  </a:effectLst>
                  <a:latin typeface="Arial"/>
                  <a:cs typeface="Arial"/>
                </a:rPr>
                <a:t>  Процедура  </a:t>
              </a:r>
            </a:p>
            <a:p>
              <a:pPr algn="ctr" rtl="0"/>
              <a:r>
                <a:rPr lang="ru-RU" sz="1200" b="1" kern="10" spc="0" dirty="0" smtClean="0">
                  <a:ln w="9525">
                    <a:noFill/>
                    <a:round/>
                    <a:headEnd/>
                    <a:tailEnd/>
                  </a:ln>
                  <a:solidFill>
                    <a:srgbClr val="0070C0"/>
                  </a:solidFill>
                  <a:effectLst>
                    <a:outerShdw dist="25400" dir="2700000" algn="ctr" rotWithShape="0">
                      <a:schemeClr val="bg1"/>
                    </a:outerShdw>
                  </a:effectLst>
                  <a:latin typeface="Arial"/>
                  <a:cs typeface="Arial"/>
                </a:rPr>
                <a:t>  закрытия  </a:t>
              </a:r>
              <a:endParaRPr lang="ru-RU" sz="1200" b="1" kern="10" spc="0" dirty="0">
                <a:ln w="9525">
                  <a:noFill/>
                  <a:round/>
                  <a:headEnd/>
                  <a:tailEnd/>
                </a:ln>
                <a:solidFill>
                  <a:srgbClr val="0070C0"/>
                </a:solidFill>
                <a:effectLst>
                  <a:outerShdw dist="25400" dir="2700000" algn="ctr" rotWithShape="0">
                    <a:schemeClr val="bg1"/>
                  </a:outerShdw>
                </a:effectLst>
                <a:latin typeface="Arial"/>
                <a:cs typeface="Arial"/>
              </a:endParaRPr>
            </a:p>
          </p:txBody>
        </p:sp>
        <p:sp>
          <p:nvSpPr>
            <p:cNvPr id="1035" name="AutoShape 11"/>
            <p:cNvSpPr>
              <a:spLocks noChangeArrowheads="1"/>
            </p:cNvSpPr>
            <p:nvPr/>
          </p:nvSpPr>
          <p:spPr bwMode="auto">
            <a:xfrm rot="5400000" flipH="1">
              <a:off x="6846428" y="4234468"/>
              <a:ext cx="1021976" cy="1630068"/>
            </a:xfrm>
            <a:prstGeom prst="parallelogram">
              <a:avLst>
                <a:gd name="adj" fmla="val 41792"/>
              </a:avLst>
            </a:prstGeom>
            <a:solidFill>
              <a:srgbClr val="FFCCCC"/>
            </a:solidFill>
            <a:ln w="38100">
              <a:solidFill>
                <a:srgbClr val="0066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36" name="WordArt 12"/>
            <p:cNvSpPr>
              <a:spLocks noChangeArrowheads="1" noChangeShapeType="1" noTextEdit="1"/>
            </p:cNvSpPr>
            <p:nvPr/>
          </p:nvSpPr>
          <p:spPr bwMode="auto">
            <a:xfrm>
              <a:off x="6602536" y="4641872"/>
              <a:ext cx="1513705" cy="794167"/>
            </a:xfrm>
            <a:prstGeom prst="rect">
              <a:avLst/>
            </a:prstGeom>
          </p:spPr>
          <p:txBody>
            <a:bodyPr wrap="none" fromWordArt="1">
              <a:prstTxWarp prst="textSlantUp">
                <a:avLst>
                  <a:gd name="adj" fmla="val 50731"/>
                </a:avLst>
              </a:prstTxWarp>
            </a:bodyPr>
            <a:lstStyle/>
            <a:p>
              <a:pPr algn="ctr" rtl="0"/>
              <a:r>
                <a:rPr lang="ru-RU" sz="1200" b="1" kern="10" spc="0" smtClean="0">
                  <a:ln w="9525">
                    <a:noFill/>
                    <a:round/>
                    <a:headEnd/>
                    <a:tailEnd/>
                  </a:ln>
                  <a:solidFill>
                    <a:srgbClr val="0070C0"/>
                  </a:solidFill>
                  <a:effectLst>
                    <a:outerShdw dist="25400" dir="2700000" algn="ctr" rotWithShape="0">
                      <a:schemeClr val="bg1"/>
                    </a:outerShdw>
                  </a:effectLst>
                  <a:latin typeface="Arial"/>
                  <a:cs typeface="Arial"/>
                </a:rPr>
                <a:t>  Процедура  </a:t>
              </a:r>
            </a:p>
            <a:p>
              <a:pPr algn="ctr" rtl="0"/>
              <a:r>
                <a:rPr lang="ru-RU" sz="1200" b="1" kern="10" spc="0" smtClean="0">
                  <a:ln w="9525">
                    <a:noFill/>
                    <a:round/>
                    <a:headEnd/>
                    <a:tailEnd/>
                  </a:ln>
                  <a:solidFill>
                    <a:srgbClr val="0070C0"/>
                  </a:solidFill>
                  <a:effectLst>
                    <a:outerShdw dist="25400" dir="2700000" algn="ctr" rotWithShape="0">
                      <a:schemeClr val="bg1"/>
                    </a:outerShdw>
                  </a:effectLst>
                  <a:latin typeface="Arial"/>
                  <a:cs typeface="Arial"/>
                </a:rPr>
                <a:t>  раскрытия  </a:t>
              </a:r>
              <a:endParaRPr lang="ru-RU" sz="1200" b="1" kern="10" spc="0">
                <a:ln w="9525">
                  <a:noFill/>
                  <a:round/>
                  <a:headEnd/>
                  <a:tailEnd/>
                </a:ln>
                <a:solidFill>
                  <a:srgbClr val="0070C0"/>
                </a:solidFill>
                <a:effectLst>
                  <a:outerShdw dist="25400" dir="2700000" algn="ctr" rotWithShape="0">
                    <a:schemeClr val="bg1"/>
                  </a:outerShdw>
                </a:effectLst>
                <a:latin typeface="Arial"/>
                <a:cs typeface="Arial"/>
              </a:endParaRPr>
            </a:p>
          </p:txBody>
        </p:sp>
        <p:cxnSp>
          <p:nvCxnSpPr>
            <p:cNvPr id="1038" name="AutoShape 14"/>
            <p:cNvCxnSpPr>
              <a:cxnSpLocks noChangeShapeType="1"/>
            </p:cNvCxnSpPr>
            <p:nvPr/>
          </p:nvCxnSpPr>
          <p:spPr bwMode="auto">
            <a:xfrm>
              <a:off x="3706282" y="3624114"/>
              <a:ext cx="0" cy="1634741"/>
            </a:xfrm>
            <a:prstGeom prst="straightConnector1">
              <a:avLst/>
            </a:prstGeom>
            <a:noFill/>
            <a:ln w="38100">
              <a:solidFill>
                <a:srgbClr val="FF3300"/>
              </a:solidFill>
              <a:round/>
              <a:headEnd/>
              <a:tailEnd/>
            </a:ln>
          </p:spPr>
        </p:cxnSp>
        <p:cxnSp>
          <p:nvCxnSpPr>
            <p:cNvPr id="1039" name="AutoShape 15"/>
            <p:cNvCxnSpPr>
              <a:cxnSpLocks noChangeShapeType="1"/>
            </p:cNvCxnSpPr>
            <p:nvPr/>
          </p:nvCxnSpPr>
          <p:spPr bwMode="auto">
            <a:xfrm>
              <a:off x="3706282" y="4540623"/>
              <a:ext cx="501939" cy="0"/>
            </a:xfrm>
            <a:prstGeom prst="straightConnector1">
              <a:avLst/>
            </a:prstGeom>
            <a:noFill/>
            <a:ln w="38100">
              <a:solidFill>
                <a:srgbClr val="FF3300"/>
              </a:solidFill>
              <a:round/>
              <a:headEnd/>
              <a:tailEnd/>
            </a:ln>
          </p:spPr>
        </p:cxnSp>
        <p:cxnSp>
          <p:nvCxnSpPr>
            <p:cNvPr id="1040" name="AutoShape 16"/>
            <p:cNvCxnSpPr>
              <a:cxnSpLocks noChangeShapeType="1"/>
            </p:cNvCxnSpPr>
            <p:nvPr/>
          </p:nvCxnSpPr>
          <p:spPr bwMode="auto">
            <a:xfrm>
              <a:off x="3706282" y="5257800"/>
              <a:ext cx="528564" cy="0"/>
            </a:xfrm>
            <a:prstGeom prst="straightConnector1">
              <a:avLst/>
            </a:prstGeom>
            <a:noFill/>
            <a:ln w="38100">
              <a:solidFill>
                <a:srgbClr val="FF3300"/>
              </a:solidFill>
              <a:round/>
              <a:headEnd/>
              <a:tailEnd/>
            </a:ln>
          </p:spPr>
        </p:cxnSp>
        <p:cxnSp>
          <p:nvCxnSpPr>
            <p:cNvPr id="1041" name="AutoShape 17"/>
            <p:cNvCxnSpPr>
              <a:cxnSpLocks noChangeShapeType="1"/>
            </p:cNvCxnSpPr>
            <p:nvPr/>
          </p:nvCxnSpPr>
          <p:spPr bwMode="auto">
            <a:xfrm>
              <a:off x="3485390" y="3624114"/>
              <a:ext cx="0" cy="1634741"/>
            </a:xfrm>
            <a:prstGeom prst="straightConnector1">
              <a:avLst/>
            </a:prstGeom>
            <a:noFill/>
            <a:ln w="38100">
              <a:solidFill>
                <a:srgbClr val="FF3300"/>
              </a:solidFill>
              <a:round/>
              <a:headEnd/>
              <a:tailEnd/>
            </a:ln>
          </p:spPr>
        </p:cxnSp>
        <p:cxnSp>
          <p:nvCxnSpPr>
            <p:cNvPr id="1042" name="AutoShape 18"/>
            <p:cNvCxnSpPr>
              <a:cxnSpLocks noChangeShapeType="1"/>
            </p:cNvCxnSpPr>
            <p:nvPr/>
          </p:nvCxnSpPr>
          <p:spPr bwMode="auto">
            <a:xfrm>
              <a:off x="2814824" y="5258855"/>
              <a:ext cx="670566" cy="0"/>
            </a:xfrm>
            <a:prstGeom prst="straightConnector1">
              <a:avLst/>
            </a:prstGeom>
            <a:noFill/>
            <a:ln w="38100">
              <a:solidFill>
                <a:srgbClr val="FF3300"/>
              </a:solidFill>
              <a:round/>
              <a:headEnd/>
              <a:tailEnd/>
            </a:ln>
          </p:spPr>
        </p:cxnSp>
        <p:cxnSp>
          <p:nvCxnSpPr>
            <p:cNvPr id="1043" name="AutoShape 19"/>
            <p:cNvCxnSpPr>
              <a:cxnSpLocks noChangeShapeType="1"/>
            </p:cNvCxnSpPr>
            <p:nvPr/>
          </p:nvCxnSpPr>
          <p:spPr bwMode="auto">
            <a:xfrm>
              <a:off x="2814824" y="4538514"/>
              <a:ext cx="670566" cy="0"/>
            </a:xfrm>
            <a:prstGeom prst="straightConnector1">
              <a:avLst/>
            </a:prstGeom>
            <a:noFill/>
            <a:ln w="38100">
              <a:solidFill>
                <a:srgbClr val="FF3300"/>
              </a:solidFill>
              <a:round/>
              <a:headEnd/>
              <a:tailEnd/>
            </a:ln>
          </p:spPr>
        </p:cxnSp>
        <p:sp>
          <p:nvSpPr>
            <p:cNvPr id="1045" name="AutoShape 21"/>
            <p:cNvSpPr>
              <a:spLocks noChangeArrowheads="1"/>
            </p:cNvSpPr>
            <p:nvPr/>
          </p:nvSpPr>
          <p:spPr bwMode="auto">
            <a:xfrm rot="16200000">
              <a:off x="1986796" y="3513074"/>
              <a:ext cx="1021977" cy="1630068"/>
            </a:xfrm>
            <a:prstGeom prst="parallelogram">
              <a:avLst>
                <a:gd name="adj" fmla="val 41792"/>
              </a:avLst>
            </a:prstGeom>
            <a:solidFill>
              <a:srgbClr val="FFCCCC"/>
            </a:solidFill>
            <a:ln w="38100">
              <a:solidFill>
                <a:srgbClr val="0066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46" name="WordArt 22"/>
            <p:cNvSpPr>
              <a:spLocks noChangeArrowheads="1" noChangeShapeType="1" noTextEdit="1"/>
            </p:cNvSpPr>
            <p:nvPr/>
          </p:nvSpPr>
          <p:spPr bwMode="auto">
            <a:xfrm>
              <a:off x="1738959" y="3997468"/>
              <a:ext cx="1513705" cy="661279"/>
            </a:xfrm>
            <a:prstGeom prst="rect">
              <a:avLst/>
            </a:prstGeom>
          </p:spPr>
          <p:txBody>
            <a:bodyPr wrap="none" fromWordArt="1">
              <a:prstTxWarp prst="textSlantDown">
                <a:avLst>
                  <a:gd name="adj" fmla="val 37319"/>
                </a:avLst>
              </a:prstTxWarp>
            </a:bodyPr>
            <a:lstStyle/>
            <a:p>
              <a:pPr algn="ctr" rtl="0"/>
              <a:r>
                <a:rPr lang="ru-RU" sz="1200" b="1" kern="10" spc="0" dirty="0" smtClean="0">
                  <a:ln w="9525">
                    <a:noFill/>
                    <a:round/>
                    <a:headEnd/>
                    <a:tailEnd/>
                  </a:ln>
                  <a:solidFill>
                    <a:srgbClr val="0070C0"/>
                  </a:solidFill>
                  <a:effectLst>
                    <a:outerShdw dist="25400" dir="2700000" algn="ctr" rotWithShape="0">
                      <a:schemeClr val="bg1"/>
                    </a:outerShdw>
                  </a:effectLst>
                  <a:latin typeface="Arial"/>
                  <a:cs typeface="Arial"/>
                </a:rPr>
                <a:t> Инсталляция </a:t>
              </a:r>
              <a:endParaRPr lang="ru-RU" sz="1200" b="1" kern="10" spc="0" dirty="0">
                <a:ln w="9525">
                  <a:noFill/>
                  <a:round/>
                  <a:headEnd/>
                  <a:tailEnd/>
                </a:ln>
                <a:solidFill>
                  <a:srgbClr val="0070C0"/>
                </a:solidFill>
                <a:effectLst>
                  <a:outerShdw dist="25400" dir="2700000" algn="ctr" rotWithShape="0">
                    <a:schemeClr val="bg1"/>
                  </a:outerShdw>
                </a:effectLst>
                <a:latin typeface="Arial"/>
                <a:cs typeface="Arial"/>
              </a:endParaRPr>
            </a:p>
          </p:txBody>
        </p:sp>
        <p:sp>
          <p:nvSpPr>
            <p:cNvPr id="1048" name="AutoShape 24"/>
            <p:cNvSpPr>
              <a:spLocks noChangeArrowheads="1"/>
            </p:cNvSpPr>
            <p:nvPr/>
          </p:nvSpPr>
          <p:spPr bwMode="auto">
            <a:xfrm rot="16200000">
              <a:off x="1986796" y="4234469"/>
              <a:ext cx="1021977" cy="1630068"/>
            </a:xfrm>
            <a:prstGeom prst="parallelogram">
              <a:avLst>
                <a:gd name="adj" fmla="val 41792"/>
              </a:avLst>
            </a:prstGeom>
            <a:solidFill>
              <a:srgbClr val="FFCCCC"/>
            </a:solidFill>
            <a:ln w="38100">
              <a:solidFill>
                <a:srgbClr val="0066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49" name="WordArt 25"/>
            <p:cNvSpPr>
              <a:spLocks noChangeArrowheads="1" noChangeShapeType="1" noTextEdit="1"/>
            </p:cNvSpPr>
            <p:nvPr/>
          </p:nvSpPr>
          <p:spPr bwMode="auto">
            <a:xfrm>
              <a:off x="1738959" y="4718863"/>
              <a:ext cx="1513705" cy="661279"/>
            </a:xfrm>
            <a:prstGeom prst="rect">
              <a:avLst/>
            </a:prstGeom>
          </p:spPr>
          <p:txBody>
            <a:bodyPr wrap="none" fromWordArt="1">
              <a:prstTxWarp prst="textSlantDown">
                <a:avLst>
                  <a:gd name="adj" fmla="val 36046"/>
                </a:avLst>
              </a:prstTxWarp>
            </a:bodyPr>
            <a:lstStyle/>
            <a:p>
              <a:pPr algn="ctr" rtl="0"/>
              <a:r>
                <a:rPr lang="ru-RU" sz="1200" b="1" kern="10" spc="0" smtClean="0">
                  <a:ln w="9525">
                    <a:noFill/>
                    <a:round/>
                    <a:headEnd/>
                    <a:tailEnd/>
                  </a:ln>
                  <a:solidFill>
                    <a:srgbClr val="0070C0"/>
                  </a:solidFill>
                  <a:effectLst>
                    <a:outerShdw dist="25400" dir="2700000" algn="ctr" rotWithShape="0">
                      <a:schemeClr val="bg1"/>
                    </a:outerShdw>
                  </a:effectLst>
                  <a:latin typeface="Arial"/>
                  <a:cs typeface="Arial"/>
                </a:rPr>
                <a:t> Модификация </a:t>
              </a:r>
              <a:endParaRPr lang="ru-RU" sz="1200" b="1" kern="10" spc="0">
                <a:ln w="9525">
                  <a:noFill/>
                  <a:round/>
                  <a:headEnd/>
                  <a:tailEnd/>
                </a:ln>
                <a:solidFill>
                  <a:srgbClr val="0070C0"/>
                </a:solidFill>
                <a:effectLst>
                  <a:outerShdw dist="25400" dir="2700000" algn="ctr" rotWithShape="0">
                    <a:schemeClr val="bg1"/>
                  </a:outerShdw>
                </a:effectLst>
                <a:latin typeface="Arial"/>
                <a:cs typeface="Arial"/>
              </a:endParaRPr>
            </a:p>
          </p:txBody>
        </p:sp>
        <p:sp>
          <p:nvSpPr>
            <p:cNvPr id="1051" name="AutoShape 27"/>
            <p:cNvSpPr>
              <a:spLocks noChangeArrowheads="1"/>
            </p:cNvSpPr>
            <p:nvPr/>
          </p:nvSpPr>
          <p:spPr bwMode="auto">
            <a:xfrm rot="5400000" flipH="1">
              <a:off x="4145427" y="3513074"/>
              <a:ext cx="1021977" cy="1630068"/>
            </a:xfrm>
            <a:prstGeom prst="parallelogram">
              <a:avLst>
                <a:gd name="adj" fmla="val 41792"/>
              </a:avLst>
            </a:prstGeom>
            <a:solidFill>
              <a:srgbClr val="FFCCCC"/>
            </a:solidFill>
            <a:ln w="38100">
              <a:solidFill>
                <a:srgbClr val="0066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52" name="WordArt 28"/>
            <p:cNvSpPr>
              <a:spLocks noChangeArrowheads="1" noChangeShapeType="1" noTextEdit="1"/>
            </p:cNvSpPr>
            <p:nvPr/>
          </p:nvSpPr>
          <p:spPr bwMode="auto">
            <a:xfrm>
              <a:off x="3931119" y="3997468"/>
              <a:ext cx="1461440" cy="661279"/>
            </a:xfrm>
            <a:prstGeom prst="rect">
              <a:avLst/>
            </a:prstGeom>
          </p:spPr>
          <p:txBody>
            <a:bodyPr wrap="none" fromWordArt="1">
              <a:prstTxWarp prst="textSlantUp">
                <a:avLst>
                  <a:gd name="adj" fmla="val 59968"/>
                </a:avLst>
              </a:prstTxWarp>
            </a:bodyPr>
            <a:lstStyle/>
            <a:p>
              <a:pPr algn="ctr" rtl="0"/>
              <a:r>
                <a:rPr lang="ru-RU" sz="1200" b="1" kern="10" spc="0" smtClean="0">
                  <a:ln w="9525">
                    <a:noFill/>
                    <a:round/>
                    <a:headEnd/>
                    <a:tailEnd/>
                  </a:ln>
                  <a:solidFill>
                    <a:srgbClr val="0070C0"/>
                  </a:solidFill>
                  <a:effectLst>
                    <a:outerShdw dist="25400" dir="2700000" algn="ctr" rotWithShape="0">
                      <a:schemeClr val="bg1"/>
                    </a:outerShdw>
                  </a:effectLst>
                  <a:latin typeface="Arial"/>
                  <a:cs typeface="Arial"/>
                </a:rPr>
                <a:t>   Удаление   </a:t>
              </a:r>
              <a:endParaRPr lang="ru-RU" sz="1200" b="1" kern="10" spc="0">
                <a:ln w="9525">
                  <a:noFill/>
                  <a:round/>
                  <a:headEnd/>
                  <a:tailEnd/>
                </a:ln>
                <a:solidFill>
                  <a:srgbClr val="0070C0"/>
                </a:solidFill>
                <a:effectLst>
                  <a:outerShdw dist="25400" dir="2700000" algn="ctr" rotWithShape="0">
                    <a:schemeClr val="bg1"/>
                  </a:outerShdw>
                </a:effectLst>
                <a:latin typeface="Arial"/>
                <a:cs typeface="Arial"/>
              </a:endParaRPr>
            </a:p>
          </p:txBody>
        </p:sp>
        <p:sp>
          <p:nvSpPr>
            <p:cNvPr id="1054" name="AutoShape 30"/>
            <p:cNvSpPr>
              <a:spLocks noChangeArrowheads="1"/>
            </p:cNvSpPr>
            <p:nvPr/>
          </p:nvSpPr>
          <p:spPr bwMode="auto">
            <a:xfrm rot="5400000" flipH="1">
              <a:off x="4145427" y="4236578"/>
              <a:ext cx="1021977" cy="1630068"/>
            </a:xfrm>
            <a:prstGeom prst="parallelogram">
              <a:avLst>
                <a:gd name="adj" fmla="val 41792"/>
              </a:avLst>
            </a:prstGeom>
            <a:solidFill>
              <a:srgbClr val="FFCCCC"/>
            </a:solidFill>
            <a:ln w="38100">
              <a:solidFill>
                <a:srgbClr val="0066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55" name="WordArt 31"/>
            <p:cNvSpPr>
              <a:spLocks noChangeArrowheads="1" noChangeShapeType="1" noTextEdit="1"/>
            </p:cNvSpPr>
            <p:nvPr/>
          </p:nvSpPr>
          <p:spPr bwMode="auto">
            <a:xfrm>
              <a:off x="3931119" y="4720972"/>
              <a:ext cx="1461440" cy="661279"/>
            </a:xfrm>
            <a:prstGeom prst="rect">
              <a:avLst/>
            </a:prstGeom>
          </p:spPr>
          <p:txBody>
            <a:bodyPr wrap="none" fromWordArt="1">
              <a:prstTxWarp prst="textSlantUp">
                <a:avLst>
                  <a:gd name="adj" fmla="val 59968"/>
                </a:avLst>
              </a:prstTxWarp>
            </a:bodyPr>
            <a:lstStyle/>
            <a:p>
              <a:pPr algn="ctr" rtl="0"/>
              <a:r>
                <a:rPr lang="ru-RU" sz="1200" b="1" kern="10" spc="0" dirty="0" smtClean="0">
                  <a:ln w="9525">
                    <a:noFill/>
                    <a:round/>
                    <a:headEnd/>
                    <a:tailEnd/>
                  </a:ln>
                  <a:solidFill>
                    <a:srgbClr val="0070C0"/>
                  </a:solidFill>
                  <a:effectLst>
                    <a:outerShdw dist="25400" dir="2700000" algn="ctr" rotWithShape="0">
                      <a:schemeClr val="bg1"/>
                    </a:outerShdw>
                  </a:effectLst>
                  <a:latin typeface="Arial"/>
                  <a:cs typeface="Arial"/>
                </a:rPr>
                <a:t>  Регистрация  </a:t>
              </a:r>
              <a:endParaRPr lang="ru-RU" sz="1200" b="1" kern="10" spc="0" dirty="0">
                <a:ln w="9525">
                  <a:noFill/>
                  <a:round/>
                  <a:headEnd/>
                  <a:tailEnd/>
                </a:ln>
                <a:solidFill>
                  <a:srgbClr val="0070C0"/>
                </a:solidFill>
                <a:effectLst>
                  <a:outerShdw dist="25400" dir="2700000" algn="ctr" rotWithShape="0">
                    <a:schemeClr val="bg1"/>
                  </a:outerShdw>
                </a:effectLst>
                <a:latin typeface="Arial"/>
                <a:cs typeface="Arial"/>
              </a:endParaRPr>
            </a:p>
          </p:txBody>
        </p:sp>
        <p:sp>
          <p:nvSpPr>
            <p:cNvPr id="1058" name="AutoShape 34"/>
            <p:cNvSpPr>
              <a:spLocks noChangeArrowheads="1"/>
            </p:cNvSpPr>
            <p:nvPr/>
          </p:nvSpPr>
          <p:spPr bwMode="auto">
            <a:xfrm flipH="1">
              <a:off x="1238250" y="2717800"/>
              <a:ext cx="2711450" cy="1021976"/>
            </a:xfrm>
            <a:prstGeom prst="flowChartDocument">
              <a:avLst/>
            </a:prstGeom>
            <a:solidFill>
              <a:srgbClr val="CCFFCC"/>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59" name="Text Box 35"/>
            <p:cNvSpPr txBox="1">
              <a:spLocks noChangeArrowheads="1"/>
            </p:cNvSpPr>
            <p:nvPr/>
          </p:nvSpPr>
          <p:spPr bwMode="auto">
            <a:xfrm>
              <a:off x="1416050" y="2851150"/>
              <a:ext cx="2420401" cy="615553"/>
            </a:xfrm>
            <a:prstGeom prst="rect">
              <a:avLst/>
            </a:prstGeom>
            <a:noFill/>
            <a:ln w="9525">
              <a:noFill/>
              <a:miter lim="800000"/>
              <a:headEnd/>
              <a:tailEnd/>
            </a:ln>
            <a:effectLst>
              <a:outerShdw dist="25400" dir="2700000" algn="ctr" rotWithShape="0">
                <a:schemeClr val="bg1"/>
              </a:outerShdw>
            </a:effectLst>
          </p:spPr>
          <p:txBody>
            <a:bodyPr vert="horz" wrap="square" lIns="0" tIns="0" rIns="0" bIns="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ts val="0"/>
                </a:spcAft>
                <a:buClrTx/>
                <a:buSzTx/>
                <a:buFontTx/>
                <a:buNone/>
                <a:tabLst/>
              </a:pPr>
              <a:r>
                <a:rPr kumimoji="0" lang="ru-RU" sz="2000" b="1" i="0" u="none" strike="noStrike" cap="none" normalizeH="0" baseline="0" dirty="0" smtClean="0">
                  <a:ln>
                    <a:noFill/>
                  </a:ln>
                  <a:solidFill>
                    <a:srgbClr val="660066"/>
                  </a:solidFill>
                  <a:effectLst/>
                  <a:latin typeface="Arial" pitchFamily="34" charset="0"/>
                  <a:cs typeface="Arial" pitchFamily="34" charset="0"/>
                </a:rPr>
                <a:t>Вспомогательные</a:t>
              </a:r>
            </a:p>
            <a:p>
              <a:pPr marL="0" marR="0" lvl="0" indent="0" algn="r" defTabSz="914400" rtl="0" eaLnBrk="1" fontAlgn="base" latinLnBrk="0" hangingPunct="1">
                <a:lnSpc>
                  <a:spcPct val="100000"/>
                </a:lnSpc>
                <a:spcBef>
                  <a:spcPct val="0"/>
                </a:spcBef>
                <a:spcAft>
                  <a:spcPts val="0"/>
                </a:spcAft>
                <a:buClrTx/>
                <a:buSzTx/>
                <a:buFontTx/>
                <a:buNone/>
                <a:tabLst/>
              </a:pPr>
              <a:r>
                <a:rPr kumimoji="0" lang="ru-RU" sz="2000" b="1" i="0" u="none" strike="noStrike" cap="none" normalizeH="0" baseline="0" dirty="0" smtClean="0">
                  <a:ln>
                    <a:noFill/>
                  </a:ln>
                  <a:solidFill>
                    <a:srgbClr val="660066"/>
                  </a:solidFill>
                  <a:effectLst/>
                  <a:latin typeface="Arial" pitchFamily="34" charset="0"/>
                  <a:cs typeface="Arial" pitchFamily="34" charset="0"/>
                </a:rPr>
                <a:t>средства </a:t>
              </a:r>
            </a:p>
          </p:txBody>
        </p:sp>
        <p:sp>
          <p:nvSpPr>
            <p:cNvPr id="1060" name="Freeform 36"/>
            <p:cNvSpPr>
              <a:spLocks/>
            </p:cNvSpPr>
            <p:nvPr/>
          </p:nvSpPr>
          <p:spPr bwMode="auto">
            <a:xfrm flipH="1">
              <a:off x="3948869" y="2418625"/>
              <a:ext cx="655774" cy="800495"/>
            </a:xfrm>
            <a:custGeom>
              <a:avLst/>
              <a:gdLst/>
              <a:ahLst/>
              <a:cxnLst>
                <a:cxn ang="0">
                  <a:pos x="0" y="0"/>
                </a:cxn>
                <a:cxn ang="0">
                  <a:pos x="0" y="822"/>
                </a:cxn>
                <a:cxn ang="0">
                  <a:pos x="477" y="822"/>
                </a:cxn>
              </a:cxnLst>
              <a:rect l="0" t="0" r="r" b="b"/>
              <a:pathLst>
                <a:path w="477" h="822">
                  <a:moveTo>
                    <a:pt x="0" y="0"/>
                  </a:moveTo>
                  <a:lnTo>
                    <a:pt x="0" y="822"/>
                  </a:lnTo>
                  <a:lnTo>
                    <a:pt x="477" y="822"/>
                  </a:lnTo>
                </a:path>
              </a:pathLst>
            </a:custGeom>
            <a:noFill/>
            <a:ln w="38100">
              <a:solidFill>
                <a:srgbClr val="FF3300"/>
              </a:solidFill>
              <a:round/>
              <a:headEnd/>
              <a:tailEnd type="triangle" w="lg" len="lg"/>
            </a:ln>
          </p:spPr>
          <p:txBody>
            <a:bodyPr vert="horz" wrap="square" lIns="91440" tIns="45720" rIns="91440" bIns="45720" numCol="1" anchor="t" anchorCtr="0" compatLnSpc="1">
              <a:prstTxWarp prst="textNoShape">
                <a:avLst/>
              </a:prstTxWarp>
            </a:bodyPr>
            <a:lstStyle/>
            <a:p>
              <a:endParaRPr lang="ru-RU"/>
            </a:p>
          </p:txBody>
        </p:sp>
        <p:sp>
          <p:nvSpPr>
            <p:cNvPr id="1061" name="Freeform 37"/>
            <p:cNvSpPr>
              <a:spLocks/>
            </p:cNvSpPr>
            <p:nvPr/>
          </p:nvSpPr>
          <p:spPr bwMode="auto">
            <a:xfrm>
              <a:off x="5279154" y="2418625"/>
              <a:ext cx="674511" cy="800495"/>
            </a:xfrm>
            <a:custGeom>
              <a:avLst/>
              <a:gdLst/>
              <a:ahLst/>
              <a:cxnLst>
                <a:cxn ang="0">
                  <a:pos x="0" y="0"/>
                </a:cxn>
                <a:cxn ang="0">
                  <a:pos x="0" y="822"/>
                </a:cxn>
                <a:cxn ang="0">
                  <a:pos x="477" y="822"/>
                </a:cxn>
              </a:cxnLst>
              <a:rect l="0" t="0" r="r" b="b"/>
              <a:pathLst>
                <a:path w="477" h="822">
                  <a:moveTo>
                    <a:pt x="0" y="0"/>
                  </a:moveTo>
                  <a:lnTo>
                    <a:pt x="0" y="822"/>
                  </a:lnTo>
                  <a:lnTo>
                    <a:pt x="477" y="822"/>
                  </a:lnTo>
                </a:path>
              </a:pathLst>
            </a:custGeom>
            <a:noFill/>
            <a:ln w="38100">
              <a:solidFill>
                <a:srgbClr val="FF3300"/>
              </a:solidFill>
              <a:round/>
              <a:headEnd/>
              <a:tailEnd type="triangle" w="lg" len="lg"/>
            </a:ln>
          </p:spPr>
          <p:txBody>
            <a:bodyPr vert="horz" wrap="square" lIns="91440" tIns="45720" rIns="91440" bIns="45720" numCol="1" anchor="t" anchorCtr="0" compatLnSpc="1">
              <a:prstTxWarp prst="textNoShape">
                <a:avLst/>
              </a:prstTxWarp>
            </a:bodyPr>
            <a:lstStyle/>
            <a:p>
              <a:endParaRPr lang="ru-RU"/>
            </a:p>
          </p:txBody>
        </p:sp>
        <p:sp>
          <p:nvSpPr>
            <p:cNvPr id="1063" name="AutoShape 39"/>
            <p:cNvSpPr>
              <a:spLocks noChangeArrowheads="1"/>
            </p:cNvSpPr>
            <p:nvPr/>
          </p:nvSpPr>
          <p:spPr bwMode="auto">
            <a:xfrm>
              <a:off x="3016250" y="1162050"/>
              <a:ext cx="3822700" cy="1335675"/>
            </a:xfrm>
            <a:prstGeom prst="bevel">
              <a:avLst>
                <a:gd name="adj" fmla="val 12500"/>
              </a:avLst>
            </a:prstGeom>
            <a:solidFill>
              <a:srgbClr val="CCFFFF"/>
            </a:solidFill>
            <a:ln w="38100">
              <a:solidFill>
                <a:srgbClr val="00206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64" name="Text Box 40"/>
            <p:cNvSpPr txBox="1">
              <a:spLocks noChangeArrowheads="1"/>
            </p:cNvSpPr>
            <p:nvPr/>
          </p:nvSpPr>
          <p:spPr bwMode="auto">
            <a:xfrm>
              <a:off x="3194050" y="1473200"/>
              <a:ext cx="3467100" cy="738664"/>
            </a:xfrm>
            <a:prstGeom prst="rect">
              <a:avLst/>
            </a:prstGeom>
            <a:noFill/>
            <a:ln w="9525">
              <a:noFill/>
              <a:miter lim="800000"/>
              <a:headEnd/>
              <a:tailEnd/>
            </a:ln>
            <a:effectLst>
              <a:outerShdw dist="25400" dir="2700000" algn="ctr" rotWithShape="0">
                <a:schemeClr val="accent3"/>
              </a:outerShdw>
            </a:effec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spcBef>
                  <a:spcPct val="0"/>
                </a:spcBef>
                <a:spcAft>
                  <a:spcPts val="0"/>
                </a:spcAft>
                <a:buClrTx/>
                <a:buSzTx/>
                <a:buFontTx/>
                <a:buNone/>
                <a:tabLst/>
              </a:pPr>
              <a:r>
                <a:rPr kumimoji="0" lang="ru-RU" sz="2400" b="0" i="0" u="none" strike="noStrike" cap="none" normalizeH="0" baseline="0" dirty="0" smtClean="0">
                  <a:ln>
                    <a:noFill/>
                  </a:ln>
                  <a:solidFill>
                    <a:srgbClr val="C00000"/>
                  </a:solidFill>
                  <a:effectLst/>
                  <a:latin typeface="Tahoma" pitchFamily="34" charset="0"/>
                  <a:cs typeface="Arial" pitchFamily="34" charset="0"/>
                </a:rPr>
                <a:t>Средства обеспечения</a:t>
              </a:r>
            </a:p>
            <a:p>
              <a:pPr marL="0" marR="0" lvl="0" indent="0" algn="ctr" defTabSz="914400" rtl="0" eaLnBrk="1" fontAlgn="base" latinLnBrk="0" hangingPunct="1">
                <a:spcBef>
                  <a:spcPct val="0"/>
                </a:spcBef>
                <a:spcAft>
                  <a:spcPts val="0"/>
                </a:spcAft>
                <a:buClrTx/>
                <a:buSzTx/>
                <a:buFontTx/>
                <a:buNone/>
                <a:tabLst/>
              </a:pPr>
              <a:r>
                <a:rPr kumimoji="0" lang="ru-RU" sz="2400" b="0" i="0" u="none" strike="noStrike" cap="none" normalizeH="0" baseline="0" dirty="0" smtClean="0">
                  <a:ln>
                    <a:noFill/>
                  </a:ln>
                  <a:solidFill>
                    <a:srgbClr val="C00000"/>
                  </a:solidFill>
                  <a:effectLst/>
                  <a:latin typeface="Tahoma" pitchFamily="34" charset="0"/>
                  <a:cs typeface="Arial" pitchFamily="34" charset="0"/>
                </a:rPr>
                <a:t>конфиденциальности</a:t>
              </a:r>
              <a:endParaRPr kumimoji="0" lang="ru-RU" sz="2400" b="0" i="0" u="none" strike="noStrike" cap="none" normalizeH="0" baseline="0" dirty="0" smtClean="0">
                <a:ln>
                  <a:noFill/>
                </a:ln>
                <a:solidFill>
                  <a:srgbClr val="C00000"/>
                </a:solidFill>
                <a:effectLst/>
                <a:latin typeface="Arial" pitchFamily="34" charset="0"/>
                <a:cs typeface="Arial" pitchFamily="34" charset="0"/>
              </a:endParaRPr>
            </a:p>
          </p:txBody>
        </p:sp>
        <p:sp>
          <p:nvSpPr>
            <p:cNvPr id="1066" name="AutoShape 42"/>
            <p:cNvSpPr>
              <a:spLocks noChangeArrowheads="1"/>
            </p:cNvSpPr>
            <p:nvPr/>
          </p:nvSpPr>
          <p:spPr bwMode="auto">
            <a:xfrm>
              <a:off x="5953664" y="2739245"/>
              <a:ext cx="2707735" cy="1021976"/>
            </a:xfrm>
            <a:prstGeom prst="flowChartDocument">
              <a:avLst/>
            </a:prstGeom>
            <a:solidFill>
              <a:srgbClr val="CCFFCC"/>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67" name="Text Box 43"/>
            <p:cNvSpPr txBox="1">
              <a:spLocks noChangeArrowheads="1"/>
            </p:cNvSpPr>
            <p:nvPr/>
          </p:nvSpPr>
          <p:spPr bwMode="auto">
            <a:xfrm>
              <a:off x="6083300" y="2851150"/>
              <a:ext cx="2284167" cy="615553"/>
            </a:xfrm>
            <a:prstGeom prst="rect">
              <a:avLst/>
            </a:prstGeom>
            <a:noFill/>
            <a:ln w="9525">
              <a:noFill/>
              <a:miter lim="800000"/>
              <a:headEnd/>
              <a:tailEnd/>
            </a:ln>
            <a:effectLst>
              <a:outerShdw dist="25400" dir="2700000" algn="ctr" rotWithShape="0">
                <a:schemeClr val="bg1"/>
              </a:outerShdw>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ru-RU" sz="2000" b="1" i="0" u="none" strike="noStrike" cap="none" normalizeH="0" baseline="0" dirty="0" smtClean="0">
                  <a:ln>
                    <a:noFill/>
                  </a:ln>
                  <a:solidFill>
                    <a:srgbClr val="660066"/>
                  </a:solidFill>
                  <a:effectLst/>
                  <a:latin typeface="Arial" pitchFamily="34" charset="0"/>
                  <a:cs typeface="Arial" pitchFamily="34" charset="0"/>
                </a:rPr>
                <a:t>Функциональные</a:t>
              </a:r>
            </a:p>
            <a:p>
              <a:pPr marL="0" marR="0" lvl="0" indent="0" algn="l" defTabSz="914400" rtl="0" eaLnBrk="1" fontAlgn="base" latinLnBrk="0" hangingPunct="1">
                <a:lnSpc>
                  <a:spcPct val="100000"/>
                </a:lnSpc>
                <a:spcBef>
                  <a:spcPct val="0"/>
                </a:spcBef>
                <a:spcAft>
                  <a:spcPts val="0"/>
                </a:spcAft>
                <a:buClrTx/>
                <a:buSzTx/>
                <a:buFontTx/>
                <a:buNone/>
                <a:tabLst/>
              </a:pPr>
              <a:r>
                <a:rPr kumimoji="0" lang="ru-RU" sz="2000" b="1" i="0" u="none" strike="noStrike" cap="none" normalizeH="0" baseline="0" dirty="0" smtClean="0">
                  <a:ln>
                    <a:noFill/>
                  </a:ln>
                  <a:solidFill>
                    <a:srgbClr val="660066"/>
                  </a:solidFill>
                  <a:effectLst/>
                  <a:latin typeface="Arial" pitchFamily="34" charset="0"/>
                  <a:cs typeface="Arial" pitchFamily="34" charset="0"/>
                </a:rPr>
                <a:t>средства </a:t>
              </a:r>
            </a:p>
          </p:txBody>
        </p:sp>
      </p:grpSp>
      <p:sp>
        <p:nvSpPr>
          <p:cNvPr id="50" name="Text Box 2"/>
          <p:cNvSpPr txBox="1">
            <a:spLocks noChangeArrowheads="1"/>
          </p:cNvSpPr>
          <p:nvPr/>
        </p:nvSpPr>
        <p:spPr bwMode="auto">
          <a:xfrm>
            <a:off x="971550" y="5740400"/>
            <a:ext cx="7921625" cy="67710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r>
              <a:rPr lang="ru-RU" sz="2200" b="1" dirty="0" smtClean="0">
                <a:solidFill>
                  <a:srgbClr val="C00000"/>
                </a:solidFill>
              </a:rPr>
              <a:t>Рис. 6.2. Средства, используемые в процедурах обеспечения конфиденциальности</a:t>
            </a:r>
            <a:endParaRPr lang="ru-RU" sz="2200" b="1" dirty="0">
              <a:solidFill>
                <a:srgbClr val="C00000"/>
              </a:solidFill>
            </a:endParaRP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714488"/>
            <a:ext cx="8001056" cy="194925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200" dirty="0" smtClean="0">
                <a:solidFill>
                  <a:srgbClr val="000099"/>
                </a:solidFill>
              </a:rPr>
              <a:t>Эти СРКН используются </a:t>
            </a:r>
            <a:r>
              <a:rPr lang="ru-RU" sz="3200" i="1" dirty="0" smtClean="0">
                <a:solidFill>
                  <a:srgbClr val="FF0066"/>
                </a:solidFill>
              </a:rPr>
              <a:t>для защиты конфиденциальности данных</a:t>
            </a:r>
            <a:r>
              <a:rPr lang="ru-RU" sz="3200" dirty="0" smtClean="0">
                <a:solidFill>
                  <a:srgbClr val="000099"/>
                </a:solidFill>
              </a:rPr>
              <a:t>. Возможные </a:t>
            </a:r>
            <a:r>
              <a:rPr lang="ru-RU" sz="3200" i="1" dirty="0" smtClean="0">
                <a:solidFill>
                  <a:srgbClr val="FF0066"/>
                </a:solidFill>
              </a:rPr>
              <a:t>входные данные </a:t>
            </a:r>
            <a:r>
              <a:rPr lang="ru-RU" sz="3200" dirty="0" smtClean="0">
                <a:solidFill>
                  <a:srgbClr val="000099"/>
                </a:solidFill>
              </a:rPr>
              <a:t>СРКН для ПРЗК следующие:</a:t>
            </a: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3714752"/>
            <a:ext cx="8001056" cy="233397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400"/>
              </a:lnSpc>
              <a:spcBef>
                <a:spcPts val="600"/>
              </a:spcBef>
              <a:buClr>
                <a:srgbClr val="FF0066"/>
              </a:buClr>
              <a:buSzPct val="80000"/>
              <a:buFont typeface="+mj-lt"/>
              <a:buAutoNum type="arabicPeriod"/>
              <a:defRPr/>
            </a:pPr>
            <a:r>
              <a:rPr lang="ru-RU" sz="3000" dirty="0" smtClean="0">
                <a:solidFill>
                  <a:srgbClr val="000099"/>
                </a:solidFill>
              </a:rPr>
              <a:t>данные (возможно, конфиденциальность которых уже защищена);</a:t>
            </a:r>
          </a:p>
          <a:p>
            <a:pPr marL="442913" indent="-442913" algn="l">
              <a:lnSpc>
                <a:spcPts val="3400"/>
              </a:lnSpc>
              <a:spcBef>
                <a:spcPts val="600"/>
              </a:spcBef>
              <a:buClr>
                <a:srgbClr val="FF0066"/>
              </a:buClr>
              <a:buSzPct val="80000"/>
              <a:buFont typeface="+mj-lt"/>
              <a:buAutoNum type="arabicPeriod"/>
              <a:defRPr/>
            </a:pPr>
            <a:r>
              <a:rPr lang="ru-RU" sz="3000" dirty="0" smtClean="0">
                <a:solidFill>
                  <a:srgbClr val="000099"/>
                </a:solidFill>
              </a:rPr>
              <a:t>ВИЗК;</a:t>
            </a:r>
          </a:p>
          <a:p>
            <a:pPr marL="442913" indent="-442913" algn="l">
              <a:lnSpc>
                <a:spcPts val="3400"/>
              </a:lnSpc>
              <a:spcBef>
                <a:spcPts val="600"/>
              </a:spcBef>
              <a:buClr>
                <a:srgbClr val="FF0066"/>
              </a:buClr>
              <a:buSzPct val="80000"/>
              <a:buFont typeface="+mj-lt"/>
              <a:buAutoNum type="arabicPeriod"/>
              <a:defRPr/>
            </a:pPr>
            <a:r>
              <a:rPr lang="ru-RU" sz="3000" dirty="0" smtClean="0">
                <a:solidFill>
                  <a:srgbClr val="000099"/>
                </a:solidFill>
              </a:rPr>
              <a:t>специальные идентификаторы СПКН.</a:t>
            </a:r>
            <a:endParaRPr lang="ru-RU" sz="3000" dirty="0">
              <a:solidFill>
                <a:srgbClr val="000099"/>
              </a:solidFill>
            </a:endParaRPr>
          </a:p>
        </p:txBody>
      </p:sp>
      <p:sp>
        <p:nvSpPr>
          <p:cNvPr id="7" name="Rectangle 3"/>
          <p:cNvSpPr>
            <a:spLocks noChangeArrowheads="1"/>
          </p:cNvSpPr>
          <p:nvPr/>
        </p:nvSpPr>
        <p:spPr bwMode="auto">
          <a:xfrm>
            <a:off x="793750" y="857232"/>
            <a:ext cx="8350250" cy="743793"/>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3.2.1. Функциональные СРКН</a:t>
            </a:r>
          </a:p>
          <a:p>
            <a:pPr>
              <a:lnSpc>
                <a:spcPts val="2900"/>
              </a:lnSpc>
              <a:buClr>
                <a:srgbClr val="FFFF00"/>
              </a:buClr>
              <a:buSzPct val="80000"/>
              <a:buFont typeface="Wingdings" pitchFamily="2" charset="2"/>
              <a:buNone/>
              <a:defRPr/>
            </a:pPr>
            <a:r>
              <a:rPr lang="ru-RU" sz="2600" b="1" i="1" dirty="0" smtClean="0">
                <a:solidFill>
                  <a:srgbClr val="FF3300"/>
                </a:solidFill>
                <a:latin typeface="Arial" charset="0"/>
              </a:rPr>
              <a:t>3.2.1.1. СРКН для процедур закрытия</a:t>
            </a:r>
            <a:endParaRPr lang="en-GB" sz="2600" b="1" i="1" dirty="0">
              <a:solidFill>
                <a:srgbClr val="FF3300"/>
              </a:solidFill>
              <a:latin typeface="Arial" charset="0"/>
            </a:endParaRP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71546"/>
            <a:ext cx="8001056" cy="97462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400" dirty="0" smtClean="0">
                <a:solidFill>
                  <a:srgbClr val="000099"/>
                </a:solidFill>
              </a:rPr>
              <a:t>Возможные </a:t>
            </a:r>
            <a:r>
              <a:rPr lang="ru-RU" sz="3400" i="1" dirty="0" smtClean="0">
                <a:solidFill>
                  <a:srgbClr val="FF0066"/>
                </a:solidFill>
              </a:rPr>
              <a:t>выходные данные </a:t>
            </a:r>
            <a:r>
              <a:rPr lang="ru-RU" sz="3400" dirty="0" smtClean="0">
                <a:solidFill>
                  <a:srgbClr val="000099"/>
                </a:solidFill>
              </a:rPr>
              <a:t>СРКН для ПРЗК следующие:</a:t>
            </a: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2071678"/>
            <a:ext cx="8001056" cy="411651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500"/>
              </a:lnSpc>
              <a:spcBef>
                <a:spcPts val="300"/>
              </a:spcBef>
              <a:buClr>
                <a:srgbClr val="FF0066"/>
              </a:buClr>
              <a:buSzPct val="80000"/>
              <a:buFont typeface="+mj-lt"/>
              <a:buAutoNum type="arabicPeriod"/>
              <a:defRPr/>
            </a:pPr>
            <a:r>
              <a:rPr lang="ru-RU" sz="3100" dirty="0" smtClean="0">
                <a:solidFill>
                  <a:srgbClr val="000099"/>
                </a:solidFill>
              </a:rPr>
              <a:t>данные, конфиденциальность которых защищена;</a:t>
            </a:r>
          </a:p>
          <a:p>
            <a:pPr marL="442913" indent="-442913" algn="l">
              <a:lnSpc>
                <a:spcPts val="3500"/>
              </a:lnSpc>
              <a:spcBef>
                <a:spcPts val="300"/>
              </a:spcBef>
              <a:buClr>
                <a:srgbClr val="FF0066"/>
              </a:buClr>
              <a:buSzPct val="80000"/>
              <a:buFont typeface="+mj-lt"/>
              <a:buAutoNum type="arabicPeriod"/>
              <a:defRPr/>
            </a:pPr>
            <a:r>
              <a:rPr lang="ru-RU" sz="3100" dirty="0" smtClean="0">
                <a:solidFill>
                  <a:srgbClr val="000099"/>
                </a:solidFill>
              </a:rPr>
              <a:t>другие результаты проведённой ПРЗК;</a:t>
            </a:r>
          </a:p>
          <a:p>
            <a:pPr marL="442913" indent="-442913" algn="l">
              <a:lnSpc>
                <a:spcPts val="3500"/>
              </a:lnSpc>
              <a:spcBef>
                <a:spcPts val="300"/>
              </a:spcBef>
              <a:buClr>
                <a:srgbClr val="FF0066"/>
              </a:buClr>
              <a:buSzPct val="80000"/>
              <a:buFont typeface="+mj-lt"/>
              <a:buAutoNum type="arabicPeriod"/>
              <a:defRPr/>
            </a:pPr>
            <a:r>
              <a:rPr lang="ru-RU" sz="3100" dirty="0" smtClean="0">
                <a:solidFill>
                  <a:srgbClr val="000099"/>
                </a:solidFill>
              </a:rPr>
              <a:t>уникальный идентификатор (УИД) зоны защиты конфиденциальности, в которой были размещены данные, конфиденциальность которых защищена.</a:t>
            </a:r>
            <a:endParaRPr lang="ru-RU" sz="3100" dirty="0">
              <a:solidFill>
                <a:srgbClr val="000099"/>
              </a:solidFill>
            </a:endParaRP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500174"/>
            <a:ext cx="8001056" cy="230832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3200" dirty="0" smtClean="0">
                <a:solidFill>
                  <a:srgbClr val="000099"/>
                </a:solidFill>
              </a:rPr>
              <a:t>Это СРКН </a:t>
            </a:r>
            <a:r>
              <a:rPr lang="ru-RU" sz="3200" i="1" dirty="0" smtClean="0">
                <a:solidFill>
                  <a:srgbClr val="FF0066"/>
                </a:solidFill>
              </a:rPr>
              <a:t>снимает защиту с данных</a:t>
            </a:r>
            <a:r>
              <a:rPr lang="ru-RU" sz="3200" dirty="0" smtClean="0">
                <a:solidFill>
                  <a:srgbClr val="000099"/>
                </a:solidFill>
              </a:rPr>
              <a:t>, которые были ранее подвергнуты обработке с помощью ПРЗК. Возможные </a:t>
            </a:r>
            <a:r>
              <a:rPr lang="ru-RU" sz="3200" i="1" dirty="0" smtClean="0">
                <a:solidFill>
                  <a:srgbClr val="FF0066"/>
                </a:solidFill>
              </a:rPr>
              <a:t>входные данные </a:t>
            </a:r>
            <a:r>
              <a:rPr lang="ru-RU" sz="3200" dirty="0" smtClean="0">
                <a:solidFill>
                  <a:srgbClr val="000099"/>
                </a:solidFill>
              </a:rPr>
              <a:t>СРКН для ПРРС следующие:</a:t>
            </a: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3929066"/>
            <a:ext cx="8001056" cy="210314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500"/>
              </a:lnSpc>
              <a:spcBef>
                <a:spcPts val="1200"/>
              </a:spcBef>
              <a:buClr>
                <a:srgbClr val="FF0066"/>
              </a:buClr>
              <a:buSzPct val="80000"/>
              <a:buFont typeface="+mj-lt"/>
              <a:buAutoNum type="arabicPeriod"/>
              <a:defRPr/>
            </a:pPr>
            <a:r>
              <a:rPr lang="ru-RU" sz="3000" dirty="0" smtClean="0">
                <a:solidFill>
                  <a:srgbClr val="000099"/>
                </a:solidFill>
              </a:rPr>
              <a:t>данные, конфиденциальность которых защищена;</a:t>
            </a:r>
          </a:p>
          <a:p>
            <a:pPr marL="442913" indent="-442913" algn="l">
              <a:lnSpc>
                <a:spcPts val="3500"/>
              </a:lnSpc>
              <a:spcBef>
                <a:spcPts val="1200"/>
              </a:spcBef>
              <a:buClr>
                <a:srgbClr val="FF0066"/>
              </a:buClr>
              <a:buSzPct val="80000"/>
              <a:buFont typeface="+mj-lt"/>
              <a:buAutoNum type="arabicPeriod"/>
              <a:defRPr/>
            </a:pPr>
            <a:r>
              <a:rPr lang="ru-RU" sz="3000" dirty="0" smtClean="0">
                <a:solidFill>
                  <a:srgbClr val="000099"/>
                </a:solidFill>
              </a:rPr>
              <a:t>ВИРС;</a:t>
            </a:r>
          </a:p>
          <a:p>
            <a:pPr marL="442913" indent="-442913" algn="l">
              <a:lnSpc>
                <a:spcPts val="3500"/>
              </a:lnSpc>
              <a:spcBef>
                <a:spcPts val="1200"/>
              </a:spcBef>
              <a:buClr>
                <a:srgbClr val="FF0066"/>
              </a:buClr>
              <a:buSzPct val="80000"/>
              <a:buFont typeface="+mj-lt"/>
              <a:buAutoNum type="arabicPeriod"/>
              <a:defRPr/>
            </a:pPr>
            <a:r>
              <a:rPr lang="ru-RU" sz="3000" dirty="0" smtClean="0">
                <a:solidFill>
                  <a:srgbClr val="000099"/>
                </a:solidFill>
              </a:rPr>
              <a:t>специальные идентификаторы СПКН.</a:t>
            </a:r>
            <a:endParaRPr lang="ru-RU" sz="3000" dirty="0">
              <a:solidFill>
                <a:srgbClr val="000099"/>
              </a:solidFill>
            </a:endParaRPr>
          </a:p>
        </p:txBody>
      </p:sp>
      <p:sp>
        <p:nvSpPr>
          <p:cNvPr id="7" name="Rectangle 3"/>
          <p:cNvSpPr>
            <a:spLocks noChangeArrowheads="1"/>
          </p:cNvSpPr>
          <p:nvPr/>
        </p:nvSpPr>
        <p:spPr bwMode="auto">
          <a:xfrm>
            <a:off x="755650" y="928670"/>
            <a:ext cx="8388350" cy="359073"/>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700"/>
              </a:lnSpc>
              <a:buClr>
                <a:srgbClr val="FFFF00"/>
              </a:buClr>
              <a:buSzPct val="80000"/>
              <a:buFont typeface="Wingdings" pitchFamily="2" charset="2"/>
              <a:buNone/>
              <a:defRPr/>
            </a:pPr>
            <a:r>
              <a:rPr lang="ru-RU" sz="2600" b="1" i="1" dirty="0" smtClean="0">
                <a:solidFill>
                  <a:srgbClr val="FF3300"/>
                </a:solidFill>
                <a:latin typeface="Arial" charset="0"/>
              </a:rPr>
              <a:t>3.2.1.2. СРКН для процедур раскрытия</a:t>
            </a:r>
            <a:endParaRPr lang="en-GB" sz="2600" b="1" i="1" dirty="0">
              <a:solidFill>
                <a:srgbClr val="FF3300"/>
              </a:solidFill>
              <a:latin typeface="Arial" charset="0"/>
            </a:endParaRP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39800"/>
            <a:ext cx="8001056" cy="97462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400" dirty="0" smtClean="0">
                <a:solidFill>
                  <a:srgbClr val="000099"/>
                </a:solidFill>
              </a:rPr>
              <a:t>Возможные </a:t>
            </a:r>
            <a:r>
              <a:rPr lang="ru-RU" sz="3400" i="1" dirty="0" smtClean="0">
                <a:solidFill>
                  <a:srgbClr val="FF0066"/>
                </a:solidFill>
              </a:rPr>
              <a:t>выходные данные </a:t>
            </a:r>
            <a:r>
              <a:rPr lang="ru-RU" sz="3400" dirty="0" smtClean="0">
                <a:solidFill>
                  <a:srgbClr val="000099"/>
                </a:solidFill>
              </a:rPr>
              <a:t>СРКН для ПРРС следующие:</a:t>
            </a: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7100" y="2006600"/>
            <a:ext cx="8001056" cy="416421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800"/>
              </a:lnSpc>
              <a:spcBef>
                <a:spcPts val="1200"/>
              </a:spcBef>
              <a:buClr>
                <a:srgbClr val="FF0066"/>
              </a:buClr>
              <a:buSzPct val="80000"/>
              <a:buFont typeface="+mj-lt"/>
              <a:buAutoNum type="arabicPeriod"/>
              <a:defRPr/>
            </a:pPr>
            <a:r>
              <a:rPr lang="ru-RU" sz="3000" dirty="0" smtClean="0">
                <a:solidFill>
                  <a:srgbClr val="000099"/>
                </a:solidFill>
              </a:rPr>
              <a:t>данные (возможно, конфиденциальность которых уже защищена);</a:t>
            </a:r>
          </a:p>
          <a:p>
            <a:pPr marL="442913" indent="-442913" algn="l">
              <a:lnSpc>
                <a:spcPts val="3800"/>
              </a:lnSpc>
              <a:spcBef>
                <a:spcPts val="1200"/>
              </a:spcBef>
              <a:buClr>
                <a:srgbClr val="FF0066"/>
              </a:buClr>
              <a:buSzPct val="80000"/>
              <a:buFont typeface="+mj-lt"/>
              <a:buAutoNum type="arabicPeriod"/>
              <a:defRPr/>
            </a:pPr>
            <a:r>
              <a:rPr lang="ru-RU" sz="3000" dirty="0" smtClean="0">
                <a:solidFill>
                  <a:srgbClr val="000099"/>
                </a:solidFill>
              </a:rPr>
              <a:t>другие результаты проведённой ПРРС;</a:t>
            </a:r>
          </a:p>
          <a:p>
            <a:pPr marL="442913" indent="-442913" algn="l">
              <a:lnSpc>
                <a:spcPts val="3800"/>
              </a:lnSpc>
              <a:spcBef>
                <a:spcPts val="1200"/>
              </a:spcBef>
              <a:buClr>
                <a:srgbClr val="FF0066"/>
              </a:buClr>
              <a:buSzPct val="80000"/>
              <a:buFont typeface="+mj-lt"/>
              <a:buAutoNum type="arabicPeriod"/>
              <a:defRPr/>
            </a:pPr>
            <a:r>
              <a:rPr lang="ru-RU" sz="3000" dirty="0" smtClean="0">
                <a:solidFill>
                  <a:srgbClr val="000099"/>
                </a:solidFill>
              </a:rPr>
              <a:t>УИД зоны защиты конфиденциальности, в которой были размещены выходные данные.</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714488"/>
            <a:ext cx="8001056" cy="258154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dirty="0" smtClean="0">
                <a:solidFill>
                  <a:srgbClr val="000099"/>
                </a:solidFill>
              </a:rPr>
              <a:t>Вспомогательные (обеспечивающие) СРКН </a:t>
            </a:r>
            <a:r>
              <a:rPr lang="ru-RU" i="1" dirty="0" smtClean="0">
                <a:solidFill>
                  <a:srgbClr val="FF0066"/>
                </a:solidFill>
              </a:rPr>
              <a:t>позволяют пользователю получить, модифицировать и удалить ВИНЗ и ВИНР </a:t>
            </a:r>
            <a:r>
              <a:rPr lang="ru-RU" dirty="0" smtClean="0">
                <a:solidFill>
                  <a:srgbClr val="000099"/>
                </a:solidFill>
              </a:rPr>
              <a:t>(например, ключи), которая необходима при проведении ПРКН. В широком смысле такими СРКН являются:</a:t>
            </a: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7100" y="4318000"/>
            <a:ext cx="8001056" cy="188692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300"/>
              </a:lnSpc>
              <a:spcBef>
                <a:spcPts val="600"/>
              </a:spcBef>
              <a:buClr>
                <a:srgbClr val="FF0066"/>
              </a:buClr>
              <a:buSzPct val="80000"/>
              <a:buFont typeface="+mj-lt"/>
              <a:buAutoNum type="arabicPeriod"/>
              <a:defRPr/>
            </a:pPr>
            <a:r>
              <a:rPr lang="ru-RU" sz="2600" dirty="0" smtClean="0">
                <a:solidFill>
                  <a:srgbClr val="000099"/>
                </a:solidFill>
              </a:rPr>
              <a:t>средства инсталляции ВИКН;</a:t>
            </a:r>
          </a:p>
          <a:p>
            <a:pPr marL="442913" indent="-442913" algn="l">
              <a:lnSpc>
                <a:spcPts val="3300"/>
              </a:lnSpc>
              <a:spcBef>
                <a:spcPts val="600"/>
              </a:spcBef>
              <a:buClr>
                <a:srgbClr val="FF0066"/>
              </a:buClr>
              <a:buSzPct val="80000"/>
              <a:buFont typeface="+mj-lt"/>
              <a:buAutoNum type="arabicPeriod"/>
              <a:defRPr/>
            </a:pPr>
            <a:r>
              <a:rPr lang="ru-RU" sz="2600" dirty="0" smtClean="0">
                <a:solidFill>
                  <a:srgbClr val="000099"/>
                </a:solidFill>
              </a:rPr>
              <a:t>средства модификации ВИКН;</a:t>
            </a:r>
          </a:p>
          <a:p>
            <a:pPr marL="442913" indent="-442913" algn="l">
              <a:lnSpc>
                <a:spcPts val="3300"/>
              </a:lnSpc>
              <a:spcBef>
                <a:spcPts val="600"/>
              </a:spcBef>
              <a:buClr>
                <a:srgbClr val="FF0066"/>
              </a:buClr>
              <a:buSzPct val="80000"/>
              <a:buFont typeface="+mj-lt"/>
              <a:buAutoNum type="arabicPeriod"/>
              <a:defRPr/>
            </a:pPr>
            <a:r>
              <a:rPr lang="ru-RU" sz="2600" dirty="0" smtClean="0">
                <a:solidFill>
                  <a:srgbClr val="000099"/>
                </a:solidFill>
              </a:rPr>
              <a:t>средства удаления ВИКН;</a:t>
            </a:r>
          </a:p>
          <a:p>
            <a:pPr marL="442913" indent="-442913" algn="l">
              <a:lnSpc>
                <a:spcPts val="3300"/>
              </a:lnSpc>
              <a:spcBef>
                <a:spcPts val="600"/>
              </a:spcBef>
              <a:buClr>
                <a:srgbClr val="FF0066"/>
              </a:buClr>
              <a:buSzPct val="80000"/>
              <a:buFont typeface="+mj-lt"/>
              <a:buAutoNum type="arabicPeriod"/>
              <a:defRPr/>
            </a:pPr>
            <a:r>
              <a:rPr lang="ru-RU" sz="2600" dirty="0" smtClean="0">
                <a:solidFill>
                  <a:srgbClr val="000099"/>
                </a:solidFill>
              </a:rPr>
              <a:t>средства регистрации ВИКН.</a:t>
            </a:r>
            <a:endParaRPr lang="ru-RU" sz="2600" dirty="0">
              <a:solidFill>
                <a:srgbClr val="000099"/>
              </a:solidFill>
            </a:endParaRPr>
          </a:p>
        </p:txBody>
      </p:sp>
      <p:sp>
        <p:nvSpPr>
          <p:cNvPr id="7" name="Rectangle 3"/>
          <p:cNvSpPr>
            <a:spLocks noChangeArrowheads="1"/>
          </p:cNvSpPr>
          <p:nvPr/>
        </p:nvSpPr>
        <p:spPr bwMode="auto">
          <a:xfrm>
            <a:off x="793750" y="857232"/>
            <a:ext cx="8350250" cy="743793"/>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3.2.2. Вспомогательные</a:t>
            </a:r>
          </a:p>
          <a:p>
            <a:pPr>
              <a:lnSpc>
                <a:spcPts val="2900"/>
              </a:lnSpc>
              <a:buClr>
                <a:srgbClr val="FFFF00"/>
              </a:buClr>
              <a:buSzPct val="80000"/>
              <a:buFont typeface="Wingdings" pitchFamily="2" charset="2"/>
              <a:buNone/>
              <a:defRPr/>
            </a:pPr>
            <a:r>
              <a:rPr lang="ru-RU" b="1" i="1" dirty="0" smtClean="0">
                <a:solidFill>
                  <a:srgbClr val="FF3300"/>
                </a:solidFill>
                <a:latin typeface="Arial" charset="0"/>
              </a:rPr>
              <a:t>(обеспечивающие) СРКН</a:t>
            </a:r>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784350"/>
            <a:ext cx="8001056" cy="184665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3200" i="1" dirty="0" smtClean="0">
                <a:solidFill>
                  <a:srgbClr val="FF0066"/>
                </a:solidFill>
              </a:rPr>
              <a:t>Конфиденциальность данных </a:t>
            </a:r>
            <a:r>
              <a:rPr lang="ru-RU" sz="3200" dirty="0" smtClean="0">
                <a:solidFill>
                  <a:srgbClr val="000099"/>
                </a:solidFill>
              </a:rPr>
              <a:t>может зависеть от среды, в которой данные размещены или по которой доставляются. Более того:</a:t>
            </a:r>
            <a:endParaRPr lang="ru-RU" sz="3200" dirty="0">
              <a:solidFill>
                <a:srgbClr val="000099"/>
              </a:solidFill>
            </a:endParaRPr>
          </a:p>
        </p:txBody>
      </p:sp>
      <p:sp>
        <p:nvSpPr>
          <p:cNvPr id="86020" name="Rectangle 4"/>
          <p:cNvSpPr>
            <a:spLocks noChangeArrowheads="1"/>
          </p:cNvSpPr>
          <p:nvPr/>
        </p:nvSpPr>
        <p:spPr bwMode="auto">
          <a:xfrm>
            <a:off x="785786" y="895350"/>
            <a:ext cx="8358214" cy="846386"/>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300"/>
              </a:lnSpc>
              <a:buClr>
                <a:srgbClr val="FFFF00"/>
              </a:buClr>
              <a:buSzPct val="80000"/>
              <a:buFont typeface="Wingdings" pitchFamily="2" charset="2"/>
              <a:buNone/>
              <a:defRPr/>
            </a:pPr>
            <a:r>
              <a:rPr lang="en-US" sz="3200" b="1" i="1" dirty="0" smtClean="0">
                <a:solidFill>
                  <a:srgbClr val="FF3300"/>
                </a:solidFill>
                <a:latin typeface="Arial" charset="0"/>
              </a:rPr>
              <a:t>IV. </a:t>
            </a:r>
            <a:r>
              <a:rPr lang="ru-RU" sz="3200" b="1" i="1" dirty="0" smtClean="0">
                <a:solidFill>
                  <a:srgbClr val="FF3300"/>
                </a:solidFill>
                <a:latin typeface="Arial" charset="0"/>
              </a:rPr>
              <a:t>Способы обеспечения конфиденциальности</a:t>
            </a: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7100" y="3695700"/>
            <a:ext cx="8001056" cy="269304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500"/>
              </a:lnSpc>
              <a:spcBef>
                <a:spcPts val="600"/>
              </a:spcBef>
              <a:buClr>
                <a:srgbClr val="FF0066"/>
              </a:buClr>
              <a:buSzPct val="80000"/>
              <a:buFont typeface="+mj-lt"/>
              <a:buAutoNum type="arabicPeriod"/>
              <a:defRPr/>
            </a:pPr>
            <a:r>
              <a:rPr lang="ru-RU" sz="2900" i="1" dirty="0" smtClean="0">
                <a:solidFill>
                  <a:srgbClr val="FF0066"/>
                </a:solidFill>
              </a:rPr>
              <a:t>конфиденциальность хранимых данных </a:t>
            </a:r>
            <a:r>
              <a:rPr lang="ru-RU" sz="2900" dirty="0" smtClean="0">
                <a:solidFill>
                  <a:srgbClr val="000099"/>
                </a:solidFill>
              </a:rPr>
              <a:t>может быть гарантирована за счёт использования способов, которые скрывают семантику (например, шифрование), или которые фрагментируют данные;</a:t>
            </a:r>
            <a:endParaRPr lang="ru-RU" sz="2900" dirty="0">
              <a:solidFill>
                <a:srgbClr val="000099"/>
              </a:solidFill>
            </a:endParaRP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7100" y="984250"/>
            <a:ext cx="8001056" cy="53347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200"/>
              </a:lnSpc>
              <a:spcBef>
                <a:spcPts val="600"/>
              </a:spcBef>
              <a:buClr>
                <a:srgbClr val="FF0066"/>
              </a:buClr>
              <a:buSzPct val="80000"/>
              <a:buFont typeface="+mj-lt"/>
              <a:buAutoNum type="arabicPeriod" startAt="2"/>
              <a:defRPr/>
            </a:pPr>
            <a:r>
              <a:rPr lang="ru-RU" i="1" dirty="0" smtClean="0">
                <a:solidFill>
                  <a:srgbClr val="FF0066"/>
                </a:solidFill>
              </a:rPr>
              <a:t>конфиденциальность транслируемых данных </a:t>
            </a:r>
            <a:r>
              <a:rPr lang="ru-RU" dirty="0" smtClean="0">
                <a:solidFill>
                  <a:srgbClr val="000099"/>
                </a:solidFill>
              </a:rPr>
              <a:t>может быть гарантирована за счёт использования способов, которые преграждают доступ (например, физическая защита каналов или управление маршрутизацией), с помощью способов, скрывающих семантику данных (например, шифрование), или с помощью способов, «размазывающих» данные по спектру (например, метод программно-перестраиваемой рабочей частоты, ППРЧ, </a:t>
            </a:r>
            <a:r>
              <a:rPr lang="en-US" dirty="0" smtClean="0">
                <a:solidFill>
                  <a:srgbClr val="000099"/>
                </a:solidFill>
              </a:rPr>
              <a:t>frequency hopping</a:t>
            </a:r>
            <a:r>
              <a:rPr lang="ru-RU" dirty="0" smtClean="0">
                <a:solidFill>
                  <a:srgbClr val="000099"/>
                </a:solidFill>
              </a:rPr>
              <a:t>).</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142984"/>
            <a:ext cx="8001056" cy="284693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200" dirty="0" smtClean="0">
                <a:solidFill>
                  <a:srgbClr val="000099"/>
                </a:solidFill>
              </a:rPr>
              <a:t>Эти типы способов </a:t>
            </a:r>
            <a:r>
              <a:rPr lang="ru-RU" sz="3200" i="1" dirty="0" smtClean="0">
                <a:solidFill>
                  <a:srgbClr val="FF0066"/>
                </a:solidFill>
              </a:rPr>
              <a:t>могут использоваться по отдельности или в сочетании</a:t>
            </a:r>
            <a:r>
              <a:rPr lang="ru-RU" sz="3200" dirty="0" smtClean="0">
                <a:solidFill>
                  <a:srgbClr val="000099"/>
                </a:solidFill>
              </a:rPr>
              <a:t>. Рассмотренная выше классификация позволяет сгруппировать СПКН следующим образом:</a:t>
            </a:r>
            <a:endParaRPr lang="ru-RU" sz="32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4143380"/>
            <a:ext cx="8001056" cy="184665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600"/>
              </a:lnSpc>
              <a:spcBef>
                <a:spcPts val="600"/>
              </a:spcBef>
              <a:buClr>
                <a:srgbClr val="FF0066"/>
              </a:buClr>
              <a:buSzPct val="80000"/>
              <a:buFont typeface="+mj-lt"/>
              <a:buAutoNum type="arabicPeriod"/>
              <a:defRPr/>
            </a:pPr>
            <a:r>
              <a:rPr lang="ru-RU" sz="3000" i="1" dirty="0" smtClean="0">
                <a:solidFill>
                  <a:srgbClr val="FF0066"/>
                </a:solidFill>
              </a:rPr>
              <a:t>способы, которые предотвращают несанкционированный (неавторизованный) доступ </a:t>
            </a:r>
            <a:r>
              <a:rPr lang="ru-RU" sz="3000" dirty="0" smtClean="0">
                <a:solidFill>
                  <a:srgbClr val="000099"/>
                </a:solidFill>
              </a:rPr>
              <a:t>к данным;</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1214422"/>
            <a:ext cx="8001056" cy="502701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800"/>
              </a:lnSpc>
              <a:spcBef>
                <a:spcPts val="1200"/>
              </a:spcBef>
              <a:buClr>
                <a:srgbClr val="FF0066"/>
              </a:buClr>
              <a:buSzPct val="80000"/>
              <a:buFont typeface="+mj-lt"/>
              <a:buAutoNum type="arabicPeriod" startAt="2"/>
              <a:defRPr/>
            </a:pPr>
            <a:r>
              <a:rPr lang="ru-RU" sz="3600" i="1" dirty="0" smtClean="0">
                <a:solidFill>
                  <a:srgbClr val="FF0066"/>
                </a:solidFill>
              </a:rPr>
              <a:t>способы шифрования</a:t>
            </a:r>
            <a:r>
              <a:rPr lang="ru-RU" sz="3600" dirty="0" smtClean="0">
                <a:solidFill>
                  <a:srgbClr val="000099"/>
                </a:solidFill>
              </a:rPr>
              <a:t>, которые скрывают данные, но оставляя их доступными;</a:t>
            </a:r>
          </a:p>
          <a:p>
            <a:pPr marL="442913" indent="-442913" algn="l">
              <a:lnSpc>
                <a:spcPts val="3800"/>
              </a:lnSpc>
              <a:spcBef>
                <a:spcPts val="1200"/>
              </a:spcBef>
              <a:buClr>
                <a:srgbClr val="FF0066"/>
              </a:buClr>
              <a:buSzPct val="80000"/>
              <a:buFont typeface="+mj-lt"/>
              <a:buAutoNum type="arabicPeriod" startAt="2"/>
              <a:defRPr/>
            </a:pPr>
            <a:r>
              <a:rPr lang="ru-RU" sz="3600" i="1" dirty="0" smtClean="0">
                <a:solidFill>
                  <a:srgbClr val="FF0066"/>
                </a:solidFill>
              </a:rPr>
              <a:t>контекстно-зависимые способы</a:t>
            </a:r>
            <a:r>
              <a:rPr lang="ru-RU" sz="3600" dirty="0" smtClean="0">
                <a:solidFill>
                  <a:srgbClr val="000099"/>
                </a:solidFill>
              </a:rPr>
              <a:t>, которые оставляют данные частично доступными, то есть данные не могут быть полностью восстановлены из ограниченного объема отобранных данных.</a:t>
            </a:r>
            <a:endParaRPr lang="ru-RU" sz="3600" dirty="0">
              <a:solidFill>
                <a:srgbClr val="000099"/>
              </a:solidFill>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9" name="Text Box 7"/>
          <p:cNvSpPr txBox="1">
            <a:spLocks noChangeArrowheads="1"/>
          </p:cNvSpPr>
          <p:nvPr/>
        </p:nvSpPr>
        <p:spPr bwMode="auto">
          <a:xfrm>
            <a:off x="928662" y="1071546"/>
            <a:ext cx="8001056" cy="5201424"/>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r>
              <a:rPr lang="ru-RU" sz="2600" i="1" dirty="0" smtClean="0">
                <a:solidFill>
                  <a:srgbClr val="FF0066"/>
                </a:solidFill>
              </a:rPr>
              <a:t>В целом обеспечение конфиденциальности не зависит от использования соответствующих криптографических или иных алгоритмов</a:t>
            </a:r>
            <a:r>
              <a:rPr lang="ru-RU" sz="2600" dirty="0" smtClean="0">
                <a:solidFill>
                  <a:srgbClr val="000099"/>
                </a:solidFill>
              </a:rPr>
              <a:t>, однако, рассматриваемые далее классы СПКН могут зависеть от свойств соответствующих алгоритмов.</a:t>
            </a:r>
          </a:p>
          <a:p>
            <a:r>
              <a:rPr lang="ru-RU" sz="2600" i="1" dirty="0" smtClean="0">
                <a:solidFill>
                  <a:srgbClr val="FF0066"/>
                </a:solidFill>
              </a:rPr>
              <a:t>Как правило обеспечение конфиденциальности необходимо тогда, когда информация представлена в форме данных, которые являются читабельными для потенциальных нарушителей</a:t>
            </a:r>
            <a:r>
              <a:rPr lang="ru-RU" sz="2600" dirty="0" smtClean="0">
                <a:solidFill>
                  <a:srgbClr val="000099"/>
                </a:solidFill>
              </a:rPr>
              <a:t>. Поэтому в данной лекции рассматривается обеспечение конфиденциальности потока трафика.</a:t>
            </a:r>
            <a:endParaRPr lang="ru-RU" sz="2600" i="1" dirty="0">
              <a:solidFill>
                <a:srgbClr val="000099"/>
              </a:solidFill>
            </a:endParaRPr>
          </a:p>
        </p:txBody>
      </p:sp>
      <p:sp>
        <p:nvSpPr>
          <p:cNvPr id="4"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917700"/>
            <a:ext cx="8001056" cy="408022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600"/>
              </a:lnSpc>
            </a:pPr>
            <a:r>
              <a:rPr lang="ru-RU" sz="3700" i="1" dirty="0" smtClean="0">
                <a:solidFill>
                  <a:srgbClr val="FF0066"/>
                </a:solidFill>
              </a:rPr>
              <a:t>Обеспечение конфиденциальности на основе предотвращения доступа </a:t>
            </a:r>
            <a:r>
              <a:rPr lang="ru-RU" sz="3700" dirty="0" smtClean="0">
                <a:solidFill>
                  <a:srgbClr val="000099"/>
                </a:solidFill>
              </a:rPr>
              <a:t>может быть реализовано на основе процедур УД (Глава 3), защиты физической среды и управления маршрутизацией.</a:t>
            </a:r>
            <a:endParaRPr lang="ru-RU" sz="3700" dirty="0">
              <a:solidFill>
                <a:srgbClr val="000099"/>
              </a:solidFill>
            </a:endParaRPr>
          </a:p>
        </p:txBody>
      </p:sp>
      <p:sp>
        <p:nvSpPr>
          <p:cNvPr id="86020" name="Rectangle 4"/>
          <p:cNvSpPr>
            <a:spLocks noChangeArrowheads="1"/>
          </p:cNvSpPr>
          <p:nvPr/>
        </p:nvSpPr>
        <p:spPr bwMode="auto">
          <a:xfrm>
            <a:off x="793750" y="857232"/>
            <a:ext cx="8350250" cy="820738"/>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4.1. Обеспечение конфиденциальности</a:t>
            </a:r>
          </a:p>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на основе предотвращения доступа</a:t>
            </a:r>
            <a:endParaRPr lang="en-GB" sz="3000" b="1" i="1" dirty="0">
              <a:solidFill>
                <a:srgbClr val="FF3300"/>
              </a:solidFill>
              <a:latin typeface="Arial" charset="0"/>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714488"/>
            <a:ext cx="8001056" cy="457567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i="1" dirty="0" smtClean="0">
                <a:solidFill>
                  <a:srgbClr val="FF0066"/>
                </a:solidFill>
              </a:rPr>
              <a:t>Средства физической защиты </a:t>
            </a:r>
            <a:r>
              <a:rPr lang="ru-RU" dirty="0" smtClean="0">
                <a:solidFill>
                  <a:srgbClr val="000099"/>
                </a:solidFill>
              </a:rPr>
              <a:t>могут быть выбраны для обеспечения гарантий того, что данные, находящиеся в определённой физической среде, могут быть проверены только с помощью специальной и ограниченной совокупности способов. </a:t>
            </a:r>
            <a:r>
              <a:rPr lang="ru-RU" i="1" dirty="0" smtClean="0">
                <a:solidFill>
                  <a:srgbClr val="FF0066"/>
                </a:solidFill>
              </a:rPr>
              <a:t>Конфиденциальность данных гарантируется за счёт обеспечения того, что только авторизованные субъекты могут воспользоваться такими способами</a:t>
            </a:r>
            <a:r>
              <a:rPr lang="ru-RU" dirty="0" smtClean="0">
                <a:solidFill>
                  <a:srgbClr val="000099"/>
                </a:solidFill>
              </a:rPr>
              <a:t>.</a:t>
            </a: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7" name="Rectangle 3"/>
          <p:cNvSpPr>
            <a:spLocks noChangeArrowheads="1"/>
          </p:cNvSpPr>
          <p:nvPr/>
        </p:nvSpPr>
        <p:spPr bwMode="auto">
          <a:xfrm>
            <a:off x="793750" y="857232"/>
            <a:ext cx="8350250" cy="743793"/>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4.1.1. Защита конфиденциальности на основе защиты физической среды</a:t>
            </a: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714488"/>
            <a:ext cx="8001056" cy="461664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600" i="1" dirty="0" smtClean="0">
                <a:solidFill>
                  <a:srgbClr val="FF0066"/>
                </a:solidFill>
              </a:rPr>
              <a:t>Целевое предназначение этого способа </a:t>
            </a:r>
            <a:r>
              <a:rPr lang="ru-RU" sz="3600" dirty="0" smtClean="0">
                <a:solidFill>
                  <a:srgbClr val="000099"/>
                </a:solidFill>
              </a:rPr>
              <a:t>— предотвратить несанкционированное вскрытие информации, содержащейся в доставляемых элементах данных. Этот СПКН основан на использовании только доверенных и безопасных средств маршрутизации данных.</a:t>
            </a: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7" name="Rectangle 3"/>
          <p:cNvSpPr>
            <a:spLocks noChangeArrowheads="1"/>
          </p:cNvSpPr>
          <p:nvPr/>
        </p:nvSpPr>
        <p:spPr bwMode="auto">
          <a:xfrm>
            <a:off x="793750" y="857232"/>
            <a:ext cx="8350250" cy="743793"/>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4.1.2. Защита конфиденциальности на основе управления маршрутизацией</a:t>
            </a: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714488"/>
            <a:ext cx="8001056" cy="461664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600" i="1" dirty="0" smtClean="0">
                <a:solidFill>
                  <a:srgbClr val="FF0066"/>
                </a:solidFill>
              </a:rPr>
              <a:t>Целевое предназначение этих СПКН — предотвратить вскрытие семантики данных</a:t>
            </a:r>
            <a:r>
              <a:rPr lang="ru-RU" sz="3600" dirty="0" smtClean="0">
                <a:solidFill>
                  <a:srgbClr val="000099"/>
                </a:solidFill>
              </a:rPr>
              <a:t>, которые, либо доставляются, либо хранятся. Эти способы могут рассматриваться в форме функционального взаимодействия между двумя группами объектов:</a:t>
            </a:r>
            <a:endParaRPr lang="ru-RU" sz="3600" dirty="0">
              <a:solidFill>
                <a:srgbClr val="000099"/>
              </a:solidFill>
            </a:endParaRPr>
          </a:p>
        </p:txBody>
      </p:sp>
      <p:sp>
        <p:nvSpPr>
          <p:cNvPr id="86020" name="Rectangle 4"/>
          <p:cNvSpPr>
            <a:spLocks noChangeArrowheads="1"/>
          </p:cNvSpPr>
          <p:nvPr/>
        </p:nvSpPr>
        <p:spPr bwMode="auto">
          <a:xfrm>
            <a:off x="793750" y="857232"/>
            <a:ext cx="8350250" cy="820738"/>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4.2. Обеспечение конфиденциальности</a:t>
            </a:r>
          </a:p>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на основе шифрования</a:t>
            </a:r>
            <a:endParaRPr lang="en-GB" sz="3000" b="1" i="1" dirty="0">
              <a:solidFill>
                <a:srgbClr val="FF3300"/>
              </a:solidFill>
              <a:latin typeface="Arial" charset="0"/>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1214422"/>
            <a:ext cx="8001056" cy="502701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3800"/>
              </a:lnSpc>
              <a:spcBef>
                <a:spcPts val="1200"/>
              </a:spcBef>
              <a:buClr>
                <a:srgbClr val="FF0066"/>
              </a:buClr>
              <a:buSzPct val="80000"/>
              <a:buFont typeface="Wingdings" pitchFamily="2" charset="2"/>
              <a:buChar char="q"/>
              <a:defRPr/>
            </a:pPr>
            <a:r>
              <a:rPr lang="ru-RU" sz="3800" dirty="0" smtClean="0">
                <a:solidFill>
                  <a:srgbClr val="000099"/>
                </a:solidFill>
              </a:rPr>
              <a:t>любой объект первой группы изначально мог обладать данными (с доступом к их семантике);</a:t>
            </a:r>
          </a:p>
          <a:p>
            <a:pPr marL="539750" indent="-539750" algn="l">
              <a:lnSpc>
                <a:spcPts val="3800"/>
              </a:lnSpc>
              <a:spcBef>
                <a:spcPts val="1200"/>
              </a:spcBef>
              <a:buClr>
                <a:srgbClr val="FF0066"/>
              </a:buClr>
              <a:buSzPct val="80000"/>
              <a:buFont typeface="Wingdings" pitchFamily="2" charset="2"/>
              <a:buChar char="q"/>
              <a:defRPr/>
            </a:pPr>
            <a:r>
              <a:rPr lang="ru-RU" sz="3800" dirty="0" smtClean="0">
                <a:solidFill>
                  <a:srgbClr val="000099"/>
                </a:solidFill>
              </a:rPr>
              <a:t>любой объект второй группы, который является авторизованным получателем информации, представленной в формате данных.</a:t>
            </a:r>
            <a:endParaRPr lang="ru-RU" sz="3800" dirty="0">
              <a:solidFill>
                <a:srgbClr val="000099"/>
              </a:solidFill>
            </a:endParaRP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073150"/>
            <a:ext cx="8001056" cy="87203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2600" dirty="0" smtClean="0">
                <a:solidFill>
                  <a:srgbClr val="000099"/>
                </a:solidFill>
              </a:rPr>
              <a:t>Существуют </a:t>
            </a:r>
            <a:r>
              <a:rPr lang="ru-RU" sz="2600" i="1" dirty="0" smtClean="0">
                <a:solidFill>
                  <a:srgbClr val="FF0066"/>
                </a:solidFill>
              </a:rPr>
              <a:t>два различных класса СПКН, которые представляют наибольший интерес</a:t>
            </a:r>
            <a:r>
              <a:rPr lang="ru-RU" sz="2600" dirty="0" smtClean="0">
                <a:solidFill>
                  <a:srgbClr val="000099"/>
                </a:solidFill>
              </a:rPr>
              <a:t>:</a:t>
            </a:r>
            <a:endParaRPr lang="ru-RU" sz="26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7100" y="2139950"/>
            <a:ext cx="8001056" cy="381110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200"/>
              </a:lnSpc>
              <a:spcBef>
                <a:spcPts val="1200"/>
              </a:spcBef>
              <a:buClr>
                <a:srgbClr val="FF0066"/>
              </a:buClr>
              <a:buSzPct val="80000"/>
              <a:buFont typeface="+mj-lt"/>
              <a:buAutoNum type="arabicPeriod"/>
              <a:defRPr/>
            </a:pPr>
            <a:r>
              <a:rPr lang="ru-RU" sz="2500" dirty="0" smtClean="0">
                <a:solidFill>
                  <a:srgbClr val="FF0066"/>
                </a:solidFill>
              </a:rPr>
              <a:t>СПКН, основанные на симметричном шифровании</a:t>
            </a:r>
            <a:r>
              <a:rPr lang="ru-RU" sz="2500" dirty="0" smtClean="0">
                <a:solidFill>
                  <a:srgbClr val="000099"/>
                </a:solidFill>
              </a:rPr>
              <a:t>, в котором один и тот же ключ используется для зашифрования (ПРЗК) и для расшифрования (ПРРС) данных;</a:t>
            </a:r>
          </a:p>
          <a:p>
            <a:pPr marL="442913" indent="-442913" algn="l">
              <a:lnSpc>
                <a:spcPts val="3200"/>
              </a:lnSpc>
              <a:spcBef>
                <a:spcPts val="1200"/>
              </a:spcBef>
              <a:buClr>
                <a:srgbClr val="FF0066"/>
              </a:buClr>
              <a:buSzPct val="80000"/>
              <a:buFont typeface="+mj-lt"/>
              <a:buAutoNum type="arabicPeriod"/>
              <a:defRPr/>
            </a:pPr>
            <a:r>
              <a:rPr lang="ru-RU" sz="2500" i="1" dirty="0" smtClean="0">
                <a:solidFill>
                  <a:srgbClr val="FF0066"/>
                </a:solidFill>
              </a:rPr>
              <a:t>СПКН, основанные на асимметричном шифровании</a:t>
            </a:r>
            <a:r>
              <a:rPr lang="ru-RU" sz="2500" dirty="0" smtClean="0">
                <a:solidFill>
                  <a:srgbClr val="000099"/>
                </a:solidFill>
              </a:rPr>
              <a:t>, в котором открытый ключ используется для зашифрования (ПРЗК) данных и соответствующий закрытый ключ используется для их расшифрования (ПРРС).</a:t>
            </a:r>
            <a:endParaRPr lang="ru-RU" sz="2500" dirty="0">
              <a:solidFill>
                <a:srgbClr val="000099"/>
              </a:solidFill>
            </a:endParaRP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7" name="Text Box 2"/>
          <p:cNvSpPr txBox="1">
            <a:spLocks noChangeArrowheads="1"/>
          </p:cNvSpPr>
          <p:nvPr/>
        </p:nvSpPr>
        <p:spPr bwMode="auto">
          <a:xfrm>
            <a:off x="927100" y="984250"/>
            <a:ext cx="8001056" cy="52193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200" i="1" dirty="0" smtClean="0">
                <a:solidFill>
                  <a:srgbClr val="FF0066"/>
                </a:solidFill>
              </a:rPr>
              <a:t>Важнейшее различие между этими двумя основными классами СПКН </a:t>
            </a:r>
            <a:r>
              <a:rPr lang="ru-RU" sz="3200" dirty="0" smtClean="0">
                <a:solidFill>
                  <a:srgbClr val="000099"/>
                </a:solidFill>
              </a:rPr>
              <a:t>состоит в том, что в первом случае, те СПКН, которые способны осуществлять ПРЗК, способны осуществлять ПРРС и наоборот, в то время как во втором случае, все или почти все СПКН могут осуществлять ПРЗК, а ПРРС могут осуществлять только те СПКН, которые имеют доступ к закрытому ключу.</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714488"/>
            <a:ext cx="8001056" cy="461664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3200" i="1" dirty="0" smtClean="0">
                <a:solidFill>
                  <a:srgbClr val="FF0066"/>
                </a:solidFill>
              </a:rPr>
              <a:t>Целевым</a:t>
            </a:r>
            <a:r>
              <a:rPr lang="ru-RU" sz="3200" i="1" dirty="0" smtClean="0">
                <a:solidFill>
                  <a:srgbClr val="FF0000"/>
                </a:solidFill>
              </a:rPr>
              <a:t> предназначением этого СПКН является предотвращение знания информации</a:t>
            </a:r>
            <a:r>
              <a:rPr lang="ru-RU" sz="3200" dirty="0" smtClean="0">
                <a:solidFill>
                  <a:srgbClr val="000099"/>
                </a:solidFill>
              </a:rPr>
              <a:t>, которая представляет собой размер (длину) элемента данных. При реализации этого СПКН увеличивается длина элементов данных и причём так, что длина дополненных данных имеет незначительную корреляцию с их реальной длиной.</a:t>
            </a: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7" name="Rectangle 3"/>
          <p:cNvSpPr>
            <a:spLocks noChangeArrowheads="1"/>
          </p:cNvSpPr>
          <p:nvPr/>
        </p:nvSpPr>
        <p:spPr bwMode="auto">
          <a:xfrm>
            <a:off x="793750" y="857232"/>
            <a:ext cx="8350250" cy="743793"/>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4.2.1. Защита конфиденциальности на основе дополнения данных</a:t>
            </a:r>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71546"/>
            <a:ext cx="8001056" cy="519501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2700" i="1" dirty="0" smtClean="0">
                <a:solidFill>
                  <a:srgbClr val="FF0066"/>
                </a:solidFill>
              </a:rPr>
              <a:t>Одним из способов выполнения этого условия является добавление случайно сформированных данных в начало или конец защищаемого элемента данных</a:t>
            </a:r>
            <a:r>
              <a:rPr lang="ru-RU" sz="2700" dirty="0" smtClean="0">
                <a:solidFill>
                  <a:srgbClr val="000099"/>
                </a:solidFill>
              </a:rPr>
              <a:t>. Это должно быть сделано таким образом, чтобы дополнение могло распознаваться только авторизованными субъектами, но не могло быть выделено из реальных данных неавторизованными субъектами. Для достижения такой цели дополнение данных может использоваться во взаимосвязи с криптографическими преобразованиями.</a:t>
            </a: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73150"/>
            <a:ext cx="8001056" cy="512960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600" i="1" dirty="0" smtClean="0">
                <a:solidFill>
                  <a:srgbClr val="FF0066"/>
                </a:solidFill>
              </a:rPr>
              <a:t>Этот способ может использоваться совместно с сегментированием данных</a:t>
            </a:r>
            <a:r>
              <a:rPr lang="ru-RU" sz="3600" dirty="0" smtClean="0">
                <a:solidFill>
                  <a:srgbClr val="FF0066"/>
                </a:solidFill>
              </a:rPr>
              <a:t> </a:t>
            </a:r>
            <a:r>
              <a:rPr lang="ru-RU" sz="3600" dirty="0" smtClean="0">
                <a:solidFill>
                  <a:srgbClr val="000099"/>
                </a:solidFill>
              </a:rPr>
              <a:t>на сетевом уровне ЭМВОС</a:t>
            </a:r>
            <a:br>
              <a:rPr lang="ru-RU" sz="3600" dirty="0" smtClean="0">
                <a:solidFill>
                  <a:srgbClr val="000099"/>
                </a:solidFill>
              </a:rPr>
            </a:br>
            <a:r>
              <a:rPr lang="ru-RU" sz="3600" dirty="0" smtClean="0">
                <a:solidFill>
                  <a:srgbClr val="000099"/>
                </a:solidFill>
              </a:rPr>
              <a:t>(Rec. X.273|ISO/IEC 11577).</a:t>
            </a:r>
          </a:p>
          <a:p>
            <a:pPr>
              <a:lnSpc>
                <a:spcPts val="4000"/>
              </a:lnSpc>
            </a:pPr>
            <a:r>
              <a:rPr lang="ru-RU" sz="3600" dirty="0" smtClean="0">
                <a:solidFill>
                  <a:srgbClr val="000099"/>
                </a:solidFill>
              </a:rPr>
              <a:t>Дополнение данных может использоваться </a:t>
            </a:r>
            <a:r>
              <a:rPr lang="ru-RU" sz="3600" i="1" dirty="0" smtClean="0">
                <a:solidFill>
                  <a:srgbClr val="FF0066"/>
                </a:solidFill>
              </a:rPr>
              <a:t>для защиты размера элементов данных</a:t>
            </a:r>
            <a:r>
              <a:rPr lang="ru-RU" sz="3600" dirty="0" smtClean="0">
                <a:solidFill>
                  <a:srgbClr val="000099"/>
                </a:solidFill>
              </a:rPr>
              <a:t>, что соответствует маскированию канала доставки данных.</a:t>
            </a: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2143116"/>
            <a:ext cx="8001056" cy="423192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000"/>
              </a:lnSpc>
              <a:buClr>
                <a:srgbClr val="FF0066"/>
              </a:buClr>
              <a:buSzPct val="80000"/>
              <a:buFont typeface="Wingdings" pitchFamily="2" charset="2"/>
              <a:buNone/>
              <a:defRPr/>
            </a:pPr>
            <a:r>
              <a:rPr lang="ru-RU" sz="2500" i="1" dirty="0" smtClean="0">
                <a:solidFill>
                  <a:srgbClr val="FF0066"/>
                </a:solidFill>
              </a:rPr>
              <a:t>Целевое предназначение СЛКН — гарантировать, что информация доступна только тем, кто авторизован</a:t>
            </a:r>
            <a:r>
              <a:rPr lang="ru-RU" sz="2500" dirty="0" smtClean="0">
                <a:solidFill>
                  <a:srgbClr val="000099"/>
                </a:solidFill>
              </a:rPr>
              <a:t>. Поскольку информация представляется в форме данных и поскольку сами данные могут повлечь за собой контекстно-зависимые изменения (например, манипуляции с файлами могут повлечь за собой непосредственные изменения или изменения числа допустимых ячеек памяти), информация может быть извлечена из данных различными способами, а именно:</a:t>
            </a:r>
            <a:endParaRPr lang="ru-RU" sz="2500" dirty="0">
              <a:solidFill>
                <a:srgbClr val="000099"/>
              </a:solidFill>
            </a:endParaRPr>
          </a:p>
        </p:txBody>
      </p:sp>
      <p:sp>
        <p:nvSpPr>
          <p:cNvPr id="86020" name="Rectangle 4"/>
          <p:cNvSpPr>
            <a:spLocks noChangeArrowheads="1"/>
          </p:cNvSpPr>
          <p:nvPr/>
        </p:nvSpPr>
        <p:spPr bwMode="auto">
          <a:xfrm>
            <a:off x="785786" y="822326"/>
            <a:ext cx="8358214" cy="1269578"/>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300"/>
              </a:lnSpc>
              <a:buClr>
                <a:srgbClr val="FFFF00"/>
              </a:buClr>
              <a:buSzPct val="80000"/>
              <a:buFont typeface="Wingdings" pitchFamily="2" charset="2"/>
              <a:buNone/>
              <a:defRPr/>
            </a:pPr>
            <a:r>
              <a:rPr lang="en-US" sz="3200" b="1" i="1" dirty="0">
                <a:solidFill>
                  <a:srgbClr val="FF3300"/>
                </a:solidFill>
                <a:latin typeface="Arial" charset="0"/>
              </a:rPr>
              <a:t>I. </a:t>
            </a:r>
            <a:r>
              <a:rPr lang="ru-RU" sz="3200" b="1" i="1" dirty="0">
                <a:solidFill>
                  <a:srgbClr val="FF3300"/>
                </a:solidFill>
                <a:latin typeface="Arial" charset="0"/>
              </a:rPr>
              <a:t>Введение</a:t>
            </a:r>
          </a:p>
          <a:p>
            <a:pPr>
              <a:lnSpc>
                <a:spcPts val="3300"/>
              </a:lnSpc>
              <a:buClr>
                <a:srgbClr val="FFFF00"/>
              </a:buClr>
              <a:buSzPct val="80000"/>
              <a:buFont typeface="Wingdings" pitchFamily="2" charset="2"/>
              <a:buNone/>
              <a:defRPr/>
            </a:pPr>
            <a:r>
              <a:rPr lang="ru-RU" sz="3000" b="1" i="1" dirty="0">
                <a:solidFill>
                  <a:srgbClr val="FF3300"/>
                </a:solidFill>
                <a:latin typeface="Arial" charset="0"/>
              </a:rPr>
              <a:t>1.1. </a:t>
            </a:r>
            <a:r>
              <a:rPr lang="ru-RU" sz="3000" b="1" i="1" dirty="0" smtClean="0">
                <a:solidFill>
                  <a:srgbClr val="FF3300"/>
                </a:solidFill>
                <a:latin typeface="Arial" charset="0"/>
              </a:rPr>
              <a:t>Основные концепции обеспечения</a:t>
            </a:r>
          </a:p>
          <a:p>
            <a:pPr>
              <a:lnSpc>
                <a:spcPts val="3300"/>
              </a:lnSpc>
              <a:buClr>
                <a:srgbClr val="FFFF00"/>
              </a:buClr>
              <a:buSzPct val="80000"/>
              <a:buFont typeface="Wingdings" pitchFamily="2" charset="2"/>
              <a:buNone/>
              <a:defRPr/>
            </a:pPr>
            <a:r>
              <a:rPr lang="ru-RU" sz="3000" b="1" i="1" dirty="0" smtClean="0">
                <a:solidFill>
                  <a:srgbClr val="FF3300"/>
                </a:solidFill>
                <a:latin typeface="Arial" charset="0"/>
              </a:rPr>
              <a:t>конфиденциальности</a:t>
            </a:r>
            <a:endParaRPr lang="en-GB" sz="3000" b="1" i="1" dirty="0">
              <a:solidFill>
                <a:srgbClr val="FF3300"/>
              </a:solidFill>
              <a:latin typeface="Arial" charset="0"/>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739900"/>
            <a:ext cx="8001056" cy="445333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pPr>
            <a:r>
              <a:rPr lang="ru-RU" sz="2900" i="1" dirty="0" smtClean="0">
                <a:solidFill>
                  <a:srgbClr val="FF0066"/>
                </a:solidFill>
              </a:rPr>
              <a:t>Целевым предназначением этого СПКН является предотвращение атак типа «умозаключение»</a:t>
            </a:r>
            <a:r>
              <a:rPr lang="ru-RU" sz="2900" dirty="0" smtClean="0">
                <a:solidFill>
                  <a:srgbClr val="000099"/>
                </a:solidFill>
              </a:rPr>
              <a:t>, которые основываются на оценке того, что произошло события. Примеры реализации этого способа можно найти в протоколах обеспечения безопасности сетевого уровня, которые стремятся скрыть объём трафика, который циркулирует по ненадёжным каналам.</a:t>
            </a:r>
            <a:endParaRPr lang="ru-RU" sz="29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7" name="Rectangle 3"/>
          <p:cNvSpPr>
            <a:spLocks noChangeArrowheads="1"/>
          </p:cNvSpPr>
          <p:nvPr/>
        </p:nvSpPr>
        <p:spPr bwMode="auto">
          <a:xfrm>
            <a:off x="793750" y="857232"/>
            <a:ext cx="8350250" cy="743793"/>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4.2.2. Защита конфиденциальности на основе ложных событий (имитозащита)</a:t>
            </a:r>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28700"/>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3400" i="1" dirty="0" smtClean="0">
                <a:solidFill>
                  <a:srgbClr val="FF0066"/>
                </a:solidFill>
              </a:rPr>
              <a:t>«Умозаключение» (</a:t>
            </a:r>
            <a:r>
              <a:rPr lang="en-US" sz="3400" i="1" dirty="0" smtClean="0">
                <a:solidFill>
                  <a:srgbClr val="FF0066"/>
                </a:solidFill>
              </a:rPr>
              <a:t>inference</a:t>
            </a:r>
            <a:r>
              <a:rPr lang="ru-RU" sz="3400" i="1" dirty="0" smtClean="0">
                <a:solidFill>
                  <a:srgbClr val="FF0066"/>
                </a:solidFill>
              </a:rPr>
              <a:t>)</a:t>
            </a:r>
            <a:r>
              <a:rPr lang="ru-RU" sz="3400" dirty="0" smtClean="0">
                <a:solidFill>
                  <a:srgbClr val="000099"/>
                </a:solidFill>
              </a:rPr>
              <a:t>: Угрожающее действие, посредством которого субъект получает несанкционированный, но не прямой, доступ к охраняемым данным (но не обязательно к данным, содержащимся в передаваемых сообщениях) путем осмысления характеристик или «побочных продуктов» систем связи.</a:t>
            </a:r>
            <a:endParaRPr lang="ru-RU" sz="34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285860"/>
            <a:ext cx="8001056" cy="492442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200" i="1" dirty="0" smtClean="0">
                <a:solidFill>
                  <a:srgbClr val="FF0066"/>
                </a:solidFill>
              </a:rPr>
              <a:t>Средство, реализующее этот способ, формирует имитовставки </a:t>
            </a:r>
            <a:r>
              <a:rPr lang="ru-RU" sz="3200" dirty="0" smtClean="0">
                <a:solidFill>
                  <a:srgbClr val="000099"/>
                </a:solidFill>
              </a:rPr>
              <a:t>(</a:t>
            </a:r>
            <a:r>
              <a:rPr lang="en-US" sz="3200" dirty="0" smtClean="0">
                <a:solidFill>
                  <a:srgbClr val="000099"/>
                </a:solidFill>
              </a:rPr>
              <a:t>pseudo</a:t>
            </a:r>
            <a:r>
              <a:rPr lang="ru-RU" sz="3200" dirty="0" smtClean="0">
                <a:solidFill>
                  <a:srgbClr val="000099"/>
                </a:solidFill>
              </a:rPr>
              <a:t>-</a:t>
            </a:r>
            <a:r>
              <a:rPr lang="en-US" sz="3200" dirty="0" smtClean="0">
                <a:solidFill>
                  <a:srgbClr val="000099"/>
                </a:solidFill>
              </a:rPr>
              <a:t>events</a:t>
            </a:r>
            <a:r>
              <a:rPr lang="ru-RU" sz="3200" dirty="0" smtClean="0">
                <a:solidFill>
                  <a:srgbClr val="000099"/>
                </a:solidFill>
              </a:rPr>
              <a:t>), например, ложные протокольные элементы данных (</a:t>
            </a:r>
            <a:r>
              <a:rPr lang="en-US" sz="3200" dirty="0" smtClean="0">
                <a:solidFill>
                  <a:srgbClr val="000099"/>
                </a:solidFill>
              </a:rPr>
              <a:t>bogus protocol data units</a:t>
            </a:r>
            <a:r>
              <a:rPr lang="ru-RU" sz="3200" dirty="0" smtClean="0">
                <a:solidFill>
                  <a:srgbClr val="000099"/>
                </a:solidFill>
              </a:rPr>
              <a:t>, </a:t>
            </a:r>
            <a:r>
              <a:rPr lang="en-US" sz="3200" dirty="0" smtClean="0">
                <a:solidFill>
                  <a:srgbClr val="000099"/>
                </a:solidFill>
              </a:rPr>
              <a:t>PDU</a:t>
            </a:r>
            <a:r>
              <a:rPr lang="ru-RU" sz="3200" dirty="0" smtClean="0">
                <a:solidFill>
                  <a:srgbClr val="000099"/>
                </a:solidFill>
              </a:rPr>
              <a:t>-элемент), которые могут идентифицировать (то есть определить, что это имитовставки) только авторизованные участники информационного взаимодействия. </a:t>
            </a:r>
            <a:endParaRPr lang="ru-RU" sz="32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71546"/>
            <a:ext cx="8001056" cy="52193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100" i="1" dirty="0" smtClean="0">
                <a:solidFill>
                  <a:srgbClr val="FF0066"/>
                </a:solidFill>
              </a:rPr>
              <a:t>Данный способ может использоваться для парирования атак на закрытые каналы доставки</a:t>
            </a:r>
            <a:r>
              <a:rPr lang="ru-RU" sz="3100" dirty="0" smtClean="0">
                <a:solidFill>
                  <a:srgbClr val="000099"/>
                </a:solidFill>
              </a:rPr>
              <a:t>, которые основаны на анализе передачи сигналов, зависящей от изменений интенсивности источника сообщений. (</a:t>
            </a:r>
            <a:r>
              <a:rPr lang="ru-RU" sz="3100" i="1" dirty="0" smtClean="0">
                <a:solidFill>
                  <a:srgbClr val="FF0066"/>
                </a:solidFill>
              </a:rPr>
              <a:t>Имитозащита</a:t>
            </a:r>
            <a:r>
              <a:rPr lang="ru-RU" sz="3100" dirty="0" smtClean="0">
                <a:solidFill>
                  <a:srgbClr val="000099"/>
                </a:solidFill>
              </a:rPr>
              <a:t> — защита от навязывания ложной информации. </a:t>
            </a:r>
            <a:r>
              <a:rPr lang="ru-RU" sz="3100" i="1" dirty="0" smtClean="0">
                <a:solidFill>
                  <a:srgbClr val="FF0066"/>
                </a:solidFill>
              </a:rPr>
              <a:t>Имитозащита достигается </a:t>
            </a:r>
            <a:r>
              <a:rPr lang="ru-RU" sz="3100" dirty="0" smtClean="0">
                <a:solidFill>
                  <a:srgbClr val="000099"/>
                </a:solidFill>
              </a:rPr>
              <a:t>обычно за счет включения имитовставки в передаваемый пакет данных.)</a:t>
            </a:r>
            <a:endParaRPr lang="ru-RU" sz="31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214422"/>
            <a:ext cx="8001056" cy="484748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200"/>
              </a:lnSpc>
            </a:pPr>
            <a:r>
              <a:rPr lang="ru-RU" sz="3600" dirty="0" smtClean="0">
                <a:solidFill>
                  <a:srgbClr val="000099"/>
                </a:solidFill>
              </a:rPr>
              <a:t>(</a:t>
            </a:r>
            <a:r>
              <a:rPr lang="ru-RU" sz="3600" i="1" u="sng" dirty="0" smtClean="0">
                <a:solidFill>
                  <a:srgbClr val="FF0066"/>
                </a:solidFill>
              </a:rPr>
              <a:t>Примечание</a:t>
            </a:r>
            <a:r>
              <a:rPr lang="ru-RU" sz="3600" i="1" dirty="0" smtClean="0">
                <a:solidFill>
                  <a:srgbClr val="FF0066"/>
                </a:solidFill>
              </a:rPr>
              <a:t>. Дополнение данных и заполнение трафика являются примерами этого СПКН. В обоих примерах СПКН маскирует атрибуты объекта путём передачи нескольких имитовставок и криптографической защиты в целом.</a:t>
            </a:r>
            <a:r>
              <a:rPr lang="ru-RU" sz="3600" dirty="0" smtClean="0">
                <a:solidFill>
                  <a:srgbClr val="000099"/>
                </a:solidFill>
              </a:rPr>
              <a:t>)</a:t>
            </a:r>
            <a:endParaRPr lang="ru-RU" sz="36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2095500"/>
            <a:ext cx="8001056" cy="415498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i="1" dirty="0" smtClean="0">
                <a:solidFill>
                  <a:srgbClr val="FF0066"/>
                </a:solidFill>
              </a:rPr>
              <a:t>Целевым предназначением этого СПКН является предотвращение атак типа «умозаключение»</a:t>
            </a:r>
            <a:r>
              <a:rPr lang="ru-RU" dirty="0" smtClean="0">
                <a:solidFill>
                  <a:srgbClr val="000099"/>
                </a:solidFill>
              </a:rPr>
              <a:t>, которые основываются на оценке заголовков протокольных элементов данных, которыми обмениваются взаимодействующие стороны. Одним из примеров такого способа является </a:t>
            </a:r>
            <a:r>
              <a:rPr lang="ru-RU" i="1" dirty="0" smtClean="0">
                <a:solidFill>
                  <a:srgbClr val="FF0066"/>
                </a:solidFill>
              </a:rPr>
              <a:t>маскирование адреса</a:t>
            </a:r>
            <a:br>
              <a:rPr lang="ru-RU" i="1" dirty="0" smtClean="0">
                <a:solidFill>
                  <a:srgbClr val="FF0066"/>
                </a:solidFill>
              </a:rPr>
            </a:br>
            <a:r>
              <a:rPr lang="ru-RU" dirty="0" smtClean="0">
                <a:solidFill>
                  <a:srgbClr val="000099"/>
                </a:solidFill>
              </a:rPr>
              <a:t>(Rec. X.273|ISO/IEC 11577).</a:t>
            </a:r>
            <a:endParaRPr lang="ru-RU"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7" name="Rectangle 3"/>
          <p:cNvSpPr>
            <a:spLocks noChangeArrowheads="1"/>
          </p:cNvSpPr>
          <p:nvPr/>
        </p:nvSpPr>
        <p:spPr bwMode="auto">
          <a:xfrm>
            <a:off x="793750" y="857232"/>
            <a:ext cx="8350250" cy="1115690"/>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4.2.3. Защита конфиденциальности</a:t>
            </a:r>
          </a:p>
          <a:p>
            <a:pPr>
              <a:lnSpc>
                <a:spcPts val="2900"/>
              </a:lnSpc>
              <a:buClr>
                <a:srgbClr val="FFFF00"/>
              </a:buClr>
              <a:buSzPct val="80000"/>
              <a:buFont typeface="Wingdings" pitchFamily="2" charset="2"/>
              <a:buNone/>
              <a:defRPr/>
            </a:pPr>
            <a:r>
              <a:rPr lang="ru-RU" b="1" i="1" dirty="0" smtClean="0">
                <a:solidFill>
                  <a:srgbClr val="FF3300"/>
                </a:solidFill>
                <a:latin typeface="Arial" charset="0"/>
              </a:rPr>
              <a:t>на основе защиты заголовка</a:t>
            </a:r>
          </a:p>
          <a:p>
            <a:pPr>
              <a:lnSpc>
                <a:spcPts val="2900"/>
              </a:lnSpc>
              <a:buClr>
                <a:srgbClr val="FFFF00"/>
              </a:buClr>
              <a:buSzPct val="80000"/>
              <a:buFont typeface="Wingdings" pitchFamily="2" charset="2"/>
              <a:buNone/>
              <a:defRPr/>
            </a:pPr>
            <a:r>
              <a:rPr lang="ru-RU" b="1" i="1" dirty="0" smtClean="0">
                <a:solidFill>
                  <a:srgbClr val="FF3300"/>
                </a:solidFill>
                <a:latin typeface="Arial" charset="0"/>
              </a:rPr>
              <a:t>протокольного элемента данных</a:t>
            </a: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117600"/>
            <a:ext cx="8001056" cy="508915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300" dirty="0" smtClean="0">
                <a:solidFill>
                  <a:srgbClr val="000099"/>
                </a:solidFill>
              </a:rPr>
              <a:t>Промежуточная система </a:t>
            </a:r>
            <a:r>
              <a:rPr lang="ru-RU" sz="3300" i="1" dirty="0" smtClean="0">
                <a:solidFill>
                  <a:srgbClr val="FF0066"/>
                </a:solidFill>
              </a:rPr>
              <a:t>Х</a:t>
            </a:r>
            <a:r>
              <a:rPr lang="ru-RU" sz="3300" dirty="0" smtClean="0">
                <a:solidFill>
                  <a:srgbClr val="000099"/>
                </a:solidFill>
              </a:rPr>
              <a:t> может принять </a:t>
            </a:r>
            <a:r>
              <a:rPr lang="en-US" sz="3300" i="1" dirty="0" smtClean="0">
                <a:solidFill>
                  <a:srgbClr val="FF0066"/>
                </a:solidFill>
              </a:rPr>
              <a:t>PDU</a:t>
            </a:r>
            <a:r>
              <a:rPr lang="ru-RU" sz="3300" i="1" dirty="0" smtClean="0">
                <a:solidFill>
                  <a:srgbClr val="FF0066"/>
                </a:solidFill>
              </a:rPr>
              <a:t>-элемент</a:t>
            </a:r>
            <a:r>
              <a:rPr lang="ru-RU" sz="3300" dirty="0" smtClean="0">
                <a:solidFill>
                  <a:srgbClr val="000099"/>
                </a:solidFill>
              </a:rPr>
              <a:t>, зашифровать его и добавить в него новый заголовок, в котором адрес отправителя будет </a:t>
            </a:r>
            <a:r>
              <a:rPr lang="ru-RU" sz="3300" i="1" dirty="0" smtClean="0">
                <a:solidFill>
                  <a:srgbClr val="FF0066"/>
                </a:solidFill>
              </a:rPr>
              <a:t>Х</a:t>
            </a:r>
            <a:r>
              <a:rPr lang="ru-RU" sz="3300" dirty="0" smtClean="0">
                <a:solidFill>
                  <a:srgbClr val="000099"/>
                </a:solidFill>
              </a:rPr>
              <a:t>, а адрес получателя будет иметь значение </a:t>
            </a:r>
            <a:r>
              <a:rPr lang="en-US" sz="3300" i="1" dirty="0" smtClean="0">
                <a:solidFill>
                  <a:srgbClr val="FF0066"/>
                </a:solidFill>
              </a:rPr>
              <a:t>Y</a:t>
            </a:r>
            <a:r>
              <a:rPr lang="ru-RU" sz="3300" dirty="0" smtClean="0">
                <a:solidFill>
                  <a:srgbClr val="000099"/>
                </a:solidFill>
              </a:rPr>
              <a:t>, то есть оконечной системы, которая расшифрует данные и таким образом восстановит оригинальный </a:t>
            </a:r>
            <a:r>
              <a:rPr lang="en-US" sz="3300" i="1" dirty="0" smtClean="0">
                <a:solidFill>
                  <a:srgbClr val="FF0066"/>
                </a:solidFill>
              </a:rPr>
              <a:t>PDU</a:t>
            </a:r>
            <a:r>
              <a:rPr lang="ru-RU" sz="3300" i="1" dirty="0" smtClean="0">
                <a:solidFill>
                  <a:srgbClr val="FF0066"/>
                </a:solidFill>
              </a:rPr>
              <a:t>-элемент</a:t>
            </a:r>
            <a:r>
              <a:rPr lang="ru-RU" sz="3300" dirty="0" smtClean="0">
                <a:solidFill>
                  <a:srgbClr val="000099"/>
                </a:solidFill>
              </a:rPr>
              <a:t>. </a:t>
            </a:r>
            <a:endParaRPr lang="ru-RU" sz="33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28700"/>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100"/>
              </a:lnSpc>
            </a:pPr>
            <a:r>
              <a:rPr lang="ru-RU" sz="3700" dirty="0" smtClean="0">
                <a:solidFill>
                  <a:srgbClr val="000099"/>
                </a:solidFill>
              </a:rPr>
              <a:t>После того как оригинальный заголовок (включающий адреса) был зашифрован, то </a:t>
            </a:r>
            <a:r>
              <a:rPr lang="ru-RU" sz="3700" i="1" dirty="0" smtClean="0">
                <a:solidFill>
                  <a:srgbClr val="FF0066"/>
                </a:solidFill>
              </a:rPr>
              <a:t>атака типа «умозаключение», основанная на анализе </a:t>
            </a:r>
            <a:r>
              <a:rPr lang="en-US" sz="3700" i="1" dirty="0" smtClean="0">
                <a:solidFill>
                  <a:srgbClr val="FF0066"/>
                </a:solidFill>
              </a:rPr>
              <a:t>PDU</a:t>
            </a:r>
            <a:r>
              <a:rPr lang="ru-RU" sz="3700" i="1" dirty="0" smtClean="0">
                <a:solidFill>
                  <a:srgbClr val="FF0066"/>
                </a:solidFill>
              </a:rPr>
              <a:t>-заголовков, не возможна</a:t>
            </a:r>
            <a:r>
              <a:rPr lang="ru-RU" sz="3700" dirty="0" smtClean="0">
                <a:solidFill>
                  <a:srgbClr val="000099"/>
                </a:solidFill>
              </a:rPr>
              <a:t>, так как, фактически, </a:t>
            </a:r>
            <a:r>
              <a:rPr lang="ru-RU" sz="3700" i="1" dirty="0" smtClean="0">
                <a:solidFill>
                  <a:srgbClr val="FF0066"/>
                </a:solidFill>
              </a:rPr>
              <a:t>Х</a:t>
            </a:r>
            <a:r>
              <a:rPr lang="ru-RU" sz="3700" dirty="0" smtClean="0">
                <a:solidFill>
                  <a:srgbClr val="000099"/>
                </a:solidFill>
              </a:rPr>
              <a:t> и </a:t>
            </a:r>
            <a:r>
              <a:rPr lang="en-US" sz="3700" i="1" dirty="0" smtClean="0">
                <a:solidFill>
                  <a:srgbClr val="FF0066"/>
                </a:solidFill>
              </a:rPr>
              <a:t>Y</a:t>
            </a:r>
            <a:r>
              <a:rPr lang="ru-RU" sz="3700" dirty="0" smtClean="0">
                <a:solidFill>
                  <a:srgbClr val="000099"/>
                </a:solidFill>
              </a:rPr>
              <a:t> обмениваются зашифрованными </a:t>
            </a:r>
            <a:r>
              <a:rPr lang="en-US" sz="3700" i="1" dirty="0" smtClean="0">
                <a:solidFill>
                  <a:srgbClr val="FF0066"/>
                </a:solidFill>
              </a:rPr>
              <a:t>PDU</a:t>
            </a:r>
            <a:r>
              <a:rPr lang="ru-RU" sz="3700" i="1" dirty="0" smtClean="0">
                <a:solidFill>
                  <a:srgbClr val="FF0066"/>
                </a:solidFill>
              </a:rPr>
              <a:t>-элементами</a:t>
            </a:r>
            <a:r>
              <a:rPr lang="ru-RU" sz="3700" dirty="0" smtClean="0">
                <a:solidFill>
                  <a:srgbClr val="000099"/>
                </a:solidFill>
              </a:rPr>
              <a:t>.</a:t>
            </a:r>
            <a:endParaRPr lang="ru-RU" sz="37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84250"/>
            <a:ext cx="8001056" cy="525785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100"/>
              </a:lnSpc>
            </a:pPr>
            <a:r>
              <a:rPr lang="ru-RU" sz="3600" dirty="0" smtClean="0">
                <a:solidFill>
                  <a:srgbClr val="000099"/>
                </a:solidFill>
              </a:rPr>
              <a:t>Другим примером, когда каждый </a:t>
            </a:r>
            <a:r>
              <a:rPr lang="en-US" sz="3600" i="1" dirty="0" smtClean="0">
                <a:solidFill>
                  <a:srgbClr val="FF0066"/>
                </a:solidFill>
              </a:rPr>
              <a:t>PDU</a:t>
            </a:r>
            <a:r>
              <a:rPr lang="ru-RU" sz="3600" i="1" dirty="0" smtClean="0">
                <a:solidFill>
                  <a:srgbClr val="FF0066"/>
                </a:solidFill>
              </a:rPr>
              <a:t>-элемент </a:t>
            </a:r>
            <a:r>
              <a:rPr lang="ru-RU" sz="3600" dirty="0" smtClean="0">
                <a:solidFill>
                  <a:srgbClr val="000099"/>
                </a:solidFill>
              </a:rPr>
              <a:t>«добросовестно» передаётся системой </a:t>
            </a:r>
            <a:r>
              <a:rPr lang="ru-RU" sz="3600" i="1" dirty="0" smtClean="0">
                <a:solidFill>
                  <a:srgbClr val="FF0066"/>
                </a:solidFill>
              </a:rPr>
              <a:t>А</a:t>
            </a:r>
            <a:r>
              <a:rPr lang="ru-RU" sz="3600" dirty="0" smtClean="0">
                <a:solidFill>
                  <a:srgbClr val="000099"/>
                </a:solidFill>
              </a:rPr>
              <a:t>, является сформирование </a:t>
            </a:r>
            <a:r>
              <a:rPr lang="en-US" sz="3600" i="1" dirty="0" smtClean="0">
                <a:solidFill>
                  <a:srgbClr val="FF0066"/>
                </a:solidFill>
              </a:rPr>
              <a:t>n</a:t>
            </a:r>
            <a:r>
              <a:rPr lang="ru-RU" sz="3600" dirty="0" smtClean="0">
                <a:solidFill>
                  <a:srgbClr val="000099"/>
                </a:solidFill>
              </a:rPr>
              <a:t> дополнительных копий с различными адресами получателей и дополнительными функциями в заголовке (т.е. </a:t>
            </a:r>
            <a:r>
              <a:rPr lang="ru-RU" sz="3600" i="1" dirty="0" smtClean="0">
                <a:solidFill>
                  <a:srgbClr val="FF0066"/>
                </a:solidFill>
              </a:rPr>
              <a:t>система формирует ложный широковещательный трафик</a:t>
            </a:r>
            <a:r>
              <a:rPr lang="ru-RU" sz="3600" dirty="0" smtClean="0">
                <a:solidFill>
                  <a:srgbClr val="000099"/>
                </a:solidFill>
              </a:rPr>
              <a:t>).</a:t>
            </a:r>
            <a:endParaRPr lang="ru-RU" sz="36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28700"/>
            <a:ext cx="8001056" cy="525785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100"/>
              </a:lnSpc>
            </a:pPr>
            <a:r>
              <a:rPr lang="ru-RU" sz="3500" i="1" dirty="0" smtClean="0">
                <a:solidFill>
                  <a:srgbClr val="FF0066"/>
                </a:solidFill>
              </a:rPr>
              <a:t>Процедура маскирования адреса на сетевом уровне </a:t>
            </a:r>
            <a:r>
              <a:rPr lang="ru-RU" sz="3500" dirty="0" smtClean="0">
                <a:solidFill>
                  <a:srgbClr val="000099"/>
                </a:solidFill>
              </a:rPr>
              <a:t>представлена в Rec. X.273|ISO/IEC 11577. </a:t>
            </a:r>
            <a:r>
              <a:rPr lang="ru-RU" sz="3500" i="1" dirty="0" smtClean="0">
                <a:solidFill>
                  <a:srgbClr val="FF0066"/>
                </a:solidFill>
              </a:rPr>
              <a:t>Процедура маскирования адреса может быть реализована и на других уровнях </a:t>
            </a:r>
            <a:r>
              <a:rPr lang="ru-RU" sz="3500" dirty="0" smtClean="0">
                <a:solidFill>
                  <a:srgbClr val="000099"/>
                </a:solidFill>
              </a:rPr>
              <a:t>(например,</a:t>
            </a:r>
            <a:br>
              <a:rPr lang="ru-RU" sz="3500" dirty="0" smtClean="0">
                <a:solidFill>
                  <a:srgbClr val="000099"/>
                </a:solidFill>
              </a:rPr>
            </a:br>
            <a:r>
              <a:rPr lang="ru-RU" sz="3500" dirty="0" smtClean="0">
                <a:solidFill>
                  <a:srgbClr val="000099"/>
                </a:solidFill>
              </a:rPr>
              <a:t>Rec. X.411|ISO/IEC 10021-4 описывает использование маскирования адресов на прикладном уровне).</a:t>
            </a:r>
            <a:endParaRPr lang="ru-RU" sz="35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928662" y="857232"/>
            <a:ext cx="8001056" cy="545021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200"/>
              </a:lnSpc>
              <a:spcBef>
                <a:spcPts val="300"/>
              </a:spcBef>
              <a:buClr>
                <a:srgbClr val="FF0066"/>
              </a:buClr>
              <a:buSzPct val="80000"/>
              <a:buFont typeface="+mj-lt"/>
              <a:buAutoNum type="arabicPeriod"/>
              <a:tabLst>
                <a:tab pos="360363" algn="l"/>
              </a:tabLst>
              <a:defRPr/>
            </a:pPr>
            <a:r>
              <a:rPr lang="ru-RU" dirty="0" smtClean="0">
                <a:solidFill>
                  <a:srgbClr val="000099"/>
                </a:solidFill>
              </a:rPr>
              <a:t>на основе понимания семантики данных (например, смысловое значение данных);</a:t>
            </a:r>
          </a:p>
          <a:p>
            <a:pPr marL="360363" indent="-360363" algn="l">
              <a:lnSpc>
                <a:spcPts val="3200"/>
              </a:lnSpc>
              <a:spcBef>
                <a:spcPts val="300"/>
              </a:spcBef>
              <a:buClr>
                <a:srgbClr val="FF0066"/>
              </a:buClr>
              <a:buSzPct val="80000"/>
              <a:buFont typeface="+mj-lt"/>
              <a:buAutoNum type="arabicPeriod"/>
              <a:tabLst>
                <a:tab pos="360363" algn="l"/>
              </a:tabLst>
              <a:defRPr/>
            </a:pPr>
            <a:r>
              <a:rPr lang="ru-RU" dirty="0" smtClean="0">
                <a:solidFill>
                  <a:srgbClr val="000099"/>
                </a:solidFill>
              </a:rPr>
              <a:t>путём использования соответствующих атрибутов данных (таких как, их наличие, дата сформирования, размер, дата последнего обновления и др.);</a:t>
            </a:r>
          </a:p>
          <a:p>
            <a:pPr marL="360363" indent="-360363" algn="l">
              <a:lnSpc>
                <a:spcPts val="3200"/>
              </a:lnSpc>
              <a:spcBef>
                <a:spcPts val="300"/>
              </a:spcBef>
              <a:buClr>
                <a:srgbClr val="FF0066"/>
              </a:buClr>
              <a:buSzPct val="80000"/>
              <a:buFont typeface="+mj-lt"/>
              <a:buAutoNum type="arabicPeriod"/>
              <a:tabLst>
                <a:tab pos="360363" algn="l"/>
              </a:tabLst>
              <a:defRPr/>
            </a:pPr>
            <a:r>
              <a:rPr lang="ru-RU" dirty="0" smtClean="0">
                <a:solidFill>
                  <a:srgbClr val="000099"/>
                </a:solidFill>
              </a:rPr>
              <a:t>на основе анализа контекста данных, то есть других объектов данных, которые связаны с ними;</a:t>
            </a:r>
          </a:p>
          <a:p>
            <a:pPr marL="360363" indent="-360363" algn="l">
              <a:lnSpc>
                <a:spcPts val="3200"/>
              </a:lnSpc>
              <a:spcBef>
                <a:spcPts val="300"/>
              </a:spcBef>
              <a:buClr>
                <a:srgbClr val="FF0066"/>
              </a:buClr>
              <a:buSzPct val="80000"/>
              <a:buFont typeface="+mj-lt"/>
              <a:buAutoNum type="arabicPeriod"/>
              <a:tabLst>
                <a:tab pos="360363" algn="l"/>
              </a:tabLst>
              <a:defRPr/>
            </a:pPr>
            <a:r>
              <a:rPr lang="ru-RU" dirty="0" smtClean="0">
                <a:solidFill>
                  <a:srgbClr val="000099"/>
                </a:solidFill>
              </a:rPr>
              <a:t>путём наблюдения за динамическими изменениями форм представления данных.</a:t>
            </a: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2184400"/>
            <a:ext cx="8001056" cy="394979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400"/>
              </a:lnSpc>
            </a:pPr>
            <a:r>
              <a:rPr lang="ru-RU" sz="3800" dirty="0" smtClean="0">
                <a:solidFill>
                  <a:srgbClr val="000099"/>
                </a:solidFill>
              </a:rPr>
              <a:t>Этот способ, используемый совместно с шифрованием, </a:t>
            </a:r>
            <a:r>
              <a:rPr lang="ru-RU" sz="3800" i="1" dirty="0" smtClean="0">
                <a:solidFill>
                  <a:srgbClr val="FF0066"/>
                </a:solidFill>
              </a:rPr>
              <a:t>предотвращает атаки типа «умозаключение»</a:t>
            </a:r>
            <a:r>
              <a:rPr lang="ru-RU" sz="3800" dirty="0" smtClean="0">
                <a:solidFill>
                  <a:srgbClr val="000099"/>
                </a:solidFill>
              </a:rPr>
              <a:t>, которые основываются на оценке динамических изменений элементов данных.</a:t>
            </a:r>
            <a:endParaRPr lang="ru-RU" sz="38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7" name="Rectangle 3"/>
          <p:cNvSpPr>
            <a:spLocks noChangeArrowheads="1"/>
          </p:cNvSpPr>
          <p:nvPr/>
        </p:nvSpPr>
        <p:spPr bwMode="auto">
          <a:xfrm>
            <a:off x="793750" y="895350"/>
            <a:ext cx="8350250" cy="1115690"/>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4.2.4. Защита конфиденциальности</a:t>
            </a:r>
          </a:p>
          <a:p>
            <a:pPr>
              <a:lnSpc>
                <a:spcPts val="2900"/>
              </a:lnSpc>
              <a:buClr>
                <a:srgbClr val="FFFF00"/>
              </a:buClr>
              <a:buSzPct val="80000"/>
              <a:buFont typeface="Wingdings" pitchFamily="2" charset="2"/>
              <a:buNone/>
              <a:defRPr/>
            </a:pPr>
            <a:r>
              <a:rPr lang="ru-RU" b="1" i="1" dirty="0" smtClean="0">
                <a:solidFill>
                  <a:srgbClr val="FF3300"/>
                </a:solidFill>
                <a:latin typeface="Arial" charset="0"/>
              </a:rPr>
              <a:t>на основе вставки полей, длины которых изменяются во времени</a:t>
            </a:r>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28700"/>
            <a:ext cx="8001056" cy="518052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000" dirty="0" smtClean="0">
                <a:solidFill>
                  <a:srgbClr val="000099"/>
                </a:solidFill>
              </a:rPr>
              <a:t>С этой целью </a:t>
            </a:r>
            <a:r>
              <a:rPr lang="ru-RU" sz="3000" i="1" dirty="0" smtClean="0">
                <a:solidFill>
                  <a:srgbClr val="FF0066"/>
                </a:solidFill>
              </a:rPr>
              <a:t>средство, реализующее этот способ</a:t>
            </a:r>
            <a:r>
              <a:rPr lang="ru-RU" sz="3000" dirty="0" smtClean="0">
                <a:solidFill>
                  <a:srgbClr val="000099"/>
                </a:solidFill>
              </a:rPr>
              <a:t>, объединяет подлежащие защите данные с изменяемыми во времени полями (переменные по длине имитовставки), причём таким образом, что нарушители не могут определить, какой вид изменений данных произошёл, то есть, либо изменения самих защищаемых данных, либо изменения за счёт изменяемых во времени длин вставленных полей.</a:t>
            </a:r>
            <a:endParaRPr lang="ru-RU" sz="30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73150"/>
            <a:ext cx="8001056" cy="52193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200" i="1" dirty="0" smtClean="0">
                <a:solidFill>
                  <a:srgbClr val="FF0066"/>
                </a:solidFill>
              </a:rPr>
              <a:t>В идеальном варианте этот способ формирует </a:t>
            </a:r>
            <a:r>
              <a:rPr lang="ru-RU" sz="3200" dirty="0" smtClean="0">
                <a:solidFill>
                  <a:srgbClr val="000099"/>
                </a:solidFill>
              </a:rPr>
              <a:t>свой отличительный формат данных для каждого потенциального вида наблюдения (пассивный перехват) защищаемых данных, которые позволяет парировать атаки типа «умозаключение», основывающиеся на оценке динамических изменений, так как последние отсутствуют. Примеры:</a:t>
            </a:r>
            <a:endParaRPr lang="ru-RU" sz="30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7100" y="984250"/>
            <a:ext cx="8001056" cy="53347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200"/>
              </a:lnSpc>
              <a:spcBef>
                <a:spcPts val="1200"/>
              </a:spcBef>
              <a:buClr>
                <a:srgbClr val="FF0066"/>
              </a:buClr>
              <a:buSzPct val="80000"/>
              <a:buFont typeface="+mj-lt"/>
              <a:buAutoNum type="arabicPeriod"/>
              <a:defRPr/>
            </a:pPr>
            <a:r>
              <a:rPr lang="ru-RU" i="1" dirty="0" smtClean="0">
                <a:solidFill>
                  <a:srgbClr val="FF0066"/>
                </a:solidFill>
              </a:rPr>
              <a:t>передача </a:t>
            </a:r>
            <a:r>
              <a:rPr lang="en-US" i="1" dirty="0" smtClean="0">
                <a:solidFill>
                  <a:srgbClr val="FF0066"/>
                </a:solidFill>
              </a:rPr>
              <a:t>PDU</a:t>
            </a:r>
            <a:r>
              <a:rPr lang="ru-RU" i="1" dirty="0" smtClean="0">
                <a:solidFill>
                  <a:srgbClr val="FF0066"/>
                </a:solidFill>
              </a:rPr>
              <a:t>-элемента</a:t>
            </a:r>
            <a:r>
              <a:rPr lang="ru-RU" dirty="0" smtClean="0">
                <a:solidFill>
                  <a:srgbClr val="000099"/>
                </a:solidFill>
              </a:rPr>
              <a:t>. Изменяющееся во времени поле размещается перед защищаемым отрезком каждого </a:t>
            </a:r>
            <a:r>
              <a:rPr lang="en-US" dirty="0" smtClean="0">
                <a:solidFill>
                  <a:srgbClr val="000099"/>
                </a:solidFill>
              </a:rPr>
              <a:t>PDU</a:t>
            </a:r>
            <a:r>
              <a:rPr lang="ru-RU" dirty="0" smtClean="0">
                <a:solidFill>
                  <a:srgbClr val="000099"/>
                </a:solidFill>
              </a:rPr>
              <a:t>-элемента. Затем полученные таким образом составные данные зашифровываются с помощью криптографических способов с одновременным формированием непрерывной последовательности данных (</a:t>
            </a:r>
            <a:r>
              <a:rPr lang="en-US" dirty="0" smtClean="0">
                <a:solidFill>
                  <a:srgbClr val="000099"/>
                </a:solidFill>
              </a:rPr>
              <a:t>chaining</a:t>
            </a:r>
            <a:r>
              <a:rPr lang="ru-RU" dirty="0" smtClean="0">
                <a:solidFill>
                  <a:srgbClr val="000099"/>
                </a:solidFill>
              </a:rPr>
              <a:t>), например, переменное поле влияет на зашифрование последовательных данных;</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3829050"/>
            <a:ext cx="8001056" cy="237244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400" dirty="0" smtClean="0">
                <a:solidFill>
                  <a:srgbClr val="000099"/>
                </a:solidFill>
              </a:rPr>
              <a:t>Этот способ может использоваться совместно с дополнением и сегментацией данных, что </a:t>
            </a:r>
            <a:r>
              <a:rPr lang="ru-RU" sz="3400" i="1" dirty="0" smtClean="0">
                <a:solidFill>
                  <a:srgbClr val="FF0066"/>
                </a:solidFill>
              </a:rPr>
              <a:t>позволяет скрыть изменения длины защищаемых данных</a:t>
            </a:r>
            <a:r>
              <a:rPr lang="ru-RU" sz="3400" dirty="0" smtClean="0">
                <a:solidFill>
                  <a:srgbClr val="000099"/>
                </a:solidFill>
              </a:rPr>
              <a:t>.</a:t>
            </a:r>
            <a:endParaRPr lang="ru-RU" sz="34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7100" y="984250"/>
            <a:ext cx="8001056" cy="276998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57200" indent="-457200" algn="l">
              <a:lnSpc>
                <a:spcPts val="3600"/>
              </a:lnSpc>
              <a:spcBef>
                <a:spcPts val="1200"/>
              </a:spcBef>
              <a:buClr>
                <a:srgbClr val="FF0066"/>
              </a:buClr>
              <a:buSzPct val="80000"/>
              <a:buFont typeface="+mj-lt"/>
              <a:buAutoNum type="arabicPeriod" startAt="2"/>
              <a:defRPr/>
            </a:pPr>
            <a:r>
              <a:rPr lang="ru-RU" sz="3200" i="1" dirty="0" smtClean="0">
                <a:solidFill>
                  <a:srgbClr val="FF0066"/>
                </a:solidFill>
              </a:rPr>
              <a:t>хранение</a:t>
            </a:r>
            <a:r>
              <a:rPr lang="ru-RU" sz="3200" dirty="0" smtClean="0">
                <a:solidFill>
                  <a:srgbClr val="000099"/>
                </a:solidFill>
              </a:rPr>
              <a:t>. Если изменяющиеся во времени поля размещаются в начале хранящихся данных, то они скрывают возможные изменения (или вследствие этого недостатки).</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2071678"/>
            <a:ext cx="8001056" cy="430887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200"/>
              </a:lnSpc>
            </a:pPr>
            <a:r>
              <a:rPr lang="ru-RU" sz="3600" i="1" dirty="0" smtClean="0">
                <a:solidFill>
                  <a:srgbClr val="FF0066"/>
                </a:solidFill>
              </a:rPr>
              <a:t>Одной из форм защиты конфиденциальности на основе предотвращения доступа к данным может быть построение данных в любой из возможных контекстно-зависимых форм</a:t>
            </a:r>
            <a:r>
              <a:rPr lang="ru-RU" sz="3600" dirty="0" smtClean="0">
                <a:solidFill>
                  <a:srgbClr val="000099"/>
                </a:solidFill>
              </a:rPr>
              <a:t>, количество которых весьма велико.</a:t>
            </a:r>
            <a:endParaRPr lang="ru-RU" sz="3600" dirty="0">
              <a:solidFill>
                <a:srgbClr val="000099"/>
              </a:solidFill>
            </a:endParaRPr>
          </a:p>
        </p:txBody>
      </p:sp>
      <p:sp>
        <p:nvSpPr>
          <p:cNvPr id="86020" name="Rectangle 4"/>
          <p:cNvSpPr>
            <a:spLocks noChangeArrowheads="1"/>
          </p:cNvSpPr>
          <p:nvPr/>
        </p:nvSpPr>
        <p:spPr bwMode="auto">
          <a:xfrm>
            <a:off x="793750" y="785794"/>
            <a:ext cx="8350250" cy="1231106"/>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4.3. Обеспечение конфиденциальности</a:t>
            </a:r>
          </a:p>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на основе контекстно-зависимого размещения</a:t>
            </a:r>
            <a:endParaRPr lang="en-GB" sz="3000" b="1" i="1" dirty="0">
              <a:solidFill>
                <a:srgbClr val="FF3300"/>
              </a:solidFill>
              <a:latin typeface="Arial" charset="0"/>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073150"/>
            <a:ext cx="8001056" cy="512960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400" i="1" dirty="0" smtClean="0">
                <a:solidFill>
                  <a:srgbClr val="FF0066"/>
                </a:solidFill>
              </a:rPr>
              <a:t>Если такой способ не позволяет (вследствие вычислительных или физических проблем) проверить все возможные контекстно-зависимые формы </a:t>
            </a:r>
            <a:r>
              <a:rPr lang="ru-RU" sz="3400" dirty="0" smtClean="0">
                <a:solidFill>
                  <a:srgbClr val="000099"/>
                </a:solidFill>
              </a:rPr>
              <a:t>за период времени до следующего изменения контекстно-зависимой формы, то </a:t>
            </a:r>
            <a:r>
              <a:rPr lang="ru-RU" sz="3400" i="1" dirty="0" smtClean="0">
                <a:solidFill>
                  <a:srgbClr val="FF0066"/>
                </a:solidFill>
              </a:rPr>
              <a:t>может быть достигнут необходимый уровень защиты конфиденциальности</a:t>
            </a:r>
            <a:r>
              <a:rPr lang="ru-RU" sz="3400" dirty="0" smtClean="0">
                <a:solidFill>
                  <a:srgbClr val="000099"/>
                </a:solidFill>
              </a:rPr>
              <a:t>.</a:t>
            </a:r>
            <a:endParaRPr lang="ru-RU" sz="34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142984"/>
            <a:ext cx="8001056" cy="43601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3000" dirty="0" smtClean="0">
                <a:solidFill>
                  <a:srgbClr val="000099"/>
                </a:solidFill>
              </a:rPr>
              <a:t>Примерами</a:t>
            </a:r>
            <a:r>
              <a:rPr lang="ru-RU" sz="3200" dirty="0" smtClean="0">
                <a:solidFill>
                  <a:srgbClr val="000099"/>
                </a:solidFill>
              </a:rPr>
              <a:t> такого СПКН являются:</a:t>
            </a:r>
            <a:endParaRPr lang="ru-RU" sz="3200"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8662" y="1643050"/>
            <a:ext cx="8001056" cy="459100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200"/>
              </a:lnSpc>
              <a:spcBef>
                <a:spcPts val="600"/>
              </a:spcBef>
              <a:buClr>
                <a:srgbClr val="FF0066"/>
              </a:buClr>
              <a:buSzPct val="80000"/>
              <a:buFont typeface="+mj-lt"/>
              <a:buAutoNum type="arabicPeriod"/>
              <a:defRPr/>
            </a:pPr>
            <a:r>
              <a:rPr lang="ru-RU" sz="2700" i="1" dirty="0" smtClean="0">
                <a:solidFill>
                  <a:srgbClr val="FF0066"/>
                </a:solidFill>
              </a:rPr>
              <a:t>применение большого количества </a:t>
            </a:r>
            <a:r>
              <a:rPr lang="ru-RU" sz="2700" dirty="0" smtClean="0">
                <a:solidFill>
                  <a:srgbClr val="000099"/>
                </a:solidFill>
              </a:rPr>
              <a:t>физических или виртуальных </a:t>
            </a:r>
            <a:r>
              <a:rPr lang="ru-RU" sz="2700" i="1" dirty="0" smtClean="0">
                <a:solidFill>
                  <a:srgbClr val="FF0066"/>
                </a:solidFill>
              </a:rPr>
              <a:t>каналов передачи информации</a:t>
            </a:r>
            <a:r>
              <a:rPr lang="ru-RU" sz="2700" dirty="0" smtClean="0">
                <a:solidFill>
                  <a:srgbClr val="000099"/>
                </a:solidFill>
              </a:rPr>
              <a:t> (например, использование «размазанного спектра» («</a:t>
            </a:r>
            <a:r>
              <a:rPr lang="en-US" sz="2700" dirty="0" smtClean="0">
                <a:solidFill>
                  <a:srgbClr val="000099"/>
                </a:solidFill>
              </a:rPr>
              <a:t>spread spectrum</a:t>
            </a:r>
            <a:r>
              <a:rPr lang="ru-RU" sz="2700" dirty="0" smtClean="0">
                <a:solidFill>
                  <a:srgbClr val="000099"/>
                </a:solidFill>
              </a:rPr>
              <a:t>»), при котором используется одна рабочая радиочастота из огромного количества возможных радиочастот);</a:t>
            </a:r>
          </a:p>
          <a:p>
            <a:pPr marL="360363" indent="-360363" algn="l">
              <a:lnSpc>
                <a:spcPts val="3200"/>
              </a:lnSpc>
              <a:spcBef>
                <a:spcPts val="600"/>
              </a:spcBef>
              <a:buClr>
                <a:srgbClr val="FF0066"/>
              </a:buClr>
              <a:buSzPct val="80000"/>
              <a:buFont typeface="+mj-lt"/>
              <a:buAutoNum type="arabicPeriod"/>
              <a:defRPr/>
            </a:pPr>
            <a:r>
              <a:rPr lang="ru-RU" sz="2700" i="1" dirty="0" smtClean="0">
                <a:solidFill>
                  <a:srgbClr val="FF0066"/>
                </a:solidFill>
              </a:rPr>
              <a:t>применение большого количества элементов памяти </a:t>
            </a:r>
            <a:r>
              <a:rPr lang="ru-RU" sz="2700" dirty="0" smtClean="0">
                <a:solidFill>
                  <a:srgbClr val="000099"/>
                </a:solidFill>
              </a:rPr>
              <a:t>для хранения данных (например, адресов на магнитном диске);</a:t>
            </a:r>
            <a:endParaRPr lang="ru-RU" sz="2700" dirty="0">
              <a:solidFill>
                <a:srgbClr val="000099"/>
              </a:solidFill>
            </a:endParaRPr>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2628900"/>
            <a:ext cx="8001056" cy="369331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i="1" dirty="0" smtClean="0">
                <a:solidFill>
                  <a:srgbClr val="FF0066"/>
                </a:solidFill>
              </a:rPr>
              <a:t>Этот способ обеспечения конфиденциальности предполагает</a:t>
            </a:r>
            <a:r>
              <a:rPr lang="ru-RU" dirty="0" smtClean="0">
                <a:solidFill>
                  <a:srgbClr val="000099"/>
                </a:solidFill>
              </a:rPr>
              <a:t>, что неавторизованные получатели не могут определить информацию, которая необходима в текущий момент времени для идентификации корректной контекстно-зависимой формы. Такая информация должна быть сама защищена с помощью СЛКН.</a:t>
            </a:r>
            <a:endParaRPr lang="ru-RU" dirty="0">
              <a:solidFill>
                <a:srgbClr val="000099"/>
              </a:solidFill>
            </a:endParaRPr>
          </a:p>
        </p:txBody>
      </p:sp>
      <p:sp>
        <p:nvSpPr>
          <p:cNvPr id="6"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
        <p:nvSpPr>
          <p:cNvPr id="5" name="Text Box 2"/>
          <p:cNvSpPr txBox="1">
            <a:spLocks noChangeArrowheads="1"/>
          </p:cNvSpPr>
          <p:nvPr/>
        </p:nvSpPr>
        <p:spPr bwMode="auto">
          <a:xfrm>
            <a:off x="927100" y="984250"/>
            <a:ext cx="8001056" cy="153888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000"/>
              </a:lnSpc>
              <a:spcBef>
                <a:spcPts val="1200"/>
              </a:spcBef>
              <a:buClr>
                <a:srgbClr val="FF0066"/>
              </a:buClr>
              <a:buSzPct val="80000"/>
              <a:buFont typeface="+mj-lt"/>
              <a:buAutoNum type="arabicPeriod" startAt="3"/>
              <a:defRPr/>
            </a:pPr>
            <a:r>
              <a:rPr lang="ru-RU" sz="2600" i="1" dirty="0" smtClean="0">
                <a:solidFill>
                  <a:srgbClr val="FF0066"/>
                </a:solidFill>
              </a:rPr>
              <a:t>передача информации по скрытым вторичным каналам </a:t>
            </a:r>
            <a:r>
              <a:rPr lang="ru-RU" sz="2600" dirty="0" smtClean="0">
                <a:solidFill>
                  <a:srgbClr val="000099"/>
                </a:solidFill>
              </a:rPr>
              <a:t>связи, которые «спрятаны» внутри первичных каналов связи (стеганография, </a:t>
            </a:r>
            <a:r>
              <a:rPr lang="en-US" sz="2600" dirty="0" smtClean="0">
                <a:solidFill>
                  <a:srgbClr val="000099"/>
                </a:solidFill>
              </a:rPr>
              <a:t>steganography</a:t>
            </a:r>
            <a:r>
              <a:rPr lang="ru-RU" sz="2600" dirty="0" smtClean="0">
                <a:solidFill>
                  <a:srgbClr val="000099"/>
                </a:solidFill>
              </a:rPr>
              <a:t>).</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2584450"/>
            <a:ext cx="7993063" cy="281006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5600"/>
              </a:lnSpc>
            </a:pPr>
            <a:r>
              <a:rPr lang="ru-RU" sz="4400" i="1" dirty="0" smtClean="0">
                <a:solidFill>
                  <a:srgbClr val="FF0066"/>
                </a:solidFill>
              </a:rPr>
              <a:t>При регулировании доступа к данным</a:t>
            </a:r>
            <a:r>
              <a:rPr lang="ru-RU" sz="4400" dirty="0" smtClean="0">
                <a:solidFill>
                  <a:srgbClr val="000099"/>
                </a:solidFill>
              </a:rPr>
              <a:t> может использоваться СЛУД, как это определено в Главе 3.</a:t>
            </a:r>
            <a:endParaRPr lang="ru-RU" sz="4400" dirty="0">
              <a:solidFill>
                <a:srgbClr val="000099"/>
              </a:solidFill>
            </a:endParaRPr>
          </a:p>
        </p:txBody>
      </p:sp>
      <p:sp>
        <p:nvSpPr>
          <p:cNvPr id="188420" name="Rectangle 4"/>
          <p:cNvSpPr>
            <a:spLocks noChangeArrowheads="1"/>
          </p:cNvSpPr>
          <p:nvPr/>
        </p:nvSpPr>
        <p:spPr bwMode="auto">
          <a:xfrm>
            <a:off x="793750" y="939800"/>
            <a:ext cx="8350250" cy="1269578"/>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eaLnBrk="0" hangingPunct="0">
              <a:lnSpc>
                <a:spcPts val="3300"/>
              </a:lnSpc>
              <a:buClr>
                <a:srgbClr val="FFFF00"/>
              </a:buClr>
              <a:buSzPct val="80000"/>
              <a:buFont typeface="Wingdings" pitchFamily="2" charset="2"/>
              <a:buNone/>
            </a:pPr>
            <a:r>
              <a:rPr lang="en-US" sz="3200" b="1" i="1" dirty="0" smtClean="0">
                <a:solidFill>
                  <a:srgbClr val="FF3300"/>
                </a:solidFill>
                <a:latin typeface="Arial" charset="0"/>
              </a:rPr>
              <a:t>V. </a:t>
            </a:r>
            <a:r>
              <a:rPr lang="ru-RU" sz="3200" b="1" i="1" dirty="0" smtClean="0">
                <a:solidFill>
                  <a:srgbClr val="FF3300"/>
                </a:solidFill>
                <a:latin typeface="Arial" charset="0"/>
              </a:rPr>
              <a:t>Взаимодействие с другими</a:t>
            </a:r>
            <a:br>
              <a:rPr lang="ru-RU" sz="3200" b="1" i="1" dirty="0" smtClean="0">
                <a:solidFill>
                  <a:srgbClr val="FF3300"/>
                </a:solidFill>
                <a:latin typeface="Arial" charset="0"/>
              </a:rPr>
            </a:br>
            <a:r>
              <a:rPr lang="ru-RU" sz="3200" b="1" i="1" dirty="0" smtClean="0">
                <a:solidFill>
                  <a:srgbClr val="FF3300"/>
                </a:solidFill>
                <a:latin typeface="Arial" charset="0"/>
              </a:rPr>
              <a:t>СЛБ и СПБ</a:t>
            </a:r>
          </a:p>
          <a:p>
            <a:pPr eaLnBrk="0" hangingPunct="0">
              <a:lnSpc>
                <a:spcPts val="3300"/>
              </a:lnSpc>
              <a:buClr>
                <a:srgbClr val="FFFF00"/>
              </a:buClr>
              <a:buSzPct val="80000"/>
              <a:buFont typeface="Wingdings" pitchFamily="2" charset="2"/>
              <a:buNone/>
            </a:pPr>
            <a:r>
              <a:rPr lang="ru-RU" sz="3000" b="1" i="1" dirty="0" smtClean="0">
                <a:solidFill>
                  <a:srgbClr val="FF3300"/>
                </a:solidFill>
                <a:latin typeface="Arial" charset="0"/>
              </a:rPr>
              <a:t>5.1. Управление доступом</a:t>
            </a:r>
            <a:endParaRPr lang="ru-RU"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№6:</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конфиденциальности</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Factory">
  <a:themeElements>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fontScheme name="Factory">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lnDef>
  </a:objectDefaults>
  <a:extraClrSchemeLst>
    <a:extraClrScheme>
      <a:clrScheme name="Factory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Factory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Factory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Factory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Factory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Factory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Factory</Template>
  <TotalTime>6017</TotalTime>
  <Words>8172</Words>
  <Application>Microsoft Office PowerPoint</Application>
  <PresentationFormat>Экран (4:3)</PresentationFormat>
  <Paragraphs>589</Paragraphs>
  <Slides>143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143</vt:i4>
      </vt:variant>
    </vt:vector>
  </HeadingPairs>
  <TitlesOfParts>
    <vt:vector size="149" baseType="lpstr">
      <vt:lpstr>Arial</vt:lpstr>
      <vt:lpstr>Arial Narrow</vt:lpstr>
      <vt:lpstr>Tahoma</vt:lpstr>
      <vt:lpstr>Verdana</vt:lpstr>
      <vt:lpstr>Wingdings</vt:lpstr>
      <vt:lpstr>Factory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University of Glamorgan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dmelniko</dc:creator>
  <cp:lastModifiedBy>Пользователь Windows</cp:lastModifiedBy>
  <cp:revision>1624</cp:revision>
  <dcterms:created xsi:type="dcterms:W3CDTF">2004-05-29T13:25:37Z</dcterms:created>
  <dcterms:modified xsi:type="dcterms:W3CDTF">2022-09-18T11:15:36Z</dcterms:modified>
</cp:coreProperties>
</file>