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517" r:id="rId3"/>
    <p:sldId id="704" r:id="rId4"/>
    <p:sldId id="568" r:id="rId5"/>
    <p:sldId id="705" r:id="rId6"/>
    <p:sldId id="706" r:id="rId7"/>
    <p:sldId id="707" r:id="rId8"/>
    <p:sldId id="268" r:id="rId9"/>
    <p:sldId id="571" r:id="rId10"/>
    <p:sldId id="573" r:id="rId11"/>
    <p:sldId id="708" r:id="rId12"/>
    <p:sldId id="709" r:id="rId13"/>
    <p:sldId id="710" r:id="rId14"/>
    <p:sldId id="584" r:id="rId15"/>
    <p:sldId id="711" r:id="rId16"/>
    <p:sldId id="658" r:id="rId17"/>
    <p:sldId id="713" r:id="rId18"/>
    <p:sldId id="714" r:id="rId19"/>
    <p:sldId id="712" r:id="rId20"/>
    <p:sldId id="715" r:id="rId21"/>
    <p:sldId id="716" r:id="rId22"/>
    <p:sldId id="717" r:id="rId23"/>
    <p:sldId id="718" r:id="rId24"/>
    <p:sldId id="719" r:id="rId25"/>
    <p:sldId id="720" r:id="rId26"/>
    <p:sldId id="721" r:id="rId27"/>
    <p:sldId id="722" r:id="rId28"/>
    <p:sldId id="588" r:id="rId29"/>
    <p:sldId id="723" r:id="rId30"/>
    <p:sldId id="724" r:id="rId31"/>
    <p:sldId id="725" r:id="rId32"/>
    <p:sldId id="726" r:id="rId33"/>
    <p:sldId id="727" r:id="rId34"/>
    <p:sldId id="728" r:id="rId35"/>
    <p:sldId id="612" r:id="rId36"/>
    <p:sldId id="730" r:id="rId37"/>
    <p:sldId id="592" r:id="rId38"/>
    <p:sldId id="731" r:id="rId39"/>
    <p:sldId id="611" r:id="rId40"/>
    <p:sldId id="732" r:id="rId41"/>
    <p:sldId id="619" r:id="rId42"/>
    <p:sldId id="734" r:id="rId43"/>
    <p:sldId id="735" r:id="rId44"/>
    <p:sldId id="733" r:id="rId45"/>
    <p:sldId id="729" r:id="rId46"/>
    <p:sldId id="614" r:id="rId47"/>
    <p:sldId id="736" r:id="rId48"/>
    <p:sldId id="737" r:id="rId49"/>
    <p:sldId id="616" r:id="rId50"/>
    <p:sldId id="703" r:id="rId51"/>
    <p:sldId id="615" r:id="rId52"/>
    <p:sldId id="738" r:id="rId53"/>
    <p:sldId id="739" r:id="rId54"/>
    <p:sldId id="740" r:id="rId55"/>
    <p:sldId id="741" r:id="rId56"/>
    <p:sldId id="742" r:id="rId57"/>
    <p:sldId id="743" r:id="rId58"/>
    <p:sldId id="744" r:id="rId59"/>
    <p:sldId id="622" r:id="rId60"/>
    <p:sldId id="745" r:id="rId61"/>
    <p:sldId id="627" r:id="rId62"/>
    <p:sldId id="631" r:id="rId63"/>
    <p:sldId id="625" r:id="rId64"/>
    <p:sldId id="746" r:id="rId65"/>
    <p:sldId id="747" r:id="rId66"/>
    <p:sldId id="748" r:id="rId67"/>
    <p:sldId id="750" r:id="rId68"/>
    <p:sldId id="751" r:id="rId69"/>
    <p:sldId id="752" r:id="rId70"/>
    <p:sldId id="753" r:id="rId71"/>
    <p:sldId id="754" r:id="rId72"/>
    <p:sldId id="755" r:id="rId73"/>
    <p:sldId id="756" r:id="rId74"/>
    <p:sldId id="757" r:id="rId75"/>
    <p:sldId id="626" r:id="rId76"/>
    <p:sldId id="628" r:id="rId77"/>
    <p:sldId id="758" r:id="rId78"/>
    <p:sldId id="759" r:id="rId79"/>
    <p:sldId id="760" r:id="rId80"/>
    <p:sldId id="761" r:id="rId81"/>
    <p:sldId id="762" r:id="rId82"/>
    <p:sldId id="763" r:id="rId83"/>
    <p:sldId id="764" r:id="rId84"/>
    <p:sldId id="765" r:id="rId85"/>
    <p:sldId id="766" r:id="rId86"/>
    <p:sldId id="767" r:id="rId87"/>
    <p:sldId id="768" r:id="rId88"/>
    <p:sldId id="769" r:id="rId89"/>
    <p:sldId id="655" r:id="rId90"/>
    <p:sldId id="770" r:id="rId91"/>
    <p:sldId id="771" r:id="rId92"/>
    <p:sldId id="772" r:id="rId93"/>
    <p:sldId id="773" r:id="rId94"/>
    <p:sldId id="774" r:id="rId95"/>
    <p:sldId id="661" r:id="rId96"/>
    <p:sldId id="775" r:id="rId97"/>
    <p:sldId id="776" r:id="rId98"/>
    <p:sldId id="777" r:id="rId99"/>
    <p:sldId id="778" r:id="rId100"/>
    <p:sldId id="779" r:id="rId101"/>
    <p:sldId id="780" r:id="rId102"/>
    <p:sldId id="781" r:id="rId103"/>
    <p:sldId id="782" r:id="rId104"/>
    <p:sldId id="783" r:id="rId105"/>
    <p:sldId id="784" r:id="rId106"/>
    <p:sldId id="785" r:id="rId107"/>
    <p:sldId id="786" r:id="rId108"/>
    <p:sldId id="787" r:id="rId109"/>
    <p:sldId id="788" r:id="rId110"/>
    <p:sldId id="789" r:id="rId111"/>
    <p:sldId id="790" r:id="rId112"/>
    <p:sldId id="791" r:id="rId113"/>
    <p:sldId id="792" r:id="rId114"/>
    <p:sldId id="793" r:id="rId115"/>
    <p:sldId id="794" r:id="rId116"/>
    <p:sldId id="698" r:id="rId117"/>
    <p:sldId id="699" r:id="rId118"/>
    <p:sldId id="700" r:id="rId119"/>
    <p:sldId id="701" r:id="rId120"/>
    <p:sldId id="702" r:id="rId121"/>
    <p:sldId id="667" r:id="rId122"/>
    <p:sldId id="473" r:id="rId123"/>
    <p:sldId id="795" r:id="rId12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3300"/>
    <a:srgbClr val="000099"/>
    <a:srgbClr val="FF0066"/>
    <a:srgbClr val="3399FF"/>
    <a:srgbClr val="E0DAEE"/>
    <a:srgbClr val="006600"/>
    <a:srgbClr val="FF0000"/>
    <a:srgbClr val="FFCC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3" autoAdjust="0"/>
    <p:restoredTop sz="94780" autoAdjust="0"/>
  </p:normalViewPr>
  <p:slideViewPr>
    <p:cSldViewPr>
      <p:cViewPr varScale="1">
        <p:scale>
          <a:sx n="84" d="100"/>
          <a:sy n="84" d="100"/>
        </p:scale>
        <p:origin x="137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09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/>
            <a:ahLst/>
            <a:cxnLst>
              <a:cxn ang="0">
                <a:pos x="808" y="283"/>
              </a:cxn>
              <a:cxn ang="0">
                <a:pos x="673" y="252"/>
              </a:cxn>
              <a:cxn ang="0">
                <a:pos x="654" y="0"/>
              </a:cxn>
              <a:cxn ang="0">
                <a:pos x="488" y="13"/>
              </a:cxn>
              <a:cxn ang="0">
                <a:pos x="476" y="252"/>
              </a:cxn>
              <a:cxn ang="0">
                <a:pos x="365" y="290"/>
              </a:cxn>
              <a:cxn ang="0">
                <a:pos x="206" y="86"/>
              </a:cxn>
              <a:cxn ang="0">
                <a:pos x="95" y="148"/>
              </a:cxn>
              <a:cxn ang="0">
                <a:pos x="200" y="376"/>
              </a:cxn>
              <a:cxn ang="0">
                <a:pos x="126" y="450"/>
              </a:cxn>
              <a:cxn ang="0">
                <a:pos x="0" y="423"/>
              </a:cxn>
              <a:cxn ang="0">
                <a:pos x="0" y="1273"/>
              </a:cxn>
              <a:cxn ang="0">
                <a:pos x="101" y="1226"/>
              </a:cxn>
              <a:cxn ang="0">
                <a:pos x="181" y="1306"/>
              </a:cxn>
              <a:cxn ang="0">
                <a:pos x="70" y="1509"/>
              </a:cxn>
              <a:cxn ang="0">
                <a:pos x="175" y="1596"/>
              </a:cxn>
              <a:cxn ang="0">
                <a:pos x="365" y="1411"/>
              </a:cxn>
              <a:cxn ang="0">
                <a:pos x="476" y="1448"/>
              </a:cxn>
              <a:cxn ang="0">
                <a:pos x="501" y="1700"/>
              </a:cxn>
              <a:cxn ang="0">
                <a:pos x="667" y="1707"/>
              </a:cxn>
              <a:cxn ang="0">
                <a:pos x="685" y="1442"/>
              </a:cxn>
              <a:cxn ang="0">
                <a:pos x="826" y="1405"/>
              </a:cxn>
              <a:cxn ang="0">
                <a:pos x="993" y="1590"/>
              </a:cxn>
              <a:cxn ang="0">
                <a:pos x="1103" y="1522"/>
              </a:cxn>
              <a:cxn ang="0">
                <a:pos x="993" y="1300"/>
              </a:cxn>
              <a:cxn ang="0">
                <a:pos x="1067" y="1207"/>
              </a:cxn>
              <a:cxn ang="0">
                <a:pos x="1288" y="1312"/>
              </a:cxn>
              <a:cxn ang="0">
                <a:pos x="1355" y="1196"/>
              </a:cxn>
              <a:cxn ang="0">
                <a:pos x="1153" y="1047"/>
              </a:cxn>
              <a:cxn ang="0">
                <a:pos x="1177" y="918"/>
              </a:cxn>
              <a:cxn ang="0">
                <a:pos x="1429" y="894"/>
              </a:cxn>
              <a:cxn ang="0">
                <a:pos x="1423" y="764"/>
              </a:cxn>
              <a:cxn ang="0">
                <a:pos x="1171" y="727"/>
              </a:cxn>
              <a:cxn ang="0">
                <a:pos x="1146" y="629"/>
              </a:cxn>
              <a:cxn ang="0">
                <a:pos x="1349" y="487"/>
              </a:cxn>
              <a:cxn ang="0">
                <a:pos x="1282" y="370"/>
              </a:cxn>
              <a:cxn ang="0">
                <a:pos x="1054" y="462"/>
              </a:cxn>
              <a:cxn ang="0">
                <a:pos x="980" y="388"/>
              </a:cxn>
              <a:cxn ang="0">
                <a:pos x="1097" y="173"/>
              </a:cxn>
              <a:cxn ang="0">
                <a:pos x="986" y="105"/>
              </a:cxn>
              <a:cxn ang="0">
                <a:pos x="808" y="283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Freeform 3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/>
            <a:ahLst/>
            <a:cxnLst>
              <a:cxn ang="0">
                <a:pos x="335" y="56"/>
              </a:cxn>
              <a:cxn ang="0">
                <a:pos x="293" y="46"/>
              </a:cxn>
              <a:cxn ang="0">
                <a:pos x="288" y="0"/>
              </a:cxn>
              <a:cxn ang="0">
                <a:pos x="238" y="0"/>
              </a:cxn>
              <a:cxn ang="0">
                <a:pos x="232" y="46"/>
              </a:cxn>
              <a:cxn ang="0">
                <a:pos x="198" y="58"/>
              </a:cxn>
              <a:cxn ang="0">
                <a:pos x="146" y="0"/>
              </a:cxn>
              <a:cxn ang="0">
                <a:pos x="114" y="14"/>
              </a:cxn>
              <a:cxn ang="0">
                <a:pos x="147" y="84"/>
              </a:cxn>
              <a:cxn ang="0">
                <a:pos x="124" y="107"/>
              </a:cxn>
              <a:cxn ang="0">
                <a:pos x="50" y="81"/>
              </a:cxn>
              <a:cxn ang="0">
                <a:pos x="32" y="109"/>
              </a:cxn>
              <a:cxn ang="0">
                <a:pos x="90" y="159"/>
              </a:cxn>
              <a:cxn ang="0">
                <a:pos x="80" y="197"/>
              </a:cxn>
              <a:cxn ang="0">
                <a:pos x="2" y="202"/>
              </a:cxn>
              <a:cxn ang="0">
                <a:pos x="0" y="244"/>
              </a:cxn>
              <a:cxn ang="0">
                <a:pos x="80" y="256"/>
              </a:cxn>
              <a:cxn ang="0">
                <a:pos x="88" y="292"/>
              </a:cxn>
              <a:cxn ang="0">
                <a:pos x="29" y="345"/>
              </a:cxn>
              <a:cxn ang="0">
                <a:pos x="50" y="378"/>
              </a:cxn>
              <a:cxn ang="0">
                <a:pos x="116" y="347"/>
              </a:cxn>
              <a:cxn ang="0">
                <a:pos x="141" y="372"/>
              </a:cxn>
              <a:cxn ang="0">
                <a:pos x="107" y="435"/>
              </a:cxn>
              <a:cxn ang="0">
                <a:pos x="139" y="462"/>
              </a:cxn>
              <a:cxn ang="0">
                <a:pos x="198" y="404"/>
              </a:cxn>
              <a:cxn ang="0">
                <a:pos x="232" y="416"/>
              </a:cxn>
              <a:cxn ang="0">
                <a:pos x="240" y="494"/>
              </a:cxn>
              <a:cxn ang="0">
                <a:pos x="292" y="496"/>
              </a:cxn>
              <a:cxn ang="0">
                <a:pos x="297" y="414"/>
              </a:cxn>
              <a:cxn ang="0">
                <a:pos x="341" y="403"/>
              </a:cxn>
              <a:cxn ang="0">
                <a:pos x="393" y="460"/>
              </a:cxn>
              <a:cxn ang="0">
                <a:pos x="427" y="439"/>
              </a:cxn>
              <a:cxn ang="0">
                <a:pos x="393" y="370"/>
              </a:cxn>
              <a:cxn ang="0">
                <a:pos x="416" y="341"/>
              </a:cxn>
              <a:cxn ang="0">
                <a:pos x="484" y="374"/>
              </a:cxn>
              <a:cxn ang="0">
                <a:pos x="505" y="338"/>
              </a:cxn>
              <a:cxn ang="0">
                <a:pos x="442" y="292"/>
              </a:cxn>
              <a:cxn ang="0">
                <a:pos x="450" y="252"/>
              </a:cxn>
              <a:cxn ang="0">
                <a:pos x="528" y="244"/>
              </a:cxn>
              <a:cxn ang="0">
                <a:pos x="526" y="204"/>
              </a:cxn>
              <a:cxn ang="0">
                <a:pos x="448" y="193"/>
              </a:cxn>
              <a:cxn ang="0">
                <a:pos x="440" y="162"/>
              </a:cxn>
              <a:cxn ang="0">
                <a:pos x="503" y="119"/>
              </a:cxn>
              <a:cxn ang="0">
                <a:pos x="482" y="82"/>
              </a:cxn>
              <a:cxn ang="0">
                <a:pos x="412" y="111"/>
              </a:cxn>
              <a:cxn ang="0">
                <a:pos x="389" y="88"/>
              </a:cxn>
              <a:cxn ang="0">
                <a:pos x="425" y="21"/>
              </a:cxn>
              <a:cxn ang="0">
                <a:pos x="391" y="0"/>
              </a:cxn>
              <a:cxn ang="0">
                <a:pos x="335" y="56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6" name="Freeform 4"/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" name="Freeform 5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8" name="Freeform 6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/>
            <a:ahLst/>
            <a:cxnLst>
              <a:cxn ang="0">
                <a:pos x="1368" y="358"/>
              </a:cxn>
              <a:cxn ang="0">
                <a:pos x="1197" y="318"/>
              </a:cxn>
              <a:cxn ang="0">
                <a:pos x="1173" y="0"/>
              </a:cxn>
              <a:cxn ang="0">
                <a:pos x="964" y="16"/>
              </a:cxn>
              <a:cxn ang="0">
                <a:pos x="948" y="318"/>
              </a:cxn>
              <a:cxn ang="0">
                <a:pos x="808" y="366"/>
              </a:cxn>
              <a:cxn ang="0">
                <a:pos x="606" y="109"/>
              </a:cxn>
              <a:cxn ang="0">
                <a:pos x="467" y="187"/>
              </a:cxn>
              <a:cxn ang="0">
                <a:pos x="599" y="474"/>
              </a:cxn>
              <a:cxn ang="0">
                <a:pos x="506" y="568"/>
              </a:cxn>
              <a:cxn ang="0">
                <a:pos x="202" y="459"/>
              </a:cxn>
              <a:cxn ang="0">
                <a:pos x="132" y="576"/>
              </a:cxn>
              <a:cxn ang="0">
                <a:pos x="365" y="778"/>
              </a:cxn>
              <a:cxn ang="0">
                <a:pos x="327" y="933"/>
              </a:cxn>
              <a:cxn ang="0">
                <a:pos x="7" y="956"/>
              </a:cxn>
              <a:cxn ang="0">
                <a:pos x="0" y="1128"/>
              </a:cxn>
              <a:cxn ang="0">
                <a:pos x="327" y="1174"/>
              </a:cxn>
              <a:cxn ang="0">
                <a:pos x="358" y="1321"/>
              </a:cxn>
              <a:cxn ang="0">
                <a:pos x="1804" y="1321"/>
              </a:cxn>
              <a:cxn ang="0">
                <a:pos x="1835" y="1158"/>
              </a:cxn>
              <a:cxn ang="0">
                <a:pos x="2153" y="1128"/>
              </a:cxn>
              <a:cxn ang="0">
                <a:pos x="2146" y="964"/>
              </a:cxn>
              <a:cxn ang="0">
                <a:pos x="1827" y="917"/>
              </a:cxn>
              <a:cxn ang="0">
                <a:pos x="1795" y="793"/>
              </a:cxn>
              <a:cxn ang="0">
                <a:pos x="2052" y="615"/>
              </a:cxn>
              <a:cxn ang="0">
                <a:pos x="1967" y="467"/>
              </a:cxn>
              <a:cxn ang="0">
                <a:pos x="1679" y="583"/>
              </a:cxn>
              <a:cxn ang="0">
                <a:pos x="1586" y="490"/>
              </a:cxn>
              <a:cxn ang="0">
                <a:pos x="1733" y="218"/>
              </a:cxn>
              <a:cxn ang="0">
                <a:pos x="1593" y="132"/>
              </a:cxn>
              <a:cxn ang="0">
                <a:pos x="1368" y="358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9" name="Freeform 7"/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" name="Freeform 8"/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Freeform 9"/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2" name="Freeform 10"/>
          <p:cNvSpPr>
            <a:spLocks/>
          </p:cNvSpPr>
          <p:nvPr/>
        </p:nvSpPr>
        <p:spPr bwMode="hidden">
          <a:xfrm rot="16200000">
            <a:off x="3977481" y="-853281"/>
            <a:ext cx="1722438" cy="3429000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pic>
        <p:nvPicPr>
          <p:cNvPr id="13" name="Picture 11" descr="Facban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8742D-032D-4574-9511-A3AD2BED1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E64BA-B7A4-4708-B28B-536D5DAB0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11731-6C88-4F83-9E6C-EB1E9FA90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84805-67EA-41FF-BFB9-9242C46B3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51BE1-9FE2-4933-BB35-D352CC59B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98E7E-AE1C-4DED-9BE4-83F8E44A4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4EB5B-DE5F-469D-ABAF-3DF469DFA6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99C57-CD85-4EC6-8525-8EB3F5AA0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10100-3A27-4D86-955C-8EA6B43C8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CBCEA-AA66-417F-9B56-7DC8F563E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7AEE0-D2A4-4AAD-8230-24279D3D4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2"/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/>
            <a:ahLst/>
            <a:cxnLst>
              <a:cxn ang="0">
                <a:pos x="808" y="283"/>
              </a:cxn>
              <a:cxn ang="0">
                <a:pos x="673" y="252"/>
              </a:cxn>
              <a:cxn ang="0">
                <a:pos x="654" y="0"/>
              </a:cxn>
              <a:cxn ang="0">
                <a:pos x="488" y="13"/>
              </a:cxn>
              <a:cxn ang="0">
                <a:pos x="476" y="252"/>
              </a:cxn>
              <a:cxn ang="0">
                <a:pos x="365" y="290"/>
              </a:cxn>
              <a:cxn ang="0">
                <a:pos x="206" y="86"/>
              </a:cxn>
              <a:cxn ang="0">
                <a:pos x="95" y="148"/>
              </a:cxn>
              <a:cxn ang="0">
                <a:pos x="200" y="376"/>
              </a:cxn>
              <a:cxn ang="0">
                <a:pos x="126" y="450"/>
              </a:cxn>
              <a:cxn ang="0">
                <a:pos x="0" y="423"/>
              </a:cxn>
              <a:cxn ang="0">
                <a:pos x="0" y="1273"/>
              </a:cxn>
              <a:cxn ang="0">
                <a:pos x="101" y="1226"/>
              </a:cxn>
              <a:cxn ang="0">
                <a:pos x="181" y="1306"/>
              </a:cxn>
              <a:cxn ang="0">
                <a:pos x="70" y="1509"/>
              </a:cxn>
              <a:cxn ang="0">
                <a:pos x="175" y="1596"/>
              </a:cxn>
              <a:cxn ang="0">
                <a:pos x="365" y="1411"/>
              </a:cxn>
              <a:cxn ang="0">
                <a:pos x="476" y="1448"/>
              </a:cxn>
              <a:cxn ang="0">
                <a:pos x="501" y="1700"/>
              </a:cxn>
              <a:cxn ang="0">
                <a:pos x="667" y="1707"/>
              </a:cxn>
              <a:cxn ang="0">
                <a:pos x="685" y="1442"/>
              </a:cxn>
              <a:cxn ang="0">
                <a:pos x="826" y="1405"/>
              </a:cxn>
              <a:cxn ang="0">
                <a:pos x="993" y="1590"/>
              </a:cxn>
              <a:cxn ang="0">
                <a:pos x="1103" y="1522"/>
              </a:cxn>
              <a:cxn ang="0">
                <a:pos x="993" y="1300"/>
              </a:cxn>
              <a:cxn ang="0">
                <a:pos x="1067" y="1207"/>
              </a:cxn>
              <a:cxn ang="0">
                <a:pos x="1288" y="1312"/>
              </a:cxn>
              <a:cxn ang="0">
                <a:pos x="1355" y="1196"/>
              </a:cxn>
              <a:cxn ang="0">
                <a:pos x="1153" y="1047"/>
              </a:cxn>
              <a:cxn ang="0">
                <a:pos x="1177" y="918"/>
              </a:cxn>
              <a:cxn ang="0">
                <a:pos x="1429" y="894"/>
              </a:cxn>
              <a:cxn ang="0">
                <a:pos x="1423" y="764"/>
              </a:cxn>
              <a:cxn ang="0">
                <a:pos x="1171" y="727"/>
              </a:cxn>
              <a:cxn ang="0">
                <a:pos x="1146" y="629"/>
              </a:cxn>
              <a:cxn ang="0">
                <a:pos x="1349" y="487"/>
              </a:cxn>
              <a:cxn ang="0">
                <a:pos x="1282" y="370"/>
              </a:cxn>
              <a:cxn ang="0">
                <a:pos x="1054" y="462"/>
              </a:cxn>
              <a:cxn ang="0">
                <a:pos x="980" y="388"/>
              </a:cxn>
              <a:cxn ang="0">
                <a:pos x="1097" y="173"/>
              </a:cxn>
              <a:cxn ang="0">
                <a:pos x="986" y="105"/>
              </a:cxn>
              <a:cxn ang="0">
                <a:pos x="808" y="283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3" name="Freeform 3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/>
            <a:ahLst/>
            <a:cxnLst>
              <a:cxn ang="0">
                <a:pos x="335" y="56"/>
              </a:cxn>
              <a:cxn ang="0">
                <a:pos x="293" y="46"/>
              </a:cxn>
              <a:cxn ang="0">
                <a:pos x="288" y="0"/>
              </a:cxn>
              <a:cxn ang="0">
                <a:pos x="238" y="0"/>
              </a:cxn>
              <a:cxn ang="0">
                <a:pos x="232" y="46"/>
              </a:cxn>
              <a:cxn ang="0">
                <a:pos x="198" y="58"/>
              </a:cxn>
              <a:cxn ang="0">
                <a:pos x="146" y="0"/>
              </a:cxn>
              <a:cxn ang="0">
                <a:pos x="114" y="14"/>
              </a:cxn>
              <a:cxn ang="0">
                <a:pos x="147" y="84"/>
              </a:cxn>
              <a:cxn ang="0">
                <a:pos x="124" y="107"/>
              </a:cxn>
              <a:cxn ang="0">
                <a:pos x="50" y="81"/>
              </a:cxn>
              <a:cxn ang="0">
                <a:pos x="32" y="109"/>
              </a:cxn>
              <a:cxn ang="0">
                <a:pos x="90" y="159"/>
              </a:cxn>
              <a:cxn ang="0">
                <a:pos x="80" y="197"/>
              </a:cxn>
              <a:cxn ang="0">
                <a:pos x="2" y="202"/>
              </a:cxn>
              <a:cxn ang="0">
                <a:pos x="0" y="244"/>
              </a:cxn>
              <a:cxn ang="0">
                <a:pos x="80" y="256"/>
              </a:cxn>
              <a:cxn ang="0">
                <a:pos x="88" y="292"/>
              </a:cxn>
              <a:cxn ang="0">
                <a:pos x="29" y="345"/>
              </a:cxn>
              <a:cxn ang="0">
                <a:pos x="50" y="378"/>
              </a:cxn>
              <a:cxn ang="0">
                <a:pos x="116" y="347"/>
              </a:cxn>
              <a:cxn ang="0">
                <a:pos x="141" y="372"/>
              </a:cxn>
              <a:cxn ang="0">
                <a:pos x="107" y="435"/>
              </a:cxn>
              <a:cxn ang="0">
                <a:pos x="139" y="462"/>
              </a:cxn>
              <a:cxn ang="0">
                <a:pos x="198" y="404"/>
              </a:cxn>
              <a:cxn ang="0">
                <a:pos x="232" y="416"/>
              </a:cxn>
              <a:cxn ang="0">
                <a:pos x="240" y="494"/>
              </a:cxn>
              <a:cxn ang="0">
                <a:pos x="292" y="496"/>
              </a:cxn>
              <a:cxn ang="0">
                <a:pos x="297" y="414"/>
              </a:cxn>
              <a:cxn ang="0">
                <a:pos x="341" y="403"/>
              </a:cxn>
              <a:cxn ang="0">
                <a:pos x="393" y="460"/>
              </a:cxn>
              <a:cxn ang="0">
                <a:pos x="427" y="439"/>
              </a:cxn>
              <a:cxn ang="0">
                <a:pos x="393" y="370"/>
              </a:cxn>
              <a:cxn ang="0">
                <a:pos x="416" y="341"/>
              </a:cxn>
              <a:cxn ang="0">
                <a:pos x="484" y="374"/>
              </a:cxn>
              <a:cxn ang="0">
                <a:pos x="505" y="338"/>
              </a:cxn>
              <a:cxn ang="0">
                <a:pos x="442" y="292"/>
              </a:cxn>
              <a:cxn ang="0">
                <a:pos x="450" y="252"/>
              </a:cxn>
              <a:cxn ang="0">
                <a:pos x="528" y="244"/>
              </a:cxn>
              <a:cxn ang="0">
                <a:pos x="526" y="204"/>
              </a:cxn>
              <a:cxn ang="0">
                <a:pos x="448" y="193"/>
              </a:cxn>
              <a:cxn ang="0">
                <a:pos x="440" y="162"/>
              </a:cxn>
              <a:cxn ang="0">
                <a:pos x="503" y="119"/>
              </a:cxn>
              <a:cxn ang="0">
                <a:pos x="482" y="82"/>
              </a:cxn>
              <a:cxn ang="0">
                <a:pos x="412" y="111"/>
              </a:cxn>
              <a:cxn ang="0">
                <a:pos x="389" y="88"/>
              </a:cxn>
              <a:cxn ang="0">
                <a:pos x="425" y="21"/>
              </a:cxn>
              <a:cxn ang="0">
                <a:pos x="391" y="0"/>
              </a:cxn>
              <a:cxn ang="0">
                <a:pos x="335" y="56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4" name="Freeform 4"/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5" name="Freeform 5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6" name="Freeform 6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/>
            <a:ahLst/>
            <a:cxnLst>
              <a:cxn ang="0">
                <a:pos x="1368" y="358"/>
              </a:cxn>
              <a:cxn ang="0">
                <a:pos x="1197" y="318"/>
              </a:cxn>
              <a:cxn ang="0">
                <a:pos x="1173" y="0"/>
              </a:cxn>
              <a:cxn ang="0">
                <a:pos x="964" y="16"/>
              </a:cxn>
              <a:cxn ang="0">
                <a:pos x="948" y="318"/>
              </a:cxn>
              <a:cxn ang="0">
                <a:pos x="808" y="366"/>
              </a:cxn>
              <a:cxn ang="0">
                <a:pos x="606" y="109"/>
              </a:cxn>
              <a:cxn ang="0">
                <a:pos x="467" y="187"/>
              </a:cxn>
              <a:cxn ang="0">
                <a:pos x="599" y="474"/>
              </a:cxn>
              <a:cxn ang="0">
                <a:pos x="506" y="568"/>
              </a:cxn>
              <a:cxn ang="0">
                <a:pos x="202" y="459"/>
              </a:cxn>
              <a:cxn ang="0">
                <a:pos x="132" y="576"/>
              </a:cxn>
              <a:cxn ang="0">
                <a:pos x="365" y="778"/>
              </a:cxn>
              <a:cxn ang="0">
                <a:pos x="327" y="933"/>
              </a:cxn>
              <a:cxn ang="0">
                <a:pos x="7" y="956"/>
              </a:cxn>
              <a:cxn ang="0">
                <a:pos x="0" y="1128"/>
              </a:cxn>
              <a:cxn ang="0">
                <a:pos x="327" y="1174"/>
              </a:cxn>
              <a:cxn ang="0">
                <a:pos x="358" y="1321"/>
              </a:cxn>
              <a:cxn ang="0">
                <a:pos x="1804" y="1321"/>
              </a:cxn>
              <a:cxn ang="0">
                <a:pos x="1835" y="1158"/>
              </a:cxn>
              <a:cxn ang="0">
                <a:pos x="2153" y="1128"/>
              </a:cxn>
              <a:cxn ang="0">
                <a:pos x="2146" y="964"/>
              </a:cxn>
              <a:cxn ang="0">
                <a:pos x="1827" y="917"/>
              </a:cxn>
              <a:cxn ang="0">
                <a:pos x="1795" y="793"/>
              </a:cxn>
              <a:cxn ang="0">
                <a:pos x="2052" y="615"/>
              </a:cxn>
              <a:cxn ang="0">
                <a:pos x="1967" y="467"/>
              </a:cxn>
              <a:cxn ang="0">
                <a:pos x="1679" y="583"/>
              </a:cxn>
              <a:cxn ang="0">
                <a:pos x="1586" y="490"/>
              </a:cxn>
              <a:cxn ang="0">
                <a:pos x="1733" y="218"/>
              </a:cxn>
              <a:cxn ang="0">
                <a:pos x="1593" y="132"/>
              </a:cxn>
              <a:cxn ang="0">
                <a:pos x="1368" y="358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7" name="Freeform 7"/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8" name="Freeform 8"/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9" name="Freeform 9"/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pic>
        <p:nvPicPr>
          <p:cNvPr id="1034" name="Picture 10" descr="Facbanna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FCBC934-04D6-45CB-A398-EF32765E8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827088" y="549275"/>
            <a:ext cx="83169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400" b="1" i="1">
                <a:solidFill>
                  <a:srgbClr val="CC0000"/>
                </a:solidFill>
              </a:rPr>
              <a:t>КУРС ЛЕКЦИЙ</a:t>
            </a:r>
            <a:endParaRPr lang="en-GB" sz="3400" b="1" i="1">
              <a:solidFill>
                <a:srgbClr val="CC000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793750" y="3933825"/>
            <a:ext cx="8350250" cy="93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 marL="342900" indent="-342900" fontAlgn="ctr">
              <a:lnSpc>
                <a:spcPts val="3600"/>
              </a:lnSpc>
              <a:spcBef>
                <a:spcPts val="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200" dirty="0">
                <a:solidFill>
                  <a:srgbClr val="CC0000"/>
                </a:solidFill>
              </a:rPr>
              <a:t>Лекция </a:t>
            </a:r>
            <a:r>
              <a:rPr lang="ru-RU" sz="3200" dirty="0" smtClean="0">
                <a:solidFill>
                  <a:srgbClr val="CC0000"/>
                </a:solidFill>
              </a:rPr>
              <a:t>№7:</a:t>
            </a:r>
            <a:r>
              <a:rPr lang="ru-RU" sz="3200" dirty="0" smtClean="0">
                <a:solidFill>
                  <a:srgbClr val="FF3300"/>
                </a:solidFill>
              </a:rPr>
              <a:t> </a:t>
            </a:r>
            <a:r>
              <a:rPr lang="ru-RU" sz="3200" i="1" dirty="0">
                <a:solidFill>
                  <a:srgbClr val="56AC00"/>
                </a:solidFill>
              </a:rPr>
              <a:t>Теоретические основы </a:t>
            </a:r>
            <a:r>
              <a:rPr lang="ru-RU" sz="3200" i="1" dirty="0" smtClean="0">
                <a:solidFill>
                  <a:srgbClr val="56AC00"/>
                </a:solidFill>
              </a:rPr>
              <a:t>обеспечения целостности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755650" y="5805488"/>
            <a:ext cx="838835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2600" dirty="0">
                <a:solidFill>
                  <a:srgbClr val="3333CC"/>
                </a:solidFill>
              </a:rPr>
              <a:t>МЕЛЬНИКОВ Дмитрий Анатольевич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2600">
                <a:solidFill>
                  <a:srgbClr val="3333CC"/>
                </a:solidFill>
              </a:rPr>
              <a:t>доктор </a:t>
            </a:r>
            <a:r>
              <a:rPr lang="ru-RU" sz="2600" dirty="0">
                <a:solidFill>
                  <a:srgbClr val="3333CC"/>
                </a:solidFill>
              </a:rPr>
              <a:t>технических наук, доцент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93750" y="1473200"/>
            <a:ext cx="835025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ru-RU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EA75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ИНФОРМАЦИОННАЯ БЕЗОПАСНОСТЬ ОТКРЫТЫХ СИСТЕМ</a:t>
            </a:r>
            <a:endParaRPr kumimoji="0" lang="en-GB" sz="3600" b="1" i="0" u="none" strike="noStrike" kern="0" cap="none" spc="0" normalizeH="0" baseline="0" noProof="0" dirty="0">
              <a:ln>
                <a:noFill/>
              </a:ln>
              <a:solidFill>
                <a:srgbClr val="EA75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788325"/>
            <a:ext cx="8001056" cy="546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300"/>
              </a:lnSpc>
            </a:pPr>
            <a:r>
              <a:rPr lang="ru-RU" sz="2700" i="1" dirty="0" smtClean="0">
                <a:solidFill>
                  <a:srgbClr val="FF0066"/>
                </a:solidFill>
              </a:rPr>
              <a:t>СЛЦЛ обеспечивает защиту от угроз с помощью средств предотвращения или выявления с восстановлением или без него</a:t>
            </a:r>
            <a:r>
              <a:rPr lang="ru-RU" sz="2700" dirty="0" smtClean="0">
                <a:solidFill>
                  <a:srgbClr val="000099"/>
                </a:solidFill>
              </a:rPr>
              <a:t>. Эффективная защита целостности не возможна, если необходимая управляющая информация (например, ключи и информация для защиты целостности) не защищена, с точки зрения, её целостности и/или её конфиденциальности. Такая защита очень часто зависит, в явном или не явном виде, от принципов, которые отличаются от принципов, реализуемых способом защиты соответствующих данных.</a:t>
            </a:r>
            <a:endParaRPr lang="ru-RU" sz="2700" i="1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651000"/>
            <a:ext cx="8001056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000"/>
              </a:lnSpc>
            </a:pPr>
            <a:r>
              <a:rPr lang="ru-RU" sz="3400" i="1" dirty="0" smtClean="0">
                <a:solidFill>
                  <a:srgbClr val="FF0066"/>
                </a:solidFill>
              </a:rPr>
              <a:t>Целостность отдельных полей </a:t>
            </a:r>
            <a:r>
              <a:rPr lang="ru-RU" sz="3400" dirty="0" smtClean="0">
                <a:solidFill>
                  <a:srgbClr val="000099"/>
                </a:solidFill>
              </a:rPr>
              <a:t>обеспечивает защиту целостности определённых полей внутри одиночного обслуживаемого элементах данных, доставляемых по соединению в дейтаграммном режиме, и обнаружение модификации этих защищаемых полей.</a:t>
            </a:r>
            <a:endParaRPr lang="ru-RU" sz="34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17550"/>
            <a:ext cx="8350250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6.5. Целостность отдельных полей при</a:t>
            </a:r>
            <a:br>
              <a:rPr lang="ru-RU" sz="30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соединении в дейтаграммном режиме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651000"/>
            <a:ext cx="800105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СЛЦЛ предоставляет услуги по обеспечению целостности </a:t>
            </a:r>
            <a:r>
              <a:rPr lang="ru-RU" sz="3000" dirty="0" smtClean="0">
                <a:solidFill>
                  <a:srgbClr val="000099"/>
                </a:solidFill>
              </a:rPr>
              <a:t>на следующих уровнях ЭМВОС и Интернет-архитектуры: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17550"/>
            <a:ext cx="8350250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6.6. Применение СЛЦЛ в рамках уровней</a:t>
            </a:r>
            <a:br>
              <a:rPr lang="ru-RU" sz="30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ЭМВОС и Интернет-архитектуры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550" y="3517900"/>
            <a:ext cx="7912100" cy="2789290"/>
          </a:xfrm>
          <a:prstGeom prst="rect">
            <a:avLst/>
          </a:prstGeom>
          <a:noFill/>
          <a:effectLst>
            <a:outerShdw dist="17780" dir="2700000" algn="ctr" rotWithShape="0">
              <a:srgbClr val="3399FF"/>
            </a:outerShdw>
          </a:effectLst>
        </p:spPr>
        <p:txBody>
          <a:bodyPr wrap="square" rtlCol="0">
            <a:spAutoFit/>
          </a:bodyPr>
          <a:lstStyle/>
          <a:p>
            <a:pPr marL="441325" indent="-441325" algn="l">
              <a:lnSpc>
                <a:spcPts val="34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</a:pPr>
            <a:r>
              <a:rPr lang="ru-RU" dirty="0" smtClean="0">
                <a:solidFill>
                  <a:srgbClr val="000099"/>
                </a:solidFill>
              </a:rPr>
              <a:t>на канальном (2-ом) уровне;</a:t>
            </a:r>
          </a:p>
          <a:p>
            <a:pPr marL="441325" indent="-441325" algn="l">
              <a:lnSpc>
                <a:spcPts val="34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</a:pPr>
            <a:r>
              <a:rPr lang="ru-RU" dirty="0" smtClean="0">
                <a:solidFill>
                  <a:srgbClr val="000099"/>
                </a:solidFill>
              </a:rPr>
              <a:t>на сетевом (3-ем) уровне;</a:t>
            </a:r>
          </a:p>
          <a:p>
            <a:pPr marL="441325" indent="-441325" algn="l">
              <a:lnSpc>
                <a:spcPts val="34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</a:pPr>
            <a:r>
              <a:rPr lang="ru-RU" dirty="0" smtClean="0">
                <a:solidFill>
                  <a:srgbClr val="000099"/>
                </a:solidFill>
              </a:rPr>
              <a:t>на транспортном (4-ом) уровне;</a:t>
            </a:r>
          </a:p>
          <a:p>
            <a:pPr marL="441325" indent="-441325" algn="l">
              <a:lnSpc>
                <a:spcPts val="34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</a:pPr>
            <a:r>
              <a:rPr lang="ru-RU" dirty="0" smtClean="0">
                <a:solidFill>
                  <a:srgbClr val="000099"/>
                </a:solidFill>
              </a:rPr>
              <a:t>на прикладном (7-ом) уровне для ЭМВОС (на 5-ом для Интернет-архитектуры).</a:t>
            </a:r>
            <a:endParaRPr lang="ru-RU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2006600"/>
            <a:ext cx="800105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4800"/>
              </a:lnSpc>
            </a:pPr>
            <a:r>
              <a:rPr lang="ru-RU" sz="4000" dirty="0" smtClean="0">
                <a:solidFill>
                  <a:srgbClr val="000099"/>
                </a:solidFill>
              </a:rPr>
              <a:t>Услуги по обеспечению целостности могут предоставляться </a:t>
            </a:r>
            <a:r>
              <a:rPr lang="ru-RU" sz="4000" i="1" dirty="0" smtClean="0">
                <a:solidFill>
                  <a:srgbClr val="FF0066"/>
                </a:solidFill>
              </a:rPr>
              <a:t>на канальном уровне </a:t>
            </a:r>
            <a:r>
              <a:rPr lang="ru-RU" sz="4000" dirty="0" smtClean="0">
                <a:solidFill>
                  <a:srgbClr val="000099"/>
                </a:solidFill>
              </a:rPr>
              <a:t>в соответствие со стандартом IEEE 802.10.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50900"/>
            <a:ext cx="835025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6.6.1. Применение СЛЦЛ на</a:t>
            </a:r>
            <a:br>
              <a:rPr lang="ru-RU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канальном уровне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384300"/>
            <a:ext cx="8001056" cy="489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5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На сетевом уровне СЛЦЛ может предоставлять только две услуги</a:t>
            </a:r>
            <a:r>
              <a:rPr lang="ru-RU" dirty="0" smtClean="0">
                <a:solidFill>
                  <a:srgbClr val="000099"/>
                </a:solidFill>
              </a:rPr>
              <a:t>: целостность соединения без восстановления и целостность соединения в дейтаграммном режиме. Иногда, эти услуги могут предоставляться с использованием СПЦЛ данных совместно со способом шифрования. Такие услуги позволяют обеспечить целостность между сетевыми узлами, узлами подсетей или ретрансляторами.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50900"/>
            <a:ext cx="835025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6.6.2. Применение СЛЦЛ на сетевом уровне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739900"/>
            <a:ext cx="8001056" cy="451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2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На транспортном уровне СЛЦЛ может предоставлять только три услуги</a:t>
            </a:r>
            <a:r>
              <a:rPr lang="ru-RU" dirty="0" smtClean="0">
                <a:solidFill>
                  <a:srgbClr val="000099"/>
                </a:solidFill>
              </a:rPr>
              <a:t>: целостность соединения с восстановлением и без него и целостность соединения в дейтаграммном режиме. Иногда, эти услуги могут предоставляться с использованием СПЦЛ данных совместно со способом шифрования. Такие услуги позволяют обеспечить целостность между оконечными системами.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50900"/>
            <a:ext cx="835025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6.6.3. Применение СЛЦЛ на</a:t>
            </a:r>
            <a:br>
              <a:rPr lang="ru-RU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транспортном уровне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739900"/>
            <a:ext cx="8001056" cy="448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5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На прикладном уровне СЛЦЛ может предоставлять все возможные услуги</a:t>
            </a:r>
            <a:r>
              <a:rPr lang="ru-RU" sz="3000" dirty="0" smtClean="0">
                <a:solidFill>
                  <a:srgbClr val="000099"/>
                </a:solidFill>
              </a:rPr>
              <a:t>: целостность соединения с восстановлением и без него, целостность соединения в дейтаграммном режиме, целостность отдельных полей при виртуальном соединении и целостность отдельных полей при соединении в дейтаграммном режиме.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50900"/>
            <a:ext cx="835025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6.6.4. Применение СЛЦЛ на</a:t>
            </a:r>
            <a:br>
              <a:rPr lang="ru-RU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прикладном уровне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Целостность соединения с восстановлением и без него и целостность соединения в дейтаграммном режиме</a:t>
            </a:r>
            <a:r>
              <a:rPr lang="ru-RU" sz="3000" dirty="0" smtClean="0">
                <a:solidFill>
                  <a:srgbClr val="000099"/>
                </a:solidFill>
              </a:rPr>
              <a:t> могут обеспечиваться с помощью СПЦЛ данных нижних уровней ЭМВОС (иногда совместно со способом шифрования). </a:t>
            </a:r>
            <a:r>
              <a:rPr lang="ru-RU" sz="3000" i="1" dirty="0" smtClean="0">
                <a:solidFill>
                  <a:srgbClr val="FF0066"/>
                </a:solidFill>
              </a:rPr>
              <a:t>Целостность отдельных полей </a:t>
            </a:r>
            <a:r>
              <a:rPr lang="ru-RU" sz="3000" dirty="0" smtClean="0">
                <a:solidFill>
                  <a:srgbClr val="000099"/>
                </a:solidFill>
              </a:rPr>
              <a:t>может обеспечиваться за счёт использования СПЦЛ данных нижних уровней ЭМВОС на прикладном уровне.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1295400"/>
            <a:ext cx="7993063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300"/>
              </a:lnSpc>
            </a:pPr>
            <a:r>
              <a:rPr lang="ru-RU" dirty="0" smtClean="0">
                <a:solidFill>
                  <a:srgbClr val="000099"/>
                </a:solidFill>
              </a:rPr>
              <a:t>В данной главе целостность рассматривается с точки зрения сохранения определённой </a:t>
            </a:r>
            <a:r>
              <a:rPr lang="ru-RU" i="1" dirty="0" smtClean="0">
                <a:solidFill>
                  <a:srgbClr val="FF0066"/>
                </a:solidFill>
              </a:rPr>
              <a:t>инвариантности данных </a:t>
            </a:r>
            <a:r>
              <a:rPr lang="ru-RU" dirty="0" smtClean="0">
                <a:solidFill>
                  <a:srgbClr val="000099"/>
                </a:solidFill>
              </a:rPr>
              <a:t>(постоянство их смыслового значения). </a:t>
            </a:r>
            <a:r>
              <a:rPr lang="ru-RU" i="1" dirty="0" smtClean="0">
                <a:solidFill>
                  <a:srgbClr val="FF0066"/>
                </a:solidFill>
              </a:rPr>
              <a:t>Модель Кларка</a:t>
            </a:r>
            <a:r>
              <a:rPr lang="en-US" i="1" dirty="0" smtClean="0">
                <a:solidFill>
                  <a:srgbClr val="FF0066"/>
                </a:solidFill>
              </a:rPr>
              <a:t>/</a:t>
            </a:r>
            <a:r>
              <a:rPr lang="ru-RU" i="1" dirty="0" smtClean="0">
                <a:solidFill>
                  <a:srgbClr val="FF0066"/>
                </a:solidFill>
              </a:rPr>
              <a:t>Уилсона</a:t>
            </a:r>
            <a:r>
              <a:rPr lang="en-US" dirty="0" smtClean="0">
                <a:solidFill>
                  <a:srgbClr val="000099"/>
                </a:solidFill>
              </a:rPr>
              <a:t> (</a:t>
            </a:r>
            <a:r>
              <a:rPr lang="ru-RU" dirty="0" smtClean="0">
                <a:solidFill>
                  <a:srgbClr val="000099"/>
                </a:solidFill>
              </a:rPr>
              <a:t>см</a:t>
            </a:r>
            <a:r>
              <a:rPr lang="en-US" dirty="0" smtClean="0">
                <a:solidFill>
                  <a:srgbClr val="000099"/>
                </a:solidFill>
              </a:rPr>
              <a:t>. CLARK, David and WILSON, David: A Comparison of Commercial and Military Computer Security Policies, </a:t>
            </a:r>
            <a:r>
              <a:rPr lang="en-US" i="1" dirty="0" smtClean="0">
                <a:solidFill>
                  <a:srgbClr val="000099"/>
                </a:solidFill>
              </a:rPr>
              <a:t>Proceedings of 1987 IEEE Symposium on Security and Privacy.</a:t>
            </a:r>
            <a:r>
              <a:rPr lang="en-US" dirty="0" smtClean="0">
                <a:solidFill>
                  <a:srgbClr val="000099"/>
                </a:solidFill>
              </a:rPr>
              <a:t>) </a:t>
            </a:r>
            <a:r>
              <a:rPr lang="ru-RU" i="1" dirty="0" smtClean="0">
                <a:solidFill>
                  <a:srgbClr val="FF0066"/>
                </a:solidFill>
              </a:rPr>
              <a:t>предусматривает дополнительные типы инвариантности</a:t>
            </a:r>
            <a:r>
              <a:rPr lang="en-US" dirty="0" smtClean="0">
                <a:solidFill>
                  <a:srgbClr val="000099"/>
                </a:solidFill>
              </a:rPr>
              <a:t>. 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793750" y="717550"/>
            <a:ext cx="8350250" cy="42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sz="3200" b="1" i="1" dirty="0" smtClean="0">
                <a:solidFill>
                  <a:srgbClr val="FF3300"/>
                </a:solidFill>
                <a:latin typeface="Arial" charset="0"/>
              </a:rPr>
              <a:t>VII.</a:t>
            </a: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 Целостность внешних данных</a:t>
            </a:r>
            <a:endParaRPr lang="ru-RU" sz="32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7993063" cy="530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200"/>
              </a:lnSpc>
            </a:pPr>
            <a:r>
              <a:rPr lang="ru-RU" sz="2600" dirty="0" smtClean="0">
                <a:solidFill>
                  <a:srgbClr val="000099"/>
                </a:solidFill>
              </a:rPr>
              <a:t>Точнее, </a:t>
            </a:r>
            <a:r>
              <a:rPr lang="ru-RU" sz="2600" i="1" dirty="0" smtClean="0">
                <a:solidFill>
                  <a:srgbClr val="FF0066"/>
                </a:solidFill>
              </a:rPr>
              <a:t>эта модель предполагает</a:t>
            </a:r>
            <a:r>
              <a:rPr lang="ru-RU" sz="2600" dirty="0" smtClean="0">
                <a:solidFill>
                  <a:srgbClr val="000099"/>
                </a:solidFill>
              </a:rPr>
              <a:t>, что компьютерная система воспроизводит и имитирует данные и процессы, которые являются внешними по отношению к компьютеру. Более того, </a:t>
            </a:r>
            <a:r>
              <a:rPr lang="ru-RU" sz="2600" i="1" dirty="0" smtClean="0">
                <a:solidFill>
                  <a:srgbClr val="FF0066"/>
                </a:solidFill>
              </a:rPr>
              <a:t>финальной проверкой целостности является обеспечение гарантий того, что данные внутри компьютера согласуются с той сферой деятельности, которую они предназначены отображать</a:t>
            </a:r>
            <a:r>
              <a:rPr lang="ru-RU" sz="2600" dirty="0" smtClean="0">
                <a:solidFill>
                  <a:srgbClr val="000099"/>
                </a:solidFill>
              </a:rPr>
              <a:t>. Из этого следует, что </a:t>
            </a:r>
            <a:r>
              <a:rPr lang="ru-RU" sz="2600" i="1" dirty="0" smtClean="0">
                <a:solidFill>
                  <a:srgbClr val="FF0066"/>
                </a:solidFill>
              </a:rPr>
              <a:t>контроль целостности, строго говоря, никогда не может быть «внутренним делом» компьютера</a:t>
            </a:r>
            <a:r>
              <a:rPr lang="ru-RU" sz="2600" dirty="0" smtClean="0">
                <a:solidFill>
                  <a:srgbClr val="000099"/>
                </a:solidFill>
              </a:rPr>
              <a:t>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1028700"/>
            <a:ext cx="7993063" cy="200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40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В результате, </a:t>
            </a:r>
            <a:r>
              <a:rPr lang="ru-RU" sz="3200" i="1" dirty="0" smtClean="0">
                <a:solidFill>
                  <a:srgbClr val="FF0066"/>
                </a:solidFill>
              </a:rPr>
              <a:t>целостность данных, согласно модели Кларка/Уилсона, может рассматриваться как метод, предусматривающий два условия</a:t>
            </a:r>
            <a:r>
              <a:rPr lang="ru-RU" sz="3200" dirty="0" smtClean="0">
                <a:solidFill>
                  <a:srgbClr val="000099"/>
                </a:solidFill>
              </a:rPr>
              <a:t>: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3206750"/>
            <a:ext cx="8001056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3400" indent="-533400" algn="l">
              <a:lnSpc>
                <a:spcPts val="3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3000" i="1" dirty="0" smtClean="0">
                <a:solidFill>
                  <a:srgbClr val="FF0066"/>
                </a:solidFill>
              </a:rPr>
              <a:t>для инициирования изменений</a:t>
            </a:r>
            <a:r>
              <a:rPr lang="ru-RU" sz="3000" dirty="0" smtClean="0">
                <a:solidFill>
                  <a:srgbClr val="000099"/>
                </a:solidFill>
              </a:rPr>
              <a:t>, если такие изменения необходимы, должны существовать адекватные способы, реализация которых обеспечивала бы сохранение постоянства внешних данных;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788325"/>
            <a:ext cx="8001056" cy="573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2900"/>
              </a:lnSpc>
            </a:pPr>
            <a:r>
              <a:rPr lang="ru-RU" sz="2400" i="1" dirty="0" smtClean="0">
                <a:solidFill>
                  <a:srgbClr val="FF0066"/>
                </a:solidFill>
              </a:rPr>
              <a:t>В этой главе используется понятие защищённая зона (</a:t>
            </a:r>
            <a:r>
              <a:rPr lang="en-US" sz="2400" i="1" dirty="0" smtClean="0">
                <a:solidFill>
                  <a:srgbClr val="FF0066"/>
                </a:solidFill>
              </a:rPr>
              <a:t>protected environment</a:t>
            </a:r>
            <a:r>
              <a:rPr lang="ru-RU" sz="2400" i="1" dirty="0" smtClean="0">
                <a:solidFill>
                  <a:srgbClr val="FF0066"/>
                </a:solidFill>
              </a:rPr>
              <a:t>), чтобы подчеркнуть идею того, что защита целостности включает защиту от несанкционированного (неавторизованного) генерировании и/или удаления</a:t>
            </a:r>
            <a:r>
              <a:rPr lang="ru-RU" sz="2400" dirty="0" smtClean="0">
                <a:solidFill>
                  <a:srgbClr val="000099"/>
                </a:solidFill>
              </a:rPr>
              <a:t>. Таким образом, несанкционированное (неавторизованное) генерирование/удаление данных может рассматриваться как несанкционированная (неавторизованная) модификация некоторой защищённой зоны. Аналогично, вставка и повторная передача могут рассматриваться как модификация структурированного набора данных (например, последовательности данных или структуры данных).</a:t>
            </a:r>
            <a:endParaRPr lang="ru-RU" sz="2700" i="1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1117600"/>
            <a:ext cx="8001056" cy="457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625475" indent="-625475" algn="l">
              <a:lnSpc>
                <a:spcPts val="4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 startAt="2"/>
              <a:defRPr/>
            </a:pPr>
            <a:r>
              <a:rPr lang="ru-RU" sz="3200" i="1" dirty="0" smtClean="0">
                <a:solidFill>
                  <a:srgbClr val="FF0066"/>
                </a:solidFill>
              </a:rPr>
              <a:t>должны существовать способы</a:t>
            </a:r>
            <a:r>
              <a:rPr lang="ru-RU" sz="3200" dirty="0" smtClean="0">
                <a:solidFill>
                  <a:srgbClr val="000099"/>
                </a:solidFill>
              </a:rPr>
              <a:t>, которые бы после инициирования изменений гарантировали, что такие изменения осуществляются как элементарная операция закономерной (хорошо согласованной) процедуры информационного обмена (транзакции).</a:t>
            </a:r>
            <a:endParaRPr lang="ru-RU" sz="3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7993063" cy="160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200"/>
              </a:lnSpc>
            </a:pPr>
            <a:r>
              <a:rPr lang="ru-RU" sz="2600" dirty="0" smtClean="0">
                <a:solidFill>
                  <a:srgbClr val="000099"/>
                </a:solidFill>
              </a:rPr>
              <a:t>Полагая, что предшествующие рассуждения точно отражают общее интуитивное понимание целостности, то </a:t>
            </a:r>
            <a:r>
              <a:rPr lang="ru-RU" sz="2600" i="1" dirty="0" smtClean="0">
                <a:solidFill>
                  <a:srgbClr val="FF0066"/>
                </a:solidFill>
              </a:rPr>
              <a:t>очевидны следующие семантические отличия</a:t>
            </a:r>
            <a:r>
              <a:rPr lang="ru-RU" sz="2600" dirty="0" smtClean="0">
                <a:solidFill>
                  <a:srgbClr val="000099"/>
                </a:solidFill>
              </a:rPr>
              <a:t>: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2540000"/>
            <a:ext cx="8001056" cy="385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i="1" dirty="0" smtClean="0">
                <a:solidFill>
                  <a:srgbClr val="FF0066"/>
                </a:solidFill>
              </a:rPr>
              <a:t>постоянство внутренних данных</a:t>
            </a:r>
            <a:r>
              <a:rPr lang="ru-RU" sz="2400" dirty="0" smtClean="0">
                <a:solidFill>
                  <a:srgbClr val="000099"/>
                </a:solidFill>
              </a:rPr>
              <a:t>: данная величина является внутренне постоянной тогда и только тогда, когда все модификации этой величины удовлетворяют соответствующим ПЛЦЛ;</a:t>
            </a:r>
          </a:p>
          <a:p>
            <a:pPr marL="365125" indent="-365125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i="1" dirty="0" smtClean="0">
                <a:solidFill>
                  <a:srgbClr val="FF0066"/>
                </a:solidFill>
              </a:rPr>
              <a:t>постоянство внешних данных</a:t>
            </a:r>
            <a:r>
              <a:rPr lang="ru-RU" sz="2400" dirty="0" smtClean="0">
                <a:solidFill>
                  <a:srgbClr val="000099"/>
                </a:solidFill>
              </a:rPr>
              <a:t>: данная величина является внешне постоянной всякий раз, когда её смысловое значение соответствует реальной ситуации в той сфере деятельности, которую она описывает.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1117600"/>
            <a:ext cx="7993063" cy="190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000" dirty="0" smtClean="0">
                <a:solidFill>
                  <a:srgbClr val="000099"/>
                </a:solidFill>
              </a:rPr>
              <a:t>Если </a:t>
            </a:r>
            <a:r>
              <a:rPr lang="ru-RU" sz="3000" i="1" dirty="0" smtClean="0">
                <a:solidFill>
                  <a:srgbClr val="FF0066"/>
                </a:solidFill>
              </a:rPr>
              <a:t>описанное выше отличие </a:t>
            </a:r>
            <a:r>
              <a:rPr lang="ru-RU" sz="3000" dirty="0" smtClean="0">
                <a:solidFill>
                  <a:srgbClr val="000099"/>
                </a:solidFill>
              </a:rPr>
              <a:t>принимается, то оно </a:t>
            </a:r>
            <a:r>
              <a:rPr lang="ru-RU" sz="3000" i="1" dirty="0" smtClean="0">
                <a:solidFill>
                  <a:srgbClr val="FF0066"/>
                </a:solidFill>
              </a:rPr>
              <a:t>может быть совмещено с классификацией по уровню защиты целостности</a:t>
            </a:r>
            <a:r>
              <a:rPr lang="ru-RU" sz="3000" dirty="0" smtClean="0">
                <a:solidFill>
                  <a:srgbClr val="000099"/>
                </a:solidFill>
              </a:rPr>
              <a:t>, а именно: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3206750"/>
            <a:ext cx="8001056" cy="280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3400" indent="-533400" algn="l">
              <a:lnSpc>
                <a:spcPts val="36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высокий уровень защиты </a:t>
            </a:r>
            <a:r>
              <a:rPr lang="ru-RU" dirty="0" smtClean="0">
                <a:solidFill>
                  <a:srgbClr val="000099"/>
                </a:solidFill>
              </a:rPr>
              <a:t>сохраняет постоянство внутренних и внешних данных;</a:t>
            </a:r>
          </a:p>
          <a:p>
            <a:pPr marL="533400" indent="-533400" algn="l">
              <a:lnSpc>
                <a:spcPts val="36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низкий уровень защиты </a:t>
            </a:r>
            <a:r>
              <a:rPr lang="ru-RU" dirty="0" smtClean="0">
                <a:solidFill>
                  <a:srgbClr val="000099"/>
                </a:solidFill>
              </a:rPr>
              <a:t>выявляет нарушения постоянства внутренних и/или внешних данных.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7993063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sz="3000" dirty="0" smtClean="0">
                <a:solidFill>
                  <a:srgbClr val="000099"/>
                </a:solidFill>
              </a:rPr>
              <a:t>Более того, и </a:t>
            </a:r>
            <a:r>
              <a:rPr lang="ru-RU" sz="3000" i="1" dirty="0" smtClean="0">
                <a:solidFill>
                  <a:srgbClr val="FF0066"/>
                </a:solidFill>
              </a:rPr>
              <a:t>с точки зрения объёма таких изменений в данных</a:t>
            </a:r>
            <a:r>
              <a:rPr lang="ru-RU" sz="3000" dirty="0" smtClean="0">
                <a:solidFill>
                  <a:srgbClr val="000099"/>
                </a:solidFill>
              </a:rPr>
              <a:t>, которые осуществляются как элементарные операции в рамках надёжных процедур, </a:t>
            </a:r>
            <a:r>
              <a:rPr lang="ru-RU" sz="3000" i="1" dirty="0" smtClean="0">
                <a:solidFill>
                  <a:srgbClr val="FF0066"/>
                </a:solidFill>
              </a:rPr>
              <a:t>можно говорить о свойствах этих операций</a:t>
            </a:r>
            <a:r>
              <a:rPr lang="ru-RU" sz="3000" dirty="0" smtClean="0">
                <a:solidFill>
                  <a:srgbClr val="000099"/>
                </a:solidFill>
              </a:rPr>
              <a:t>, например: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3740150"/>
            <a:ext cx="8001056" cy="2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3400" indent="-533400" algn="l">
              <a:lnSpc>
                <a:spcPts val="37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dirty="0" smtClean="0">
                <a:solidFill>
                  <a:srgbClr val="000099"/>
                </a:solidFill>
              </a:rPr>
              <a:t>может ли быть нарушена элементарность самой элементарной операции?</a:t>
            </a:r>
          </a:p>
          <a:p>
            <a:pPr marL="533400" indent="-533400" algn="l">
              <a:lnSpc>
                <a:spcPts val="37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dirty="0" smtClean="0">
                <a:solidFill>
                  <a:srgbClr val="000099"/>
                </a:solidFill>
              </a:rPr>
              <a:t>существуют ли гарантии того, что операцию необходимо проводить?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1028700"/>
            <a:ext cx="7993063" cy="211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4200"/>
              </a:lnSpc>
            </a:pPr>
            <a:r>
              <a:rPr lang="ru-RU" sz="3400" dirty="0" smtClean="0">
                <a:solidFill>
                  <a:srgbClr val="000099"/>
                </a:solidFill>
              </a:rPr>
              <a:t>И в заключении, </a:t>
            </a:r>
            <a:r>
              <a:rPr lang="ru-RU" sz="3400" i="1" dirty="0" smtClean="0">
                <a:solidFill>
                  <a:srgbClr val="FF0066"/>
                </a:solidFill>
              </a:rPr>
              <a:t>можно классифицировать СПЦЛ</a:t>
            </a:r>
            <a:r>
              <a:rPr lang="ru-RU" sz="3400" dirty="0" smtClean="0">
                <a:solidFill>
                  <a:srgbClr val="000099"/>
                </a:solidFill>
              </a:rPr>
              <a:t>, которые касаются сохранения следующих свойств:</a:t>
            </a:r>
            <a:endParaRPr lang="ru-RU" sz="3400" dirty="0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3206750"/>
            <a:ext cx="8001056" cy="2675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3400" indent="-533400" algn="l">
              <a:lnSpc>
                <a:spcPts val="4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внутренняя/внешняя целостность;</a:t>
            </a:r>
          </a:p>
          <a:p>
            <a:pPr marL="533400" indent="-533400" algn="l">
              <a:lnSpc>
                <a:spcPts val="4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низкий/высокий уровень защиты;</a:t>
            </a:r>
          </a:p>
          <a:p>
            <a:pPr marL="533400" indent="-533400" algn="l">
              <a:lnSpc>
                <a:spcPts val="4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элементарность/</a:t>
            </a:r>
            <a:r>
              <a:rPr lang="ru-RU" sz="3200" dirty="0" err="1" smtClean="0">
                <a:solidFill>
                  <a:srgbClr val="000099"/>
                </a:solidFill>
              </a:rPr>
              <a:t>гарантирован-ность</a:t>
            </a:r>
            <a:r>
              <a:rPr lang="ru-RU" sz="3200" dirty="0" smtClean="0">
                <a:solidFill>
                  <a:srgbClr val="000099"/>
                </a:solidFill>
              </a:rPr>
              <a:t> операций над защищёнными данными.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1028700"/>
            <a:ext cx="7993063" cy="119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200"/>
              </a:lnSpc>
            </a:pPr>
            <a:r>
              <a:rPr lang="ru-RU" sz="2600" dirty="0" smtClean="0">
                <a:solidFill>
                  <a:srgbClr val="000099"/>
                </a:solidFill>
              </a:rPr>
              <a:t>Таким образом, когда определяется СПЦЛ, </a:t>
            </a:r>
            <a:r>
              <a:rPr lang="ru-RU" sz="2600" i="1" dirty="0" smtClean="0">
                <a:solidFill>
                  <a:srgbClr val="FF0066"/>
                </a:solidFill>
              </a:rPr>
              <a:t>целесообразно проанализировать следующие вопросы</a:t>
            </a:r>
            <a:r>
              <a:rPr lang="ru-RU" sz="2600" dirty="0" smtClean="0">
                <a:solidFill>
                  <a:srgbClr val="000099"/>
                </a:solidFill>
              </a:rPr>
              <a:t>: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2184400"/>
            <a:ext cx="8001056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2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400" i="1" dirty="0" smtClean="0">
                <a:solidFill>
                  <a:srgbClr val="FF0066"/>
                </a:solidFill>
              </a:rPr>
              <a:t>Какую форму целостности </a:t>
            </a:r>
            <a:r>
              <a:rPr lang="ru-RU" sz="2400" dirty="0" smtClean="0">
                <a:solidFill>
                  <a:srgbClr val="000099"/>
                </a:solidFill>
              </a:rPr>
              <a:t>(внутреннюю, внешнюю, обе сразу) обеспечивают СПЦЛ?</a:t>
            </a:r>
          </a:p>
          <a:p>
            <a:pPr marL="365125" indent="-365125" algn="l">
              <a:lnSpc>
                <a:spcPts val="2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400" i="1" dirty="0" smtClean="0">
                <a:solidFill>
                  <a:srgbClr val="FF0066"/>
                </a:solidFill>
              </a:rPr>
              <a:t>Какой уровень защиты </a:t>
            </a:r>
            <a:r>
              <a:rPr lang="ru-RU" sz="2400" dirty="0" smtClean="0">
                <a:solidFill>
                  <a:srgbClr val="000099"/>
                </a:solidFill>
              </a:rPr>
              <a:t>целостности данных обеспечивается (низкий или высокий)? Устойчив ли СПЦЛ к целенаправленным атакам, к случайным изменениям или обоим вариантам? Обеспечивает СПЦЛ восстановление?</a:t>
            </a:r>
          </a:p>
          <a:p>
            <a:pPr marL="365125" indent="-365125" algn="l">
              <a:lnSpc>
                <a:spcPts val="2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400" i="1" dirty="0" smtClean="0">
                <a:solidFill>
                  <a:srgbClr val="FF0066"/>
                </a:solidFill>
              </a:rPr>
              <a:t>Защищает ли </a:t>
            </a:r>
            <a:r>
              <a:rPr lang="ru-RU" sz="2400" dirty="0" smtClean="0">
                <a:solidFill>
                  <a:srgbClr val="000099"/>
                </a:solidFill>
              </a:rPr>
              <a:t>СПЦЛ элементарные операции или он обеспечивает гарантии (также) того, что операция будет проведена?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755650" y="819150"/>
            <a:ext cx="8388350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 eaLnBrk="0" hangingPunct="0">
              <a:lnSpc>
                <a:spcPct val="85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sz="3200" b="1" i="1" dirty="0" smtClean="0">
                <a:solidFill>
                  <a:srgbClr val="FF3300"/>
                </a:solidFill>
                <a:latin typeface="Arial" charset="0"/>
              </a:rPr>
              <a:t>VIII.</a:t>
            </a: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 </a:t>
            </a:r>
            <a:r>
              <a:rPr lang="ru-RU" sz="3200" b="1" i="1" dirty="0">
                <a:solidFill>
                  <a:srgbClr val="FF3300"/>
                </a:solidFill>
                <a:latin typeface="Arial" charset="0"/>
              </a:rPr>
              <a:t>Общая структура </a:t>
            </a: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службы обеспечения целостности</a:t>
            </a:r>
            <a:endParaRPr lang="ru-RU" sz="3200" b="1" i="1" dirty="0">
              <a:solidFill>
                <a:srgbClr val="FF3300"/>
              </a:solidFill>
              <a:latin typeface="Arial" charset="0"/>
            </a:endParaRPr>
          </a:p>
        </p:txBody>
      </p:sp>
      <p:graphicFrame>
        <p:nvGraphicFramePr>
          <p:cNvPr id="269405" name="Group 93"/>
          <p:cNvGraphicFramePr>
            <a:graphicFrameLocks noGrp="1"/>
          </p:cNvGraphicFramePr>
          <p:nvPr/>
        </p:nvGraphicFramePr>
        <p:xfrm>
          <a:off x="928662" y="2143116"/>
          <a:ext cx="7921628" cy="3484501"/>
        </p:xfrm>
        <a:graphic>
          <a:graphicData uri="http://schemas.openxmlformats.org/drawingml/2006/table">
            <a:tbl>
              <a:tblPr/>
              <a:tblGrid>
                <a:gridCol w="21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4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0967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Структура службы обеспечения целостности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kern="600" cap="none" spc="-250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Элемент</a:t>
                      </a:r>
                    </a:p>
                  </a:txBody>
                  <a:tcPr marL="54000" marR="54000" marT="54000" marB="54000" vert="wordArtVert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A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Объект/субъект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: </a:t>
                      </a:r>
                      <a:r>
                        <a:rPr lang="ru-RU" sz="20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Инициатор, Проверяющая сторона, ДТС, обеспечивающая защиту целостности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chemeClr val="tx2">
                              <a:lumMod val="20000"/>
                              <a:lumOff val="80000"/>
                            </a:schemeClr>
                          </a:outerShdw>
                        </a:effectLst>
                        <a:latin typeface="Arial" charset="0"/>
                      </a:endParaRPr>
                    </a:p>
                  </a:txBody>
                  <a:tcPr marL="54000" marR="54000" marT="54000" marB="5400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9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Функция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:</a:t>
                      </a:r>
                    </a:p>
                  </a:txBody>
                  <a:tcPr marL="54000" marR="54000" marT="54000" marB="5400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4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ru-RU" sz="2000" u="sng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Информационный</a:t>
                      </a:r>
                      <a:r>
                        <a:rPr lang="ru-RU" sz="1800" u="sng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объект</a:t>
                      </a: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ru-RU" sz="20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Информация, целостность которой защищена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chemeClr val="tx2">
                              <a:lumMod val="20000"/>
                              <a:lumOff val="80000"/>
                            </a:schemeClr>
                          </a:outerShdw>
                        </a:effectLst>
                        <a:latin typeface="+mn-lt"/>
                      </a:endParaRPr>
                    </a:p>
                  </a:txBody>
                  <a:tcPr marL="54000" marR="54000" marT="54000" marB="5400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D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1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ru-RU" sz="2000" u="sng" kern="1200" baseline="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Цель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ru-RU" sz="2000" u="sng" kern="1200" baseline="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службы</a:t>
                      </a:r>
                      <a:r>
                        <a:rPr lang="ru-RU" sz="20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chemeClr val="tx2">
                              <a:lumMod val="20000"/>
                              <a:lumOff val="80000"/>
                            </a:schemeClr>
                          </a:outerShdw>
                        </a:effectLst>
                        <a:latin typeface="Arial" charset="0"/>
                      </a:endParaRP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Защитить данные от </a:t>
                      </a:r>
                      <a:r>
                        <a:rPr lang="ru-RU" sz="2000" kern="1200" dirty="0" err="1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неавторизо-ванных</a:t>
                      </a:r>
                      <a:r>
                        <a:rPr lang="ru-RU" sz="20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(несанкционированных) модификации/удаления/</a:t>
                      </a:r>
                      <a:r>
                        <a:rPr lang="ru-RU" sz="2000" kern="1200" dirty="0" err="1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формирова-ния</a:t>
                      </a:r>
                      <a:r>
                        <a:rPr lang="ru-RU" sz="20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/вставки/повторения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chemeClr val="tx2">
                              <a:lumMod val="20000"/>
                              <a:lumOff val="80000"/>
                            </a:schemeClr>
                          </a:outerShdw>
                        </a:effectLst>
                        <a:latin typeface="Arial" charset="0"/>
                      </a:endParaRP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520" name="Group 160"/>
          <p:cNvGraphicFramePr>
            <a:graphicFrameLocks noGrp="1"/>
          </p:cNvGraphicFramePr>
          <p:nvPr/>
        </p:nvGraphicFramePr>
        <p:xfrm>
          <a:off x="928662" y="1285860"/>
          <a:ext cx="7921626" cy="4357718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7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4431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М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Е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О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П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Я</a:t>
                      </a: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</a:rPr>
                        <a:t>Объект/субъект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ru-RU" sz="28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Центр безопасности сетевого сегмента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chemeClr val="tx2">
                              <a:lumMod val="20000"/>
                              <a:lumOff val="80000"/>
                            </a:schemeClr>
                          </a:outerShdw>
                        </a:effectLst>
                        <a:latin typeface="+mn-lt"/>
                      </a:endParaRPr>
                    </a:p>
                  </a:txBody>
                  <a:tcPr marL="54000" marR="54000" marT="54000" marB="5400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11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</a:rPr>
                        <a:t>Функция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chemeClr val="tx2">
                              <a:lumMod val="20000"/>
                              <a:lumOff val="80000"/>
                            </a:schemeClr>
                          </a:outerShdw>
                        </a:effectLst>
                        <a:latin typeface="+mn-lt"/>
                      </a:endParaRPr>
                    </a:p>
                  </a:txBody>
                  <a:tcPr marL="54000" marR="54000" marT="54000" marB="54000" anchor="ctr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5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</a:rPr>
                        <a:t>Мероприятия, связанные с обеспечением ПРЦЛ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ru-RU" sz="28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Инсталляция ВИ,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ru-RU" sz="28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Изменение ВИ,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ru-RU" sz="28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Удаление ВИ,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ru-RU" sz="28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Регистрация ВИ,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ru-RU" sz="28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Блокирование ВИ,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ru-RU" sz="28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Разблокирование ВИ.</a:t>
                      </a:r>
                    </a:p>
                  </a:txBody>
                  <a:tcPr marL="54000" marR="54000" marT="54000" marB="5400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520" name="Group 160"/>
          <p:cNvGraphicFramePr>
            <a:graphicFrameLocks noGrp="1"/>
          </p:cNvGraphicFramePr>
          <p:nvPr/>
        </p:nvGraphicFramePr>
        <p:xfrm>
          <a:off x="927100" y="895350"/>
          <a:ext cx="7910542" cy="5318810"/>
        </p:xfrm>
        <a:graphic>
          <a:graphicData uri="http://schemas.openxmlformats.org/drawingml/2006/table">
            <a:tbl>
              <a:tblPr/>
              <a:tblGrid>
                <a:gridCol w="634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4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5700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М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Е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О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П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Я</a:t>
                      </a: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Объект/субъект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Инициатор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rgbClr val="FF3300"/>
                          </a:outerShdw>
                        </a:effectLst>
                        <a:latin typeface="Arial" charset="0"/>
                      </a:endParaRPr>
                    </a:p>
                  </a:txBody>
                  <a:tcPr marL="36000" marR="36000" marT="54000" marB="3600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Проверяющая сторона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rgbClr val="FF3300"/>
                          </a:outerShdw>
                        </a:effectLst>
                        <a:latin typeface="Arial" charset="0"/>
                      </a:endParaRPr>
                    </a:p>
                  </a:txBody>
                  <a:tcPr marL="36000" marR="36000" marT="54000" marB="36000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ДТС, обеспечивающая защиту целостности</a:t>
                      </a:r>
                    </a:p>
                  </a:txBody>
                  <a:tcPr marL="36000" marR="36000" marT="54000" marB="36000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Функция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E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rgbClr val="FF3300"/>
                          </a:outerShdw>
                        </a:effectLst>
                        <a:latin typeface="Arial" charset="0"/>
                      </a:endParaRPr>
                    </a:p>
                  </a:txBody>
                  <a:tcPr marL="36000" marR="36000" marT="54000" marB="36000" anchor="ctr" anchorCtr="1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E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rgbClr val="FF3300"/>
                          </a:outerShdw>
                        </a:effectLst>
                        <a:latin typeface="Arial" charset="0"/>
                      </a:endParaRPr>
                    </a:p>
                  </a:txBody>
                  <a:tcPr marL="36000" marR="36000" marT="54000" marB="36000" anchor="ctr" anchorCtr="1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E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rgbClr val="FF3300"/>
                          </a:outerShdw>
                        </a:effectLst>
                        <a:latin typeface="Arial" charset="0"/>
                      </a:endParaRPr>
                    </a:p>
                  </a:txBody>
                  <a:tcPr marL="36000" marR="36000" marT="54000" marB="36000" anchor="ctr" anchorCtr="1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2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</a:rPr>
                        <a:t>Мероприятия, функционально связанные с ПРЦЛ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D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Защита  </a:t>
                      </a:r>
                    </a:p>
                    <a:p>
                      <a:pPr hangingPunc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 данных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Маркер списка УЦ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Проверочная сумма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КПС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ЭЦП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rgbClr val="FF0000"/>
                          </a:outerShdw>
                        </a:effectLst>
                        <a:latin typeface="+mn-lt"/>
                      </a:endParaRPr>
                    </a:p>
                  </a:txBody>
                  <a:tcPr marL="54000" marR="54000" marT="54000" marB="5400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D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Подтвержде</a:t>
                      </a: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hangingPunc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ru-RU" sz="1800" kern="1200" dirty="0" err="1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ние</a:t>
                      </a: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целост</a:t>
                      </a: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hangingPunct="0"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ru-RU" sz="1800" kern="1200" dirty="0" err="1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ности</a:t>
                      </a:r>
                      <a:endParaRPr lang="ru-RU" sz="1800" kern="1200" dirty="0" smtClean="0"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rgbClr val="FF0000"/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Маркер списка УЦ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Проверочная сумма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КПС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ЭЦП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Снятие за-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 щиты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КПС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ЭЦП</a:t>
                      </a:r>
                    </a:p>
                  </a:txBody>
                  <a:tcPr marL="54000" marR="54000" marT="54000" marB="54000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Предоставление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услуг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Маркер списка УЦ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КПС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Проверочная сумма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Сертификат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rgbClr val="FF0000"/>
                          </a:outerShdw>
                        </a:effectLst>
                        <a:latin typeface="+mn-lt"/>
                      </a:endParaRPr>
                    </a:p>
                  </a:txBody>
                  <a:tcPr marL="54000" marR="54000" marT="54000" marB="54000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443" name="Group 59"/>
          <p:cNvGraphicFramePr>
            <a:graphicFrameLocks noGrp="1"/>
          </p:cNvGraphicFramePr>
          <p:nvPr/>
        </p:nvGraphicFramePr>
        <p:xfrm>
          <a:off x="971550" y="1295400"/>
          <a:ext cx="7921625" cy="422275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4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Н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О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М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А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Ц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Я</a:t>
                      </a: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Элементы входных/выходных данных, определяемые Центром безопасности сетевого сегмента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ru-RU" sz="26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Идентификаторы</a:t>
                      </a:r>
                    </a:p>
                    <a:p>
                      <a:pPr hangingPunct="0"/>
                      <a:r>
                        <a:rPr lang="ru-RU" sz="26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(инициатора, проверяющей</a:t>
                      </a:r>
                    </a:p>
                    <a:p>
                      <a:pPr hangingPunct="0"/>
                      <a:r>
                        <a:rPr lang="ru-RU" sz="26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 стороны, ДТС,</a:t>
                      </a:r>
                    </a:p>
                    <a:p>
                      <a:pPr hangingPunct="0"/>
                      <a:r>
                        <a:rPr lang="ru-RU" sz="26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 обеспечивающей защиту</a:t>
                      </a:r>
                    </a:p>
                    <a:p>
                      <a:pPr hangingPunct="0"/>
                      <a:r>
                        <a:rPr lang="ru-RU" sz="26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 целостности)</a:t>
                      </a:r>
                    </a:p>
                    <a:p>
                      <a:pPr hangingPunct="0"/>
                      <a:r>
                        <a:rPr lang="ru-RU" sz="26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Криптоключи</a:t>
                      </a:r>
                    </a:p>
                    <a:p>
                      <a:r>
                        <a:rPr lang="ru-RU" sz="26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Значение переменного</a:t>
                      </a:r>
                    </a:p>
                    <a:p>
                      <a:r>
                        <a:rPr lang="ru-RU" sz="26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sz="2600" kern="1200" dirty="0" err="1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временно́го</a:t>
                      </a:r>
                      <a:r>
                        <a:rPr lang="ru-RU" sz="26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параметра</a:t>
                      </a: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chemeClr val="bg1"/>
                          </a:outerShdw>
                        </a:effectLst>
                        <a:latin typeface="Arial" charset="0"/>
                      </a:endParaRPr>
                    </a:p>
                  </a:txBody>
                  <a:tcPr marL="54000" marR="54000" marT="54000" marB="5400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788325"/>
            <a:ext cx="8001056" cy="553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100"/>
              </a:lnSpc>
            </a:pPr>
            <a:r>
              <a:rPr lang="ru-RU" sz="2400" dirty="0" smtClean="0">
                <a:solidFill>
                  <a:srgbClr val="000099"/>
                </a:solidFill>
              </a:rPr>
              <a:t>Следует заметить, что </a:t>
            </a:r>
            <a:r>
              <a:rPr lang="ru-RU" sz="2400" i="1" dirty="0" smtClean="0">
                <a:solidFill>
                  <a:srgbClr val="FF0066"/>
                </a:solidFill>
              </a:rPr>
              <a:t>некоторые изменения данных могут рассматриваться как отсутствие влияния на их целостность. Например, если описание ASN.1-кода содержит тип данных</a:t>
            </a:r>
            <a:br>
              <a:rPr lang="ru-RU" sz="2400" i="1" dirty="0" smtClean="0">
                <a:solidFill>
                  <a:srgbClr val="FF0066"/>
                </a:solidFill>
              </a:rPr>
            </a:br>
            <a:r>
              <a:rPr lang="en-US" sz="2400" b="1" i="1" dirty="0" smtClean="0">
                <a:solidFill>
                  <a:srgbClr val="FF0066"/>
                </a:solidFill>
              </a:rPr>
              <a:t>SET OF</a:t>
            </a:r>
            <a:r>
              <a:rPr lang="ru-RU" sz="2400" i="1" dirty="0" smtClean="0">
                <a:solidFill>
                  <a:srgbClr val="FF0066"/>
                </a:solidFill>
              </a:rPr>
              <a:t>, то нарушение целостности не последует, если символы этого типа данных были переупорядочены</a:t>
            </a:r>
            <a:r>
              <a:rPr lang="ru-RU" sz="2400" dirty="0" smtClean="0">
                <a:solidFill>
                  <a:srgbClr val="000099"/>
                </a:solidFill>
              </a:rPr>
              <a:t>. Сложные СПЦЛ могут определять, что были проведены некоторые преобразования структурированных данных без компрометации их целостности. Такие способы позволяют преобразовывать данные, которые были подписаны ЭЦП или защищены с помощью КПС, без необходимости повторного вычисления ЭЦП или КПС, соответственно.</a:t>
            </a:r>
            <a:endParaRPr lang="ru-RU" sz="2700" i="1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443" name="Group 59"/>
          <p:cNvGraphicFramePr>
            <a:graphicFrameLocks noGrp="1"/>
          </p:cNvGraphicFramePr>
          <p:nvPr/>
        </p:nvGraphicFramePr>
        <p:xfrm>
          <a:off x="971550" y="984250"/>
          <a:ext cx="7921625" cy="5008298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5022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Н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О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М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А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Ц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Я</a:t>
                      </a: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127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Тип информации, используемой в ПРЦЛ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EE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ru-RU" sz="2400" kern="1200" dirty="0" smtClean="0">
                          <a:solidFill>
                            <a:srgbClr val="000099"/>
                          </a:solidFill>
                          <a:effectLst>
                            <a:outerShdw dist="12700" dir="2700000" algn="ctr" rotWithShape="0">
                              <a:srgbClr val="FF33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Информация для защиты</a:t>
                      </a:r>
                    </a:p>
                    <a:p>
                      <a:pPr hangingPunct="0"/>
                      <a:r>
                        <a:rPr lang="ru-RU" sz="2400" kern="1200" dirty="0" smtClean="0">
                          <a:solidFill>
                            <a:srgbClr val="000099"/>
                          </a:solidFill>
                          <a:effectLst>
                            <a:outerShdw dist="12700" dir="2700000" algn="ctr" rotWithShape="0">
                              <a:srgbClr val="FF33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целостности данных;</a:t>
                      </a:r>
                    </a:p>
                    <a:p>
                      <a:pPr hangingPunct="0"/>
                      <a:r>
                        <a:rPr lang="ru-RU" sz="2400" kern="1200" dirty="0" smtClean="0">
                          <a:solidFill>
                            <a:srgbClr val="000099"/>
                          </a:solidFill>
                          <a:effectLst>
                            <a:outerShdw dist="12700" dir="2700000" algn="ctr" rotWithShape="0">
                              <a:srgbClr val="FF33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Информация для</a:t>
                      </a:r>
                    </a:p>
                    <a:p>
                      <a:pPr hangingPunct="0"/>
                      <a:r>
                        <a:rPr lang="ru-RU" sz="2400" kern="1200" dirty="0" smtClean="0">
                          <a:solidFill>
                            <a:srgbClr val="000099"/>
                          </a:solidFill>
                          <a:effectLst>
                            <a:outerShdw dist="12700" dir="2700000" algn="ctr" rotWithShape="0">
                              <a:srgbClr val="FF33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обнаружения нарушений</a:t>
                      </a:r>
                    </a:p>
                    <a:p>
                      <a:pPr hangingPunct="0"/>
                      <a:r>
                        <a:rPr lang="ru-RU" sz="2400" kern="1200" dirty="0" smtClean="0">
                          <a:solidFill>
                            <a:srgbClr val="000099"/>
                          </a:solidFill>
                          <a:effectLst>
                            <a:outerShdw dist="12700" dir="2700000" algn="ctr" rotWithShape="0">
                              <a:srgbClr val="FF33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целостности;</a:t>
                      </a:r>
                    </a:p>
                    <a:p>
                      <a:r>
                        <a:rPr lang="ru-RU" sz="2400" kern="1200" dirty="0" smtClean="0">
                          <a:solidFill>
                            <a:srgbClr val="000099"/>
                          </a:solidFill>
                          <a:effectLst>
                            <a:outerShdw dist="12700" dir="2700000" algn="ctr" rotWithShape="0">
                              <a:srgbClr val="FF33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Информация для снятия</a:t>
                      </a:r>
                    </a:p>
                    <a:p>
                      <a:r>
                        <a:rPr lang="ru-RU" sz="2400" kern="1200" dirty="0" smtClean="0">
                          <a:solidFill>
                            <a:srgbClr val="000099"/>
                          </a:solidFill>
                          <a:effectLst>
                            <a:outerShdw dist="12700" dir="2700000" algn="ctr" rotWithShape="0">
                              <a:srgbClr val="FF33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защита целостности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12700" dir="2700000" algn="ctr" rotWithShape="0">
                            <a:srgbClr val="FF3300"/>
                          </a:outerShdw>
                        </a:effectLst>
                        <a:latin typeface="Arial" charset="0"/>
                      </a:endParaRPr>
                    </a:p>
                  </a:txBody>
                  <a:tcPr marL="54000" marR="54000" marT="54000" marB="5400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9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127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Контрольная информация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ru-RU" sz="2400" kern="1200" dirty="0" smtClean="0">
                          <a:solidFill>
                            <a:srgbClr val="000099"/>
                          </a:solidFill>
                          <a:effectLst>
                            <a:outerShdw dist="12700" dir="2700000" algn="ctr" rotWithShape="0">
                              <a:srgbClr val="FF33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Период времени;</a:t>
                      </a:r>
                    </a:p>
                    <a:p>
                      <a:r>
                        <a:rPr lang="ru-RU" sz="2400" kern="1200" dirty="0" smtClean="0">
                          <a:solidFill>
                            <a:srgbClr val="000099"/>
                          </a:solidFill>
                          <a:effectLst>
                            <a:outerShdw dist="12700" dir="2700000" algn="ctr" rotWithShape="0">
                              <a:srgbClr val="FF33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Маршрут;</a:t>
                      </a:r>
                    </a:p>
                    <a:p>
                      <a:pPr hangingPunct="0"/>
                      <a:r>
                        <a:rPr lang="ru-RU" sz="2400" kern="1200" dirty="0" smtClean="0">
                          <a:solidFill>
                            <a:srgbClr val="000099"/>
                          </a:solidFill>
                          <a:effectLst>
                            <a:outerShdw dist="12700" dir="2700000" algn="ctr" rotWithShape="0">
                              <a:srgbClr val="FF33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Размещение;</a:t>
                      </a:r>
                    </a:p>
                    <a:p>
                      <a:r>
                        <a:rPr lang="ru-RU" sz="2400" kern="1200" dirty="0" smtClean="0">
                          <a:solidFill>
                            <a:srgbClr val="000099"/>
                          </a:solidFill>
                          <a:effectLst>
                            <a:outerShdw dist="12700" dir="2700000" algn="ctr" rotWithShape="0">
                              <a:srgbClr val="FF33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Состояние системы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12700" dir="2700000" algn="ctr" rotWithShape="0">
                            <a:srgbClr val="FF3300"/>
                          </a:outerShdw>
                        </a:effectLst>
                        <a:latin typeface="Arial" charset="0"/>
                      </a:endParaRPr>
                    </a:p>
                  </a:txBody>
                  <a:tcPr marL="54000" marR="54000" marT="54000" marB="54000" horzOverflow="overflow">
                    <a:lnL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7993063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400" dirty="0" smtClean="0">
                <a:solidFill>
                  <a:srgbClr val="000099"/>
                </a:solidFill>
              </a:rPr>
              <a:t>В представленной структуре используются следующие </a:t>
            </a:r>
            <a:r>
              <a:rPr lang="ru-RU" sz="3400" i="1" dirty="0" smtClean="0">
                <a:solidFill>
                  <a:srgbClr val="FF0066"/>
                </a:solidFill>
              </a:rPr>
              <a:t>концептуальные термины</a:t>
            </a:r>
            <a:r>
              <a:rPr lang="ru-RU" sz="3400" dirty="0" smtClean="0">
                <a:solidFill>
                  <a:srgbClr val="000099"/>
                </a:solidFill>
              </a:rPr>
              <a:t>:</a:t>
            </a:r>
            <a:endParaRPr lang="ru-RU" sz="3400" dirty="0">
              <a:solidFill>
                <a:srgbClr val="000099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2451100"/>
            <a:ext cx="8001056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14350" indent="-514350" algn="l">
              <a:lnSpc>
                <a:spcPts val="3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i="1" dirty="0" smtClean="0">
                <a:solidFill>
                  <a:srgbClr val="FF0066"/>
                </a:solidFill>
              </a:rPr>
              <a:t>Объекты/субъекты обеспечения целостности</a:t>
            </a:r>
            <a:r>
              <a:rPr lang="ru-RU" sz="3200" dirty="0" smtClean="0">
                <a:solidFill>
                  <a:srgbClr val="FF0066"/>
                </a:solidFill>
              </a:rPr>
              <a:t> </a:t>
            </a:r>
            <a:r>
              <a:rPr lang="ru-RU" sz="3200" dirty="0" smtClean="0">
                <a:solidFill>
                  <a:srgbClr val="000099"/>
                </a:solidFill>
              </a:rPr>
              <a:t>в системах</a:t>
            </a:r>
            <a:br>
              <a:rPr lang="ru-RU" sz="3200" dirty="0" smtClean="0">
                <a:solidFill>
                  <a:srgbClr val="000099"/>
                </a:solidFill>
              </a:rPr>
            </a:br>
            <a:r>
              <a:rPr lang="ru-RU" sz="3200" dirty="0" smtClean="0">
                <a:solidFill>
                  <a:srgbClr val="000099"/>
                </a:solidFill>
              </a:rPr>
              <a:t>ЭМВОС и Интернет-архитектуры:</a:t>
            </a:r>
            <a:endParaRPr lang="ru-RU" sz="2900" dirty="0" smtClean="0">
              <a:solidFill>
                <a:srgbClr val="000099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71600" y="3962400"/>
            <a:ext cx="751210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14350" indent="-514350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v"/>
              <a:defRPr/>
            </a:pPr>
            <a:r>
              <a:rPr lang="ru-RU" sz="3000" i="1" dirty="0" smtClean="0">
                <a:solidFill>
                  <a:srgbClr val="FF0066"/>
                </a:solidFill>
              </a:rPr>
              <a:t>инициатор</a:t>
            </a:r>
            <a:r>
              <a:rPr lang="ru-RU" sz="3000" dirty="0" smtClean="0">
                <a:solidFill>
                  <a:srgbClr val="000099"/>
                </a:solidFill>
              </a:rPr>
              <a:t>. Объект, который формирует данные, целостность которых подлежит защите, путём защиты данных и их передачи или хранения;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1073150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14350" indent="-514350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v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проверяющая сторона</a:t>
            </a:r>
            <a:r>
              <a:rPr lang="ru-RU" dirty="0" smtClean="0">
                <a:solidFill>
                  <a:srgbClr val="000099"/>
                </a:solidFill>
              </a:rPr>
              <a:t>. Субъект, который получает данные от инициатора или извлекает информацию из полученных от инициатора данных, проверяет их смысловое значение, после подтверждения целостности, проводимого с целью обнаружения нарушения целостности, и, если это необходимо, регенерирует смысловое значение данных;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1073150"/>
            <a:ext cx="8001056" cy="479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14350" indent="-514350" algn="l">
              <a:lnSpc>
                <a:spcPts val="42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v"/>
              <a:defRPr/>
            </a:pPr>
            <a:r>
              <a:rPr lang="ru-RU" sz="3200" i="1" dirty="0" smtClean="0">
                <a:solidFill>
                  <a:srgbClr val="FF0066"/>
                </a:solidFill>
              </a:rPr>
              <a:t>ДТС, предоставляющая средства для обеспечения целостности</a:t>
            </a:r>
            <a:r>
              <a:rPr lang="ru-RU" sz="3200" dirty="0" smtClean="0">
                <a:solidFill>
                  <a:srgbClr val="000099"/>
                </a:solidFill>
              </a:rPr>
              <a:t>. Субъект, который предоставляет ВИ для защиты целостности данных или ВИ для обнаружения модификации данных и осуществляет соответствующие ПРЦЛ от имени инициатора или проверяющей стороны.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939800"/>
            <a:ext cx="8001056" cy="521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100"/>
              </a:lnSpc>
            </a:pPr>
            <a:r>
              <a:rPr lang="ru-RU" sz="3300" i="1" dirty="0" smtClean="0">
                <a:solidFill>
                  <a:srgbClr val="FF0066"/>
                </a:solidFill>
              </a:rPr>
              <a:t>Главная цель СЛЦЛ </a:t>
            </a:r>
            <a:r>
              <a:rPr lang="ru-RU" sz="3300" dirty="0" smtClean="0">
                <a:solidFill>
                  <a:srgbClr val="000099"/>
                </a:solidFill>
              </a:rPr>
              <a:t>— защитить от несанкционированной (неавторизованной) модификации данных или обнаружить её, включая несанкционированное (неавторизованное) генерирование и удаление данных. Функционирование СЛЦЛ сопровождается следующими процедурами:</a:t>
            </a:r>
            <a:endParaRPr lang="ru-RU" sz="3300" i="1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0363" indent="-360363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3000" i="1" dirty="0" smtClean="0">
                <a:solidFill>
                  <a:srgbClr val="FF0066"/>
                </a:solidFill>
              </a:rPr>
              <a:t>защита</a:t>
            </a:r>
            <a:r>
              <a:rPr lang="ru-RU" sz="3000" dirty="0" smtClean="0">
                <a:solidFill>
                  <a:srgbClr val="000099"/>
                </a:solidFill>
              </a:rPr>
              <a:t> (</a:t>
            </a:r>
            <a:r>
              <a:rPr lang="en-US" sz="3000" dirty="0" smtClean="0">
                <a:solidFill>
                  <a:srgbClr val="000099"/>
                </a:solidFill>
              </a:rPr>
              <a:t>shield</a:t>
            </a:r>
            <a:r>
              <a:rPr lang="ru-RU" sz="3000" dirty="0" smtClean="0">
                <a:solidFill>
                  <a:srgbClr val="000099"/>
                </a:solidFill>
              </a:rPr>
              <a:t>): формирование данных, целостность которых защищена, из исходных данных;</a:t>
            </a:r>
          </a:p>
          <a:p>
            <a:pPr marL="360363" indent="-360363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3000" i="1" dirty="0" smtClean="0">
                <a:solidFill>
                  <a:srgbClr val="FF0066"/>
                </a:solidFill>
              </a:rPr>
              <a:t>подтверждение целостности</a:t>
            </a:r>
            <a:r>
              <a:rPr lang="ru-RU" sz="3000" dirty="0" smtClean="0">
                <a:solidFill>
                  <a:srgbClr val="FF0066"/>
                </a:solidFill>
              </a:rPr>
              <a:t> </a:t>
            </a:r>
            <a:r>
              <a:rPr lang="ru-RU" sz="3000" dirty="0" smtClean="0">
                <a:solidFill>
                  <a:srgbClr val="000099"/>
                </a:solidFill>
              </a:rPr>
              <a:t>(</a:t>
            </a:r>
            <a:r>
              <a:rPr lang="en-US" sz="3000" dirty="0" smtClean="0">
                <a:solidFill>
                  <a:srgbClr val="000099"/>
                </a:solidFill>
              </a:rPr>
              <a:t>validate</a:t>
            </a:r>
            <a:r>
              <a:rPr lang="ru-RU" sz="3000" dirty="0" smtClean="0">
                <a:solidFill>
                  <a:srgbClr val="000099"/>
                </a:solidFill>
              </a:rPr>
              <a:t>): проверка данных, целостность которых защищена, с целью выявления нарушения их целостности;</a:t>
            </a:r>
          </a:p>
          <a:p>
            <a:pPr marL="360363" indent="-360363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3000" i="1" dirty="0" smtClean="0">
                <a:solidFill>
                  <a:srgbClr val="FF0066"/>
                </a:solidFill>
              </a:rPr>
              <a:t>снятие защиты</a:t>
            </a:r>
            <a:r>
              <a:rPr lang="ru-RU" sz="3000" dirty="0" smtClean="0">
                <a:solidFill>
                  <a:srgbClr val="FF0066"/>
                </a:solidFill>
              </a:rPr>
              <a:t> </a:t>
            </a:r>
            <a:r>
              <a:rPr lang="ru-RU" sz="3000" dirty="0" smtClean="0">
                <a:solidFill>
                  <a:srgbClr val="000099"/>
                </a:solidFill>
              </a:rPr>
              <a:t>(</a:t>
            </a:r>
            <a:r>
              <a:rPr lang="en-US" sz="3000" dirty="0" smtClean="0">
                <a:solidFill>
                  <a:srgbClr val="000099"/>
                </a:solidFill>
              </a:rPr>
              <a:t>unshield</a:t>
            </a:r>
            <a:r>
              <a:rPr lang="ru-RU" sz="3000" dirty="0" smtClean="0">
                <a:solidFill>
                  <a:srgbClr val="000099"/>
                </a:solidFill>
              </a:rPr>
              <a:t>): повторное формирование данных из данных, целостность которых защищена.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895350"/>
            <a:ext cx="8001056" cy="534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500"/>
              </a:lnSpc>
            </a:pPr>
            <a:r>
              <a:rPr lang="ru-RU" sz="2700" i="1" dirty="0" smtClean="0">
                <a:solidFill>
                  <a:srgbClr val="FF0066"/>
                </a:solidFill>
              </a:rPr>
              <a:t>Эти процедуры делают не обязательным применение криптографических методов защиты</a:t>
            </a:r>
            <a:r>
              <a:rPr lang="ru-RU" sz="2700" dirty="0" smtClean="0">
                <a:solidFill>
                  <a:srgbClr val="000099"/>
                </a:solidFill>
              </a:rPr>
              <a:t>. Если эти процедуры используют криптографические методы защиты, то нет необходимости преобразования данных. Например, процедура защиты (</a:t>
            </a:r>
            <a:r>
              <a:rPr lang="en-US" sz="2700" dirty="0" smtClean="0">
                <a:solidFill>
                  <a:srgbClr val="000099"/>
                </a:solidFill>
              </a:rPr>
              <a:t>shield</a:t>
            </a:r>
            <a:r>
              <a:rPr lang="ru-RU" sz="2700" dirty="0" smtClean="0">
                <a:solidFill>
                  <a:srgbClr val="000099"/>
                </a:solidFill>
              </a:rPr>
              <a:t>) может быть осуществлена с использованием КПС или ЭЦП, присоединяемым к данным. В таком случае, после успешно проведённых процедур проверки целостности (</a:t>
            </a:r>
            <a:r>
              <a:rPr lang="en-US" sz="2700" dirty="0" smtClean="0">
                <a:solidFill>
                  <a:srgbClr val="000099"/>
                </a:solidFill>
              </a:rPr>
              <a:t>validate</a:t>
            </a:r>
            <a:r>
              <a:rPr lang="ru-RU" sz="2700" dirty="0" smtClean="0">
                <a:solidFill>
                  <a:srgbClr val="000099"/>
                </a:solidFill>
              </a:rPr>
              <a:t>) и снятия защиты (</a:t>
            </a:r>
            <a:r>
              <a:rPr lang="en-US" sz="2700" dirty="0" smtClean="0">
                <a:solidFill>
                  <a:srgbClr val="000099"/>
                </a:solidFill>
              </a:rPr>
              <a:t>unshield</a:t>
            </a:r>
            <a:r>
              <a:rPr lang="ru-RU" sz="2700" dirty="0" smtClean="0">
                <a:solidFill>
                  <a:srgbClr val="000099"/>
                </a:solidFill>
              </a:rPr>
              <a:t>) КПС или ЭЦП удаляются.</a:t>
            </a:r>
            <a:endParaRPr lang="ru-RU" sz="2700" i="1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8001056" cy="123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300"/>
              </a:lnSpc>
              <a:buClr>
                <a:srgbClr val="FF0066"/>
              </a:buClr>
              <a:buSzPct val="80000"/>
              <a:buFont typeface="Wingdings" pitchFamily="2" charset="2"/>
              <a:buNone/>
              <a:defRPr/>
            </a:pPr>
            <a:r>
              <a:rPr lang="ru-RU" sz="2700" i="1" dirty="0" smtClean="0">
                <a:solidFill>
                  <a:srgbClr val="FF0066"/>
                </a:solidFill>
              </a:rPr>
              <a:t>СЛЦЛ используется при извлечении, доставке и управлении информацией </a:t>
            </a:r>
            <a:r>
              <a:rPr lang="ru-RU" sz="2700" dirty="0" smtClean="0">
                <a:solidFill>
                  <a:srgbClr val="000099"/>
                </a:solidFill>
              </a:rPr>
              <a:t>следующим образом:</a:t>
            </a:r>
            <a:endParaRPr lang="ru-RU" sz="2700" dirty="0">
              <a:solidFill>
                <a:srgbClr val="000099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2139950"/>
            <a:ext cx="8001056" cy="40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0363" indent="-360363" algn="l">
              <a:lnSpc>
                <a:spcPts val="32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500" dirty="0" smtClean="0">
                <a:solidFill>
                  <a:srgbClr val="000099"/>
                </a:solidFill>
              </a:rPr>
              <a:t>для информации, доставляемой в открытых системах ЭМВОС или Интернет-архитектуры, услуга обеспечения целостности предоставляется путём объединения процедур защиты, доставки, используя средство (</a:t>
            </a:r>
            <a:r>
              <a:rPr lang="en-US" sz="2500" i="1" dirty="0" smtClean="0">
                <a:solidFill>
                  <a:srgbClr val="000099"/>
                </a:solidFill>
              </a:rPr>
              <a:t>N</a:t>
            </a:r>
            <a:r>
              <a:rPr lang="ru-RU" sz="2500" dirty="0" smtClean="0">
                <a:solidFill>
                  <a:srgbClr val="000099"/>
                </a:solidFill>
              </a:rPr>
              <a:t>‑1)-уровня ЭМВОС или Интернет-архитектуры, и снятия защиты с целью формирования передаваемой части для последующей обработки службой </a:t>
            </a:r>
            <a:r>
              <a:rPr lang="en-US" sz="2500" i="1" dirty="0" smtClean="0">
                <a:solidFill>
                  <a:srgbClr val="000099"/>
                </a:solidFill>
              </a:rPr>
              <a:t>N</a:t>
            </a:r>
            <a:r>
              <a:rPr lang="ru-RU" sz="2500" dirty="0" smtClean="0">
                <a:solidFill>
                  <a:srgbClr val="000099"/>
                </a:solidFill>
              </a:rPr>
              <a:t>‑уровня ЭМВОС или Интернет-архитектуры;</a:t>
            </a:r>
            <a:endParaRPr lang="ru-RU" sz="2500" dirty="0">
              <a:solidFill>
                <a:srgbClr val="000099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2895600"/>
            <a:ext cx="8001056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300"/>
              </a:lnSpc>
              <a:buClr>
                <a:srgbClr val="FF0066"/>
              </a:buClr>
              <a:buSzPct val="80000"/>
              <a:buFont typeface="Wingdings" pitchFamily="2" charset="2"/>
              <a:buNone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Процедуры защиты и снятия защиты могут осуществляться параллельно</a:t>
            </a:r>
            <a:r>
              <a:rPr lang="ru-RU" sz="2600" dirty="0" smtClean="0">
                <a:solidFill>
                  <a:srgbClr val="000099"/>
                </a:solidFill>
              </a:rPr>
              <a:t>, например, одни и те же данные (например, данные доставляемые по соединению </a:t>
            </a:r>
            <a:r>
              <a:rPr lang="en-US" sz="2600" i="1" dirty="0" smtClean="0">
                <a:solidFill>
                  <a:srgbClr val="000099"/>
                </a:solidFill>
              </a:rPr>
              <a:t>N</a:t>
            </a:r>
            <a:r>
              <a:rPr lang="ru-RU" sz="2600" dirty="0" smtClean="0">
                <a:solidFill>
                  <a:srgbClr val="000099"/>
                </a:solidFill>
              </a:rPr>
              <a:t>‑уровня ЭМВОС или Интернет-архитектуры) могут одновременно включать части, которые ещё не защищены, части, которые уже защищены, и части, у которых защита снята.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17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2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 startAt="2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для хранимых и извлекаемых данных, услуга обеспечения целостности предоставляется путём объединения процедур защиты и хранения, а также извлечения и снятия защиты.</a:t>
            </a:r>
            <a:endParaRPr lang="ru-RU" sz="2400" dirty="0">
              <a:solidFill>
                <a:srgbClr val="000099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895350"/>
            <a:ext cx="8001056" cy="53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5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СПЦЛ обеспечивают защиту зон, а это означает, что этапы защиты и снятия защиты включают в себя доставку данных между защищаемыми зонами</a:t>
            </a:r>
            <a:r>
              <a:rPr lang="ru-RU" sz="2600" dirty="0" smtClean="0">
                <a:solidFill>
                  <a:srgbClr val="000099"/>
                </a:solidFill>
              </a:rPr>
              <a:t>. Там, где данные, целостность которых защищена, доставляются из зоны, защищённой с помощью одного СПЦЛ, в другую зону, защищённую с помощью другого СПЦЛ, то целесообразно, чтобы процедура защиты второго СПЦЛ предшествовала процедуре снятия защиты первого СПЦЛ с целью обеспечения непрерывности защиты данных.</a:t>
            </a:r>
            <a:endParaRPr lang="ru-RU" sz="2600" i="1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517650"/>
            <a:ext cx="800105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sz="2400" i="1" dirty="0" smtClean="0">
                <a:solidFill>
                  <a:srgbClr val="FF0066"/>
                </a:solidFill>
              </a:rPr>
              <a:t>Все СЛЦЛ могут быть разделены на типы </a:t>
            </a:r>
            <a:r>
              <a:rPr lang="ru-RU" sz="2400" dirty="0" smtClean="0">
                <a:solidFill>
                  <a:srgbClr val="000099"/>
                </a:solidFill>
              </a:rPr>
              <a:t>в зависимости от противоправной процедуры (генерирование, удаление, модификации, вставки и/или повторной передачи), от необходимости предупреждения нарушения или только его обнаружения, и от того, обеспечивается ли восстановление данных в случае нарушения целостности. </a:t>
            </a:r>
            <a:r>
              <a:rPr lang="ru-RU" sz="2400" i="1" dirty="0" smtClean="0">
                <a:solidFill>
                  <a:srgbClr val="FF0066"/>
                </a:solidFill>
              </a:rPr>
              <a:t>Используемые способы</a:t>
            </a:r>
            <a:r>
              <a:rPr lang="ru-RU" sz="2400" dirty="0" smtClean="0">
                <a:solidFill>
                  <a:srgbClr val="000099"/>
                </a:solidFill>
              </a:rPr>
              <a:t>, которые могут применяться СЛЦЛ, могут быть разделены на большое число классов и групп в зависимости от уровня предполагаемой систематической обработки в случае неудавшегося нарушения целостности.</a:t>
            </a:r>
            <a:endParaRPr lang="ru-RU" sz="24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717550"/>
            <a:ext cx="8358214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1.1. Подходы к классификации</a:t>
            </a:r>
            <a:br>
              <a:rPr lang="ru-RU" sz="30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СЛЦЛ и СПЦЛ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895350"/>
            <a:ext cx="8001056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000"/>
              </a:lnSpc>
            </a:pPr>
            <a:r>
              <a:rPr lang="ru-RU" sz="2500" dirty="0" smtClean="0">
                <a:solidFill>
                  <a:srgbClr val="000099"/>
                </a:solidFill>
              </a:rPr>
              <a:t>Большинство прикладных (открытых) систем ЭМВОС и Интернет-архитектуры предъявляют определённые </a:t>
            </a:r>
            <a:r>
              <a:rPr lang="ru-RU" sz="2500" i="1" dirty="0" smtClean="0">
                <a:solidFill>
                  <a:srgbClr val="FF0066"/>
                </a:solidFill>
              </a:rPr>
              <a:t>требования по обеспечению безопасности, которые зависят от целостности данных</a:t>
            </a:r>
            <a:r>
              <a:rPr lang="ru-RU" sz="2500" dirty="0" smtClean="0">
                <a:solidFill>
                  <a:srgbClr val="000099"/>
                </a:solidFill>
              </a:rPr>
              <a:t>. </a:t>
            </a:r>
            <a:r>
              <a:rPr lang="ru-RU" sz="2500" i="1" dirty="0" smtClean="0">
                <a:solidFill>
                  <a:srgbClr val="FF0066"/>
                </a:solidFill>
              </a:rPr>
              <a:t>Такие требования могут включать защиту информации</a:t>
            </a:r>
            <a:r>
              <a:rPr lang="ru-RU" sz="2500" dirty="0" smtClean="0">
                <a:solidFill>
                  <a:srgbClr val="000099"/>
                </a:solidFill>
              </a:rPr>
              <a:t>, которая используется для информационного обеспечения других СЛБ, например, службы аутентификации, управления доступом, обеспечения конфиденциальности, аудита и обеспечения неотказуемости. </a:t>
            </a:r>
            <a:r>
              <a:rPr lang="ru-RU" sz="2500" i="1" dirty="0" smtClean="0">
                <a:solidFill>
                  <a:srgbClr val="FF0066"/>
                </a:solidFill>
              </a:rPr>
              <a:t>Если же такая информация могла быть модифицирована нарушителем, то эффективность таких СЛБ резко снизится или вообще будет сведена к нулю</a:t>
            </a:r>
            <a:r>
              <a:rPr lang="ru-RU" sz="2500" dirty="0" smtClean="0">
                <a:solidFill>
                  <a:srgbClr val="000099"/>
                </a:solidFill>
              </a:rPr>
              <a:t>.</a:t>
            </a:r>
            <a:endParaRPr lang="ru-RU" sz="2500" i="1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428750"/>
            <a:ext cx="800105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i="1" dirty="0" smtClean="0">
                <a:solidFill>
                  <a:srgbClr val="FF0066"/>
                </a:solidFill>
              </a:rPr>
              <a:t>СЛЦЛ классифицируются </a:t>
            </a:r>
            <a:r>
              <a:rPr lang="ru-RU" dirty="0" smtClean="0">
                <a:solidFill>
                  <a:srgbClr val="000099"/>
                </a:solidFill>
              </a:rPr>
              <a:t>по следующим критериям: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717550"/>
            <a:ext cx="8358214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1.2. Типы СЛЦЛ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2362200"/>
            <a:ext cx="8001056" cy="83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по типу нарушения</a:t>
            </a:r>
            <a:r>
              <a:rPr lang="ru-RU" sz="2600" dirty="0" smtClean="0">
                <a:solidFill>
                  <a:srgbClr val="000099"/>
                </a:solidFill>
              </a:rPr>
              <a:t>, от которого они могут защитить. Типы нарушений следующие: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27150" y="3340100"/>
            <a:ext cx="7601006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3400" indent="-533400" algn="l">
              <a:lnSpc>
                <a:spcPts val="32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неавторизованная </a:t>
            </a:r>
            <a:r>
              <a:rPr lang="ru-RU" sz="2400" i="1" dirty="0" smtClean="0">
                <a:solidFill>
                  <a:srgbClr val="FF0066"/>
                </a:solidFill>
              </a:rPr>
              <a:t>модификация</a:t>
            </a:r>
            <a:r>
              <a:rPr lang="ru-RU" sz="2400" dirty="0" smtClean="0">
                <a:solidFill>
                  <a:srgbClr val="000099"/>
                </a:solidFill>
              </a:rPr>
              <a:t> данных;</a:t>
            </a:r>
          </a:p>
          <a:p>
            <a:pPr marL="533400" indent="-533400" algn="l">
              <a:lnSpc>
                <a:spcPts val="32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неавторизованное </a:t>
            </a:r>
            <a:r>
              <a:rPr lang="ru-RU" sz="2400" i="1" dirty="0" smtClean="0">
                <a:solidFill>
                  <a:srgbClr val="FF0066"/>
                </a:solidFill>
              </a:rPr>
              <a:t>удаление</a:t>
            </a:r>
            <a:r>
              <a:rPr lang="ru-RU" sz="2400" dirty="0" smtClean="0">
                <a:solidFill>
                  <a:srgbClr val="000099"/>
                </a:solidFill>
              </a:rPr>
              <a:t> данных;</a:t>
            </a:r>
          </a:p>
          <a:p>
            <a:pPr marL="533400" indent="-533400" algn="l">
              <a:lnSpc>
                <a:spcPts val="32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неавторизованное </a:t>
            </a:r>
            <a:r>
              <a:rPr lang="ru-RU" sz="2400" i="1" dirty="0" smtClean="0">
                <a:solidFill>
                  <a:srgbClr val="FF0066"/>
                </a:solidFill>
              </a:rPr>
              <a:t>генерирование</a:t>
            </a:r>
            <a:r>
              <a:rPr lang="ru-RU" sz="2400" dirty="0" smtClean="0">
                <a:solidFill>
                  <a:srgbClr val="000099"/>
                </a:solidFill>
              </a:rPr>
              <a:t> данных;</a:t>
            </a:r>
          </a:p>
          <a:p>
            <a:pPr marL="533400" indent="-533400" algn="l">
              <a:lnSpc>
                <a:spcPts val="32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неавторизованная </a:t>
            </a:r>
            <a:r>
              <a:rPr lang="ru-RU" sz="2400" i="1" dirty="0" smtClean="0">
                <a:solidFill>
                  <a:srgbClr val="FF0066"/>
                </a:solidFill>
              </a:rPr>
              <a:t>вставка</a:t>
            </a:r>
            <a:r>
              <a:rPr lang="ru-RU" sz="2400" dirty="0" smtClean="0">
                <a:solidFill>
                  <a:srgbClr val="000099"/>
                </a:solidFill>
              </a:rPr>
              <a:t> данных;</a:t>
            </a:r>
          </a:p>
          <a:p>
            <a:pPr marL="533400" indent="-533400" algn="l">
              <a:lnSpc>
                <a:spcPts val="32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неавторизованная </a:t>
            </a:r>
            <a:r>
              <a:rPr lang="ru-RU" sz="2400" i="1" dirty="0" smtClean="0">
                <a:solidFill>
                  <a:srgbClr val="FF0066"/>
                </a:solidFill>
              </a:rPr>
              <a:t>повторная передача </a:t>
            </a:r>
            <a:r>
              <a:rPr lang="ru-RU" sz="2400" dirty="0" smtClean="0">
                <a:solidFill>
                  <a:srgbClr val="000099"/>
                </a:solidFill>
              </a:rPr>
              <a:t>данных.</a:t>
            </a:r>
            <a:endParaRPr lang="ru-RU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625475" indent="-625475" algn="l">
              <a:lnSpc>
                <a:spcPts val="4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 startAt="2"/>
              <a:defRPr/>
            </a:pPr>
            <a:r>
              <a:rPr lang="ru-RU" sz="4000" i="1" dirty="0" smtClean="0">
                <a:solidFill>
                  <a:srgbClr val="FF0066"/>
                </a:solidFill>
              </a:rPr>
              <a:t>по типу защиты</a:t>
            </a:r>
            <a:r>
              <a:rPr lang="ru-RU" sz="4000" dirty="0" smtClean="0">
                <a:solidFill>
                  <a:srgbClr val="000099"/>
                </a:solidFill>
              </a:rPr>
              <a:t>, который они обеспечивают. Типы защиты следующие:</a:t>
            </a:r>
            <a:endParaRPr lang="ru-RU" sz="4000" dirty="0">
              <a:solidFill>
                <a:srgbClr val="000099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49400" y="2806700"/>
            <a:ext cx="6978706" cy="342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3400" indent="-533400" algn="l">
              <a:lnSpc>
                <a:spcPts val="44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800" i="1" dirty="0" smtClean="0">
                <a:solidFill>
                  <a:srgbClr val="FF0066"/>
                </a:solidFill>
              </a:rPr>
              <a:t>предотвращение</a:t>
            </a:r>
            <a:r>
              <a:rPr lang="ru-RU" sz="3800" dirty="0" smtClean="0">
                <a:solidFill>
                  <a:srgbClr val="000099"/>
                </a:solidFill>
              </a:rPr>
              <a:t> компрометации целостности;</a:t>
            </a:r>
          </a:p>
          <a:p>
            <a:pPr marL="533400" indent="-533400" algn="l">
              <a:lnSpc>
                <a:spcPts val="44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800" i="1" dirty="0" smtClean="0">
                <a:solidFill>
                  <a:srgbClr val="FF0066"/>
                </a:solidFill>
              </a:rPr>
              <a:t>обнаружение</a:t>
            </a:r>
            <a:r>
              <a:rPr lang="ru-RU" sz="3800" dirty="0" smtClean="0">
                <a:solidFill>
                  <a:srgbClr val="000099"/>
                </a:solidFill>
              </a:rPr>
              <a:t> компрометации целостности.</a:t>
            </a:r>
            <a:endParaRPr lang="ru-RU" sz="3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952633"/>
            <a:ext cx="8001056" cy="71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2800"/>
              </a:lnSpc>
              <a:spcBef>
                <a:spcPts val="0"/>
              </a:spcBef>
              <a:buClr>
                <a:srgbClr val="FF0066"/>
              </a:buClr>
              <a:buSzPct val="80000"/>
              <a:buFont typeface="+mj-lt"/>
              <a:buAutoNum type="arabicPeriod" startAt="3"/>
              <a:defRPr/>
            </a:pPr>
            <a:r>
              <a:rPr lang="ru-RU" sz="2400" i="1" dirty="0" smtClean="0">
                <a:solidFill>
                  <a:srgbClr val="FF0066"/>
                </a:solidFill>
              </a:rPr>
              <a:t>по наличию реализуемых способов восстановления </a:t>
            </a:r>
            <a:r>
              <a:rPr lang="ru-RU" sz="2400" dirty="0" smtClean="0">
                <a:solidFill>
                  <a:srgbClr val="000099"/>
                </a:solidFill>
              </a:rPr>
              <a:t>или нет:</a:t>
            </a:r>
            <a:endParaRPr lang="ru-RU" sz="2400" dirty="0">
              <a:solidFill>
                <a:srgbClr val="000099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38250" y="1739900"/>
            <a:ext cx="7689906" cy="467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28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200" i="1" dirty="0" smtClean="0">
                <a:solidFill>
                  <a:srgbClr val="FF0066"/>
                </a:solidFill>
              </a:rPr>
              <a:t>в первом случае (с восстановлением)</a:t>
            </a:r>
            <a:r>
              <a:rPr lang="ru-RU" sz="2200" dirty="0" smtClean="0">
                <a:solidFill>
                  <a:srgbClr val="000099"/>
                </a:solidFill>
              </a:rPr>
              <a:t>, процедура снятия защиты может обеспечивать восстановление исходных данных (и возможно сигнализировать о необходимости проведения процедуры восстановления или об ошибке с целью проведения, например, аудита) всякий раз, когда процедура проверки целостности выявила какое-либо изменение;</a:t>
            </a:r>
          </a:p>
          <a:p>
            <a:pPr marL="365125" indent="-365125" algn="l">
              <a:lnSpc>
                <a:spcPts val="28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200" i="1" dirty="0" smtClean="0">
                <a:solidFill>
                  <a:srgbClr val="FF0066"/>
                </a:solidFill>
              </a:rPr>
              <a:t>во втором случае (без восстановления)</a:t>
            </a:r>
            <a:r>
              <a:rPr lang="ru-RU" sz="2200" dirty="0" smtClean="0">
                <a:solidFill>
                  <a:srgbClr val="000099"/>
                </a:solidFill>
              </a:rPr>
              <a:t>, процедура снятия защиты не может обеспечивать восстановление исходных данных всякий раз, когда процедура проверки целостности выявила какое-либо изменение.</a:t>
            </a:r>
            <a:endParaRPr lang="ru-RU" sz="2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339850"/>
            <a:ext cx="8001056" cy="502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2800"/>
              </a:lnSpc>
            </a:pPr>
            <a:r>
              <a:rPr lang="ru-RU" sz="2400" dirty="0" smtClean="0">
                <a:solidFill>
                  <a:srgbClr val="000099"/>
                </a:solidFill>
              </a:rPr>
              <a:t>Как правило, </a:t>
            </a:r>
            <a:r>
              <a:rPr lang="ru-RU" sz="2400" i="1" dirty="0" smtClean="0">
                <a:solidFill>
                  <a:srgbClr val="FF0066"/>
                </a:solidFill>
              </a:rPr>
              <a:t>способность защищать данные зависит от используемой среды обработки данных</a:t>
            </a:r>
            <a:r>
              <a:rPr lang="ru-RU" sz="2400" dirty="0" smtClean="0">
                <a:solidFill>
                  <a:srgbClr val="000099"/>
                </a:solidFill>
              </a:rPr>
              <a:t>. Почти любая среда, вследствие её физической природе, весьма трудна для защиты (например, заменяемая (съёмная) среда хранения или среда передачи данных), и поэтому неавторизованные субъекты могут получить доступ и провоцировать модификацию данных по своему желанию. В такой среде, основная цель СПЦЛ обеспечить выявление модификации и, по возможности, реконструировать повреждённые данные. Все </a:t>
            </a:r>
            <a:r>
              <a:rPr lang="ru-RU" sz="2400" i="1" dirty="0" smtClean="0">
                <a:solidFill>
                  <a:srgbClr val="FF0066"/>
                </a:solidFill>
              </a:rPr>
              <a:t>СПЦЛ могут быть классифицированы </a:t>
            </a:r>
            <a:r>
              <a:rPr lang="ru-RU" sz="2400" dirty="0" smtClean="0">
                <a:solidFill>
                  <a:srgbClr val="000099"/>
                </a:solidFill>
              </a:rPr>
              <a:t>следующим образом: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17550"/>
            <a:ext cx="8358214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1.3. Типы СПЦЛ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1248246"/>
            <a:ext cx="8001056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57200" indent="-457200" algn="l">
              <a:lnSpc>
                <a:spcPts val="4400"/>
              </a:lnSpc>
              <a:spcBef>
                <a:spcPts val="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4000" dirty="0" smtClean="0">
                <a:solidFill>
                  <a:srgbClr val="000099"/>
                </a:solidFill>
              </a:rPr>
              <a:t>способы, которые </a:t>
            </a:r>
            <a:r>
              <a:rPr lang="ru-RU" sz="4000" i="1" dirty="0" smtClean="0">
                <a:solidFill>
                  <a:srgbClr val="FF0066"/>
                </a:solidFill>
              </a:rPr>
              <a:t>предотвращают доступ к среде</a:t>
            </a:r>
            <a:r>
              <a:rPr lang="ru-RU" sz="4000" dirty="0" smtClean="0">
                <a:solidFill>
                  <a:srgbClr val="000099"/>
                </a:solidFill>
              </a:rPr>
              <a:t>:</a:t>
            </a:r>
            <a:endParaRPr lang="ru-RU" sz="4000" dirty="0">
              <a:solidFill>
                <a:srgbClr val="000099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38250" y="3117850"/>
            <a:ext cx="7689906" cy="287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3400" indent="-533400" algn="l">
              <a:lnSpc>
                <a:spcPts val="40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800" dirty="0" smtClean="0">
                <a:solidFill>
                  <a:srgbClr val="000099"/>
                </a:solidFill>
              </a:rPr>
              <a:t>физически изолированные, «не шумящие», каналы;</a:t>
            </a:r>
          </a:p>
          <a:p>
            <a:pPr marL="533400" indent="-533400" algn="l">
              <a:lnSpc>
                <a:spcPts val="40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800" dirty="0" smtClean="0">
                <a:solidFill>
                  <a:srgbClr val="000099"/>
                </a:solidFill>
              </a:rPr>
              <a:t>управление маршрутизацией;</a:t>
            </a:r>
          </a:p>
          <a:p>
            <a:pPr marL="533400" indent="-533400" algn="l">
              <a:lnSpc>
                <a:spcPts val="40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800" dirty="0" smtClean="0">
                <a:solidFill>
                  <a:srgbClr val="000099"/>
                </a:solidFill>
              </a:rPr>
              <a:t>управление доступом.</a:t>
            </a:r>
            <a:endParaRPr lang="ru-RU" sz="3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898426"/>
            <a:ext cx="80010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000"/>
              </a:lnSpc>
              <a:spcBef>
                <a:spcPts val="0"/>
              </a:spcBef>
              <a:buClr>
                <a:srgbClr val="FF0066"/>
              </a:buClr>
              <a:buSzPct val="80000"/>
              <a:buFont typeface="+mj-lt"/>
              <a:buAutoNum type="arabicPeriod" startAt="2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способы, которые </a:t>
            </a:r>
            <a:r>
              <a:rPr lang="ru-RU" sz="2600" i="1" dirty="0" smtClean="0">
                <a:solidFill>
                  <a:srgbClr val="FF0066"/>
                </a:solidFill>
              </a:rPr>
              <a:t>обнаруживают модификацию данных </a:t>
            </a:r>
            <a:r>
              <a:rPr lang="ru-RU" sz="2600" dirty="0" smtClean="0">
                <a:solidFill>
                  <a:srgbClr val="000099"/>
                </a:solidFill>
              </a:rPr>
              <a:t>или последовательности элементов данных, включая случаи неавторизованного генерирования, удаления и повторения данных: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38250" y="3206750"/>
            <a:ext cx="7689906" cy="302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28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КПС;</a:t>
            </a:r>
          </a:p>
          <a:p>
            <a:pPr marL="365125" indent="-365125" algn="l">
              <a:lnSpc>
                <a:spcPts val="28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ЭЦП;</a:t>
            </a:r>
          </a:p>
          <a:p>
            <a:pPr marL="365125" indent="-365125" algn="l">
              <a:lnSpc>
                <a:spcPts val="28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повторение данных (используется в качестве средства борьбы с другими типами нарушений);</a:t>
            </a:r>
          </a:p>
          <a:p>
            <a:pPr marL="365125" indent="-365125" algn="l">
              <a:lnSpc>
                <a:spcPts val="28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цифровой отпечаток данных в сочетании с криптографическими преобразованиями;</a:t>
            </a:r>
          </a:p>
          <a:p>
            <a:pPr marL="365125" indent="-365125" algn="l">
              <a:lnSpc>
                <a:spcPts val="28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нумерация последовательности сообщений.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1028700"/>
            <a:ext cx="8001056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buClr>
                <a:srgbClr val="FF0066"/>
              </a:buClr>
              <a:buSzPct val="80000"/>
              <a:defRPr/>
            </a:pPr>
            <a:r>
              <a:rPr lang="ru-RU" dirty="0" smtClean="0">
                <a:solidFill>
                  <a:srgbClr val="000099"/>
                </a:solidFill>
              </a:rPr>
              <a:t>С точки зрения </a:t>
            </a:r>
            <a:r>
              <a:rPr lang="ru-RU" i="1" dirty="0" smtClean="0">
                <a:solidFill>
                  <a:srgbClr val="FF0066"/>
                </a:solidFill>
              </a:rPr>
              <a:t>надёжности защиты эти СПЦЛ можно классифицировать </a:t>
            </a:r>
            <a:r>
              <a:rPr lang="ru-RU" dirty="0" smtClean="0">
                <a:solidFill>
                  <a:srgbClr val="000099"/>
                </a:solidFill>
              </a:rPr>
              <a:t>следующим образом: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2259806"/>
            <a:ext cx="8001056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не защищающие;</a:t>
            </a:r>
          </a:p>
          <a:p>
            <a:pPr marL="457200" indent="-457200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для обнаружения модификации и генерирования;</a:t>
            </a:r>
          </a:p>
          <a:p>
            <a:pPr marL="457200" indent="-457200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для обнаружения модификации, генерирования, удаления и повторения;</a:t>
            </a:r>
          </a:p>
          <a:p>
            <a:pPr marL="457200" indent="-457200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для обнаружения модификации и генерирования с восстановлением;</a:t>
            </a:r>
          </a:p>
          <a:p>
            <a:pPr marL="457200" indent="-457200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для обнаружения модификации, генерирования удаления и повторения с восстановлением.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339850"/>
            <a:ext cx="800105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sz="3000" dirty="0" smtClean="0">
                <a:solidFill>
                  <a:srgbClr val="000099"/>
                </a:solidFill>
              </a:rPr>
              <a:t>С точки зрения предоставляемых услуг обеспечения целостности, </a:t>
            </a:r>
            <a:r>
              <a:rPr lang="ru-RU" sz="3000" i="1" dirty="0" smtClean="0">
                <a:solidFill>
                  <a:srgbClr val="FF0066"/>
                </a:solidFill>
              </a:rPr>
              <a:t>угрозы можно классифицировать следующим образом</a:t>
            </a:r>
            <a:r>
              <a:rPr lang="ru-RU" sz="3000" dirty="0" smtClean="0">
                <a:solidFill>
                  <a:srgbClr val="000099"/>
                </a:solidFill>
              </a:rPr>
              <a:t>: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17550"/>
            <a:ext cx="8358214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1.4. Угрозы целостности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3186509"/>
            <a:ext cx="8001056" cy="305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57200" indent="-457200" algn="l">
              <a:lnSpc>
                <a:spcPts val="34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dirty="0" smtClean="0">
                <a:solidFill>
                  <a:srgbClr val="000099"/>
                </a:solidFill>
              </a:rPr>
              <a:t>неавторизованное генерирование/модификация/</a:t>
            </a:r>
            <a:br>
              <a:rPr lang="ru-RU" dirty="0" smtClean="0">
                <a:solidFill>
                  <a:srgbClr val="000099"/>
                </a:solidFill>
              </a:rPr>
            </a:br>
            <a:r>
              <a:rPr lang="ru-RU" dirty="0" smtClean="0">
                <a:solidFill>
                  <a:srgbClr val="000099"/>
                </a:solidFill>
              </a:rPr>
              <a:t>удаление/вставка/повторение в тех зонах, которые обеспечивают защиту целостности на основе предотвращения (например, </a:t>
            </a:r>
            <a:r>
              <a:rPr lang="ru-RU" i="1" dirty="0" smtClean="0">
                <a:solidFill>
                  <a:srgbClr val="FF0066"/>
                </a:solidFill>
              </a:rPr>
              <a:t>прослушивание в защищённых каналах</a:t>
            </a:r>
            <a:r>
              <a:rPr lang="ru-RU" dirty="0" smtClean="0">
                <a:solidFill>
                  <a:srgbClr val="000099"/>
                </a:solidFill>
              </a:rPr>
              <a:t>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71550" y="984250"/>
            <a:ext cx="7958168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2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 startAt="2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неавторизованное и не обнаруживаемое генерирование/модификация/удаление/</a:t>
            </a:r>
            <a:br>
              <a:rPr lang="ru-RU" sz="2400" dirty="0" smtClean="0">
                <a:solidFill>
                  <a:srgbClr val="000099"/>
                </a:solidFill>
              </a:rPr>
            </a:br>
            <a:r>
              <a:rPr lang="ru-RU" sz="2400" dirty="0" smtClean="0">
                <a:solidFill>
                  <a:srgbClr val="000099"/>
                </a:solidFill>
              </a:rPr>
              <a:t>вставка/повторение в тех зонах, которые обеспечивают защиту целостности на основе обнаружения (например, </a:t>
            </a:r>
            <a:r>
              <a:rPr lang="ru-RU" sz="2400" i="1" dirty="0" smtClean="0">
                <a:solidFill>
                  <a:srgbClr val="FF0066"/>
                </a:solidFill>
              </a:rPr>
              <a:t>целостность данных может быть гарантирована с помощью шифрования защищаемых данных и соответствующей проверочной суммы</a:t>
            </a:r>
            <a:r>
              <a:rPr lang="ru-RU" sz="2400" dirty="0" smtClean="0">
                <a:solidFill>
                  <a:srgbClr val="000099"/>
                </a:solidFill>
              </a:rPr>
              <a:t>; если взаимодействующие субъекты </a:t>
            </a:r>
            <a:r>
              <a:rPr lang="ru-RU" sz="2400" i="1" dirty="0" smtClean="0">
                <a:solidFill>
                  <a:srgbClr val="FF0066"/>
                </a:solidFill>
              </a:rPr>
              <a:t>А</a:t>
            </a:r>
            <a:r>
              <a:rPr lang="ru-RU" sz="2400" dirty="0" smtClean="0">
                <a:solidFill>
                  <a:srgbClr val="000099"/>
                </a:solidFill>
              </a:rPr>
              <a:t> и </a:t>
            </a:r>
            <a:r>
              <a:rPr lang="ru-RU" sz="2400" i="1" dirty="0" smtClean="0">
                <a:solidFill>
                  <a:srgbClr val="FF0066"/>
                </a:solidFill>
              </a:rPr>
              <a:t>В</a:t>
            </a:r>
            <a:r>
              <a:rPr lang="ru-RU" sz="2400" dirty="0" smtClean="0">
                <a:solidFill>
                  <a:srgbClr val="000099"/>
                </a:solidFill>
              </a:rPr>
              <a:t> используют один и тот же ключ шифрования и источник данных, то данные, целостность которых защищена, и которые были переданы от </a:t>
            </a:r>
            <a:r>
              <a:rPr lang="ru-RU" sz="2400" i="1" dirty="0" smtClean="0">
                <a:solidFill>
                  <a:srgbClr val="FF0066"/>
                </a:solidFill>
              </a:rPr>
              <a:t>А</a:t>
            </a:r>
            <a:r>
              <a:rPr lang="ru-RU" sz="2400" dirty="0" smtClean="0">
                <a:solidFill>
                  <a:srgbClr val="000099"/>
                </a:solidFill>
              </a:rPr>
              <a:t> к</a:t>
            </a:r>
            <a:r>
              <a:rPr lang="ru-RU" sz="2400" dirty="0" smtClean="0">
                <a:solidFill>
                  <a:srgbClr val="FF0066"/>
                </a:solidFill>
              </a:rPr>
              <a:t> </a:t>
            </a:r>
            <a:r>
              <a:rPr lang="ru-RU" sz="2400" i="1" dirty="0" smtClean="0">
                <a:solidFill>
                  <a:srgbClr val="FF0066"/>
                </a:solidFill>
              </a:rPr>
              <a:t>В</a:t>
            </a:r>
            <a:r>
              <a:rPr lang="ru-RU" sz="2400" dirty="0" smtClean="0">
                <a:solidFill>
                  <a:srgbClr val="000099"/>
                </a:solidFill>
              </a:rPr>
              <a:t>, могут быть в последствие получены </a:t>
            </a:r>
            <a:r>
              <a:rPr lang="ru-RU" sz="2400" i="1" dirty="0" smtClean="0">
                <a:solidFill>
                  <a:srgbClr val="FF0066"/>
                </a:solidFill>
              </a:rPr>
              <a:t>А</a:t>
            </a:r>
            <a:r>
              <a:rPr lang="ru-RU" sz="2400" dirty="0" smtClean="0">
                <a:solidFill>
                  <a:srgbClr val="000099"/>
                </a:solidFill>
              </a:rPr>
              <a:t> под видом того, что они якобы были отправлены </a:t>
            </a:r>
            <a:r>
              <a:rPr lang="ru-RU" sz="2400" i="1" dirty="0" smtClean="0">
                <a:solidFill>
                  <a:srgbClr val="FF0066"/>
                </a:solidFill>
              </a:rPr>
              <a:t>В</a:t>
            </a:r>
            <a:r>
              <a:rPr lang="ru-RU" sz="2400" dirty="0" smtClean="0">
                <a:solidFill>
                  <a:srgbClr val="000099"/>
                </a:solidFill>
              </a:rPr>
              <a:t> — атака, типа «отражение»).</a:t>
            </a:r>
            <a:endParaRPr lang="ru-RU" sz="24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1226741"/>
            <a:ext cx="800105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  <a:buClr>
                <a:srgbClr val="FF0066"/>
              </a:buClr>
              <a:buSzPct val="80000"/>
              <a:defRPr/>
            </a:pPr>
            <a:r>
              <a:rPr lang="ru-RU" sz="3000" dirty="0" smtClean="0">
                <a:solidFill>
                  <a:srgbClr val="000099"/>
                </a:solidFill>
              </a:rPr>
              <a:t>С точки зрения </a:t>
            </a:r>
            <a:r>
              <a:rPr lang="ru-RU" sz="3000" i="1" dirty="0" smtClean="0">
                <a:solidFill>
                  <a:srgbClr val="FF0066"/>
                </a:solidFill>
              </a:rPr>
              <a:t>среды нахождения данных</a:t>
            </a:r>
            <a:r>
              <a:rPr lang="ru-RU" sz="3000" dirty="0" smtClean="0">
                <a:solidFill>
                  <a:srgbClr val="000099"/>
                </a:solidFill>
              </a:rPr>
              <a:t>, угрозы можно классифицировать следующим образом: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3251200"/>
            <a:ext cx="8001056" cy="288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57200" indent="-457200" algn="l">
              <a:lnSpc>
                <a:spcPts val="34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dirty="0" smtClean="0">
                <a:solidFill>
                  <a:srgbClr val="000099"/>
                </a:solidFill>
              </a:rPr>
              <a:t>угрозы на среду, в которой данные хранятся;</a:t>
            </a:r>
          </a:p>
          <a:p>
            <a:pPr marL="457200" indent="-457200" algn="l">
              <a:lnSpc>
                <a:spcPts val="34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dirty="0" smtClean="0">
                <a:solidFill>
                  <a:srgbClr val="000099"/>
                </a:solidFill>
              </a:rPr>
              <a:t>угрозы на среду, по которой данные передаются;</a:t>
            </a:r>
          </a:p>
          <a:p>
            <a:pPr marL="457200" indent="-457200" algn="l">
              <a:lnSpc>
                <a:spcPts val="34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dirty="0" smtClean="0">
                <a:solidFill>
                  <a:srgbClr val="000099"/>
                </a:solidFill>
              </a:rPr>
              <a:t>угрозы, не зависящие от среды нахождения данных.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895350"/>
            <a:ext cx="8001056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sz="3200" i="1" dirty="0" smtClean="0">
                <a:solidFill>
                  <a:srgbClr val="FF0066"/>
                </a:solidFill>
              </a:rPr>
              <a:t>Целостность — это свойство информации, которое предотвращает её изменение или разрушение неавторизованным способом</a:t>
            </a:r>
            <a:r>
              <a:rPr lang="ru-RU" sz="3200" dirty="0" smtClean="0">
                <a:solidFill>
                  <a:srgbClr val="000099"/>
                </a:solidFill>
              </a:rPr>
              <a:t>.</a:t>
            </a:r>
          </a:p>
          <a:p>
            <a:r>
              <a:rPr lang="ru-RU" sz="3200" dirty="0" smtClean="0">
                <a:solidFill>
                  <a:srgbClr val="000099"/>
                </a:solidFill>
              </a:rPr>
              <a:t>В данной главе определены общие основы создания и функционирования служб обеспечения целостности данных при извлечении, доставке и управлении информацией, а именно:</a:t>
            </a:r>
            <a:endParaRPr lang="ru-RU" sz="3200" i="1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517650"/>
            <a:ext cx="8001056" cy="457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40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Каждой из перечисленных выше угроз может соответствовать одна или несколько атак</a:t>
            </a:r>
            <a:r>
              <a:rPr lang="ru-RU" sz="3200" dirty="0" smtClean="0">
                <a:solidFill>
                  <a:srgbClr val="000099"/>
                </a:solidFill>
              </a:rPr>
              <a:t>, т.е. реализации конкретной угрозы. Атаки нацелены на способ(</a:t>
            </a:r>
            <a:r>
              <a:rPr lang="ru-RU" sz="3200" dirty="0" err="1" smtClean="0">
                <a:solidFill>
                  <a:srgbClr val="000099"/>
                </a:solidFill>
              </a:rPr>
              <a:t>ы</a:t>
            </a:r>
            <a:r>
              <a:rPr lang="ru-RU" sz="3200" dirty="0" smtClean="0">
                <a:solidFill>
                  <a:srgbClr val="000099"/>
                </a:solidFill>
              </a:rPr>
              <a:t>) защиты, который(е) использует(ют)</a:t>
            </a:r>
            <a:r>
              <a:rPr lang="ru-RU" sz="3200" dirty="0" err="1" smtClean="0">
                <a:solidFill>
                  <a:srgbClr val="000099"/>
                </a:solidFill>
              </a:rPr>
              <a:t>ся</a:t>
            </a:r>
            <a:r>
              <a:rPr lang="ru-RU" sz="3200" dirty="0" smtClean="0">
                <a:solidFill>
                  <a:srgbClr val="000099"/>
                </a:solidFill>
              </a:rPr>
              <a:t> для обеспечения целостности, и могут быть классифицированы следующим образом:</a:t>
            </a:r>
            <a:endParaRPr lang="ru-RU" sz="3000" dirty="0" smtClean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916322"/>
            <a:ext cx="8358214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1.5. Типы атак на целостность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1045975"/>
            <a:ext cx="8001056" cy="29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57200" indent="-457200" algn="l">
              <a:lnSpc>
                <a:spcPts val="3900"/>
              </a:lnSpc>
              <a:spcBef>
                <a:spcPts val="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атаки, нацеленные на </a:t>
            </a:r>
            <a:r>
              <a:rPr lang="ru-RU" sz="3200" i="1" dirty="0" smtClean="0">
                <a:solidFill>
                  <a:srgbClr val="FF0066"/>
                </a:solidFill>
              </a:rPr>
              <a:t>взлом криптографических способов (алгоритмов) защиты</a:t>
            </a:r>
            <a:r>
              <a:rPr lang="ru-RU" sz="3200" dirty="0" smtClean="0">
                <a:solidFill>
                  <a:srgbClr val="000099"/>
                </a:solidFill>
              </a:rPr>
              <a:t> или на использование уязвимостей в таких способах (алгоритмах). К таким атакам относятся: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38250" y="4006850"/>
            <a:ext cx="7689906" cy="192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3400" indent="-533400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dirty="0" smtClean="0">
                <a:solidFill>
                  <a:srgbClr val="000099"/>
                </a:solidFill>
              </a:rPr>
              <a:t>взлом криптографического способа (алгоритма);</a:t>
            </a:r>
          </a:p>
          <a:p>
            <a:pPr marL="533400" indent="-533400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dirty="0" smtClean="0">
                <a:solidFill>
                  <a:srgbClr val="000099"/>
                </a:solidFill>
              </a:rPr>
              <a:t>(селективное) удаление и повторение;</a:t>
            </a:r>
            <a:endParaRPr lang="ru-RU" sz="3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1034389"/>
            <a:ext cx="8001056" cy="283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200"/>
              </a:lnSpc>
              <a:spcBef>
                <a:spcPts val="0"/>
              </a:spcBef>
              <a:buClr>
                <a:srgbClr val="FF0066"/>
              </a:buClr>
              <a:buSzPct val="80000"/>
              <a:buFont typeface="+mj-lt"/>
              <a:buAutoNum type="arabicPeriod" startAt="2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атаки, нацеленные на </a:t>
            </a:r>
            <a:r>
              <a:rPr lang="ru-RU" sz="2600" i="1" dirty="0" smtClean="0">
                <a:solidFill>
                  <a:srgbClr val="FF0066"/>
                </a:solidFill>
              </a:rPr>
              <a:t>взлом используемого контекстно-зависимого способа защиты </a:t>
            </a:r>
            <a:r>
              <a:rPr lang="ru-RU" sz="2600" dirty="0" smtClean="0">
                <a:solidFill>
                  <a:srgbClr val="000099"/>
                </a:solidFill>
              </a:rPr>
              <a:t>(контекстно-зависимые способы защиты обеспечивают обмен данными в определённые моменты времени и/или на определенных позициях в сообщениях). К таким атакам относятся: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16050" y="3962400"/>
            <a:ext cx="7512106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массовый и скоординированный обмен копиями элементов данных;</a:t>
            </a:r>
          </a:p>
          <a:p>
            <a:pPr marL="365125" indent="-3651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получение несанкционированного доступа к средству (взлом способа) формирования контекстно-зависимой структуры данных;</a:t>
            </a:r>
            <a:endParaRPr lang="ru-RU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1034389"/>
            <a:ext cx="8001056" cy="243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800"/>
              </a:lnSpc>
              <a:spcBef>
                <a:spcPts val="0"/>
              </a:spcBef>
              <a:buClr>
                <a:srgbClr val="FF0066"/>
              </a:buClr>
              <a:buSzPct val="80000"/>
              <a:buFont typeface="+mj-lt"/>
              <a:buAutoNum type="arabicPeriod" startAt="3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атаки, нацеленные на </a:t>
            </a:r>
            <a:r>
              <a:rPr lang="ru-RU" sz="3200" i="1" dirty="0" smtClean="0">
                <a:solidFill>
                  <a:srgbClr val="FF0066"/>
                </a:solidFill>
              </a:rPr>
              <a:t>взлом способов защиты, связанных с обнаружением нарушений и передачей ответных квитанций</a:t>
            </a:r>
            <a:r>
              <a:rPr lang="ru-RU" sz="3200" dirty="0" smtClean="0">
                <a:solidFill>
                  <a:srgbClr val="000099"/>
                </a:solidFill>
              </a:rPr>
              <a:t>. К таким атакам относятся: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71600" y="3606800"/>
            <a:ext cx="7512106" cy="238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dirty="0" smtClean="0">
                <a:solidFill>
                  <a:srgbClr val="000099"/>
                </a:solidFill>
              </a:rPr>
              <a:t>отправка фальшивых квитанций;</a:t>
            </a:r>
          </a:p>
          <a:p>
            <a:pPr marL="365125" indent="-365125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dirty="0" smtClean="0">
                <a:solidFill>
                  <a:srgbClr val="000099"/>
                </a:solidFill>
              </a:rPr>
              <a:t>использование некорректной последовательности передаваемых квитанций, не соответствующей смыслу принимаемых данных;</a:t>
            </a:r>
            <a:endParaRPr lang="ru-RU" sz="3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1034389"/>
            <a:ext cx="8001056" cy="194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800"/>
              </a:lnSpc>
              <a:spcBef>
                <a:spcPts val="0"/>
              </a:spcBef>
              <a:buClr>
                <a:srgbClr val="FF0066"/>
              </a:buClr>
              <a:buSzPct val="80000"/>
              <a:buFont typeface="+mj-lt"/>
              <a:buAutoNum type="arabicPeriod" startAt="4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атаки, нацеленные на </a:t>
            </a:r>
            <a:r>
              <a:rPr lang="ru-RU" sz="3200" i="1" dirty="0" smtClean="0">
                <a:solidFill>
                  <a:srgbClr val="FF0066"/>
                </a:solidFill>
              </a:rPr>
              <a:t>взлом, разрушение или компрометацию способов защиты</a:t>
            </a:r>
            <a:r>
              <a:rPr lang="ru-RU" sz="3200" dirty="0" smtClean="0">
                <a:solidFill>
                  <a:srgbClr val="000099"/>
                </a:solidFill>
              </a:rPr>
              <a:t>. К таким атакам относятся: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71600" y="2984500"/>
            <a:ext cx="7512106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5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dirty="0" smtClean="0">
                <a:solidFill>
                  <a:srgbClr val="000099"/>
                </a:solidFill>
              </a:rPr>
              <a:t>атаки на сам способ защиты;</a:t>
            </a:r>
          </a:p>
          <a:p>
            <a:pPr marL="441325" indent="-441325" algn="l">
              <a:lnSpc>
                <a:spcPts val="35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dirty="0" smtClean="0">
                <a:solidFill>
                  <a:srgbClr val="000099"/>
                </a:solidFill>
              </a:rPr>
              <a:t>получение НСД к службам, от которых зависит соответствующий способ защиты;</a:t>
            </a:r>
          </a:p>
          <a:p>
            <a:pPr marL="441325" indent="-441325" algn="l">
              <a:lnSpc>
                <a:spcPts val="35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dirty="0" smtClean="0">
                <a:solidFill>
                  <a:srgbClr val="000099"/>
                </a:solidFill>
              </a:rPr>
              <a:t>использование вспомогательных функций не по их прямому назначению.</a:t>
            </a:r>
            <a:endParaRPr lang="ru-RU" sz="3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739900"/>
            <a:ext cx="8001056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Политика обеспечения целостности </a:t>
            </a:r>
            <a:r>
              <a:rPr lang="ru-RU" sz="3200" dirty="0" smtClean="0">
                <a:solidFill>
                  <a:srgbClr val="000099"/>
                </a:solidFill>
              </a:rPr>
              <a:t>(ПЛЦЛ) — часть ПЛБ, которая связана с обеспечением и использованием СЛЦЛ.</a:t>
            </a:r>
          </a:p>
          <a:p>
            <a:pPr>
              <a:lnSpc>
                <a:spcPts val="36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Данные, целостность которых защищена, являются объектом управления со стороны субъектов, имеющих право на их формирование, изменение и удаление</a:t>
            </a:r>
            <a:r>
              <a:rPr lang="ru-RU" sz="3200" dirty="0" smtClean="0">
                <a:solidFill>
                  <a:srgbClr val="000099"/>
                </a:solidFill>
              </a:rPr>
              <a:t>.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62000"/>
            <a:ext cx="835025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sz="3200" b="1" i="1" dirty="0" smtClean="0">
                <a:solidFill>
                  <a:srgbClr val="FF3300"/>
                </a:solidFill>
                <a:latin typeface="Arial" charset="0"/>
              </a:rPr>
              <a:t>II. </a:t>
            </a: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Политики обеспечения</a:t>
            </a:r>
            <a:br>
              <a:rPr lang="ru-RU" sz="32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целостности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30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2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ПЛЦЛ, кроме всего прочего, должна определять</a:t>
            </a:r>
            <a:r>
              <a:rPr lang="ru-RU" sz="2600" dirty="0" smtClean="0">
                <a:solidFill>
                  <a:srgbClr val="000099"/>
                </a:solidFill>
              </a:rPr>
              <a:t>, какие данные являются объектом управления, и каким субъектам разрешено (или может быть разрешено) формирование, изменение или удаление данных.</a:t>
            </a:r>
          </a:p>
          <a:p>
            <a:pPr>
              <a:lnSpc>
                <a:spcPts val="3200"/>
              </a:lnSpc>
            </a:pPr>
            <a:r>
              <a:rPr lang="ru-RU" sz="2600" dirty="0" smtClean="0">
                <a:solidFill>
                  <a:srgbClr val="000099"/>
                </a:solidFill>
              </a:rPr>
              <a:t>В зависимости от реальной значимости целостности различных типов данных </a:t>
            </a:r>
            <a:r>
              <a:rPr lang="ru-RU" sz="2600" i="1" dirty="0" smtClean="0">
                <a:solidFill>
                  <a:srgbClr val="FF0066"/>
                </a:solidFill>
              </a:rPr>
              <a:t>ПЛЦЛ может определять </a:t>
            </a:r>
            <a:r>
              <a:rPr lang="ru-RU" sz="2600" dirty="0" smtClean="0">
                <a:solidFill>
                  <a:srgbClr val="000099"/>
                </a:solidFill>
              </a:rPr>
              <a:t>типы и стойкость способов защиты, которые используются при предоставлении услуг обеспечения целостности для каждого отдельного типа данных.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250950"/>
            <a:ext cx="8001056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2800"/>
              </a:lnSpc>
            </a:pPr>
            <a:r>
              <a:rPr lang="ru-RU" sz="2400" i="1" dirty="0" smtClean="0">
                <a:solidFill>
                  <a:srgbClr val="FF0066"/>
                </a:solidFill>
              </a:rPr>
              <a:t>При описании политики необходимы средства ПЛЦЛ</a:t>
            </a:r>
            <a:r>
              <a:rPr lang="ru-RU" sz="2400" dirty="0" smtClean="0">
                <a:solidFill>
                  <a:srgbClr val="000099"/>
                </a:solidFill>
              </a:rPr>
              <a:t>, которые бы идентифицировали используемую информацию и привлекаемых объектов/субъектов.</a:t>
            </a:r>
          </a:p>
          <a:p>
            <a:pPr>
              <a:lnSpc>
                <a:spcPts val="2800"/>
              </a:lnSpc>
            </a:pPr>
            <a:r>
              <a:rPr lang="ru-RU" sz="2400" i="1" dirty="0" smtClean="0">
                <a:solidFill>
                  <a:srgbClr val="FF0066"/>
                </a:solidFill>
              </a:rPr>
              <a:t>ПЛЦЛ может быть представлена как набор правил</a:t>
            </a:r>
            <a:r>
              <a:rPr lang="ru-RU" sz="2400" dirty="0" smtClean="0">
                <a:solidFill>
                  <a:srgbClr val="000099"/>
                </a:solidFill>
              </a:rPr>
              <a:t>. Каждое правило в ПЛЦЛ может включать характеристическое описание данных и объектов/субъектов, а также совокупность допустимых процедур обработки данных (как правило, генерирование, изменение и удаление). В некоторых ПЛЦЛ такие </a:t>
            </a:r>
            <a:r>
              <a:rPr lang="ru-RU" sz="2400" i="1" dirty="0" smtClean="0">
                <a:solidFill>
                  <a:srgbClr val="FF0066"/>
                </a:solidFill>
              </a:rPr>
              <a:t>правила могут не указываться в явном виде</a:t>
            </a:r>
            <a:r>
              <a:rPr lang="ru-RU" sz="2400" dirty="0" smtClean="0">
                <a:solidFill>
                  <a:srgbClr val="000099"/>
                </a:solidFill>
              </a:rPr>
              <a:t>, но могут быть установлены на основании анализа описания ПЛЦЛ.</a:t>
            </a:r>
            <a:endParaRPr lang="ru-RU" sz="24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62000"/>
            <a:ext cx="8350250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2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2.1. Описание политики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162050"/>
            <a:ext cx="8001056" cy="47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4600"/>
              </a:lnSpc>
            </a:pPr>
            <a:r>
              <a:rPr lang="ru-RU" sz="3600" i="1" dirty="0" smtClean="0">
                <a:solidFill>
                  <a:srgbClr val="FF0066"/>
                </a:solidFill>
              </a:rPr>
              <a:t>(</a:t>
            </a:r>
            <a:r>
              <a:rPr lang="ru-RU" sz="3600" i="1" u="sng" dirty="0" smtClean="0">
                <a:solidFill>
                  <a:srgbClr val="FF0066"/>
                </a:solidFill>
              </a:rPr>
              <a:t>Примечание</a:t>
            </a:r>
            <a:r>
              <a:rPr lang="ru-RU" sz="3600" i="1" dirty="0" smtClean="0">
                <a:solidFill>
                  <a:srgbClr val="FF0066"/>
                </a:solidFill>
              </a:rPr>
              <a:t>. Несмотря на то, что некоторые СПЦЛ имеют некоторую степень схожести с некоторыми типами описания ПЛЦЛ, способ описания ПЛЦЛ напрямую не использует описание СПЦЛ при внедрении ПЛЦЛ.)</a:t>
            </a:r>
            <a:endParaRPr lang="ru-RU" sz="3600" i="1" dirty="0">
              <a:solidFill>
                <a:srgbClr val="FF0066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739900"/>
            <a:ext cx="8001056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Используемые в ПЛЦЛ данные </a:t>
            </a:r>
            <a:r>
              <a:rPr lang="ru-RU" dirty="0" smtClean="0">
                <a:solidFill>
                  <a:srgbClr val="000099"/>
                </a:solidFill>
              </a:rPr>
              <a:t>могут описываться различными способами. Например:</a:t>
            </a: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793750" y="857232"/>
            <a:ext cx="835025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2.1.1. Характеристическое</a:t>
            </a:r>
            <a:br>
              <a:rPr lang="ru-RU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описание данных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3073400"/>
            <a:ext cx="8001056" cy="304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путём описания и идентификации объектов/субъектов, которые авторизованы для генерирования/изменения/удаления таких данных;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путём их размещения;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путём описания контекста, в котором представлены данные (т.е. их функциональное предназначение).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42925" indent="-542925" algn="l">
              <a:lnSpc>
                <a:spcPts val="33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arenR"/>
              <a:defRPr/>
            </a:pPr>
            <a:r>
              <a:rPr lang="ru-RU" dirty="0" smtClean="0">
                <a:solidFill>
                  <a:srgbClr val="000099"/>
                </a:solidFill>
              </a:rPr>
              <a:t>определяет базовые концепции обеспечения целостности;</a:t>
            </a:r>
          </a:p>
          <a:p>
            <a:pPr marL="542925" indent="-542925" algn="l">
              <a:lnSpc>
                <a:spcPts val="33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arenR"/>
              <a:defRPr/>
            </a:pPr>
            <a:r>
              <a:rPr lang="ru-RU" dirty="0" smtClean="0">
                <a:solidFill>
                  <a:srgbClr val="000099"/>
                </a:solidFill>
              </a:rPr>
              <a:t>описывает возможные классы способов обеспечения целостности (СПЦЛ);</a:t>
            </a:r>
          </a:p>
          <a:p>
            <a:pPr marL="542925" indent="-542925" algn="l">
              <a:lnSpc>
                <a:spcPts val="33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arenR"/>
              <a:defRPr/>
            </a:pPr>
            <a:r>
              <a:rPr lang="ru-RU" dirty="0" smtClean="0">
                <a:solidFill>
                  <a:srgbClr val="000099"/>
                </a:solidFill>
              </a:rPr>
              <a:t>описывает средства для каждого класса СПЦЛ;</a:t>
            </a:r>
          </a:p>
          <a:p>
            <a:pPr marL="542925" indent="-542925" algn="l">
              <a:lnSpc>
                <a:spcPts val="33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arenR"/>
              <a:defRPr/>
            </a:pPr>
            <a:r>
              <a:rPr lang="ru-RU" dirty="0" smtClean="0">
                <a:solidFill>
                  <a:srgbClr val="000099"/>
                </a:solidFill>
              </a:rPr>
              <a:t>описывает процедуры обеспечения, необходимые для реализации того или иного класса СПЦЛ;</a:t>
            </a:r>
          </a:p>
          <a:p>
            <a:pPr marL="542925" indent="-542925" algn="l">
              <a:lnSpc>
                <a:spcPts val="33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arenR"/>
              <a:defRPr/>
            </a:pPr>
            <a:r>
              <a:rPr lang="ru-RU" dirty="0" smtClean="0">
                <a:solidFill>
                  <a:srgbClr val="000099"/>
                </a:solidFill>
              </a:rPr>
              <a:t>рассматривается взаимодействие служб и способов обеспечения целостности с другими СЛБ и СПБ.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828800"/>
            <a:ext cx="8001056" cy="421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700"/>
              </a:lnSpc>
            </a:pPr>
            <a:r>
              <a:rPr lang="ru-RU" sz="3800" i="1" dirty="0" smtClean="0">
                <a:solidFill>
                  <a:srgbClr val="FF0066"/>
                </a:solidFill>
              </a:rPr>
              <a:t>Существует много способов характеристического описания объектов/субъектов</a:t>
            </a:r>
            <a:r>
              <a:rPr lang="ru-RU" sz="3800" dirty="0" smtClean="0">
                <a:solidFill>
                  <a:srgbClr val="000099"/>
                </a:solidFill>
              </a:rPr>
              <a:t>, по отношению к которым применяется ПЛЦЛ. Рассмотрим два основных примера.</a:t>
            </a: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793750" y="857232"/>
            <a:ext cx="835025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2.1.2. Характеристическое описание</a:t>
            </a:r>
            <a:br>
              <a:rPr lang="ru-RU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объектов/субъектов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606550"/>
            <a:ext cx="8001056" cy="474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7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В этой форме представления политики объекты/субъекты идентифицируются</a:t>
            </a:r>
            <a:r>
              <a:rPr lang="ru-RU" sz="3200" dirty="0" smtClean="0">
                <a:solidFill>
                  <a:srgbClr val="000099"/>
                </a:solidFill>
              </a:rPr>
              <a:t>, либо индивидуально, либо как часть группы одинаковых объектов/субъектов (в соответствие с целями ПЛЦЛ), либо по той функциональной роли, исполняемой теми или иными объектами/субъектами.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06450"/>
            <a:ext cx="835025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7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2600" b="1" i="1" dirty="0" smtClean="0">
                <a:solidFill>
                  <a:srgbClr val="FF3300"/>
                </a:solidFill>
                <a:latin typeface="Arial" charset="0"/>
              </a:rPr>
              <a:t>2.1.2.1. ПЛЦЛ, основанные на параметрах</a:t>
            </a:r>
            <a:br>
              <a:rPr lang="ru-RU" sz="26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2600" b="1" i="1" dirty="0" smtClean="0">
                <a:solidFill>
                  <a:srgbClr val="FF3300"/>
                </a:solidFill>
                <a:latin typeface="Arial" charset="0"/>
              </a:rPr>
              <a:t>подлинности</a:t>
            </a:r>
            <a:endParaRPr lang="en-GB" sz="26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36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Таким образом, каждому </a:t>
            </a:r>
            <a:r>
              <a:rPr lang="ru-RU" sz="3200" dirty="0" err="1" smtClean="0">
                <a:solidFill>
                  <a:srgbClr val="000099"/>
                </a:solidFill>
              </a:rPr>
              <a:t>объекту\субъекту</a:t>
            </a:r>
            <a:r>
              <a:rPr lang="ru-RU" sz="3200" dirty="0" smtClean="0">
                <a:solidFill>
                  <a:srgbClr val="000099"/>
                </a:solidFill>
              </a:rPr>
              <a:t>, которому разрешено заниматься тем или иным видом обработкой данных, будет присвоено, либо </a:t>
            </a:r>
            <a:r>
              <a:rPr lang="ru-RU" sz="3200" i="1" dirty="0" smtClean="0">
                <a:solidFill>
                  <a:srgbClr val="FF0066"/>
                </a:solidFill>
              </a:rPr>
              <a:t>индивидуальное значение параметра подлинности</a:t>
            </a:r>
            <a:r>
              <a:rPr lang="ru-RU" sz="3200" dirty="0" smtClean="0">
                <a:solidFill>
                  <a:srgbClr val="000099"/>
                </a:solidFill>
              </a:rPr>
              <a:t>, либо </a:t>
            </a:r>
            <a:r>
              <a:rPr lang="ru-RU" sz="3200" i="1" dirty="0" smtClean="0">
                <a:solidFill>
                  <a:srgbClr val="FF0066"/>
                </a:solidFill>
              </a:rPr>
              <a:t>групповое значение параметра подлинности</a:t>
            </a:r>
            <a:r>
              <a:rPr lang="ru-RU" sz="3200" dirty="0" smtClean="0">
                <a:solidFill>
                  <a:srgbClr val="000099"/>
                </a:solidFill>
              </a:rPr>
              <a:t>, либо </a:t>
            </a:r>
            <a:r>
              <a:rPr lang="ru-RU" sz="3200" i="1" dirty="0" smtClean="0">
                <a:solidFill>
                  <a:srgbClr val="FF0066"/>
                </a:solidFill>
              </a:rPr>
              <a:t>значение идентификатора функциональной роли</a:t>
            </a:r>
            <a:r>
              <a:rPr lang="ru-RU" sz="3200" dirty="0" smtClean="0">
                <a:solidFill>
                  <a:srgbClr val="000099"/>
                </a:solidFill>
              </a:rPr>
              <a:t>, используемое для его характеристического описания.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2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100"/>
              </a:lnSpc>
            </a:pPr>
            <a:r>
              <a:rPr lang="ru-RU" sz="3600" i="1" dirty="0" smtClean="0">
                <a:solidFill>
                  <a:srgbClr val="FF0066"/>
                </a:solidFill>
              </a:rPr>
              <a:t>В случае идентификации функциональных ролей</a:t>
            </a:r>
            <a:r>
              <a:rPr lang="ru-RU" sz="3600" dirty="0" smtClean="0">
                <a:solidFill>
                  <a:srgbClr val="000099"/>
                </a:solidFill>
              </a:rPr>
              <a:t>, ПЛЦЛ может определять выделенные группы функциональных ролей, которые может исполнять каждый объект/субъект, и соответственно функциональные роли из различных групп, которые не могут исполняться одновременно.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318022"/>
            <a:ext cx="8001056" cy="504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sz="2900" i="1" dirty="0" smtClean="0">
                <a:solidFill>
                  <a:srgbClr val="FF0066"/>
                </a:solidFill>
              </a:rPr>
              <a:t>В этой форме представления политики используются атрибуты, присваиваемые каждому объекту/субъекту и элементу данных</a:t>
            </a:r>
            <a:r>
              <a:rPr lang="ru-RU" sz="2900" dirty="0" smtClean="0">
                <a:solidFill>
                  <a:srgbClr val="000099"/>
                </a:solidFill>
              </a:rPr>
              <a:t>, целостность которого защищена. Допускается использование глобальных всеобъемлющих правил применения атрибутов объектов/субъектов и определённых данных. ПЛЦЛ, основанные на правилах, более подробно рассмотрены в Главе 1.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06450"/>
            <a:ext cx="835025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7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2600" b="1" i="1" dirty="0" smtClean="0">
                <a:solidFill>
                  <a:srgbClr val="FF3300"/>
                </a:solidFill>
                <a:latin typeface="Arial" charset="0"/>
              </a:rPr>
              <a:t>2.1.2.2. ПЛЦЛ, основанные на правилах</a:t>
            </a:r>
            <a:endParaRPr lang="en-GB" sz="26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962150"/>
            <a:ext cx="8001056" cy="27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100"/>
              </a:lnSpc>
            </a:pPr>
            <a:r>
              <a:rPr lang="ru-RU" sz="2600" dirty="0" smtClean="0">
                <a:solidFill>
                  <a:srgbClr val="000099"/>
                </a:solidFill>
              </a:rPr>
              <a:t>Для того чтобы данные проходили процедуры защиты, проверки целостности и снятия защиты может использоваться ВИ. Такая ВИ называется </a:t>
            </a:r>
            <a:r>
              <a:rPr lang="ru-RU" sz="2600" i="1" dirty="0" smtClean="0">
                <a:solidFill>
                  <a:srgbClr val="FF0066"/>
                </a:solidFill>
              </a:rPr>
              <a:t>информацией, необходимая для обеспечения целостности </a:t>
            </a:r>
            <a:r>
              <a:rPr lang="ru-RU" sz="2600" dirty="0" smtClean="0">
                <a:solidFill>
                  <a:srgbClr val="000099"/>
                </a:solidFill>
              </a:rPr>
              <a:t>(ВИЦЛ). ВИЦЛ может быть классифицирована следующим образом: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628650"/>
            <a:ext cx="835821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sz="3200" b="1" i="1" dirty="0" smtClean="0">
                <a:solidFill>
                  <a:srgbClr val="FF3300"/>
                </a:solidFill>
                <a:latin typeface="Arial" charset="0"/>
              </a:rPr>
              <a:t>III. </a:t>
            </a: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ВИ и средства обеспечения целостности</a:t>
            </a:r>
          </a:p>
          <a:p>
            <a:pPr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3.1. ВИ для обеспечения целостности</a:t>
            </a:r>
            <a:endParaRPr lang="ru-RU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060450" y="4806950"/>
            <a:ext cx="7689850" cy="151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28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ВИЦЛ для процедуры защиты;</a:t>
            </a:r>
          </a:p>
          <a:p>
            <a:pPr marL="365125" indent="-365125" algn="l">
              <a:lnSpc>
                <a:spcPts val="28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ВИЦЛ для процедуры обнаружения модификации;</a:t>
            </a:r>
          </a:p>
          <a:p>
            <a:pPr marL="365125" indent="-365125" algn="l">
              <a:lnSpc>
                <a:spcPts val="28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ВИЦЛ для процедуры снятия защиты.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295400"/>
            <a:ext cx="8001056" cy="194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ВИЦЛ для защиты является информацией, используемой для защиты данных</a:t>
            </a:r>
            <a:r>
              <a:rPr lang="ru-RU" sz="3000" dirty="0" smtClean="0">
                <a:solidFill>
                  <a:srgbClr val="000099"/>
                </a:solidFill>
              </a:rPr>
              <a:t>. Такая информация может включать: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3340100"/>
            <a:ext cx="8001056" cy="298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2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dirty="0" smtClean="0">
                <a:solidFill>
                  <a:srgbClr val="000099"/>
                </a:solidFill>
              </a:rPr>
              <a:t>закрытые ключи;</a:t>
            </a:r>
          </a:p>
          <a:p>
            <a:pPr marL="441325" indent="-441325" algn="l">
              <a:lnSpc>
                <a:spcPts val="32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dirty="0" smtClean="0">
                <a:solidFill>
                  <a:srgbClr val="000099"/>
                </a:solidFill>
              </a:rPr>
              <a:t>секретные ключи;</a:t>
            </a:r>
          </a:p>
          <a:p>
            <a:pPr marL="441325" indent="-441325" algn="l">
              <a:lnSpc>
                <a:spcPts val="32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dirty="0" smtClean="0">
                <a:solidFill>
                  <a:srgbClr val="000099"/>
                </a:solidFill>
              </a:rPr>
              <a:t>идентификатор алгоритма и соответствующие криптографические параметры;</a:t>
            </a:r>
          </a:p>
          <a:p>
            <a:pPr marL="441325" indent="-441325" algn="l">
              <a:lnSpc>
                <a:spcPts val="32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dirty="0" smtClean="0">
                <a:solidFill>
                  <a:srgbClr val="000099"/>
                </a:solidFill>
              </a:rPr>
              <a:t>переменные </a:t>
            </a:r>
            <a:r>
              <a:rPr lang="ru-RU" dirty="0" err="1" smtClean="0">
                <a:solidFill>
                  <a:srgbClr val="000099"/>
                </a:solidFill>
              </a:rPr>
              <a:t>временны́е</a:t>
            </a:r>
            <a:r>
              <a:rPr lang="ru-RU" dirty="0" smtClean="0">
                <a:solidFill>
                  <a:srgbClr val="000099"/>
                </a:solidFill>
              </a:rPr>
              <a:t> параметры (например, метки времени).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762000"/>
            <a:ext cx="835025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3.1.1. ВИЦЛ для защиты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562100"/>
            <a:ext cx="8001056" cy="29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9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ВИЦЛ для обнаружения модификации является информацией</a:t>
            </a:r>
            <a:r>
              <a:rPr lang="ru-RU" sz="3200" dirty="0" smtClean="0">
                <a:solidFill>
                  <a:srgbClr val="000099"/>
                </a:solidFill>
              </a:rPr>
              <a:t>, используемой при подтверждении целостности защищённых данных. Такая информация может включать: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82750" y="4673600"/>
            <a:ext cx="6400800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625475" indent="-625475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3000" dirty="0" smtClean="0">
                <a:solidFill>
                  <a:srgbClr val="000099"/>
                </a:solidFill>
              </a:rPr>
              <a:t>открытые ключи;</a:t>
            </a:r>
          </a:p>
          <a:p>
            <a:pPr marL="625475" indent="-625475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3000" dirty="0" smtClean="0">
                <a:solidFill>
                  <a:srgbClr val="000099"/>
                </a:solidFill>
              </a:rPr>
              <a:t>секретные ключи.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762000"/>
            <a:ext cx="835025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3.1.2. ВИЦЛ для обнаружения модификаций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562100"/>
            <a:ext cx="8001056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900"/>
              </a:lnSpc>
            </a:pPr>
            <a:r>
              <a:rPr lang="ru-RU" sz="3400" i="1" dirty="0" smtClean="0">
                <a:solidFill>
                  <a:srgbClr val="FF0066"/>
                </a:solidFill>
              </a:rPr>
              <a:t>ВИЦЛ для снятия защиты является информацией</a:t>
            </a:r>
            <a:r>
              <a:rPr lang="ru-RU" sz="3400" dirty="0" smtClean="0">
                <a:solidFill>
                  <a:srgbClr val="000099"/>
                </a:solidFill>
              </a:rPr>
              <a:t>, используемой для снятия защиты данных, целостность которых была защищена. Такая информация может включать: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27200" y="4762500"/>
            <a:ext cx="6400800" cy="105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625475" indent="-625475" algn="l">
              <a:lnSpc>
                <a:spcPts val="3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открытые ключи;</a:t>
            </a:r>
          </a:p>
          <a:p>
            <a:pPr marL="625475" indent="-625475" algn="l">
              <a:lnSpc>
                <a:spcPts val="3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секретные ключи.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762000"/>
            <a:ext cx="835025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3.1.3. ВИЦЛ для снятия защиты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651000"/>
            <a:ext cx="800105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sz="3000" dirty="0" smtClean="0">
                <a:solidFill>
                  <a:srgbClr val="000099"/>
                </a:solidFill>
              </a:rPr>
              <a:t>Средства обеспечения целостности (СРЦЛ) делятся на </a:t>
            </a:r>
            <a:r>
              <a:rPr lang="ru-RU" sz="3000" i="1" dirty="0" smtClean="0">
                <a:solidFill>
                  <a:srgbClr val="FF0066"/>
                </a:solidFill>
              </a:rPr>
              <a:t>два основных класса</a:t>
            </a:r>
            <a:r>
              <a:rPr lang="ru-RU" sz="3000" dirty="0" smtClean="0">
                <a:solidFill>
                  <a:srgbClr val="000099"/>
                </a:solidFill>
              </a:rPr>
              <a:t> (рис. 1), т.е.: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62000"/>
            <a:ext cx="8350250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3.2. Средства обеспечения</a:t>
            </a:r>
            <a:br>
              <a:rPr lang="ru-RU" sz="30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целостности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3117850"/>
            <a:ext cx="8001056" cy="3094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9750" indent="-539750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функциональные средства</a:t>
            </a:r>
            <a:r>
              <a:rPr lang="ru-RU" dirty="0" smtClean="0">
                <a:solidFill>
                  <a:srgbClr val="000099"/>
                </a:solidFill>
              </a:rPr>
              <a:t>, которые непосредственно участвуют в процедурах обеспечения целостности (ПРЦЛ);</a:t>
            </a:r>
          </a:p>
          <a:p>
            <a:pPr marL="539750" indent="-539750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вспомогательные средства</a:t>
            </a:r>
            <a:r>
              <a:rPr lang="ru-RU" dirty="0" smtClean="0">
                <a:solidFill>
                  <a:srgbClr val="000099"/>
                </a:solidFill>
              </a:rPr>
              <a:t>, которые могут привлекаться к обеспечивающим (управляющим) процедурам.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895350"/>
            <a:ext cx="8001056" cy="531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800"/>
              </a:lnSpc>
            </a:pPr>
            <a:r>
              <a:rPr lang="ru-RU" sz="3000" dirty="0" smtClean="0">
                <a:solidFill>
                  <a:srgbClr val="000099"/>
                </a:solidFill>
              </a:rPr>
              <a:t>Некоторые из рассматриваемых далее процедур </a:t>
            </a:r>
            <a:r>
              <a:rPr lang="ru-RU" sz="3000" i="1" dirty="0" smtClean="0">
                <a:solidFill>
                  <a:srgbClr val="FF0066"/>
                </a:solidFill>
              </a:rPr>
              <a:t>обеспечивают целостность с привлечением прикладных систем, реализующих криптографические методы</a:t>
            </a:r>
            <a:r>
              <a:rPr lang="ru-RU" sz="3000" dirty="0" smtClean="0">
                <a:solidFill>
                  <a:srgbClr val="000099"/>
                </a:solidFill>
              </a:rPr>
              <a:t>. В целом СПЦЛ не зависят от использования соответствующих криптографических или иных алгоритмов, однако, представленные в данном стандарте </a:t>
            </a:r>
            <a:r>
              <a:rPr lang="ru-RU" sz="3000" i="1" dirty="0" smtClean="0">
                <a:solidFill>
                  <a:srgbClr val="FF0066"/>
                </a:solidFill>
              </a:rPr>
              <a:t>классы СПЦЛ могут зависеть от свойств соответствующих алгоритмов</a:t>
            </a:r>
            <a:r>
              <a:rPr lang="ru-RU" sz="3000" dirty="0" smtClean="0">
                <a:solidFill>
                  <a:srgbClr val="000099"/>
                </a:solidFill>
              </a:rPr>
              <a:t>.</a:t>
            </a:r>
            <a:endParaRPr lang="ru-RU" sz="3000" i="1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971550" y="5740400"/>
            <a:ext cx="79216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hangingPunct="0"/>
            <a:r>
              <a:rPr lang="ru-RU" sz="2200" b="1" dirty="0" smtClean="0">
                <a:solidFill>
                  <a:srgbClr val="C00000"/>
                </a:solidFill>
              </a:rPr>
              <a:t>Рис. 1. Средства, используемые в процедурах обеспечения целостности</a:t>
            </a:r>
            <a:endParaRPr lang="ru-RU" sz="2200" b="1" dirty="0">
              <a:solidFill>
                <a:srgbClr val="C00000"/>
              </a:solidFill>
            </a:endParaRPr>
          </a:p>
        </p:txBody>
      </p:sp>
      <p:grpSp>
        <p:nvGrpSpPr>
          <p:cNvPr id="88" name="Группа 87"/>
          <p:cNvGrpSpPr/>
          <p:nvPr/>
        </p:nvGrpSpPr>
        <p:grpSpPr>
          <a:xfrm>
            <a:off x="971550" y="850900"/>
            <a:ext cx="7912102" cy="4600576"/>
            <a:chOff x="971549" y="917575"/>
            <a:chExt cx="7912102" cy="4600576"/>
          </a:xfrm>
        </p:grpSpPr>
        <p:cxnSp>
          <p:nvCxnSpPr>
            <p:cNvPr id="12" name="AutoShape 4"/>
            <p:cNvCxnSpPr>
              <a:cxnSpLocks noChangeShapeType="1"/>
            </p:cNvCxnSpPr>
            <p:nvPr/>
          </p:nvCxnSpPr>
          <p:spPr bwMode="auto">
            <a:xfrm>
              <a:off x="3441904" y="3066521"/>
              <a:ext cx="0" cy="2178144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" name="AutoShape 5"/>
            <p:cNvCxnSpPr>
              <a:cxnSpLocks noChangeShapeType="1"/>
            </p:cNvCxnSpPr>
            <p:nvPr/>
          </p:nvCxnSpPr>
          <p:spPr bwMode="auto">
            <a:xfrm>
              <a:off x="3441904" y="3912279"/>
              <a:ext cx="611581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4" name="AutoShape 6"/>
            <p:cNvCxnSpPr>
              <a:cxnSpLocks noChangeShapeType="1"/>
            </p:cNvCxnSpPr>
            <p:nvPr/>
          </p:nvCxnSpPr>
          <p:spPr bwMode="auto">
            <a:xfrm>
              <a:off x="3441904" y="4574093"/>
              <a:ext cx="644022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31" name="AutoShape 7"/>
            <p:cNvCxnSpPr>
              <a:cxnSpLocks noChangeShapeType="1"/>
            </p:cNvCxnSpPr>
            <p:nvPr/>
          </p:nvCxnSpPr>
          <p:spPr bwMode="auto">
            <a:xfrm flipH="1">
              <a:off x="3166753" y="3066521"/>
              <a:ext cx="6008" cy="2178144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5" name="AutoShape 8"/>
            <p:cNvCxnSpPr>
              <a:cxnSpLocks noChangeShapeType="1"/>
            </p:cNvCxnSpPr>
            <p:nvPr/>
          </p:nvCxnSpPr>
          <p:spPr bwMode="auto">
            <a:xfrm>
              <a:off x="2355718" y="4575066"/>
              <a:ext cx="817043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" name="AutoShape 9"/>
            <p:cNvCxnSpPr>
              <a:cxnSpLocks noChangeShapeType="1"/>
            </p:cNvCxnSpPr>
            <p:nvPr/>
          </p:nvCxnSpPr>
          <p:spPr bwMode="auto">
            <a:xfrm>
              <a:off x="2355718" y="3910333"/>
              <a:ext cx="817043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9" name="AutoShape 11"/>
            <p:cNvSpPr>
              <a:spLocks noChangeArrowheads="1"/>
            </p:cNvSpPr>
            <p:nvPr/>
          </p:nvSpPr>
          <p:spPr bwMode="auto">
            <a:xfrm rot="16200000">
              <a:off x="1497883" y="2723102"/>
              <a:ext cx="943084" cy="1986135"/>
            </a:xfrm>
            <a:prstGeom prst="parallelogram">
              <a:avLst>
                <a:gd name="adj" fmla="val 41792"/>
              </a:avLst>
            </a:prstGeom>
            <a:solidFill>
              <a:srgbClr val="E0DAEE"/>
            </a:solidFill>
            <a:ln w="38100">
              <a:solidFill>
                <a:srgbClr val="7030A0"/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044844" y="3411054"/>
              <a:ext cx="1844354" cy="610231"/>
            </a:xfrm>
            <a:prstGeom prst="rect">
              <a:avLst/>
            </a:prstGeom>
            <a:ln>
              <a:noFill/>
            </a:ln>
          </p:spPr>
          <p:txBody>
            <a:bodyPr wrap="none" fromWordArt="1">
              <a:prstTxWarp prst="textSlantDown">
                <a:avLst>
                  <a:gd name="adj" fmla="val 37319"/>
                </a:avLst>
              </a:prstTxWarp>
            </a:bodyPr>
            <a:lstStyle/>
            <a:p>
              <a:pPr algn="ctr" rtl="0"/>
              <a:r>
                <a:rPr lang="ru-RU" sz="1200" b="1" kern="10" spc="0" smtClean="0">
                  <a:ln w="9525">
                    <a:noFill/>
                    <a:round/>
                    <a:headEnd/>
                    <a:tailEnd/>
                  </a:ln>
                  <a:solidFill>
                    <a:srgbClr val="0066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Arial"/>
                  <a:cs typeface="Arial"/>
                </a:rPr>
                <a:t> Инсталляция </a:t>
              </a:r>
              <a:endParaRPr lang="ru-RU" sz="1200" b="1" kern="10" spc="0">
                <a:ln w="9525">
                  <a:noFill/>
                  <a:round/>
                  <a:headEnd/>
                  <a:tailEnd/>
                </a:ln>
                <a:solidFill>
                  <a:srgbClr val="006600"/>
                </a:solidFill>
                <a:effectLst>
                  <a:outerShdw dist="25400" dir="2700000" algn="ctr" rotWithShape="0">
                    <a:schemeClr val="bg1"/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 rot="16200000">
              <a:off x="1497883" y="3388808"/>
              <a:ext cx="943084" cy="1986135"/>
            </a:xfrm>
            <a:prstGeom prst="parallelogram">
              <a:avLst>
                <a:gd name="adj" fmla="val 41792"/>
              </a:avLst>
            </a:prstGeom>
            <a:solidFill>
              <a:srgbClr val="E0DAEE"/>
            </a:solidFill>
            <a:ln w="38100">
              <a:solidFill>
                <a:srgbClr val="7030A0"/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1044844" y="4076760"/>
              <a:ext cx="1844354" cy="610231"/>
            </a:xfrm>
            <a:prstGeom prst="rect">
              <a:avLst/>
            </a:prstGeom>
            <a:ln>
              <a:noFill/>
            </a:ln>
          </p:spPr>
          <p:txBody>
            <a:bodyPr wrap="none" fromWordArt="1">
              <a:prstTxWarp prst="textSlantDown">
                <a:avLst>
                  <a:gd name="adj" fmla="val 36046"/>
                </a:avLst>
              </a:prstTxWarp>
            </a:bodyPr>
            <a:lstStyle/>
            <a:p>
              <a:pPr algn="ctr" rtl="0"/>
              <a:r>
                <a:rPr lang="ru-RU" sz="1200" b="1" kern="10" spc="0" smtClean="0">
                  <a:ln w="9525">
                    <a:noFill/>
                    <a:round/>
                    <a:headEnd/>
                    <a:tailEnd/>
                  </a:ln>
                  <a:solidFill>
                    <a:srgbClr val="0066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Arial"/>
                  <a:cs typeface="Arial"/>
                </a:rPr>
                <a:t> Модификация </a:t>
              </a:r>
              <a:endParaRPr lang="ru-RU" sz="1200" b="1" kern="10" spc="0">
                <a:ln w="9525">
                  <a:noFill/>
                  <a:round/>
                  <a:headEnd/>
                  <a:tailEnd/>
                </a:ln>
                <a:solidFill>
                  <a:srgbClr val="006600"/>
                </a:solidFill>
                <a:effectLst>
                  <a:outerShdw dist="25400" dir="2700000" algn="ctr" rotWithShape="0">
                    <a:schemeClr val="bg1"/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25" name="AutoShape 17"/>
            <p:cNvSpPr>
              <a:spLocks noChangeArrowheads="1"/>
            </p:cNvSpPr>
            <p:nvPr/>
          </p:nvSpPr>
          <p:spPr bwMode="auto">
            <a:xfrm rot="5400000" flipH="1">
              <a:off x="4128041" y="3388808"/>
              <a:ext cx="943084" cy="1986135"/>
            </a:xfrm>
            <a:prstGeom prst="parallelogram">
              <a:avLst>
                <a:gd name="adj" fmla="val 41792"/>
              </a:avLst>
            </a:prstGeom>
            <a:solidFill>
              <a:srgbClr val="E0DAEE"/>
            </a:solidFill>
            <a:ln w="38100">
              <a:solidFill>
                <a:srgbClr val="7030A0"/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715855" y="4076760"/>
              <a:ext cx="1780673" cy="610231"/>
            </a:xfrm>
            <a:prstGeom prst="rect">
              <a:avLst/>
            </a:prstGeom>
            <a:ln>
              <a:noFill/>
            </a:ln>
          </p:spPr>
          <p:txBody>
            <a:bodyPr wrap="none" fromWordArt="1">
              <a:prstTxWarp prst="textSlantUp">
                <a:avLst>
                  <a:gd name="adj" fmla="val 59968"/>
                </a:avLst>
              </a:prstTxWarp>
            </a:bodyPr>
            <a:lstStyle/>
            <a:p>
              <a:pPr algn="ctr" rtl="0"/>
              <a:r>
                <a:rPr lang="ru-RU" sz="12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0066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Arial"/>
                  <a:cs typeface="Arial"/>
                </a:rPr>
                <a:t> Блокирование </a:t>
              </a:r>
              <a:endParaRPr lang="ru-RU" sz="1200" b="1" kern="10" spc="0" dirty="0">
                <a:ln w="9525">
                  <a:noFill/>
                  <a:round/>
                  <a:headEnd/>
                  <a:tailEnd/>
                </a:ln>
                <a:solidFill>
                  <a:srgbClr val="006600"/>
                </a:solidFill>
                <a:effectLst>
                  <a:outerShdw dist="25400" dir="2700000" algn="ctr" rotWithShape="0">
                    <a:schemeClr val="bg1"/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1044" name="AutoShape 20"/>
            <p:cNvSpPr>
              <a:spLocks noChangeArrowheads="1"/>
            </p:cNvSpPr>
            <p:nvPr/>
          </p:nvSpPr>
          <p:spPr bwMode="auto">
            <a:xfrm rot="5400000" flipH="1">
              <a:off x="4128041" y="2723102"/>
              <a:ext cx="943084" cy="1986135"/>
            </a:xfrm>
            <a:prstGeom prst="parallelogram">
              <a:avLst>
                <a:gd name="adj" fmla="val 41792"/>
              </a:avLst>
            </a:prstGeom>
            <a:solidFill>
              <a:srgbClr val="E0DAEE"/>
            </a:solidFill>
            <a:ln w="38100">
              <a:solidFill>
                <a:srgbClr val="7030A0"/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3715855" y="3411054"/>
              <a:ext cx="1780673" cy="610231"/>
            </a:xfrm>
            <a:prstGeom prst="rect">
              <a:avLst/>
            </a:prstGeom>
            <a:ln>
              <a:noFill/>
            </a:ln>
          </p:spPr>
          <p:txBody>
            <a:bodyPr wrap="none" fromWordArt="1">
              <a:prstTxWarp prst="textSlantUp">
                <a:avLst>
                  <a:gd name="adj" fmla="val 59968"/>
                </a:avLst>
              </a:prstTxWarp>
            </a:bodyPr>
            <a:lstStyle/>
            <a:p>
              <a:pPr algn="ctr" rtl="0"/>
              <a:r>
                <a:rPr lang="ru-RU" sz="1200" b="1" kern="10" spc="0" smtClean="0">
                  <a:ln w="9525">
                    <a:noFill/>
                    <a:round/>
                    <a:headEnd/>
                    <a:tailEnd/>
                  </a:ln>
                  <a:solidFill>
                    <a:srgbClr val="0066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Arial"/>
                  <a:cs typeface="Arial"/>
                </a:rPr>
                <a:t>  Регистрация  </a:t>
              </a:r>
              <a:endParaRPr lang="ru-RU" sz="1200" b="1" kern="10" spc="0">
                <a:ln w="9525">
                  <a:noFill/>
                  <a:round/>
                  <a:headEnd/>
                  <a:tailEnd/>
                </a:ln>
                <a:solidFill>
                  <a:srgbClr val="006600"/>
                </a:solidFill>
                <a:effectLst>
                  <a:outerShdw dist="25400" dir="2700000" algn="ctr" rotWithShape="0">
                    <a:schemeClr val="bg1"/>
                  </a:outerShdw>
                </a:effectLst>
                <a:latin typeface="Arial"/>
                <a:cs typeface="Arial"/>
              </a:endParaRPr>
            </a:p>
          </p:txBody>
        </p:sp>
        <p:cxnSp>
          <p:nvCxnSpPr>
            <p:cNvPr id="19" name="AutoShape 22"/>
            <p:cNvCxnSpPr>
              <a:cxnSpLocks noChangeShapeType="1"/>
            </p:cNvCxnSpPr>
            <p:nvPr/>
          </p:nvCxnSpPr>
          <p:spPr bwMode="auto">
            <a:xfrm>
              <a:off x="2355718" y="5244665"/>
              <a:ext cx="817043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47" name="AutoShape 23"/>
            <p:cNvCxnSpPr>
              <a:cxnSpLocks noChangeShapeType="1"/>
            </p:cNvCxnSpPr>
            <p:nvPr/>
          </p:nvCxnSpPr>
          <p:spPr bwMode="auto">
            <a:xfrm>
              <a:off x="3441904" y="5244665"/>
              <a:ext cx="817043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 rot="5400000" flipH="1">
              <a:off x="4128041" y="4053541"/>
              <a:ext cx="943084" cy="1986135"/>
            </a:xfrm>
            <a:prstGeom prst="parallelogram">
              <a:avLst>
                <a:gd name="adj" fmla="val 41792"/>
              </a:avLst>
            </a:prstGeom>
            <a:solidFill>
              <a:srgbClr val="E0DAEE"/>
            </a:solidFill>
            <a:ln w="38100">
              <a:solidFill>
                <a:srgbClr val="7030A0"/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0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3715855" y="4741493"/>
              <a:ext cx="1780673" cy="610231"/>
            </a:xfrm>
            <a:prstGeom prst="rect">
              <a:avLst/>
            </a:prstGeom>
            <a:ln>
              <a:noFill/>
            </a:ln>
          </p:spPr>
          <p:txBody>
            <a:bodyPr wrap="none" fromWordArt="1">
              <a:prstTxWarp prst="textSlantUp">
                <a:avLst>
                  <a:gd name="adj" fmla="val 59968"/>
                </a:avLst>
              </a:prstTxWarp>
            </a:bodyPr>
            <a:lstStyle/>
            <a:p>
              <a:pPr algn="ctr" rtl="0"/>
              <a:r>
                <a:rPr lang="ru-RU" sz="1200" b="1" kern="10" spc="0" smtClean="0">
                  <a:ln w="9525">
                    <a:noFill/>
                    <a:round/>
                    <a:headEnd/>
                    <a:tailEnd/>
                  </a:ln>
                  <a:solidFill>
                    <a:srgbClr val="0066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Arial"/>
                  <a:cs typeface="Arial"/>
                </a:rPr>
                <a:t> Разблокирование </a:t>
              </a:r>
              <a:endParaRPr lang="ru-RU" sz="1200" b="1" kern="10" spc="0">
                <a:ln w="9525">
                  <a:noFill/>
                  <a:round/>
                  <a:headEnd/>
                  <a:tailEnd/>
                </a:ln>
                <a:solidFill>
                  <a:srgbClr val="006600"/>
                </a:solidFill>
                <a:effectLst>
                  <a:outerShdw dist="25400" dir="2700000" algn="ctr" rotWithShape="0">
                    <a:schemeClr val="bg1"/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22" name="AutoShape 28"/>
            <p:cNvSpPr>
              <a:spLocks noChangeArrowheads="1"/>
            </p:cNvSpPr>
            <p:nvPr/>
          </p:nvSpPr>
          <p:spPr bwMode="auto">
            <a:xfrm rot="16200000">
              <a:off x="1493077" y="4052568"/>
              <a:ext cx="943084" cy="1986135"/>
            </a:xfrm>
            <a:prstGeom prst="parallelogram">
              <a:avLst>
                <a:gd name="adj" fmla="val 41792"/>
              </a:avLst>
            </a:prstGeom>
            <a:solidFill>
              <a:srgbClr val="E0DAEE"/>
            </a:solidFill>
            <a:ln w="38100">
              <a:solidFill>
                <a:srgbClr val="7030A0"/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3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1040038" y="4740520"/>
              <a:ext cx="1844354" cy="610231"/>
            </a:xfrm>
            <a:prstGeom prst="rect">
              <a:avLst/>
            </a:prstGeom>
            <a:ln>
              <a:noFill/>
            </a:ln>
          </p:spPr>
          <p:txBody>
            <a:bodyPr wrap="none" fromWordArt="1">
              <a:prstTxWarp prst="textSlantDown">
                <a:avLst>
                  <a:gd name="adj" fmla="val 36046"/>
                </a:avLst>
              </a:prstTxWarp>
            </a:bodyPr>
            <a:lstStyle/>
            <a:p>
              <a:pPr algn="ctr" rtl="0"/>
              <a:r>
                <a:rPr lang="ru-RU" sz="1200" b="1" kern="10" spc="0" smtClean="0">
                  <a:ln w="9525">
                    <a:noFill/>
                    <a:round/>
                    <a:headEnd/>
                    <a:tailEnd/>
                  </a:ln>
                  <a:solidFill>
                    <a:srgbClr val="0066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Arial"/>
                  <a:cs typeface="Arial"/>
                </a:rPr>
                <a:t>    Удаление    </a:t>
              </a:r>
              <a:endParaRPr lang="ru-RU" sz="1200" b="1" kern="10" spc="0">
                <a:ln w="9525">
                  <a:noFill/>
                  <a:round/>
                  <a:headEnd/>
                  <a:tailEnd/>
                </a:ln>
                <a:solidFill>
                  <a:srgbClr val="006600"/>
                </a:solidFill>
                <a:effectLst>
                  <a:outerShdw dist="25400" dir="2700000" algn="ctr" rotWithShape="0">
                    <a:schemeClr val="bg1"/>
                  </a:outerShdw>
                </a:effectLst>
                <a:latin typeface="Arial"/>
                <a:cs typeface="Arial"/>
              </a:endParaRPr>
            </a:p>
          </p:txBody>
        </p:sp>
        <p:cxnSp>
          <p:nvCxnSpPr>
            <p:cNvPr id="3" name="AutoShape 31"/>
            <p:cNvCxnSpPr>
              <a:cxnSpLocks noChangeShapeType="1"/>
            </p:cNvCxnSpPr>
            <p:nvPr/>
          </p:nvCxnSpPr>
          <p:spPr bwMode="auto">
            <a:xfrm>
              <a:off x="6732905" y="3066521"/>
              <a:ext cx="0" cy="2178144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6" name="AutoShape 32"/>
            <p:cNvCxnSpPr>
              <a:cxnSpLocks noChangeShapeType="1"/>
            </p:cNvCxnSpPr>
            <p:nvPr/>
          </p:nvCxnSpPr>
          <p:spPr bwMode="auto">
            <a:xfrm>
              <a:off x="6732905" y="3912279"/>
              <a:ext cx="611581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7" name="AutoShape 33"/>
            <p:cNvCxnSpPr>
              <a:cxnSpLocks noChangeShapeType="1"/>
            </p:cNvCxnSpPr>
            <p:nvPr/>
          </p:nvCxnSpPr>
          <p:spPr bwMode="auto">
            <a:xfrm>
              <a:off x="6732905" y="4574093"/>
              <a:ext cx="644022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 rot="5400000" flipH="1">
              <a:off x="7419041" y="2723101"/>
              <a:ext cx="943084" cy="1986136"/>
            </a:xfrm>
            <a:prstGeom prst="parallelogram">
              <a:avLst>
                <a:gd name="adj" fmla="val 41792"/>
              </a:avLst>
            </a:prstGeom>
            <a:solidFill>
              <a:srgbClr val="E0DAEE"/>
            </a:solidFill>
            <a:ln w="38100">
              <a:solidFill>
                <a:srgbClr val="7030A0"/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6970809" y="3340006"/>
              <a:ext cx="1844355" cy="732861"/>
            </a:xfrm>
            <a:prstGeom prst="rect">
              <a:avLst/>
            </a:prstGeom>
            <a:ln>
              <a:noFill/>
            </a:ln>
          </p:spPr>
          <p:txBody>
            <a:bodyPr wrap="none" fromWordArt="1">
              <a:prstTxWarp prst="textSlantUp">
                <a:avLst>
                  <a:gd name="adj" fmla="val 50731"/>
                </a:avLst>
              </a:prstTxWarp>
            </a:bodyPr>
            <a:lstStyle/>
            <a:p>
              <a:pPr algn="ctr" rtl="0"/>
              <a:r>
                <a:rPr lang="ru-RU" sz="1200" b="1" kern="10" spc="0" smtClean="0">
                  <a:ln w="9525">
                    <a:noFill/>
                    <a:round/>
                    <a:headEnd/>
                    <a:tailEnd/>
                  </a:ln>
                  <a:solidFill>
                    <a:srgbClr val="0066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Arial"/>
                  <a:cs typeface="Arial"/>
                </a:rPr>
                <a:t>  Процедура  </a:t>
              </a:r>
            </a:p>
            <a:p>
              <a:pPr algn="ctr" rtl="0"/>
              <a:r>
                <a:rPr lang="ru-RU" sz="1200" b="1" kern="10" spc="0" smtClean="0">
                  <a:ln w="9525">
                    <a:noFill/>
                    <a:round/>
                    <a:headEnd/>
                    <a:tailEnd/>
                  </a:ln>
                  <a:solidFill>
                    <a:srgbClr val="0066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Arial"/>
                  <a:cs typeface="Arial"/>
                </a:rPr>
                <a:t>  защиты  </a:t>
              </a:r>
              <a:endParaRPr lang="ru-RU" sz="1200" b="1" kern="10" spc="0">
                <a:ln w="9525">
                  <a:noFill/>
                  <a:round/>
                  <a:headEnd/>
                  <a:tailEnd/>
                </a:ln>
                <a:solidFill>
                  <a:srgbClr val="006600"/>
                </a:solidFill>
                <a:effectLst>
                  <a:outerShdw dist="25400" dir="2700000" algn="ctr" rotWithShape="0">
                    <a:schemeClr val="bg1"/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1062" name="AutoShape 38"/>
            <p:cNvSpPr>
              <a:spLocks noChangeArrowheads="1"/>
            </p:cNvSpPr>
            <p:nvPr/>
          </p:nvSpPr>
          <p:spPr bwMode="auto">
            <a:xfrm rot="5400000" flipH="1">
              <a:off x="7419041" y="3388807"/>
              <a:ext cx="943084" cy="1986136"/>
            </a:xfrm>
            <a:prstGeom prst="parallelogram">
              <a:avLst>
                <a:gd name="adj" fmla="val 41792"/>
              </a:avLst>
            </a:prstGeom>
            <a:solidFill>
              <a:srgbClr val="E0DAEE"/>
            </a:solidFill>
            <a:ln w="38100">
              <a:solidFill>
                <a:srgbClr val="7030A0"/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6970809" y="4005712"/>
              <a:ext cx="1844355" cy="732861"/>
            </a:xfrm>
            <a:prstGeom prst="rect">
              <a:avLst/>
            </a:prstGeom>
            <a:ln>
              <a:noFill/>
            </a:ln>
          </p:spPr>
          <p:txBody>
            <a:bodyPr wrap="none" fromWordArt="1">
              <a:prstTxWarp prst="textSlantUp">
                <a:avLst>
                  <a:gd name="adj" fmla="val 50731"/>
                </a:avLst>
              </a:prstTxWarp>
            </a:bodyPr>
            <a:lstStyle/>
            <a:p>
              <a:pPr algn="ctr" rtl="0"/>
              <a:r>
                <a:rPr lang="ru-RU" sz="1200" b="1" kern="10" spc="0" smtClean="0">
                  <a:ln w="9525">
                    <a:noFill/>
                    <a:round/>
                    <a:headEnd/>
                    <a:tailEnd/>
                  </a:ln>
                  <a:solidFill>
                    <a:srgbClr val="0066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Arial"/>
                  <a:cs typeface="Arial"/>
                </a:rPr>
                <a:t> Подтверждение </a:t>
              </a:r>
            </a:p>
            <a:p>
              <a:pPr algn="ctr" rtl="0"/>
              <a:r>
                <a:rPr lang="ru-RU" sz="1200" b="1" kern="10" spc="0" smtClean="0">
                  <a:ln w="9525">
                    <a:noFill/>
                    <a:round/>
                    <a:headEnd/>
                    <a:tailEnd/>
                  </a:ln>
                  <a:solidFill>
                    <a:srgbClr val="0066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Arial"/>
                  <a:cs typeface="Arial"/>
                </a:rPr>
                <a:t> целостности </a:t>
              </a:r>
              <a:endParaRPr lang="ru-RU" sz="1200" b="1" kern="10" spc="0">
                <a:ln w="9525">
                  <a:noFill/>
                  <a:round/>
                  <a:headEnd/>
                  <a:tailEnd/>
                </a:ln>
                <a:solidFill>
                  <a:srgbClr val="006600"/>
                </a:solidFill>
                <a:effectLst>
                  <a:outerShdw dist="25400" dir="2700000" algn="ctr" rotWithShape="0">
                    <a:schemeClr val="bg1"/>
                  </a:outerShdw>
                </a:effectLst>
                <a:latin typeface="Arial"/>
                <a:cs typeface="Arial"/>
              </a:endParaRPr>
            </a:p>
          </p:txBody>
        </p:sp>
        <p:cxnSp>
          <p:nvCxnSpPr>
            <p:cNvPr id="6" name="AutoShape 40"/>
            <p:cNvCxnSpPr>
              <a:cxnSpLocks noChangeShapeType="1"/>
            </p:cNvCxnSpPr>
            <p:nvPr/>
          </p:nvCxnSpPr>
          <p:spPr bwMode="auto">
            <a:xfrm>
              <a:off x="6728099" y="5244665"/>
              <a:ext cx="817043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7" name="AutoShape 42"/>
            <p:cNvSpPr>
              <a:spLocks noChangeArrowheads="1"/>
            </p:cNvSpPr>
            <p:nvPr/>
          </p:nvSpPr>
          <p:spPr bwMode="auto">
            <a:xfrm rot="5400000" flipH="1">
              <a:off x="7419041" y="4053540"/>
              <a:ext cx="943084" cy="1986136"/>
            </a:xfrm>
            <a:prstGeom prst="parallelogram">
              <a:avLst>
                <a:gd name="adj" fmla="val 41792"/>
              </a:avLst>
            </a:prstGeom>
            <a:solidFill>
              <a:srgbClr val="E0DAEE"/>
            </a:solidFill>
            <a:ln w="38100">
              <a:solidFill>
                <a:srgbClr val="7030A0"/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7006855" y="4741493"/>
              <a:ext cx="1780674" cy="610231"/>
            </a:xfrm>
            <a:prstGeom prst="rect">
              <a:avLst/>
            </a:prstGeom>
            <a:ln>
              <a:noFill/>
            </a:ln>
          </p:spPr>
          <p:txBody>
            <a:bodyPr wrap="none" fromWordArt="1">
              <a:prstTxWarp prst="textSlantUp">
                <a:avLst>
                  <a:gd name="adj" fmla="val 59968"/>
                </a:avLst>
              </a:prstTxWarp>
            </a:bodyPr>
            <a:lstStyle/>
            <a:p>
              <a:pPr algn="ctr" rtl="0"/>
              <a:r>
                <a:rPr lang="ru-RU" sz="1200" b="1" kern="10" spc="0" smtClean="0">
                  <a:ln w="9525">
                    <a:noFill/>
                    <a:round/>
                    <a:headEnd/>
                    <a:tailEnd/>
                  </a:ln>
                  <a:solidFill>
                    <a:srgbClr val="0066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Arial"/>
                  <a:cs typeface="Arial"/>
                </a:rPr>
                <a:t> Снятие защиты </a:t>
              </a:r>
              <a:endParaRPr lang="ru-RU" sz="1200" b="1" kern="10" spc="0">
                <a:ln w="9525">
                  <a:noFill/>
                  <a:round/>
                  <a:headEnd/>
                  <a:tailEnd/>
                </a:ln>
                <a:solidFill>
                  <a:srgbClr val="006600"/>
                </a:solidFill>
                <a:effectLst>
                  <a:outerShdw dist="25400" dir="2700000" algn="ctr" rotWithShape="0">
                    <a:schemeClr val="bg1"/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1070" name="AutoShape 46"/>
            <p:cNvSpPr>
              <a:spLocks noChangeArrowheads="1"/>
            </p:cNvSpPr>
            <p:nvPr/>
          </p:nvSpPr>
          <p:spPr bwMode="auto">
            <a:xfrm flipH="1">
              <a:off x="971549" y="2249961"/>
              <a:ext cx="2765931" cy="943084"/>
            </a:xfrm>
            <a:prstGeom prst="flowChartDocumen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rgbClr val="C00000"/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1" name="Text Box 47"/>
            <p:cNvSpPr txBox="1">
              <a:spLocks noChangeArrowheads="1"/>
            </p:cNvSpPr>
            <p:nvPr/>
          </p:nvSpPr>
          <p:spPr bwMode="auto">
            <a:xfrm>
              <a:off x="1016000" y="2471863"/>
              <a:ext cx="2584507" cy="564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>
                    <a:outerShdw dist="25400" dir="2700000" algn="ctr" rotWithShape="0">
                      <a:srgbClr val="FF0000"/>
                    </a:outerShdw>
                  </a:effectLst>
                  <a:latin typeface="Arial" pitchFamily="34" charset="0"/>
                  <a:cs typeface="Arial" pitchFamily="34" charset="0"/>
                </a:rPr>
                <a:t>Вспомогательные</a:t>
              </a:r>
            </a:p>
            <a:p>
              <a:pPr marL="0" marR="0" lvl="0" indent="0" algn="r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>
                    <a:outerShdw dist="25400" dir="2700000" algn="ctr" rotWithShape="0">
                      <a:srgbClr val="FF0000"/>
                    </a:outerShdw>
                  </a:effectLst>
                  <a:latin typeface="Arial" pitchFamily="34" charset="0"/>
                  <a:cs typeface="Arial" pitchFamily="34" charset="0"/>
                </a:rPr>
                <a:t>средства </a:t>
              </a:r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 flipH="1">
              <a:off x="3737481" y="1954091"/>
              <a:ext cx="799020" cy="738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22"/>
                </a:cxn>
                <a:cxn ang="0">
                  <a:pos x="477" y="822"/>
                </a:cxn>
              </a:cxnLst>
              <a:rect l="0" t="0" r="r" b="b"/>
              <a:pathLst>
                <a:path w="477" h="822">
                  <a:moveTo>
                    <a:pt x="0" y="0"/>
                  </a:moveTo>
                  <a:lnTo>
                    <a:pt x="0" y="822"/>
                  </a:lnTo>
                  <a:lnTo>
                    <a:pt x="477" y="822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5358350" y="1954091"/>
              <a:ext cx="821849" cy="738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22"/>
                </a:cxn>
                <a:cxn ang="0">
                  <a:pos x="477" y="822"/>
                </a:cxn>
              </a:cxnLst>
              <a:rect l="0" t="0" r="r" b="b"/>
              <a:pathLst>
                <a:path w="477" h="822">
                  <a:moveTo>
                    <a:pt x="0" y="0"/>
                  </a:moveTo>
                  <a:lnTo>
                    <a:pt x="0" y="822"/>
                  </a:lnTo>
                  <a:lnTo>
                    <a:pt x="477" y="822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5" name="AutoShape 51"/>
            <p:cNvSpPr>
              <a:spLocks noChangeArrowheads="1"/>
            </p:cNvSpPr>
            <p:nvPr/>
          </p:nvSpPr>
          <p:spPr bwMode="auto">
            <a:xfrm>
              <a:off x="2393950" y="917575"/>
              <a:ext cx="5022850" cy="1109511"/>
            </a:xfrm>
            <a:prstGeom prst="bevel">
              <a:avLst>
                <a:gd name="adj" fmla="val 12500"/>
              </a:avLst>
            </a:prstGeom>
            <a:solidFill>
              <a:srgbClr val="FFCCCC"/>
            </a:solidFill>
            <a:ln w="38100">
              <a:solidFill>
                <a:srgbClr val="0070C0"/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6" name="Text Box 52"/>
            <p:cNvSpPr txBox="1">
              <a:spLocks noChangeArrowheads="1"/>
            </p:cNvSpPr>
            <p:nvPr/>
          </p:nvSpPr>
          <p:spPr bwMode="auto">
            <a:xfrm>
              <a:off x="2838450" y="1162050"/>
              <a:ext cx="417830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Tahoma" pitchFamily="34" charset="0"/>
                  <a:cs typeface="Arial" pitchFamily="34" charset="0"/>
                </a:rPr>
                <a:t>Средства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Tahoma" pitchFamily="34" charset="0"/>
                  <a:cs typeface="Arial" pitchFamily="34" charset="0"/>
                </a:rPr>
                <a:t>обеспечения целостности</a:t>
              </a:r>
              <a:endPara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chemeClr val="bg1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8" name="AutoShape 54"/>
            <p:cNvSpPr>
              <a:spLocks noChangeArrowheads="1"/>
            </p:cNvSpPr>
            <p:nvPr/>
          </p:nvSpPr>
          <p:spPr bwMode="auto">
            <a:xfrm>
              <a:off x="6180200" y="2249961"/>
              <a:ext cx="2703450" cy="943084"/>
            </a:xfrm>
            <a:prstGeom prst="flowChartDocumen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rgbClr val="C00000"/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9" name="Text Box 55"/>
            <p:cNvSpPr txBox="1">
              <a:spLocks noChangeArrowheads="1"/>
            </p:cNvSpPr>
            <p:nvPr/>
          </p:nvSpPr>
          <p:spPr bwMode="auto">
            <a:xfrm>
              <a:off x="6317175" y="2471863"/>
              <a:ext cx="2522025" cy="564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>
                    <a:outerShdw dist="25400" dir="2700000" algn="ctr" rotWithShape="0">
                      <a:srgbClr val="FF0000"/>
                    </a:outerShdw>
                  </a:effectLst>
                  <a:latin typeface="Arial" pitchFamily="34" charset="0"/>
                  <a:cs typeface="Arial" pitchFamily="34" charset="0"/>
                </a:rPr>
                <a:t>Функциональные</a:t>
              </a:r>
            </a:p>
            <a:p>
              <a:pPr marL="0" marR="0" lvl="0" indent="0" algn="l" defTabSz="914400" rtl="0" eaLnBrk="1" fontAlgn="base" latinLnBrk="0" hangingPunct="1">
                <a:lnSpc>
                  <a:spcPts val="2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>
                    <a:outerShdw dist="25400" dir="2700000" algn="ctr" rotWithShape="0">
                      <a:srgbClr val="FF0000"/>
                    </a:outerShdw>
                  </a:effectLst>
                  <a:latin typeface="Arial" pitchFamily="34" charset="0"/>
                  <a:cs typeface="Arial" pitchFamily="34" charset="0"/>
                </a:rPr>
                <a:t>средства </a:t>
              </a:r>
            </a:p>
          </p:txBody>
        </p:sp>
      </p:grp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784350"/>
            <a:ext cx="8001056" cy="205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000"/>
              </a:lnSpc>
            </a:pPr>
            <a:r>
              <a:rPr lang="ru-RU" sz="3400" dirty="0" smtClean="0">
                <a:solidFill>
                  <a:srgbClr val="000099"/>
                </a:solidFill>
              </a:rPr>
              <a:t>Это средство реализует </a:t>
            </a:r>
            <a:r>
              <a:rPr lang="ru-RU" sz="3400" i="1" dirty="0" smtClean="0">
                <a:solidFill>
                  <a:srgbClr val="FF0066"/>
                </a:solidFill>
              </a:rPr>
              <a:t>функцию защиты целостности данных</a:t>
            </a:r>
            <a:r>
              <a:rPr lang="ru-RU" sz="3400" dirty="0" smtClean="0">
                <a:solidFill>
                  <a:srgbClr val="000099"/>
                </a:solidFill>
              </a:rPr>
              <a:t>. </a:t>
            </a:r>
            <a:r>
              <a:rPr lang="ru-RU" sz="3400" i="1" dirty="0" smtClean="0">
                <a:solidFill>
                  <a:srgbClr val="FF0066"/>
                </a:solidFill>
              </a:rPr>
              <a:t>Входным данными </a:t>
            </a:r>
            <a:r>
              <a:rPr lang="ru-RU" sz="3400" dirty="0" smtClean="0">
                <a:solidFill>
                  <a:srgbClr val="000099"/>
                </a:solidFill>
              </a:rPr>
              <a:t>для этого средства являются: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06451"/>
            <a:ext cx="835025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3.2.1. Функциональные СРЦЛ</a:t>
            </a:r>
          </a:p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2600" b="1" i="1" dirty="0" smtClean="0">
                <a:solidFill>
                  <a:srgbClr val="FF3300"/>
                </a:solidFill>
                <a:latin typeface="Arial" charset="0"/>
              </a:rPr>
              <a:t>3.2.1.1. СРЦЛ для процедуры защиты</a:t>
            </a:r>
            <a:endParaRPr lang="en-GB" sz="26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4006850"/>
            <a:ext cx="8001056" cy="210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9750" indent="-539750" algn="l">
              <a:lnSpc>
                <a:spcPts val="3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данные, подлежащие защите;</a:t>
            </a:r>
          </a:p>
          <a:p>
            <a:pPr marL="539750" indent="-539750" algn="l">
              <a:lnSpc>
                <a:spcPts val="3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ВИЦЛ для процедуры защиты;</a:t>
            </a:r>
          </a:p>
          <a:p>
            <a:pPr marL="539750" indent="-539750" algn="l">
              <a:lnSpc>
                <a:spcPts val="3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идентификаторы соответствующих СПЦЛ.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250950"/>
            <a:ext cx="8001056" cy="11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600"/>
              </a:lnSpc>
            </a:pPr>
            <a:r>
              <a:rPr lang="ru-RU" sz="4000" i="1" dirty="0" smtClean="0">
                <a:solidFill>
                  <a:srgbClr val="FF0066"/>
                </a:solidFill>
              </a:rPr>
              <a:t>Выходным данными </a:t>
            </a:r>
            <a:r>
              <a:rPr lang="ru-RU" sz="4000" dirty="0" smtClean="0">
                <a:solidFill>
                  <a:srgbClr val="000099"/>
                </a:solidFill>
              </a:rPr>
              <a:t>для этого средства являются: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2806700"/>
            <a:ext cx="8001056" cy="241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9750" indent="-539750" algn="l">
              <a:lnSpc>
                <a:spcPts val="44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800" dirty="0" smtClean="0">
                <a:solidFill>
                  <a:srgbClr val="000099"/>
                </a:solidFill>
              </a:rPr>
              <a:t>данные, целостность которых защищена;</a:t>
            </a:r>
          </a:p>
          <a:p>
            <a:pPr marL="539750" indent="-539750" algn="l">
              <a:lnSpc>
                <a:spcPts val="44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800" dirty="0" smtClean="0">
                <a:solidFill>
                  <a:srgbClr val="000099"/>
                </a:solidFill>
              </a:rPr>
              <a:t>ответные коды завершения процедуры защиты.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739900"/>
            <a:ext cx="8001056" cy="211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300"/>
              </a:lnSpc>
            </a:pPr>
            <a:r>
              <a:rPr lang="ru-RU" dirty="0" smtClean="0">
                <a:solidFill>
                  <a:srgbClr val="000099"/>
                </a:solidFill>
              </a:rPr>
              <a:t>Это средство реализует </a:t>
            </a:r>
            <a:r>
              <a:rPr lang="ru-RU" i="1" dirty="0" smtClean="0">
                <a:solidFill>
                  <a:srgbClr val="FF0066"/>
                </a:solidFill>
              </a:rPr>
              <a:t>функцию проверки целостности данных </a:t>
            </a:r>
            <a:r>
              <a:rPr lang="ru-RU" dirty="0" smtClean="0">
                <a:solidFill>
                  <a:srgbClr val="000099"/>
                </a:solidFill>
              </a:rPr>
              <a:t>на предмет выявления каких-либо модификаций. </a:t>
            </a:r>
            <a:r>
              <a:rPr lang="ru-RU" i="1" dirty="0" smtClean="0">
                <a:solidFill>
                  <a:srgbClr val="FF0066"/>
                </a:solidFill>
              </a:rPr>
              <a:t>Входным данными </a:t>
            </a:r>
            <a:r>
              <a:rPr lang="ru-RU" dirty="0" smtClean="0">
                <a:solidFill>
                  <a:srgbClr val="000099"/>
                </a:solidFill>
              </a:rPr>
              <a:t>для этого средства являются: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06451"/>
            <a:ext cx="835025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2600" b="1" i="1" dirty="0" smtClean="0">
                <a:solidFill>
                  <a:srgbClr val="FF3300"/>
                </a:solidFill>
                <a:latin typeface="Arial" charset="0"/>
              </a:rPr>
              <a:t>3.2.1.2. СРЦЛ для процедуры подтверждения</a:t>
            </a:r>
            <a:br>
              <a:rPr lang="ru-RU" sz="26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2600" b="1" i="1" dirty="0" smtClean="0">
                <a:solidFill>
                  <a:srgbClr val="FF3300"/>
                </a:solidFill>
                <a:latin typeface="Arial" charset="0"/>
              </a:rPr>
              <a:t>целостности</a:t>
            </a:r>
            <a:endParaRPr lang="en-GB" sz="26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3962400"/>
            <a:ext cx="8001056" cy="201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715963" indent="-441325" algn="l">
              <a:lnSpc>
                <a:spcPts val="34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данные, целостность которых защищена;</a:t>
            </a:r>
          </a:p>
          <a:p>
            <a:pPr marL="715963" indent="-441325" algn="l">
              <a:lnSpc>
                <a:spcPts val="34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ВИЦЛ для процедуры обнаружения модификации;</a:t>
            </a:r>
          </a:p>
          <a:p>
            <a:pPr marL="715963" indent="-441325" algn="l">
              <a:lnSpc>
                <a:spcPts val="34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идентификаторы соответствующих СПЦЛ.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428750"/>
            <a:ext cx="8001056" cy="11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600"/>
              </a:lnSpc>
            </a:pPr>
            <a:r>
              <a:rPr lang="ru-RU" sz="4000" i="1" dirty="0" smtClean="0">
                <a:solidFill>
                  <a:srgbClr val="FF0066"/>
                </a:solidFill>
              </a:rPr>
              <a:t>Выходным данными </a:t>
            </a:r>
            <a:r>
              <a:rPr lang="ru-RU" sz="4000" dirty="0" smtClean="0">
                <a:solidFill>
                  <a:srgbClr val="000099"/>
                </a:solidFill>
              </a:rPr>
              <a:t>для этого средства являются: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2984500"/>
            <a:ext cx="8001056" cy="225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722313" indent="-539750" algn="l">
              <a:lnSpc>
                <a:spcPts val="44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800" dirty="0" smtClean="0">
                <a:solidFill>
                  <a:srgbClr val="000099"/>
                </a:solidFill>
              </a:rPr>
              <a:t>результат процедуры обнаружения модификации (была ли обнаружена модификация или нет).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428750"/>
            <a:ext cx="8001056" cy="194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400" dirty="0" smtClean="0">
                <a:solidFill>
                  <a:srgbClr val="000099"/>
                </a:solidFill>
              </a:rPr>
              <a:t>Это средство реализует </a:t>
            </a:r>
            <a:r>
              <a:rPr lang="ru-RU" sz="3400" i="1" dirty="0" smtClean="0">
                <a:solidFill>
                  <a:srgbClr val="FF0066"/>
                </a:solidFill>
              </a:rPr>
              <a:t>функцию снятия защиты</a:t>
            </a:r>
            <a:r>
              <a:rPr lang="ru-RU" sz="3400" dirty="0" smtClean="0">
                <a:solidFill>
                  <a:srgbClr val="000099"/>
                </a:solidFill>
              </a:rPr>
              <a:t> целостности данных. </a:t>
            </a:r>
            <a:r>
              <a:rPr lang="ru-RU" sz="3400" i="1" dirty="0" smtClean="0">
                <a:solidFill>
                  <a:srgbClr val="FF0066"/>
                </a:solidFill>
              </a:rPr>
              <a:t>Входным данными </a:t>
            </a:r>
            <a:r>
              <a:rPr lang="ru-RU" sz="3400" dirty="0" smtClean="0">
                <a:solidFill>
                  <a:srgbClr val="000099"/>
                </a:solidFill>
              </a:rPr>
              <a:t>для этого средства являются: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06451"/>
            <a:ext cx="835025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2600" b="1" i="1" dirty="0" smtClean="0">
                <a:solidFill>
                  <a:srgbClr val="FF3300"/>
                </a:solidFill>
                <a:latin typeface="Arial" charset="0"/>
              </a:rPr>
              <a:t>3.2.1.3. СРЦЛ для процедуры снятия защиты</a:t>
            </a:r>
            <a:endParaRPr lang="en-GB" sz="26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3473450"/>
            <a:ext cx="8001056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715963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данные, целостность которых защищена;</a:t>
            </a:r>
          </a:p>
          <a:p>
            <a:pPr marL="715963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ВИЦЛ для процедуры снятия защиты;</a:t>
            </a:r>
          </a:p>
          <a:p>
            <a:pPr marL="715963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идентификаторы соответствующих СПЦЛ.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428750"/>
            <a:ext cx="8001056" cy="11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600"/>
              </a:lnSpc>
            </a:pPr>
            <a:r>
              <a:rPr lang="ru-RU" sz="4000" i="1" dirty="0" smtClean="0">
                <a:solidFill>
                  <a:srgbClr val="FF0066"/>
                </a:solidFill>
              </a:rPr>
              <a:t>Выходным данными </a:t>
            </a:r>
            <a:r>
              <a:rPr lang="ru-RU" sz="4000" dirty="0" smtClean="0">
                <a:solidFill>
                  <a:srgbClr val="000099"/>
                </a:solidFill>
              </a:rPr>
              <a:t>для этого средства являются: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2984500"/>
            <a:ext cx="8001056" cy="241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722313" indent="-539750" algn="l">
              <a:lnSpc>
                <a:spcPts val="44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800" dirty="0" smtClean="0">
                <a:solidFill>
                  <a:srgbClr val="000099"/>
                </a:solidFill>
              </a:rPr>
              <a:t>данные, целостность которых была защищена;</a:t>
            </a:r>
          </a:p>
          <a:p>
            <a:pPr marL="722313" indent="-539750" algn="l">
              <a:lnSpc>
                <a:spcPts val="44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800" dirty="0" smtClean="0">
                <a:solidFill>
                  <a:srgbClr val="000099"/>
                </a:solidFill>
              </a:rPr>
              <a:t>ответные коды завершения процедуры снятия защиты.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517650"/>
            <a:ext cx="8001056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200"/>
              </a:lnSpc>
            </a:pPr>
            <a:r>
              <a:rPr lang="ru-RU" sz="3600" i="1" dirty="0" smtClean="0">
                <a:solidFill>
                  <a:srgbClr val="FF0066"/>
                </a:solidFill>
              </a:rPr>
              <a:t>Вспомогательные СРЦЛ могут применяться пользователем </a:t>
            </a:r>
            <a:r>
              <a:rPr lang="ru-RU" sz="3600" dirty="0" smtClean="0">
                <a:solidFill>
                  <a:srgbClr val="000099"/>
                </a:solidFill>
              </a:rPr>
              <a:t>для получения, модификации и удаления информации (например, ключей), которая необходима для ПРЦЛ. В широком смысле, этими СРЦЛ  являются:</a:t>
            </a:r>
            <a:endParaRPr lang="ru-RU" sz="3400" dirty="0" smtClean="0">
              <a:solidFill>
                <a:srgbClr val="000099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06451"/>
            <a:ext cx="835025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3.2.2. Вспомогательные СРЦЛ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1250950"/>
            <a:ext cx="8001056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9750" indent="-539750" algn="l">
              <a:lnSpc>
                <a:spcPts val="42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rgbClr val="000099"/>
                </a:solidFill>
              </a:rPr>
              <a:t>средства инсталляции ВИЦЛ;</a:t>
            </a:r>
          </a:p>
          <a:p>
            <a:pPr marL="539750" indent="-539750" algn="l">
              <a:lnSpc>
                <a:spcPts val="42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rgbClr val="000099"/>
                </a:solidFill>
              </a:rPr>
              <a:t>средства модификации ВИЦЛ;</a:t>
            </a:r>
          </a:p>
          <a:p>
            <a:pPr marL="539750" indent="-539750" algn="l">
              <a:lnSpc>
                <a:spcPts val="42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rgbClr val="000099"/>
                </a:solidFill>
              </a:rPr>
              <a:t>средства удаления ВИЦЛ;</a:t>
            </a:r>
          </a:p>
          <a:p>
            <a:pPr marL="539750" indent="-539750" algn="l">
              <a:lnSpc>
                <a:spcPts val="42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rgbClr val="000099"/>
                </a:solidFill>
              </a:rPr>
              <a:t>средства регистрации ВИЦЛ;</a:t>
            </a:r>
          </a:p>
          <a:p>
            <a:pPr marL="539750" indent="-539750" algn="l">
              <a:lnSpc>
                <a:spcPts val="42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rgbClr val="000099"/>
                </a:solidFill>
              </a:rPr>
              <a:t>средства блокирования ВИЦЛ;</a:t>
            </a:r>
          </a:p>
          <a:p>
            <a:pPr marL="539750" indent="-539750" algn="l">
              <a:lnSpc>
                <a:spcPts val="42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rgbClr val="000099"/>
                </a:solidFill>
              </a:rPr>
              <a:t>средства разблокирования ВИЦЛ.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2451100"/>
            <a:ext cx="8001056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200"/>
              </a:lnSpc>
            </a:pPr>
            <a:r>
              <a:rPr lang="ru-RU" dirty="0" smtClean="0">
                <a:solidFill>
                  <a:srgbClr val="000099"/>
                </a:solidFill>
              </a:rPr>
              <a:t>Существуют </a:t>
            </a:r>
            <a:r>
              <a:rPr lang="ru-RU" i="1" dirty="0" smtClean="0">
                <a:solidFill>
                  <a:srgbClr val="FF0066"/>
                </a:solidFill>
              </a:rPr>
              <a:t>два класса криптографических СПЦЛ</a:t>
            </a:r>
            <a:r>
              <a:rPr lang="ru-RU" dirty="0" smtClean="0">
                <a:solidFill>
                  <a:srgbClr val="000099"/>
                </a:solidFill>
              </a:rPr>
              <a:t>, к которым относятся: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717550"/>
            <a:ext cx="8358214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sz="3200" b="1" i="1" dirty="0" smtClean="0">
                <a:solidFill>
                  <a:srgbClr val="FF3300"/>
                </a:solidFill>
                <a:latin typeface="Arial" charset="0"/>
              </a:rPr>
              <a:t>IV. </a:t>
            </a: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Классификация способов обеспечения целостности</a:t>
            </a:r>
          </a:p>
          <a:p>
            <a:pPr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4.1. Обеспечение целостности</a:t>
            </a:r>
            <a:br>
              <a:rPr lang="ru-RU" sz="30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на основе криптографии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3651250"/>
            <a:ext cx="8001056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СПЦЛ, основанные на симметричных криптографических методах</a:t>
            </a:r>
            <a:r>
              <a:rPr lang="ru-RU" sz="2600" dirty="0" smtClean="0">
                <a:solidFill>
                  <a:srgbClr val="000099"/>
                </a:solidFill>
              </a:rPr>
              <a:t>, в которых проверка целостности защищённых данных, возможна только в том случае, когда известен тот же самый секретный ключ, использовавшийся в процедуре защиты целостности данных;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850900"/>
            <a:ext cx="8001056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0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Целостность данных определяется постоянством смыслового значения данных. Это понятие (</a:t>
            </a:r>
            <a:r>
              <a:rPr lang="en-US" sz="2600" i="1" dirty="0" smtClean="0">
                <a:solidFill>
                  <a:srgbClr val="FF0066"/>
                </a:solidFill>
              </a:rPr>
              <a:t>constancy</a:t>
            </a:r>
            <a:r>
              <a:rPr lang="ru-RU" sz="2600" i="1" dirty="0" smtClean="0">
                <a:solidFill>
                  <a:srgbClr val="FF0066"/>
                </a:solidFill>
              </a:rPr>
              <a:t> of </a:t>
            </a:r>
            <a:r>
              <a:rPr lang="en-US" sz="2600" i="1" dirty="0" smtClean="0">
                <a:solidFill>
                  <a:srgbClr val="FF0066"/>
                </a:solidFill>
              </a:rPr>
              <a:t>a data value</a:t>
            </a:r>
            <a:r>
              <a:rPr lang="ru-RU" sz="2600" i="1" dirty="0" smtClean="0">
                <a:solidFill>
                  <a:srgbClr val="FF0066"/>
                </a:solidFill>
              </a:rPr>
              <a:t>) охватывает все случаи, в которых различные формы представления значения данных считаются эквивалентными </a:t>
            </a:r>
            <a:r>
              <a:rPr lang="ru-RU" sz="2600" dirty="0" smtClean="0">
                <a:solidFill>
                  <a:srgbClr val="000099"/>
                </a:solidFill>
              </a:rPr>
              <a:t>(например, различные варианты ASN.1-кодирования данных с одним и тем же смысловым значением). Другие формы инвариантности исключены. Используемый термин </a:t>
            </a:r>
            <a:r>
              <a:rPr lang="ru-RU" sz="2600" i="1" dirty="0" smtClean="0">
                <a:solidFill>
                  <a:srgbClr val="FF0066"/>
                </a:solidFill>
              </a:rPr>
              <a:t>данные</a:t>
            </a:r>
            <a:r>
              <a:rPr lang="ru-RU" sz="2600" dirty="0" smtClean="0">
                <a:solidFill>
                  <a:srgbClr val="000099"/>
                </a:solidFill>
              </a:rPr>
              <a:t> (</a:t>
            </a:r>
            <a:r>
              <a:rPr lang="en-US" sz="2600" dirty="0" smtClean="0">
                <a:solidFill>
                  <a:srgbClr val="000099"/>
                </a:solidFill>
              </a:rPr>
              <a:t>data</a:t>
            </a:r>
            <a:r>
              <a:rPr lang="ru-RU" sz="2600" dirty="0" smtClean="0">
                <a:solidFill>
                  <a:srgbClr val="000099"/>
                </a:solidFill>
              </a:rPr>
              <a:t>) включает в себя все типы структур данных (например, совокупности или наборы данных, последовательности данных, файловые системы и базы данных).</a:t>
            </a:r>
            <a:endParaRPr lang="ru-RU" sz="2600" i="1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3429000"/>
            <a:ext cx="800105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sz="2600" i="1" dirty="0" smtClean="0">
                <a:solidFill>
                  <a:srgbClr val="FF0066"/>
                </a:solidFill>
              </a:rPr>
              <a:t>СПЦЛ первого типа </a:t>
            </a:r>
            <a:r>
              <a:rPr lang="ru-RU" sz="2600" dirty="0" smtClean="0">
                <a:solidFill>
                  <a:srgbClr val="000099"/>
                </a:solidFill>
              </a:rPr>
              <a:t>соответствуют процедура вычисления КПС, а </a:t>
            </a:r>
            <a:r>
              <a:rPr lang="ru-RU" sz="2600" i="1" dirty="0" smtClean="0">
                <a:solidFill>
                  <a:srgbClr val="FF0066"/>
                </a:solidFill>
              </a:rPr>
              <a:t>СПЦЛ второго типа </a:t>
            </a:r>
            <a:r>
              <a:rPr lang="ru-RU" sz="2600" dirty="0" smtClean="0">
                <a:solidFill>
                  <a:srgbClr val="000099"/>
                </a:solidFill>
              </a:rPr>
              <a:t>— ЭЦП.</a:t>
            </a:r>
          </a:p>
          <a:p>
            <a:r>
              <a:rPr lang="ru-RU" sz="2600" dirty="0" smtClean="0">
                <a:solidFill>
                  <a:srgbClr val="000099"/>
                </a:solidFill>
              </a:rPr>
              <a:t>Совместно с криптографическими СПЦЛ, такими, как защита от атак типа «повторная передача», </a:t>
            </a:r>
            <a:r>
              <a:rPr lang="ru-RU" sz="2600" i="1" dirty="0" smtClean="0">
                <a:solidFill>
                  <a:srgbClr val="FF0066"/>
                </a:solidFill>
              </a:rPr>
              <a:t>могут использоваться переменные </a:t>
            </a:r>
            <a:r>
              <a:rPr lang="ru-RU" sz="2600" i="1" dirty="0" err="1" smtClean="0">
                <a:solidFill>
                  <a:srgbClr val="FF0066"/>
                </a:solidFill>
              </a:rPr>
              <a:t>временны́е</a:t>
            </a:r>
            <a:r>
              <a:rPr lang="ru-RU" sz="2600" i="1" dirty="0" smtClean="0">
                <a:solidFill>
                  <a:srgbClr val="FF0066"/>
                </a:solidFill>
              </a:rPr>
              <a:t> параметры</a:t>
            </a:r>
            <a:r>
              <a:rPr lang="ru-RU" sz="2600" dirty="0" smtClean="0">
                <a:solidFill>
                  <a:srgbClr val="000099"/>
                </a:solidFill>
              </a:rPr>
              <a:t>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2650" y="762000"/>
            <a:ext cx="8001056" cy="2574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57200" indent="-457200" algn="l">
              <a:lnSpc>
                <a:spcPts val="29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 startAt="2"/>
              <a:defRPr/>
            </a:pPr>
            <a:r>
              <a:rPr lang="ru-RU" sz="2400" i="1" dirty="0" smtClean="0">
                <a:solidFill>
                  <a:srgbClr val="FF0066"/>
                </a:solidFill>
              </a:rPr>
              <a:t>СПЦЛ, основанные на асимметричных криптографических методах</a:t>
            </a:r>
            <a:r>
              <a:rPr lang="ru-RU" sz="2400" dirty="0" smtClean="0">
                <a:solidFill>
                  <a:srgbClr val="000099"/>
                </a:solidFill>
              </a:rPr>
              <a:t>, в которых проверка целостности защищённых данных, возможна только в том случае, когда известен открытый ключ, соответствующий закрытому ключу, использовавшемуся в процедуре защиты целостности данных.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562100"/>
            <a:ext cx="8001056" cy="489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200"/>
              </a:lnSpc>
            </a:pPr>
            <a:r>
              <a:rPr lang="ru-RU" sz="2600" i="1" cap="all" dirty="0" smtClean="0">
                <a:solidFill>
                  <a:srgbClr val="FF0066"/>
                </a:solidFill>
              </a:rPr>
              <a:t>п</a:t>
            </a:r>
            <a:r>
              <a:rPr lang="ru-RU" sz="2600" i="1" dirty="0" smtClean="0">
                <a:solidFill>
                  <a:srgbClr val="FF0066"/>
                </a:solidFill>
              </a:rPr>
              <a:t>роцедуры вычисления КПС обеспечивают защиту целостности путём присоединения полученных КПС к защищаемым данным</a:t>
            </a:r>
            <a:r>
              <a:rPr lang="ru-RU" sz="2600" dirty="0" smtClean="0">
                <a:solidFill>
                  <a:srgbClr val="000099"/>
                </a:solidFill>
              </a:rPr>
              <a:t>. При вычислении КПС </a:t>
            </a:r>
            <a:r>
              <a:rPr lang="ru-RU" sz="2600" i="1" dirty="0" smtClean="0">
                <a:solidFill>
                  <a:srgbClr val="FF0066"/>
                </a:solidFill>
              </a:rPr>
              <a:t>один и тот же секретный ключ используется для защиты и подтверждения целостности данных</a:t>
            </a:r>
            <a:r>
              <a:rPr lang="ru-RU" sz="2600" dirty="0" smtClean="0">
                <a:solidFill>
                  <a:srgbClr val="000099"/>
                </a:solidFill>
              </a:rPr>
              <a:t>. При использовании этого класса СПЦЛ все потенциальные средства подтверждения целостности данных, либо должны знать заранее используемый секретный ключ, либо иметь средства для получения такого секретного ключа.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673100"/>
            <a:ext cx="835025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4.1.1. Обеспечение целостности на основе вычисления КПС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08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40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Группа объектов/субъектов, способных вычислить КПС защищаемых данных, и группа объектов/субъектов, способных подтвердить целостность защищенных данных, являются, согласно определению самого СПЦЛ, </a:t>
            </a:r>
            <a:r>
              <a:rPr lang="ru-RU" sz="3200" i="1" dirty="0" smtClean="0">
                <a:solidFill>
                  <a:srgbClr val="FF0066"/>
                </a:solidFill>
              </a:rPr>
              <a:t>полностью совместимыми</a:t>
            </a:r>
            <a:r>
              <a:rPr lang="ru-RU" sz="3200" dirty="0" smtClean="0">
                <a:solidFill>
                  <a:srgbClr val="000099"/>
                </a:solidFill>
              </a:rPr>
              <a:t>.</a:t>
            </a:r>
          </a:p>
          <a:p>
            <a:pPr>
              <a:lnSpc>
                <a:spcPts val="40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Этот СПЦЛ </a:t>
            </a:r>
            <a:r>
              <a:rPr lang="ru-RU" sz="3200" i="1" dirty="0" smtClean="0">
                <a:solidFill>
                  <a:srgbClr val="FF0066"/>
                </a:solidFill>
              </a:rPr>
              <a:t>позволяет обнаруживать модификации </a:t>
            </a:r>
            <a:r>
              <a:rPr lang="ru-RU" sz="3200" dirty="0" smtClean="0">
                <a:solidFill>
                  <a:srgbClr val="000099"/>
                </a:solidFill>
              </a:rPr>
              <a:t>следующим образом: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1010245"/>
            <a:ext cx="8001056" cy="508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625475" indent="-625475" algn="l">
              <a:lnSpc>
                <a:spcPts val="40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i="1" dirty="0" smtClean="0">
                <a:solidFill>
                  <a:srgbClr val="FF0066"/>
                </a:solidFill>
              </a:rPr>
              <a:t>защита целостности</a:t>
            </a:r>
            <a:r>
              <a:rPr lang="ru-RU" sz="3200" dirty="0" smtClean="0">
                <a:solidFill>
                  <a:srgbClr val="FF0066"/>
                </a:solidFill>
              </a:rPr>
              <a:t> </a:t>
            </a:r>
            <a:r>
              <a:rPr lang="ru-RU" sz="3200" dirty="0" smtClean="0">
                <a:solidFill>
                  <a:srgbClr val="000099"/>
                </a:solidFill>
              </a:rPr>
              <a:t>обеспечивается путём присоединения КПС к данным, целостность которых должна быть защищена (например, вычисление ОНФ по всей последовательности защищаемых данных, а результат вычисления ОНФ преобразуется с помощью криптографического алгоритма);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734849"/>
            <a:ext cx="8001056" cy="573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29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i="1" dirty="0" smtClean="0">
                <a:solidFill>
                  <a:srgbClr val="FF0066"/>
                </a:solidFill>
              </a:rPr>
              <a:t>подтверждение целостности</a:t>
            </a:r>
            <a:r>
              <a:rPr lang="ru-RU" sz="2400" dirty="0" smtClean="0">
                <a:solidFill>
                  <a:srgbClr val="FF0066"/>
                </a:solidFill>
              </a:rPr>
              <a:t> </a:t>
            </a:r>
            <a:r>
              <a:rPr lang="ru-RU" sz="2400" dirty="0" smtClean="0">
                <a:solidFill>
                  <a:srgbClr val="000099"/>
                </a:solidFill>
              </a:rPr>
              <a:t>обеспечивается на основе использования защищённых данных, КПС и секретного ключа с целью определения, совпадает ли вновь вычисленная КПС с КПС, прикреплённой к защищённым данным (например, средство подтверждения целостности могло бы передать средству защиты целостности данные и секретный ключ, которое бы в ответ направило бы КПС; далее средство подтверждения целостности могло бы сравнить полученную КПС с той, которая в действительности была присоединена к защищаемым данным). Если обе КПС совпадают, то принимается решение о том, что данные не были модифицированы;</a:t>
            </a:r>
            <a:endParaRPr lang="ru-RU" sz="24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1117600"/>
            <a:ext cx="8001056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715963" indent="-715963" algn="l">
              <a:lnSpc>
                <a:spcPts val="4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4000" i="1" dirty="0" smtClean="0">
                <a:solidFill>
                  <a:srgbClr val="FF0066"/>
                </a:solidFill>
              </a:rPr>
              <a:t>снятие защиты </a:t>
            </a:r>
            <a:r>
              <a:rPr lang="ru-RU" sz="4000" i="1" dirty="0" smtClean="0">
                <a:solidFill>
                  <a:srgbClr val="000099"/>
                </a:solidFill>
              </a:rPr>
              <a:t>целостности</a:t>
            </a:r>
            <a:r>
              <a:rPr lang="ru-RU" sz="4000" dirty="0" smtClean="0">
                <a:solidFill>
                  <a:srgbClr val="000099"/>
                </a:solidFill>
              </a:rPr>
              <a:t> обеспечивается путём удаления КПС после того, как была подтверждена целостность защищённых данных.</a:t>
            </a:r>
            <a:endParaRPr lang="ru-RU" sz="40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562100"/>
            <a:ext cx="8001056" cy="473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100"/>
              </a:lnSpc>
            </a:pPr>
            <a:r>
              <a:rPr lang="ru-RU" sz="2400" i="1" dirty="0" smtClean="0">
                <a:solidFill>
                  <a:srgbClr val="FF0066"/>
                </a:solidFill>
              </a:rPr>
              <a:t>ЭЦП вычисляются с использованием закрытого ключа и ассиметричного криптографического алгоритма</a:t>
            </a:r>
            <a:r>
              <a:rPr lang="ru-RU" sz="2400" dirty="0" smtClean="0">
                <a:solidFill>
                  <a:srgbClr val="000099"/>
                </a:solidFill>
              </a:rPr>
              <a:t>. </a:t>
            </a:r>
            <a:r>
              <a:rPr lang="ru-RU" sz="2400" i="1" dirty="0" smtClean="0">
                <a:solidFill>
                  <a:srgbClr val="FF0066"/>
                </a:solidFill>
              </a:rPr>
              <a:t>Целостность</a:t>
            </a:r>
            <a:r>
              <a:rPr lang="ru-RU" sz="2400" dirty="0" smtClean="0">
                <a:solidFill>
                  <a:srgbClr val="000099"/>
                </a:solidFill>
              </a:rPr>
              <a:t> защищённых данных (данные с присоединённой к ним ЭЦП) может быть подтверждена с помощью соответствующего открытого ключа. Как правило, открытый ключ находится в открытом доступе.</a:t>
            </a:r>
          </a:p>
          <a:p>
            <a:pPr hangingPunct="0">
              <a:lnSpc>
                <a:spcPts val="3100"/>
              </a:lnSpc>
            </a:pPr>
            <a:r>
              <a:rPr lang="ru-RU" sz="2400" dirty="0" smtClean="0">
                <a:solidFill>
                  <a:srgbClr val="000099"/>
                </a:solidFill>
              </a:rPr>
              <a:t>ЭЦП позволяют группе объектов/субъектов, которые могут подтвердить целостность данных, проверить их размер (объём) и состав.</a:t>
            </a:r>
          </a:p>
          <a:p>
            <a:pPr>
              <a:lnSpc>
                <a:spcPts val="3100"/>
              </a:lnSpc>
            </a:pPr>
            <a:r>
              <a:rPr lang="ru-RU" sz="2400" i="1" dirty="0" smtClean="0">
                <a:solidFill>
                  <a:srgbClr val="FF0066"/>
                </a:solidFill>
              </a:rPr>
              <a:t>Этот СПЦЛ позволяет обнаруживать модификации </a:t>
            </a:r>
            <a:r>
              <a:rPr lang="ru-RU" sz="2400" dirty="0" smtClean="0">
                <a:solidFill>
                  <a:srgbClr val="000099"/>
                </a:solidFill>
              </a:rPr>
              <a:t>следующим образом:</a:t>
            </a:r>
            <a:endParaRPr lang="ru-RU" sz="2600" dirty="0" smtClean="0">
              <a:solidFill>
                <a:srgbClr val="000099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673100"/>
            <a:ext cx="835025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4.1.2. Обеспечение целостности</a:t>
            </a:r>
            <a:br>
              <a:rPr lang="ru-RU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на основе ЭЦП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33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2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защита целостности </a:t>
            </a:r>
            <a:r>
              <a:rPr lang="ru-RU" dirty="0" smtClean="0">
                <a:solidFill>
                  <a:srgbClr val="000099"/>
                </a:solidFill>
              </a:rPr>
              <a:t>обеспечивается путём присоединения КПС к данным, целостность которых должна быть защищена (например, вычисление цифрового отпечатка по всей последовательности защищаемых данных, а результат вычисления цифрового отпечатка вместе с закрытым ключом и, возможно, с другими параметрами, предназначенными для вычисления определённых необходимых значений, образуют ЭЦП);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537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2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подтверждение целостности </a:t>
            </a:r>
            <a:r>
              <a:rPr lang="ru-RU" sz="2600" dirty="0" smtClean="0">
                <a:solidFill>
                  <a:srgbClr val="000099"/>
                </a:solidFill>
              </a:rPr>
              <a:t>обеспечивается на основе использования цифрового отпечатка принятых защищённых данных, ЭЦП, открытого ключа и соответствующего алгоритма проверки, который осуществляет проверку ЭЦП. Если проверка ЭЦП выявила изменение, то принимается решение о том, что данные были модифицированы;</a:t>
            </a:r>
          </a:p>
          <a:p>
            <a:pPr marL="365125" indent="-365125" algn="l">
              <a:lnSpc>
                <a:spcPts val="32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снятие защиты целостности </a:t>
            </a:r>
            <a:r>
              <a:rPr lang="ru-RU" sz="2600" dirty="0" smtClean="0">
                <a:solidFill>
                  <a:srgbClr val="000099"/>
                </a:solidFill>
              </a:rPr>
              <a:t>обеспечивается путём удаления КПС после того, как была подтверждена целостность защищённых данных.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562100"/>
            <a:ext cx="8001056" cy="473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100"/>
              </a:lnSpc>
            </a:pPr>
            <a:r>
              <a:rPr lang="ru-RU" sz="2400" i="1" dirty="0" smtClean="0">
                <a:solidFill>
                  <a:srgbClr val="FF0066"/>
                </a:solidFill>
              </a:rPr>
              <a:t>Целостность избыточных данных (например, естественный язык) может быть обеспечена с помощью шифрования</a:t>
            </a:r>
            <a:r>
              <a:rPr lang="ru-RU" sz="2400" dirty="0" smtClean="0">
                <a:solidFill>
                  <a:srgbClr val="000099"/>
                </a:solidFill>
              </a:rPr>
              <a:t>. Данные, которые включают коды, обнаруживающие ошибки, и цифровые отпечатки, являются избыточными, а их целостность может быть защищена с помощью шифрования (в том случае, если используемый алгоритм шифрования предотвращает возможность предсказания изменений зашифрованных данных, так как изменения будут отражаться на исходных данных после расшифрования).</a:t>
            </a:r>
            <a:endParaRPr lang="ru-RU" sz="2600" dirty="0" smtClean="0">
              <a:solidFill>
                <a:srgbClr val="000099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673100"/>
            <a:ext cx="835025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4.1.3. Обеспечение целостности на</a:t>
            </a:r>
            <a:br>
              <a:rPr lang="ru-RU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основе шифрования избыточных данных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1028700"/>
            <a:ext cx="8001056" cy="519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4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Обеспечение целостности данных относится, в первую очередь, к защите от потенциальных нарушителей тех данных, к которым предоставляется доступ для записи (</a:t>
            </a:r>
            <a:r>
              <a:rPr lang="en-US" i="1" dirty="0" smtClean="0">
                <a:solidFill>
                  <a:srgbClr val="FF0066"/>
                </a:solidFill>
              </a:rPr>
              <a:t>write</a:t>
            </a:r>
            <a:r>
              <a:rPr lang="ru-RU" i="1" dirty="0" smtClean="0">
                <a:solidFill>
                  <a:srgbClr val="FF0066"/>
                </a:solidFill>
              </a:rPr>
              <a:t>-</a:t>
            </a:r>
            <a:r>
              <a:rPr lang="en-US" i="1" dirty="0" smtClean="0">
                <a:solidFill>
                  <a:srgbClr val="FF0066"/>
                </a:solidFill>
              </a:rPr>
              <a:t>accessible</a:t>
            </a:r>
            <a:r>
              <a:rPr lang="ru-RU" i="1" dirty="0" smtClean="0">
                <a:solidFill>
                  <a:srgbClr val="FF0066"/>
                </a:solidFill>
              </a:rPr>
              <a:t>)</a:t>
            </a:r>
            <a:r>
              <a:rPr lang="ru-RU" dirty="0" smtClean="0">
                <a:solidFill>
                  <a:srgbClr val="000099"/>
                </a:solidFill>
              </a:rPr>
              <a:t>. Более того, в дальнейшем основное внимание сосредоточено на обеспечении целостности с использованием криптографических и не криптографических способов защиты, которые не полагаются только лишь на процедуры регулирования доступа.</a:t>
            </a:r>
            <a:endParaRPr lang="ru-RU" i="1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762000"/>
            <a:ext cx="8001056" cy="403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5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Протоколы безопасности нижних уровней ЭМВОС и Интернет-архитектуры </a:t>
            </a:r>
            <a:r>
              <a:rPr lang="ru-RU" sz="3000" dirty="0" smtClean="0">
                <a:solidFill>
                  <a:srgbClr val="000099"/>
                </a:solidFill>
              </a:rPr>
              <a:t>используют эту группу способов в целях обеспечения целостности данных, конфиденциальность которых защищена.</a:t>
            </a:r>
          </a:p>
          <a:p>
            <a:pPr>
              <a:lnSpc>
                <a:spcPts val="3500"/>
              </a:lnSpc>
            </a:pPr>
            <a:r>
              <a:rPr lang="ru-RU" sz="3000" dirty="0" smtClean="0">
                <a:solidFill>
                  <a:srgbClr val="000099"/>
                </a:solidFill>
              </a:rPr>
              <a:t>Этот способ позволяет обнаруживать модификации следующим образом: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4940300"/>
            <a:ext cx="8001056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2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защита целостности </a:t>
            </a:r>
            <a:r>
              <a:rPr lang="ru-RU" dirty="0" smtClean="0">
                <a:solidFill>
                  <a:srgbClr val="000099"/>
                </a:solidFill>
              </a:rPr>
              <a:t>обеспечивается путём зашифрования избыточных данных;</a:t>
            </a:r>
            <a:endParaRPr lang="ru-RU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272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подтверждение целостности </a:t>
            </a:r>
            <a:r>
              <a:rPr lang="ru-RU" dirty="0" smtClean="0">
                <a:solidFill>
                  <a:srgbClr val="000099"/>
                </a:solidFill>
              </a:rPr>
              <a:t>обеспечивается путём расшифрования защищённых данных и определения, удовлетворяют ли они условию неизменности по отношению к исходным данным. Например: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38250" y="3829050"/>
            <a:ext cx="7645456" cy="218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14350" indent="-514350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arenR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если исходные данные были последовательностью символов </a:t>
            </a:r>
            <a:r>
              <a:rPr lang="en-US" sz="2600" i="1" dirty="0" smtClean="0">
                <a:solidFill>
                  <a:srgbClr val="FF0066"/>
                </a:solidFill>
              </a:rPr>
              <a:t>ASCII</a:t>
            </a:r>
            <a:r>
              <a:rPr lang="ru-RU" sz="2600" i="1" dirty="0" smtClean="0">
                <a:solidFill>
                  <a:srgbClr val="FF0066"/>
                </a:solidFill>
              </a:rPr>
              <a:t>-кода</a:t>
            </a:r>
            <a:r>
              <a:rPr lang="ru-RU" sz="2600" dirty="0" smtClean="0">
                <a:solidFill>
                  <a:srgbClr val="000099"/>
                </a:solidFill>
              </a:rPr>
              <a:t>, то восстановленные данные должны обладать такими же свойствами;</a:t>
            </a:r>
            <a:endParaRPr lang="ru-RU" sz="2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7956550" cy="542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arenR" startAt="2"/>
              <a:defRPr/>
            </a:pPr>
            <a:r>
              <a:rPr lang="ru-RU" sz="2300" i="1" dirty="0" smtClean="0">
                <a:solidFill>
                  <a:srgbClr val="FF0066"/>
                </a:solidFill>
              </a:rPr>
              <a:t>если исходные данные предположительно были высказыванием </a:t>
            </a:r>
            <a:r>
              <a:rPr lang="ru-RU" sz="2300" dirty="0" smtClean="0">
                <a:solidFill>
                  <a:srgbClr val="000099"/>
                </a:solidFill>
              </a:rPr>
              <a:t>(выражением в словах) на определённом языке, то восстановленные данные должны быть (допускаются небольшие изменения) в целом приемлемым высказыванием (выражением в словах) на том же самом языке;</a:t>
            </a:r>
          </a:p>
          <a:p>
            <a:pPr marL="441325" indent="-4413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arenR" startAt="2"/>
              <a:defRPr/>
            </a:pPr>
            <a:r>
              <a:rPr lang="ru-RU" sz="2300" i="1" dirty="0" smtClean="0">
                <a:solidFill>
                  <a:srgbClr val="FF0066"/>
                </a:solidFill>
              </a:rPr>
              <a:t>если исходные данные содержали проверочные суммы</a:t>
            </a:r>
            <a:r>
              <a:rPr lang="ru-RU" sz="2300" dirty="0" smtClean="0">
                <a:solidFill>
                  <a:srgbClr val="000099"/>
                </a:solidFill>
              </a:rPr>
              <a:t>, то можно вычислить такие же проверочной суммы по соответствующим отрезкам последовательности защищённых данных и затем сравнить полученные результаты со значениями проверочных сумм размещённых в расшифрованных данных;</a:t>
            </a:r>
            <a:endParaRPr lang="ru-RU" sz="23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снятие защиты целостности</a:t>
            </a:r>
            <a:r>
              <a:rPr lang="ru-RU" dirty="0" smtClean="0">
                <a:solidFill>
                  <a:srgbClr val="FF0066"/>
                </a:solidFill>
              </a:rPr>
              <a:t> </a:t>
            </a:r>
            <a:r>
              <a:rPr lang="ru-RU" dirty="0" smtClean="0">
                <a:solidFill>
                  <a:srgbClr val="000099"/>
                </a:solidFill>
              </a:rPr>
              <a:t>обеспечивается путём расшифрования зашифрованных данных.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27100" y="2317750"/>
            <a:ext cx="8001056" cy="403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5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(</a:t>
            </a:r>
            <a:r>
              <a:rPr lang="ru-RU" sz="3000" i="1" u="sng" dirty="0" smtClean="0">
                <a:solidFill>
                  <a:srgbClr val="FF0066"/>
                </a:solidFill>
              </a:rPr>
              <a:t>Примечание</a:t>
            </a:r>
            <a:r>
              <a:rPr lang="ru-RU" sz="3000" i="1" dirty="0" smtClean="0">
                <a:solidFill>
                  <a:srgbClr val="FF0066"/>
                </a:solidFill>
              </a:rPr>
              <a:t>. Известно, что этот способ, не приемлемый для некоторых форм избыточности (например, данные с кодами, обнаруживающими ошибки), используется с едиными формами шифрования (например, блочные шифры в режиме сцепки или без неё). Относительно простой пример вероятной ошибки следующий: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5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Если текст в </a:t>
            </a:r>
            <a:r>
              <a:rPr lang="en-US" sz="3000" i="1" dirty="0" smtClean="0">
                <a:solidFill>
                  <a:srgbClr val="FF0066"/>
                </a:solidFill>
              </a:rPr>
              <a:t>ASCII</a:t>
            </a:r>
            <a:r>
              <a:rPr lang="ru-RU" sz="3000" i="1" dirty="0" smtClean="0">
                <a:solidFill>
                  <a:srgbClr val="FF0066"/>
                </a:solidFill>
              </a:rPr>
              <a:t>-коде (например, электронное почтовое сообщение) был защищён с помощью шифрования, то сообщение могло быть модифицировано с помощью уменьшения его длины (</a:t>
            </a:r>
            <a:r>
              <a:rPr lang="en-US" sz="3000" i="1" dirty="0" smtClean="0">
                <a:solidFill>
                  <a:srgbClr val="FF0066"/>
                </a:solidFill>
              </a:rPr>
              <a:t>truncation</a:t>
            </a:r>
            <a:r>
              <a:rPr lang="ru-RU" sz="3000" i="1" dirty="0" smtClean="0">
                <a:solidFill>
                  <a:srgbClr val="FF0066"/>
                </a:solidFill>
              </a:rPr>
              <a:t>), и при этом факт модификации не был бы обнаружен. Последнее возможно только в том случае, когда заголовок почтового сообщения не содержит указателя его длины, что бывает крайне редко.)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606550"/>
            <a:ext cx="8001056" cy="346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000"/>
              </a:lnSpc>
            </a:pPr>
            <a:r>
              <a:rPr lang="ru-RU" sz="2500" i="1" dirty="0" smtClean="0">
                <a:solidFill>
                  <a:srgbClr val="FF0066"/>
                </a:solidFill>
              </a:rPr>
              <a:t>Целостность может быть защищена с помощью способов, которые обеспечивают хранение или передачу данных внутри одного или нескольких предварительно согласованных элементах данных </a:t>
            </a:r>
            <a:r>
              <a:rPr lang="ru-RU" sz="2500" dirty="0" smtClean="0">
                <a:solidFill>
                  <a:srgbClr val="000099"/>
                </a:solidFill>
              </a:rPr>
              <a:t>(сообщениях). Такие способы могут защитить сами данные, а также их различные структуры (например, последовательности элементов данных). К таким способам относятся:</a:t>
            </a:r>
            <a:endParaRPr lang="ru-RU" sz="25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17550"/>
            <a:ext cx="835025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4.2. Обеспечение целостности</a:t>
            </a:r>
          </a:p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на основе контекста сообщения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27100" y="5162550"/>
            <a:ext cx="8001056" cy="112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29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повторение данных;</a:t>
            </a:r>
          </a:p>
          <a:p>
            <a:pPr marL="365125" indent="-365125" algn="l">
              <a:lnSpc>
                <a:spcPts val="29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использование предварительно согласованных элементов данных.</a:t>
            </a:r>
            <a:endParaRPr lang="ru-RU" sz="2400" dirty="0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428750"/>
            <a:ext cx="8001056" cy="476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Этот класс СПЦЛ основан на повторении (</a:t>
            </a:r>
            <a:r>
              <a:rPr lang="en-US" i="1" dirty="0" smtClean="0">
                <a:solidFill>
                  <a:srgbClr val="FF0066"/>
                </a:solidFill>
              </a:rPr>
              <a:t>replication</a:t>
            </a:r>
            <a:r>
              <a:rPr lang="ru-RU" i="1" dirty="0" smtClean="0">
                <a:solidFill>
                  <a:srgbClr val="FF0066"/>
                </a:solidFill>
              </a:rPr>
              <a:t>) данных в пространстве </a:t>
            </a:r>
            <a:r>
              <a:rPr lang="ru-RU" dirty="0" smtClean="0">
                <a:solidFill>
                  <a:srgbClr val="000099"/>
                </a:solidFill>
              </a:rPr>
              <a:t>(например, несколько областей хранения) </a:t>
            </a:r>
            <a:r>
              <a:rPr lang="ru-RU" i="1" dirty="0" smtClean="0">
                <a:solidFill>
                  <a:srgbClr val="FF0066"/>
                </a:solidFill>
              </a:rPr>
              <a:t>или во времени </a:t>
            </a:r>
            <a:r>
              <a:rPr lang="ru-RU" dirty="0" smtClean="0">
                <a:solidFill>
                  <a:srgbClr val="000099"/>
                </a:solidFill>
              </a:rPr>
              <a:t>(например, в различные моменты времени). Предполагается, что потенциальные нарушители не смогут скомпрометировать более чем ограниченное число копий защищаемых данных, и что всякий раз атаки будут обнаружены, а данные можно будет реконструировать из «нетронутых» копий.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57232"/>
            <a:ext cx="835025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4.2.1. Повторение (дублирование) данных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sz="3100" dirty="0" smtClean="0">
                <a:solidFill>
                  <a:srgbClr val="000099"/>
                </a:solidFill>
              </a:rPr>
              <a:t>Например, такой СПЦЛ может быть реализован при защите баз данных от атак типа «проникновение».</a:t>
            </a:r>
          </a:p>
          <a:p>
            <a:r>
              <a:rPr lang="ru-RU" sz="3100" i="1" dirty="0" smtClean="0">
                <a:solidFill>
                  <a:srgbClr val="FF0066"/>
                </a:solidFill>
              </a:rPr>
              <a:t>Эти СПЦЛ позволяют обнаружить нарушения целостности типа «удаление данных» и в последующем восстановить искажённые данные</a:t>
            </a:r>
            <a:r>
              <a:rPr lang="ru-RU" sz="3100" dirty="0" smtClean="0">
                <a:solidFill>
                  <a:srgbClr val="000099"/>
                </a:solidFill>
              </a:rPr>
              <a:t>. Такие способы могут использоваться совместно с другими СПБ. Они обеспечивают целостность следующим образом: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806450"/>
            <a:ext cx="8001056" cy="537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2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защита целостности </a:t>
            </a:r>
            <a:r>
              <a:rPr lang="ru-RU" dirty="0" smtClean="0">
                <a:solidFill>
                  <a:srgbClr val="000099"/>
                </a:solidFill>
              </a:rPr>
              <a:t>обеспечивается путём формирования нескольких копий одних и тех же данных, либо друг за другом по времени, либо в различных точках пространства размещения;</a:t>
            </a:r>
          </a:p>
          <a:p>
            <a:pPr marL="365125" indent="-365125" algn="l">
              <a:lnSpc>
                <a:spcPts val="32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подтверждение целостности </a:t>
            </a:r>
            <a:r>
              <a:rPr lang="ru-RU" dirty="0" smtClean="0">
                <a:solidFill>
                  <a:srgbClr val="000099"/>
                </a:solidFill>
              </a:rPr>
              <a:t>обеспечивается путём поиска копии данных в каждый момент времени или в точках пространства размещения. Затем копии сравниваются, и если не все из них идентичны, то принимается решение, что имело место нарушение целостности;</a:t>
            </a:r>
            <a:endParaRPr lang="ru-RU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8001056" cy="535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i="1" dirty="0" smtClean="0">
                <a:solidFill>
                  <a:srgbClr val="FF0066"/>
                </a:solidFill>
              </a:rPr>
              <a:t>снятие защиты целостности</a:t>
            </a:r>
            <a:r>
              <a:rPr lang="ru-RU" sz="2400" i="1" dirty="0" smtClean="0">
                <a:solidFill>
                  <a:srgbClr val="000099"/>
                </a:solidFill>
              </a:rPr>
              <a:t/>
            </a:r>
            <a:br>
              <a:rPr lang="ru-RU" sz="2400" i="1" dirty="0" smtClean="0">
                <a:solidFill>
                  <a:srgbClr val="000099"/>
                </a:solidFill>
              </a:rPr>
            </a:br>
            <a:r>
              <a:rPr lang="ru-RU" sz="2400" dirty="0" smtClean="0">
                <a:solidFill>
                  <a:srgbClr val="000099"/>
                </a:solidFill>
              </a:rPr>
              <a:t>(с восстановлением) может быть обеспечено тогда, когда достигнуто соответствие некоторому предварительно установленному критерию (например, мажоритарный критерий, т.е. «получение 90% и более согласованного смыслового значения данных среди всех их обработанных копий»), при условии выбора корректного порогового значения этого критерия. А выбранное пороговое значение позволяет минимизировать предварительно согласованный параметр ошибочного восстановления (например, вероятность ошибочного восстановления).</a:t>
            </a:r>
            <a:endParaRPr lang="ru-RU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384300"/>
            <a:ext cx="8001056" cy="503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200"/>
              </a:lnSpc>
              <a:buClr>
                <a:srgbClr val="FF0066"/>
              </a:buClr>
              <a:buSzPct val="80000"/>
              <a:buFont typeface="Wingdings" pitchFamily="2" charset="2"/>
              <a:buNone/>
              <a:defRPr/>
            </a:pPr>
            <a:r>
              <a:rPr lang="ru-RU" sz="3600" i="1" dirty="0" smtClean="0">
                <a:solidFill>
                  <a:srgbClr val="FF0066"/>
                </a:solidFill>
              </a:rPr>
              <a:t>Целевое предназначение службы обеспечения целостности (СЛЦЛ) </a:t>
            </a:r>
            <a:r>
              <a:rPr lang="ru-RU" sz="3600" dirty="0" smtClean="0">
                <a:solidFill>
                  <a:srgbClr val="000099"/>
                </a:solidFill>
              </a:rPr>
              <a:t>— защитить целостность данных и их соответствующие атрибуты, которые могут быть скомпрометированы с использованием одного из следующих способов:</a:t>
            </a:r>
            <a:endParaRPr lang="ru-RU" sz="36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822326"/>
            <a:ext cx="8358214" cy="42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sz="3200" b="1" i="1" dirty="0">
                <a:solidFill>
                  <a:srgbClr val="FF3300"/>
                </a:solidFill>
                <a:latin typeface="Arial" charset="0"/>
              </a:rPr>
              <a:t>I. </a:t>
            </a: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Общие положения</a:t>
            </a:r>
            <a:endParaRPr lang="ru-RU" sz="32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sz="3200" dirty="0" smtClean="0">
                <a:solidFill>
                  <a:srgbClr val="000099"/>
                </a:solidFill>
              </a:rPr>
              <a:t>Следует заметить, что </a:t>
            </a:r>
            <a:r>
              <a:rPr lang="ru-RU" sz="3200" i="1" dirty="0" smtClean="0">
                <a:solidFill>
                  <a:srgbClr val="FF0066"/>
                </a:solidFill>
              </a:rPr>
              <a:t>критерий</a:t>
            </a:r>
            <a:r>
              <a:rPr lang="ru-RU" sz="3200" dirty="0" smtClean="0">
                <a:solidFill>
                  <a:srgbClr val="000099"/>
                </a:solidFill>
              </a:rPr>
              <a:t> такого </a:t>
            </a:r>
            <a:r>
              <a:rPr lang="ru-RU" sz="3200" i="1" dirty="0" smtClean="0">
                <a:solidFill>
                  <a:srgbClr val="FF0066"/>
                </a:solidFill>
              </a:rPr>
              <a:t>восстановления должен быть удовлетворён </a:t>
            </a:r>
            <a:r>
              <a:rPr lang="ru-RU" sz="3200" dirty="0" smtClean="0">
                <a:solidFill>
                  <a:srgbClr val="000099"/>
                </a:solidFill>
              </a:rPr>
              <a:t>и тогда, когда все возможные варианты смыслового значения данных согласованы, и что при таких условиях смысловое значение данных, которое минимизирует параметр ошибочного восстановления, должно быть единым смысловым значением для всех данных.</a:t>
            </a:r>
            <a:endParaRPr lang="ru-RU" sz="3100" dirty="0" smtClean="0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562100"/>
            <a:ext cx="8001056" cy="243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Такие способы обеспечивают обнаружение удаления данных</a:t>
            </a:r>
            <a:r>
              <a:rPr lang="ru-RU" sz="3200" dirty="0" smtClean="0">
                <a:solidFill>
                  <a:srgbClr val="000099"/>
                </a:solidFill>
              </a:rPr>
              <a:t>, целостность которых защищена, и, как правило, используются совместно с другими СПЦЛ: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717550"/>
            <a:ext cx="835025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4.2.2. Использование предварительно согласованных элементов данных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4051300"/>
            <a:ext cx="8001056" cy="224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5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i="1" dirty="0" smtClean="0">
                <a:solidFill>
                  <a:srgbClr val="FF0066"/>
                </a:solidFill>
              </a:rPr>
              <a:t>защита целостности </a:t>
            </a:r>
            <a:r>
              <a:rPr lang="ru-RU" sz="3000" dirty="0" smtClean="0">
                <a:solidFill>
                  <a:srgbClr val="000099"/>
                </a:solidFill>
              </a:rPr>
              <a:t>обеспечивается путём отправки данных в определённые моменты времени и/или их размещения в границах заданного интервала;</a:t>
            </a:r>
            <a:endParaRPr lang="ru-RU" sz="3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4451350"/>
            <a:ext cx="800105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sz="3000" dirty="0" smtClean="0">
                <a:solidFill>
                  <a:srgbClr val="000099"/>
                </a:solidFill>
              </a:rPr>
              <a:t>В целях предотвращения подстановки альтернативных данных этот должен использоваться совместно с другими СПЦЛ.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8001056" cy="359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4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подтверждение целостности</a:t>
            </a:r>
            <a:r>
              <a:rPr lang="ru-RU" dirty="0" smtClean="0">
                <a:solidFill>
                  <a:srgbClr val="FF0066"/>
                </a:solidFill>
              </a:rPr>
              <a:t> </a:t>
            </a:r>
            <a:r>
              <a:rPr lang="ru-RU" dirty="0" smtClean="0">
                <a:solidFill>
                  <a:srgbClr val="000099"/>
                </a:solidFill>
              </a:rPr>
              <a:t>обеспечивается путём проверки данных в установленный момент времени и/или в установленном месте их размещения. Если данные в нужный момент и/или в нужном месте отсутствуют, то принимается решение, что имело место нарушение целостности.</a:t>
            </a:r>
            <a:endParaRPr lang="ru-RU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2051050"/>
            <a:ext cx="8001056" cy="40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200"/>
              </a:lnSpc>
            </a:pPr>
            <a:r>
              <a:rPr lang="ru-RU" sz="2500" i="1" dirty="0" smtClean="0">
                <a:solidFill>
                  <a:srgbClr val="FF0066"/>
                </a:solidFill>
              </a:rPr>
              <a:t>Такие способы проводят анализ целостности всякий раз, когда выполняются идемпотентные операции с положительной обратной связью </a:t>
            </a:r>
            <a:r>
              <a:rPr lang="ru-RU" sz="2500" dirty="0" smtClean="0">
                <a:solidFill>
                  <a:srgbClr val="000099"/>
                </a:solidFill>
              </a:rPr>
              <a:t>(</a:t>
            </a:r>
            <a:r>
              <a:rPr lang="ru-RU" sz="2500" i="1" dirty="0" smtClean="0">
                <a:solidFill>
                  <a:srgbClr val="FF0066"/>
                </a:solidFill>
              </a:rPr>
              <a:t>операция называется идемпотентной</a:t>
            </a:r>
            <a:r>
              <a:rPr lang="ru-RU" sz="2500" i="1" dirty="0" smtClean="0">
                <a:solidFill>
                  <a:srgbClr val="000099"/>
                </a:solidFill>
              </a:rPr>
              <a:t>,</a:t>
            </a:r>
            <a:r>
              <a:rPr lang="ru-RU" sz="2500" dirty="0" smtClean="0">
                <a:solidFill>
                  <a:srgbClr val="000099"/>
                </a:solidFill>
              </a:rPr>
              <a:t> если несколько положительных итераций операции дают один и тот же результат, как и при одиночной итерации). Примерами таких способов являются процедуры передачи с положительными ответными квитанциями и удалённые операции с обратной связью.</a:t>
            </a:r>
            <a:endParaRPr lang="ru-RU" sz="25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17550"/>
            <a:ext cx="8350250" cy="1192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4.3. Обеспечение целостности</a:t>
            </a:r>
          </a:p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на основе обнаружения нарушений и передачи ответных квитанций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8001056" cy="287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2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Такие СПЦЛ предполагают</a:t>
            </a:r>
            <a:r>
              <a:rPr lang="ru-RU" dirty="0" smtClean="0">
                <a:solidFill>
                  <a:srgbClr val="000099"/>
                </a:solidFill>
              </a:rPr>
              <a:t>, что процедуры защиты целостности и подтверждения/снятии защиты целостности осуществляются в течение одного и того же периода времени и, как правило, не приемлемы для хранения данных: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27100" y="3784600"/>
            <a:ext cx="8001056" cy="238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1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защита целостности </a:t>
            </a:r>
            <a:r>
              <a:rPr lang="ru-RU" sz="2600" dirty="0" smtClean="0">
                <a:solidFill>
                  <a:srgbClr val="000099"/>
                </a:solidFill>
              </a:rPr>
              <a:t>обеспечивается путём многократного повторения одного и того же действия, либо столько раз, сколько предписывает ПЛЦЛ, либо, во всех других случаях, пока не будет получена положительная ответная квитанция;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36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8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i="1" dirty="0" smtClean="0">
                <a:solidFill>
                  <a:srgbClr val="FF0066"/>
                </a:solidFill>
              </a:rPr>
              <a:t>подтверждение целостности</a:t>
            </a:r>
            <a:r>
              <a:rPr lang="ru-RU" sz="3200" dirty="0" smtClean="0">
                <a:solidFill>
                  <a:srgbClr val="FF0066"/>
                </a:solidFill>
              </a:rPr>
              <a:t> </a:t>
            </a:r>
            <a:r>
              <a:rPr lang="ru-RU" sz="3200" dirty="0" smtClean="0">
                <a:solidFill>
                  <a:srgbClr val="000099"/>
                </a:solidFill>
              </a:rPr>
              <a:t>обеспечивается путём поэтапной обработки и проверки защищённых данных (если, конечно, ПЛЦЛ не предписывает ничего другого). Результаты успешных проверок отражаются в положительных ответных квитанциях, которые получает объект/субъект, осуществивший процедуру защиты целостности.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028700"/>
            <a:ext cx="8001056" cy="521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7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Если с целью обеспечения корректной доставки информации необходима коррекция поступивших защищённых данных</a:t>
            </a:r>
            <a:r>
              <a:rPr lang="ru-RU" sz="3200" dirty="0" smtClean="0">
                <a:solidFill>
                  <a:srgbClr val="000099"/>
                </a:solidFill>
              </a:rPr>
              <a:t>, и она может быть сделана соответствующим средством, реализующим процедуру снятия защиты целостности данных от модификации, то это средство может отправить положительную ответную квитанцию (после проведённой коррекции).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192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4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Эффективность может быть достигнута лишь тогда</a:t>
            </a:r>
            <a:r>
              <a:rPr lang="ru-RU" sz="2600" dirty="0" smtClean="0">
                <a:solidFill>
                  <a:srgbClr val="000099"/>
                </a:solidFill>
              </a:rPr>
              <a:t>, когда отрицательная ответная квитанция, содержащая отрицательный результат проверки целостности (имело место либо модификация, либо удаление), будет «понята» средством, реализующим процедуру защиты целостности. </a:t>
            </a:r>
          </a:p>
          <a:p>
            <a:pPr>
              <a:lnSpc>
                <a:spcPts val="34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Эти способы предполагают, что модификация данных может быть обнаружена и с помощью других средств </a:t>
            </a:r>
            <a:r>
              <a:rPr lang="ru-RU" sz="2600" dirty="0" smtClean="0">
                <a:solidFill>
                  <a:srgbClr val="000099"/>
                </a:solidFill>
              </a:rPr>
              <a:t>и, следовательно, за счёт усовершенствования самих способов защиты данных от модификации.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784350"/>
            <a:ext cx="8001056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200"/>
              </a:lnSpc>
            </a:pPr>
            <a:r>
              <a:rPr lang="ru-RU" sz="3600" i="1" dirty="0" smtClean="0">
                <a:solidFill>
                  <a:srgbClr val="FF0066"/>
                </a:solidFill>
              </a:rPr>
              <a:t>Целостность может быть обеспечена путём препятствования физическому доступу к хранилищу данных или среде передачи</a:t>
            </a:r>
            <a:r>
              <a:rPr lang="ru-RU" sz="3600" dirty="0" smtClean="0">
                <a:solidFill>
                  <a:srgbClr val="000099"/>
                </a:solidFill>
              </a:rPr>
              <a:t>, а также на основе регулирования физического доступа. УД рассматривается в Главе 3.</a:t>
            </a:r>
            <a:endParaRPr lang="ru-RU" sz="36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17550"/>
            <a:ext cx="8350250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4.4. Обеспечение целостности путём</a:t>
            </a:r>
            <a:br>
              <a:rPr lang="ru-RU" sz="30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препятствования (предотвращения)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2584450"/>
            <a:ext cx="7993063" cy="287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5600"/>
              </a:lnSpc>
            </a:pPr>
            <a:r>
              <a:rPr lang="ru-RU" sz="4400" dirty="0" smtClean="0">
                <a:solidFill>
                  <a:srgbClr val="000099"/>
                </a:solidFill>
              </a:rPr>
              <a:t>Управление доступом может использоваться для построения </a:t>
            </a:r>
            <a:r>
              <a:rPr lang="ru-RU" sz="4400" i="1" dirty="0" smtClean="0">
                <a:solidFill>
                  <a:srgbClr val="FF0066"/>
                </a:solidFill>
              </a:rPr>
              <a:t>зон защиты целостности</a:t>
            </a:r>
            <a:r>
              <a:rPr lang="ru-RU" sz="4400" dirty="0" smtClean="0">
                <a:solidFill>
                  <a:srgbClr val="000099"/>
                </a:solidFill>
              </a:rPr>
              <a:t>.</a:t>
            </a:r>
            <a:endParaRPr lang="ru-RU" sz="4400" dirty="0">
              <a:solidFill>
                <a:srgbClr val="000099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793750" y="939800"/>
            <a:ext cx="8350250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sz="3200" b="1" i="1" dirty="0" smtClean="0">
                <a:solidFill>
                  <a:srgbClr val="FF3300"/>
                </a:solidFill>
                <a:latin typeface="Arial" charset="0"/>
              </a:rPr>
              <a:t>V. </a:t>
            </a: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Взаимодействие с другими</a:t>
            </a:r>
            <a:br>
              <a:rPr lang="ru-RU" sz="32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СЛБ и СПБ</a:t>
            </a:r>
          </a:p>
          <a:p>
            <a:pPr eaLnBrk="0" hangingPunct="0"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5.1. Управление доступом</a:t>
            </a:r>
            <a:endParaRPr lang="ru-RU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762000"/>
            <a:ext cx="8001056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tabLst>
                <a:tab pos="441325" algn="l"/>
              </a:tabLst>
              <a:defRPr/>
            </a:pPr>
            <a:r>
              <a:rPr lang="ru-RU" sz="2700" dirty="0" smtClean="0">
                <a:solidFill>
                  <a:srgbClr val="000099"/>
                </a:solidFill>
              </a:rPr>
              <a:t>неавторизованная (несанкционированная) модификация данных;</a:t>
            </a:r>
          </a:p>
          <a:p>
            <a:pPr marL="441325" indent="-441325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tabLst>
                <a:tab pos="441325" algn="l"/>
              </a:tabLst>
              <a:defRPr/>
            </a:pPr>
            <a:r>
              <a:rPr lang="ru-RU" sz="2700" dirty="0" smtClean="0">
                <a:solidFill>
                  <a:srgbClr val="000099"/>
                </a:solidFill>
              </a:rPr>
              <a:t>неавторизованное (несанкционированное) удаление данных;</a:t>
            </a:r>
          </a:p>
          <a:p>
            <a:pPr marL="441325" indent="-441325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tabLst>
                <a:tab pos="441325" algn="l"/>
              </a:tabLst>
              <a:defRPr/>
            </a:pPr>
            <a:r>
              <a:rPr lang="ru-RU" sz="2700" dirty="0" smtClean="0">
                <a:solidFill>
                  <a:srgbClr val="000099"/>
                </a:solidFill>
              </a:rPr>
              <a:t>неавторизованное (несанкционированное) генерирование данных;</a:t>
            </a:r>
          </a:p>
          <a:p>
            <a:pPr marL="441325" indent="-441325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tabLst>
                <a:tab pos="441325" algn="l"/>
              </a:tabLst>
              <a:defRPr/>
            </a:pPr>
            <a:r>
              <a:rPr lang="ru-RU" sz="2700" dirty="0" smtClean="0">
                <a:solidFill>
                  <a:srgbClr val="000099"/>
                </a:solidFill>
              </a:rPr>
              <a:t>неавторизованная (несанкционированная) вставка данных;</a:t>
            </a:r>
          </a:p>
          <a:p>
            <a:pPr marL="441325" indent="-441325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tabLst>
                <a:tab pos="441325" algn="l"/>
              </a:tabLst>
              <a:defRPr/>
            </a:pPr>
            <a:r>
              <a:rPr lang="ru-RU" sz="2700" dirty="0" smtClean="0">
                <a:solidFill>
                  <a:srgbClr val="000099"/>
                </a:solidFill>
              </a:rPr>
              <a:t>неавторизованная (несанкционированная) повторная передача данных.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606550"/>
            <a:ext cx="8001056" cy="475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sz="2700" i="1" dirty="0" smtClean="0">
                <a:solidFill>
                  <a:srgbClr val="FF0066"/>
                </a:solidFill>
              </a:rPr>
              <a:t>Аутентификация источника данных может использоваться для обеспечения целостности</a:t>
            </a:r>
            <a:r>
              <a:rPr lang="ru-RU" sz="2700" dirty="0" smtClean="0">
                <a:solidFill>
                  <a:srgbClr val="000099"/>
                </a:solidFill>
              </a:rPr>
              <a:t>, например, если протокольный элемент данных (</a:t>
            </a:r>
            <a:r>
              <a:rPr lang="en-US" sz="2700" dirty="0" smtClean="0">
                <a:solidFill>
                  <a:srgbClr val="000099"/>
                </a:solidFill>
              </a:rPr>
              <a:t>Protocol Data Unit</a:t>
            </a:r>
            <a:r>
              <a:rPr lang="ru-RU" sz="2700" dirty="0" smtClean="0">
                <a:solidFill>
                  <a:srgbClr val="000099"/>
                </a:solidFill>
              </a:rPr>
              <a:t> — </a:t>
            </a:r>
            <a:r>
              <a:rPr lang="en-US" sz="2700" dirty="0" smtClean="0">
                <a:solidFill>
                  <a:srgbClr val="000099"/>
                </a:solidFill>
              </a:rPr>
              <a:t>PDU</a:t>
            </a:r>
            <a:r>
              <a:rPr lang="ru-RU" sz="2700" dirty="0" smtClean="0">
                <a:solidFill>
                  <a:srgbClr val="000099"/>
                </a:solidFill>
              </a:rPr>
              <a:t>) не был аутентифицирован, то считается, что </a:t>
            </a:r>
            <a:r>
              <a:rPr lang="en-US" sz="2700" dirty="0" smtClean="0">
                <a:solidFill>
                  <a:srgbClr val="000099"/>
                </a:solidFill>
              </a:rPr>
              <a:t>PDU</a:t>
            </a:r>
            <a:r>
              <a:rPr lang="ru-RU" sz="2700" dirty="0" smtClean="0">
                <a:solidFill>
                  <a:srgbClr val="000099"/>
                </a:solidFill>
              </a:rPr>
              <a:t>-элемент был скомпрометирован. Аналогично, если предполагаемый источник </a:t>
            </a:r>
            <a:r>
              <a:rPr lang="en-US" sz="2700" dirty="0" smtClean="0">
                <a:solidFill>
                  <a:srgbClr val="000099"/>
                </a:solidFill>
              </a:rPr>
              <a:t>PDU</a:t>
            </a:r>
            <a:r>
              <a:rPr lang="ru-RU" sz="2700" dirty="0" smtClean="0">
                <a:solidFill>
                  <a:srgbClr val="000099"/>
                </a:solidFill>
              </a:rPr>
              <a:t>-элемента не авторизован для формирования </a:t>
            </a:r>
            <a:r>
              <a:rPr lang="en-US" sz="2700" dirty="0" smtClean="0">
                <a:solidFill>
                  <a:srgbClr val="000099"/>
                </a:solidFill>
              </a:rPr>
              <a:t>PDU</a:t>
            </a:r>
            <a:r>
              <a:rPr lang="ru-RU" sz="2700" dirty="0" smtClean="0">
                <a:solidFill>
                  <a:srgbClr val="000099"/>
                </a:solidFill>
              </a:rPr>
              <a:t>-элементов, то считается, что имело место нарушение целостности.</a:t>
            </a:r>
            <a:endParaRPr lang="ru-RU" sz="27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17550"/>
            <a:ext cx="8350250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5.2. Аутентификация источника</a:t>
            </a:r>
            <a:br>
              <a:rPr lang="ru-RU" sz="30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данных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295400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400"/>
              </a:lnSpc>
            </a:pPr>
            <a:r>
              <a:rPr lang="ru-RU" sz="3800" dirty="0" smtClean="0">
                <a:solidFill>
                  <a:srgbClr val="000099"/>
                </a:solidFill>
              </a:rPr>
              <a:t>Во многих ситуациях </a:t>
            </a:r>
            <a:r>
              <a:rPr lang="ru-RU" sz="3800" i="1" dirty="0" smtClean="0">
                <a:solidFill>
                  <a:srgbClr val="FF0066"/>
                </a:solidFill>
              </a:rPr>
              <a:t>введение избыточности данных может совмещаться с шифрованием</a:t>
            </a:r>
            <a:r>
              <a:rPr lang="ru-RU" sz="3800" dirty="0" smtClean="0">
                <a:solidFill>
                  <a:srgbClr val="000099"/>
                </a:solidFill>
              </a:rPr>
              <a:t> полученных после введения избыточности данных, которые не могут быть модифицированы без обнаружения такой модификации.</a:t>
            </a:r>
            <a:endParaRPr lang="ru-RU" sz="38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17550"/>
            <a:ext cx="835025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5.3. Конфиденциальность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49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500"/>
              </a:lnSpc>
            </a:pPr>
            <a:r>
              <a:rPr lang="ru-RU" dirty="0" smtClean="0">
                <a:solidFill>
                  <a:srgbClr val="000099"/>
                </a:solidFill>
              </a:rPr>
              <a:t>Более того, </a:t>
            </a:r>
            <a:r>
              <a:rPr lang="ru-RU" i="1" dirty="0" smtClean="0">
                <a:solidFill>
                  <a:srgbClr val="FF0066"/>
                </a:solidFill>
              </a:rPr>
              <a:t>избыточные данные </a:t>
            </a:r>
            <a:r>
              <a:rPr lang="ru-RU" dirty="0" smtClean="0">
                <a:solidFill>
                  <a:srgbClr val="000099"/>
                </a:solidFill>
              </a:rPr>
              <a:t>(например, естественный язык и данные, содержащие проверочные суммы и результаты хэш-функций) </a:t>
            </a:r>
            <a:r>
              <a:rPr lang="ru-RU" i="1" dirty="0" smtClean="0">
                <a:solidFill>
                  <a:srgbClr val="FF0066"/>
                </a:solidFill>
              </a:rPr>
              <a:t>обладают свойством инвариантности </a:t>
            </a:r>
            <a:r>
              <a:rPr lang="ru-RU" dirty="0" smtClean="0">
                <a:solidFill>
                  <a:srgbClr val="000099"/>
                </a:solidFill>
              </a:rPr>
              <a:t>(неизменяемости, </a:t>
            </a:r>
            <a:r>
              <a:rPr lang="en-US" dirty="0" smtClean="0">
                <a:solidFill>
                  <a:srgbClr val="000099"/>
                </a:solidFill>
              </a:rPr>
              <a:t>invariance</a:t>
            </a:r>
            <a:r>
              <a:rPr lang="ru-RU" dirty="0" smtClean="0">
                <a:solidFill>
                  <a:srgbClr val="000099"/>
                </a:solidFill>
              </a:rPr>
              <a:t>). Как правило, изменения в зашифрованных данных приведут к нарушению этого свойства, что будет обнаружено в дальнейшем, т.е. сразу после того, как эти изменённые данные будут «расшифрованы».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29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200"/>
              </a:lnSpc>
            </a:pPr>
            <a:r>
              <a:rPr lang="ru-RU" sz="2500" dirty="0" smtClean="0">
                <a:solidFill>
                  <a:srgbClr val="000099"/>
                </a:solidFill>
              </a:rPr>
              <a:t>(Иными словами, </a:t>
            </a:r>
            <a:r>
              <a:rPr lang="ru-RU" sz="2500" i="1" dirty="0" smtClean="0">
                <a:solidFill>
                  <a:srgbClr val="FF0066"/>
                </a:solidFill>
              </a:rPr>
              <a:t>если </a:t>
            </a:r>
            <a:r>
              <a:rPr lang="en-US" sz="2500" i="1" dirty="0" smtClean="0">
                <a:solidFill>
                  <a:srgbClr val="FF0066"/>
                </a:solidFill>
              </a:rPr>
              <a:t>k</a:t>
            </a:r>
            <a:r>
              <a:rPr lang="ru-RU" sz="2500" i="1" dirty="0" smtClean="0">
                <a:solidFill>
                  <a:srgbClr val="FF0066"/>
                </a:solidFill>
              </a:rPr>
              <a:t> бит информации закодированы </a:t>
            </a:r>
            <a:r>
              <a:rPr lang="ru-RU" sz="2500" dirty="0" smtClean="0">
                <a:solidFill>
                  <a:srgbClr val="000099"/>
                </a:solidFill>
              </a:rPr>
              <a:t>в (</a:t>
            </a:r>
            <a:r>
              <a:rPr lang="en-US" sz="2500" i="1" dirty="0" smtClean="0">
                <a:solidFill>
                  <a:srgbClr val="000099"/>
                </a:solidFill>
              </a:rPr>
              <a:t>k </a:t>
            </a:r>
            <a:r>
              <a:rPr lang="ru-RU" sz="2500" dirty="0" smtClean="0">
                <a:solidFill>
                  <a:srgbClr val="000099"/>
                </a:solidFill>
              </a:rPr>
              <a:t>+ </a:t>
            </a:r>
            <a:r>
              <a:rPr lang="en-US" sz="2500" i="1" dirty="0" smtClean="0">
                <a:solidFill>
                  <a:srgbClr val="000099"/>
                </a:solidFill>
              </a:rPr>
              <a:t>m</a:t>
            </a:r>
            <a:r>
              <a:rPr lang="ru-RU" sz="2500" dirty="0" smtClean="0">
                <a:solidFill>
                  <a:srgbClr val="000099"/>
                </a:solidFill>
              </a:rPr>
              <a:t>)-битовую последовательность, то все допустимые кодовые последовательности образуют распределённые подмножества всех возможных битовых последовательностей. Если изменения зашифрованных данных привели к изменениям после расшифрования, которые с точки зрения нарушителя выглядят как случайные, то вероятность того, что в результате расшифрования искажённых данных будет получена допустимая кодовая последовательность, составляет примерно 2</a:t>
            </a:r>
            <a:r>
              <a:rPr lang="ru-RU" sz="2500" i="1" baseline="30000" dirty="0" smtClean="0">
                <a:solidFill>
                  <a:srgbClr val="000099"/>
                </a:solidFill>
              </a:rPr>
              <a:t>-</a:t>
            </a:r>
            <a:r>
              <a:rPr lang="en-US" sz="2500" i="1" baseline="30000" dirty="0" smtClean="0">
                <a:solidFill>
                  <a:srgbClr val="000099"/>
                </a:solidFill>
              </a:rPr>
              <a:t>m</a:t>
            </a:r>
            <a:r>
              <a:rPr lang="ru-RU" sz="2500" dirty="0" smtClean="0">
                <a:solidFill>
                  <a:srgbClr val="000099"/>
                </a:solidFill>
              </a:rPr>
              <a:t>.)</a:t>
            </a:r>
            <a:endParaRPr lang="ru-RU" sz="2500" dirty="0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503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400"/>
              </a:lnSpc>
            </a:pPr>
            <a:r>
              <a:rPr lang="ru-RU" sz="3600" dirty="0" smtClean="0">
                <a:solidFill>
                  <a:srgbClr val="000099"/>
                </a:solidFill>
              </a:rPr>
              <a:t>Таким образом, </a:t>
            </a:r>
            <a:r>
              <a:rPr lang="ru-RU" sz="3600" i="1" dirty="0" smtClean="0">
                <a:solidFill>
                  <a:srgbClr val="FF0066"/>
                </a:solidFill>
              </a:rPr>
              <a:t>введение избыточности</a:t>
            </a:r>
            <a:r>
              <a:rPr lang="ru-RU" sz="3600" dirty="0" smtClean="0">
                <a:solidFill>
                  <a:srgbClr val="000099"/>
                </a:solidFill>
              </a:rPr>
              <a:t> (включение проверочных сумм или результатов хэш-функций в исходные данные) совместно с обеспечением конфиденциальности на основе криптографии может обеспечить целостность данных.</a:t>
            </a:r>
            <a:endParaRPr lang="ru-RU" sz="3600" dirty="0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1784350"/>
            <a:ext cx="799306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200"/>
              </a:lnSpc>
            </a:pPr>
            <a:r>
              <a:rPr lang="ru-RU" sz="2600" dirty="0" smtClean="0">
                <a:solidFill>
                  <a:srgbClr val="000099"/>
                </a:solidFill>
              </a:rPr>
              <a:t>СЛЦЛ в системах ЭМВОС или Интернет-архитектуры предоставляют следующие </a:t>
            </a:r>
            <a:r>
              <a:rPr lang="ru-RU" sz="2600" i="1" dirty="0" smtClean="0">
                <a:solidFill>
                  <a:srgbClr val="FF0066"/>
                </a:solidFill>
              </a:rPr>
              <a:t>услуги по обеспечению целостности</a:t>
            </a:r>
            <a:r>
              <a:rPr lang="ru-RU" sz="2600" dirty="0" smtClean="0">
                <a:solidFill>
                  <a:srgbClr val="000099"/>
                </a:solidFill>
              </a:rPr>
              <a:t>: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793750" y="717550"/>
            <a:ext cx="835025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sz="3200" b="1" i="1" dirty="0" smtClean="0">
                <a:solidFill>
                  <a:srgbClr val="FF3300"/>
                </a:solidFill>
                <a:latin typeface="Arial" charset="0"/>
              </a:rPr>
              <a:t>VI.</a:t>
            </a: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 Обеспечение целостности в</a:t>
            </a:r>
            <a:r>
              <a:rPr lang="en-US" sz="3200" b="1" i="1" dirty="0" smtClean="0">
                <a:solidFill>
                  <a:srgbClr val="FF3300"/>
                </a:solidFill>
                <a:latin typeface="Arial" charset="0"/>
              </a:rPr>
              <a:t/>
            </a:r>
            <a:br>
              <a:rPr lang="en-US" sz="32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 ЭМВОС и Интернет-архитектуре</a:t>
            </a:r>
            <a:endParaRPr lang="ru-RU" sz="32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3117850"/>
            <a:ext cx="8001056" cy="31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29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целостность соединения с восстановлением;</a:t>
            </a:r>
          </a:p>
          <a:p>
            <a:pPr marL="365125" indent="-365125" algn="l">
              <a:lnSpc>
                <a:spcPts val="29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целостность соединения без восстановления;</a:t>
            </a:r>
          </a:p>
          <a:p>
            <a:pPr marL="365125" indent="-365125" algn="l">
              <a:lnSpc>
                <a:spcPts val="29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целостность отдельных полей при виртуальном соединении;</a:t>
            </a:r>
          </a:p>
          <a:p>
            <a:pPr marL="365125" indent="-365125" algn="l">
              <a:lnSpc>
                <a:spcPts val="29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целостность соединения в дейтаграммном режиме (</a:t>
            </a:r>
            <a:r>
              <a:rPr lang="en-US" sz="2400" dirty="0" smtClean="0">
                <a:solidFill>
                  <a:srgbClr val="000099"/>
                </a:solidFill>
              </a:rPr>
              <a:t>connectionless</a:t>
            </a:r>
            <a:r>
              <a:rPr lang="ru-RU" sz="2400" dirty="0" smtClean="0">
                <a:solidFill>
                  <a:srgbClr val="000099"/>
                </a:solidFill>
              </a:rPr>
              <a:t>);</a:t>
            </a:r>
          </a:p>
          <a:p>
            <a:pPr marL="365125" indent="-365125" algn="l">
              <a:lnSpc>
                <a:spcPts val="29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целостность отдельных полей при соединении в дейтаграммном режиме.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562100"/>
            <a:ext cx="8001056" cy="47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Целостность соединения </a:t>
            </a:r>
            <a:r>
              <a:rPr lang="ru-RU" sz="2600" dirty="0" smtClean="0">
                <a:solidFill>
                  <a:srgbClr val="000099"/>
                </a:solidFill>
              </a:rPr>
              <a:t>обеспечивает защиту целостности всех данных пользователя </a:t>
            </a:r>
            <a:r>
              <a:rPr lang="en-US" sz="2600" i="1" dirty="0" smtClean="0">
                <a:solidFill>
                  <a:srgbClr val="000099"/>
                </a:solidFill>
              </a:rPr>
              <a:t>N</a:t>
            </a:r>
            <a:r>
              <a:rPr lang="ru-RU" sz="2600" dirty="0" smtClean="0">
                <a:solidFill>
                  <a:srgbClr val="000099"/>
                </a:solidFill>
              </a:rPr>
              <a:t>-го уровня ЭМВОС или Интернет-архитектуры, доставляемых по соединению </a:t>
            </a:r>
            <a:r>
              <a:rPr lang="en-US" sz="2600" i="1" dirty="0" smtClean="0">
                <a:solidFill>
                  <a:srgbClr val="000099"/>
                </a:solidFill>
              </a:rPr>
              <a:t>N</a:t>
            </a:r>
            <a:r>
              <a:rPr lang="ru-RU" sz="2600" dirty="0" smtClean="0">
                <a:solidFill>
                  <a:srgbClr val="000099"/>
                </a:solidFill>
              </a:rPr>
              <a:t>-го уровня ЭМВОС или Интернет-архитектуры, а также обнаружение любой модификации, вставки, удаления и повторной передачи любых данных в пределах всей последовательности обслуживаемых элементов данных (с предполагаемым восстановлением).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17550"/>
            <a:ext cx="8350250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6.1. Целостность соединения с</a:t>
            </a:r>
            <a:br>
              <a:rPr lang="ru-RU" sz="30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восстановлением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562100"/>
            <a:ext cx="8001056" cy="47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Целостность соединения </a:t>
            </a:r>
            <a:r>
              <a:rPr lang="ru-RU" sz="2600" dirty="0" smtClean="0">
                <a:solidFill>
                  <a:srgbClr val="000099"/>
                </a:solidFill>
              </a:rPr>
              <a:t>обеспечивает защиту целостности всех данных пользователя </a:t>
            </a:r>
            <a:r>
              <a:rPr lang="en-US" sz="2600" i="1" dirty="0" smtClean="0">
                <a:solidFill>
                  <a:srgbClr val="000099"/>
                </a:solidFill>
              </a:rPr>
              <a:t>N</a:t>
            </a:r>
            <a:r>
              <a:rPr lang="ru-RU" sz="2600" dirty="0" smtClean="0">
                <a:solidFill>
                  <a:srgbClr val="000099"/>
                </a:solidFill>
              </a:rPr>
              <a:t>-го уровня ЭМВОС или Интернет-архитектуры, доставляемых по соединению </a:t>
            </a:r>
            <a:r>
              <a:rPr lang="en-US" sz="2600" i="1" dirty="0" smtClean="0">
                <a:solidFill>
                  <a:srgbClr val="000099"/>
                </a:solidFill>
              </a:rPr>
              <a:t>N</a:t>
            </a:r>
            <a:r>
              <a:rPr lang="ru-RU" sz="2600" dirty="0" smtClean="0">
                <a:solidFill>
                  <a:srgbClr val="000099"/>
                </a:solidFill>
              </a:rPr>
              <a:t>-го уровня ЭМВОС или Интернет-архитектуры, а также обнаружение любой модификации, вставки, удаления и повторной передачи любых данных в пределах всей последовательности обслуживаемых элементов данных (не предполагая восстановление).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17550"/>
            <a:ext cx="8350250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6.2. Целостность соединения без</a:t>
            </a:r>
            <a:br>
              <a:rPr lang="ru-RU" sz="30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восстановления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695450"/>
            <a:ext cx="8001056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sz="2700" i="1" dirty="0" smtClean="0">
                <a:solidFill>
                  <a:srgbClr val="FF0066"/>
                </a:solidFill>
              </a:rPr>
              <a:t>Целостность отдельных полей </a:t>
            </a:r>
            <a:r>
              <a:rPr lang="ru-RU" sz="2700" dirty="0" smtClean="0">
                <a:solidFill>
                  <a:srgbClr val="000099"/>
                </a:solidFill>
              </a:rPr>
              <a:t>обеспечивает защиту целостности определённых полей внутри данных пользователя </a:t>
            </a:r>
            <a:r>
              <a:rPr lang="en-US" sz="2700" i="1" dirty="0" smtClean="0">
                <a:solidFill>
                  <a:srgbClr val="000099"/>
                </a:solidFill>
              </a:rPr>
              <a:t>N</a:t>
            </a:r>
            <a:r>
              <a:rPr lang="ru-RU" sz="2700" dirty="0" smtClean="0">
                <a:solidFill>
                  <a:srgbClr val="000099"/>
                </a:solidFill>
              </a:rPr>
              <a:t>-го уровня ЭМВОС или Интернет-архитектуры, доставляемых в обслуживаемых элементах данных </a:t>
            </a:r>
            <a:r>
              <a:rPr lang="en-US" sz="2700" i="1" dirty="0" smtClean="0">
                <a:solidFill>
                  <a:srgbClr val="000099"/>
                </a:solidFill>
              </a:rPr>
              <a:t>N</a:t>
            </a:r>
            <a:r>
              <a:rPr lang="ru-RU" sz="2700" dirty="0" smtClean="0">
                <a:solidFill>
                  <a:srgbClr val="000099"/>
                </a:solidFill>
              </a:rPr>
              <a:t>-го уровня ЭМВОС или Интернет-архитектуры по виртуальному соединению, и обнаружение модификации, вставки, удаления и повторной передачи защищаемых полей.</a:t>
            </a:r>
            <a:endParaRPr lang="ru-RU" sz="27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17550"/>
            <a:ext cx="8350250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6.3. Целостность отдельных полей</a:t>
            </a:r>
            <a:br>
              <a:rPr lang="ru-RU" sz="30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при виртуальном соединении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739900"/>
            <a:ext cx="8001056" cy="441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300"/>
              </a:lnSpc>
            </a:pPr>
            <a:r>
              <a:rPr lang="ru-RU" sz="3300" i="1" dirty="0" smtClean="0">
                <a:solidFill>
                  <a:srgbClr val="FF0066"/>
                </a:solidFill>
              </a:rPr>
              <a:t>Целостность соединения в дейтаграммном режиме</a:t>
            </a:r>
            <a:r>
              <a:rPr lang="ru-RU" sz="3300" dirty="0" smtClean="0">
                <a:solidFill>
                  <a:srgbClr val="000099"/>
                </a:solidFill>
              </a:rPr>
              <a:t>, устанавливаемого на </a:t>
            </a:r>
            <a:r>
              <a:rPr lang="en-US" sz="3300" i="1" dirty="0" smtClean="0">
                <a:solidFill>
                  <a:srgbClr val="000099"/>
                </a:solidFill>
              </a:rPr>
              <a:t>N</a:t>
            </a:r>
            <a:r>
              <a:rPr lang="ru-RU" sz="3300" dirty="0" smtClean="0">
                <a:solidFill>
                  <a:srgbClr val="000099"/>
                </a:solidFill>
              </a:rPr>
              <a:t>-уровне ЭМВОС или Интернет-архитектуры, обеспечивает гарантии целостности, запрашиваемой объектом/субъектом</a:t>
            </a:r>
            <a:r>
              <a:rPr lang="ru-RU" sz="3300" i="1" dirty="0" smtClean="0">
                <a:solidFill>
                  <a:srgbClr val="000099"/>
                </a:solidFill>
              </a:rPr>
              <a:t> </a:t>
            </a:r>
            <a:r>
              <a:rPr lang="ru-RU" sz="3300" dirty="0" smtClean="0">
                <a:solidFill>
                  <a:srgbClr val="000099"/>
                </a:solidFill>
              </a:rPr>
              <a:t>(</a:t>
            </a:r>
            <a:r>
              <a:rPr lang="en-US" sz="3300" i="1" dirty="0" smtClean="0">
                <a:solidFill>
                  <a:srgbClr val="000099"/>
                </a:solidFill>
              </a:rPr>
              <a:t>N</a:t>
            </a:r>
            <a:r>
              <a:rPr lang="ru-RU" sz="3300" dirty="0" smtClean="0">
                <a:solidFill>
                  <a:srgbClr val="000099"/>
                </a:solidFill>
              </a:rPr>
              <a:t> + 1)-уровня ЭМВОС или Интернет-архитектуры.</a:t>
            </a:r>
            <a:endParaRPr lang="ru-RU" sz="33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17550"/>
            <a:ext cx="8350250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6.4. Целостность соединения в дейтаграммном режиме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№7: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целостности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2">
      <a:dk1>
        <a:srgbClr val="000000"/>
      </a:dk1>
      <a:lt1>
        <a:srgbClr val="FFFFCC"/>
      </a:lt1>
      <a:dk2>
        <a:srgbClr val="993300"/>
      </a:dk2>
      <a:lt2>
        <a:srgbClr val="EDE1AF"/>
      </a:lt2>
      <a:accent1>
        <a:srgbClr val="CAC0E2"/>
      </a:accent1>
      <a:accent2>
        <a:srgbClr val="DFC977"/>
      </a:accent2>
      <a:accent3>
        <a:srgbClr val="FFFFE2"/>
      </a:accent3>
      <a:accent4>
        <a:srgbClr val="000000"/>
      </a:accent4>
      <a:accent5>
        <a:srgbClr val="E1DCEE"/>
      </a:accent5>
      <a:accent6>
        <a:srgbClr val="CAB66B"/>
      </a:accent6>
      <a:hlink>
        <a:srgbClr val="660033"/>
      </a:hlink>
      <a:folHlink>
        <a:srgbClr val="993366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AFFF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AFFF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Factory</Template>
  <TotalTime>6990</TotalTime>
  <Words>7375</Words>
  <Application>Microsoft Office PowerPoint</Application>
  <PresentationFormat>Экран (4:3)</PresentationFormat>
  <Paragraphs>555</Paragraphs>
  <Slides>123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123</vt:i4>
      </vt:variant>
    </vt:vector>
  </HeadingPairs>
  <TitlesOfParts>
    <vt:vector size="128" baseType="lpstr">
      <vt:lpstr>Arial</vt:lpstr>
      <vt:lpstr>Tahoma</vt:lpstr>
      <vt:lpstr>Verdana</vt:lpstr>
      <vt:lpstr>Wingdings</vt:lpstr>
      <vt:lpstr>Factory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University of Glamorgan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dmelniko</dc:creator>
  <cp:lastModifiedBy>Пользователь Windows</cp:lastModifiedBy>
  <cp:revision>1781</cp:revision>
  <dcterms:created xsi:type="dcterms:W3CDTF">2004-05-29T13:25:37Z</dcterms:created>
  <dcterms:modified xsi:type="dcterms:W3CDTF">2022-09-18T11:18:53Z</dcterms:modified>
</cp:coreProperties>
</file>