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517" r:id="rId3"/>
    <p:sldId id="707" r:id="rId4"/>
    <p:sldId id="773" r:id="rId5"/>
    <p:sldId id="571" r:id="rId6"/>
    <p:sldId id="714" r:id="rId7"/>
    <p:sldId id="774" r:id="rId8"/>
    <p:sldId id="775" r:id="rId9"/>
    <p:sldId id="776" r:id="rId10"/>
    <p:sldId id="713" r:id="rId11"/>
    <p:sldId id="715" r:id="rId12"/>
    <p:sldId id="268" r:id="rId13"/>
    <p:sldId id="778" r:id="rId14"/>
    <p:sldId id="779" r:id="rId15"/>
    <p:sldId id="780" r:id="rId16"/>
    <p:sldId id="781" r:id="rId17"/>
    <p:sldId id="712" r:id="rId18"/>
    <p:sldId id="782" r:id="rId19"/>
    <p:sldId id="783" r:id="rId20"/>
    <p:sldId id="784" r:id="rId21"/>
    <p:sldId id="785" r:id="rId22"/>
    <p:sldId id="786" r:id="rId23"/>
    <p:sldId id="777" r:id="rId24"/>
    <p:sldId id="787" r:id="rId25"/>
    <p:sldId id="789" r:id="rId26"/>
    <p:sldId id="790" r:id="rId27"/>
    <p:sldId id="792" r:id="rId28"/>
    <p:sldId id="791" r:id="rId29"/>
    <p:sldId id="793" r:id="rId30"/>
    <p:sldId id="788" r:id="rId31"/>
    <p:sldId id="795" r:id="rId32"/>
    <p:sldId id="796" r:id="rId33"/>
    <p:sldId id="730" r:id="rId34"/>
    <p:sldId id="736" r:id="rId35"/>
    <p:sldId id="797" r:id="rId36"/>
    <p:sldId id="798" r:id="rId37"/>
    <p:sldId id="799" r:id="rId38"/>
    <p:sldId id="800" r:id="rId39"/>
    <p:sldId id="801" r:id="rId40"/>
    <p:sldId id="803" r:id="rId41"/>
    <p:sldId id="802" r:id="rId42"/>
    <p:sldId id="804" r:id="rId43"/>
    <p:sldId id="805" r:id="rId44"/>
    <p:sldId id="806" r:id="rId45"/>
    <p:sldId id="807" r:id="rId46"/>
    <p:sldId id="808" r:id="rId47"/>
    <p:sldId id="809" r:id="rId48"/>
    <p:sldId id="612" r:id="rId49"/>
    <p:sldId id="592" r:id="rId50"/>
    <p:sldId id="810" r:id="rId51"/>
    <p:sldId id="811" r:id="rId52"/>
    <p:sldId id="614" r:id="rId53"/>
    <p:sldId id="812" r:id="rId54"/>
    <p:sldId id="813" r:id="rId55"/>
    <p:sldId id="729" r:id="rId56"/>
    <p:sldId id="815" r:id="rId57"/>
    <p:sldId id="814" r:id="rId58"/>
    <p:sldId id="816" r:id="rId59"/>
    <p:sldId id="817" r:id="rId60"/>
    <p:sldId id="737" r:id="rId61"/>
    <p:sldId id="818" r:id="rId62"/>
    <p:sldId id="819" r:id="rId63"/>
    <p:sldId id="821" r:id="rId64"/>
    <p:sldId id="820" r:id="rId65"/>
    <p:sldId id="822" r:id="rId66"/>
    <p:sldId id="823" r:id="rId67"/>
    <p:sldId id="824" r:id="rId68"/>
    <p:sldId id="616" r:id="rId69"/>
    <p:sldId id="825" r:id="rId70"/>
    <p:sldId id="703" r:id="rId71"/>
    <p:sldId id="826" r:id="rId72"/>
    <p:sldId id="827" r:id="rId73"/>
    <p:sldId id="615" r:id="rId74"/>
    <p:sldId id="828" r:id="rId75"/>
    <p:sldId id="832" r:id="rId76"/>
    <p:sldId id="829" r:id="rId77"/>
    <p:sldId id="830" r:id="rId78"/>
    <p:sldId id="831" r:id="rId79"/>
    <p:sldId id="833" r:id="rId80"/>
    <p:sldId id="834" r:id="rId81"/>
    <p:sldId id="622" r:id="rId82"/>
    <p:sldId id="835" r:id="rId83"/>
    <p:sldId id="655" r:id="rId84"/>
    <p:sldId id="836" r:id="rId85"/>
    <p:sldId id="837" r:id="rId86"/>
    <p:sldId id="838" r:id="rId87"/>
    <p:sldId id="839" r:id="rId88"/>
    <p:sldId id="840" r:id="rId89"/>
    <p:sldId id="841" r:id="rId90"/>
    <p:sldId id="743" r:id="rId91"/>
    <p:sldId id="741" r:id="rId92"/>
    <p:sldId id="842" r:id="rId93"/>
    <p:sldId id="843" r:id="rId94"/>
    <p:sldId id="844" r:id="rId95"/>
    <p:sldId id="845" r:id="rId96"/>
    <p:sldId id="846" r:id="rId97"/>
    <p:sldId id="847" r:id="rId98"/>
    <p:sldId id="848" r:id="rId99"/>
    <p:sldId id="627" r:id="rId100"/>
    <p:sldId id="849" r:id="rId101"/>
    <p:sldId id="850" r:id="rId102"/>
    <p:sldId id="794" r:id="rId103"/>
    <p:sldId id="866" r:id="rId104"/>
    <p:sldId id="745" r:id="rId105"/>
    <p:sldId id="852" r:id="rId106"/>
    <p:sldId id="853" r:id="rId107"/>
    <p:sldId id="854" r:id="rId108"/>
    <p:sldId id="855" r:id="rId109"/>
    <p:sldId id="856" r:id="rId110"/>
    <p:sldId id="857" r:id="rId111"/>
    <p:sldId id="859" r:id="rId112"/>
    <p:sldId id="860" r:id="rId113"/>
    <p:sldId id="861" r:id="rId114"/>
    <p:sldId id="862" r:id="rId115"/>
    <p:sldId id="863" r:id="rId116"/>
    <p:sldId id="864" r:id="rId117"/>
    <p:sldId id="865" r:id="rId118"/>
    <p:sldId id="698" r:id="rId119"/>
    <p:sldId id="699" r:id="rId120"/>
    <p:sldId id="700" r:id="rId121"/>
    <p:sldId id="701" r:id="rId122"/>
    <p:sldId id="702" r:id="rId1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CFB8"/>
    <a:srgbClr val="E5E5FF"/>
    <a:srgbClr val="DDFFDD"/>
    <a:srgbClr val="CCFFFF"/>
    <a:srgbClr val="FF0066"/>
    <a:srgbClr val="CCECFF"/>
    <a:srgbClr val="CCFF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3" autoAdjust="0"/>
    <p:restoredTop sz="94780" autoAdjust="0"/>
  </p:normalViewPr>
  <p:slideViewPr>
    <p:cSldViewPr snapToGrid="0">
      <p:cViewPr varScale="1">
        <p:scale>
          <a:sx n="84" d="100"/>
          <a:sy n="84" d="100"/>
        </p:scale>
        <p:origin x="137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62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6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8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9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2" name="Freeform 10"/>
          <p:cNvSpPr>
            <a:spLocks/>
          </p:cNvSpPr>
          <p:nvPr/>
        </p:nvSpPr>
        <p:spPr bwMode="hidden">
          <a:xfrm rot="16200000">
            <a:off x="3977481" y="-853281"/>
            <a:ext cx="1722438" cy="3429000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3" name="Picture 11" descr="Facban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8742D-032D-4574-9511-A3AD2BED1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E64BA-B7A4-4708-B28B-536D5DAB0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11731-6C88-4F83-9E6C-EB1E9FA90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84805-67EA-41FF-BFB9-9242C46B3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51BE1-9FE2-4933-BB35-D352CC59B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8E7E-AE1C-4DED-9BE4-83F8E44A4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4EB5B-DE5F-469D-ABAF-3DF469DFA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99C57-CD85-4EC6-8525-8EB3F5AA0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10100-3A27-4D86-955C-8EA6B43C8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CBCEA-AA66-417F-9B56-7DC8F563E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AEE0-D2A4-4AAD-8230-24279D3D4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3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4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5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6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7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8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9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34" name="Picture 10" descr="Facbann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FCBC934-04D6-45CB-A398-EF32765E8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27088" y="549275"/>
            <a:ext cx="8316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400" b="1" i="1">
                <a:solidFill>
                  <a:srgbClr val="CC0000"/>
                </a:solidFill>
              </a:rPr>
              <a:t>КУРС ЛЕКЦИЙ</a:t>
            </a:r>
            <a:endParaRPr lang="en-GB" sz="3400" b="1" i="1">
              <a:solidFill>
                <a:srgbClr val="CC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93750" y="3933825"/>
            <a:ext cx="8350250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 marL="342900" indent="-342900" fontAlgn="ctr">
              <a:lnSpc>
                <a:spcPts val="3600"/>
              </a:lnSpc>
              <a:spcBef>
                <a:spcPts val="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200" dirty="0">
                <a:solidFill>
                  <a:srgbClr val="CC0000"/>
                </a:solidFill>
              </a:rPr>
              <a:t>Лекция </a:t>
            </a:r>
            <a:r>
              <a:rPr lang="ru-RU" sz="3200" dirty="0" smtClean="0">
                <a:solidFill>
                  <a:srgbClr val="CC0000"/>
                </a:solidFill>
              </a:rPr>
              <a:t>№8:</a:t>
            </a:r>
            <a:r>
              <a:rPr lang="ru-RU" sz="3200" dirty="0" smtClean="0">
                <a:solidFill>
                  <a:srgbClr val="FF3300"/>
                </a:solidFill>
              </a:rPr>
              <a:t> </a:t>
            </a:r>
            <a:r>
              <a:rPr lang="ru-RU" sz="3200" i="1" dirty="0">
                <a:solidFill>
                  <a:srgbClr val="56AC00"/>
                </a:solidFill>
              </a:rPr>
              <a:t>Теоретические основы </a:t>
            </a:r>
            <a:r>
              <a:rPr lang="ru-RU" sz="3200" i="1" dirty="0" smtClean="0">
                <a:solidFill>
                  <a:srgbClr val="56AC00"/>
                </a:solidFill>
              </a:rPr>
              <a:t>аудита безопасности и оповещения об опасности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755650" y="5805488"/>
            <a:ext cx="838835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 dirty="0">
                <a:solidFill>
                  <a:srgbClr val="3333CC"/>
                </a:solidFill>
              </a:rPr>
              <a:t>МЕЛЬНИКОВ Дмитрий Анатольевич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>
                <a:solidFill>
                  <a:srgbClr val="3333CC"/>
                </a:solidFill>
              </a:rPr>
              <a:t>доктор </a:t>
            </a:r>
            <a:r>
              <a:rPr lang="ru-RU" sz="2600" dirty="0">
                <a:solidFill>
                  <a:srgbClr val="3333CC"/>
                </a:solidFill>
              </a:rPr>
              <a:t>технических наук, доцент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93750" y="1473200"/>
            <a:ext cx="835025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EA75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ИНФОРМАЦИОННАЯ БЕЗОПАСНОСТЬ ОТКРЫТЫХ СИСТЕМ</a:t>
            </a: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srgbClr val="EA75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7956550" cy="524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4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оповещение о реальных или очевидных попытках нарушения безопасности;</a:t>
            </a:r>
          </a:p>
          <a:p>
            <a:pPr marL="533400" indent="-533400" algn="l">
              <a:lnSpc>
                <a:spcPts val="4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оповещение о различных событиях безопасности, включая «штатные» события;</a:t>
            </a:r>
          </a:p>
          <a:p>
            <a:pPr marL="533400" indent="-533400" algn="l">
              <a:lnSpc>
                <a:spcPts val="4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оповещение о событиях, которые обусловлены достижением некоторых предельных ограничений.</a:t>
            </a:r>
            <a:endParaRPr lang="ru-RU" sz="3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0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Все записи результатов АДБ</a:t>
            </a:r>
            <a:r>
              <a:rPr lang="ru-RU" sz="2600" dirty="0" smtClean="0">
                <a:solidFill>
                  <a:srgbClr val="000099"/>
                </a:solidFill>
              </a:rPr>
              <a:t>, непосредственно связанные с соответствующим используемым соединением, </a:t>
            </a:r>
            <a:r>
              <a:rPr lang="ru-RU" sz="2600" i="1" dirty="0" smtClean="0">
                <a:solidFill>
                  <a:srgbClr val="FF0066"/>
                </a:solidFill>
              </a:rPr>
              <a:t>должны быть однозначно идентифицированы </a:t>
            </a:r>
            <a:r>
              <a:rPr lang="ru-RU" sz="2600" dirty="0" smtClean="0">
                <a:solidFill>
                  <a:srgbClr val="000099"/>
                </a:solidFill>
              </a:rPr>
              <a:t>в целях обеспечения гарантий того, чтобы эти записи могли быть найдены и при необходимости скопированы.</a:t>
            </a:r>
          </a:p>
          <a:p>
            <a:pPr>
              <a:lnSpc>
                <a:spcPts val="32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Для создания соответствующих СЛАО рекомендуется использовать международные стандарты ITU-T Rec. </a:t>
            </a:r>
            <a:r>
              <a:rPr lang="fr-FR" sz="2600" dirty="0" smtClean="0">
                <a:solidFill>
                  <a:srgbClr val="000099"/>
                </a:solidFill>
              </a:rPr>
              <a:t>X</a:t>
            </a:r>
            <a:r>
              <a:rPr lang="ru-RU" sz="2600" dirty="0" smtClean="0">
                <a:solidFill>
                  <a:srgbClr val="000099"/>
                </a:solidFill>
              </a:rPr>
              <a:t>.734 | </a:t>
            </a:r>
            <a:r>
              <a:rPr lang="fr-FR" sz="2600" dirty="0" smtClean="0">
                <a:solidFill>
                  <a:srgbClr val="000099"/>
                </a:solidFill>
              </a:rPr>
              <a:t>ISO</a:t>
            </a:r>
            <a:r>
              <a:rPr lang="ru-RU" sz="2600" dirty="0" smtClean="0">
                <a:solidFill>
                  <a:srgbClr val="000099"/>
                </a:solidFill>
              </a:rPr>
              <a:t>/</a:t>
            </a:r>
            <a:r>
              <a:rPr lang="fr-FR" sz="2600" dirty="0" smtClean="0">
                <a:solidFill>
                  <a:srgbClr val="000099"/>
                </a:solidFill>
              </a:rPr>
              <a:t>IEC</a:t>
            </a:r>
            <a:r>
              <a:rPr lang="ru-RU" sz="2600" dirty="0" smtClean="0">
                <a:solidFill>
                  <a:srgbClr val="000099"/>
                </a:solidFill>
              </a:rPr>
              <a:t/>
            </a:r>
            <a:br>
              <a:rPr lang="ru-RU" sz="2600" dirty="0" smtClean="0">
                <a:solidFill>
                  <a:srgbClr val="000099"/>
                </a:solidFill>
              </a:rPr>
            </a:br>
            <a:r>
              <a:rPr lang="ru-RU" sz="2600" dirty="0" smtClean="0">
                <a:solidFill>
                  <a:srgbClr val="000099"/>
                </a:solidFill>
              </a:rPr>
              <a:t>10164-5, </a:t>
            </a:r>
            <a:r>
              <a:rPr lang="fr-FR" sz="2600" dirty="0" smtClean="0">
                <a:solidFill>
                  <a:srgbClr val="000099"/>
                </a:solidFill>
              </a:rPr>
              <a:t>ITU</a:t>
            </a:r>
            <a:r>
              <a:rPr lang="ru-RU" sz="2600" dirty="0" smtClean="0">
                <a:solidFill>
                  <a:srgbClr val="000099"/>
                </a:solidFill>
              </a:rPr>
              <a:t>-</a:t>
            </a:r>
            <a:r>
              <a:rPr lang="fr-FR" sz="2600" dirty="0" smtClean="0">
                <a:solidFill>
                  <a:srgbClr val="000099"/>
                </a:solidFill>
              </a:rPr>
              <a:t>T </a:t>
            </a:r>
            <a:r>
              <a:rPr lang="fr-FR" sz="2600" dirty="0" err="1" smtClean="0">
                <a:solidFill>
                  <a:srgbClr val="000099"/>
                </a:solidFill>
              </a:rPr>
              <a:t>Rec</a:t>
            </a:r>
            <a:r>
              <a:rPr lang="ru-RU" sz="2600" dirty="0" smtClean="0">
                <a:solidFill>
                  <a:srgbClr val="000099"/>
                </a:solidFill>
              </a:rPr>
              <a:t>. </a:t>
            </a:r>
            <a:r>
              <a:rPr lang="fr-FR" sz="2600" dirty="0" smtClean="0">
                <a:solidFill>
                  <a:srgbClr val="000099"/>
                </a:solidFill>
              </a:rPr>
              <a:t>X</a:t>
            </a:r>
            <a:r>
              <a:rPr lang="ru-RU" sz="2600" dirty="0" smtClean="0">
                <a:solidFill>
                  <a:srgbClr val="000099"/>
                </a:solidFill>
              </a:rPr>
              <a:t>.735 | </a:t>
            </a:r>
            <a:r>
              <a:rPr lang="fr-FR" sz="2600" dirty="0" smtClean="0">
                <a:solidFill>
                  <a:srgbClr val="000099"/>
                </a:solidFill>
              </a:rPr>
              <a:t>ISO</a:t>
            </a:r>
            <a:r>
              <a:rPr lang="ru-RU" sz="2600" dirty="0" smtClean="0">
                <a:solidFill>
                  <a:srgbClr val="000099"/>
                </a:solidFill>
              </a:rPr>
              <a:t>/</a:t>
            </a:r>
            <a:r>
              <a:rPr lang="fr-FR" sz="2600" dirty="0" smtClean="0">
                <a:solidFill>
                  <a:srgbClr val="000099"/>
                </a:solidFill>
              </a:rPr>
              <a:t>IEC</a:t>
            </a:r>
            <a:r>
              <a:rPr lang="ru-RU" sz="2600" dirty="0" smtClean="0">
                <a:solidFill>
                  <a:srgbClr val="000099"/>
                </a:solidFill>
              </a:rPr>
              <a:t> 10164-6, </a:t>
            </a:r>
            <a:r>
              <a:rPr lang="fr-FR" sz="2600" dirty="0" smtClean="0">
                <a:solidFill>
                  <a:srgbClr val="000099"/>
                </a:solidFill>
              </a:rPr>
              <a:t>ITU</a:t>
            </a:r>
            <a:r>
              <a:rPr lang="ru-RU" sz="2600" dirty="0" smtClean="0">
                <a:solidFill>
                  <a:srgbClr val="000099"/>
                </a:solidFill>
              </a:rPr>
              <a:t>-</a:t>
            </a:r>
            <a:r>
              <a:rPr lang="fr-FR" sz="2600" dirty="0" smtClean="0">
                <a:solidFill>
                  <a:srgbClr val="000099"/>
                </a:solidFill>
              </a:rPr>
              <a:t>T </a:t>
            </a:r>
            <a:r>
              <a:rPr lang="fr-FR" sz="2600" dirty="0" err="1" smtClean="0">
                <a:solidFill>
                  <a:srgbClr val="000099"/>
                </a:solidFill>
              </a:rPr>
              <a:t>Rec</a:t>
            </a:r>
            <a:r>
              <a:rPr lang="ru-RU" sz="2600" dirty="0" smtClean="0">
                <a:solidFill>
                  <a:srgbClr val="000099"/>
                </a:solidFill>
              </a:rPr>
              <a:t>. </a:t>
            </a:r>
            <a:r>
              <a:rPr lang="fr-FR" sz="2600" dirty="0" smtClean="0">
                <a:solidFill>
                  <a:srgbClr val="000099"/>
                </a:solidFill>
              </a:rPr>
              <a:t>X</a:t>
            </a:r>
            <a:r>
              <a:rPr lang="ru-RU" sz="2600" dirty="0" smtClean="0">
                <a:solidFill>
                  <a:srgbClr val="000099"/>
                </a:solidFill>
              </a:rPr>
              <a:t>.736 | </a:t>
            </a:r>
            <a:r>
              <a:rPr lang="fr-FR" sz="2600" dirty="0" smtClean="0">
                <a:solidFill>
                  <a:srgbClr val="000099"/>
                </a:solidFill>
              </a:rPr>
              <a:t>ISO</a:t>
            </a:r>
            <a:r>
              <a:rPr lang="ru-RU" sz="2600" dirty="0" smtClean="0">
                <a:solidFill>
                  <a:srgbClr val="000099"/>
                </a:solidFill>
              </a:rPr>
              <a:t>/</a:t>
            </a:r>
            <a:r>
              <a:rPr lang="fr-FR" sz="2600" dirty="0" smtClean="0">
                <a:solidFill>
                  <a:srgbClr val="000099"/>
                </a:solidFill>
              </a:rPr>
              <a:t>IEC</a:t>
            </a:r>
            <a:r>
              <a:rPr lang="ru-RU" sz="2600" dirty="0" smtClean="0">
                <a:solidFill>
                  <a:srgbClr val="000099"/>
                </a:solidFill>
              </a:rPr>
              <a:t> 10164-7 и </a:t>
            </a:r>
            <a:r>
              <a:rPr lang="fr-FR" sz="2600" dirty="0" smtClean="0">
                <a:solidFill>
                  <a:srgbClr val="000099"/>
                </a:solidFill>
              </a:rPr>
              <a:t>ITU</a:t>
            </a:r>
            <a:r>
              <a:rPr lang="ru-RU" sz="2600" dirty="0" smtClean="0">
                <a:solidFill>
                  <a:srgbClr val="000099"/>
                </a:solidFill>
              </a:rPr>
              <a:t>-</a:t>
            </a:r>
            <a:r>
              <a:rPr lang="fr-FR" sz="2600" dirty="0" smtClean="0">
                <a:solidFill>
                  <a:srgbClr val="000099"/>
                </a:solidFill>
              </a:rPr>
              <a:t>T </a:t>
            </a:r>
            <a:r>
              <a:rPr lang="fr-FR" sz="2600" dirty="0" err="1" smtClean="0">
                <a:solidFill>
                  <a:srgbClr val="000099"/>
                </a:solidFill>
              </a:rPr>
              <a:t>Rec</a:t>
            </a:r>
            <a:r>
              <a:rPr lang="ru-RU" sz="2600" dirty="0" smtClean="0">
                <a:solidFill>
                  <a:srgbClr val="000099"/>
                </a:solidFill>
              </a:rPr>
              <a:t>. </a:t>
            </a:r>
            <a:r>
              <a:rPr lang="fr-FR" sz="2600" dirty="0" smtClean="0">
                <a:solidFill>
                  <a:srgbClr val="000099"/>
                </a:solidFill>
              </a:rPr>
              <a:t>X</a:t>
            </a:r>
            <a:r>
              <a:rPr lang="ru-RU" sz="2600" dirty="0" smtClean="0">
                <a:solidFill>
                  <a:srgbClr val="000099"/>
                </a:solidFill>
              </a:rPr>
              <a:t>.740 | </a:t>
            </a:r>
            <a:r>
              <a:rPr lang="fr-FR" sz="2600" dirty="0" smtClean="0">
                <a:solidFill>
                  <a:srgbClr val="000099"/>
                </a:solidFill>
              </a:rPr>
              <a:t>ISO</a:t>
            </a:r>
            <a:r>
              <a:rPr lang="ru-RU" sz="2600" dirty="0" smtClean="0">
                <a:solidFill>
                  <a:srgbClr val="000099"/>
                </a:solidFill>
              </a:rPr>
              <a:t>/</a:t>
            </a:r>
            <a:r>
              <a:rPr lang="fr-FR" sz="2600" dirty="0" smtClean="0">
                <a:solidFill>
                  <a:srgbClr val="000099"/>
                </a:solidFill>
              </a:rPr>
              <a:t>IEC</a:t>
            </a:r>
            <a:r>
              <a:rPr lang="ru-RU" sz="2600" dirty="0" smtClean="0">
                <a:solidFill>
                  <a:srgbClr val="000099"/>
                </a:solidFill>
              </a:rPr>
              <a:t> 10164-8.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517650"/>
            <a:ext cx="7993063" cy="487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Функции модели АДБ и СОП </a:t>
            </a:r>
            <a:r>
              <a:rPr lang="ru-RU" sz="3200" dirty="0" smtClean="0">
                <a:solidFill>
                  <a:srgbClr val="000099"/>
                </a:solidFill>
              </a:rPr>
              <a:t>представлены на рис. 8.1. Вся </a:t>
            </a:r>
            <a:r>
              <a:rPr lang="ru-RU" sz="3200" i="1" dirty="0" smtClean="0">
                <a:solidFill>
                  <a:srgbClr val="FF0066"/>
                </a:solidFill>
              </a:rPr>
              <a:t>процедура может быть распределена между несколькими отдельными открытыми системами</a:t>
            </a:r>
            <a:r>
              <a:rPr lang="ru-RU" sz="3200" dirty="0" smtClean="0">
                <a:solidFill>
                  <a:srgbClr val="000099"/>
                </a:solidFill>
              </a:rPr>
              <a:t>, каждая из которых отвечает за один или несколько аспектов выполнения этой процедуры. Пример такого распределения представлен</a:t>
            </a:r>
            <a:br>
              <a:rPr lang="ru-RU" sz="3200" dirty="0" smtClean="0">
                <a:solidFill>
                  <a:srgbClr val="000099"/>
                </a:solidFill>
              </a:rPr>
            </a:br>
            <a:r>
              <a:rPr lang="ru-RU" sz="3200" dirty="0" smtClean="0">
                <a:solidFill>
                  <a:srgbClr val="000099"/>
                </a:solidFill>
              </a:rPr>
              <a:t>на рис. 8.4.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939800"/>
            <a:ext cx="8350250" cy="4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VII. </a:t>
            </a:r>
            <a: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Реализация модели АДБ и СОП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71550" y="5962650"/>
            <a:ext cx="792162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/>
            <a:r>
              <a:rPr lang="ru-RU" sz="2000" b="1" dirty="0" smtClean="0">
                <a:solidFill>
                  <a:srgbClr val="C00000"/>
                </a:solidFill>
              </a:rPr>
              <a:t>Рис. 4,</a:t>
            </a:r>
            <a:r>
              <a:rPr lang="ru-RU" sz="2000" b="1" i="1" dirty="0" smtClean="0">
                <a:solidFill>
                  <a:srgbClr val="C00000"/>
                </a:solidFill>
              </a:rPr>
              <a:t>а</a:t>
            </a:r>
            <a:r>
              <a:rPr lang="ru-RU" sz="2000" b="1" dirty="0" smtClean="0">
                <a:solidFill>
                  <a:srgbClr val="C00000"/>
                </a:solidFill>
              </a:rPr>
              <a:t>. Пример реализации модели аудита безопасности и оповещения об опасности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grpSp>
        <p:nvGrpSpPr>
          <p:cNvPr id="176" name="Группа 175"/>
          <p:cNvGrpSpPr/>
          <p:nvPr/>
        </p:nvGrpSpPr>
        <p:grpSpPr>
          <a:xfrm>
            <a:off x="1060450" y="939269"/>
            <a:ext cx="7763900" cy="4806210"/>
            <a:chOff x="1060450" y="939269"/>
            <a:chExt cx="7763900" cy="4806210"/>
          </a:xfrm>
        </p:grpSpPr>
        <p:sp>
          <p:nvSpPr>
            <p:cNvPr id="167" name="Полилиния 166"/>
            <p:cNvSpPr/>
            <p:nvPr/>
          </p:nvSpPr>
          <p:spPr bwMode="auto">
            <a:xfrm>
              <a:off x="6911341" y="2195825"/>
              <a:ext cx="1705610" cy="1684025"/>
            </a:xfrm>
            <a:custGeom>
              <a:avLst/>
              <a:gdLst>
                <a:gd name="connsiteX0" fmla="*/ 0 w 111760"/>
                <a:gd name="connsiteY0" fmla="*/ 0 h 33157"/>
                <a:gd name="connsiteX1" fmla="*/ 40640 w 111760"/>
                <a:gd name="connsiteY1" fmla="*/ 10160 h 33157"/>
                <a:gd name="connsiteX2" fmla="*/ 55880 w 111760"/>
                <a:gd name="connsiteY2" fmla="*/ 15240 h 33157"/>
                <a:gd name="connsiteX3" fmla="*/ 71120 w 111760"/>
                <a:gd name="connsiteY3" fmla="*/ 25400 h 33157"/>
                <a:gd name="connsiteX4" fmla="*/ 111760 w 111760"/>
                <a:gd name="connsiteY4" fmla="*/ 30480 h 33157"/>
                <a:gd name="connsiteX0" fmla="*/ 0 w 111760"/>
                <a:gd name="connsiteY0" fmla="*/ 0 h 33157"/>
                <a:gd name="connsiteX1" fmla="*/ 55880 w 111760"/>
                <a:gd name="connsiteY1" fmla="*/ 15240 h 33157"/>
                <a:gd name="connsiteX2" fmla="*/ 71120 w 111760"/>
                <a:gd name="connsiteY2" fmla="*/ 25400 h 33157"/>
                <a:gd name="connsiteX3" fmla="*/ 111760 w 111760"/>
                <a:gd name="connsiteY3" fmla="*/ 30480 h 33157"/>
                <a:gd name="connsiteX0" fmla="*/ 0 w 111760"/>
                <a:gd name="connsiteY0" fmla="*/ 0 h 30480"/>
                <a:gd name="connsiteX1" fmla="*/ 55880 w 111760"/>
                <a:gd name="connsiteY1" fmla="*/ 15240 h 30480"/>
                <a:gd name="connsiteX2" fmla="*/ 111760 w 111760"/>
                <a:gd name="connsiteY2" fmla="*/ 30480 h 30480"/>
                <a:gd name="connsiteX0" fmla="*/ 0 w 111760"/>
                <a:gd name="connsiteY0" fmla="*/ 0 h 30480"/>
                <a:gd name="connsiteX1" fmla="*/ 55880 w 111760"/>
                <a:gd name="connsiteY1" fmla="*/ 15240 h 30480"/>
                <a:gd name="connsiteX2" fmla="*/ 111760 w 111760"/>
                <a:gd name="connsiteY2" fmla="*/ 30480 h 30480"/>
                <a:gd name="connsiteX0" fmla="*/ 0 w 152206"/>
                <a:gd name="connsiteY0" fmla="*/ 11494 h 28650"/>
                <a:gd name="connsiteX1" fmla="*/ 55880 w 152206"/>
                <a:gd name="connsiteY1" fmla="*/ 26734 h 28650"/>
                <a:gd name="connsiteX2" fmla="*/ 152206 w 152206"/>
                <a:gd name="connsiteY2" fmla="*/ 0 h 28650"/>
                <a:gd name="connsiteX0" fmla="*/ 0 w 152206"/>
                <a:gd name="connsiteY0" fmla="*/ 11494 h 26734"/>
                <a:gd name="connsiteX1" fmla="*/ 55880 w 152206"/>
                <a:gd name="connsiteY1" fmla="*/ 26734 h 26734"/>
                <a:gd name="connsiteX2" fmla="*/ 152206 w 152206"/>
                <a:gd name="connsiteY2" fmla="*/ 0 h 26734"/>
                <a:gd name="connsiteX0" fmla="*/ 0 w 152206"/>
                <a:gd name="connsiteY0" fmla="*/ 11494 h 26734"/>
                <a:gd name="connsiteX1" fmla="*/ 55880 w 152206"/>
                <a:gd name="connsiteY1" fmla="*/ 26734 h 26734"/>
                <a:gd name="connsiteX2" fmla="*/ 152206 w 152206"/>
                <a:gd name="connsiteY2" fmla="*/ 0 h 26734"/>
                <a:gd name="connsiteX0" fmla="*/ 0 w 138369"/>
                <a:gd name="connsiteY0" fmla="*/ 100619 h 100619"/>
                <a:gd name="connsiteX1" fmla="*/ 42043 w 138369"/>
                <a:gd name="connsiteY1" fmla="*/ 26734 h 100619"/>
                <a:gd name="connsiteX2" fmla="*/ 138369 w 138369"/>
                <a:gd name="connsiteY2" fmla="*/ 0 h 100619"/>
                <a:gd name="connsiteX0" fmla="*/ 0 w 138369"/>
                <a:gd name="connsiteY0" fmla="*/ 100619 h 100619"/>
                <a:gd name="connsiteX1" fmla="*/ 3193 w 138369"/>
                <a:gd name="connsiteY1" fmla="*/ 53939 h 100619"/>
                <a:gd name="connsiteX2" fmla="*/ 138369 w 138369"/>
                <a:gd name="connsiteY2" fmla="*/ 0 h 100619"/>
                <a:gd name="connsiteX0" fmla="*/ 0 w 206490"/>
                <a:gd name="connsiteY0" fmla="*/ 100619 h 100619"/>
                <a:gd name="connsiteX1" fmla="*/ 3193 w 206490"/>
                <a:gd name="connsiteY1" fmla="*/ 53939 h 100619"/>
                <a:gd name="connsiteX2" fmla="*/ 206490 w 206490"/>
                <a:gd name="connsiteY2" fmla="*/ 0 h 100619"/>
                <a:gd name="connsiteX0" fmla="*/ 0 w 206490"/>
                <a:gd name="connsiteY0" fmla="*/ 100619 h 100619"/>
                <a:gd name="connsiteX1" fmla="*/ 3193 w 206490"/>
                <a:gd name="connsiteY1" fmla="*/ 53939 h 100619"/>
                <a:gd name="connsiteX2" fmla="*/ 206490 w 206490"/>
                <a:gd name="connsiteY2" fmla="*/ 0 h 100619"/>
                <a:gd name="connsiteX0" fmla="*/ 0 w 206490"/>
                <a:gd name="connsiteY0" fmla="*/ 100619 h 100619"/>
                <a:gd name="connsiteX1" fmla="*/ 3193 w 206490"/>
                <a:gd name="connsiteY1" fmla="*/ 53939 h 100619"/>
                <a:gd name="connsiteX2" fmla="*/ 206490 w 206490"/>
                <a:gd name="connsiteY2" fmla="*/ 0 h 100619"/>
                <a:gd name="connsiteX0" fmla="*/ 0 w 206490"/>
                <a:gd name="connsiteY0" fmla="*/ 100619 h 100619"/>
                <a:gd name="connsiteX1" fmla="*/ 3193 w 206490"/>
                <a:gd name="connsiteY1" fmla="*/ 53939 h 100619"/>
                <a:gd name="connsiteX2" fmla="*/ 206490 w 206490"/>
                <a:gd name="connsiteY2" fmla="*/ 0 h 100619"/>
                <a:gd name="connsiteX0" fmla="*/ 0 w 206490"/>
                <a:gd name="connsiteY0" fmla="*/ 81948 h 81948"/>
                <a:gd name="connsiteX1" fmla="*/ 3193 w 206490"/>
                <a:gd name="connsiteY1" fmla="*/ 53939 h 81948"/>
                <a:gd name="connsiteX2" fmla="*/ 206490 w 206490"/>
                <a:gd name="connsiteY2" fmla="*/ 0 h 81948"/>
                <a:gd name="connsiteX0" fmla="*/ 21820 w 228310"/>
                <a:gd name="connsiteY0" fmla="*/ 81948 h 81948"/>
                <a:gd name="connsiteX1" fmla="*/ 0 w 228310"/>
                <a:gd name="connsiteY1" fmla="*/ 53939 h 81948"/>
                <a:gd name="connsiteX2" fmla="*/ 228310 w 228310"/>
                <a:gd name="connsiteY2" fmla="*/ 0 h 81948"/>
                <a:gd name="connsiteX0" fmla="*/ 202 w 228310"/>
                <a:gd name="connsiteY0" fmla="*/ 81948 h 81948"/>
                <a:gd name="connsiteX1" fmla="*/ 0 w 228310"/>
                <a:gd name="connsiteY1" fmla="*/ 53939 h 81948"/>
                <a:gd name="connsiteX2" fmla="*/ 228310 w 228310"/>
                <a:gd name="connsiteY2" fmla="*/ 0 h 81948"/>
                <a:gd name="connsiteX0" fmla="*/ 202 w 228310"/>
                <a:gd name="connsiteY0" fmla="*/ 81948 h 81948"/>
                <a:gd name="connsiteX1" fmla="*/ 0 w 228310"/>
                <a:gd name="connsiteY1" fmla="*/ 53939 h 81948"/>
                <a:gd name="connsiteX2" fmla="*/ 228310 w 228310"/>
                <a:gd name="connsiteY2" fmla="*/ 0 h 81948"/>
                <a:gd name="connsiteX0" fmla="*/ 202 w 241693"/>
                <a:gd name="connsiteY0" fmla="*/ 89369 h 89369"/>
                <a:gd name="connsiteX1" fmla="*/ 0 w 241693"/>
                <a:gd name="connsiteY1" fmla="*/ 61360 h 89369"/>
                <a:gd name="connsiteX2" fmla="*/ 241693 w 241693"/>
                <a:gd name="connsiteY2" fmla="*/ 0 h 89369"/>
                <a:gd name="connsiteX0" fmla="*/ 67 w 268836"/>
                <a:gd name="connsiteY0" fmla="*/ 89369 h 89369"/>
                <a:gd name="connsiteX1" fmla="*/ 27143 w 268836"/>
                <a:gd name="connsiteY1" fmla="*/ 61360 h 89369"/>
                <a:gd name="connsiteX2" fmla="*/ 268836 w 268836"/>
                <a:gd name="connsiteY2" fmla="*/ 0 h 89369"/>
                <a:gd name="connsiteX0" fmla="*/ 67 w 268836"/>
                <a:gd name="connsiteY0" fmla="*/ 89369 h 89369"/>
                <a:gd name="connsiteX1" fmla="*/ 249332 w 268836"/>
                <a:gd name="connsiteY1" fmla="*/ 20955 h 89369"/>
                <a:gd name="connsiteX2" fmla="*/ 268836 w 268836"/>
                <a:gd name="connsiteY2" fmla="*/ 0 h 89369"/>
                <a:gd name="connsiteX0" fmla="*/ 65662 w 314994"/>
                <a:gd name="connsiteY0" fmla="*/ 134302 h 134302"/>
                <a:gd name="connsiteX1" fmla="*/ 314927 w 314994"/>
                <a:gd name="connsiteY1" fmla="*/ 65888 h 134302"/>
                <a:gd name="connsiteX2" fmla="*/ 0 w 314994"/>
                <a:gd name="connsiteY2" fmla="*/ 0 h 134302"/>
                <a:gd name="connsiteX0" fmla="*/ 65662 w 314994"/>
                <a:gd name="connsiteY0" fmla="*/ 134794 h 134794"/>
                <a:gd name="connsiteX1" fmla="*/ 314927 w 314994"/>
                <a:gd name="connsiteY1" fmla="*/ 66380 h 134794"/>
                <a:gd name="connsiteX2" fmla="*/ 311688 w 314994"/>
                <a:gd name="connsiteY2" fmla="*/ 0 h 134794"/>
                <a:gd name="connsiteX3" fmla="*/ 0 w 314994"/>
                <a:gd name="connsiteY3" fmla="*/ 492 h 134794"/>
                <a:gd name="connsiteX0" fmla="*/ 65662 w 364176"/>
                <a:gd name="connsiteY0" fmla="*/ 145775 h 145775"/>
                <a:gd name="connsiteX1" fmla="*/ 314927 w 364176"/>
                <a:gd name="connsiteY1" fmla="*/ 77361 h 145775"/>
                <a:gd name="connsiteX2" fmla="*/ 311688 w 364176"/>
                <a:gd name="connsiteY2" fmla="*/ 10981 h 145775"/>
                <a:gd name="connsiteX3" fmla="*/ 0 w 364176"/>
                <a:gd name="connsiteY3" fmla="*/ 11473 h 145775"/>
                <a:gd name="connsiteX0" fmla="*/ 65662 w 364176"/>
                <a:gd name="connsiteY0" fmla="*/ 145775 h 145775"/>
                <a:gd name="connsiteX1" fmla="*/ 314927 w 364176"/>
                <a:gd name="connsiteY1" fmla="*/ 77361 h 145775"/>
                <a:gd name="connsiteX2" fmla="*/ 311688 w 364176"/>
                <a:gd name="connsiteY2" fmla="*/ 10981 h 145775"/>
                <a:gd name="connsiteX3" fmla="*/ 0 w 364176"/>
                <a:gd name="connsiteY3" fmla="*/ 11473 h 145775"/>
                <a:gd name="connsiteX0" fmla="*/ 65662 w 314994"/>
                <a:gd name="connsiteY0" fmla="*/ 145775 h 145775"/>
                <a:gd name="connsiteX1" fmla="*/ 314927 w 314994"/>
                <a:gd name="connsiteY1" fmla="*/ 77361 h 145775"/>
                <a:gd name="connsiteX2" fmla="*/ 311688 w 314994"/>
                <a:gd name="connsiteY2" fmla="*/ 10981 h 145775"/>
                <a:gd name="connsiteX3" fmla="*/ 0 w 314994"/>
                <a:gd name="connsiteY3" fmla="*/ 11473 h 145775"/>
                <a:gd name="connsiteX0" fmla="*/ 65662 w 314994"/>
                <a:gd name="connsiteY0" fmla="*/ 134794 h 134794"/>
                <a:gd name="connsiteX1" fmla="*/ 314927 w 314994"/>
                <a:gd name="connsiteY1" fmla="*/ 66380 h 134794"/>
                <a:gd name="connsiteX2" fmla="*/ 311688 w 314994"/>
                <a:gd name="connsiteY2" fmla="*/ 0 h 134794"/>
                <a:gd name="connsiteX3" fmla="*/ 0 w 314994"/>
                <a:gd name="connsiteY3" fmla="*/ 492 h 134794"/>
                <a:gd name="connsiteX0" fmla="*/ 65662 w 314927"/>
                <a:gd name="connsiteY0" fmla="*/ 134794 h 134794"/>
                <a:gd name="connsiteX1" fmla="*/ 314927 w 314927"/>
                <a:gd name="connsiteY1" fmla="*/ 66380 h 134794"/>
                <a:gd name="connsiteX2" fmla="*/ 311688 w 314927"/>
                <a:gd name="connsiteY2" fmla="*/ 0 h 134794"/>
                <a:gd name="connsiteX3" fmla="*/ 0 w 314927"/>
                <a:gd name="connsiteY3" fmla="*/ 492 h 134794"/>
                <a:gd name="connsiteX0" fmla="*/ 143961 w 393226"/>
                <a:gd name="connsiteY0" fmla="*/ 134794 h 134794"/>
                <a:gd name="connsiteX1" fmla="*/ 393226 w 393226"/>
                <a:gd name="connsiteY1" fmla="*/ 66380 h 134794"/>
                <a:gd name="connsiteX2" fmla="*/ 389987 w 393226"/>
                <a:gd name="connsiteY2" fmla="*/ 0 h 134794"/>
                <a:gd name="connsiteX3" fmla="*/ 0 w 393226"/>
                <a:gd name="connsiteY3" fmla="*/ 492 h 134794"/>
                <a:gd name="connsiteX0" fmla="*/ 143961 w 393226"/>
                <a:gd name="connsiteY0" fmla="*/ 134794 h 134794"/>
                <a:gd name="connsiteX1" fmla="*/ 393226 w 393226"/>
                <a:gd name="connsiteY1" fmla="*/ 66380 h 134794"/>
                <a:gd name="connsiteX2" fmla="*/ 389987 w 393226"/>
                <a:gd name="connsiteY2" fmla="*/ 0 h 134794"/>
                <a:gd name="connsiteX3" fmla="*/ 0 w 393226"/>
                <a:gd name="connsiteY3" fmla="*/ 492 h 134794"/>
                <a:gd name="connsiteX0" fmla="*/ 143961 w 393226"/>
                <a:gd name="connsiteY0" fmla="*/ 125598 h 125598"/>
                <a:gd name="connsiteX1" fmla="*/ 393226 w 393226"/>
                <a:gd name="connsiteY1" fmla="*/ 66380 h 125598"/>
                <a:gd name="connsiteX2" fmla="*/ 389987 w 393226"/>
                <a:gd name="connsiteY2" fmla="*/ 0 h 125598"/>
                <a:gd name="connsiteX3" fmla="*/ 0 w 393226"/>
                <a:gd name="connsiteY3" fmla="*/ 492 h 125598"/>
                <a:gd name="connsiteX0" fmla="*/ 143961 w 393226"/>
                <a:gd name="connsiteY0" fmla="*/ 125598 h 125598"/>
                <a:gd name="connsiteX1" fmla="*/ 393226 w 393226"/>
                <a:gd name="connsiteY1" fmla="*/ 81010 h 125598"/>
                <a:gd name="connsiteX2" fmla="*/ 389987 w 393226"/>
                <a:gd name="connsiteY2" fmla="*/ 0 h 125598"/>
                <a:gd name="connsiteX3" fmla="*/ 0 w 393226"/>
                <a:gd name="connsiteY3" fmla="*/ 492 h 125598"/>
                <a:gd name="connsiteX0" fmla="*/ 143961 w 393226"/>
                <a:gd name="connsiteY0" fmla="*/ 125598 h 125598"/>
                <a:gd name="connsiteX1" fmla="*/ 393226 w 393226"/>
                <a:gd name="connsiteY1" fmla="*/ 97263 h 125598"/>
                <a:gd name="connsiteX2" fmla="*/ 389987 w 393226"/>
                <a:gd name="connsiteY2" fmla="*/ 0 h 125598"/>
                <a:gd name="connsiteX3" fmla="*/ 0 w 393226"/>
                <a:gd name="connsiteY3" fmla="*/ 492 h 125598"/>
                <a:gd name="connsiteX0" fmla="*/ 143961 w 393226"/>
                <a:gd name="connsiteY0" fmla="*/ 119729 h 119729"/>
                <a:gd name="connsiteX1" fmla="*/ 393226 w 393226"/>
                <a:gd name="connsiteY1" fmla="*/ 97263 h 119729"/>
                <a:gd name="connsiteX2" fmla="*/ 389987 w 393226"/>
                <a:gd name="connsiteY2" fmla="*/ 0 h 119729"/>
                <a:gd name="connsiteX3" fmla="*/ 0 w 393226"/>
                <a:gd name="connsiteY3" fmla="*/ 492 h 119729"/>
                <a:gd name="connsiteX0" fmla="*/ 143961 w 393226"/>
                <a:gd name="connsiteY0" fmla="*/ 119729 h 119729"/>
                <a:gd name="connsiteX1" fmla="*/ 393226 w 393226"/>
                <a:gd name="connsiteY1" fmla="*/ 104035 h 119729"/>
                <a:gd name="connsiteX2" fmla="*/ 389987 w 393226"/>
                <a:gd name="connsiteY2" fmla="*/ 0 h 119729"/>
                <a:gd name="connsiteX3" fmla="*/ 0 w 393226"/>
                <a:gd name="connsiteY3" fmla="*/ 492 h 11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226" h="119729">
                  <a:moveTo>
                    <a:pt x="143961" y="119729"/>
                  </a:moveTo>
                  <a:lnTo>
                    <a:pt x="393226" y="104035"/>
                  </a:lnTo>
                  <a:cubicBezTo>
                    <a:pt x="392146" y="69357"/>
                    <a:pt x="391067" y="34678"/>
                    <a:pt x="389987" y="0"/>
                  </a:cubicBezTo>
                  <a:lnTo>
                    <a:pt x="0" y="492"/>
                  </a:lnTo>
                </a:path>
              </a:pathLst>
            </a:custGeom>
            <a:noFill/>
            <a:ln w="38100" cap="flat" cmpd="sng" algn="ctr">
              <a:solidFill>
                <a:schemeClr val="accent5">
                  <a:lumMod val="75000"/>
                </a:scheme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27" name="AutoShape 31"/>
            <p:cNvCxnSpPr>
              <a:cxnSpLocks noChangeShapeType="1"/>
            </p:cNvCxnSpPr>
            <p:nvPr/>
          </p:nvCxnSpPr>
          <p:spPr bwMode="auto">
            <a:xfrm>
              <a:off x="7550151" y="4455443"/>
              <a:ext cx="488949" cy="395957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147" name="Group 123"/>
            <p:cNvGrpSpPr>
              <a:grpSpLocks/>
            </p:cNvGrpSpPr>
            <p:nvPr/>
          </p:nvGrpSpPr>
          <p:grpSpPr bwMode="auto">
            <a:xfrm>
              <a:off x="8083549" y="3873499"/>
              <a:ext cx="664463" cy="1027331"/>
              <a:chOff x="4633" y="6060"/>
              <a:chExt cx="1615" cy="2133"/>
            </a:xfrm>
            <a:solidFill>
              <a:srgbClr val="C00000"/>
            </a:solidFill>
          </p:grpSpPr>
          <p:grpSp>
            <p:nvGrpSpPr>
              <p:cNvPr id="1148" name="Group 124"/>
              <p:cNvGrpSpPr>
                <a:grpSpLocks/>
              </p:cNvGrpSpPr>
              <p:nvPr/>
            </p:nvGrpSpPr>
            <p:grpSpPr bwMode="auto">
              <a:xfrm>
                <a:off x="4633" y="6060"/>
                <a:ext cx="1615" cy="2133"/>
                <a:chOff x="4633" y="6060"/>
                <a:chExt cx="1615" cy="2133"/>
              </a:xfrm>
              <a:grpFill/>
            </p:grpSpPr>
            <p:grpSp>
              <p:nvGrpSpPr>
                <p:cNvPr id="1149" name="Group 125"/>
                <p:cNvGrpSpPr>
                  <a:grpSpLocks/>
                </p:cNvGrpSpPr>
                <p:nvPr/>
              </p:nvGrpSpPr>
              <p:grpSpPr bwMode="auto">
                <a:xfrm>
                  <a:off x="4633" y="6060"/>
                  <a:ext cx="1615" cy="2133"/>
                  <a:chOff x="4633" y="6060"/>
                  <a:chExt cx="1615" cy="2133"/>
                </a:xfrm>
                <a:grpFill/>
              </p:grpSpPr>
              <p:grpSp>
                <p:nvGrpSpPr>
                  <p:cNvPr id="1150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4633" y="6060"/>
                    <a:ext cx="1615" cy="2133"/>
                    <a:chOff x="4633" y="6060"/>
                    <a:chExt cx="1615" cy="2133"/>
                  </a:xfrm>
                  <a:grpFill/>
                </p:grpSpPr>
                <p:grpSp>
                  <p:nvGrpSpPr>
                    <p:cNvPr id="1151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33" y="6060"/>
                      <a:ext cx="1615" cy="2133"/>
                      <a:chOff x="4633" y="6060"/>
                      <a:chExt cx="1615" cy="2133"/>
                    </a:xfrm>
                    <a:grpFill/>
                  </p:grpSpPr>
                  <p:sp>
                    <p:nvSpPr>
                      <p:cNvPr id="1152" name="Freeform 1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33" y="6060"/>
                        <a:ext cx="1615" cy="213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853" y="1033"/>
                          </a:cxn>
                          <a:cxn ang="0">
                            <a:pos x="858" y="1106"/>
                          </a:cxn>
                          <a:cxn ang="0">
                            <a:pos x="873" y="1127"/>
                          </a:cxn>
                          <a:cxn ang="0">
                            <a:pos x="894" y="1165"/>
                          </a:cxn>
                          <a:cxn ang="0">
                            <a:pos x="859" y="1203"/>
                          </a:cxn>
                          <a:cxn ang="0">
                            <a:pos x="770" y="1187"/>
                          </a:cxn>
                          <a:cxn ang="0">
                            <a:pos x="669" y="1188"/>
                          </a:cxn>
                          <a:cxn ang="0">
                            <a:pos x="607" y="1173"/>
                          </a:cxn>
                          <a:cxn ang="0">
                            <a:pos x="571" y="1158"/>
                          </a:cxn>
                          <a:cxn ang="0">
                            <a:pos x="518" y="1135"/>
                          </a:cxn>
                          <a:cxn ang="0">
                            <a:pos x="436" y="1086"/>
                          </a:cxn>
                          <a:cxn ang="0">
                            <a:pos x="381" y="983"/>
                          </a:cxn>
                          <a:cxn ang="0">
                            <a:pos x="433" y="703"/>
                          </a:cxn>
                          <a:cxn ang="0">
                            <a:pos x="422" y="664"/>
                          </a:cxn>
                          <a:cxn ang="0">
                            <a:pos x="279" y="616"/>
                          </a:cxn>
                          <a:cxn ang="0">
                            <a:pos x="250" y="677"/>
                          </a:cxn>
                          <a:cxn ang="0">
                            <a:pos x="207" y="785"/>
                          </a:cxn>
                          <a:cxn ang="0">
                            <a:pos x="122" y="1039"/>
                          </a:cxn>
                          <a:cxn ang="0">
                            <a:pos x="135" y="1112"/>
                          </a:cxn>
                          <a:cxn ang="0">
                            <a:pos x="268" y="1299"/>
                          </a:cxn>
                          <a:cxn ang="0">
                            <a:pos x="367" y="1375"/>
                          </a:cxn>
                          <a:cxn ang="0">
                            <a:pos x="478" y="1440"/>
                          </a:cxn>
                          <a:cxn ang="0">
                            <a:pos x="576" y="1502"/>
                          </a:cxn>
                          <a:cxn ang="0">
                            <a:pos x="622" y="1684"/>
                          </a:cxn>
                          <a:cxn ang="0">
                            <a:pos x="538" y="1923"/>
                          </a:cxn>
                          <a:cxn ang="0">
                            <a:pos x="505" y="2054"/>
                          </a:cxn>
                          <a:cxn ang="0">
                            <a:pos x="1596" y="2020"/>
                          </a:cxn>
                          <a:cxn ang="0">
                            <a:pos x="1581" y="1795"/>
                          </a:cxn>
                          <a:cxn ang="0">
                            <a:pos x="1553" y="1582"/>
                          </a:cxn>
                          <a:cxn ang="0">
                            <a:pos x="1547" y="1505"/>
                          </a:cxn>
                          <a:cxn ang="0">
                            <a:pos x="1576" y="1469"/>
                          </a:cxn>
                          <a:cxn ang="0">
                            <a:pos x="1510" y="1420"/>
                          </a:cxn>
                          <a:cxn ang="0">
                            <a:pos x="1455" y="1369"/>
                          </a:cxn>
                          <a:cxn ang="0">
                            <a:pos x="1415" y="1345"/>
                          </a:cxn>
                          <a:cxn ang="0">
                            <a:pos x="1255" y="1270"/>
                          </a:cxn>
                          <a:cxn ang="0">
                            <a:pos x="1168" y="1137"/>
                          </a:cxn>
                          <a:cxn ang="0">
                            <a:pos x="1197" y="1014"/>
                          </a:cxn>
                          <a:cxn ang="0">
                            <a:pos x="1187" y="981"/>
                          </a:cxn>
                          <a:cxn ang="0">
                            <a:pos x="1194" y="971"/>
                          </a:cxn>
                          <a:cxn ang="0">
                            <a:pos x="1088" y="800"/>
                          </a:cxn>
                          <a:cxn ang="0">
                            <a:pos x="1020" y="760"/>
                          </a:cxn>
                          <a:cxn ang="0">
                            <a:pos x="902" y="754"/>
                          </a:cxn>
                          <a:cxn ang="0">
                            <a:pos x="570" y="582"/>
                          </a:cxn>
                          <a:cxn ang="0">
                            <a:pos x="576" y="547"/>
                          </a:cxn>
                          <a:cxn ang="0">
                            <a:pos x="550" y="533"/>
                          </a:cxn>
                          <a:cxn ang="0">
                            <a:pos x="540" y="490"/>
                          </a:cxn>
                          <a:cxn ang="0">
                            <a:pos x="524" y="467"/>
                          </a:cxn>
                          <a:cxn ang="0">
                            <a:pos x="502" y="455"/>
                          </a:cxn>
                          <a:cxn ang="0">
                            <a:pos x="472" y="421"/>
                          </a:cxn>
                          <a:cxn ang="0">
                            <a:pos x="437" y="396"/>
                          </a:cxn>
                          <a:cxn ang="0">
                            <a:pos x="178" y="95"/>
                          </a:cxn>
                          <a:cxn ang="0">
                            <a:pos x="180" y="1"/>
                          </a:cxn>
                          <a:cxn ang="0">
                            <a:pos x="32" y="89"/>
                          </a:cxn>
                          <a:cxn ang="0">
                            <a:pos x="24" y="172"/>
                          </a:cxn>
                          <a:cxn ang="0">
                            <a:pos x="68" y="161"/>
                          </a:cxn>
                          <a:cxn ang="0">
                            <a:pos x="122" y="181"/>
                          </a:cxn>
                          <a:cxn ang="0">
                            <a:pos x="204" y="274"/>
                          </a:cxn>
                          <a:cxn ang="0">
                            <a:pos x="321" y="399"/>
                          </a:cxn>
                          <a:cxn ang="0">
                            <a:pos x="345" y="448"/>
                          </a:cxn>
                          <a:cxn ang="0">
                            <a:pos x="301" y="572"/>
                          </a:cxn>
                        </a:cxnLst>
                        <a:rect l="0" t="0" r="r" b="b"/>
                        <a:pathLst>
                          <a:path w="1615" h="2133">
                            <a:moveTo>
                              <a:pt x="429" y="616"/>
                            </a:moveTo>
                            <a:lnTo>
                              <a:pt x="522" y="621"/>
                            </a:lnTo>
                            <a:lnTo>
                              <a:pt x="848" y="986"/>
                            </a:lnTo>
                            <a:lnTo>
                              <a:pt x="849" y="994"/>
                            </a:lnTo>
                            <a:lnTo>
                              <a:pt x="850" y="1013"/>
                            </a:lnTo>
                            <a:lnTo>
                              <a:pt x="853" y="1033"/>
                            </a:lnTo>
                            <a:lnTo>
                              <a:pt x="856" y="1046"/>
                            </a:lnTo>
                            <a:lnTo>
                              <a:pt x="858" y="1055"/>
                            </a:lnTo>
                            <a:lnTo>
                              <a:pt x="859" y="1069"/>
                            </a:lnTo>
                            <a:lnTo>
                              <a:pt x="859" y="1086"/>
                            </a:lnTo>
                            <a:lnTo>
                              <a:pt x="858" y="1101"/>
                            </a:lnTo>
                            <a:lnTo>
                              <a:pt x="858" y="1106"/>
                            </a:lnTo>
                            <a:lnTo>
                              <a:pt x="859" y="1112"/>
                            </a:lnTo>
                            <a:lnTo>
                              <a:pt x="861" y="1116"/>
                            </a:lnTo>
                            <a:lnTo>
                              <a:pt x="861" y="1118"/>
                            </a:lnTo>
                            <a:lnTo>
                              <a:pt x="862" y="1119"/>
                            </a:lnTo>
                            <a:lnTo>
                              <a:pt x="868" y="1122"/>
                            </a:lnTo>
                            <a:lnTo>
                              <a:pt x="873" y="1127"/>
                            </a:lnTo>
                            <a:lnTo>
                              <a:pt x="879" y="1131"/>
                            </a:lnTo>
                            <a:lnTo>
                              <a:pt x="886" y="1138"/>
                            </a:lnTo>
                            <a:lnTo>
                              <a:pt x="899" y="1147"/>
                            </a:lnTo>
                            <a:lnTo>
                              <a:pt x="911" y="1154"/>
                            </a:lnTo>
                            <a:lnTo>
                              <a:pt x="915" y="1157"/>
                            </a:lnTo>
                            <a:lnTo>
                              <a:pt x="894" y="1165"/>
                            </a:lnTo>
                            <a:lnTo>
                              <a:pt x="895" y="1193"/>
                            </a:lnTo>
                            <a:lnTo>
                              <a:pt x="871" y="1198"/>
                            </a:lnTo>
                            <a:lnTo>
                              <a:pt x="868" y="1200"/>
                            </a:lnTo>
                            <a:lnTo>
                              <a:pt x="865" y="1201"/>
                            </a:lnTo>
                            <a:lnTo>
                              <a:pt x="859" y="1203"/>
                            </a:lnTo>
                            <a:lnTo>
                              <a:pt x="850" y="1203"/>
                            </a:lnTo>
                            <a:lnTo>
                              <a:pt x="840" y="1203"/>
                            </a:lnTo>
                            <a:lnTo>
                              <a:pt x="827" y="1200"/>
                            </a:lnTo>
                            <a:lnTo>
                              <a:pt x="812" y="1194"/>
                            </a:lnTo>
                            <a:lnTo>
                              <a:pt x="791" y="1190"/>
                            </a:lnTo>
                            <a:lnTo>
                              <a:pt x="770" y="1187"/>
                            </a:lnTo>
                            <a:lnTo>
                              <a:pt x="745" y="1185"/>
                            </a:lnTo>
                            <a:lnTo>
                              <a:pt x="722" y="1185"/>
                            </a:lnTo>
                            <a:lnTo>
                              <a:pt x="702" y="1185"/>
                            </a:lnTo>
                            <a:lnTo>
                              <a:pt x="685" y="1187"/>
                            </a:lnTo>
                            <a:lnTo>
                              <a:pt x="673" y="1188"/>
                            </a:lnTo>
                            <a:lnTo>
                              <a:pt x="669" y="1188"/>
                            </a:lnTo>
                            <a:lnTo>
                              <a:pt x="666" y="1188"/>
                            </a:lnTo>
                            <a:lnTo>
                              <a:pt x="658" y="1185"/>
                            </a:lnTo>
                            <a:lnTo>
                              <a:pt x="646" y="1183"/>
                            </a:lnTo>
                            <a:lnTo>
                              <a:pt x="633" y="1180"/>
                            </a:lnTo>
                            <a:lnTo>
                              <a:pt x="619" y="1175"/>
                            </a:lnTo>
                            <a:lnTo>
                              <a:pt x="607" y="1173"/>
                            </a:lnTo>
                            <a:lnTo>
                              <a:pt x="597" y="1168"/>
                            </a:lnTo>
                            <a:lnTo>
                              <a:pt x="591" y="1164"/>
                            </a:lnTo>
                            <a:lnTo>
                              <a:pt x="586" y="1158"/>
                            </a:lnTo>
                            <a:lnTo>
                              <a:pt x="578" y="1157"/>
                            </a:lnTo>
                            <a:lnTo>
                              <a:pt x="573" y="1158"/>
                            </a:lnTo>
                            <a:lnTo>
                              <a:pt x="571" y="1158"/>
                            </a:lnTo>
                            <a:lnTo>
                              <a:pt x="553" y="1165"/>
                            </a:lnTo>
                            <a:lnTo>
                              <a:pt x="550" y="1161"/>
                            </a:lnTo>
                            <a:lnTo>
                              <a:pt x="541" y="1152"/>
                            </a:lnTo>
                            <a:lnTo>
                              <a:pt x="532" y="1144"/>
                            </a:lnTo>
                            <a:lnTo>
                              <a:pt x="524" y="1138"/>
                            </a:lnTo>
                            <a:lnTo>
                              <a:pt x="518" y="1135"/>
                            </a:lnTo>
                            <a:lnTo>
                              <a:pt x="507" y="1128"/>
                            </a:lnTo>
                            <a:lnTo>
                              <a:pt x="492" y="1119"/>
                            </a:lnTo>
                            <a:lnTo>
                              <a:pt x="475" y="1109"/>
                            </a:lnTo>
                            <a:lnTo>
                              <a:pt x="459" y="1101"/>
                            </a:lnTo>
                            <a:lnTo>
                              <a:pt x="445" y="1092"/>
                            </a:lnTo>
                            <a:lnTo>
                              <a:pt x="436" y="1086"/>
                            </a:lnTo>
                            <a:lnTo>
                              <a:pt x="432" y="1085"/>
                            </a:lnTo>
                            <a:lnTo>
                              <a:pt x="413" y="1083"/>
                            </a:lnTo>
                            <a:lnTo>
                              <a:pt x="383" y="1007"/>
                            </a:lnTo>
                            <a:lnTo>
                              <a:pt x="374" y="1000"/>
                            </a:lnTo>
                            <a:lnTo>
                              <a:pt x="376" y="996"/>
                            </a:lnTo>
                            <a:lnTo>
                              <a:pt x="381" y="983"/>
                            </a:lnTo>
                            <a:lnTo>
                              <a:pt x="389" y="960"/>
                            </a:lnTo>
                            <a:lnTo>
                              <a:pt x="397" y="928"/>
                            </a:lnTo>
                            <a:lnTo>
                              <a:pt x="406" y="888"/>
                            </a:lnTo>
                            <a:lnTo>
                              <a:pt x="416" y="836"/>
                            </a:lnTo>
                            <a:lnTo>
                              <a:pt x="426" y="774"/>
                            </a:lnTo>
                            <a:lnTo>
                              <a:pt x="433" y="703"/>
                            </a:lnTo>
                            <a:lnTo>
                              <a:pt x="432" y="698"/>
                            </a:lnTo>
                            <a:lnTo>
                              <a:pt x="429" y="691"/>
                            </a:lnTo>
                            <a:lnTo>
                              <a:pt x="423" y="682"/>
                            </a:lnTo>
                            <a:lnTo>
                              <a:pt x="413" y="678"/>
                            </a:lnTo>
                            <a:lnTo>
                              <a:pt x="414" y="674"/>
                            </a:lnTo>
                            <a:lnTo>
                              <a:pt x="422" y="664"/>
                            </a:lnTo>
                            <a:lnTo>
                              <a:pt x="430" y="654"/>
                            </a:lnTo>
                            <a:lnTo>
                              <a:pt x="442" y="648"/>
                            </a:lnTo>
                            <a:lnTo>
                              <a:pt x="429" y="616"/>
                            </a:lnTo>
                            <a:lnTo>
                              <a:pt x="285" y="618"/>
                            </a:lnTo>
                            <a:lnTo>
                              <a:pt x="283" y="618"/>
                            </a:lnTo>
                            <a:lnTo>
                              <a:pt x="279" y="616"/>
                            </a:lnTo>
                            <a:lnTo>
                              <a:pt x="273" y="618"/>
                            </a:lnTo>
                            <a:lnTo>
                              <a:pt x="269" y="621"/>
                            </a:lnTo>
                            <a:lnTo>
                              <a:pt x="266" y="628"/>
                            </a:lnTo>
                            <a:lnTo>
                              <a:pt x="262" y="639"/>
                            </a:lnTo>
                            <a:lnTo>
                              <a:pt x="256" y="657"/>
                            </a:lnTo>
                            <a:lnTo>
                              <a:pt x="250" y="677"/>
                            </a:lnTo>
                            <a:lnTo>
                              <a:pt x="243" y="695"/>
                            </a:lnTo>
                            <a:lnTo>
                              <a:pt x="236" y="714"/>
                            </a:lnTo>
                            <a:lnTo>
                              <a:pt x="230" y="728"/>
                            </a:lnTo>
                            <a:lnTo>
                              <a:pt x="226" y="737"/>
                            </a:lnTo>
                            <a:lnTo>
                              <a:pt x="219" y="753"/>
                            </a:lnTo>
                            <a:lnTo>
                              <a:pt x="207" y="785"/>
                            </a:lnTo>
                            <a:lnTo>
                              <a:pt x="190" y="826"/>
                            </a:lnTo>
                            <a:lnTo>
                              <a:pt x="173" y="876"/>
                            </a:lnTo>
                            <a:lnTo>
                              <a:pt x="155" y="927"/>
                            </a:lnTo>
                            <a:lnTo>
                              <a:pt x="140" y="974"/>
                            </a:lnTo>
                            <a:lnTo>
                              <a:pt x="128" y="1013"/>
                            </a:lnTo>
                            <a:lnTo>
                              <a:pt x="122" y="1039"/>
                            </a:lnTo>
                            <a:lnTo>
                              <a:pt x="122" y="1048"/>
                            </a:lnTo>
                            <a:lnTo>
                              <a:pt x="121" y="1058"/>
                            </a:lnTo>
                            <a:lnTo>
                              <a:pt x="122" y="1069"/>
                            </a:lnTo>
                            <a:lnTo>
                              <a:pt x="124" y="1081"/>
                            </a:lnTo>
                            <a:lnTo>
                              <a:pt x="128" y="1092"/>
                            </a:lnTo>
                            <a:lnTo>
                              <a:pt x="135" y="1112"/>
                            </a:lnTo>
                            <a:lnTo>
                              <a:pt x="148" y="1139"/>
                            </a:lnTo>
                            <a:lnTo>
                              <a:pt x="165" y="1171"/>
                            </a:lnTo>
                            <a:lnTo>
                              <a:pt x="186" y="1206"/>
                            </a:lnTo>
                            <a:lnTo>
                              <a:pt x="209" y="1240"/>
                            </a:lnTo>
                            <a:lnTo>
                              <a:pt x="237" y="1272"/>
                            </a:lnTo>
                            <a:lnTo>
                              <a:pt x="268" y="1299"/>
                            </a:lnTo>
                            <a:lnTo>
                              <a:pt x="285" y="1312"/>
                            </a:lnTo>
                            <a:lnTo>
                              <a:pt x="301" y="1325"/>
                            </a:lnTo>
                            <a:lnTo>
                              <a:pt x="317" y="1338"/>
                            </a:lnTo>
                            <a:lnTo>
                              <a:pt x="334" y="1351"/>
                            </a:lnTo>
                            <a:lnTo>
                              <a:pt x="351" y="1362"/>
                            </a:lnTo>
                            <a:lnTo>
                              <a:pt x="367" y="1375"/>
                            </a:lnTo>
                            <a:lnTo>
                              <a:pt x="384" y="1387"/>
                            </a:lnTo>
                            <a:lnTo>
                              <a:pt x="401" y="1398"/>
                            </a:lnTo>
                            <a:lnTo>
                              <a:pt x="420" y="1410"/>
                            </a:lnTo>
                            <a:lnTo>
                              <a:pt x="439" y="1420"/>
                            </a:lnTo>
                            <a:lnTo>
                              <a:pt x="458" y="1431"/>
                            </a:lnTo>
                            <a:lnTo>
                              <a:pt x="478" y="1440"/>
                            </a:lnTo>
                            <a:lnTo>
                              <a:pt x="498" y="1450"/>
                            </a:lnTo>
                            <a:lnTo>
                              <a:pt x="519" y="1459"/>
                            </a:lnTo>
                            <a:lnTo>
                              <a:pt x="543" y="1466"/>
                            </a:lnTo>
                            <a:lnTo>
                              <a:pt x="566" y="1473"/>
                            </a:lnTo>
                            <a:lnTo>
                              <a:pt x="568" y="1482"/>
                            </a:lnTo>
                            <a:lnTo>
                              <a:pt x="576" y="1502"/>
                            </a:lnTo>
                            <a:lnTo>
                              <a:pt x="584" y="1533"/>
                            </a:lnTo>
                            <a:lnTo>
                              <a:pt x="596" y="1568"/>
                            </a:lnTo>
                            <a:lnTo>
                              <a:pt x="606" y="1605"/>
                            </a:lnTo>
                            <a:lnTo>
                              <a:pt x="614" y="1640"/>
                            </a:lnTo>
                            <a:lnTo>
                              <a:pt x="620" y="1667"/>
                            </a:lnTo>
                            <a:lnTo>
                              <a:pt x="622" y="1684"/>
                            </a:lnTo>
                            <a:lnTo>
                              <a:pt x="616" y="1703"/>
                            </a:lnTo>
                            <a:lnTo>
                              <a:pt x="604" y="1739"/>
                            </a:lnTo>
                            <a:lnTo>
                              <a:pt x="589" y="1783"/>
                            </a:lnTo>
                            <a:lnTo>
                              <a:pt x="571" y="1832"/>
                            </a:lnTo>
                            <a:lnTo>
                              <a:pt x="554" y="1881"/>
                            </a:lnTo>
                            <a:lnTo>
                              <a:pt x="538" y="1923"/>
                            </a:lnTo>
                            <a:lnTo>
                              <a:pt x="528" y="1954"/>
                            </a:lnTo>
                            <a:lnTo>
                              <a:pt x="524" y="1967"/>
                            </a:lnTo>
                            <a:lnTo>
                              <a:pt x="521" y="1985"/>
                            </a:lnTo>
                            <a:lnTo>
                              <a:pt x="514" y="2013"/>
                            </a:lnTo>
                            <a:lnTo>
                              <a:pt x="508" y="2041"/>
                            </a:lnTo>
                            <a:lnTo>
                              <a:pt x="505" y="2054"/>
                            </a:lnTo>
                            <a:lnTo>
                              <a:pt x="371" y="2054"/>
                            </a:lnTo>
                            <a:lnTo>
                              <a:pt x="371" y="2133"/>
                            </a:lnTo>
                            <a:lnTo>
                              <a:pt x="1615" y="2133"/>
                            </a:lnTo>
                            <a:lnTo>
                              <a:pt x="1615" y="2054"/>
                            </a:lnTo>
                            <a:lnTo>
                              <a:pt x="1596" y="2041"/>
                            </a:lnTo>
                            <a:lnTo>
                              <a:pt x="1596" y="2020"/>
                            </a:lnTo>
                            <a:lnTo>
                              <a:pt x="1594" y="1976"/>
                            </a:lnTo>
                            <a:lnTo>
                              <a:pt x="1590" y="1927"/>
                            </a:lnTo>
                            <a:lnTo>
                              <a:pt x="1581" y="1894"/>
                            </a:lnTo>
                            <a:lnTo>
                              <a:pt x="1577" y="1870"/>
                            </a:lnTo>
                            <a:lnTo>
                              <a:pt x="1579" y="1834"/>
                            </a:lnTo>
                            <a:lnTo>
                              <a:pt x="1581" y="1795"/>
                            </a:lnTo>
                            <a:lnTo>
                              <a:pt x="1579" y="1757"/>
                            </a:lnTo>
                            <a:lnTo>
                              <a:pt x="1574" y="1734"/>
                            </a:lnTo>
                            <a:lnTo>
                              <a:pt x="1570" y="1701"/>
                            </a:lnTo>
                            <a:lnTo>
                              <a:pt x="1564" y="1663"/>
                            </a:lnTo>
                            <a:lnTo>
                              <a:pt x="1558" y="1621"/>
                            </a:lnTo>
                            <a:lnTo>
                              <a:pt x="1553" y="1582"/>
                            </a:lnTo>
                            <a:lnTo>
                              <a:pt x="1545" y="1548"/>
                            </a:lnTo>
                            <a:lnTo>
                              <a:pt x="1540" y="1523"/>
                            </a:lnTo>
                            <a:lnTo>
                              <a:pt x="1533" y="1512"/>
                            </a:lnTo>
                            <a:lnTo>
                              <a:pt x="1534" y="1510"/>
                            </a:lnTo>
                            <a:lnTo>
                              <a:pt x="1540" y="1509"/>
                            </a:lnTo>
                            <a:lnTo>
                              <a:pt x="1547" y="1505"/>
                            </a:lnTo>
                            <a:lnTo>
                              <a:pt x="1556" y="1499"/>
                            </a:lnTo>
                            <a:lnTo>
                              <a:pt x="1564" y="1493"/>
                            </a:lnTo>
                            <a:lnTo>
                              <a:pt x="1571" y="1486"/>
                            </a:lnTo>
                            <a:lnTo>
                              <a:pt x="1577" y="1479"/>
                            </a:lnTo>
                            <a:lnTo>
                              <a:pt x="1579" y="1470"/>
                            </a:lnTo>
                            <a:lnTo>
                              <a:pt x="1576" y="1469"/>
                            </a:lnTo>
                            <a:lnTo>
                              <a:pt x="1569" y="1464"/>
                            </a:lnTo>
                            <a:lnTo>
                              <a:pt x="1557" y="1457"/>
                            </a:lnTo>
                            <a:lnTo>
                              <a:pt x="1545" y="1450"/>
                            </a:lnTo>
                            <a:lnTo>
                              <a:pt x="1533" y="1440"/>
                            </a:lnTo>
                            <a:lnTo>
                              <a:pt x="1520" y="1430"/>
                            </a:lnTo>
                            <a:lnTo>
                              <a:pt x="1510" y="1420"/>
                            </a:lnTo>
                            <a:lnTo>
                              <a:pt x="1504" y="1410"/>
                            </a:lnTo>
                            <a:lnTo>
                              <a:pt x="1498" y="1400"/>
                            </a:lnTo>
                            <a:lnTo>
                              <a:pt x="1489" y="1391"/>
                            </a:lnTo>
                            <a:lnTo>
                              <a:pt x="1478" y="1382"/>
                            </a:lnTo>
                            <a:lnTo>
                              <a:pt x="1466" y="1375"/>
                            </a:lnTo>
                            <a:lnTo>
                              <a:pt x="1455" y="1369"/>
                            </a:lnTo>
                            <a:lnTo>
                              <a:pt x="1443" y="1365"/>
                            </a:lnTo>
                            <a:lnTo>
                              <a:pt x="1433" y="1362"/>
                            </a:lnTo>
                            <a:lnTo>
                              <a:pt x="1426" y="1364"/>
                            </a:lnTo>
                            <a:lnTo>
                              <a:pt x="1426" y="1361"/>
                            </a:lnTo>
                            <a:lnTo>
                              <a:pt x="1423" y="1355"/>
                            </a:lnTo>
                            <a:lnTo>
                              <a:pt x="1415" y="1345"/>
                            </a:lnTo>
                            <a:lnTo>
                              <a:pt x="1396" y="1333"/>
                            </a:lnTo>
                            <a:lnTo>
                              <a:pt x="1379" y="1326"/>
                            </a:lnTo>
                            <a:lnTo>
                              <a:pt x="1353" y="1315"/>
                            </a:lnTo>
                            <a:lnTo>
                              <a:pt x="1321" y="1302"/>
                            </a:lnTo>
                            <a:lnTo>
                              <a:pt x="1288" y="1288"/>
                            </a:lnTo>
                            <a:lnTo>
                              <a:pt x="1255" y="1270"/>
                            </a:lnTo>
                            <a:lnTo>
                              <a:pt x="1223" y="1253"/>
                            </a:lnTo>
                            <a:lnTo>
                              <a:pt x="1199" y="1234"/>
                            </a:lnTo>
                            <a:lnTo>
                              <a:pt x="1183" y="1214"/>
                            </a:lnTo>
                            <a:lnTo>
                              <a:pt x="1184" y="1162"/>
                            </a:lnTo>
                            <a:lnTo>
                              <a:pt x="1170" y="1150"/>
                            </a:lnTo>
                            <a:lnTo>
                              <a:pt x="1168" y="1137"/>
                            </a:lnTo>
                            <a:lnTo>
                              <a:pt x="1173" y="1128"/>
                            </a:lnTo>
                            <a:lnTo>
                              <a:pt x="1184" y="1105"/>
                            </a:lnTo>
                            <a:lnTo>
                              <a:pt x="1194" y="1079"/>
                            </a:lnTo>
                            <a:lnTo>
                              <a:pt x="1199" y="1058"/>
                            </a:lnTo>
                            <a:lnTo>
                              <a:pt x="1197" y="1037"/>
                            </a:lnTo>
                            <a:lnTo>
                              <a:pt x="1197" y="1014"/>
                            </a:lnTo>
                            <a:lnTo>
                              <a:pt x="1197" y="997"/>
                            </a:lnTo>
                            <a:lnTo>
                              <a:pt x="1197" y="990"/>
                            </a:lnTo>
                            <a:lnTo>
                              <a:pt x="1196" y="989"/>
                            </a:lnTo>
                            <a:lnTo>
                              <a:pt x="1194" y="984"/>
                            </a:lnTo>
                            <a:lnTo>
                              <a:pt x="1190" y="981"/>
                            </a:lnTo>
                            <a:lnTo>
                              <a:pt x="1187" y="981"/>
                            </a:lnTo>
                            <a:lnTo>
                              <a:pt x="1186" y="979"/>
                            </a:lnTo>
                            <a:lnTo>
                              <a:pt x="1187" y="979"/>
                            </a:lnTo>
                            <a:lnTo>
                              <a:pt x="1189" y="979"/>
                            </a:lnTo>
                            <a:lnTo>
                              <a:pt x="1191" y="979"/>
                            </a:lnTo>
                            <a:lnTo>
                              <a:pt x="1194" y="979"/>
                            </a:lnTo>
                            <a:lnTo>
                              <a:pt x="1194" y="971"/>
                            </a:lnTo>
                            <a:lnTo>
                              <a:pt x="1193" y="953"/>
                            </a:lnTo>
                            <a:lnTo>
                              <a:pt x="1187" y="925"/>
                            </a:lnTo>
                            <a:lnTo>
                              <a:pt x="1176" y="892"/>
                            </a:lnTo>
                            <a:lnTo>
                              <a:pt x="1157" y="859"/>
                            </a:lnTo>
                            <a:lnTo>
                              <a:pt x="1128" y="828"/>
                            </a:lnTo>
                            <a:lnTo>
                              <a:pt x="1088" y="800"/>
                            </a:lnTo>
                            <a:lnTo>
                              <a:pt x="1033" y="783"/>
                            </a:lnTo>
                            <a:lnTo>
                              <a:pt x="1033" y="782"/>
                            </a:lnTo>
                            <a:lnTo>
                              <a:pt x="1032" y="777"/>
                            </a:lnTo>
                            <a:lnTo>
                              <a:pt x="1030" y="773"/>
                            </a:lnTo>
                            <a:lnTo>
                              <a:pt x="1026" y="766"/>
                            </a:lnTo>
                            <a:lnTo>
                              <a:pt x="1020" y="760"/>
                            </a:lnTo>
                            <a:lnTo>
                              <a:pt x="1012" y="753"/>
                            </a:lnTo>
                            <a:lnTo>
                              <a:pt x="999" y="749"/>
                            </a:lnTo>
                            <a:lnTo>
                              <a:pt x="983" y="746"/>
                            </a:lnTo>
                            <a:lnTo>
                              <a:pt x="958" y="746"/>
                            </a:lnTo>
                            <a:lnTo>
                              <a:pt x="931" y="749"/>
                            </a:lnTo>
                            <a:lnTo>
                              <a:pt x="902" y="754"/>
                            </a:lnTo>
                            <a:lnTo>
                              <a:pt x="873" y="764"/>
                            </a:lnTo>
                            <a:lnTo>
                              <a:pt x="848" y="779"/>
                            </a:lnTo>
                            <a:lnTo>
                              <a:pt x="823" y="797"/>
                            </a:lnTo>
                            <a:lnTo>
                              <a:pt x="804" y="820"/>
                            </a:lnTo>
                            <a:lnTo>
                              <a:pt x="791" y="848"/>
                            </a:lnTo>
                            <a:lnTo>
                              <a:pt x="570" y="582"/>
                            </a:lnTo>
                            <a:lnTo>
                              <a:pt x="570" y="575"/>
                            </a:lnTo>
                            <a:lnTo>
                              <a:pt x="573" y="573"/>
                            </a:lnTo>
                            <a:lnTo>
                              <a:pt x="580" y="570"/>
                            </a:lnTo>
                            <a:lnTo>
                              <a:pt x="586" y="565"/>
                            </a:lnTo>
                            <a:lnTo>
                              <a:pt x="584" y="556"/>
                            </a:lnTo>
                            <a:lnTo>
                              <a:pt x="576" y="547"/>
                            </a:lnTo>
                            <a:lnTo>
                              <a:pt x="564" y="543"/>
                            </a:lnTo>
                            <a:lnTo>
                              <a:pt x="554" y="540"/>
                            </a:lnTo>
                            <a:lnTo>
                              <a:pt x="550" y="540"/>
                            </a:lnTo>
                            <a:lnTo>
                              <a:pt x="550" y="539"/>
                            </a:lnTo>
                            <a:lnTo>
                              <a:pt x="550" y="537"/>
                            </a:lnTo>
                            <a:lnTo>
                              <a:pt x="550" y="533"/>
                            </a:lnTo>
                            <a:lnTo>
                              <a:pt x="553" y="530"/>
                            </a:lnTo>
                            <a:lnTo>
                              <a:pt x="554" y="526"/>
                            </a:lnTo>
                            <a:lnTo>
                              <a:pt x="554" y="516"/>
                            </a:lnTo>
                            <a:lnTo>
                              <a:pt x="553" y="504"/>
                            </a:lnTo>
                            <a:lnTo>
                              <a:pt x="547" y="494"/>
                            </a:lnTo>
                            <a:lnTo>
                              <a:pt x="540" y="490"/>
                            </a:lnTo>
                            <a:lnTo>
                              <a:pt x="534" y="487"/>
                            </a:lnTo>
                            <a:lnTo>
                              <a:pt x="530" y="486"/>
                            </a:lnTo>
                            <a:lnTo>
                              <a:pt x="528" y="486"/>
                            </a:lnTo>
                            <a:lnTo>
                              <a:pt x="528" y="483"/>
                            </a:lnTo>
                            <a:lnTo>
                              <a:pt x="527" y="476"/>
                            </a:lnTo>
                            <a:lnTo>
                              <a:pt x="524" y="467"/>
                            </a:lnTo>
                            <a:lnTo>
                              <a:pt x="517" y="461"/>
                            </a:lnTo>
                            <a:lnTo>
                              <a:pt x="509" y="458"/>
                            </a:lnTo>
                            <a:lnTo>
                              <a:pt x="505" y="457"/>
                            </a:lnTo>
                            <a:lnTo>
                              <a:pt x="502" y="458"/>
                            </a:lnTo>
                            <a:lnTo>
                              <a:pt x="502" y="455"/>
                            </a:lnTo>
                            <a:lnTo>
                              <a:pt x="501" y="450"/>
                            </a:lnTo>
                            <a:lnTo>
                              <a:pt x="499" y="442"/>
                            </a:lnTo>
                            <a:lnTo>
                              <a:pt x="496" y="434"/>
                            </a:lnTo>
                            <a:lnTo>
                              <a:pt x="488" y="425"/>
                            </a:lnTo>
                            <a:lnTo>
                              <a:pt x="481" y="422"/>
                            </a:lnTo>
                            <a:lnTo>
                              <a:pt x="472" y="421"/>
                            </a:lnTo>
                            <a:lnTo>
                              <a:pt x="466" y="417"/>
                            </a:lnTo>
                            <a:lnTo>
                              <a:pt x="460" y="409"/>
                            </a:lnTo>
                            <a:lnTo>
                              <a:pt x="456" y="405"/>
                            </a:lnTo>
                            <a:lnTo>
                              <a:pt x="452" y="402"/>
                            </a:lnTo>
                            <a:lnTo>
                              <a:pt x="446" y="399"/>
                            </a:lnTo>
                            <a:lnTo>
                              <a:pt x="437" y="396"/>
                            </a:lnTo>
                            <a:lnTo>
                              <a:pt x="427" y="395"/>
                            </a:lnTo>
                            <a:lnTo>
                              <a:pt x="419" y="392"/>
                            </a:lnTo>
                            <a:lnTo>
                              <a:pt x="414" y="392"/>
                            </a:lnTo>
                            <a:lnTo>
                              <a:pt x="183" y="110"/>
                            </a:lnTo>
                            <a:lnTo>
                              <a:pt x="181" y="106"/>
                            </a:lnTo>
                            <a:lnTo>
                              <a:pt x="178" y="95"/>
                            </a:lnTo>
                            <a:lnTo>
                              <a:pt x="178" y="79"/>
                            </a:lnTo>
                            <a:lnTo>
                              <a:pt x="183" y="64"/>
                            </a:lnTo>
                            <a:lnTo>
                              <a:pt x="191" y="47"/>
                            </a:lnTo>
                            <a:lnTo>
                              <a:pt x="197" y="29"/>
                            </a:lnTo>
                            <a:lnTo>
                              <a:pt x="196" y="13"/>
                            </a:lnTo>
                            <a:lnTo>
                              <a:pt x="180" y="1"/>
                            </a:lnTo>
                            <a:lnTo>
                              <a:pt x="157" y="0"/>
                            </a:lnTo>
                            <a:lnTo>
                              <a:pt x="132" y="7"/>
                            </a:lnTo>
                            <a:lnTo>
                              <a:pt x="105" y="20"/>
                            </a:lnTo>
                            <a:lnTo>
                              <a:pt x="79" y="40"/>
                            </a:lnTo>
                            <a:lnTo>
                              <a:pt x="53" y="63"/>
                            </a:lnTo>
                            <a:lnTo>
                              <a:pt x="32" y="89"/>
                            </a:lnTo>
                            <a:lnTo>
                              <a:pt x="14" y="115"/>
                            </a:lnTo>
                            <a:lnTo>
                              <a:pt x="3" y="139"/>
                            </a:lnTo>
                            <a:lnTo>
                              <a:pt x="0" y="156"/>
                            </a:lnTo>
                            <a:lnTo>
                              <a:pt x="4" y="168"/>
                            </a:lnTo>
                            <a:lnTo>
                              <a:pt x="13" y="172"/>
                            </a:lnTo>
                            <a:lnTo>
                              <a:pt x="24" y="172"/>
                            </a:lnTo>
                            <a:lnTo>
                              <a:pt x="37" y="169"/>
                            </a:lnTo>
                            <a:lnTo>
                              <a:pt x="49" y="165"/>
                            </a:lnTo>
                            <a:lnTo>
                              <a:pt x="58" y="162"/>
                            </a:lnTo>
                            <a:lnTo>
                              <a:pt x="60" y="161"/>
                            </a:lnTo>
                            <a:lnTo>
                              <a:pt x="62" y="161"/>
                            </a:lnTo>
                            <a:lnTo>
                              <a:pt x="68" y="161"/>
                            </a:lnTo>
                            <a:lnTo>
                              <a:pt x="75" y="159"/>
                            </a:lnTo>
                            <a:lnTo>
                              <a:pt x="85" y="161"/>
                            </a:lnTo>
                            <a:lnTo>
                              <a:pt x="95" y="162"/>
                            </a:lnTo>
                            <a:lnTo>
                              <a:pt x="105" y="167"/>
                            </a:lnTo>
                            <a:lnTo>
                              <a:pt x="115" y="172"/>
                            </a:lnTo>
                            <a:lnTo>
                              <a:pt x="122" y="181"/>
                            </a:lnTo>
                            <a:lnTo>
                              <a:pt x="128" y="188"/>
                            </a:lnTo>
                            <a:lnTo>
                              <a:pt x="137" y="200"/>
                            </a:lnTo>
                            <a:lnTo>
                              <a:pt x="150" y="215"/>
                            </a:lnTo>
                            <a:lnTo>
                              <a:pt x="165" y="233"/>
                            </a:lnTo>
                            <a:lnTo>
                              <a:pt x="184" y="253"/>
                            </a:lnTo>
                            <a:lnTo>
                              <a:pt x="204" y="274"/>
                            </a:lnTo>
                            <a:lnTo>
                              <a:pt x="224" y="296"/>
                            </a:lnTo>
                            <a:lnTo>
                              <a:pt x="246" y="319"/>
                            </a:lnTo>
                            <a:lnTo>
                              <a:pt x="266" y="340"/>
                            </a:lnTo>
                            <a:lnTo>
                              <a:pt x="286" y="362"/>
                            </a:lnTo>
                            <a:lnTo>
                              <a:pt x="305" y="382"/>
                            </a:lnTo>
                            <a:lnTo>
                              <a:pt x="321" y="399"/>
                            </a:lnTo>
                            <a:lnTo>
                              <a:pt x="335" y="414"/>
                            </a:lnTo>
                            <a:lnTo>
                              <a:pt x="347" y="425"/>
                            </a:lnTo>
                            <a:lnTo>
                              <a:pt x="353" y="432"/>
                            </a:lnTo>
                            <a:lnTo>
                              <a:pt x="355" y="435"/>
                            </a:lnTo>
                            <a:lnTo>
                              <a:pt x="353" y="438"/>
                            </a:lnTo>
                            <a:lnTo>
                              <a:pt x="345" y="448"/>
                            </a:lnTo>
                            <a:lnTo>
                              <a:pt x="337" y="463"/>
                            </a:lnTo>
                            <a:lnTo>
                              <a:pt x="325" y="481"/>
                            </a:lnTo>
                            <a:lnTo>
                              <a:pt x="315" y="503"/>
                            </a:lnTo>
                            <a:lnTo>
                              <a:pt x="307" y="526"/>
                            </a:lnTo>
                            <a:lnTo>
                              <a:pt x="301" y="549"/>
                            </a:lnTo>
                            <a:lnTo>
                              <a:pt x="301" y="572"/>
                            </a:lnTo>
                            <a:lnTo>
                              <a:pt x="298" y="582"/>
                            </a:lnTo>
                            <a:lnTo>
                              <a:pt x="294" y="596"/>
                            </a:lnTo>
                            <a:lnTo>
                              <a:pt x="288" y="612"/>
                            </a:lnTo>
                            <a:lnTo>
                              <a:pt x="285" y="618"/>
                            </a:lnTo>
                            <a:lnTo>
                              <a:pt x="429" y="616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rgbClr val="C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153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747" y="6073"/>
                        <a:ext cx="296" cy="4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89" y="417"/>
                          </a:cxn>
                          <a:cxn ang="0">
                            <a:pos x="290" y="415"/>
                          </a:cxn>
                          <a:cxn ang="0">
                            <a:pos x="293" y="412"/>
                          </a:cxn>
                          <a:cxn ang="0">
                            <a:pos x="296" y="408"/>
                          </a:cxn>
                          <a:cxn ang="0">
                            <a:pos x="296" y="402"/>
                          </a:cxn>
                          <a:cxn ang="0">
                            <a:pos x="54" y="116"/>
                          </a:cxn>
                          <a:cxn ang="0">
                            <a:pos x="51" y="109"/>
                          </a:cxn>
                          <a:cxn ang="0">
                            <a:pos x="46" y="92"/>
                          </a:cxn>
                          <a:cxn ang="0">
                            <a:pos x="41" y="70"/>
                          </a:cxn>
                          <a:cxn ang="0">
                            <a:pos x="44" y="54"/>
                          </a:cxn>
                          <a:cxn ang="0">
                            <a:pos x="53" y="39"/>
                          </a:cxn>
                          <a:cxn ang="0">
                            <a:pos x="60" y="21"/>
                          </a:cxn>
                          <a:cxn ang="0">
                            <a:pos x="62" y="5"/>
                          </a:cxn>
                          <a:cxn ang="0">
                            <a:pos x="57" y="0"/>
                          </a:cxn>
                          <a:cxn ang="0">
                            <a:pos x="50" y="1"/>
                          </a:cxn>
                          <a:cxn ang="0">
                            <a:pos x="40" y="4"/>
                          </a:cxn>
                          <a:cxn ang="0">
                            <a:pos x="30" y="8"/>
                          </a:cxn>
                          <a:cxn ang="0">
                            <a:pos x="18" y="16"/>
                          </a:cxn>
                          <a:cxn ang="0">
                            <a:pos x="8" y="24"/>
                          </a:cxn>
                          <a:cxn ang="0">
                            <a:pos x="1" y="34"/>
                          </a:cxn>
                          <a:cxn ang="0">
                            <a:pos x="0" y="46"/>
                          </a:cxn>
                          <a:cxn ang="0">
                            <a:pos x="3" y="59"/>
                          </a:cxn>
                          <a:cxn ang="0">
                            <a:pos x="8" y="66"/>
                          </a:cxn>
                          <a:cxn ang="0">
                            <a:pos x="11" y="66"/>
                          </a:cxn>
                          <a:cxn ang="0">
                            <a:pos x="16" y="64"/>
                          </a:cxn>
                          <a:cxn ang="0">
                            <a:pos x="20" y="62"/>
                          </a:cxn>
                          <a:cxn ang="0">
                            <a:pos x="20" y="67"/>
                          </a:cxn>
                          <a:cxn ang="0">
                            <a:pos x="18" y="82"/>
                          </a:cxn>
                          <a:cxn ang="0">
                            <a:pos x="18" y="96"/>
                          </a:cxn>
                          <a:cxn ang="0">
                            <a:pos x="20" y="108"/>
                          </a:cxn>
                          <a:cxn ang="0">
                            <a:pos x="24" y="112"/>
                          </a:cxn>
                          <a:cxn ang="0">
                            <a:pos x="33" y="123"/>
                          </a:cxn>
                          <a:cxn ang="0">
                            <a:pos x="46" y="139"/>
                          </a:cxn>
                          <a:cxn ang="0">
                            <a:pos x="63" y="159"/>
                          </a:cxn>
                          <a:cxn ang="0">
                            <a:pos x="85" y="184"/>
                          </a:cxn>
                          <a:cxn ang="0">
                            <a:pos x="106" y="210"/>
                          </a:cxn>
                          <a:cxn ang="0">
                            <a:pos x="131" y="237"/>
                          </a:cxn>
                          <a:cxn ang="0">
                            <a:pos x="157" y="266"/>
                          </a:cxn>
                          <a:cxn ang="0">
                            <a:pos x="181" y="293"/>
                          </a:cxn>
                          <a:cxn ang="0">
                            <a:pos x="205" y="322"/>
                          </a:cxn>
                          <a:cxn ang="0">
                            <a:pos x="227" y="346"/>
                          </a:cxn>
                          <a:cxn ang="0">
                            <a:pos x="247" y="369"/>
                          </a:cxn>
                          <a:cxn ang="0">
                            <a:pos x="264" y="389"/>
                          </a:cxn>
                          <a:cxn ang="0">
                            <a:pos x="277" y="404"/>
                          </a:cxn>
                          <a:cxn ang="0">
                            <a:pos x="286" y="414"/>
                          </a:cxn>
                          <a:cxn ang="0">
                            <a:pos x="289" y="417"/>
                          </a:cxn>
                        </a:cxnLst>
                        <a:rect l="0" t="0" r="r" b="b"/>
                        <a:pathLst>
                          <a:path w="296" h="417">
                            <a:moveTo>
                              <a:pt x="289" y="417"/>
                            </a:moveTo>
                            <a:lnTo>
                              <a:pt x="290" y="415"/>
                            </a:lnTo>
                            <a:lnTo>
                              <a:pt x="293" y="412"/>
                            </a:lnTo>
                            <a:lnTo>
                              <a:pt x="296" y="408"/>
                            </a:lnTo>
                            <a:lnTo>
                              <a:pt x="296" y="402"/>
                            </a:lnTo>
                            <a:lnTo>
                              <a:pt x="54" y="116"/>
                            </a:lnTo>
                            <a:lnTo>
                              <a:pt x="51" y="109"/>
                            </a:lnTo>
                            <a:lnTo>
                              <a:pt x="46" y="92"/>
                            </a:lnTo>
                            <a:lnTo>
                              <a:pt x="41" y="70"/>
                            </a:lnTo>
                            <a:lnTo>
                              <a:pt x="44" y="54"/>
                            </a:lnTo>
                            <a:lnTo>
                              <a:pt x="53" y="39"/>
                            </a:lnTo>
                            <a:lnTo>
                              <a:pt x="60" y="21"/>
                            </a:lnTo>
                            <a:lnTo>
                              <a:pt x="62" y="5"/>
                            </a:lnTo>
                            <a:lnTo>
                              <a:pt x="57" y="0"/>
                            </a:lnTo>
                            <a:lnTo>
                              <a:pt x="50" y="1"/>
                            </a:lnTo>
                            <a:lnTo>
                              <a:pt x="40" y="4"/>
                            </a:lnTo>
                            <a:lnTo>
                              <a:pt x="30" y="8"/>
                            </a:lnTo>
                            <a:lnTo>
                              <a:pt x="18" y="16"/>
                            </a:lnTo>
                            <a:lnTo>
                              <a:pt x="8" y="24"/>
                            </a:lnTo>
                            <a:lnTo>
                              <a:pt x="1" y="34"/>
                            </a:lnTo>
                            <a:lnTo>
                              <a:pt x="0" y="46"/>
                            </a:lnTo>
                            <a:lnTo>
                              <a:pt x="3" y="59"/>
                            </a:lnTo>
                            <a:lnTo>
                              <a:pt x="8" y="66"/>
                            </a:lnTo>
                            <a:lnTo>
                              <a:pt x="11" y="66"/>
                            </a:lnTo>
                            <a:lnTo>
                              <a:pt x="16" y="64"/>
                            </a:lnTo>
                            <a:lnTo>
                              <a:pt x="20" y="62"/>
                            </a:lnTo>
                            <a:lnTo>
                              <a:pt x="20" y="67"/>
                            </a:lnTo>
                            <a:lnTo>
                              <a:pt x="18" y="82"/>
                            </a:lnTo>
                            <a:lnTo>
                              <a:pt x="18" y="96"/>
                            </a:lnTo>
                            <a:lnTo>
                              <a:pt x="20" y="108"/>
                            </a:lnTo>
                            <a:lnTo>
                              <a:pt x="24" y="112"/>
                            </a:lnTo>
                            <a:lnTo>
                              <a:pt x="33" y="123"/>
                            </a:lnTo>
                            <a:lnTo>
                              <a:pt x="46" y="139"/>
                            </a:lnTo>
                            <a:lnTo>
                              <a:pt x="63" y="159"/>
                            </a:lnTo>
                            <a:lnTo>
                              <a:pt x="85" y="184"/>
                            </a:lnTo>
                            <a:lnTo>
                              <a:pt x="106" y="210"/>
                            </a:lnTo>
                            <a:lnTo>
                              <a:pt x="131" y="237"/>
                            </a:lnTo>
                            <a:lnTo>
                              <a:pt x="157" y="266"/>
                            </a:lnTo>
                            <a:lnTo>
                              <a:pt x="181" y="293"/>
                            </a:lnTo>
                            <a:lnTo>
                              <a:pt x="205" y="322"/>
                            </a:lnTo>
                            <a:lnTo>
                              <a:pt x="227" y="346"/>
                            </a:lnTo>
                            <a:lnTo>
                              <a:pt x="247" y="369"/>
                            </a:lnTo>
                            <a:lnTo>
                              <a:pt x="264" y="389"/>
                            </a:lnTo>
                            <a:lnTo>
                              <a:pt x="277" y="404"/>
                            </a:lnTo>
                            <a:lnTo>
                              <a:pt x="286" y="414"/>
                            </a:lnTo>
                            <a:lnTo>
                              <a:pt x="289" y="417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rgbClr val="C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154" name="Freeform 1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42" y="6961"/>
                        <a:ext cx="645" cy="57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58" y="32"/>
                          </a:cxn>
                          <a:cxn ang="0">
                            <a:pos x="70" y="42"/>
                          </a:cxn>
                          <a:cxn ang="0">
                            <a:pos x="97" y="56"/>
                          </a:cxn>
                          <a:cxn ang="0">
                            <a:pos x="101" y="98"/>
                          </a:cxn>
                          <a:cxn ang="0">
                            <a:pos x="77" y="90"/>
                          </a:cxn>
                          <a:cxn ang="0">
                            <a:pos x="70" y="108"/>
                          </a:cxn>
                          <a:cxn ang="0">
                            <a:pos x="55" y="116"/>
                          </a:cxn>
                          <a:cxn ang="0">
                            <a:pos x="21" y="119"/>
                          </a:cxn>
                          <a:cxn ang="0">
                            <a:pos x="0" y="134"/>
                          </a:cxn>
                          <a:cxn ang="0">
                            <a:pos x="23" y="142"/>
                          </a:cxn>
                          <a:cxn ang="0">
                            <a:pos x="42" y="149"/>
                          </a:cxn>
                          <a:cxn ang="0">
                            <a:pos x="71" y="157"/>
                          </a:cxn>
                          <a:cxn ang="0">
                            <a:pos x="100" y="154"/>
                          </a:cxn>
                          <a:cxn ang="0">
                            <a:pos x="134" y="184"/>
                          </a:cxn>
                          <a:cxn ang="0">
                            <a:pos x="144" y="195"/>
                          </a:cxn>
                          <a:cxn ang="0">
                            <a:pos x="129" y="198"/>
                          </a:cxn>
                          <a:cxn ang="0">
                            <a:pos x="137" y="213"/>
                          </a:cxn>
                          <a:cxn ang="0">
                            <a:pos x="129" y="230"/>
                          </a:cxn>
                          <a:cxn ang="0">
                            <a:pos x="147" y="237"/>
                          </a:cxn>
                          <a:cxn ang="0">
                            <a:pos x="188" y="249"/>
                          </a:cxn>
                          <a:cxn ang="0">
                            <a:pos x="192" y="270"/>
                          </a:cxn>
                          <a:cxn ang="0">
                            <a:pos x="159" y="272"/>
                          </a:cxn>
                          <a:cxn ang="0">
                            <a:pos x="176" y="283"/>
                          </a:cxn>
                          <a:cxn ang="0">
                            <a:pos x="213" y="296"/>
                          </a:cxn>
                          <a:cxn ang="0">
                            <a:pos x="215" y="316"/>
                          </a:cxn>
                          <a:cxn ang="0">
                            <a:pos x="232" y="320"/>
                          </a:cxn>
                          <a:cxn ang="0">
                            <a:pos x="236" y="336"/>
                          </a:cxn>
                          <a:cxn ang="0">
                            <a:pos x="245" y="352"/>
                          </a:cxn>
                          <a:cxn ang="0">
                            <a:pos x="321" y="407"/>
                          </a:cxn>
                          <a:cxn ang="0">
                            <a:pos x="406" y="432"/>
                          </a:cxn>
                          <a:cxn ang="0">
                            <a:pos x="455" y="458"/>
                          </a:cxn>
                          <a:cxn ang="0">
                            <a:pos x="471" y="489"/>
                          </a:cxn>
                          <a:cxn ang="0">
                            <a:pos x="494" y="500"/>
                          </a:cxn>
                          <a:cxn ang="0">
                            <a:pos x="477" y="578"/>
                          </a:cxn>
                          <a:cxn ang="0">
                            <a:pos x="520" y="555"/>
                          </a:cxn>
                          <a:cxn ang="0">
                            <a:pos x="589" y="549"/>
                          </a:cxn>
                          <a:cxn ang="0">
                            <a:pos x="622" y="572"/>
                          </a:cxn>
                          <a:cxn ang="0">
                            <a:pos x="641" y="572"/>
                          </a:cxn>
                          <a:cxn ang="0">
                            <a:pos x="608" y="546"/>
                          </a:cxn>
                          <a:cxn ang="0">
                            <a:pos x="567" y="507"/>
                          </a:cxn>
                          <a:cxn ang="0">
                            <a:pos x="517" y="483"/>
                          </a:cxn>
                          <a:cxn ang="0">
                            <a:pos x="494" y="453"/>
                          </a:cxn>
                          <a:cxn ang="0">
                            <a:pos x="459" y="435"/>
                          </a:cxn>
                          <a:cxn ang="0">
                            <a:pos x="400" y="411"/>
                          </a:cxn>
                          <a:cxn ang="0">
                            <a:pos x="317" y="374"/>
                          </a:cxn>
                          <a:cxn ang="0">
                            <a:pos x="254" y="309"/>
                          </a:cxn>
                          <a:cxn ang="0">
                            <a:pos x="254" y="253"/>
                          </a:cxn>
                          <a:cxn ang="0">
                            <a:pos x="248" y="243"/>
                          </a:cxn>
                          <a:cxn ang="0">
                            <a:pos x="251" y="228"/>
                          </a:cxn>
                          <a:cxn ang="0">
                            <a:pos x="242" y="205"/>
                          </a:cxn>
                          <a:cxn ang="0">
                            <a:pos x="252" y="191"/>
                          </a:cxn>
                          <a:cxn ang="0">
                            <a:pos x="265" y="135"/>
                          </a:cxn>
                          <a:cxn ang="0">
                            <a:pos x="278" y="76"/>
                          </a:cxn>
                          <a:cxn ang="0">
                            <a:pos x="213" y="56"/>
                          </a:cxn>
                          <a:cxn ang="0">
                            <a:pos x="205" y="57"/>
                          </a:cxn>
                          <a:cxn ang="0">
                            <a:pos x="188" y="32"/>
                          </a:cxn>
                          <a:cxn ang="0">
                            <a:pos x="164" y="11"/>
                          </a:cxn>
                          <a:cxn ang="0">
                            <a:pos x="121" y="0"/>
                          </a:cxn>
                          <a:cxn ang="0">
                            <a:pos x="130" y="20"/>
                          </a:cxn>
                          <a:cxn ang="0">
                            <a:pos x="97" y="26"/>
                          </a:cxn>
                          <a:cxn ang="0">
                            <a:pos x="72" y="23"/>
                          </a:cxn>
                        </a:cxnLst>
                        <a:rect l="0" t="0" r="r" b="b"/>
                        <a:pathLst>
                          <a:path w="645" h="579">
                            <a:moveTo>
                              <a:pt x="70" y="24"/>
                            </a:moveTo>
                            <a:lnTo>
                              <a:pt x="67" y="26"/>
                            </a:lnTo>
                            <a:lnTo>
                              <a:pt x="62" y="27"/>
                            </a:lnTo>
                            <a:lnTo>
                              <a:pt x="58" y="32"/>
                            </a:lnTo>
                            <a:lnTo>
                              <a:pt x="57" y="34"/>
                            </a:lnTo>
                            <a:lnTo>
                              <a:pt x="59" y="36"/>
                            </a:lnTo>
                            <a:lnTo>
                              <a:pt x="64" y="39"/>
                            </a:lnTo>
                            <a:lnTo>
                              <a:pt x="70" y="42"/>
                            </a:lnTo>
                            <a:lnTo>
                              <a:pt x="77" y="44"/>
                            </a:lnTo>
                            <a:lnTo>
                              <a:pt x="84" y="47"/>
                            </a:lnTo>
                            <a:lnTo>
                              <a:pt x="91" y="52"/>
                            </a:lnTo>
                            <a:lnTo>
                              <a:pt x="97" y="56"/>
                            </a:lnTo>
                            <a:lnTo>
                              <a:pt x="100" y="62"/>
                            </a:lnTo>
                            <a:lnTo>
                              <a:pt x="100" y="69"/>
                            </a:lnTo>
                            <a:lnTo>
                              <a:pt x="101" y="83"/>
                            </a:lnTo>
                            <a:lnTo>
                              <a:pt x="101" y="98"/>
                            </a:lnTo>
                            <a:lnTo>
                              <a:pt x="98" y="103"/>
                            </a:lnTo>
                            <a:lnTo>
                              <a:pt x="93" y="101"/>
                            </a:lnTo>
                            <a:lnTo>
                              <a:pt x="84" y="95"/>
                            </a:lnTo>
                            <a:lnTo>
                              <a:pt x="77" y="90"/>
                            </a:lnTo>
                            <a:lnTo>
                              <a:pt x="72" y="90"/>
                            </a:lnTo>
                            <a:lnTo>
                              <a:pt x="71" y="95"/>
                            </a:lnTo>
                            <a:lnTo>
                              <a:pt x="70" y="102"/>
                            </a:lnTo>
                            <a:lnTo>
                              <a:pt x="70" y="108"/>
                            </a:lnTo>
                            <a:lnTo>
                              <a:pt x="70" y="111"/>
                            </a:lnTo>
                            <a:lnTo>
                              <a:pt x="67" y="112"/>
                            </a:lnTo>
                            <a:lnTo>
                              <a:pt x="62" y="113"/>
                            </a:lnTo>
                            <a:lnTo>
                              <a:pt x="55" y="116"/>
                            </a:lnTo>
                            <a:lnTo>
                              <a:pt x="49" y="118"/>
                            </a:lnTo>
                            <a:lnTo>
                              <a:pt x="42" y="118"/>
                            </a:lnTo>
                            <a:lnTo>
                              <a:pt x="32" y="118"/>
                            </a:lnTo>
                            <a:lnTo>
                              <a:pt x="21" y="119"/>
                            </a:lnTo>
                            <a:lnTo>
                              <a:pt x="15" y="122"/>
                            </a:lnTo>
                            <a:lnTo>
                              <a:pt x="9" y="126"/>
                            </a:lnTo>
                            <a:lnTo>
                              <a:pt x="3" y="129"/>
                            </a:lnTo>
                            <a:lnTo>
                              <a:pt x="0" y="134"/>
                            </a:lnTo>
                            <a:lnTo>
                              <a:pt x="3" y="136"/>
                            </a:lnTo>
                            <a:lnTo>
                              <a:pt x="11" y="139"/>
                            </a:lnTo>
                            <a:lnTo>
                              <a:pt x="18" y="141"/>
                            </a:lnTo>
                            <a:lnTo>
                              <a:pt x="23" y="142"/>
                            </a:lnTo>
                            <a:lnTo>
                              <a:pt x="29" y="144"/>
                            </a:lnTo>
                            <a:lnTo>
                              <a:pt x="32" y="145"/>
                            </a:lnTo>
                            <a:lnTo>
                              <a:pt x="36" y="148"/>
                            </a:lnTo>
                            <a:lnTo>
                              <a:pt x="42" y="149"/>
                            </a:lnTo>
                            <a:lnTo>
                              <a:pt x="49" y="152"/>
                            </a:lnTo>
                            <a:lnTo>
                              <a:pt x="57" y="155"/>
                            </a:lnTo>
                            <a:lnTo>
                              <a:pt x="64" y="157"/>
                            </a:lnTo>
                            <a:lnTo>
                              <a:pt x="71" y="157"/>
                            </a:lnTo>
                            <a:lnTo>
                              <a:pt x="77" y="157"/>
                            </a:lnTo>
                            <a:lnTo>
                              <a:pt x="87" y="157"/>
                            </a:lnTo>
                            <a:lnTo>
                              <a:pt x="94" y="155"/>
                            </a:lnTo>
                            <a:lnTo>
                              <a:pt x="100" y="154"/>
                            </a:lnTo>
                            <a:lnTo>
                              <a:pt x="105" y="154"/>
                            </a:lnTo>
                            <a:lnTo>
                              <a:pt x="114" y="158"/>
                            </a:lnTo>
                            <a:lnTo>
                              <a:pt x="124" y="171"/>
                            </a:lnTo>
                            <a:lnTo>
                              <a:pt x="134" y="184"/>
                            </a:lnTo>
                            <a:lnTo>
                              <a:pt x="141" y="190"/>
                            </a:lnTo>
                            <a:lnTo>
                              <a:pt x="144" y="191"/>
                            </a:lnTo>
                            <a:lnTo>
                              <a:pt x="146" y="192"/>
                            </a:lnTo>
                            <a:lnTo>
                              <a:pt x="144" y="195"/>
                            </a:lnTo>
                            <a:lnTo>
                              <a:pt x="144" y="197"/>
                            </a:lnTo>
                            <a:lnTo>
                              <a:pt x="141" y="197"/>
                            </a:lnTo>
                            <a:lnTo>
                              <a:pt x="136" y="197"/>
                            </a:lnTo>
                            <a:lnTo>
                              <a:pt x="129" y="198"/>
                            </a:lnTo>
                            <a:lnTo>
                              <a:pt x="126" y="201"/>
                            </a:lnTo>
                            <a:lnTo>
                              <a:pt x="129" y="204"/>
                            </a:lnTo>
                            <a:lnTo>
                              <a:pt x="133" y="208"/>
                            </a:lnTo>
                            <a:lnTo>
                              <a:pt x="137" y="213"/>
                            </a:lnTo>
                            <a:lnTo>
                              <a:pt x="137" y="217"/>
                            </a:lnTo>
                            <a:lnTo>
                              <a:pt x="134" y="221"/>
                            </a:lnTo>
                            <a:lnTo>
                              <a:pt x="131" y="226"/>
                            </a:lnTo>
                            <a:lnTo>
                              <a:pt x="129" y="230"/>
                            </a:lnTo>
                            <a:lnTo>
                              <a:pt x="129" y="233"/>
                            </a:lnTo>
                            <a:lnTo>
                              <a:pt x="131" y="234"/>
                            </a:lnTo>
                            <a:lnTo>
                              <a:pt x="139" y="236"/>
                            </a:lnTo>
                            <a:lnTo>
                              <a:pt x="147" y="237"/>
                            </a:lnTo>
                            <a:lnTo>
                              <a:pt x="159" y="240"/>
                            </a:lnTo>
                            <a:lnTo>
                              <a:pt x="169" y="243"/>
                            </a:lnTo>
                            <a:lnTo>
                              <a:pt x="179" y="246"/>
                            </a:lnTo>
                            <a:lnTo>
                              <a:pt x="188" y="249"/>
                            </a:lnTo>
                            <a:lnTo>
                              <a:pt x="192" y="253"/>
                            </a:lnTo>
                            <a:lnTo>
                              <a:pt x="196" y="260"/>
                            </a:lnTo>
                            <a:lnTo>
                              <a:pt x="195" y="266"/>
                            </a:lnTo>
                            <a:lnTo>
                              <a:pt x="192" y="270"/>
                            </a:lnTo>
                            <a:lnTo>
                              <a:pt x="186" y="272"/>
                            </a:lnTo>
                            <a:lnTo>
                              <a:pt x="177" y="272"/>
                            </a:lnTo>
                            <a:lnTo>
                              <a:pt x="167" y="272"/>
                            </a:lnTo>
                            <a:lnTo>
                              <a:pt x="159" y="272"/>
                            </a:lnTo>
                            <a:lnTo>
                              <a:pt x="154" y="272"/>
                            </a:lnTo>
                            <a:lnTo>
                              <a:pt x="156" y="273"/>
                            </a:lnTo>
                            <a:lnTo>
                              <a:pt x="163" y="277"/>
                            </a:lnTo>
                            <a:lnTo>
                              <a:pt x="176" y="283"/>
                            </a:lnTo>
                            <a:lnTo>
                              <a:pt x="196" y="287"/>
                            </a:lnTo>
                            <a:lnTo>
                              <a:pt x="205" y="289"/>
                            </a:lnTo>
                            <a:lnTo>
                              <a:pt x="211" y="292"/>
                            </a:lnTo>
                            <a:lnTo>
                              <a:pt x="213" y="296"/>
                            </a:lnTo>
                            <a:lnTo>
                              <a:pt x="213" y="300"/>
                            </a:lnTo>
                            <a:lnTo>
                              <a:pt x="215" y="306"/>
                            </a:lnTo>
                            <a:lnTo>
                              <a:pt x="215" y="310"/>
                            </a:lnTo>
                            <a:lnTo>
                              <a:pt x="215" y="316"/>
                            </a:lnTo>
                            <a:lnTo>
                              <a:pt x="215" y="318"/>
                            </a:lnTo>
                            <a:lnTo>
                              <a:pt x="229" y="320"/>
                            </a:lnTo>
                            <a:lnTo>
                              <a:pt x="232" y="320"/>
                            </a:lnTo>
                            <a:lnTo>
                              <a:pt x="234" y="322"/>
                            </a:lnTo>
                            <a:lnTo>
                              <a:pt x="235" y="326"/>
                            </a:lnTo>
                            <a:lnTo>
                              <a:pt x="235" y="332"/>
                            </a:lnTo>
                            <a:lnTo>
                              <a:pt x="236" y="336"/>
                            </a:lnTo>
                            <a:lnTo>
                              <a:pt x="236" y="339"/>
                            </a:lnTo>
                            <a:lnTo>
                              <a:pt x="236" y="341"/>
                            </a:lnTo>
                            <a:lnTo>
                              <a:pt x="238" y="343"/>
                            </a:lnTo>
                            <a:lnTo>
                              <a:pt x="245" y="352"/>
                            </a:lnTo>
                            <a:lnTo>
                              <a:pt x="257" y="364"/>
                            </a:lnTo>
                            <a:lnTo>
                              <a:pt x="272" y="376"/>
                            </a:lnTo>
                            <a:lnTo>
                              <a:pt x="294" y="392"/>
                            </a:lnTo>
                            <a:lnTo>
                              <a:pt x="321" y="407"/>
                            </a:lnTo>
                            <a:lnTo>
                              <a:pt x="354" y="421"/>
                            </a:lnTo>
                            <a:lnTo>
                              <a:pt x="393" y="431"/>
                            </a:lnTo>
                            <a:lnTo>
                              <a:pt x="396" y="431"/>
                            </a:lnTo>
                            <a:lnTo>
                              <a:pt x="406" y="432"/>
                            </a:lnTo>
                            <a:lnTo>
                              <a:pt x="418" y="437"/>
                            </a:lnTo>
                            <a:lnTo>
                              <a:pt x="432" y="441"/>
                            </a:lnTo>
                            <a:lnTo>
                              <a:pt x="445" y="448"/>
                            </a:lnTo>
                            <a:lnTo>
                              <a:pt x="455" y="458"/>
                            </a:lnTo>
                            <a:lnTo>
                              <a:pt x="461" y="471"/>
                            </a:lnTo>
                            <a:lnTo>
                              <a:pt x="458" y="487"/>
                            </a:lnTo>
                            <a:lnTo>
                              <a:pt x="462" y="487"/>
                            </a:lnTo>
                            <a:lnTo>
                              <a:pt x="471" y="489"/>
                            </a:lnTo>
                            <a:lnTo>
                              <a:pt x="481" y="490"/>
                            </a:lnTo>
                            <a:lnTo>
                              <a:pt x="488" y="491"/>
                            </a:lnTo>
                            <a:lnTo>
                              <a:pt x="493" y="496"/>
                            </a:lnTo>
                            <a:lnTo>
                              <a:pt x="494" y="500"/>
                            </a:lnTo>
                            <a:lnTo>
                              <a:pt x="491" y="507"/>
                            </a:lnTo>
                            <a:lnTo>
                              <a:pt x="483" y="516"/>
                            </a:lnTo>
                            <a:lnTo>
                              <a:pt x="475" y="579"/>
                            </a:lnTo>
                            <a:lnTo>
                              <a:pt x="477" y="578"/>
                            </a:lnTo>
                            <a:lnTo>
                              <a:pt x="483" y="573"/>
                            </a:lnTo>
                            <a:lnTo>
                              <a:pt x="493" y="568"/>
                            </a:lnTo>
                            <a:lnTo>
                              <a:pt x="506" y="560"/>
                            </a:lnTo>
                            <a:lnTo>
                              <a:pt x="520" y="555"/>
                            </a:lnTo>
                            <a:lnTo>
                              <a:pt x="539" y="550"/>
                            </a:lnTo>
                            <a:lnTo>
                              <a:pt x="559" y="547"/>
                            </a:lnTo>
                            <a:lnTo>
                              <a:pt x="582" y="547"/>
                            </a:lnTo>
                            <a:lnTo>
                              <a:pt x="589" y="549"/>
                            </a:lnTo>
                            <a:lnTo>
                              <a:pt x="599" y="553"/>
                            </a:lnTo>
                            <a:lnTo>
                              <a:pt x="608" y="560"/>
                            </a:lnTo>
                            <a:lnTo>
                              <a:pt x="615" y="568"/>
                            </a:lnTo>
                            <a:lnTo>
                              <a:pt x="622" y="572"/>
                            </a:lnTo>
                            <a:lnTo>
                              <a:pt x="632" y="575"/>
                            </a:lnTo>
                            <a:lnTo>
                              <a:pt x="641" y="575"/>
                            </a:lnTo>
                            <a:lnTo>
                              <a:pt x="645" y="575"/>
                            </a:lnTo>
                            <a:lnTo>
                              <a:pt x="641" y="572"/>
                            </a:lnTo>
                            <a:lnTo>
                              <a:pt x="631" y="566"/>
                            </a:lnTo>
                            <a:lnTo>
                              <a:pt x="621" y="559"/>
                            </a:lnTo>
                            <a:lnTo>
                              <a:pt x="612" y="552"/>
                            </a:lnTo>
                            <a:lnTo>
                              <a:pt x="608" y="546"/>
                            </a:lnTo>
                            <a:lnTo>
                              <a:pt x="601" y="539"/>
                            </a:lnTo>
                            <a:lnTo>
                              <a:pt x="590" y="529"/>
                            </a:lnTo>
                            <a:lnTo>
                              <a:pt x="580" y="517"/>
                            </a:lnTo>
                            <a:lnTo>
                              <a:pt x="567" y="507"/>
                            </a:lnTo>
                            <a:lnTo>
                              <a:pt x="556" y="497"/>
                            </a:lnTo>
                            <a:lnTo>
                              <a:pt x="544" y="490"/>
                            </a:lnTo>
                            <a:lnTo>
                              <a:pt x="533" y="486"/>
                            </a:lnTo>
                            <a:lnTo>
                              <a:pt x="517" y="483"/>
                            </a:lnTo>
                            <a:lnTo>
                              <a:pt x="506" y="481"/>
                            </a:lnTo>
                            <a:lnTo>
                              <a:pt x="498" y="481"/>
                            </a:lnTo>
                            <a:lnTo>
                              <a:pt x="497" y="481"/>
                            </a:lnTo>
                            <a:lnTo>
                              <a:pt x="494" y="453"/>
                            </a:lnTo>
                            <a:lnTo>
                              <a:pt x="491" y="451"/>
                            </a:lnTo>
                            <a:lnTo>
                              <a:pt x="484" y="447"/>
                            </a:lnTo>
                            <a:lnTo>
                              <a:pt x="472" y="441"/>
                            </a:lnTo>
                            <a:lnTo>
                              <a:pt x="459" y="435"/>
                            </a:lnTo>
                            <a:lnTo>
                              <a:pt x="445" y="428"/>
                            </a:lnTo>
                            <a:lnTo>
                              <a:pt x="429" y="421"/>
                            </a:lnTo>
                            <a:lnTo>
                              <a:pt x="413" y="415"/>
                            </a:lnTo>
                            <a:lnTo>
                              <a:pt x="400" y="411"/>
                            </a:lnTo>
                            <a:lnTo>
                              <a:pt x="385" y="407"/>
                            </a:lnTo>
                            <a:lnTo>
                              <a:pt x="365" y="398"/>
                            </a:lnTo>
                            <a:lnTo>
                              <a:pt x="341" y="387"/>
                            </a:lnTo>
                            <a:lnTo>
                              <a:pt x="317" y="374"/>
                            </a:lnTo>
                            <a:lnTo>
                              <a:pt x="294" y="359"/>
                            </a:lnTo>
                            <a:lnTo>
                              <a:pt x="274" y="343"/>
                            </a:lnTo>
                            <a:lnTo>
                              <a:pt x="259" y="326"/>
                            </a:lnTo>
                            <a:lnTo>
                              <a:pt x="254" y="309"/>
                            </a:lnTo>
                            <a:lnTo>
                              <a:pt x="254" y="292"/>
                            </a:lnTo>
                            <a:lnTo>
                              <a:pt x="254" y="273"/>
                            </a:lnTo>
                            <a:lnTo>
                              <a:pt x="254" y="259"/>
                            </a:lnTo>
                            <a:lnTo>
                              <a:pt x="254" y="253"/>
                            </a:lnTo>
                            <a:lnTo>
                              <a:pt x="252" y="251"/>
                            </a:lnTo>
                            <a:lnTo>
                              <a:pt x="249" y="250"/>
                            </a:lnTo>
                            <a:lnTo>
                              <a:pt x="248" y="246"/>
                            </a:lnTo>
                            <a:lnTo>
                              <a:pt x="248" y="243"/>
                            </a:lnTo>
                            <a:lnTo>
                              <a:pt x="249" y="238"/>
                            </a:lnTo>
                            <a:lnTo>
                              <a:pt x="251" y="233"/>
                            </a:lnTo>
                            <a:lnTo>
                              <a:pt x="251" y="230"/>
                            </a:lnTo>
                            <a:lnTo>
                              <a:pt x="251" y="228"/>
                            </a:lnTo>
                            <a:lnTo>
                              <a:pt x="249" y="226"/>
                            </a:lnTo>
                            <a:lnTo>
                              <a:pt x="245" y="220"/>
                            </a:lnTo>
                            <a:lnTo>
                              <a:pt x="242" y="213"/>
                            </a:lnTo>
                            <a:lnTo>
                              <a:pt x="242" y="205"/>
                            </a:lnTo>
                            <a:lnTo>
                              <a:pt x="245" y="200"/>
                            </a:lnTo>
                            <a:lnTo>
                              <a:pt x="249" y="195"/>
                            </a:lnTo>
                            <a:lnTo>
                              <a:pt x="251" y="192"/>
                            </a:lnTo>
                            <a:lnTo>
                              <a:pt x="252" y="191"/>
                            </a:lnTo>
                            <a:lnTo>
                              <a:pt x="252" y="158"/>
                            </a:lnTo>
                            <a:lnTo>
                              <a:pt x="251" y="148"/>
                            </a:lnTo>
                            <a:lnTo>
                              <a:pt x="255" y="145"/>
                            </a:lnTo>
                            <a:lnTo>
                              <a:pt x="265" y="135"/>
                            </a:lnTo>
                            <a:lnTo>
                              <a:pt x="275" y="122"/>
                            </a:lnTo>
                            <a:lnTo>
                              <a:pt x="280" y="106"/>
                            </a:lnTo>
                            <a:lnTo>
                              <a:pt x="280" y="90"/>
                            </a:lnTo>
                            <a:lnTo>
                              <a:pt x="278" y="76"/>
                            </a:lnTo>
                            <a:lnTo>
                              <a:pt x="270" y="65"/>
                            </a:lnTo>
                            <a:lnTo>
                              <a:pt x="248" y="56"/>
                            </a:lnTo>
                            <a:lnTo>
                              <a:pt x="225" y="53"/>
                            </a:lnTo>
                            <a:lnTo>
                              <a:pt x="213" y="56"/>
                            </a:lnTo>
                            <a:lnTo>
                              <a:pt x="209" y="60"/>
                            </a:lnTo>
                            <a:lnTo>
                              <a:pt x="208" y="63"/>
                            </a:lnTo>
                            <a:lnTo>
                              <a:pt x="205" y="60"/>
                            </a:lnTo>
                            <a:lnTo>
                              <a:pt x="205" y="57"/>
                            </a:lnTo>
                            <a:lnTo>
                              <a:pt x="206" y="50"/>
                            </a:lnTo>
                            <a:lnTo>
                              <a:pt x="203" y="43"/>
                            </a:lnTo>
                            <a:lnTo>
                              <a:pt x="198" y="36"/>
                            </a:lnTo>
                            <a:lnTo>
                              <a:pt x="188" y="32"/>
                            </a:lnTo>
                            <a:lnTo>
                              <a:pt x="179" y="27"/>
                            </a:lnTo>
                            <a:lnTo>
                              <a:pt x="170" y="23"/>
                            </a:lnTo>
                            <a:lnTo>
                              <a:pt x="166" y="17"/>
                            </a:lnTo>
                            <a:lnTo>
                              <a:pt x="164" y="11"/>
                            </a:lnTo>
                            <a:lnTo>
                              <a:pt x="163" y="9"/>
                            </a:lnTo>
                            <a:lnTo>
                              <a:pt x="163" y="6"/>
                            </a:lnTo>
                            <a:lnTo>
                              <a:pt x="121" y="0"/>
                            </a:lnTo>
                            <a:lnTo>
                              <a:pt x="124" y="1"/>
                            </a:lnTo>
                            <a:lnTo>
                              <a:pt x="129" y="7"/>
                            </a:lnTo>
                            <a:lnTo>
                              <a:pt x="131" y="14"/>
                            </a:lnTo>
                            <a:lnTo>
                              <a:pt x="130" y="20"/>
                            </a:lnTo>
                            <a:lnTo>
                              <a:pt x="124" y="23"/>
                            </a:lnTo>
                            <a:lnTo>
                              <a:pt x="116" y="24"/>
                            </a:lnTo>
                            <a:lnTo>
                              <a:pt x="107" y="26"/>
                            </a:lnTo>
                            <a:lnTo>
                              <a:pt x="97" y="26"/>
                            </a:lnTo>
                            <a:lnTo>
                              <a:pt x="88" y="24"/>
                            </a:lnTo>
                            <a:lnTo>
                              <a:pt x="80" y="24"/>
                            </a:lnTo>
                            <a:lnTo>
                              <a:pt x="74" y="23"/>
                            </a:lnTo>
                            <a:lnTo>
                              <a:pt x="72" y="23"/>
                            </a:lnTo>
                            <a:lnTo>
                              <a:pt x="70" y="24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rgbClr val="C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155" name="Freeform 1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91" y="7589"/>
                        <a:ext cx="112" cy="52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22"/>
                          </a:cxn>
                          <a:cxn ang="0">
                            <a:pos x="1" y="20"/>
                          </a:cxn>
                          <a:cxn ang="0">
                            <a:pos x="3" y="17"/>
                          </a:cxn>
                          <a:cxn ang="0">
                            <a:pos x="7" y="11"/>
                          </a:cxn>
                          <a:cxn ang="0">
                            <a:pos x="13" y="7"/>
                          </a:cxn>
                          <a:cxn ang="0">
                            <a:pos x="20" y="3"/>
                          </a:cxn>
                          <a:cxn ang="0">
                            <a:pos x="28" y="0"/>
                          </a:cxn>
                          <a:cxn ang="0">
                            <a:pos x="40" y="0"/>
                          </a:cxn>
                          <a:cxn ang="0">
                            <a:pos x="52" y="4"/>
                          </a:cxn>
                          <a:cxn ang="0">
                            <a:pos x="54" y="14"/>
                          </a:cxn>
                          <a:cxn ang="0">
                            <a:pos x="60" y="40"/>
                          </a:cxn>
                          <a:cxn ang="0">
                            <a:pos x="69" y="78"/>
                          </a:cxn>
                          <a:cxn ang="0">
                            <a:pos x="77" y="122"/>
                          </a:cxn>
                          <a:cxn ang="0">
                            <a:pos x="87" y="168"/>
                          </a:cxn>
                          <a:cxn ang="0">
                            <a:pos x="95" y="211"/>
                          </a:cxn>
                          <a:cxn ang="0">
                            <a:pos x="98" y="247"/>
                          </a:cxn>
                          <a:cxn ang="0">
                            <a:pos x="98" y="272"/>
                          </a:cxn>
                          <a:cxn ang="0">
                            <a:pos x="95" y="297"/>
                          </a:cxn>
                          <a:cxn ang="0">
                            <a:pos x="95" y="333"/>
                          </a:cxn>
                          <a:cxn ang="0">
                            <a:pos x="96" y="366"/>
                          </a:cxn>
                          <a:cxn ang="0">
                            <a:pos x="98" y="382"/>
                          </a:cxn>
                          <a:cxn ang="0">
                            <a:pos x="102" y="405"/>
                          </a:cxn>
                          <a:cxn ang="0">
                            <a:pos x="108" y="448"/>
                          </a:cxn>
                          <a:cxn ang="0">
                            <a:pos x="112" y="493"/>
                          </a:cxn>
                          <a:cxn ang="0">
                            <a:pos x="112" y="520"/>
                          </a:cxn>
                          <a:cxn ang="0">
                            <a:pos x="18" y="520"/>
                          </a:cxn>
                          <a:cxn ang="0">
                            <a:pos x="14" y="385"/>
                          </a:cxn>
                          <a:cxn ang="0">
                            <a:pos x="14" y="378"/>
                          </a:cxn>
                          <a:cxn ang="0">
                            <a:pos x="16" y="362"/>
                          </a:cxn>
                          <a:cxn ang="0">
                            <a:pos x="17" y="343"/>
                          </a:cxn>
                          <a:cxn ang="0">
                            <a:pos x="20" y="328"/>
                          </a:cxn>
                          <a:cxn ang="0">
                            <a:pos x="27" y="290"/>
                          </a:cxn>
                          <a:cxn ang="0">
                            <a:pos x="33" y="216"/>
                          </a:cxn>
                          <a:cxn ang="0">
                            <a:pos x="30" y="128"/>
                          </a:cxn>
                          <a:cxn ang="0">
                            <a:pos x="11" y="49"/>
                          </a:cxn>
                          <a:cxn ang="0">
                            <a:pos x="8" y="46"/>
                          </a:cxn>
                          <a:cxn ang="0">
                            <a:pos x="4" y="39"/>
                          </a:cxn>
                          <a:cxn ang="0">
                            <a:pos x="0" y="30"/>
                          </a:cxn>
                          <a:cxn ang="0">
                            <a:pos x="0" y="22"/>
                          </a:cxn>
                        </a:cxnLst>
                        <a:rect l="0" t="0" r="r" b="b"/>
                        <a:pathLst>
                          <a:path w="112" h="520">
                            <a:moveTo>
                              <a:pt x="0" y="22"/>
                            </a:moveTo>
                            <a:lnTo>
                              <a:pt x="1" y="20"/>
                            </a:lnTo>
                            <a:lnTo>
                              <a:pt x="3" y="17"/>
                            </a:lnTo>
                            <a:lnTo>
                              <a:pt x="7" y="11"/>
                            </a:lnTo>
                            <a:lnTo>
                              <a:pt x="13" y="7"/>
                            </a:lnTo>
                            <a:lnTo>
                              <a:pt x="20" y="3"/>
                            </a:lnTo>
                            <a:lnTo>
                              <a:pt x="28" y="0"/>
                            </a:lnTo>
                            <a:lnTo>
                              <a:pt x="40" y="0"/>
                            </a:lnTo>
                            <a:lnTo>
                              <a:pt x="52" y="4"/>
                            </a:lnTo>
                            <a:lnTo>
                              <a:pt x="54" y="14"/>
                            </a:lnTo>
                            <a:lnTo>
                              <a:pt x="60" y="40"/>
                            </a:lnTo>
                            <a:lnTo>
                              <a:pt x="69" y="78"/>
                            </a:lnTo>
                            <a:lnTo>
                              <a:pt x="77" y="122"/>
                            </a:lnTo>
                            <a:lnTo>
                              <a:pt x="87" y="168"/>
                            </a:lnTo>
                            <a:lnTo>
                              <a:pt x="95" y="211"/>
                            </a:lnTo>
                            <a:lnTo>
                              <a:pt x="98" y="247"/>
                            </a:lnTo>
                            <a:lnTo>
                              <a:pt x="98" y="272"/>
                            </a:lnTo>
                            <a:lnTo>
                              <a:pt x="95" y="297"/>
                            </a:lnTo>
                            <a:lnTo>
                              <a:pt x="95" y="333"/>
                            </a:lnTo>
                            <a:lnTo>
                              <a:pt x="96" y="366"/>
                            </a:lnTo>
                            <a:lnTo>
                              <a:pt x="98" y="382"/>
                            </a:lnTo>
                            <a:lnTo>
                              <a:pt x="102" y="405"/>
                            </a:lnTo>
                            <a:lnTo>
                              <a:pt x="108" y="448"/>
                            </a:lnTo>
                            <a:lnTo>
                              <a:pt x="112" y="493"/>
                            </a:lnTo>
                            <a:lnTo>
                              <a:pt x="112" y="520"/>
                            </a:lnTo>
                            <a:lnTo>
                              <a:pt x="18" y="520"/>
                            </a:lnTo>
                            <a:lnTo>
                              <a:pt x="14" y="385"/>
                            </a:lnTo>
                            <a:lnTo>
                              <a:pt x="14" y="378"/>
                            </a:lnTo>
                            <a:lnTo>
                              <a:pt x="16" y="362"/>
                            </a:lnTo>
                            <a:lnTo>
                              <a:pt x="17" y="343"/>
                            </a:lnTo>
                            <a:lnTo>
                              <a:pt x="20" y="328"/>
                            </a:lnTo>
                            <a:lnTo>
                              <a:pt x="27" y="290"/>
                            </a:lnTo>
                            <a:lnTo>
                              <a:pt x="33" y="216"/>
                            </a:lnTo>
                            <a:lnTo>
                              <a:pt x="30" y="128"/>
                            </a:lnTo>
                            <a:lnTo>
                              <a:pt x="11" y="49"/>
                            </a:lnTo>
                            <a:lnTo>
                              <a:pt x="8" y="46"/>
                            </a:lnTo>
                            <a:lnTo>
                              <a:pt x="4" y="39"/>
                            </a:lnTo>
                            <a:lnTo>
                              <a:pt x="0" y="30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rgbClr val="C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  <p:sp>
                    <p:nvSpPr>
                      <p:cNvPr id="1156" name="Freeform 1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16" y="6768"/>
                        <a:ext cx="372" cy="61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359" y="496"/>
                          </a:cxn>
                          <a:cxn ang="0">
                            <a:pos x="343" y="493"/>
                          </a:cxn>
                          <a:cxn ang="0">
                            <a:pos x="313" y="482"/>
                          </a:cxn>
                          <a:cxn ang="0">
                            <a:pos x="278" y="473"/>
                          </a:cxn>
                          <a:cxn ang="0">
                            <a:pos x="258" y="462"/>
                          </a:cxn>
                          <a:cxn ang="0">
                            <a:pos x="225" y="442"/>
                          </a:cxn>
                          <a:cxn ang="0">
                            <a:pos x="185" y="420"/>
                          </a:cxn>
                          <a:cxn ang="0">
                            <a:pos x="152" y="400"/>
                          </a:cxn>
                          <a:cxn ang="0">
                            <a:pos x="136" y="397"/>
                          </a:cxn>
                          <a:cxn ang="0">
                            <a:pos x="111" y="381"/>
                          </a:cxn>
                          <a:cxn ang="0">
                            <a:pos x="81" y="304"/>
                          </a:cxn>
                          <a:cxn ang="0">
                            <a:pos x="80" y="275"/>
                          </a:cxn>
                          <a:cxn ang="0">
                            <a:pos x="113" y="140"/>
                          </a:cxn>
                          <a:cxn ang="0">
                            <a:pos x="129" y="18"/>
                          </a:cxn>
                          <a:cxn ang="0">
                            <a:pos x="114" y="12"/>
                          </a:cxn>
                          <a:cxn ang="0">
                            <a:pos x="101" y="120"/>
                          </a:cxn>
                          <a:cxn ang="0">
                            <a:pos x="68" y="248"/>
                          </a:cxn>
                          <a:cxn ang="0">
                            <a:pos x="24" y="271"/>
                          </a:cxn>
                          <a:cxn ang="0">
                            <a:pos x="31" y="294"/>
                          </a:cxn>
                          <a:cxn ang="0">
                            <a:pos x="5" y="322"/>
                          </a:cxn>
                          <a:cxn ang="0">
                            <a:pos x="80" y="396"/>
                          </a:cxn>
                          <a:cxn ang="0">
                            <a:pos x="55" y="490"/>
                          </a:cxn>
                          <a:cxn ang="0">
                            <a:pos x="57" y="535"/>
                          </a:cxn>
                          <a:cxn ang="0">
                            <a:pos x="74" y="528"/>
                          </a:cxn>
                          <a:cxn ang="0">
                            <a:pos x="93" y="457"/>
                          </a:cxn>
                          <a:cxn ang="0">
                            <a:pos x="103" y="456"/>
                          </a:cxn>
                          <a:cxn ang="0">
                            <a:pos x="117" y="465"/>
                          </a:cxn>
                          <a:cxn ang="0">
                            <a:pos x="142" y="485"/>
                          </a:cxn>
                          <a:cxn ang="0">
                            <a:pos x="162" y="498"/>
                          </a:cxn>
                          <a:cxn ang="0">
                            <a:pos x="182" y="513"/>
                          </a:cxn>
                          <a:cxn ang="0">
                            <a:pos x="190" y="535"/>
                          </a:cxn>
                          <a:cxn ang="0">
                            <a:pos x="209" y="531"/>
                          </a:cxn>
                          <a:cxn ang="0">
                            <a:pos x="232" y="473"/>
                          </a:cxn>
                          <a:cxn ang="0">
                            <a:pos x="257" y="489"/>
                          </a:cxn>
                          <a:cxn ang="0">
                            <a:pos x="264" y="522"/>
                          </a:cxn>
                          <a:cxn ang="0">
                            <a:pos x="262" y="536"/>
                          </a:cxn>
                          <a:cxn ang="0">
                            <a:pos x="284" y="567"/>
                          </a:cxn>
                          <a:cxn ang="0">
                            <a:pos x="297" y="605"/>
                          </a:cxn>
                          <a:cxn ang="0">
                            <a:pos x="318" y="607"/>
                          </a:cxn>
                          <a:cxn ang="0">
                            <a:pos x="324" y="597"/>
                          </a:cxn>
                          <a:cxn ang="0">
                            <a:pos x="324" y="554"/>
                          </a:cxn>
                          <a:cxn ang="0">
                            <a:pos x="316" y="521"/>
                          </a:cxn>
                          <a:cxn ang="0">
                            <a:pos x="334" y="525"/>
                          </a:cxn>
                          <a:cxn ang="0">
                            <a:pos x="367" y="541"/>
                          </a:cxn>
                          <a:cxn ang="0">
                            <a:pos x="372" y="506"/>
                          </a:cxn>
                        </a:cxnLst>
                        <a:rect l="0" t="0" r="r" b="b"/>
                        <a:pathLst>
                          <a:path w="372" h="610">
                            <a:moveTo>
                              <a:pt x="366" y="496"/>
                            </a:moveTo>
                            <a:lnTo>
                              <a:pt x="365" y="496"/>
                            </a:lnTo>
                            <a:lnTo>
                              <a:pt x="359" y="496"/>
                            </a:lnTo>
                            <a:lnTo>
                              <a:pt x="353" y="496"/>
                            </a:lnTo>
                            <a:lnTo>
                              <a:pt x="347" y="495"/>
                            </a:lnTo>
                            <a:lnTo>
                              <a:pt x="343" y="493"/>
                            </a:lnTo>
                            <a:lnTo>
                              <a:pt x="336" y="490"/>
                            </a:lnTo>
                            <a:lnTo>
                              <a:pt x="324" y="486"/>
                            </a:lnTo>
                            <a:lnTo>
                              <a:pt x="313" y="482"/>
                            </a:lnTo>
                            <a:lnTo>
                              <a:pt x="300" y="477"/>
                            </a:lnTo>
                            <a:lnTo>
                              <a:pt x="288" y="475"/>
                            </a:lnTo>
                            <a:lnTo>
                              <a:pt x="278" y="473"/>
                            </a:lnTo>
                            <a:lnTo>
                              <a:pt x="270" y="473"/>
                            </a:lnTo>
                            <a:lnTo>
                              <a:pt x="267" y="470"/>
                            </a:lnTo>
                            <a:lnTo>
                              <a:pt x="258" y="462"/>
                            </a:lnTo>
                            <a:lnTo>
                              <a:pt x="247" y="453"/>
                            </a:lnTo>
                            <a:lnTo>
                              <a:pt x="234" y="446"/>
                            </a:lnTo>
                            <a:lnTo>
                              <a:pt x="225" y="442"/>
                            </a:lnTo>
                            <a:lnTo>
                              <a:pt x="213" y="436"/>
                            </a:lnTo>
                            <a:lnTo>
                              <a:pt x="199" y="427"/>
                            </a:lnTo>
                            <a:lnTo>
                              <a:pt x="185" y="420"/>
                            </a:lnTo>
                            <a:lnTo>
                              <a:pt x="172" y="411"/>
                            </a:lnTo>
                            <a:lnTo>
                              <a:pt x="160" y="404"/>
                            </a:lnTo>
                            <a:lnTo>
                              <a:pt x="152" y="400"/>
                            </a:lnTo>
                            <a:lnTo>
                              <a:pt x="149" y="398"/>
                            </a:lnTo>
                            <a:lnTo>
                              <a:pt x="144" y="398"/>
                            </a:lnTo>
                            <a:lnTo>
                              <a:pt x="136" y="397"/>
                            </a:lnTo>
                            <a:lnTo>
                              <a:pt x="126" y="396"/>
                            </a:lnTo>
                            <a:lnTo>
                              <a:pt x="118" y="396"/>
                            </a:lnTo>
                            <a:lnTo>
                              <a:pt x="111" y="381"/>
                            </a:lnTo>
                            <a:lnTo>
                              <a:pt x="98" y="350"/>
                            </a:lnTo>
                            <a:lnTo>
                              <a:pt x="87" y="318"/>
                            </a:lnTo>
                            <a:lnTo>
                              <a:pt x="81" y="304"/>
                            </a:lnTo>
                            <a:lnTo>
                              <a:pt x="75" y="304"/>
                            </a:lnTo>
                            <a:lnTo>
                              <a:pt x="72" y="295"/>
                            </a:lnTo>
                            <a:lnTo>
                              <a:pt x="80" y="275"/>
                            </a:lnTo>
                            <a:lnTo>
                              <a:pt x="93" y="230"/>
                            </a:lnTo>
                            <a:lnTo>
                              <a:pt x="107" y="179"/>
                            </a:lnTo>
                            <a:lnTo>
                              <a:pt x="113" y="140"/>
                            </a:lnTo>
                            <a:lnTo>
                              <a:pt x="116" y="104"/>
                            </a:lnTo>
                            <a:lnTo>
                              <a:pt x="121" y="56"/>
                            </a:lnTo>
                            <a:lnTo>
                              <a:pt x="129" y="18"/>
                            </a:lnTo>
                            <a:lnTo>
                              <a:pt x="131" y="0"/>
                            </a:lnTo>
                            <a:lnTo>
                              <a:pt x="116" y="2"/>
                            </a:lnTo>
                            <a:lnTo>
                              <a:pt x="114" y="12"/>
                            </a:lnTo>
                            <a:lnTo>
                              <a:pt x="113" y="38"/>
                            </a:lnTo>
                            <a:lnTo>
                              <a:pt x="108" y="75"/>
                            </a:lnTo>
                            <a:lnTo>
                              <a:pt x="101" y="120"/>
                            </a:lnTo>
                            <a:lnTo>
                              <a:pt x="93" y="167"/>
                            </a:lnTo>
                            <a:lnTo>
                              <a:pt x="83" y="212"/>
                            </a:lnTo>
                            <a:lnTo>
                              <a:pt x="68" y="248"/>
                            </a:lnTo>
                            <a:lnTo>
                              <a:pt x="52" y="273"/>
                            </a:lnTo>
                            <a:lnTo>
                              <a:pt x="21" y="268"/>
                            </a:lnTo>
                            <a:lnTo>
                              <a:pt x="24" y="271"/>
                            </a:lnTo>
                            <a:lnTo>
                              <a:pt x="28" y="278"/>
                            </a:lnTo>
                            <a:lnTo>
                              <a:pt x="32" y="286"/>
                            </a:lnTo>
                            <a:lnTo>
                              <a:pt x="31" y="294"/>
                            </a:lnTo>
                            <a:lnTo>
                              <a:pt x="24" y="302"/>
                            </a:lnTo>
                            <a:lnTo>
                              <a:pt x="13" y="314"/>
                            </a:lnTo>
                            <a:lnTo>
                              <a:pt x="5" y="322"/>
                            </a:lnTo>
                            <a:lnTo>
                              <a:pt x="0" y="325"/>
                            </a:lnTo>
                            <a:lnTo>
                              <a:pt x="51" y="327"/>
                            </a:lnTo>
                            <a:lnTo>
                              <a:pt x="80" y="396"/>
                            </a:lnTo>
                            <a:lnTo>
                              <a:pt x="75" y="411"/>
                            </a:lnTo>
                            <a:lnTo>
                              <a:pt x="65" y="449"/>
                            </a:lnTo>
                            <a:lnTo>
                              <a:pt x="55" y="490"/>
                            </a:lnTo>
                            <a:lnTo>
                              <a:pt x="51" y="516"/>
                            </a:lnTo>
                            <a:lnTo>
                              <a:pt x="52" y="528"/>
                            </a:lnTo>
                            <a:lnTo>
                              <a:pt x="57" y="535"/>
                            </a:lnTo>
                            <a:lnTo>
                              <a:pt x="62" y="541"/>
                            </a:lnTo>
                            <a:lnTo>
                              <a:pt x="67" y="542"/>
                            </a:lnTo>
                            <a:lnTo>
                              <a:pt x="74" y="528"/>
                            </a:lnTo>
                            <a:lnTo>
                              <a:pt x="83" y="499"/>
                            </a:lnTo>
                            <a:lnTo>
                              <a:pt x="90" y="470"/>
                            </a:lnTo>
                            <a:lnTo>
                              <a:pt x="93" y="457"/>
                            </a:lnTo>
                            <a:lnTo>
                              <a:pt x="94" y="457"/>
                            </a:lnTo>
                            <a:lnTo>
                              <a:pt x="98" y="456"/>
                            </a:lnTo>
                            <a:lnTo>
                              <a:pt x="103" y="456"/>
                            </a:lnTo>
                            <a:lnTo>
                              <a:pt x="107" y="457"/>
                            </a:lnTo>
                            <a:lnTo>
                              <a:pt x="110" y="460"/>
                            </a:lnTo>
                            <a:lnTo>
                              <a:pt x="117" y="465"/>
                            </a:lnTo>
                            <a:lnTo>
                              <a:pt x="124" y="470"/>
                            </a:lnTo>
                            <a:lnTo>
                              <a:pt x="133" y="477"/>
                            </a:lnTo>
                            <a:lnTo>
                              <a:pt x="142" y="485"/>
                            </a:lnTo>
                            <a:lnTo>
                              <a:pt x="150" y="490"/>
                            </a:lnTo>
                            <a:lnTo>
                              <a:pt x="157" y="496"/>
                            </a:lnTo>
                            <a:lnTo>
                              <a:pt x="162" y="498"/>
                            </a:lnTo>
                            <a:lnTo>
                              <a:pt x="169" y="500"/>
                            </a:lnTo>
                            <a:lnTo>
                              <a:pt x="176" y="506"/>
                            </a:lnTo>
                            <a:lnTo>
                              <a:pt x="182" y="513"/>
                            </a:lnTo>
                            <a:lnTo>
                              <a:pt x="185" y="521"/>
                            </a:lnTo>
                            <a:lnTo>
                              <a:pt x="188" y="528"/>
                            </a:lnTo>
                            <a:lnTo>
                              <a:pt x="190" y="535"/>
                            </a:lnTo>
                            <a:lnTo>
                              <a:pt x="196" y="541"/>
                            </a:lnTo>
                            <a:lnTo>
                              <a:pt x="201" y="542"/>
                            </a:lnTo>
                            <a:lnTo>
                              <a:pt x="209" y="531"/>
                            </a:lnTo>
                            <a:lnTo>
                              <a:pt x="219" y="508"/>
                            </a:lnTo>
                            <a:lnTo>
                              <a:pt x="228" y="483"/>
                            </a:lnTo>
                            <a:lnTo>
                              <a:pt x="232" y="473"/>
                            </a:lnTo>
                            <a:lnTo>
                              <a:pt x="236" y="475"/>
                            </a:lnTo>
                            <a:lnTo>
                              <a:pt x="247" y="480"/>
                            </a:lnTo>
                            <a:lnTo>
                              <a:pt x="257" y="489"/>
                            </a:lnTo>
                            <a:lnTo>
                              <a:pt x="264" y="499"/>
                            </a:lnTo>
                            <a:lnTo>
                              <a:pt x="265" y="512"/>
                            </a:lnTo>
                            <a:lnTo>
                              <a:pt x="264" y="522"/>
                            </a:lnTo>
                            <a:lnTo>
                              <a:pt x="261" y="531"/>
                            </a:lnTo>
                            <a:lnTo>
                              <a:pt x="260" y="534"/>
                            </a:lnTo>
                            <a:lnTo>
                              <a:pt x="262" y="536"/>
                            </a:lnTo>
                            <a:lnTo>
                              <a:pt x="270" y="544"/>
                            </a:lnTo>
                            <a:lnTo>
                              <a:pt x="278" y="555"/>
                            </a:lnTo>
                            <a:lnTo>
                              <a:pt x="284" y="567"/>
                            </a:lnTo>
                            <a:lnTo>
                              <a:pt x="287" y="580"/>
                            </a:lnTo>
                            <a:lnTo>
                              <a:pt x="291" y="594"/>
                            </a:lnTo>
                            <a:lnTo>
                              <a:pt x="297" y="605"/>
                            </a:lnTo>
                            <a:lnTo>
                              <a:pt x="304" y="610"/>
                            </a:lnTo>
                            <a:lnTo>
                              <a:pt x="311" y="608"/>
                            </a:lnTo>
                            <a:lnTo>
                              <a:pt x="318" y="607"/>
                            </a:lnTo>
                            <a:lnTo>
                              <a:pt x="321" y="605"/>
                            </a:lnTo>
                            <a:lnTo>
                              <a:pt x="323" y="604"/>
                            </a:lnTo>
                            <a:lnTo>
                              <a:pt x="324" y="597"/>
                            </a:lnTo>
                            <a:lnTo>
                              <a:pt x="326" y="581"/>
                            </a:lnTo>
                            <a:lnTo>
                              <a:pt x="326" y="564"/>
                            </a:lnTo>
                            <a:lnTo>
                              <a:pt x="324" y="554"/>
                            </a:lnTo>
                            <a:lnTo>
                              <a:pt x="321" y="545"/>
                            </a:lnTo>
                            <a:lnTo>
                              <a:pt x="317" y="532"/>
                            </a:lnTo>
                            <a:lnTo>
                              <a:pt x="316" y="521"/>
                            </a:lnTo>
                            <a:lnTo>
                              <a:pt x="317" y="516"/>
                            </a:lnTo>
                            <a:lnTo>
                              <a:pt x="324" y="519"/>
                            </a:lnTo>
                            <a:lnTo>
                              <a:pt x="334" y="525"/>
                            </a:lnTo>
                            <a:lnTo>
                              <a:pt x="344" y="532"/>
                            </a:lnTo>
                            <a:lnTo>
                              <a:pt x="349" y="535"/>
                            </a:lnTo>
                            <a:lnTo>
                              <a:pt x="367" y="541"/>
                            </a:lnTo>
                            <a:lnTo>
                              <a:pt x="369" y="535"/>
                            </a:lnTo>
                            <a:lnTo>
                              <a:pt x="372" y="521"/>
                            </a:lnTo>
                            <a:lnTo>
                              <a:pt x="372" y="506"/>
                            </a:lnTo>
                            <a:lnTo>
                              <a:pt x="366" y="496"/>
                            </a:lnTo>
                            <a:close/>
                          </a:path>
                        </a:pathLst>
                      </a:custGeom>
                      <a:grpFill/>
                      <a:ln w="9525">
                        <a:solidFill>
                          <a:srgbClr val="C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ru-RU"/>
                      </a:p>
                    </p:txBody>
                  </p:sp>
                </p:grpSp>
                <p:sp>
                  <p:nvSpPr>
                    <p:cNvPr id="1157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5964" y="7782"/>
                      <a:ext cx="62" cy="3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1"/>
                        </a:cxn>
                        <a:cxn ang="0">
                          <a:pos x="4" y="35"/>
                        </a:cxn>
                        <a:cxn ang="0">
                          <a:pos x="14" y="24"/>
                        </a:cxn>
                        <a:cxn ang="0">
                          <a:pos x="25" y="10"/>
                        </a:cxn>
                        <a:cxn ang="0">
                          <a:pos x="29" y="0"/>
                        </a:cxn>
                        <a:cxn ang="0">
                          <a:pos x="33" y="15"/>
                        </a:cxn>
                        <a:cxn ang="0">
                          <a:pos x="42" y="54"/>
                        </a:cxn>
                        <a:cxn ang="0">
                          <a:pos x="49" y="97"/>
                        </a:cxn>
                        <a:cxn ang="0">
                          <a:pos x="49" y="129"/>
                        </a:cxn>
                        <a:cxn ang="0">
                          <a:pos x="50" y="130"/>
                        </a:cxn>
                        <a:cxn ang="0">
                          <a:pos x="52" y="138"/>
                        </a:cxn>
                        <a:cxn ang="0">
                          <a:pos x="53" y="149"/>
                        </a:cxn>
                        <a:cxn ang="0">
                          <a:pos x="52" y="169"/>
                        </a:cxn>
                        <a:cxn ang="0">
                          <a:pos x="52" y="208"/>
                        </a:cxn>
                        <a:cxn ang="0">
                          <a:pos x="55" y="261"/>
                        </a:cxn>
                        <a:cxn ang="0">
                          <a:pos x="59" y="309"/>
                        </a:cxn>
                        <a:cxn ang="0">
                          <a:pos x="62" y="329"/>
                        </a:cxn>
                        <a:cxn ang="0">
                          <a:pos x="36" y="329"/>
                        </a:cxn>
                        <a:cxn ang="0">
                          <a:pos x="22" y="115"/>
                        </a:cxn>
                        <a:cxn ang="0">
                          <a:pos x="27" y="103"/>
                        </a:cxn>
                        <a:cxn ang="0">
                          <a:pos x="0" y="41"/>
                        </a:cxn>
                      </a:cxnLst>
                      <a:rect l="0" t="0" r="r" b="b"/>
                      <a:pathLst>
                        <a:path w="62" h="329">
                          <a:moveTo>
                            <a:pt x="0" y="41"/>
                          </a:moveTo>
                          <a:lnTo>
                            <a:pt x="4" y="35"/>
                          </a:lnTo>
                          <a:lnTo>
                            <a:pt x="14" y="24"/>
                          </a:lnTo>
                          <a:lnTo>
                            <a:pt x="25" y="10"/>
                          </a:lnTo>
                          <a:lnTo>
                            <a:pt x="29" y="0"/>
                          </a:lnTo>
                          <a:lnTo>
                            <a:pt x="33" y="15"/>
                          </a:lnTo>
                          <a:lnTo>
                            <a:pt x="42" y="54"/>
                          </a:lnTo>
                          <a:lnTo>
                            <a:pt x="49" y="97"/>
                          </a:lnTo>
                          <a:lnTo>
                            <a:pt x="49" y="129"/>
                          </a:lnTo>
                          <a:lnTo>
                            <a:pt x="50" y="130"/>
                          </a:lnTo>
                          <a:lnTo>
                            <a:pt x="52" y="138"/>
                          </a:lnTo>
                          <a:lnTo>
                            <a:pt x="53" y="149"/>
                          </a:lnTo>
                          <a:lnTo>
                            <a:pt x="52" y="169"/>
                          </a:lnTo>
                          <a:lnTo>
                            <a:pt x="52" y="208"/>
                          </a:lnTo>
                          <a:lnTo>
                            <a:pt x="55" y="261"/>
                          </a:lnTo>
                          <a:lnTo>
                            <a:pt x="59" y="309"/>
                          </a:lnTo>
                          <a:lnTo>
                            <a:pt x="62" y="329"/>
                          </a:lnTo>
                          <a:lnTo>
                            <a:pt x="36" y="329"/>
                          </a:lnTo>
                          <a:lnTo>
                            <a:pt x="22" y="115"/>
                          </a:lnTo>
                          <a:lnTo>
                            <a:pt x="27" y="103"/>
                          </a:lnTo>
                          <a:lnTo>
                            <a:pt x="0" y="41"/>
                          </a:lnTo>
                          <a:close/>
                        </a:path>
                      </a:pathLst>
                    </a:custGeom>
                    <a:grpFill/>
                    <a:ln w="9525">
                      <a:solidFill>
                        <a:srgbClr val="C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158" name="Freeform 134"/>
                  <p:cNvSpPr>
                    <a:spLocks/>
                  </p:cNvSpPr>
                  <p:nvPr/>
                </p:nvSpPr>
                <p:spPr bwMode="auto">
                  <a:xfrm>
                    <a:off x="5758" y="7021"/>
                    <a:ext cx="52" cy="62"/>
                  </a:xfrm>
                  <a:custGeom>
                    <a:avLst/>
                    <a:gdLst/>
                    <a:ahLst/>
                    <a:cxnLst>
                      <a:cxn ang="0">
                        <a:pos x="0" y="10"/>
                      </a:cxn>
                      <a:cxn ang="0">
                        <a:pos x="2" y="18"/>
                      </a:cxn>
                      <a:cxn ang="0">
                        <a:pos x="5" y="33"/>
                      </a:cxn>
                      <a:cxn ang="0">
                        <a:pos x="7" y="51"/>
                      </a:cxn>
                      <a:cxn ang="0">
                        <a:pos x="7" y="62"/>
                      </a:cxn>
                      <a:cxn ang="0">
                        <a:pos x="9" y="62"/>
                      </a:cxn>
                      <a:cxn ang="0">
                        <a:pos x="12" y="61"/>
                      </a:cxn>
                      <a:cxn ang="0">
                        <a:pos x="16" y="59"/>
                      </a:cxn>
                      <a:cxn ang="0">
                        <a:pos x="20" y="59"/>
                      </a:cxn>
                      <a:cxn ang="0">
                        <a:pos x="23" y="59"/>
                      </a:cxn>
                      <a:cxn ang="0">
                        <a:pos x="25" y="61"/>
                      </a:cxn>
                      <a:cxn ang="0">
                        <a:pos x="26" y="62"/>
                      </a:cxn>
                      <a:cxn ang="0">
                        <a:pos x="29" y="62"/>
                      </a:cxn>
                      <a:cxn ang="0">
                        <a:pos x="35" y="61"/>
                      </a:cxn>
                      <a:cxn ang="0">
                        <a:pos x="45" y="53"/>
                      </a:cxn>
                      <a:cxn ang="0">
                        <a:pos x="52" y="42"/>
                      </a:cxn>
                      <a:cxn ang="0">
                        <a:pos x="52" y="26"/>
                      </a:cxn>
                      <a:cxn ang="0">
                        <a:pos x="48" y="18"/>
                      </a:cxn>
                      <a:cxn ang="0">
                        <a:pos x="42" y="10"/>
                      </a:cxn>
                      <a:cxn ang="0">
                        <a:pos x="33" y="5"/>
                      </a:cxn>
                      <a:cxn ang="0">
                        <a:pos x="25" y="2"/>
                      </a:cxn>
                      <a:cxn ang="0">
                        <a:pos x="16" y="0"/>
                      </a:cxn>
                      <a:cxn ang="0">
                        <a:pos x="9" y="2"/>
                      </a:cxn>
                      <a:cxn ang="0">
                        <a:pos x="3" y="5"/>
                      </a:cxn>
                      <a:cxn ang="0">
                        <a:pos x="0" y="10"/>
                      </a:cxn>
                    </a:cxnLst>
                    <a:rect l="0" t="0" r="r" b="b"/>
                    <a:pathLst>
                      <a:path w="52" h="62">
                        <a:moveTo>
                          <a:pt x="0" y="10"/>
                        </a:moveTo>
                        <a:lnTo>
                          <a:pt x="2" y="18"/>
                        </a:lnTo>
                        <a:lnTo>
                          <a:pt x="5" y="33"/>
                        </a:lnTo>
                        <a:lnTo>
                          <a:pt x="7" y="51"/>
                        </a:lnTo>
                        <a:lnTo>
                          <a:pt x="7" y="62"/>
                        </a:lnTo>
                        <a:lnTo>
                          <a:pt x="9" y="62"/>
                        </a:lnTo>
                        <a:lnTo>
                          <a:pt x="12" y="61"/>
                        </a:lnTo>
                        <a:lnTo>
                          <a:pt x="16" y="59"/>
                        </a:lnTo>
                        <a:lnTo>
                          <a:pt x="20" y="59"/>
                        </a:lnTo>
                        <a:lnTo>
                          <a:pt x="23" y="59"/>
                        </a:lnTo>
                        <a:lnTo>
                          <a:pt x="25" y="61"/>
                        </a:lnTo>
                        <a:lnTo>
                          <a:pt x="26" y="62"/>
                        </a:lnTo>
                        <a:lnTo>
                          <a:pt x="29" y="62"/>
                        </a:lnTo>
                        <a:lnTo>
                          <a:pt x="35" y="61"/>
                        </a:lnTo>
                        <a:lnTo>
                          <a:pt x="45" y="53"/>
                        </a:lnTo>
                        <a:lnTo>
                          <a:pt x="52" y="42"/>
                        </a:lnTo>
                        <a:lnTo>
                          <a:pt x="52" y="26"/>
                        </a:lnTo>
                        <a:lnTo>
                          <a:pt x="48" y="18"/>
                        </a:lnTo>
                        <a:lnTo>
                          <a:pt x="42" y="10"/>
                        </a:lnTo>
                        <a:lnTo>
                          <a:pt x="33" y="5"/>
                        </a:lnTo>
                        <a:lnTo>
                          <a:pt x="25" y="2"/>
                        </a:lnTo>
                        <a:lnTo>
                          <a:pt x="16" y="0"/>
                        </a:lnTo>
                        <a:lnTo>
                          <a:pt x="9" y="2"/>
                        </a:lnTo>
                        <a:lnTo>
                          <a:pt x="3" y="5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59" name="Freeform 135"/>
                  <p:cNvSpPr>
                    <a:spLocks/>
                  </p:cNvSpPr>
                  <p:nvPr/>
                </p:nvSpPr>
                <p:spPr bwMode="auto">
                  <a:xfrm>
                    <a:off x="5718" y="7095"/>
                    <a:ext cx="36" cy="54"/>
                  </a:xfrm>
                  <a:custGeom>
                    <a:avLst/>
                    <a:gdLst/>
                    <a:ahLst/>
                    <a:cxnLst>
                      <a:cxn ang="0">
                        <a:pos x="1" y="53"/>
                      </a:cxn>
                      <a:cxn ang="0">
                        <a:pos x="3" y="53"/>
                      </a:cxn>
                      <a:cxn ang="0">
                        <a:pos x="7" y="54"/>
                      </a:cxn>
                      <a:cxn ang="0">
                        <a:pos x="13" y="53"/>
                      </a:cxn>
                      <a:cxn ang="0">
                        <a:pos x="16" y="51"/>
                      </a:cxn>
                      <a:cxn ang="0">
                        <a:pos x="20" y="44"/>
                      </a:cxn>
                      <a:cxn ang="0">
                        <a:pos x="29" y="28"/>
                      </a:cxn>
                      <a:cxn ang="0">
                        <a:pos x="35" y="15"/>
                      </a:cxn>
                      <a:cxn ang="0">
                        <a:pos x="36" y="5"/>
                      </a:cxn>
                      <a:cxn ang="0">
                        <a:pos x="32" y="2"/>
                      </a:cxn>
                      <a:cxn ang="0">
                        <a:pos x="29" y="0"/>
                      </a:cxn>
                      <a:cxn ang="0">
                        <a:pos x="24" y="1"/>
                      </a:cxn>
                      <a:cxn ang="0">
                        <a:pos x="20" y="4"/>
                      </a:cxn>
                      <a:cxn ang="0">
                        <a:pos x="14" y="13"/>
                      </a:cxn>
                      <a:cxn ang="0">
                        <a:pos x="7" y="25"/>
                      </a:cxn>
                      <a:cxn ang="0">
                        <a:pos x="0" y="40"/>
                      </a:cxn>
                      <a:cxn ang="0">
                        <a:pos x="1" y="53"/>
                      </a:cxn>
                    </a:cxnLst>
                    <a:rect l="0" t="0" r="r" b="b"/>
                    <a:pathLst>
                      <a:path w="36" h="54">
                        <a:moveTo>
                          <a:pt x="1" y="53"/>
                        </a:moveTo>
                        <a:lnTo>
                          <a:pt x="3" y="53"/>
                        </a:lnTo>
                        <a:lnTo>
                          <a:pt x="7" y="54"/>
                        </a:lnTo>
                        <a:lnTo>
                          <a:pt x="13" y="53"/>
                        </a:lnTo>
                        <a:lnTo>
                          <a:pt x="16" y="51"/>
                        </a:lnTo>
                        <a:lnTo>
                          <a:pt x="20" y="44"/>
                        </a:lnTo>
                        <a:lnTo>
                          <a:pt x="29" y="28"/>
                        </a:lnTo>
                        <a:lnTo>
                          <a:pt x="35" y="15"/>
                        </a:lnTo>
                        <a:lnTo>
                          <a:pt x="36" y="5"/>
                        </a:lnTo>
                        <a:lnTo>
                          <a:pt x="32" y="2"/>
                        </a:lnTo>
                        <a:lnTo>
                          <a:pt x="29" y="0"/>
                        </a:lnTo>
                        <a:lnTo>
                          <a:pt x="24" y="1"/>
                        </a:lnTo>
                        <a:lnTo>
                          <a:pt x="20" y="4"/>
                        </a:lnTo>
                        <a:lnTo>
                          <a:pt x="14" y="13"/>
                        </a:lnTo>
                        <a:lnTo>
                          <a:pt x="7" y="25"/>
                        </a:lnTo>
                        <a:lnTo>
                          <a:pt x="0" y="40"/>
                        </a:lnTo>
                        <a:lnTo>
                          <a:pt x="1" y="53"/>
                        </a:lnTo>
                        <a:close/>
                      </a:path>
                    </a:pathLst>
                  </a:custGeom>
                  <a:grpFill/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160" name="Freeform 136"/>
                <p:cNvSpPr>
                  <a:spLocks/>
                </p:cNvSpPr>
                <p:nvPr/>
              </p:nvSpPr>
              <p:spPr bwMode="auto">
                <a:xfrm>
                  <a:off x="5178" y="6649"/>
                  <a:ext cx="370" cy="430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340" y="405"/>
                    </a:cxn>
                    <a:cxn ang="0">
                      <a:pos x="351" y="430"/>
                    </a:cxn>
                    <a:cxn ang="0">
                      <a:pos x="370" y="413"/>
                    </a:cxn>
                    <a:cxn ang="0">
                      <a:pos x="354" y="407"/>
                    </a:cxn>
                    <a:cxn ang="0">
                      <a:pos x="15" y="0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370" h="430">
                      <a:moveTo>
                        <a:pt x="0" y="10"/>
                      </a:moveTo>
                      <a:lnTo>
                        <a:pt x="340" y="405"/>
                      </a:lnTo>
                      <a:lnTo>
                        <a:pt x="351" y="430"/>
                      </a:lnTo>
                      <a:lnTo>
                        <a:pt x="370" y="413"/>
                      </a:lnTo>
                      <a:lnTo>
                        <a:pt x="354" y="407"/>
                      </a:lnTo>
                      <a:lnTo>
                        <a:pt x="15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161" name="Freeform 137"/>
              <p:cNvSpPr>
                <a:spLocks/>
              </p:cNvSpPr>
              <p:nvPr/>
            </p:nvSpPr>
            <p:spPr bwMode="auto">
              <a:xfrm>
                <a:off x="5531" y="6982"/>
                <a:ext cx="30" cy="2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26" y="6"/>
                  </a:cxn>
                  <a:cxn ang="0">
                    <a:pos x="26" y="8"/>
                  </a:cxn>
                  <a:cxn ang="0">
                    <a:pos x="26" y="12"/>
                  </a:cxn>
                  <a:cxn ang="0">
                    <a:pos x="26" y="16"/>
                  </a:cxn>
                  <a:cxn ang="0">
                    <a:pos x="27" y="19"/>
                  </a:cxn>
                  <a:cxn ang="0">
                    <a:pos x="29" y="21"/>
                  </a:cxn>
                  <a:cxn ang="0">
                    <a:pos x="29" y="22"/>
                  </a:cxn>
                  <a:cxn ang="0">
                    <a:pos x="27" y="25"/>
                  </a:cxn>
                  <a:cxn ang="0">
                    <a:pos x="27" y="25"/>
                  </a:cxn>
                  <a:cxn ang="0">
                    <a:pos x="27" y="25"/>
                  </a:cxn>
                  <a:cxn ang="0">
                    <a:pos x="27" y="26"/>
                  </a:cxn>
                  <a:cxn ang="0">
                    <a:pos x="24" y="26"/>
                  </a:cxn>
                  <a:cxn ang="0">
                    <a:pos x="22" y="26"/>
                  </a:cxn>
                  <a:cxn ang="0">
                    <a:pos x="16" y="23"/>
                  </a:cxn>
                  <a:cxn ang="0">
                    <a:pos x="9" y="19"/>
                  </a:cxn>
                  <a:cxn ang="0">
                    <a:pos x="3" y="15"/>
                  </a:cxn>
                  <a:cxn ang="0">
                    <a:pos x="0" y="13"/>
                  </a:cxn>
                  <a:cxn ang="0">
                    <a:pos x="3" y="12"/>
                  </a:cxn>
                  <a:cxn ang="0">
                    <a:pos x="10" y="6"/>
                  </a:cxn>
                  <a:cxn ang="0">
                    <a:pos x="17" y="2"/>
                  </a:cxn>
                  <a:cxn ang="0">
                    <a:pos x="22" y="0"/>
                  </a:cxn>
                  <a:cxn ang="0">
                    <a:pos x="24" y="0"/>
                  </a:cxn>
                  <a:cxn ang="0">
                    <a:pos x="27" y="0"/>
                  </a:cxn>
                  <a:cxn ang="0">
                    <a:pos x="29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lnTo>
                      <a:pt x="26" y="6"/>
                    </a:lnTo>
                    <a:lnTo>
                      <a:pt x="26" y="8"/>
                    </a:lnTo>
                    <a:lnTo>
                      <a:pt x="26" y="12"/>
                    </a:lnTo>
                    <a:lnTo>
                      <a:pt x="26" y="16"/>
                    </a:lnTo>
                    <a:lnTo>
                      <a:pt x="27" y="19"/>
                    </a:lnTo>
                    <a:lnTo>
                      <a:pt x="29" y="21"/>
                    </a:lnTo>
                    <a:lnTo>
                      <a:pt x="29" y="22"/>
                    </a:lnTo>
                    <a:lnTo>
                      <a:pt x="27" y="25"/>
                    </a:lnTo>
                    <a:lnTo>
                      <a:pt x="27" y="26"/>
                    </a:lnTo>
                    <a:lnTo>
                      <a:pt x="24" y="26"/>
                    </a:lnTo>
                    <a:lnTo>
                      <a:pt x="22" y="26"/>
                    </a:lnTo>
                    <a:lnTo>
                      <a:pt x="16" y="23"/>
                    </a:lnTo>
                    <a:lnTo>
                      <a:pt x="9" y="19"/>
                    </a:lnTo>
                    <a:lnTo>
                      <a:pt x="3" y="15"/>
                    </a:lnTo>
                    <a:lnTo>
                      <a:pt x="0" y="13"/>
                    </a:lnTo>
                    <a:lnTo>
                      <a:pt x="3" y="12"/>
                    </a:lnTo>
                    <a:lnTo>
                      <a:pt x="10" y="6"/>
                    </a:lnTo>
                    <a:lnTo>
                      <a:pt x="17" y="2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62" name="Freeform 138"/>
              <p:cNvSpPr>
                <a:spLocks/>
              </p:cNvSpPr>
              <p:nvPr/>
            </p:nvSpPr>
            <p:spPr bwMode="auto">
              <a:xfrm>
                <a:off x="5541" y="7028"/>
                <a:ext cx="45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6"/>
                  </a:cxn>
                  <a:cxn ang="0">
                    <a:pos x="7" y="3"/>
                  </a:cxn>
                  <a:cxn ang="0">
                    <a:pos x="14" y="0"/>
                  </a:cxn>
                  <a:cxn ang="0">
                    <a:pos x="23" y="2"/>
                  </a:cxn>
                  <a:cxn ang="0">
                    <a:pos x="30" y="5"/>
                  </a:cxn>
                  <a:cxn ang="0">
                    <a:pos x="35" y="6"/>
                  </a:cxn>
                  <a:cxn ang="0">
                    <a:pos x="35" y="6"/>
                  </a:cxn>
                  <a:cxn ang="0">
                    <a:pos x="36" y="6"/>
                  </a:cxn>
                  <a:cxn ang="0">
                    <a:pos x="39" y="8"/>
                  </a:cxn>
                  <a:cxn ang="0">
                    <a:pos x="42" y="9"/>
                  </a:cxn>
                  <a:cxn ang="0">
                    <a:pos x="45" y="12"/>
                  </a:cxn>
                  <a:cxn ang="0">
                    <a:pos x="45" y="15"/>
                  </a:cxn>
                  <a:cxn ang="0">
                    <a:pos x="40" y="16"/>
                  </a:cxn>
                  <a:cxn ang="0">
                    <a:pos x="33" y="18"/>
                  </a:cxn>
                  <a:cxn ang="0">
                    <a:pos x="24" y="16"/>
                  </a:cxn>
                  <a:cxn ang="0">
                    <a:pos x="20" y="16"/>
                  </a:cxn>
                  <a:cxn ang="0">
                    <a:pos x="19" y="15"/>
                  </a:cxn>
                  <a:cxn ang="0">
                    <a:pos x="16" y="13"/>
                  </a:cxn>
                  <a:cxn ang="0">
                    <a:pos x="13" y="12"/>
                  </a:cxn>
                  <a:cxn ang="0">
                    <a:pos x="9" y="11"/>
                  </a:cxn>
                  <a:cxn ang="0">
                    <a:pos x="6" y="11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8"/>
                  </a:cxn>
                </a:cxnLst>
                <a:rect l="0" t="0" r="r" b="b"/>
                <a:pathLst>
                  <a:path w="45" h="18">
                    <a:moveTo>
                      <a:pt x="0" y="8"/>
                    </a:moveTo>
                    <a:lnTo>
                      <a:pt x="1" y="6"/>
                    </a:lnTo>
                    <a:lnTo>
                      <a:pt x="7" y="3"/>
                    </a:lnTo>
                    <a:lnTo>
                      <a:pt x="14" y="0"/>
                    </a:lnTo>
                    <a:lnTo>
                      <a:pt x="23" y="2"/>
                    </a:lnTo>
                    <a:lnTo>
                      <a:pt x="30" y="5"/>
                    </a:lnTo>
                    <a:lnTo>
                      <a:pt x="35" y="6"/>
                    </a:lnTo>
                    <a:lnTo>
                      <a:pt x="36" y="6"/>
                    </a:lnTo>
                    <a:lnTo>
                      <a:pt x="39" y="8"/>
                    </a:lnTo>
                    <a:lnTo>
                      <a:pt x="42" y="9"/>
                    </a:lnTo>
                    <a:lnTo>
                      <a:pt x="45" y="12"/>
                    </a:lnTo>
                    <a:lnTo>
                      <a:pt x="45" y="15"/>
                    </a:lnTo>
                    <a:lnTo>
                      <a:pt x="40" y="16"/>
                    </a:lnTo>
                    <a:lnTo>
                      <a:pt x="33" y="18"/>
                    </a:lnTo>
                    <a:lnTo>
                      <a:pt x="24" y="16"/>
                    </a:lnTo>
                    <a:lnTo>
                      <a:pt x="20" y="16"/>
                    </a:lnTo>
                    <a:lnTo>
                      <a:pt x="19" y="15"/>
                    </a:lnTo>
                    <a:lnTo>
                      <a:pt x="16" y="13"/>
                    </a:lnTo>
                    <a:lnTo>
                      <a:pt x="13" y="12"/>
                    </a:lnTo>
                    <a:lnTo>
                      <a:pt x="9" y="11"/>
                    </a:lnTo>
                    <a:lnTo>
                      <a:pt x="6" y="11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65" name="Text Box 141"/>
            <p:cNvSpPr txBox="1">
              <a:spLocks noChangeArrowheads="1"/>
            </p:cNvSpPr>
            <p:nvPr/>
          </p:nvSpPr>
          <p:spPr bwMode="auto">
            <a:xfrm>
              <a:off x="3420200" y="939269"/>
              <a:ext cx="1358407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dist="25400" dir="2700000" algn="ctr" rotWithShape="0">
                      <a:schemeClr val="tx2">
                        <a:lumMod val="60000"/>
                        <a:lumOff val="4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Система </a:t>
              </a:r>
              <a:r>
                <a:rPr kumimoji="0" lang="ru-RU" sz="2000" b="1" i="1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dist="25400" dir="2700000" algn="ctr" rotWithShape="0">
                      <a:schemeClr val="tx2">
                        <a:lumMod val="60000"/>
                        <a:lumOff val="4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В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dist="25400" dir="27000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3" name="Text Box 149"/>
            <p:cNvSpPr txBox="1">
              <a:spLocks noChangeArrowheads="1"/>
            </p:cNvSpPr>
            <p:nvPr/>
          </p:nvSpPr>
          <p:spPr bwMode="auto">
            <a:xfrm>
              <a:off x="1538559" y="939269"/>
              <a:ext cx="1358407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dist="25400" dir="2700000" algn="ctr" rotWithShape="0">
                      <a:schemeClr val="tx2">
                        <a:lumMod val="60000"/>
                        <a:lumOff val="4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Система </a:t>
              </a:r>
              <a:r>
                <a:rPr kumimoji="0" lang="ru-RU" sz="2000" b="1" i="1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>
                    <a:outerShdw dist="25400" dir="2700000" algn="ctr" rotWithShape="0">
                      <a:schemeClr val="tx2">
                        <a:lumMod val="60000"/>
                        <a:lumOff val="4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А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dist="25400" dir="27000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1538559" y="1247046"/>
              <a:ext cx="1543824" cy="538480"/>
            </a:xfrm>
            <a:prstGeom prst="rect">
              <a:avLst/>
            </a:prstGeom>
            <a:solidFill>
              <a:srgbClr val="DDFFDD"/>
            </a:solidFill>
            <a:ln w="38100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3234783" y="1247046"/>
              <a:ext cx="1543824" cy="538480"/>
            </a:xfrm>
            <a:prstGeom prst="rect">
              <a:avLst/>
            </a:prstGeom>
            <a:solidFill>
              <a:srgbClr val="DDFFDD"/>
            </a:solidFill>
            <a:ln w="38100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1538559" y="2336800"/>
              <a:ext cx="2722291" cy="100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6216651" y="2336800"/>
              <a:ext cx="1945464" cy="100234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5" name="Text Box 48"/>
            <p:cNvSpPr txBox="1">
              <a:spLocks noChangeArrowheads="1"/>
            </p:cNvSpPr>
            <p:nvPr/>
          </p:nvSpPr>
          <p:spPr bwMode="auto">
            <a:xfrm>
              <a:off x="2578333" y="2534920"/>
              <a:ext cx="4082818" cy="627379"/>
            </a:xfrm>
            <a:prstGeom prst="rect">
              <a:avLst/>
            </a:prstGeom>
            <a:solidFill>
              <a:srgbClr val="CCECFF">
                <a:alpha val="50196"/>
              </a:srgbClr>
            </a:solidFill>
            <a:ln w="25400">
              <a:solidFill>
                <a:srgbClr val="C00000"/>
              </a:solidFill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25400" dir="2700000" algn="ctr" rotWithShape="0">
                      <a:srgbClr val="CCFF33"/>
                    </a:outerShdw>
                  </a:effectLst>
                  <a:latin typeface="Arial Narrow" pitchFamily="34" charset="0"/>
                  <a:cs typeface="Arial" pitchFamily="34" charset="0"/>
                </a:rPr>
                <a:t>                      </a:t>
              </a: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25400" dir="2700000" algn="ctr" rotWithShape="0">
                      <a:srgbClr val="C00000"/>
                    </a:outerShdw>
                  </a:effectLst>
                  <a:latin typeface="Arial Narrow" pitchFamily="34" charset="0"/>
                  <a:cs typeface="Arial" pitchFamily="34" charset="0"/>
                </a:rPr>
                <a:t>Определитель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25400" dir="2700000" algn="ctr" rotWithShape="0">
                      <a:srgbClr val="C00000"/>
                    </a:outerShdw>
                  </a:effectLst>
                  <a:latin typeface="Arial Narrow" pitchFamily="34" charset="0"/>
                  <a:cs typeface="Arial" pitchFamily="34" charset="0"/>
                </a:rPr>
                <a:t>                 </a:t>
              </a: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25400" dir="2700000" algn="ctr" rotWithShape="0">
                      <a:srgbClr val="C00000"/>
                    </a:outerShdw>
                  </a:effectLst>
                  <a:latin typeface="Arial Narrow" pitchFamily="34" charset="0"/>
                  <a:cs typeface="Arial" pitchFamily="34" charset="0"/>
                </a:rPr>
                <a:t>   события</a:t>
              </a:r>
              <a:endPara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0000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4006696" y="1924025"/>
              <a:ext cx="1284780" cy="276999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1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>
                    <a:outerShdw dist="50800" dir="2700000" algn="ctr" rotWithShape="0">
                      <a:srgbClr val="CCFFCC"/>
                    </a:outerShdw>
                  </a:effectLst>
                  <a:latin typeface="Tahoma" pitchFamily="34" charset="0"/>
                  <a:cs typeface="Arial" pitchFamily="34" charset="0"/>
                </a:rPr>
                <a:t>Событие</a:t>
              </a:r>
              <a:endPara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>
                  <a:outerShdw dist="50800" dir="2700000" algn="ctr" rotWithShape="0">
                    <a:srgbClr val="CCFFCC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1067497" y="1924025"/>
              <a:ext cx="1332803" cy="276999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1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>
                    <a:outerShdw dist="50800" dir="2700000" algn="ctr" rotWithShape="0">
                      <a:srgbClr val="CCFFCC"/>
                    </a:outerShdw>
                  </a:effectLst>
                  <a:latin typeface="Tahoma" pitchFamily="34" charset="0"/>
                  <a:cs typeface="Arial" pitchFamily="34" charset="0"/>
                </a:rPr>
                <a:t>Событие</a:t>
              </a:r>
              <a:endPara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>
                  <a:outerShdw dist="50800" dir="2700000" algn="ctr" rotWithShape="0">
                    <a:srgbClr val="CCFFCC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AutoShape 31"/>
            <p:cNvCxnSpPr>
              <a:cxnSpLocks noChangeShapeType="1"/>
              <a:stCxn id="63" idx="2"/>
            </p:cNvCxnSpPr>
            <p:nvPr/>
          </p:nvCxnSpPr>
          <p:spPr bwMode="auto">
            <a:xfrm rot="16200000" flipH="1">
              <a:off x="2229022" y="1866975"/>
              <a:ext cx="749394" cy="586496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</p:spPr>
        </p:cxnSp>
        <p:cxnSp>
          <p:nvCxnSpPr>
            <p:cNvPr id="75" name="AutoShape 31"/>
            <p:cNvCxnSpPr>
              <a:cxnSpLocks noChangeShapeType="1"/>
              <a:stCxn id="66" idx="2"/>
            </p:cNvCxnSpPr>
            <p:nvPr/>
          </p:nvCxnSpPr>
          <p:spPr bwMode="auto">
            <a:xfrm rot="5400000">
              <a:off x="3338751" y="1866976"/>
              <a:ext cx="749394" cy="586495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</p:spPr>
        </p:cxnSp>
        <p:sp>
          <p:nvSpPr>
            <p:cNvPr id="78" name="Text Box 26"/>
            <p:cNvSpPr txBox="1">
              <a:spLocks noChangeArrowheads="1"/>
            </p:cNvSpPr>
            <p:nvPr/>
          </p:nvSpPr>
          <p:spPr bwMode="auto">
            <a:xfrm>
              <a:off x="6838952" y="2396351"/>
              <a:ext cx="1284780" cy="276999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1" u="none" strike="noStrike" cap="none" normalizeH="0" baseline="0" dirty="0" smtClean="0">
                  <a:ln>
                    <a:noFill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Tahoma" pitchFamily="34" charset="0"/>
                  <a:cs typeface="Arial" pitchFamily="34" charset="0"/>
                </a:rPr>
                <a:t>Событие</a:t>
              </a:r>
              <a:endParaRPr kumimoji="0" lang="ru-RU" sz="18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>
                  <a:outerShdw dist="25400" dir="2700000" algn="ctr" rotWithShape="0">
                    <a:schemeClr val="tx2">
                      <a:lumMod val="20000"/>
                      <a:lumOff val="8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AutoShape 31"/>
            <p:cNvCxnSpPr>
              <a:cxnSpLocks noChangeShapeType="1"/>
              <a:endCxn id="65" idx="3"/>
            </p:cNvCxnSpPr>
            <p:nvPr/>
          </p:nvCxnSpPr>
          <p:spPr bwMode="auto">
            <a:xfrm rot="10800000" flipV="1">
              <a:off x="6661152" y="2673350"/>
              <a:ext cx="533403" cy="175260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</p:spPr>
        </p:cxnSp>
        <p:sp>
          <p:nvSpPr>
            <p:cNvPr id="84" name="Rectangle 23"/>
            <p:cNvSpPr>
              <a:spLocks noChangeArrowheads="1"/>
            </p:cNvSpPr>
            <p:nvPr/>
          </p:nvSpPr>
          <p:spPr bwMode="auto">
            <a:xfrm>
              <a:off x="6838951" y="3695700"/>
              <a:ext cx="711200" cy="1002348"/>
            </a:xfrm>
            <a:prstGeom prst="rect">
              <a:avLst/>
            </a:prstGeom>
            <a:solidFill>
              <a:srgbClr val="FFCFB8"/>
            </a:solidFill>
            <a:ln w="38100">
              <a:solidFill>
                <a:srgbClr val="0070C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5" name="Text Box 48"/>
            <p:cNvSpPr txBox="1">
              <a:spLocks noChangeArrowheads="1"/>
            </p:cNvSpPr>
            <p:nvPr/>
          </p:nvSpPr>
          <p:spPr bwMode="auto">
            <a:xfrm>
              <a:off x="6157351" y="4851400"/>
              <a:ext cx="2666999" cy="894079"/>
            </a:xfrm>
            <a:prstGeom prst="rect">
              <a:avLst/>
            </a:prstGeom>
            <a:solidFill>
              <a:srgbClr val="E5E5FF"/>
            </a:solidFill>
            <a:ln w="38100">
              <a:solidFill>
                <a:srgbClr val="C00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25400" dir="2700000" algn="ctr" rotWithShape="0">
                      <a:schemeClr val="accent1">
                        <a:lumMod val="5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Администратор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25400" dir="2700000" algn="ctr" rotWithShape="0">
                      <a:schemeClr val="accent1">
                        <a:lumMod val="5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системы оповещения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25400" dir="2700000" algn="ctr" rotWithShape="0">
                      <a:schemeClr val="accent1">
                        <a:lumMod val="5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об опасности</a:t>
              </a:r>
              <a:endPara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chemeClr val="accent1">
                      <a:lumMod val="5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6" name="Group 41"/>
            <p:cNvGrpSpPr>
              <a:grpSpLocks/>
            </p:cNvGrpSpPr>
            <p:nvPr/>
          </p:nvGrpSpPr>
          <p:grpSpPr bwMode="auto">
            <a:xfrm>
              <a:off x="1060450" y="3473450"/>
              <a:ext cx="495299" cy="462916"/>
              <a:chOff x="2558" y="12306"/>
              <a:chExt cx="456" cy="456"/>
            </a:xfrm>
          </p:grpSpPr>
          <p:sp>
            <p:nvSpPr>
              <p:cNvPr id="87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rgbClr val="FFCFB8"/>
              </a:solidFill>
              <a:ln w="381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8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50800" dir="2700000" algn="ctr" rotWithShape="0">
                        <a:schemeClr val="accent1">
                          <a:lumMod val="75000"/>
                        </a:schemeClr>
                      </a:outerShdw>
                    </a:effectLst>
                    <a:latin typeface="Tahoma" pitchFamily="34" charset="0"/>
                    <a:cs typeface="Arial" pitchFamily="34" charset="0"/>
                  </a:rPr>
                  <a:t>S</a:t>
                </a:r>
                <a:r>
                  <a:rPr kumimoji="0" lang="ru-RU" sz="1800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50800" dir="2700000" algn="ctr" rotWithShape="0">
                        <a:schemeClr val="accent1">
                          <a:lumMod val="75000"/>
                        </a:schemeClr>
                      </a:outerShdw>
                    </a:effectLst>
                    <a:latin typeface="Tahoma" pitchFamily="34" charset="0"/>
                    <a:cs typeface="Arial" pitchFamily="34" charset="0"/>
                  </a:rPr>
                  <a:t>1</a:t>
                </a:r>
                <a:endParaRPr kumimoji="0" lang="ru-RU" sz="1800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508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1555749" y="3569738"/>
              <a:ext cx="1682751" cy="487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CCFF33"/>
                    </a:outerShdw>
                  </a:effectLst>
                  <a:latin typeface="Arial Narrow" pitchFamily="34" charset="0"/>
                  <a:cs typeface="Arial" pitchFamily="34" charset="0"/>
                </a:rPr>
                <a:t>Система распознавания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0" name="AutoShape 31"/>
            <p:cNvCxnSpPr>
              <a:cxnSpLocks noChangeShapeType="1"/>
            </p:cNvCxnSpPr>
            <p:nvPr/>
          </p:nvCxnSpPr>
          <p:spPr bwMode="auto">
            <a:xfrm rot="16200000" flipH="1">
              <a:off x="6416675" y="3451225"/>
              <a:ext cx="533400" cy="311150"/>
            </a:xfrm>
            <a:prstGeom prst="bentConnector3">
              <a:avLst>
                <a:gd name="adj1" fmla="val 9966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</p:spPr>
        </p:cxnSp>
        <p:cxnSp>
          <p:nvCxnSpPr>
            <p:cNvPr id="94" name="AutoShape 31"/>
            <p:cNvCxnSpPr>
              <a:cxnSpLocks noChangeShapeType="1"/>
            </p:cNvCxnSpPr>
            <p:nvPr/>
          </p:nvCxnSpPr>
          <p:spPr bwMode="auto">
            <a:xfrm>
              <a:off x="3860800" y="3340100"/>
              <a:ext cx="2978150" cy="755650"/>
            </a:xfrm>
            <a:prstGeom prst="bentConnector3">
              <a:avLst>
                <a:gd name="adj1" fmla="val -131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</p:spPr>
        </p:cxnSp>
        <p:cxnSp>
          <p:nvCxnSpPr>
            <p:cNvPr id="100" name="AutoShape 31"/>
            <p:cNvCxnSpPr>
              <a:cxnSpLocks noChangeShapeType="1"/>
              <a:stCxn id="114" idx="0"/>
            </p:cNvCxnSpPr>
            <p:nvPr/>
          </p:nvCxnSpPr>
          <p:spPr bwMode="auto">
            <a:xfrm rot="5400000" flipH="1" flipV="1">
              <a:off x="5916613" y="4462462"/>
              <a:ext cx="844550" cy="1000127"/>
            </a:xfrm>
            <a:prstGeom prst="bentConnector2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</p:spPr>
        </p:cxnSp>
        <p:grpSp>
          <p:nvGrpSpPr>
            <p:cNvPr id="104" name="Group 41"/>
            <p:cNvGrpSpPr>
              <a:grpSpLocks/>
            </p:cNvGrpSpPr>
            <p:nvPr/>
          </p:nvGrpSpPr>
          <p:grpSpPr bwMode="auto">
            <a:xfrm>
              <a:off x="3238500" y="5384800"/>
              <a:ext cx="311150" cy="311150"/>
              <a:chOff x="2558" y="12306"/>
              <a:chExt cx="456" cy="456"/>
            </a:xfrm>
          </p:grpSpPr>
          <p:sp>
            <p:nvSpPr>
              <p:cNvPr id="105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6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1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25400" dir="2700000" algn="ctr" rotWithShape="0">
                        <a:schemeClr val="accent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1</a:t>
                </a:r>
              </a:p>
            </p:txBody>
          </p:sp>
        </p:grpSp>
        <p:grpSp>
          <p:nvGrpSpPr>
            <p:cNvPr id="107" name="Group 41"/>
            <p:cNvGrpSpPr>
              <a:grpSpLocks/>
            </p:cNvGrpSpPr>
            <p:nvPr/>
          </p:nvGrpSpPr>
          <p:grpSpPr bwMode="auto">
            <a:xfrm>
              <a:off x="3806682" y="5384801"/>
              <a:ext cx="311150" cy="311150"/>
              <a:chOff x="2558" y="12306"/>
              <a:chExt cx="456" cy="456"/>
            </a:xfrm>
          </p:grpSpPr>
          <p:sp>
            <p:nvSpPr>
              <p:cNvPr id="108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9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1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25400" dir="2700000" algn="ctr" rotWithShape="0">
                        <a:schemeClr val="accent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2</a:t>
                </a:r>
              </a:p>
            </p:txBody>
          </p:sp>
        </p:grpSp>
        <p:grpSp>
          <p:nvGrpSpPr>
            <p:cNvPr id="113" name="Group 41"/>
            <p:cNvGrpSpPr>
              <a:grpSpLocks/>
            </p:cNvGrpSpPr>
            <p:nvPr/>
          </p:nvGrpSpPr>
          <p:grpSpPr bwMode="auto">
            <a:xfrm>
              <a:off x="5683250" y="5384800"/>
              <a:ext cx="311150" cy="311150"/>
              <a:chOff x="2558" y="12306"/>
              <a:chExt cx="456" cy="456"/>
            </a:xfrm>
          </p:grpSpPr>
          <p:sp>
            <p:nvSpPr>
              <p:cNvPr id="114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5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1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25400" dir="2700000" algn="ctr" rotWithShape="0">
                        <a:schemeClr val="accent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4</a:t>
                </a:r>
              </a:p>
            </p:txBody>
          </p:sp>
        </p:grpSp>
        <p:cxnSp>
          <p:nvCxnSpPr>
            <p:cNvPr id="118" name="AutoShape 31"/>
            <p:cNvCxnSpPr>
              <a:cxnSpLocks noChangeShapeType="1"/>
              <a:stCxn id="111" idx="0"/>
            </p:cNvCxnSpPr>
            <p:nvPr/>
          </p:nvCxnSpPr>
          <p:spPr bwMode="auto">
            <a:xfrm rot="5400000" flipH="1" flipV="1">
              <a:off x="5516562" y="4062413"/>
              <a:ext cx="1066800" cy="1577975"/>
            </a:xfrm>
            <a:prstGeom prst="bentConnector2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</p:spPr>
        </p:cxnSp>
        <p:grpSp>
          <p:nvGrpSpPr>
            <p:cNvPr id="110" name="Group 41"/>
            <p:cNvGrpSpPr>
              <a:grpSpLocks/>
            </p:cNvGrpSpPr>
            <p:nvPr/>
          </p:nvGrpSpPr>
          <p:grpSpPr bwMode="auto">
            <a:xfrm>
              <a:off x="5105400" y="5384800"/>
              <a:ext cx="311150" cy="311150"/>
              <a:chOff x="2558" y="12306"/>
              <a:chExt cx="456" cy="456"/>
            </a:xfrm>
          </p:grpSpPr>
          <p:sp>
            <p:nvSpPr>
              <p:cNvPr id="111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1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25400" dir="2700000" algn="ctr" rotWithShape="0">
                        <a:schemeClr val="accent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3</a:t>
                </a:r>
              </a:p>
            </p:txBody>
          </p:sp>
        </p:grpSp>
        <p:cxnSp>
          <p:nvCxnSpPr>
            <p:cNvPr id="130" name="AutoShape 31"/>
            <p:cNvCxnSpPr>
              <a:cxnSpLocks noChangeShapeType="1"/>
            </p:cNvCxnSpPr>
            <p:nvPr/>
          </p:nvCxnSpPr>
          <p:spPr bwMode="auto">
            <a:xfrm rot="5400000">
              <a:off x="6438900" y="3251200"/>
              <a:ext cx="177800" cy="1588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AutoShape 31"/>
            <p:cNvCxnSpPr>
              <a:cxnSpLocks noChangeShapeType="1"/>
            </p:cNvCxnSpPr>
            <p:nvPr/>
          </p:nvCxnSpPr>
          <p:spPr bwMode="auto">
            <a:xfrm rot="5400000">
              <a:off x="6261894" y="3250406"/>
              <a:ext cx="177800" cy="1588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AutoShape 31"/>
            <p:cNvCxnSpPr>
              <a:cxnSpLocks noChangeShapeType="1"/>
            </p:cNvCxnSpPr>
            <p:nvPr/>
          </p:nvCxnSpPr>
          <p:spPr bwMode="auto">
            <a:xfrm rot="5400000">
              <a:off x="3772694" y="3250406"/>
              <a:ext cx="177800" cy="1588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AutoShape 31"/>
            <p:cNvCxnSpPr>
              <a:cxnSpLocks noChangeShapeType="1"/>
            </p:cNvCxnSpPr>
            <p:nvPr/>
          </p:nvCxnSpPr>
          <p:spPr bwMode="auto">
            <a:xfrm rot="5400000">
              <a:off x="3305969" y="3251200"/>
              <a:ext cx="177800" cy="1588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AutoShape 31"/>
            <p:cNvCxnSpPr>
              <a:cxnSpLocks noChangeShapeType="1"/>
              <a:endCxn id="105" idx="0"/>
            </p:cNvCxnSpPr>
            <p:nvPr/>
          </p:nvCxnSpPr>
          <p:spPr bwMode="auto">
            <a:xfrm rot="5400000">
              <a:off x="2372043" y="4361180"/>
              <a:ext cx="2045652" cy="1588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lg"/>
            </a:ln>
          </p:spPr>
        </p:cxnSp>
        <p:sp>
          <p:nvSpPr>
            <p:cNvPr id="147" name="Дуга 146"/>
            <p:cNvSpPr/>
            <p:nvPr/>
          </p:nvSpPr>
          <p:spPr bwMode="auto">
            <a:xfrm>
              <a:off x="5105400" y="3988090"/>
              <a:ext cx="361950" cy="347187"/>
            </a:xfrm>
            <a:prstGeom prst="arc">
              <a:avLst>
                <a:gd name="adj1" fmla="val 9497362"/>
                <a:gd name="adj2" fmla="val 18214107"/>
              </a:avLst>
            </a:prstGeom>
            <a:noFill/>
            <a:ln w="38100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53" name="Прямая соединительная линия 152"/>
            <p:cNvCxnSpPr>
              <a:endCxn id="147" idx="2"/>
            </p:cNvCxnSpPr>
            <p:nvPr/>
          </p:nvCxnSpPr>
          <p:spPr bwMode="auto">
            <a:xfrm rot="10800000" flipV="1">
              <a:off x="5383556" y="3340893"/>
              <a:ext cx="968035" cy="67434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56" name="Полилиния 155"/>
            <p:cNvSpPr/>
            <p:nvPr/>
          </p:nvSpPr>
          <p:spPr bwMode="auto">
            <a:xfrm>
              <a:off x="3962257" y="4222176"/>
              <a:ext cx="1153535" cy="1153985"/>
            </a:xfrm>
            <a:custGeom>
              <a:avLst/>
              <a:gdLst>
                <a:gd name="connsiteX0" fmla="*/ 0 w 111760"/>
                <a:gd name="connsiteY0" fmla="*/ 0 h 33157"/>
                <a:gd name="connsiteX1" fmla="*/ 40640 w 111760"/>
                <a:gd name="connsiteY1" fmla="*/ 10160 h 33157"/>
                <a:gd name="connsiteX2" fmla="*/ 55880 w 111760"/>
                <a:gd name="connsiteY2" fmla="*/ 15240 h 33157"/>
                <a:gd name="connsiteX3" fmla="*/ 71120 w 111760"/>
                <a:gd name="connsiteY3" fmla="*/ 25400 h 33157"/>
                <a:gd name="connsiteX4" fmla="*/ 111760 w 111760"/>
                <a:gd name="connsiteY4" fmla="*/ 30480 h 33157"/>
                <a:gd name="connsiteX0" fmla="*/ 0 w 111760"/>
                <a:gd name="connsiteY0" fmla="*/ 0 h 33157"/>
                <a:gd name="connsiteX1" fmla="*/ 55880 w 111760"/>
                <a:gd name="connsiteY1" fmla="*/ 15240 h 33157"/>
                <a:gd name="connsiteX2" fmla="*/ 71120 w 111760"/>
                <a:gd name="connsiteY2" fmla="*/ 25400 h 33157"/>
                <a:gd name="connsiteX3" fmla="*/ 111760 w 111760"/>
                <a:gd name="connsiteY3" fmla="*/ 30480 h 33157"/>
                <a:gd name="connsiteX0" fmla="*/ 0 w 111760"/>
                <a:gd name="connsiteY0" fmla="*/ 0 h 30480"/>
                <a:gd name="connsiteX1" fmla="*/ 55880 w 111760"/>
                <a:gd name="connsiteY1" fmla="*/ 15240 h 30480"/>
                <a:gd name="connsiteX2" fmla="*/ 111760 w 111760"/>
                <a:gd name="connsiteY2" fmla="*/ 30480 h 30480"/>
                <a:gd name="connsiteX0" fmla="*/ 0 w 111760"/>
                <a:gd name="connsiteY0" fmla="*/ 0 h 30480"/>
                <a:gd name="connsiteX1" fmla="*/ 55880 w 111760"/>
                <a:gd name="connsiteY1" fmla="*/ 15240 h 30480"/>
                <a:gd name="connsiteX2" fmla="*/ 111760 w 111760"/>
                <a:gd name="connsiteY2" fmla="*/ 30480 h 30480"/>
                <a:gd name="connsiteX0" fmla="*/ 0 w 152206"/>
                <a:gd name="connsiteY0" fmla="*/ 11494 h 28650"/>
                <a:gd name="connsiteX1" fmla="*/ 55880 w 152206"/>
                <a:gd name="connsiteY1" fmla="*/ 26734 h 28650"/>
                <a:gd name="connsiteX2" fmla="*/ 152206 w 152206"/>
                <a:gd name="connsiteY2" fmla="*/ 0 h 28650"/>
                <a:gd name="connsiteX0" fmla="*/ 0 w 152206"/>
                <a:gd name="connsiteY0" fmla="*/ 11494 h 26734"/>
                <a:gd name="connsiteX1" fmla="*/ 55880 w 152206"/>
                <a:gd name="connsiteY1" fmla="*/ 26734 h 26734"/>
                <a:gd name="connsiteX2" fmla="*/ 152206 w 152206"/>
                <a:gd name="connsiteY2" fmla="*/ 0 h 26734"/>
                <a:gd name="connsiteX0" fmla="*/ 0 w 152206"/>
                <a:gd name="connsiteY0" fmla="*/ 11494 h 26734"/>
                <a:gd name="connsiteX1" fmla="*/ 55880 w 152206"/>
                <a:gd name="connsiteY1" fmla="*/ 26734 h 26734"/>
                <a:gd name="connsiteX2" fmla="*/ 152206 w 152206"/>
                <a:gd name="connsiteY2" fmla="*/ 0 h 26734"/>
                <a:gd name="connsiteX0" fmla="*/ 0 w 138369"/>
                <a:gd name="connsiteY0" fmla="*/ 100619 h 100619"/>
                <a:gd name="connsiteX1" fmla="*/ 42043 w 138369"/>
                <a:gd name="connsiteY1" fmla="*/ 26734 h 100619"/>
                <a:gd name="connsiteX2" fmla="*/ 138369 w 138369"/>
                <a:gd name="connsiteY2" fmla="*/ 0 h 100619"/>
                <a:gd name="connsiteX0" fmla="*/ 0 w 138369"/>
                <a:gd name="connsiteY0" fmla="*/ 100619 h 100619"/>
                <a:gd name="connsiteX1" fmla="*/ 3193 w 138369"/>
                <a:gd name="connsiteY1" fmla="*/ 53939 h 100619"/>
                <a:gd name="connsiteX2" fmla="*/ 138369 w 138369"/>
                <a:gd name="connsiteY2" fmla="*/ 0 h 100619"/>
                <a:gd name="connsiteX0" fmla="*/ 0 w 206490"/>
                <a:gd name="connsiteY0" fmla="*/ 100619 h 100619"/>
                <a:gd name="connsiteX1" fmla="*/ 3193 w 206490"/>
                <a:gd name="connsiteY1" fmla="*/ 53939 h 100619"/>
                <a:gd name="connsiteX2" fmla="*/ 206490 w 206490"/>
                <a:gd name="connsiteY2" fmla="*/ 0 h 100619"/>
                <a:gd name="connsiteX0" fmla="*/ 0 w 206490"/>
                <a:gd name="connsiteY0" fmla="*/ 100619 h 100619"/>
                <a:gd name="connsiteX1" fmla="*/ 3193 w 206490"/>
                <a:gd name="connsiteY1" fmla="*/ 53939 h 100619"/>
                <a:gd name="connsiteX2" fmla="*/ 206490 w 206490"/>
                <a:gd name="connsiteY2" fmla="*/ 0 h 100619"/>
                <a:gd name="connsiteX0" fmla="*/ 0 w 206490"/>
                <a:gd name="connsiteY0" fmla="*/ 100619 h 100619"/>
                <a:gd name="connsiteX1" fmla="*/ 3193 w 206490"/>
                <a:gd name="connsiteY1" fmla="*/ 53939 h 100619"/>
                <a:gd name="connsiteX2" fmla="*/ 206490 w 206490"/>
                <a:gd name="connsiteY2" fmla="*/ 0 h 100619"/>
                <a:gd name="connsiteX0" fmla="*/ 0 w 206490"/>
                <a:gd name="connsiteY0" fmla="*/ 100619 h 100619"/>
                <a:gd name="connsiteX1" fmla="*/ 3193 w 206490"/>
                <a:gd name="connsiteY1" fmla="*/ 53939 h 100619"/>
                <a:gd name="connsiteX2" fmla="*/ 206490 w 206490"/>
                <a:gd name="connsiteY2" fmla="*/ 0 h 100619"/>
                <a:gd name="connsiteX0" fmla="*/ 0 w 206490"/>
                <a:gd name="connsiteY0" fmla="*/ 81948 h 81948"/>
                <a:gd name="connsiteX1" fmla="*/ 3193 w 206490"/>
                <a:gd name="connsiteY1" fmla="*/ 53939 h 81948"/>
                <a:gd name="connsiteX2" fmla="*/ 206490 w 206490"/>
                <a:gd name="connsiteY2" fmla="*/ 0 h 81948"/>
                <a:gd name="connsiteX0" fmla="*/ 21820 w 228310"/>
                <a:gd name="connsiteY0" fmla="*/ 81948 h 81948"/>
                <a:gd name="connsiteX1" fmla="*/ 0 w 228310"/>
                <a:gd name="connsiteY1" fmla="*/ 53939 h 81948"/>
                <a:gd name="connsiteX2" fmla="*/ 228310 w 228310"/>
                <a:gd name="connsiteY2" fmla="*/ 0 h 81948"/>
                <a:gd name="connsiteX0" fmla="*/ 202 w 228310"/>
                <a:gd name="connsiteY0" fmla="*/ 81948 h 81948"/>
                <a:gd name="connsiteX1" fmla="*/ 0 w 228310"/>
                <a:gd name="connsiteY1" fmla="*/ 53939 h 81948"/>
                <a:gd name="connsiteX2" fmla="*/ 228310 w 228310"/>
                <a:gd name="connsiteY2" fmla="*/ 0 h 81948"/>
                <a:gd name="connsiteX0" fmla="*/ 202 w 228310"/>
                <a:gd name="connsiteY0" fmla="*/ 81948 h 81948"/>
                <a:gd name="connsiteX1" fmla="*/ 0 w 228310"/>
                <a:gd name="connsiteY1" fmla="*/ 53939 h 81948"/>
                <a:gd name="connsiteX2" fmla="*/ 228310 w 228310"/>
                <a:gd name="connsiteY2" fmla="*/ 0 h 81948"/>
                <a:gd name="connsiteX0" fmla="*/ 202 w 241693"/>
                <a:gd name="connsiteY0" fmla="*/ 89369 h 89369"/>
                <a:gd name="connsiteX1" fmla="*/ 0 w 241693"/>
                <a:gd name="connsiteY1" fmla="*/ 61360 h 89369"/>
                <a:gd name="connsiteX2" fmla="*/ 241693 w 241693"/>
                <a:gd name="connsiteY2" fmla="*/ 0 h 8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93" h="89369">
                  <a:moveTo>
                    <a:pt x="202" y="89369"/>
                  </a:moveTo>
                  <a:cubicBezTo>
                    <a:pt x="135" y="80033"/>
                    <a:pt x="67" y="70696"/>
                    <a:pt x="0" y="61360"/>
                  </a:cubicBezTo>
                  <a:lnTo>
                    <a:pt x="241693" y="0"/>
                  </a:lnTo>
                </a:path>
              </a:pathLst>
            </a:custGeom>
            <a:noFill/>
            <a:ln w="38100" cap="flat" cmpd="sng" algn="ctr">
              <a:solidFill>
                <a:srgbClr val="FF3300"/>
              </a:solidFill>
              <a:prstDash val="solid"/>
              <a:miter lim="800000"/>
              <a:headEnd type="triangle" w="lg" len="lg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163" name="Group 41"/>
            <p:cNvGrpSpPr>
              <a:grpSpLocks/>
            </p:cNvGrpSpPr>
            <p:nvPr/>
          </p:nvGrpSpPr>
          <p:grpSpPr bwMode="auto">
            <a:xfrm>
              <a:off x="6438900" y="1562100"/>
              <a:ext cx="495299" cy="462916"/>
              <a:chOff x="2558" y="12306"/>
              <a:chExt cx="456" cy="456"/>
            </a:xfrm>
          </p:grpSpPr>
          <p:sp>
            <p:nvSpPr>
              <p:cNvPr id="164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rgbClr val="FFCFB8"/>
              </a:solidFill>
              <a:ln w="381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65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50800" dir="2700000" algn="ctr" rotWithShape="0">
                        <a:schemeClr val="accent1">
                          <a:lumMod val="75000"/>
                        </a:schemeClr>
                      </a:outerShdw>
                    </a:effectLst>
                    <a:latin typeface="Tahoma" pitchFamily="34" charset="0"/>
                    <a:cs typeface="Arial" pitchFamily="34" charset="0"/>
                  </a:rPr>
                  <a:t>S</a:t>
                </a:r>
                <a:r>
                  <a:rPr kumimoji="0" lang="ru-RU" sz="1800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50800" dir="2700000" algn="ctr" rotWithShape="0">
                        <a:schemeClr val="accent1">
                          <a:lumMod val="75000"/>
                        </a:schemeClr>
                      </a:outerShdw>
                    </a:effectLst>
                    <a:latin typeface="Tahoma" pitchFamily="34" charset="0"/>
                    <a:cs typeface="Arial" pitchFamily="34" charset="0"/>
                  </a:rPr>
                  <a:t>2</a:t>
                </a:r>
                <a:endParaRPr kumimoji="0" lang="ru-RU" sz="1800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508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6" name="Text Box 48"/>
            <p:cNvSpPr txBox="1">
              <a:spLocks noChangeArrowheads="1"/>
            </p:cNvSpPr>
            <p:nvPr/>
          </p:nvSpPr>
          <p:spPr bwMode="auto">
            <a:xfrm>
              <a:off x="7025972" y="1458512"/>
              <a:ext cx="1680672" cy="7309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CCFF33"/>
                    </a:outerShdw>
                  </a:effectLst>
                  <a:latin typeface="Arial Narrow" pitchFamily="34" charset="0"/>
                  <a:cs typeface="Arial" pitchFamily="34" charset="0"/>
                </a:rPr>
                <a:t>Система оповещения</a:t>
              </a:r>
              <a:r>
                <a:rPr kumimoji="0" lang="ru-RU" sz="2000" b="1" i="0" u="none" strike="noStrike" cap="none" normalizeH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CCFF33"/>
                    </a:outerShdw>
                  </a:effectLst>
                  <a:latin typeface="Arial Narrow" pitchFamily="34" charset="0"/>
                  <a:cs typeface="Arial" pitchFamily="34" charset="0"/>
                </a:rPr>
                <a:t> об опасности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Text Box 26"/>
            <p:cNvSpPr txBox="1">
              <a:spLocks noChangeArrowheads="1"/>
            </p:cNvSpPr>
            <p:nvPr/>
          </p:nvSpPr>
          <p:spPr bwMode="auto">
            <a:xfrm>
              <a:off x="3860800" y="3606800"/>
              <a:ext cx="1145598" cy="436017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accent5">
                        <a:lumMod val="5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Сигнал</a:t>
              </a:r>
            </a:p>
            <a:p>
              <a:pPr marL="0" marR="0" lvl="0" indent="0" algn="l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accent5">
                        <a:lumMod val="5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опасности</a:t>
              </a:r>
            </a:p>
          </p:txBody>
        </p:sp>
        <p:sp>
          <p:nvSpPr>
            <p:cNvPr id="170" name="Text Box 26"/>
            <p:cNvSpPr txBox="1">
              <a:spLocks noChangeArrowheads="1"/>
            </p:cNvSpPr>
            <p:nvPr/>
          </p:nvSpPr>
          <p:spPr bwMode="auto">
            <a:xfrm>
              <a:off x="4127500" y="4673600"/>
              <a:ext cx="1124382" cy="436017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accent5">
                        <a:lumMod val="5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Сигнал</a:t>
              </a:r>
            </a:p>
            <a:p>
              <a:pPr marL="0" marR="0" lvl="0" indent="0" algn="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accent5">
                        <a:lumMod val="5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опасности</a:t>
              </a:r>
            </a:p>
          </p:txBody>
        </p:sp>
        <p:sp>
          <p:nvSpPr>
            <p:cNvPr id="171" name="Text Box 26"/>
            <p:cNvSpPr txBox="1">
              <a:spLocks noChangeArrowheads="1"/>
            </p:cNvSpPr>
            <p:nvPr/>
          </p:nvSpPr>
          <p:spPr bwMode="auto">
            <a:xfrm>
              <a:off x="6527800" y="3429000"/>
              <a:ext cx="1822450" cy="218008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accent5">
                        <a:lumMod val="5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Сигнал опасности</a:t>
              </a:r>
            </a:p>
          </p:txBody>
        </p:sp>
        <p:sp>
          <p:nvSpPr>
            <p:cNvPr id="173" name="Text Box 26"/>
            <p:cNvSpPr txBox="1">
              <a:spLocks noChangeArrowheads="1"/>
            </p:cNvSpPr>
            <p:nvPr/>
          </p:nvSpPr>
          <p:spPr bwMode="auto">
            <a:xfrm>
              <a:off x="5372100" y="4318000"/>
              <a:ext cx="436017" cy="1155700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vert270" wrap="square" lIns="0" tIns="0" rIns="0" bIns="0" numCol="1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accent5">
                        <a:lumMod val="5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Сигнал</a:t>
              </a:r>
            </a:p>
            <a:p>
              <a:pPr marL="0" marR="0" lvl="0" indent="0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accent5">
                        <a:lumMod val="5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опасности</a:t>
              </a:r>
            </a:p>
          </p:txBody>
        </p:sp>
        <p:sp>
          <p:nvSpPr>
            <p:cNvPr id="174" name="Text Box 26"/>
            <p:cNvSpPr txBox="1">
              <a:spLocks noChangeArrowheads="1"/>
            </p:cNvSpPr>
            <p:nvPr/>
          </p:nvSpPr>
          <p:spPr bwMode="auto">
            <a:xfrm>
              <a:off x="1905000" y="4718050"/>
              <a:ext cx="1367848" cy="654025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ts val="17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1" u="none" strike="noStrike" cap="none" normalizeH="0" baseline="0" dirty="0" smtClean="0">
                  <a:ln>
                    <a:noFill/>
                  </a:ln>
                  <a:solidFill>
                    <a:srgbClr val="FF3300"/>
                  </a:solidFill>
                  <a:effectLst>
                    <a:outerShdw dist="25400" dir="2700000" algn="ctr" rotWithShape="0">
                      <a:schemeClr val="accent5">
                        <a:lumMod val="5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Сообщения аудита безопасности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71550" y="6007100"/>
            <a:ext cx="792162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/>
            <a:r>
              <a:rPr lang="ru-RU" sz="2000" b="1" dirty="0" smtClean="0">
                <a:solidFill>
                  <a:srgbClr val="C00000"/>
                </a:solidFill>
              </a:rPr>
              <a:t>Рис. 4,</a:t>
            </a:r>
            <a:r>
              <a:rPr lang="ru-RU" sz="2000" b="1" i="1" dirty="0" smtClean="0">
                <a:solidFill>
                  <a:srgbClr val="C00000"/>
                </a:solidFill>
              </a:rPr>
              <a:t>б</a:t>
            </a:r>
            <a:r>
              <a:rPr lang="ru-RU" sz="2000" b="1" dirty="0" smtClean="0">
                <a:solidFill>
                  <a:srgbClr val="C00000"/>
                </a:solidFill>
              </a:rPr>
              <a:t>. Пример реализации модели аудита безопасности и оповещения об опасности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4171950" y="1206500"/>
            <a:ext cx="1918939" cy="723900"/>
          </a:xfrm>
          <a:prstGeom prst="rect">
            <a:avLst/>
          </a:prstGeom>
          <a:solidFill>
            <a:srgbClr val="E5E5FF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2" name="Rectangle 10"/>
          <p:cNvSpPr>
            <a:spLocks noChangeArrowheads="1"/>
          </p:cNvSpPr>
          <p:nvPr/>
        </p:nvSpPr>
        <p:spPr bwMode="auto">
          <a:xfrm>
            <a:off x="6483350" y="1250950"/>
            <a:ext cx="2381251" cy="2889250"/>
          </a:xfrm>
          <a:prstGeom prst="rect">
            <a:avLst/>
          </a:prstGeom>
          <a:solidFill>
            <a:srgbClr val="CCFFFF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238750" y="1339850"/>
            <a:ext cx="2089150" cy="434340"/>
          </a:xfrm>
          <a:prstGeom prst="rect">
            <a:avLst/>
          </a:prstGeom>
          <a:solidFill>
            <a:srgbClr val="DDFFDD">
              <a:alpha val="50000"/>
            </a:srgbClr>
          </a:solidFill>
          <a:ln w="38100">
            <a:solidFill>
              <a:srgbClr val="C00000"/>
            </a:solidFill>
            <a:prstDash val="dash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971550" y="1250950"/>
            <a:ext cx="2381251" cy="2889250"/>
          </a:xfrm>
          <a:prstGeom prst="rect">
            <a:avLst/>
          </a:prstGeom>
          <a:solidFill>
            <a:srgbClr val="CCFFFF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 rot="5400000">
            <a:off x="4952493" y="4870957"/>
            <a:ext cx="663003" cy="158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8172450" y="4851400"/>
            <a:ext cx="739141" cy="1013460"/>
            <a:chOff x="1706" y="6111"/>
            <a:chExt cx="798" cy="1635"/>
          </a:xfrm>
          <a:solidFill>
            <a:srgbClr val="CCFFCC"/>
          </a:solidFill>
        </p:grpSpPr>
        <p:sp>
          <p:nvSpPr>
            <p:cNvPr id="1041" name="AutoShape 17"/>
            <p:cNvSpPr>
              <a:spLocks noChangeArrowheads="1"/>
            </p:cNvSpPr>
            <p:nvPr/>
          </p:nvSpPr>
          <p:spPr bwMode="auto">
            <a:xfrm>
              <a:off x="1706" y="6150"/>
              <a:ext cx="798" cy="1596"/>
            </a:xfrm>
            <a:prstGeom prst="can">
              <a:avLst>
                <a:gd name="adj" fmla="val 27063"/>
              </a:avLst>
            </a:prstGeom>
            <a:solidFill>
              <a:srgbClr val="000099"/>
            </a:solid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42" name="AutoShape 18"/>
            <p:cNvSpPr>
              <a:spLocks noChangeArrowheads="1"/>
            </p:cNvSpPr>
            <p:nvPr/>
          </p:nvSpPr>
          <p:spPr bwMode="auto">
            <a:xfrm>
              <a:off x="1709" y="6111"/>
              <a:ext cx="795" cy="1596"/>
            </a:xfrm>
            <a:prstGeom prst="can">
              <a:avLst>
                <a:gd name="adj" fmla="val 27675"/>
              </a:avLst>
            </a:prstGeom>
            <a:grp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046" name="Freeform 22"/>
          <p:cNvSpPr>
            <a:spLocks/>
          </p:cNvSpPr>
          <p:nvPr/>
        </p:nvSpPr>
        <p:spPr bwMode="auto">
          <a:xfrm>
            <a:off x="1149350" y="2095500"/>
            <a:ext cx="7556500" cy="1155700"/>
          </a:xfrm>
          <a:custGeom>
            <a:avLst/>
            <a:gdLst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974 w 7765"/>
              <a:gd name="connsiteY2" fmla="*/ 0 h 2052"/>
              <a:gd name="connsiteX3" fmla="*/ 2753 w 7765"/>
              <a:gd name="connsiteY3" fmla="*/ 1294 h 2052"/>
              <a:gd name="connsiteX4" fmla="*/ 5722 w 7765"/>
              <a:gd name="connsiteY4" fmla="*/ 668 h 2052"/>
              <a:gd name="connsiteX5" fmla="*/ 5929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974 w 7765"/>
              <a:gd name="connsiteY2" fmla="*/ 0 h 2052"/>
              <a:gd name="connsiteX3" fmla="*/ 2753 w 7765"/>
              <a:gd name="connsiteY3" fmla="*/ 1294 h 2052"/>
              <a:gd name="connsiteX4" fmla="*/ 5722 w 7765"/>
              <a:gd name="connsiteY4" fmla="*/ 668 h 2052"/>
              <a:gd name="connsiteX5" fmla="*/ 5023 w 7765"/>
              <a:gd name="connsiteY5" fmla="*/ 1519 h 2052"/>
              <a:gd name="connsiteX6" fmla="*/ 5929 w 7765"/>
              <a:gd name="connsiteY6" fmla="*/ 0 h 2052"/>
              <a:gd name="connsiteX7" fmla="*/ 7765 w 7765"/>
              <a:gd name="connsiteY7" fmla="*/ 0 h 2052"/>
              <a:gd name="connsiteX8" fmla="*/ 7765 w 7765"/>
              <a:gd name="connsiteY8" fmla="*/ 2052 h 2052"/>
              <a:gd name="connsiteX9" fmla="*/ 1 w 7765"/>
              <a:gd name="connsiteY9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974 w 7765"/>
              <a:gd name="connsiteY2" fmla="*/ 0 h 2052"/>
              <a:gd name="connsiteX3" fmla="*/ 2753 w 7765"/>
              <a:gd name="connsiteY3" fmla="*/ 1294 h 2052"/>
              <a:gd name="connsiteX4" fmla="*/ 5023 w 7765"/>
              <a:gd name="connsiteY4" fmla="*/ 1519 h 2052"/>
              <a:gd name="connsiteX5" fmla="*/ 5929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974 w 7765"/>
              <a:gd name="connsiteY2" fmla="*/ 0 h 2052"/>
              <a:gd name="connsiteX3" fmla="*/ 2753 w 7765"/>
              <a:gd name="connsiteY3" fmla="*/ 1294 h 2052"/>
              <a:gd name="connsiteX4" fmla="*/ 5023 w 7765"/>
              <a:gd name="connsiteY4" fmla="*/ 1519 h 2052"/>
              <a:gd name="connsiteX5" fmla="*/ 5929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974 w 7765"/>
              <a:gd name="connsiteY2" fmla="*/ 0 h 2052"/>
              <a:gd name="connsiteX3" fmla="*/ 2753 w 7765"/>
              <a:gd name="connsiteY3" fmla="*/ 1294 h 2052"/>
              <a:gd name="connsiteX4" fmla="*/ 5023 w 7765"/>
              <a:gd name="connsiteY4" fmla="*/ 1376 h 2052"/>
              <a:gd name="connsiteX5" fmla="*/ 5929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974 w 7765"/>
              <a:gd name="connsiteY2" fmla="*/ 0 h 2052"/>
              <a:gd name="connsiteX3" fmla="*/ 2753 w 7765"/>
              <a:gd name="connsiteY3" fmla="*/ 1294 h 2052"/>
              <a:gd name="connsiteX4" fmla="*/ 5023 w 7765"/>
              <a:gd name="connsiteY4" fmla="*/ 1376 h 2052"/>
              <a:gd name="connsiteX5" fmla="*/ 5929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974 w 7765"/>
              <a:gd name="connsiteY2" fmla="*/ 0 h 2052"/>
              <a:gd name="connsiteX3" fmla="*/ 2753 w 7765"/>
              <a:gd name="connsiteY3" fmla="*/ 1294 h 2052"/>
              <a:gd name="connsiteX4" fmla="*/ 5023 w 7765"/>
              <a:gd name="connsiteY4" fmla="*/ 1376 h 2052"/>
              <a:gd name="connsiteX5" fmla="*/ 5929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974 w 7765"/>
              <a:gd name="connsiteY2" fmla="*/ 0 h 2052"/>
              <a:gd name="connsiteX3" fmla="*/ 2753 w 7765"/>
              <a:gd name="connsiteY3" fmla="*/ 1294 h 2052"/>
              <a:gd name="connsiteX4" fmla="*/ 5023 w 7765"/>
              <a:gd name="connsiteY4" fmla="*/ 1376 h 2052"/>
              <a:gd name="connsiteX5" fmla="*/ 5929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974 w 7765"/>
              <a:gd name="connsiteY2" fmla="*/ 0 h 2052"/>
              <a:gd name="connsiteX3" fmla="*/ 2753 w 7765"/>
              <a:gd name="connsiteY3" fmla="*/ 1294 h 2052"/>
              <a:gd name="connsiteX4" fmla="*/ 5023 w 7765"/>
              <a:gd name="connsiteY4" fmla="*/ 1376 h 2052"/>
              <a:gd name="connsiteX5" fmla="*/ 5491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262 h 2265"/>
              <a:gd name="connsiteX1" fmla="*/ 0 w 7765"/>
              <a:gd name="connsiteY1" fmla="*/ 213 h 2265"/>
              <a:gd name="connsiteX2" fmla="*/ 2974 w 7765"/>
              <a:gd name="connsiteY2" fmla="*/ 213 h 2265"/>
              <a:gd name="connsiteX3" fmla="*/ 2345 w 7765"/>
              <a:gd name="connsiteY3" fmla="*/ 215 h 2265"/>
              <a:gd name="connsiteX4" fmla="*/ 2753 w 7765"/>
              <a:gd name="connsiteY4" fmla="*/ 1507 h 2265"/>
              <a:gd name="connsiteX5" fmla="*/ 5023 w 7765"/>
              <a:gd name="connsiteY5" fmla="*/ 1589 h 2265"/>
              <a:gd name="connsiteX6" fmla="*/ 5491 w 7765"/>
              <a:gd name="connsiteY6" fmla="*/ 213 h 2265"/>
              <a:gd name="connsiteX7" fmla="*/ 7765 w 7765"/>
              <a:gd name="connsiteY7" fmla="*/ 213 h 2265"/>
              <a:gd name="connsiteX8" fmla="*/ 7765 w 7765"/>
              <a:gd name="connsiteY8" fmla="*/ 2265 h 2265"/>
              <a:gd name="connsiteX9" fmla="*/ 1 w 7765"/>
              <a:gd name="connsiteY9" fmla="*/ 2262 h 2265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345 w 7765"/>
              <a:gd name="connsiteY2" fmla="*/ 2 h 2052"/>
              <a:gd name="connsiteX3" fmla="*/ 2753 w 7765"/>
              <a:gd name="connsiteY3" fmla="*/ 1294 h 2052"/>
              <a:gd name="connsiteX4" fmla="*/ 5023 w 7765"/>
              <a:gd name="connsiteY4" fmla="*/ 1376 h 2052"/>
              <a:gd name="connsiteX5" fmla="*/ 5491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345 w 7765"/>
              <a:gd name="connsiteY2" fmla="*/ 2 h 2052"/>
              <a:gd name="connsiteX3" fmla="*/ 2753 w 7765"/>
              <a:gd name="connsiteY3" fmla="*/ 1294 h 2052"/>
              <a:gd name="connsiteX4" fmla="*/ 5023 w 7765"/>
              <a:gd name="connsiteY4" fmla="*/ 1376 h 2052"/>
              <a:gd name="connsiteX5" fmla="*/ 5491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290 w 7765"/>
              <a:gd name="connsiteY2" fmla="*/ 2 h 2052"/>
              <a:gd name="connsiteX3" fmla="*/ 2753 w 7765"/>
              <a:gd name="connsiteY3" fmla="*/ 1294 h 2052"/>
              <a:gd name="connsiteX4" fmla="*/ 5023 w 7765"/>
              <a:gd name="connsiteY4" fmla="*/ 1376 h 2052"/>
              <a:gd name="connsiteX5" fmla="*/ 5491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290 w 7765"/>
              <a:gd name="connsiteY2" fmla="*/ 2 h 2052"/>
              <a:gd name="connsiteX3" fmla="*/ 2753 w 7765"/>
              <a:gd name="connsiteY3" fmla="*/ 1294 h 2052"/>
              <a:gd name="connsiteX4" fmla="*/ 5023 w 7765"/>
              <a:gd name="connsiteY4" fmla="*/ 1376 h 2052"/>
              <a:gd name="connsiteX5" fmla="*/ 5491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244 w 7765"/>
              <a:gd name="connsiteY2" fmla="*/ 2 h 2052"/>
              <a:gd name="connsiteX3" fmla="*/ 2753 w 7765"/>
              <a:gd name="connsiteY3" fmla="*/ 1294 h 2052"/>
              <a:gd name="connsiteX4" fmla="*/ 5023 w 7765"/>
              <a:gd name="connsiteY4" fmla="*/ 1376 h 2052"/>
              <a:gd name="connsiteX5" fmla="*/ 5491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244 w 7765"/>
              <a:gd name="connsiteY2" fmla="*/ 2 h 2052"/>
              <a:gd name="connsiteX3" fmla="*/ 2753 w 7765"/>
              <a:gd name="connsiteY3" fmla="*/ 1294 h 2052"/>
              <a:gd name="connsiteX4" fmla="*/ 5023 w 7765"/>
              <a:gd name="connsiteY4" fmla="*/ 1156 h 2052"/>
              <a:gd name="connsiteX5" fmla="*/ 5491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244 w 7765"/>
              <a:gd name="connsiteY2" fmla="*/ 2 h 2052"/>
              <a:gd name="connsiteX3" fmla="*/ 2753 w 7765"/>
              <a:gd name="connsiteY3" fmla="*/ 1151 h 2052"/>
              <a:gd name="connsiteX4" fmla="*/ 5023 w 7765"/>
              <a:gd name="connsiteY4" fmla="*/ 1156 h 2052"/>
              <a:gd name="connsiteX5" fmla="*/ 5491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329 w 7765"/>
              <a:gd name="connsiteY2" fmla="*/ 2 h 2052"/>
              <a:gd name="connsiteX3" fmla="*/ 2753 w 7765"/>
              <a:gd name="connsiteY3" fmla="*/ 1151 h 2052"/>
              <a:gd name="connsiteX4" fmla="*/ 5023 w 7765"/>
              <a:gd name="connsiteY4" fmla="*/ 1156 h 2052"/>
              <a:gd name="connsiteX5" fmla="*/ 5491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329 w 7765"/>
              <a:gd name="connsiteY2" fmla="*/ 2 h 2052"/>
              <a:gd name="connsiteX3" fmla="*/ 2753 w 7765"/>
              <a:gd name="connsiteY3" fmla="*/ 1151 h 2052"/>
              <a:gd name="connsiteX4" fmla="*/ 5023 w 7765"/>
              <a:gd name="connsiteY4" fmla="*/ 1156 h 2052"/>
              <a:gd name="connsiteX5" fmla="*/ 5438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329 w 7765"/>
              <a:gd name="connsiteY2" fmla="*/ 2 h 2052"/>
              <a:gd name="connsiteX3" fmla="*/ 2753 w 7765"/>
              <a:gd name="connsiteY3" fmla="*/ 1151 h 2052"/>
              <a:gd name="connsiteX4" fmla="*/ 5023 w 7765"/>
              <a:gd name="connsiteY4" fmla="*/ 1156 h 2052"/>
              <a:gd name="connsiteX5" fmla="*/ 5386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  <a:gd name="connsiteX0" fmla="*/ 1 w 7765"/>
              <a:gd name="connsiteY0" fmla="*/ 2049 h 2052"/>
              <a:gd name="connsiteX1" fmla="*/ 0 w 7765"/>
              <a:gd name="connsiteY1" fmla="*/ 0 h 2052"/>
              <a:gd name="connsiteX2" fmla="*/ 2368 w 7765"/>
              <a:gd name="connsiteY2" fmla="*/ 2 h 2052"/>
              <a:gd name="connsiteX3" fmla="*/ 2753 w 7765"/>
              <a:gd name="connsiteY3" fmla="*/ 1151 h 2052"/>
              <a:gd name="connsiteX4" fmla="*/ 5023 w 7765"/>
              <a:gd name="connsiteY4" fmla="*/ 1156 h 2052"/>
              <a:gd name="connsiteX5" fmla="*/ 5386 w 7765"/>
              <a:gd name="connsiteY5" fmla="*/ 0 h 2052"/>
              <a:gd name="connsiteX6" fmla="*/ 7765 w 7765"/>
              <a:gd name="connsiteY6" fmla="*/ 0 h 2052"/>
              <a:gd name="connsiteX7" fmla="*/ 7765 w 7765"/>
              <a:gd name="connsiteY7" fmla="*/ 2052 h 2052"/>
              <a:gd name="connsiteX8" fmla="*/ 1 w 7765"/>
              <a:gd name="connsiteY8" fmla="*/ 2049 h 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5" h="2052">
                <a:moveTo>
                  <a:pt x="1" y="2049"/>
                </a:moveTo>
                <a:cubicBezTo>
                  <a:pt x="1" y="1366"/>
                  <a:pt x="0" y="683"/>
                  <a:pt x="0" y="0"/>
                </a:cubicBezTo>
                <a:lnTo>
                  <a:pt x="2368" y="2"/>
                </a:lnTo>
                <a:lnTo>
                  <a:pt x="2753" y="1151"/>
                </a:lnTo>
                <a:lnTo>
                  <a:pt x="5023" y="1156"/>
                </a:lnTo>
                <a:lnTo>
                  <a:pt x="5386" y="0"/>
                </a:lnTo>
                <a:lnTo>
                  <a:pt x="7765" y="0"/>
                </a:lnTo>
                <a:lnTo>
                  <a:pt x="7765" y="2052"/>
                </a:lnTo>
                <a:lnTo>
                  <a:pt x="1" y="2049"/>
                </a:lnTo>
                <a:close/>
              </a:path>
            </a:pathLst>
          </a:custGeom>
          <a:solidFill>
            <a:srgbClr val="CCECFF">
              <a:alpha val="50000"/>
            </a:srgbClr>
          </a:solidFill>
          <a:ln w="25400">
            <a:solidFill>
              <a:srgbClr val="C00000"/>
            </a:solidFill>
            <a:prstDash val="dash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3816350" y="3651250"/>
            <a:ext cx="2311400" cy="901700"/>
          </a:xfrm>
          <a:prstGeom prst="rect">
            <a:avLst/>
          </a:prstGeom>
          <a:solidFill>
            <a:srgbClr val="DDFFDD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3105150" y="5473700"/>
            <a:ext cx="1000396" cy="276999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>
                  <a:outerShdw dist="50800" dir="2700000" algn="ctr" rotWithShape="0">
                    <a:srgbClr val="CCFFCC"/>
                  </a:outerShdw>
                </a:effectLst>
                <a:latin typeface="Tahoma" pitchFamily="34" charset="0"/>
                <a:cs typeface="Arial" pitchFamily="34" charset="0"/>
              </a:rPr>
              <a:t>Аудитор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>
                <a:outerShdw dist="50800" dir="2700000" algn="ctr" rotWithShape="0">
                  <a:srgbClr val="CCFFCC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WordArt 27"/>
          <p:cNvSpPr>
            <a:spLocks noChangeArrowheads="1" noChangeShapeType="1" noTextEdit="1"/>
          </p:cNvSpPr>
          <p:nvPr/>
        </p:nvSpPr>
        <p:spPr bwMode="auto">
          <a:xfrm>
            <a:off x="8216900" y="5162550"/>
            <a:ext cx="666750" cy="4000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19727"/>
              </a:avLst>
            </a:prstTxWarp>
          </a:bodyPr>
          <a:lstStyle/>
          <a:p>
            <a:pPr algn="ctr" rtl="0"/>
            <a:r>
              <a:rPr lang="ru-RU" sz="3600" b="1" kern="10" dirty="0" smtClean="0">
                <a:ln w="28575">
                  <a:noFill/>
                  <a:round/>
                  <a:headEnd/>
                  <a:tailEnd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Arial Unicode MS"/>
                <a:cs typeface="Arial Unicode MS"/>
              </a:rPr>
              <a:t> </a:t>
            </a:r>
            <a:r>
              <a:rPr lang="ru-RU" sz="3600" b="1" kern="10" spc="0" dirty="0" smtClean="0">
                <a:ln w="28575">
                  <a:noFill/>
                  <a:round/>
                  <a:headEnd/>
                  <a:tailEnd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Arial Unicode MS"/>
                <a:cs typeface="Arial Unicode MS"/>
              </a:rPr>
              <a:t>Архив </a:t>
            </a:r>
            <a:endParaRPr lang="ru-RU" sz="3600" b="1" kern="10" spc="0" dirty="0">
              <a:ln w="28575">
                <a:noFill/>
                <a:round/>
                <a:headEnd/>
                <a:tailEnd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Arial Unicode MS"/>
              <a:cs typeface="Arial Unicode MS"/>
            </a:endParaRPr>
          </a:p>
        </p:txBody>
      </p:sp>
      <p:cxnSp>
        <p:nvCxnSpPr>
          <p:cNvPr id="1055" name="AutoShape 31"/>
          <p:cNvCxnSpPr>
            <a:cxnSpLocks noChangeShapeType="1"/>
            <a:stCxn id="1032" idx="3"/>
            <a:endCxn id="204" idx="0"/>
          </p:cNvCxnSpPr>
          <p:nvPr/>
        </p:nvCxnSpPr>
        <p:spPr bwMode="auto">
          <a:xfrm rot="16200000" flipH="1">
            <a:off x="1666284" y="3012482"/>
            <a:ext cx="438997" cy="571837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</p:spPr>
      </p:cxnSp>
      <p:cxnSp>
        <p:nvCxnSpPr>
          <p:cNvPr id="1056" name="AutoShape 32"/>
          <p:cNvCxnSpPr>
            <a:cxnSpLocks noChangeShapeType="1"/>
            <a:stCxn id="223" idx="2"/>
            <a:endCxn id="1033" idx="1"/>
          </p:cNvCxnSpPr>
          <p:nvPr/>
        </p:nvCxnSpPr>
        <p:spPr bwMode="auto">
          <a:xfrm rot="5400000">
            <a:off x="1708495" y="1765645"/>
            <a:ext cx="355600" cy="570811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</p:spPr>
      </p:cxnSp>
      <p:cxnSp>
        <p:nvCxnSpPr>
          <p:cNvPr id="1057" name="AutoShape 33"/>
          <p:cNvCxnSpPr>
            <a:cxnSpLocks noChangeShapeType="1"/>
          </p:cNvCxnSpPr>
          <p:nvPr/>
        </p:nvCxnSpPr>
        <p:spPr bwMode="auto">
          <a:xfrm>
            <a:off x="5284788" y="4451350"/>
            <a:ext cx="842" cy="14478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</p:spPr>
      </p:cxnSp>
      <p:sp>
        <p:nvSpPr>
          <p:cNvPr id="1058" name="Freeform 34"/>
          <p:cNvSpPr>
            <a:spLocks/>
          </p:cNvSpPr>
          <p:nvPr/>
        </p:nvSpPr>
        <p:spPr bwMode="auto">
          <a:xfrm>
            <a:off x="1841933" y="1573530"/>
            <a:ext cx="3352367" cy="1014730"/>
          </a:xfrm>
          <a:custGeom>
            <a:avLst/>
            <a:gdLst>
              <a:gd name="connsiteX0" fmla="*/ 0 w 4553"/>
              <a:gd name="connsiteY0" fmla="*/ 1768 h 1768"/>
              <a:gd name="connsiteX1" fmla="*/ 2971 w 4553"/>
              <a:gd name="connsiteY1" fmla="*/ 0 h 1768"/>
              <a:gd name="connsiteX2" fmla="*/ 4553 w 4553"/>
              <a:gd name="connsiteY2" fmla="*/ 0 h 1768"/>
              <a:gd name="connsiteX0" fmla="*/ 0 w 4553"/>
              <a:gd name="connsiteY0" fmla="*/ 1708 h 1708"/>
              <a:gd name="connsiteX1" fmla="*/ 2971 w 4553"/>
              <a:gd name="connsiteY1" fmla="*/ 0 h 1708"/>
              <a:gd name="connsiteX2" fmla="*/ 4553 w 4553"/>
              <a:gd name="connsiteY2" fmla="*/ 0 h 1708"/>
              <a:gd name="connsiteX0" fmla="*/ 0 w 4553"/>
              <a:gd name="connsiteY0" fmla="*/ 1708 h 1708"/>
              <a:gd name="connsiteX1" fmla="*/ 2971 w 4553"/>
              <a:gd name="connsiteY1" fmla="*/ 0 h 1708"/>
              <a:gd name="connsiteX2" fmla="*/ 4553 w 4553"/>
              <a:gd name="connsiteY2" fmla="*/ 0 h 1708"/>
              <a:gd name="connsiteX0" fmla="*/ 0 w 4553"/>
              <a:gd name="connsiteY0" fmla="*/ 1798 h 1798"/>
              <a:gd name="connsiteX1" fmla="*/ 2971 w 4553"/>
              <a:gd name="connsiteY1" fmla="*/ 0 h 1798"/>
              <a:gd name="connsiteX2" fmla="*/ 4553 w 4553"/>
              <a:gd name="connsiteY2" fmla="*/ 0 h 1798"/>
              <a:gd name="connsiteX0" fmla="*/ 0 w 4553"/>
              <a:gd name="connsiteY0" fmla="*/ 1798 h 1798"/>
              <a:gd name="connsiteX1" fmla="*/ 2752 w 4553"/>
              <a:gd name="connsiteY1" fmla="*/ 0 h 1798"/>
              <a:gd name="connsiteX2" fmla="*/ 4553 w 4553"/>
              <a:gd name="connsiteY2" fmla="*/ 0 h 1798"/>
              <a:gd name="connsiteX0" fmla="*/ 0 w 4553"/>
              <a:gd name="connsiteY0" fmla="*/ 1598 h 1598"/>
              <a:gd name="connsiteX1" fmla="*/ 2752 w 4553"/>
              <a:gd name="connsiteY1" fmla="*/ 0 h 1598"/>
              <a:gd name="connsiteX2" fmla="*/ 4553 w 4553"/>
              <a:gd name="connsiteY2" fmla="*/ 0 h 1598"/>
              <a:gd name="connsiteX0" fmla="*/ 0 w 4553"/>
              <a:gd name="connsiteY0" fmla="*/ 1598 h 1598"/>
              <a:gd name="connsiteX1" fmla="*/ 2752 w 4553"/>
              <a:gd name="connsiteY1" fmla="*/ 0 h 1598"/>
              <a:gd name="connsiteX2" fmla="*/ 4553 w 4553"/>
              <a:gd name="connsiteY2" fmla="*/ 0 h 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3" h="1598">
                <a:moveTo>
                  <a:pt x="0" y="1598"/>
                </a:moveTo>
                <a:lnTo>
                  <a:pt x="2752" y="0"/>
                </a:lnTo>
                <a:lnTo>
                  <a:pt x="4553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>
              <a:solidFill>
                <a:srgbClr val="7030A0"/>
              </a:solidFill>
            </a:endParaRP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1238250" y="4273550"/>
            <a:ext cx="495299" cy="462916"/>
            <a:chOff x="2558" y="12306"/>
            <a:chExt cx="456" cy="456"/>
          </a:xfrm>
        </p:grpSpPr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2558" y="12306"/>
              <a:ext cx="456" cy="456"/>
            </a:xfrm>
            <a:prstGeom prst="ellipse">
              <a:avLst/>
            </a:prstGeom>
            <a:solidFill>
              <a:srgbClr val="FFCFB8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67" name="Text Box 43"/>
            <p:cNvSpPr txBox="1">
              <a:spLocks noChangeArrowheads="1"/>
            </p:cNvSpPr>
            <p:nvPr/>
          </p:nvSpPr>
          <p:spPr bwMode="auto">
            <a:xfrm>
              <a:off x="2558" y="12363"/>
              <a:ext cx="456" cy="342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508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Tahoma" pitchFamily="34" charset="0"/>
                  <a:cs typeface="Arial" pitchFamily="34" charset="0"/>
                </a:rPr>
                <a:t>S3</a:t>
              </a:r>
              <a:endParaRPr kumimoji="0" lang="ru-RU" sz="1800" u="none" strike="noStrike" cap="none" normalizeH="0" baseline="0" dirty="0" smtClean="0">
                <a:ln>
                  <a:noFill/>
                </a:ln>
                <a:solidFill>
                  <a:srgbClr val="CCFF33"/>
                </a:solidFill>
                <a:effectLst>
                  <a:outerShdw dist="50800" dir="2700000" algn="ctr" rotWithShape="0">
                    <a:schemeClr val="accent1">
                      <a:lumMod val="75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2" name="Text Box 48"/>
          <p:cNvSpPr txBox="1">
            <a:spLocks noChangeArrowheads="1"/>
          </p:cNvSpPr>
          <p:nvPr/>
        </p:nvSpPr>
        <p:spPr bwMode="auto">
          <a:xfrm>
            <a:off x="1780078" y="4236084"/>
            <a:ext cx="1377988" cy="109004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Система регистрации и обеспечения результатов</a:t>
            </a:r>
          </a:p>
          <a:p>
            <a:pPr marL="0" marR="0" lvl="0" indent="0" algn="ctr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аудита</a:t>
            </a:r>
            <a:r>
              <a:rPr kumimoji="0" lang="ru-RU" sz="18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 ИБ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dist="25400" dir="2700000" algn="ctr" rotWithShape="0">
                  <a:srgbClr val="CCFF33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Freeform 50"/>
          <p:cNvSpPr>
            <a:spLocks/>
          </p:cNvSpPr>
          <p:nvPr/>
        </p:nvSpPr>
        <p:spPr bwMode="auto">
          <a:xfrm>
            <a:off x="8039100" y="4006850"/>
            <a:ext cx="519976" cy="933450"/>
          </a:xfrm>
          <a:custGeom>
            <a:avLst/>
            <a:gdLst/>
            <a:ahLst/>
            <a:cxnLst>
              <a:cxn ang="0">
                <a:pos x="565" y="1138"/>
              </a:cxn>
              <a:cxn ang="0">
                <a:pos x="565" y="451"/>
              </a:cxn>
              <a:cxn ang="0">
                <a:pos x="0" y="0"/>
              </a:cxn>
            </a:cxnLst>
            <a:rect l="0" t="0" r="r" b="b"/>
            <a:pathLst>
              <a:path w="565" h="1138">
                <a:moveTo>
                  <a:pt x="565" y="1138"/>
                </a:moveTo>
                <a:lnTo>
                  <a:pt x="565" y="451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3260490" y="4613355"/>
            <a:ext cx="1968152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1" i="1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>
                  <a:outerShdw dist="50800" dir="2700000" algn="ctr" rotWithShape="0">
                    <a:srgbClr val="CCFFFF"/>
                  </a:outerShdw>
                </a:effectLst>
                <a:latin typeface="Arial Narrow" pitchFamily="34" charset="0"/>
                <a:cs typeface="Arial" pitchFamily="34" charset="0"/>
              </a:rPr>
              <a:t>Аудиторские запросы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>
                <a:outerShdw dist="50800" dir="2700000" algn="ctr" rotWithShape="0">
                  <a:srgbClr val="CC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4260850" y="4940300"/>
            <a:ext cx="1111250" cy="1064260"/>
            <a:chOff x="2729" y="13047"/>
            <a:chExt cx="3021" cy="2736"/>
          </a:xfrm>
          <a:solidFill>
            <a:schemeClr val="accent3">
              <a:lumMod val="90000"/>
            </a:schemeClr>
          </a:solidFill>
        </p:grpSpPr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079" y="15173"/>
              <a:ext cx="24" cy="302"/>
            </a:xfrm>
            <a:custGeom>
              <a:avLst/>
              <a:gdLst/>
              <a:ahLst/>
              <a:cxnLst>
                <a:cxn ang="0">
                  <a:pos x="9" y="144"/>
                </a:cxn>
                <a:cxn ang="0">
                  <a:pos x="10" y="183"/>
                </a:cxn>
                <a:cxn ang="0">
                  <a:pos x="12" y="221"/>
                </a:cxn>
                <a:cxn ang="0">
                  <a:pos x="12" y="260"/>
                </a:cxn>
                <a:cxn ang="0">
                  <a:pos x="13" y="299"/>
                </a:cxn>
                <a:cxn ang="0">
                  <a:pos x="15" y="302"/>
                </a:cxn>
                <a:cxn ang="0">
                  <a:pos x="18" y="302"/>
                </a:cxn>
                <a:cxn ang="0">
                  <a:pos x="19" y="301"/>
                </a:cxn>
                <a:cxn ang="0">
                  <a:pos x="21" y="298"/>
                </a:cxn>
                <a:cxn ang="0">
                  <a:pos x="22" y="256"/>
                </a:cxn>
                <a:cxn ang="0">
                  <a:pos x="23" y="213"/>
                </a:cxn>
                <a:cxn ang="0">
                  <a:pos x="22" y="171"/>
                </a:cxn>
                <a:cxn ang="0">
                  <a:pos x="21" y="129"/>
                </a:cxn>
                <a:cxn ang="0">
                  <a:pos x="16" y="91"/>
                </a:cxn>
                <a:cxn ang="0">
                  <a:pos x="9" y="49"/>
                </a:cxn>
                <a:cxn ang="0">
                  <a:pos x="3" y="14"/>
                </a:cxn>
                <a:cxn ang="0">
                  <a:pos x="0" y="0"/>
                </a:cxn>
                <a:cxn ang="0">
                  <a:pos x="2" y="16"/>
                </a:cxn>
                <a:cxn ang="0">
                  <a:pos x="5" y="55"/>
                </a:cxn>
                <a:cxn ang="0">
                  <a:pos x="8" y="101"/>
                </a:cxn>
                <a:cxn ang="0">
                  <a:pos x="9" y="144"/>
                </a:cxn>
              </a:cxnLst>
              <a:rect l="0" t="0" r="r" b="b"/>
              <a:pathLst>
                <a:path w="23" h="302">
                  <a:moveTo>
                    <a:pt x="9" y="144"/>
                  </a:moveTo>
                  <a:lnTo>
                    <a:pt x="10" y="183"/>
                  </a:lnTo>
                  <a:lnTo>
                    <a:pt x="12" y="221"/>
                  </a:lnTo>
                  <a:lnTo>
                    <a:pt x="12" y="260"/>
                  </a:lnTo>
                  <a:lnTo>
                    <a:pt x="13" y="299"/>
                  </a:lnTo>
                  <a:lnTo>
                    <a:pt x="15" y="302"/>
                  </a:lnTo>
                  <a:lnTo>
                    <a:pt x="18" y="302"/>
                  </a:lnTo>
                  <a:lnTo>
                    <a:pt x="19" y="301"/>
                  </a:lnTo>
                  <a:lnTo>
                    <a:pt x="21" y="298"/>
                  </a:lnTo>
                  <a:lnTo>
                    <a:pt x="22" y="256"/>
                  </a:lnTo>
                  <a:lnTo>
                    <a:pt x="23" y="213"/>
                  </a:lnTo>
                  <a:lnTo>
                    <a:pt x="22" y="171"/>
                  </a:lnTo>
                  <a:lnTo>
                    <a:pt x="21" y="129"/>
                  </a:lnTo>
                  <a:lnTo>
                    <a:pt x="16" y="91"/>
                  </a:lnTo>
                  <a:lnTo>
                    <a:pt x="9" y="49"/>
                  </a:lnTo>
                  <a:lnTo>
                    <a:pt x="3" y="14"/>
                  </a:lnTo>
                  <a:lnTo>
                    <a:pt x="0" y="0"/>
                  </a:lnTo>
                  <a:lnTo>
                    <a:pt x="2" y="16"/>
                  </a:lnTo>
                  <a:lnTo>
                    <a:pt x="5" y="55"/>
                  </a:lnTo>
                  <a:lnTo>
                    <a:pt x="8" y="101"/>
                  </a:lnTo>
                  <a:lnTo>
                    <a:pt x="9" y="144"/>
                  </a:lnTo>
                  <a:close/>
                </a:path>
              </a:pathLst>
            </a:cu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2729" y="13047"/>
              <a:ext cx="3021" cy="2736"/>
              <a:chOff x="2729" y="13047"/>
              <a:chExt cx="3021" cy="2736"/>
            </a:xfrm>
            <a:grpFill/>
          </p:grpSpPr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3785" y="14032"/>
                <a:ext cx="29" cy="224"/>
              </a:xfrm>
              <a:custGeom>
                <a:avLst/>
                <a:gdLst/>
                <a:ahLst/>
                <a:cxnLst>
                  <a:cxn ang="0">
                    <a:pos x="2" y="220"/>
                  </a:cxn>
                  <a:cxn ang="0">
                    <a:pos x="0" y="223"/>
                  </a:cxn>
                  <a:cxn ang="0">
                    <a:pos x="2" y="224"/>
                  </a:cxn>
                  <a:cxn ang="0">
                    <a:pos x="5" y="224"/>
                  </a:cxn>
                  <a:cxn ang="0">
                    <a:pos x="6" y="223"/>
                  </a:cxn>
                  <a:cxn ang="0">
                    <a:pos x="20" y="194"/>
                  </a:cxn>
                  <a:cxn ang="0">
                    <a:pos x="26" y="159"/>
                  </a:cxn>
                  <a:cxn ang="0">
                    <a:pos x="28" y="123"/>
                  </a:cxn>
                  <a:cxn ang="0">
                    <a:pos x="25" y="86"/>
                  </a:cxn>
                  <a:cxn ang="0">
                    <a:pos x="20" y="53"/>
                  </a:cxn>
                  <a:cxn ang="0">
                    <a:pos x="15" y="26"/>
                  </a:cxn>
                  <a:cxn ang="0">
                    <a:pos x="10" y="7"/>
                  </a:cxn>
                  <a:cxn ang="0">
                    <a:pos x="9" y="0"/>
                  </a:cxn>
                  <a:cxn ang="0">
                    <a:pos x="13" y="24"/>
                  </a:cxn>
                  <a:cxn ang="0">
                    <a:pos x="19" y="85"/>
                  </a:cxn>
                  <a:cxn ang="0">
                    <a:pos x="18" y="158"/>
                  </a:cxn>
                  <a:cxn ang="0">
                    <a:pos x="2" y="220"/>
                  </a:cxn>
                </a:cxnLst>
                <a:rect l="0" t="0" r="r" b="b"/>
                <a:pathLst>
                  <a:path w="28" h="224">
                    <a:moveTo>
                      <a:pt x="2" y="220"/>
                    </a:moveTo>
                    <a:lnTo>
                      <a:pt x="0" y="223"/>
                    </a:lnTo>
                    <a:lnTo>
                      <a:pt x="2" y="224"/>
                    </a:lnTo>
                    <a:lnTo>
                      <a:pt x="5" y="224"/>
                    </a:lnTo>
                    <a:lnTo>
                      <a:pt x="6" y="223"/>
                    </a:lnTo>
                    <a:lnTo>
                      <a:pt x="20" y="194"/>
                    </a:lnTo>
                    <a:lnTo>
                      <a:pt x="26" y="159"/>
                    </a:lnTo>
                    <a:lnTo>
                      <a:pt x="28" y="123"/>
                    </a:lnTo>
                    <a:lnTo>
                      <a:pt x="25" y="86"/>
                    </a:lnTo>
                    <a:lnTo>
                      <a:pt x="20" y="53"/>
                    </a:lnTo>
                    <a:lnTo>
                      <a:pt x="15" y="26"/>
                    </a:lnTo>
                    <a:lnTo>
                      <a:pt x="10" y="7"/>
                    </a:lnTo>
                    <a:lnTo>
                      <a:pt x="9" y="0"/>
                    </a:lnTo>
                    <a:lnTo>
                      <a:pt x="13" y="24"/>
                    </a:lnTo>
                    <a:lnTo>
                      <a:pt x="19" y="85"/>
                    </a:lnTo>
                    <a:lnTo>
                      <a:pt x="18" y="158"/>
                    </a:lnTo>
                    <a:lnTo>
                      <a:pt x="2" y="220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3957" y="14026"/>
                <a:ext cx="140" cy="1064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9" y="14"/>
                  </a:cxn>
                  <a:cxn ang="0">
                    <a:pos x="16" y="33"/>
                  </a:cxn>
                  <a:cxn ang="0">
                    <a:pos x="26" y="63"/>
                  </a:cxn>
                  <a:cxn ang="0">
                    <a:pos x="39" y="105"/>
                  </a:cxn>
                  <a:cxn ang="0">
                    <a:pos x="53" y="155"/>
                  </a:cxn>
                  <a:cxn ang="0">
                    <a:pos x="68" y="214"/>
                  </a:cxn>
                  <a:cxn ang="0">
                    <a:pos x="82" y="282"/>
                  </a:cxn>
                  <a:cxn ang="0">
                    <a:pos x="94" y="355"/>
                  </a:cxn>
                  <a:cxn ang="0">
                    <a:pos x="102" y="434"/>
                  </a:cxn>
                  <a:cxn ang="0">
                    <a:pos x="108" y="519"/>
                  </a:cxn>
                  <a:cxn ang="0">
                    <a:pos x="108" y="607"/>
                  </a:cxn>
                  <a:cxn ang="0">
                    <a:pos x="104" y="696"/>
                  </a:cxn>
                  <a:cxn ang="0">
                    <a:pos x="91" y="788"/>
                  </a:cxn>
                  <a:cxn ang="0">
                    <a:pos x="69" y="882"/>
                  </a:cxn>
                  <a:cxn ang="0">
                    <a:pos x="41" y="974"/>
                  </a:cxn>
                  <a:cxn ang="0">
                    <a:pos x="0" y="1064"/>
                  </a:cxn>
                  <a:cxn ang="0">
                    <a:pos x="3" y="1060"/>
                  </a:cxn>
                  <a:cxn ang="0">
                    <a:pos x="12" y="1046"/>
                  </a:cxn>
                  <a:cxn ang="0">
                    <a:pos x="25" y="1023"/>
                  </a:cxn>
                  <a:cxn ang="0">
                    <a:pos x="39" y="993"/>
                  </a:cxn>
                  <a:cxn ang="0">
                    <a:pos x="56" y="952"/>
                  </a:cxn>
                  <a:cxn ang="0">
                    <a:pos x="75" y="905"/>
                  </a:cxn>
                  <a:cxn ang="0">
                    <a:pos x="92" y="849"/>
                  </a:cxn>
                  <a:cxn ang="0">
                    <a:pos x="108" y="787"/>
                  </a:cxn>
                  <a:cxn ang="0">
                    <a:pos x="121" y="716"/>
                  </a:cxn>
                  <a:cxn ang="0">
                    <a:pos x="130" y="639"/>
                  </a:cxn>
                  <a:cxn ang="0">
                    <a:pos x="133" y="555"/>
                  </a:cxn>
                  <a:cxn ang="0">
                    <a:pos x="131" y="466"/>
                  </a:cxn>
                  <a:cxn ang="0">
                    <a:pos x="121" y="370"/>
                  </a:cxn>
                  <a:cxn ang="0">
                    <a:pos x="102" y="267"/>
                  </a:cxn>
                  <a:cxn ang="0">
                    <a:pos x="74" y="160"/>
                  </a:cxn>
                  <a:cxn ang="0">
                    <a:pos x="35" y="47"/>
                  </a:cxn>
                  <a:cxn ang="0">
                    <a:pos x="33" y="36"/>
                  </a:cxn>
                  <a:cxn ang="0">
                    <a:pos x="28" y="14"/>
                  </a:cxn>
                  <a:cxn ang="0">
                    <a:pos x="17" y="0"/>
                  </a:cxn>
                  <a:cxn ang="0">
                    <a:pos x="6" y="7"/>
                  </a:cxn>
                </a:cxnLst>
                <a:rect l="0" t="0" r="r" b="b"/>
                <a:pathLst>
                  <a:path w="133" h="1064">
                    <a:moveTo>
                      <a:pt x="6" y="7"/>
                    </a:moveTo>
                    <a:lnTo>
                      <a:pt x="9" y="14"/>
                    </a:lnTo>
                    <a:lnTo>
                      <a:pt x="16" y="33"/>
                    </a:lnTo>
                    <a:lnTo>
                      <a:pt x="26" y="63"/>
                    </a:lnTo>
                    <a:lnTo>
                      <a:pt x="39" y="105"/>
                    </a:lnTo>
                    <a:lnTo>
                      <a:pt x="53" y="155"/>
                    </a:lnTo>
                    <a:lnTo>
                      <a:pt x="68" y="214"/>
                    </a:lnTo>
                    <a:lnTo>
                      <a:pt x="82" y="282"/>
                    </a:lnTo>
                    <a:lnTo>
                      <a:pt x="94" y="355"/>
                    </a:lnTo>
                    <a:lnTo>
                      <a:pt x="102" y="434"/>
                    </a:lnTo>
                    <a:lnTo>
                      <a:pt x="108" y="519"/>
                    </a:lnTo>
                    <a:lnTo>
                      <a:pt x="108" y="607"/>
                    </a:lnTo>
                    <a:lnTo>
                      <a:pt x="104" y="696"/>
                    </a:lnTo>
                    <a:lnTo>
                      <a:pt x="91" y="788"/>
                    </a:lnTo>
                    <a:lnTo>
                      <a:pt x="69" y="882"/>
                    </a:lnTo>
                    <a:lnTo>
                      <a:pt x="41" y="974"/>
                    </a:lnTo>
                    <a:lnTo>
                      <a:pt x="0" y="1064"/>
                    </a:lnTo>
                    <a:lnTo>
                      <a:pt x="3" y="1060"/>
                    </a:lnTo>
                    <a:lnTo>
                      <a:pt x="12" y="1046"/>
                    </a:lnTo>
                    <a:lnTo>
                      <a:pt x="25" y="1023"/>
                    </a:lnTo>
                    <a:lnTo>
                      <a:pt x="39" y="993"/>
                    </a:lnTo>
                    <a:lnTo>
                      <a:pt x="56" y="952"/>
                    </a:lnTo>
                    <a:lnTo>
                      <a:pt x="75" y="905"/>
                    </a:lnTo>
                    <a:lnTo>
                      <a:pt x="92" y="849"/>
                    </a:lnTo>
                    <a:lnTo>
                      <a:pt x="108" y="787"/>
                    </a:lnTo>
                    <a:lnTo>
                      <a:pt x="121" y="716"/>
                    </a:lnTo>
                    <a:lnTo>
                      <a:pt x="130" y="639"/>
                    </a:lnTo>
                    <a:lnTo>
                      <a:pt x="133" y="555"/>
                    </a:lnTo>
                    <a:lnTo>
                      <a:pt x="131" y="466"/>
                    </a:lnTo>
                    <a:lnTo>
                      <a:pt x="121" y="370"/>
                    </a:lnTo>
                    <a:lnTo>
                      <a:pt x="102" y="267"/>
                    </a:lnTo>
                    <a:lnTo>
                      <a:pt x="74" y="160"/>
                    </a:lnTo>
                    <a:lnTo>
                      <a:pt x="35" y="47"/>
                    </a:lnTo>
                    <a:lnTo>
                      <a:pt x="33" y="36"/>
                    </a:lnTo>
                    <a:lnTo>
                      <a:pt x="28" y="14"/>
                    </a:lnTo>
                    <a:lnTo>
                      <a:pt x="17" y="0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19050">
                <a:solidFill>
                  <a:schemeClr val="accent5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4" name="Group 60"/>
              <p:cNvGrpSpPr>
                <a:grpSpLocks/>
              </p:cNvGrpSpPr>
              <p:nvPr/>
            </p:nvGrpSpPr>
            <p:grpSpPr bwMode="auto">
              <a:xfrm>
                <a:off x="2729" y="13047"/>
                <a:ext cx="3021" cy="2736"/>
                <a:chOff x="2729" y="13047"/>
                <a:chExt cx="3021" cy="2736"/>
              </a:xfrm>
              <a:grpFill/>
            </p:grpSpPr>
            <p:sp>
              <p:nvSpPr>
                <p:cNvPr id="1085" name="Freeform 61"/>
                <p:cNvSpPr>
                  <a:spLocks/>
                </p:cNvSpPr>
                <p:nvPr/>
              </p:nvSpPr>
              <p:spPr bwMode="auto">
                <a:xfrm>
                  <a:off x="3946" y="13220"/>
                  <a:ext cx="141" cy="131"/>
                </a:xfrm>
                <a:custGeom>
                  <a:avLst/>
                  <a:gdLst/>
                  <a:ahLst/>
                  <a:cxnLst>
                    <a:cxn ang="0">
                      <a:pos x="92" y="37"/>
                    </a:cxn>
                    <a:cxn ang="0">
                      <a:pos x="107" y="57"/>
                    </a:cxn>
                    <a:cxn ang="0">
                      <a:pos x="115" y="79"/>
                    </a:cxn>
                    <a:cxn ang="0">
                      <a:pos x="121" y="105"/>
                    </a:cxn>
                    <a:cxn ang="0">
                      <a:pos x="124" y="129"/>
                    </a:cxn>
                    <a:cxn ang="0">
                      <a:pos x="125" y="131"/>
                    </a:cxn>
                    <a:cxn ang="0">
                      <a:pos x="128" y="131"/>
                    </a:cxn>
                    <a:cxn ang="0">
                      <a:pos x="130" y="129"/>
                    </a:cxn>
                    <a:cxn ang="0">
                      <a:pos x="131" y="128"/>
                    </a:cxn>
                    <a:cxn ang="0">
                      <a:pos x="133" y="99"/>
                    </a:cxn>
                    <a:cxn ang="0">
                      <a:pos x="130" y="72"/>
                    </a:cxn>
                    <a:cxn ang="0">
                      <a:pos x="120" y="46"/>
                    </a:cxn>
                    <a:cxn ang="0">
                      <a:pos x="101" y="26"/>
                    </a:cxn>
                    <a:cxn ang="0">
                      <a:pos x="84" y="14"/>
                    </a:cxn>
                    <a:cxn ang="0">
                      <a:pos x="65" y="7"/>
                    </a:cxn>
                    <a:cxn ang="0">
                      <a:pos x="48" y="3"/>
                    </a:cxn>
                    <a:cxn ang="0">
                      <a:pos x="33" y="0"/>
                    </a:cxn>
                    <a:cxn ang="0">
                      <a:pos x="19" y="0"/>
                    </a:cxn>
                    <a:cxn ang="0">
                      <a:pos x="9" y="0"/>
                    </a:cxn>
                    <a:cxn ang="0">
                      <a:pos x="3" y="1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12" y="4"/>
                    </a:cxn>
                    <a:cxn ang="0">
                      <a:pos x="23" y="7"/>
                    </a:cxn>
                    <a:cxn ang="0">
                      <a:pos x="38" y="10"/>
                    </a:cxn>
                    <a:cxn ang="0">
                      <a:pos x="53" y="16"/>
                    </a:cxn>
                    <a:cxn ang="0">
                      <a:pos x="68" y="21"/>
                    </a:cxn>
                    <a:cxn ang="0">
                      <a:pos x="82" y="29"/>
                    </a:cxn>
                    <a:cxn ang="0">
                      <a:pos x="92" y="37"/>
                    </a:cxn>
                  </a:cxnLst>
                  <a:rect l="0" t="0" r="r" b="b"/>
                  <a:pathLst>
                    <a:path w="133" h="131">
                      <a:moveTo>
                        <a:pt x="92" y="37"/>
                      </a:moveTo>
                      <a:lnTo>
                        <a:pt x="107" y="57"/>
                      </a:lnTo>
                      <a:lnTo>
                        <a:pt x="115" y="79"/>
                      </a:lnTo>
                      <a:lnTo>
                        <a:pt x="121" y="105"/>
                      </a:lnTo>
                      <a:lnTo>
                        <a:pt x="124" y="129"/>
                      </a:lnTo>
                      <a:lnTo>
                        <a:pt x="125" y="131"/>
                      </a:lnTo>
                      <a:lnTo>
                        <a:pt x="128" y="131"/>
                      </a:lnTo>
                      <a:lnTo>
                        <a:pt x="130" y="129"/>
                      </a:lnTo>
                      <a:lnTo>
                        <a:pt x="131" y="128"/>
                      </a:lnTo>
                      <a:lnTo>
                        <a:pt x="133" y="99"/>
                      </a:lnTo>
                      <a:lnTo>
                        <a:pt x="130" y="72"/>
                      </a:lnTo>
                      <a:lnTo>
                        <a:pt x="120" y="46"/>
                      </a:lnTo>
                      <a:lnTo>
                        <a:pt x="101" y="26"/>
                      </a:lnTo>
                      <a:lnTo>
                        <a:pt x="84" y="14"/>
                      </a:lnTo>
                      <a:lnTo>
                        <a:pt x="65" y="7"/>
                      </a:lnTo>
                      <a:lnTo>
                        <a:pt x="48" y="3"/>
                      </a:lnTo>
                      <a:lnTo>
                        <a:pt x="33" y="0"/>
                      </a:lnTo>
                      <a:lnTo>
                        <a:pt x="19" y="0"/>
                      </a:lnTo>
                      <a:lnTo>
                        <a:pt x="9" y="0"/>
                      </a:lnTo>
                      <a:lnTo>
                        <a:pt x="3" y="1"/>
                      </a:lnTo>
                      <a:lnTo>
                        <a:pt x="0" y="1"/>
                      </a:lnTo>
                      <a:lnTo>
                        <a:pt x="3" y="1"/>
                      </a:lnTo>
                      <a:lnTo>
                        <a:pt x="12" y="4"/>
                      </a:lnTo>
                      <a:lnTo>
                        <a:pt x="23" y="7"/>
                      </a:lnTo>
                      <a:lnTo>
                        <a:pt x="38" y="10"/>
                      </a:lnTo>
                      <a:lnTo>
                        <a:pt x="53" y="16"/>
                      </a:lnTo>
                      <a:lnTo>
                        <a:pt x="68" y="21"/>
                      </a:lnTo>
                      <a:lnTo>
                        <a:pt x="82" y="29"/>
                      </a:lnTo>
                      <a:lnTo>
                        <a:pt x="92" y="37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86" name="Freeform 62"/>
                <p:cNvSpPr>
                  <a:spLocks/>
                </p:cNvSpPr>
                <p:nvPr/>
              </p:nvSpPr>
              <p:spPr bwMode="auto">
                <a:xfrm>
                  <a:off x="3648" y="13200"/>
                  <a:ext cx="158" cy="402"/>
                </a:xfrm>
                <a:custGeom>
                  <a:avLst/>
                  <a:gdLst/>
                  <a:ahLst/>
                  <a:cxnLst>
                    <a:cxn ang="0">
                      <a:pos x="40" y="31"/>
                    </a:cxn>
                    <a:cxn ang="0">
                      <a:pos x="24" y="51"/>
                    </a:cxn>
                    <a:cxn ang="0">
                      <a:pos x="17" y="73"/>
                    </a:cxn>
                    <a:cxn ang="0">
                      <a:pos x="20" y="96"/>
                    </a:cxn>
                    <a:cxn ang="0">
                      <a:pos x="34" y="115"/>
                    </a:cxn>
                    <a:cxn ang="0">
                      <a:pos x="47" y="129"/>
                    </a:cxn>
                    <a:cxn ang="0">
                      <a:pos x="57" y="151"/>
                    </a:cxn>
                    <a:cxn ang="0">
                      <a:pos x="50" y="177"/>
                    </a:cxn>
                    <a:cxn ang="0">
                      <a:pos x="34" y="204"/>
                    </a:cxn>
                    <a:cxn ang="0">
                      <a:pos x="18" y="238"/>
                    </a:cxn>
                    <a:cxn ang="0">
                      <a:pos x="4" y="292"/>
                    </a:cxn>
                    <a:cxn ang="0">
                      <a:pos x="0" y="365"/>
                    </a:cxn>
                    <a:cxn ang="0">
                      <a:pos x="4" y="388"/>
                    </a:cxn>
                    <a:cxn ang="0">
                      <a:pos x="14" y="306"/>
                    </a:cxn>
                    <a:cxn ang="0">
                      <a:pos x="28" y="253"/>
                    </a:cxn>
                    <a:cxn ang="0">
                      <a:pos x="41" y="227"/>
                    </a:cxn>
                    <a:cxn ang="0">
                      <a:pos x="56" y="201"/>
                    </a:cxn>
                    <a:cxn ang="0">
                      <a:pos x="70" y="175"/>
                    </a:cxn>
                    <a:cxn ang="0">
                      <a:pos x="77" y="142"/>
                    </a:cxn>
                    <a:cxn ang="0">
                      <a:pos x="57" y="106"/>
                    </a:cxn>
                    <a:cxn ang="0">
                      <a:pos x="37" y="80"/>
                    </a:cxn>
                    <a:cxn ang="0">
                      <a:pos x="34" y="59"/>
                    </a:cxn>
                    <a:cxn ang="0">
                      <a:pos x="44" y="40"/>
                    </a:cxn>
                    <a:cxn ang="0">
                      <a:pos x="63" y="23"/>
                    </a:cxn>
                    <a:cxn ang="0">
                      <a:pos x="82" y="11"/>
                    </a:cxn>
                    <a:cxn ang="0">
                      <a:pos x="106" y="7"/>
                    </a:cxn>
                    <a:cxn ang="0">
                      <a:pos x="131" y="5"/>
                    </a:cxn>
                    <a:cxn ang="0">
                      <a:pos x="147" y="5"/>
                    </a:cxn>
                    <a:cxn ang="0">
                      <a:pos x="147" y="4"/>
                    </a:cxn>
                    <a:cxn ang="0">
                      <a:pos x="128" y="1"/>
                    </a:cxn>
                    <a:cxn ang="0">
                      <a:pos x="98" y="1"/>
                    </a:cxn>
                    <a:cxn ang="0">
                      <a:pos x="64" y="11"/>
                    </a:cxn>
                  </a:cxnLst>
                  <a:rect l="0" t="0" r="r" b="b"/>
                  <a:pathLst>
                    <a:path w="149" h="402">
                      <a:moveTo>
                        <a:pt x="49" y="23"/>
                      </a:moveTo>
                      <a:lnTo>
                        <a:pt x="40" y="31"/>
                      </a:lnTo>
                      <a:lnTo>
                        <a:pt x="31" y="41"/>
                      </a:lnTo>
                      <a:lnTo>
                        <a:pt x="24" y="51"/>
                      </a:lnTo>
                      <a:lnTo>
                        <a:pt x="20" y="63"/>
                      </a:lnTo>
                      <a:lnTo>
                        <a:pt x="17" y="73"/>
                      </a:lnTo>
                      <a:lnTo>
                        <a:pt x="17" y="85"/>
                      </a:lnTo>
                      <a:lnTo>
                        <a:pt x="20" y="96"/>
                      </a:lnTo>
                      <a:lnTo>
                        <a:pt x="27" y="108"/>
                      </a:lnTo>
                      <a:lnTo>
                        <a:pt x="34" y="115"/>
                      </a:lnTo>
                      <a:lnTo>
                        <a:pt x="41" y="122"/>
                      </a:lnTo>
                      <a:lnTo>
                        <a:pt x="47" y="129"/>
                      </a:lnTo>
                      <a:lnTo>
                        <a:pt x="53" y="138"/>
                      </a:lnTo>
                      <a:lnTo>
                        <a:pt x="57" y="151"/>
                      </a:lnTo>
                      <a:lnTo>
                        <a:pt x="56" y="164"/>
                      </a:lnTo>
                      <a:lnTo>
                        <a:pt x="50" y="177"/>
                      </a:lnTo>
                      <a:lnTo>
                        <a:pt x="43" y="188"/>
                      </a:lnTo>
                      <a:lnTo>
                        <a:pt x="34" y="204"/>
                      </a:lnTo>
                      <a:lnTo>
                        <a:pt x="26" y="221"/>
                      </a:lnTo>
                      <a:lnTo>
                        <a:pt x="18" y="238"/>
                      </a:lnTo>
                      <a:lnTo>
                        <a:pt x="13" y="256"/>
                      </a:lnTo>
                      <a:lnTo>
                        <a:pt x="4" y="292"/>
                      </a:lnTo>
                      <a:lnTo>
                        <a:pt x="1" y="328"/>
                      </a:lnTo>
                      <a:lnTo>
                        <a:pt x="0" y="365"/>
                      </a:lnTo>
                      <a:lnTo>
                        <a:pt x="2" y="402"/>
                      </a:lnTo>
                      <a:lnTo>
                        <a:pt x="4" y="388"/>
                      </a:lnTo>
                      <a:lnTo>
                        <a:pt x="8" y="352"/>
                      </a:lnTo>
                      <a:lnTo>
                        <a:pt x="14" y="306"/>
                      </a:lnTo>
                      <a:lnTo>
                        <a:pt x="24" y="266"/>
                      </a:lnTo>
                      <a:lnTo>
                        <a:pt x="28" y="253"/>
                      </a:lnTo>
                      <a:lnTo>
                        <a:pt x="36" y="238"/>
                      </a:lnTo>
                      <a:lnTo>
                        <a:pt x="41" y="227"/>
                      </a:lnTo>
                      <a:lnTo>
                        <a:pt x="49" y="214"/>
                      </a:lnTo>
                      <a:lnTo>
                        <a:pt x="56" y="201"/>
                      </a:lnTo>
                      <a:lnTo>
                        <a:pt x="63" y="190"/>
                      </a:lnTo>
                      <a:lnTo>
                        <a:pt x="70" y="175"/>
                      </a:lnTo>
                      <a:lnTo>
                        <a:pt x="76" y="162"/>
                      </a:lnTo>
                      <a:lnTo>
                        <a:pt x="77" y="142"/>
                      </a:lnTo>
                      <a:lnTo>
                        <a:pt x="70" y="123"/>
                      </a:lnTo>
                      <a:lnTo>
                        <a:pt x="57" y="106"/>
                      </a:lnTo>
                      <a:lnTo>
                        <a:pt x="44" y="92"/>
                      </a:lnTo>
                      <a:lnTo>
                        <a:pt x="37" y="80"/>
                      </a:lnTo>
                      <a:lnTo>
                        <a:pt x="33" y="70"/>
                      </a:lnTo>
                      <a:lnTo>
                        <a:pt x="34" y="59"/>
                      </a:lnTo>
                      <a:lnTo>
                        <a:pt x="38" y="49"/>
                      </a:lnTo>
                      <a:lnTo>
                        <a:pt x="44" y="40"/>
                      </a:lnTo>
                      <a:lnTo>
                        <a:pt x="53" y="30"/>
                      </a:lnTo>
                      <a:lnTo>
                        <a:pt x="63" y="23"/>
                      </a:lnTo>
                      <a:lnTo>
                        <a:pt x="73" y="15"/>
                      </a:lnTo>
                      <a:lnTo>
                        <a:pt x="82" y="11"/>
                      </a:lnTo>
                      <a:lnTo>
                        <a:pt x="93" y="8"/>
                      </a:lnTo>
                      <a:lnTo>
                        <a:pt x="106" y="7"/>
                      </a:lnTo>
                      <a:lnTo>
                        <a:pt x="119" y="5"/>
                      </a:lnTo>
                      <a:lnTo>
                        <a:pt x="131" y="5"/>
                      </a:lnTo>
                      <a:lnTo>
                        <a:pt x="141" y="5"/>
                      </a:lnTo>
                      <a:lnTo>
                        <a:pt x="147" y="5"/>
                      </a:lnTo>
                      <a:lnTo>
                        <a:pt x="149" y="5"/>
                      </a:lnTo>
                      <a:lnTo>
                        <a:pt x="147" y="4"/>
                      </a:lnTo>
                      <a:lnTo>
                        <a:pt x="139" y="3"/>
                      </a:lnTo>
                      <a:lnTo>
                        <a:pt x="128" y="1"/>
                      </a:lnTo>
                      <a:lnTo>
                        <a:pt x="113" y="0"/>
                      </a:lnTo>
                      <a:lnTo>
                        <a:pt x="98" y="1"/>
                      </a:lnTo>
                      <a:lnTo>
                        <a:pt x="80" y="4"/>
                      </a:lnTo>
                      <a:lnTo>
                        <a:pt x="64" y="11"/>
                      </a:lnTo>
                      <a:lnTo>
                        <a:pt x="49" y="23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87" name="Freeform 63"/>
                <p:cNvSpPr>
                  <a:spLocks/>
                </p:cNvSpPr>
                <p:nvPr/>
              </p:nvSpPr>
              <p:spPr bwMode="auto">
                <a:xfrm>
                  <a:off x="3831" y="13181"/>
                  <a:ext cx="225" cy="13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3"/>
                    </a:cxn>
                    <a:cxn ang="0">
                      <a:pos x="7" y="9"/>
                    </a:cxn>
                    <a:cxn ang="0">
                      <a:pos x="17" y="17"/>
                    </a:cxn>
                    <a:cxn ang="0">
                      <a:pos x="28" y="27"/>
                    </a:cxn>
                    <a:cxn ang="0">
                      <a:pos x="43" y="40"/>
                    </a:cxn>
                    <a:cxn ang="0">
                      <a:pos x="59" y="50"/>
                    </a:cxn>
                    <a:cxn ang="0">
                      <a:pos x="77" y="60"/>
                    </a:cxn>
                    <a:cxn ang="0">
                      <a:pos x="96" y="69"/>
                    </a:cxn>
                    <a:cxn ang="0">
                      <a:pos x="116" y="75"/>
                    </a:cxn>
                    <a:cxn ang="0">
                      <a:pos x="135" y="81"/>
                    </a:cxn>
                    <a:cxn ang="0">
                      <a:pos x="152" y="85"/>
                    </a:cxn>
                    <a:cxn ang="0">
                      <a:pos x="168" y="91"/>
                    </a:cxn>
                    <a:cxn ang="0">
                      <a:pos x="183" y="98"/>
                    </a:cxn>
                    <a:cxn ang="0">
                      <a:pos x="196" y="108"/>
                    </a:cxn>
                    <a:cxn ang="0">
                      <a:pos x="206" y="122"/>
                    </a:cxn>
                    <a:cxn ang="0">
                      <a:pos x="213" y="139"/>
                    </a:cxn>
                    <a:cxn ang="0">
                      <a:pos x="213" y="138"/>
                    </a:cxn>
                    <a:cxn ang="0">
                      <a:pos x="213" y="132"/>
                    </a:cxn>
                    <a:cxn ang="0">
                      <a:pos x="211" y="124"/>
                    </a:cxn>
                    <a:cxn ang="0">
                      <a:pos x="206" y="112"/>
                    </a:cxn>
                    <a:cxn ang="0">
                      <a:pos x="193" y="101"/>
                    </a:cxn>
                    <a:cxn ang="0">
                      <a:pos x="174" y="88"/>
                    </a:cxn>
                    <a:cxn ang="0">
                      <a:pos x="145" y="75"/>
                    </a:cxn>
                    <a:cxn ang="0">
                      <a:pos x="106" y="63"/>
                    </a:cxn>
                    <a:cxn ang="0">
                      <a:pos x="105" y="63"/>
                    </a:cxn>
                    <a:cxn ang="0">
                      <a:pos x="98" y="60"/>
                    </a:cxn>
                    <a:cxn ang="0">
                      <a:pos x="89" y="57"/>
                    </a:cxn>
                    <a:cxn ang="0">
                      <a:pos x="76" y="52"/>
                    </a:cxn>
                    <a:cxn ang="0">
                      <a:pos x="60" y="45"/>
                    </a:cxn>
                    <a:cxn ang="0">
                      <a:pos x="43" y="33"/>
                    </a:cxn>
                    <a:cxn ang="0">
                      <a:pos x="23" y="1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13" h="139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7" y="9"/>
                      </a:lnTo>
                      <a:lnTo>
                        <a:pt x="17" y="17"/>
                      </a:lnTo>
                      <a:lnTo>
                        <a:pt x="28" y="27"/>
                      </a:lnTo>
                      <a:lnTo>
                        <a:pt x="43" y="40"/>
                      </a:lnTo>
                      <a:lnTo>
                        <a:pt x="59" y="50"/>
                      </a:lnTo>
                      <a:lnTo>
                        <a:pt x="77" y="60"/>
                      </a:lnTo>
                      <a:lnTo>
                        <a:pt x="96" y="69"/>
                      </a:lnTo>
                      <a:lnTo>
                        <a:pt x="116" y="75"/>
                      </a:lnTo>
                      <a:lnTo>
                        <a:pt x="135" y="81"/>
                      </a:lnTo>
                      <a:lnTo>
                        <a:pt x="152" y="85"/>
                      </a:lnTo>
                      <a:lnTo>
                        <a:pt x="168" y="91"/>
                      </a:lnTo>
                      <a:lnTo>
                        <a:pt x="183" y="98"/>
                      </a:lnTo>
                      <a:lnTo>
                        <a:pt x="196" y="108"/>
                      </a:lnTo>
                      <a:lnTo>
                        <a:pt x="206" y="122"/>
                      </a:lnTo>
                      <a:lnTo>
                        <a:pt x="213" y="139"/>
                      </a:lnTo>
                      <a:lnTo>
                        <a:pt x="213" y="138"/>
                      </a:lnTo>
                      <a:lnTo>
                        <a:pt x="213" y="132"/>
                      </a:lnTo>
                      <a:lnTo>
                        <a:pt x="211" y="124"/>
                      </a:lnTo>
                      <a:lnTo>
                        <a:pt x="206" y="112"/>
                      </a:lnTo>
                      <a:lnTo>
                        <a:pt x="193" y="101"/>
                      </a:lnTo>
                      <a:lnTo>
                        <a:pt x="174" y="88"/>
                      </a:lnTo>
                      <a:lnTo>
                        <a:pt x="145" y="75"/>
                      </a:lnTo>
                      <a:lnTo>
                        <a:pt x="106" y="63"/>
                      </a:lnTo>
                      <a:lnTo>
                        <a:pt x="105" y="63"/>
                      </a:lnTo>
                      <a:lnTo>
                        <a:pt x="98" y="60"/>
                      </a:lnTo>
                      <a:lnTo>
                        <a:pt x="89" y="57"/>
                      </a:lnTo>
                      <a:lnTo>
                        <a:pt x="76" y="52"/>
                      </a:lnTo>
                      <a:lnTo>
                        <a:pt x="60" y="45"/>
                      </a:lnTo>
                      <a:lnTo>
                        <a:pt x="43" y="33"/>
                      </a:lnTo>
                      <a:lnTo>
                        <a:pt x="23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88" name="Freeform 64"/>
                <p:cNvSpPr>
                  <a:spLocks/>
                </p:cNvSpPr>
                <p:nvPr/>
              </p:nvSpPr>
              <p:spPr bwMode="auto">
                <a:xfrm>
                  <a:off x="4108" y="13326"/>
                  <a:ext cx="74" cy="219"/>
                </a:xfrm>
                <a:custGeom>
                  <a:avLst/>
                  <a:gdLst/>
                  <a:ahLst/>
                  <a:cxnLst>
                    <a:cxn ang="0">
                      <a:pos x="1" y="213"/>
                    </a:cxn>
                    <a:cxn ang="0">
                      <a:pos x="0" y="215"/>
                    </a:cxn>
                    <a:cxn ang="0">
                      <a:pos x="1" y="217"/>
                    </a:cxn>
                    <a:cxn ang="0">
                      <a:pos x="3" y="219"/>
                    </a:cxn>
                    <a:cxn ang="0">
                      <a:pos x="4" y="219"/>
                    </a:cxn>
                    <a:cxn ang="0">
                      <a:pos x="34" y="187"/>
                    </a:cxn>
                    <a:cxn ang="0">
                      <a:pos x="55" y="153"/>
                    </a:cxn>
                    <a:cxn ang="0">
                      <a:pos x="66" y="117"/>
                    </a:cxn>
                    <a:cxn ang="0">
                      <a:pos x="70" y="81"/>
                    </a:cxn>
                    <a:cxn ang="0">
                      <a:pos x="70" y="49"/>
                    </a:cxn>
                    <a:cxn ang="0">
                      <a:pos x="69" y="23"/>
                    </a:cxn>
                    <a:cxn ang="0">
                      <a:pos x="66" y="6"/>
                    </a:cxn>
                    <a:cxn ang="0">
                      <a:pos x="65" y="0"/>
                    </a:cxn>
                    <a:cxn ang="0">
                      <a:pos x="65" y="7"/>
                    </a:cxn>
                    <a:cxn ang="0">
                      <a:pos x="65" y="26"/>
                    </a:cxn>
                    <a:cxn ang="0">
                      <a:pos x="65" y="55"/>
                    </a:cxn>
                    <a:cxn ang="0">
                      <a:pos x="60" y="89"/>
                    </a:cxn>
                    <a:cxn ang="0">
                      <a:pos x="53" y="125"/>
                    </a:cxn>
                    <a:cxn ang="0">
                      <a:pos x="42" y="160"/>
                    </a:cxn>
                    <a:cxn ang="0">
                      <a:pos x="26" y="190"/>
                    </a:cxn>
                    <a:cxn ang="0">
                      <a:pos x="1" y="213"/>
                    </a:cxn>
                  </a:cxnLst>
                  <a:rect l="0" t="0" r="r" b="b"/>
                  <a:pathLst>
                    <a:path w="70" h="219">
                      <a:moveTo>
                        <a:pt x="1" y="213"/>
                      </a:moveTo>
                      <a:lnTo>
                        <a:pt x="0" y="215"/>
                      </a:lnTo>
                      <a:lnTo>
                        <a:pt x="1" y="217"/>
                      </a:lnTo>
                      <a:lnTo>
                        <a:pt x="3" y="219"/>
                      </a:lnTo>
                      <a:lnTo>
                        <a:pt x="4" y="219"/>
                      </a:lnTo>
                      <a:lnTo>
                        <a:pt x="34" y="187"/>
                      </a:lnTo>
                      <a:lnTo>
                        <a:pt x="55" y="153"/>
                      </a:lnTo>
                      <a:lnTo>
                        <a:pt x="66" y="117"/>
                      </a:lnTo>
                      <a:lnTo>
                        <a:pt x="70" y="81"/>
                      </a:lnTo>
                      <a:lnTo>
                        <a:pt x="70" y="49"/>
                      </a:lnTo>
                      <a:lnTo>
                        <a:pt x="69" y="23"/>
                      </a:lnTo>
                      <a:lnTo>
                        <a:pt x="66" y="6"/>
                      </a:lnTo>
                      <a:lnTo>
                        <a:pt x="65" y="0"/>
                      </a:lnTo>
                      <a:lnTo>
                        <a:pt x="65" y="7"/>
                      </a:lnTo>
                      <a:lnTo>
                        <a:pt x="65" y="26"/>
                      </a:lnTo>
                      <a:lnTo>
                        <a:pt x="65" y="55"/>
                      </a:lnTo>
                      <a:lnTo>
                        <a:pt x="60" y="89"/>
                      </a:lnTo>
                      <a:lnTo>
                        <a:pt x="53" y="125"/>
                      </a:lnTo>
                      <a:lnTo>
                        <a:pt x="42" y="160"/>
                      </a:lnTo>
                      <a:lnTo>
                        <a:pt x="26" y="190"/>
                      </a:lnTo>
                      <a:lnTo>
                        <a:pt x="1" y="213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89" name="Freeform 65"/>
                <p:cNvSpPr>
                  <a:spLocks/>
                </p:cNvSpPr>
                <p:nvPr/>
              </p:nvSpPr>
              <p:spPr bwMode="auto">
                <a:xfrm>
                  <a:off x="3785" y="13518"/>
                  <a:ext cx="169" cy="41"/>
                </a:xfrm>
                <a:custGeom>
                  <a:avLst/>
                  <a:gdLst/>
                  <a:ahLst/>
                  <a:cxnLst>
                    <a:cxn ang="0">
                      <a:pos x="18" y="2"/>
                    </a:cxn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3" y="10"/>
                    </a:cxn>
                    <a:cxn ang="0">
                      <a:pos x="9" y="14"/>
                    </a:cxn>
                    <a:cxn ang="0">
                      <a:pos x="41" y="31"/>
                    </a:cxn>
                    <a:cxn ang="0">
                      <a:pos x="69" y="40"/>
                    </a:cxn>
                    <a:cxn ang="0">
                      <a:pos x="95" y="41"/>
                    </a:cxn>
                    <a:cxn ang="0">
                      <a:pos x="117" y="37"/>
                    </a:cxn>
                    <a:cxn ang="0">
                      <a:pos x="136" y="31"/>
                    </a:cxn>
                    <a:cxn ang="0">
                      <a:pos x="149" y="24"/>
                    </a:cxn>
                    <a:cxn ang="0">
                      <a:pos x="157" y="18"/>
                    </a:cxn>
                    <a:cxn ang="0">
                      <a:pos x="160" y="15"/>
                    </a:cxn>
                    <a:cxn ang="0">
                      <a:pos x="156" y="15"/>
                    </a:cxn>
                    <a:cxn ang="0">
                      <a:pos x="144" y="15"/>
                    </a:cxn>
                    <a:cxn ang="0">
                      <a:pos x="127" y="15"/>
                    </a:cxn>
                    <a:cxn ang="0">
                      <a:pos x="107" y="15"/>
                    </a:cxn>
                    <a:cxn ang="0">
                      <a:pos x="82" y="14"/>
                    </a:cxn>
                    <a:cxn ang="0">
                      <a:pos x="59" y="11"/>
                    </a:cxn>
                    <a:cxn ang="0">
                      <a:pos x="36" y="8"/>
                    </a:cxn>
                    <a:cxn ang="0">
                      <a:pos x="18" y="2"/>
                    </a:cxn>
                  </a:cxnLst>
                  <a:rect l="0" t="0" r="r" b="b"/>
                  <a:pathLst>
                    <a:path w="160" h="41">
                      <a:moveTo>
                        <a:pt x="18" y="2"/>
                      </a:move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3" y="10"/>
                      </a:lnTo>
                      <a:lnTo>
                        <a:pt x="9" y="14"/>
                      </a:lnTo>
                      <a:lnTo>
                        <a:pt x="41" y="31"/>
                      </a:lnTo>
                      <a:lnTo>
                        <a:pt x="69" y="40"/>
                      </a:lnTo>
                      <a:lnTo>
                        <a:pt x="95" y="41"/>
                      </a:lnTo>
                      <a:lnTo>
                        <a:pt x="117" y="37"/>
                      </a:lnTo>
                      <a:lnTo>
                        <a:pt x="136" y="31"/>
                      </a:lnTo>
                      <a:lnTo>
                        <a:pt x="149" y="24"/>
                      </a:lnTo>
                      <a:lnTo>
                        <a:pt x="157" y="18"/>
                      </a:lnTo>
                      <a:lnTo>
                        <a:pt x="160" y="15"/>
                      </a:lnTo>
                      <a:lnTo>
                        <a:pt x="156" y="15"/>
                      </a:lnTo>
                      <a:lnTo>
                        <a:pt x="144" y="15"/>
                      </a:lnTo>
                      <a:lnTo>
                        <a:pt x="127" y="15"/>
                      </a:lnTo>
                      <a:lnTo>
                        <a:pt x="107" y="15"/>
                      </a:lnTo>
                      <a:lnTo>
                        <a:pt x="82" y="14"/>
                      </a:lnTo>
                      <a:lnTo>
                        <a:pt x="59" y="11"/>
                      </a:lnTo>
                      <a:lnTo>
                        <a:pt x="36" y="8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0" name="Freeform 66"/>
                <p:cNvSpPr>
                  <a:spLocks/>
                </p:cNvSpPr>
                <p:nvPr/>
              </p:nvSpPr>
              <p:spPr bwMode="auto">
                <a:xfrm>
                  <a:off x="3942" y="13549"/>
                  <a:ext cx="188" cy="375"/>
                </a:xfrm>
                <a:custGeom>
                  <a:avLst/>
                  <a:gdLst/>
                  <a:ahLst/>
                  <a:cxnLst>
                    <a:cxn ang="0">
                      <a:pos x="158" y="124"/>
                    </a:cxn>
                    <a:cxn ang="0">
                      <a:pos x="153" y="135"/>
                    </a:cxn>
                    <a:cxn ang="0">
                      <a:pos x="144" y="147"/>
                    </a:cxn>
                    <a:cxn ang="0">
                      <a:pos x="137" y="158"/>
                    </a:cxn>
                    <a:cxn ang="0">
                      <a:pos x="128" y="169"/>
                    </a:cxn>
                    <a:cxn ang="0">
                      <a:pos x="118" y="179"/>
                    </a:cxn>
                    <a:cxn ang="0">
                      <a:pos x="109" y="189"/>
                    </a:cxn>
                    <a:cxn ang="0">
                      <a:pos x="99" y="199"/>
                    </a:cxn>
                    <a:cxn ang="0">
                      <a:pos x="91" y="207"/>
                    </a:cxn>
                    <a:cxn ang="0">
                      <a:pos x="82" y="217"/>
                    </a:cxn>
                    <a:cxn ang="0">
                      <a:pos x="73" y="228"/>
                    </a:cxn>
                    <a:cxn ang="0">
                      <a:pos x="65" y="236"/>
                    </a:cxn>
                    <a:cxn ang="0">
                      <a:pos x="56" y="246"/>
                    </a:cxn>
                    <a:cxn ang="0">
                      <a:pos x="47" y="256"/>
                    </a:cxn>
                    <a:cxn ang="0">
                      <a:pos x="40" y="268"/>
                    </a:cxn>
                    <a:cxn ang="0">
                      <a:pos x="33" y="278"/>
                    </a:cxn>
                    <a:cxn ang="0">
                      <a:pos x="26" y="289"/>
                    </a:cxn>
                    <a:cxn ang="0">
                      <a:pos x="16" y="314"/>
                    </a:cxn>
                    <a:cxn ang="0">
                      <a:pos x="7" y="343"/>
                    </a:cxn>
                    <a:cxn ang="0">
                      <a:pos x="1" y="367"/>
                    </a:cxn>
                    <a:cxn ang="0">
                      <a:pos x="0" y="376"/>
                    </a:cxn>
                    <a:cxn ang="0">
                      <a:pos x="6" y="363"/>
                    </a:cxn>
                    <a:cxn ang="0">
                      <a:pos x="11" y="348"/>
                    </a:cxn>
                    <a:cxn ang="0">
                      <a:pos x="17" y="335"/>
                    </a:cxn>
                    <a:cxn ang="0">
                      <a:pos x="24" y="322"/>
                    </a:cxn>
                    <a:cxn ang="0">
                      <a:pos x="30" y="311"/>
                    </a:cxn>
                    <a:cxn ang="0">
                      <a:pos x="39" y="298"/>
                    </a:cxn>
                    <a:cxn ang="0">
                      <a:pos x="47" y="285"/>
                    </a:cxn>
                    <a:cxn ang="0">
                      <a:pos x="56" y="274"/>
                    </a:cxn>
                    <a:cxn ang="0">
                      <a:pos x="66" y="262"/>
                    </a:cxn>
                    <a:cxn ang="0">
                      <a:pos x="76" y="251"/>
                    </a:cxn>
                    <a:cxn ang="0">
                      <a:pos x="86" y="239"/>
                    </a:cxn>
                    <a:cxn ang="0">
                      <a:pos x="96" y="228"/>
                    </a:cxn>
                    <a:cxn ang="0">
                      <a:pos x="105" y="217"/>
                    </a:cxn>
                    <a:cxn ang="0">
                      <a:pos x="115" y="206"/>
                    </a:cxn>
                    <a:cxn ang="0">
                      <a:pos x="125" y="194"/>
                    </a:cxn>
                    <a:cxn ang="0">
                      <a:pos x="135" y="183"/>
                    </a:cxn>
                    <a:cxn ang="0">
                      <a:pos x="150" y="164"/>
                    </a:cxn>
                    <a:cxn ang="0">
                      <a:pos x="161" y="144"/>
                    </a:cxn>
                    <a:cxn ang="0">
                      <a:pos x="170" y="123"/>
                    </a:cxn>
                    <a:cxn ang="0">
                      <a:pos x="177" y="101"/>
                    </a:cxn>
                    <a:cxn ang="0">
                      <a:pos x="178" y="72"/>
                    </a:cxn>
                    <a:cxn ang="0">
                      <a:pos x="177" y="39"/>
                    </a:cxn>
                    <a:cxn ang="0">
                      <a:pos x="173" y="12"/>
                    </a:cxn>
                    <a:cxn ang="0">
                      <a:pos x="171" y="0"/>
                    </a:cxn>
                    <a:cxn ang="0">
                      <a:pos x="173" y="13"/>
                    </a:cxn>
                    <a:cxn ang="0">
                      <a:pos x="173" y="46"/>
                    </a:cxn>
                    <a:cxn ang="0">
                      <a:pos x="170" y="88"/>
                    </a:cxn>
                    <a:cxn ang="0">
                      <a:pos x="158" y="124"/>
                    </a:cxn>
                  </a:cxnLst>
                  <a:rect l="0" t="0" r="r" b="b"/>
                  <a:pathLst>
                    <a:path w="178" h="376">
                      <a:moveTo>
                        <a:pt x="158" y="124"/>
                      </a:moveTo>
                      <a:lnTo>
                        <a:pt x="153" y="135"/>
                      </a:lnTo>
                      <a:lnTo>
                        <a:pt x="144" y="147"/>
                      </a:lnTo>
                      <a:lnTo>
                        <a:pt x="137" y="158"/>
                      </a:lnTo>
                      <a:lnTo>
                        <a:pt x="128" y="169"/>
                      </a:lnTo>
                      <a:lnTo>
                        <a:pt x="118" y="179"/>
                      </a:lnTo>
                      <a:lnTo>
                        <a:pt x="109" y="189"/>
                      </a:lnTo>
                      <a:lnTo>
                        <a:pt x="99" y="199"/>
                      </a:lnTo>
                      <a:lnTo>
                        <a:pt x="91" y="207"/>
                      </a:lnTo>
                      <a:lnTo>
                        <a:pt x="82" y="217"/>
                      </a:lnTo>
                      <a:lnTo>
                        <a:pt x="73" y="228"/>
                      </a:lnTo>
                      <a:lnTo>
                        <a:pt x="65" y="236"/>
                      </a:lnTo>
                      <a:lnTo>
                        <a:pt x="56" y="246"/>
                      </a:lnTo>
                      <a:lnTo>
                        <a:pt x="47" y="256"/>
                      </a:lnTo>
                      <a:lnTo>
                        <a:pt x="40" y="268"/>
                      </a:lnTo>
                      <a:lnTo>
                        <a:pt x="33" y="278"/>
                      </a:lnTo>
                      <a:lnTo>
                        <a:pt x="26" y="289"/>
                      </a:lnTo>
                      <a:lnTo>
                        <a:pt x="16" y="314"/>
                      </a:lnTo>
                      <a:lnTo>
                        <a:pt x="7" y="343"/>
                      </a:lnTo>
                      <a:lnTo>
                        <a:pt x="1" y="367"/>
                      </a:lnTo>
                      <a:lnTo>
                        <a:pt x="0" y="376"/>
                      </a:lnTo>
                      <a:lnTo>
                        <a:pt x="6" y="363"/>
                      </a:lnTo>
                      <a:lnTo>
                        <a:pt x="11" y="348"/>
                      </a:lnTo>
                      <a:lnTo>
                        <a:pt x="17" y="335"/>
                      </a:lnTo>
                      <a:lnTo>
                        <a:pt x="24" y="322"/>
                      </a:lnTo>
                      <a:lnTo>
                        <a:pt x="30" y="311"/>
                      </a:lnTo>
                      <a:lnTo>
                        <a:pt x="39" y="298"/>
                      </a:lnTo>
                      <a:lnTo>
                        <a:pt x="47" y="285"/>
                      </a:lnTo>
                      <a:lnTo>
                        <a:pt x="56" y="274"/>
                      </a:lnTo>
                      <a:lnTo>
                        <a:pt x="66" y="262"/>
                      </a:lnTo>
                      <a:lnTo>
                        <a:pt x="76" y="251"/>
                      </a:lnTo>
                      <a:lnTo>
                        <a:pt x="86" y="239"/>
                      </a:lnTo>
                      <a:lnTo>
                        <a:pt x="96" y="228"/>
                      </a:lnTo>
                      <a:lnTo>
                        <a:pt x="105" y="217"/>
                      </a:lnTo>
                      <a:lnTo>
                        <a:pt x="115" y="206"/>
                      </a:lnTo>
                      <a:lnTo>
                        <a:pt x="125" y="194"/>
                      </a:lnTo>
                      <a:lnTo>
                        <a:pt x="135" y="183"/>
                      </a:lnTo>
                      <a:lnTo>
                        <a:pt x="150" y="164"/>
                      </a:lnTo>
                      <a:lnTo>
                        <a:pt x="161" y="144"/>
                      </a:lnTo>
                      <a:lnTo>
                        <a:pt x="170" y="123"/>
                      </a:lnTo>
                      <a:lnTo>
                        <a:pt x="177" y="101"/>
                      </a:lnTo>
                      <a:lnTo>
                        <a:pt x="178" y="72"/>
                      </a:lnTo>
                      <a:lnTo>
                        <a:pt x="177" y="39"/>
                      </a:lnTo>
                      <a:lnTo>
                        <a:pt x="173" y="12"/>
                      </a:lnTo>
                      <a:lnTo>
                        <a:pt x="171" y="0"/>
                      </a:lnTo>
                      <a:lnTo>
                        <a:pt x="173" y="13"/>
                      </a:lnTo>
                      <a:lnTo>
                        <a:pt x="173" y="46"/>
                      </a:lnTo>
                      <a:lnTo>
                        <a:pt x="170" y="88"/>
                      </a:lnTo>
                      <a:lnTo>
                        <a:pt x="158" y="124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1" name="Freeform 67"/>
                <p:cNvSpPr>
                  <a:spLocks/>
                </p:cNvSpPr>
                <p:nvPr/>
              </p:nvSpPr>
              <p:spPr bwMode="auto">
                <a:xfrm>
                  <a:off x="4056" y="13541"/>
                  <a:ext cx="86" cy="33"/>
                </a:xfrm>
                <a:custGeom>
                  <a:avLst/>
                  <a:gdLst/>
                  <a:ahLst/>
                  <a:cxnLst>
                    <a:cxn ang="0">
                      <a:pos x="39" y="13"/>
                    </a:cxn>
                    <a:cxn ang="0">
                      <a:pos x="30" y="11"/>
                    </a:cxn>
                    <a:cxn ang="0">
                      <a:pos x="21" y="10"/>
                    </a:cxn>
                    <a:cxn ang="0">
                      <a:pos x="11" y="11"/>
                    </a:cxn>
                    <a:cxn ang="0">
                      <a:pos x="3" y="13"/>
                    </a:cxn>
                    <a:cxn ang="0">
                      <a:pos x="1" y="14"/>
                    </a:cxn>
                    <a:cxn ang="0">
                      <a:pos x="0" y="15"/>
                    </a:cxn>
                    <a:cxn ang="0">
                      <a:pos x="0" y="18"/>
                    </a:cxn>
                    <a:cxn ang="0">
                      <a:pos x="0" y="20"/>
                    </a:cxn>
                    <a:cxn ang="0">
                      <a:pos x="3" y="24"/>
                    </a:cxn>
                    <a:cxn ang="0">
                      <a:pos x="6" y="27"/>
                    </a:cxn>
                    <a:cxn ang="0">
                      <a:pos x="10" y="30"/>
                    </a:cxn>
                    <a:cxn ang="0">
                      <a:pos x="14" y="31"/>
                    </a:cxn>
                    <a:cxn ang="0">
                      <a:pos x="21" y="33"/>
                    </a:cxn>
                    <a:cxn ang="0">
                      <a:pos x="29" y="31"/>
                    </a:cxn>
                    <a:cxn ang="0">
                      <a:pos x="37" y="31"/>
                    </a:cxn>
                    <a:cxn ang="0">
                      <a:pos x="43" y="28"/>
                    </a:cxn>
                    <a:cxn ang="0">
                      <a:pos x="55" y="21"/>
                    </a:cxn>
                    <a:cxn ang="0">
                      <a:pos x="68" y="11"/>
                    </a:cxn>
                    <a:cxn ang="0">
                      <a:pos x="76" y="4"/>
                    </a:cxn>
                    <a:cxn ang="0">
                      <a:pos x="81" y="0"/>
                    </a:cxn>
                    <a:cxn ang="0">
                      <a:pos x="76" y="2"/>
                    </a:cxn>
                    <a:cxn ang="0">
                      <a:pos x="66" y="7"/>
                    </a:cxn>
                    <a:cxn ang="0">
                      <a:pos x="52" y="11"/>
                    </a:cxn>
                    <a:cxn ang="0">
                      <a:pos x="39" y="13"/>
                    </a:cxn>
                  </a:cxnLst>
                  <a:rect l="0" t="0" r="r" b="b"/>
                  <a:pathLst>
                    <a:path w="81" h="33">
                      <a:moveTo>
                        <a:pt x="39" y="13"/>
                      </a:moveTo>
                      <a:lnTo>
                        <a:pt x="30" y="11"/>
                      </a:lnTo>
                      <a:lnTo>
                        <a:pt x="21" y="10"/>
                      </a:lnTo>
                      <a:lnTo>
                        <a:pt x="11" y="11"/>
                      </a:lnTo>
                      <a:lnTo>
                        <a:pt x="3" y="13"/>
                      </a:lnTo>
                      <a:lnTo>
                        <a:pt x="1" y="14"/>
                      </a:lnTo>
                      <a:lnTo>
                        <a:pt x="0" y="15"/>
                      </a:lnTo>
                      <a:lnTo>
                        <a:pt x="0" y="18"/>
                      </a:lnTo>
                      <a:lnTo>
                        <a:pt x="0" y="20"/>
                      </a:lnTo>
                      <a:lnTo>
                        <a:pt x="3" y="24"/>
                      </a:lnTo>
                      <a:lnTo>
                        <a:pt x="6" y="27"/>
                      </a:lnTo>
                      <a:lnTo>
                        <a:pt x="10" y="30"/>
                      </a:lnTo>
                      <a:lnTo>
                        <a:pt x="14" y="31"/>
                      </a:lnTo>
                      <a:lnTo>
                        <a:pt x="21" y="33"/>
                      </a:lnTo>
                      <a:lnTo>
                        <a:pt x="29" y="31"/>
                      </a:lnTo>
                      <a:lnTo>
                        <a:pt x="37" y="31"/>
                      </a:lnTo>
                      <a:lnTo>
                        <a:pt x="43" y="28"/>
                      </a:lnTo>
                      <a:lnTo>
                        <a:pt x="55" y="21"/>
                      </a:lnTo>
                      <a:lnTo>
                        <a:pt x="68" y="11"/>
                      </a:lnTo>
                      <a:lnTo>
                        <a:pt x="76" y="4"/>
                      </a:lnTo>
                      <a:lnTo>
                        <a:pt x="81" y="0"/>
                      </a:lnTo>
                      <a:lnTo>
                        <a:pt x="76" y="2"/>
                      </a:lnTo>
                      <a:lnTo>
                        <a:pt x="66" y="7"/>
                      </a:lnTo>
                      <a:lnTo>
                        <a:pt x="52" y="11"/>
                      </a:lnTo>
                      <a:lnTo>
                        <a:pt x="39" y="13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2" name="Freeform 68"/>
                <p:cNvSpPr>
                  <a:spLocks/>
                </p:cNvSpPr>
                <p:nvPr/>
              </p:nvSpPr>
              <p:spPr bwMode="auto">
                <a:xfrm>
                  <a:off x="3843" y="13784"/>
                  <a:ext cx="137" cy="19"/>
                </a:xfrm>
                <a:custGeom>
                  <a:avLst/>
                  <a:gdLst/>
                  <a:ahLst/>
                  <a:cxnLst>
                    <a:cxn ang="0">
                      <a:pos x="74" y="2"/>
                    </a:cxn>
                    <a:cxn ang="0">
                      <a:pos x="63" y="0"/>
                    </a:cxn>
                    <a:cxn ang="0">
                      <a:pos x="53" y="3"/>
                    </a:cxn>
                    <a:cxn ang="0">
                      <a:pos x="43" y="7"/>
                    </a:cxn>
                    <a:cxn ang="0">
                      <a:pos x="33" y="9"/>
                    </a:cxn>
                    <a:cxn ang="0">
                      <a:pos x="26" y="7"/>
                    </a:cxn>
                    <a:cxn ang="0">
                      <a:pos x="17" y="6"/>
                    </a:cxn>
                    <a:cxn ang="0">
                      <a:pos x="9" y="6"/>
                    </a:cxn>
                    <a:cxn ang="0">
                      <a:pos x="2" y="4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9"/>
                    </a:cxn>
                    <a:cxn ang="0">
                      <a:pos x="0" y="9"/>
                    </a:cxn>
                    <a:cxn ang="0">
                      <a:pos x="10" y="13"/>
                    </a:cxn>
                    <a:cxn ang="0">
                      <a:pos x="19" y="16"/>
                    </a:cxn>
                    <a:cxn ang="0">
                      <a:pos x="27" y="17"/>
                    </a:cxn>
                    <a:cxn ang="0">
                      <a:pos x="38" y="19"/>
                    </a:cxn>
                    <a:cxn ang="0">
                      <a:pos x="46" y="19"/>
                    </a:cxn>
                    <a:cxn ang="0">
                      <a:pos x="53" y="17"/>
                    </a:cxn>
                    <a:cxn ang="0">
                      <a:pos x="61" y="16"/>
                    </a:cxn>
                    <a:cxn ang="0">
                      <a:pos x="68" y="13"/>
                    </a:cxn>
                    <a:cxn ang="0">
                      <a:pos x="74" y="12"/>
                    </a:cxn>
                    <a:cxn ang="0">
                      <a:pos x="81" y="12"/>
                    </a:cxn>
                    <a:cxn ang="0">
                      <a:pos x="88" y="13"/>
                    </a:cxn>
                    <a:cxn ang="0">
                      <a:pos x="97" y="16"/>
                    </a:cxn>
                    <a:cxn ang="0">
                      <a:pos x="108" y="16"/>
                    </a:cxn>
                    <a:cxn ang="0">
                      <a:pos x="118" y="10"/>
                    </a:cxn>
                    <a:cxn ang="0">
                      <a:pos x="127" y="3"/>
                    </a:cxn>
                    <a:cxn ang="0">
                      <a:pos x="130" y="0"/>
                    </a:cxn>
                    <a:cxn ang="0">
                      <a:pos x="128" y="0"/>
                    </a:cxn>
                    <a:cxn ang="0">
                      <a:pos x="125" y="3"/>
                    </a:cxn>
                    <a:cxn ang="0">
                      <a:pos x="121" y="4"/>
                    </a:cxn>
                    <a:cxn ang="0">
                      <a:pos x="115" y="6"/>
                    </a:cxn>
                    <a:cxn ang="0">
                      <a:pos x="107" y="7"/>
                    </a:cxn>
                    <a:cxn ang="0">
                      <a:pos x="97" y="7"/>
                    </a:cxn>
                    <a:cxn ang="0">
                      <a:pos x="87" y="6"/>
                    </a:cxn>
                    <a:cxn ang="0">
                      <a:pos x="74" y="2"/>
                    </a:cxn>
                  </a:cxnLst>
                  <a:rect l="0" t="0" r="r" b="b"/>
                  <a:pathLst>
                    <a:path w="130" h="19">
                      <a:moveTo>
                        <a:pt x="74" y="2"/>
                      </a:moveTo>
                      <a:lnTo>
                        <a:pt x="63" y="0"/>
                      </a:lnTo>
                      <a:lnTo>
                        <a:pt x="53" y="3"/>
                      </a:lnTo>
                      <a:lnTo>
                        <a:pt x="43" y="7"/>
                      </a:lnTo>
                      <a:lnTo>
                        <a:pt x="33" y="9"/>
                      </a:lnTo>
                      <a:lnTo>
                        <a:pt x="26" y="7"/>
                      </a:lnTo>
                      <a:lnTo>
                        <a:pt x="17" y="6"/>
                      </a:lnTo>
                      <a:lnTo>
                        <a:pt x="9" y="6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10" y="13"/>
                      </a:lnTo>
                      <a:lnTo>
                        <a:pt x="19" y="16"/>
                      </a:lnTo>
                      <a:lnTo>
                        <a:pt x="27" y="17"/>
                      </a:lnTo>
                      <a:lnTo>
                        <a:pt x="38" y="19"/>
                      </a:lnTo>
                      <a:lnTo>
                        <a:pt x="46" y="19"/>
                      </a:lnTo>
                      <a:lnTo>
                        <a:pt x="53" y="17"/>
                      </a:lnTo>
                      <a:lnTo>
                        <a:pt x="61" y="16"/>
                      </a:lnTo>
                      <a:lnTo>
                        <a:pt x="68" y="13"/>
                      </a:lnTo>
                      <a:lnTo>
                        <a:pt x="74" y="12"/>
                      </a:lnTo>
                      <a:lnTo>
                        <a:pt x="81" y="12"/>
                      </a:lnTo>
                      <a:lnTo>
                        <a:pt x="88" y="13"/>
                      </a:lnTo>
                      <a:lnTo>
                        <a:pt x="97" y="16"/>
                      </a:lnTo>
                      <a:lnTo>
                        <a:pt x="108" y="16"/>
                      </a:lnTo>
                      <a:lnTo>
                        <a:pt x="118" y="10"/>
                      </a:lnTo>
                      <a:lnTo>
                        <a:pt x="127" y="3"/>
                      </a:lnTo>
                      <a:lnTo>
                        <a:pt x="130" y="0"/>
                      </a:lnTo>
                      <a:lnTo>
                        <a:pt x="128" y="0"/>
                      </a:lnTo>
                      <a:lnTo>
                        <a:pt x="125" y="3"/>
                      </a:lnTo>
                      <a:lnTo>
                        <a:pt x="121" y="4"/>
                      </a:lnTo>
                      <a:lnTo>
                        <a:pt x="115" y="6"/>
                      </a:lnTo>
                      <a:lnTo>
                        <a:pt x="107" y="7"/>
                      </a:lnTo>
                      <a:lnTo>
                        <a:pt x="97" y="7"/>
                      </a:lnTo>
                      <a:lnTo>
                        <a:pt x="87" y="6"/>
                      </a:lnTo>
                      <a:lnTo>
                        <a:pt x="74" y="2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3" name="Freeform 69"/>
                <p:cNvSpPr>
                  <a:spLocks/>
                </p:cNvSpPr>
                <p:nvPr/>
              </p:nvSpPr>
              <p:spPr bwMode="auto">
                <a:xfrm>
                  <a:off x="3894" y="13832"/>
                  <a:ext cx="65" cy="18"/>
                </a:xfrm>
                <a:custGeom>
                  <a:avLst/>
                  <a:gdLst/>
                  <a:ahLst/>
                  <a:cxnLst>
                    <a:cxn ang="0">
                      <a:pos x="32" y="7"/>
                    </a:cxn>
                    <a:cxn ang="0">
                      <a:pos x="25" y="5"/>
                    </a:cxn>
                    <a:cxn ang="0">
                      <a:pos x="17" y="4"/>
                    </a:cxn>
                    <a:cxn ang="0">
                      <a:pos x="10" y="3"/>
                    </a:cxn>
                    <a:cxn ang="0">
                      <a:pos x="3" y="1"/>
                    </a:cxn>
                    <a:cxn ang="0">
                      <a:pos x="2" y="1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2" y="7"/>
                    </a:cxn>
                    <a:cxn ang="0">
                      <a:pos x="17" y="14"/>
                    </a:cxn>
                    <a:cxn ang="0">
                      <a:pos x="30" y="17"/>
                    </a:cxn>
                    <a:cxn ang="0">
                      <a:pos x="40" y="18"/>
                    </a:cxn>
                    <a:cxn ang="0">
                      <a:pos x="49" y="15"/>
                    </a:cxn>
                    <a:cxn ang="0">
                      <a:pos x="53" y="13"/>
                    </a:cxn>
                    <a:cxn ang="0">
                      <a:pos x="58" y="8"/>
                    </a:cxn>
                    <a:cxn ang="0">
                      <a:pos x="59" y="4"/>
                    </a:cxn>
                    <a:cxn ang="0">
                      <a:pos x="61" y="0"/>
                    </a:cxn>
                    <a:cxn ang="0">
                      <a:pos x="58" y="1"/>
                    </a:cxn>
                    <a:cxn ang="0">
                      <a:pos x="51" y="3"/>
                    </a:cxn>
                    <a:cxn ang="0">
                      <a:pos x="40" y="5"/>
                    </a:cxn>
                    <a:cxn ang="0">
                      <a:pos x="32" y="7"/>
                    </a:cxn>
                  </a:cxnLst>
                  <a:rect l="0" t="0" r="r" b="b"/>
                  <a:pathLst>
                    <a:path w="61" h="18">
                      <a:moveTo>
                        <a:pt x="32" y="7"/>
                      </a:moveTo>
                      <a:lnTo>
                        <a:pt x="25" y="5"/>
                      </a:lnTo>
                      <a:lnTo>
                        <a:pt x="17" y="4"/>
                      </a:lnTo>
                      <a:lnTo>
                        <a:pt x="10" y="3"/>
                      </a:lnTo>
                      <a:lnTo>
                        <a:pt x="3" y="1"/>
                      </a:lnTo>
                      <a:lnTo>
                        <a:pt x="2" y="1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2" y="7"/>
                      </a:lnTo>
                      <a:lnTo>
                        <a:pt x="17" y="14"/>
                      </a:lnTo>
                      <a:lnTo>
                        <a:pt x="30" y="17"/>
                      </a:lnTo>
                      <a:lnTo>
                        <a:pt x="40" y="18"/>
                      </a:lnTo>
                      <a:lnTo>
                        <a:pt x="49" y="15"/>
                      </a:lnTo>
                      <a:lnTo>
                        <a:pt x="53" y="13"/>
                      </a:lnTo>
                      <a:lnTo>
                        <a:pt x="58" y="8"/>
                      </a:lnTo>
                      <a:lnTo>
                        <a:pt x="59" y="4"/>
                      </a:lnTo>
                      <a:lnTo>
                        <a:pt x="61" y="0"/>
                      </a:lnTo>
                      <a:lnTo>
                        <a:pt x="58" y="1"/>
                      </a:lnTo>
                      <a:lnTo>
                        <a:pt x="51" y="3"/>
                      </a:lnTo>
                      <a:lnTo>
                        <a:pt x="40" y="5"/>
                      </a:lnTo>
                      <a:lnTo>
                        <a:pt x="32" y="7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4" name="Freeform 70"/>
                <p:cNvSpPr>
                  <a:spLocks/>
                </p:cNvSpPr>
                <p:nvPr/>
              </p:nvSpPr>
              <p:spPr bwMode="auto">
                <a:xfrm>
                  <a:off x="4012" y="13459"/>
                  <a:ext cx="187" cy="292"/>
                </a:xfrm>
                <a:custGeom>
                  <a:avLst/>
                  <a:gdLst/>
                  <a:ahLst/>
                  <a:cxnLst>
                    <a:cxn ang="0">
                      <a:pos x="101" y="4"/>
                    </a:cxn>
                    <a:cxn ang="0">
                      <a:pos x="91" y="10"/>
                    </a:cxn>
                    <a:cxn ang="0">
                      <a:pos x="82" y="15"/>
                    </a:cxn>
                    <a:cxn ang="0">
                      <a:pos x="74" y="24"/>
                    </a:cxn>
                    <a:cxn ang="0">
                      <a:pos x="66" y="33"/>
                    </a:cxn>
                    <a:cxn ang="0">
                      <a:pos x="59" y="41"/>
                    </a:cxn>
                    <a:cxn ang="0">
                      <a:pos x="53" y="51"/>
                    </a:cxn>
                    <a:cxn ang="0">
                      <a:pos x="48" y="61"/>
                    </a:cxn>
                    <a:cxn ang="0">
                      <a:pos x="42" y="72"/>
                    </a:cxn>
                    <a:cxn ang="0">
                      <a:pos x="35" y="96"/>
                    </a:cxn>
                    <a:cxn ang="0">
                      <a:pos x="32" y="120"/>
                    </a:cxn>
                    <a:cxn ang="0">
                      <a:pos x="32" y="146"/>
                    </a:cxn>
                    <a:cxn ang="0">
                      <a:pos x="29" y="172"/>
                    </a:cxn>
                    <a:cxn ang="0">
                      <a:pos x="25" y="201"/>
                    </a:cxn>
                    <a:cxn ang="0">
                      <a:pos x="19" y="231"/>
                    </a:cxn>
                    <a:cxn ang="0">
                      <a:pos x="10" y="261"/>
                    </a:cxn>
                    <a:cxn ang="0">
                      <a:pos x="0" y="290"/>
                    </a:cxn>
                    <a:cxn ang="0">
                      <a:pos x="0" y="293"/>
                    </a:cxn>
                    <a:cxn ang="0">
                      <a:pos x="3" y="293"/>
                    </a:cxn>
                    <a:cxn ang="0">
                      <a:pos x="6" y="293"/>
                    </a:cxn>
                    <a:cxn ang="0">
                      <a:pos x="7" y="292"/>
                    </a:cxn>
                    <a:cxn ang="0">
                      <a:pos x="22" y="257"/>
                    </a:cxn>
                    <a:cxn ang="0">
                      <a:pos x="33" y="223"/>
                    </a:cxn>
                    <a:cxn ang="0">
                      <a:pos x="42" y="185"/>
                    </a:cxn>
                    <a:cxn ang="0">
                      <a:pos x="46" y="149"/>
                    </a:cxn>
                    <a:cxn ang="0">
                      <a:pos x="46" y="139"/>
                    </a:cxn>
                    <a:cxn ang="0">
                      <a:pos x="46" y="128"/>
                    </a:cxn>
                    <a:cxn ang="0">
                      <a:pos x="45" y="118"/>
                    </a:cxn>
                    <a:cxn ang="0">
                      <a:pos x="45" y="107"/>
                    </a:cxn>
                    <a:cxn ang="0">
                      <a:pos x="48" y="89"/>
                    </a:cxn>
                    <a:cxn ang="0">
                      <a:pos x="53" y="72"/>
                    </a:cxn>
                    <a:cxn ang="0">
                      <a:pos x="62" y="54"/>
                    </a:cxn>
                    <a:cxn ang="0">
                      <a:pos x="72" y="40"/>
                    </a:cxn>
                    <a:cxn ang="0">
                      <a:pos x="82" y="30"/>
                    </a:cxn>
                    <a:cxn ang="0">
                      <a:pos x="97" y="21"/>
                    </a:cxn>
                    <a:cxn ang="0">
                      <a:pos x="114" y="15"/>
                    </a:cxn>
                    <a:cxn ang="0">
                      <a:pos x="133" y="10"/>
                    </a:cxn>
                    <a:cxn ang="0">
                      <a:pos x="150" y="7"/>
                    </a:cxn>
                    <a:cxn ang="0">
                      <a:pos x="164" y="4"/>
                    </a:cxn>
                    <a:cxn ang="0">
                      <a:pos x="173" y="2"/>
                    </a:cxn>
                    <a:cxn ang="0">
                      <a:pos x="177" y="2"/>
                    </a:cxn>
                    <a:cxn ang="0">
                      <a:pos x="174" y="2"/>
                    </a:cxn>
                    <a:cxn ang="0">
                      <a:pos x="169" y="1"/>
                    </a:cxn>
                    <a:cxn ang="0">
                      <a:pos x="159" y="1"/>
                    </a:cxn>
                    <a:cxn ang="0">
                      <a:pos x="148" y="0"/>
                    </a:cxn>
                    <a:cxn ang="0">
                      <a:pos x="136" y="0"/>
                    </a:cxn>
                    <a:cxn ang="0">
                      <a:pos x="123" y="0"/>
                    </a:cxn>
                    <a:cxn ang="0">
                      <a:pos x="111" y="1"/>
                    </a:cxn>
                    <a:cxn ang="0">
                      <a:pos x="101" y="4"/>
                    </a:cxn>
                  </a:cxnLst>
                  <a:rect l="0" t="0" r="r" b="b"/>
                  <a:pathLst>
                    <a:path w="177" h="293">
                      <a:moveTo>
                        <a:pt x="101" y="4"/>
                      </a:moveTo>
                      <a:lnTo>
                        <a:pt x="91" y="10"/>
                      </a:lnTo>
                      <a:lnTo>
                        <a:pt x="82" y="15"/>
                      </a:lnTo>
                      <a:lnTo>
                        <a:pt x="74" y="24"/>
                      </a:lnTo>
                      <a:lnTo>
                        <a:pt x="66" y="33"/>
                      </a:lnTo>
                      <a:lnTo>
                        <a:pt x="59" y="41"/>
                      </a:lnTo>
                      <a:lnTo>
                        <a:pt x="53" y="51"/>
                      </a:lnTo>
                      <a:lnTo>
                        <a:pt x="48" y="61"/>
                      </a:lnTo>
                      <a:lnTo>
                        <a:pt x="42" y="72"/>
                      </a:lnTo>
                      <a:lnTo>
                        <a:pt x="35" y="96"/>
                      </a:lnTo>
                      <a:lnTo>
                        <a:pt x="32" y="120"/>
                      </a:lnTo>
                      <a:lnTo>
                        <a:pt x="32" y="146"/>
                      </a:lnTo>
                      <a:lnTo>
                        <a:pt x="29" y="172"/>
                      </a:lnTo>
                      <a:lnTo>
                        <a:pt x="25" y="201"/>
                      </a:lnTo>
                      <a:lnTo>
                        <a:pt x="19" y="231"/>
                      </a:lnTo>
                      <a:lnTo>
                        <a:pt x="10" y="261"/>
                      </a:lnTo>
                      <a:lnTo>
                        <a:pt x="0" y="290"/>
                      </a:lnTo>
                      <a:lnTo>
                        <a:pt x="0" y="293"/>
                      </a:lnTo>
                      <a:lnTo>
                        <a:pt x="3" y="293"/>
                      </a:lnTo>
                      <a:lnTo>
                        <a:pt x="6" y="293"/>
                      </a:lnTo>
                      <a:lnTo>
                        <a:pt x="7" y="292"/>
                      </a:lnTo>
                      <a:lnTo>
                        <a:pt x="22" y="257"/>
                      </a:lnTo>
                      <a:lnTo>
                        <a:pt x="33" y="223"/>
                      </a:lnTo>
                      <a:lnTo>
                        <a:pt x="42" y="185"/>
                      </a:lnTo>
                      <a:lnTo>
                        <a:pt x="46" y="149"/>
                      </a:lnTo>
                      <a:lnTo>
                        <a:pt x="46" y="139"/>
                      </a:lnTo>
                      <a:lnTo>
                        <a:pt x="46" y="128"/>
                      </a:lnTo>
                      <a:lnTo>
                        <a:pt x="45" y="118"/>
                      </a:lnTo>
                      <a:lnTo>
                        <a:pt x="45" y="107"/>
                      </a:lnTo>
                      <a:lnTo>
                        <a:pt x="48" y="89"/>
                      </a:lnTo>
                      <a:lnTo>
                        <a:pt x="53" y="72"/>
                      </a:lnTo>
                      <a:lnTo>
                        <a:pt x="62" y="54"/>
                      </a:lnTo>
                      <a:lnTo>
                        <a:pt x="72" y="40"/>
                      </a:lnTo>
                      <a:lnTo>
                        <a:pt x="82" y="30"/>
                      </a:lnTo>
                      <a:lnTo>
                        <a:pt x="97" y="21"/>
                      </a:lnTo>
                      <a:lnTo>
                        <a:pt x="114" y="15"/>
                      </a:lnTo>
                      <a:lnTo>
                        <a:pt x="133" y="10"/>
                      </a:lnTo>
                      <a:lnTo>
                        <a:pt x="150" y="7"/>
                      </a:lnTo>
                      <a:lnTo>
                        <a:pt x="164" y="4"/>
                      </a:lnTo>
                      <a:lnTo>
                        <a:pt x="173" y="2"/>
                      </a:lnTo>
                      <a:lnTo>
                        <a:pt x="177" y="2"/>
                      </a:lnTo>
                      <a:lnTo>
                        <a:pt x="174" y="2"/>
                      </a:lnTo>
                      <a:lnTo>
                        <a:pt x="169" y="1"/>
                      </a:lnTo>
                      <a:lnTo>
                        <a:pt x="159" y="1"/>
                      </a:lnTo>
                      <a:lnTo>
                        <a:pt x="148" y="0"/>
                      </a:lnTo>
                      <a:lnTo>
                        <a:pt x="136" y="0"/>
                      </a:lnTo>
                      <a:lnTo>
                        <a:pt x="123" y="0"/>
                      </a:lnTo>
                      <a:lnTo>
                        <a:pt x="111" y="1"/>
                      </a:lnTo>
                      <a:lnTo>
                        <a:pt x="101" y="4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5" name="Freeform 71"/>
                <p:cNvSpPr>
                  <a:spLocks/>
                </p:cNvSpPr>
                <p:nvPr/>
              </p:nvSpPr>
              <p:spPr bwMode="auto">
                <a:xfrm>
                  <a:off x="3746" y="13441"/>
                  <a:ext cx="286" cy="51"/>
                </a:xfrm>
                <a:custGeom>
                  <a:avLst/>
                  <a:gdLst/>
                  <a:ahLst/>
                  <a:cxnLst>
                    <a:cxn ang="0">
                      <a:pos x="189" y="26"/>
                    </a:cxn>
                    <a:cxn ang="0">
                      <a:pos x="183" y="22"/>
                    </a:cxn>
                    <a:cxn ang="0">
                      <a:pos x="176" y="18"/>
                    </a:cxn>
                    <a:cxn ang="0">
                      <a:pos x="168" y="15"/>
                    </a:cxn>
                    <a:cxn ang="0">
                      <a:pos x="161" y="12"/>
                    </a:cxn>
                    <a:cxn ang="0">
                      <a:pos x="154" y="10"/>
                    </a:cxn>
                    <a:cxn ang="0">
                      <a:pos x="147" y="9"/>
                    </a:cxn>
                    <a:cxn ang="0">
                      <a:pos x="138" y="8"/>
                    </a:cxn>
                    <a:cxn ang="0">
                      <a:pos x="131" y="6"/>
                    </a:cxn>
                    <a:cxn ang="0">
                      <a:pos x="114" y="3"/>
                    </a:cxn>
                    <a:cxn ang="0">
                      <a:pos x="98" y="0"/>
                    </a:cxn>
                    <a:cxn ang="0">
                      <a:pos x="82" y="0"/>
                    </a:cxn>
                    <a:cxn ang="0">
                      <a:pos x="66" y="0"/>
                    </a:cxn>
                    <a:cxn ang="0">
                      <a:pos x="50" y="2"/>
                    </a:cxn>
                    <a:cxn ang="0">
                      <a:pos x="34" y="5"/>
                    </a:cxn>
                    <a:cxn ang="0">
                      <a:pos x="20" y="10"/>
                    </a:cxn>
                    <a:cxn ang="0">
                      <a:pos x="4" y="16"/>
                    </a:cxn>
                    <a:cxn ang="0">
                      <a:pos x="1" y="19"/>
                    </a:cxn>
                    <a:cxn ang="0">
                      <a:pos x="0" y="23"/>
                    </a:cxn>
                    <a:cxn ang="0">
                      <a:pos x="1" y="26"/>
                    </a:cxn>
                    <a:cxn ang="0">
                      <a:pos x="6" y="28"/>
                    </a:cxn>
                    <a:cxn ang="0">
                      <a:pos x="26" y="26"/>
                    </a:cxn>
                    <a:cxn ang="0">
                      <a:pos x="44" y="25"/>
                    </a:cxn>
                    <a:cxn ang="0">
                      <a:pos x="65" y="26"/>
                    </a:cxn>
                    <a:cxn ang="0">
                      <a:pos x="83" y="26"/>
                    </a:cxn>
                    <a:cxn ang="0">
                      <a:pos x="104" y="29"/>
                    </a:cxn>
                    <a:cxn ang="0">
                      <a:pos x="122" y="32"/>
                    </a:cxn>
                    <a:cxn ang="0">
                      <a:pos x="143" y="36"/>
                    </a:cxn>
                    <a:cxn ang="0">
                      <a:pos x="161" y="42"/>
                    </a:cxn>
                    <a:cxn ang="0">
                      <a:pos x="187" y="49"/>
                    </a:cxn>
                    <a:cxn ang="0">
                      <a:pos x="209" y="51"/>
                    </a:cxn>
                    <a:cxn ang="0">
                      <a:pos x="228" y="51"/>
                    </a:cxn>
                    <a:cxn ang="0">
                      <a:pos x="243" y="48"/>
                    </a:cxn>
                    <a:cxn ang="0">
                      <a:pos x="255" y="43"/>
                    </a:cxn>
                    <a:cxn ang="0">
                      <a:pos x="264" y="41"/>
                    </a:cxn>
                    <a:cxn ang="0">
                      <a:pos x="269" y="38"/>
                    </a:cxn>
                    <a:cxn ang="0">
                      <a:pos x="271" y="36"/>
                    </a:cxn>
                    <a:cxn ang="0">
                      <a:pos x="268" y="36"/>
                    </a:cxn>
                    <a:cxn ang="0">
                      <a:pos x="262" y="38"/>
                    </a:cxn>
                    <a:cxn ang="0">
                      <a:pos x="253" y="41"/>
                    </a:cxn>
                    <a:cxn ang="0">
                      <a:pos x="242" y="41"/>
                    </a:cxn>
                    <a:cxn ang="0">
                      <a:pos x="229" y="41"/>
                    </a:cxn>
                    <a:cxn ang="0">
                      <a:pos x="216" y="39"/>
                    </a:cxn>
                    <a:cxn ang="0">
                      <a:pos x="202" y="33"/>
                    </a:cxn>
                    <a:cxn ang="0">
                      <a:pos x="189" y="26"/>
                    </a:cxn>
                  </a:cxnLst>
                  <a:rect l="0" t="0" r="r" b="b"/>
                  <a:pathLst>
                    <a:path w="271" h="51">
                      <a:moveTo>
                        <a:pt x="189" y="26"/>
                      </a:moveTo>
                      <a:lnTo>
                        <a:pt x="183" y="22"/>
                      </a:lnTo>
                      <a:lnTo>
                        <a:pt x="176" y="18"/>
                      </a:lnTo>
                      <a:lnTo>
                        <a:pt x="168" y="15"/>
                      </a:lnTo>
                      <a:lnTo>
                        <a:pt x="161" y="12"/>
                      </a:lnTo>
                      <a:lnTo>
                        <a:pt x="154" y="10"/>
                      </a:lnTo>
                      <a:lnTo>
                        <a:pt x="147" y="9"/>
                      </a:lnTo>
                      <a:lnTo>
                        <a:pt x="138" y="8"/>
                      </a:lnTo>
                      <a:lnTo>
                        <a:pt x="131" y="6"/>
                      </a:lnTo>
                      <a:lnTo>
                        <a:pt x="114" y="3"/>
                      </a:lnTo>
                      <a:lnTo>
                        <a:pt x="98" y="0"/>
                      </a:lnTo>
                      <a:lnTo>
                        <a:pt x="82" y="0"/>
                      </a:lnTo>
                      <a:lnTo>
                        <a:pt x="66" y="0"/>
                      </a:lnTo>
                      <a:lnTo>
                        <a:pt x="50" y="2"/>
                      </a:lnTo>
                      <a:lnTo>
                        <a:pt x="34" y="5"/>
                      </a:lnTo>
                      <a:lnTo>
                        <a:pt x="20" y="10"/>
                      </a:lnTo>
                      <a:lnTo>
                        <a:pt x="4" y="16"/>
                      </a:lnTo>
                      <a:lnTo>
                        <a:pt x="1" y="19"/>
                      </a:lnTo>
                      <a:lnTo>
                        <a:pt x="0" y="23"/>
                      </a:lnTo>
                      <a:lnTo>
                        <a:pt x="1" y="26"/>
                      </a:lnTo>
                      <a:lnTo>
                        <a:pt x="6" y="28"/>
                      </a:lnTo>
                      <a:lnTo>
                        <a:pt x="26" y="26"/>
                      </a:lnTo>
                      <a:lnTo>
                        <a:pt x="44" y="25"/>
                      </a:lnTo>
                      <a:lnTo>
                        <a:pt x="65" y="26"/>
                      </a:lnTo>
                      <a:lnTo>
                        <a:pt x="83" y="26"/>
                      </a:lnTo>
                      <a:lnTo>
                        <a:pt x="104" y="29"/>
                      </a:lnTo>
                      <a:lnTo>
                        <a:pt x="122" y="32"/>
                      </a:lnTo>
                      <a:lnTo>
                        <a:pt x="143" y="36"/>
                      </a:lnTo>
                      <a:lnTo>
                        <a:pt x="161" y="42"/>
                      </a:lnTo>
                      <a:lnTo>
                        <a:pt x="187" y="49"/>
                      </a:lnTo>
                      <a:lnTo>
                        <a:pt x="209" y="51"/>
                      </a:lnTo>
                      <a:lnTo>
                        <a:pt x="228" y="51"/>
                      </a:lnTo>
                      <a:lnTo>
                        <a:pt x="243" y="48"/>
                      </a:lnTo>
                      <a:lnTo>
                        <a:pt x="255" y="43"/>
                      </a:lnTo>
                      <a:lnTo>
                        <a:pt x="264" y="41"/>
                      </a:lnTo>
                      <a:lnTo>
                        <a:pt x="269" y="38"/>
                      </a:lnTo>
                      <a:lnTo>
                        <a:pt x="271" y="36"/>
                      </a:lnTo>
                      <a:lnTo>
                        <a:pt x="268" y="36"/>
                      </a:lnTo>
                      <a:lnTo>
                        <a:pt x="262" y="38"/>
                      </a:lnTo>
                      <a:lnTo>
                        <a:pt x="253" y="41"/>
                      </a:lnTo>
                      <a:lnTo>
                        <a:pt x="242" y="41"/>
                      </a:lnTo>
                      <a:lnTo>
                        <a:pt x="229" y="41"/>
                      </a:lnTo>
                      <a:lnTo>
                        <a:pt x="216" y="39"/>
                      </a:lnTo>
                      <a:lnTo>
                        <a:pt x="202" y="33"/>
                      </a:lnTo>
                      <a:lnTo>
                        <a:pt x="189" y="26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6" name="Freeform 72"/>
                <p:cNvSpPr>
                  <a:spLocks/>
                </p:cNvSpPr>
                <p:nvPr/>
              </p:nvSpPr>
              <p:spPr bwMode="auto">
                <a:xfrm>
                  <a:off x="3570" y="13051"/>
                  <a:ext cx="230" cy="497"/>
                </a:xfrm>
                <a:custGeom>
                  <a:avLst/>
                  <a:gdLst/>
                  <a:ahLst/>
                  <a:cxnLst>
                    <a:cxn ang="0">
                      <a:pos x="14" y="497"/>
                    </a:cxn>
                    <a:cxn ang="0">
                      <a:pos x="19" y="462"/>
                    </a:cxn>
                    <a:cxn ang="0">
                      <a:pos x="22" y="428"/>
                    </a:cxn>
                    <a:cxn ang="0">
                      <a:pos x="25" y="395"/>
                    </a:cxn>
                    <a:cxn ang="0">
                      <a:pos x="25" y="360"/>
                    </a:cxn>
                    <a:cxn ang="0">
                      <a:pos x="22" y="317"/>
                    </a:cxn>
                    <a:cxn ang="0">
                      <a:pos x="20" y="274"/>
                    </a:cxn>
                    <a:cxn ang="0">
                      <a:pos x="19" y="232"/>
                    </a:cxn>
                    <a:cxn ang="0">
                      <a:pos x="22" y="189"/>
                    </a:cxn>
                    <a:cxn ang="0">
                      <a:pos x="29" y="156"/>
                    </a:cxn>
                    <a:cxn ang="0">
                      <a:pos x="43" y="124"/>
                    </a:cxn>
                    <a:cxn ang="0">
                      <a:pos x="62" y="95"/>
                    </a:cxn>
                    <a:cxn ang="0">
                      <a:pos x="87" y="70"/>
                    </a:cxn>
                    <a:cxn ang="0">
                      <a:pos x="115" y="46"/>
                    </a:cxn>
                    <a:cxn ang="0">
                      <a:pos x="146" y="29"/>
                    </a:cxn>
                    <a:cxn ang="0">
                      <a:pos x="179" y="16"/>
                    </a:cxn>
                    <a:cxn ang="0">
                      <a:pos x="212" y="11"/>
                    </a:cxn>
                    <a:cxn ang="0">
                      <a:pos x="215" y="9"/>
                    </a:cxn>
                    <a:cxn ang="0">
                      <a:pos x="218" y="5"/>
                    </a:cxn>
                    <a:cxn ang="0">
                      <a:pos x="218" y="2"/>
                    </a:cxn>
                    <a:cxn ang="0">
                      <a:pos x="215" y="0"/>
                    </a:cxn>
                    <a:cxn ang="0">
                      <a:pos x="180" y="0"/>
                    </a:cxn>
                    <a:cxn ang="0">
                      <a:pos x="149" y="6"/>
                    </a:cxn>
                    <a:cxn ang="0">
                      <a:pos x="117" y="19"/>
                    </a:cxn>
                    <a:cxn ang="0">
                      <a:pos x="88" y="38"/>
                    </a:cxn>
                    <a:cxn ang="0">
                      <a:pos x="63" y="59"/>
                    </a:cxn>
                    <a:cxn ang="0">
                      <a:pos x="40" y="85"/>
                    </a:cxn>
                    <a:cxn ang="0">
                      <a:pos x="23" y="114"/>
                    </a:cxn>
                    <a:cxn ang="0">
                      <a:pos x="9" y="144"/>
                    </a:cxn>
                    <a:cxn ang="0">
                      <a:pos x="0" y="185"/>
                    </a:cxn>
                    <a:cxn ang="0">
                      <a:pos x="2" y="226"/>
                    </a:cxn>
                    <a:cxn ang="0">
                      <a:pos x="7" y="268"/>
                    </a:cxn>
                    <a:cxn ang="0">
                      <a:pos x="13" y="310"/>
                    </a:cxn>
                    <a:cxn ang="0">
                      <a:pos x="16" y="330"/>
                    </a:cxn>
                    <a:cxn ang="0">
                      <a:pos x="17" y="351"/>
                    </a:cxn>
                    <a:cxn ang="0">
                      <a:pos x="20" y="373"/>
                    </a:cxn>
                    <a:cxn ang="0">
                      <a:pos x="22" y="393"/>
                    </a:cxn>
                    <a:cxn ang="0">
                      <a:pos x="22" y="419"/>
                    </a:cxn>
                    <a:cxn ang="0">
                      <a:pos x="20" y="445"/>
                    </a:cxn>
                    <a:cxn ang="0">
                      <a:pos x="17" y="471"/>
                    </a:cxn>
                    <a:cxn ang="0">
                      <a:pos x="14" y="497"/>
                    </a:cxn>
                    <a:cxn ang="0">
                      <a:pos x="14" y="497"/>
                    </a:cxn>
                    <a:cxn ang="0">
                      <a:pos x="14" y="497"/>
                    </a:cxn>
                    <a:cxn ang="0">
                      <a:pos x="14" y="497"/>
                    </a:cxn>
                    <a:cxn ang="0">
                      <a:pos x="14" y="497"/>
                    </a:cxn>
                    <a:cxn ang="0">
                      <a:pos x="14" y="497"/>
                    </a:cxn>
                  </a:cxnLst>
                  <a:rect l="0" t="0" r="r" b="b"/>
                  <a:pathLst>
                    <a:path w="218" h="497">
                      <a:moveTo>
                        <a:pt x="14" y="497"/>
                      </a:moveTo>
                      <a:lnTo>
                        <a:pt x="19" y="462"/>
                      </a:lnTo>
                      <a:lnTo>
                        <a:pt x="22" y="428"/>
                      </a:lnTo>
                      <a:lnTo>
                        <a:pt x="25" y="395"/>
                      </a:lnTo>
                      <a:lnTo>
                        <a:pt x="25" y="360"/>
                      </a:lnTo>
                      <a:lnTo>
                        <a:pt x="22" y="317"/>
                      </a:lnTo>
                      <a:lnTo>
                        <a:pt x="20" y="274"/>
                      </a:lnTo>
                      <a:lnTo>
                        <a:pt x="19" y="232"/>
                      </a:lnTo>
                      <a:lnTo>
                        <a:pt x="22" y="189"/>
                      </a:lnTo>
                      <a:lnTo>
                        <a:pt x="29" y="156"/>
                      </a:lnTo>
                      <a:lnTo>
                        <a:pt x="43" y="124"/>
                      </a:lnTo>
                      <a:lnTo>
                        <a:pt x="62" y="95"/>
                      </a:lnTo>
                      <a:lnTo>
                        <a:pt x="87" y="70"/>
                      </a:lnTo>
                      <a:lnTo>
                        <a:pt x="115" y="46"/>
                      </a:lnTo>
                      <a:lnTo>
                        <a:pt x="146" y="29"/>
                      </a:lnTo>
                      <a:lnTo>
                        <a:pt x="179" y="16"/>
                      </a:lnTo>
                      <a:lnTo>
                        <a:pt x="212" y="11"/>
                      </a:lnTo>
                      <a:lnTo>
                        <a:pt x="215" y="9"/>
                      </a:lnTo>
                      <a:lnTo>
                        <a:pt x="218" y="5"/>
                      </a:lnTo>
                      <a:lnTo>
                        <a:pt x="218" y="2"/>
                      </a:lnTo>
                      <a:lnTo>
                        <a:pt x="215" y="0"/>
                      </a:lnTo>
                      <a:lnTo>
                        <a:pt x="180" y="0"/>
                      </a:lnTo>
                      <a:lnTo>
                        <a:pt x="149" y="6"/>
                      </a:lnTo>
                      <a:lnTo>
                        <a:pt x="117" y="19"/>
                      </a:lnTo>
                      <a:lnTo>
                        <a:pt x="88" y="38"/>
                      </a:lnTo>
                      <a:lnTo>
                        <a:pt x="63" y="59"/>
                      </a:lnTo>
                      <a:lnTo>
                        <a:pt x="40" y="85"/>
                      </a:lnTo>
                      <a:lnTo>
                        <a:pt x="23" y="114"/>
                      </a:lnTo>
                      <a:lnTo>
                        <a:pt x="9" y="144"/>
                      </a:lnTo>
                      <a:lnTo>
                        <a:pt x="0" y="185"/>
                      </a:lnTo>
                      <a:lnTo>
                        <a:pt x="2" y="226"/>
                      </a:lnTo>
                      <a:lnTo>
                        <a:pt x="7" y="268"/>
                      </a:lnTo>
                      <a:lnTo>
                        <a:pt x="13" y="310"/>
                      </a:lnTo>
                      <a:lnTo>
                        <a:pt x="16" y="330"/>
                      </a:lnTo>
                      <a:lnTo>
                        <a:pt x="17" y="351"/>
                      </a:lnTo>
                      <a:lnTo>
                        <a:pt x="20" y="373"/>
                      </a:lnTo>
                      <a:lnTo>
                        <a:pt x="22" y="393"/>
                      </a:lnTo>
                      <a:lnTo>
                        <a:pt x="22" y="419"/>
                      </a:lnTo>
                      <a:lnTo>
                        <a:pt x="20" y="445"/>
                      </a:lnTo>
                      <a:lnTo>
                        <a:pt x="17" y="471"/>
                      </a:lnTo>
                      <a:lnTo>
                        <a:pt x="14" y="497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7" name="Freeform 73"/>
                <p:cNvSpPr>
                  <a:spLocks/>
                </p:cNvSpPr>
                <p:nvPr/>
              </p:nvSpPr>
              <p:spPr bwMode="auto">
                <a:xfrm>
                  <a:off x="3784" y="13047"/>
                  <a:ext cx="429" cy="286"/>
                </a:xfrm>
                <a:custGeom>
                  <a:avLst/>
                  <a:gdLst/>
                  <a:ahLst/>
                  <a:cxnLst>
                    <a:cxn ang="0">
                      <a:pos x="17" y="15"/>
                    </a:cxn>
                    <a:cxn ang="0">
                      <a:pos x="53" y="9"/>
                    </a:cxn>
                    <a:cxn ang="0">
                      <a:pos x="91" y="7"/>
                    </a:cxn>
                    <a:cxn ang="0">
                      <a:pos x="130" y="10"/>
                    </a:cxn>
                    <a:cxn ang="0">
                      <a:pos x="167" y="17"/>
                    </a:cxn>
                    <a:cxn ang="0">
                      <a:pos x="203" y="27"/>
                    </a:cxn>
                    <a:cxn ang="0">
                      <a:pos x="238" y="42"/>
                    </a:cxn>
                    <a:cxn ang="0">
                      <a:pos x="271" y="61"/>
                    </a:cxn>
                    <a:cxn ang="0">
                      <a:pos x="298" y="81"/>
                    </a:cxn>
                    <a:cxn ang="0">
                      <a:pos x="323" y="102"/>
                    </a:cxn>
                    <a:cxn ang="0">
                      <a:pos x="344" y="127"/>
                    </a:cxn>
                    <a:cxn ang="0">
                      <a:pos x="363" y="153"/>
                    </a:cxn>
                    <a:cxn ang="0">
                      <a:pos x="383" y="196"/>
                    </a:cxn>
                    <a:cxn ang="0">
                      <a:pos x="396" y="255"/>
                    </a:cxn>
                    <a:cxn ang="0">
                      <a:pos x="402" y="286"/>
                    </a:cxn>
                    <a:cxn ang="0">
                      <a:pos x="406" y="285"/>
                    </a:cxn>
                    <a:cxn ang="0">
                      <a:pos x="403" y="252"/>
                    </a:cxn>
                    <a:cxn ang="0">
                      <a:pos x="392" y="190"/>
                    </a:cxn>
                    <a:cxn ang="0">
                      <a:pos x="373" y="144"/>
                    </a:cxn>
                    <a:cxn ang="0">
                      <a:pos x="353" y="114"/>
                    </a:cxn>
                    <a:cxn ang="0">
                      <a:pos x="328" y="88"/>
                    </a:cxn>
                    <a:cxn ang="0">
                      <a:pos x="301" y="65"/>
                    </a:cxn>
                    <a:cxn ang="0">
                      <a:pos x="271" y="45"/>
                    </a:cxn>
                    <a:cxn ang="0">
                      <a:pos x="239" y="27"/>
                    </a:cxn>
                    <a:cxn ang="0">
                      <a:pos x="203" y="15"/>
                    </a:cxn>
                    <a:cxn ang="0">
                      <a:pos x="166" y="4"/>
                    </a:cxn>
                    <a:cxn ang="0">
                      <a:pos x="128" y="0"/>
                    </a:cxn>
                    <a:cxn ang="0">
                      <a:pos x="91" y="0"/>
                    </a:cxn>
                    <a:cxn ang="0">
                      <a:pos x="53" y="4"/>
                    </a:cxn>
                    <a:cxn ang="0">
                      <a:pos x="17" y="13"/>
                    </a:cxn>
                    <a:cxn ang="0">
                      <a:pos x="0" y="19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06" h="286">
                      <a:moveTo>
                        <a:pt x="0" y="19"/>
                      </a:moveTo>
                      <a:lnTo>
                        <a:pt x="17" y="15"/>
                      </a:lnTo>
                      <a:lnTo>
                        <a:pt x="36" y="10"/>
                      </a:lnTo>
                      <a:lnTo>
                        <a:pt x="53" y="9"/>
                      </a:lnTo>
                      <a:lnTo>
                        <a:pt x="72" y="7"/>
                      </a:lnTo>
                      <a:lnTo>
                        <a:pt x="91" y="7"/>
                      </a:lnTo>
                      <a:lnTo>
                        <a:pt x="111" y="7"/>
                      </a:lnTo>
                      <a:lnTo>
                        <a:pt x="130" y="10"/>
                      </a:lnTo>
                      <a:lnTo>
                        <a:pt x="148" y="13"/>
                      </a:lnTo>
                      <a:lnTo>
                        <a:pt x="167" y="17"/>
                      </a:lnTo>
                      <a:lnTo>
                        <a:pt x="184" y="22"/>
                      </a:lnTo>
                      <a:lnTo>
                        <a:pt x="203" y="27"/>
                      </a:lnTo>
                      <a:lnTo>
                        <a:pt x="220" y="35"/>
                      </a:lnTo>
                      <a:lnTo>
                        <a:pt x="238" y="42"/>
                      </a:lnTo>
                      <a:lnTo>
                        <a:pt x="255" y="50"/>
                      </a:lnTo>
                      <a:lnTo>
                        <a:pt x="271" y="61"/>
                      </a:lnTo>
                      <a:lnTo>
                        <a:pt x="285" y="71"/>
                      </a:lnTo>
                      <a:lnTo>
                        <a:pt x="298" y="81"/>
                      </a:lnTo>
                      <a:lnTo>
                        <a:pt x="311" y="91"/>
                      </a:lnTo>
                      <a:lnTo>
                        <a:pt x="323" y="102"/>
                      </a:lnTo>
                      <a:lnTo>
                        <a:pt x="334" y="114"/>
                      </a:lnTo>
                      <a:lnTo>
                        <a:pt x="344" y="127"/>
                      </a:lnTo>
                      <a:lnTo>
                        <a:pt x="354" y="140"/>
                      </a:lnTo>
                      <a:lnTo>
                        <a:pt x="363" y="153"/>
                      </a:lnTo>
                      <a:lnTo>
                        <a:pt x="372" y="167"/>
                      </a:lnTo>
                      <a:lnTo>
                        <a:pt x="383" y="196"/>
                      </a:lnTo>
                      <a:lnTo>
                        <a:pt x="392" y="225"/>
                      </a:lnTo>
                      <a:lnTo>
                        <a:pt x="396" y="255"/>
                      </a:lnTo>
                      <a:lnTo>
                        <a:pt x="401" y="285"/>
                      </a:lnTo>
                      <a:lnTo>
                        <a:pt x="402" y="286"/>
                      </a:lnTo>
                      <a:lnTo>
                        <a:pt x="403" y="286"/>
                      </a:lnTo>
                      <a:lnTo>
                        <a:pt x="406" y="285"/>
                      </a:lnTo>
                      <a:lnTo>
                        <a:pt x="406" y="284"/>
                      </a:lnTo>
                      <a:lnTo>
                        <a:pt x="403" y="252"/>
                      </a:lnTo>
                      <a:lnTo>
                        <a:pt x="399" y="220"/>
                      </a:lnTo>
                      <a:lnTo>
                        <a:pt x="392" y="190"/>
                      </a:lnTo>
                      <a:lnTo>
                        <a:pt x="382" y="160"/>
                      </a:lnTo>
                      <a:lnTo>
                        <a:pt x="373" y="144"/>
                      </a:lnTo>
                      <a:lnTo>
                        <a:pt x="364" y="128"/>
                      </a:lnTo>
                      <a:lnTo>
                        <a:pt x="353" y="114"/>
                      </a:lnTo>
                      <a:lnTo>
                        <a:pt x="341" y="101"/>
                      </a:lnTo>
                      <a:lnTo>
                        <a:pt x="328" y="88"/>
                      </a:lnTo>
                      <a:lnTo>
                        <a:pt x="314" y="76"/>
                      </a:lnTo>
                      <a:lnTo>
                        <a:pt x="301" y="65"/>
                      </a:lnTo>
                      <a:lnTo>
                        <a:pt x="287" y="55"/>
                      </a:lnTo>
                      <a:lnTo>
                        <a:pt x="271" y="45"/>
                      </a:lnTo>
                      <a:lnTo>
                        <a:pt x="255" y="35"/>
                      </a:lnTo>
                      <a:lnTo>
                        <a:pt x="239" y="27"/>
                      </a:lnTo>
                      <a:lnTo>
                        <a:pt x="220" y="20"/>
                      </a:lnTo>
                      <a:lnTo>
                        <a:pt x="203" y="15"/>
                      </a:lnTo>
                      <a:lnTo>
                        <a:pt x="184" y="9"/>
                      </a:lnTo>
                      <a:lnTo>
                        <a:pt x="166" y="4"/>
                      </a:lnTo>
                      <a:lnTo>
                        <a:pt x="147" y="2"/>
                      </a:lnTo>
                      <a:lnTo>
                        <a:pt x="128" y="0"/>
                      </a:lnTo>
                      <a:lnTo>
                        <a:pt x="109" y="0"/>
                      </a:lnTo>
                      <a:lnTo>
                        <a:pt x="91" y="0"/>
                      </a:lnTo>
                      <a:lnTo>
                        <a:pt x="72" y="2"/>
                      </a:lnTo>
                      <a:lnTo>
                        <a:pt x="53" y="4"/>
                      </a:lnTo>
                      <a:lnTo>
                        <a:pt x="34" y="9"/>
                      </a:lnTo>
                      <a:lnTo>
                        <a:pt x="17" y="13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98" name="Freeform 74"/>
                <p:cNvSpPr>
                  <a:spLocks/>
                </p:cNvSpPr>
                <p:nvPr/>
              </p:nvSpPr>
              <p:spPr bwMode="auto">
                <a:xfrm>
                  <a:off x="3549" y="13329"/>
                  <a:ext cx="118" cy="248"/>
                </a:xfrm>
                <a:custGeom>
                  <a:avLst/>
                  <a:gdLst/>
                  <a:ahLst/>
                  <a:cxnLst>
                    <a:cxn ang="0">
                      <a:pos x="92" y="13"/>
                    </a:cxn>
                    <a:cxn ang="0">
                      <a:pos x="85" y="6"/>
                    </a:cxn>
                    <a:cxn ang="0">
                      <a:pos x="78" y="2"/>
                    </a:cxn>
                    <a:cxn ang="0">
                      <a:pos x="69" y="0"/>
                    </a:cxn>
                    <a:cxn ang="0">
                      <a:pos x="60" y="2"/>
                    </a:cxn>
                    <a:cxn ang="0">
                      <a:pos x="53" y="4"/>
                    </a:cxn>
                    <a:cxn ang="0">
                      <a:pos x="46" y="9"/>
                    </a:cxn>
                    <a:cxn ang="0">
                      <a:pos x="39" y="15"/>
                    </a:cxn>
                    <a:cxn ang="0">
                      <a:pos x="33" y="22"/>
                    </a:cxn>
                    <a:cxn ang="0">
                      <a:pos x="17" y="49"/>
                    </a:cxn>
                    <a:cxn ang="0">
                      <a:pos x="7" y="79"/>
                    </a:cxn>
                    <a:cxn ang="0">
                      <a:pos x="1" y="111"/>
                    </a:cxn>
                    <a:cxn ang="0">
                      <a:pos x="0" y="143"/>
                    </a:cxn>
                    <a:cxn ang="0">
                      <a:pos x="3" y="160"/>
                    </a:cxn>
                    <a:cxn ang="0">
                      <a:pos x="9" y="179"/>
                    </a:cxn>
                    <a:cxn ang="0">
                      <a:pos x="17" y="197"/>
                    </a:cxn>
                    <a:cxn ang="0">
                      <a:pos x="27" y="214"/>
                    </a:cxn>
                    <a:cxn ang="0">
                      <a:pos x="37" y="229"/>
                    </a:cxn>
                    <a:cxn ang="0">
                      <a:pos x="46" y="239"/>
                    </a:cxn>
                    <a:cxn ang="0">
                      <a:pos x="53" y="246"/>
                    </a:cxn>
                    <a:cxn ang="0">
                      <a:pos x="55" y="248"/>
                    </a:cxn>
                    <a:cxn ang="0">
                      <a:pos x="46" y="232"/>
                    </a:cxn>
                    <a:cxn ang="0">
                      <a:pos x="37" y="214"/>
                    </a:cxn>
                    <a:cxn ang="0">
                      <a:pos x="30" y="199"/>
                    </a:cxn>
                    <a:cxn ang="0">
                      <a:pos x="24" y="181"/>
                    </a:cxn>
                    <a:cxn ang="0">
                      <a:pos x="22" y="158"/>
                    </a:cxn>
                    <a:cxn ang="0">
                      <a:pos x="22" y="134"/>
                    </a:cxn>
                    <a:cxn ang="0">
                      <a:pos x="23" y="109"/>
                    </a:cxn>
                    <a:cxn ang="0">
                      <a:pos x="26" y="86"/>
                    </a:cxn>
                    <a:cxn ang="0">
                      <a:pos x="29" y="73"/>
                    </a:cxn>
                    <a:cxn ang="0">
                      <a:pos x="34" y="59"/>
                    </a:cxn>
                    <a:cxn ang="0">
                      <a:pos x="40" y="43"/>
                    </a:cxn>
                    <a:cxn ang="0">
                      <a:pos x="49" y="30"/>
                    </a:cxn>
                    <a:cxn ang="0">
                      <a:pos x="58" y="20"/>
                    </a:cxn>
                    <a:cxn ang="0">
                      <a:pos x="69" y="16"/>
                    </a:cxn>
                    <a:cxn ang="0">
                      <a:pos x="81" y="19"/>
                    </a:cxn>
                    <a:cxn ang="0">
                      <a:pos x="94" y="32"/>
                    </a:cxn>
                    <a:cxn ang="0">
                      <a:pos x="105" y="45"/>
                    </a:cxn>
                    <a:cxn ang="0">
                      <a:pos x="112" y="48"/>
                    </a:cxn>
                    <a:cxn ang="0">
                      <a:pos x="109" y="39"/>
                    </a:cxn>
                    <a:cxn ang="0">
                      <a:pos x="92" y="13"/>
                    </a:cxn>
                  </a:cxnLst>
                  <a:rect l="0" t="0" r="r" b="b"/>
                  <a:pathLst>
                    <a:path w="112" h="248">
                      <a:moveTo>
                        <a:pt x="92" y="13"/>
                      </a:moveTo>
                      <a:lnTo>
                        <a:pt x="85" y="6"/>
                      </a:lnTo>
                      <a:lnTo>
                        <a:pt x="78" y="2"/>
                      </a:lnTo>
                      <a:lnTo>
                        <a:pt x="69" y="0"/>
                      </a:lnTo>
                      <a:lnTo>
                        <a:pt x="60" y="2"/>
                      </a:lnTo>
                      <a:lnTo>
                        <a:pt x="53" y="4"/>
                      </a:lnTo>
                      <a:lnTo>
                        <a:pt x="46" y="9"/>
                      </a:lnTo>
                      <a:lnTo>
                        <a:pt x="39" y="15"/>
                      </a:lnTo>
                      <a:lnTo>
                        <a:pt x="33" y="22"/>
                      </a:lnTo>
                      <a:lnTo>
                        <a:pt x="17" y="49"/>
                      </a:lnTo>
                      <a:lnTo>
                        <a:pt x="7" y="79"/>
                      </a:lnTo>
                      <a:lnTo>
                        <a:pt x="1" y="111"/>
                      </a:lnTo>
                      <a:lnTo>
                        <a:pt x="0" y="143"/>
                      </a:lnTo>
                      <a:lnTo>
                        <a:pt x="3" y="160"/>
                      </a:lnTo>
                      <a:lnTo>
                        <a:pt x="9" y="179"/>
                      </a:lnTo>
                      <a:lnTo>
                        <a:pt x="17" y="197"/>
                      </a:lnTo>
                      <a:lnTo>
                        <a:pt x="27" y="214"/>
                      </a:lnTo>
                      <a:lnTo>
                        <a:pt x="37" y="229"/>
                      </a:lnTo>
                      <a:lnTo>
                        <a:pt x="46" y="239"/>
                      </a:lnTo>
                      <a:lnTo>
                        <a:pt x="53" y="246"/>
                      </a:lnTo>
                      <a:lnTo>
                        <a:pt x="55" y="248"/>
                      </a:lnTo>
                      <a:lnTo>
                        <a:pt x="46" y="232"/>
                      </a:lnTo>
                      <a:lnTo>
                        <a:pt x="37" y="214"/>
                      </a:lnTo>
                      <a:lnTo>
                        <a:pt x="30" y="199"/>
                      </a:lnTo>
                      <a:lnTo>
                        <a:pt x="24" y="181"/>
                      </a:lnTo>
                      <a:lnTo>
                        <a:pt x="22" y="158"/>
                      </a:lnTo>
                      <a:lnTo>
                        <a:pt x="22" y="134"/>
                      </a:lnTo>
                      <a:lnTo>
                        <a:pt x="23" y="109"/>
                      </a:lnTo>
                      <a:lnTo>
                        <a:pt x="26" y="86"/>
                      </a:lnTo>
                      <a:lnTo>
                        <a:pt x="29" y="73"/>
                      </a:lnTo>
                      <a:lnTo>
                        <a:pt x="34" y="59"/>
                      </a:lnTo>
                      <a:lnTo>
                        <a:pt x="40" y="43"/>
                      </a:lnTo>
                      <a:lnTo>
                        <a:pt x="49" y="30"/>
                      </a:lnTo>
                      <a:lnTo>
                        <a:pt x="58" y="20"/>
                      </a:lnTo>
                      <a:lnTo>
                        <a:pt x="69" y="16"/>
                      </a:lnTo>
                      <a:lnTo>
                        <a:pt x="81" y="19"/>
                      </a:lnTo>
                      <a:lnTo>
                        <a:pt x="94" y="32"/>
                      </a:lnTo>
                      <a:lnTo>
                        <a:pt x="105" y="45"/>
                      </a:lnTo>
                      <a:lnTo>
                        <a:pt x="112" y="48"/>
                      </a:lnTo>
                      <a:lnTo>
                        <a:pt x="109" y="39"/>
                      </a:lnTo>
                      <a:lnTo>
                        <a:pt x="92" y="13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grpSp>
              <p:nvGrpSpPr>
                <p:cNvPr id="15" name="Group 75"/>
                <p:cNvGrpSpPr>
                  <a:grpSpLocks/>
                </p:cNvGrpSpPr>
                <p:nvPr/>
              </p:nvGrpSpPr>
              <p:grpSpPr bwMode="auto">
                <a:xfrm>
                  <a:off x="2729" y="13558"/>
                  <a:ext cx="3021" cy="2225"/>
                  <a:chOff x="2729" y="13558"/>
                  <a:chExt cx="3021" cy="2225"/>
                </a:xfrm>
                <a:grpFill/>
              </p:grpSpPr>
              <p:sp>
                <p:nvSpPr>
                  <p:cNvPr id="1100" name="Freeform 76"/>
                  <p:cNvSpPr>
                    <a:spLocks/>
                  </p:cNvSpPr>
                  <p:nvPr/>
                </p:nvSpPr>
                <p:spPr bwMode="auto">
                  <a:xfrm>
                    <a:off x="3635" y="13591"/>
                    <a:ext cx="276" cy="351"/>
                  </a:xfrm>
                  <a:custGeom>
                    <a:avLst/>
                    <a:gdLst/>
                    <a:ahLst/>
                    <a:cxnLst>
                      <a:cxn ang="0">
                        <a:pos x="10" y="138"/>
                      </a:cxn>
                      <a:cxn ang="0">
                        <a:pos x="17" y="164"/>
                      </a:cxn>
                      <a:cxn ang="0">
                        <a:pos x="26" y="188"/>
                      </a:cxn>
                      <a:cxn ang="0">
                        <a:pos x="37" y="213"/>
                      </a:cxn>
                      <a:cxn ang="0">
                        <a:pos x="51" y="234"/>
                      </a:cxn>
                      <a:cxn ang="0">
                        <a:pos x="72" y="256"/>
                      </a:cxn>
                      <a:cxn ang="0">
                        <a:pos x="93" y="278"/>
                      </a:cxn>
                      <a:cxn ang="0">
                        <a:pos x="116" y="298"/>
                      </a:cxn>
                      <a:cxn ang="0">
                        <a:pos x="142" y="316"/>
                      </a:cxn>
                      <a:cxn ang="0">
                        <a:pos x="168" y="332"/>
                      </a:cxn>
                      <a:cxn ang="0">
                        <a:pos x="197" y="344"/>
                      </a:cxn>
                      <a:cxn ang="0">
                        <a:pos x="226" y="351"/>
                      </a:cxn>
                      <a:cxn ang="0">
                        <a:pos x="256" y="352"/>
                      </a:cxn>
                      <a:cxn ang="0">
                        <a:pos x="259" y="351"/>
                      </a:cxn>
                      <a:cxn ang="0">
                        <a:pos x="262" y="348"/>
                      </a:cxn>
                      <a:cxn ang="0">
                        <a:pos x="262" y="345"/>
                      </a:cxn>
                      <a:cxn ang="0">
                        <a:pos x="260" y="344"/>
                      </a:cxn>
                      <a:cxn ang="0">
                        <a:pos x="233" y="335"/>
                      </a:cxn>
                      <a:cxn ang="0">
                        <a:pos x="207" y="324"/>
                      </a:cxn>
                      <a:cxn ang="0">
                        <a:pos x="181" y="312"/>
                      </a:cxn>
                      <a:cxn ang="0">
                        <a:pos x="158" y="296"/>
                      </a:cxn>
                      <a:cxn ang="0">
                        <a:pos x="135" y="280"/>
                      </a:cxn>
                      <a:cxn ang="0">
                        <a:pos x="112" y="263"/>
                      </a:cxn>
                      <a:cxn ang="0">
                        <a:pos x="90" y="245"/>
                      </a:cxn>
                      <a:cxn ang="0">
                        <a:pos x="70" y="224"/>
                      </a:cxn>
                      <a:cxn ang="0">
                        <a:pos x="60" y="214"/>
                      </a:cxn>
                      <a:cxn ang="0">
                        <a:pos x="51" y="203"/>
                      </a:cxn>
                      <a:cxn ang="0">
                        <a:pos x="44" y="191"/>
                      </a:cxn>
                      <a:cxn ang="0">
                        <a:pos x="37" y="178"/>
                      </a:cxn>
                      <a:cxn ang="0">
                        <a:pos x="31" y="167"/>
                      </a:cxn>
                      <a:cxn ang="0">
                        <a:pos x="26" y="152"/>
                      </a:cxn>
                      <a:cxn ang="0">
                        <a:pos x="20" y="140"/>
                      </a:cxn>
                      <a:cxn ang="0">
                        <a:pos x="15" y="125"/>
                      </a:cxn>
                      <a:cxn ang="0">
                        <a:pos x="8" y="89"/>
                      </a:cxn>
                      <a:cxn ang="0">
                        <a:pos x="5" y="47"/>
                      </a:cxn>
                      <a:cxn ang="0">
                        <a:pos x="2" y="14"/>
                      </a:cxn>
                      <a:cxn ang="0">
                        <a:pos x="2" y="0"/>
                      </a:cxn>
                      <a:cxn ang="0">
                        <a:pos x="1" y="13"/>
                      </a:cxn>
                      <a:cxn ang="0">
                        <a:pos x="0" y="45"/>
                      </a:cxn>
                      <a:cxn ang="0">
                        <a:pos x="1" y="89"/>
                      </a:cxn>
                      <a:cxn ang="0">
                        <a:pos x="10" y="138"/>
                      </a:cxn>
                    </a:cxnLst>
                    <a:rect l="0" t="0" r="r" b="b"/>
                    <a:pathLst>
                      <a:path w="262" h="352">
                        <a:moveTo>
                          <a:pt x="10" y="138"/>
                        </a:moveTo>
                        <a:lnTo>
                          <a:pt x="17" y="164"/>
                        </a:lnTo>
                        <a:lnTo>
                          <a:pt x="26" y="188"/>
                        </a:lnTo>
                        <a:lnTo>
                          <a:pt x="37" y="213"/>
                        </a:lnTo>
                        <a:lnTo>
                          <a:pt x="51" y="234"/>
                        </a:lnTo>
                        <a:lnTo>
                          <a:pt x="72" y="256"/>
                        </a:lnTo>
                        <a:lnTo>
                          <a:pt x="93" y="278"/>
                        </a:lnTo>
                        <a:lnTo>
                          <a:pt x="116" y="298"/>
                        </a:lnTo>
                        <a:lnTo>
                          <a:pt x="142" y="316"/>
                        </a:lnTo>
                        <a:lnTo>
                          <a:pt x="168" y="332"/>
                        </a:lnTo>
                        <a:lnTo>
                          <a:pt x="197" y="344"/>
                        </a:lnTo>
                        <a:lnTo>
                          <a:pt x="226" y="351"/>
                        </a:lnTo>
                        <a:lnTo>
                          <a:pt x="256" y="352"/>
                        </a:lnTo>
                        <a:lnTo>
                          <a:pt x="259" y="351"/>
                        </a:lnTo>
                        <a:lnTo>
                          <a:pt x="262" y="348"/>
                        </a:lnTo>
                        <a:lnTo>
                          <a:pt x="262" y="345"/>
                        </a:lnTo>
                        <a:lnTo>
                          <a:pt x="260" y="344"/>
                        </a:lnTo>
                        <a:lnTo>
                          <a:pt x="233" y="335"/>
                        </a:lnTo>
                        <a:lnTo>
                          <a:pt x="207" y="324"/>
                        </a:lnTo>
                        <a:lnTo>
                          <a:pt x="181" y="312"/>
                        </a:lnTo>
                        <a:lnTo>
                          <a:pt x="158" y="296"/>
                        </a:lnTo>
                        <a:lnTo>
                          <a:pt x="135" y="280"/>
                        </a:lnTo>
                        <a:lnTo>
                          <a:pt x="112" y="263"/>
                        </a:lnTo>
                        <a:lnTo>
                          <a:pt x="90" y="245"/>
                        </a:lnTo>
                        <a:lnTo>
                          <a:pt x="70" y="224"/>
                        </a:lnTo>
                        <a:lnTo>
                          <a:pt x="60" y="214"/>
                        </a:lnTo>
                        <a:lnTo>
                          <a:pt x="51" y="203"/>
                        </a:lnTo>
                        <a:lnTo>
                          <a:pt x="44" y="191"/>
                        </a:lnTo>
                        <a:lnTo>
                          <a:pt x="37" y="178"/>
                        </a:lnTo>
                        <a:lnTo>
                          <a:pt x="31" y="167"/>
                        </a:lnTo>
                        <a:lnTo>
                          <a:pt x="26" y="152"/>
                        </a:lnTo>
                        <a:lnTo>
                          <a:pt x="20" y="140"/>
                        </a:lnTo>
                        <a:lnTo>
                          <a:pt x="15" y="125"/>
                        </a:lnTo>
                        <a:lnTo>
                          <a:pt x="8" y="89"/>
                        </a:lnTo>
                        <a:lnTo>
                          <a:pt x="5" y="47"/>
                        </a:lnTo>
                        <a:lnTo>
                          <a:pt x="2" y="14"/>
                        </a:lnTo>
                        <a:lnTo>
                          <a:pt x="2" y="0"/>
                        </a:lnTo>
                        <a:lnTo>
                          <a:pt x="1" y="13"/>
                        </a:lnTo>
                        <a:lnTo>
                          <a:pt x="0" y="45"/>
                        </a:lnTo>
                        <a:lnTo>
                          <a:pt x="1" y="89"/>
                        </a:lnTo>
                        <a:lnTo>
                          <a:pt x="10" y="138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1" name="Freeform 77"/>
                  <p:cNvSpPr>
                    <a:spLocks/>
                  </p:cNvSpPr>
                  <p:nvPr/>
                </p:nvSpPr>
                <p:spPr bwMode="auto">
                  <a:xfrm>
                    <a:off x="2729" y="14226"/>
                    <a:ext cx="579" cy="1216"/>
                  </a:xfrm>
                  <a:custGeom>
                    <a:avLst/>
                    <a:gdLst/>
                    <a:ahLst/>
                    <a:cxnLst>
                      <a:cxn ang="0">
                        <a:pos x="2" y="348"/>
                      </a:cxn>
                      <a:cxn ang="0">
                        <a:pos x="8" y="391"/>
                      </a:cxn>
                      <a:cxn ang="0">
                        <a:pos x="16" y="434"/>
                      </a:cxn>
                      <a:cxn ang="0">
                        <a:pos x="26" y="477"/>
                      </a:cxn>
                      <a:cxn ang="0">
                        <a:pos x="38" y="519"/>
                      </a:cxn>
                      <a:cxn ang="0">
                        <a:pos x="51" y="561"/>
                      </a:cxn>
                      <a:cxn ang="0">
                        <a:pos x="65" y="603"/>
                      </a:cxn>
                      <a:cxn ang="0">
                        <a:pos x="81" y="643"/>
                      </a:cxn>
                      <a:cxn ang="0">
                        <a:pos x="100" y="683"/>
                      </a:cxn>
                      <a:cxn ang="0">
                        <a:pos x="119" y="722"/>
                      </a:cxn>
                      <a:cxn ang="0">
                        <a:pos x="140" y="761"/>
                      </a:cxn>
                      <a:cxn ang="0">
                        <a:pos x="162" y="798"/>
                      </a:cxn>
                      <a:cxn ang="0">
                        <a:pos x="185" y="834"/>
                      </a:cxn>
                      <a:cxn ang="0">
                        <a:pos x="208" y="870"/>
                      </a:cxn>
                      <a:cxn ang="0">
                        <a:pos x="234" y="906"/>
                      </a:cxn>
                      <a:cxn ang="0">
                        <a:pos x="260" y="941"/>
                      </a:cxn>
                      <a:cxn ang="0">
                        <a:pos x="287" y="974"/>
                      </a:cxn>
                      <a:cxn ang="0">
                        <a:pos x="316" y="1007"/>
                      </a:cxn>
                      <a:cxn ang="0">
                        <a:pos x="345" y="1039"/>
                      </a:cxn>
                      <a:cxn ang="0">
                        <a:pos x="374" y="1070"/>
                      </a:cxn>
                      <a:cxn ang="0">
                        <a:pos x="405" y="1100"/>
                      </a:cxn>
                      <a:cxn ang="0">
                        <a:pos x="437" y="1131"/>
                      </a:cxn>
                      <a:cxn ang="0">
                        <a:pos x="469" y="1159"/>
                      </a:cxn>
                      <a:cxn ang="0">
                        <a:pos x="502" y="1188"/>
                      </a:cxn>
                      <a:cxn ang="0">
                        <a:pos x="535" y="1216"/>
                      </a:cxn>
                      <a:cxn ang="0">
                        <a:pos x="541" y="1217"/>
                      </a:cxn>
                      <a:cxn ang="0">
                        <a:pos x="545" y="1213"/>
                      </a:cxn>
                      <a:cxn ang="0">
                        <a:pos x="548" y="1208"/>
                      </a:cxn>
                      <a:cxn ang="0">
                        <a:pos x="545" y="1203"/>
                      </a:cxn>
                      <a:cxn ang="0">
                        <a:pos x="436" y="1092"/>
                      </a:cxn>
                      <a:cxn ang="0">
                        <a:pos x="342" y="982"/>
                      </a:cxn>
                      <a:cxn ang="0">
                        <a:pos x="263" y="873"/>
                      </a:cxn>
                      <a:cxn ang="0">
                        <a:pos x="198" y="767"/>
                      </a:cxn>
                      <a:cxn ang="0">
                        <a:pos x="146" y="663"/>
                      </a:cxn>
                      <a:cxn ang="0">
                        <a:pos x="104" y="564"/>
                      </a:cxn>
                      <a:cxn ang="0">
                        <a:pos x="73" y="469"/>
                      </a:cxn>
                      <a:cxn ang="0">
                        <a:pos x="49" y="381"/>
                      </a:cxn>
                      <a:cxn ang="0">
                        <a:pos x="35" y="299"/>
                      </a:cxn>
                      <a:cxn ang="0">
                        <a:pos x="25" y="226"/>
                      </a:cxn>
                      <a:cxn ang="0">
                        <a:pos x="21" y="161"/>
                      </a:cxn>
                      <a:cxn ang="0">
                        <a:pos x="21" y="105"/>
                      </a:cxn>
                      <a:cxn ang="0">
                        <a:pos x="22" y="60"/>
                      </a:cxn>
                      <a:cxn ang="0">
                        <a:pos x="24" y="27"/>
                      </a:cxn>
                      <a:cxn ang="0">
                        <a:pos x="26" y="7"/>
                      </a:cxn>
                      <a:cxn ang="0">
                        <a:pos x="28" y="0"/>
                      </a:cxn>
                      <a:cxn ang="0">
                        <a:pos x="22" y="39"/>
                      </a:cxn>
                      <a:cxn ang="0">
                        <a:pos x="9" y="131"/>
                      </a:cxn>
                      <a:cxn ang="0">
                        <a:pos x="0" y="244"/>
                      </a:cxn>
                      <a:cxn ang="0">
                        <a:pos x="2" y="348"/>
                      </a:cxn>
                    </a:cxnLst>
                    <a:rect l="0" t="0" r="r" b="b"/>
                    <a:pathLst>
                      <a:path w="548" h="1217">
                        <a:moveTo>
                          <a:pt x="2" y="348"/>
                        </a:moveTo>
                        <a:lnTo>
                          <a:pt x="8" y="391"/>
                        </a:lnTo>
                        <a:lnTo>
                          <a:pt x="16" y="434"/>
                        </a:lnTo>
                        <a:lnTo>
                          <a:pt x="26" y="477"/>
                        </a:lnTo>
                        <a:lnTo>
                          <a:pt x="38" y="519"/>
                        </a:lnTo>
                        <a:lnTo>
                          <a:pt x="51" y="561"/>
                        </a:lnTo>
                        <a:lnTo>
                          <a:pt x="65" y="603"/>
                        </a:lnTo>
                        <a:lnTo>
                          <a:pt x="81" y="643"/>
                        </a:lnTo>
                        <a:lnTo>
                          <a:pt x="100" y="683"/>
                        </a:lnTo>
                        <a:lnTo>
                          <a:pt x="119" y="722"/>
                        </a:lnTo>
                        <a:lnTo>
                          <a:pt x="140" y="761"/>
                        </a:lnTo>
                        <a:lnTo>
                          <a:pt x="162" y="798"/>
                        </a:lnTo>
                        <a:lnTo>
                          <a:pt x="185" y="834"/>
                        </a:lnTo>
                        <a:lnTo>
                          <a:pt x="208" y="870"/>
                        </a:lnTo>
                        <a:lnTo>
                          <a:pt x="234" y="906"/>
                        </a:lnTo>
                        <a:lnTo>
                          <a:pt x="260" y="941"/>
                        </a:lnTo>
                        <a:lnTo>
                          <a:pt x="287" y="974"/>
                        </a:lnTo>
                        <a:lnTo>
                          <a:pt x="316" y="1007"/>
                        </a:lnTo>
                        <a:lnTo>
                          <a:pt x="345" y="1039"/>
                        </a:lnTo>
                        <a:lnTo>
                          <a:pt x="374" y="1070"/>
                        </a:lnTo>
                        <a:lnTo>
                          <a:pt x="405" y="1100"/>
                        </a:lnTo>
                        <a:lnTo>
                          <a:pt x="437" y="1131"/>
                        </a:lnTo>
                        <a:lnTo>
                          <a:pt x="469" y="1159"/>
                        </a:lnTo>
                        <a:lnTo>
                          <a:pt x="502" y="1188"/>
                        </a:lnTo>
                        <a:lnTo>
                          <a:pt x="535" y="1216"/>
                        </a:lnTo>
                        <a:lnTo>
                          <a:pt x="541" y="1217"/>
                        </a:lnTo>
                        <a:lnTo>
                          <a:pt x="545" y="1213"/>
                        </a:lnTo>
                        <a:lnTo>
                          <a:pt x="548" y="1208"/>
                        </a:lnTo>
                        <a:lnTo>
                          <a:pt x="545" y="1203"/>
                        </a:lnTo>
                        <a:lnTo>
                          <a:pt x="436" y="1092"/>
                        </a:lnTo>
                        <a:lnTo>
                          <a:pt x="342" y="982"/>
                        </a:lnTo>
                        <a:lnTo>
                          <a:pt x="263" y="873"/>
                        </a:lnTo>
                        <a:lnTo>
                          <a:pt x="198" y="767"/>
                        </a:lnTo>
                        <a:lnTo>
                          <a:pt x="146" y="663"/>
                        </a:lnTo>
                        <a:lnTo>
                          <a:pt x="104" y="564"/>
                        </a:lnTo>
                        <a:lnTo>
                          <a:pt x="73" y="469"/>
                        </a:lnTo>
                        <a:lnTo>
                          <a:pt x="49" y="381"/>
                        </a:lnTo>
                        <a:lnTo>
                          <a:pt x="35" y="299"/>
                        </a:lnTo>
                        <a:lnTo>
                          <a:pt x="25" y="226"/>
                        </a:lnTo>
                        <a:lnTo>
                          <a:pt x="21" y="161"/>
                        </a:lnTo>
                        <a:lnTo>
                          <a:pt x="21" y="105"/>
                        </a:lnTo>
                        <a:lnTo>
                          <a:pt x="22" y="60"/>
                        </a:lnTo>
                        <a:lnTo>
                          <a:pt x="24" y="27"/>
                        </a:lnTo>
                        <a:lnTo>
                          <a:pt x="26" y="7"/>
                        </a:lnTo>
                        <a:lnTo>
                          <a:pt x="28" y="0"/>
                        </a:lnTo>
                        <a:lnTo>
                          <a:pt x="22" y="39"/>
                        </a:lnTo>
                        <a:lnTo>
                          <a:pt x="9" y="131"/>
                        </a:lnTo>
                        <a:lnTo>
                          <a:pt x="0" y="244"/>
                        </a:lnTo>
                        <a:lnTo>
                          <a:pt x="2" y="348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2" name="Freeform 78"/>
                  <p:cNvSpPr>
                    <a:spLocks/>
                  </p:cNvSpPr>
                  <p:nvPr/>
                </p:nvSpPr>
                <p:spPr bwMode="auto">
                  <a:xfrm>
                    <a:off x="2852" y="14042"/>
                    <a:ext cx="708" cy="866"/>
                  </a:xfrm>
                  <a:custGeom>
                    <a:avLst/>
                    <a:gdLst/>
                    <a:ahLst/>
                    <a:cxnLst>
                      <a:cxn ang="0">
                        <a:pos x="305" y="162"/>
                      </a:cxn>
                      <a:cxn ang="0">
                        <a:pos x="338" y="184"/>
                      </a:cxn>
                      <a:cxn ang="0">
                        <a:pos x="370" y="207"/>
                      </a:cxn>
                      <a:cxn ang="0">
                        <a:pos x="402" y="231"/>
                      </a:cxn>
                      <a:cxn ang="0">
                        <a:pos x="434" y="256"/>
                      </a:cxn>
                      <a:cxn ang="0">
                        <a:pos x="462" y="282"/>
                      </a:cxn>
                      <a:cxn ang="0">
                        <a:pos x="491" y="309"/>
                      </a:cxn>
                      <a:cxn ang="0">
                        <a:pos x="520" y="336"/>
                      </a:cxn>
                      <a:cxn ang="0">
                        <a:pos x="556" y="380"/>
                      </a:cxn>
                      <a:cxn ang="0">
                        <a:pos x="598" y="441"/>
                      </a:cxn>
                      <a:cxn ang="0">
                        <a:pos x="628" y="509"/>
                      </a:cxn>
                      <a:cxn ang="0">
                        <a:pos x="637" y="581"/>
                      </a:cxn>
                      <a:cxn ang="0">
                        <a:pos x="622" y="651"/>
                      </a:cxn>
                      <a:cxn ang="0">
                        <a:pos x="594" y="712"/>
                      </a:cxn>
                      <a:cxn ang="0">
                        <a:pos x="558" y="769"/>
                      </a:cxn>
                      <a:cxn ang="0">
                        <a:pos x="524" y="827"/>
                      </a:cxn>
                      <a:cxn ang="0">
                        <a:pos x="511" y="863"/>
                      </a:cxn>
                      <a:cxn ang="0">
                        <a:pos x="520" y="864"/>
                      </a:cxn>
                      <a:cxn ang="0">
                        <a:pos x="542" y="830"/>
                      </a:cxn>
                      <a:cxn ang="0">
                        <a:pos x="584" y="771"/>
                      </a:cxn>
                      <a:cxn ang="0">
                        <a:pos x="624" y="712"/>
                      </a:cxn>
                      <a:cxn ang="0">
                        <a:pos x="656" y="647"/>
                      </a:cxn>
                      <a:cxn ang="0">
                        <a:pos x="670" y="577"/>
                      </a:cxn>
                      <a:cxn ang="0">
                        <a:pos x="660" y="508"/>
                      </a:cxn>
                      <a:cxn ang="0">
                        <a:pos x="633" y="443"/>
                      </a:cxn>
                      <a:cxn ang="0">
                        <a:pos x="594" y="385"/>
                      </a:cxn>
                      <a:cxn ang="0">
                        <a:pos x="559" y="342"/>
                      </a:cxn>
                      <a:cxn ang="0">
                        <a:pos x="529" y="313"/>
                      </a:cxn>
                      <a:cxn ang="0">
                        <a:pos x="497" y="287"/>
                      </a:cxn>
                      <a:cxn ang="0">
                        <a:pos x="465" y="263"/>
                      </a:cxn>
                      <a:cxn ang="0">
                        <a:pos x="431" y="239"/>
                      </a:cxn>
                      <a:cxn ang="0">
                        <a:pos x="396" y="215"/>
                      </a:cxn>
                      <a:cxn ang="0">
                        <a:pos x="363" y="191"/>
                      </a:cxn>
                      <a:cxn ang="0">
                        <a:pos x="330" y="167"/>
                      </a:cxn>
                      <a:cxn ang="0">
                        <a:pos x="288" y="133"/>
                      </a:cxn>
                      <a:cxn ang="0">
                        <a:pos x="236" y="98"/>
                      </a:cxn>
                      <a:cxn ang="0">
                        <a:pos x="183" y="67"/>
                      </a:cxn>
                      <a:cxn ang="0">
                        <a:pos x="131" y="44"/>
                      </a:cxn>
                      <a:cxn ang="0">
                        <a:pos x="85" y="26"/>
                      </a:cxn>
                      <a:cxn ang="0">
                        <a:pos x="46" y="13"/>
                      </a:cxn>
                      <a:cxn ang="0">
                        <a:pos x="17" y="4"/>
                      </a:cxn>
                      <a:cxn ang="0">
                        <a:pos x="1" y="0"/>
                      </a:cxn>
                      <a:cxn ang="0">
                        <a:pos x="3" y="1"/>
                      </a:cxn>
                      <a:cxn ang="0">
                        <a:pos x="19" y="8"/>
                      </a:cxn>
                      <a:cxn ang="0">
                        <a:pos x="49" y="23"/>
                      </a:cxn>
                      <a:cxn ang="0">
                        <a:pos x="89" y="41"/>
                      </a:cxn>
                      <a:cxn ang="0">
                        <a:pos x="134" y="64"/>
                      </a:cxn>
                      <a:cxn ang="0">
                        <a:pos x="183" y="89"/>
                      </a:cxn>
                      <a:cxn ang="0">
                        <a:pos x="229" y="115"/>
                      </a:cxn>
                      <a:cxn ang="0">
                        <a:pos x="272" y="139"/>
                      </a:cxn>
                    </a:cxnLst>
                    <a:rect l="0" t="0" r="r" b="b"/>
                    <a:pathLst>
                      <a:path w="670" h="866">
                        <a:moveTo>
                          <a:pt x="289" y="151"/>
                        </a:moveTo>
                        <a:lnTo>
                          <a:pt x="305" y="162"/>
                        </a:lnTo>
                        <a:lnTo>
                          <a:pt x="323" y="172"/>
                        </a:lnTo>
                        <a:lnTo>
                          <a:pt x="338" y="184"/>
                        </a:lnTo>
                        <a:lnTo>
                          <a:pt x="354" y="195"/>
                        </a:lnTo>
                        <a:lnTo>
                          <a:pt x="370" y="207"/>
                        </a:lnTo>
                        <a:lnTo>
                          <a:pt x="386" y="218"/>
                        </a:lnTo>
                        <a:lnTo>
                          <a:pt x="402" y="231"/>
                        </a:lnTo>
                        <a:lnTo>
                          <a:pt x="418" y="243"/>
                        </a:lnTo>
                        <a:lnTo>
                          <a:pt x="434" y="256"/>
                        </a:lnTo>
                        <a:lnTo>
                          <a:pt x="448" y="269"/>
                        </a:lnTo>
                        <a:lnTo>
                          <a:pt x="462" y="282"/>
                        </a:lnTo>
                        <a:lnTo>
                          <a:pt x="478" y="295"/>
                        </a:lnTo>
                        <a:lnTo>
                          <a:pt x="491" y="309"/>
                        </a:lnTo>
                        <a:lnTo>
                          <a:pt x="506" y="322"/>
                        </a:lnTo>
                        <a:lnTo>
                          <a:pt x="520" y="336"/>
                        </a:lnTo>
                        <a:lnTo>
                          <a:pt x="533" y="351"/>
                        </a:lnTo>
                        <a:lnTo>
                          <a:pt x="556" y="380"/>
                        </a:lnTo>
                        <a:lnTo>
                          <a:pt x="579" y="408"/>
                        </a:lnTo>
                        <a:lnTo>
                          <a:pt x="598" y="441"/>
                        </a:lnTo>
                        <a:lnTo>
                          <a:pt x="615" y="474"/>
                        </a:lnTo>
                        <a:lnTo>
                          <a:pt x="628" y="509"/>
                        </a:lnTo>
                        <a:lnTo>
                          <a:pt x="635" y="545"/>
                        </a:lnTo>
                        <a:lnTo>
                          <a:pt x="637" y="581"/>
                        </a:lnTo>
                        <a:lnTo>
                          <a:pt x="633" y="618"/>
                        </a:lnTo>
                        <a:lnTo>
                          <a:pt x="622" y="651"/>
                        </a:lnTo>
                        <a:lnTo>
                          <a:pt x="609" y="682"/>
                        </a:lnTo>
                        <a:lnTo>
                          <a:pt x="594" y="712"/>
                        </a:lnTo>
                        <a:lnTo>
                          <a:pt x="576" y="741"/>
                        </a:lnTo>
                        <a:lnTo>
                          <a:pt x="558" y="769"/>
                        </a:lnTo>
                        <a:lnTo>
                          <a:pt x="540" y="798"/>
                        </a:lnTo>
                        <a:lnTo>
                          <a:pt x="524" y="827"/>
                        </a:lnTo>
                        <a:lnTo>
                          <a:pt x="511" y="859"/>
                        </a:lnTo>
                        <a:lnTo>
                          <a:pt x="511" y="863"/>
                        </a:lnTo>
                        <a:lnTo>
                          <a:pt x="516" y="866"/>
                        </a:lnTo>
                        <a:lnTo>
                          <a:pt x="520" y="864"/>
                        </a:lnTo>
                        <a:lnTo>
                          <a:pt x="524" y="861"/>
                        </a:lnTo>
                        <a:lnTo>
                          <a:pt x="542" y="830"/>
                        </a:lnTo>
                        <a:lnTo>
                          <a:pt x="562" y="800"/>
                        </a:lnTo>
                        <a:lnTo>
                          <a:pt x="584" y="771"/>
                        </a:lnTo>
                        <a:lnTo>
                          <a:pt x="604" y="741"/>
                        </a:lnTo>
                        <a:lnTo>
                          <a:pt x="624" y="712"/>
                        </a:lnTo>
                        <a:lnTo>
                          <a:pt x="641" y="680"/>
                        </a:lnTo>
                        <a:lnTo>
                          <a:pt x="656" y="647"/>
                        </a:lnTo>
                        <a:lnTo>
                          <a:pt x="666" y="613"/>
                        </a:lnTo>
                        <a:lnTo>
                          <a:pt x="670" y="577"/>
                        </a:lnTo>
                        <a:lnTo>
                          <a:pt x="667" y="542"/>
                        </a:lnTo>
                        <a:lnTo>
                          <a:pt x="660" y="508"/>
                        </a:lnTo>
                        <a:lnTo>
                          <a:pt x="648" y="474"/>
                        </a:lnTo>
                        <a:lnTo>
                          <a:pt x="633" y="443"/>
                        </a:lnTo>
                        <a:lnTo>
                          <a:pt x="615" y="413"/>
                        </a:lnTo>
                        <a:lnTo>
                          <a:pt x="594" y="385"/>
                        </a:lnTo>
                        <a:lnTo>
                          <a:pt x="572" y="358"/>
                        </a:lnTo>
                        <a:lnTo>
                          <a:pt x="559" y="342"/>
                        </a:lnTo>
                        <a:lnTo>
                          <a:pt x="545" y="328"/>
                        </a:lnTo>
                        <a:lnTo>
                          <a:pt x="529" y="313"/>
                        </a:lnTo>
                        <a:lnTo>
                          <a:pt x="514" y="300"/>
                        </a:lnTo>
                        <a:lnTo>
                          <a:pt x="497" y="287"/>
                        </a:lnTo>
                        <a:lnTo>
                          <a:pt x="481" y="274"/>
                        </a:lnTo>
                        <a:lnTo>
                          <a:pt x="465" y="263"/>
                        </a:lnTo>
                        <a:lnTo>
                          <a:pt x="448" y="250"/>
                        </a:lnTo>
                        <a:lnTo>
                          <a:pt x="431" y="239"/>
                        </a:lnTo>
                        <a:lnTo>
                          <a:pt x="413" y="227"/>
                        </a:lnTo>
                        <a:lnTo>
                          <a:pt x="396" y="215"/>
                        </a:lnTo>
                        <a:lnTo>
                          <a:pt x="380" y="203"/>
                        </a:lnTo>
                        <a:lnTo>
                          <a:pt x="363" y="191"/>
                        </a:lnTo>
                        <a:lnTo>
                          <a:pt x="346" y="180"/>
                        </a:lnTo>
                        <a:lnTo>
                          <a:pt x="330" y="167"/>
                        </a:lnTo>
                        <a:lnTo>
                          <a:pt x="314" y="154"/>
                        </a:lnTo>
                        <a:lnTo>
                          <a:pt x="288" y="133"/>
                        </a:lnTo>
                        <a:lnTo>
                          <a:pt x="262" y="115"/>
                        </a:lnTo>
                        <a:lnTo>
                          <a:pt x="236" y="98"/>
                        </a:lnTo>
                        <a:lnTo>
                          <a:pt x="209" y="82"/>
                        </a:lnTo>
                        <a:lnTo>
                          <a:pt x="183" y="67"/>
                        </a:lnTo>
                        <a:lnTo>
                          <a:pt x="157" y="54"/>
                        </a:lnTo>
                        <a:lnTo>
                          <a:pt x="131" y="44"/>
                        </a:lnTo>
                        <a:lnTo>
                          <a:pt x="108" y="34"/>
                        </a:lnTo>
                        <a:lnTo>
                          <a:pt x="85" y="26"/>
                        </a:lnTo>
                        <a:lnTo>
                          <a:pt x="65" y="18"/>
                        </a:lnTo>
                        <a:lnTo>
                          <a:pt x="46" y="13"/>
                        </a:lnTo>
                        <a:lnTo>
                          <a:pt x="30" y="8"/>
                        </a:lnTo>
                        <a:lnTo>
                          <a:pt x="17" y="4"/>
                        </a:lnTo>
                        <a:lnTo>
                          <a:pt x="8" y="1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lnTo>
                          <a:pt x="3" y="1"/>
                        </a:lnTo>
                        <a:lnTo>
                          <a:pt x="8" y="4"/>
                        </a:lnTo>
                        <a:lnTo>
                          <a:pt x="19" y="8"/>
                        </a:lnTo>
                        <a:lnTo>
                          <a:pt x="33" y="16"/>
                        </a:lnTo>
                        <a:lnTo>
                          <a:pt x="49" y="23"/>
                        </a:lnTo>
                        <a:lnTo>
                          <a:pt x="68" y="31"/>
                        </a:lnTo>
                        <a:lnTo>
                          <a:pt x="89" y="41"/>
                        </a:lnTo>
                        <a:lnTo>
                          <a:pt x="111" y="53"/>
                        </a:lnTo>
                        <a:lnTo>
                          <a:pt x="134" y="64"/>
                        </a:lnTo>
                        <a:lnTo>
                          <a:pt x="158" y="77"/>
                        </a:lnTo>
                        <a:lnTo>
                          <a:pt x="183" y="89"/>
                        </a:lnTo>
                        <a:lnTo>
                          <a:pt x="206" y="102"/>
                        </a:lnTo>
                        <a:lnTo>
                          <a:pt x="229" y="115"/>
                        </a:lnTo>
                        <a:lnTo>
                          <a:pt x="252" y="128"/>
                        </a:lnTo>
                        <a:lnTo>
                          <a:pt x="272" y="139"/>
                        </a:lnTo>
                        <a:lnTo>
                          <a:pt x="289" y="151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3" name="Freeform 79"/>
                  <p:cNvSpPr>
                    <a:spLocks/>
                  </p:cNvSpPr>
                  <p:nvPr/>
                </p:nvSpPr>
                <p:spPr bwMode="auto">
                  <a:xfrm>
                    <a:off x="3607" y="14016"/>
                    <a:ext cx="401" cy="78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" y="21"/>
                      </a:cxn>
                      <a:cxn ang="0">
                        <a:pos x="34" y="43"/>
                      </a:cxn>
                      <a:cxn ang="0">
                        <a:pos x="53" y="63"/>
                      </a:cxn>
                      <a:cxn ang="0">
                        <a:pos x="70" y="85"/>
                      </a:cxn>
                      <a:cxn ang="0">
                        <a:pos x="88" y="106"/>
                      </a:cxn>
                      <a:cxn ang="0">
                        <a:pos x="105" y="126"/>
                      </a:cxn>
                      <a:cxn ang="0">
                        <a:pos x="122" y="148"/>
                      </a:cxn>
                      <a:cxn ang="0">
                        <a:pos x="138" y="170"/>
                      </a:cxn>
                      <a:cxn ang="0">
                        <a:pos x="154" y="193"/>
                      </a:cxn>
                      <a:cxn ang="0">
                        <a:pos x="170" y="214"/>
                      </a:cxn>
                      <a:cxn ang="0">
                        <a:pos x="186" y="237"/>
                      </a:cxn>
                      <a:cxn ang="0">
                        <a:pos x="200" y="260"/>
                      </a:cxn>
                      <a:cxn ang="0">
                        <a:pos x="214" y="285"/>
                      </a:cxn>
                      <a:cxn ang="0">
                        <a:pos x="227" y="308"/>
                      </a:cxn>
                      <a:cxn ang="0">
                        <a:pos x="240" y="332"/>
                      </a:cxn>
                      <a:cxn ang="0">
                        <a:pos x="252" y="357"/>
                      </a:cxn>
                      <a:cxn ang="0">
                        <a:pos x="276" y="414"/>
                      </a:cxn>
                      <a:cxn ang="0">
                        <a:pos x="299" y="482"/>
                      </a:cxn>
                      <a:cxn ang="0">
                        <a:pos x="321" y="552"/>
                      </a:cxn>
                      <a:cxn ang="0">
                        <a:pos x="340" y="623"/>
                      </a:cxn>
                      <a:cxn ang="0">
                        <a:pos x="356" y="687"/>
                      </a:cxn>
                      <a:cxn ang="0">
                        <a:pos x="369" y="739"/>
                      </a:cxn>
                      <a:cxn ang="0">
                        <a:pos x="376" y="775"/>
                      </a:cxn>
                      <a:cxn ang="0">
                        <a:pos x="379" y="787"/>
                      </a:cxn>
                      <a:cxn ang="0">
                        <a:pos x="373" y="731"/>
                      </a:cxn>
                      <a:cxn ang="0">
                        <a:pos x="364" y="676"/>
                      </a:cxn>
                      <a:cxn ang="0">
                        <a:pos x="354" y="620"/>
                      </a:cxn>
                      <a:cxn ang="0">
                        <a:pos x="341" y="567"/>
                      </a:cxn>
                      <a:cxn ang="0">
                        <a:pos x="327" y="512"/>
                      </a:cxn>
                      <a:cxn ang="0">
                        <a:pos x="311" y="459"/>
                      </a:cxn>
                      <a:cxn ang="0">
                        <a:pos x="292" y="407"/>
                      </a:cxn>
                      <a:cxn ang="0">
                        <a:pos x="271" y="355"/>
                      </a:cxn>
                      <a:cxn ang="0">
                        <a:pos x="259" y="329"/>
                      </a:cxn>
                      <a:cxn ang="0">
                        <a:pos x="246" y="303"/>
                      </a:cxn>
                      <a:cxn ang="0">
                        <a:pos x="233" y="277"/>
                      </a:cxn>
                      <a:cxn ang="0">
                        <a:pos x="219" y="253"/>
                      </a:cxn>
                      <a:cxn ang="0">
                        <a:pos x="203" y="229"/>
                      </a:cxn>
                      <a:cxn ang="0">
                        <a:pos x="187" y="204"/>
                      </a:cxn>
                      <a:cxn ang="0">
                        <a:pos x="171" y="181"/>
                      </a:cxn>
                      <a:cxn ang="0">
                        <a:pos x="154" y="158"/>
                      </a:cxn>
                      <a:cxn ang="0">
                        <a:pos x="137" y="136"/>
                      </a:cxn>
                      <a:cxn ang="0">
                        <a:pos x="118" y="116"/>
                      </a:cxn>
                      <a:cxn ang="0">
                        <a:pos x="99" y="96"/>
                      </a:cxn>
                      <a:cxn ang="0">
                        <a:pos x="80" y="76"/>
                      </a:cxn>
                      <a:cxn ang="0">
                        <a:pos x="60" y="57"/>
                      </a:cxn>
                      <a:cxn ang="0">
                        <a:pos x="40" y="37"/>
                      </a:cxn>
                      <a:cxn ang="0">
                        <a:pos x="21" y="19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1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79" h="787">
                        <a:moveTo>
                          <a:pt x="0" y="0"/>
                        </a:moveTo>
                        <a:lnTo>
                          <a:pt x="17" y="21"/>
                        </a:lnTo>
                        <a:lnTo>
                          <a:pt x="34" y="43"/>
                        </a:lnTo>
                        <a:lnTo>
                          <a:pt x="53" y="63"/>
                        </a:lnTo>
                        <a:lnTo>
                          <a:pt x="70" y="85"/>
                        </a:lnTo>
                        <a:lnTo>
                          <a:pt x="88" y="106"/>
                        </a:lnTo>
                        <a:lnTo>
                          <a:pt x="105" y="126"/>
                        </a:lnTo>
                        <a:lnTo>
                          <a:pt x="122" y="148"/>
                        </a:lnTo>
                        <a:lnTo>
                          <a:pt x="138" y="170"/>
                        </a:lnTo>
                        <a:lnTo>
                          <a:pt x="154" y="193"/>
                        </a:lnTo>
                        <a:lnTo>
                          <a:pt x="170" y="214"/>
                        </a:lnTo>
                        <a:lnTo>
                          <a:pt x="186" y="237"/>
                        </a:lnTo>
                        <a:lnTo>
                          <a:pt x="200" y="260"/>
                        </a:lnTo>
                        <a:lnTo>
                          <a:pt x="214" y="285"/>
                        </a:lnTo>
                        <a:lnTo>
                          <a:pt x="227" y="308"/>
                        </a:lnTo>
                        <a:lnTo>
                          <a:pt x="240" y="332"/>
                        </a:lnTo>
                        <a:lnTo>
                          <a:pt x="252" y="357"/>
                        </a:lnTo>
                        <a:lnTo>
                          <a:pt x="276" y="414"/>
                        </a:lnTo>
                        <a:lnTo>
                          <a:pt x="299" y="482"/>
                        </a:lnTo>
                        <a:lnTo>
                          <a:pt x="321" y="552"/>
                        </a:lnTo>
                        <a:lnTo>
                          <a:pt x="340" y="623"/>
                        </a:lnTo>
                        <a:lnTo>
                          <a:pt x="356" y="687"/>
                        </a:lnTo>
                        <a:lnTo>
                          <a:pt x="369" y="739"/>
                        </a:lnTo>
                        <a:lnTo>
                          <a:pt x="376" y="775"/>
                        </a:lnTo>
                        <a:lnTo>
                          <a:pt x="379" y="787"/>
                        </a:lnTo>
                        <a:lnTo>
                          <a:pt x="373" y="731"/>
                        </a:lnTo>
                        <a:lnTo>
                          <a:pt x="364" y="676"/>
                        </a:lnTo>
                        <a:lnTo>
                          <a:pt x="354" y="620"/>
                        </a:lnTo>
                        <a:lnTo>
                          <a:pt x="341" y="567"/>
                        </a:lnTo>
                        <a:lnTo>
                          <a:pt x="327" y="512"/>
                        </a:lnTo>
                        <a:lnTo>
                          <a:pt x="311" y="459"/>
                        </a:lnTo>
                        <a:lnTo>
                          <a:pt x="292" y="407"/>
                        </a:lnTo>
                        <a:lnTo>
                          <a:pt x="271" y="355"/>
                        </a:lnTo>
                        <a:lnTo>
                          <a:pt x="259" y="329"/>
                        </a:lnTo>
                        <a:lnTo>
                          <a:pt x="246" y="303"/>
                        </a:lnTo>
                        <a:lnTo>
                          <a:pt x="233" y="277"/>
                        </a:lnTo>
                        <a:lnTo>
                          <a:pt x="219" y="253"/>
                        </a:lnTo>
                        <a:lnTo>
                          <a:pt x="203" y="229"/>
                        </a:lnTo>
                        <a:lnTo>
                          <a:pt x="187" y="204"/>
                        </a:lnTo>
                        <a:lnTo>
                          <a:pt x="171" y="181"/>
                        </a:lnTo>
                        <a:lnTo>
                          <a:pt x="154" y="158"/>
                        </a:lnTo>
                        <a:lnTo>
                          <a:pt x="137" y="136"/>
                        </a:lnTo>
                        <a:lnTo>
                          <a:pt x="118" y="116"/>
                        </a:lnTo>
                        <a:lnTo>
                          <a:pt x="99" y="96"/>
                        </a:lnTo>
                        <a:lnTo>
                          <a:pt x="80" y="76"/>
                        </a:lnTo>
                        <a:lnTo>
                          <a:pt x="60" y="57"/>
                        </a:lnTo>
                        <a:lnTo>
                          <a:pt x="40" y="37"/>
                        </a:lnTo>
                        <a:lnTo>
                          <a:pt x="21" y="19"/>
                        </a:lnTo>
                        <a:lnTo>
                          <a:pt x="1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4" name="Freeform 80"/>
                  <p:cNvSpPr>
                    <a:spLocks/>
                  </p:cNvSpPr>
                  <p:nvPr/>
                </p:nvSpPr>
                <p:spPr bwMode="auto">
                  <a:xfrm>
                    <a:off x="3234" y="14924"/>
                    <a:ext cx="913" cy="315"/>
                  </a:xfrm>
                  <a:custGeom>
                    <a:avLst/>
                    <a:gdLst/>
                    <a:ahLst/>
                    <a:cxnLst>
                      <a:cxn ang="0">
                        <a:pos x="89" y="290"/>
                      </a:cxn>
                      <a:cxn ang="0">
                        <a:pos x="92" y="218"/>
                      </a:cxn>
                      <a:cxn ang="0">
                        <a:pos x="93" y="177"/>
                      </a:cxn>
                      <a:cxn ang="0">
                        <a:pos x="100" y="139"/>
                      </a:cxn>
                      <a:cxn ang="0">
                        <a:pos x="119" y="96"/>
                      </a:cxn>
                      <a:cxn ang="0">
                        <a:pos x="158" y="61"/>
                      </a:cxn>
                      <a:cxn ang="0">
                        <a:pos x="210" y="47"/>
                      </a:cxn>
                      <a:cxn ang="0">
                        <a:pos x="256" y="44"/>
                      </a:cxn>
                      <a:cxn ang="0">
                        <a:pos x="301" y="49"/>
                      </a:cxn>
                      <a:cxn ang="0">
                        <a:pos x="344" y="59"/>
                      </a:cxn>
                      <a:cxn ang="0">
                        <a:pos x="386" y="74"/>
                      </a:cxn>
                      <a:cxn ang="0">
                        <a:pos x="425" y="95"/>
                      </a:cxn>
                      <a:cxn ang="0">
                        <a:pos x="464" y="118"/>
                      </a:cxn>
                      <a:cxn ang="0">
                        <a:pos x="501" y="141"/>
                      </a:cxn>
                      <a:cxn ang="0">
                        <a:pos x="539" y="164"/>
                      </a:cxn>
                      <a:cxn ang="0">
                        <a:pos x="579" y="182"/>
                      </a:cxn>
                      <a:cxn ang="0">
                        <a:pos x="619" y="197"/>
                      </a:cxn>
                      <a:cxn ang="0">
                        <a:pos x="663" y="210"/>
                      </a:cxn>
                      <a:cxn ang="0">
                        <a:pos x="704" y="218"/>
                      </a:cxn>
                      <a:cxn ang="0">
                        <a:pos x="748" y="225"/>
                      </a:cxn>
                      <a:cxn ang="0">
                        <a:pos x="792" y="230"/>
                      </a:cxn>
                      <a:cxn ang="0">
                        <a:pos x="837" y="233"/>
                      </a:cxn>
                      <a:cxn ang="0">
                        <a:pos x="861" y="231"/>
                      </a:cxn>
                      <a:cxn ang="0">
                        <a:pos x="864" y="225"/>
                      </a:cxn>
                      <a:cxn ang="0">
                        <a:pos x="840" y="220"/>
                      </a:cxn>
                      <a:cxn ang="0">
                        <a:pos x="797" y="214"/>
                      </a:cxn>
                      <a:cxn ang="0">
                        <a:pos x="753" y="207"/>
                      </a:cxn>
                      <a:cxn ang="0">
                        <a:pos x="712" y="197"/>
                      </a:cxn>
                      <a:cxn ang="0">
                        <a:pos x="670" y="185"/>
                      </a:cxn>
                      <a:cxn ang="0">
                        <a:pos x="631" y="169"/>
                      </a:cxn>
                      <a:cxn ang="0">
                        <a:pos x="592" y="152"/>
                      </a:cxn>
                      <a:cxn ang="0">
                        <a:pos x="553" y="131"/>
                      </a:cxn>
                      <a:cxn ang="0">
                        <a:pos x="517" y="107"/>
                      </a:cxn>
                      <a:cxn ang="0">
                        <a:pos x="484" y="86"/>
                      </a:cxn>
                      <a:cxn ang="0">
                        <a:pos x="449" y="64"/>
                      </a:cxn>
                      <a:cxn ang="0">
                        <a:pos x="415" y="44"/>
                      </a:cxn>
                      <a:cxn ang="0">
                        <a:pos x="379" y="27"/>
                      </a:cxn>
                      <a:cxn ang="0">
                        <a:pos x="343" y="13"/>
                      </a:cxn>
                      <a:cxn ang="0">
                        <a:pos x="304" y="4"/>
                      </a:cxn>
                      <a:cxn ang="0">
                        <a:pos x="263" y="0"/>
                      </a:cxn>
                      <a:cxn ang="0">
                        <a:pos x="224" y="1"/>
                      </a:cxn>
                      <a:cxn ang="0">
                        <a:pos x="191" y="10"/>
                      </a:cxn>
                      <a:cxn ang="0">
                        <a:pos x="160" y="24"/>
                      </a:cxn>
                      <a:cxn ang="0">
                        <a:pos x="131" y="43"/>
                      </a:cxn>
                      <a:cxn ang="0">
                        <a:pos x="106" y="67"/>
                      </a:cxn>
                      <a:cxn ang="0">
                        <a:pos x="89" y="95"/>
                      </a:cxn>
                      <a:cxn ang="0">
                        <a:pos x="79" y="126"/>
                      </a:cxn>
                      <a:cxn ang="0">
                        <a:pos x="76" y="159"/>
                      </a:cxn>
                      <a:cxn ang="0">
                        <a:pos x="79" y="205"/>
                      </a:cxn>
                      <a:cxn ang="0">
                        <a:pos x="77" y="283"/>
                      </a:cxn>
                      <a:cxn ang="0">
                        <a:pos x="49" y="280"/>
                      </a:cxn>
                      <a:cxn ang="0">
                        <a:pos x="28" y="264"/>
                      </a:cxn>
                      <a:cxn ang="0">
                        <a:pos x="11" y="247"/>
                      </a:cxn>
                      <a:cxn ang="0">
                        <a:pos x="1" y="237"/>
                      </a:cxn>
                      <a:cxn ang="0">
                        <a:pos x="2" y="240"/>
                      </a:cxn>
                      <a:cxn ang="0">
                        <a:pos x="20" y="269"/>
                      </a:cxn>
                      <a:cxn ang="0">
                        <a:pos x="46" y="302"/>
                      </a:cxn>
                      <a:cxn ang="0">
                        <a:pos x="73" y="316"/>
                      </a:cxn>
                    </a:cxnLst>
                    <a:rect l="0" t="0" r="r" b="b"/>
                    <a:pathLst>
                      <a:path w="864" h="316">
                        <a:moveTo>
                          <a:pt x="85" y="310"/>
                        </a:moveTo>
                        <a:lnTo>
                          <a:pt x="89" y="290"/>
                        </a:lnTo>
                        <a:lnTo>
                          <a:pt x="92" y="256"/>
                        </a:lnTo>
                        <a:lnTo>
                          <a:pt x="92" y="218"/>
                        </a:lnTo>
                        <a:lnTo>
                          <a:pt x="92" y="191"/>
                        </a:lnTo>
                        <a:lnTo>
                          <a:pt x="93" y="177"/>
                        </a:lnTo>
                        <a:lnTo>
                          <a:pt x="95" y="159"/>
                        </a:lnTo>
                        <a:lnTo>
                          <a:pt x="100" y="139"/>
                        </a:lnTo>
                        <a:lnTo>
                          <a:pt x="108" y="116"/>
                        </a:lnTo>
                        <a:lnTo>
                          <a:pt x="119" y="96"/>
                        </a:lnTo>
                        <a:lnTo>
                          <a:pt x="136" y="77"/>
                        </a:lnTo>
                        <a:lnTo>
                          <a:pt x="158" y="61"/>
                        </a:lnTo>
                        <a:lnTo>
                          <a:pt x="187" y="51"/>
                        </a:lnTo>
                        <a:lnTo>
                          <a:pt x="210" y="47"/>
                        </a:lnTo>
                        <a:lnTo>
                          <a:pt x="233" y="46"/>
                        </a:lnTo>
                        <a:lnTo>
                          <a:pt x="256" y="44"/>
                        </a:lnTo>
                        <a:lnTo>
                          <a:pt x="279" y="46"/>
                        </a:lnTo>
                        <a:lnTo>
                          <a:pt x="301" y="49"/>
                        </a:lnTo>
                        <a:lnTo>
                          <a:pt x="324" y="53"/>
                        </a:lnTo>
                        <a:lnTo>
                          <a:pt x="344" y="59"/>
                        </a:lnTo>
                        <a:lnTo>
                          <a:pt x="366" y="66"/>
                        </a:lnTo>
                        <a:lnTo>
                          <a:pt x="386" y="74"/>
                        </a:lnTo>
                        <a:lnTo>
                          <a:pt x="406" y="84"/>
                        </a:lnTo>
                        <a:lnTo>
                          <a:pt x="425" y="95"/>
                        </a:lnTo>
                        <a:lnTo>
                          <a:pt x="445" y="106"/>
                        </a:lnTo>
                        <a:lnTo>
                          <a:pt x="464" y="118"/>
                        </a:lnTo>
                        <a:lnTo>
                          <a:pt x="482" y="129"/>
                        </a:lnTo>
                        <a:lnTo>
                          <a:pt x="501" y="141"/>
                        </a:lnTo>
                        <a:lnTo>
                          <a:pt x="520" y="152"/>
                        </a:lnTo>
                        <a:lnTo>
                          <a:pt x="539" y="164"/>
                        </a:lnTo>
                        <a:lnTo>
                          <a:pt x="559" y="172"/>
                        </a:lnTo>
                        <a:lnTo>
                          <a:pt x="579" y="182"/>
                        </a:lnTo>
                        <a:lnTo>
                          <a:pt x="599" y="189"/>
                        </a:lnTo>
                        <a:lnTo>
                          <a:pt x="619" y="197"/>
                        </a:lnTo>
                        <a:lnTo>
                          <a:pt x="641" y="204"/>
                        </a:lnTo>
                        <a:lnTo>
                          <a:pt x="663" y="210"/>
                        </a:lnTo>
                        <a:lnTo>
                          <a:pt x="683" y="214"/>
                        </a:lnTo>
                        <a:lnTo>
                          <a:pt x="704" y="218"/>
                        </a:lnTo>
                        <a:lnTo>
                          <a:pt x="726" y="221"/>
                        </a:lnTo>
                        <a:lnTo>
                          <a:pt x="748" y="225"/>
                        </a:lnTo>
                        <a:lnTo>
                          <a:pt x="771" y="227"/>
                        </a:lnTo>
                        <a:lnTo>
                          <a:pt x="792" y="230"/>
                        </a:lnTo>
                        <a:lnTo>
                          <a:pt x="814" y="231"/>
                        </a:lnTo>
                        <a:lnTo>
                          <a:pt x="837" y="233"/>
                        </a:lnTo>
                        <a:lnTo>
                          <a:pt x="859" y="233"/>
                        </a:lnTo>
                        <a:lnTo>
                          <a:pt x="861" y="231"/>
                        </a:lnTo>
                        <a:lnTo>
                          <a:pt x="864" y="228"/>
                        </a:lnTo>
                        <a:lnTo>
                          <a:pt x="864" y="225"/>
                        </a:lnTo>
                        <a:lnTo>
                          <a:pt x="861" y="223"/>
                        </a:lnTo>
                        <a:lnTo>
                          <a:pt x="840" y="220"/>
                        </a:lnTo>
                        <a:lnTo>
                          <a:pt x="818" y="217"/>
                        </a:lnTo>
                        <a:lnTo>
                          <a:pt x="797" y="214"/>
                        </a:lnTo>
                        <a:lnTo>
                          <a:pt x="775" y="211"/>
                        </a:lnTo>
                        <a:lnTo>
                          <a:pt x="753" y="207"/>
                        </a:lnTo>
                        <a:lnTo>
                          <a:pt x="732" y="202"/>
                        </a:lnTo>
                        <a:lnTo>
                          <a:pt x="712" y="197"/>
                        </a:lnTo>
                        <a:lnTo>
                          <a:pt x="691" y="191"/>
                        </a:lnTo>
                        <a:lnTo>
                          <a:pt x="670" y="185"/>
                        </a:lnTo>
                        <a:lnTo>
                          <a:pt x="651" y="178"/>
                        </a:lnTo>
                        <a:lnTo>
                          <a:pt x="631" y="169"/>
                        </a:lnTo>
                        <a:lnTo>
                          <a:pt x="611" y="162"/>
                        </a:lnTo>
                        <a:lnTo>
                          <a:pt x="592" y="152"/>
                        </a:lnTo>
                        <a:lnTo>
                          <a:pt x="572" y="142"/>
                        </a:lnTo>
                        <a:lnTo>
                          <a:pt x="553" y="131"/>
                        </a:lnTo>
                        <a:lnTo>
                          <a:pt x="534" y="119"/>
                        </a:lnTo>
                        <a:lnTo>
                          <a:pt x="517" y="107"/>
                        </a:lnTo>
                        <a:lnTo>
                          <a:pt x="501" y="97"/>
                        </a:lnTo>
                        <a:lnTo>
                          <a:pt x="484" y="86"/>
                        </a:lnTo>
                        <a:lnTo>
                          <a:pt x="467" y="76"/>
                        </a:lnTo>
                        <a:lnTo>
                          <a:pt x="449" y="64"/>
                        </a:lnTo>
                        <a:lnTo>
                          <a:pt x="432" y="54"/>
                        </a:lnTo>
                        <a:lnTo>
                          <a:pt x="415" y="44"/>
                        </a:lnTo>
                        <a:lnTo>
                          <a:pt x="397" y="36"/>
                        </a:lnTo>
                        <a:lnTo>
                          <a:pt x="379" y="27"/>
                        </a:lnTo>
                        <a:lnTo>
                          <a:pt x="361" y="20"/>
                        </a:lnTo>
                        <a:lnTo>
                          <a:pt x="343" y="13"/>
                        </a:lnTo>
                        <a:lnTo>
                          <a:pt x="322" y="8"/>
                        </a:lnTo>
                        <a:lnTo>
                          <a:pt x="304" y="4"/>
                        </a:lnTo>
                        <a:lnTo>
                          <a:pt x="283" y="1"/>
                        </a:lnTo>
                        <a:lnTo>
                          <a:pt x="263" y="0"/>
                        </a:lnTo>
                        <a:lnTo>
                          <a:pt x="242" y="0"/>
                        </a:lnTo>
                        <a:lnTo>
                          <a:pt x="224" y="1"/>
                        </a:lnTo>
                        <a:lnTo>
                          <a:pt x="207" y="4"/>
                        </a:lnTo>
                        <a:lnTo>
                          <a:pt x="191" y="10"/>
                        </a:lnTo>
                        <a:lnTo>
                          <a:pt x="175" y="15"/>
                        </a:lnTo>
                        <a:lnTo>
                          <a:pt x="160" y="24"/>
                        </a:lnTo>
                        <a:lnTo>
                          <a:pt x="145" y="33"/>
                        </a:lnTo>
                        <a:lnTo>
                          <a:pt x="131" y="43"/>
                        </a:lnTo>
                        <a:lnTo>
                          <a:pt x="118" y="54"/>
                        </a:lnTo>
                        <a:lnTo>
                          <a:pt x="106" y="67"/>
                        </a:lnTo>
                        <a:lnTo>
                          <a:pt x="96" y="80"/>
                        </a:lnTo>
                        <a:lnTo>
                          <a:pt x="89" y="95"/>
                        </a:lnTo>
                        <a:lnTo>
                          <a:pt x="83" y="110"/>
                        </a:lnTo>
                        <a:lnTo>
                          <a:pt x="79" y="126"/>
                        </a:lnTo>
                        <a:lnTo>
                          <a:pt x="77" y="142"/>
                        </a:lnTo>
                        <a:lnTo>
                          <a:pt x="76" y="159"/>
                        </a:lnTo>
                        <a:lnTo>
                          <a:pt x="76" y="177"/>
                        </a:lnTo>
                        <a:lnTo>
                          <a:pt x="79" y="205"/>
                        </a:lnTo>
                        <a:lnTo>
                          <a:pt x="82" y="248"/>
                        </a:lnTo>
                        <a:lnTo>
                          <a:pt x="77" y="283"/>
                        </a:lnTo>
                        <a:lnTo>
                          <a:pt x="57" y="286"/>
                        </a:lnTo>
                        <a:lnTo>
                          <a:pt x="49" y="280"/>
                        </a:lnTo>
                        <a:lnTo>
                          <a:pt x="38" y="271"/>
                        </a:lnTo>
                        <a:lnTo>
                          <a:pt x="28" y="264"/>
                        </a:lnTo>
                        <a:lnTo>
                          <a:pt x="20" y="256"/>
                        </a:lnTo>
                        <a:lnTo>
                          <a:pt x="11" y="247"/>
                        </a:lnTo>
                        <a:lnTo>
                          <a:pt x="5" y="241"/>
                        </a:lnTo>
                        <a:lnTo>
                          <a:pt x="1" y="237"/>
                        </a:lnTo>
                        <a:lnTo>
                          <a:pt x="0" y="236"/>
                        </a:lnTo>
                        <a:lnTo>
                          <a:pt x="2" y="240"/>
                        </a:lnTo>
                        <a:lnTo>
                          <a:pt x="10" y="251"/>
                        </a:lnTo>
                        <a:lnTo>
                          <a:pt x="20" y="269"/>
                        </a:lnTo>
                        <a:lnTo>
                          <a:pt x="31" y="286"/>
                        </a:lnTo>
                        <a:lnTo>
                          <a:pt x="46" y="302"/>
                        </a:lnTo>
                        <a:lnTo>
                          <a:pt x="60" y="313"/>
                        </a:lnTo>
                        <a:lnTo>
                          <a:pt x="73" y="316"/>
                        </a:lnTo>
                        <a:lnTo>
                          <a:pt x="85" y="31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5" name="Freeform 81"/>
                  <p:cNvSpPr>
                    <a:spLocks/>
                  </p:cNvSpPr>
                  <p:nvPr/>
                </p:nvSpPr>
                <p:spPr bwMode="auto">
                  <a:xfrm>
                    <a:off x="3514" y="13723"/>
                    <a:ext cx="283" cy="323"/>
                  </a:xfrm>
                  <a:custGeom>
                    <a:avLst/>
                    <a:gdLst/>
                    <a:ahLst/>
                    <a:cxnLst>
                      <a:cxn ang="0">
                        <a:pos x="73" y="199"/>
                      </a:cxn>
                      <a:cxn ang="0">
                        <a:pos x="82" y="210"/>
                      </a:cxn>
                      <a:cxn ang="0">
                        <a:pos x="92" y="222"/>
                      </a:cxn>
                      <a:cxn ang="0">
                        <a:pos x="102" y="232"/>
                      </a:cxn>
                      <a:cxn ang="0">
                        <a:pos x="114" y="243"/>
                      </a:cxn>
                      <a:cxn ang="0">
                        <a:pos x="125" y="254"/>
                      </a:cxn>
                      <a:cxn ang="0">
                        <a:pos x="137" y="264"/>
                      </a:cxn>
                      <a:cxn ang="0">
                        <a:pos x="148" y="272"/>
                      </a:cxn>
                      <a:cxn ang="0">
                        <a:pos x="160" y="281"/>
                      </a:cxn>
                      <a:cxn ang="0">
                        <a:pos x="171" y="288"/>
                      </a:cxn>
                      <a:cxn ang="0">
                        <a:pos x="184" y="295"/>
                      </a:cxn>
                      <a:cxn ang="0">
                        <a:pos x="197" y="301"/>
                      </a:cxn>
                      <a:cxn ang="0">
                        <a:pos x="210" y="307"/>
                      </a:cxn>
                      <a:cxn ang="0">
                        <a:pos x="223" y="311"/>
                      </a:cxn>
                      <a:cxn ang="0">
                        <a:pos x="238" y="315"/>
                      </a:cxn>
                      <a:cxn ang="0">
                        <a:pos x="251" y="320"/>
                      </a:cxn>
                      <a:cxn ang="0">
                        <a:pos x="263" y="324"/>
                      </a:cxn>
                      <a:cxn ang="0">
                        <a:pos x="266" y="324"/>
                      </a:cxn>
                      <a:cxn ang="0">
                        <a:pos x="268" y="321"/>
                      </a:cxn>
                      <a:cxn ang="0">
                        <a:pos x="268" y="320"/>
                      </a:cxn>
                      <a:cxn ang="0">
                        <a:pos x="266" y="318"/>
                      </a:cxn>
                      <a:cxn ang="0">
                        <a:pos x="256" y="314"/>
                      </a:cxn>
                      <a:cxn ang="0">
                        <a:pos x="246" y="310"/>
                      </a:cxn>
                      <a:cxn ang="0">
                        <a:pos x="236" y="305"/>
                      </a:cxn>
                      <a:cxn ang="0">
                        <a:pos x="227" y="301"/>
                      </a:cxn>
                      <a:cxn ang="0">
                        <a:pos x="217" y="297"/>
                      </a:cxn>
                      <a:cxn ang="0">
                        <a:pos x="207" y="292"/>
                      </a:cxn>
                      <a:cxn ang="0">
                        <a:pos x="197" y="288"/>
                      </a:cxn>
                      <a:cxn ang="0">
                        <a:pos x="187" y="284"/>
                      </a:cxn>
                      <a:cxn ang="0">
                        <a:pos x="176" y="277"/>
                      </a:cxn>
                      <a:cxn ang="0">
                        <a:pos x="164" y="269"/>
                      </a:cxn>
                      <a:cxn ang="0">
                        <a:pos x="153" y="261"/>
                      </a:cxn>
                      <a:cxn ang="0">
                        <a:pos x="142" y="251"/>
                      </a:cxn>
                      <a:cxn ang="0">
                        <a:pos x="132" y="242"/>
                      </a:cxn>
                      <a:cxn ang="0">
                        <a:pos x="122" y="232"/>
                      </a:cxn>
                      <a:cxn ang="0">
                        <a:pos x="112" y="222"/>
                      </a:cxn>
                      <a:cxn ang="0">
                        <a:pos x="102" y="212"/>
                      </a:cxn>
                      <a:cxn ang="0">
                        <a:pos x="83" y="187"/>
                      </a:cxn>
                      <a:cxn ang="0">
                        <a:pos x="65" y="157"/>
                      </a:cxn>
                      <a:cxn ang="0">
                        <a:pos x="47" y="123"/>
                      </a:cxn>
                      <a:cxn ang="0">
                        <a:pos x="31" y="87"/>
                      </a:cxn>
                      <a:cxn ang="0">
                        <a:pos x="18" y="54"/>
                      </a:cxn>
                      <a:cxn ang="0">
                        <a:pos x="8" y="26"/>
                      </a:cxn>
                      <a:cxn ang="0">
                        <a:pos x="3" y="8"/>
                      </a:cxn>
                      <a:cxn ang="0">
                        <a:pos x="0" y="0"/>
                      </a:cxn>
                      <a:cxn ang="0">
                        <a:pos x="1" y="6"/>
                      </a:cxn>
                      <a:cxn ang="0">
                        <a:pos x="6" y="23"/>
                      </a:cxn>
                      <a:cxn ang="0">
                        <a:pos x="11" y="49"/>
                      </a:cxn>
                      <a:cxn ang="0">
                        <a:pos x="21" y="79"/>
                      </a:cxn>
                      <a:cxn ang="0">
                        <a:pos x="31" y="113"/>
                      </a:cxn>
                      <a:cxn ang="0">
                        <a:pos x="44" y="146"/>
                      </a:cxn>
                      <a:cxn ang="0">
                        <a:pos x="57" y="174"/>
                      </a:cxn>
                      <a:cxn ang="0">
                        <a:pos x="73" y="199"/>
                      </a:cxn>
                    </a:cxnLst>
                    <a:rect l="0" t="0" r="r" b="b"/>
                    <a:pathLst>
                      <a:path w="268" h="324">
                        <a:moveTo>
                          <a:pt x="73" y="199"/>
                        </a:moveTo>
                        <a:lnTo>
                          <a:pt x="82" y="210"/>
                        </a:lnTo>
                        <a:lnTo>
                          <a:pt x="92" y="222"/>
                        </a:lnTo>
                        <a:lnTo>
                          <a:pt x="102" y="232"/>
                        </a:lnTo>
                        <a:lnTo>
                          <a:pt x="114" y="243"/>
                        </a:lnTo>
                        <a:lnTo>
                          <a:pt x="125" y="254"/>
                        </a:lnTo>
                        <a:lnTo>
                          <a:pt x="137" y="264"/>
                        </a:lnTo>
                        <a:lnTo>
                          <a:pt x="148" y="272"/>
                        </a:lnTo>
                        <a:lnTo>
                          <a:pt x="160" y="281"/>
                        </a:lnTo>
                        <a:lnTo>
                          <a:pt x="171" y="288"/>
                        </a:lnTo>
                        <a:lnTo>
                          <a:pt x="184" y="295"/>
                        </a:lnTo>
                        <a:lnTo>
                          <a:pt x="197" y="301"/>
                        </a:lnTo>
                        <a:lnTo>
                          <a:pt x="210" y="307"/>
                        </a:lnTo>
                        <a:lnTo>
                          <a:pt x="223" y="311"/>
                        </a:lnTo>
                        <a:lnTo>
                          <a:pt x="238" y="315"/>
                        </a:lnTo>
                        <a:lnTo>
                          <a:pt x="251" y="320"/>
                        </a:lnTo>
                        <a:lnTo>
                          <a:pt x="263" y="324"/>
                        </a:lnTo>
                        <a:lnTo>
                          <a:pt x="266" y="324"/>
                        </a:lnTo>
                        <a:lnTo>
                          <a:pt x="268" y="321"/>
                        </a:lnTo>
                        <a:lnTo>
                          <a:pt x="268" y="320"/>
                        </a:lnTo>
                        <a:lnTo>
                          <a:pt x="266" y="318"/>
                        </a:lnTo>
                        <a:lnTo>
                          <a:pt x="256" y="314"/>
                        </a:lnTo>
                        <a:lnTo>
                          <a:pt x="246" y="310"/>
                        </a:lnTo>
                        <a:lnTo>
                          <a:pt x="236" y="305"/>
                        </a:lnTo>
                        <a:lnTo>
                          <a:pt x="227" y="301"/>
                        </a:lnTo>
                        <a:lnTo>
                          <a:pt x="217" y="297"/>
                        </a:lnTo>
                        <a:lnTo>
                          <a:pt x="207" y="292"/>
                        </a:lnTo>
                        <a:lnTo>
                          <a:pt x="197" y="288"/>
                        </a:lnTo>
                        <a:lnTo>
                          <a:pt x="187" y="284"/>
                        </a:lnTo>
                        <a:lnTo>
                          <a:pt x="176" y="277"/>
                        </a:lnTo>
                        <a:lnTo>
                          <a:pt x="164" y="269"/>
                        </a:lnTo>
                        <a:lnTo>
                          <a:pt x="153" y="261"/>
                        </a:lnTo>
                        <a:lnTo>
                          <a:pt x="142" y="251"/>
                        </a:lnTo>
                        <a:lnTo>
                          <a:pt x="132" y="242"/>
                        </a:lnTo>
                        <a:lnTo>
                          <a:pt x="122" y="232"/>
                        </a:lnTo>
                        <a:lnTo>
                          <a:pt x="112" y="222"/>
                        </a:lnTo>
                        <a:lnTo>
                          <a:pt x="102" y="212"/>
                        </a:lnTo>
                        <a:lnTo>
                          <a:pt x="83" y="187"/>
                        </a:lnTo>
                        <a:lnTo>
                          <a:pt x="65" y="157"/>
                        </a:lnTo>
                        <a:lnTo>
                          <a:pt x="47" y="123"/>
                        </a:lnTo>
                        <a:lnTo>
                          <a:pt x="31" y="87"/>
                        </a:lnTo>
                        <a:lnTo>
                          <a:pt x="18" y="54"/>
                        </a:lnTo>
                        <a:lnTo>
                          <a:pt x="8" y="26"/>
                        </a:lnTo>
                        <a:lnTo>
                          <a:pt x="3" y="8"/>
                        </a:lnTo>
                        <a:lnTo>
                          <a:pt x="0" y="0"/>
                        </a:lnTo>
                        <a:lnTo>
                          <a:pt x="1" y="6"/>
                        </a:lnTo>
                        <a:lnTo>
                          <a:pt x="6" y="23"/>
                        </a:lnTo>
                        <a:lnTo>
                          <a:pt x="11" y="49"/>
                        </a:lnTo>
                        <a:lnTo>
                          <a:pt x="21" y="79"/>
                        </a:lnTo>
                        <a:lnTo>
                          <a:pt x="31" y="113"/>
                        </a:lnTo>
                        <a:lnTo>
                          <a:pt x="44" y="146"/>
                        </a:lnTo>
                        <a:lnTo>
                          <a:pt x="57" y="174"/>
                        </a:lnTo>
                        <a:lnTo>
                          <a:pt x="73" y="199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6" name="Freeform 82"/>
                  <p:cNvSpPr>
                    <a:spLocks/>
                  </p:cNvSpPr>
                  <p:nvPr/>
                </p:nvSpPr>
                <p:spPr bwMode="auto">
                  <a:xfrm>
                    <a:off x="3403" y="13806"/>
                    <a:ext cx="166" cy="549"/>
                  </a:xfrm>
                  <a:custGeom>
                    <a:avLst/>
                    <a:gdLst/>
                    <a:ahLst/>
                    <a:cxnLst>
                      <a:cxn ang="0">
                        <a:pos x="0" y="139"/>
                      </a:cxn>
                      <a:cxn ang="0">
                        <a:pos x="2" y="177"/>
                      </a:cxn>
                      <a:cxn ang="0">
                        <a:pos x="4" y="216"/>
                      </a:cxn>
                      <a:cxn ang="0">
                        <a:pos x="7" y="254"/>
                      </a:cxn>
                      <a:cxn ang="0">
                        <a:pos x="13" y="292"/>
                      </a:cxn>
                      <a:cxn ang="0">
                        <a:pos x="20" y="328"/>
                      </a:cxn>
                      <a:cxn ang="0">
                        <a:pos x="30" y="364"/>
                      </a:cxn>
                      <a:cxn ang="0">
                        <a:pos x="43" y="397"/>
                      </a:cxn>
                      <a:cxn ang="0">
                        <a:pos x="59" y="430"/>
                      </a:cxn>
                      <a:cxn ang="0">
                        <a:pos x="76" y="462"/>
                      </a:cxn>
                      <a:cxn ang="0">
                        <a:pos x="96" y="492"/>
                      </a:cxn>
                      <a:cxn ang="0">
                        <a:pos x="119" y="521"/>
                      </a:cxn>
                      <a:cxn ang="0">
                        <a:pos x="144" y="548"/>
                      </a:cxn>
                      <a:cxn ang="0">
                        <a:pos x="149" y="549"/>
                      </a:cxn>
                      <a:cxn ang="0">
                        <a:pos x="154" y="546"/>
                      </a:cxn>
                      <a:cxn ang="0">
                        <a:pos x="157" y="541"/>
                      </a:cxn>
                      <a:cxn ang="0">
                        <a:pos x="157" y="535"/>
                      </a:cxn>
                      <a:cxn ang="0">
                        <a:pos x="138" y="508"/>
                      </a:cxn>
                      <a:cxn ang="0">
                        <a:pos x="119" y="477"/>
                      </a:cxn>
                      <a:cxn ang="0">
                        <a:pos x="102" y="449"/>
                      </a:cxn>
                      <a:cxn ang="0">
                        <a:pos x="86" y="418"/>
                      </a:cxn>
                      <a:cxn ang="0">
                        <a:pos x="72" y="387"/>
                      </a:cxn>
                      <a:cxn ang="0">
                        <a:pos x="59" y="355"/>
                      </a:cxn>
                      <a:cxn ang="0">
                        <a:pos x="47" y="323"/>
                      </a:cxn>
                      <a:cxn ang="0">
                        <a:pos x="38" y="290"/>
                      </a:cxn>
                      <a:cxn ang="0">
                        <a:pos x="30" y="257"/>
                      </a:cxn>
                      <a:cxn ang="0">
                        <a:pos x="24" y="223"/>
                      </a:cxn>
                      <a:cxn ang="0">
                        <a:pos x="18" y="188"/>
                      </a:cxn>
                      <a:cxn ang="0">
                        <a:pos x="14" y="154"/>
                      </a:cxn>
                      <a:cxn ang="0">
                        <a:pos x="10" y="108"/>
                      </a:cxn>
                      <a:cxn ang="0">
                        <a:pos x="7" y="57"/>
                      </a:cxn>
                      <a:cxn ang="0">
                        <a:pos x="5" y="17"/>
                      </a:cxn>
                      <a:cxn ang="0">
                        <a:pos x="5" y="0"/>
                      </a:cxn>
                      <a:cxn ang="0">
                        <a:pos x="4" y="16"/>
                      </a:cxn>
                      <a:cxn ang="0">
                        <a:pos x="1" y="52"/>
                      </a:cxn>
                      <a:cxn ang="0">
                        <a:pos x="0" y="98"/>
                      </a:cxn>
                      <a:cxn ang="0">
                        <a:pos x="0" y="139"/>
                      </a:cxn>
                    </a:cxnLst>
                    <a:rect l="0" t="0" r="r" b="b"/>
                    <a:pathLst>
                      <a:path w="157" h="549">
                        <a:moveTo>
                          <a:pt x="0" y="139"/>
                        </a:moveTo>
                        <a:lnTo>
                          <a:pt x="2" y="177"/>
                        </a:lnTo>
                        <a:lnTo>
                          <a:pt x="4" y="216"/>
                        </a:lnTo>
                        <a:lnTo>
                          <a:pt x="7" y="254"/>
                        </a:lnTo>
                        <a:lnTo>
                          <a:pt x="13" y="292"/>
                        </a:lnTo>
                        <a:lnTo>
                          <a:pt x="20" y="328"/>
                        </a:lnTo>
                        <a:lnTo>
                          <a:pt x="30" y="364"/>
                        </a:lnTo>
                        <a:lnTo>
                          <a:pt x="43" y="397"/>
                        </a:lnTo>
                        <a:lnTo>
                          <a:pt x="59" y="430"/>
                        </a:lnTo>
                        <a:lnTo>
                          <a:pt x="76" y="462"/>
                        </a:lnTo>
                        <a:lnTo>
                          <a:pt x="96" y="492"/>
                        </a:lnTo>
                        <a:lnTo>
                          <a:pt x="119" y="521"/>
                        </a:lnTo>
                        <a:lnTo>
                          <a:pt x="144" y="548"/>
                        </a:lnTo>
                        <a:lnTo>
                          <a:pt x="149" y="549"/>
                        </a:lnTo>
                        <a:lnTo>
                          <a:pt x="154" y="546"/>
                        </a:lnTo>
                        <a:lnTo>
                          <a:pt x="157" y="541"/>
                        </a:lnTo>
                        <a:lnTo>
                          <a:pt x="157" y="535"/>
                        </a:lnTo>
                        <a:lnTo>
                          <a:pt x="138" y="508"/>
                        </a:lnTo>
                        <a:lnTo>
                          <a:pt x="119" y="477"/>
                        </a:lnTo>
                        <a:lnTo>
                          <a:pt x="102" y="449"/>
                        </a:lnTo>
                        <a:lnTo>
                          <a:pt x="86" y="418"/>
                        </a:lnTo>
                        <a:lnTo>
                          <a:pt x="72" y="387"/>
                        </a:lnTo>
                        <a:lnTo>
                          <a:pt x="59" y="355"/>
                        </a:lnTo>
                        <a:lnTo>
                          <a:pt x="47" y="323"/>
                        </a:lnTo>
                        <a:lnTo>
                          <a:pt x="38" y="290"/>
                        </a:lnTo>
                        <a:lnTo>
                          <a:pt x="30" y="257"/>
                        </a:lnTo>
                        <a:lnTo>
                          <a:pt x="24" y="223"/>
                        </a:lnTo>
                        <a:lnTo>
                          <a:pt x="18" y="188"/>
                        </a:lnTo>
                        <a:lnTo>
                          <a:pt x="14" y="154"/>
                        </a:lnTo>
                        <a:lnTo>
                          <a:pt x="10" y="108"/>
                        </a:lnTo>
                        <a:lnTo>
                          <a:pt x="7" y="57"/>
                        </a:lnTo>
                        <a:lnTo>
                          <a:pt x="5" y="17"/>
                        </a:lnTo>
                        <a:lnTo>
                          <a:pt x="5" y="0"/>
                        </a:lnTo>
                        <a:lnTo>
                          <a:pt x="4" y="16"/>
                        </a:lnTo>
                        <a:lnTo>
                          <a:pt x="1" y="52"/>
                        </a:lnTo>
                        <a:lnTo>
                          <a:pt x="0" y="98"/>
                        </a:lnTo>
                        <a:lnTo>
                          <a:pt x="0" y="139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7" name="Freeform 83"/>
                  <p:cNvSpPr>
                    <a:spLocks/>
                  </p:cNvSpPr>
                  <p:nvPr/>
                </p:nvSpPr>
                <p:spPr bwMode="auto">
                  <a:xfrm>
                    <a:off x="3520" y="14327"/>
                    <a:ext cx="299" cy="17"/>
                  </a:xfrm>
                  <a:custGeom>
                    <a:avLst/>
                    <a:gdLst/>
                    <a:ahLst/>
                    <a:cxnLst>
                      <a:cxn ang="0">
                        <a:pos x="134" y="7"/>
                      </a:cxn>
                      <a:cxn ang="0">
                        <a:pos x="152" y="7"/>
                      </a:cxn>
                      <a:cxn ang="0">
                        <a:pos x="171" y="8"/>
                      </a:cxn>
                      <a:cxn ang="0">
                        <a:pos x="190" y="8"/>
                      </a:cxn>
                      <a:cxn ang="0">
                        <a:pos x="207" y="10"/>
                      </a:cxn>
                      <a:cxn ang="0">
                        <a:pos x="226" y="11"/>
                      </a:cxn>
                      <a:cxn ang="0">
                        <a:pos x="245" y="12"/>
                      </a:cxn>
                      <a:cxn ang="0">
                        <a:pos x="263" y="14"/>
                      </a:cxn>
                      <a:cxn ang="0">
                        <a:pos x="281" y="17"/>
                      </a:cxn>
                      <a:cxn ang="0">
                        <a:pos x="282" y="17"/>
                      </a:cxn>
                      <a:cxn ang="0">
                        <a:pos x="283" y="14"/>
                      </a:cxn>
                      <a:cxn ang="0">
                        <a:pos x="283" y="12"/>
                      </a:cxn>
                      <a:cxn ang="0">
                        <a:pos x="282" y="11"/>
                      </a:cxn>
                      <a:cxn ang="0">
                        <a:pos x="263" y="8"/>
                      </a:cxn>
                      <a:cxn ang="0">
                        <a:pos x="243" y="5"/>
                      </a:cxn>
                      <a:cxn ang="0">
                        <a:pos x="224" y="2"/>
                      </a:cxn>
                      <a:cxn ang="0">
                        <a:pos x="204" y="1"/>
                      </a:cxn>
                      <a:cxn ang="0">
                        <a:pos x="185" y="1"/>
                      </a:cxn>
                      <a:cxn ang="0">
                        <a:pos x="165" y="0"/>
                      </a:cxn>
                      <a:cxn ang="0">
                        <a:pos x="147" y="0"/>
                      </a:cxn>
                      <a:cxn ang="0">
                        <a:pos x="126" y="0"/>
                      </a:cxn>
                      <a:cxn ang="0">
                        <a:pos x="109" y="0"/>
                      </a:cxn>
                      <a:cxn ang="0">
                        <a:pos x="89" y="2"/>
                      </a:cxn>
                      <a:cxn ang="0">
                        <a:pos x="67" y="4"/>
                      </a:cxn>
                      <a:cxn ang="0">
                        <a:pos x="47" y="7"/>
                      </a:cxn>
                      <a:cxn ang="0">
                        <a:pos x="28" y="10"/>
                      </a:cxn>
                      <a:cxn ang="0">
                        <a:pos x="14" y="11"/>
                      </a:cxn>
                      <a:cxn ang="0">
                        <a:pos x="4" y="14"/>
                      </a:cxn>
                      <a:cxn ang="0">
                        <a:pos x="0" y="14"/>
                      </a:cxn>
                      <a:cxn ang="0">
                        <a:pos x="4" y="14"/>
                      </a:cxn>
                      <a:cxn ang="0">
                        <a:pos x="14" y="12"/>
                      </a:cxn>
                      <a:cxn ang="0">
                        <a:pos x="31" y="11"/>
                      </a:cxn>
                      <a:cxn ang="0">
                        <a:pos x="50" y="10"/>
                      </a:cxn>
                      <a:cxn ang="0">
                        <a:pos x="72" y="10"/>
                      </a:cxn>
                      <a:cxn ang="0">
                        <a:pos x="95" y="8"/>
                      </a:cxn>
                      <a:cxn ang="0">
                        <a:pos x="115" y="7"/>
                      </a:cxn>
                      <a:cxn ang="0">
                        <a:pos x="134" y="7"/>
                      </a:cxn>
                    </a:cxnLst>
                    <a:rect l="0" t="0" r="r" b="b"/>
                    <a:pathLst>
                      <a:path w="283" h="17">
                        <a:moveTo>
                          <a:pt x="134" y="7"/>
                        </a:moveTo>
                        <a:lnTo>
                          <a:pt x="152" y="7"/>
                        </a:lnTo>
                        <a:lnTo>
                          <a:pt x="171" y="8"/>
                        </a:lnTo>
                        <a:lnTo>
                          <a:pt x="190" y="8"/>
                        </a:lnTo>
                        <a:lnTo>
                          <a:pt x="207" y="10"/>
                        </a:lnTo>
                        <a:lnTo>
                          <a:pt x="226" y="11"/>
                        </a:lnTo>
                        <a:lnTo>
                          <a:pt x="245" y="12"/>
                        </a:lnTo>
                        <a:lnTo>
                          <a:pt x="263" y="14"/>
                        </a:lnTo>
                        <a:lnTo>
                          <a:pt x="281" y="17"/>
                        </a:lnTo>
                        <a:lnTo>
                          <a:pt x="282" y="17"/>
                        </a:lnTo>
                        <a:lnTo>
                          <a:pt x="283" y="14"/>
                        </a:lnTo>
                        <a:lnTo>
                          <a:pt x="283" y="12"/>
                        </a:lnTo>
                        <a:lnTo>
                          <a:pt x="282" y="11"/>
                        </a:lnTo>
                        <a:lnTo>
                          <a:pt x="263" y="8"/>
                        </a:lnTo>
                        <a:lnTo>
                          <a:pt x="243" y="5"/>
                        </a:lnTo>
                        <a:lnTo>
                          <a:pt x="224" y="2"/>
                        </a:lnTo>
                        <a:lnTo>
                          <a:pt x="204" y="1"/>
                        </a:lnTo>
                        <a:lnTo>
                          <a:pt x="185" y="1"/>
                        </a:lnTo>
                        <a:lnTo>
                          <a:pt x="165" y="0"/>
                        </a:lnTo>
                        <a:lnTo>
                          <a:pt x="147" y="0"/>
                        </a:lnTo>
                        <a:lnTo>
                          <a:pt x="126" y="0"/>
                        </a:lnTo>
                        <a:lnTo>
                          <a:pt x="109" y="0"/>
                        </a:lnTo>
                        <a:lnTo>
                          <a:pt x="89" y="2"/>
                        </a:lnTo>
                        <a:lnTo>
                          <a:pt x="67" y="4"/>
                        </a:lnTo>
                        <a:lnTo>
                          <a:pt x="47" y="7"/>
                        </a:lnTo>
                        <a:lnTo>
                          <a:pt x="28" y="10"/>
                        </a:lnTo>
                        <a:lnTo>
                          <a:pt x="14" y="11"/>
                        </a:lnTo>
                        <a:lnTo>
                          <a:pt x="4" y="14"/>
                        </a:lnTo>
                        <a:lnTo>
                          <a:pt x="0" y="14"/>
                        </a:lnTo>
                        <a:lnTo>
                          <a:pt x="4" y="14"/>
                        </a:lnTo>
                        <a:lnTo>
                          <a:pt x="14" y="12"/>
                        </a:lnTo>
                        <a:lnTo>
                          <a:pt x="31" y="11"/>
                        </a:lnTo>
                        <a:lnTo>
                          <a:pt x="50" y="10"/>
                        </a:lnTo>
                        <a:lnTo>
                          <a:pt x="72" y="10"/>
                        </a:lnTo>
                        <a:lnTo>
                          <a:pt x="95" y="8"/>
                        </a:lnTo>
                        <a:lnTo>
                          <a:pt x="115" y="7"/>
                        </a:lnTo>
                        <a:lnTo>
                          <a:pt x="134" y="7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8" name="Freeform 84"/>
                  <p:cNvSpPr>
                    <a:spLocks/>
                  </p:cNvSpPr>
                  <p:nvPr/>
                </p:nvSpPr>
                <p:spPr bwMode="auto">
                  <a:xfrm>
                    <a:off x="3686" y="14335"/>
                    <a:ext cx="120" cy="179"/>
                  </a:xfrm>
                  <a:custGeom>
                    <a:avLst/>
                    <a:gdLst/>
                    <a:ahLst/>
                    <a:cxnLst>
                      <a:cxn ang="0">
                        <a:pos x="50" y="82"/>
                      </a:cxn>
                      <a:cxn ang="0">
                        <a:pos x="43" y="94"/>
                      </a:cxn>
                      <a:cxn ang="0">
                        <a:pos x="36" y="105"/>
                      </a:cxn>
                      <a:cxn ang="0">
                        <a:pos x="28" y="117"/>
                      </a:cxn>
                      <a:cxn ang="0">
                        <a:pos x="23" y="128"/>
                      </a:cxn>
                      <a:cxn ang="0">
                        <a:pos x="15" y="140"/>
                      </a:cxn>
                      <a:cxn ang="0">
                        <a:pos x="10" y="151"/>
                      </a:cxn>
                      <a:cxn ang="0">
                        <a:pos x="4" y="163"/>
                      </a:cxn>
                      <a:cxn ang="0">
                        <a:pos x="0" y="176"/>
                      </a:cxn>
                      <a:cxn ang="0">
                        <a:pos x="0" y="179"/>
                      </a:cxn>
                      <a:cxn ang="0">
                        <a:pos x="1" y="179"/>
                      </a:cxn>
                      <a:cxn ang="0">
                        <a:pos x="4" y="179"/>
                      </a:cxn>
                      <a:cxn ang="0">
                        <a:pos x="7" y="177"/>
                      </a:cxn>
                      <a:cxn ang="0">
                        <a:pos x="13" y="166"/>
                      </a:cxn>
                      <a:cxn ang="0">
                        <a:pos x="18" y="154"/>
                      </a:cxn>
                      <a:cxn ang="0">
                        <a:pos x="26" y="143"/>
                      </a:cxn>
                      <a:cxn ang="0">
                        <a:pos x="31" y="131"/>
                      </a:cxn>
                      <a:cxn ang="0">
                        <a:pos x="39" y="120"/>
                      </a:cxn>
                      <a:cxn ang="0">
                        <a:pos x="46" y="110"/>
                      </a:cxn>
                      <a:cxn ang="0">
                        <a:pos x="53" y="98"/>
                      </a:cxn>
                      <a:cxn ang="0">
                        <a:pos x="60" y="87"/>
                      </a:cxn>
                      <a:cxn ang="0">
                        <a:pos x="69" y="72"/>
                      </a:cxn>
                      <a:cxn ang="0">
                        <a:pos x="76" y="59"/>
                      </a:cxn>
                      <a:cxn ang="0">
                        <a:pos x="83" y="48"/>
                      </a:cxn>
                      <a:cxn ang="0">
                        <a:pos x="92" y="36"/>
                      </a:cxn>
                      <a:cxn ang="0">
                        <a:pos x="99" y="26"/>
                      </a:cxn>
                      <a:cxn ang="0">
                        <a:pos x="106" y="13"/>
                      </a:cxn>
                      <a:cxn ang="0">
                        <a:pos x="112" y="4"/>
                      </a:cxn>
                      <a:cxn ang="0">
                        <a:pos x="113" y="0"/>
                      </a:cxn>
                      <a:cxn ang="0">
                        <a:pos x="112" y="3"/>
                      </a:cxn>
                      <a:cxn ang="0">
                        <a:pos x="106" y="9"/>
                      </a:cxn>
                      <a:cxn ang="0">
                        <a:pos x="99" y="19"/>
                      </a:cxn>
                      <a:cxn ang="0">
                        <a:pos x="89" y="30"/>
                      </a:cxn>
                      <a:cxn ang="0">
                        <a:pos x="79" y="43"/>
                      </a:cxn>
                      <a:cxn ang="0">
                        <a:pos x="69" y="58"/>
                      </a:cxn>
                      <a:cxn ang="0">
                        <a:pos x="59" y="71"/>
                      </a:cxn>
                      <a:cxn ang="0">
                        <a:pos x="50" y="82"/>
                      </a:cxn>
                    </a:cxnLst>
                    <a:rect l="0" t="0" r="r" b="b"/>
                    <a:pathLst>
                      <a:path w="113" h="179">
                        <a:moveTo>
                          <a:pt x="50" y="82"/>
                        </a:moveTo>
                        <a:lnTo>
                          <a:pt x="43" y="94"/>
                        </a:lnTo>
                        <a:lnTo>
                          <a:pt x="36" y="105"/>
                        </a:lnTo>
                        <a:lnTo>
                          <a:pt x="28" y="117"/>
                        </a:lnTo>
                        <a:lnTo>
                          <a:pt x="23" y="128"/>
                        </a:lnTo>
                        <a:lnTo>
                          <a:pt x="15" y="140"/>
                        </a:lnTo>
                        <a:lnTo>
                          <a:pt x="10" y="151"/>
                        </a:lnTo>
                        <a:lnTo>
                          <a:pt x="4" y="163"/>
                        </a:lnTo>
                        <a:lnTo>
                          <a:pt x="0" y="176"/>
                        </a:lnTo>
                        <a:lnTo>
                          <a:pt x="0" y="179"/>
                        </a:lnTo>
                        <a:lnTo>
                          <a:pt x="1" y="179"/>
                        </a:lnTo>
                        <a:lnTo>
                          <a:pt x="4" y="179"/>
                        </a:lnTo>
                        <a:lnTo>
                          <a:pt x="7" y="177"/>
                        </a:lnTo>
                        <a:lnTo>
                          <a:pt x="13" y="166"/>
                        </a:lnTo>
                        <a:lnTo>
                          <a:pt x="18" y="154"/>
                        </a:lnTo>
                        <a:lnTo>
                          <a:pt x="26" y="143"/>
                        </a:lnTo>
                        <a:lnTo>
                          <a:pt x="31" y="131"/>
                        </a:lnTo>
                        <a:lnTo>
                          <a:pt x="39" y="120"/>
                        </a:lnTo>
                        <a:lnTo>
                          <a:pt x="46" y="110"/>
                        </a:lnTo>
                        <a:lnTo>
                          <a:pt x="53" y="98"/>
                        </a:lnTo>
                        <a:lnTo>
                          <a:pt x="60" y="87"/>
                        </a:lnTo>
                        <a:lnTo>
                          <a:pt x="69" y="72"/>
                        </a:lnTo>
                        <a:lnTo>
                          <a:pt x="76" y="59"/>
                        </a:lnTo>
                        <a:lnTo>
                          <a:pt x="83" y="48"/>
                        </a:lnTo>
                        <a:lnTo>
                          <a:pt x="92" y="36"/>
                        </a:lnTo>
                        <a:lnTo>
                          <a:pt x="99" y="26"/>
                        </a:lnTo>
                        <a:lnTo>
                          <a:pt x="106" y="13"/>
                        </a:lnTo>
                        <a:lnTo>
                          <a:pt x="112" y="4"/>
                        </a:lnTo>
                        <a:lnTo>
                          <a:pt x="113" y="0"/>
                        </a:lnTo>
                        <a:lnTo>
                          <a:pt x="112" y="3"/>
                        </a:lnTo>
                        <a:lnTo>
                          <a:pt x="106" y="9"/>
                        </a:lnTo>
                        <a:lnTo>
                          <a:pt x="99" y="19"/>
                        </a:lnTo>
                        <a:lnTo>
                          <a:pt x="89" y="30"/>
                        </a:lnTo>
                        <a:lnTo>
                          <a:pt x="79" y="43"/>
                        </a:lnTo>
                        <a:lnTo>
                          <a:pt x="69" y="58"/>
                        </a:lnTo>
                        <a:lnTo>
                          <a:pt x="59" y="71"/>
                        </a:lnTo>
                        <a:lnTo>
                          <a:pt x="50" y="82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9" name="Freeform 85"/>
                  <p:cNvSpPr>
                    <a:spLocks/>
                  </p:cNvSpPr>
                  <p:nvPr/>
                </p:nvSpPr>
                <p:spPr bwMode="auto">
                  <a:xfrm>
                    <a:off x="3631" y="14479"/>
                    <a:ext cx="336" cy="58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4" y="25"/>
                      </a:cxn>
                      <a:cxn ang="0">
                        <a:pos x="67" y="50"/>
                      </a:cxn>
                      <a:cxn ang="0">
                        <a:pos x="98" y="79"/>
                      </a:cxn>
                      <a:cxn ang="0">
                        <a:pos x="127" y="109"/>
                      </a:cxn>
                      <a:cxn ang="0">
                        <a:pos x="152" y="142"/>
                      </a:cxn>
                      <a:cxn ang="0">
                        <a:pos x="176" y="177"/>
                      </a:cxn>
                      <a:cxn ang="0">
                        <a:pos x="197" y="214"/>
                      </a:cxn>
                      <a:cxn ang="0">
                        <a:pos x="216" y="252"/>
                      </a:cxn>
                      <a:cxn ang="0">
                        <a:pos x="232" y="291"/>
                      </a:cxn>
                      <a:cxn ang="0">
                        <a:pos x="246" y="331"/>
                      </a:cxn>
                      <a:cxn ang="0">
                        <a:pos x="258" y="373"/>
                      </a:cxn>
                      <a:cxn ang="0">
                        <a:pos x="269" y="414"/>
                      </a:cxn>
                      <a:cxn ang="0">
                        <a:pos x="278" y="456"/>
                      </a:cxn>
                      <a:cxn ang="0">
                        <a:pos x="287" y="498"/>
                      </a:cxn>
                      <a:cxn ang="0">
                        <a:pos x="295" y="541"/>
                      </a:cxn>
                      <a:cxn ang="0">
                        <a:pos x="302" y="583"/>
                      </a:cxn>
                      <a:cxn ang="0">
                        <a:pos x="305" y="587"/>
                      </a:cxn>
                      <a:cxn ang="0">
                        <a:pos x="311" y="586"/>
                      </a:cxn>
                      <a:cxn ang="0">
                        <a:pos x="315" y="583"/>
                      </a:cxn>
                      <a:cxn ang="0">
                        <a:pos x="318" y="577"/>
                      </a:cxn>
                      <a:cxn ang="0">
                        <a:pos x="315" y="532"/>
                      </a:cxn>
                      <a:cxn ang="0">
                        <a:pos x="311" y="488"/>
                      </a:cxn>
                      <a:cxn ang="0">
                        <a:pos x="307" y="443"/>
                      </a:cxn>
                      <a:cxn ang="0">
                        <a:pos x="300" y="399"/>
                      </a:cxn>
                      <a:cxn ang="0">
                        <a:pos x="289" y="355"/>
                      </a:cxn>
                      <a:cxn ang="0">
                        <a:pos x="278" y="312"/>
                      </a:cxn>
                      <a:cxn ang="0">
                        <a:pos x="265" y="269"/>
                      </a:cxn>
                      <a:cxn ang="0">
                        <a:pos x="248" y="227"/>
                      </a:cxn>
                      <a:cxn ang="0">
                        <a:pos x="238" y="207"/>
                      </a:cxn>
                      <a:cxn ang="0">
                        <a:pos x="227" y="189"/>
                      </a:cxn>
                      <a:cxn ang="0">
                        <a:pos x="216" y="170"/>
                      </a:cxn>
                      <a:cxn ang="0">
                        <a:pos x="203" y="151"/>
                      </a:cxn>
                      <a:cxn ang="0">
                        <a:pos x="190" y="135"/>
                      </a:cxn>
                      <a:cxn ang="0">
                        <a:pos x="177" y="119"/>
                      </a:cxn>
                      <a:cxn ang="0">
                        <a:pos x="161" y="104"/>
                      </a:cxn>
                      <a:cxn ang="0">
                        <a:pos x="147" y="89"/>
                      </a:cxn>
                      <a:cxn ang="0">
                        <a:pos x="131" y="75"/>
                      </a:cxn>
                      <a:cxn ang="0">
                        <a:pos x="114" y="62"/>
                      </a:cxn>
                      <a:cxn ang="0">
                        <a:pos x="96" y="50"/>
                      </a:cxn>
                      <a:cxn ang="0">
                        <a:pos x="78" y="39"/>
                      </a:cxn>
                      <a:cxn ang="0">
                        <a:pos x="59" y="27"/>
                      </a:cxn>
                      <a:cxn ang="0">
                        <a:pos x="40" y="17"/>
                      </a:cxn>
                      <a:cxn ang="0">
                        <a:pos x="20" y="9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18" h="587">
                        <a:moveTo>
                          <a:pt x="0" y="0"/>
                        </a:moveTo>
                        <a:lnTo>
                          <a:pt x="34" y="25"/>
                        </a:lnTo>
                        <a:lnTo>
                          <a:pt x="67" y="50"/>
                        </a:lnTo>
                        <a:lnTo>
                          <a:pt x="98" y="79"/>
                        </a:lnTo>
                        <a:lnTo>
                          <a:pt x="127" y="109"/>
                        </a:lnTo>
                        <a:lnTo>
                          <a:pt x="152" y="142"/>
                        </a:lnTo>
                        <a:lnTo>
                          <a:pt x="176" y="177"/>
                        </a:lnTo>
                        <a:lnTo>
                          <a:pt x="197" y="214"/>
                        </a:lnTo>
                        <a:lnTo>
                          <a:pt x="216" y="252"/>
                        </a:lnTo>
                        <a:lnTo>
                          <a:pt x="232" y="291"/>
                        </a:lnTo>
                        <a:lnTo>
                          <a:pt x="246" y="331"/>
                        </a:lnTo>
                        <a:lnTo>
                          <a:pt x="258" y="373"/>
                        </a:lnTo>
                        <a:lnTo>
                          <a:pt x="269" y="414"/>
                        </a:lnTo>
                        <a:lnTo>
                          <a:pt x="278" y="456"/>
                        </a:lnTo>
                        <a:lnTo>
                          <a:pt x="287" y="498"/>
                        </a:lnTo>
                        <a:lnTo>
                          <a:pt x="295" y="541"/>
                        </a:lnTo>
                        <a:lnTo>
                          <a:pt x="302" y="583"/>
                        </a:lnTo>
                        <a:lnTo>
                          <a:pt x="305" y="587"/>
                        </a:lnTo>
                        <a:lnTo>
                          <a:pt x="311" y="586"/>
                        </a:lnTo>
                        <a:lnTo>
                          <a:pt x="315" y="583"/>
                        </a:lnTo>
                        <a:lnTo>
                          <a:pt x="318" y="577"/>
                        </a:lnTo>
                        <a:lnTo>
                          <a:pt x="315" y="532"/>
                        </a:lnTo>
                        <a:lnTo>
                          <a:pt x="311" y="488"/>
                        </a:lnTo>
                        <a:lnTo>
                          <a:pt x="307" y="443"/>
                        </a:lnTo>
                        <a:lnTo>
                          <a:pt x="300" y="399"/>
                        </a:lnTo>
                        <a:lnTo>
                          <a:pt x="289" y="355"/>
                        </a:lnTo>
                        <a:lnTo>
                          <a:pt x="278" y="312"/>
                        </a:lnTo>
                        <a:lnTo>
                          <a:pt x="265" y="269"/>
                        </a:lnTo>
                        <a:lnTo>
                          <a:pt x="248" y="227"/>
                        </a:lnTo>
                        <a:lnTo>
                          <a:pt x="238" y="207"/>
                        </a:lnTo>
                        <a:lnTo>
                          <a:pt x="227" y="189"/>
                        </a:lnTo>
                        <a:lnTo>
                          <a:pt x="216" y="170"/>
                        </a:lnTo>
                        <a:lnTo>
                          <a:pt x="203" y="151"/>
                        </a:lnTo>
                        <a:lnTo>
                          <a:pt x="190" y="135"/>
                        </a:lnTo>
                        <a:lnTo>
                          <a:pt x="177" y="119"/>
                        </a:lnTo>
                        <a:lnTo>
                          <a:pt x="161" y="104"/>
                        </a:lnTo>
                        <a:lnTo>
                          <a:pt x="147" y="89"/>
                        </a:lnTo>
                        <a:lnTo>
                          <a:pt x="131" y="75"/>
                        </a:lnTo>
                        <a:lnTo>
                          <a:pt x="114" y="62"/>
                        </a:lnTo>
                        <a:lnTo>
                          <a:pt x="96" y="50"/>
                        </a:lnTo>
                        <a:lnTo>
                          <a:pt x="78" y="39"/>
                        </a:lnTo>
                        <a:lnTo>
                          <a:pt x="59" y="27"/>
                        </a:lnTo>
                        <a:lnTo>
                          <a:pt x="40" y="17"/>
                        </a:lnTo>
                        <a:lnTo>
                          <a:pt x="2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0" name="Freeform 86"/>
                  <p:cNvSpPr>
                    <a:spLocks/>
                  </p:cNvSpPr>
                  <p:nvPr/>
                </p:nvSpPr>
                <p:spPr bwMode="auto">
                  <a:xfrm>
                    <a:off x="3842" y="14059"/>
                    <a:ext cx="200" cy="774"/>
                  </a:xfrm>
                  <a:custGeom>
                    <a:avLst/>
                    <a:gdLst/>
                    <a:ahLst/>
                    <a:cxnLst>
                      <a:cxn ang="0">
                        <a:pos x="73" y="177"/>
                      </a:cxn>
                      <a:cxn ang="0">
                        <a:pos x="82" y="200"/>
                      </a:cxn>
                      <a:cxn ang="0">
                        <a:pos x="89" y="224"/>
                      </a:cxn>
                      <a:cxn ang="0">
                        <a:pos x="95" y="247"/>
                      </a:cxn>
                      <a:cxn ang="0">
                        <a:pos x="101" y="272"/>
                      </a:cxn>
                      <a:cxn ang="0">
                        <a:pos x="106" y="295"/>
                      </a:cxn>
                      <a:cxn ang="0">
                        <a:pos x="111" y="319"/>
                      </a:cxn>
                      <a:cxn ang="0">
                        <a:pos x="115" y="344"/>
                      </a:cxn>
                      <a:cxn ang="0">
                        <a:pos x="119" y="368"/>
                      </a:cxn>
                      <a:cxn ang="0">
                        <a:pos x="131" y="466"/>
                      </a:cxn>
                      <a:cxn ang="0">
                        <a:pos x="137" y="565"/>
                      </a:cxn>
                      <a:cxn ang="0">
                        <a:pos x="139" y="665"/>
                      </a:cxn>
                      <a:cxn ang="0">
                        <a:pos x="142" y="764"/>
                      </a:cxn>
                      <a:cxn ang="0">
                        <a:pos x="147" y="773"/>
                      </a:cxn>
                      <a:cxn ang="0">
                        <a:pos x="154" y="774"/>
                      </a:cxn>
                      <a:cxn ang="0">
                        <a:pos x="162" y="770"/>
                      </a:cxn>
                      <a:cxn ang="0">
                        <a:pos x="167" y="762"/>
                      </a:cxn>
                      <a:cxn ang="0">
                        <a:pos x="184" y="662"/>
                      </a:cxn>
                      <a:cxn ang="0">
                        <a:pos x="190" y="560"/>
                      </a:cxn>
                      <a:cxn ang="0">
                        <a:pos x="183" y="457"/>
                      </a:cxn>
                      <a:cxn ang="0">
                        <a:pos x="164" y="358"/>
                      </a:cxn>
                      <a:cxn ang="0">
                        <a:pos x="158" y="334"/>
                      </a:cxn>
                      <a:cxn ang="0">
                        <a:pos x="151" y="311"/>
                      </a:cxn>
                      <a:cxn ang="0">
                        <a:pos x="144" y="288"/>
                      </a:cxn>
                      <a:cxn ang="0">
                        <a:pos x="137" y="265"/>
                      </a:cxn>
                      <a:cxn ang="0">
                        <a:pos x="126" y="242"/>
                      </a:cxn>
                      <a:cxn ang="0">
                        <a:pos x="118" y="219"/>
                      </a:cxn>
                      <a:cxn ang="0">
                        <a:pos x="108" y="197"/>
                      </a:cxn>
                      <a:cxn ang="0">
                        <a:pos x="96" y="175"/>
                      </a:cxn>
                      <a:cxn ang="0">
                        <a:pos x="90" y="164"/>
                      </a:cxn>
                      <a:cxn ang="0">
                        <a:pos x="83" y="152"/>
                      </a:cxn>
                      <a:cxn ang="0">
                        <a:pos x="77" y="141"/>
                      </a:cxn>
                      <a:cxn ang="0">
                        <a:pos x="70" y="129"/>
                      </a:cxn>
                      <a:cxn ang="0">
                        <a:pos x="63" y="118"/>
                      </a:cxn>
                      <a:cxn ang="0">
                        <a:pos x="57" y="108"/>
                      </a:cxn>
                      <a:cxn ang="0">
                        <a:pos x="50" y="96"/>
                      </a:cxn>
                      <a:cxn ang="0">
                        <a:pos x="44" y="85"/>
                      </a:cxn>
                      <a:cxn ang="0">
                        <a:pos x="39" y="73"/>
                      </a:cxn>
                      <a:cxn ang="0">
                        <a:pos x="31" y="59"/>
                      </a:cxn>
                      <a:cxn ang="0">
                        <a:pos x="24" y="46"/>
                      </a:cxn>
                      <a:cxn ang="0">
                        <a:pos x="17" y="32"/>
                      </a:cxn>
                      <a:cxn ang="0">
                        <a:pos x="10" y="19"/>
                      </a:cxn>
                      <a:cxn ang="0">
                        <a:pos x="4" y="9"/>
                      </a:cxn>
                      <a:cxn ang="0">
                        <a:pos x="1" y="3"/>
                      </a:cxn>
                      <a:cxn ang="0">
                        <a:pos x="0" y="0"/>
                      </a:cxn>
                      <a:cxn ang="0">
                        <a:pos x="3" y="6"/>
                      </a:cxn>
                      <a:cxn ang="0">
                        <a:pos x="8" y="19"/>
                      </a:cxn>
                      <a:cxn ang="0">
                        <a:pos x="17" y="40"/>
                      </a:cxn>
                      <a:cxn ang="0">
                        <a:pos x="28" y="66"/>
                      </a:cxn>
                      <a:cxn ang="0">
                        <a:pos x="40" y="95"/>
                      </a:cxn>
                      <a:cxn ang="0">
                        <a:pos x="52" y="124"/>
                      </a:cxn>
                      <a:cxn ang="0">
                        <a:pos x="63" y="152"/>
                      </a:cxn>
                      <a:cxn ang="0">
                        <a:pos x="73" y="177"/>
                      </a:cxn>
                    </a:cxnLst>
                    <a:rect l="0" t="0" r="r" b="b"/>
                    <a:pathLst>
                      <a:path w="190" h="774">
                        <a:moveTo>
                          <a:pt x="73" y="177"/>
                        </a:moveTo>
                        <a:lnTo>
                          <a:pt x="82" y="200"/>
                        </a:lnTo>
                        <a:lnTo>
                          <a:pt x="89" y="224"/>
                        </a:lnTo>
                        <a:lnTo>
                          <a:pt x="95" y="247"/>
                        </a:lnTo>
                        <a:lnTo>
                          <a:pt x="101" y="272"/>
                        </a:lnTo>
                        <a:lnTo>
                          <a:pt x="106" y="295"/>
                        </a:lnTo>
                        <a:lnTo>
                          <a:pt x="111" y="319"/>
                        </a:lnTo>
                        <a:lnTo>
                          <a:pt x="115" y="344"/>
                        </a:lnTo>
                        <a:lnTo>
                          <a:pt x="119" y="368"/>
                        </a:lnTo>
                        <a:lnTo>
                          <a:pt x="131" y="466"/>
                        </a:lnTo>
                        <a:lnTo>
                          <a:pt x="137" y="565"/>
                        </a:lnTo>
                        <a:lnTo>
                          <a:pt x="139" y="665"/>
                        </a:lnTo>
                        <a:lnTo>
                          <a:pt x="142" y="764"/>
                        </a:lnTo>
                        <a:lnTo>
                          <a:pt x="147" y="773"/>
                        </a:lnTo>
                        <a:lnTo>
                          <a:pt x="154" y="774"/>
                        </a:lnTo>
                        <a:lnTo>
                          <a:pt x="162" y="770"/>
                        </a:lnTo>
                        <a:lnTo>
                          <a:pt x="167" y="762"/>
                        </a:lnTo>
                        <a:lnTo>
                          <a:pt x="184" y="662"/>
                        </a:lnTo>
                        <a:lnTo>
                          <a:pt x="190" y="560"/>
                        </a:lnTo>
                        <a:lnTo>
                          <a:pt x="183" y="457"/>
                        </a:lnTo>
                        <a:lnTo>
                          <a:pt x="164" y="358"/>
                        </a:lnTo>
                        <a:lnTo>
                          <a:pt x="158" y="334"/>
                        </a:lnTo>
                        <a:lnTo>
                          <a:pt x="151" y="311"/>
                        </a:lnTo>
                        <a:lnTo>
                          <a:pt x="144" y="288"/>
                        </a:lnTo>
                        <a:lnTo>
                          <a:pt x="137" y="265"/>
                        </a:lnTo>
                        <a:lnTo>
                          <a:pt x="126" y="242"/>
                        </a:lnTo>
                        <a:lnTo>
                          <a:pt x="118" y="219"/>
                        </a:lnTo>
                        <a:lnTo>
                          <a:pt x="108" y="197"/>
                        </a:lnTo>
                        <a:lnTo>
                          <a:pt x="96" y="175"/>
                        </a:lnTo>
                        <a:lnTo>
                          <a:pt x="90" y="164"/>
                        </a:lnTo>
                        <a:lnTo>
                          <a:pt x="83" y="152"/>
                        </a:lnTo>
                        <a:lnTo>
                          <a:pt x="77" y="141"/>
                        </a:lnTo>
                        <a:lnTo>
                          <a:pt x="70" y="129"/>
                        </a:lnTo>
                        <a:lnTo>
                          <a:pt x="63" y="118"/>
                        </a:lnTo>
                        <a:lnTo>
                          <a:pt x="57" y="108"/>
                        </a:lnTo>
                        <a:lnTo>
                          <a:pt x="50" y="96"/>
                        </a:lnTo>
                        <a:lnTo>
                          <a:pt x="44" y="85"/>
                        </a:lnTo>
                        <a:lnTo>
                          <a:pt x="39" y="73"/>
                        </a:lnTo>
                        <a:lnTo>
                          <a:pt x="31" y="59"/>
                        </a:lnTo>
                        <a:lnTo>
                          <a:pt x="24" y="46"/>
                        </a:lnTo>
                        <a:lnTo>
                          <a:pt x="17" y="32"/>
                        </a:lnTo>
                        <a:lnTo>
                          <a:pt x="10" y="19"/>
                        </a:lnTo>
                        <a:lnTo>
                          <a:pt x="4" y="9"/>
                        </a:lnTo>
                        <a:lnTo>
                          <a:pt x="1" y="3"/>
                        </a:lnTo>
                        <a:lnTo>
                          <a:pt x="0" y="0"/>
                        </a:lnTo>
                        <a:lnTo>
                          <a:pt x="3" y="6"/>
                        </a:lnTo>
                        <a:lnTo>
                          <a:pt x="8" y="19"/>
                        </a:lnTo>
                        <a:lnTo>
                          <a:pt x="17" y="40"/>
                        </a:lnTo>
                        <a:lnTo>
                          <a:pt x="28" y="66"/>
                        </a:lnTo>
                        <a:lnTo>
                          <a:pt x="40" y="95"/>
                        </a:lnTo>
                        <a:lnTo>
                          <a:pt x="52" y="124"/>
                        </a:lnTo>
                        <a:lnTo>
                          <a:pt x="63" y="152"/>
                        </a:lnTo>
                        <a:lnTo>
                          <a:pt x="73" y="177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1" name="Freeform 87"/>
                  <p:cNvSpPr>
                    <a:spLocks/>
                  </p:cNvSpPr>
                  <p:nvPr/>
                </p:nvSpPr>
                <p:spPr bwMode="auto">
                  <a:xfrm>
                    <a:off x="3994" y="15150"/>
                    <a:ext cx="204" cy="286"/>
                  </a:xfrm>
                  <a:custGeom>
                    <a:avLst/>
                    <a:gdLst/>
                    <a:ahLst/>
                    <a:cxnLst>
                      <a:cxn ang="0">
                        <a:pos x="46" y="108"/>
                      </a:cxn>
                      <a:cxn ang="0">
                        <a:pos x="39" y="118"/>
                      </a:cxn>
                      <a:cxn ang="0">
                        <a:pos x="31" y="129"/>
                      </a:cxn>
                      <a:cxn ang="0">
                        <a:pos x="24" y="139"/>
                      </a:cxn>
                      <a:cxn ang="0">
                        <a:pos x="18" y="151"/>
                      </a:cxn>
                      <a:cxn ang="0">
                        <a:pos x="13" y="162"/>
                      </a:cxn>
                      <a:cxn ang="0">
                        <a:pos x="8" y="174"/>
                      </a:cxn>
                      <a:cxn ang="0">
                        <a:pos x="4" y="185"/>
                      </a:cxn>
                      <a:cxn ang="0">
                        <a:pos x="1" y="197"/>
                      </a:cxn>
                      <a:cxn ang="0">
                        <a:pos x="0" y="220"/>
                      </a:cxn>
                      <a:cxn ang="0">
                        <a:pos x="3" y="243"/>
                      </a:cxn>
                      <a:cxn ang="0">
                        <a:pos x="10" y="265"/>
                      </a:cxn>
                      <a:cxn ang="0">
                        <a:pos x="18" y="285"/>
                      </a:cxn>
                      <a:cxn ang="0">
                        <a:pos x="20" y="286"/>
                      </a:cxn>
                      <a:cxn ang="0">
                        <a:pos x="23" y="286"/>
                      </a:cxn>
                      <a:cxn ang="0">
                        <a:pos x="26" y="283"/>
                      </a:cxn>
                      <a:cxn ang="0">
                        <a:pos x="26" y="280"/>
                      </a:cxn>
                      <a:cxn ang="0">
                        <a:pos x="20" y="256"/>
                      </a:cxn>
                      <a:cxn ang="0">
                        <a:pos x="17" y="234"/>
                      </a:cxn>
                      <a:cxn ang="0">
                        <a:pos x="17" y="211"/>
                      </a:cxn>
                      <a:cxn ang="0">
                        <a:pos x="21" y="190"/>
                      </a:cxn>
                      <a:cxn ang="0">
                        <a:pos x="27" y="170"/>
                      </a:cxn>
                      <a:cxn ang="0">
                        <a:pos x="36" y="150"/>
                      </a:cxn>
                      <a:cxn ang="0">
                        <a:pos x="47" y="129"/>
                      </a:cxn>
                      <a:cxn ang="0">
                        <a:pos x="60" y="109"/>
                      </a:cxn>
                      <a:cxn ang="0">
                        <a:pos x="75" y="92"/>
                      </a:cxn>
                      <a:cxn ang="0">
                        <a:pos x="93" y="73"/>
                      </a:cxn>
                      <a:cxn ang="0">
                        <a:pos x="115" y="56"/>
                      </a:cxn>
                      <a:cxn ang="0">
                        <a:pos x="138" y="39"/>
                      </a:cxn>
                      <a:cxn ang="0">
                        <a:pos x="160" y="23"/>
                      </a:cxn>
                      <a:cxn ang="0">
                        <a:pos x="177" y="11"/>
                      </a:cxn>
                      <a:cxn ang="0">
                        <a:pos x="189" y="3"/>
                      </a:cxn>
                      <a:cxn ang="0">
                        <a:pos x="193" y="0"/>
                      </a:cxn>
                      <a:cxn ang="0">
                        <a:pos x="189" y="3"/>
                      </a:cxn>
                      <a:cxn ang="0">
                        <a:pos x="174" y="11"/>
                      </a:cxn>
                      <a:cxn ang="0">
                        <a:pos x="155" y="23"/>
                      </a:cxn>
                      <a:cxn ang="0">
                        <a:pos x="132" y="39"/>
                      </a:cxn>
                      <a:cxn ang="0">
                        <a:pos x="106" y="56"/>
                      </a:cxn>
                      <a:cxn ang="0">
                        <a:pos x="83" y="73"/>
                      </a:cxn>
                      <a:cxn ang="0">
                        <a:pos x="62" y="91"/>
                      </a:cxn>
                      <a:cxn ang="0">
                        <a:pos x="46" y="108"/>
                      </a:cxn>
                    </a:cxnLst>
                    <a:rect l="0" t="0" r="r" b="b"/>
                    <a:pathLst>
                      <a:path w="193" h="286">
                        <a:moveTo>
                          <a:pt x="46" y="108"/>
                        </a:moveTo>
                        <a:lnTo>
                          <a:pt x="39" y="118"/>
                        </a:lnTo>
                        <a:lnTo>
                          <a:pt x="31" y="129"/>
                        </a:lnTo>
                        <a:lnTo>
                          <a:pt x="24" y="139"/>
                        </a:lnTo>
                        <a:lnTo>
                          <a:pt x="18" y="151"/>
                        </a:lnTo>
                        <a:lnTo>
                          <a:pt x="13" y="162"/>
                        </a:lnTo>
                        <a:lnTo>
                          <a:pt x="8" y="174"/>
                        </a:lnTo>
                        <a:lnTo>
                          <a:pt x="4" y="185"/>
                        </a:lnTo>
                        <a:lnTo>
                          <a:pt x="1" y="197"/>
                        </a:lnTo>
                        <a:lnTo>
                          <a:pt x="0" y="220"/>
                        </a:lnTo>
                        <a:lnTo>
                          <a:pt x="3" y="243"/>
                        </a:lnTo>
                        <a:lnTo>
                          <a:pt x="10" y="265"/>
                        </a:lnTo>
                        <a:lnTo>
                          <a:pt x="18" y="285"/>
                        </a:lnTo>
                        <a:lnTo>
                          <a:pt x="20" y="286"/>
                        </a:lnTo>
                        <a:lnTo>
                          <a:pt x="23" y="286"/>
                        </a:lnTo>
                        <a:lnTo>
                          <a:pt x="26" y="283"/>
                        </a:lnTo>
                        <a:lnTo>
                          <a:pt x="26" y="280"/>
                        </a:lnTo>
                        <a:lnTo>
                          <a:pt x="20" y="256"/>
                        </a:lnTo>
                        <a:lnTo>
                          <a:pt x="17" y="234"/>
                        </a:lnTo>
                        <a:lnTo>
                          <a:pt x="17" y="211"/>
                        </a:lnTo>
                        <a:lnTo>
                          <a:pt x="21" y="190"/>
                        </a:lnTo>
                        <a:lnTo>
                          <a:pt x="27" y="170"/>
                        </a:lnTo>
                        <a:lnTo>
                          <a:pt x="36" y="150"/>
                        </a:lnTo>
                        <a:lnTo>
                          <a:pt x="47" y="129"/>
                        </a:lnTo>
                        <a:lnTo>
                          <a:pt x="60" y="109"/>
                        </a:lnTo>
                        <a:lnTo>
                          <a:pt x="75" y="92"/>
                        </a:lnTo>
                        <a:lnTo>
                          <a:pt x="93" y="73"/>
                        </a:lnTo>
                        <a:lnTo>
                          <a:pt x="115" y="56"/>
                        </a:lnTo>
                        <a:lnTo>
                          <a:pt x="138" y="39"/>
                        </a:lnTo>
                        <a:lnTo>
                          <a:pt x="160" y="23"/>
                        </a:lnTo>
                        <a:lnTo>
                          <a:pt x="177" y="11"/>
                        </a:lnTo>
                        <a:lnTo>
                          <a:pt x="189" y="3"/>
                        </a:lnTo>
                        <a:lnTo>
                          <a:pt x="193" y="0"/>
                        </a:lnTo>
                        <a:lnTo>
                          <a:pt x="189" y="3"/>
                        </a:lnTo>
                        <a:lnTo>
                          <a:pt x="174" y="11"/>
                        </a:lnTo>
                        <a:lnTo>
                          <a:pt x="155" y="23"/>
                        </a:lnTo>
                        <a:lnTo>
                          <a:pt x="132" y="39"/>
                        </a:lnTo>
                        <a:lnTo>
                          <a:pt x="106" y="56"/>
                        </a:lnTo>
                        <a:lnTo>
                          <a:pt x="83" y="73"/>
                        </a:lnTo>
                        <a:lnTo>
                          <a:pt x="62" y="91"/>
                        </a:lnTo>
                        <a:lnTo>
                          <a:pt x="46" y="108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2" name="Freeform 88"/>
                  <p:cNvSpPr>
                    <a:spLocks/>
                  </p:cNvSpPr>
                  <p:nvPr/>
                </p:nvSpPr>
                <p:spPr bwMode="auto">
                  <a:xfrm>
                    <a:off x="4123" y="15156"/>
                    <a:ext cx="162" cy="303"/>
                  </a:xfrm>
                  <a:custGeom>
                    <a:avLst/>
                    <a:gdLst/>
                    <a:ahLst/>
                    <a:cxnLst>
                      <a:cxn ang="0">
                        <a:pos x="35" y="129"/>
                      </a:cxn>
                      <a:cxn ang="0">
                        <a:pos x="23" y="151"/>
                      </a:cxn>
                      <a:cxn ang="0">
                        <a:pos x="15" y="172"/>
                      </a:cxn>
                      <a:cxn ang="0">
                        <a:pos x="7" y="195"/>
                      </a:cxn>
                      <a:cxn ang="0">
                        <a:pos x="2" y="218"/>
                      </a:cxn>
                      <a:cxn ang="0">
                        <a:pos x="0" y="238"/>
                      </a:cxn>
                      <a:cxn ang="0">
                        <a:pos x="3" y="260"/>
                      </a:cxn>
                      <a:cxn ang="0">
                        <a:pos x="7" y="280"/>
                      </a:cxn>
                      <a:cxn ang="0">
                        <a:pos x="12" y="300"/>
                      </a:cxn>
                      <a:cxn ang="0">
                        <a:pos x="13" y="303"/>
                      </a:cxn>
                      <a:cxn ang="0">
                        <a:pos x="16" y="302"/>
                      </a:cxn>
                      <a:cxn ang="0">
                        <a:pos x="19" y="299"/>
                      </a:cxn>
                      <a:cxn ang="0">
                        <a:pos x="20" y="296"/>
                      </a:cxn>
                      <a:cxn ang="0">
                        <a:pos x="16" y="251"/>
                      </a:cxn>
                      <a:cxn ang="0">
                        <a:pos x="20" y="208"/>
                      </a:cxn>
                      <a:cxn ang="0">
                        <a:pos x="31" y="168"/>
                      </a:cxn>
                      <a:cxn ang="0">
                        <a:pos x="49" y="126"/>
                      </a:cxn>
                      <a:cxn ang="0">
                        <a:pos x="62" y="106"/>
                      </a:cxn>
                      <a:cxn ang="0">
                        <a:pos x="77" y="85"/>
                      </a:cxn>
                      <a:cxn ang="0">
                        <a:pos x="94" y="64"/>
                      </a:cxn>
                      <a:cxn ang="0">
                        <a:pos x="113" y="44"/>
                      </a:cxn>
                      <a:cxn ang="0">
                        <a:pos x="129" y="27"/>
                      </a:cxn>
                      <a:cxn ang="0">
                        <a:pos x="142" y="13"/>
                      </a:cxn>
                      <a:cxn ang="0">
                        <a:pos x="152" y="3"/>
                      </a:cxn>
                      <a:cxn ang="0">
                        <a:pos x="154" y="0"/>
                      </a:cxn>
                      <a:cxn ang="0">
                        <a:pos x="150" y="3"/>
                      </a:cxn>
                      <a:cxn ang="0">
                        <a:pos x="140" y="13"/>
                      </a:cxn>
                      <a:cxn ang="0">
                        <a:pos x="126" y="27"/>
                      </a:cxn>
                      <a:cxn ang="0">
                        <a:pos x="107" y="44"/>
                      </a:cxn>
                      <a:cxn ang="0">
                        <a:pos x="87" y="66"/>
                      </a:cxn>
                      <a:cxn ang="0">
                        <a:pos x="67" y="87"/>
                      </a:cxn>
                      <a:cxn ang="0">
                        <a:pos x="49" y="109"/>
                      </a:cxn>
                      <a:cxn ang="0">
                        <a:pos x="35" y="129"/>
                      </a:cxn>
                    </a:cxnLst>
                    <a:rect l="0" t="0" r="r" b="b"/>
                    <a:pathLst>
                      <a:path w="154" h="303">
                        <a:moveTo>
                          <a:pt x="35" y="129"/>
                        </a:moveTo>
                        <a:lnTo>
                          <a:pt x="23" y="151"/>
                        </a:lnTo>
                        <a:lnTo>
                          <a:pt x="15" y="172"/>
                        </a:lnTo>
                        <a:lnTo>
                          <a:pt x="7" y="195"/>
                        </a:lnTo>
                        <a:lnTo>
                          <a:pt x="2" y="218"/>
                        </a:lnTo>
                        <a:lnTo>
                          <a:pt x="0" y="238"/>
                        </a:lnTo>
                        <a:lnTo>
                          <a:pt x="3" y="260"/>
                        </a:lnTo>
                        <a:lnTo>
                          <a:pt x="7" y="280"/>
                        </a:lnTo>
                        <a:lnTo>
                          <a:pt x="12" y="300"/>
                        </a:lnTo>
                        <a:lnTo>
                          <a:pt x="13" y="303"/>
                        </a:lnTo>
                        <a:lnTo>
                          <a:pt x="16" y="302"/>
                        </a:lnTo>
                        <a:lnTo>
                          <a:pt x="19" y="299"/>
                        </a:lnTo>
                        <a:lnTo>
                          <a:pt x="20" y="296"/>
                        </a:lnTo>
                        <a:lnTo>
                          <a:pt x="16" y="251"/>
                        </a:lnTo>
                        <a:lnTo>
                          <a:pt x="20" y="208"/>
                        </a:lnTo>
                        <a:lnTo>
                          <a:pt x="31" y="168"/>
                        </a:lnTo>
                        <a:lnTo>
                          <a:pt x="49" y="126"/>
                        </a:lnTo>
                        <a:lnTo>
                          <a:pt x="62" y="106"/>
                        </a:lnTo>
                        <a:lnTo>
                          <a:pt x="77" y="85"/>
                        </a:lnTo>
                        <a:lnTo>
                          <a:pt x="94" y="64"/>
                        </a:lnTo>
                        <a:lnTo>
                          <a:pt x="113" y="44"/>
                        </a:lnTo>
                        <a:lnTo>
                          <a:pt x="129" y="27"/>
                        </a:lnTo>
                        <a:lnTo>
                          <a:pt x="142" y="13"/>
                        </a:lnTo>
                        <a:lnTo>
                          <a:pt x="152" y="3"/>
                        </a:lnTo>
                        <a:lnTo>
                          <a:pt x="154" y="0"/>
                        </a:lnTo>
                        <a:lnTo>
                          <a:pt x="150" y="3"/>
                        </a:lnTo>
                        <a:lnTo>
                          <a:pt x="140" y="13"/>
                        </a:lnTo>
                        <a:lnTo>
                          <a:pt x="126" y="27"/>
                        </a:lnTo>
                        <a:lnTo>
                          <a:pt x="107" y="44"/>
                        </a:lnTo>
                        <a:lnTo>
                          <a:pt x="87" y="66"/>
                        </a:lnTo>
                        <a:lnTo>
                          <a:pt x="67" y="87"/>
                        </a:lnTo>
                        <a:lnTo>
                          <a:pt x="49" y="109"/>
                        </a:lnTo>
                        <a:lnTo>
                          <a:pt x="35" y="129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3" name="Freeform 89"/>
                  <p:cNvSpPr>
                    <a:spLocks/>
                  </p:cNvSpPr>
                  <p:nvPr/>
                </p:nvSpPr>
                <p:spPr bwMode="auto">
                  <a:xfrm>
                    <a:off x="2821" y="13558"/>
                    <a:ext cx="776" cy="619"/>
                  </a:xfrm>
                  <a:custGeom>
                    <a:avLst/>
                    <a:gdLst/>
                    <a:ahLst/>
                    <a:cxnLst>
                      <a:cxn ang="0">
                        <a:pos x="728" y="33"/>
                      </a:cxn>
                      <a:cxn ang="0">
                        <a:pos x="706" y="93"/>
                      </a:cxn>
                      <a:cxn ang="0">
                        <a:pos x="674" y="147"/>
                      </a:cxn>
                      <a:cxn ang="0">
                        <a:pos x="634" y="193"/>
                      </a:cxn>
                      <a:cxn ang="0">
                        <a:pos x="587" y="234"/>
                      </a:cxn>
                      <a:cxn ang="0">
                        <a:pos x="533" y="270"/>
                      </a:cxn>
                      <a:cxn ang="0">
                        <a:pos x="477" y="302"/>
                      </a:cxn>
                      <a:cxn ang="0">
                        <a:pos x="419" y="331"/>
                      </a:cxn>
                      <a:cxn ang="0">
                        <a:pos x="363" y="357"/>
                      </a:cxn>
                      <a:cxn ang="0">
                        <a:pos x="310" y="383"/>
                      </a:cxn>
                      <a:cxn ang="0">
                        <a:pos x="257" y="410"/>
                      </a:cxn>
                      <a:cxn ang="0">
                        <a:pos x="205" y="439"/>
                      </a:cxn>
                      <a:cxn ang="0">
                        <a:pos x="154" y="470"/>
                      </a:cxn>
                      <a:cxn ang="0">
                        <a:pos x="105" y="505"/>
                      </a:cxn>
                      <a:cxn ang="0">
                        <a:pos x="59" y="544"/>
                      </a:cxn>
                      <a:cxn ang="0">
                        <a:pos x="19" y="587"/>
                      </a:cxn>
                      <a:cxn ang="0">
                        <a:pos x="0" y="616"/>
                      </a:cxn>
                      <a:cxn ang="0">
                        <a:pos x="7" y="620"/>
                      </a:cxn>
                      <a:cxn ang="0">
                        <a:pos x="36" y="597"/>
                      </a:cxn>
                      <a:cxn ang="0">
                        <a:pos x="88" y="555"/>
                      </a:cxn>
                      <a:cxn ang="0">
                        <a:pos x="140" y="515"/>
                      </a:cxn>
                      <a:cxn ang="0">
                        <a:pos x="195" y="479"/>
                      </a:cxn>
                      <a:cxn ang="0">
                        <a:pos x="236" y="452"/>
                      </a:cxn>
                      <a:cxn ang="0">
                        <a:pos x="265" y="434"/>
                      </a:cxn>
                      <a:cxn ang="0">
                        <a:pos x="295" y="419"/>
                      </a:cxn>
                      <a:cxn ang="0">
                        <a:pos x="326" y="404"/>
                      </a:cxn>
                      <a:cxn ang="0">
                        <a:pos x="356" y="390"/>
                      </a:cxn>
                      <a:cxn ang="0">
                        <a:pos x="385" y="375"/>
                      </a:cxn>
                      <a:cxn ang="0">
                        <a:pos x="415" y="360"/>
                      </a:cxn>
                      <a:cxn ang="0">
                        <a:pos x="445" y="345"/>
                      </a:cxn>
                      <a:cxn ang="0">
                        <a:pos x="484" y="322"/>
                      </a:cxn>
                      <a:cxn ang="0">
                        <a:pos x="533" y="292"/>
                      </a:cxn>
                      <a:cxn ang="0">
                        <a:pos x="579" y="259"/>
                      </a:cxn>
                      <a:cxn ang="0">
                        <a:pos x="623" y="221"/>
                      </a:cxn>
                      <a:cxn ang="0">
                        <a:pos x="660" y="180"/>
                      </a:cxn>
                      <a:cxn ang="0">
                        <a:pos x="690" y="135"/>
                      </a:cxn>
                      <a:cxn ang="0">
                        <a:pos x="715" y="85"/>
                      </a:cxn>
                      <a:cxn ang="0">
                        <a:pos x="729" y="30"/>
                      </a:cxn>
                      <a:cxn ang="0">
                        <a:pos x="734" y="0"/>
                      </a:cxn>
                      <a:cxn ang="0">
                        <a:pos x="734" y="0"/>
                      </a:cxn>
                      <a:cxn ang="0">
                        <a:pos x="734" y="0"/>
                      </a:cxn>
                    </a:cxnLst>
                    <a:rect l="0" t="0" r="r" b="b"/>
                    <a:pathLst>
                      <a:path w="734" h="620">
                        <a:moveTo>
                          <a:pt x="734" y="0"/>
                        </a:moveTo>
                        <a:lnTo>
                          <a:pt x="728" y="33"/>
                        </a:lnTo>
                        <a:lnTo>
                          <a:pt x="719" y="63"/>
                        </a:lnTo>
                        <a:lnTo>
                          <a:pt x="706" y="93"/>
                        </a:lnTo>
                        <a:lnTo>
                          <a:pt x="692" y="121"/>
                        </a:lnTo>
                        <a:lnTo>
                          <a:pt x="674" y="147"/>
                        </a:lnTo>
                        <a:lnTo>
                          <a:pt x="656" y="170"/>
                        </a:lnTo>
                        <a:lnTo>
                          <a:pt x="634" y="193"/>
                        </a:lnTo>
                        <a:lnTo>
                          <a:pt x="611" y="214"/>
                        </a:lnTo>
                        <a:lnTo>
                          <a:pt x="587" y="234"/>
                        </a:lnTo>
                        <a:lnTo>
                          <a:pt x="561" y="253"/>
                        </a:lnTo>
                        <a:lnTo>
                          <a:pt x="533" y="270"/>
                        </a:lnTo>
                        <a:lnTo>
                          <a:pt x="506" y="286"/>
                        </a:lnTo>
                        <a:lnTo>
                          <a:pt x="477" y="302"/>
                        </a:lnTo>
                        <a:lnTo>
                          <a:pt x="448" y="316"/>
                        </a:lnTo>
                        <a:lnTo>
                          <a:pt x="419" y="331"/>
                        </a:lnTo>
                        <a:lnTo>
                          <a:pt x="391" y="344"/>
                        </a:lnTo>
                        <a:lnTo>
                          <a:pt x="363" y="357"/>
                        </a:lnTo>
                        <a:lnTo>
                          <a:pt x="336" y="370"/>
                        </a:lnTo>
                        <a:lnTo>
                          <a:pt x="310" y="383"/>
                        </a:lnTo>
                        <a:lnTo>
                          <a:pt x="282" y="395"/>
                        </a:lnTo>
                        <a:lnTo>
                          <a:pt x="257" y="410"/>
                        </a:lnTo>
                        <a:lnTo>
                          <a:pt x="231" y="424"/>
                        </a:lnTo>
                        <a:lnTo>
                          <a:pt x="205" y="439"/>
                        </a:lnTo>
                        <a:lnTo>
                          <a:pt x="179" y="454"/>
                        </a:lnTo>
                        <a:lnTo>
                          <a:pt x="154" y="470"/>
                        </a:lnTo>
                        <a:lnTo>
                          <a:pt x="130" y="488"/>
                        </a:lnTo>
                        <a:lnTo>
                          <a:pt x="105" y="505"/>
                        </a:lnTo>
                        <a:lnTo>
                          <a:pt x="82" y="524"/>
                        </a:lnTo>
                        <a:lnTo>
                          <a:pt x="59" y="544"/>
                        </a:lnTo>
                        <a:lnTo>
                          <a:pt x="39" y="564"/>
                        </a:lnTo>
                        <a:lnTo>
                          <a:pt x="19" y="587"/>
                        </a:lnTo>
                        <a:lnTo>
                          <a:pt x="1" y="610"/>
                        </a:lnTo>
                        <a:lnTo>
                          <a:pt x="0" y="616"/>
                        </a:lnTo>
                        <a:lnTo>
                          <a:pt x="3" y="618"/>
                        </a:lnTo>
                        <a:lnTo>
                          <a:pt x="7" y="620"/>
                        </a:lnTo>
                        <a:lnTo>
                          <a:pt x="11" y="618"/>
                        </a:lnTo>
                        <a:lnTo>
                          <a:pt x="36" y="597"/>
                        </a:lnTo>
                        <a:lnTo>
                          <a:pt x="62" y="575"/>
                        </a:lnTo>
                        <a:lnTo>
                          <a:pt x="88" y="555"/>
                        </a:lnTo>
                        <a:lnTo>
                          <a:pt x="114" y="535"/>
                        </a:lnTo>
                        <a:lnTo>
                          <a:pt x="140" y="515"/>
                        </a:lnTo>
                        <a:lnTo>
                          <a:pt x="167" y="496"/>
                        </a:lnTo>
                        <a:lnTo>
                          <a:pt x="195" y="479"/>
                        </a:lnTo>
                        <a:lnTo>
                          <a:pt x="222" y="460"/>
                        </a:lnTo>
                        <a:lnTo>
                          <a:pt x="236" y="452"/>
                        </a:lnTo>
                        <a:lnTo>
                          <a:pt x="251" y="443"/>
                        </a:lnTo>
                        <a:lnTo>
                          <a:pt x="265" y="434"/>
                        </a:lnTo>
                        <a:lnTo>
                          <a:pt x="281" y="427"/>
                        </a:lnTo>
                        <a:lnTo>
                          <a:pt x="295" y="419"/>
                        </a:lnTo>
                        <a:lnTo>
                          <a:pt x="310" y="411"/>
                        </a:lnTo>
                        <a:lnTo>
                          <a:pt x="326" y="404"/>
                        </a:lnTo>
                        <a:lnTo>
                          <a:pt x="340" y="397"/>
                        </a:lnTo>
                        <a:lnTo>
                          <a:pt x="356" y="390"/>
                        </a:lnTo>
                        <a:lnTo>
                          <a:pt x="370" y="383"/>
                        </a:lnTo>
                        <a:lnTo>
                          <a:pt x="385" y="375"/>
                        </a:lnTo>
                        <a:lnTo>
                          <a:pt x="401" y="367"/>
                        </a:lnTo>
                        <a:lnTo>
                          <a:pt x="415" y="360"/>
                        </a:lnTo>
                        <a:lnTo>
                          <a:pt x="431" y="352"/>
                        </a:lnTo>
                        <a:lnTo>
                          <a:pt x="445" y="345"/>
                        </a:lnTo>
                        <a:lnTo>
                          <a:pt x="460" y="337"/>
                        </a:lnTo>
                        <a:lnTo>
                          <a:pt x="484" y="322"/>
                        </a:lnTo>
                        <a:lnTo>
                          <a:pt x="509" y="308"/>
                        </a:lnTo>
                        <a:lnTo>
                          <a:pt x="533" y="292"/>
                        </a:lnTo>
                        <a:lnTo>
                          <a:pt x="556" y="276"/>
                        </a:lnTo>
                        <a:lnTo>
                          <a:pt x="579" y="259"/>
                        </a:lnTo>
                        <a:lnTo>
                          <a:pt x="601" y="240"/>
                        </a:lnTo>
                        <a:lnTo>
                          <a:pt x="623" y="221"/>
                        </a:lnTo>
                        <a:lnTo>
                          <a:pt x="641" y="201"/>
                        </a:lnTo>
                        <a:lnTo>
                          <a:pt x="660" y="180"/>
                        </a:lnTo>
                        <a:lnTo>
                          <a:pt x="676" y="158"/>
                        </a:lnTo>
                        <a:lnTo>
                          <a:pt x="690" y="135"/>
                        </a:lnTo>
                        <a:lnTo>
                          <a:pt x="703" y="111"/>
                        </a:lnTo>
                        <a:lnTo>
                          <a:pt x="715" y="85"/>
                        </a:lnTo>
                        <a:lnTo>
                          <a:pt x="723" y="57"/>
                        </a:lnTo>
                        <a:lnTo>
                          <a:pt x="729" y="30"/>
                        </a:lnTo>
                        <a:lnTo>
                          <a:pt x="734" y="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4" name="Freeform 90"/>
                  <p:cNvSpPr>
                    <a:spLocks/>
                  </p:cNvSpPr>
                  <p:nvPr/>
                </p:nvSpPr>
                <p:spPr bwMode="auto">
                  <a:xfrm>
                    <a:off x="4298" y="14181"/>
                    <a:ext cx="376" cy="482"/>
                  </a:xfrm>
                  <a:custGeom>
                    <a:avLst/>
                    <a:gdLst/>
                    <a:ahLst/>
                    <a:cxnLst>
                      <a:cxn ang="0">
                        <a:pos x="52" y="120"/>
                      </a:cxn>
                      <a:cxn ang="0">
                        <a:pos x="62" y="137"/>
                      </a:cxn>
                      <a:cxn ang="0">
                        <a:pos x="72" y="154"/>
                      </a:cxn>
                      <a:cxn ang="0">
                        <a:pos x="82" y="171"/>
                      </a:cxn>
                      <a:cxn ang="0">
                        <a:pos x="94" y="187"/>
                      </a:cxn>
                      <a:cxn ang="0">
                        <a:pos x="105" y="205"/>
                      </a:cxn>
                      <a:cxn ang="0">
                        <a:pos x="117" y="220"/>
                      </a:cxn>
                      <a:cxn ang="0">
                        <a:pos x="128" y="236"/>
                      </a:cxn>
                      <a:cxn ang="0">
                        <a:pos x="140" y="252"/>
                      </a:cxn>
                      <a:cxn ang="0">
                        <a:pos x="164" y="282"/>
                      </a:cxn>
                      <a:cxn ang="0">
                        <a:pos x="189" y="312"/>
                      </a:cxn>
                      <a:cxn ang="0">
                        <a:pos x="215" y="343"/>
                      </a:cxn>
                      <a:cxn ang="0">
                        <a:pos x="241" y="371"/>
                      </a:cxn>
                      <a:cxn ang="0">
                        <a:pos x="267" y="400"/>
                      </a:cxn>
                      <a:cxn ang="0">
                        <a:pos x="294" y="428"/>
                      </a:cxn>
                      <a:cxn ang="0">
                        <a:pos x="321" y="455"/>
                      </a:cxn>
                      <a:cxn ang="0">
                        <a:pos x="349" y="482"/>
                      </a:cxn>
                      <a:cxn ang="0">
                        <a:pos x="352" y="482"/>
                      </a:cxn>
                      <a:cxn ang="0">
                        <a:pos x="355" y="481"/>
                      </a:cxn>
                      <a:cxn ang="0">
                        <a:pos x="356" y="479"/>
                      </a:cxn>
                      <a:cxn ang="0">
                        <a:pos x="355" y="476"/>
                      </a:cxn>
                      <a:cxn ang="0">
                        <a:pos x="329" y="449"/>
                      </a:cxn>
                      <a:cxn ang="0">
                        <a:pos x="304" y="422"/>
                      </a:cxn>
                      <a:cxn ang="0">
                        <a:pos x="278" y="393"/>
                      </a:cxn>
                      <a:cxn ang="0">
                        <a:pos x="254" y="366"/>
                      </a:cxn>
                      <a:cxn ang="0">
                        <a:pos x="229" y="337"/>
                      </a:cxn>
                      <a:cxn ang="0">
                        <a:pos x="206" y="308"/>
                      </a:cxn>
                      <a:cxn ang="0">
                        <a:pos x="182" y="279"/>
                      </a:cxn>
                      <a:cxn ang="0">
                        <a:pos x="159" y="251"/>
                      </a:cxn>
                      <a:cxn ang="0">
                        <a:pos x="147" y="236"/>
                      </a:cxn>
                      <a:cxn ang="0">
                        <a:pos x="135" y="222"/>
                      </a:cxn>
                      <a:cxn ang="0">
                        <a:pos x="124" y="206"/>
                      </a:cxn>
                      <a:cxn ang="0">
                        <a:pos x="112" y="192"/>
                      </a:cxn>
                      <a:cxn ang="0">
                        <a:pos x="102" y="176"/>
                      </a:cxn>
                      <a:cxn ang="0">
                        <a:pos x="91" y="160"/>
                      </a:cxn>
                      <a:cxn ang="0">
                        <a:pos x="81" y="144"/>
                      </a:cxn>
                      <a:cxn ang="0">
                        <a:pos x="71" y="128"/>
                      </a:cxn>
                      <a:cxn ang="0">
                        <a:pos x="61" y="112"/>
                      </a:cxn>
                      <a:cxn ang="0">
                        <a:pos x="49" y="92"/>
                      </a:cxn>
                      <a:cxn ang="0">
                        <a:pos x="37" y="71"/>
                      </a:cxn>
                      <a:cxn ang="0">
                        <a:pos x="26" y="51"/>
                      </a:cxn>
                      <a:cxn ang="0">
                        <a:pos x="16" y="30"/>
                      </a:cxn>
                      <a:cxn ang="0">
                        <a:pos x="7" y="15"/>
                      </a:cxn>
                      <a:cxn ang="0">
                        <a:pos x="1" y="5"/>
                      </a:cxn>
                      <a:cxn ang="0">
                        <a:pos x="0" y="0"/>
                      </a:cxn>
                      <a:cxn ang="0">
                        <a:pos x="1" y="5"/>
                      </a:cxn>
                      <a:cxn ang="0">
                        <a:pos x="6" y="13"/>
                      </a:cxn>
                      <a:cxn ang="0">
                        <a:pos x="12" y="29"/>
                      </a:cxn>
                      <a:cxn ang="0">
                        <a:pos x="19" y="46"/>
                      </a:cxn>
                      <a:cxn ang="0">
                        <a:pos x="26" y="66"/>
                      </a:cxn>
                      <a:cxn ang="0">
                        <a:pos x="35" y="85"/>
                      </a:cxn>
                      <a:cxn ang="0">
                        <a:pos x="43" y="104"/>
                      </a:cxn>
                      <a:cxn ang="0">
                        <a:pos x="52" y="120"/>
                      </a:cxn>
                    </a:cxnLst>
                    <a:rect l="0" t="0" r="r" b="b"/>
                    <a:pathLst>
                      <a:path w="356" h="482">
                        <a:moveTo>
                          <a:pt x="52" y="120"/>
                        </a:moveTo>
                        <a:lnTo>
                          <a:pt x="62" y="137"/>
                        </a:lnTo>
                        <a:lnTo>
                          <a:pt x="72" y="154"/>
                        </a:lnTo>
                        <a:lnTo>
                          <a:pt x="82" y="171"/>
                        </a:lnTo>
                        <a:lnTo>
                          <a:pt x="94" y="187"/>
                        </a:lnTo>
                        <a:lnTo>
                          <a:pt x="105" y="205"/>
                        </a:lnTo>
                        <a:lnTo>
                          <a:pt x="117" y="220"/>
                        </a:lnTo>
                        <a:lnTo>
                          <a:pt x="128" y="236"/>
                        </a:lnTo>
                        <a:lnTo>
                          <a:pt x="140" y="252"/>
                        </a:lnTo>
                        <a:lnTo>
                          <a:pt x="164" y="282"/>
                        </a:lnTo>
                        <a:lnTo>
                          <a:pt x="189" y="312"/>
                        </a:lnTo>
                        <a:lnTo>
                          <a:pt x="215" y="343"/>
                        </a:lnTo>
                        <a:lnTo>
                          <a:pt x="241" y="371"/>
                        </a:lnTo>
                        <a:lnTo>
                          <a:pt x="267" y="400"/>
                        </a:lnTo>
                        <a:lnTo>
                          <a:pt x="294" y="428"/>
                        </a:lnTo>
                        <a:lnTo>
                          <a:pt x="321" y="455"/>
                        </a:lnTo>
                        <a:lnTo>
                          <a:pt x="349" y="482"/>
                        </a:lnTo>
                        <a:lnTo>
                          <a:pt x="352" y="482"/>
                        </a:lnTo>
                        <a:lnTo>
                          <a:pt x="355" y="481"/>
                        </a:lnTo>
                        <a:lnTo>
                          <a:pt x="356" y="479"/>
                        </a:lnTo>
                        <a:lnTo>
                          <a:pt x="355" y="476"/>
                        </a:lnTo>
                        <a:lnTo>
                          <a:pt x="329" y="449"/>
                        </a:lnTo>
                        <a:lnTo>
                          <a:pt x="304" y="422"/>
                        </a:lnTo>
                        <a:lnTo>
                          <a:pt x="278" y="393"/>
                        </a:lnTo>
                        <a:lnTo>
                          <a:pt x="254" y="366"/>
                        </a:lnTo>
                        <a:lnTo>
                          <a:pt x="229" y="337"/>
                        </a:lnTo>
                        <a:lnTo>
                          <a:pt x="206" y="308"/>
                        </a:lnTo>
                        <a:lnTo>
                          <a:pt x="182" y="279"/>
                        </a:lnTo>
                        <a:lnTo>
                          <a:pt x="159" y="251"/>
                        </a:lnTo>
                        <a:lnTo>
                          <a:pt x="147" y="236"/>
                        </a:lnTo>
                        <a:lnTo>
                          <a:pt x="135" y="222"/>
                        </a:lnTo>
                        <a:lnTo>
                          <a:pt x="124" y="206"/>
                        </a:lnTo>
                        <a:lnTo>
                          <a:pt x="112" y="192"/>
                        </a:lnTo>
                        <a:lnTo>
                          <a:pt x="102" y="176"/>
                        </a:lnTo>
                        <a:lnTo>
                          <a:pt x="91" y="160"/>
                        </a:lnTo>
                        <a:lnTo>
                          <a:pt x="81" y="144"/>
                        </a:lnTo>
                        <a:lnTo>
                          <a:pt x="71" y="128"/>
                        </a:lnTo>
                        <a:lnTo>
                          <a:pt x="61" y="112"/>
                        </a:lnTo>
                        <a:lnTo>
                          <a:pt x="49" y="92"/>
                        </a:lnTo>
                        <a:lnTo>
                          <a:pt x="37" y="71"/>
                        </a:lnTo>
                        <a:lnTo>
                          <a:pt x="26" y="51"/>
                        </a:lnTo>
                        <a:lnTo>
                          <a:pt x="16" y="30"/>
                        </a:lnTo>
                        <a:lnTo>
                          <a:pt x="7" y="15"/>
                        </a:lnTo>
                        <a:lnTo>
                          <a:pt x="1" y="5"/>
                        </a:lnTo>
                        <a:lnTo>
                          <a:pt x="0" y="0"/>
                        </a:lnTo>
                        <a:lnTo>
                          <a:pt x="1" y="5"/>
                        </a:lnTo>
                        <a:lnTo>
                          <a:pt x="6" y="13"/>
                        </a:lnTo>
                        <a:lnTo>
                          <a:pt x="12" y="29"/>
                        </a:lnTo>
                        <a:lnTo>
                          <a:pt x="19" y="46"/>
                        </a:lnTo>
                        <a:lnTo>
                          <a:pt x="26" y="66"/>
                        </a:lnTo>
                        <a:lnTo>
                          <a:pt x="35" y="85"/>
                        </a:lnTo>
                        <a:lnTo>
                          <a:pt x="43" y="104"/>
                        </a:lnTo>
                        <a:lnTo>
                          <a:pt x="52" y="12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5" name="Freeform 91"/>
                  <p:cNvSpPr>
                    <a:spLocks/>
                  </p:cNvSpPr>
                  <p:nvPr/>
                </p:nvSpPr>
                <p:spPr bwMode="auto">
                  <a:xfrm>
                    <a:off x="4133" y="14364"/>
                    <a:ext cx="183" cy="151"/>
                  </a:xfrm>
                  <a:custGeom>
                    <a:avLst/>
                    <a:gdLst/>
                    <a:ahLst/>
                    <a:cxnLst>
                      <a:cxn ang="0">
                        <a:pos x="75" y="75"/>
                      </a:cxn>
                      <a:cxn ang="0">
                        <a:pos x="87" y="83"/>
                      </a:cxn>
                      <a:cxn ang="0">
                        <a:pos x="98" y="93"/>
                      </a:cxn>
                      <a:cxn ang="0">
                        <a:pos x="110" y="102"/>
                      </a:cxn>
                      <a:cxn ang="0">
                        <a:pos x="123" y="112"/>
                      </a:cxn>
                      <a:cxn ang="0">
                        <a:pos x="136" y="122"/>
                      </a:cxn>
                      <a:cxn ang="0">
                        <a:pos x="147" y="132"/>
                      </a:cxn>
                      <a:cxn ang="0">
                        <a:pos x="160" y="141"/>
                      </a:cxn>
                      <a:cxn ang="0">
                        <a:pos x="172" y="151"/>
                      </a:cxn>
                      <a:cxn ang="0">
                        <a:pos x="173" y="148"/>
                      </a:cxn>
                      <a:cxn ang="0">
                        <a:pos x="173" y="142"/>
                      </a:cxn>
                      <a:cxn ang="0">
                        <a:pos x="173" y="138"/>
                      </a:cxn>
                      <a:cxn ang="0">
                        <a:pos x="173" y="135"/>
                      </a:cxn>
                      <a:cxn ang="0">
                        <a:pos x="150" y="116"/>
                      </a:cxn>
                      <a:cxn ang="0">
                        <a:pos x="123" y="95"/>
                      </a:cxn>
                      <a:cxn ang="0">
                        <a:pos x="94" y="72"/>
                      </a:cxn>
                      <a:cxn ang="0">
                        <a:pos x="67" y="50"/>
                      </a:cxn>
                      <a:cxn ang="0">
                        <a:pos x="41" y="30"/>
                      </a:cxn>
                      <a:cxn ang="0">
                        <a:pos x="19" y="14"/>
                      </a:cxn>
                      <a:cxn ang="0">
                        <a:pos x="6" y="4"/>
                      </a:cxn>
                      <a:cxn ang="0">
                        <a:pos x="0" y="0"/>
                      </a:cxn>
                      <a:cxn ang="0">
                        <a:pos x="2" y="3"/>
                      </a:cxn>
                      <a:cxn ang="0">
                        <a:pos x="8" y="9"/>
                      </a:cxn>
                      <a:cxn ang="0">
                        <a:pos x="16" y="17"/>
                      </a:cxn>
                      <a:cxn ang="0">
                        <a:pos x="28" y="29"/>
                      </a:cxn>
                      <a:cxn ang="0">
                        <a:pos x="39" y="42"/>
                      </a:cxn>
                      <a:cxn ang="0">
                        <a:pos x="52" y="53"/>
                      </a:cxn>
                      <a:cxn ang="0">
                        <a:pos x="64" y="65"/>
                      </a:cxn>
                      <a:cxn ang="0">
                        <a:pos x="75" y="75"/>
                      </a:cxn>
                    </a:cxnLst>
                    <a:rect l="0" t="0" r="r" b="b"/>
                    <a:pathLst>
                      <a:path w="173" h="151">
                        <a:moveTo>
                          <a:pt x="75" y="75"/>
                        </a:moveTo>
                        <a:lnTo>
                          <a:pt x="87" y="83"/>
                        </a:lnTo>
                        <a:lnTo>
                          <a:pt x="98" y="93"/>
                        </a:lnTo>
                        <a:lnTo>
                          <a:pt x="110" y="102"/>
                        </a:lnTo>
                        <a:lnTo>
                          <a:pt x="123" y="112"/>
                        </a:lnTo>
                        <a:lnTo>
                          <a:pt x="136" y="122"/>
                        </a:lnTo>
                        <a:lnTo>
                          <a:pt x="147" y="132"/>
                        </a:lnTo>
                        <a:lnTo>
                          <a:pt x="160" y="141"/>
                        </a:lnTo>
                        <a:lnTo>
                          <a:pt x="172" y="151"/>
                        </a:lnTo>
                        <a:lnTo>
                          <a:pt x="173" y="148"/>
                        </a:lnTo>
                        <a:lnTo>
                          <a:pt x="173" y="142"/>
                        </a:lnTo>
                        <a:lnTo>
                          <a:pt x="173" y="138"/>
                        </a:lnTo>
                        <a:lnTo>
                          <a:pt x="173" y="135"/>
                        </a:lnTo>
                        <a:lnTo>
                          <a:pt x="150" y="116"/>
                        </a:lnTo>
                        <a:lnTo>
                          <a:pt x="123" y="95"/>
                        </a:lnTo>
                        <a:lnTo>
                          <a:pt x="94" y="72"/>
                        </a:lnTo>
                        <a:lnTo>
                          <a:pt x="67" y="50"/>
                        </a:lnTo>
                        <a:lnTo>
                          <a:pt x="41" y="30"/>
                        </a:lnTo>
                        <a:lnTo>
                          <a:pt x="19" y="14"/>
                        </a:lnTo>
                        <a:lnTo>
                          <a:pt x="6" y="4"/>
                        </a:lnTo>
                        <a:lnTo>
                          <a:pt x="0" y="0"/>
                        </a:lnTo>
                        <a:lnTo>
                          <a:pt x="2" y="3"/>
                        </a:lnTo>
                        <a:lnTo>
                          <a:pt x="8" y="9"/>
                        </a:lnTo>
                        <a:lnTo>
                          <a:pt x="16" y="17"/>
                        </a:lnTo>
                        <a:lnTo>
                          <a:pt x="28" y="29"/>
                        </a:lnTo>
                        <a:lnTo>
                          <a:pt x="39" y="42"/>
                        </a:lnTo>
                        <a:lnTo>
                          <a:pt x="52" y="53"/>
                        </a:lnTo>
                        <a:lnTo>
                          <a:pt x="64" y="65"/>
                        </a:lnTo>
                        <a:lnTo>
                          <a:pt x="75" y="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6" name="Freeform 92"/>
                  <p:cNvSpPr>
                    <a:spLocks/>
                  </p:cNvSpPr>
                  <p:nvPr/>
                </p:nvSpPr>
                <p:spPr bwMode="auto">
                  <a:xfrm>
                    <a:off x="4008" y="14479"/>
                    <a:ext cx="284" cy="594"/>
                  </a:xfrm>
                  <a:custGeom>
                    <a:avLst/>
                    <a:gdLst/>
                    <a:ahLst/>
                    <a:cxnLst>
                      <a:cxn ang="0">
                        <a:pos x="186" y="328"/>
                      </a:cxn>
                      <a:cxn ang="0">
                        <a:pos x="167" y="364"/>
                      </a:cxn>
                      <a:cxn ang="0">
                        <a:pos x="147" y="399"/>
                      </a:cxn>
                      <a:cxn ang="0">
                        <a:pos x="125" y="432"/>
                      </a:cxn>
                      <a:cxn ang="0">
                        <a:pos x="102" y="465"/>
                      </a:cxn>
                      <a:cxn ang="0">
                        <a:pos x="79" y="496"/>
                      </a:cxn>
                      <a:cxn ang="0">
                        <a:pos x="53" y="528"/>
                      </a:cxn>
                      <a:cxn ang="0">
                        <a:pos x="29" y="558"/>
                      </a:cxn>
                      <a:cxn ang="0">
                        <a:pos x="1" y="587"/>
                      </a:cxn>
                      <a:cxn ang="0">
                        <a:pos x="0" y="590"/>
                      </a:cxn>
                      <a:cxn ang="0">
                        <a:pos x="1" y="593"/>
                      </a:cxn>
                      <a:cxn ang="0">
                        <a:pos x="3" y="594"/>
                      </a:cxn>
                      <a:cxn ang="0">
                        <a:pos x="5" y="593"/>
                      </a:cxn>
                      <a:cxn ang="0">
                        <a:pos x="34" y="564"/>
                      </a:cxn>
                      <a:cxn ang="0">
                        <a:pos x="62" y="534"/>
                      </a:cxn>
                      <a:cxn ang="0">
                        <a:pos x="88" y="502"/>
                      </a:cxn>
                      <a:cxn ang="0">
                        <a:pos x="114" y="470"/>
                      </a:cxn>
                      <a:cxn ang="0">
                        <a:pos x="137" y="439"/>
                      </a:cxn>
                      <a:cxn ang="0">
                        <a:pos x="160" y="404"/>
                      </a:cxn>
                      <a:cxn ang="0">
                        <a:pos x="180" y="370"/>
                      </a:cxn>
                      <a:cxn ang="0">
                        <a:pos x="199" y="334"/>
                      </a:cxn>
                      <a:cxn ang="0">
                        <a:pos x="216" y="289"/>
                      </a:cxn>
                      <a:cxn ang="0">
                        <a:pos x="232" y="237"/>
                      </a:cxn>
                      <a:cxn ang="0">
                        <a:pos x="243" y="183"/>
                      </a:cxn>
                      <a:cxn ang="0">
                        <a:pos x="253" y="128"/>
                      </a:cxn>
                      <a:cxn ang="0">
                        <a:pos x="261" y="78"/>
                      </a:cxn>
                      <a:cxn ang="0">
                        <a:pos x="265" y="37"/>
                      </a:cxn>
                      <a:cxn ang="0">
                        <a:pos x="268" y="10"/>
                      </a:cxn>
                      <a:cxn ang="0">
                        <a:pos x="269" y="0"/>
                      </a:cxn>
                      <a:cxn ang="0">
                        <a:pos x="268" y="10"/>
                      </a:cxn>
                      <a:cxn ang="0">
                        <a:pos x="263" y="37"/>
                      </a:cxn>
                      <a:cxn ang="0">
                        <a:pos x="256" y="76"/>
                      </a:cxn>
                      <a:cxn ang="0">
                        <a:pos x="246" y="125"/>
                      </a:cxn>
                      <a:cxn ang="0">
                        <a:pos x="235" y="180"/>
                      </a:cxn>
                      <a:cxn ang="0">
                        <a:pos x="220" y="233"/>
                      </a:cxn>
                      <a:cxn ang="0">
                        <a:pos x="204" y="285"/>
                      </a:cxn>
                      <a:cxn ang="0">
                        <a:pos x="186" y="328"/>
                      </a:cxn>
                    </a:cxnLst>
                    <a:rect l="0" t="0" r="r" b="b"/>
                    <a:pathLst>
                      <a:path w="269" h="594">
                        <a:moveTo>
                          <a:pt x="186" y="328"/>
                        </a:moveTo>
                        <a:lnTo>
                          <a:pt x="167" y="364"/>
                        </a:lnTo>
                        <a:lnTo>
                          <a:pt x="147" y="399"/>
                        </a:lnTo>
                        <a:lnTo>
                          <a:pt x="125" y="432"/>
                        </a:lnTo>
                        <a:lnTo>
                          <a:pt x="102" y="465"/>
                        </a:lnTo>
                        <a:lnTo>
                          <a:pt x="79" y="496"/>
                        </a:lnTo>
                        <a:lnTo>
                          <a:pt x="53" y="528"/>
                        </a:lnTo>
                        <a:lnTo>
                          <a:pt x="29" y="558"/>
                        </a:lnTo>
                        <a:lnTo>
                          <a:pt x="1" y="587"/>
                        </a:lnTo>
                        <a:lnTo>
                          <a:pt x="0" y="590"/>
                        </a:lnTo>
                        <a:lnTo>
                          <a:pt x="1" y="593"/>
                        </a:lnTo>
                        <a:lnTo>
                          <a:pt x="3" y="594"/>
                        </a:lnTo>
                        <a:lnTo>
                          <a:pt x="5" y="593"/>
                        </a:lnTo>
                        <a:lnTo>
                          <a:pt x="34" y="564"/>
                        </a:lnTo>
                        <a:lnTo>
                          <a:pt x="62" y="534"/>
                        </a:lnTo>
                        <a:lnTo>
                          <a:pt x="88" y="502"/>
                        </a:lnTo>
                        <a:lnTo>
                          <a:pt x="114" y="470"/>
                        </a:lnTo>
                        <a:lnTo>
                          <a:pt x="137" y="439"/>
                        </a:lnTo>
                        <a:lnTo>
                          <a:pt x="160" y="404"/>
                        </a:lnTo>
                        <a:lnTo>
                          <a:pt x="180" y="370"/>
                        </a:lnTo>
                        <a:lnTo>
                          <a:pt x="199" y="334"/>
                        </a:lnTo>
                        <a:lnTo>
                          <a:pt x="216" y="289"/>
                        </a:lnTo>
                        <a:lnTo>
                          <a:pt x="232" y="237"/>
                        </a:lnTo>
                        <a:lnTo>
                          <a:pt x="243" y="183"/>
                        </a:lnTo>
                        <a:lnTo>
                          <a:pt x="253" y="128"/>
                        </a:lnTo>
                        <a:lnTo>
                          <a:pt x="261" y="78"/>
                        </a:lnTo>
                        <a:lnTo>
                          <a:pt x="265" y="37"/>
                        </a:lnTo>
                        <a:lnTo>
                          <a:pt x="268" y="10"/>
                        </a:lnTo>
                        <a:lnTo>
                          <a:pt x="269" y="0"/>
                        </a:lnTo>
                        <a:lnTo>
                          <a:pt x="268" y="10"/>
                        </a:lnTo>
                        <a:lnTo>
                          <a:pt x="263" y="37"/>
                        </a:lnTo>
                        <a:lnTo>
                          <a:pt x="256" y="76"/>
                        </a:lnTo>
                        <a:lnTo>
                          <a:pt x="246" y="125"/>
                        </a:lnTo>
                        <a:lnTo>
                          <a:pt x="235" y="180"/>
                        </a:lnTo>
                        <a:lnTo>
                          <a:pt x="220" y="233"/>
                        </a:lnTo>
                        <a:lnTo>
                          <a:pt x="204" y="285"/>
                        </a:lnTo>
                        <a:lnTo>
                          <a:pt x="186" y="328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7" name="Freeform 93"/>
                  <p:cNvSpPr>
                    <a:spLocks/>
                  </p:cNvSpPr>
                  <p:nvPr/>
                </p:nvSpPr>
                <p:spPr bwMode="auto">
                  <a:xfrm>
                    <a:off x="4215" y="14230"/>
                    <a:ext cx="159" cy="906"/>
                  </a:xfrm>
                  <a:custGeom>
                    <a:avLst/>
                    <a:gdLst/>
                    <a:ahLst/>
                    <a:cxnLst>
                      <a:cxn ang="0">
                        <a:pos x="50" y="0"/>
                      </a:cxn>
                      <a:cxn ang="0">
                        <a:pos x="56" y="26"/>
                      </a:cxn>
                      <a:cxn ang="0">
                        <a:pos x="63" y="52"/>
                      </a:cxn>
                      <a:cxn ang="0">
                        <a:pos x="70" y="76"/>
                      </a:cxn>
                      <a:cxn ang="0">
                        <a:pos x="79" y="101"/>
                      </a:cxn>
                      <a:cxn ang="0">
                        <a:pos x="88" y="127"/>
                      </a:cxn>
                      <a:cxn ang="0">
                        <a:pos x="95" y="151"/>
                      </a:cxn>
                      <a:cxn ang="0">
                        <a:pos x="102" y="177"/>
                      </a:cxn>
                      <a:cxn ang="0">
                        <a:pos x="108" y="203"/>
                      </a:cxn>
                      <a:cxn ang="0">
                        <a:pos x="118" y="263"/>
                      </a:cxn>
                      <a:cxn ang="0">
                        <a:pos x="125" y="325"/>
                      </a:cxn>
                      <a:cxn ang="0">
                        <a:pos x="129" y="389"/>
                      </a:cxn>
                      <a:cxn ang="0">
                        <a:pos x="129" y="452"/>
                      </a:cxn>
                      <a:cxn ang="0">
                        <a:pos x="125" y="511"/>
                      </a:cxn>
                      <a:cxn ang="0">
                        <a:pos x="118" y="568"/>
                      </a:cxn>
                      <a:cxn ang="0">
                        <a:pos x="106" y="626"/>
                      </a:cxn>
                      <a:cxn ang="0">
                        <a:pos x="92" y="682"/>
                      </a:cxn>
                      <a:cxn ang="0">
                        <a:pos x="73" y="737"/>
                      </a:cxn>
                      <a:cxn ang="0">
                        <a:pos x="52" y="791"/>
                      </a:cxn>
                      <a:cxn ang="0">
                        <a:pos x="27" y="845"/>
                      </a:cxn>
                      <a:cxn ang="0">
                        <a:pos x="1" y="898"/>
                      </a:cxn>
                      <a:cxn ang="0">
                        <a:pos x="0" y="904"/>
                      </a:cxn>
                      <a:cxn ang="0">
                        <a:pos x="3" y="907"/>
                      </a:cxn>
                      <a:cxn ang="0">
                        <a:pos x="8" y="905"/>
                      </a:cxn>
                      <a:cxn ang="0">
                        <a:pos x="13" y="902"/>
                      </a:cxn>
                      <a:cxn ang="0">
                        <a:pos x="27" y="876"/>
                      </a:cxn>
                      <a:cxn ang="0">
                        <a:pos x="42" y="852"/>
                      </a:cxn>
                      <a:cxn ang="0">
                        <a:pos x="56" y="826"/>
                      </a:cxn>
                      <a:cxn ang="0">
                        <a:pos x="69" y="799"/>
                      </a:cxn>
                      <a:cxn ang="0">
                        <a:pos x="82" y="773"/>
                      </a:cxn>
                      <a:cxn ang="0">
                        <a:pos x="93" y="745"/>
                      </a:cxn>
                      <a:cxn ang="0">
                        <a:pos x="105" y="718"/>
                      </a:cxn>
                      <a:cxn ang="0">
                        <a:pos x="115" y="691"/>
                      </a:cxn>
                      <a:cxn ang="0">
                        <a:pos x="132" y="633"/>
                      </a:cxn>
                      <a:cxn ang="0">
                        <a:pos x="142" y="576"/>
                      </a:cxn>
                      <a:cxn ang="0">
                        <a:pos x="150" y="517"/>
                      </a:cxn>
                      <a:cxn ang="0">
                        <a:pos x="151" y="456"/>
                      </a:cxn>
                      <a:cxn ang="0">
                        <a:pos x="150" y="396"/>
                      </a:cxn>
                      <a:cxn ang="0">
                        <a:pos x="144" y="335"/>
                      </a:cxn>
                      <a:cxn ang="0">
                        <a:pos x="135" y="276"/>
                      </a:cxn>
                      <a:cxn ang="0">
                        <a:pos x="124" y="217"/>
                      </a:cxn>
                      <a:cxn ang="0">
                        <a:pos x="116" y="190"/>
                      </a:cxn>
                      <a:cxn ang="0">
                        <a:pos x="108" y="163"/>
                      </a:cxn>
                      <a:cxn ang="0">
                        <a:pos x="98" y="135"/>
                      </a:cxn>
                      <a:cxn ang="0">
                        <a:pos x="88" y="108"/>
                      </a:cxn>
                      <a:cxn ang="0">
                        <a:pos x="78" y="82"/>
                      </a:cxn>
                      <a:cxn ang="0">
                        <a:pos x="69" y="55"/>
                      </a:cxn>
                      <a:cxn ang="0">
                        <a:pos x="59" y="27"/>
                      </a:cxn>
                      <a:cxn ang="0">
                        <a:pos x="52" y="0"/>
                      </a:cxn>
                      <a:cxn ang="0">
                        <a:pos x="52" y="0"/>
                      </a:cxn>
                      <a:cxn ang="0">
                        <a:pos x="52" y="0"/>
                      </a:cxn>
                      <a:cxn ang="0">
                        <a:pos x="50" y="0"/>
                      </a:cxn>
                      <a:cxn ang="0">
                        <a:pos x="50" y="0"/>
                      </a:cxn>
                      <a:cxn ang="0">
                        <a:pos x="50" y="0"/>
                      </a:cxn>
                    </a:cxnLst>
                    <a:rect l="0" t="0" r="r" b="b"/>
                    <a:pathLst>
                      <a:path w="151" h="907">
                        <a:moveTo>
                          <a:pt x="50" y="0"/>
                        </a:moveTo>
                        <a:lnTo>
                          <a:pt x="56" y="26"/>
                        </a:lnTo>
                        <a:lnTo>
                          <a:pt x="63" y="52"/>
                        </a:lnTo>
                        <a:lnTo>
                          <a:pt x="70" y="76"/>
                        </a:lnTo>
                        <a:lnTo>
                          <a:pt x="79" y="101"/>
                        </a:lnTo>
                        <a:lnTo>
                          <a:pt x="88" y="127"/>
                        </a:lnTo>
                        <a:lnTo>
                          <a:pt x="95" y="151"/>
                        </a:lnTo>
                        <a:lnTo>
                          <a:pt x="102" y="177"/>
                        </a:lnTo>
                        <a:lnTo>
                          <a:pt x="108" y="203"/>
                        </a:lnTo>
                        <a:lnTo>
                          <a:pt x="118" y="263"/>
                        </a:lnTo>
                        <a:lnTo>
                          <a:pt x="125" y="325"/>
                        </a:lnTo>
                        <a:lnTo>
                          <a:pt x="129" y="389"/>
                        </a:lnTo>
                        <a:lnTo>
                          <a:pt x="129" y="452"/>
                        </a:lnTo>
                        <a:lnTo>
                          <a:pt x="125" y="511"/>
                        </a:lnTo>
                        <a:lnTo>
                          <a:pt x="118" y="568"/>
                        </a:lnTo>
                        <a:lnTo>
                          <a:pt x="106" y="626"/>
                        </a:lnTo>
                        <a:lnTo>
                          <a:pt x="92" y="682"/>
                        </a:lnTo>
                        <a:lnTo>
                          <a:pt x="73" y="737"/>
                        </a:lnTo>
                        <a:lnTo>
                          <a:pt x="52" y="791"/>
                        </a:lnTo>
                        <a:lnTo>
                          <a:pt x="27" y="845"/>
                        </a:lnTo>
                        <a:lnTo>
                          <a:pt x="1" y="898"/>
                        </a:lnTo>
                        <a:lnTo>
                          <a:pt x="0" y="904"/>
                        </a:lnTo>
                        <a:lnTo>
                          <a:pt x="3" y="907"/>
                        </a:lnTo>
                        <a:lnTo>
                          <a:pt x="8" y="905"/>
                        </a:lnTo>
                        <a:lnTo>
                          <a:pt x="13" y="902"/>
                        </a:lnTo>
                        <a:lnTo>
                          <a:pt x="27" y="876"/>
                        </a:lnTo>
                        <a:lnTo>
                          <a:pt x="42" y="852"/>
                        </a:lnTo>
                        <a:lnTo>
                          <a:pt x="56" y="826"/>
                        </a:lnTo>
                        <a:lnTo>
                          <a:pt x="69" y="799"/>
                        </a:lnTo>
                        <a:lnTo>
                          <a:pt x="82" y="773"/>
                        </a:lnTo>
                        <a:lnTo>
                          <a:pt x="93" y="745"/>
                        </a:lnTo>
                        <a:lnTo>
                          <a:pt x="105" y="718"/>
                        </a:lnTo>
                        <a:lnTo>
                          <a:pt x="115" y="691"/>
                        </a:lnTo>
                        <a:lnTo>
                          <a:pt x="132" y="633"/>
                        </a:lnTo>
                        <a:lnTo>
                          <a:pt x="142" y="576"/>
                        </a:lnTo>
                        <a:lnTo>
                          <a:pt x="150" y="517"/>
                        </a:lnTo>
                        <a:lnTo>
                          <a:pt x="151" y="456"/>
                        </a:lnTo>
                        <a:lnTo>
                          <a:pt x="150" y="396"/>
                        </a:lnTo>
                        <a:lnTo>
                          <a:pt x="144" y="335"/>
                        </a:lnTo>
                        <a:lnTo>
                          <a:pt x="135" y="276"/>
                        </a:lnTo>
                        <a:lnTo>
                          <a:pt x="124" y="217"/>
                        </a:lnTo>
                        <a:lnTo>
                          <a:pt x="116" y="190"/>
                        </a:lnTo>
                        <a:lnTo>
                          <a:pt x="108" y="163"/>
                        </a:lnTo>
                        <a:lnTo>
                          <a:pt x="98" y="135"/>
                        </a:lnTo>
                        <a:lnTo>
                          <a:pt x="88" y="108"/>
                        </a:lnTo>
                        <a:lnTo>
                          <a:pt x="78" y="82"/>
                        </a:lnTo>
                        <a:lnTo>
                          <a:pt x="69" y="55"/>
                        </a:lnTo>
                        <a:lnTo>
                          <a:pt x="59" y="27"/>
                        </a:lnTo>
                        <a:lnTo>
                          <a:pt x="52" y="0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8" name="Freeform 94"/>
                  <p:cNvSpPr>
                    <a:spLocks/>
                  </p:cNvSpPr>
                  <p:nvPr/>
                </p:nvSpPr>
                <p:spPr bwMode="auto">
                  <a:xfrm>
                    <a:off x="3353" y="15443"/>
                    <a:ext cx="745" cy="61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6" y="3"/>
                      </a:cxn>
                      <a:cxn ang="0">
                        <a:pos x="21" y="6"/>
                      </a:cxn>
                      <a:cxn ang="0">
                        <a:pos x="44" y="9"/>
                      </a:cxn>
                      <a:cxn ang="0">
                        <a:pos x="74" y="12"/>
                      </a:cxn>
                      <a:cxn ang="0">
                        <a:pos x="111" y="16"/>
                      </a:cxn>
                      <a:cxn ang="0">
                        <a:pos x="155" y="21"/>
                      </a:cxn>
                      <a:cxn ang="0">
                        <a:pos x="202" y="23"/>
                      </a:cxn>
                      <a:cxn ang="0">
                        <a:pos x="253" y="26"/>
                      </a:cxn>
                      <a:cxn ang="0">
                        <a:pos x="306" y="29"/>
                      </a:cxn>
                      <a:cxn ang="0">
                        <a:pos x="361" y="31"/>
                      </a:cxn>
                      <a:cxn ang="0">
                        <a:pos x="417" y="31"/>
                      </a:cxn>
                      <a:cxn ang="0">
                        <a:pos x="472" y="29"/>
                      </a:cxn>
                      <a:cxn ang="0">
                        <a:pos x="525" y="26"/>
                      </a:cxn>
                      <a:cxn ang="0">
                        <a:pos x="575" y="21"/>
                      </a:cxn>
                      <a:cxn ang="0">
                        <a:pos x="623" y="12"/>
                      </a:cxn>
                      <a:cxn ang="0">
                        <a:pos x="666" y="2"/>
                      </a:cxn>
                      <a:cxn ang="0">
                        <a:pos x="669" y="2"/>
                      </a:cxn>
                      <a:cxn ang="0">
                        <a:pos x="676" y="0"/>
                      </a:cxn>
                      <a:cxn ang="0">
                        <a:pos x="686" y="0"/>
                      </a:cxn>
                      <a:cxn ang="0">
                        <a:pos x="695" y="0"/>
                      </a:cxn>
                      <a:cxn ang="0">
                        <a:pos x="702" y="2"/>
                      </a:cxn>
                      <a:cxn ang="0">
                        <a:pos x="705" y="6"/>
                      </a:cxn>
                      <a:cxn ang="0">
                        <a:pos x="701" y="13"/>
                      </a:cxn>
                      <a:cxn ang="0">
                        <a:pos x="688" y="25"/>
                      </a:cxn>
                      <a:cxn ang="0">
                        <a:pos x="676" y="31"/>
                      </a:cxn>
                      <a:cxn ang="0">
                        <a:pos x="662" y="38"/>
                      </a:cxn>
                      <a:cxn ang="0">
                        <a:pos x="642" y="44"/>
                      </a:cxn>
                      <a:cxn ang="0">
                        <a:pos x="619" y="48"/>
                      </a:cxn>
                      <a:cxn ang="0">
                        <a:pos x="591" y="52"/>
                      </a:cxn>
                      <a:cxn ang="0">
                        <a:pos x="558" y="56"/>
                      </a:cxn>
                      <a:cxn ang="0">
                        <a:pos x="522" y="59"/>
                      </a:cxn>
                      <a:cxn ang="0">
                        <a:pos x="482" y="61"/>
                      </a:cxn>
                      <a:cxn ang="0">
                        <a:pos x="437" y="61"/>
                      </a:cxn>
                      <a:cxn ang="0">
                        <a:pos x="388" y="58"/>
                      </a:cxn>
                      <a:cxn ang="0">
                        <a:pos x="335" y="55"/>
                      </a:cxn>
                      <a:cxn ang="0">
                        <a:pos x="277" y="49"/>
                      </a:cxn>
                      <a:cxn ang="0">
                        <a:pos x="214" y="42"/>
                      </a:cxn>
                      <a:cxn ang="0">
                        <a:pos x="147" y="32"/>
                      </a:cxn>
                      <a:cxn ang="0">
                        <a:pos x="77" y="19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705" h="61">
                        <a:moveTo>
                          <a:pt x="0" y="3"/>
                        </a:moveTo>
                        <a:lnTo>
                          <a:pt x="6" y="3"/>
                        </a:lnTo>
                        <a:lnTo>
                          <a:pt x="21" y="6"/>
                        </a:lnTo>
                        <a:lnTo>
                          <a:pt x="44" y="9"/>
                        </a:lnTo>
                        <a:lnTo>
                          <a:pt x="74" y="12"/>
                        </a:lnTo>
                        <a:lnTo>
                          <a:pt x="111" y="16"/>
                        </a:lnTo>
                        <a:lnTo>
                          <a:pt x="155" y="21"/>
                        </a:lnTo>
                        <a:lnTo>
                          <a:pt x="202" y="23"/>
                        </a:lnTo>
                        <a:lnTo>
                          <a:pt x="253" y="26"/>
                        </a:lnTo>
                        <a:lnTo>
                          <a:pt x="306" y="29"/>
                        </a:lnTo>
                        <a:lnTo>
                          <a:pt x="361" y="31"/>
                        </a:lnTo>
                        <a:lnTo>
                          <a:pt x="417" y="31"/>
                        </a:lnTo>
                        <a:lnTo>
                          <a:pt x="472" y="29"/>
                        </a:lnTo>
                        <a:lnTo>
                          <a:pt x="525" y="26"/>
                        </a:lnTo>
                        <a:lnTo>
                          <a:pt x="575" y="21"/>
                        </a:lnTo>
                        <a:lnTo>
                          <a:pt x="623" y="12"/>
                        </a:lnTo>
                        <a:lnTo>
                          <a:pt x="666" y="2"/>
                        </a:lnTo>
                        <a:lnTo>
                          <a:pt x="669" y="2"/>
                        </a:lnTo>
                        <a:lnTo>
                          <a:pt x="676" y="0"/>
                        </a:lnTo>
                        <a:lnTo>
                          <a:pt x="686" y="0"/>
                        </a:lnTo>
                        <a:lnTo>
                          <a:pt x="695" y="0"/>
                        </a:lnTo>
                        <a:lnTo>
                          <a:pt x="702" y="2"/>
                        </a:lnTo>
                        <a:lnTo>
                          <a:pt x="705" y="6"/>
                        </a:lnTo>
                        <a:lnTo>
                          <a:pt x="701" y="13"/>
                        </a:lnTo>
                        <a:lnTo>
                          <a:pt x="688" y="25"/>
                        </a:lnTo>
                        <a:lnTo>
                          <a:pt x="676" y="31"/>
                        </a:lnTo>
                        <a:lnTo>
                          <a:pt x="662" y="38"/>
                        </a:lnTo>
                        <a:lnTo>
                          <a:pt x="642" y="44"/>
                        </a:lnTo>
                        <a:lnTo>
                          <a:pt x="619" y="48"/>
                        </a:lnTo>
                        <a:lnTo>
                          <a:pt x="591" y="52"/>
                        </a:lnTo>
                        <a:lnTo>
                          <a:pt x="558" y="56"/>
                        </a:lnTo>
                        <a:lnTo>
                          <a:pt x="522" y="59"/>
                        </a:lnTo>
                        <a:lnTo>
                          <a:pt x="482" y="61"/>
                        </a:lnTo>
                        <a:lnTo>
                          <a:pt x="437" y="61"/>
                        </a:lnTo>
                        <a:lnTo>
                          <a:pt x="388" y="58"/>
                        </a:lnTo>
                        <a:lnTo>
                          <a:pt x="335" y="55"/>
                        </a:lnTo>
                        <a:lnTo>
                          <a:pt x="277" y="49"/>
                        </a:lnTo>
                        <a:lnTo>
                          <a:pt x="214" y="42"/>
                        </a:lnTo>
                        <a:lnTo>
                          <a:pt x="147" y="32"/>
                        </a:lnTo>
                        <a:lnTo>
                          <a:pt x="77" y="19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19" name="Freeform 95"/>
                  <p:cNvSpPr>
                    <a:spLocks/>
                  </p:cNvSpPr>
                  <p:nvPr/>
                </p:nvSpPr>
                <p:spPr bwMode="auto">
                  <a:xfrm>
                    <a:off x="3939" y="13955"/>
                    <a:ext cx="360" cy="20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" y="2"/>
                      </a:cxn>
                      <a:cxn ang="0">
                        <a:pos x="4" y="6"/>
                      </a:cxn>
                      <a:cxn ang="0">
                        <a:pos x="11" y="15"/>
                      </a:cxn>
                      <a:cxn ang="0">
                        <a:pos x="20" y="23"/>
                      </a:cxn>
                      <a:cxn ang="0">
                        <a:pos x="32" y="36"/>
                      </a:cxn>
                      <a:cxn ang="0">
                        <a:pos x="45" y="49"/>
                      </a:cxn>
                      <a:cxn ang="0">
                        <a:pos x="62" y="65"/>
                      </a:cxn>
                      <a:cxn ang="0">
                        <a:pos x="81" y="81"/>
                      </a:cxn>
                      <a:cxn ang="0">
                        <a:pos x="102" y="98"/>
                      </a:cxn>
                      <a:cxn ang="0">
                        <a:pos x="127" y="115"/>
                      </a:cxn>
                      <a:cxn ang="0">
                        <a:pos x="153" y="133"/>
                      </a:cxn>
                      <a:cxn ang="0">
                        <a:pos x="183" y="149"/>
                      </a:cxn>
                      <a:cxn ang="0">
                        <a:pos x="215" y="166"/>
                      </a:cxn>
                      <a:cxn ang="0">
                        <a:pos x="249" y="180"/>
                      </a:cxn>
                      <a:cxn ang="0">
                        <a:pos x="285" y="195"/>
                      </a:cxn>
                      <a:cxn ang="0">
                        <a:pos x="326" y="208"/>
                      </a:cxn>
                      <a:cxn ang="0">
                        <a:pos x="327" y="208"/>
                      </a:cxn>
                      <a:cxn ang="0">
                        <a:pos x="331" y="206"/>
                      </a:cxn>
                      <a:cxn ang="0">
                        <a:pos x="336" y="203"/>
                      </a:cxn>
                      <a:cxn ang="0">
                        <a:pos x="340" y="199"/>
                      </a:cxn>
                      <a:cxn ang="0">
                        <a:pos x="341" y="196"/>
                      </a:cxn>
                      <a:cxn ang="0">
                        <a:pos x="339" y="190"/>
                      </a:cxn>
                      <a:cxn ang="0">
                        <a:pos x="330" y="185"/>
                      </a:cxn>
                      <a:cxn ang="0">
                        <a:pos x="316" y="179"/>
                      </a:cxn>
                      <a:cxn ang="0">
                        <a:pos x="305" y="176"/>
                      </a:cxn>
                      <a:cxn ang="0">
                        <a:pos x="295" y="173"/>
                      </a:cxn>
                      <a:cxn ang="0">
                        <a:pos x="282" y="169"/>
                      </a:cxn>
                      <a:cxn ang="0">
                        <a:pos x="269" y="164"/>
                      </a:cxn>
                      <a:cxn ang="0">
                        <a:pos x="255" y="160"/>
                      </a:cxn>
                      <a:cxn ang="0">
                        <a:pos x="239" y="154"/>
                      </a:cxn>
                      <a:cxn ang="0">
                        <a:pos x="222" y="147"/>
                      </a:cxn>
                      <a:cxn ang="0">
                        <a:pos x="205" y="138"/>
                      </a:cxn>
                      <a:cxn ang="0">
                        <a:pos x="184" y="128"/>
                      </a:cxn>
                      <a:cxn ang="0">
                        <a:pos x="163" y="117"/>
                      </a:cxn>
                      <a:cxn ang="0">
                        <a:pos x="140" y="103"/>
                      </a:cxn>
                      <a:cxn ang="0">
                        <a:pos x="115" y="87"/>
                      </a:cxn>
                      <a:cxn ang="0">
                        <a:pos x="89" y="69"/>
                      </a:cxn>
                      <a:cxn ang="0">
                        <a:pos x="62" y="49"/>
                      </a:cxn>
                      <a:cxn ang="0">
                        <a:pos x="32" y="2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41" h="208">
                        <a:moveTo>
                          <a:pt x="0" y="0"/>
                        </a:moveTo>
                        <a:lnTo>
                          <a:pt x="1" y="2"/>
                        </a:lnTo>
                        <a:lnTo>
                          <a:pt x="4" y="6"/>
                        </a:lnTo>
                        <a:lnTo>
                          <a:pt x="11" y="15"/>
                        </a:lnTo>
                        <a:lnTo>
                          <a:pt x="20" y="23"/>
                        </a:lnTo>
                        <a:lnTo>
                          <a:pt x="32" y="36"/>
                        </a:lnTo>
                        <a:lnTo>
                          <a:pt x="45" y="49"/>
                        </a:lnTo>
                        <a:lnTo>
                          <a:pt x="62" y="65"/>
                        </a:lnTo>
                        <a:lnTo>
                          <a:pt x="81" y="81"/>
                        </a:lnTo>
                        <a:lnTo>
                          <a:pt x="102" y="98"/>
                        </a:lnTo>
                        <a:lnTo>
                          <a:pt x="127" y="115"/>
                        </a:lnTo>
                        <a:lnTo>
                          <a:pt x="153" y="133"/>
                        </a:lnTo>
                        <a:lnTo>
                          <a:pt x="183" y="149"/>
                        </a:lnTo>
                        <a:lnTo>
                          <a:pt x="215" y="166"/>
                        </a:lnTo>
                        <a:lnTo>
                          <a:pt x="249" y="180"/>
                        </a:lnTo>
                        <a:lnTo>
                          <a:pt x="285" y="195"/>
                        </a:lnTo>
                        <a:lnTo>
                          <a:pt x="326" y="208"/>
                        </a:lnTo>
                        <a:lnTo>
                          <a:pt x="327" y="208"/>
                        </a:lnTo>
                        <a:lnTo>
                          <a:pt x="331" y="206"/>
                        </a:lnTo>
                        <a:lnTo>
                          <a:pt x="336" y="203"/>
                        </a:lnTo>
                        <a:lnTo>
                          <a:pt x="340" y="199"/>
                        </a:lnTo>
                        <a:lnTo>
                          <a:pt x="341" y="196"/>
                        </a:lnTo>
                        <a:lnTo>
                          <a:pt x="339" y="190"/>
                        </a:lnTo>
                        <a:lnTo>
                          <a:pt x="330" y="185"/>
                        </a:lnTo>
                        <a:lnTo>
                          <a:pt x="316" y="179"/>
                        </a:lnTo>
                        <a:lnTo>
                          <a:pt x="305" y="176"/>
                        </a:lnTo>
                        <a:lnTo>
                          <a:pt x="295" y="173"/>
                        </a:lnTo>
                        <a:lnTo>
                          <a:pt x="282" y="169"/>
                        </a:lnTo>
                        <a:lnTo>
                          <a:pt x="269" y="164"/>
                        </a:lnTo>
                        <a:lnTo>
                          <a:pt x="255" y="160"/>
                        </a:lnTo>
                        <a:lnTo>
                          <a:pt x="239" y="154"/>
                        </a:lnTo>
                        <a:lnTo>
                          <a:pt x="222" y="147"/>
                        </a:lnTo>
                        <a:lnTo>
                          <a:pt x="205" y="138"/>
                        </a:lnTo>
                        <a:lnTo>
                          <a:pt x="184" y="128"/>
                        </a:lnTo>
                        <a:lnTo>
                          <a:pt x="163" y="117"/>
                        </a:lnTo>
                        <a:lnTo>
                          <a:pt x="140" y="103"/>
                        </a:lnTo>
                        <a:lnTo>
                          <a:pt x="115" y="87"/>
                        </a:lnTo>
                        <a:lnTo>
                          <a:pt x="89" y="69"/>
                        </a:lnTo>
                        <a:lnTo>
                          <a:pt x="62" y="49"/>
                        </a:lnTo>
                        <a:lnTo>
                          <a:pt x="32" y="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5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16" name="Group 96"/>
                  <p:cNvGrpSpPr>
                    <a:grpSpLocks/>
                  </p:cNvGrpSpPr>
                  <p:nvPr/>
                </p:nvGrpSpPr>
                <p:grpSpPr bwMode="auto">
                  <a:xfrm>
                    <a:off x="4191" y="13783"/>
                    <a:ext cx="1559" cy="2000"/>
                    <a:chOff x="4191" y="13783"/>
                    <a:chExt cx="1559" cy="2000"/>
                  </a:xfrm>
                  <a:grpFill/>
                </p:grpSpPr>
                <p:sp>
                  <p:nvSpPr>
                    <p:cNvPr id="1121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4292" y="15010"/>
                      <a:ext cx="486" cy="208"/>
                    </a:xfrm>
                    <a:custGeom>
                      <a:avLst/>
                      <a:gdLst/>
                      <a:ahLst/>
                      <a:cxnLst>
                        <a:cxn ang="0">
                          <a:pos x="188" y="63"/>
                        </a:cxn>
                        <a:cxn ang="0">
                          <a:pos x="205" y="42"/>
                        </a:cxn>
                        <a:cxn ang="0">
                          <a:pos x="224" y="23"/>
                        </a:cxn>
                        <a:cxn ang="0">
                          <a:pos x="247" y="17"/>
                        </a:cxn>
                        <a:cxn ang="0">
                          <a:pos x="271" y="23"/>
                        </a:cxn>
                        <a:cxn ang="0">
                          <a:pos x="296" y="32"/>
                        </a:cxn>
                        <a:cxn ang="0">
                          <a:pos x="316" y="42"/>
                        </a:cxn>
                        <a:cxn ang="0">
                          <a:pos x="336" y="49"/>
                        </a:cxn>
                        <a:cxn ang="0">
                          <a:pos x="355" y="56"/>
                        </a:cxn>
                        <a:cxn ang="0">
                          <a:pos x="375" y="63"/>
                        </a:cxn>
                        <a:cxn ang="0">
                          <a:pos x="392" y="72"/>
                        </a:cxn>
                        <a:cxn ang="0">
                          <a:pos x="411" y="79"/>
                        </a:cxn>
                        <a:cxn ang="0">
                          <a:pos x="430" y="88"/>
                        </a:cxn>
                        <a:cxn ang="0">
                          <a:pos x="447" y="96"/>
                        </a:cxn>
                        <a:cxn ang="0">
                          <a:pos x="459" y="101"/>
                        </a:cxn>
                        <a:cxn ang="0">
                          <a:pos x="460" y="96"/>
                        </a:cxn>
                        <a:cxn ang="0">
                          <a:pos x="450" y="91"/>
                        </a:cxn>
                        <a:cxn ang="0">
                          <a:pos x="433" y="80"/>
                        </a:cxn>
                        <a:cxn ang="0">
                          <a:pos x="415" y="72"/>
                        </a:cxn>
                        <a:cxn ang="0">
                          <a:pos x="397" y="63"/>
                        </a:cxn>
                        <a:cxn ang="0">
                          <a:pos x="379" y="55"/>
                        </a:cxn>
                        <a:cxn ang="0">
                          <a:pos x="361" y="47"/>
                        </a:cxn>
                        <a:cxn ang="0">
                          <a:pos x="340" y="39"/>
                        </a:cxn>
                        <a:cxn ang="0">
                          <a:pos x="322" y="30"/>
                        </a:cxn>
                        <a:cxn ang="0">
                          <a:pos x="299" y="19"/>
                        </a:cxn>
                        <a:cxn ang="0">
                          <a:pos x="270" y="6"/>
                        </a:cxn>
                        <a:cxn ang="0">
                          <a:pos x="241" y="0"/>
                        </a:cxn>
                        <a:cxn ang="0">
                          <a:pos x="215" y="9"/>
                        </a:cxn>
                        <a:cxn ang="0">
                          <a:pos x="176" y="52"/>
                        </a:cxn>
                        <a:cxn ang="0">
                          <a:pos x="110" y="115"/>
                        </a:cxn>
                        <a:cxn ang="0">
                          <a:pos x="46" y="170"/>
                        </a:cxn>
                        <a:cxn ang="0">
                          <a:pos x="6" y="204"/>
                        </a:cxn>
                        <a:cxn ang="0">
                          <a:pos x="6" y="206"/>
                        </a:cxn>
                        <a:cxn ang="0">
                          <a:pos x="43" y="181"/>
                        </a:cxn>
                        <a:cxn ang="0">
                          <a:pos x="101" y="141"/>
                        </a:cxn>
                        <a:cxn ang="0">
                          <a:pos x="157" y="96"/>
                        </a:cxn>
                      </a:cxnLst>
                      <a:rect l="0" t="0" r="r" b="b"/>
                      <a:pathLst>
                        <a:path w="460" h="209">
                          <a:moveTo>
                            <a:pt x="179" y="73"/>
                          </a:moveTo>
                          <a:lnTo>
                            <a:pt x="188" y="63"/>
                          </a:lnTo>
                          <a:lnTo>
                            <a:pt x="196" y="52"/>
                          </a:lnTo>
                          <a:lnTo>
                            <a:pt x="205" y="42"/>
                          </a:lnTo>
                          <a:lnTo>
                            <a:pt x="214" y="32"/>
                          </a:lnTo>
                          <a:lnTo>
                            <a:pt x="224" y="23"/>
                          </a:lnTo>
                          <a:lnTo>
                            <a:pt x="235" y="19"/>
                          </a:lnTo>
                          <a:lnTo>
                            <a:pt x="247" y="17"/>
                          </a:lnTo>
                          <a:lnTo>
                            <a:pt x="260" y="19"/>
                          </a:lnTo>
                          <a:lnTo>
                            <a:pt x="271" y="23"/>
                          </a:lnTo>
                          <a:lnTo>
                            <a:pt x="284" y="27"/>
                          </a:lnTo>
                          <a:lnTo>
                            <a:pt x="296" y="32"/>
                          </a:lnTo>
                          <a:lnTo>
                            <a:pt x="307" y="37"/>
                          </a:lnTo>
                          <a:lnTo>
                            <a:pt x="316" y="42"/>
                          </a:lnTo>
                          <a:lnTo>
                            <a:pt x="326" y="46"/>
                          </a:lnTo>
                          <a:lnTo>
                            <a:pt x="336" y="49"/>
                          </a:lnTo>
                          <a:lnTo>
                            <a:pt x="346" y="53"/>
                          </a:lnTo>
                          <a:lnTo>
                            <a:pt x="355" y="56"/>
                          </a:lnTo>
                          <a:lnTo>
                            <a:pt x="365" y="60"/>
                          </a:lnTo>
                          <a:lnTo>
                            <a:pt x="375" y="63"/>
                          </a:lnTo>
                          <a:lnTo>
                            <a:pt x="384" y="68"/>
                          </a:lnTo>
                          <a:lnTo>
                            <a:pt x="392" y="72"/>
                          </a:lnTo>
                          <a:lnTo>
                            <a:pt x="402" y="75"/>
                          </a:lnTo>
                          <a:lnTo>
                            <a:pt x="411" y="79"/>
                          </a:lnTo>
                          <a:lnTo>
                            <a:pt x="420" y="83"/>
                          </a:lnTo>
                          <a:lnTo>
                            <a:pt x="430" y="88"/>
                          </a:lnTo>
                          <a:lnTo>
                            <a:pt x="438" y="92"/>
                          </a:lnTo>
                          <a:lnTo>
                            <a:pt x="447" y="96"/>
                          </a:lnTo>
                          <a:lnTo>
                            <a:pt x="456" y="101"/>
                          </a:lnTo>
                          <a:lnTo>
                            <a:pt x="459" y="101"/>
                          </a:lnTo>
                          <a:lnTo>
                            <a:pt x="460" y="99"/>
                          </a:lnTo>
                          <a:lnTo>
                            <a:pt x="460" y="96"/>
                          </a:lnTo>
                          <a:lnTo>
                            <a:pt x="459" y="95"/>
                          </a:lnTo>
                          <a:lnTo>
                            <a:pt x="450" y="91"/>
                          </a:lnTo>
                          <a:lnTo>
                            <a:pt x="441" y="85"/>
                          </a:lnTo>
                          <a:lnTo>
                            <a:pt x="433" y="80"/>
                          </a:lnTo>
                          <a:lnTo>
                            <a:pt x="424" y="76"/>
                          </a:lnTo>
                          <a:lnTo>
                            <a:pt x="415" y="72"/>
                          </a:lnTo>
                          <a:lnTo>
                            <a:pt x="407" y="68"/>
                          </a:lnTo>
                          <a:lnTo>
                            <a:pt x="397" y="63"/>
                          </a:lnTo>
                          <a:lnTo>
                            <a:pt x="388" y="59"/>
                          </a:lnTo>
                          <a:lnTo>
                            <a:pt x="379" y="55"/>
                          </a:lnTo>
                          <a:lnTo>
                            <a:pt x="369" y="50"/>
                          </a:lnTo>
                          <a:lnTo>
                            <a:pt x="361" y="47"/>
                          </a:lnTo>
                          <a:lnTo>
                            <a:pt x="350" y="43"/>
                          </a:lnTo>
                          <a:lnTo>
                            <a:pt x="340" y="39"/>
                          </a:lnTo>
                          <a:lnTo>
                            <a:pt x="332" y="34"/>
                          </a:lnTo>
                          <a:lnTo>
                            <a:pt x="322" y="30"/>
                          </a:lnTo>
                          <a:lnTo>
                            <a:pt x="313" y="26"/>
                          </a:lnTo>
                          <a:lnTo>
                            <a:pt x="299" y="19"/>
                          </a:lnTo>
                          <a:lnTo>
                            <a:pt x="284" y="11"/>
                          </a:lnTo>
                          <a:lnTo>
                            <a:pt x="270" y="6"/>
                          </a:lnTo>
                          <a:lnTo>
                            <a:pt x="255" y="1"/>
                          </a:lnTo>
                          <a:lnTo>
                            <a:pt x="241" y="0"/>
                          </a:lnTo>
                          <a:lnTo>
                            <a:pt x="228" y="3"/>
                          </a:lnTo>
                          <a:lnTo>
                            <a:pt x="215" y="9"/>
                          </a:lnTo>
                          <a:lnTo>
                            <a:pt x="203" y="20"/>
                          </a:lnTo>
                          <a:lnTo>
                            <a:pt x="176" y="52"/>
                          </a:lnTo>
                          <a:lnTo>
                            <a:pt x="144" y="83"/>
                          </a:lnTo>
                          <a:lnTo>
                            <a:pt x="110" y="115"/>
                          </a:lnTo>
                          <a:lnTo>
                            <a:pt x="77" y="144"/>
                          </a:lnTo>
                          <a:lnTo>
                            <a:pt x="46" y="170"/>
                          </a:lnTo>
                          <a:lnTo>
                            <a:pt x="23" y="190"/>
                          </a:lnTo>
                          <a:lnTo>
                            <a:pt x="6" y="204"/>
                          </a:lnTo>
                          <a:lnTo>
                            <a:pt x="0" y="209"/>
                          </a:lnTo>
                          <a:lnTo>
                            <a:pt x="6" y="206"/>
                          </a:lnTo>
                          <a:lnTo>
                            <a:pt x="22" y="196"/>
                          </a:lnTo>
                          <a:lnTo>
                            <a:pt x="43" y="181"/>
                          </a:lnTo>
                          <a:lnTo>
                            <a:pt x="71" y="162"/>
                          </a:lnTo>
                          <a:lnTo>
                            <a:pt x="101" y="141"/>
                          </a:lnTo>
                          <a:lnTo>
                            <a:pt x="130" y="119"/>
                          </a:lnTo>
                          <a:lnTo>
                            <a:pt x="157" y="96"/>
                          </a:lnTo>
                          <a:lnTo>
                            <a:pt x="179" y="73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2" name="Freeform 98"/>
                    <p:cNvSpPr>
                      <a:spLocks/>
                    </p:cNvSpPr>
                    <p:nvPr/>
                  </p:nvSpPr>
                  <p:spPr bwMode="auto">
                    <a:xfrm>
                      <a:off x="4191" y="15261"/>
                      <a:ext cx="321" cy="123"/>
                    </a:xfrm>
                    <a:custGeom>
                      <a:avLst/>
                      <a:gdLst/>
                      <a:ahLst/>
                      <a:cxnLst>
                        <a:cxn ang="0">
                          <a:pos x="141" y="123"/>
                        </a:cxn>
                        <a:cxn ang="0">
                          <a:pos x="153" y="121"/>
                        </a:cxn>
                        <a:cxn ang="0">
                          <a:pos x="164" y="116"/>
                        </a:cxn>
                        <a:cxn ang="0">
                          <a:pos x="176" y="112"/>
                        </a:cxn>
                        <a:cxn ang="0">
                          <a:pos x="187" y="106"/>
                        </a:cxn>
                        <a:cxn ang="0">
                          <a:pos x="199" y="100"/>
                        </a:cxn>
                        <a:cxn ang="0">
                          <a:pos x="211" y="95"/>
                        </a:cxn>
                        <a:cxn ang="0">
                          <a:pos x="221" y="87"/>
                        </a:cxn>
                        <a:cxn ang="0">
                          <a:pos x="231" y="82"/>
                        </a:cxn>
                        <a:cxn ang="0">
                          <a:pos x="241" y="76"/>
                        </a:cxn>
                        <a:cxn ang="0">
                          <a:pos x="249" y="69"/>
                        </a:cxn>
                        <a:cxn ang="0">
                          <a:pos x="258" y="60"/>
                        </a:cxn>
                        <a:cxn ang="0">
                          <a:pos x="268" y="53"/>
                        </a:cxn>
                        <a:cxn ang="0">
                          <a:pos x="275" y="44"/>
                        </a:cxn>
                        <a:cxn ang="0">
                          <a:pos x="284" y="36"/>
                        </a:cxn>
                        <a:cxn ang="0">
                          <a:pos x="293" y="26"/>
                        </a:cxn>
                        <a:cxn ang="0">
                          <a:pos x="300" y="17"/>
                        </a:cxn>
                        <a:cxn ang="0">
                          <a:pos x="303" y="11"/>
                        </a:cxn>
                        <a:cxn ang="0">
                          <a:pos x="301" y="4"/>
                        </a:cxn>
                        <a:cxn ang="0">
                          <a:pos x="297" y="0"/>
                        </a:cxn>
                        <a:cxn ang="0">
                          <a:pos x="290" y="1"/>
                        </a:cxn>
                        <a:cxn ang="0">
                          <a:pos x="274" y="10"/>
                        </a:cxn>
                        <a:cxn ang="0">
                          <a:pos x="257" y="17"/>
                        </a:cxn>
                        <a:cxn ang="0">
                          <a:pos x="241" y="24"/>
                        </a:cxn>
                        <a:cxn ang="0">
                          <a:pos x="224" y="31"/>
                        </a:cxn>
                        <a:cxn ang="0">
                          <a:pos x="208" y="39"/>
                        </a:cxn>
                        <a:cxn ang="0">
                          <a:pos x="190" y="47"/>
                        </a:cxn>
                        <a:cxn ang="0">
                          <a:pos x="176" y="56"/>
                        </a:cxn>
                        <a:cxn ang="0">
                          <a:pos x="162" y="67"/>
                        </a:cxn>
                        <a:cxn ang="0">
                          <a:pos x="134" y="83"/>
                        </a:cxn>
                        <a:cxn ang="0">
                          <a:pos x="107" y="89"/>
                        </a:cxn>
                        <a:cxn ang="0">
                          <a:pos x="79" y="87"/>
                        </a:cxn>
                        <a:cxn ang="0">
                          <a:pos x="55" y="82"/>
                        </a:cxn>
                        <a:cxn ang="0">
                          <a:pos x="33" y="74"/>
                        </a:cxn>
                        <a:cxn ang="0">
                          <a:pos x="16" y="66"/>
                        </a:cxn>
                        <a:cxn ang="0">
                          <a:pos x="4" y="59"/>
                        </a:cxn>
                        <a:cxn ang="0">
                          <a:pos x="0" y="56"/>
                        </a:cxn>
                        <a:cxn ang="0">
                          <a:pos x="4" y="59"/>
                        </a:cxn>
                        <a:cxn ang="0">
                          <a:pos x="15" y="67"/>
                        </a:cxn>
                        <a:cxn ang="0">
                          <a:pos x="29" y="80"/>
                        </a:cxn>
                        <a:cxn ang="0">
                          <a:pos x="49" y="93"/>
                        </a:cxn>
                        <a:cxn ang="0">
                          <a:pos x="71" y="106"/>
                        </a:cxn>
                        <a:cxn ang="0">
                          <a:pos x="95" y="118"/>
                        </a:cxn>
                        <a:cxn ang="0">
                          <a:pos x="118" y="123"/>
                        </a:cxn>
                        <a:cxn ang="0">
                          <a:pos x="141" y="123"/>
                        </a:cxn>
                      </a:cxnLst>
                      <a:rect l="0" t="0" r="r" b="b"/>
                      <a:pathLst>
                        <a:path w="303" h="123">
                          <a:moveTo>
                            <a:pt x="141" y="123"/>
                          </a:moveTo>
                          <a:lnTo>
                            <a:pt x="153" y="121"/>
                          </a:lnTo>
                          <a:lnTo>
                            <a:pt x="164" y="116"/>
                          </a:lnTo>
                          <a:lnTo>
                            <a:pt x="176" y="112"/>
                          </a:lnTo>
                          <a:lnTo>
                            <a:pt x="187" y="106"/>
                          </a:lnTo>
                          <a:lnTo>
                            <a:pt x="199" y="100"/>
                          </a:lnTo>
                          <a:lnTo>
                            <a:pt x="211" y="95"/>
                          </a:lnTo>
                          <a:lnTo>
                            <a:pt x="221" y="87"/>
                          </a:lnTo>
                          <a:lnTo>
                            <a:pt x="231" y="82"/>
                          </a:lnTo>
                          <a:lnTo>
                            <a:pt x="241" y="76"/>
                          </a:lnTo>
                          <a:lnTo>
                            <a:pt x="249" y="69"/>
                          </a:lnTo>
                          <a:lnTo>
                            <a:pt x="258" y="60"/>
                          </a:lnTo>
                          <a:lnTo>
                            <a:pt x="268" y="53"/>
                          </a:lnTo>
                          <a:lnTo>
                            <a:pt x="275" y="44"/>
                          </a:lnTo>
                          <a:lnTo>
                            <a:pt x="284" y="36"/>
                          </a:lnTo>
                          <a:lnTo>
                            <a:pt x="293" y="26"/>
                          </a:lnTo>
                          <a:lnTo>
                            <a:pt x="300" y="17"/>
                          </a:lnTo>
                          <a:lnTo>
                            <a:pt x="303" y="11"/>
                          </a:lnTo>
                          <a:lnTo>
                            <a:pt x="301" y="4"/>
                          </a:lnTo>
                          <a:lnTo>
                            <a:pt x="297" y="0"/>
                          </a:lnTo>
                          <a:lnTo>
                            <a:pt x="290" y="1"/>
                          </a:lnTo>
                          <a:lnTo>
                            <a:pt x="274" y="10"/>
                          </a:lnTo>
                          <a:lnTo>
                            <a:pt x="257" y="17"/>
                          </a:lnTo>
                          <a:lnTo>
                            <a:pt x="241" y="24"/>
                          </a:lnTo>
                          <a:lnTo>
                            <a:pt x="224" y="31"/>
                          </a:lnTo>
                          <a:lnTo>
                            <a:pt x="208" y="39"/>
                          </a:lnTo>
                          <a:lnTo>
                            <a:pt x="190" y="47"/>
                          </a:lnTo>
                          <a:lnTo>
                            <a:pt x="176" y="56"/>
                          </a:lnTo>
                          <a:lnTo>
                            <a:pt x="162" y="67"/>
                          </a:lnTo>
                          <a:lnTo>
                            <a:pt x="134" y="83"/>
                          </a:lnTo>
                          <a:lnTo>
                            <a:pt x="107" y="89"/>
                          </a:lnTo>
                          <a:lnTo>
                            <a:pt x="79" y="87"/>
                          </a:lnTo>
                          <a:lnTo>
                            <a:pt x="55" y="82"/>
                          </a:lnTo>
                          <a:lnTo>
                            <a:pt x="33" y="74"/>
                          </a:lnTo>
                          <a:lnTo>
                            <a:pt x="16" y="66"/>
                          </a:lnTo>
                          <a:lnTo>
                            <a:pt x="4" y="59"/>
                          </a:lnTo>
                          <a:lnTo>
                            <a:pt x="0" y="56"/>
                          </a:lnTo>
                          <a:lnTo>
                            <a:pt x="4" y="59"/>
                          </a:lnTo>
                          <a:lnTo>
                            <a:pt x="15" y="67"/>
                          </a:lnTo>
                          <a:lnTo>
                            <a:pt x="29" y="80"/>
                          </a:lnTo>
                          <a:lnTo>
                            <a:pt x="49" y="93"/>
                          </a:lnTo>
                          <a:lnTo>
                            <a:pt x="71" y="106"/>
                          </a:lnTo>
                          <a:lnTo>
                            <a:pt x="95" y="118"/>
                          </a:lnTo>
                          <a:lnTo>
                            <a:pt x="118" y="123"/>
                          </a:lnTo>
                          <a:lnTo>
                            <a:pt x="141" y="123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3" name="Freeform 99"/>
                    <p:cNvSpPr>
                      <a:spLocks/>
                    </p:cNvSpPr>
                    <p:nvPr/>
                  </p:nvSpPr>
                  <p:spPr bwMode="auto">
                    <a:xfrm>
                      <a:off x="4402" y="15338"/>
                      <a:ext cx="131" cy="36"/>
                    </a:xfrm>
                    <a:custGeom>
                      <a:avLst/>
                      <a:gdLst/>
                      <a:ahLst/>
                      <a:cxnLst>
                        <a:cxn ang="0">
                          <a:pos x="121" y="36"/>
                        </a:cxn>
                        <a:cxn ang="0">
                          <a:pos x="123" y="35"/>
                        </a:cxn>
                        <a:cxn ang="0">
                          <a:pos x="124" y="33"/>
                        </a:cxn>
                        <a:cxn ang="0">
                          <a:pos x="124" y="32"/>
                        </a:cxn>
                        <a:cxn ang="0">
                          <a:pos x="123" y="31"/>
                        </a:cxn>
                        <a:cxn ang="0">
                          <a:pos x="105" y="28"/>
                        </a:cxn>
                        <a:cxn ang="0">
                          <a:pos x="86" y="23"/>
                        </a:cxn>
                        <a:cxn ang="0">
                          <a:pos x="66" y="19"/>
                        </a:cxn>
                        <a:cxn ang="0">
                          <a:pos x="46" y="13"/>
                        </a:cxn>
                        <a:cxn ang="0">
                          <a:pos x="29" y="9"/>
                        </a:cxn>
                        <a:cxn ang="0">
                          <a:pos x="13" y="5"/>
                        </a:cxn>
                        <a:cxn ang="0">
                          <a:pos x="4" y="2"/>
                        </a:cxn>
                        <a:cxn ang="0">
                          <a:pos x="0" y="0"/>
                        </a:cxn>
                        <a:cxn ang="0">
                          <a:pos x="0" y="2"/>
                        </a:cxn>
                        <a:cxn ang="0">
                          <a:pos x="3" y="6"/>
                        </a:cxn>
                        <a:cxn ang="0">
                          <a:pos x="7" y="13"/>
                        </a:cxn>
                        <a:cxn ang="0">
                          <a:pos x="17" y="21"/>
                        </a:cxn>
                        <a:cxn ang="0">
                          <a:pos x="32" y="28"/>
                        </a:cxn>
                        <a:cxn ang="0">
                          <a:pos x="53" y="33"/>
                        </a:cxn>
                        <a:cxn ang="0">
                          <a:pos x="82" y="36"/>
                        </a:cxn>
                        <a:cxn ang="0">
                          <a:pos x="121" y="36"/>
                        </a:cxn>
                      </a:cxnLst>
                      <a:rect l="0" t="0" r="r" b="b"/>
                      <a:pathLst>
                        <a:path w="124" h="36">
                          <a:moveTo>
                            <a:pt x="121" y="36"/>
                          </a:moveTo>
                          <a:lnTo>
                            <a:pt x="123" y="35"/>
                          </a:lnTo>
                          <a:lnTo>
                            <a:pt x="124" y="33"/>
                          </a:lnTo>
                          <a:lnTo>
                            <a:pt x="124" y="32"/>
                          </a:lnTo>
                          <a:lnTo>
                            <a:pt x="123" y="31"/>
                          </a:lnTo>
                          <a:lnTo>
                            <a:pt x="105" y="28"/>
                          </a:lnTo>
                          <a:lnTo>
                            <a:pt x="86" y="23"/>
                          </a:lnTo>
                          <a:lnTo>
                            <a:pt x="66" y="19"/>
                          </a:lnTo>
                          <a:lnTo>
                            <a:pt x="46" y="13"/>
                          </a:lnTo>
                          <a:lnTo>
                            <a:pt x="29" y="9"/>
                          </a:lnTo>
                          <a:lnTo>
                            <a:pt x="13" y="5"/>
                          </a:lnTo>
                          <a:lnTo>
                            <a:pt x="4" y="2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lnTo>
                            <a:pt x="3" y="6"/>
                          </a:lnTo>
                          <a:lnTo>
                            <a:pt x="7" y="13"/>
                          </a:lnTo>
                          <a:lnTo>
                            <a:pt x="17" y="21"/>
                          </a:lnTo>
                          <a:lnTo>
                            <a:pt x="32" y="28"/>
                          </a:lnTo>
                          <a:lnTo>
                            <a:pt x="53" y="33"/>
                          </a:lnTo>
                          <a:lnTo>
                            <a:pt x="82" y="36"/>
                          </a:lnTo>
                          <a:lnTo>
                            <a:pt x="121" y="36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4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4333" y="15461"/>
                      <a:ext cx="539" cy="69"/>
                    </a:xfrm>
                    <a:custGeom>
                      <a:avLst/>
                      <a:gdLst/>
                      <a:ahLst/>
                      <a:cxnLst>
                        <a:cxn ang="0">
                          <a:pos x="58" y="7"/>
                        </a:cxn>
                        <a:cxn ang="0">
                          <a:pos x="104" y="10"/>
                        </a:cxn>
                        <a:cxn ang="0">
                          <a:pos x="163" y="15"/>
                        </a:cxn>
                        <a:cxn ang="0">
                          <a:pos x="216" y="21"/>
                        </a:cxn>
                        <a:cxn ang="0">
                          <a:pos x="254" y="27"/>
                        </a:cxn>
                        <a:cxn ang="0">
                          <a:pos x="287" y="31"/>
                        </a:cxn>
                        <a:cxn ang="0">
                          <a:pos x="322" y="37"/>
                        </a:cxn>
                        <a:cxn ang="0">
                          <a:pos x="355" y="43"/>
                        </a:cxn>
                        <a:cxn ang="0">
                          <a:pos x="389" y="49"/>
                        </a:cxn>
                        <a:cxn ang="0">
                          <a:pos x="422" y="54"/>
                        </a:cxn>
                        <a:cxn ang="0">
                          <a:pos x="456" y="60"/>
                        </a:cxn>
                        <a:cxn ang="0">
                          <a:pos x="489" y="66"/>
                        </a:cxn>
                        <a:cxn ang="0">
                          <a:pos x="509" y="69"/>
                        </a:cxn>
                        <a:cxn ang="0">
                          <a:pos x="510" y="63"/>
                        </a:cxn>
                        <a:cxn ang="0">
                          <a:pos x="493" y="59"/>
                        </a:cxn>
                        <a:cxn ang="0">
                          <a:pos x="461" y="51"/>
                        </a:cxn>
                        <a:cxn ang="0">
                          <a:pos x="428" y="44"/>
                        </a:cxn>
                        <a:cxn ang="0">
                          <a:pos x="397" y="37"/>
                        </a:cxn>
                        <a:cxn ang="0">
                          <a:pos x="365" y="31"/>
                        </a:cxn>
                        <a:cxn ang="0">
                          <a:pos x="332" y="26"/>
                        </a:cxn>
                        <a:cxn ang="0">
                          <a:pos x="300" y="21"/>
                        </a:cxn>
                        <a:cxn ang="0">
                          <a:pos x="267" y="15"/>
                        </a:cxn>
                        <a:cxn ang="0">
                          <a:pos x="241" y="13"/>
                        </a:cxn>
                        <a:cxn ang="0">
                          <a:pos x="211" y="11"/>
                        </a:cxn>
                        <a:cxn ang="0">
                          <a:pos x="173" y="8"/>
                        </a:cxn>
                        <a:cxn ang="0">
                          <a:pos x="130" y="5"/>
                        </a:cxn>
                        <a:cxn ang="0">
                          <a:pos x="87" y="4"/>
                        </a:cxn>
                        <a:cxn ang="0">
                          <a:pos x="49" y="3"/>
                        </a:cxn>
                        <a:cxn ang="0">
                          <a:pos x="19" y="1"/>
                        </a:cxn>
                        <a:cxn ang="0">
                          <a:pos x="2" y="0"/>
                        </a:cxn>
                        <a:cxn ang="0">
                          <a:pos x="2" y="0"/>
                        </a:cxn>
                        <a:cxn ang="0">
                          <a:pos x="10" y="1"/>
                        </a:cxn>
                        <a:cxn ang="0">
                          <a:pos x="25" y="4"/>
                        </a:cxn>
                        <a:cxn ang="0">
                          <a:pos x="41" y="5"/>
                        </a:cxn>
                      </a:cxnLst>
                      <a:rect l="0" t="0" r="r" b="b"/>
                      <a:pathLst>
                        <a:path w="510" h="69">
                          <a:moveTo>
                            <a:pt x="46" y="5"/>
                          </a:moveTo>
                          <a:lnTo>
                            <a:pt x="58" y="7"/>
                          </a:lnTo>
                          <a:lnTo>
                            <a:pt x="78" y="8"/>
                          </a:lnTo>
                          <a:lnTo>
                            <a:pt x="104" y="10"/>
                          </a:lnTo>
                          <a:lnTo>
                            <a:pt x="133" y="13"/>
                          </a:lnTo>
                          <a:lnTo>
                            <a:pt x="163" y="15"/>
                          </a:lnTo>
                          <a:lnTo>
                            <a:pt x="192" y="18"/>
                          </a:lnTo>
                          <a:lnTo>
                            <a:pt x="216" y="21"/>
                          </a:lnTo>
                          <a:lnTo>
                            <a:pt x="237" y="24"/>
                          </a:lnTo>
                          <a:lnTo>
                            <a:pt x="254" y="27"/>
                          </a:lnTo>
                          <a:lnTo>
                            <a:pt x="271" y="28"/>
                          </a:lnTo>
                          <a:lnTo>
                            <a:pt x="287" y="31"/>
                          </a:lnTo>
                          <a:lnTo>
                            <a:pt x="304" y="34"/>
                          </a:lnTo>
                          <a:lnTo>
                            <a:pt x="322" y="37"/>
                          </a:lnTo>
                          <a:lnTo>
                            <a:pt x="339" y="40"/>
                          </a:lnTo>
                          <a:lnTo>
                            <a:pt x="355" y="43"/>
                          </a:lnTo>
                          <a:lnTo>
                            <a:pt x="372" y="46"/>
                          </a:lnTo>
                          <a:lnTo>
                            <a:pt x="389" y="49"/>
                          </a:lnTo>
                          <a:lnTo>
                            <a:pt x="405" y="51"/>
                          </a:lnTo>
                          <a:lnTo>
                            <a:pt x="422" y="54"/>
                          </a:lnTo>
                          <a:lnTo>
                            <a:pt x="438" y="57"/>
                          </a:lnTo>
                          <a:lnTo>
                            <a:pt x="456" y="60"/>
                          </a:lnTo>
                          <a:lnTo>
                            <a:pt x="473" y="63"/>
                          </a:lnTo>
                          <a:lnTo>
                            <a:pt x="489" y="66"/>
                          </a:lnTo>
                          <a:lnTo>
                            <a:pt x="506" y="69"/>
                          </a:lnTo>
                          <a:lnTo>
                            <a:pt x="509" y="69"/>
                          </a:lnTo>
                          <a:lnTo>
                            <a:pt x="510" y="66"/>
                          </a:lnTo>
                          <a:lnTo>
                            <a:pt x="510" y="63"/>
                          </a:lnTo>
                          <a:lnTo>
                            <a:pt x="509" y="62"/>
                          </a:lnTo>
                          <a:lnTo>
                            <a:pt x="493" y="59"/>
                          </a:lnTo>
                          <a:lnTo>
                            <a:pt x="477" y="54"/>
                          </a:lnTo>
                          <a:lnTo>
                            <a:pt x="461" y="51"/>
                          </a:lnTo>
                          <a:lnTo>
                            <a:pt x="446" y="47"/>
                          </a:lnTo>
                          <a:lnTo>
                            <a:pt x="428" y="44"/>
                          </a:lnTo>
                          <a:lnTo>
                            <a:pt x="412" y="41"/>
                          </a:lnTo>
                          <a:lnTo>
                            <a:pt x="397" y="37"/>
                          </a:lnTo>
                          <a:lnTo>
                            <a:pt x="381" y="34"/>
                          </a:lnTo>
                          <a:lnTo>
                            <a:pt x="365" y="31"/>
                          </a:lnTo>
                          <a:lnTo>
                            <a:pt x="348" y="28"/>
                          </a:lnTo>
                          <a:lnTo>
                            <a:pt x="332" y="26"/>
                          </a:lnTo>
                          <a:lnTo>
                            <a:pt x="316" y="23"/>
                          </a:lnTo>
                          <a:lnTo>
                            <a:pt x="300" y="21"/>
                          </a:lnTo>
                          <a:lnTo>
                            <a:pt x="283" y="18"/>
                          </a:lnTo>
                          <a:lnTo>
                            <a:pt x="267" y="15"/>
                          </a:lnTo>
                          <a:lnTo>
                            <a:pt x="251" y="14"/>
                          </a:lnTo>
                          <a:lnTo>
                            <a:pt x="241" y="13"/>
                          </a:lnTo>
                          <a:lnTo>
                            <a:pt x="228" y="11"/>
                          </a:lnTo>
                          <a:lnTo>
                            <a:pt x="211" y="11"/>
                          </a:lnTo>
                          <a:lnTo>
                            <a:pt x="193" y="10"/>
                          </a:lnTo>
                          <a:lnTo>
                            <a:pt x="173" y="8"/>
                          </a:lnTo>
                          <a:lnTo>
                            <a:pt x="151" y="7"/>
                          </a:lnTo>
                          <a:lnTo>
                            <a:pt x="130" y="5"/>
                          </a:lnTo>
                          <a:lnTo>
                            <a:pt x="108" y="4"/>
                          </a:lnTo>
                          <a:lnTo>
                            <a:pt x="87" y="4"/>
                          </a:lnTo>
                          <a:lnTo>
                            <a:pt x="66" y="3"/>
                          </a:lnTo>
                          <a:lnTo>
                            <a:pt x="49" y="3"/>
                          </a:lnTo>
                          <a:lnTo>
                            <a:pt x="32" y="1"/>
                          </a:lnTo>
                          <a:lnTo>
                            <a:pt x="19" y="1"/>
                          </a:lnTo>
                          <a:lnTo>
                            <a:pt x="9" y="0"/>
                          </a:lnTo>
                          <a:lnTo>
                            <a:pt x="2" y="0"/>
                          </a:lnTo>
                          <a:lnTo>
                            <a:pt x="0" y="0"/>
                          </a:lnTo>
                          <a:lnTo>
                            <a:pt x="2" y="0"/>
                          </a:lnTo>
                          <a:lnTo>
                            <a:pt x="6" y="1"/>
                          </a:lnTo>
                          <a:lnTo>
                            <a:pt x="10" y="1"/>
                          </a:lnTo>
                          <a:lnTo>
                            <a:pt x="17" y="3"/>
                          </a:lnTo>
                          <a:lnTo>
                            <a:pt x="25" y="4"/>
                          </a:lnTo>
                          <a:lnTo>
                            <a:pt x="33" y="4"/>
                          </a:lnTo>
                          <a:lnTo>
                            <a:pt x="41" y="5"/>
                          </a:lnTo>
                          <a:lnTo>
                            <a:pt x="46" y="5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5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5085" y="15525"/>
                      <a:ext cx="601" cy="77"/>
                    </a:xfrm>
                    <a:custGeom>
                      <a:avLst/>
                      <a:gdLst/>
                      <a:ahLst/>
                      <a:cxnLst>
                        <a:cxn ang="0">
                          <a:pos x="9" y="5"/>
                        </a:cxn>
                        <a:cxn ang="0">
                          <a:pos x="39" y="10"/>
                        </a:cxn>
                        <a:cxn ang="0">
                          <a:pos x="78" y="16"/>
                        </a:cxn>
                        <a:cxn ang="0">
                          <a:pos x="111" y="21"/>
                        </a:cxn>
                        <a:cxn ang="0">
                          <a:pos x="141" y="25"/>
                        </a:cxn>
                        <a:cxn ang="0">
                          <a:pos x="177" y="31"/>
                        </a:cxn>
                        <a:cxn ang="0">
                          <a:pos x="215" y="35"/>
                        </a:cxn>
                        <a:cxn ang="0">
                          <a:pos x="251" y="41"/>
                        </a:cxn>
                        <a:cxn ang="0">
                          <a:pos x="288" y="46"/>
                        </a:cxn>
                        <a:cxn ang="0">
                          <a:pos x="324" y="52"/>
                        </a:cxn>
                        <a:cxn ang="0">
                          <a:pos x="362" y="56"/>
                        </a:cxn>
                        <a:cxn ang="0">
                          <a:pos x="398" y="62"/>
                        </a:cxn>
                        <a:cxn ang="0">
                          <a:pos x="435" y="67"/>
                        </a:cxn>
                        <a:cxn ang="0">
                          <a:pos x="471" y="69"/>
                        </a:cxn>
                        <a:cxn ang="0">
                          <a:pos x="509" y="72"/>
                        </a:cxn>
                        <a:cxn ang="0">
                          <a:pos x="545" y="75"/>
                        </a:cxn>
                        <a:cxn ang="0">
                          <a:pos x="567" y="77"/>
                        </a:cxn>
                        <a:cxn ang="0">
                          <a:pos x="568" y="71"/>
                        </a:cxn>
                        <a:cxn ang="0">
                          <a:pos x="548" y="67"/>
                        </a:cxn>
                        <a:cxn ang="0">
                          <a:pos x="513" y="62"/>
                        </a:cxn>
                        <a:cxn ang="0">
                          <a:pos x="477" y="58"/>
                        </a:cxn>
                        <a:cxn ang="0">
                          <a:pos x="443" y="52"/>
                        </a:cxn>
                        <a:cxn ang="0">
                          <a:pos x="408" y="46"/>
                        </a:cxn>
                        <a:cxn ang="0">
                          <a:pos x="373" y="41"/>
                        </a:cxn>
                        <a:cxn ang="0">
                          <a:pos x="337" y="35"/>
                        </a:cxn>
                        <a:cxn ang="0">
                          <a:pos x="303" y="31"/>
                        </a:cxn>
                        <a:cxn ang="0">
                          <a:pos x="275" y="26"/>
                        </a:cxn>
                        <a:cxn ang="0">
                          <a:pos x="244" y="23"/>
                        </a:cxn>
                        <a:cxn ang="0">
                          <a:pos x="203" y="21"/>
                        </a:cxn>
                        <a:cxn ang="0">
                          <a:pos x="157" y="16"/>
                        </a:cxn>
                        <a:cxn ang="0">
                          <a:pos x="111" y="13"/>
                        </a:cxn>
                        <a:cxn ang="0">
                          <a:pos x="68" y="9"/>
                        </a:cxn>
                        <a:cxn ang="0">
                          <a:pos x="30" y="5"/>
                        </a:cxn>
                        <a:cxn ang="0">
                          <a:pos x="7" y="2"/>
                        </a:cxn>
                        <a:cxn ang="0">
                          <a:pos x="0" y="0"/>
                        </a:cxn>
                        <a:cxn ang="0">
                          <a:pos x="0" y="2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568" h="77">
                          <a:moveTo>
                            <a:pt x="0" y="2"/>
                          </a:moveTo>
                          <a:lnTo>
                            <a:pt x="9" y="5"/>
                          </a:lnTo>
                          <a:lnTo>
                            <a:pt x="23" y="8"/>
                          </a:lnTo>
                          <a:lnTo>
                            <a:pt x="39" y="10"/>
                          </a:lnTo>
                          <a:lnTo>
                            <a:pt x="58" y="13"/>
                          </a:lnTo>
                          <a:lnTo>
                            <a:pt x="78" y="16"/>
                          </a:lnTo>
                          <a:lnTo>
                            <a:pt x="95" y="19"/>
                          </a:lnTo>
                          <a:lnTo>
                            <a:pt x="111" y="21"/>
                          </a:lnTo>
                          <a:lnTo>
                            <a:pt x="123" y="22"/>
                          </a:lnTo>
                          <a:lnTo>
                            <a:pt x="141" y="25"/>
                          </a:lnTo>
                          <a:lnTo>
                            <a:pt x="160" y="28"/>
                          </a:lnTo>
                          <a:lnTo>
                            <a:pt x="177" y="31"/>
                          </a:lnTo>
                          <a:lnTo>
                            <a:pt x="196" y="32"/>
                          </a:lnTo>
                          <a:lnTo>
                            <a:pt x="215" y="35"/>
                          </a:lnTo>
                          <a:lnTo>
                            <a:pt x="234" y="38"/>
                          </a:lnTo>
                          <a:lnTo>
                            <a:pt x="251" y="41"/>
                          </a:lnTo>
                          <a:lnTo>
                            <a:pt x="270" y="44"/>
                          </a:lnTo>
                          <a:lnTo>
                            <a:pt x="288" y="46"/>
                          </a:lnTo>
                          <a:lnTo>
                            <a:pt x="307" y="49"/>
                          </a:lnTo>
                          <a:lnTo>
                            <a:pt x="324" y="52"/>
                          </a:lnTo>
                          <a:lnTo>
                            <a:pt x="343" y="55"/>
                          </a:lnTo>
                          <a:lnTo>
                            <a:pt x="362" y="56"/>
                          </a:lnTo>
                          <a:lnTo>
                            <a:pt x="381" y="59"/>
                          </a:lnTo>
                          <a:lnTo>
                            <a:pt x="398" y="62"/>
                          </a:lnTo>
                          <a:lnTo>
                            <a:pt x="417" y="64"/>
                          </a:lnTo>
                          <a:lnTo>
                            <a:pt x="435" y="67"/>
                          </a:lnTo>
                          <a:lnTo>
                            <a:pt x="454" y="68"/>
                          </a:lnTo>
                          <a:lnTo>
                            <a:pt x="471" y="69"/>
                          </a:lnTo>
                          <a:lnTo>
                            <a:pt x="490" y="71"/>
                          </a:lnTo>
                          <a:lnTo>
                            <a:pt x="509" y="72"/>
                          </a:lnTo>
                          <a:lnTo>
                            <a:pt x="528" y="74"/>
                          </a:lnTo>
                          <a:lnTo>
                            <a:pt x="545" y="75"/>
                          </a:lnTo>
                          <a:lnTo>
                            <a:pt x="564" y="77"/>
                          </a:lnTo>
                          <a:lnTo>
                            <a:pt x="567" y="77"/>
                          </a:lnTo>
                          <a:lnTo>
                            <a:pt x="568" y="74"/>
                          </a:lnTo>
                          <a:lnTo>
                            <a:pt x="568" y="71"/>
                          </a:lnTo>
                          <a:lnTo>
                            <a:pt x="565" y="69"/>
                          </a:lnTo>
                          <a:lnTo>
                            <a:pt x="548" y="67"/>
                          </a:lnTo>
                          <a:lnTo>
                            <a:pt x="531" y="65"/>
                          </a:lnTo>
                          <a:lnTo>
                            <a:pt x="513" y="62"/>
                          </a:lnTo>
                          <a:lnTo>
                            <a:pt x="495" y="59"/>
                          </a:lnTo>
                          <a:lnTo>
                            <a:pt x="477" y="58"/>
                          </a:lnTo>
                          <a:lnTo>
                            <a:pt x="460" y="55"/>
                          </a:lnTo>
                          <a:lnTo>
                            <a:pt x="443" y="52"/>
                          </a:lnTo>
                          <a:lnTo>
                            <a:pt x="425" y="49"/>
                          </a:lnTo>
                          <a:lnTo>
                            <a:pt x="408" y="46"/>
                          </a:lnTo>
                          <a:lnTo>
                            <a:pt x="391" y="44"/>
                          </a:lnTo>
                          <a:lnTo>
                            <a:pt x="373" y="41"/>
                          </a:lnTo>
                          <a:lnTo>
                            <a:pt x="356" y="38"/>
                          </a:lnTo>
                          <a:lnTo>
                            <a:pt x="337" y="35"/>
                          </a:lnTo>
                          <a:lnTo>
                            <a:pt x="320" y="33"/>
                          </a:lnTo>
                          <a:lnTo>
                            <a:pt x="303" y="31"/>
                          </a:lnTo>
                          <a:lnTo>
                            <a:pt x="286" y="28"/>
                          </a:lnTo>
                          <a:lnTo>
                            <a:pt x="275" y="26"/>
                          </a:lnTo>
                          <a:lnTo>
                            <a:pt x="261" y="25"/>
                          </a:lnTo>
                          <a:lnTo>
                            <a:pt x="244" y="23"/>
                          </a:lnTo>
                          <a:lnTo>
                            <a:pt x="225" y="22"/>
                          </a:lnTo>
                          <a:lnTo>
                            <a:pt x="203" y="21"/>
                          </a:lnTo>
                          <a:lnTo>
                            <a:pt x="182" y="19"/>
                          </a:lnTo>
                          <a:lnTo>
                            <a:pt x="157" y="16"/>
                          </a:lnTo>
                          <a:lnTo>
                            <a:pt x="134" y="15"/>
                          </a:lnTo>
                          <a:lnTo>
                            <a:pt x="111" y="13"/>
                          </a:lnTo>
                          <a:lnTo>
                            <a:pt x="88" y="10"/>
                          </a:lnTo>
                          <a:lnTo>
                            <a:pt x="68" y="9"/>
                          </a:lnTo>
                          <a:lnTo>
                            <a:pt x="48" y="8"/>
                          </a:lnTo>
                          <a:lnTo>
                            <a:pt x="30" y="5"/>
                          </a:lnTo>
                          <a:lnTo>
                            <a:pt x="17" y="3"/>
                          </a:lnTo>
                          <a:lnTo>
                            <a:pt x="7" y="2"/>
                          </a:lnTo>
                          <a:lnTo>
                            <a:pt x="0" y="0"/>
                          </a:lnTo>
                          <a:lnTo>
                            <a:pt x="0" y="2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6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5033" y="15200"/>
                      <a:ext cx="695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49"/>
                        </a:cxn>
                        <a:cxn ang="0">
                          <a:pos x="379" y="53"/>
                        </a:cxn>
                        <a:cxn ang="0">
                          <a:pos x="421" y="59"/>
                        </a:cxn>
                        <a:cxn ang="0">
                          <a:pos x="462" y="64"/>
                        </a:cxn>
                        <a:cxn ang="0">
                          <a:pos x="506" y="69"/>
                        </a:cxn>
                        <a:cxn ang="0">
                          <a:pos x="547" y="77"/>
                        </a:cxn>
                        <a:cxn ang="0">
                          <a:pos x="589" y="82"/>
                        </a:cxn>
                        <a:cxn ang="0">
                          <a:pos x="631" y="89"/>
                        </a:cxn>
                        <a:cxn ang="0">
                          <a:pos x="655" y="92"/>
                        </a:cxn>
                        <a:cxn ang="0">
                          <a:pos x="658" y="87"/>
                        </a:cxn>
                        <a:cxn ang="0">
                          <a:pos x="635" y="79"/>
                        </a:cxn>
                        <a:cxn ang="0">
                          <a:pos x="594" y="71"/>
                        </a:cxn>
                        <a:cxn ang="0">
                          <a:pos x="552" y="62"/>
                        </a:cxn>
                        <a:cxn ang="0">
                          <a:pos x="510" y="55"/>
                        </a:cxn>
                        <a:cxn ang="0">
                          <a:pos x="468" y="49"/>
                        </a:cxn>
                        <a:cxn ang="0">
                          <a:pos x="426" y="42"/>
                        </a:cxn>
                        <a:cxn ang="0">
                          <a:pos x="385" y="36"/>
                        </a:cxn>
                        <a:cxn ang="0">
                          <a:pos x="343" y="30"/>
                        </a:cxn>
                        <a:cxn ang="0">
                          <a:pos x="298" y="25"/>
                        </a:cxn>
                        <a:cxn ang="0">
                          <a:pos x="248" y="19"/>
                        </a:cxn>
                        <a:cxn ang="0">
                          <a:pos x="194" y="15"/>
                        </a:cxn>
                        <a:cxn ang="0">
                          <a:pos x="141" y="10"/>
                        </a:cxn>
                        <a:cxn ang="0">
                          <a:pos x="92" y="6"/>
                        </a:cxn>
                        <a:cxn ang="0">
                          <a:pos x="50" y="3"/>
                        </a:cxn>
                        <a:cxn ang="0">
                          <a:pos x="20" y="2"/>
                        </a:cxn>
                        <a:cxn ang="0">
                          <a:pos x="3" y="0"/>
                        </a:cxn>
                        <a:cxn ang="0">
                          <a:pos x="3" y="0"/>
                        </a:cxn>
                        <a:cxn ang="0">
                          <a:pos x="20" y="3"/>
                        </a:cxn>
                        <a:cxn ang="0">
                          <a:pos x="52" y="9"/>
                        </a:cxn>
                        <a:cxn ang="0">
                          <a:pos x="93" y="15"/>
                        </a:cxn>
                        <a:cxn ang="0">
                          <a:pos x="144" y="22"/>
                        </a:cxn>
                        <a:cxn ang="0">
                          <a:pos x="196" y="30"/>
                        </a:cxn>
                        <a:cxn ang="0">
                          <a:pos x="248" y="38"/>
                        </a:cxn>
                        <a:cxn ang="0">
                          <a:pos x="295" y="43"/>
                        </a:cxn>
                      </a:cxnLst>
                      <a:rect l="0" t="0" r="r" b="b"/>
                      <a:pathLst>
                        <a:path w="658" h="94">
                          <a:moveTo>
                            <a:pt x="315" y="46"/>
                          </a:moveTo>
                          <a:lnTo>
                            <a:pt x="337" y="49"/>
                          </a:lnTo>
                          <a:lnTo>
                            <a:pt x="357" y="51"/>
                          </a:lnTo>
                          <a:lnTo>
                            <a:pt x="379" y="53"/>
                          </a:lnTo>
                          <a:lnTo>
                            <a:pt x="400" y="56"/>
                          </a:lnTo>
                          <a:lnTo>
                            <a:pt x="421" y="59"/>
                          </a:lnTo>
                          <a:lnTo>
                            <a:pt x="442" y="61"/>
                          </a:lnTo>
                          <a:lnTo>
                            <a:pt x="462" y="64"/>
                          </a:lnTo>
                          <a:lnTo>
                            <a:pt x="484" y="66"/>
                          </a:lnTo>
                          <a:lnTo>
                            <a:pt x="506" y="69"/>
                          </a:lnTo>
                          <a:lnTo>
                            <a:pt x="526" y="72"/>
                          </a:lnTo>
                          <a:lnTo>
                            <a:pt x="547" y="77"/>
                          </a:lnTo>
                          <a:lnTo>
                            <a:pt x="569" y="79"/>
                          </a:lnTo>
                          <a:lnTo>
                            <a:pt x="589" y="82"/>
                          </a:lnTo>
                          <a:lnTo>
                            <a:pt x="611" y="87"/>
                          </a:lnTo>
                          <a:lnTo>
                            <a:pt x="631" y="89"/>
                          </a:lnTo>
                          <a:lnTo>
                            <a:pt x="653" y="94"/>
                          </a:lnTo>
                          <a:lnTo>
                            <a:pt x="655" y="92"/>
                          </a:lnTo>
                          <a:lnTo>
                            <a:pt x="658" y="89"/>
                          </a:lnTo>
                          <a:lnTo>
                            <a:pt x="658" y="87"/>
                          </a:lnTo>
                          <a:lnTo>
                            <a:pt x="655" y="84"/>
                          </a:lnTo>
                          <a:lnTo>
                            <a:pt x="635" y="79"/>
                          </a:lnTo>
                          <a:lnTo>
                            <a:pt x="614" y="75"/>
                          </a:lnTo>
                          <a:lnTo>
                            <a:pt x="594" y="71"/>
                          </a:lnTo>
                          <a:lnTo>
                            <a:pt x="572" y="66"/>
                          </a:lnTo>
                          <a:lnTo>
                            <a:pt x="552" y="62"/>
                          </a:lnTo>
                          <a:lnTo>
                            <a:pt x="530" y="59"/>
                          </a:lnTo>
                          <a:lnTo>
                            <a:pt x="510" y="55"/>
                          </a:lnTo>
                          <a:lnTo>
                            <a:pt x="488" y="52"/>
                          </a:lnTo>
                          <a:lnTo>
                            <a:pt x="468" y="49"/>
                          </a:lnTo>
                          <a:lnTo>
                            <a:pt x="447" y="45"/>
                          </a:lnTo>
                          <a:lnTo>
                            <a:pt x="426" y="42"/>
                          </a:lnTo>
                          <a:lnTo>
                            <a:pt x="405" y="39"/>
                          </a:lnTo>
                          <a:lnTo>
                            <a:pt x="385" y="36"/>
                          </a:lnTo>
                          <a:lnTo>
                            <a:pt x="363" y="33"/>
                          </a:lnTo>
                          <a:lnTo>
                            <a:pt x="343" y="30"/>
                          </a:lnTo>
                          <a:lnTo>
                            <a:pt x="321" y="28"/>
                          </a:lnTo>
                          <a:lnTo>
                            <a:pt x="298" y="25"/>
                          </a:lnTo>
                          <a:lnTo>
                            <a:pt x="274" y="22"/>
                          </a:lnTo>
                          <a:lnTo>
                            <a:pt x="248" y="19"/>
                          </a:lnTo>
                          <a:lnTo>
                            <a:pt x="222" y="16"/>
                          </a:lnTo>
                          <a:lnTo>
                            <a:pt x="194" y="15"/>
                          </a:lnTo>
                          <a:lnTo>
                            <a:pt x="167" y="12"/>
                          </a:lnTo>
                          <a:lnTo>
                            <a:pt x="141" y="10"/>
                          </a:lnTo>
                          <a:lnTo>
                            <a:pt x="116" y="7"/>
                          </a:lnTo>
                          <a:lnTo>
                            <a:pt x="92" y="6"/>
                          </a:lnTo>
                          <a:lnTo>
                            <a:pt x="70" y="5"/>
                          </a:lnTo>
                          <a:lnTo>
                            <a:pt x="50" y="3"/>
                          </a:lnTo>
                          <a:lnTo>
                            <a:pt x="33" y="2"/>
                          </a:lnTo>
                          <a:lnTo>
                            <a:pt x="20" y="2"/>
                          </a:lnTo>
                          <a:lnTo>
                            <a:pt x="8" y="0"/>
                          </a:lnTo>
                          <a:lnTo>
                            <a:pt x="3" y="0"/>
                          </a:lnTo>
                          <a:lnTo>
                            <a:pt x="0" y="0"/>
                          </a:lnTo>
                          <a:lnTo>
                            <a:pt x="3" y="0"/>
                          </a:lnTo>
                          <a:lnTo>
                            <a:pt x="8" y="2"/>
                          </a:lnTo>
                          <a:lnTo>
                            <a:pt x="20" y="3"/>
                          </a:lnTo>
                          <a:lnTo>
                            <a:pt x="34" y="6"/>
                          </a:lnTo>
                          <a:lnTo>
                            <a:pt x="52" y="9"/>
                          </a:lnTo>
                          <a:lnTo>
                            <a:pt x="72" y="12"/>
                          </a:lnTo>
                          <a:lnTo>
                            <a:pt x="93" y="15"/>
                          </a:lnTo>
                          <a:lnTo>
                            <a:pt x="118" y="19"/>
                          </a:lnTo>
                          <a:lnTo>
                            <a:pt x="144" y="22"/>
                          </a:lnTo>
                          <a:lnTo>
                            <a:pt x="170" y="26"/>
                          </a:lnTo>
                          <a:lnTo>
                            <a:pt x="196" y="30"/>
                          </a:lnTo>
                          <a:lnTo>
                            <a:pt x="222" y="33"/>
                          </a:lnTo>
                          <a:lnTo>
                            <a:pt x="248" y="38"/>
                          </a:lnTo>
                          <a:lnTo>
                            <a:pt x="272" y="41"/>
                          </a:lnTo>
                          <a:lnTo>
                            <a:pt x="295" y="43"/>
                          </a:lnTo>
                          <a:lnTo>
                            <a:pt x="315" y="46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7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4330" y="15498"/>
                      <a:ext cx="1058" cy="285"/>
                    </a:xfrm>
                    <a:custGeom>
                      <a:avLst/>
                      <a:gdLst/>
                      <a:ahLst/>
                      <a:cxnLst>
                        <a:cxn ang="0">
                          <a:pos x="179" y="66"/>
                        </a:cxn>
                        <a:cxn ang="0">
                          <a:pos x="153" y="78"/>
                        </a:cxn>
                        <a:cxn ang="0">
                          <a:pos x="133" y="86"/>
                        </a:cxn>
                        <a:cxn ang="0">
                          <a:pos x="111" y="95"/>
                        </a:cxn>
                        <a:cxn ang="0">
                          <a:pos x="84" y="107"/>
                        </a:cxn>
                        <a:cxn ang="0">
                          <a:pos x="52" y="121"/>
                        </a:cxn>
                        <a:cxn ang="0">
                          <a:pos x="26" y="141"/>
                        </a:cxn>
                        <a:cxn ang="0">
                          <a:pos x="2" y="186"/>
                        </a:cxn>
                        <a:cxn ang="0">
                          <a:pos x="9" y="216"/>
                        </a:cxn>
                        <a:cxn ang="0">
                          <a:pos x="32" y="227"/>
                        </a:cxn>
                        <a:cxn ang="0">
                          <a:pos x="54" y="233"/>
                        </a:cxn>
                        <a:cxn ang="0">
                          <a:pos x="129" y="239"/>
                        </a:cxn>
                        <a:cxn ang="0">
                          <a:pos x="205" y="223"/>
                        </a:cxn>
                        <a:cxn ang="0">
                          <a:pos x="277" y="199"/>
                        </a:cxn>
                        <a:cxn ang="0">
                          <a:pos x="351" y="171"/>
                        </a:cxn>
                        <a:cxn ang="0">
                          <a:pos x="425" y="153"/>
                        </a:cxn>
                        <a:cxn ang="0">
                          <a:pos x="474" y="150"/>
                        </a:cxn>
                        <a:cxn ang="0">
                          <a:pos x="508" y="155"/>
                        </a:cxn>
                        <a:cxn ang="0">
                          <a:pos x="539" y="168"/>
                        </a:cxn>
                        <a:cxn ang="0">
                          <a:pos x="574" y="193"/>
                        </a:cxn>
                        <a:cxn ang="0">
                          <a:pos x="604" y="223"/>
                        </a:cxn>
                        <a:cxn ang="0">
                          <a:pos x="646" y="255"/>
                        </a:cxn>
                        <a:cxn ang="0">
                          <a:pos x="708" y="279"/>
                        </a:cxn>
                        <a:cxn ang="0">
                          <a:pos x="774" y="283"/>
                        </a:cxn>
                        <a:cxn ang="0">
                          <a:pos x="839" y="269"/>
                        </a:cxn>
                        <a:cxn ang="0">
                          <a:pos x="898" y="237"/>
                        </a:cxn>
                        <a:cxn ang="0">
                          <a:pos x="947" y="191"/>
                        </a:cxn>
                        <a:cxn ang="0">
                          <a:pos x="970" y="160"/>
                        </a:cxn>
                        <a:cxn ang="0">
                          <a:pos x="989" y="124"/>
                        </a:cxn>
                        <a:cxn ang="0">
                          <a:pos x="1001" y="98"/>
                        </a:cxn>
                        <a:cxn ang="0">
                          <a:pos x="993" y="99"/>
                        </a:cxn>
                        <a:cxn ang="0">
                          <a:pos x="953" y="161"/>
                        </a:cxn>
                        <a:cxn ang="0">
                          <a:pos x="904" y="214"/>
                        </a:cxn>
                        <a:cxn ang="0">
                          <a:pos x="838" y="253"/>
                        </a:cxn>
                        <a:cxn ang="0">
                          <a:pos x="754" y="265"/>
                        </a:cxn>
                        <a:cxn ang="0">
                          <a:pos x="670" y="245"/>
                        </a:cxn>
                        <a:cxn ang="0">
                          <a:pos x="626" y="216"/>
                        </a:cxn>
                        <a:cxn ang="0">
                          <a:pos x="598" y="190"/>
                        </a:cxn>
                        <a:cxn ang="0">
                          <a:pos x="570" y="164"/>
                        </a:cxn>
                        <a:cxn ang="0">
                          <a:pos x="542" y="148"/>
                        </a:cxn>
                        <a:cxn ang="0">
                          <a:pos x="513" y="138"/>
                        </a:cxn>
                        <a:cxn ang="0">
                          <a:pos x="470" y="132"/>
                        </a:cxn>
                        <a:cxn ang="0">
                          <a:pos x="402" y="140"/>
                        </a:cxn>
                        <a:cxn ang="0">
                          <a:pos x="336" y="158"/>
                        </a:cxn>
                        <a:cxn ang="0">
                          <a:pos x="261" y="186"/>
                        </a:cxn>
                        <a:cxn ang="0">
                          <a:pos x="182" y="210"/>
                        </a:cxn>
                        <a:cxn ang="0">
                          <a:pos x="97" y="220"/>
                        </a:cxn>
                        <a:cxn ang="0">
                          <a:pos x="77" y="220"/>
                        </a:cxn>
                        <a:cxn ang="0">
                          <a:pos x="56" y="216"/>
                        </a:cxn>
                        <a:cxn ang="0">
                          <a:pos x="29" y="207"/>
                        </a:cxn>
                        <a:cxn ang="0">
                          <a:pos x="23" y="167"/>
                        </a:cxn>
                        <a:cxn ang="0">
                          <a:pos x="51" y="137"/>
                        </a:cxn>
                        <a:cxn ang="0">
                          <a:pos x="85" y="118"/>
                        </a:cxn>
                        <a:cxn ang="0">
                          <a:pos x="121" y="101"/>
                        </a:cxn>
                        <a:cxn ang="0">
                          <a:pos x="163" y="83"/>
                        </a:cxn>
                        <a:cxn ang="0">
                          <a:pos x="199" y="59"/>
                        </a:cxn>
                        <a:cxn ang="0">
                          <a:pos x="196" y="27"/>
                        </a:cxn>
                        <a:cxn ang="0">
                          <a:pos x="136" y="7"/>
                        </a:cxn>
                        <a:cxn ang="0">
                          <a:pos x="84" y="0"/>
                        </a:cxn>
                        <a:cxn ang="0">
                          <a:pos x="84" y="1"/>
                        </a:cxn>
                        <a:cxn ang="0">
                          <a:pos x="104" y="7"/>
                        </a:cxn>
                        <a:cxn ang="0">
                          <a:pos x="169" y="30"/>
                        </a:cxn>
                        <a:cxn ang="0">
                          <a:pos x="196" y="55"/>
                        </a:cxn>
                      </a:cxnLst>
                      <a:rect l="0" t="0" r="r" b="b"/>
                      <a:pathLst>
                        <a:path w="1001" h="285">
                          <a:moveTo>
                            <a:pt x="196" y="55"/>
                          </a:moveTo>
                          <a:lnTo>
                            <a:pt x="188" y="60"/>
                          </a:lnTo>
                          <a:lnTo>
                            <a:pt x="179" y="66"/>
                          </a:lnTo>
                          <a:lnTo>
                            <a:pt x="169" y="71"/>
                          </a:lnTo>
                          <a:lnTo>
                            <a:pt x="160" y="75"/>
                          </a:lnTo>
                          <a:lnTo>
                            <a:pt x="153" y="78"/>
                          </a:lnTo>
                          <a:lnTo>
                            <a:pt x="146" y="81"/>
                          </a:lnTo>
                          <a:lnTo>
                            <a:pt x="139" y="83"/>
                          </a:lnTo>
                          <a:lnTo>
                            <a:pt x="133" y="86"/>
                          </a:lnTo>
                          <a:lnTo>
                            <a:pt x="126" y="89"/>
                          </a:lnTo>
                          <a:lnTo>
                            <a:pt x="118" y="92"/>
                          </a:lnTo>
                          <a:lnTo>
                            <a:pt x="111" y="95"/>
                          </a:lnTo>
                          <a:lnTo>
                            <a:pt x="104" y="98"/>
                          </a:lnTo>
                          <a:lnTo>
                            <a:pt x="95" y="102"/>
                          </a:lnTo>
                          <a:lnTo>
                            <a:pt x="84" y="107"/>
                          </a:lnTo>
                          <a:lnTo>
                            <a:pt x="74" y="111"/>
                          </a:lnTo>
                          <a:lnTo>
                            <a:pt x="62" y="115"/>
                          </a:lnTo>
                          <a:lnTo>
                            <a:pt x="52" y="121"/>
                          </a:lnTo>
                          <a:lnTo>
                            <a:pt x="42" y="127"/>
                          </a:lnTo>
                          <a:lnTo>
                            <a:pt x="33" y="132"/>
                          </a:lnTo>
                          <a:lnTo>
                            <a:pt x="26" y="141"/>
                          </a:lnTo>
                          <a:lnTo>
                            <a:pt x="16" y="155"/>
                          </a:lnTo>
                          <a:lnTo>
                            <a:pt x="7" y="170"/>
                          </a:lnTo>
                          <a:lnTo>
                            <a:pt x="2" y="186"/>
                          </a:lnTo>
                          <a:lnTo>
                            <a:pt x="0" y="203"/>
                          </a:lnTo>
                          <a:lnTo>
                            <a:pt x="3" y="210"/>
                          </a:lnTo>
                          <a:lnTo>
                            <a:pt x="9" y="216"/>
                          </a:lnTo>
                          <a:lnTo>
                            <a:pt x="15" y="220"/>
                          </a:lnTo>
                          <a:lnTo>
                            <a:pt x="23" y="224"/>
                          </a:lnTo>
                          <a:lnTo>
                            <a:pt x="32" y="227"/>
                          </a:lnTo>
                          <a:lnTo>
                            <a:pt x="39" y="230"/>
                          </a:lnTo>
                          <a:lnTo>
                            <a:pt x="48" y="232"/>
                          </a:lnTo>
                          <a:lnTo>
                            <a:pt x="54" y="233"/>
                          </a:lnTo>
                          <a:lnTo>
                            <a:pt x="78" y="239"/>
                          </a:lnTo>
                          <a:lnTo>
                            <a:pt x="103" y="240"/>
                          </a:lnTo>
                          <a:lnTo>
                            <a:pt x="129" y="239"/>
                          </a:lnTo>
                          <a:lnTo>
                            <a:pt x="154" y="235"/>
                          </a:lnTo>
                          <a:lnTo>
                            <a:pt x="179" y="229"/>
                          </a:lnTo>
                          <a:lnTo>
                            <a:pt x="205" y="223"/>
                          </a:lnTo>
                          <a:lnTo>
                            <a:pt x="229" y="214"/>
                          </a:lnTo>
                          <a:lnTo>
                            <a:pt x="253" y="207"/>
                          </a:lnTo>
                          <a:lnTo>
                            <a:pt x="277" y="199"/>
                          </a:lnTo>
                          <a:lnTo>
                            <a:pt x="302" y="189"/>
                          </a:lnTo>
                          <a:lnTo>
                            <a:pt x="326" y="180"/>
                          </a:lnTo>
                          <a:lnTo>
                            <a:pt x="351" y="171"/>
                          </a:lnTo>
                          <a:lnTo>
                            <a:pt x="375" y="163"/>
                          </a:lnTo>
                          <a:lnTo>
                            <a:pt x="401" y="157"/>
                          </a:lnTo>
                          <a:lnTo>
                            <a:pt x="425" y="153"/>
                          </a:lnTo>
                          <a:lnTo>
                            <a:pt x="451" y="150"/>
                          </a:lnTo>
                          <a:lnTo>
                            <a:pt x="463" y="150"/>
                          </a:lnTo>
                          <a:lnTo>
                            <a:pt x="474" y="150"/>
                          </a:lnTo>
                          <a:lnTo>
                            <a:pt x="486" y="151"/>
                          </a:lnTo>
                          <a:lnTo>
                            <a:pt x="496" y="153"/>
                          </a:lnTo>
                          <a:lnTo>
                            <a:pt x="508" y="155"/>
                          </a:lnTo>
                          <a:lnTo>
                            <a:pt x="518" y="160"/>
                          </a:lnTo>
                          <a:lnTo>
                            <a:pt x="529" y="164"/>
                          </a:lnTo>
                          <a:lnTo>
                            <a:pt x="539" y="168"/>
                          </a:lnTo>
                          <a:lnTo>
                            <a:pt x="552" y="176"/>
                          </a:lnTo>
                          <a:lnTo>
                            <a:pt x="564" y="184"/>
                          </a:lnTo>
                          <a:lnTo>
                            <a:pt x="574" y="193"/>
                          </a:lnTo>
                          <a:lnTo>
                            <a:pt x="584" y="203"/>
                          </a:lnTo>
                          <a:lnTo>
                            <a:pt x="594" y="213"/>
                          </a:lnTo>
                          <a:lnTo>
                            <a:pt x="604" y="223"/>
                          </a:lnTo>
                          <a:lnTo>
                            <a:pt x="614" y="233"/>
                          </a:lnTo>
                          <a:lnTo>
                            <a:pt x="626" y="242"/>
                          </a:lnTo>
                          <a:lnTo>
                            <a:pt x="646" y="255"/>
                          </a:lnTo>
                          <a:lnTo>
                            <a:pt x="666" y="265"/>
                          </a:lnTo>
                          <a:lnTo>
                            <a:pt x="686" y="273"/>
                          </a:lnTo>
                          <a:lnTo>
                            <a:pt x="708" y="279"/>
                          </a:lnTo>
                          <a:lnTo>
                            <a:pt x="731" y="283"/>
                          </a:lnTo>
                          <a:lnTo>
                            <a:pt x="753" y="285"/>
                          </a:lnTo>
                          <a:lnTo>
                            <a:pt x="774" y="283"/>
                          </a:lnTo>
                          <a:lnTo>
                            <a:pt x="796" y="281"/>
                          </a:lnTo>
                          <a:lnTo>
                            <a:pt x="817" y="276"/>
                          </a:lnTo>
                          <a:lnTo>
                            <a:pt x="839" y="269"/>
                          </a:lnTo>
                          <a:lnTo>
                            <a:pt x="859" y="260"/>
                          </a:lnTo>
                          <a:lnTo>
                            <a:pt x="879" y="250"/>
                          </a:lnTo>
                          <a:lnTo>
                            <a:pt x="898" y="237"/>
                          </a:lnTo>
                          <a:lnTo>
                            <a:pt x="915" y="224"/>
                          </a:lnTo>
                          <a:lnTo>
                            <a:pt x="933" y="209"/>
                          </a:lnTo>
                          <a:lnTo>
                            <a:pt x="947" y="191"/>
                          </a:lnTo>
                          <a:lnTo>
                            <a:pt x="954" y="181"/>
                          </a:lnTo>
                          <a:lnTo>
                            <a:pt x="963" y="170"/>
                          </a:lnTo>
                          <a:lnTo>
                            <a:pt x="970" y="160"/>
                          </a:lnTo>
                          <a:lnTo>
                            <a:pt x="976" y="148"/>
                          </a:lnTo>
                          <a:lnTo>
                            <a:pt x="983" y="137"/>
                          </a:lnTo>
                          <a:lnTo>
                            <a:pt x="989" y="124"/>
                          </a:lnTo>
                          <a:lnTo>
                            <a:pt x="995" y="112"/>
                          </a:lnTo>
                          <a:lnTo>
                            <a:pt x="1001" y="101"/>
                          </a:lnTo>
                          <a:lnTo>
                            <a:pt x="1001" y="98"/>
                          </a:lnTo>
                          <a:lnTo>
                            <a:pt x="999" y="96"/>
                          </a:lnTo>
                          <a:lnTo>
                            <a:pt x="996" y="96"/>
                          </a:lnTo>
                          <a:lnTo>
                            <a:pt x="993" y="99"/>
                          </a:lnTo>
                          <a:lnTo>
                            <a:pt x="980" y="121"/>
                          </a:lnTo>
                          <a:lnTo>
                            <a:pt x="967" y="141"/>
                          </a:lnTo>
                          <a:lnTo>
                            <a:pt x="953" y="161"/>
                          </a:lnTo>
                          <a:lnTo>
                            <a:pt x="939" y="180"/>
                          </a:lnTo>
                          <a:lnTo>
                            <a:pt x="921" y="197"/>
                          </a:lnTo>
                          <a:lnTo>
                            <a:pt x="904" y="214"/>
                          </a:lnTo>
                          <a:lnTo>
                            <a:pt x="885" y="229"/>
                          </a:lnTo>
                          <a:lnTo>
                            <a:pt x="864" y="242"/>
                          </a:lnTo>
                          <a:lnTo>
                            <a:pt x="838" y="253"/>
                          </a:lnTo>
                          <a:lnTo>
                            <a:pt x="810" y="260"/>
                          </a:lnTo>
                          <a:lnTo>
                            <a:pt x="781" y="265"/>
                          </a:lnTo>
                          <a:lnTo>
                            <a:pt x="754" y="265"/>
                          </a:lnTo>
                          <a:lnTo>
                            <a:pt x="725" y="262"/>
                          </a:lnTo>
                          <a:lnTo>
                            <a:pt x="698" y="255"/>
                          </a:lnTo>
                          <a:lnTo>
                            <a:pt x="670" y="245"/>
                          </a:lnTo>
                          <a:lnTo>
                            <a:pt x="646" y="232"/>
                          </a:lnTo>
                          <a:lnTo>
                            <a:pt x="636" y="224"/>
                          </a:lnTo>
                          <a:lnTo>
                            <a:pt x="626" y="216"/>
                          </a:lnTo>
                          <a:lnTo>
                            <a:pt x="616" y="207"/>
                          </a:lnTo>
                          <a:lnTo>
                            <a:pt x="607" y="199"/>
                          </a:lnTo>
                          <a:lnTo>
                            <a:pt x="598" y="190"/>
                          </a:lnTo>
                          <a:lnTo>
                            <a:pt x="588" y="181"/>
                          </a:lnTo>
                          <a:lnTo>
                            <a:pt x="580" y="173"/>
                          </a:lnTo>
                          <a:lnTo>
                            <a:pt x="570" y="164"/>
                          </a:lnTo>
                          <a:lnTo>
                            <a:pt x="561" y="158"/>
                          </a:lnTo>
                          <a:lnTo>
                            <a:pt x="552" y="153"/>
                          </a:lnTo>
                          <a:lnTo>
                            <a:pt x="542" y="148"/>
                          </a:lnTo>
                          <a:lnTo>
                            <a:pt x="534" y="144"/>
                          </a:lnTo>
                          <a:lnTo>
                            <a:pt x="523" y="141"/>
                          </a:lnTo>
                          <a:lnTo>
                            <a:pt x="513" y="138"/>
                          </a:lnTo>
                          <a:lnTo>
                            <a:pt x="502" y="135"/>
                          </a:lnTo>
                          <a:lnTo>
                            <a:pt x="492" y="134"/>
                          </a:lnTo>
                          <a:lnTo>
                            <a:pt x="470" y="132"/>
                          </a:lnTo>
                          <a:lnTo>
                            <a:pt x="447" y="132"/>
                          </a:lnTo>
                          <a:lnTo>
                            <a:pt x="424" y="135"/>
                          </a:lnTo>
                          <a:lnTo>
                            <a:pt x="402" y="140"/>
                          </a:lnTo>
                          <a:lnTo>
                            <a:pt x="379" y="145"/>
                          </a:lnTo>
                          <a:lnTo>
                            <a:pt x="358" y="151"/>
                          </a:lnTo>
                          <a:lnTo>
                            <a:pt x="336" y="158"/>
                          </a:lnTo>
                          <a:lnTo>
                            <a:pt x="316" y="166"/>
                          </a:lnTo>
                          <a:lnTo>
                            <a:pt x="289" y="176"/>
                          </a:lnTo>
                          <a:lnTo>
                            <a:pt x="261" y="186"/>
                          </a:lnTo>
                          <a:lnTo>
                            <a:pt x="235" y="194"/>
                          </a:lnTo>
                          <a:lnTo>
                            <a:pt x="209" y="203"/>
                          </a:lnTo>
                          <a:lnTo>
                            <a:pt x="182" y="210"/>
                          </a:lnTo>
                          <a:lnTo>
                            <a:pt x="154" y="216"/>
                          </a:lnTo>
                          <a:lnTo>
                            <a:pt x="126" y="219"/>
                          </a:lnTo>
                          <a:lnTo>
                            <a:pt x="97" y="220"/>
                          </a:lnTo>
                          <a:lnTo>
                            <a:pt x="90" y="220"/>
                          </a:lnTo>
                          <a:lnTo>
                            <a:pt x="82" y="220"/>
                          </a:lnTo>
                          <a:lnTo>
                            <a:pt x="77" y="220"/>
                          </a:lnTo>
                          <a:lnTo>
                            <a:pt x="69" y="219"/>
                          </a:lnTo>
                          <a:lnTo>
                            <a:pt x="64" y="217"/>
                          </a:lnTo>
                          <a:lnTo>
                            <a:pt x="56" y="216"/>
                          </a:lnTo>
                          <a:lnTo>
                            <a:pt x="51" y="214"/>
                          </a:lnTo>
                          <a:lnTo>
                            <a:pt x="44" y="213"/>
                          </a:lnTo>
                          <a:lnTo>
                            <a:pt x="29" y="207"/>
                          </a:lnTo>
                          <a:lnTo>
                            <a:pt x="19" y="199"/>
                          </a:lnTo>
                          <a:lnTo>
                            <a:pt x="16" y="186"/>
                          </a:lnTo>
                          <a:lnTo>
                            <a:pt x="23" y="167"/>
                          </a:lnTo>
                          <a:lnTo>
                            <a:pt x="31" y="155"/>
                          </a:lnTo>
                          <a:lnTo>
                            <a:pt x="41" y="145"/>
                          </a:lnTo>
                          <a:lnTo>
                            <a:pt x="51" y="137"/>
                          </a:lnTo>
                          <a:lnTo>
                            <a:pt x="61" y="130"/>
                          </a:lnTo>
                          <a:lnTo>
                            <a:pt x="72" y="124"/>
                          </a:lnTo>
                          <a:lnTo>
                            <a:pt x="85" y="118"/>
                          </a:lnTo>
                          <a:lnTo>
                            <a:pt x="97" y="112"/>
                          </a:lnTo>
                          <a:lnTo>
                            <a:pt x="110" y="107"/>
                          </a:lnTo>
                          <a:lnTo>
                            <a:pt x="121" y="101"/>
                          </a:lnTo>
                          <a:lnTo>
                            <a:pt x="134" y="95"/>
                          </a:lnTo>
                          <a:lnTo>
                            <a:pt x="149" y="89"/>
                          </a:lnTo>
                          <a:lnTo>
                            <a:pt x="163" y="83"/>
                          </a:lnTo>
                          <a:lnTo>
                            <a:pt x="176" y="76"/>
                          </a:lnTo>
                          <a:lnTo>
                            <a:pt x="189" y="69"/>
                          </a:lnTo>
                          <a:lnTo>
                            <a:pt x="199" y="59"/>
                          </a:lnTo>
                          <a:lnTo>
                            <a:pt x="206" y="49"/>
                          </a:lnTo>
                          <a:lnTo>
                            <a:pt x="206" y="37"/>
                          </a:lnTo>
                          <a:lnTo>
                            <a:pt x="196" y="27"/>
                          </a:lnTo>
                          <a:lnTo>
                            <a:pt x="180" y="20"/>
                          </a:lnTo>
                          <a:lnTo>
                            <a:pt x="159" y="13"/>
                          </a:lnTo>
                          <a:lnTo>
                            <a:pt x="136" y="7"/>
                          </a:lnTo>
                          <a:lnTo>
                            <a:pt x="114" y="3"/>
                          </a:lnTo>
                          <a:lnTo>
                            <a:pt x="95" y="1"/>
                          </a:lnTo>
                          <a:lnTo>
                            <a:pt x="84" y="0"/>
                          </a:lnTo>
                          <a:lnTo>
                            <a:pt x="84" y="1"/>
                          </a:lnTo>
                          <a:lnTo>
                            <a:pt x="90" y="3"/>
                          </a:lnTo>
                          <a:lnTo>
                            <a:pt x="104" y="7"/>
                          </a:lnTo>
                          <a:lnTo>
                            <a:pt x="124" y="14"/>
                          </a:lnTo>
                          <a:lnTo>
                            <a:pt x="147" y="22"/>
                          </a:lnTo>
                          <a:lnTo>
                            <a:pt x="169" y="30"/>
                          </a:lnTo>
                          <a:lnTo>
                            <a:pt x="188" y="39"/>
                          </a:lnTo>
                          <a:lnTo>
                            <a:pt x="198" y="48"/>
                          </a:lnTo>
                          <a:lnTo>
                            <a:pt x="196" y="55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8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4892" y="15410"/>
                      <a:ext cx="26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4" y="7"/>
                        </a:cxn>
                        <a:cxn ang="0">
                          <a:pos x="9" y="26"/>
                        </a:cxn>
                        <a:cxn ang="0">
                          <a:pos x="10" y="54"/>
                        </a:cxn>
                        <a:cxn ang="0">
                          <a:pos x="6" y="84"/>
                        </a:cxn>
                        <a:cxn ang="0">
                          <a:pos x="0" y="107"/>
                        </a:cxn>
                        <a:cxn ang="0">
                          <a:pos x="2" y="114"/>
                        </a:cxn>
                        <a:cxn ang="0">
                          <a:pos x="7" y="111"/>
                        </a:cxn>
                        <a:cxn ang="0">
                          <a:pos x="15" y="101"/>
                        </a:cxn>
                        <a:cxn ang="0">
                          <a:pos x="22" y="81"/>
                        </a:cxn>
                        <a:cxn ang="0">
                          <a:pos x="25" y="52"/>
                        </a:cxn>
                        <a:cxn ang="0">
                          <a:pos x="19" y="22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25" h="114">
                          <a:moveTo>
                            <a:pt x="3" y="0"/>
                          </a:moveTo>
                          <a:lnTo>
                            <a:pt x="4" y="7"/>
                          </a:lnTo>
                          <a:lnTo>
                            <a:pt x="9" y="26"/>
                          </a:lnTo>
                          <a:lnTo>
                            <a:pt x="10" y="54"/>
                          </a:lnTo>
                          <a:lnTo>
                            <a:pt x="6" y="84"/>
                          </a:lnTo>
                          <a:lnTo>
                            <a:pt x="0" y="107"/>
                          </a:lnTo>
                          <a:lnTo>
                            <a:pt x="2" y="114"/>
                          </a:lnTo>
                          <a:lnTo>
                            <a:pt x="7" y="111"/>
                          </a:lnTo>
                          <a:lnTo>
                            <a:pt x="15" y="101"/>
                          </a:lnTo>
                          <a:lnTo>
                            <a:pt x="22" y="81"/>
                          </a:lnTo>
                          <a:lnTo>
                            <a:pt x="25" y="52"/>
                          </a:lnTo>
                          <a:lnTo>
                            <a:pt x="19" y="22"/>
                          </a:lnTo>
                          <a:lnTo>
                            <a:pt x="3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9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4564" y="15089"/>
                      <a:ext cx="106" cy="287"/>
                    </a:xfrm>
                    <a:custGeom>
                      <a:avLst/>
                      <a:gdLst/>
                      <a:ahLst/>
                      <a:cxnLst>
                        <a:cxn ang="0">
                          <a:pos x="19" y="0"/>
                        </a:cxn>
                        <a:cxn ang="0">
                          <a:pos x="18" y="9"/>
                        </a:cxn>
                        <a:cxn ang="0">
                          <a:pos x="19" y="29"/>
                        </a:cxn>
                        <a:cxn ang="0">
                          <a:pos x="26" y="59"/>
                        </a:cxn>
                        <a:cxn ang="0">
                          <a:pos x="46" y="92"/>
                        </a:cxn>
                        <a:cxn ang="0">
                          <a:pos x="59" y="108"/>
                        </a:cxn>
                        <a:cxn ang="0">
                          <a:pos x="71" y="124"/>
                        </a:cxn>
                        <a:cxn ang="0">
                          <a:pos x="81" y="140"/>
                        </a:cxn>
                        <a:cxn ang="0">
                          <a:pos x="87" y="155"/>
                        </a:cxn>
                        <a:cxn ang="0">
                          <a:pos x="90" y="170"/>
                        </a:cxn>
                        <a:cxn ang="0">
                          <a:pos x="90" y="184"/>
                        </a:cxn>
                        <a:cxn ang="0">
                          <a:pos x="85" y="197"/>
                        </a:cxn>
                        <a:cxn ang="0">
                          <a:pos x="77" y="209"/>
                        </a:cxn>
                        <a:cxn ang="0">
                          <a:pos x="67" y="220"/>
                        </a:cxn>
                        <a:cxn ang="0">
                          <a:pos x="55" y="232"/>
                        </a:cxn>
                        <a:cxn ang="0">
                          <a:pos x="43" y="242"/>
                        </a:cxn>
                        <a:cxn ang="0">
                          <a:pos x="33" y="252"/>
                        </a:cxn>
                        <a:cxn ang="0">
                          <a:pos x="23" y="262"/>
                        </a:cxn>
                        <a:cxn ang="0">
                          <a:pos x="13" y="272"/>
                        </a:cxn>
                        <a:cxn ang="0">
                          <a:pos x="6" y="281"/>
                        </a:cxn>
                        <a:cxn ang="0">
                          <a:pos x="0" y="288"/>
                        </a:cxn>
                        <a:cxn ang="0">
                          <a:pos x="3" y="286"/>
                        </a:cxn>
                        <a:cxn ang="0">
                          <a:pos x="10" y="279"/>
                        </a:cxn>
                        <a:cxn ang="0">
                          <a:pos x="20" y="272"/>
                        </a:cxn>
                        <a:cxn ang="0">
                          <a:pos x="33" y="260"/>
                        </a:cxn>
                        <a:cxn ang="0">
                          <a:pos x="46" y="250"/>
                        </a:cxn>
                        <a:cxn ang="0">
                          <a:pos x="59" y="239"/>
                        </a:cxn>
                        <a:cxn ang="0">
                          <a:pos x="71" y="229"/>
                        </a:cxn>
                        <a:cxn ang="0">
                          <a:pos x="80" y="222"/>
                        </a:cxn>
                        <a:cxn ang="0">
                          <a:pos x="91" y="203"/>
                        </a:cxn>
                        <a:cxn ang="0">
                          <a:pos x="98" y="176"/>
                        </a:cxn>
                        <a:cxn ang="0">
                          <a:pos x="100" y="147"/>
                        </a:cxn>
                        <a:cxn ang="0">
                          <a:pos x="90" y="119"/>
                        </a:cxn>
                        <a:cxn ang="0">
                          <a:pos x="81" y="108"/>
                        </a:cxn>
                        <a:cxn ang="0">
                          <a:pos x="71" y="95"/>
                        </a:cxn>
                        <a:cxn ang="0">
                          <a:pos x="61" y="83"/>
                        </a:cxn>
                        <a:cxn ang="0">
                          <a:pos x="51" y="71"/>
                        </a:cxn>
                        <a:cxn ang="0">
                          <a:pos x="41" y="56"/>
                        </a:cxn>
                        <a:cxn ang="0">
                          <a:pos x="32" y="39"/>
                        </a:cxn>
                        <a:cxn ang="0">
                          <a:pos x="25" y="22"/>
                        </a:cxn>
                        <a:cxn ang="0">
                          <a:pos x="19" y="0"/>
                        </a:cxn>
                      </a:cxnLst>
                      <a:rect l="0" t="0" r="r" b="b"/>
                      <a:pathLst>
                        <a:path w="100" h="288">
                          <a:moveTo>
                            <a:pt x="19" y="0"/>
                          </a:moveTo>
                          <a:lnTo>
                            <a:pt x="18" y="9"/>
                          </a:lnTo>
                          <a:lnTo>
                            <a:pt x="19" y="29"/>
                          </a:lnTo>
                          <a:lnTo>
                            <a:pt x="26" y="59"/>
                          </a:lnTo>
                          <a:lnTo>
                            <a:pt x="46" y="92"/>
                          </a:lnTo>
                          <a:lnTo>
                            <a:pt x="59" y="108"/>
                          </a:lnTo>
                          <a:lnTo>
                            <a:pt x="71" y="124"/>
                          </a:lnTo>
                          <a:lnTo>
                            <a:pt x="81" y="140"/>
                          </a:lnTo>
                          <a:lnTo>
                            <a:pt x="87" y="155"/>
                          </a:lnTo>
                          <a:lnTo>
                            <a:pt x="90" y="170"/>
                          </a:lnTo>
                          <a:lnTo>
                            <a:pt x="90" y="184"/>
                          </a:lnTo>
                          <a:lnTo>
                            <a:pt x="85" y="197"/>
                          </a:lnTo>
                          <a:lnTo>
                            <a:pt x="77" y="209"/>
                          </a:lnTo>
                          <a:lnTo>
                            <a:pt x="67" y="220"/>
                          </a:lnTo>
                          <a:lnTo>
                            <a:pt x="55" y="232"/>
                          </a:lnTo>
                          <a:lnTo>
                            <a:pt x="43" y="242"/>
                          </a:lnTo>
                          <a:lnTo>
                            <a:pt x="33" y="252"/>
                          </a:lnTo>
                          <a:lnTo>
                            <a:pt x="23" y="262"/>
                          </a:lnTo>
                          <a:lnTo>
                            <a:pt x="13" y="272"/>
                          </a:lnTo>
                          <a:lnTo>
                            <a:pt x="6" y="281"/>
                          </a:lnTo>
                          <a:lnTo>
                            <a:pt x="0" y="288"/>
                          </a:lnTo>
                          <a:lnTo>
                            <a:pt x="3" y="286"/>
                          </a:lnTo>
                          <a:lnTo>
                            <a:pt x="10" y="279"/>
                          </a:lnTo>
                          <a:lnTo>
                            <a:pt x="20" y="272"/>
                          </a:lnTo>
                          <a:lnTo>
                            <a:pt x="33" y="260"/>
                          </a:lnTo>
                          <a:lnTo>
                            <a:pt x="46" y="250"/>
                          </a:lnTo>
                          <a:lnTo>
                            <a:pt x="59" y="239"/>
                          </a:lnTo>
                          <a:lnTo>
                            <a:pt x="71" y="229"/>
                          </a:lnTo>
                          <a:lnTo>
                            <a:pt x="80" y="222"/>
                          </a:lnTo>
                          <a:lnTo>
                            <a:pt x="91" y="203"/>
                          </a:lnTo>
                          <a:lnTo>
                            <a:pt x="98" y="176"/>
                          </a:lnTo>
                          <a:lnTo>
                            <a:pt x="100" y="147"/>
                          </a:lnTo>
                          <a:lnTo>
                            <a:pt x="90" y="119"/>
                          </a:lnTo>
                          <a:lnTo>
                            <a:pt x="81" y="108"/>
                          </a:lnTo>
                          <a:lnTo>
                            <a:pt x="71" y="95"/>
                          </a:lnTo>
                          <a:lnTo>
                            <a:pt x="61" y="83"/>
                          </a:lnTo>
                          <a:lnTo>
                            <a:pt x="51" y="71"/>
                          </a:lnTo>
                          <a:lnTo>
                            <a:pt x="41" y="56"/>
                          </a:lnTo>
                          <a:lnTo>
                            <a:pt x="32" y="39"/>
                          </a:lnTo>
                          <a:lnTo>
                            <a:pt x="25" y="22"/>
                          </a:ln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0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4568" y="15092"/>
                      <a:ext cx="288" cy="228"/>
                    </a:xfrm>
                    <a:custGeom>
                      <a:avLst/>
                      <a:gdLst/>
                      <a:ahLst/>
                      <a:cxnLst>
                        <a:cxn ang="0">
                          <a:pos x="6" y="10"/>
                        </a:cxn>
                        <a:cxn ang="0">
                          <a:pos x="10" y="11"/>
                        </a:cxn>
                        <a:cxn ang="0">
                          <a:pos x="22" y="17"/>
                        </a:cxn>
                        <a:cxn ang="0">
                          <a:pos x="38" y="26"/>
                        </a:cxn>
                        <a:cxn ang="0">
                          <a:pos x="59" y="36"/>
                        </a:cxn>
                        <a:cxn ang="0">
                          <a:pos x="82" y="49"/>
                        </a:cxn>
                        <a:cxn ang="0">
                          <a:pos x="107" y="63"/>
                        </a:cxn>
                        <a:cxn ang="0">
                          <a:pos x="130" y="79"/>
                        </a:cxn>
                        <a:cxn ang="0">
                          <a:pos x="150" y="96"/>
                        </a:cxn>
                        <a:cxn ang="0">
                          <a:pos x="167" y="115"/>
                        </a:cxn>
                        <a:cxn ang="0">
                          <a:pos x="180" y="134"/>
                        </a:cxn>
                        <a:cxn ang="0">
                          <a:pos x="192" y="154"/>
                        </a:cxn>
                        <a:cxn ang="0">
                          <a:pos x="203" y="174"/>
                        </a:cxn>
                        <a:cxn ang="0">
                          <a:pos x="215" y="191"/>
                        </a:cxn>
                        <a:cxn ang="0">
                          <a:pos x="229" y="207"/>
                        </a:cxn>
                        <a:cxn ang="0">
                          <a:pos x="248" y="220"/>
                        </a:cxn>
                        <a:cxn ang="0">
                          <a:pos x="273" y="229"/>
                        </a:cxn>
                        <a:cxn ang="0">
                          <a:pos x="271" y="227"/>
                        </a:cxn>
                        <a:cxn ang="0">
                          <a:pos x="267" y="223"/>
                        </a:cxn>
                        <a:cxn ang="0">
                          <a:pos x="261" y="216"/>
                        </a:cxn>
                        <a:cxn ang="0">
                          <a:pos x="252" y="207"/>
                        </a:cxn>
                        <a:cxn ang="0">
                          <a:pos x="244" y="194"/>
                        </a:cxn>
                        <a:cxn ang="0">
                          <a:pos x="234" y="180"/>
                        </a:cxn>
                        <a:cxn ang="0">
                          <a:pos x="225" y="162"/>
                        </a:cxn>
                        <a:cxn ang="0">
                          <a:pos x="215" y="144"/>
                        </a:cxn>
                        <a:cxn ang="0">
                          <a:pos x="205" y="125"/>
                        </a:cxn>
                        <a:cxn ang="0">
                          <a:pos x="195" y="108"/>
                        </a:cxn>
                        <a:cxn ang="0">
                          <a:pos x="185" y="92"/>
                        </a:cxn>
                        <a:cxn ang="0">
                          <a:pos x="175" y="78"/>
                        </a:cxn>
                        <a:cxn ang="0">
                          <a:pos x="164" y="65"/>
                        </a:cxn>
                        <a:cxn ang="0">
                          <a:pos x="153" y="55"/>
                        </a:cxn>
                        <a:cxn ang="0">
                          <a:pos x="140" y="45"/>
                        </a:cxn>
                        <a:cxn ang="0">
                          <a:pos x="127" y="37"/>
                        </a:cxn>
                        <a:cxn ang="0">
                          <a:pos x="111" y="30"/>
                        </a:cxn>
                        <a:cxn ang="0">
                          <a:pos x="89" y="21"/>
                        </a:cxn>
                        <a:cxn ang="0">
                          <a:pos x="65" y="13"/>
                        </a:cxn>
                        <a:cxn ang="0">
                          <a:pos x="40" y="6"/>
                        </a:cxn>
                        <a:cxn ang="0">
                          <a:pos x="20" y="1"/>
                        </a:cxn>
                        <a:cxn ang="0">
                          <a:pos x="6" y="0"/>
                        </a:cxn>
                        <a:cxn ang="0">
                          <a:pos x="0" y="3"/>
                        </a:cxn>
                        <a:cxn ang="0">
                          <a:pos x="6" y="10"/>
                        </a:cxn>
                      </a:cxnLst>
                      <a:rect l="0" t="0" r="r" b="b"/>
                      <a:pathLst>
                        <a:path w="273" h="229">
                          <a:moveTo>
                            <a:pt x="6" y="10"/>
                          </a:moveTo>
                          <a:lnTo>
                            <a:pt x="10" y="11"/>
                          </a:lnTo>
                          <a:lnTo>
                            <a:pt x="22" y="17"/>
                          </a:lnTo>
                          <a:lnTo>
                            <a:pt x="38" y="26"/>
                          </a:lnTo>
                          <a:lnTo>
                            <a:pt x="59" y="36"/>
                          </a:lnTo>
                          <a:lnTo>
                            <a:pt x="82" y="49"/>
                          </a:lnTo>
                          <a:lnTo>
                            <a:pt x="107" y="63"/>
                          </a:lnTo>
                          <a:lnTo>
                            <a:pt x="130" y="79"/>
                          </a:lnTo>
                          <a:lnTo>
                            <a:pt x="150" y="96"/>
                          </a:lnTo>
                          <a:lnTo>
                            <a:pt x="167" y="115"/>
                          </a:lnTo>
                          <a:lnTo>
                            <a:pt x="180" y="134"/>
                          </a:lnTo>
                          <a:lnTo>
                            <a:pt x="192" y="154"/>
                          </a:lnTo>
                          <a:lnTo>
                            <a:pt x="203" y="174"/>
                          </a:lnTo>
                          <a:lnTo>
                            <a:pt x="215" y="191"/>
                          </a:lnTo>
                          <a:lnTo>
                            <a:pt x="229" y="207"/>
                          </a:lnTo>
                          <a:lnTo>
                            <a:pt x="248" y="220"/>
                          </a:lnTo>
                          <a:lnTo>
                            <a:pt x="273" y="229"/>
                          </a:lnTo>
                          <a:lnTo>
                            <a:pt x="271" y="227"/>
                          </a:lnTo>
                          <a:lnTo>
                            <a:pt x="267" y="223"/>
                          </a:lnTo>
                          <a:lnTo>
                            <a:pt x="261" y="216"/>
                          </a:lnTo>
                          <a:lnTo>
                            <a:pt x="252" y="207"/>
                          </a:lnTo>
                          <a:lnTo>
                            <a:pt x="244" y="194"/>
                          </a:lnTo>
                          <a:lnTo>
                            <a:pt x="234" y="180"/>
                          </a:lnTo>
                          <a:lnTo>
                            <a:pt x="225" y="162"/>
                          </a:lnTo>
                          <a:lnTo>
                            <a:pt x="215" y="144"/>
                          </a:lnTo>
                          <a:lnTo>
                            <a:pt x="205" y="125"/>
                          </a:lnTo>
                          <a:lnTo>
                            <a:pt x="195" y="108"/>
                          </a:lnTo>
                          <a:lnTo>
                            <a:pt x="185" y="92"/>
                          </a:lnTo>
                          <a:lnTo>
                            <a:pt x="175" y="78"/>
                          </a:lnTo>
                          <a:lnTo>
                            <a:pt x="164" y="65"/>
                          </a:lnTo>
                          <a:lnTo>
                            <a:pt x="153" y="55"/>
                          </a:lnTo>
                          <a:lnTo>
                            <a:pt x="140" y="45"/>
                          </a:lnTo>
                          <a:lnTo>
                            <a:pt x="127" y="37"/>
                          </a:lnTo>
                          <a:lnTo>
                            <a:pt x="111" y="30"/>
                          </a:lnTo>
                          <a:lnTo>
                            <a:pt x="89" y="21"/>
                          </a:lnTo>
                          <a:lnTo>
                            <a:pt x="65" y="13"/>
                          </a:lnTo>
                          <a:lnTo>
                            <a:pt x="40" y="6"/>
                          </a:lnTo>
                          <a:lnTo>
                            <a:pt x="20" y="1"/>
                          </a:lnTo>
                          <a:lnTo>
                            <a:pt x="6" y="0"/>
                          </a:lnTo>
                          <a:lnTo>
                            <a:pt x="0" y="3"/>
                          </a:lnTo>
                          <a:lnTo>
                            <a:pt x="6" y="1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1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4782" y="15115"/>
                      <a:ext cx="90" cy="17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9"/>
                        </a:cxn>
                        <a:cxn ang="0">
                          <a:pos x="3" y="9"/>
                        </a:cxn>
                        <a:cxn ang="0">
                          <a:pos x="10" y="10"/>
                        </a:cxn>
                        <a:cxn ang="0">
                          <a:pos x="19" y="19"/>
                        </a:cxn>
                        <a:cxn ang="0">
                          <a:pos x="26" y="42"/>
                        </a:cxn>
                        <a:cxn ang="0">
                          <a:pos x="31" y="59"/>
                        </a:cxn>
                        <a:cxn ang="0">
                          <a:pos x="39" y="79"/>
                        </a:cxn>
                        <a:cxn ang="0">
                          <a:pos x="48" y="101"/>
                        </a:cxn>
                        <a:cxn ang="0">
                          <a:pos x="58" y="121"/>
                        </a:cxn>
                        <a:cxn ang="0">
                          <a:pos x="68" y="141"/>
                        </a:cxn>
                        <a:cxn ang="0">
                          <a:pos x="77" y="157"/>
                        </a:cxn>
                        <a:cxn ang="0">
                          <a:pos x="82" y="167"/>
                        </a:cxn>
                        <a:cxn ang="0">
                          <a:pos x="85" y="172"/>
                        </a:cxn>
                        <a:cxn ang="0">
                          <a:pos x="80" y="156"/>
                        </a:cxn>
                        <a:cxn ang="0">
                          <a:pos x="68" y="121"/>
                        </a:cxn>
                        <a:cxn ang="0">
                          <a:pos x="54" y="81"/>
                        </a:cxn>
                        <a:cxn ang="0">
                          <a:pos x="44" y="54"/>
                        </a:cxn>
                        <a:cxn ang="0">
                          <a:pos x="41" y="45"/>
                        </a:cxn>
                        <a:cxn ang="0">
                          <a:pos x="36" y="33"/>
                        </a:cxn>
                        <a:cxn ang="0">
                          <a:pos x="32" y="23"/>
                        </a:cxn>
                        <a:cxn ang="0">
                          <a:pos x="28" y="13"/>
                        </a:cxn>
                        <a:cxn ang="0">
                          <a:pos x="22" y="5"/>
                        </a:cxn>
                        <a:cxn ang="0">
                          <a:pos x="15" y="0"/>
                        </a:cxn>
                        <a:cxn ang="0">
                          <a:pos x="8" y="2"/>
                        </a:cxn>
                        <a:cxn ang="0">
                          <a:pos x="0" y="9"/>
                        </a:cxn>
                      </a:cxnLst>
                      <a:rect l="0" t="0" r="r" b="b"/>
                      <a:pathLst>
                        <a:path w="85" h="172">
                          <a:moveTo>
                            <a:pt x="0" y="9"/>
                          </a:moveTo>
                          <a:lnTo>
                            <a:pt x="3" y="9"/>
                          </a:lnTo>
                          <a:lnTo>
                            <a:pt x="10" y="10"/>
                          </a:lnTo>
                          <a:lnTo>
                            <a:pt x="19" y="19"/>
                          </a:lnTo>
                          <a:lnTo>
                            <a:pt x="26" y="42"/>
                          </a:lnTo>
                          <a:lnTo>
                            <a:pt x="31" y="59"/>
                          </a:lnTo>
                          <a:lnTo>
                            <a:pt x="39" y="79"/>
                          </a:lnTo>
                          <a:lnTo>
                            <a:pt x="48" y="101"/>
                          </a:lnTo>
                          <a:lnTo>
                            <a:pt x="58" y="121"/>
                          </a:lnTo>
                          <a:lnTo>
                            <a:pt x="68" y="141"/>
                          </a:lnTo>
                          <a:lnTo>
                            <a:pt x="77" y="157"/>
                          </a:lnTo>
                          <a:lnTo>
                            <a:pt x="82" y="167"/>
                          </a:lnTo>
                          <a:lnTo>
                            <a:pt x="85" y="172"/>
                          </a:lnTo>
                          <a:lnTo>
                            <a:pt x="80" y="156"/>
                          </a:lnTo>
                          <a:lnTo>
                            <a:pt x="68" y="121"/>
                          </a:lnTo>
                          <a:lnTo>
                            <a:pt x="54" y="81"/>
                          </a:lnTo>
                          <a:lnTo>
                            <a:pt x="44" y="54"/>
                          </a:lnTo>
                          <a:lnTo>
                            <a:pt x="41" y="45"/>
                          </a:lnTo>
                          <a:lnTo>
                            <a:pt x="36" y="33"/>
                          </a:lnTo>
                          <a:lnTo>
                            <a:pt x="32" y="23"/>
                          </a:lnTo>
                          <a:lnTo>
                            <a:pt x="28" y="13"/>
                          </a:lnTo>
                          <a:lnTo>
                            <a:pt x="22" y="5"/>
                          </a:lnTo>
                          <a:lnTo>
                            <a:pt x="15" y="0"/>
                          </a:lnTo>
                          <a:lnTo>
                            <a:pt x="8" y="2"/>
                          </a:lnTo>
                          <a:lnTo>
                            <a:pt x="0" y="9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2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4336" y="15397"/>
                      <a:ext cx="535" cy="4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1"/>
                        </a:cxn>
                        <a:cxn ang="0">
                          <a:pos x="4" y="41"/>
                        </a:cxn>
                        <a:cxn ang="0">
                          <a:pos x="19" y="39"/>
                        </a:cxn>
                        <a:cxn ang="0">
                          <a:pos x="40" y="38"/>
                        </a:cxn>
                        <a:cxn ang="0">
                          <a:pos x="69" y="35"/>
                        </a:cxn>
                        <a:cxn ang="0">
                          <a:pos x="104" y="33"/>
                        </a:cxn>
                        <a:cxn ang="0">
                          <a:pos x="141" y="31"/>
                        </a:cxn>
                        <a:cxn ang="0">
                          <a:pos x="182" y="26"/>
                        </a:cxn>
                        <a:cxn ang="0">
                          <a:pos x="223" y="23"/>
                        </a:cxn>
                        <a:cxn ang="0">
                          <a:pos x="265" y="20"/>
                        </a:cxn>
                        <a:cxn ang="0">
                          <a:pos x="307" y="16"/>
                        </a:cxn>
                        <a:cxn ang="0">
                          <a:pos x="346" y="13"/>
                        </a:cxn>
                        <a:cxn ang="0">
                          <a:pos x="381" y="10"/>
                        </a:cxn>
                        <a:cxn ang="0">
                          <a:pos x="411" y="8"/>
                        </a:cxn>
                        <a:cxn ang="0">
                          <a:pos x="435" y="5"/>
                        </a:cxn>
                        <a:cxn ang="0">
                          <a:pos x="451" y="3"/>
                        </a:cxn>
                        <a:cxn ang="0">
                          <a:pos x="460" y="2"/>
                        </a:cxn>
                        <a:cxn ang="0">
                          <a:pos x="468" y="0"/>
                        </a:cxn>
                        <a:cxn ang="0">
                          <a:pos x="479" y="2"/>
                        </a:cxn>
                        <a:cxn ang="0">
                          <a:pos x="490" y="3"/>
                        </a:cxn>
                        <a:cxn ang="0">
                          <a:pos x="499" y="6"/>
                        </a:cxn>
                        <a:cxn ang="0">
                          <a:pos x="506" y="10"/>
                        </a:cxn>
                        <a:cxn ang="0">
                          <a:pos x="506" y="15"/>
                        </a:cxn>
                        <a:cxn ang="0">
                          <a:pos x="502" y="19"/>
                        </a:cxn>
                        <a:cxn ang="0">
                          <a:pos x="487" y="23"/>
                        </a:cxn>
                        <a:cxn ang="0">
                          <a:pos x="473" y="25"/>
                        </a:cxn>
                        <a:cxn ang="0">
                          <a:pos x="451" y="28"/>
                        </a:cxn>
                        <a:cxn ang="0">
                          <a:pos x="424" y="29"/>
                        </a:cxn>
                        <a:cxn ang="0">
                          <a:pos x="389" y="31"/>
                        </a:cxn>
                        <a:cxn ang="0">
                          <a:pos x="352" y="32"/>
                        </a:cxn>
                        <a:cxn ang="0">
                          <a:pos x="311" y="33"/>
                        </a:cxn>
                        <a:cxn ang="0">
                          <a:pos x="268" y="35"/>
                        </a:cxn>
                        <a:cxn ang="0">
                          <a:pos x="225" y="36"/>
                        </a:cxn>
                        <a:cxn ang="0">
                          <a:pos x="182" y="38"/>
                        </a:cxn>
                        <a:cxn ang="0">
                          <a:pos x="141" y="38"/>
                        </a:cxn>
                        <a:cxn ang="0">
                          <a:pos x="102" y="39"/>
                        </a:cxn>
                        <a:cxn ang="0">
                          <a:pos x="69" y="39"/>
                        </a:cxn>
                        <a:cxn ang="0">
                          <a:pos x="40" y="41"/>
                        </a:cxn>
                        <a:cxn ang="0">
                          <a:pos x="19" y="41"/>
                        </a:cxn>
                        <a:cxn ang="0">
                          <a:pos x="4" y="41"/>
                        </a:cxn>
                        <a:cxn ang="0">
                          <a:pos x="0" y="41"/>
                        </a:cxn>
                      </a:cxnLst>
                      <a:rect l="0" t="0" r="r" b="b"/>
                      <a:pathLst>
                        <a:path w="506" h="41">
                          <a:moveTo>
                            <a:pt x="0" y="41"/>
                          </a:moveTo>
                          <a:lnTo>
                            <a:pt x="4" y="41"/>
                          </a:lnTo>
                          <a:lnTo>
                            <a:pt x="19" y="39"/>
                          </a:lnTo>
                          <a:lnTo>
                            <a:pt x="40" y="38"/>
                          </a:lnTo>
                          <a:lnTo>
                            <a:pt x="69" y="35"/>
                          </a:lnTo>
                          <a:lnTo>
                            <a:pt x="104" y="33"/>
                          </a:lnTo>
                          <a:lnTo>
                            <a:pt x="141" y="31"/>
                          </a:lnTo>
                          <a:lnTo>
                            <a:pt x="182" y="26"/>
                          </a:lnTo>
                          <a:lnTo>
                            <a:pt x="223" y="23"/>
                          </a:lnTo>
                          <a:lnTo>
                            <a:pt x="265" y="20"/>
                          </a:lnTo>
                          <a:lnTo>
                            <a:pt x="307" y="16"/>
                          </a:lnTo>
                          <a:lnTo>
                            <a:pt x="346" y="13"/>
                          </a:lnTo>
                          <a:lnTo>
                            <a:pt x="381" y="10"/>
                          </a:lnTo>
                          <a:lnTo>
                            <a:pt x="411" y="8"/>
                          </a:lnTo>
                          <a:lnTo>
                            <a:pt x="435" y="5"/>
                          </a:lnTo>
                          <a:lnTo>
                            <a:pt x="451" y="3"/>
                          </a:lnTo>
                          <a:lnTo>
                            <a:pt x="460" y="2"/>
                          </a:lnTo>
                          <a:lnTo>
                            <a:pt x="468" y="0"/>
                          </a:lnTo>
                          <a:lnTo>
                            <a:pt x="479" y="2"/>
                          </a:lnTo>
                          <a:lnTo>
                            <a:pt x="490" y="3"/>
                          </a:lnTo>
                          <a:lnTo>
                            <a:pt x="499" y="6"/>
                          </a:lnTo>
                          <a:lnTo>
                            <a:pt x="506" y="10"/>
                          </a:lnTo>
                          <a:lnTo>
                            <a:pt x="506" y="15"/>
                          </a:lnTo>
                          <a:lnTo>
                            <a:pt x="502" y="19"/>
                          </a:lnTo>
                          <a:lnTo>
                            <a:pt x="487" y="23"/>
                          </a:lnTo>
                          <a:lnTo>
                            <a:pt x="473" y="25"/>
                          </a:lnTo>
                          <a:lnTo>
                            <a:pt x="451" y="28"/>
                          </a:lnTo>
                          <a:lnTo>
                            <a:pt x="424" y="29"/>
                          </a:lnTo>
                          <a:lnTo>
                            <a:pt x="389" y="31"/>
                          </a:lnTo>
                          <a:lnTo>
                            <a:pt x="352" y="32"/>
                          </a:lnTo>
                          <a:lnTo>
                            <a:pt x="311" y="33"/>
                          </a:lnTo>
                          <a:lnTo>
                            <a:pt x="268" y="35"/>
                          </a:lnTo>
                          <a:lnTo>
                            <a:pt x="225" y="36"/>
                          </a:lnTo>
                          <a:lnTo>
                            <a:pt x="182" y="38"/>
                          </a:lnTo>
                          <a:lnTo>
                            <a:pt x="141" y="38"/>
                          </a:lnTo>
                          <a:lnTo>
                            <a:pt x="102" y="39"/>
                          </a:lnTo>
                          <a:lnTo>
                            <a:pt x="69" y="39"/>
                          </a:lnTo>
                          <a:lnTo>
                            <a:pt x="40" y="41"/>
                          </a:lnTo>
                          <a:lnTo>
                            <a:pt x="19" y="41"/>
                          </a:lnTo>
                          <a:lnTo>
                            <a:pt x="4" y="41"/>
                          </a:lnTo>
                          <a:lnTo>
                            <a:pt x="0" y="41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3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4910" y="15330"/>
                      <a:ext cx="185" cy="8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80"/>
                        </a:cxn>
                        <a:cxn ang="0">
                          <a:pos x="9" y="75"/>
                        </a:cxn>
                        <a:cxn ang="0">
                          <a:pos x="31" y="62"/>
                        </a:cxn>
                        <a:cxn ang="0">
                          <a:pos x="60" y="44"/>
                        </a:cxn>
                        <a:cxn ang="0">
                          <a:pos x="94" y="26"/>
                        </a:cxn>
                        <a:cxn ang="0">
                          <a:pos x="127" y="10"/>
                        </a:cxn>
                        <a:cxn ang="0">
                          <a:pos x="155" y="0"/>
                        </a:cxn>
                        <a:cxn ang="0">
                          <a:pos x="172" y="0"/>
                        </a:cxn>
                        <a:cxn ang="0">
                          <a:pos x="175" y="13"/>
                        </a:cxn>
                        <a:cxn ang="0">
                          <a:pos x="162" y="31"/>
                        </a:cxn>
                        <a:cxn ang="0">
                          <a:pos x="140" y="47"/>
                        </a:cxn>
                        <a:cxn ang="0">
                          <a:pos x="111" y="59"/>
                        </a:cxn>
                        <a:cxn ang="0">
                          <a:pos x="81" y="67"/>
                        </a:cxn>
                        <a:cxn ang="0">
                          <a:pos x="51" y="73"/>
                        </a:cxn>
                        <a:cxn ang="0">
                          <a:pos x="25" y="77"/>
                        </a:cxn>
                        <a:cxn ang="0">
                          <a:pos x="8" y="80"/>
                        </a:cxn>
                        <a:cxn ang="0">
                          <a:pos x="0" y="80"/>
                        </a:cxn>
                      </a:cxnLst>
                      <a:rect l="0" t="0" r="r" b="b"/>
                      <a:pathLst>
                        <a:path w="175" h="80">
                          <a:moveTo>
                            <a:pt x="0" y="80"/>
                          </a:moveTo>
                          <a:lnTo>
                            <a:pt x="9" y="75"/>
                          </a:lnTo>
                          <a:lnTo>
                            <a:pt x="31" y="62"/>
                          </a:lnTo>
                          <a:lnTo>
                            <a:pt x="60" y="44"/>
                          </a:lnTo>
                          <a:lnTo>
                            <a:pt x="94" y="26"/>
                          </a:lnTo>
                          <a:lnTo>
                            <a:pt x="127" y="10"/>
                          </a:lnTo>
                          <a:lnTo>
                            <a:pt x="155" y="0"/>
                          </a:lnTo>
                          <a:lnTo>
                            <a:pt x="172" y="0"/>
                          </a:lnTo>
                          <a:lnTo>
                            <a:pt x="175" y="13"/>
                          </a:lnTo>
                          <a:lnTo>
                            <a:pt x="162" y="31"/>
                          </a:lnTo>
                          <a:lnTo>
                            <a:pt x="140" y="47"/>
                          </a:lnTo>
                          <a:lnTo>
                            <a:pt x="111" y="59"/>
                          </a:lnTo>
                          <a:lnTo>
                            <a:pt x="81" y="67"/>
                          </a:lnTo>
                          <a:lnTo>
                            <a:pt x="51" y="73"/>
                          </a:lnTo>
                          <a:lnTo>
                            <a:pt x="25" y="77"/>
                          </a:lnTo>
                          <a:lnTo>
                            <a:pt x="8" y="80"/>
                          </a:lnTo>
                          <a:lnTo>
                            <a:pt x="0" y="8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4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4888" y="15252"/>
                      <a:ext cx="231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2"/>
                        </a:cxn>
                        <a:cxn ang="0">
                          <a:pos x="219" y="0"/>
                        </a:cxn>
                        <a:cxn ang="0">
                          <a:pos x="215" y="4"/>
                        </a:cxn>
                        <a:cxn ang="0">
                          <a:pos x="200" y="14"/>
                        </a:cxn>
                        <a:cxn ang="0">
                          <a:pos x="177" y="30"/>
                        </a:cxn>
                        <a:cxn ang="0">
                          <a:pos x="150" y="48"/>
                        </a:cxn>
                        <a:cxn ang="0">
                          <a:pos x="117" y="68"/>
                        </a:cxn>
                        <a:cxn ang="0">
                          <a:pos x="79" y="85"/>
                        </a:cxn>
                        <a:cxn ang="0">
                          <a:pos x="40" y="101"/>
                        </a:cxn>
                        <a:cxn ang="0">
                          <a:pos x="0" y="112"/>
                        </a:cxn>
                      </a:cxnLst>
                      <a:rect l="0" t="0" r="r" b="b"/>
                      <a:pathLst>
                        <a:path w="219" h="112">
                          <a:moveTo>
                            <a:pt x="0" y="112"/>
                          </a:moveTo>
                          <a:lnTo>
                            <a:pt x="219" y="0"/>
                          </a:lnTo>
                          <a:lnTo>
                            <a:pt x="215" y="4"/>
                          </a:lnTo>
                          <a:lnTo>
                            <a:pt x="200" y="14"/>
                          </a:lnTo>
                          <a:lnTo>
                            <a:pt x="177" y="30"/>
                          </a:lnTo>
                          <a:lnTo>
                            <a:pt x="150" y="48"/>
                          </a:lnTo>
                          <a:lnTo>
                            <a:pt x="117" y="68"/>
                          </a:lnTo>
                          <a:lnTo>
                            <a:pt x="79" y="85"/>
                          </a:lnTo>
                          <a:lnTo>
                            <a:pt x="40" y="101"/>
                          </a:lnTo>
                          <a:lnTo>
                            <a:pt x="0" y="112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5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4771" y="14984"/>
                      <a:ext cx="400" cy="108"/>
                    </a:xfrm>
                    <a:custGeom>
                      <a:avLst/>
                      <a:gdLst/>
                      <a:ahLst/>
                      <a:cxnLst>
                        <a:cxn ang="0">
                          <a:pos x="164" y="45"/>
                        </a:cxn>
                        <a:cxn ang="0">
                          <a:pos x="190" y="52"/>
                        </a:cxn>
                        <a:cxn ang="0">
                          <a:pos x="217" y="61"/>
                        </a:cxn>
                        <a:cxn ang="0">
                          <a:pos x="243" y="68"/>
                        </a:cxn>
                        <a:cxn ang="0">
                          <a:pos x="269" y="77"/>
                        </a:cxn>
                        <a:cxn ang="0">
                          <a:pos x="295" y="84"/>
                        </a:cxn>
                        <a:cxn ang="0">
                          <a:pos x="321" y="93"/>
                        </a:cxn>
                        <a:cxn ang="0">
                          <a:pos x="349" y="100"/>
                        </a:cxn>
                        <a:cxn ang="0">
                          <a:pos x="375" y="108"/>
                        </a:cxn>
                        <a:cxn ang="0">
                          <a:pos x="376" y="108"/>
                        </a:cxn>
                        <a:cxn ang="0">
                          <a:pos x="379" y="107"/>
                        </a:cxn>
                        <a:cxn ang="0">
                          <a:pos x="379" y="104"/>
                        </a:cxn>
                        <a:cxn ang="0">
                          <a:pos x="377" y="103"/>
                        </a:cxn>
                        <a:cxn ang="0">
                          <a:pos x="349" y="93"/>
                        </a:cxn>
                        <a:cxn ang="0">
                          <a:pos x="321" y="82"/>
                        </a:cxn>
                        <a:cxn ang="0">
                          <a:pos x="292" y="74"/>
                        </a:cxn>
                        <a:cxn ang="0">
                          <a:pos x="264" y="64"/>
                        </a:cxn>
                        <a:cxn ang="0">
                          <a:pos x="236" y="55"/>
                        </a:cxn>
                        <a:cxn ang="0">
                          <a:pos x="207" y="46"/>
                        </a:cxn>
                        <a:cxn ang="0">
                          <a:pos x="179" y="38"/>
                        </a:cxn>
                        <a:cxn ang="0">
                          <a:pos x="150" y="31"/>
                        </a:cxn>
                        <a:cxn ang="0">
                          <a:pos x="138" y="28"/>
                        </a:cxn>
                        <a:cxn ang="0">
                          <a:pos x="127" y="23"/>
                        </a:cxn>
                        <a:cxn ang="0">
                          <a:pos x="115" y="21"/>
                        </a:cxn>
                        <a:cxn ang="0">
                          <a:pos x="105" y="18"/>
                        </a:cxn>
                        <a:cxn ang="0">
                          <a:pos x="93" y="15"/>
                        </a:cxn>
                        <a:cxn ang="0">
                          <a:pos x="82" y="11"/>
                        </a:cxn>
                        <a:cxn ang="0">
                          <a:pos x="70" y="8"/>
                        </a:cxn>
                        <a:cxn ang="0">
                          <a:pos x="59" y="5"/>
                        </a:cxn>
                        <a:cxn ang="0">
                          <a:pos x="50" y="3"/>
                        </a:cxn>
                        <a:cxn ang="0">
                          <a:pos x="42" y="2"/>
                        </a:cxn>
                        <a:cxn ang="0">
                          <a:pos x="32" y="2"/>
                        </a:cxn>
                        <a:cxn ang="0">
                          <a:pos x="21" y="0"/>
                        </a:cxn>
                        <a:cxn ang="0">
                          <a:pos x="13" y="2"/>
                        </a:cxn>
                        <a:cxn ang="0">
                          <a:pos x="6" y="2"/>
                        </a:cxn>
                        <a:cxn ang="0">
                          <a:pos x="1" y="2"/>
                        </a:cxn>
                        <a:cxn ang="0">
                          <a:pos x="0" y="2"/>
                        </a:cxn>
                        <a:cxn ang="0">
                          <a:pos x="6" y="3"/>
                        </a:cxn>
                        <a:cxn ang="0">
                          <a:pos x="21" y="8"/>
                        </a:cxn>
                        <a:cxn ang="0">
                          <a:pos x="44" y="13"/>
                        </a:cxn>
                        <a:cxn ang="0">
                          <a:pos x="70" y="21"/>
                        </a:cxn>
                        <a:cxn ang="0">
                          <a:pos x="99" y="28"/>
                        </a:cxn>
                        <a:cxn ang="0">
                          <a:pos x="125" y="35"/>
                        </a:cxn>
                        <a:cxn ang="0">
                          <a:pos x="148" y="41"/>
                        </a:cxn>
                        <a:cxn ang="0">
                          <a:pos x="164" y="45"/>
                        </a:cxn>
                      </a:cxnLst>
                      <a:rect l="0" t="0" r="r" b="b"/>
                      <a:pathLst>
                        <a:path w="379" h="108">
                          <a:moveTo>
                            <a:pt x="164" y="45"/>
                          </a:moveTo>
                          <a:lnTo>
                            <a:pt x="190" y="52"/>
                          </a:lnTo>
                          <a:lnTo>
                            <a:pt x="217" y="61"/>
                          </a:lnTo>
                          <a:lnTo>
                            <a:pt x="243" y="68"/>
                          </a:lnTo>
                          <a:lnTo>
                            <a:pt x="269" y="77"/>
                          </a:lnTo>
                          <a:lnTo>
                            <a:pt x="295" y="84"/>
                          </a:lnTo>
                          <a:lnTo>
                            <a:pt x="321" y="93"/>
                          </a:lnTo>
                          <a:lnTo>
                            <a:pt x="349" y="100"/>
                          </a:lnTo>
                          <a:lnTo>
                            <a:pt x="375" y="108"/>
                          </a:lnTo>
                          <a:lnTo>
                            <a:pt x="376" y="108"/>
                          </a:lnTo>
                          <a:lnTo>
                            <a:pt x="379" y="107"/>
                          </a:lnTo>
                          <a:lnTo>
                            <a:pt x="379" y="104"/>
                          </a:lnTo>
                          <a:lnTo>
                            <a:pt x="377" y="103"/>
                          </a:lnTo>
                          <a:lnTo>
                            <a:pt x="349" y="93"/>
                          </a:lnTo>
                          <a:lnTo>
                            <a:pt x="321" y="82"/>
                          </a:lnTo>
                          <a:lnTo>
                            <a:pt x="292" y="74"/>
                          </a:lnTo>
                          <a:lnTo>
                            <a:pt x="264" y="64"/>
                          </a:lnTo>
                          <a:lnTo>
                            <a:pt x="236" y="55"/>
                          </a:lnTo>
                          <a:lnTo>
                            <a:pt x="207" y="46"/>
                          </a:lnTo>
                          <a:lnTo>
                            <a:pt x="179" y="38"/>
                          </a:lnTo>
                          <a:lnTo>
                            <a:pt x="150" y="31"/>
                          </a:lnTo>
                          <a:lnTo>
                            <a:pt x="138" y="28"/>
                          </a:lnTo>
                          <a:lnTo>
                            <a:pt x="127" y="23"/>
                          </a:lnTo>
                          <a:lnTo>
                            <a:pt x="115" y="21"/>
                          </a:lnTo>
                          <a:lnTo>
                            <a:pt x="105" y="18"/>
                          </a:lnTo>
                          <a:lnTo>
                            <a:pt x="93" y="15"/>
                          </a:lnTo>
                          <a:lnTo>
                            <a:pt x="82" y="11"/>
                          </a:lnTo>
                          <a:lnTo>
                            <a:pt x="70" y="8"/>
                          </a:lnTo>
                          <a:lnTo>
                            <a:pt x="59" y="5"/>
                          </a:lnTo>
                          <a:lnTo>
                            <a:pt x="50" y="3"/>
                          </a:lnTo>
                          <a:lnTo>
                            <a:pt x="42" y="2"/>
                          </a:lnTo>
                          <a:lnTo>
                            <a:pt x="32" y="2"/>
                          </a:lnTo>
                          <a:lnTo>
                            <a:pt x="21" y="0"/>
                          </a:lnTo>
                          <a:lnTo>
                            <a:pt x="13" y="2"/>
                          </a:lnTo>
                          <a:lnTo>
                            <a:pt x="6" y="2"/>
                          </a:lnTo>
                          <a:lnTo>
                            <a:pt x="1" y="2"/>
                          </a:lnTo>
                          <a:lnTo>
                            <a:pt x="0" y="2"/>
                          </a:lnTo>
                          <a:lnTo>
                            <a:pt x="6" y="3"/>
                          </a:lnTo>
                          <a:lnTo>
                            <a:pt x="21" y="8"/>
                          </a:lnTo>
                          <a:lnTo>
                            <a:pt x="44" y="13"/>
                          </a:lnTo>
                          <a:lnTo>
                            <a:pt x="70" y="21"/>
                          </a:lnTo>
                          <a:lnTo>
                            <a:pt x="99" y="28"/>
                          </a:lnTo>
                          <a:lnTo>
                            <a:pt x="125" y="35"/>
                          </a:lnTo>
                          <a:lnTo>
                            <a:pt x="148" y="41"/>
                          </a:lnTo>
                          <a:lnTo>
                            <a:pt x="164" y="45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6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4910" y="13783"/>
                      <a:ext cx="738" cy="23"/>
                    </a:xfrm>
                    <a:custGeom>
                      <a:avLst/>
                      <a:gdLst/>
                      <a:ahLst/>
                      <a:cxnLst>
                        <a:cxn ang="0">
                          <a:pos x="163" y="14"/>
                        </a:cxn>
                        <a:cxn ang="0">
                          <a:pos x="178" y="13"/>
                        </a:cxn>
                        <a:cxn ang="0">
                          <a:pos x="198" y="13"/>
                        </a:cxn>
                        <a:cxn ang="0">
                          <a:pos x="224" y="11"/>
                        </a:cxn>
                        <a:cxn ang="0">
                          <a:pos x="256" y="10"/>
                        </a:cxn>
                        <a:cxn ang="0">
                          <a:pos x="289" y="10"/>
                        </a:cxn>
                        <a:cxn ang="0">
                          <a:pos x="326" y="8"/>
                        </a:cxn>
                        <a:cxn ang="0">
                          <a:pos x="366" y="7"/>
                        </a:cxn>
                        <a:cxn ang="0">
                          <a:pos x="408" y="5"/>
                        </a:cxn>
                        <a:cxn ang="0">
                          <a:pos x="450" y="5"/>
                        </a:cxn>
                        <a:cxn ang="0">
                          <a:pos x="492" y="5"/>
                        </a:cxn>
                        <a:cxn ang="0">
                          <a:pos x="532" y="4"/>
                        </a:cxn>
                        <a:cxn ang="0">
                          <a:pos x="571" y="4"/>
                        </a:cxn>
                        <a:cxn ang="0">
                          <a:pos x="609" y="4"/>
                        </a:cxn>
                        <a:cxn ang="0">
                          <a:pos x="642" y="5"/>
                        </a:cxn>
                        <a:cxn ang="0">
                          <a:pos x="672" y="5"/>
                        </a:cxn>
                        <a:cxn ang="0">
                          <a:pos x="697" y="7"/>
                        </a:cxn>
                        <a:cxn ang="0">
                          <a:pos x="698" y="7"/>
                        </a:cxn>
                        <a:cxn ang="0">
                          <a:pos x="698" y="5"/>
                        </a:cxn>
                        <a:cxn ang="0">
                          <a:pos x="698" y="4"/>
                        </a:cxn>
                        <a:cxn ang="0">
                          <a:pos x="698" y="4"/>
                        </a:cxn>
                        <a:cxn ang="0">
                          <a:pos x="673" y="3"/>
                        </a:cxn>
                        <a:cxn ang="0">
                          <a:pos x="645" y="1"/>
                        </a:cxn>
                        <a:cxn ang="0">
                          <a:pos x="612" y="1"/>
                        </a:cxn>
                        <a:cxn ang="0">
                          <a:pos x="574" y="0"/>
                        </a:cxn>
                        <a:cxn ang="0">
                          <a:pos x="537" y="0"/>
                        </a:cxn>
                        <a:cxn ang="0">
                          <a:pos x="496" y="0"/>
                        </a:cxn>
                        <a:cxn ang="0">
                          <a:pos x="456" y="0"/>
                        </a:cxn>
                        <a:cxn ang="0">
                          <a:pos x="414" y="0"/>
                        </a:cxn>
                        <a:cxn ang="0">
                          <a:pos x="374" y="0"/>
                        </a:cxn>
                        <a:cxn ang="0">
                          <a:pos x="336" y="0"/>
                        </a:cxn>
                        <a:cxn ang="0">
                          <a:pos x="300" y="0"/>
                        </a:cxn>
                        <a:cxn ang="0">
                          <a:pos x="267" y="1"/>
                        </a:cxn>
                        <a:cxn ang="0">
                          <a:pos x="237" y="1"/>
                        </a:cxn>
                        <a:cxn ang="0">
                          <a:pos x="212" y="3"/>
                        </a:cxn>
                        <a:cxn ang="0">
                          <a:pos x="194" y="3"/>
                        </a:cxn>
                        <a:cxn ang="0">
                          <a:pos x="181" y="4"/>
                        </a:cxn>
                        <a:cxn ang="0">
                          <a:pos x="155" y="7"/>
                        </a:cxn>
                        <a:cxn ang="0">
                          <a:pos x="126" y="10"/>
                        </a:cxn>
                        <a:cxn ang="0">
                          <a:pos x="97" y="13"/>
                        </a:cxn>
                        <a:cxn ang="0">
                          <a:pos x="67" y="16"/>
                        </a:cxn>
                        <a:cxn ang="0">
                          <a:pos x="41" y="18"/>
                        </a:cxn>
                        <a:cxn ang="0">
                          <a:pos x="19" y="21"/>
                        </a:cxn>
                        <a:cxn ang="0">
                          <a:pos x="6" y="23"/>
                        </a:cxn>
                        <a:cxn ang="0">
                          <a:pos x="0" y="23"/>
                        </a:cxn>
                        <a:cxn ang="0">
                          <a:pos x="5" y="23"/>
                        </a:cxn>
                        <a:cxn ang="0">
                          <a:pos x="18" y="21"/>
                        </a:cxn>
                        <a:cxn ang="0">
                          <a:pos x="38" y="21"/>
                        </a:cxn>
                        <a:cxn ang="0">
                          <a:pos x="61" y="20"/>
                        </a:cxn>
                        <a:cxn ang="0">
                          <a:pos x="88" y="18"/>
                        </a:cxn>
                        <a:cxn ang="0">
                          <a:pos x="114" y="17"/>
                        </a:cxn>
                        <a:cxn ang="0">
                          <a:pos x="140" y="16"/>
                        </a:cxn>
                        <a:cxn ang="0">
                          <a:pos x="163" y="14"/>
                        </a:cxn>
                      </a:cxnLst>
                      <a:rect l="0" t="0" r="r" b="b"/>
                      <a:pathLst>
                        <a:path w="698" h="23">
                          <a:moveTo>
                            <a:pt x="163" y="14"/>
                          </a:moveTo>
                          <a:lnTo>
                            <a:pt x="178" y="13"/>
                          </a:lnTo>
                          <a:lnTo>
                            <a:pt x="198" y="13"/>
                          </a:lnTo>
                          <a:lnTo>
                            <a:pt x="224" y="11"/>
                          </a:lnTo>
                          <a:lnTo>
                            <a:pt x="256" y="10"/>
                          </a:lnTo>
                          <a:lnTo>
                            <a:pt x="289" y="10"/>
                          </a:lnTo>
                          <a:lnTo>
                            <a:pt x="326" y="8"/>
                          </a:lnTo>
                          <a:lnTo>
                            <a:pt x="366" y="7"/>
                          </a:lnTo>
                          <a:lnTo>
                            <a:pt x="408" y="5"/>
                          </a:lnTo>
                          <a:lnTo>
                            <a:pt x="450" y="5"/>
                          </a:lnTo>
                          <a:lnTo>
                            <a:pt x="492" y="5"/>
                          </a:lnTo>
                          <a:lnTo>
                            <a:pt x="532" y="4"/>
                          </a:lnTo>
                          <a:lnTo>
                            <a:pt x="571" y="4"/>
                          </a:lnTo>
                          <a:lnTo>
                            <a:pt x="609" y="4"/>
                          </a:lnTo>
                          <a:lnTo>
                            <a:pt x="642" y="5"/>
                          </a:lnTo>
                          <a:lnTo>
                            <a:pt x="672" y="5"/>
                          </a:lnTo>
                          <a:lnTo>
                            <a:pt x="697" y="7"/>
                          </a:lnTo>
                          <a:lnTo>
                            <a:pt x="698" y="7"/>
                          </a:lnTo>
                          <a:lnTo>
                            <a:pt x="698" y="5"/>
                          </a:lnTo>
                          <a:lnTo>
                            <a:pt x="698" y="4"/>
                          </a:lnTo>
                          <a:lnTo>
                            <a:pt x="673" y="3"/>
                          </a:lnTo>
                          <a:lnTo>
                            <a:pt x="645" y="1"/>
                          </a:lnTo>
                          <a:lnTo>
                            <a:pt x="612" y="1"/>
                          </a:lnTo>
                          <a:lnTo>
                            <a:pt x="574" y="0"/>
                          </a:lnTo>
                          <a:lnTo>
                            <a:pt x="537" y="0"/>
                          </a:lnTo>
                          <a:lnTo>
                            <a:pt x="496" y="0"/>
                          </a:lnTo>
                          <a:lnTo>
                            <a:pt x="456" y="0"/>
                          </a:lnTo>
                          <a:lnTo>
                            <a:pt x="414" y="0"/>
                          </a:lnTo>
                          <a:lnTo>
                            <a:pt x="374" y="0"/>
                          </a:lnTo>
                          <a:lnTo>
                            <a:pt x="336" y="0"/>
                          </a:lnTo>
                          <a:lnTo>
                            <a:pt x="300" y="0"/>
                          </a:lnTo>
                          <a:lnTo>
                            <a:pt x="267" y="1"/>
                          </a:lnTo>
                          <a:lnTo>
                            <a:pt x="237" y="1"/>
                          </a:lnTo>
                          <a:lnTo>
                            <a:pt x="212" y="3"/>
                          </a:lnTo>
                          <a:lnTo>
                            <a:pt x="194" y="3"/>
                          </a:lnTo>
                          <a:lnTo>
                            <a:pt x="181" y="4"/>
                          </a:lnTo>
                          <a:lnTo>
                            <a:pt x="155" y="7"/>
                          </a:lnTo>
                          <a:lnTo>
                            <a:pt x="126" y="10"/>
                          </a:lnTo>
                          <a:lnTo>
                            <a:pt x="97" y="13"/>
                          </a:lnTo>
                          <a:lnTo>
                            <a:pt x="67" y="16"/>
                          </a:lnTo>
                          <a:lnTo>
                            <a:pt x="41" y="18"/>
                          </a:lnTo>
                          <a:lnTo>
                            <a:pt x="19" y="21"/>
                          </a:lnTo>
                          <a:lnTo>
                            <a:pt x="6" y="23"/>
                          </a:lnTo>
                          <a:lnTo>
                            <a:pt x="0" y="23"/>
                          </a:lnTo>
                          <a:lnTo>
                            <a:pt x="5" y="23"/>
                          </a:lnTo>
                          <a:lnTo>
                            <a:pt x="18" y="21"/>
                          </a:lnTo>
                          <a:lnTo>
                            <a:pt x="38" y="21"/>
                          </a:lnTo>
                          <a:lnTo>
                            <a:pt x="61" y="20"/>
                          </a:lnTo>
                          <a:lnTo>
                            <a:pt x="88" y="18"/>
                          </a:lnTo>
                          <a:lnTo>
                            <a:pt x="114" y="17"/>
                          </a:lnTo>
                          <a:lnTo>
                            <a:pt x="140" y="16"/>
                          </a:lnTo>
                          <a:lnTo>
                            <a:pt x="163" y="14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7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5096" y="14995"/>
                      <a:ext cx="289" cy="96"/>
                    </a:xfrm>
                    <a:custGeom>
                      <a:avLst/>
                      <a:gdLst/>
                      <a:ahLst/>
                      <a:cxnLst>
                        <a:cxn ang="0">
                          <a:pos x="2" y="96"/>
                        </a:cxn>
                        <a:cxn ang="0">
                          <a:pos x="18" y="89"/>
                        </a:cxn>
                        <a:cxn ang="0">
                          <a:pos x="33" y="82"/>
                        </a:cxn>
                        <a:cxn ang="0">
                          <a:pos x="49" y="76"/>
                        </a:cxn>
                        <a:cxn ang="0">
                          <a:pos x="67" y="69"/>
                        </a:cxn>
                        <a:cxn ang="0">
                          <a:pos x="82" y="63"/>
                        </a:cxn>
                        <a:cxn ang="0">
                          <a:pos x="98" y="57"/>
                        </a:cxn>
                        <a:cxn ang="0">
                          <a:pos x="114" y="53"/>
                        </a:cxn>
                        <a:cxn ang="0">
                          <a:pos x="131" y="47"/>
                        </a:cxn>
                        <a:cxn ang="0">
                          <a:pos x="149" y="43"/>
                        </a:cxn>
                        <a:cxn ang="0">
                          <a:pos x="165" y="38"/>
                        </a:cxn>
                        <a:cxn ang="0">
                          <a:pos x="182" y="34"/>
                        </a:cxn>
                        <a:cxn ang="0">
                          <a:pos x="199" y="30"/>
                        </a:cxn>
                        <a:cxn ang="0">
                          <a:pos x="215" y="25"/>
                        </a:cxn>
                        <a:cxn ang="0">
                          <a:pos x="232" y="21"/>
                        </a:cxn>
                        <a:cxn ang="0">
                          <a:pos x="250" y="18"/>
                        </a:cxn>
                        <a:cxn ang="0">
                          <a:pos x="267" y="14"/>
                        </a:cxn>
                        <a:cxn ang="0">
                          <a:pos x="271" y="11"/>
                        </a:cxn>
                        <a:cxn ang="0">
                          <a:pos x="274" y="5"/>
                        </a:cxn>
                        <a:cxn ang="0">
                          <a:pos x="273" y="1"/>
                        </a:cxn>
                        <a:cxn ang="0">
                          <a:pos x="267" y="0"/>
                        </a:cxn>
                        <a:cxn ang="0">
                          <a:pos x="250" y="2"/>
                        </a:cxn>
                        <a:cxn ang="0">
                          <a:pos x="232" y="4"/>
                        </a:cxn>
                        <a:cxn ang="0">
                          <a:pos x="215" y="7"/>
                        </a:cxn>
                        <a:cxn ang="0">
                          <a:pos x="196" y="10"/>
                        </a:cxn>
                        <a:cxn ang="0">
                          <a:pos x="178" y="12"/>
                        </a:cxn>
                        <a:cxn ang="0">
                          <a:pos x="160" y="15"/>
                        </a:cxn>
                        <a:cxn ang="0">
                          <a:pos x="141" y="20"/>
                        </a:cxn>
                        <a:cxn ang="0">
                          <a:pos x="123" y="24"/>
                        </a:cxn>
                        <a:cxn ang="0">
                          <a:pos x="105" y="30"/>
                        </a:cxn>
                        <a:cxn ang="0">
                          <a:pos x="88" y="35"/>
                        </a:cxn>
                        <a:cxn ang="0">
                          <a:pos x="71" y="43"/>
                        </a:cxn>
                        <a:cxn ang="0">
                          <a:pos x="55" y="50"/>
                        </a:cxn>
                        <a:cxn ang="0">
                          <a:pos x="41" y="60"/>
                        </a:cxn>
                        <a:cxn ang="0">
                          <a:pos x="26" y="70"/>
                        </a:cxn>
                        <a:cxn ang="0">
                          <a:pos x="12" y="82"/>
                        </a:cxn>
                        <a:cxn ang="0">
                          <a:pos x="0" y="94"/>
                        </a:cxn>
                        <a:cxn ang="0">
                          <a:pos x="0" y="94"/>
                        </a:cxn>
                        <a:cxn ang="0">
                          <a:pos x="0" y="94"/>
                        </a:cxn>
                        <a:cxn ang="0">
                          <a:pos x="0" y="96"/>
                        </a:cxn>
                        <a:cxn ang="0">
                          <a:pos x="2" y="96"/>
                        </a:cxn>
                        <a:cxn ang="0">
                          <a:pos x="2" y="96"/>
                        </a:cxn>
                      </a:cxnLst>
                      <a:rect l="0" t="0" r="r" b="b"/>
                      <a:pathLst>
                        <a:path w="274" h="96">
                          <a:moveTo>
                            <a:pt x="2" y="96"/>
                          </a:moveTo>
                          <a:lnTo>
                            <a:pt x="18" y="89"/>
                          </a:lnTo>
                          <a:lnTo>
                            <a:pt x="33" y="82"/>
                          </a:lnTo>
                          <a:lnTo>
                            <a:pt x="49" y="76"/>
                          </a:lnTo>
                          <a:lnTo>
                            <a:pt x="67" y="69"/>
                          </a:lnTo>
                          <a:lnTo>
                            <a:pt x="82" y="63"/>
                          </a:lnTo>
                          <a:lnTo>
                            <a:pt x="98" y="57"/>
                          </a:lnTo>
                          <a:lnTo>
                            <a:pt x="114" y="53"/>
                          </a:lnTo>
                          <a:lnTo>
                            <a:pt x="131" y="47"/>
                          </a:lnTo>
                          <a:lnTo>
                            <a:pt x="149" y="43"/>
                          </a:lnTo>
                          <a:lnTo>
                            <a:pt x="165" y="38"/>
                          </a:lnTo>
                          <a:lnTo>
                            <a:pt x="182" y="34"/>
                          </a:lnTo>
                          <a:lnTo>
                            <a:pt x="199" y="30"/>
                          </a:lnTo>
                          <a:lnTo>
                            <a:pt x="215" y="25"/>
                          </a:lnTo>
                          <a:lnTo>
                            <a:pt x="232" y="21"/>
                          </a:lnTo>
                          <a:lnTo>
                            <a:pt x="250" y="18"/>
                          </a:lnTo>
                          <a:lnTo>
                            <a:pt x="267" y="14"/>
                          </a:lnTo>
                          <a:lnTo>
                            <a:pt x="271" y="11"/>
                          </a:lnTo>
                          <a:lnTo>
                            <a:pt x="274" y="5"/>
                          </a:lnTo>
                          <a:lnTo>
                            <a:pt x="273" y="1"/>
                          </a:lnTo>
                          <a:lnTo>
                            <a:pt x="267" y="0"/>
                          </a:lnTo>
                          <a:lnTo>
                            <a:pt x="250" y="2"/>
                          </a:lnTo>
                          <a:lnTo>
                            <a:pt x="232" y="4"/>
                          </a:lnTo>
                          <a:lnTo>
                            <a:pt x="215" y="7"/>
                          </a:lnTo>
                          <a:lnTo>
                            <a:pt x="196" y="10"/>
                          </a:lnTo>
                          <a:lnTo>
                            <a:pt x="178" y="12"/>
                          </a:lnTo>
                          <a:lnTo>
                            <a:pt x="160" y="15"/>
                          </a:lnTo>
                          <a:lnTo>
                            <a:pt x="141" y="20"/>
                          </a:lnTo>
                          <a:lnTo>
                            <a:pt x="123" y="24"/>
                          </a:lnTo>
                          <a:lnTo>
                            <a:pt x="105" y="30"/>
                          </a:lnTo>
                          <a:lnTo>
                            <a:pt x="88" y="35"/>
                          </a:lnTo>
                          <a:lnTo>
                            <a:pt x="71" y="43"/>
                          </a:lnTo>
                          <a:lnTo>
                            <a:pt x="55" y="50"/>
                          </a:lnTo>
                          <a:lnTo>
                            <a:pt x="41" y="60"/>
                          </a:lnTo>
                          <a:lnTo>
                            <a:pt x="26" y="70"/>
                          </a:lnTo>
                          <a:lnTo>
                            <a:pt x="12" y="82"/>
                          </a:lnTo>
                          <a:lnTo>
                            <a:pt x="0" y="94"/>
                          </a:lnTo>
                          <a:lnTo>
                            <a:pt x="0" y="96"/>
                          </a:lnTo>
                          <a:lnTo>
                            <a:pt x="2" y="96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8" name="Freeform 114"/>
                    <p:cNvSpPr>
                      <a:spLocks/>
                    </p:cNvSpPr>
                    <p:nvPr/>
                  </p:nvSpPr>
                  <p:spPr bwMode="auto">
                    <a:xfrm>
                      <a:off x="5364" y="13881"/>
                      <a:ext cx="360" cy="69"/>
                    </a:xfrm>
                    <a:custGeom>
                      <a:avLst/>
                      <a:gdLst/>
                      <a:ahLst/>
                      <a:cxnLst>
                        <a:cxn ang="0">
                          <a:pos x="1" y="69"/>
                        </a:cxn>
                        <a:cxn ang="0">
                          <a:pos x="9" y="67"/>
                        </a:cxn>
                        <a:cxn ang="0">
                          <a:pos x="22" y="66"/>
                        </a:cxn>
                        <a:cxn ang="0">
                          <a:pos x="39" y="63"/>
                        </a:cxn>
                        <a:cxn ang="0">
                          <a:pos x="62" y="57"/>
                        </a:cxn>
                        <a:cxn ang="0">
                          <a:pos x="88" y="53"/>
                        </a:cxn>
                        <a:cxn ang="0">
                          <a:pos x="117" y="47"/>
                        </a:cxn>
                        <a:cxn ang="0">
                          <a:pos x="147" y="40"/>
                        </a:cxn>
                        <a:cxn ang="0">
                          <a:pos x="179" y="34"/>
                        </a:cxn>
                        <a:cxn ang="0">
                          <a:pos x="209" y="28"/>
                        </a:cxn>
                        <a:cxn ang="0">
                          <a:pos x="239" y="21"/>
                        </a:cxn>
                        <a:cxn ang="0">
                          <a:pos x="267" y="15"/>
                        </a:cxn>
                        <a:cxn ang="0">
                          <a:pos x="291" y="10"/>
                        </a:cxn>
                        <a:cxn ang="0">
                          <a:pos x="311" y="5"/>
                        </a:cxn>
                        <a:cxn ang="0">
                          <a:pos x="327" y="2"/>
                        </a:cxn>
                        <a:cxn ang="0">
                          <a:pos x="337" y="1"/>
                        </a:cxn>
                        <a:cxn ang="0">
                          <a:pos x="340" y="0"/>
                        </a:cxn>
                        <a:cxn ang="0">
                          <a:pos x="318" y="2"/>
                        </a:cxn>
                        <a:cxn ang="0">
                          <a:pos x="297" y="7"/>
                        </a:cxn>
                        <a:cxn ang="0">
                          <a:pos x="275" y="10"/>
                        </a:cxn>
                        <a:cxn ang="0">
                          <a:pos x="255" y="13"/>
                        </a:cxn>
                        <a:cxn ang="0">
                          <a:pos x="233" y="15"/>
                        </a:cxn>
                        <a:cxn ang="0">
                          <a:pos x="212" y="20"/>
                        </a:cxn>
                        <a:cxn ang="0">
                          <a:pos x="192" y="23"/>
                        </a:cxn>
                        <a:cxn ang="0">
                          <a:pos x="170" y="27"/>
                        </a:cxn>
                        <a:cxn ang="0">
                          <a:pos x="153" y="30"/>
                        </a:cxn>
                        <a:cxn ang="0">
                          <a:pos x="128" y="36"/>
                        </a:cxn>
                        <a:cxn ang="0">
                          <a:pos x="96" y="43"/>
                        </a:cxn>
                        <a:cxn ang="0">
                          <a:pos x="65" y="48"/>
                        </a:cxn>
                        <a:cxn ang="0">
                          <a:pos x="35" y="56"/>
                        </a:cxn>
                        <a:cxn ang="0">
                          <a:pos x="11" y="61"/>
                        </a:cxn>
                        <a:cxn ang="0">
                          <a:pos x="0" y="66"/>
                        </a:cxn>
                        <a:cxn ang="0">
                          <a:pos x="1" y="67"/>
                        </a:cxn>
                        <a:cxn ang="0">
                          <a:pos x="1" y="67"/>
                        </a:cxn>
                        <a:cxn ang="0">
                          <a:pos x="1" y="67"/>
                        </a:cxn>
                        <a:cxn ang="0">
                          <a:pos x="1" y="69"/>
                        </a:cxn>
                        <a:cxn ang="0">
                          <a:pos x="1" y="69"/>
                        </a:cxn>
                        <a:cxn ang="0">
                          <a:pos x="1" y="69"/>
                        </a:cxn>
                      </a:cxnLst>
                      <a:rect l="0" t="0" r="r" b="b"/>
                      <a:pathLst>
                        <a:path w="340" h="69">
                          <a:moveTo>
                            <a:pt x="1" y="69"/>
                          </a:moveTo>
                          <a:lnTo>
                            <a:pt x="9" y="67"/>
                          </a:lnTo>
                          <a:lnTo>
                            <a:pt x="22" y="66"/>
                          </a:lnTo>
                          <a:lnTo>
                            <a:pt x="39" y="63"/>
                          </a:lnTo>
                          <a:lnTo>
                            <a:pt x="62" y="57"/>
                          </a:lnTo>
                          <a:lnTo>
                            <a:pt x="88" y="53"/>
                          </a:lnTo>
                          <a:lnTo>
                            <a:pt x="117" y="47"/>
                          </a:lnTo>
                          <a:lnTo>
                            <a:pt x="147" y="40"/>
                          </a:lnTo>
                          <a:lnTo>
                            <a:pt x="179" y="34"/>
                          </a:lnTo>
                          <a:lnTo>
                            <a:pt x="209" y="28"/>
                          </a:lnTo>
                          <a:lnTo>
                            <a:pt x="239" y="21"/>
                          </a:lnTo>
                          <a:lnTo>
                            <a:pt x="267" y="15"/>
                          </a:lnTo>
                          <a:lnTo>
                            <a:pt x="291" y="10"/>
                          </a:lnTo>
                          <a:lnTo>
                            <a:pt x="311" y="5"/>
                          </a:lnTo>
                          <a:lnTo>
                            <a:pt x="327" y="2"/>
                          </a:lnTo>
                          <a:lnTo>
                            <a:pt x="337" y="1"/>
                          </a:lnTo>
                          <a:lnTo>
                            <a:pt x="340" y="0"/>
                          </a:lnTo>
                          <a:lnTo>
                            <a:pt x="318" y="2"/>
                          </a:lnTo>
                          <a:lnTo>
                            <a:pt x="297" y="7"/>
                          </a:lnTo>
                          <a:lnTo>
                            <a:pt x="275" y="10"/>
                          </a:lnTo>
                          <a:lnTo>
                            <a:pt x="255" y="13"/>
                          </a:lnTo>
                          <a:lnTo>
                            <a:pt x="233" y="15"/>
                          </a:lnTo>
                          <a:lnTo>
                            <a:pt x="212" y="20"/>
                          </a:lnTo>
                          <a:lnTo>
                            <a:pt x="192" y="23"/>
                          </a:lnTo>
                          <a:lnTo>
                            <a:pt x="170" y="27"/>
                          </a:lnTo>
                          <a:lnTo>
                            <a:pt x="153" y="30"/>
                          </a:lnTo>
                          <a:lnTo>
                            <a:pt x="128" y="36"/>
                          </a:lnTo>
                          <a:lnTo>
                            <a:pt x="96" y="43"/>
                          </a:lnTo>
                          <a:lnTo>
                            <a:pt x="65" y="48"/>
                          </a:lnTo>
                          <a:lnTo>
                            <a:pt x="35" y="56"/>
                          </a:lnTo>
                          <a:lnTo>
                            <a:pt x="11" y="61"/>
                          </a:lnTo>
                          <a:lnTo>
                            <a:pt x="0" y="66"/>
                          </a:lnTo>
                          <a:lnTo>
                            <a:pt x="1" y="67"/>
                          </a:lnTo>
                          <a:lnTo>
                            <a:pt x="1" y="69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9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4705" y="13839"/>
                      <a:ext cx="235" cy="1094"/>
                    </a:xfrm>
                    <a:custGeom>
                      <a:avLst/>
                      <a:gdLst/>
                      <a:ahLst/>
                      <a:cxnLst>
                        <a:cxn ang="0">
                          <a:pos x="235" y="0"/>
                        </a:cxn>
                        <a:cxn ang="0">
                          <a:pos x="197" y="63"/>
                        </a:cxn>
                        <a:cxn ang="0">
                          <a:pos x="161" y="132"/>
                        </a:cxn>
                        <a:cxn ang="0">
                          <a:pos x="137" y="192"/>
                        </a:cxn>
                        <a:cxn ang="0">
                          <a:pos x="110" y="264"/>
                        </a:cxn>
                        <a:cxn ang="0">
                          <a:pos x="90" y="325"/>
                        </a:cxn>
                        <a:cxn ang="0">
                          <a:pos x="67" y="393"/>
                        </a:cxn>
                        <a:cxn ang="0">
                          <a:pos x="48" y="462"/>
                        </a:cxn>
                        <a:cxn ang="0">
                          <a:pos x="32" y="531"/>
                        </a:cxn>
                        <a:cxn ang="0">
                          <a:pos x="11" y="669"/>
                        </a:cxn>
                        <a:cxn ang="0">
                          <a:pos x="0" y="810"/>
                        </a:cxn>
                        <a:cxn ang="0">
                          <a:pos x="0" y="951"/>
                        </a:cxn>
                        <a:cxn ang="0">
                          <a:pos x="14" y="1092"/>
                        </a:cxn>
                        <a:cxn ang="0">
                          <a:pos x="15" y="1094"/>
                        </a:cxn>
                        <a:cxn ang="0">
                          <a:pos x="18" y="1094"/>
                        </a:cxn>
                        <a:cxn ang="0">
                          <a:pos x="21" y="1092"/>
                        </a:cxn>
                        <a:cxn ang="0">
                          <a:pos x="21" y="1089"/>
                        </a:cxn>
                        <a:cxn ang="0">
                          <a:pos x="23" y="1020"/>
                        </a:cxn>
                        <a:cxn ang="0">
                          <a:pos x="26" y="960"/>
                        </a:cxn>
                        <a:cxn ang="0">
                          <a:pos x="23" y="885"/>
                        </a:cxn>
                        <a:cxn ang="0">
                          <a:pos x="20" y="819"/>
                        </a:cxn>
                        <a:cxn ang="0">
                          <a:pos x="23" y="750"/>
                        </a:cxn>
                        <a:cxn ang="0">
                          <a:pos x="29" y="672"/>
                        </a:cxn>
                        <a:cxn ang="0">
                          <a:pos x="35" y="609"/>
                        </a:cxn>
                        <a:cxn ang="0">
                          <a:pos x="44" y="546"/>
                        </a:cxn>
                        <a:cxn ang="0">
                          <a:pos x="62" y="486"/>
                        </a:cxn>
                        <a:cxn ang="0">
                          <a:pos x="80" y="405"/>
                        </a:cxn>
                        <a:cxn ang="0">
                          <a:pos x="101" y="336"/>
                        </a:cxn>
                        <a:cxn ang="0">
                          <a:pos x="119" y="285"/>
                        </a:cxn>
                        <a:cxn ang="0">
                          <a:pos x="146" y="197"/>
                        </a:cxn>
                        <a:cxn ang="0">
                          <a:pos x="174" y="131"/>
                        </a:cxn>
                        <a:cxn ang="0">
                          <a:pos x="204" y="65"/>
                        </a:cxn>
                        <a:cxn ang="0">
                          <a:pos x="235" y="0"/>
                        </a:cxn>
                        <a:cxn ang="0">
                          <a:pos x="235" y="0"/>
                        </a:cxn>
                        <a:cxn ang="0">
                          <a:pos x="235" y="0"/>
                        </a:cxn>
                        <a:cxn ang="0">
                          <a:pos x="235" y="0"/>
                        </a:cxn>
                        <a:cxn ang="0">
                          <a:pos x="235" y="0"/>
                        </a:cxn>
                        <a:cxn ang="0">
                          <a:pos x="235" y="0"/>
                        </a:cxn>
                      </a:cxnLst>
                      <a:rect l="0" t="0" r="r" b="b"/>
                      <a:pathLst>
                        <a:path w="235" h="1094">
                          <a:moveTo>
                            <a:pt x="235" y="0"/>
                          </a:moveTo>
                          <a:lnTo>
                            <a:pt x="197" y="63"/>
                          </a:lnTo>
                          <a:lnTo>
                            <a:pt x="161" y="132"/>
                          </a:lnTo>
                          <a:lnTo>
                            <a:pt x="137" y="192"/>
                          </a:lnTo>
                          <a:lnTo>
                            <a:pt x="110" y="264"/>
                          </a:lnTo>
                          <a:lnTo>
                            <a:pt x="90" y="325"/>
                          </a:lnTo>
                          <a:lnTo>
                            <a:pt x="67" y="393"/>
                          </a:lnTo>
                          <a:lnTo>
                            <a:pt x="48" y="462"/>
                          </a:lnTo>
                          <a:lnTo>
                            <a:pt x="32" y="531"/>
                          </a:lnTo>
                          <a:lnTo>
                            <a:pt x="11" y="669"/>
                          </a:lnTo>
                          <a:lnTo>
                            <a:pt x="0" y="810"/>
                          </a:lnTo>
                          <a:lnTo>
                            <a:pt x="0" y="951"/>
                          </a:lnTo>
                          <a:lnTo>
                            <a:pt x="14" y="1092"/>
                          </a:lnTo>
                          <a:lnTo>
                            <a:pt x="15" y="1094"/>
                          </a:lnTo>
                          <a:lnTo>
                            <a:pt x="18" y="1094"/>
                          </a:lnTo>
                          <a:lnTo>
                            <a:pt x="21" y="1092"/>
                          </a:lnTo>
                          <a:lnTo>
                            <a:pt x="21" y="1089"/>
                          </a:lnTo>
                          <a:lnTo>
                            <a:pt x="23" y="1020"/>
                          </a:lnTo>
                          <a:lnTo>
                            <a:pt x="26" y="960"/>
                          </a:lnTo>
                          <a:lnTo>
                            <a:pt x="23" y="885"/>
                          </a:lnTo>
                          <a:lnTo>
                            <a:pt x="20" y="819"/>
                          </a:lnTo>
                          <a:lnTo>
                            <a:pt x="23" y="750"/>
                          </a:lnTo>
                          <a:lnTo>
                            <a:pt x="29" y="672"/>
                          </a:lnTo>
                          <a:lnTo>
                            <a:pt x="35" y="609"/>
                          </a:lnTo>
                          <a:lnTo>
                            <a:pt x="44" y="546"/>
                          </a:lnTo>
                          <a:lnTo>
                            <a:pt x="62" y="486"/>
                          </a:lnTo>
                          <a:lnTo>
                            <a:pt x="80" y="405"/>
                          </a:lnTo>
                          <a:lnTo>
                            <a:pt x="101" y="336"/>
                          </a:lnTo>
                          <a:lnTo>
                            <a:pt x="119" y="285"/>
                          </a:lnTo>
                          <a:lnTo>
                            <a:pt x="146" y="197"/>
                          </a:lnTo>
                          <a:lnTo>
                            <a:pt x="174" y="131"/>
                          </a:lnTo>
                          <a:lnTo>
                            <a:pt x="204" y="65"/>
                          </a:lnTo>
                          <a:lnTo>
                            <a:pt x="235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40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5109" y="13860"/>
                      <a:ext cx="234" cy="1191"/>
                    </a:xfrm>
                    <a:custGeom>
                      <a:avLst/>
                      <a:gdLst/>
                      <a:ahLst/>
                      <a:cxnLst>
                        <a:cxn ang="0">
                          <a:pos x="213" y="16"/>
                        </a:cxn>
                        <a:cxn ang="0">
                          <a:pos x="197" y="46"/>
                        </a:cxn>
                        <a:cxn ang="0">
                          <a:pos x="183" y="80"/>
                        </a:cxn>
                        <a:cxn ang="0">
                          <a:pos x="171" y="111"/>
                        </a:cxn>
                        <a:cxn ang="0">
                          <a:pos x="158" y="147"/>
                        </a:cxn>
                        <a:cxn ang="0">
                          <a:pos x="145" y="183"/>
                        </a:cxn>
                        <a:cxn ang="0">
                          <a:pos x="132" y="221"/>
                        </a:cxn>
                        <a:cxn ang="0">
                          <a:pos x="121" y="257"/>
                        </a:cxn>
                        <a:cxn ang="0">
                          <a:pos x="104" y="313"/>
                        </a:cxn>
                        <a:cxn ang="0">
                          <a:pos x="80" y="387"/>
                        </a:cxn>
                        <a:cxn ang="0">
                          <a:pos x="60" y="464"/>
                        </a:cxn>
                        <a:cxn ang="0">
                          <a:pos x="42" y="538"/>
                        </a:cxn>
                        <a:cxn ang="0">
                          <a:pos x="19" y="652"/>
                        </a:cxn>
                        <a:cxn ang="0">
                          <a:pos x="3" y="803"/>
                        </a:cxn>
                        <a:cxn ang="0">
                          <a:pos x="1" y="957"/>
                        </a:cxn>
                        <a:cxn ang="0">
                          <a:pos x="14" y="1111"/>
                        </a:cxn>
                        <a:cxn ang="0">
                          <a:pos x="26" y="1192"/>
                        </a:cxn>
                        <a:cxn ang="0">
                          <a:pos x="31" y="1189"/>
                        </a:cxn>
                        <a:cxn ang="0">
                          <a:pos x="27" y="1111"/>
                        </a:cxn>
                        <a:cxn ang="0">
                          <a:pos x="19" y="960"/>
                        </a:cxn>
                        <a:cxn ang="0">
                          <a:pos x="21" y="808"/>
                        </a:cxn>
                        <a:cxn ang="0">
                          <a:pos x="36" y="655"/>
                        </a:cxn>
                        <a:cxn ang="0">
                          <a:pos x="56" y="541"/>
                        </a:cxn>
                        <a:cxn ang="0">
                          <a:pos x="72" y="468"/>
                        </a:cxn>
                        <a:cxn ang="0">
                          <a:pos x="91" y="395"/>
                        </a:cxn>
                        <a:cxn ang="0">
                          <a:pos x="109" y="323"/>
                        </a:cxn>
                        <a:cxn ang="0">
                          <a:pos x="125" y="269"/>
                        </a:cxn>
                        <a:cxn ang="0">
                          <a:pos x="135" y="233"/>
                        </a:cxn>
                        <a:cxn ang="0">
                          <a:pos x="145" y="199"/>
                        </a:cxn>
                        <a:cxn ang="0">
                          <a:pos x="157" y="166"/>
                        </a:cxn>
                        <a:cxn ang="0">
                          <a:pos x="168" y="130"/>
                        </a:cxn>
                        <a:cxn ang="0">
                          <a:pos x="181" y="91"/>
                        </a:cxn>
                        <a:cxn ang="0">
                          <a:pos x="196" y="54"/>
                        </a:cxn>
                        <a:cxn ang="0">
                          <a:pos x="212" y="18"/>
                        </a:cxn>
                        <a:cxn ang="0">
                          <a:pos x="222" y="0"/>
                        </a:cxn>
                        <a:cxn ang="0">
                          <a:pos x="222" y="0"/>
                        </a:cxn>
                        <a:cxn ang="0">
                          <a:pos x="222" y="0"/>
                        </a:cxn>
                      </a:cxnLst>
                      <a:rect l="0" t="0" r="r" b="b"/>
                      <a:pathLst>
                        <a:path w="222" h="1192">
                          <a:moveTo>
                            <a:pt x="222" y="0"/>
                          </a:moveTo>
                          <a:lnTo>
                            <a:pt x="213" y="16"/>
                          </a:lnTo>
                          <a:lnTo>
                            <a:pt x="204" y="31"/>
                          </a:lnTo>
                          <a:lnTo>
                            <a:pt x="197" y="46"/>
                          </a:lnTo>
                          <a:lnTo>
                            <a:pt x="190" y="62"/>
                          </a:lnTo>
                          <a:lnTo>
                            <a:pt x="183" y="80"/>
                          </a:lnTo>
                          <a:lnTo>
                            <a:pt x="177" y="95"/>
                          </a:lnTo>
                          <a:lnTo>
                            <a:pt x="171" y="111"/>
                          </a:lnTo>
                          <a:lnTo>
                            <a:pt x="166" y="128"/>
                          </a:lnTo>
                          <a:lnTo>
                            <a:pt x="158" y="147"/>
                          </a:lnTo>
                          <a:lnTo>
                            <a:pt x="153" y="164"/>
                          </a:lnTo>
                          <a:lnTo>
                            <a:pt x="145" y="183"/>
                          </a:lnTo>
                          <a:lnTo>
                            <a:pt x="140" y="202"/>
                          </a:lnTo>
                          <a:lnTo>
                            <a:pt x="132" y="221"/>
                          </a:lnTo>
                          <a:lnTo>
                            <a:pt x="127" y="238"/>
                          </a:lnTo>
                          <a:lnTo>
                            <a:pt x="121" y="257"/>
                          </a:lnTo>
                          <a:lnTo>
                            <a:pt x="115" y="275"/>
                          </a:lnTo>
                          <a:lnTo>
                            <a:pt x="104" y="313"/>
                          </a:lnTo>
                          <a:lnTo>
                            <a:pt x="92" y="350"/>
                          </a:lnTo>
                          <a:lnTo>
                            <a:pt x="80" y="387"/>
                          </a:lnTo>
                          <a:lnTo>
                            <a:pt x="70" y="425"/>
                          </a:lnTo>
                          <a:lnTo>
                            <a:pt x="60" y="464"/>
                          </a:lnTo>
                          <a:lnTo>
                            <a:pt x="50" y="501"/>
                          </a:lnTo>
                          <a:lnTo>
                            <a:pt x="42" y="538"/>
                          </a:lnTo>
                          <a:lnTo>
                            <a:pt x="33" y="577"/>
                          </a:lnTo>
                          <a:lnTo>
                            <a:pt x="19" y="652"/>
                          </a:lnTo>
                          <a:lnTo>
                            <a:pt x="8" y="727"/>
                          </a:lnTo>
                          <a:lnTo>
                            <a:pt x="3" y="803"/>
                          </a:lnTo>
                          <a:lnTo>
                            <a:pt x="0" y="879"/>
                          </a:lnTo>
                          <a:lnTo>
                            <a:pt x="1" y="957"/>
                          </a:lnTo>
                          <a:lnTo>
                            <a:pt x="7" y="1033"/>
                          </a:lnTo>
                          <a:lnTo>
                            <a:pt x="14" y="1111"/>
                          </a:lnTo>
                          <a:lnTo>
                            <a:pt x="23" y="1189"/>
                          </a:lnTo>
                          <a:lnTo>
                            <a:pt x="26" y="1192"/>
                          </a:lnTo>
                          <a:lnTo>
                            <a:pt x="29" y="1192"/>
                          </a:lnTo>
                          <a:lnTo>
                            <a:pt x="31" y="1189"/>
                          </a:lnTo>
                          <a:lnTo>
                            <a:pt x="33" y="1186"/>
                          </a:lnTo>
                          <a:lnTo>
                            <a:pt x="27" y="1111"/>
                          </a:lnTo>
                          <a:lnTo>
                            <a:pt x="21" y="1035"/>
                          </a:lnTo>
                          <a:lnTo>
                            <a:pt x="19" y="960"/>
                          </a:lnTo>
                          <a:lnTo>
                            <a:pt x="19" y="885"/>
                          </a:lnTo>
                          <a:lnTo>
                            <a:pt x="21" y="808"/>
                          </a:lnTo>
                          <a:lnTo>
                            <a:pt x="27" y="731"/>
                          </a:lnTo>
                          <a:lnTo>
                            <a:pt x="36" y="655"/>
                          </a:lnTo>
                          <a:lnTo>
                            <a:pt x="49" y="579"/>
                          </a:lnTo>
                          <a:lnTo>
                            <a:pt x="56" y="541"/>
                          </a:lnTo>
                          <a:lnTo>
                            <a:pt x="63" y="505"/>
                          </a:lnTo>
                          <a:lnTo>
                            <a:pt x="72" y="468"/>
                          </a:lnTo>
                          <a:lnTo>
                            <a:pt x="80" y="432"/>
                          </a:lnTo>
                          <a:lnTo>
                            <a:pt x="91" y="395"/>
                          </a:lnTo>
                          <a:lnTo>
                            <a:pt x="99" y="359"/>
                          </a:lnTo>
                          <a:lnTo>
                            <a:pt x="109" y="323"/>
                          </a:lnTo>
                          <a:lnTo>
                            <a:pt x="119" y="287"/>
                          </a:lnTo>
                          <a:lnTo>
                            <a:pt x="125" y="269"/>
                          </a:lnTo>
                          <a:lnTo>
                            <a:pt x="129" y="251"/>
                          </a:lnTo>
                          <a:lnTo>
                            <a:pt x="135" y="233"/>
                          </a:lnTo>
                          <a:lnTo>
                            <a:pt x="141" y="216"/>
                          </a:lnTo>
                          <a:lnTo>
                            <a:pt x="145" y="199"/>
                          </a:lnTo>
                          <a:lnTo>
                            <a:pt x="151" y="182"/>
                          </a:lnTo>
                          <a:lnTo>
                            <a:pt x="157" y="166"/>
                          </a:lnTo>
                          <a:lnTo>
                            <a:pt x="163" y="149"/>
                          </a:lnTo>
                          <a:lnTo>
                            <a:pt x="168" y="130"/>
                          </a:lnTo>
                          <a:lnTo>
                            <a:pt x="174" y="111"/>
                          </a:lnTo>
                          <a:lnTo>
                            <a:pt x="181" y="91"/>
                          </a:lnTo>
                          <a:lnTo>
                            <a:pt x="189" y="72"/>
                          </a:lnTo>
                          <a:lnTo>
                            <a:pt x="196" y="54"/>
                          </a:lnTo>
                          <a:lnTo>
                            <a:pt x="203" y="36"/>
                          </a:lnTo>
                          <a:lnTo>
                            <a:pt x="212" y="18"/>
                          </a:lnTo>
                          <a:lnTo>
                            <a:pt x="222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41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5074" y="14959"/>
                      <a:ext cx="560" cy="25"/>
                    </a:xfrm>
                    <a:custGeom>
                      <a:avLst/>
                      <a:gdLst/>
                      <a:ahLst/>
                      <a:cxnLst>
                        <a:cxn ang="0">
                          <a:pos x="224" y="25"/>
                        </a:cxn>
                        <a:cxn ang="0">
                          <a:pos x="243" y="25"/>
                        </a:cxn>
                        <a:cxn ang="0">
                          <a:pos x="262" y="24"/>
                        </a:cxn>
                        <a:cxn ang="0">
                          <a:pos x="281" y="24"/>
                        </a:cxn>
                        <a:cxn ang="0">
                          <a:pos x="299" y="23"/>
                        </a:cxn>
                        <a:cxn ang="0">
                          <a:pos x="320" y="23"/>
                        </a:cxn>
                        <a:cxn ang="0">
                          <a:pos x="338" y="21"/>
                        </a:cxn>
                        <a:cxn ang="0">
                          <a:pos x="357" y="21"/>
                        </a:cxn>
                        <a:cxn ang="0">
                          <a:pos x="376" y="20"/>
                        </a:cxn>
                        <a:cxn ang="0">
                          <a:pos x="395" y="20"/>
                        </a:cxn>
                        <a:cxn ang="0">
                          <a:pos x="413" y="18"/>
                        </a:cxn>
                        <a:cxn ang="0">
                          <a:pos x="432" y="17"/>
                        </a:cxn>
                        <a:cxn ang="0">
                          <a:pos x="451" y="15"/>
                        </a:cxn>
                        <a:cxn ang="0">
                          <a:pos x="469" y="14"/>
                        </a:cxn>
                        <a:cxn ang="0">
                          <a:pos x="488" y="13"/>
                        </a:cxn>
                        <a:cxn ang="0">
                          <a:pos x="507" y="10"/>
                        </a:cxn>
                        <a:cxn ang="0">
                          <a:pos x="526" y="8"/>
                        </a:cxn>
                        <a:cxn ang="0">
                          <a:pos x="529" y="7"/>
                        </a:cxn>
                        <a:cxn ang="0">
                          <a:pos x="530" y="4"/>
                        </a:cxn>
                        <a:cxn ang="0">
                          <a:pos x="530" y="1"/>
                        </a:cxn>
                        <a:cxn ang="0">
                          <a:pos x="527" y="0"/>
                        </a:cxn>
                        <a:cxn ang="0">
                          <a:pos x="510" y="1"/>
                        </a:cxn>
                        <a:cxn ang="0">
                          <a:pos x="493" y="1"/>
                        </a:cxn>
                        <a:cxn ang="0">
                          <a:pos x="475" y="1"/>
                        </a:cxn>
                        <a:cxn ang="0">
                          <a:pos x="458" y="2"/>
                        </a:cxn>
                        <a:cxn ang="0">
                          <a:pos x="441" y="2"/>
                        </a:cxn>
                        <a:cxn ang="0">
                          <a:pos x="423" y="4"/>
                        </a:cxn>
                        <a:cxn ang="0">
                          <a:pos x="406" y="4"/>
                        </a:cxn>
                        <a:cxn ang="0">
                          <a:pos x="389" y="4"/>
                        </a:cxn>
                        <a:cxn ang="0">
                          <a:pos x="371" y="5"/>
                        </a:cxn>
                        <a:cxn ang="0">
                          <a:pos x="354" y="5"/>
                        </a:cxn>
                        <a:cxn ang="0">
                          <a:pos x="337" y="5"/>
                        </a:cxn>
                        <a:cxn ang="0">
                          <a:pos x="320" y="7"/>
                        </a:cxn>
                        <a:cxn ang="0">
                          <a:pos x="302" y="7"/>
                        </a:cxn>
                        <a:cxn ang="0">
                          <a:pos x="285" y="7"/>
                        </a:cxn>
                        <a:cxn ang="0">
                          <a:pos x="268" y="8"/>
                        </a:cxn>
                        <a:cxn ang="0">
                          <a:pos x="250" y="8"/>
                        </a:cxn>
                        <a:cxn ang="0">
                          <a:pos x="240" y="8"/>
                        </a:cxn>
                        <a:cxn ang="0">
                          <a:pos x="226" y="10"/>
                        </a:cxn>
                        <a:cxn ang="0">
                          <a:pos x="210" y="10"/>
                        </a:cxn>
                        <a:cxn ang="0">
                          <a:pos x="191" y="10"/>
                        </a:cxn>
                        <a:cxn ang="0">
                          <a:pos x="171" y="11"/>
                        </a:cxn>
                        <a:cxn ang="0">
                          <a:pos x="151" y="11"/>
                        </a:cxn>
                        <a:cxn ang="0">
                          <a:pos x="129" y="11"/>
                        </a:cxn>
                        <a:cxn ang="0">
                          <a:pos x="108" y="13"/>
                        </a:cxn>
                        <a:cxn ang="0">
                          <a:pos x="86" y="13"/>
                        </a:cxn>
                        <a:cxn ang="0">
                          <a:pos x="67" y="14"/>
                        </a:cxn>
                        <a:cxn ang="0">
                          <a:pos x="49" y="14"/>
                        </a:cxn>
                        <a:cxn ang="0">
                          <a:pos x="33" y="14"/>
                        </a:cxn>
                        <a:cxn ang="0">
                          <a:pos x="18" y="15"/>
                        </a:cxn>
                        <a:cxn ang="0">
                          <a:pos x="8" y="15"/>
                        </a:cxn>
                        <a:cxn ang="0">
                          <a:pos x="3" y="15"/>
                        </a:cxn>
                        <a:cxn ang="0">
                          <a:pos x="0" y="15"/>
                        </a:cxn>
                        <a:cxn ang="0">
                          <a:pos x="7" y="15"/>
                        </a:cxn>
                        <a:cxn ang="0">
                          <a:pos x="28" y="17"/>
                        </a:cxn>
                        <a:cxn ang="0">
                          <a:pos x="57" y="18"/>
                        </a:cxn>
                        <a:cxn ang="0">
                          <a:pos x="93" y="21"/>
                        </a:cxn>
                        <a:cxn ang="0">
                          <a:pos x="132" y="23"/>
                        </a:cxn>
                        <a:cxn ang="0">
                          <a:pos x="168" y="24"/>
                        </a:cxn>
                        <a:cxn ang="0">
                          <a:pos x="201" y="25"/>
                        </a:cxn>
                        <a:cxn ang="0">
                          <a:pos x="224" y="25"/>
                        </a:cxn>
                      </a:cxnLst>
                      <a:rect l="0" t="0" r="r" b="b"/>
                      <a:pathLst>
                        <a:path w="530" h="25">
                          <a:moveTo>
                            <a:pt x="224" y="25"/>
                          </a:moveTo>
                          <a:lnTo>
                            <a:pt x="243" y="25"/>
                          </a:lnTo>
                          <a:lnTo>
                            <a:pt x="262" y="24"/>
                          </a:lnTo>
                          <a:lnTo>
                            <a:pt x="281" y="24"/>
                          </a:lnTo>
                          <a:lnTo>
                            <a:pt x="299" y="23"/>
                          </a:lnTo>
                          <a:lnTo>
                            <a:pt x="320" y="23"/>
                          </a:lnTo>
                          <a:lnTo>
                            <a:pt x="338" y="21"/>
                          </a:lnTo>
                          <a:lnTo>
                            <a:pt x="357" y="21"/>
                          </a:lnTo>
                          <a:lnTo>
                            <a:pt x="376" y="20"/>
                          </a:lnTo>
                          <a:lnTo>
                            <a:pt x="395" y="20"/>
                          </a:lnTo>
                          <a:lnTo>
                            <a:pt x="413" y="18"/>
                          </a:lnTo>
                          <a:lnTo>
                            <a:pt x="432" y="17"/>
                          </a:lnTo>
                          <a:lnTo>
                            <a:pt x="451" y="15"/>
                          </a:lnTo>
                          <a:lnTo>
                            <a:pt x="469" y="14"/>
                          </a:lnTo>
                          <a:lnTo>
                            <a:pt x="488" y="13"/>
                          </a:lnTo>
                          <a:lnTo>
                            <a:pt x="507" y="10"/>
                          </a:lnTo>
                          <a:lnTo>
                            <a:pt x="526" y="8"/>
                          </a:lnTo>
                          <a:lnTo>
                            <a:pt x="529" y="7"/>
                          </a:lnTo>
                          <a:lnTo>
                            <a:pt x="530" y="4"/>
                          </a:lnTo>
                          <a:lnTo>
                            <a:pt x="530" y="1"/>
                          </a:lnTo>
                          <a:lnTo>
                            <a:pt x="527" y="0"/>
                          </a:lnTo>
                          <a:lnTo>
                            <a:pt x="510" y="1"/>
                          </a:lnTo>
                          <a:lnTo>
                            <a:pt x="493" y="1"/>
                          </a:lnTo>
                          <a:lnTo>
                            <a:pt x="475" y="1"/>
                          </a:lnTo>
                          <a:lnTo>
                            <a:pt x="458" y="2"/>
                          </a:lnTo>
                          <a:lnTo>
                            <a:pt x="441" y="2"/>
                          </a:lnTo>
                          <a:lnTo>
                            <a:pt x="423" y="4"/>
                          </a:lnTo>
                          <a:lnTo>
                            <a:pt x="406" y="4"/>
                          </a:lnTo>
                          <a:lnTo>
                            <a:pt x="389" y="4"/>
                          </a:lnTo>
                          <a:lnTo>
                            <a:pt x="371" y="5"/>
                          </a:lnTo>
                          <a:lnTo>
                            <a:pt x="354" y="5"/>
                          </a:lnTo>
                          <a:lnTo>
                            <a:pt x="337" y="5"/>
                          </a:lnTo>
                          <a:lnTo>
                            <a:pt x="320" y="7"/>
                          </a:lnTo>
                          <a:lnTo>
                            <a:pt x="302" y="7"/>
                          </a:lnTo>
                          <a:lnTo>
                            <a:pt x="285" y="7"/>
                          </a:lnTo>
                          <a:lnTo>
                            <a:pt x="268" y="8"/>
                          </a:lnTo>
                          <a:lnTo>
                            <a:pt x="250" y="8"/>
                          </a:lnTo>
                          <a:lnTo>
                            <a:pt x="240" y="8"/>
                          </a:lnTo>
                          <a:lnTo>
                            <a:pt x="226" y="10"/>
                          </a:lnTo>
                          <a:lnTo>
                            <a:pt x="210" y="10"/>
                          </a:lnTo>
                          <a:lnTo>
                            <a:pt x="191" y="10"/>
                          </a:lnTo>
                          <a:lnTo>
                            <a:pt x="171" y="11"/>
                          </a:lnTo>
                          <a:lnTo>
                            <a:pt x="151" y="11"/>
                          </a:lnTo>
                          <a:lnTo>
                            <a:pt x="129" y="11"/>
                          </a:lnTo>
                          <a:lnTo>
                            <a:pt x="108" y="13"/>
                          </a:lnTo>
                          <a:lnTo>
                            <a:pt x="86" y="13"/>
                          </a:lnTo>
                          <a:lnTo>
                            <a:pt x="67" y="14"/>
                          </a:lnTo>
                          <a:lnTo>
                            <a:pt x="49" y="14"/>
                          </a:lnTo>
                          <a:lnTo>
                            <a:pt x="33" y="14"/>
                          </a:lnTo>
                          <a:lnTo>
                            <a:pt x="18" y="15"/>
                          </a:lnTo>
                          <a:lnTo>
                            <a:pt x="8" y="15"/>
                          </a:lnTo>
                          <a:lnTo>
                            <a:pt x="3" y="15"/>
                          </a:lnTo>
                          <a:lnTo>
                            <a:pt x="0" y="15"/>
                          </a:lnTo>
                          <a:lnTo>
                            <a:pt x="7" y="15"/>
                          </a:lnTo>
                          <a:lnTo>
                            <a:pt x="28" y="17"/>
                          </a:lnTo>
                          <a:lnTo>
                            <a:pt x="57" y="18"/>
                          </a:lnTo>
                          <a:lnTo>
                            <a:pt x="93" y="21"/>
                          </a:lnTo>
                          <a:lnTo>
                            <a:pt x="132" y="23"/>
                          </a:lnTo>
                          <a:lnTo>
                            <a:pt x="168" y="24"/>
                          </a:lnTo>
                          <a:lnTo>
                            <a:pt x="201" y="25"/>
                          </a:lnTo>
                          <a:lnTo>
                            <a:pt x="224" y="25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42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5195" y="13960"/>
                      <a:ext cx="201" cy="892"/>
                    </a:xfrm>
                    <a:custGeom>
                      <a:avLst/>
                      <a:gdLst/>
                      <a:ahLst/>
                      <a:cxnLst>
                        <a:cxn ang="0">
                          <a:pos x="189" y="0"/>
                        </a:cxn>
                        <a:cxn ang="0">
                          <a:pos x="177" y="23"/>
                        </a:cxn>
                        <a:cxn ang="0">
                          <a:pos x="167" y="47"/>
                        </a:cxn>
                        <a:cxn ang="0">
                          <a:pos x="157" y="70"/>
                        </a:cxn>
                        <a:cxn ang="0">
                          <a:pos x="148" y="95"/>
                        </a:cxn>
                        <a:cxn ang="0">
                          <a:pos x="141" y="119"/>
                        </a:cxn>
                        <a:cxn ang="0">
                          <a:pos x="134" y="145"/>
                        </a:cxn>
                        <a:cxn ang="0">
                          <a:pos x="127" y="169"/>
                        </a:cxn>
                        <a:cxn ang="0">
                          <a:pos x="121" y="194"/>
                        </a:cxn>
                        <a:cxn ang="0">
                          <a:pos x="114" y="223"/>
                        </a:cxn>
                        <a:cxn ang="0">
                          <a:pos x="107" y="251"/>
                        </a:cxn>
                        <a:cxn ang="0">
                          <a:pos x="99" y="280"/>
                        </a:cxn>
                        <a:cxn ang="0">
                          <a:pos x="91" y="308"/>
                        </a:cxn>
                        <a:cxn ang="0">
                          <a:pos x="84" y="336"/>
                        </a:cxn>
                        <a:cxn ang="0">
                          <a:pos x="76" y="365"/>
                        </a:cxn>
                        <a:cxn ang="0">
                          <a:pos x="69" y="392"/>
                        </a:cxn>
                        <a:cxn ang="0">
                          <a:pos x="60" y="421"/>
                        </a:cxn>
                        <a:cxn ang="0">
                          <a:pos x="52" y="449"/>
                        </a:cxn>
                        <a:cxn ang="0">
                          <a:pos x="45" y="476"/>
                        </a:cxn>
                        <a:cxn ang="0">
                          <a:pos x="37" y="503"/>
                        </a:cxn>
                        <a:cxn ang="0">
                          <a:pos x="30" y="531"/>
                        </a:cxn>
                        <a:cxn ang="0">
                          <a:pos x="23" y="558"/>
                        </a:cxn>
                        <a:cxn ang="0">
                          <a:pos x="17" y="585"/>
                        </a:cxn>
                        <a:cxn ang="0">
                          <a:pos x="11" y="614"/>
                        </a:cxn>
                        <a:cxn ang="0">
                          <a:pos x="7" y="641"/>
                        </a:cxn>
                        <a:cxn ang="0">
                          <a:pos x="1" y="703"/>
                        </a:cxn>
                        <a:cxn ang="0">
                          <a:pos x="0" y="765"/>
                        </a:cxn>
                        <a:cxn ang="0">
                          <a:pos x="1" y="827"/>
                        </a:cxn>
                        <a:cxn ang="0">
                          <a:pos x="6" y="889"/>
                        </a:cxn>
                        <a:cxn ang="0">
                          <a:pos x="9" y="893"/>
                        </a:cxn>
                        <a:cxn ang="0">
                          <a:pos x="13" y="893"/>
                        </a:cxn>
                        <a:cxn ang="0">
                          <a:pos x="17" y="890"/>
                        </a:cxn>
                        <a:cxn ang="0">
                          <a:pos x="19" y="886"/>
                        </a:cxn>
                        <a:cxn ang="0">
                          <a:pos x="17" y="828"/>
                        </a:cxn>
                        <a:cxn ang="0">
                          <a:pos x="19" y="772"/>
                        </a:cxn>
                        <a:cxn ang="0">
                          <a:pos x="22" y="716"/>
                        </a:cxn>
                        <a:cxn ang="0">
                          <a:pos x="27" y="659"/>
                        </a:cxn>
                        <a:cxn ang="0">
                          <a:pos x="32" y="628"/>
                        </a:cxn>
                        <a:cxn ang="0">
                          <a:pos x="36" y="598"/>
                        </a:cxn>
                        <a:cxn ang="0">
                          <a:pos x="42" y="569"/>
                        </a:cxn>
                        <a:cxn ang="0">
                          <a:pos x="47" y="539"/>
                        </a:cxn>
                        <a:cxn ang="0">
                          <a:pos x="55" y="510"/>
                        </a:cxn>
                        <a:cxn ang="0">
                          <a:pos x="62" y="482"/>
                        </a:cxn>
                        <a:cxn ang="0">
                          <a:pos x="69" y="451"/>
                        </a:cxn>
                        <a:cxn ang="0">
                          <a:pos x="76" y="423"/>
                        </a:cxn>
                        <a:cxn ang="0">
                          <a:pos x="85" y="388"/>
                        </a:cxn>
                        <a:cxn ang="0">
                          <a:pos x="96" y="336"/>
                        </a:cxn>
                        <a:cxn ang="0">
                          <a:pos x="111" y="276"/>
                        </a:cxn>
                        <a:cxn ang="0">
                          <a:pos x="127" y="211"/>
                        </a:cxn>
                        <a:cxn ang="0">
                          <a:pos x="143" y="145"/>
                        </a:cxn>
                        <a:cxn ang="0">
                          <a:pos x="160" y="85"/>
                        </a:cxn>
                        <a:cxn ang="0">
                          <a:pos x="176" y="34"/>
                        </a:cxn>
                        <a:cxn ang="0">
                          <a:pos x="190" y="0"/>
                        </a:cxn>
                        <a:cxn ang="0">
                          <a:pos x="190" y="0"/>
                        </a:cxn>
                        <a:cxn ang="0">
                          <a:pos x="190" y="0"/>
                        </a:cxn>
                        <a:cxn ang="0">
                          <a:pos x="189" y="0"/>
                        </a:cxn>
                        <a:cxn ang="0">
                          <a:pos x="189" y="0"/>
                        </a:cxn>
                        <a:cxn ang="0">
                          <a:pos x="189" y="0"/>
                        </a:cxn>
                      </a:cxnLst>
                      <a:rect l="0" t="0" r="r" b="b"/>
                      <a:pathLst>
                        <a:path w="190" h="893">
                          <a:moveTo>
                            <a:pt x="189" y="0"/>
                          </a:moveTo>
                          <a:lnTo>
                            <a:pt x="177" y="23"/>
                          </a:lnTo>
                          <a:lnTo>
                            <a:pt x="167" y="47"/>
                          </a:lnTo>
                          <a:lnTo>
                            <a:pt x="157" y="70"/>
                          </a:lnTo>
                          <a:lnTo>
                            <a:pt x="148" y="95"/>
                          </a:lnTo>
                          <a:lnTo>
                            <a:pt x="141" y="119"/>
                          </a:lnTo>
                          <a:lnTo>
                            <a:pt x="134" y="145"/>
                          </a:lnTo>
                          <a:lnTo>
                            <a:pt x="127" y="169"/>
                          </a:lnTo>
                          <a:lnTo>
                            <a:pt x="121" y="194"/>
                          </a:lnTo>
                          <a:lnTo>
                            <a:pt x="114" y="223"/>
                          </a:lnTo>
                          <a:lnTo>
                            <a:pt x="107" y="251"/>
                          </a:lnTo>
                          <a:lnTo>
                            <a:pt x="99" y="280"/>
                          </a:lnTo>
                          <a:lnTo>
                            <a:pt x="91" y="308"/>
                          </a:lnTo>
                          <a:lnTo>
                            <a:pt x="84" y="336"/>
                          </a:lnTo>
                          <a:lnTo>
                            <a:pt x="76" y="365"/>
                          </a:lnTo>
                          <a:lnTo>
                            <a:pt x="69" y="392"/>
                          </a:lnTo>
                          <a:lnTo>
                            <a:pt x="60" y="421"/>
                          </a:lnTo>
                          <a:lnTo>
                            <a:pt x="52" y="449"/>
                          </a:lnTo>
                          <a:lnTo>
                            <a:pt x="45" y="476"/>
                          </a:lnTo>
                          <a:lnTo>
                            <a:pt x="37" y="503"/>
                          </a:lnTo>
                          <a:lnTo>
                            <a:pt x="30" y="531"/>
                          </a:lnTo>
                          <a:lnTo>
                            <a:pt x="23" y="558"/>
                          </a:lnTo>
                          <a:lnTo>
                            <a:pt x="17" y="585"/>
                          </a:lnTo>
                          <a:lnTo>
                            <a:pt x="11" y="614"/>
                          </a:lnTo>
                          <a:lnTo>
                            <a:pt x="7" y="641"/>
                          </a:lnTo>
                          <a:lnTo>
                            <a:pt x="1" y="703"/>
                          </a:lnTo>
                          <a:lnTo>
                            <a:pt x="0" y="765"/>
                          </a:lnTo>
                          <a:lnTo>
                            <a:pt x="1" y="827"/>
                          </a:lnTo>
                          <a:lnTo>
                            <a:pt x="6" y="889"/>
                          </a:lnTo>
                          <a:lnTo>
                            <a:pt x="9" y="893"/>
                          </a:lnTo>
                          <a:lnTo>
                            <a:pt x="13" y="893"/>
                          </a:lnTo>
                          <a:lnTo>
                            <a:pt x="17" y="890"/>
                          </a:lnTo>
                          <a:lnTo>
                            <a:pt x="19" y="886"/>
                          </a:lnTo>
                          <a:lnTo>
                            <a:pt x="17" y="828"/>
                          </a:lnTo>
                          <a:lnTo>
                            <a:pt x="19" y="772"/>
                          </a:lnTo>
                          <a:lnTo>
                            <a:pt x="22" y="716"/>
                          </a:lnTo>
                          <a:lnTo>
                            <a:pt x="27" y="659"/>
                          </a:lnTo>
                          <a:lnTo>
                            <a:pt x="32" y="628"/>
                          </a:lnTo>
                          <a:lnTo>
                            <a:pt x="36" y="598"/>
                          </a:lnTo>
                          <a:lnTo>
                            <a:pt x="42" y="569"/>
                          </a:lnTo>
                          <a:lnTo>
                            <a:pt x="47" y="539"/>
                          </a:lnTo>
                          <a:lnTo>
                            <a:pt x="55" y="510"/>
                          </a:lnTo>
                          <a:lnTo>
                            <a:pt x="62" y="482"/>
                          </a:lnTo>
                          <a:lnTo>
                            <a:pt x="69" y="451"/>
                          </a:lnTo>
                          <a:lnTo>
                            <a:pt x="76" y="423"/>
                          </a:lnTo>
                          <a:lnTo>
                            <a:pt x="85" y="388"/>
                          </a:lnTo>
                          <a:lnTo>
                            <a:pt x="96" y="336"/>
                          </a:lnTo>
                          <a:lnTo>
                            <a:pt x="111" y="276"/>
                          </a:lnTo>
                          <a:lnTo>
                            <a:pt x="127" y="211"/>
                          </a:lnTo>
                          <a:lnTo>
                            <a:pt x="143" y="145"/>
                          </a:lnTo>
                          <a:lnTo>
                            <a:pt x="160" y="85"/>
                          </a:lnTo>
                          <a:lnTo>
                            <a:pt x="176" y="34"/>
                          </a:lnTo>
                          <a:lnTo>
                            <a:pt x="190" y="0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43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5378" y="13955"/>
                      <a:ext cx="372" cy="185"/>
                    </a:xfrm>
                    <a:custGeom>
                      <a:avLst/>
                      <a:gdLst/>
                      <a:ahLst/>
                      <a:cxnLst>
                        <a:cxn ang="0">
                          <a:pos x="347" y="185"/>
                        </a:cxn>
                        <a:cxn ang="0">
                          <a:pos x="349" y="185"/>
                        </a:cxn>
                        <a:cxn ang="0">
                          <a:pos x="352" y="183"/>
                        </a:cxn>
                        <a:cxn ang="0">
                          <a:pos x="352" y="180"/>
                        </a:cxn>
                        <a:cxn ang="0">
                          <a:pos x="350" y="179"/>
                        </a:cxn>
                        <a:cxn ang="0">
                          <a:pos x="327" y="166"/>
                        </a:cxn>
                        <a:cxn ang="0">
                          <a:pos x="304" y="154"/>
                        </a:cxn>
                        <a:cxn ang="0">
                          <a:pos x="281" y="141"/>
                        </a:cxn>
                        <a:cxn ang="0">
                          <a:pos x="258" y="130"/>
                        </a:cxn>
                        <a:cxn ang="0">
                          <a:pos x="235" y="118"/>
                        </a:cxn>
                        <a:cxn ang="0">
                          <a:pos x="210" y="107"/>
                        </a:cxn>
                        <a:cxn ang="0">
                          <a:pos x="187" y="94"/>
                        </a:cxn>
                        <a:cxn ang="0">
                          <a:pos x="164" y="82"/>
                        </a:cxn>
                        <a:cxn ang="0">
                          <a:pos x="147" y="74"/>
                        </a:cxn>
                        <a:cxn ang="0">
                          <a:pos x="124" y="62"/>
                        </a:cxn>
                        <a:cxn ang="0">
                          <a:pos x="96" y="49"/>
                        </a:cxn>
                        <a:cxn ang="0">
                          <a:pos x="69" y="35"/>
                        </a:cxn>
                        <a:cxn ang="0">
                          <a:pos x="42" y="22"/>
                        </a:cxn>
                        <a:cxn ang="0">
                          <a:pos x="20" y="10"/>
                        </a:cxn>
                        <a:cxn ang="0">
                          <a:pos x="6" y="3"/>
                        </a:cxn>
                        <a:cxn ang="0">
                          <a:pos x="0" y="0"/>
                        </a:cxn>
                        <a:cxn ang="0">
                          <a:pos x="3" y="2"/>
                        </a:cxn>
                        <a:cxn ang="0">
                          <a:pos x="13" y="8"/>
                        </a:cxn>
                        <a:cxn ang="0">
                          <a:pos x="26" y="15"/>
                        </a:cxn>
                        <a:cxn ang="0">
                          <a:pos x="45" y="25"/>
                        </a:cxn>
                        <a:cxn ang="0">
                          <a:pos x="68" y="38"/>
                        </a:cxn>
                        <a:cxn ang="0">
                          <a:pos x="94" y="51"/>
                        </a:cxn>
                        <a:cxn ang="0">
                          <a:pos x="121" y="67"/>
                        </a:cxn>
                        <a:cxn ang="0">
                          <a:pos x="150" y="81"/>
                        </a:cxn>
                        <a:cxn ang="0">
                          <a:pos x="180" y="98"/>
                        </a:cxn>
                        <a:cxn ang="0">
                          <a:pos x="209" y="114"/>
                        </a:cxn>
                        <a:cxn ang="0">
                          <a:pos x="239" y="128"/>
                        </a:cxn>
                        <a:cxn ang="0">
                          <a:pos x="267" y="144"/>
                        </a:cxn>
                        <a:cxn ang="0">
                          <a:pos x="291" y="157"/>
                        </a:cxn>
                        <a:cxn ang="0">
                          <a:pos x="314" y="169"/>
                        </a:cxn>
                        <a:cxn ang="0">
                          <a:pos x="333" y="177"/>
                        </a:cxn>
                        <a:cxn ang="0">
                          <a:pos x="347" y="185"/>
                        </a:cxn>
                      </a:cxnLst>
                      <a:rect l="0" t="0" r="r" b="b"/>
                      <a:pathLst>
                        <a:path w="352" h="185">
                          <a:moveTo>
                            <a:pt x="347" y="185"/>
                          </a:moveTo>
                          <a:lnTo>
                            <a:pt x="349" y="185"/>
                          </a:lnTo>
                          <a:lnTo>
                            <a:pt x="352" y="183"/>
                          </a:lnTo>
                          <a:lnTo>
                            <a:pt x="352" y="180"/>
                          </a:lnTo>
                          <a:lnTo>
                            <a:pt x="350" y="179"/>
                          </a:lnTo>
                          <a:lnTo>
                            <a:pt x="327" y="166"/>
                          </a:lnTo>
                          <a:lnTo>
                            <a:pt x="304" y="154"/>
                          </a:lnTo>
                          <a:lnTo>
                            <a:pt x="281" y="141"/>
                          </a:lnTo>
                          <a:lnTo>
                            <a:pt x="258" y="130"/>
                          </a:lnTo>
                          <a:lnTo>
                            <a:pt x="235" y="118"/>
                          </a:lnTo>
                          <a:lnTo>
                            <a:pt x="210" y="107"/>
                          </a:lnTo>
                          <a:lnTo>
                            <a:pt x="187" y="94"/>
                          </a:lnTo>
                          <a:lnTo>
                            <a:pt x="164" y="82"/>
                          </a:lnTo>
                          <a:lnTo>
                            <a:pt x="147" y="74"/>
                          </a:lnTo>
                          <a:lnTo>
                            <a:pt x="124" y="62"/>
                          </a:lnTo>
                          <a:lnTo>
                            <a:pt x="96" y="49"/>
                          </a:lnTo>
                          <a:lnTo>
                            <a:pt x="69" y="35"/>
                          </a:lnTo>
                          <a:lnTo>
                            <a:pt x="42" y="22"/>
                          </a:lnTo>
                          <a:lnTo>
                            <a:pt x="20" y="10"/>
                          </a:lnTo>
                          <a:lnTo>
                            <a:pt x="6" y="3"/>
                          </a:lnTo>
                          <a:lnTo>
                            <a:pt x="0" y="0"/>
                          </a:lnTo>
                          <a:lnTo>
                            <a:pt x="3" y="2"/>
                          </a:lnTo>
                          <a:lnTo>
                            <a:pt x="13" y="8"/>
                          </a:lnTo>
                          <a:lnTo>
                            <a:pt x="26" y="15"/>
                          </a:lnTo>
                          <a:lnTo>
                            <a:pt x="45" y="25"/>
                          </a:lnTo>
                          <a:lnTo>
                            <a:pt x="68" y="38"/>
                          </a:lnTo>
                          <a:lnTo>
                            <a:pt x="94" y="51"/>
                          </a:lnTo>
                          <a:lnTo>
                            <a:pt x="121" y="67"/>
                          </a:lnTo>
                          <a:lnTo>
                            <a:pt x="150" y="81"/>
                          </a:lnTo>
                          <a:lnTo>
                            <a:pt x="180" y="98"/>
                          </a:lnTo>
                          <a:lnTo>
                            <a:pt x="209" y="114"/>
                          </a:lnTo>
                          <a:lnTo>
                            <a:pt x="239" y="128"/>
                          </a:lnTo>
                          <a:lnTo>
                            <a:pt x="267" y="144"/>
                          </a:lnTo>
                          <a:lnTo>
                            <a:pt x="291" y="157"/>
                          </a:lnTo>
                          <a:lnTo>
                            <a:pt x="314" y="169"/>
                          </a:lnTo>
                          <a:lnTo>
                            <a:pt x="333" y="177"/>
                          </a:lnTo>
                          <a:lnTo>
                            <a:pt x="347" y="185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44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5261" y="13819"/>
                      <a:ext cx="448" cy="53"/>
                    </a:xfrm>
                    <a:custGeom>
                      <a:avLst/>
                      <a:gdLst/>
                      <a:ahLst/>
                      <a:cxnLst>
                        <a:cxn ang="0">
                          <a:pos x="189" y="28"/>
                        </a:cxn>
                        <a:cxn ang="0">
                          <a:pos x="203" y="27"/>
                        </a:cxn>
                        <a:cxn ang="0">
                          <a:pos x="218" y="26"/>
                        </a:cxn>
                        <a:cxn ang="0">
                          <a:pos x="232" y="24"/>
                        </a:cxn>
                        <a:cxn ang="0">
                          <a:pos x="246" y="23"/>
                        </a:cxn>
                        <a:cxn ang="0">
                          <a:pos x="261" y="21"/>
                        </a:cxn>
                        <a:cxn ang="0">
                          <a:pos x="275" y="21"/>
                        </a:cxn>
                        <a:cxn ang="0">
                          <a:pos x="290" y="20"/>
                        </a:cxn>
                        <a:cxn ang="0">
                          <a:pos x="304" y="18"/>
                        </a:cxn>
                        <a:cxn ang="0">
                          <a:pos x="318" y="17"/>
                        </a:cxn>
                        <a:cxn ang="0">
                          <a:pos x="333" y="16"/>
                        </a:cxn>
                        <a:cxn ang="0">
                          <a:pos x="347" y="14"/>
                        </a:cxn>
                        <a:cxn ang="0">
                          <a:pos x="363" y="13"/>
                        </a:cxn>
                        <a:cxn ang="0">
                          <a:pos x="378" y="11"/>
                        </a:cxn>
                        <a:cxn ang="0">
                          <a:pos x="392" y="8"/>
                        </a:cxn>
                        <a:cxn ang="0">
                          <a:pos x="406" y="7"/>
                        </a:cxn>
                        <a:cxn ang="0">
                          <a:pos x="421" y="5"/>
                        </a:cxn>
                        <a:cxn ang="0">
                          <a:pos x="422" y="4"/>
                        </a:cxn>
                        <a:cxn ang="0">
                          <a:pos x="424" y="3"/>
                        </a:cxn>
                        <a:cxn ang="0">
                          <a:pos x="424" y="1"/>
                        </a:cxn>
                        <a:cxn ang="0">
                          <a:pos x="421" y="0"/>
                        </a:cxn>
                        <a:cxn ang="0">
                          <a:pos x="406" y="1"/>
                        </a:cxn>
                        <a:cxn ang="0">
                          <a:pos x="392" y="3"/>
                        </a:cxn>
                        <a:cxn ang="0">
                          <a:pos x="378" y="4"/>
                        </a:cxn>
                        <a:cxn ang="0">
                          <a:pos x="363" y="5"/>
                        </a:cxn>
                        <a:cxn ang="0">
                          <a:pos x="349" y="5"/>
                        </a:cxn>
                        <a:cxn ang="0">
                          <a:pos x="334" y="7"/>
                        </a:cxn>
                        <a:cxn ang="0">
                          <a:pos x="320" y="8"/>
                        </a:cxn>
                        <a:cxn ang="0">
                          <a:pos x="305" y="10"/>
                        </a:cxn>
                        <a:cxn ang="0">
                          <a:pos x="291" y="11"/>
                        </a:cxn>
                        <a:cxn ang="0">
                          <a:pos x="277" y="11"/>
                        </a:cxn>
                        <a:cxn ang="0">
                          <a:pos x="262" y="13"/>
                        </a:cxn>
                        <a:cxn ang="0">
                          <a:pos x="248" y="14"/>
                        </a:cxn>
                        <a:cxn ang="0">
                          <a:pos x="233" y="16"/>
                        </a:cxn>
                        <a:cxn ang="0">
                          <a:pos x="219" y="16"/>
                        </a:cxn>
                        <a:cxn ang="0">
                          <a:pos x="205" y="17"/>
                        </a:cxn>
                        <a:cxn ang="0">
                          <a:pos x="190" y="18"/>
                        </a:cxn>
                        <a:cxn ang="0">
                          <a:pos x="171" y="21"/>
                        </a:cxn>
                        <a:cxn ang="0">
                          <a:pos x="145" y="26"/>
                        </a:cxn>
                        <a:cxn ang="0">
                          <a:pos x="115" y="30"/>
                        </a:cxn>
                        <a:cxn ang="0">
                          <a:pos x="82" y="37"/>
                        </a:cxn>
                        <a:cxn ang="0">
                          <a:pos x="50" y="43"/>
                        </a:cxn>
                        <a:cxn ang="0">
                          <a:pos x="24" y="49"/>
                        </a:cxn>
                        <a:cxn ang="0">
                          <a:pos x="7" y="51"/>
                        </a:cxn>
                        <a:cxn ang="0">
                          <a:pos x="0" y="53"/>
                        </a:cxn>
                        <a:cxn ang="0">
                          <a:pos x="7" y="51"/>
                        </a:cxn>
                        <a:cxn ang="0">
                          <a:pos x="24" y="50"/>
                        </a:cxn>
                        <a:cxn ang="0">
                          <a:pos x="50" y="46"/>
                        </a:cxn>
                        <a:cxn ang="0">
                          <a:pos x="81" y="43"/>
                        </a:cxn>
                        <a:cxn ang="0">
                          <a:pos x="112" y="39"/>
                        </a:cxn>
                        <a:cxn ang="0">
                          <a:pos x="144" y="34"/>
                        </a:cxn>
                        <a:cxn ang="0">
                          <a:pos x="170" y="31"/>
                        </a:cxn>
                        <a:cxn ang="0">
                          <a:pos x="189" y="28"/>
                        </a:cxn>
                      </a:cxnLst>
                      <a:rect l="0" t="0" r="r" b="b"/>
                      <a:pathLst>
                        <a:path w="424" h="53">
                          <a:moveTo>
                            <a:pt x="189" y="28"/>
                          </a:moveTo>
                          <a:lnTo>
                            <a:pt x="203" y="27"/>
                          </a:lnTo>
                          <a:lnTo>
                            <a:pt x="218" y="26"/>
                          </a:lnTo>
                          <a:lnTo>
                            <a:pt x="232" y="24"/>
                          </a:lnTo>
                          <a:lnTo>
                            <a:pt x="246" y="23"/>
                          </a:lnTo>
                          <a:lnTo>
                            <a:pt x="261" y="21"/>
                          </a:lnTo>
                          <a:lnTo>
                            <a:pt x="275" y="21"/>
                          </a:lnTo>
                          <a:lnTo>
                            <a:pt x="290" y="20"/>
                          </a:lnTo>
                          <a:lnTo>
                            <a:pt x="304" y="18"/>
                          </a:lnTo>
                          <a:lnTo>
                            <a:pt x="318" y="17"/>
                          </a:lnTo>
                          <a:lnTo>
                            <a:pt x="333" y="16"/>
                          </a:lnTo>
                          <a:lnTo>
                            <a:pt x="347" y="14"/>
                          </a:lnTo>
                          <a:lnTo>
                            <a:pt x="363" y="13"/>
                          </a:lnTo>
                          <a:lnTo>
                            <a:pt x="378" y="11"/>
                          </a:lnTo>
                          <a:lnTo>
                            <a:pt x="392" y="8"/>
                          </a:lnTo>
                          <a:lnTo>
                            <a:pt x="406" y="7"/>
                          </a:lnTo>
                          <a:lnTo>
                            <a:pt x="421" y="5"/>
                          </a:lnTo>
                          <a:lnTo>
                            <a:pt x="422" y="4"/>
                          </a:lnTo>
                          <a:lnTo>
                            <a:pt x="424" y="3"/>
                          </a:lnTo>
                          <a:lnTo>
                            <a:pt x="424" y="1"/>
                          </a:lnTo>
                          <a:lnTo>
                            <a:pt x="421" y="0"/>
                          </a:lnTo>
                          <a:lnTo>
                            <a:pt x="406" y="1"/>
                          </a:lnTo>
                          <a:lnTo>
                            <a:pt x="392" y="3"/>
                          </a:lnTo>
                          <a:lnTo>
                            <a:pt x="378" y="4"/>
                          </a:lnTo>
                          <a:lnTo>
                            <a:pt x="363" y="5"/>
                          </a:lnTo>
                          <a:lnTo>
                            <a:pt x="349" y="5"/>
                          </a:lnTo>
                          <a:lnTo>
                            <a:pt x="334" y="7"/>
                          </a:lnTo>
                          <a:lnTo>
                            <a:pt x="320" y="8"/>
                          </a:lnTo>
                          <a:lnTo>
                            <a:pt x="305" y="10"/>
                          </a:lnTo>
                          <a:lnTo>
                            <a:pt x="291" y="11"/>
                          </a:lnTo>
                          <a:lnTo>
                            <a:pt x="277" y="11"/>
                          </a:lnTo>
                          <a:lnTo>
                            <a:pt x="262" y="13"/>
                          </a:lnTo>
                          <a:lnTo>
                            <a:pt x="248" y="14"/>
                          </a:lnTo>
                          <a:lnTo>
                            <a:pt x="233" y="16"/>
                          </a:lnTo>
                          <a:lnTo>
                            <a:pt x="219" y="16"/>
                          </a:lnTo>
                          <a:lnTo>
                            <a:pt x="205" y="17"/>
                          </a:lnTo>
                          <a:lnTo>
                            <a:pt x="190" y="18"/>
                          </a:lnTo>
                          <a:lnTo>
                            <a:pt x="171" y="21"/>
                          </a:lnTo>
                          <a:lnTo>
                            <a:pt x="145" y="26"/>
                          </a:lnTo>
                          <a:lnTo>
                            <a:pt x="115" y="30"/>
                          </a:lnTo>
                          <a:lnTo>
                            <a:pt x="82" y="37"/>
                          </a:lnTo>
                          <a:lnTo>
                            <a:pt x="50" y="43"/>
                          </a:lnTo>
                          <a:lnTo>
                            <a:pt x="24" y="49"/>
                          </a:lnTo>
                          <a:lnTo>
                            <a:pt x="7" y="51"/>
                          </a:lnTo>
                          <a:lnTo>
                            <a:pt x="0" y="53"/>
                          </a:lnTo>
                          <a:lnTo>
                            <a:pt x="7" y="51"/>
                          </a:lnTo>
                          <a:lnTo>
                            <a:pt x="24" y="50"/>
                          </a:lnTo>
                          <a:lnTo>
                            <a:pt x="50" y="46"/>
                          </a:lnTo>
                          <a:lnTo>
                            <a:pt x="81" y="43"/>
                          </a:lnTo>
                          <a:lnTo>
                            <a:pt x="112" y="39"/>
                          </a:lnTo>
                          <a:lnTo>
                            <a:pt x="144" y="34"/>
                          </a:lnTo>
                          <a:lnTo>
                            <a:pt x="170" y="31"/>
                          </a:lnTo>
                          <a:lnTo>
                            <a:pt x="189" y="28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45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5360" y="14947"/>
                      <a:ext cx="365" cy="194"/>
                    </a:xfrm>
                    <a:custGeom>
                      <a:avLst/>
                      <a:gdLst/>
                      <a:ahLst/>
                      <a:cxnLst>
                        <a:cxn ang="0">
                          <a:pos x="343" y="194"/>
                        </a:cxn>
                        <a:cxn ang="0">
                          <a:pos x="344" y="194"/>
                        </a:cxn>
                        <a:cxn ang="0">
                          <a:pos x="345" y="193"/>
                        </a:cxn>
                        <a:cxn ang="0">
                          <a:pos x="345" y="191"/>
                        </a:cxn>
                        <a:cxn ang="0">
                          <a:pos x="344" y="190"/>
                        </a:cxn>
                        <a:cxn ang="0">
                          <a:pos x="318" y="184"/>
                        </a:cxn>
                        <a:cxn ang="0">
                          <a:pos x="291" y="174"/>
                        </a:cxn>
                        <a:cxn ang="0">
                          <a:pos x="263" y="163"/>
                        </a:cxn>
                        <a:cxn ang="0">
                          <a:pos x="235" y="150"/>
                        </a:cxn>
                        <a:cxn ang="0">
                          <a:pos x="206" y="135"/>
                        </a:cxn>
                        <a:cxn ang="0">
                          <a:pos x="177" y="118"/>
                        </a:cxn>
                        <a:cxn ang="0">
                          <a:pos x="149" y="102"/>
                        </a:cxn>
                        <a:cxn ang="0">
                          <a:pos x="122" y="85"/>
                        </a:cxn>
                        <a:cxn ang="0">
                          <a:pos x="96" y="69"/>
                        </a:cxn>
                        <a:cxn ang="0">
                          <a:pos x="73" y="53"/>
                        </a:cxn>
                        <a:cxn ang="0">
                          <a:pos x="53" y="39"/>
                        </a:cxn>
                        <a:cxn ang="0">
                          <a:pos x="34" y="26"/>
                        </a:cxn>
                        <a:cxn ang="0">
                          <a:pos x="20" y="14"/>
                        </a:cxn>
                        <a:cxn ang="0">
                          <a:pos x="8" y="7"/>
                        </a:cxn>
                        <a:cxn ang="0">
                          <a:pos x="2" y="1"/>
                        </a:cxn>
                        <a:cxn ang="0">
                          <a:pos x="0" y="0"/>
                        </a:cxn>
                        <a:cxn ang="0">
                          <a:pos x="1" y="1"/>
                        </a:cxn>
                        <a:cxn ang="0">
                          <a:pos x="4" y="7"/>
                        </a:cxn>
                        <a:cxn ang="0">
                          <a:pos x="10" y="16"/>
                        </a:cxn>
                        <a:cxn ang="0">
                          <a:pos x="17" y="27"/>
                        </a:cxn>
                        <a:cxn ang="0">
                          <a:pos x="28" y="40"/>
                        </a:cxn>
                        <a:cxn ang="0">
                          <a:pos x="41" y="56"/>
                        </a:cxn>
                        <a:cxn ang="0">
                          <a:pos x="57" y="72"/>
                        </a:cxn>
                        <a:cxn ang="0">
                          <a:pos x="76" y="89"/>
                        </a:cxn>
                        <a:cxn ang="0">
                          <a:pos x="98" y="107"/>
                        </a:cxn>
                        <a:cxn ang="0">
                          <a:pos x="122" y="124"/>
                        </a:cxn>
                        <a:cxn ang="0">
                          <a:pos x="151" y="140"/>
                        </a:cxn>
                        <a:cxn ang="0">
                          <a:pos x="183" y="155"/>
                        </a:cxn>
                        <a:cxn ang="0">
                          <a:pos x="217" y="168"/>
                        </a:cxn>
                        <a:cxn ang="0">
                          <a:pos x="255" y="180"/>
                        </a:cxn>
                        <a:cxn ang="0">
                          <a:pos x="296" y="189"/>
                        </a:cxn>
                        <a:cxn ang="0">
                          <a:pos x="343" y="194"/>
                        </a:cxn>
                      </a:cxnLst>
                      <a:rect l="0" t="0" r="r" b="b"/>
                      <a:pathLst>
                        <a:path w="345" h="194">
                          <a:moveTo>
                            <a:pt x="343" y="194"/>
                          </a:moveTo>
                          <a:lnTo>
                            <a:pt x="344" y="194"/>
                          </a:lnTo>
                          <a:lnTo>
                            <a:pt x="345" y="193"/>
                          </a:lnTo>
                          <a:lnTo>
                            <a:pt x="345" y="191"/>
                          </a:lnTo>
                          <a:lnTo>
                            <a:pt x="344" y="190"/>
                          </a:lnTo>
                          <a:lnTo>
                            <a:pt x="318" y="184"/>
                          </a:lnTo>
                          <a:lnTo>
                            <a:pt x="291" y="174"/>
                          </a:lnTo>
                          <a:lnTo>
                            <a:pt x="263" y="163"/>
                          </a:lnTo>
                          <a:lnTo>
                            <a:pt x="235" y="150"/>
                          </a:lnTo>
                          <a:lnTo>
                            <a:pt x="206" y="135"/>
                          </a:lnTo>
                          <a:lnTo>
                            <a:pt x="177" y="118"/>
                          </a:lnTo>
                          <a:lnTo>
                            <a:pt x="149" y="102"/>
                          </a:lnTo>
                          <a:lnTo>
                            <a:pt x="122" y="85"/>
                          </a:lnTo>
                          <a:lnTo>
                            <a:pt x="96" y="69"/>
                          </a:lnTo>
                          <a:lnTo>
                            <a:pt x="73" y="53"/>
                          </a:lnTo>
                          <a:lnTo>
                            <a:pt x="53" y="39"/>
                          </a:lnTo>
                          <a:lnTo>
                            <a:pt x="34" y="26"/>
                          </a:lnTo>
                          <a:lnTo>
                            <a:pt x="20" y="14"/>
                          </a:lnTo>
                          <a:lnTo>
                            <a:pt x="8" y="7"/>
                          </a:lnTo>
                          <a:lnTo>
                            <a:pt x="2" y="1"/>
                          </a:lnTo>
                          <a:lnTo>
                            <a:pt x="0" y="0"/>
                          </a:lnTo>
                          <a:lnTo>
                            <a:pt x="1" y="1"/>
                          </a:lnTo>
                          <a:lnTo>
                            <a:pt x="4" y="7"/>
                          </a:lnTo>
                          <a:lnTo>
                            <a:pt x="10" y="16"/>
                          </a:lnTo>
                          <a:lnTo>
                            <a:pt x="17" y="27"/>
                          </a:lnTo>
                          <a:lnTo>
                            <a:pt x="28" y="40"/>
                          </a:lnTo>
                          <a:lnTo>
                            <a:pt x="41" y="56"/>
                          </a:lnTo>
                          <a:lnTo>
                            <a:pt x="57" y="72"/>
                          </a:lnTo>
                          <a:lnTo>
                            <a:pt x="76" y="89"/>
                          </a:lnTo>
                          <a:lnTo>
                            <a:pt x="98" y="107"/>
                          </a:lnTo>
                          <a:lnTo>
                            <a:pt x="122" y="124"/>
                          </a:lnTo>
                          <a:lnTo>
                            <a:pt x="151" y="140"/>
                          </a:lnTo>
                          <a:lnTo>
                            <a:pt x="183" y="155"/>
                          </a:lnTo>
                          <a:lnTo>
                            <a:pt x="217" y="168"/>
                          </a:lnTo>
                          <a:lnTo>
                            <a:pt x="255" y="180"/>
                          </a:lnTo>
                          <a:lnTo>
                            <a:pt x="296" y="189"/>
                          </a:lnTo>
                          <a:lnTo>
                            <a:pt x="343" y="194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5">
                          <a:lumMod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  <p:sp>
          <p:nvSpPr>
            <p:cNvPr id="1146" name="Freeform 122"/>
            <p:cNvSpPr>
              <a:spLocks/>
            </p:cNvSpPr>
            <p:nvPr/>
          </p:nvSpPr>
          <p:spPr bwMode="auto">
            <a:xfrm>
              <a:off x="4941" y="13820"/>
              <a:ext cx="393" cy="7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12" y="3"/>
                </a:cxn>
                <a:cxn ang="0">
                  <a:pos x="25" y="4"/>
                </a:cxn>
                <a:cxn ang="0">
                  <a:pos x="42" y="7"/>
                </a:cxn>
                <a:cxn ang="0">
                  <a:pos x="62" y="10"/>
                </a:cxn>
                <a:cxn ang="0">
                  <a:pos x="85" y="15"/>
                </a:cxn>
                <a:cxn ang="0">
                  <a:pos x="111" y="19"/>
                </a:cxn>
                <a:cxn ang="0">
                  <a:pos x="139" y="23"/>
                </a:cxn>
                <a:cxn ang="0">
                  <a:pos x="167" y="29"/>
                </a:cxn>
                <a:cxn ang="0">
                  <a:pos x="196" y="35"/>
                </a:cxn>
                <a:cxn ang="0">
                  <a:pos x="225" y="40"/>
                </a:cxn>
                <a:cxn ang="0">
                  <a:pos x="254" y="46"/>
                </a:cxn>
                <a:cxn ang="0">
                  <a:pos x="281" y="53"/>
                </a:cxn>
                <a:cxn ang="0">
                  <a:pos x="306" y="59"/>
                </a:cxn>
                <a:cxn ang="0">
                  <a:pos x="329" y="66"/>
                </a:cxn>
                <a:cxn ang="0">
                  <a:pos x="348" y="74"/>
                </a:cxn>
                <a:cxn ang="0">
                  <a:pos x="350" y="74"/>
                </a:cxn>
                <a:cxn ang="0">
                  <a:pos x="355" y="74"/>
                </a:cxn>
                <a:cxn ang="0">
                  <a:pos x="362" y="74"/>
                </a:cxn>
                <a:cxn ang="0">
                  <a:pos x="369" y="74"/>
                </a:cxn>
                <a:cxn ang="0">
                  <a:pos x="372" y="72"/>
                </a:cxn>
                <a:cxn ang="0">
                  <a:pos x="371" y="69"/>
                </a:cxn>
                <a:cxn ang="0">
                  <a:pos x="363" y="63"/>
                </a:cxn>
                <a:cxn ang="0">
                  <a:pos x="348" y="56"/>
                </a:cxn>
                <a:cxn ang="0">
                  <a:pos x="336" y="52"/>
                </a:cxn>
                <a:cxn ang="0">
                  <a:pos x="322" y="48"/>
                </a:cxn>
                <a:cxn ang="0">
                  <a:pos x="307" y="42"/>
                </a:cxn>
                <a:cxn ang="0">
                  <a:pos x="290" y="38"/>
                </a:cxn>
                <a:cxn ang="0">
                  <a:pos x="271" y="32"/>
                </a:cxn>
                <a:cxn ang="0">
                  <a:pos x="251" y="27"/>
                </a:cxn>
                <a:cxn ang="0">
                  <a:pos x="229" y="22"/>
                </a:cxn>
                <a:cxn ang="0">
                  <a:pos x="208" y="17"/>
                </a:cxn>
                <a:cxn ang="0">
                  <a:pos x="183" y="13"/>
                </a:cxn>
                <a:cxn ang="0">
                  <a:pos x="160" y="10"/>
                </a:cxn>
                <a:cxn ang="0">
                  <a:pos x="134" y="6"/>
                </a:cxn>
                <a:cxn ang="0">
                  <a:pos x="108" y="4"/>
                </a:cxn>
                <a:cxn ang="0">
                  <a:pos x="82" y="2"/>
                </a:cxn>
                <a:cxn ang="0">
                  <a:pos x="55" y="2"/>
                </a:cxn>
                <a:cxn ang="0">
                  <a:pos x="28" y="0"/>
                </a:cxn>
                <a:cxn ang="0">
                  <a:pos x="0" y="2"/>
                </a:cxn>
              </a:cxnLst>
              <a:rect l="0" t="0" r="r" b="b"/>
              <a:pathLst>
                <a:path w="372" h="74">
                  <a:moveTo>
                    <a:pt x="0" y="2"/>
                  </a:moveTo>
                  <a:lnTo>
                    <a:pt x="3" y="2"/>
                  </a:lnTo>
                  <a:lnTo>
                    <a:pt x="12" y="3"/>
                  </a:lnTo>
                  <a:lnTo>
                    <a:pt x="25" y="4"/>
                  </a:lnTo>
                  <a:lnTo>
                    <a:pt x="42" y="7"/>
                  </a:lnTo>
                  <a:lnTo>
                    <a:pt x="62" y="10"/>
                  </a:lnTo>
                  <a:lnTo>
                    <a:pt x="85" y="15"/>
                  </a:lnTo>
                  <a:lnTo>
                    <a:pt x="111" y="19"/>
                  </a:lnTo>
                  <a:lnTo>
                    <a:pt x="139" y="23"/>
                  </a:lnTo>
                  <a:lnTo>
                    <a:pt x="167" y="29"/>
                  </a:lnTo>
                  <a:lnTo>
                    <a:pt x="196" y="35"/>
                  </a:lnTo>
                  <a:lnTo>
                    <a:pt x="225" y="40"/>
                  </a:lnTo>
                  <a:lnTo>
                    <a:pt x="254" y="46"/>
                  </a:lnTo>
                  <a:lnTo>
                    <a:pt x="281" y="53"/>
                  </a:lnTo>
                  <a:lnTo>
                    <a:pt x="306" y="59"/>
                  </a:lnTo>
                  <a:lnTo>
                    <a:pt x="329" y="66"/>
                  </a:lnTo>
                  <a:lnTo>
                    <a:pt x="348" y="74"/>
                  </a:lnTo>
                  <a:lnTo>
                    <a:pt x="350" y="74"/>
                  </a:lnTo>
                  <a:lnTo>
                    <a:pt x="355" y="74"/>
                  </a:lnTo>
                  <a:lnTo>
                    <a:pt x="362" y="74"/>
                  </a:lnTo>
                  <a:lnTo>
                    <a:pt x="369" y="74"/>
                  </a:lnTo>
                  <a:lnTo>
                    <a:pt x="372" y="72"/>
                  </a:lnTo>
                  <a:lnTo>
                    <a:pt x="371" y="69"/>
                  </a:lnTo>
                  <a:lnTo>
                    <a:pt x="363" y="63"/>
                  </a:lnTo>
                  <a:lnTo>
                    <a:pt x="348" y="56"/>
                  </a:lnTo>
                  <a:lnTo>
                    <a:pt x="336" y="52"/>
                  </a:lnTo>
                  <a:lnTo>
                    <a:pt x="322" y="48"/>
                  </a:lnTo>
                  <a:lnTo>
                    <a:pt x="307" y="42"/>
                  </a:lnTo>
                  <a:lnTo>
                    <a:pt x="290" y="38"/>
                  </a:lnTo>
                  <a:lnTo>
                    <a:pt x="271" y="32"/>
                  </a:lnTo>
                  <a:lnTo>
                    <a:pt x="251" y="27"/>
                  </a:lnTo>
                  <a:lnTo>
                    <a:pt x="229" y="22"/>
                  </a:lnTo>
                  <a:lnTo>
                    <a:pt x="208" y="17"/>
                  </a:lnTo>
                  <a:lnTo>
                    <a:pt x="183" y="13"/>
                  </a:lnTo>
                  <a:lnTo>
                    <a:pt x="160" y="10"/>
                  </a:lnTo>
                  <a:lnTo>
                    <a:pt x="134" y="6"/>
                  </a:lnTo>
                  <a:lnTo>
                    <a:pt x="108" y="4"/>
                  </a:lnTo>
                  <a:lnTo>
                    <a:pt x="82" y="2"/>
                  </a:lnTo>
                  <a:lnTo>
                    <a:pt x="55" y="2"/>
                  </a:lnTo>
                  <a:lnTo>
                    <a:pt x="28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9050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89" name="Group 41"/>
          <p:cNvGrpSpPr>
            <a:grpSpLocks/>
          </p:cNvGrpSpPr>
          <p:nvPr/>
        </p:nvGrpSpPr>
        <p:grpSpPr bwMode="auto">
          <a:xfrm>
            <a:off x="6350000" y="4229100"/>
            <a:ext cx="495299" cy="462916"/>
            <a:chOff x="2558" y="12306"/>
            <a:chExt cx="456" cy="456"/>
          </a:xfrm>
        </p:grpSpPr>
        <p:sp>
          <p:nvSpPr>
            <p:cNvPr id="190" name="Oval 42"/>
            <p:cNvSpPr>
              <a:spLocks noChangeArrowheads="1"/>
            </p:cNvSpPr>
            <p:nvPr/>
          </p:nvSpPr>
          <p:spPr bwMode="auto">
            <a:xfrm>
              <a:off x="2558" y="12306"/>
              <a:ext cx="456" cy="456"/>
            </a:xfrm>
            <a:prstGeom prst="ellipse">
              <a:avLst/>
            </a:prstGeom>
            <a:solidFill>
              <a:srgbClr val="FFCFB8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1" name="Text Box 43"/>
            <p:cNvSpPr txBox="1">
              <a:spLocks noChangeArrowheads="1"/>
            </p:cNvSpPr>
            <p:nvPr/>
          </p:nvSpPr>
          <p:spPr bwMode="auto">
            <a:xfrm>
              <a:off x="2558" y="12363"/>
              <a:ext cx="456" cy="342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508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Tahoma" pitchFamily="34" charset="0"/>
                  <a:cs typeface="Arial" pitchFamily="34" charset="0"/>
                </a:rPr>
                <a:t>S</a:t>
              </a:r>
              <a:r>
                <a:rPr kumimoji="0" lang="ru-RU" sz="1800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508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Tahoma" pitchFamily="34" charset="0"/>
                  <a:cs typeface="Arial" pitchFamily="34" charset="0"/>
                </a:rPr>
                <a:t>4</a:t>
              </a:r>
              <a:endParaRPr kumimoji="0" lang="ru-RU" sz="1800" u="none" strike="noStrike" cap="none" normalizeH="0" baseline="0" dirty="0" smtClean="0">
                <a:ln>
                  <a:noFill/>
                </a:ln>
                <a:solidFill>
                  <a:srgbClr val="CCFF33"/>
                </a:solidFill>
                <a:effectLst>
                  <a:outerShdw dist="50800" dir="2700000" algn="ctr" rotWithShape="0">
                    <a:schemeClr val="accent1">
                      <a:lumMod val="75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" name="Group 41"/>
          <p:cNvGrpSpPr>
            <a:grpSpLocks/>
          </p:cNvGrpSpPr>
          <p:nvPr/>
        </p:nvGrpSpPr>
        <p:grpSpPr bwMode="auto">
          <a:xfrm>
            <a:off x="4244975" y="2063751"/>
            <a:ext cx="495299" cy="462916"/>
            <a:chOff x="2558" y="12306"/>
            <a:chExt cx="456" cy="456"/>
          </a:xfrm>
        </p:grpSpPr>
        <p:sp>
          <p:nvSpPr>
            <p:cNvPr id="193" name="Oval 42"/>
            <p:cNvSpPr>
              <a:spLocks noChangeArrowheads="1"/>
            </p:cNvSpPr>
            <p:nvPr/>
          </p:nvSpPr>
          <p:spPr bwMode="auto">
            <a:xfrm>
              <a:off x="2558" y="12306"/>
              <a:ext cx="456" cy="456"/>
            </a:xfrm>
            <a:prstGeom prst="ellipse">
              <a:avLst/>
            </a:prstGeom>
            <a:solidFill>
              <a:srgbClr val="FFCFB8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4" name="Text Box 43"/>
            <p:cNvSpPr txBox="1">
              <a:spLocks noChangeArrowheads="1"/>
            </p:cNvSpPr>
            <p:nvPr/>
          </p:nvSpPr>
          <p:spPr bwMode="auto">
            <a:xfrm>
              <a:off x="2558" y="12363"/>
              <a:ext cx="456" cy="342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508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Tahoma" pitchFamily="34" charset="0"/>
                  <a:cs typeface="Arial" pitchFamily="34" charset="0"/>
                </a:rPr>
                <a:t>S</a:t>
              </a:r>
              <a:r>
                <a:rPr kumimoji="0" lang="ru-RU" sz="1800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508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Tahoma" pitchFamily="34" charset="0"/>
                  <a:cs typeface="Arial" pitchFamily="34" charset="0"/>
                </a:rPr>
                <a:t>5</a:t>
              </a:r>
              <a:endParaRPr kumimoji="0" lang="ru-RU" sz="1800" u="none" strike="noStrike" cap="none" normalizeH="0" baseline="0" dirty="0" smtClean="0">
                <a:ln>
                  <a:noFill/>
                </a:ln>
                <a:solidFill>
                  <a:srgbClr val="CCFF33"/>
                </a:solidFill>
                <a:effectLst>
                  <a:outerShdw dist="50800" dir="2700000" algn="ctr" rotWithShape="0">
                    <a:schemeClr val="accent1">
                      <a:lumMod val="75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5" name="Group 41"/>
          <p:cNvGrpSpPr>
            <a:grpSpLocks/>
          </p:cNvGrpSpPr>
          <p:nvPr/>
        </p:nvGrpSpPr>
        <p:grpSpPr bwMode="auto">
          <a:xfrm>
            <a:off x="5416550" y="4629150"/>
            <a:ext cx="495299" cy="462916"/>
            <a:chOff x="2558" y="12306"/>
            <a:chExt cx="456" cy="456"/>
          </a:xfrm>
        </p:grpSpPr>
        <p:sp>
          <p:nvSpPr>
            <p:cNvPr id="196" name="Oval 42"/>
            <p:cNvSpPr>
              <a:spLocks noChangeArrowheads="1"/>
            </p:cNvSpPr>
            <p:nvPr/>
          </p:nvSpPr>
          <p:spPr bwMode="auto">
            <a:xfrm>
              <a:off x="2558" y="12306"/>
              <a:ext cx="456" cy="456"/>
            </a:xfrm>
            <a:prstGeom prst="ellipse">
              <a:avLst/>
            </a:prstGeom>
            <a:solidFill>
              <a:srgbClr val="FFCFB8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7" name="Text Box 43"/>
            <p:cNvSpPr txBox="1">
              <a:spLocks noChangeArrowheads="1"/>
            </p:cNvSpPr>
            <p:nvPr/>
          </p:nvSpPr>
          <p:spPr bwMode="auto">
            <a:xfrm>
              <a:off x="2558" y="12363"/>
              <a:ext cx="456" cy="342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800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508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Tahoma" pitchFamily="34" charset="0"/>
                  <a:cs typeface="Arial" pitchFamily="34" charset="0"/>
                </a:rPr>
                <a:t>S</a:t>
              </a:r>
              <a:r>
                <a:rPr kumimoji="0" lang="ru-RU" sz="1800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508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Tahoma" pitchFamily="34" charset="0"/>
                  <a:cs typeface="Arial" pitchFamily="34" charset="0"/>
                </a:rPr>
                <a:t>6</a:t>
              </a:r>
              <a:endParaRPr kumimoji="0" lang="ru-RU" sz="1800" u="none" strike="noStrike" cap="none" normalizeH="0" baseline="0" dirty="0" smtClean="0">
                <a:ln>
                  <a:noFill/>
                </a:ln>
                <a:solidFill>
                  <a:srgbClr val="CCFF33"/>
                </a:solidFill>
                <a:effectLst>
                  <a:outerShdw dist="50800" dir="2700000" algn="ctr" rotWithShape="0">
                    <a:schemeClr val="accent1">
                      <a:lumMod val="75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8" name="Text Box 48"/>
          <p:cNvSpPr txBox="1">
            <a:spLocks noChangeArrowheads="1"/>
          </p:cNvSpPr>
          <p:nvPr/>
        </p:nvSpPr>
        <p:spPr bwMode="auto">
          <a:xfrm>
            <a:off x="5727700" y="4851400"/>
            <a:ext cx="1333500" cy="1066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Система экспертизы результатов</a:t>
            </a:r>
          </a:p>
          <a:p>
            <a:pPr marL="0" marR="0" lvl="0" indent="0" algn="ctr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аудита</a:t>
            </a:r>
            <a:r>
              <a:rPr kumimoji="0" lang="ru-RU" sz="18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 ИБ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dist="25400" dir="2700000" algn="ctr" rotWithShape="0">
                  <a:srgbClr val="CCFF33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2" name="Text Box 48"/>
          <p:cNvSpPr txBox="1">
            <a:spLocks noChangeArrowheads="1"/>
          </p:cNvSpPr>
          <p:nvPr/>
        </p:nvSpPr>
        <p:spPr bwMode="auto">
          <a:xfrm>
            <a:off x="6883400" y="4140200"/>
            <a:ext cx="1489710" cy="12687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Система архивирования результатов</a:t>
            </a:r>
          </a:p>
          <a:p>
            <a:pPr marL="0" marR="0" lvl="0" indent="0" algn="ctr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анализа и аудита ИБ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dist="25400" dir="2700000" algn="ctr" rotWithShape="0">
                  <a:srgbClr val="CCFF33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3" name="Text Box 48"/>
          <p:cNvSpPr txBox="1">
            <a:spLocks noChangeArrowheads="1"/>
          </p:cNvSpPr>
          <p:nvPr/>
        </p:nvSpPr>
        <p:spPr bwMode="auto">
          <a:xfrm>
            <a:off x="4752657" y="2078039"/>
            <a:ext cx="1019493" cy="4445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Система</a:t>
            </a:r>
          </a:p>
          <a:p>
            <a:pPr marL="0" marR="0" lvl="0" indent="0" algn="ctr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анализа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>
                <a:outerShdw dist="25400" dir="2700000" algn="ctr" rotWithShape="0">
                  <a:srgbClr val="CCFF33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4" name="Text Box 48"/>
          <p:cNvSpPr txBox="1">
            <a:spLocks noChangeArrowheads="1"/>
          </p:cNvSpPr>
          <p:nvPr/>
        </p:nvSpPr>
        <p:spPr bwMode="auto">
          <a:xfrm>
            <a:off x="1149351" y="3517900"/>
            <a:ext cx="2044699" cy="486833"/>
          </a:xfrm>
          <a:prstGeom prst="rect">
            <a:avLst/>
          </a:prstGeom>
          <a:solidFill>
            <a:srgbClr val="CCECFF">
              <a:alpha val="50196"/>
            </a:srgbClr>
          </a:solidFill>
          <a:ln w="25400">
            <a:solidFill>
              <a:srgbClr val="C00000"/>
            </a:solidFill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Средство доставки результатов аудита</a:t>
            </a: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 ИБ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25400" dir="2700000" algn="ctr" rotWithShape="0">
                  <a:srgbClr val="CCFF33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Text Box 48"/>
          <p:cNvSpPr txBox="1">
            <a:spLocks noChangeArrowheads="1"/>
          </p:cNvSpPr>
          <p:nvPr/>
        </p:nvSpPr>
        <p:spPr bwMode="auto">
          <a:xfrm>
            <a:off x="3860800" y="2806700"/>
            <a:ext cx="2133600" cy="357716"/>
          </a:xfrm>
          <a:prstGeom prst="rect">
            <a:avLst/>
          </a:prstGeom>
          <a:noFill/>
          <a:ln w="25400">
            <a:noFill/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Результаты аудита</a:t>
            </a: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 ИБ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25400" dir="2700000" algn="ctr" rotWithShape="0">
                  <a:srgbClr val="CCFF33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Text Box 48"/>
          <p:cNvSpPr txBox="1">
            <a:spLocks noChangeArrowheads="1"/>
          </p:cNvSpPr>
          <p:nvPr/>
        </p:nvSpPr>
        <p:spPr bwMode="auto">
          <a:xfrm>
            <a:off x="1149350" y="1384300"/>
            <a:ext cx="2044700" cy="488950"/>
          </a:xfrm>
          <a:prstGeom prst="rect">
            <a:avLst/>
          </a:prstGeom>
          <a:solidFill>
            <a:srgbClr val="CCECFF">
              <a:alpha val="50196"/>
            </a:srgbClr>
          </a:solidFill>
          <a:ln w="25400">
            <a:solidFill>
              <a:srgbClr val="C00000"/>
            </a:solidFill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Регистратор</a:t>
            </a:r>
          </a:p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результатов аудита</a:t>
            </a: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 ИБ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25400" dir="2700000" algn="ctr" rotWithShape="0">
                  <a:srgbClr val="CCFF33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9" name="Text Box 48"/>
          <p:cNvSpPr txBox="1">
            <a:spLocks noChangeArrowheads="1"/>
          </p:cNvSpPr>
          <p:nvPr/>
        </p:nvSpPr>
        <p:spPr bwMode="auto">
          <a:xfrm>
            <a:off x="2038350" y="2495550"/>
            <a:ext cx="1066800" cy="666750"/>
          </a:xfrm>
          <a:prstGeom prst="rect">
            <a:avLst/>
          </a:prstGeom>
          <a:noFill/>
          <a:ln w="25400">
            <a:noFill/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Записи</a:t>
            </a: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результатов</a:t>
            </a: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аудита</a:t>
            </a: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 ИБ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25400" dir="2700000" algn="ctr" rotWithShape="0">
                  <a:srgbClr val="CCFF33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327150" y="2228850"/>
            <a:ext cx="545428" cy="850053"/>
            <a:chOff x="1706" y="6111"/>
            <a:chExt cx="798" cy="163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>
              <a:off x="1706" y="6150"/>
              <a:ext cx="798" cy="1596"/>
            </a:xfrm>
            <a:prstGeom prst="can">
              <a:avLst>
                <a:gd name="adj" fmla="val 33260"/>
              </a:avLst>
            </a:prstGeom>
            <a:solidFill>
              <a:srgbClr val="000099"/>
            </a:solid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>
              <a:off x="1709" y="6111"/>
              <a:ext cx="795" cy="1596"/>
            </a:xfrm>
            <a:prstGeom prst="can">
              <a:avLst>
                <a:gd name="adj" fmla="val 36014"/>
              </a:avLst>
            </a:prstGeom>
            <a:grp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42" name="Group 7"/>
          <p:cNvGrpSpPr>
            <a:grpSpLocks/>
          </p:cNvGrpSpPr>
          <p:nvPr/>
        </p:nvGrpSpPr>
        <p:grpSpPr bwMode="auto">
          <a:xfrm>
            <a:off x="6794500" y="2228850"/>
            <a:ext cx="545428" cy="850053"/>
            <a:chOff x="1706" y="6111"/>
            <a:chExt cx="798" cy="163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43" name="AutoShape 8"/>
            <p:cNvSpPr>
              <a:spLocks noChangeArrowheads="1"/>
            </p:cNvSpPr>
            <p:nvPr/>
          </p:nvSpPr>
          <p:spPr bwMode="auto">
            <a:xfrm>
              <a:off x="1706" y="6150"/>
              <a:ext cx="798" cy="1596"/>
            </a:xfrm>
            <a:prstGeom prst="can">
              <a:avLst>
                <a:gd name="adj" fmla="val 33260"/>
              </a:avLst>
            </a:prstGeom>
            <a:solidFill>
              <a:srgbClr val="000099"/>
            </a:solidFill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4" name="AutoShape 9"/>
            <p:cNvSpPr>
              <a:spLocks noChangeArrowheads="1"/>
            </p:cNvSpPr>
            <p:nvPr/>
          </p:nvSpPr>
          <p:spPr bwMode="auto">
            <a:xfrm>
              <a:off x="1709" y="6111"/>
              <a:ext cx="795" cy="1596"/>
            </a:xfrm>
            <a:prstGeom prst="can">
              <a:avLst>
                <a:gd name="adj" fmla="val 36014"/>
              </a:avLst>
            </a:prstGeom>
            <a:grp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45" name="Text Box 48"/>
          <p:cNvSpPr txBox="1">
            <a:spLocks noChangeArrowheads="1"/>
          </p:cNvSpPr>
          <p:nvPr/>
        </p:nvSpPr>
        <p:spPr bwMode="auto">
          <a:xfrm>
            <a:off x="7416800" y="2184400"/>
            <a:ext cx="1066800" cy="666750"/>
          </a:xfrm>
          <a:prstGeom prst="rect">
            <a:avLst/>
          </a:prstGeom>
          <a:noFill/>
          <a:ln w="25400">
            <a:noFill/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Записи</a:t>
            </a: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результатов</a:t>
            </a: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аудита</a:t>
            </a: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 ИБ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25400" dir="2700000" algn="ctr" rotWithShape="0">
                  <a:srgbClr val="CCFF33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Text Box 48"/>
          <p:cNvSpPr txBox="1">
            <a:spLocks noChangeArrowheads="1"/>
          </p:cNvSpPr>
          <p:nvPr/>
        </p:nvSpPr>
        <p:spPr bwMode="auto">
          <a:xfrm>
            <a:off x="6661150" y="3517900"/>
            <a:ext cx="2044699" cy="486833"/>
          </a:xfrm>
          <a:prstGeom prst="rect">
            <a:avLst/>
          </a:prstGeom>
          <a:solidFill>
            <a:srgbClr val="CCECFF">
              <a:alpha val="50196"/>
            </a:srgbClr>
          </a:solidFill>
          <a:ln w="25400">
            <a:solidFill>
              <a:srgbClr val="C00000"/>
            </a:solidFill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Архиватор результатов аудита</a:t>
            </a: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 ИБ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25400" dir="2700000" algn="ctr" rotWithShape="0">
                  <a:srgbClr val="CCFF33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7" name="AutoShape 31"/>
          <p:cNvCxnSpPr>
            <a:cxnSpLocks noChangeShapeType="1"/>
            <a:stCxn id="243" idx="3"/>
          </p:cNvCxnSpPr>
          <p:nvPr/>
        </p:nvCxnSpPr>
        <p:spPr bwMode="auto">
          <a:xfrm rot="16200000" flipH="1">
            <a:off x="7000284" y="3145833"/>
            <a:ext cx="438999" cy="305138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</p:spPr>
      </p:cxnSp>
      <p:sp>
        <p:nvSpPr>
          <p:cNvPr id="252" name="Text Box 48"/>
          <p:cNvSpPr txBox="1">
            <a:spLocks noChangeArrowheads="1"/>
          </p:cNvSpPr>
          <p:nvPr/>
        </p:nvSpPr>
        <p:spPr bwMode="auto">
          <a:xfrm>
            <a:off x="3949700" y="3784600"/>
            <a:ext cx="2044699" cy="666750"/>
          </a:xfrm>
          <a:prstGeom prst="rect">
            <a:avLst/>
          </a:prstGeom>
          <a:solidFill>
            <a:srgbClr val="CCECFF">
              <a:alpha val="50196"/>
            </a:srgbClr>
          </a:solidFill>
          <a:ln w="25400">
            <a:solidFill>
              <a:srgbClr val="C00000"/>
            </a:solidFill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Средство проверки (экспертизы) результатов аудита</a:t>
            </a:r>
            <a:r>
              <a:rPr kumimoji="0" lang="ru-RU" sz="1600" b="1" i="0" u="none" strike="noStrike" cap="none" normalizeH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dist="25400" dir="2700000" algn="ctr" rotWithShape="0">
                    <a:srgbClr val="CCFF33"/>
                  </a:outerShdw>
                </a:effectLst>
                <a:latin typeface="Arial Narrow" pitchFamily="34" charset="0"/>
                <a:cs typeface="Arial" pitchFamily="34" charset="0"/>
              </a:rPr>
              <a:t> ИБ</a:t>
            </a: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dist="25400" dir="2700000" algn="ctr" rotWithShape="0">
                  <a:srgbClr val="CCFF33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7" name="Соединительная линия уступом 256"/>
          <p:cNvCxnSpPr>
            <a:stCxn id="244" idx="2"/>
            <a:endCxn id="252" idx="3"/>
          </p:cNvCxnSpPr>
          <p:nvPr/>
        </p:nvCxnSpPr>
        <p:spPr bwMode="auto">
          <a:xfrm rot="10800000" flipV="1">
            <a:off x="5994400" y="2643739"/>
            <a:ext cx="802151" cy="1474236"/>
          </a:xfrm>
          <a:prstGeom prst="bentConnector3">
            <a:avLst>
              <a:gd name="adj1" fmla="val 60687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miter lim="800000"/>
            <a:headEnd type="triangle" w="lg" len="lg"/>
            <a:tailEnd type="triangle" w="lg" len="lg"/>
          </a:ln>
          <a:effectLst/>
        </p:spPr>
      </p:cxnSp>
      <p:cxnSp>
        <p:nvCxnSpPr>
          <p:cNvPr id="260" name="Соединительная линия уступом 259"/>
          <p:cNvCxnSpPr>
            <a:stCxn id="204" idx="3"/>
            <a:endCxn id="252" idx="1"/>
          </p:cNvCxnSpPr>
          <p:nvPr/>
        </p:nvCxnSpPr>
        <p:spPr bwMode="auto">
          <a:xfrm>
            <a:off x="3194050" y="3761317"/>
            <a:ext cx="755650" cy="356658"/>
          </a:xfrm>
          <a:prstGeom prst="bentConnector3">
            <a:avLst>
              <a:gd name="adj1" fmla="val 52521"/>
            </a:avLst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5505450" y="1428750"/>
            <a:ext cx="1511300" cy="243656"/>
          </a:xfrm>
          <a:prstGeom prst="rect">
            <a:avLst/>
          </a:prstGeom>
          <a:noFill/>
          <a:ln w="9525">
            <a:noFill/>
            <a:prstDash val="dashDot"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9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FF0066"/>
                </a:solidFill>
                <a:effectLst>
                  <a:outerShdw dist="25400" dir="2700000" algn="ctr" rotWithShape="0">
                    <a:srgbClr val="00B050"/>
                  </a:outerShdw>
                </a:effectLst>
                <a:latin typeface="Arial" pitchFamily="34" charset="0"/>
                <a:cs typeface="Arial" pitchFamily="34" charset="0"/>
              </a:rPr>
              <a:t>Анализатор</a:t>
            </a:r>
          </a:p>
        </p:txBody>
      </p:sp>
      <p:cxnSp>
        <p:nvCxnSpPr>
          <p:cNvPr id="1045" name="AutoShape 21"/>
          <p:cNvCxnSpPr>
            <a:cxnSpLocks noChangeShapeType="1"/>
            <a:stCxn id="244" idx="1"/>
          </p:cNvCxnSpPr>
          <p:nvPr/>
        </p:nvCxnSpPr>
        <p:spPr bwMode="auto">
          <a:xfrm rot="16200000" flipV="1">
            <a:off x="6664670" y="1825280"/>
            <a:ext cx="444500" cy="362639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</p:spPr>
      </p:cxnSp>
      <p:cxnSp>
        <p:nvCxnSpPr>
          <p:cNvPr id="133" name="AutoShape 32"/>
          <p:cNvCxnSpPr>
            <a:cxnSpLocks noChangeShapeType="1"/>
            <a:stCxn id="132" idx="0"/>
          </p:cNvCxnSpPr>
          <p:nvPr/>
        </p:nvCxnSpPr>
        <p:spPr bwMode="auto">
          <a:xfrm rot="16200000" flipH="1" flipV="1">
            <a:off x="1435496" y="1092597"/>
            <a:ext cx="583409" cy="1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</p:spPr>
      </p:cxnSp>
      <p:grpSp>
        <p:nvGrpSpPr>
          <p:cNvPr id="130" name="Group 41"/>
          <p:cNvGrpSpPr>
            <a:grpSpLocks/>
          </p:cNvGrpSpPr>
          <p:nvPr/>
        </p:nvGrpSpPr>
        <p:grpSpPr bwMode="auto">
          <a:xfrm>
            <a:off x="1571626" y="762000"/>
            <a:ext cx="311150" cy="311150"/>
            <a:chOff x="2558" y="12306"/>
            <a:chExt cx="456" cy="456"/>
          </a:xfrm>
        </p:grpSpPr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2558" y="12306"/>
              <a:ext cx="456" cy="45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2" name="Text Box 43"/>
            <p:cNvSpPr txBox="1">
              <a:spLocks noChangeArrowheads="1"/>
            </p:cNvSpPr>
            <p:nvPr/>
          </p:nvSpPr>
          <p:spPr bwMode="auto">
            <a:xfrm>
              <a:off x="2558" y="12363"/>
              <a:ext cx="456" cy="342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254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1</a:t>
              </a:r>
            </a:p>
          </p:txBody>
        </p:sp>
      </p:grpSp>
      <p:cxnSp>
        <p:nvCxnSpPr>
          <p:cNvPr id="140" name="AutoShape 32"/>
          <p:cNvCxnSpPr>
            <a:cxnSpLocks noChangeShapeType="1"/>
          </p:cNvCxnSpPr>
          <p:nvPr/>
        </p:nvCxnSpPr>
        <p:spPr bwMode="auto">
          <a:xfrm rot="16200000" flipH="1" flipV="1">
            <a:off x="2233287" y="1092598"/>
            <a:ext cx="583409" cy="1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</p:spPr>
      </p:cxnSp>
      <p:grpSp>
        <p:nvGrpSpPr>
          <p:cNvPr id="141" name="Group 41"/>
          <p:cNvGrpSpPr>
            <a:grpSpLocks/>
          </p:cNvGrpSpPr>
          <p:nvPr/>
        </p:nvGrpSpPr>
        <p:grpSpPr bwMode="auto">
          <a:xfrm>
            <a:off x="2369417" y="762001"/>
            <a:ext cx="311150" cy="311150"/>
            <a:chOff x="2558" y="12306"/>
            <a:chExt cx="456" cy="456"/>
          </a:xfrm>
        </p:grpSpPr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2558" y="12306"/>
              <a:ext cx="456" cy="45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" name="Text Box 43"/>
            <p:cNvSpPr txBox="1">
              <a:spLocks noChangeArrowheads="1"/>
            </p:cNvSpPr>
            <p:nvPr/>
          </p:nvSpPr>
          <p:spPr bwMode="auto">
            <a:xfrm>
              <a:off x="2558" y="12363"/>
              <a:ext cx="456" cy="342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254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45" name="Group 41"/>
          <p:cNvGrpSpPr>
            <a:grpSpLocks/>
          </p:cNvGrpSpPr>
          <p:nvPr/>
        </p:nvGrpSpPr>
        <p:grpSpPr bwMode="auto">
          <a:xfrm>
            <a:off x="5683250" y="703660"/>
            <a:ext cx="311150" cy="311150"/>
            <a:chOff x="2558" y="12306"/>
            <a:chExt cx="456" cy="456"/>
          </a:xfrm>
        </p:grpSpPr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2558" y="12306"/>
              <a:ext cx="456" cy="45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7" name="Text Box 43"/>
            <p:cNvSpPr txBox="1">
              <a:spLocks noChangeArrowheads="1"/>
            </p:cNvSpPr>
            <p:nvPr/>
          </p:nvSpPr>
          <p:spPr bwMode="auto">
            <a:xfrm>
              <a:off x="2558" y="12363"/>
              <a:ext cx="456" cy="342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254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3</a:t>
              </a:r>
            </a:p>
          </p:txBody>
        </p:sp>
      </p:grpSp>
      <p:cxnSp>
        <p:nvCxnSpPr>
          <p:cNvPr id="144" name="AutoShape 32"/>
          <p:cNvCxnSpPr>
            <a:cxnSpLocks noChangeShapeType="1"/>
            <a:stCxn id="146" idx="4"/>
          </p:cNvCxnSpPr>
          <p:nvPr/>
        </p:nvCxnSpPr>
        <p:spPr bwMode="auto">
          <a:xfrm rot="5400000">
            <a:off x="5682457" y="1170386"/>
            <a:ext cx="311945" cy="793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 type="triangle" w="lg" len="lg"/>
            <a:tailEnd type="none" w="med" len="med"/>
          </a:ln>
        </p:spPr>
      </p:cxnSp>
      <p:grpSp>
        <p:nvGrpSpPr>
          <p:cNvPr id="150" name="Group 41"/>
          <p:cNvGrpSpPr>
            <a:grpSpLocks/>
          </p:cNvGrpSpPr>
          <p:nvPr/>
        </p:nvGrpSpPr>
        <p:grpSpPr bwMode="auto">
          <a:xfrm>
            <a:off x="6640974" y="703660"/>
            <a:ext cx="311150" cy="311150"/>
            <a:chOff x="2558" y="12306"/>
            <a:chExt cx="456" cy="456"/>
          </a:xfrm>
        </p:grpSpPr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2558" y="12306"/>
              <a:ext cx="456" cy="45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2" name="Text Box 43"/>
            <p:cNvSpPr txBox="1">
              <a:spLocks noChangeArrowheads="1"/>
            </p:cNvSpPr>
            <p:nvPr/>
          </p:nvSpPr>
          <p:spPr bwMode="auto">
            <a:xfrm>
              <a:off x="2558" y="12363"/>
              <a:ext cx="456" cy="342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25400" dir="2700000" algn="ctr" rotWithShape="0">
                      <a:schemeClr val="accent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4</a:t>
              </a:r>
            </a:p>
          </p:txBody>
        </p:sp>
      </p:grpSp>
      <p:cxnSp>
        <p:nvCxnSpPr>
          <p:cNvPr id="153" name="AutoShape 32"/>
          <p:cNvCxnSpPr>
            <a:cxnSpLocks noChangeShapeType="1"/>
          </p:cNvCxnSpPr>
          <p:nvPr/>
        </p:nvCxnSpPr>
        <p:spPr bwMode="auto">
          <a:xfrm rot="5400000">
            <a:off x="6640181" y="1170386"/>
            <a:ext cx="311945" cy="793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  <a:headEnd type="triangle" w="lg" len="lg"/>
            <a:tailEnd type="none" w="med" len="med"/>
          </a:ln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4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5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Примером события безопасности могла быть попытка регистрации доступа в систему с использованием неверного пароля</a:t>
            </a:r>
            <a:r>
              <a:rPr lang="ru-RU" dirty="0" smtClean="0">
                <a:solidFill>
                  <a:srgbClr val="000099"/>
                </a:solidFill>
              </a:rPr>
              <a:t>, т.е. который отсутствует в системе учёта. Анализ результата АДБ может позволить установить, что это была одна из последовательности попыток зарегистрироваться в системе с ложным паролем, а СОП может быть сформирован и послан, когда число таких нарушений (попыток) достигло своего предельного допустимого значения.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500"/>
              </a:lnSpc>
            </a:pPr>
            <a:r>
              <a:rPr lang="ru-RU" sz="2700" i="1" dirty="0" smtClean="0">
                <a:solidFill>
                  <a:srgbClr val="FF0066"/>
                </a:solidFill>
              </a:rPr>
              <a:t>Система </a:t>
            </a:r>
            <a:r>
              <a:rPr lang="en-US" sz="2700" i="1" dirty="0" smtClean="0">
                <a:solidFill>
                  <a:srgbClr val="FF0066"/>
                </a:solidFill>
              </a:rPr>
              <a:t>S</a:t>
            </a:r>
            <a:r>
              <a:rPr lang="ru-RU" sz="2700" i="1" dirty="0" smtClean="0">
                <a:solidFill>
                  <a:srgbClr val="FF0066"/>
                </a:solidFill>
              </a:rPr>
              <a:t>1 (система распознавания) </a:t>
            </a:r>
            <a:r>
              <a:rPr lang="ru-RU" sz="2700" dirty="0" smtClean="0">
                <a:solidFill>
                  <a:srgbClr val="000099"/>
                </a:solidFill>
              </a:rPr>
              <a:t>способна (рис. 8.4) обнаруживать события безопасности и проводить их анализ в соответствие с выбранными критериями (1-ая группа критериев, §3.2.1), но не способна дать фиксировать результаты АДБ, поэтому её СОП передаётся в систему </a:t>
            </a:r>
            <a:r>
              <a:rPr lang="en-US" sz="2700" i="1" dirty="0" smtClean="0">
                <a:solidFill>
                  <a:srgbClr val="FF0066"/>
                </a:solidFill>
              </a:rPr>
              <a:t>S</a:t>
            </a:r>
            <a:r>
              <a:rPr lang="ru-RU" sz="2700" i="1" dirty="0" smtClean="0">
                <a:solidFill>
                  <a:srgbClr val="FF0066"/>
                </a:solidFill>
              </a:rPr>
              <a:t>2 (система оповещении об опасности)</a:t>
            </a:r>
            <a:r>
              <a:rPr lang="ru-RU" sz="2700" dirty="0" smtClean="0">
                <a:solidFill>
                  <a:srgbClr val="000099"/>
                </a:solidFill>
              </a:rPr>
              <a:t>, а её сообщения АДБ передаются в систему </a:t>
            </a:r>
            <a:r>
              <a:rPr lang="en-US" sz="2700" i="1" dirty="0" smtClean="0">
                <a:solidFill>
                  <a:srgbClr val="FF0066"/>
                </a:solidFill>
              </a:rPr>
              <a:t>S</a:t>
            </a:r>
            <a:r>
              <a:rPr lang="ru-RU" sz="2700" i="1" dirty="0" smtClean="0">
                <a:solidFill>
                  <a:srgbClr val="FF0066"/>
                </a:solidFill>
              </a:rPr>
              <a:t>3 (система регистрации и обеспечения результатов аудита безопасности) </a:t>
            </a:r>
            <a:r>
              <a:rPr lang="ru-RU" sz="2700" dirty="0" smtClean="0">
                <a:solidFill>
                  <a:srgbClr val="000099"/>
                </a:solidFill>
              </a:rPr>
              <a:t>для их включения в БДРА.</a:t>
            </a:r>
            <a:endParaRPr lang="ru-RU" sz="2700" dirty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500"/>
              </a:lnSpc>
            </a:pPr>
            <a:r>
              <a:rPr lang="ru-RU" dirty="0" smtClean="0">
                <a:solidFill>
                  <a:srgbClr val="000099"/>
                </a:solidFill>
              </a:rPr>
              <a:t>Система </a:t>
            </a:r>
            <a:r>
              <a:rPr lang="en-US" i="1" dirty="0" smtClean="0">
                <a:solidFill>
                  <a:srgbClr val="FF0066"/>
                </a:solidFill>
              </a:rPr>
              <a:t>S</a:t>
            </a:r>
            <a:r>
              <a:rPr lang="ru-RU" i="1" dirty="0" smtClean="0">
                <a:solidFill>
                  <a:srgbClr val="FF0066"/>
                </a:solidFill>
              </a:rPr>
              <a:t>3 </a:t>
            </a:r>
            <a:r>
              <a:rPr lang="ru-RU" dirty="0" smtClean="0">
                <a:solidFill>
                  <a:srgbClr val="000099"/>
                </a:solidFill>
              </a:rPr>
              <a:t>отвечает за пополнение результатов АДБ (БДРА). Кроме этого, </a:t>
            </a:r>
            <a:r>
              <a:rPr lang="en-US" i="1" dirty="0" smtClean="0">
                <a:solidFill>
                  <a:srgbClr val="FF0066"/>
                </a:solidFill>
              </a:rPr>
              <a:t>S</a:t>
            </a:r>
            <a:r>
              <a:rPr lang="ru-RU" i="1" dirty="0" smtClean="0">
                <a:solidFill>
                  <a:srgbClr val="FF0066"/>
                </a:solidFill>
              </a:rPr>
              <a:t>3</a:t>
            </a:r>
            <a:r>
              <a:rPr lang="ru-RU" dirty="0" smtClean="0">
                <a:solidFill>
                  <a:srgbClr val="000099"/>
                </a:solidFill>
              </a:rPr>
              <a:t> обеспечивает </a:t>
            </a:r>
            <a:r>
              <a:rPr lang="ru-RU" i="1" dirty="0" smtClean="0">
                <a:solidFill>
                  <a:srgbClr val="FF0066"/>
                </a:solidFill>
              </a:rPr>
              <a:t>систему </a:t>
            </a:r>
            <a:r>
              <a:rPr lang="en-US" i="1" dirty="0" smtClean="0">
                <a:solidFill>
                  <a:srgbClr val="FF0066"/>
                </a:solidFill>
              </a:rPr>
              <a:t>S</a:t>
            </a:r>
            <a:r>
              <a:rPr lang="ru-RU" i="1" dirty="0" smtClean="0">
                <a:solidFill>
                  <a:srgbClr val="FF0066"/>
                </a:solidFill>
              </a:rPr>
              <a:t>6 (система экспертизы результатов аудита безопасности)</a:t>
            </a:r>
            <a:r>
              <a:rPr lang="ru-RU" dirty="0" smtClean="0">
                <a:solidFill>
                  <a:srgbClr val="000099"/>
                </a:solidFill>
              </a:rPr>
              <a:t>, т.е. предоставляет последней доступ к БДРА и архиву(</a:t>
            </a:r>
            <a:r>
              <a:rPr lang="ru-RU" dirty="0" err="1" smtClean="0">
                <a:solidFill>
                  <a:srgbClr val="000099"/>
                </a:solidFill>
              </a:rPr>
              <a:t>ам</a:t>
            </a:r>
            <a:r>
              <a:rPr lang="ru-RU" dirty="0" smtClean="0">
                <a:solidFill>
                  <a:srgbClr val="000099"/>
                </a:solidFill>
              </a:rPr>
              <a:t>) результатов АДБ. При этом </a:t>
            </a:r>
            <a:r>
              <a:rPr lang="en-US" i="1" dirty="0" smtClean="0">
                <a:solidFill>
                  <a:srgbClr val="FF0066"/>
                </a:solidFill>
              </a:rPr>
              <a:t>S</a:t>
            </a:r>
            <a:r>
              <a:rPr lang="ru-RU" i="1" dirty="0" smtClean="0">
                <a:solidFill>
                  <a:srgbClr val="FF0066"/>
                </a:solidFill>
              </a:rPr>
              <a:t>6</a:t>
            </a:r>
            <a:r>
              <a:rPr lang="ru-RU" dirty="0" smtClean="0">
                <a:solidFill>
                  <a:srgbClr val="000099"/>
                </a:solidFill>
              </a:rPr>
              <a:t> может отбирать записи результатов АДБ в соответствие с установленными критериями (2-ая группа критериев, §3.2.1) и включать их в электронные отчёты по результатам АДБ.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29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Система </a:t>
            </a:r>
            <a:r>
              <a:rPr lang="en-US" sz="2600" i="1" dirty="0" smtClean="0">
                <a:solidFill>
                  <a:srgbClr val="FF0066"/>
                </a:solidFill>
              </a:rPr>
              <a:t>S</a:t>
            </a:r>
            <a:r>
              <a:rPr lang="ru-RU" sz="2600" i="1" dirty="0" smtClean="0">
                <a:solidFill>
                  <a:srgbClr val="FF0066"/>
                </a:solidFill>
              </a:rPr>
              <a:t>4 (система архивирования результатов аудита безопасности и анализа)</a:t>
            </a:r>
            <a:r>
              <a:rPr lang="ru-RU" sz="2600" dirty="0" smtClean="0">
                <a:solidFill>
                  <a:srgbClr val="000099"/>
                </a:solidFill>
              </a:rPr>
              <a:t> отвечает за архивирование и извлечение записей результатов АДБ. </a:t>
            </a:r>
            <a:r>
              <a:rPr lang="ru-RU" sz="2600" i="1" dirty="0" smtClean="0">
                <a:solidFill>
                  <a:srgbClr val="FF0066"/>
                </a:solidFill>
              </a:rPr>
              <a:t>Система </a:t>
            </a:r>
            <a:r>
              <a:rPr lang="en-US" sz="2600" i="1" dirty="0" smtClean="0">
                <a:solidFill>
                  <a:srgbClr val="FF0066"/>
                </a:solidFill>
              </a:rPr>
              <a:t>S</a:t>
            </a:r>
            <a:r>
              <a:rPr lang="ru-RU" sz="2600" i="1" dirty="0" smtClean="0">
                <a:solidFill>
                  <a:srgbClr val="FF0066"/>
                </a:solidFill>
              </a:rPr>
              <a:t>5 (система анализа)</a:t>
            </a:r>
            <a:r>
              <a:rPr lang="ru-RU" sz="2600" dirty="0" smtClean="0">
                <a:solidFill>
                  <a:srgbClr val="000099"/>
                </a:solidFill>
              </a:rPr>
              <a:t> включает прикладной (программный или программно-аппаратный) модуль. Этот модуль осуществляет анализ записей результатов АДБ (и архивных записей результатов АДБ) в соответствие с установленными критериями (3-ая группа критериев, §3.2.1) и передаёт СОП в систему </a:t>
            </a:r>
            <a:r>
              <a:rPr lang="en-US" sz="2600" i="1" dirty="0" smtClean="0">
                <a:solidFill>
                  <a:srgbClr val="FF0066"/>
                </a:solidFill>
              </a:rPr>
              <a:t>S</a:t>
            </a:r>
            <a:r>
              <a:rPr lang="ru-RU" sz="2600" i="1" dirty="0" smtClean="0">
                <a:solidFill>
                  <a:srgbClr val="FF0066"/>
                </a:solidFill>
              </a:rPr>
              <a:t>2</a:t>
            </a:r>
            <a:r>
              <a:rPr lang="ru-RU" sz="2600" dirty="0" smtClean="0">
                <a:solidFill>
                  <a:srgbClr val="000099"/>
                </a:solidFill>
              </a:rPr>
              <a:t>, когда пороговые значения превышены или обнаружены иные причины подачи СОП.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2139950"/>
            <a:ext cx="7993063" cy="432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3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На практике надёжная и точная синхронизация между различными генераторами событий или регистраторами событий просто не возможна или весьма затратна. В таком случае </a:t>
            </a:r>
            <a:r>
              <a:rPr lang="ru-RU" sz="2600" i="1" dirty="0" smtClean="0">
                <a:solidFill>
                  <a:srgbClr val="FF0066"/>
                </a:solidFill>
              </a:rPr>
              <a:t>необходимо средство фиксации времени получения результатов АДБ</a:t>
            </a:r>
            <a:r>
              <a:rPr lang="ru-RU" sz="2600" dirty="0" smtClean="0">
                <a:solidFill>
                  <a:srgbClr val="000099"/>
                </a:solidFill>
              </a:rPr>
              <a:t>. Запись результата АДБ формируется на основе полученного сообщения АДБ, которое может содержать метку времени или нет. 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850900"/>
            <a:ext cx="8350250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VIII. </a:t>
            </a:r>
            <a: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Регистрация времени возникновения событий, подлежащих аудиторскому контролю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7993063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2800"/>
              </a:lnSpc>
            </a:pPr>
            <a:r>
              <a:rPr lang="ru-RU" sz="2400" dirty="0" smtClean="0">
                <a:solidFill>
                  <a:srgbClr val="000099"/>
                </a:solidFill>
              </a:rPr>
              <a:t>Если сообщение АДБ содержит метку времени, то формируется </a:t>
            </a:r>
            <a:r>
              <a:rPr lang="ru-RU" sz="2400" i="1" dirty="0" smtClean="0">
                <a:solidFill>
                  <a:srgbClr val="FF0066"/>
                </a:solidFill>
              </a:rPr>
              <a:t>специализированная запись АДБ с указанием времени</a:t>
            </a:r>
            <a:r>
              <a:rPr lang="ru-RU" sz="2400" dirty="0" smtClean="0">
                <a:solidFill>
                  <a:srgbClr val="FF0066"/>
                </a:solidFill>
              </a:rPr>
              <a:t> </a:t>
            </a:r>
            <a:r>
              <a:rPr lang="ru-RU" sz="2400" dirty="0" smtClean="0">
                <a:solidFill>
                  <a:srgbClr val="000099"/>
                </a:solidFill>
              </a:rPr>
              <a:t>(ЗВАД), изъятого из этого сообщения. В последнем случае, специализированная запись АДБ, сформированная после получения сообщения о событии безопасности, подлежащего аудиторскому контролю, содержит метку времени, которая была сформирована с использованием </a:t>
            </a:r>
            <a:r>
              <a:rPr lang="ru-RU" sz="2400" i="1" dirty="0" smtClean="0">
                <a:solidFill>
                  <a:srgbClr val="FF0066"/>
                </a:solidFill>
              </a:rPr>
              <a:t>генератора эталонного времени</a:t>
            </a:r>
            <a:r>
              <a:rPr lang="ru-RU" sz="2400" dirty="0" smtClean="0">
                <a:solidFill>
                  <a:srgbClr val="000099"/>
                </a:solidFill>
              </a:rPr>
              <a:t>, встроенного в средство регистрации результатов АДБ. В обоих случаях должна быть сформирована ЗВАД, отражающая разницу во времени между генератором событий и средством регистрации результатов АДБ.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3012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4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Таким образом, </a:t>
            </a:r>
            <a:r>
              <a:rPr lang="ru-RU" sz="2600" i="1" dirty="0" smtClean="0">
                <a:solidFill>
                  <a:srgbClr val="FF0066"/>
                </a:solidFill>
              </a:rPr>
              <a:t>функциональным предназначением СЛАД и СЛОО</a:t>
            </a:r>
            <a:r>
              <a:rPr lang="ru-RU" sz="2600" dirty="0" smtClean="0">
                <a:solidFill>
                  <a:srgbClr val="FF0066"/>
                </a:solidFill>
              </a:rPr>
              <a:t> </a:t>
            </a:r>
            <a:r>
              <a:rPr lang="ru-RU" sz="2600" dirty="0" smtClean="0">
                <a:solidFill>
                  <a:srgbClr val="000099"/>
                </a:solidFill>
              </a:rPr>
              <a:t>является обеспечение гарантий того, что события безопасности, обрабатываются, анализируются и контролируются согласно ПЛБ соответствующего ЦБ.</a:t>
            </a:r>
          </a:p>
          <a:p>
            <a:pPr>
              <a:lnSpc>
                <a:spcPts val="34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Далее рассматриваются: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4006850"/>
            <a:ext cx="7956550" cy="208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базовые концепции АДБ и оповещения об опасности;</a:t>
            </a:r>
          </a:p>
          <a:p>
            <a:pPr marL="365125" indent="-3651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общая модель АДБ и оповещения об опасности;</a:t>
            </a:r>
          </a:p>
          <a:p>
            <a:pPr marL="365125" indent="-3651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взаимосвязи СЛАД и СЛОО с другими СЛБ.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7993063" cy="549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dirty="0" smtClean="0">
                <a:solidFill>
                  <a:srgbClr val="000099"/>
                </a:solidFill>
              </a:rPr>
              <a:t>В предыдущем случае </a:t>
            </a:r>
            <a:r>
              <a:rPr lang="ru-RU" i="1" dirty="0" smtClean="0">
                <a:solidFill>
                  <a:srgbClr val="FF0066"/>
                </a:solidFill>
              </a:rPr>
              <a:t>должна быть проведена оценка расхождения во времени между генераторами эталонного времени</a:t>
            </a:r>
            <a:r>
              <a:rPr lang="ru-RU" dirty="0" smtClean="0">
                <a:solidFill>
                  <a:srgbClr val="000099"/>
                </a:solidFill>
              </a:rPr>
              <a:t> генератора событий и средства регистрации данных (результатов) АДБ. </a:t>
            </a:r>
            <a:r>
              <a:rPr lang="ru-RU" i="1" dirty="0" smtClean="0">
                <a:solidFill>
                  <a:srgbClr val="FF0066"/>
                </a:solidFill>
              </a:rPr>
              <a:t>ЗВАД должна включать </a:t>
            </a:r>
            <a:r>
              <a:rPr lang="ru-RU" dirty="0" smtClean="0">
                <a:solidFill>
                  <a:srgbClr val="000099"/>
                </a:solidFill>
              </a:rPr>
              <a:t>идентификатор генератора событий, эталонное время генератора событий и средства регистрации данных (результатов) АДБ, задержку между значениями эталонного времени и допустимое значение девиации задержки.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7993063" cy="53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В последнем случае </a:t>
            </a:r>
            <a:r>
              <a:rPr lang="ru-RU" sz="3200" i="1" dirty="0" smtClean="0">
                <a:solidFill>
                  <a:srgbClr val="FF0066"/>
                </a:solidFill>
              </a:rPr>
              <a:t>ЗВАД должна содержать</a:t>
            </a:r>
            <a:r>
              <a:rPr lang="ru-RU" sz="3200" dirty="0" smtClean="0">
                <a:solidFill>
                  <a:srgbClr val="000099"/>
                </a:solidFill>
              </a:rPr>
              <a:t> идентификатор генератора событий, эталонное время генератора событий и средства регистрации данных (результатов) АДБ, оценку задержки между генератором событий и средством регистрации данных (результатов) АДБ и допустимый диапазон значений задержки.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7993063" cy="529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sz="2500" dirty="0" smtClean="0">
                <a:solidFill>
                  <a:srgbClr val="000099"/>
                </a:solidFill>
              </a:rPr>
              <a:t>Но, </a:t>
            </a:r>
            <a:r>
              <a:rPr lang="ru-RU" sz="2500" i="1" dirty="0" smtClean="0">
                <a:solidFill>
                  <a:srgbClr val="FF0066"/>
                </a:solidFill>
              </a:rPr>
              <a:t>с практической точки зрения, чрезвычайно обременительно иметь такие записи, которые формируются для каждого события</a:t>
            </a:r>
            <a:r>
              <a:rPr lang="ru-RU" sz="2500" dirty="0" smtClean="0">
                <a:solidFill>
                  <a:srgbClr val="000099"/>
                </a:solidFill>
              </a:rPr>
              <a:t>. Такие записи, в принципе, могут быть сформированы, в зависимости от «физической природы» транспортного соединения или расхождения (</a:t>
            </a:r>
            <a:r>
              <a:rPr lang="ru-RU" sz="2500" i="1" dirty="0" smtClean="0">
                <a:solidFill>
                  <a:srgbClr val="FF0066"/>
                </a:solidFill>
              </a:rPr>
              <a:t>дрейфа</a:t>
            </a:r>
            <a:r>
              <a:rPr lang="ru-RU" sz="2500" dirty="0" smtClean="0">
                <a:solidFill>
                  <a:srgbClr val="000099"/>
                </a:solidFill>
              </a:rPr>
              <a:t>) времени между эталонными источниками времени. Если после определённого периода наблюдения окажется, что задержка ничтожно мала, то такими записями можно пренебречь. Если измерения задержки отсутствуют, то можно использовать метод линейной интерполяции.</a:t>
            </a:r>
            <a:endParaRPr lang="ru-RU" sz="25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7993063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300" i="1" dirty="0" smtClean="0">
                <a:solidFill>
                  <a:srgbClr val="FF0066"/>
                </a:solidFill>
              </a:rPr>
              <a:t>Аналогичный тип проблем имеет место между источниками эталонного времени</a:t>
            </a:r>
            <a:r>
              <a:rPr lang="ru-RU" sz="3300" dirty="0" smtClean="0">
                <a:solidFill>
                  <a:srgbClr val="000099"/>
                </a:solidFill>
              </a:rPr>
              <a:t>, размещёнными в средствах регистрации и диспетчеризации результатов АДБ, когда средство диспетчеризации расположено в другой оконечной системе. Однако в этом случае обе системы будут иметь источники эталонного времени.</a:t>
            </a:r>
            <a:endParaRPr lang="ru-RU" sz="33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7993063" cy="5192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Измерения разницы во времени </a:t>
            </a:r>
            <a:r>
              <a:rPr lang="ru-RU" sz="2600" dirty="0" smtClean="0">
                <a:solidFill>
                  <a:srgbClr val="000099"/>
                </a:solidFill>
              </a:rPr>
              <a:t>могут быть проведены в любой момент времени между двумя взаимодействующими сторонами или в момент доставки результатов АДБ. </a:t>
            </a:r>
            <a:r>
              <a:rPr lang="ru-RU" sz="2600" i="1" dirty="0" smtClean="0">
                <a:solidFill>
                  <a:srgbClr val="FF0066"/>
                </a:solidFill>
              </a:rPr>
              <a:t>ЗВАД должна включать</a:t>
            </a:r>
            <a:r>
              <a:rPr lang="ru-RU" sz="2600" dirty="0" smtClean="0">
                <a:solidFill>
                  <a:srgbClr val="000099"/>
                </a:solidFill>
              </a:rPr>
              <a:t> идентификатор генератора событий, идентификатор средства диспетчеризации результатов АДБ, значение эталонного времени средства регистрации результатов АДБ, оценку задержки между средствами регистрации и диспетчеризации результатов АДБ, а также допустимый диапазон значений задержки.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7993063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Определение, какое из двух событий произошло первым, </a:t>
            </a:r>
            <a:r>
              <a:rPr lang="ru-RU" sz="3200" dirty="0" smtClean="0">
                <a:solidFill>
                  <a:srgbClr val="000099"/>
                </a:solidFill>
              </a:rPr>
              <a:t>может быть произведено путём добавления или вычитания значений задержек между серией значений эталонного времени и прибавлением всех диапазонов значений задержки. Если результирующая задержка будет меньше, чем допустимый диапазон значений задержки, то различием можно пренебречь.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7993063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sz="3500" dirty="0" smtClean="0">
                <a:solidFill>
                  <a:srgbClr val="000099"/>
                </a:solidFill>
              </a:rPr>
              <a:t>Аналогичный аргумент применяется также тогда, когда </a:t>
            </a:r>
            <a:r>
              <a:rPr lang="ru-RU" sz="3500" i="1" dirty="0" smtClean="0">
                <a:solidFill>
                  <a:srgbClr val="FF0066"/>
                </a:solidFill>
              </a:rPr>
              <a:t>необходимо сформировать электронный отчёт по результатам АДБ</a:t>
            </a:r>
            <a:r>
              <a:rPr lang="ru-RU" sz="3500" dirty="0" smtClean="0">
                <a:solidFill>
                  <a:srgbClr val="000099"/>
                </a:solidFill>
              </a:rPr>
              <a:t>. Использование информации, содержащейся в результатах АДБ, позволяет классифицировать события по различным значениям эталонного времени.</a:t>
            </a:r>
            <a:endParaRPr lang="ru-RU" sz="35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073150"/>
            <a:ext cx="7993063" cy="508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100" dirty="0" smtClean="0">
                <a:solidFill>
                  <a:srgbClr val="000099"/>
                </a:solidFill>
              </a:rPr>
              <a:t>Однако такой порядок событий может быть гарантирован только тогда, когда допустимый диапазон значений задержки короче, чем разница во времени плюс допустимый диапазон значений задержки каждого события. С этой целью </a:t>
            </a:r>
            <a:r>
              <a:rPr lang="ru-RU" sz="3100" i="1" dirty="0" smtClean="0">
                <a:solidFill>
                  <a:srgbClr val="FF0066"/>
                </a:solidFill>
              </a:rPr>
              <a:t>должна быть обеспечена возможность вычисления совокупного допустимого диапазона значений задержки каждого события</a:t>
            </a:r>
            <a:r>
              <a:rPr lang="ru-RU" sz="3100" dirty="0" smtClean="0">
                <a:solidFill>
                  <a:srgbClr val="000099"/>
                </a:solidFill>
              </a:rPr>
              <a:t>.</a:t>
            </a:r>
            <a:endParaRPr lang="ru-RU" sz="3100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793750" y="806450"/>
            <a:ext cx="8350250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2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IX.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 </a:t>
            </a:r>
            <a:r>
              <a:rPr lang="ru-RU" sz="3200" b="1" i="1" dirty="0">
                <a:solidFill>
                  <a:srgbClr val="FF3300"/>
                </a:solidFill>
                <a:latin typeface="Arial" charset="0"/>
              </a:rPr>
              <a:t>Общая структура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единой службы аудита безопасности и оповещения</a:t>
            </a:r>
            <a:br>
              <a:rPr lang="ru-RU" sz="32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об опасности</a:t>
            </a:r>
            <a:endParaRPr lang="ru-RU" sz="3200" b="1" i="1" dirty="0">
              <a:solidFill>
                <a:srgbClr val="FF3300"/>
              </a:solidFill>
              <a:latin typeface="Arial" charset="0"/>
            </a:endParaRPr>
          </a:p>
        </p:txBody>
      </p:sp>
      <p:graphicFrame>
        <p:nvGraphicFramePr>
          <p:cNvPr id="269405" name="Group 93"/>
          <p:cNvGraphicFramePr>
            <a:graphicFrameLocks noGrp="1"/>
          </p:cNvGraphicFramePr>
          <p:nvPr/>
        </p:nvGraphicFramePr>
        <p:xfrm>
          <a:off x="971550" y="2228850"/>
          <a:ext cx="7921628" cy="4362600"/>
        </p:xfrm>
        <a:graphic>
          <a:graphicData uri="http://schemas.openxmlformats.org/drawingml/2006/table">
            <a:tbl>
              <a:tblPr/>
              <a:tblGrid>
                <a:gridCol w="21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4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0100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Структура  единой службы аудита безопасности и оповещения об опасности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kern="600" cap="none" spc="-250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" charset="0"/>
                        </a:rPr>
                        <a:t>Элемент</a:t>
                      </a:r>
                    </a:p>
                  </a:txBody>
                  <a:tcPr marL="54000" marR="54000" marT="54000" marB="54000" vert="wordArtVert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A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</a:rPr>
                        <a:t>Объект/субъект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</a:rPr>
                        <a:t>: 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Аудиторский центр, Администратор службы оповещения об опасности, Аудитор безопасности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</a:rPr>
                        <a:t>Функция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</a:rPr>
                        <a:t>: </a:t>
                      </a:r>
                      <a:r>
                        <a:rPr lang="ru-RU" sz="1800" kern="1200" cap="all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о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пределение (классификация) события, </a:t>
                      </a:r>
                      <a:r>
                        <a:rPr lang="ru-RU" sz="1800" kern="1200" cap="all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р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егистрация данных (результатов) АДБ, </a:t>
                      </a:r>
                      <a:r>
                        <a:rPr lang="ru-RU" sz="1800" kern="1200" cap="all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о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бработка СОП, </a:t>
                      </a:r>
                      <a:r>
                        <a:rPr lang="ru-RU" sz="1800" kern="1200" cap="all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а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нализ результатов АДБ, </a:t>
                      </a:r>
                      <a:r>
                        <a:rPr lang="ru-RU" sz="1800" kern="1200" cap="all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ф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ормирование отчёта по ре­зультатам АДБ, </a:t>
                      </a:r>
                      <a:r>
                        <a:rPr lang="ru-RU" sz="1800" kern="1200" cap="all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п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редоставление записей БДРА, </a:t>
                      </a:r>
                      <a:r>
                        <a:rPr lang="ru-RU" sz="1800" kern="1200" cap="all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а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рхивирование записей БДРА, </a:t>
                      </a:r>
                      <a:r>
                        <a:rPr lang="ru-RU" sz="1800" kern="1200" cap="all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о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тбор результатов АДБ, </a:t>
                      </a:r>
                      <a:r>
                        <a:rPr lang="ru-RU" sz="1800" kern="1200" cap="all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д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испетчеризация результатов АДБ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ru-RU" sz="1800" u="sng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Информационный объект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: Сообщения АДБ, Записи результатов АДБ, Электронные отчёты по результатам </a:t>
                      </a:r>
                      <a:r>
                        <a:rPr lang="ru-RU" sz="1800" kern="1200" dirty="0" err="1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АДБСообщения</a:t>
                      </a: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АДБ, Записи результатов АДБ, Электрон­ные отчёты по результатам АДБ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1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ru-RU" sz="2000" u="sng" kern="1200" baseline="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Цель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ru-RU" sz="2000" u="sng" kern="1200" baseline="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службы</a:t>
                      </a:r>
                      <a:r>
                        <a:rPr lang="ru-RU" sz="20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Гарантировать, что информация, связанная  безопасностью открытых информационных систем, регистрируется, и что, при необходимости, на её основе формируются электронные отчёты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520" name="Group 160"/>
          <p:cNvGraphicFramePr>
            <a:graphicFrameLocks noGrp="1"/>
          </p:cNvGraphicFramePr>
          <p:nvPr/>
        </p:nvGraphicFramePr>
        <p:xfrm>
          <a:off x="971550" y="1117600"/>
          <a:ext cx="7921626" cy="4911586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4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90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Е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П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</a:rPr>
                        <a:t>Объект/субъект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ru-RU" sz="2800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Аудиторский центр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+mn-lt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1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</a:rPr>
                        <a:t>Функция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ru-RU" sz="28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Распознавание и анализ событий безопасности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tx2">
                              <a:lumMod val="20000"/>
                              <a:lumOff val="80000"/>
                            </a:schemeClr>
                          </a:outerShdw>
                        </a:effectLst>
                        <a:latin typeface="+mn-lt"/>
                      </a:endParaRPr>
                    </a:p>
                  </a:txBody>
                  <a:tcPr marL="54000" marR="54000" marT="54000" marB="54000" anchor="ctr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5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</a:rPr>
                        <a:t>Мероприятия, связанные с обеспечением СЛАО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AEE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ts val="3000"/>
                        </a:lnSpc>
                      </a:pPr>
                      <a:r>
                        <a:rPr lang="ru-RU" sz="2600" b="1" i="1" kern="1200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9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Определение критерия 1</a:t>
                      </a:r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 для классификации событий безопасности</a:t>
                      </a:r>
                    </a:p>
                    <a:p>
                      <a:pPr hangingPunct="0">
                        <a:lnSpc>
                          <a:spcPts val="3000"/>
                        </a:lnSpc>
                      </a:pPr>
                      <a:r>
                        <a:rPr lang="ru-RU" sz="2600" b="1" i="1" kern="1200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9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Определение критерия 2</a:t>
                      </a:r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 для формирования отчёта по результатам АДБ</a:t>
                      </a: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ru-RU" sz="2600" b="1" i="1" kern="1200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9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Определение критерия 3</a:t>
                      </a:r>
                      <a:r>
                        <a:rPr lang="ru-RU" sz="2600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tx2">
                                <a:lumMod val="20000"/>
                                <a:lumOff val="8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: для анализа результатов АДБ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473200"/>
            <a:ext cx="8001056" cy="475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  <a:buClr>
                <a:srgbClr val="FF0066"/>
              </a:buClr>
              <a:buSzPct val="80000"/>
              <a:buFont typeface="Wingdings" pitchFamily="2" charset="2"/>
              <a:buNone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АДБ позволяет </a:t>
            </a:r>
            <a:r>
              <a:rPr lang="ru-RU" sz="2600" dirty="0" smtClean="0">
                <a:solidFill>
                  <a:srgbClr val="000099"/>
                </a:solidFill>
              </a:rPr>
              <a:t>целенаправленно совершенствовать ПЛБ, помогает обнаруживать нарушения безопасности, предоставляет средства идентификации пользователей (или процессов, действующих от их имени) при совершении ими определённых действий, участвует в обнаружении скомпрометированных ресурсов, и выступает в роли блокиратора действий пользователей, которые мо­гут попытаться нанести ущерб системе.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895350"/>
            <a:ext cx="8358214" cy="4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sz="3200" b="1" i="1" dirty="0">
                <a:solidFill>
                  <a:srgbClr val="FF3300"/>
                </a:solidFill>
                <a:latin typeface="Arial" charset="0"/>
              </a:rPr>
              <a:t>I.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Общие положения</a:t>
            </a:r>
            <a:endParaRPr lang="ru-RU" sz="32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520" name="Group 160"/>
          <p:cNvGraphicFramePr>
            <a:graphicFrameLocks noGrp="1"/>
          </p:cNvGraphicFramePr>
          <p:nvPr/>
        </p:nvGraphicFramePr>
        <p:xfrm>
          <a:off x="927100" y="1028700"/>
          <a:ext cx="7910549" cy="5234650"/>
        </p:xfrm>
        <a:graphic>
          <a:graphicData uri="http://schemas.openxmlformats.org/drawingml/2006/table">
            <a:tbl>
              <a:tblPr/>
              <a:tblGrid>
                <a:gridCol w="634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3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5700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Е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П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Объект/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субъект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9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ru-RU" sz="14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Администратор службы</a:t>
                      </a:r>
                    </a:p>
                    <a:p>
                      <a:pPr algn="ctr"/>
                      <a:r>
                        <a:rPr lang="ru-RU" sz="14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оповещения об опасности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+mn-lt"/>
                      </a:endParaRPr>
                    </a:p>
                  </a:txBody>
                  <a:tcPr marL="36000" marR="36000" marT="54000" marB="36000" anchor="ctr" anchorCtr="1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Аудитор</a:t>
                      </a: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безопасности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+mn-lt"/>
                      </a:endParaRPr>
                    </a:p>
                  </a:txBody>
                  <a:tcPr marL="36000" marR="36000" marT="54000" marB="36000" anchor="ctr" anchorCtr="1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9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Инициатор/</a:t>
                      </a:r>
                    </a:p>
                    <a:p>
                      <a:pPr algn="ctr"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целевой объект</a:t>
                      </a:r>
                    </a:p>
                    <a:p>
                      <a:pPr algn="ctr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Субъект/</a:t>
                      </a:r>
                    </a:p>
                    <a:p>
                      <a:pPr algn="ctr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объект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36000" marR="36000" marT="54000" marB="36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Функция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1600" b="1" kern="1200" cap="all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О</a:t>
                      </a:r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пределение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 (классификация)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  события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600" b="1" kern="1200" cap="all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О</a:t>
                      </a:r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бработка СОП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600" b="1" kern="1200" cap="all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А</a:t>
                      </a:r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нализ результатов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 АДБ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36000" marR="36000" marT="54000" marB="36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Выбор события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600" b="1" kern="1200" cap="all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К</a:t>
                      </a:r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лассификация выбранного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 события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600" b="1" kern="1200" cap="all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а</a:t>
                      </a:r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нализ результатов АДБ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600" b="1" kern="1200" cap="all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р</a:t>
                      </a:r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егистрация результатов АДБ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600" b="1" kern="1200" cap="all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ф</a:t>
                      </a:r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ормирование отчёта по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 результатам АДБ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600" b="1" kern="1200" cap="all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п</a:t>
                      </a:r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редоставление записей БДРА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1600" b="1" kern="1200" cap="all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а</a:t>
                      </a:r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рхивирование записей БДРА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36000" marR="36000" marT="54000" marB="36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36000" marR="36000" marT="54000" marB="36000" anchor="ctr" anchorCtr="1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08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</a:rPr>
                        <a:t>Мероприя-тия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</a:rPr>
                        <a:t>, </a:t>
                      </a:r>
                      <a:r>
                        <a:rPr kumimoji="0" lang="ru-R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</a:rPr>
                        <a:t>функциона-льно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</a:rPr>
                        <a:t> связанные со СЛАО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Формирование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 информации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Отбор информации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(Информация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 содержащаяся в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 СОП)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36000" marR="36000" marT="54000" marB="36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A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Формирование информации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Отбор информации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- Анализ информации</a:t>
                      </a:r>
                    </a:p>
                    <a:p>
                      <a:pPr hangingPunct="0"/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 (Информация содержащаяся в</a:t>
                      </a:r>
                    </a:p>
                    <a:p>
                      <a:r>
                        <a:rPr lang="ru-RU" sz="1600" b="1" kern="1200" dirty="0" smtClean="0"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rgbClr val="FF3300"/>
                            </a:outerShdw>
                          </a:effectLst>
                          <a:latin typeface="Arial Narrow" pitchFamily="34" charset="0"/>
                          <a:ea typeface="+mn-ea"/>
                          <a:cs typeface="+mn-cs"/>
                        </a:rPr>
                        <a:t>   сообщении АДБ)</a:t>
                      </a:r>
                    </a:p>
                  </a:txBody>
                  <a:tcPr marL="36000" marR="36000" marT="54000" marB="36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kern="1200" dirty="0" smtClean="0"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25400" dir="2700000" algn="ctr" rotWithShape="0">
                            <a:srgbClr val="FF3300"/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443" name="Group 59"/>
          <p:cNvGraphicFramePr>
            <a:graphicFrameLocks noGrp="1"/>
          </p:cNvGraphicFramePr>
          <p:nvPr/>
        </p:nvGraphicFramePr>
        <p:xfrm>
          <a:off x="971550" y="1295400"/>
          <a:ext cx="7921628" cy="460512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80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Элементы входных/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25400" dir="2700000" algn="ctr" rotWithShape="0">
                              <a:schemeClr val="bg1"/>
                            </a:outerShdw>
                          </a:effectLst>
                          <a:latin typeface="Arial" charset="0"/>
                        </a:rPr>
                        <a:t>выходных данных, определяемые Аудиторским центром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1800" b="1" i="1" kern="1200" cap="all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  <a:r>
                        <a:rPr lang="ru-RU" sz="1800" b="1" i="1" kern="1200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ритерий 1</a:t>
                      </a:r>
                      <a:endParaRPr lang="ru-RU" sz="1800" b="1" kern="1200" dirty="0" smtClean="0">
                        <a:solidFill>
                          <a:srgbClr val="C00000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тип события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время</a:t>
                      </a:r>
                    </a:p>
                    <a:p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объект/</a:t>
                      </a:r>
                    </a:p>
                    <a:p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субъект</a:t>
                      </a:r>
                      <a:endParaRPr kumimoji="0" lang="ru-RU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1800" b="1" i="1" kern="1200" cap="all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  <a:r>
                        <a:rPr lang="ru-RU" sz="1800" b="1" i="1" kern="1200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ритерий 2</a:t>
                      </a:r>
                      <a:endParaRPr lang="ru-RU" sz="1800" b="1" kern="1200" dirty="0" smtClean="0">
                        <a:solidFill>
                          <a:srgbClr val="C00000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тип записи</a:t>
                      </a:r>
                    </a:p>
                    <a:p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тип</a:t>
                      </a:r>
                    </a:p>
                    <a:p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события</a:t>
                      </a: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1800" b="1" i="1" kern="1200" cap="all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к</a:t>
                      </a:r>
                      <a:r>
                        <a:rPr lang="ru-RU" sz="1800" b="1" i="1" kern="1200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ритерий 3</a:t>
                      </a:r>
                      <a:endParaRPr lang="ru-RU" sz="1800" b="1" kern="1200" dirty="0" smtClean="0">
                        <a:solidFill>
                          <a:srgbClr val="C00000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тип события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число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b="1" kern="1200" dirty="0" err="1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происше</a:t>
                      </a:r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b="1" kern="1200" dirty="0" err="1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ствий</a:t>
                      </a:r>
                      <a:endParaRPr lang="ru-RU" sz="1800" b="1" kern="1200" dirty="0" smtClean="0"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период</a:t>
                      </a:r>
                    </a:p>
                    <a:p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времени</a:t>
                      </a: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действие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(процедура),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которое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должно быть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выполнено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ВИ, которая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должна быть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b="1" kern="1200" dirty="0" err="1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сформиро</a:t>
                      </a:r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b="1" kern="1200" dirty="0" err="1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вана</a:t>
                      </a: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списки</a:t>
                      </a:r>
                    </a:p>
                    <a:p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записей</a:t>
                      </a:r>
                      <a:endParaRPr kumimoji="0" lang="ru-RU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5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действие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(процедура),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которое</a:t>
                      </a:r>
                    </a:p>
                    <a:p>
                      <a:pPr hangingPunct="0"/>
                      <a:r>
                        <a:rPr lang="ru-RU" sz="1800" b="1" kern="1200" baseline="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должно быть</a:t>
                      </a:r>
                    </a:p>
                    <a:p>
                      <a:pPr hangingPunct="0"/>
                      <a:r>
                        <a:rPr lang="ru-RU" sz="18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выполнено</a:t>
                      </a:r>
                    </a:p>
                  </a:txBody>
                  <a:tcPr marL="54000" marR="54000" marT="54000" marB="54000" horzOverflow="overflow"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443" name="Group 59"/>
          <p:cNvGraphicFramePr>
            <a:graphicFrameLocks noGrp="1"/>
          </p:cNvGraphicFramePr>
          <p:nvPr/>
        </p:nvGraphicFramePr>
        <p:xfrm>
          <a:off x="971550" y="1428750"/>
          <a:ext cx="7921625" cy="4184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М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И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508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" charset="0"/>
                        </a:rPr>
                        <a:t>Я</a:t>
                      </a:r>
                    </a:p>
                  </a:txBody>
                  <a:tcPr marL="90000" marR="90000" marT="46800" marB="46800" anchor="ctr" anchorCtr="1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Тип информации, используемой в процедурах СЛАО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Тип сообщения/информации</a:t>
                      </a:r>
                    </a:p>
                    <a:p>
                      <a:pPr hangingPunct="0"/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УИД элементов</a:t>
                      </a:r>
                    </a:p>
                    <a:p>
                      <a:pPr hangingPunct="0"/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Причина формирования</a:t>
                      </a:r>
                    </a:p>
                    <a:p>
                      <a:pPr hangingPunct="0"/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сообщения</a:t>
                      </a:r>
                    </a:p>
                    <a:p>
                      <a:pPr hangingPunct="0"/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УИД средств определения</a:t>
                      </a:r>
                    </a:p>
                    <a:p>
                      <a:pPr hangingPunct="0"/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(классификации) события, </a:t>
                      </a:r>
                    </a:p>
                    <a:p>
                      <a:pPr hangingPunct="0"/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предоставления записей БДРА </a:t>
                      </a:r>
                    </a:p>
                    <a:p>
                      <a:pPr hangingPunct="0"/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и/или регистрации данных</a:t>
                      </a:r>
                    </a:p>
                    <a:p>
                      <a:pPr hangingPunct="0"/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(результатов) АДБ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rgbClr val="FF0000"/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dist="12700" dir="2700000" algn="ctr" rotWithShape="0">
                              <a:srgbClr val="FF3300"/>
                            </a:outerShdw>
                          </a:effectLst>
                          <a:latin typeface="Arial" charset="0"/>
                        </a:rPr>
                        <a:t>Контрольная информация</a:t>
                      </a: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/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Время</a:t>
                      </a:r>
                    </a:p>
                    <a:p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ru-RU" sz="2200" b="1" kern="1200" cap="all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</a:t>
                      </a:r>
                      <a:r>
                        <a:rPr lang="ru-RU" sz="2200" b="1" kern="1200" dirty="0" smtClean="0">
                          <a:solidFill>
                            <a:srgbClr val="000099"/>
                          </a:solidFill>
                          <a:effectLst>
                            <a:outerShdw dist="38100" dir="2700000" algn="ctr" rotWithShape="0">
                              <a:srgbClr val="FF0000"/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роисшествия</a:t>
                      </a:r>
                      <a:endPara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rgbClr val="FF0000"/>
                          </a:outerShdw>
                        </a:effectLst>
                        <a:latin typeface="Arial" charset="0"/>
                      </a:endParaRPr>
                    </a:p>
                  </a:txBody>
                  <a:tcPr marL="54000" marR="54000" marT="54000" marB="54000" horzOverflow="overflow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0066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8298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200"/>
              </a:lnSpc>
              <a:buClr>
                <a:srgbClr val="FF0066"/>
              </a:buClr>
              <a:buSzPct val="80000"/>
              <a:buFont typeface="Wingdings" pitchFamily="2" charset="2"/>
              <a:buNone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При предотвращении нарушений безопасности </a:t>
            </a:r>
            <a:r>
              <a:rPr lang="ru-RU" sz="3200" i="1" dirty="0" smtClean="0">
                <a:solidFill>
                  <a:srgbClr val="FF0066"/>
                </a:solidFill>
              </a:rPr>
              <a:t>способы АДБ </a:t>
            </a:r>
            <a:r>
              <a:rPr lang="ru-RU" sz="3200" dirty="0" smtClean="0">
                <a:solidFill>
                  <a:srgbClr val="000099"/>
                </a:solidFill>
              </a:rPr>
              <a:t>(СПАД) напрямую не используются. Они </a:t>
            </a:r>
            <a:r>
              <a:rPr lang="ru-RU" sz="3200" i="1" dirty="0" smtClean="0">
                <a:solidFill>
                  <a:srgbClr val="FF0066"/>
                </a:solidFill>
              </a:rPr>
              <a:t>предназначены для обнаружения, регистрации и анализа событий</a:t>
            </a:r>
            <a:r>
              <a:rPr lang="ru-RU" sz="3200" dirty="0" smtClean="0">
                <a:solidFill>
                  <a:srgbClr val="000099"/>
                </a:solidFill>
              </a:rPr>
              <a:t>. Это позволяет вносить изменения в функциональные процедуры с последующим их внедрением, в ответ на нештатные события, например, нарушения безопасности.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82980"/>
            <a:ext cx="8001056" cy="530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200"/>
              </a:lnSpc>
              <a:buClr>
                <a:srgbClr val="FF0066"/>
              </a:buClr>
              <a:buSzPct val="80000"/>
              <a:buFont typeface="Wingdings" pitchFamily="2" charset="2"/>
              <a:buNone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СОП формируется вслед за обнаружением любых событий безопасности</a:t>
            </a:r>
            <a:r>
              <a:rPr lang="ru-RU" sz="2600" dirty="0" smtClean="0">
                <a:solidFill>
                  <a:srgbClr val="000099"/>
                </a:solidFill>
              </a:rPr>
              <a:t>, определяемых ПЛБ как условие оповещения об опасности. Это могло бы включать </a:t>
            </a:r>
            <a:r>
              <a:rPr lang="ru-RU" sz="2600" i="1" dirty="0" smtClean="0">
                <a:solidFill>
                  <a:srgbClr val="FF0066"/>
                </a:solidFill>
              </a:rPr>
              <a:t>предварительно согласованный предельный случай, достижение которого тоже является условием подачи СОП</a:t>
            </a:r>
            <a:r>
              <a:rPr lang="ru-RU" sz="2600" dirty="0" smtClean="0">
                <a:solidFill>
                  <a:srgbClr val="000099"/>
                </a:solidFill>
              </a:rPr>
              <a:t>. Некоторые из этих случаев могут потребовать незамедлительного </a:t>
            </a:r>
            <a:r>
              <a:rPr lang="ru-RU" sz="2600" i="1" dirty="0" smtClean="0">
                <a:solidFill>
                  <a:srgbClr val="FF0066"/>
                </a:solidFill>
              </a:rPr>
              <a:t>проведения процедуры восстановления</a:t>
            </a:r>
            <a:r>
              <a:rPr lang="ru-RU" sz="2600" dirty="0" smtClean="0">
                <a:solidFill>
                  <a:srgbClr val="000099"/>
                </a:solidFill>
              </a:rPr>
              <a:t>, а другие — последующего расследования в целях определения, какое действие необходимо, если не предписано что-либо другое.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43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2400" i="1" dirty="0" smtClean="0">
                <a:solidFill>
                  <a:srgbClr val="FF0066"/>
                </a:solidFill>
              </a:rPr>
              <a:t>Реализация модели АДБ и СОП может потребовать использование других СЛБ </a:t>
            </a:r>
            <a:r>
              <a:rPr lang="ru-RU" sz="2400" dirty="0" smtClean="0">
                <a:solidFill>
                  <a:srgbClr val="000099"/>
                </a:solidFill>
              </a:rPr>
              <a:t>в целях обеспечения самих СЛАД и СЛОО, а также для обеспечения гарантий их корректного и надёжного функционирования.</a:t>
            </a:r>
          </a:p>
          <a:p>
            <a:pPr>
              <a:lnSpc>
                <a:spcPts val="2800"/>
              </a:lnSpc>
            </a:pPr>
            <a:r>
              <a:rPr lang="ru-RU" sz="2400" dirty="0" smtClean="0">
                <a:solidFill>
                  <a:srgbClr val="000099"/>
                </a:solidFill>
              </a:rPr>
              <a:t>Несмотря на то, что итоговые данные (результаты) АДБ и процедуры аудиторской проверки обеспечения (состояния) безопасности (ПРАД) обладают определёнными характеристиками, </a:t>
            </a:r>
            <a:r>
              <a:rPr lang="ru-RU" sz="2400" i="1" dirty="0" smtClean="0">
                <a:solidFill>
                  <a:srgbClr val="FF0066"/>
                </a:solidFill>
              </a:rPr>
              <a:t>рассматриваемые далее средства и способы могут использоваться при формировании результатов процедур аудиторской проверки и в самих процедурах аудиторской проверки</a:t>
            </a:r>
            <a:r>
              <a:rPr lang="ru-RU" sz="2400" dirty="0" smtClean="0">
                <a:solidFill>
                  <a:srgbClr val="000099"/>
                </a:solidFill>
              </a:rPr>
              <a:t>, но которые не относятся к обеспечению безопасности.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2500" dirty="0" smtClean="0">
                <a:solidFill>
                  <a:srgbClr val="000099"/>
                </a:solidFill>
              </a:rPr>
              <a:t>С точки зрения безопасности максимальная эффективность достигается за счёт обеспечения гарантий того, что в систему будут внедрены дополнительные требования по применению АДБ. Более того, </a:t>
            </a:r>
            <a:r>
              <a:rPr lang="ru-RU" sz="2500" i="1" dirty="0" smtClean="0">
                <a:solidFill>
                  <a:srgbClr val="FF0066"/>
                </a:solidFill>
              </a:rPr>
              <a:t>системные проектировщики должны учитывать необходимость использования средств АДБ </a:t>
            </a:r>
            <a:r>
              <a:rPr lang="ru-RU" sz="2500" dirty="0" smtClean="0">
                <a:solidFill>
                  <a:srgbClr val="000099"/>
                </a:solidFill>
              </a:rPr>
              <a:t>(т.е. уже существующих средств тестирования и анализа) </a:t>
            </a:r>
            <a:r>
              <a:rPr lang="ru-RU" sz="2500" i="1" dirty="0" smtClean="0">
                <a:solidFill>
                  <a:srgbClr val="FF0066"/>
                </a:solidFill>
              </a:rPr>
              <a:t>в разрабатываемых процессах и создаваемых ими системах</a:t>
            </a:r>
            <a:r>
              <a:rPr lang="ru-RU" sz="2500" dirty="0" smtClean="0">
                <a:solidFill>
                  <a:srgbClr val="000099"/>
                </a:solidFill>
              </a:rPr>
              <a:t>.</a:t>
            </a:r>
          </a:p>
          <a:p>
            <a:r>
              <a:rPr lang="ru-RU" sz="2500" i="1" dirty="0" smtClean="0">
                <a:solidFill>
                  <a:srgbClr val="FF0066"/>
                </a:solidFill>
              </a:rPr>
              <a:t>(</a:t>
            </a:r>
            <a:r>
              <a:rPr lang="ru-RU" sz="2500" i="1" u="sng" dirty="0" smtClean="0">
                <a:solidFill>
                  <a:srgbClr val="FF0066"/>
                </a:solidFill>
              </a:rPr>
              <a:t>Примечание</a:t>
            </a:r>
            <a:r>
              <a:rPr lang="ru-RU" sz="2500" i="1" dirty="0" smtClean="0">
                <a:solidFill>
                  <a:srgbClr val="FF0066"/>
                </a:solidFill>
              </a:rPr>
              <a:t>. Модель АДБ и СОП не рассматривает, как с ней связаны функциональные и вспомогательные средства обеспечения.)</a:t>
            </a:r>
            <a:endParaRPr lang="ru-RU" sz="2500" i="1" dirty="0">
              <a:solidFill>
                <a:srgbClr val="FF0066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784350"/>
            <a:ext cx="8001056" cy="134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Для реализации СЛАД и СЛОО </a:t>
            </a:r>
            <a:r>
              <a:rPr lang="ru-RU" dirty="0" smtClean="0">
                <a:solidFill>
                  <a:srgbClr val="000099"/>
                </a:solidFill>
              </a:rPr>
              <a:t>необходимо выполнение различных функций, среди которых: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806450"/>
            <a:ext cx="8358214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1.1. Модель и функции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1.1.1. Функции СЛАД и СЛОО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3251200"/>
            <a:ext cx="8001000" cy="305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определение (классификация) события</a:t>
            </a:r>
            <a:r>
              <a:rPr lang="ru-RU" sz="2600" dirty="0" smtClean="0">
                <a:solidFill>
                  <a:srgbClr val="FF0066"/>
                </a:solidFill>
              </a:rPr>
              <a:t> </a:t>
            </a:r>
            <a:r>
              <a:rPr lang="ru-RU" sz="2600" dirty="0" smtClean="0">
                <a:solidFill>
                  <a:srgbClr val="000099"/>
                </a:solidFill>
              </a:rPr>
              <a:t>(</a:t>
            </a:r>
            <a:r>
              <a:rPr lang="en-US" sz="2600" dirty="0" smtClean="0">
                <a:solidFill>
                  <a:srgbClr val="000099"/>
                </a:solidFill>
              </a:rPr>
              <a:t>event discriminator</a:t>
            </a:r>
            <a:r>
              <a:rPr lang="ru-RU" sz="2600" dirty="0" smtClean="0">
                <a:solidFill>
                  <a:srgbClr val="000099"/>
                </a:solidFill>
              </a:rPr>
              <a:t>), которая обеспечивает предварительный анализ события и определяет, куда следует направлять данные о событии, либо средству регистрации, либо средству обработки СОП;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1073150"/>
            <a:ext cx="7956550" cy="527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0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регистрация данных (результатов) АДБ</a:t>
            </a:r>
            <a:r>
              <a:rPr lang="ru-RU" sz="2400" dirty="0" smtClean="0">
                <a:solidFill>
                  <a:srgbClr val="FF0066"/>
                </a:solidFill>
              </a:rPr>
              <a:t> </a:t>
            </a:r>
            <a:r>
              <a:rPr lang="ru-RU" sz="2400" dirty="0" smtClean="0">
                <a:solidFill>
                  <a:srgbClr val="000099"/>
                </a:solidFill>
              </a:rPr>
              <a:t>(</a:t>
            </a:r>
            <a:r>
              <a:rPr lang="en-US" sz="2400" dirty="0" smtClean="0">
                <a:solidFill>
                  <a:srgbClr val="000099"/>
                </a:solidFill>
              </a:rPr>
              <a:t>audit recorder</a:t>
            </a:r>
            <a:r>
              <a:rPr lang="ru-RU" sz="2400" dirty="0" smtClean="0">
                <a:solidFill>
                  <a:srgbClr val="000099"/>
                </a:solidFill>
              </a:rPr>
              <a:t>), которая заключается в формировании записей АДБ и хранении этих записей в базе данных для результатов АДБ (БДРА);</a:t>
            </a:r>
          </a:p>
          <a:p>
            <a:pPr marL="365125" indent="-365125" algn="l">
              <a:lnSpc>
                <a:spcPts val="30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обработка СОП</a:t>
            </a:r>
            <a:r>
              <a:rPr lang="ru-RU" sz="2400" dirty="0" smtClean="0">
                <a:solidFill>
                  <a:srgbClr val="FF0066"/>
                </a:solidFill>
              </a:rPr>
              <a:t> </a:t>
            </a:r>
            <a:r>
              <a:rPr lang="ru-RU" sz="2400" dirty="0" smtClean="0">
                <a:solidFill>
                  <a:srgbClr val="000099"/>
                </a:solidFill>
              </a:rPr>
              <a:t>(</a:t>
            </a:r>
            <a:r>
              <a:rPr lang="en-US" sz="2400" dirty="0" smtClean="0">
                <a:solidFill>
                  <a:srgbClr val="000099"/>
                </a:solidFill>
              </a:rPr>
              <a:t>alarm processor</a:t>
            </a:r>
            <a:r>
              <a:rPr lang="ru-RU" sz="2400" dirty="0" smtClean="0">
                <a:solidFill>
                  <a:srgbClr val="000099"/>
                </a:solidFill>
              </a:rPr>
              <a:t>), которая заключается в формировании со­общения аудиторской проверки и реагировании на поступивший СОП;</a:t>
            </a:r>
          </a:p>
          <a:p>
            <a:pPr marL="365125" indent="-365125" algn="l">
              <a:lnSpc>
                <a:spcPts val="30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i="1" dirty="0" smtClean="0">
                <a:solidFill>
                  <a:srgbClr val="FF0066"/>
                </a:solidFill>
              </a:rPr>
              <a:t>анализ результатов АДБ</a:t>
            </a:r>
            <a:r>
              <a:rPr lang="ru-RU" sz="2400" dirty="0" smtClean="0">
                <a:solidFill>
                  <a:srgbClr val="FF0066"/>
                </a:solidFill>
              </a:rPr>
              <a:t> </a:t>
            </a:r>
            <a:r>
              <a:rPr lang="ru-RU" sz="2400" dirty="0" smtClean="0">
                <a:solidFill>
                  <a:srgbClr val="000099"/>
                </a:solidFill>
              </a:rPr>
              <a:t>(</a:t>
            </a:r>
            <a:r>
              <a:rPr lang="en-US" sz="2400" dirty="0" smtClean="0">
                <a:solidFill>
                  <a:srgbClr val="000099"/>
                </a:solidFill>
              </a:rPr>
              <a:t>audit analyser</a:t>
            </a:r>
            <a:r>
              <a:rPr lang="ru-RU" sz="2400" dirty="0" smtClean="0">
                <a:solidFill>
                  <a:srgbClr val="000099"/>
                </a:solidFill>
              </a:rPr>
              <a:t>), который заключается в поверке результатов АДБ и, если необходимо, формирует СОП и сообщения АДБ;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795655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0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500" i="1" dirty="0" smtClean="0">
                <a:solidFill>
                  <a:srgbClr val="FF0066"/>
                </a:solidFill>
              </a:rPr>
              <a:t>формирование отчёта по результатам АДБ </a:t>
            </a:r>
            <a:r>
              <a:rPr lang="ru-RU" sz="2500" dirty="0" smtClean="0">
                <a:solidFill>
                  <a:srgbClr val="000099"/>
                </a:solidFill>
              </a:rPr>
              <a:t>(</a:t>
            </a:r>
            <a:r>
              <a:rPr lang="en-US" sz="2500" dirty="0" smtClean="0">
                <a:solidFill>
                  <a:srgbClr val="000099"/>
                </a:solidFill>
              </a:rPr>
              <a:t>audit trail examiner</a:t>
            </a:r>
            <a:r>
              <a:rPr lang="ru-RU" sz="2500" dirty="0" smtClean="0">
                <a:solidFill>
                  <a:srgbClr val="000099"/>
                </a:solidFill>
              </a:rPr>
              <a:t>), которое заключается в формировании отчетов (электронных докладов) на основе одного или нескольких результатов АДБ;</a:t>
            </a:r>
          </a:p>
          <a:p>
            <a:pPr marL="365125" indent="-365125" algn="l">
              <a:lnSpc>
                <a:spcPts val="30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500" i="1" dirty="0" smtClean="0">
                <a:solidFill>
                  <a:srgbClr val="FF0066"/>
                </a:solidFill>
              </a:rPr>
              <a:t>предоставление записей БДРА</a:t>
            </a:r>
            <a:r>
              <a:rPr lang="ru-RU" sz="2500" dirty="0" smtClean="0">
                <a:solidFill>
                  <a:srgbClr val="FF0066"/>
                </a:solidFill>
              </a:rPr>
              <a:t> </a:t>
            </a:r>
            <a:r>
              <a:rPr lang="ru-RU" sz="2500" dirty="0" smtClean="0">
                <a:solidFill>
                  <a:srgbClr val="000099"/>
                </a:solidFill>
              </a:rPr>
              <a:t>(</a:t>
            </a:r>
            <a:r>
              <a:rPr lang="en-US" sz="2500" dirty="0" smtClean="0">
                <a:solidFill>
                  <a:srgbClr val="000099"/>
                </a:solidFill>
              </a:rPr>
              <a:t>audit provider</a:t>
            </a:r>
            <a:r>
              <a:rPr lang="ru-RU" sz="2500" dirty="0" smtClean="0">
                <a:solidFill>
                  <a:srgbClr val="000099"/>
                </a:solidFill>
              </a:rPr>
              <a:t>), которое заключается в передаче (доставке) записей БДРА по некоторому критерию;</a:t>
            </a:r>
          </a:p>
          <a:p>
            <a:pPr marL="365125" indent="-365125" algn="l">
              <a:lnSpc>
                <a:spcPts val="30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500" i="1" dirty="0" smtClean="0">
                <a:solidFill>
                  <a:srgbClr val="FF0066"/>
                </a:solidFill>
              </a:rPr>
              <a:t>архивирование записей БДРА</a:t>
            </a:r>
            <a:r>
              <a:rPr lang="ru-RU" sz="2500" dirty="0" smtClean="0">
                <a:solidFill>
                  <a:srgbClr val="FF0066"/>
                </a:solidFill>
              </a:rPr>
              <a:t> </a:t>
            </a:r>
            <a:r>
              <a:rPr lang="ru-RU" sz="2500" dirty="0" smtClean="0">
                <a:solidFill>
                  <a:srgbClr val="000099"/>
                </a:solidFill>
              </a:rPr>
              <a:t>(</a:t>
            </a:r>
            <a:r>
              <a:rPr lang="en-US" sz="2500" dirty="0" smtClean="0">
                <a:solidFill>
                  <a:srgbClr val="000099"/>
                </a:solidFill>
              </a:rPr>
              <a:t>audit </a:t>
            </a:r>
            <a:r>
              <a:rPr lang="en-US" sz="2500" dirty="0" err="1" smtClean="0">
                <a:solidFill>
                  <a:srgbClr val="000099"/>
                </a:solidFill>
              </a:rPr>
              <a:t>archiver</a:t>
            </a:r>
            <a:r>
              <a:rPr lang="ru-RU" sz="2500" dirty="0" smtClean="0">
                <a:solidFill>
                  <a:srgbClr val="000099"/>
                </a:solidFill>
              </a:rPr>
              <a:t>), которое заключается в передаче (доставке) некоторых записей БДРА на архивное хранение (в архив).</a:t>
            </a:r>
            <a:endParaRPr lang="ru-RU" sz="25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850900"/>
            <a:ext cx="8001056" cy="554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2900"/>
              </a:lnSpc>
            </a:pPr>
            <a:r>
              <a:rPr lang="ru-RU" sz="2400" dirty="0" smtClean="0">
                <a:solidFill>
                  <a:srgbClr val="000099"/>
                </a:solidFill>
              </a:rPr>
              <a:t>В </a:t>
            </a:r>
            <a:r>
              <a:rPr lang="ru-RU" sz="2400" smtClean="0">
                <a:solidFill>
                  <a:srgbClr val="000099"/>
                </a:solidFill>
              </a:rPr>
              <a:t>данной лекции </a:t>
            </a:r>
            <a:r>
              <a:rPr lang="ru-RU" sz="2400" dirty="0" smtClean="0">
                <a:solidFill>
                  <a:srgbClr val="000099"/>
                </a:solidFill>
              </a:rPr>
              <a:t>описывается </a:t>
            </a:r>
            <a:r>
              <a:rPr lang="ru-RU" sz="2400" i="1" dirty="0" smtClean="0">
                <a:solidFill>
                  <a:srgbClr val="FF0066"/>
                </a:solidFill>
              </a:rPr>
              <a:t>базовая модель обработки сигналов службы оповещения об опасности (о нарушении безопасности) и проведения аудита безопасности открытых систем</a:t>
            </a:r>
            <a:r>
              <a:rPr lang="ru-RU" sz="2400" dirty="0" smtClean="0">
                <a:solidFill>
                  <a:srgbClr val="000099"/>
                </a:solidFill>
              </a:rPr>
              <a:t> ЭМВОС и Интернет-архитектуры. </a:t>
            </a:r>
            <a:r>
              <a:rPr lang="ru-RU" sz="2400" i="1" dirty="0" smtClean="0">
                <a:solidFill>
                  <a:srgbClr val="FF3300"/>
                </a:solidFill>
              </a:rPr>
              <a:t>Аудит безопасности</a:t>
            </a:r>
            <a:r>
              <a:rPr lang="ru-RU" sz="2400" dirty="0" smtClean="0">
                <a:solidFill>
                  <a:srgbClr val="000099"/>
                </a:solidFill>
              </a:rPr>
              <a:t> (АДБ) представляет собой независимые ревизию и анализ системных записей и основных направлений деятельности. </a:t>
            </a:r>
            <a:r>
              <a:rPr lang="ru-RU" sz="2400" i="1" dirty="0" smtClean="0">
                <a:solidFill>
                  <a:srgbClr val="FF3300"/>
                </a:solidFill>
              </a:rPr>
              <a:t>Служба аудита безопасности</a:t>
            </a:r>
            <a:r>
              <a:rPr lang="ru-RU" sz="2400" dirty="0" smtClean="0">
                <a:solidFill>
                  <a:srgbClr val="FF3300"/>
                </a:solidFill>
              </a:rPr>
              <a:t> </a:t>
            </a:r>
            <a:r>
              <a:rPr lang="ru-RU" sz="2400" dirty="0" smtClean="0">
                <a:solidFill>
                  <a:srgbClr val="000099"/>
                </a:solidFill>
              </a:rPr>
              <a:t>(СЛАД) предоставляет аудиторскому центру возможность определять, отбирать и администрировать события, которые необходимо зарегистрировать в качестве данных для последующего проведения аудиторской проверки обеспечения (состояния) ИБ.</a:t>
            </a:r>
            <a:endParaRPr lang="ru-RU" sz="25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127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4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Для распределённых СЛАД и СЛОО </a:t>
            </a:r>
            <a:r>
              <a:rPr lang="ru-RU" dirty="0" smtClean="0">
                <a:solidFill>
                  <a:srgbClr val="000099"/>
                </a:solidFill>
              </a:rPr>
              <a:t>необходимо выполнение следующих дополнительных функций: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2228850"/>
            <a:ext cx="8001000" cy="410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1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отбор результатов АДБ</a:t>
            </a:r>
            <a:r>
              <a:rPr lang="ru-RU" sz="2600" dirty="0" smtClean="0">
                <a:solidFill>
                  <a:srgbClr val="FF0066"/>
                </a:solidFill>
              </a:rPr>
              <a:t> </a:t>
            </a:r>
            <a:r>
              <a:rPr lang="ru-RU" sz="2600" dirty="0" smtClean="0">
                <a:solidFill>
                  <a:srgbClr val="000099"/>
                </a:solidFill>
              </a:rPr>
              <a:t>(</a:t>
            </a:r>
            <a:r>
              <a:rPr lang="en-US" sz="2600" dirty="0" smtClean="0">
                <a:solidFill>
                  <a:srgbClr val="000099"/>
                </a:solidFill>
              </a:rPr>
              <a:t>audit trail collector</a:t>
            </a:r>
            <a:r>
              <a:rPr lang="ru-RU" sz="2600" dirty="0" smtClean="0">
                <a:solidFill>
                  <a:srgbClr val="000099"/>
                </a:solidFill>
              </a:rPr>
              <a:t>), который заключается в сборе записей из распределённых БДРА в одну определённую БДРА;</a:t>
            </a:r>
          </a:p>
          <a:p>
            <a:pPr marL="365125" indent="-365125" algn="l">
              <a:lnSpc>
                <a:spcPts val="31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диспетчеризация результатов АДБ</a:t>
            </a:r>
            <a:r>
              <a:rPr lang="ru-RU" sz="2600" dirty="0" smtClean="0">
                <a:solidFill>
                  <a:srgbClr val="FF0066"/>
                </a:solidFill>
              </a:rPr>
              <a:t> </a:t>
            </a:r>
            <a:r>
              <a:rPr lang="ru-RU" sz="2600" dirty="0" smtClean="0">
                <a:solidFill>
                  <a:srgbClr val="000099"/>
                </a:solidFill>
              </a:rPr>
              <a:t>(</a:t>
            </a:r>
            <a:r>
              <a:rPr lang="en-US" sz="2600" dirty="0" smtClean="0">
                <a:solidFill>
                  <a:srgbClr val="000099"/>
                </a:solidFill>
              </a:rPr>
              <a:t>audit dispatcher</a:t>
            </a:r>
            <a:r>
              <a:rPr lang="ru-RU" sz="2600" dirty="0" smtClean="0">
                <a:solidFill>
                  <a:srgbClr val="000099"/>
                </a:solidFill>
              </a:rPr>
              <a:t>), которая заключается в доставке частей (или в целом виде) записей из распределённых БДРА средству, реализующему функцию отбор результатов АДБ.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2900"/>
              </a:lnSpc>
            </a:pPr>
            <a:r>
              <a:rPr lang="ru-RU" sz="2500" i="1" dirty="0" smtClean="0">
                <a:solidFill>
                  <a:srgbClr val="FF0066"/>
                </a:solidFill>
              </a:rPr>
              <a:t>Модель АДБ и СОП включает несколько фаз </a:t>
            </a:r>
            <a:r>
              <a:rPr lang="ru-RU" sz="2500" dirty="0" smtClean="0">
                <a:solidFill>
                  <a:srgbClr val="000099"/>
                </a:solidFill>
              </a:rPr>
              <a:t>(рис. 1). За </a:t>
            </a:r>
            <a:r>
              <a:rPr lang="ru-RU" sz="2500" i="1" dirty="0" smtClean="0">
                <a:solidFill>
                  <a:srgbClr val="FF0066"/>
                </a:solidFill>
              </a:rPr>
              <a:t>обнаружением</a:t>
            </a:r>
            <a:r>
              <a:rPr lang="ru-RU" sz="2500" dirty="0" smtClean="0">
                <a:solidFill>
                  <a:srgbClr val="000099"/>
                </a:solidFill>
              </a:rPr>
              <a:t> события следует его обязательная </a:t>
            </a:r>
            <a:r>
              <a:rPr lang="ru-RU" sz="2500" i="1" dirty="0" smtClean="0">
                <a:solidFill>
                  <a:srgbClr val="FF0066"/>
                </a:solidFill>
              </a:rPr>
              <a:t>классификация</a:t>
            </a:r>
            <a:r>
              <a:rPr lang="ru-RU" sz="2500" dirty="0" smtClean="0">
                <a:solidFill>
                  <a:srgbClr val="000099"/>
                </a:solidFill>
              </a:rPr>
              <a:t>, т.е. связано ли это событие с обеспечением (состоянием) безопасности или нет. </a:t>
            </a:r>
            <a:r>
              <a:rPr lang="ru-RU" sz="2500" i="1" dirty="0" smtClean="0">
                <a:solidFill>
                  <a:srgbClr val="FF0066"/>
                </a:solidFill>
              </a:rPr>
              <a:t>Средство классификации события</a:t>
            </a:r>
            <a:r>
              <a:rPr lang="ru-RU" sz="2500" dirty="0" smtClean="0">
                <a:solidFill>
                  <a:srgbClr val="000099"/>
                </a:solidFill>
              </a:rPr>
              <a:t> анализирует событие, чтобы определить, целесообразно ли сформировать сообщение АДБ и/или сообщение для подачи СОП. Сообщения АДБ доставляются на </a:t>
            </a:r>
            <a:r>
              <a:rPr lang="ru-RU" sz="2500" i="1" dirty="0" smtClean="0">
                <a:solidFill>
                  <a:srgbClr val="FF0066"/>
                </a:solidFill>
              </a:rPr>
              <a:t>средство регистрации</a:t>
            </a:r>
            <a:r>
              <a:rPr lang="ru-RU" sz="2500" dirty="0" smtClean="0">
                <a:solidFill>
                  <a:srgbClr val="FF0066"/>
                </a:solidFill>
              </a:rPr>
              <a:t> </a:t>
            </a:r>
            <a:r>
              <a:rPr lang="ru-RU" sz="2500" dirty="0" smtClean="0">
                <a:solidFill>
                  <a:srgbClr val="000099"/>
                </a:solidFill>
              </a:rPr>
              <a:t>(регистратор). СОП доставляются на </a:t>
            </a:r>
            <a:r>
              <a:rPr lang="ru-RU" sz="2500" i="1" dirty="0" smtClean="0">
                <a:solidFill>
                  <a:srgbClr val="FF0066"/>
                </a:solidFill>
              </a:rPr>
              <a:t>средство обработки СОП</a:t>
            </a:r>
            <a:r>
              <a:rPr lang="ru-RU" sz="2500" dirty="0" smtClean="0">
                <a:solidFill>
                  <a:srgbClr val="000099"/>
                </a:solidFill>
              </a:rPr>
              <a:t> для анализа и выполнения последующего действия. </a:t>
            </a:r>
            <a:endParaRPr lang="ru-RU" sz="25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939800"/>
            <a:ext cx="8358214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1.1.2. Модель АДБ и СОП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8001056" cy="530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Затем </a:t>
            </a:r>
            <a:r>
              <a:rPr lang="ru-RU" sz="2600" i="1" dirty="0" smtClean="0">
                <a:solidFill>
                  <a:srgbClr val="FF0066"/>
                </a:solidFill>
              </a:rPr>
              <a:t>сообщения АДБ форматируются и преобразуются в записи АДБ</a:t>
            </a:r>
            <a:r>
              <a:rPr lang="ru-RU" sz="2600" dirty="0" smtClean="0">
                <a:solidFill>
                  <a:srgbClr val="000099"/>
                </a:solidFill>
              </a:rPr>
              <a:t>, которые включаются в </a:t>
            </a:r>
            <a:r>
              <a:rPr lang="ru-RU" sz="2600" i="1" dirty="0" smtClean="0">
                <a:solidFill>
                  <a:srgbClr val="FF0066"/>
                </a:solidFill>
              </a:rPr>
              <a:t>результаты АДБ</a:t>
            </a:r>
            <a:r>
              <a:rPr lang="ru-RU" sz="2600" dirty="0" smtClean="0">
                <a:solidFill>
                  <a:srgbClr val="000099"/>
                </a:solidFill>
              </a:rPr>
              <a:t>. Наиболее </a:t>
            </a:r>
            <a:r>
              <a:rPr lang="ru-RU" sz="2600" i="1" dirty="0" smtClean="0">
                <a:solidFill>
                  <a:srgbClr val="FF0066"/>
                </a:solidFill>
              </a:rPr>
              <a:t>старые компоненты </a:t>
            </a:r>
            <a:r>
              <a:rPr lang="ru-RU" sz="2600" dirty="0" smtClean="0">
                <a:solidFill>
                  <a:srgbClr val="000099"/>
                </a:solidFill>
              </a:rPr>
              <a:t>результатов АДБ </a:t>
            </a:r>
            <a:r>
              <a:rPr lang="ru-RU" sz="2600" i="1" dirty="0" smtClean="0">
                <a:solidFill>
                  <a:srgbClr val="FF0066"/>
                </a:solidFill>
              </a:rPr>
              <a:t>могут</a:t>
            </a:r>
            <a:r>
              <a:rPr lang="ru-RU" sz="2600" dirty="0" smtClean="0">
                <a:solidFill>
                  <a:srgbClr val="000099"/>
                </a:solidFill>
              </a:rPr>
              <a:t> </a:t>
            </a:r>
            <a:r>
              <a:rPr lang="ru-RU" sz="2600" i="1" dirty="0" smtClean="0">
                <a:solidFill>
                  <a:srgbClr val="FF0066"/>
                </a:solidFill>
              </a:rPr>
              <a:t>архивироваться</a:t>
            </a:r>
            <a:r>
              <a:rPr lang="ru-RU" sz="2600" dirty="0" smtClean="0">
                <a:solidFill>
                  <a:srgbClr val="000099"/>
                </a:solidFill>
              </a:rPr>
              <a:t> (направляться на </a:t>
            </a:r>
            <a:r>
              <a:rPr lang="ru-RU" sz="2600" i="1" dirty="0" smtClean="0">
                <a:solidFill>
                  <a:srgbClr val="FF0066"/>
                </a:solidFill>
              </a:rPr>
              <a:t>архивное хранение</a:t>
            </a:r>
            <a:r>
              <a:rPr lang="ru-RU" sz="2600" dirty="0" smtClean="0">
                <a:solidFill>
                  <a:srgbClr val="000099"/>
                </a:solidFill>
              </a:rPr>
              <a:t>). Результаты АДБ и архивные результаты АДБ могут использоваться при формировании отчётов по результатам АДБ путём отбора соответствующих записей результатов АДБ на основе определенного критерия. То есть, </a:t>
            </a:r>
            <a:r>
              <a:rPr lang="ru-RU" sz="2600" i="1" dirty="0" smtClean="0">
                <a:solidFill>
                  <a:srgbClr val="FF0066"/>
                </a:solidFill>
              </a:rPr>
              <a:t>на основе анализа результатов АДБ формируются соответствующие отчёты и/или СОП</a:t>
            </a:r>
            <a:r>
              <a:rPr lang="ru-RU" sz="2600" dirty="0" smtClean="0">
                <a:solidFill>
                  <a:srgbClr val="000099"/>
                </a:solidFill>
              </a:rPr>
              <a:t>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971550" y="5918200"/>
            <a:ext cx="7921625" cy="58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>
              <a:lnSpc>
                <a:spcPts val="2300"/>
              </a:lnSpc>
            </a:pPr>
            <a:r>
              <a:rPr lang="ru-RU" sz="2200" b="1" dirty="0" smtClean="0">
                <a:solidFill>
                  <a:srgbClr val="C00000"/>
                </a:solidFill>
              </a:rPr>
              <a:t>Рис. 1. Модель процессов аудита безопасности и оповещения об опасности</a:t>
            </a:r>
            <a:endParaRPr lang="ru-RU" sz="2200" b="1" dirty="0">
              <a:solidFill>
                <a:srgbClr val="C00000"/>
              </a:solidFill>
            </a:endParaRPr>
          </a:p>
        </p:txBody>
      </p:sp>
      <p:grpSp>
        <p:nvGrpSpPr>
          <p:cNvPr id="164" name="Группа 163"/>
          <p:cNvGrpSpPr/>
          <p:nvPr/>
        </p:nvGrpSpPr>
        <p:grpSpPr>
          <a:xfrm>
            <a:off x="927100" y="806450"/>
            <a:ext cx="7956550" cy="4978400"/>
            <a:chOff x="927100" y="806450"/>
            <a:chExt cx="7956550" cy="4978400"/>
          </a:xfrm>
        </p:grpSpPr>
        <p:sp>
          <p:nvSpPr>
            <p:cNvPr id="1054" name="AutoShape 30"/>
            <p:cNvSpPr>
              <a:spLocks noChangeArrowheads="1"/>
            </p:cNvSpPr>
            <p:nvPr/>
          </p:nvSpPr>
          <p:spPr bwMode="auto">
            <a:xfrm>
              <a:off x="7105650" y="2362200"/>
              <a:ext cx="1778000" cy="933450"/>
            </a:xfrm>
            <a:prstGeom prst="flowChartDocument">
              <a:avLst/>
            </a:prstGeom>
            <a:solidFill>
              <a:schemeClr val="bg2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027" name="Group 3"/>
            <p:cNvGrpSpPr>
              <a:grpSpLocks/>
            </p:cNvGrpSpPr>
            <p:nvPr/>
          </p:nvGrpSpPr>
          <p:grpSpPr bwMode="auto">
            <a:xfrm rot="5400000">
              <a:off x="7505700" y="4451350"/>
              <a:ext cx="844550" cy="1822450"/>
              <a:chOff x="1706" y="6111"/>
              <a:chExt cx="798" cy="1635"/>
            </a:xfrm>
            <a:solidFill>
              <a:srgbClr val="FFCFB8"/>
            </a:solidFill>
          </p:grpSpPr>
          <p:sp>
            <p:nvSpPr>
              <p:cNvPr id="1028" name="AutoShape 4"/>
              <p:cNvSpPr>
                <a:spLocks noChangeArrowheads="1"/>
              </p:cNvSpPr>
              <p:nvPr/>
            </p:nvSpPr>
            <p:spPr bwMode="auto">
              <a:xfrm>
                <a:off x="1706" y="6150"/>
                <a:ext cx="798" cy="1596"/>
              </a:xfrm>
              <a:prstGeom prst="can">
                <a:avLst>
                  <a:gd name="adj" fmla="val 44611"/>
                </a:avLst>
              </a:prstGeom>
              <a:solidFill>
                <a:srgbClr val="FF3300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29" name="AutoShape 5"/>
              <p:cNvSpPr>
                <a:spLocks noChangeArrowheads="1"/>
              </p:cNvSpPr>
              <p:nvPr/>
            </p:nvSpPr>
            <p:spPr bwMode="auto">
              <a:xfrm>
                <a:off x="1709" y="6111"/>
                <a:ext cx="795" cy="1596"/>
              </a:xfrm>
              <a:prstGeom prst="can">
                <a:avLst>
                  <a:gd name="adj" fmla="val 44779"/>
                </a:avLst>
              </a:prstGeom>
              <a:grp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105650" y="5207000"/>
              <a:ext cx="1333500" cy="3556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Архив(</a:t>
              </a:r>
              <a:r>
                <a:rPr kumimoji="0" lang="ru-RU" sz="2000" b="1" i="0" u="none" strike="noStrike" cap="none" normalizeH="0" baseline="0" dirty="0" err="1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ы</a:t>
              </a: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971550" y="895350"/>
              <a:ext cx="1955800" cy="877410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CCCC"/>
                    </a:outerShdw>
                  </a:effectLst>
                  <a:latin typeface="Arial Narrow" pitchFamily="34" charset="0"/>
                  <a:cs typeface="Arial" pitchFamily="34" charset="0"/>
                </a:rPr>
                <a:t>Определитель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CCCC"/>
                    </a:outerShdw>
                  </a:effectLst>
                  <a:latin typeface="Arial Narrow" pitchFamily="34" charset="0"/>
                  <a:cs typeface="Arial" pitchFamily="34" charset="0"/>
                </a:rPr>
                <a:t>(классификатор) события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FFCCCC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4705350" y="895350"/>
              <a:ext cx="2355850" cy="88900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 Narrow" pitchFamily="34" charset="0"/>
                  <a:cs typeface="Arial" pitchFamily="34" charset="0"/>
                </a:rPr>
                <a:t>Процессор</a:t>
              </a:r>
              <a:b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 Narrow" pitchFamily="34" charset="0"/>
                  <a:cs typeface="Arial" pitchFamily="34" charset="0"/>
                </a:rPr>
              </a:b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 Narrow" pitchFamily="34" charset="0"/>
                  <a:cs typeface="Arial" pitchFamily="34" charset="0"/>
                </a:rPr>
                <a:t>обработки сигнала оповещения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3" name="AutoShape 9"/>
            <p:cNvCxnSpPr>
              <a:cxnSpLocks noChangeShapeType="1"/>
              <a:stCxn id="1031" idx="3"/>
              <a:endCxn id="1032" idx="1"/>
            </p:cNvCxnSpPr>
            <p:nvPr/>
          </p:nvCxnSpPr>
          <p:spPr bwMode="auto">
            <a:xfrm>
              <a:off x="2927350" y="1334055"/>
              <a:ext cx="1778000" cy="579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971550" y="2362200"/>
              <a:ext cx="2400300" cy="889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3399FF"/>
                    </a:outerShdw>
                  </a:effectLst>
                  <a:latin typeface="Arial Narrow" pitchFamily="34" charset="0"/>
                  <a:cs typeface="Arial" pitchFamily="34" charset="0"/>
                </a:rPr>
                <a:t>Регистратор данных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3399FF"/>
                    </a:outerShdw>
                  </a:effectLst>
                  <a:latin typeface="Arial Narrow" pitchFamily="34" charset="0"/>
                  <a:cs typeface="Arial" pitchFamily="34" charset="0"/>
                </a:rPr>
                <a:t>(результатов) аудита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3399FF"/>
                    </a:outerShdw>
                  </a:effectLst>
                  <a:latin typeface="Arial Narrow" pitchFamily="34" charset="0"/>
                  <a:cs typeface="Arial" pitchFamily="34" charset="0"/>
                </a:rPr>
                <a:t>безопасности</a:t>
              </a:r>
              <a:endParaRPr kumimoji="0" lang="ru-RU" sz="20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3399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5016500" y="2362200"/>
              <a:ext cx="1724107" cy="88900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Arial Narrow" pitchFamily="34" charset="0"/>
                  <a:cs typeface="Arial" pitchFamily="34" charset="0"/>
                </a:rPr>
                <a:t>Анализатор сигнала оповещения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FFFF0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5016500" y="3784600"/>
              <a:ext cx="2266950" cy="9334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 Narrow" pitchFamily="34" charset="0"/>
                  <a:cs typeface="Arial" pitchFamily="34" charset="0"/>
                </a:rPr>
                <a:t>Проверка результатов аудита безопасности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2749550" y="3695700"/>
              <a:ext cx="1736802" cy="1111250"/>
            </a:xfrm>
            <a:prstGeom prst="rect">
              <a:avLst/>
            </a:prstGeom>
            <a:solidFill>
              <a:srgbClr val="FFDDFF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 Narrow" pitchFamily="34" charset="0"/>
                  <a:cs typeface="Arial" pitchFamily="34" charset="0"/>
                </a:rPr>
                <a:t>Доставка результатов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/>
                    </a:outerShdw>
                  </a:effectLst>
                  <a:latin typeface="Arial Narrow" pitchFamily="34" charset="0"/>
                  <a:cs typeface="Arial" pitchFamily="34" charset="0"/>
                </a:rPr>
                <a:t>аудита безопасности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chemeClr val="bg1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9" name="AutoShape 15"/>
            <p:cNvCxnSpPr>
              <a:cxnSpLocks noChangeShapeType="1"/>
              <a:stCxn id="1031" idx="2"/>
            </p:cNvCxnSpPr>
            <p:nvPr/>
          </p:nvCxnSpPr>
          <p:spPr bwMode="auto">
            <a:xfrm rot="5400000">
              <a:off x="1654730" y="2067480"/>
              <a:ext cx="589440" cy="15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 rot="10800000" flipV="1">
              <a:off x="3371850" y="1562100"/>
              <a:ext cx="1333500" cy="977900"/>
            </a:xfrm>
            <a:prstGeom prst="bentConnector3">
              <a:avLst>
                <a:gd name="adj1" fmla="val 25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cxnSp>
          <p:nvCxnSpPr>
            <p:cNvPr id="1041" name="AutoShape 17"/>
            <p:cNvCxnSpPr>
              <a:cxnSpLocks noChangeShapeType="1"/>
              <a:stCxn id="1035" idx="0"/>
              <a:endCxn id="1032" idx="2"/>
            </p:cNvCxnSpPr>
            <p:nvPr/>
          </p:nvCxnSpPr>
          <p:spPr bwMode="auto">
            <a:xfrm rot="5400000" flipH="1" flipV="1">
              <a:off x="5591989" y="2070915"/>
              <a:ext cx="577850" cy="4721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cxnSp>
          <p:nvCxnSpPr>
            <p:cNvPr id="1042" name="AutoShape 18"/>
            <p:cNvCxnSpPr>
              <a:cxnSpLocks noChangeShapeType="1"/>
              <a:stCxn id="1035" idx="1"/>
              <a:endCxn id="1034" idx="3"/>
            </p:cNvCxnSpPr>
            <p:nvPr/>
          </p:nvCxnSpPr>
          <p:spPr bwMode="auto">
            <a:xfrm rot="10800000">
              <a:off x="3371850" y="2806700"/>
              <a:ext cx="1644650" cy="15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cxnSp>
          <p:nvCxnSpPr>
            <p:cNvPr id="1043" name="AutoShape 19"/>
            <p:cNvCxnSpPr>
              <a:cxnSpLocks noChangeShapeType="1"/>
              <a:endCxn id="1038" idx="2"/>
            </p:cNvCxnSpPr>
            <p:nvPr/>
          </p:nvCxnSpPr>
          <p:spPr bwMode="auto">
            <a:xfrm flipV="1">
              <a:off x="2349500" y="4806950"/>
              <a:ext cx="1268451" cy="350706"/>
            </a:xfrm>
            <a:prstGeom prst="bentConnector2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1049" name="AutoShape 25"/>
            <p:cNvCxnSpPr>
              <a:cxnSpLocks noChangeShapeType="1"/>
            </p:cNvCxnSpPr>
            <p:nvPr/>
          </p:nvCxnSpPr>
          <p:spPr bwMode="auto">
            <a:xfrm rot="10800000">
              <a:off x="2349500" y="5384800"/>
              <a:ext cx="1422400" cy="15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 type="triangle" w="lg" len="lg"/>
              <a:tailEnd type="none" w="lg" len="lg"/>
            </a:ln>
          </p:spPr>
        </p:cxnSp>
        <p:cxnSp>
          <p:nvCxnSpPr>
            <p:cNvPr id="1052" name="AutoShape 28"/>
            <p:cNvCxnSpPr>
              <a:cxnSpLocks noChangeShapeType="1"/>
              <a:stCxn id="1037" idx="3"/>
              <a:endCxn id="1054" idx="2"/>
            </p:cNvCxnSpPr>
            <p:nvPr/>
          </p:nvCxnSpPr>
          <p:spPr bwMode="auto">
            <a:xfrm flipV="1">
              <a:off x="7283450" y="3233939"/>
              <a:ext cx="711200" cy="1017386"/>
            </a:xfrm>
            <a:prstGeom prst="bentConnector2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 type="triangle" w="lg" len="lg"/>
            </a:ln>
          </p:spPr>
        </p:cxnSp>
        <p:sp>
          <p:nvSpPr>
            <p:cNvPr id="1055" name="Text Box 31"/>
            <p:cNvSpPr txBox="1">
              <a:spLocks noChangeArrowheads="1"/>
            </p:cNvSpPr>
            <p:nvPr/>
          </p:nvSpPr>
          <p:spPr bwMode="auto">
            <a:xfrm>
              <a:off x="7105650" y="2495550"/>
              <a:ext cx="1778000" cy="5285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Отчёт о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безопасности</a:t>
              </a:r>
            </a:p>
          </p:txBody>
        </p:sp>
        <p:grpSp>
          <p:nvGrpSpPr>
            <p:cNvPr id="1056" name="Group 32"/>
            <p:cNvGrpSpPr>
              <a:grpSpLocks/>
            </p:cNvGrpSpPr>
            <p:nvPr/>
          </p:nvGrpSpPr>
          <p:grpSpPr bwMode="auto">
            <a:xfrm>
              <a:off x="927100" y="3829050"/>
              <a:ext cx="1555750" cy="1867309"/>
              <a:chOff x="1706" y="6111"/>
              <a:chExt cx="798" cy="1635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1057" name="AutoShape 33"/>
              <p:cNvSpPr>
                <a:spLocks noChangeArrowheads="1"/>
              </p:cNvSpPr>
              <p:nvPr/>
            </p:nvSpPr>
            <p:spPr bwMode="auto">
              <a:xfrm>
                <a:off x="1706" y="6150"/>
                <a:ext cx="798" cy="1596"/>
              </a:xfrm>
              <a:prstGeom prst="can">
                <a:avLst>
                  <a:gd name="adj" fmla="val 28233"/>
                </a:avLst>
              </a:prstGeom>
              <a:solidFill>
                <a:srgbClr val="FF3300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58" name="AutoShape 34"/>
              <p:cNvSpPr>
                <a:spLocks noChangeArrowheads="1"/>
              </p:cNvSpPr>
              <p:nvPr/>
            </p:nvSpPr>
            <p:spPr bwMode="auto">
              <a:xfrm>
                <a:off x="1709" y="6111"/>
                <a:ext cx="795" cy="1596"/>
              </a:xfrm>
              <a:prstGeom prst="can">
                <a:avLst>
                  <a:gd name="adj" fmla="val 29513"/>
                </a:avLst>
              </a:prstGeom>
              <a:grp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2971800" y="806450"/>
              <a:ext cx="1733550" cy="5334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9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dist="25400" dir="2700000" algn="ctr" rotWithShape="0">
                      <a:srgbClr val="C00000"/>
                    </a:outerShdw>
                  </a:effectLst>
                  <a:latin typeface="Arial Narrow" pitchFamily="34" charset="0"/>
                  <a:cs typeface="Arial" pitchFamily="34" charset="0"/>
                </a:rPr>
                <a:t>Сигнал опасности</a:t>
              </a:r>
              <a:endParaRPr kumimoji="0" lang="ru-RU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dist="25400" dir="2700000" algn="ctr" rotWithShape="0">
                    <a:srgbClr val="C0000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64" name="AutoShape 40"/>
            <p:cNvCxnSpPr>
              <a:cxnSpLocks noChangeShapeType="1"/>
            </p:cNvCxnSpPr>
            <p:nvPr/>
          </p:nvCxnSpPr>
          <p:spPr bwMode="auto">
            <a:xfrm rot="5400000">
              <a:off x="1083469" y="3672681"/>
              <a:ext cx="843756" cy="79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sp>
          <p:nvSpPr>
            <p:cNvPr id="1065" name="Text Box 41"/>
            <p:cNvSpPr txBox="1">
              <a:spLocks noChangeArrowheads="1"/>
            </p:cNvSpPr>
            <p:nvPr/>
          </p:nvSpPr>
          <p:spPr bwMode="auto">
            <a:xfrm>
              <a:off x="1549400" y="3295650"/>
              <a:ext cx="3911600" cy="311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ts val="30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9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dist="12700" dir="2700000" algn="ctr" rotWithShape="0">
                      <a:srgbClr val="C00000"/>
                    </a:outerShdw>
                  </a:effectLst>
                  <a:latin typeface="Arial Narrow" pitchFamily="34" charset="0"/>
                  <a:cs typeface="Arial" pitchFamily="34" charset="0"/>
                </a:rPr>
                <a:t>Запись данных аудита безопасности</a:t>
              </a:r>
              <a:endParaRPr kumimoji="0" lang="ru-RU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dist="12700" dir="2700000" algn="ctr" rotWithShape="0">
                    <a:srgbClr val="C0000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5949950" y="1873250"/>
              <a:ext cx="2000250" cy="4000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9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dist="25400" dir="2700000" algn="ctr" rotWithShape="0">
                      <a:srgbClr val="C00000"/>
                    </a:outerShdw>
                  </a:effectLst>
                  <a:latin typeface="Arial Narrow" pitchFamily="34" charset="0"/>
                  <a:cs typeface="Arial" pitchFamily="34" charset="0"/>
                </a:rPr>
                <a:t>Сигнал опасности</a:t>
              </a:r>
              <a:endParaRPr kumimoji="0" lang="ru-RU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dist="25400" dir="2700000" algn="ctr" rotWithShape="0">
                    <a:srgbClr val="C0000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AutoShape 9"/>
            <p:cNvCxnSpPr>
              <a:cxnSpLocks noChangeShapeType="1"/>
            </p:cNvCxnSpPr>
            <p:nvPr/>
          </p:nvCxnSpPr>
          <p:spPr bwMode="auto">
            <a:xfrm>
              <a:off x="7061200" y="1339850"/>
              <a:ext cx="1778000" cy="579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sp>
          <p:nvSpPr>
            <p:cNvPr id="57" name="Text Box 37"/>
            <p:cNvSpPr txBox="1">
              <a:spLocks noChangeArrowheads="1"/>
            </p:cNvSpPr>
            <p:nvPr/>
          </p:nvSpPr>
          <p:spPr bwMode="auto">
            <a:xfrm>
              <a:off x="7150100" y="939800"/>
              <a:ext cx="1333500" cy="4000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9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dist="25400" dir="2700000" algn="ctr" rotWithShape="0">
                      <a:srgbClr val="C00000"/>
                    </a:outerShdw>
                  </a:effectLst>
                  <a:latin typeface="Arial Narrow" pitchFamily="34" charset="0"/>
                  <a:cs typeface="Arial" pitchFamily="34" charset="0"/>
                </a:rPr>
                <a:t>Действие</a:t>
              </a:r>
              <a:endParaRPr kumimoji="0" lang="ru-RU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dist="25400" dir="2700000" algn="ctr" rotWithShape="0">
                    <a:srgbClr val="C0000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3771900" y="5073650"/>
              <a:ext cx="2738868" cy="5725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3399FF"/>
                    </a:outerShdw>
                  </a:effectLst>
                  <a:latin typeface="Arial Narrow" pitchFamily="34" charset="0"/>
                  <a:cs typeface="Arial" pitchFamily="34" charset="0"/>
                </a:rPr>
                <a:t>Архиватор результатов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3399FF"/>
                    </a:outerShdw>
                  </a:effectLst>
                  <a:latin typeface="Arial Narrow" pitchFamily="34" charset="0"/>
                  <a:cs typeface="Arial" pitchFamily="34" charset="0"/>
                </a:rPr>
                <a:t>аудита безопасности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3399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3" name="AutoShape 25"/>
            <p:cNvCxnSpPr>
              <a:cxnSpLocks noChangeShapeType="1"/>
              <a:stCxn id="1028" idx="3"/>
              <a:endCxn id="1036" idx="3"/>
            </p:cNvCxnSpPr>
            <p:nvPr/>
          </p:nvCxnSpPr>
          <p:spPr bwMode="auto">
            <a:xfrm rot="10800000">
              <a:off x="6510768" y="5359926"/>
              <a:ext cx="505982" cy="2651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 type="triangle" w="lg" len="lg"/>
              <a:tailEnd type="none" w="lg" len="lg"/>
            </a:ln>
          </p:spPr>
        </p:cxnSp>
        <p:sp>
          <p:nvSpPr>
            <p:cNvPr id="108" name="Text Box 37"/>
            <p:cNvSpPr txBox="1">
              <a:spLocks noChangeArrowheads="1"/>
            </p:cNvSpPr>
            <p:nvPr/>
          </p:nvSpPr>
          <p:spPr bwMode="auto">
            <a:xfrm>
              <a:off x="1993900" y="1873250"/>
              <a:ext cx="2133600" cy="4000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900" b="1" i="1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dist="25400" dir="2700000" algn="ctr" rotWithShape="0">
                      <a:srgbClr val="C00000"/>
                    </a:outerShdw>
                  </a:effectLst>
                  <a:latin typeface="Arial Narrow" pitchFamily="34" charset="0"/>
                  <a:cs typeface="Arial" pitchFamily="34" charset="0"/>
                </a:rPr>
                <a:t>Сообщение аудита безопасности</a:t>
              </a:r>
              <a:endParaRPr kumimoji="0" lang="ru-RU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dist="25400" dir="2700000" algn="ctr" rotWithShape="0">
                    <a:srgbClr val="C0000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4" name="Соединительная линия уступом 143"/>
            <p:cNvCxnSpPr/>
            <p:nvPr/>
          </p:nvCxnSpPr>
          <p:spPr bwMode="auto">
            <a:xfrm flipV="1">
              <a:off x="2038350" y="3606800"/>
              <a:ext cx="3822700" cy="444500"/>
            </a:xfrm>
            <a:prstGeom prst="bentConnector3">
              <a:avLst>
                <a:gd name="adj1" fmla="val 291"/>
              </a:avLst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AutoShape 17"/>
            <p:cNvCxnSpPr>
              <a:cxnSpLocks noChangeShapeType="1"/>
            </p:cNvCxnSpPr>
            <p:nvPr/>
          </p:nvCxnSpPr>
          <p:spPr bwMode="auto">
            <a:xfrm rot="5400000" flipH="1" flipV="1">
              <a:off x="5685610" y="3426640"/>
              <a:ext cx="355600" cy="471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lg"/>
            </a:ln>
          </p:spPr>
        </p:cxnSp>
        <p:cxnSp>
          <p:nvCxnSpPr>
            <p:cNvPr id="150" name="Прямая соединительная линия 149"/>
            <p:cNvCxnSpPr/>
            <p:nvPr/>
          </p:nvCxnSpPr>
          <p:spPr bwMode="auto">
            <a:xfrm flipV="1">
              <a:off x="1549400" y="3562350"/>
              <a:ext cx="177800" cy="1333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51" name="AutoShape 27"/>
            <p:cNvCxnSpPr>
              <a:cxnSpLocks noChangeShapeType="1"/>
            </p:cNvCxnSpPr>
            <p:nvPr/>
          </p:nvCxnSpPr>
          <p:spPr bwMode="auto">
            <a:xfrm rot="5400000" flipH="1" flipV="1">
              <a:off x="4572000" y="4629150"/>
              <a:ext cx="577850" cy="311150"/>
            </a:xfrm>
            <a:prstGeom prst="bentConnector3">
              <a:avLst>
                <a:gd name="adj1" fmla="val 99932"/>
              </a:avLst>
            </a:prstGeom>
            <a:noFill/>
            <a:ln w="38100">
              <a:solidFill>
                <a:srgbClr val="CC0000"/>
              </a:solidFill>
              <a:miter lim="800000"/>
              <a:headEnd type="triangle" w="lg" len="lg"/>
              <a:tailEnd type="triangle" w="lg" len="lg"/>
            </a:ln>
          </p:spPr>
        </p:cxnSp>
        <p:cxnSp>
          <p:nvCxnSpPr>
            <p:cNvPr id="1046" name="AutoShape 22"/>
            <p:cNvCxnSpPr>
              <a:cxnSpLocks noChangeShapeType="1"/>
              <a:stCxn id="1038" idx="3"/>
              <a:endCxn id="1037" idx="1"/>
            </p:cNvCxnSpPr>
            <p:nvPr/>
          </p:nvCxnSpPr>
          <p:spPr bwMode="auto">
            <a:xfrm>
              <a:off x="4486352" y="4251325"/>
              <a:ext cx="530148" cy="15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lg" len="lg"/>
            </a:ln>
          </p:spPr>
        </p:cxnSp>
      </p:grpSp>
      <p:sp>
        <p:nvSpPr>
          <p:cNvPr id="43" name="WordArt 4"/>
          <p:cNvSpPr>
            <a:spLocks noChangeArrowheads="1" noChangeShapeType="1" noTextEdit="1"/>
          </p:cNvSpPr>
          <p:nvPr/>
        </p:nvSpPr>
        <p:spPr bwMode="auto">
          <a:xfrm>
            <a:off x="1016000" y="4362450"/>
            <a:ext cx="1377950" cy="11112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15776"/>
              </a:avLst>
            </a:prstTxWarp>
          </a:bodyPr>
          <a:lstStyle/>
          <a:p>
            <a:pPr algn="ctr" rtl="0"/>
            <a:r>
              <a:rPr lang="ru-RU" sz="3600" kern="10" spc="0" dirty="0" smtClean="0">
                <a:ln w="9525">
                  <a:solidFill>
                    <a:srgbClr val="C0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FFFF00"/>
                  </a:outerShdw>
                </a:effectLst>
                <a:latin typeface="Verdana"/>
                <a:ea typeface="Verdana"/>
                <a:cs typeface="Verdana"/>
              </a:rPr>
              <a:t> База данных </a:t>
            </a:r>
          </a:p>
          <a:p>
            <a:pPr algn="ctr" rtl="0"/>
            <a:r>
              <a:rPr lang="ru-RU" sz="3600" kern="10" spc="0" dirty="0" smtClean="0">
                <a:ln w="9525">
                  <a:solidFill>
                    <a:srgbClr val="C0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FFFF00"/>
                  </a:outerShdw>
                </a:effectLst>
                <a:latin typeface="Verdana"/>
                <a:ea typeface="Verdana"/>
                <a:cs typeface="Verdana"/>
              </a:rPr>
              <a:t> (записи </a:t>
            </a:r>
          </a:p>
          <a:p>
            <a:pPr algn="ctr" rtl="0"/>
            <a:r>
              <a:rPr lang="ru-RU" sz="3600" kern="10" spc="0" dirty="0" smtClean="0">
                <a:ln w="9525">
                  <a:solidFill>
                    <a:srgbClr val="C0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FFFF00"/>
                  </a:outerShdw>
                </a:effectLst>
                <a:latin typeface="Verdana"/>
                <a:ea typeface="Verdana"/>
                <a:cs typeface="Verdana"/>
              </a:rPr>
              <a:t> результатов </a:t>
            </a:r>
          </a:p>
          <a:p>
            <a:pPr algn="ctr" rtl="0"/>
            <a:r>
              <a:rPr lang="ru-RU" sz="3600" kern="10" spc="0" dirty="0" smtClean="0">
                <a:ln w="9525">
                  <a:solidFill>
                    <a:srgbClr val="C0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FFFF00"/>
                  </a:outerShdw>
                </a:effectLst>
                <a:latin typeface="Verdana"/>
                <a:ea typeface="Verdana"/>
                <a:cs typeface="Verdana"/>
              </a:rPr>
              <a:t> АДБ) </a:t>
            </a:r>
            <a:endParaRPr lang="ru-RU" sz="3600" kern="10" spc="0" dirty="0">
              <a:ln w="9525">
                <a:solidFill>
                  <a:srgbClr val="C00000"/>
                </a:solidFill>
                <a:round/>
                <a:headEnd/>
                <a:tailEnd/>
              </a:ln>
              <a:solidFill>
                <a:srgbClr val="C00000"/>
              </a:solidFill>
              <a:effectLst>
                <a:outerShdw dist="25400" dir="2700000" algn="ctr" rotWithShape="0">
                  <a:srgbClr val="FFFF00"/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651000"/>
            <a:ext cx="8001056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dirty="0" smtClean="0">
                <a:solidFill>
                  <a:srgbClr val="000099"/>
                </a:solidFill>
              </a:rPr>
              <a:t>Реализуемые моделью </a:t>
            </a:r>
            <a:r>
              <a:rPr lang="ru-RU" i="1" dirty="0" smtClean="0">
                <a:solidFill>
                  <a:srgbClr val="FF0066"/>
                </a:solidFill>
              </a:rPr>
              <a:t>функции могут быть объединены в одном системном компоненте или распределены между нескольких компонентов системы</a:t>
            </a:r>
            <a:r>
              <a:rPr lang="ru-RU" dirty="0" smtClean="0">
                <a:solidFill>
                  <a:srgbClr val="000099"/>
                </a:solidFill>
              </a:rPr>
              <a:t>. Также эти функции могут быть сосредоточены в различных оконечных системах и даже дублироваться. В некоторых случаях, например, в зависимости от условий эксплуатации системы, объединение функций в группы было бы её существенным преимуществом.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895350"/>
            <a:ext cx="8358214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 hangingPunct="0">
              <a:lnSpc>
                <a:spcPts val="2900"/>
              </a:lnSpc>
            </a:pPr>
            <a:r>
              <a:rPr lang="ru-RU" b="1" i="1" dirty="0" smtClean="0">
                <a:solidFill>
                  <a:srgbClr val="FF3300"/>
                </a:solidFill>
                <a:latin typeface="+mj-lt"/>
              </a:rPr>
              <a:t>1.1.3. Объединение в группы функций</a:t>
            </a:r>
            <a:br>
              <a:rPr lang="ru-RU" b="1" i="1" dirty="0" smtClean="0">
                <a:solidFill>
                  <a:srgbClr val="FF3300"/>
                </a:solidFill>
                <a:latin typeface="+mj-lt"/>
              </a:rPr>
            </a:br>
            <a:r>
              <a:rPr lang="ru-RU" b="1" i="1" dirty="0" smtClean="0">
                <a:solidFill>
                  <a:srgbClr val="FF3300"/>
                </a:solidFill>
                <a:latin typeface="+mj-lt"/>
              </a:rPr>
              <a:t>АДБ и оповещения об опасности</a:t>
            </a:r>
            <a:endParaRPr lang="en-GB" b="1" i="1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8001056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400"/>
              </a:lnSpc>
            </a:pPr>
            <a:r>
              <a:rPr lang="ru-RU" dirty="0" smtClean="0">
                <a:solidFill>
                  <a:srgbClr val="000099"/>
                </a:solidFill>
              </a:rPr>
              <a:t>Соответственно, </a:t>
            </a:r>
            <a:r>
              <a:rPr lang="ru-RU" i="1" dirty="0" smtClean="0">
                <a:solidFill>
                  <a:srgbClr val="FF0066"/>
                </a:solidFill>
              </a:rPr>
              <a:t>средства регистрации, диспетчеризации и анализа результатов АДБ</a:t>
            </a:r>
            <a:r>
              <a:rPr lang="ru-RU" dirty="0" smtClean="0">
                <a:solidFill>
                  <a:srgbClr val="000099"/>
                </a:solidFill>
              </a:rPr>
              <a:t>, функционирующие вместе на основе одних и тех же результатов АДБ, </a:t>
            </a:r>
            <a:r>
              <a:rPr lang="ru-RU" i="1" dirty="0" smtClean="0">
                <a:solidFill>
                  <a:srgbClr val="FF0066"/>
                </a:solidFill>
              </a:rPr>
              <a:t>могут быть объединены в группу</a:t>
            </a:r>
            <a:r>
              <a:rPr lang="ru-RU" dirty="0" smtClean="0">
                <a:solidFill>
                  <a:srgbClr val="000099"/>
                </a:solidFill>
              </a:rPr>
              <a:t>, которая является частью автоматизированной оконечной системы.</a:t>
            </a:r>
          </a:p>
          <a:p>
            <a:pPr>
              <a:lnSpc>
                <a:spcPts val="3400"/>
              </a:lnSpc>
            </a:pPr>
            <a:r>
              <a:rPr lang="ru-RU" i="1" dirty="0" smtClean="0">
                <a:solidFill>
                  <a:srgbClr val="FF3300"/>
                </a:solidFill>
              </a:rPr>
              <a:t>Средства формирования отчётов и анализа результатов АДБ могут быть объединены в другую группу</a:t>
            </a:r>
            <a:r>
              <a:rPr lang="ru-RU" dirty="0" smtClean="0">
                <a:solidFill>
                  <a:srgbClr val="000099"/>
                </a:solidFill>
              </a:rPr>
              <a:t>, которая может быть весьма полезной для аудиторов безопасности.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3200" dirty="0" smtClean="0">
                <a:solidFill>
                  <a:srgbClr val="000099"/>
                </a:solidFill>
              </a:rPr>
              <a:t>Соответственно, </a:t>
            </a:r>
            <a:r>
              <a:rPr lang="ru-RU" sz="3200" i="1" dirty="0" smtClean="0">
                <a:solidFill>
                  <a:srgbClr val="FF0066"/>
                </a:solidFill>
              </a:rPr>
              <a:t>в распределённой БДРА последовательность функций может быть ранжирована по иерархическому принципу </a:t>
            </a:r>
            <a:r>
              <a:rPr lang="ru-RU" sz="3200" dirty="0" smtClean="0">
                <a:solidFill>
                  <a:srgbClr val="000099"/>
                </a:solidFill>
              </a:rPr>
              <a:t>(см.</a:t>
            </a:r>
            <a:br>
              <a:rPr lang="ru-RU" sz="3200" dirty="0" smtClean="0">
                <a:solidFill>
                  <a:srgbClr val="000099"/>
                </a:solidFill>
              </a:rPr>
            </a:br>
            <a:r>
              <a:rPr lang="ru-RU" sz="3200" dirty="0" smtClean="0">
                <a:solidFill>
                  <a:srgbClr val="000099"/>
                </a:solidFill>
              </a:rPr>
              <a:t>рис. 2). На рис. 2 средство отбора результатов АДБ, принадлежащее одному компоненту, осуществляет сбор сообщений АДБ, поступающих от средства диспетчеризации результатов АДБ, которое принадлежит другому компоненту.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971550" y="5784850"/>
            <a:ext cx="7921625" cy="58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>
              <a:lnSpc>
                <a:spcPts val="2300"/>
              </a:lnSpc>
            </a:pPr>
            <a:r>
              <a:rPr lang="ru-RU" sz="2200" b="1" dirty="0" smtClean="0">
                <a:solidFill>
                  <a:srgbClr val="C00000"/>
                </a:solidFill>
              </a:rPr>
              <a:t>Рис. 2. Модель распределённой базы данных</a:t>
            </a:r>
            <a:br>
              <a:rPr lang="ru-RU" sz="2200" b="1" dirty="0" smtClean="0">
                <a:solidFill>
                  <a:srgbClr val="C00000"/>
                </a:solidFill>
              </a:rPr>
            </a:br>
            <a:r>
              <a:rPr lang="ru-RU" sz="2200" b="1" dirty="0" smtClean="0">
                <a:solidFill>
                  <a:srgbClr val="C00000"/>
                </a:solidFill>
              </a:rPr>
              <a:t>результатов АДБ</a:t>
            </a:r>
            <a:endParaRPr lang="ru-RU" sz="2200" b="1" dirty="0">
              <a:solidFill>
                <a:srgbClr val="C00000"/>
              </a:solidFill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927100" y="850900"/>
            <a:ext cx="7956550" cy="4534309"/>
            <a:chOff x="927100" y="850900"/>
            <a:chExt cx="7956550" cy="4534309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927100" y="850900"/>
              <a:ext cx="7956550" cy="4534309"/>
              <a:chOff x="927100" y="850900"/>
              <a:chExt cx="7956550" cy="4534309"/>
            </a:xfrm>
          </p:grpSpPr>
          <p:sp>
            <p:nvSpPr>
              <p:cNvPr id="2053" name="Text Box 5"/>
              <p:cNvSpPr txBox="1">
                <a:spLocks noChangeArrowheads="1"/>
              </p:cNvSpPr>
              <p:nvPr/>
            </p:nvSpPr>
            <p:spPr bwMode="auto">
              <a:xfrm>
                <a:off x="971550" y="2673350"/>
                <a:ext cx="1466850" cy="4445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1" i="1" u="none" strike="noStrike" cap="none" normalizeH="0" baseline="0" dirty="0" smtClean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dist="25400" dir="2700000" algn="ctr" rotWithShape="0">
                        <a:schemeClr val="tx2">
                          <a:lumMod val="20000"/>
                          <a:lumOff val="80000"/>
                        </a:schemeClr>
                      </a:outerShdw>
                    </a:effectLst>
                    <a:latin typeface="Tahoma" pitchFamily="34" charset="0"/>
                    <a:cs typeface="Arial" pitchFamily="34" charset="0"/>
                  </a:rPr>
                  <a:t>Система А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>
                    <a:outerShdw dist="254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0" name="Text Box 22"/>
              <p:cNvSpPr txBox="1">
                <a:spLocks noChangeArrowheads="1"/>
              </p:cNvSpPr>
              <p:nvPr/>
            </p:nvSpPr>
            <p:spPr bwMode="auto">
              <a:xfrm>
                <a:off x="3105150" y="1250950"/>
                <a:ext cx="2889250" cy="1022350"/>
              </a:xfrm>
              <a:prstGeom prst="rect">
                <a:avLst/>
              </a:prstGeom>
              <a:solidFill>
                <a:srgbClr val="CCECFF"/>
              </a:solidFill>
              <a:ln w="38100">
                <a:solidFill>
                  <a:schemeClr val="accent5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dist="50800" dir="2700000" algn="ctr" rotWithShape="0">
                  <a:srgbClr val="FFC000"/>
                </a:outerShdw>
              </a:effectLst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9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1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bg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Диспетчер результатов аудита безопасности</a:t>
                </a:r>
              </a:p>
            </p:txBody>
          </p:sp>
          <p:sp>
            <p:nvSpPr>
              <p:cNvPr id="2075" name="Text Box 27"/>
              <p:cNvSpPr txBox="1">
                <a:spLocks noChangeArrowheads="1"/>
              </p:cNvSpPr>
              <p:nvPr/>
            </p:nvSpPr>
            <p:spPr bwMode="auto">
              <a:xfrm>
                <a:off x="971550" y="3117850"/>
                <a:ext cx="1466850" cy="4445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1" i="1" u="none" strike="noStrike" cap="none" normalizeH="0" baseline="0" dirty="0" smtClean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dist="25400" dir="2700000" algn="ctr" rotWithShape="0">
                        <a:schemeClr val="tx2">
                          <a:lumMod val="20000"/>
                          <a:lumOff val="80000"/>
                        </a:schemeClr>
                      </a:outerShdw>
                    </a:effectLst>
                    <a:latin typeface="Tahoma" pitchFamily="34" charset="0"/>
                    <a:cs typeface="Arial" pitchFamily="34" charset="0"/>
                  </a:rPr>
                  <a:t>Система В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>
                    <a:outerShdw dist="254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6" name="Text Box 28"/>
              <p:cNvSpPr txBox="1">
                <a:spLocks noChangeArrowheads="1"/>
              </p:cNvSpPr>
              <p:nvPr/>
            </p:nvSpPr>
            <p:spPr bwMode="auto">
              <a:xfrm>
                <a:off x="7283450" y="3962400"/>
                <a:ext cx="1600200" cy="4445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1" i="1" u="none" strike="noStrike" cap="none" normalizeH="0" baseline="0" dirty="0" smtClean="0">
                    <a:ln>
                      <a:noFill/>
                    </a:ln>
                    <a:solidFill>
                      <a:srgbClr val="000099"/>
                    </a:solidFill>
                    <a:effectLst>
                      <a:outerShdw dist="25400" dir="2700000" algn="ctr" rotWithShape="0">
                        <a:schemeClr val="tx2">
                          <a:lumMod val="20000"/>
                          <a:lumOff val="80000"/>
                        </a:schemeClr>
                      </a:outerShdw>
                    </a:effectLst>
                    <a:latin typeface="Tahoma" pitchFamily="34" charset="0"/>
                    <a:cs typeface="Arial" pitchFamily="34" charset="0"/>
                  </a:rPr>
                  <a:t>Система С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>
                    <a:outerShdw dist="254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0" name="Group 32"/>
              <p:cNvGrpSpPr>
                <a:grpSpLocks/>
              </p:cNvGrpSpPr>
              <p:nvPr/>
            </p:nvGrpSpPr>
            <p:grpSpPr bwMode="auto">
              <a:xfrm>
                <a:off x="927100" y="3517900"/>
                <a:ext cx="1555750" cy="1867309"/>
                <a:chOff x="1706" y="6111"/>
                <a:chExt cx="798" cy="1635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71" name="AutoShape 33"/>
                <p:cNvSpPr>
                  <a:spLocks noChangeArrowheads="1"/>
                </p:cNvSpPr>
                <p:nvPr/>
              </p:nvSpPr>
              <p:spPr bwMode="auto">
                <a:xfrm>
                  <a:off x="1706" y="6150"/>
                  <a:ext cx="798" cy="1596"/>
                </a:xfrm>
                <a:prstGeom prst="can">
                  <a:avLst>
                    <a:gd name="adj" fmla="val 28233"/>
                  </a:avLst>
                </a:prstGeom>
                <a:solidFill>
                  <a:srgbClr val="FF3300"/>
                </a:solidFill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2" name="AutoShape 34"/>
                <p:cNvSpPr>
                  <a:spLocks noChangeArrowheads="1"/>
                </p:cNvSpPr>
                <p:nvPr/>
              </p:nvSpPr>
              <p:spPr bwMode="auto">
                <a:xfrm>
                  <a:off x="1709" y="6111"/>
                  <a:ext cx="795" cy="1596"/>
                </a:xfrm>
                <a:prstGeom prst="can">
                  <a:avLst>
                    <a:gd name="adj" fmla="val 29513"/>
                  </a:avLst>
                </a:prstGeom>
                <a:grp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76" name="Group 32"/>
              <p:cNvGrpSpPr>
                <a:grpSpLocks/>
              </p:cNvGrpSpPr>
              <p:nvPr/>
            </p:nvGrpSpPr>
            <p:grpSpPr bwMode="auto">
              <a:xfrm>
                <a:off x="971550" y="850900"/>
                <a:ext cx="1555750" cy="1867309"/>
                <a:chOff x="1706" y="6111"/>
                <a:chExt cx="798" cy="1635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78" name="AutoShape 33"/>
                <p:cNvSpPr>
                  <a:spLocks noChangeArrowheads="1"/>
                </p:cNvSpPr>
                <p:nvPr/>
              </p:nvSpPr>
              <p:spPr bwMode="auto">
                <a:xfrm>
                  <a:off x="1706" y="6150"/>
                  <a:ext cx="798" cy="1596"/>
                </a:xfrm>
                <a:prstGeom prst="can">
                  <a:avLst>
                    <a:gd name="adj" fmla="val 28233"/>
                  </a:avLst>
                </a:prstGeom>
                <a:solidFill>
                  <a:srgbClr val="FF3300"/>
                </a:solidFill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9" name="AutoShape 34"/>
                <p:cNvSpPr>
                  <a:spLocks noChangeArrowheads="1"/>
                </p:cNvSpPr>
                <p:nvPr/>
              </p:nvSpPr>
              <p:spPr bwMode="auto">
                <a:xfrm>
                  <a:off x="1709" y="6111"/>
                  <a:ext cx="795" cy="1596"/>
                </a:xfrm>
                <a:prstGeom prst="can">
                  <a:avLst>
                    <a:gd name="adj" fmla="val 29513"/>
                  </a:avLst>
                </a:prstGeom>
                <a:grp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81" name="Group 32"/>
              <p:cNvGrpSpPr>
                <a:grpSpLocks/>
              </p:cNvGrpSpPr>
              <p:nvPr/>
            </p:nvGrpSpPr>
            <p:grpSpPr bwMode="auto">
              <a:xfrm>
                <a:off x="7283450" y="2139950"/>
                <a:ext cx="1555750" cy="1867309"/>
                <a:chOff x="1706" y="6111"/>
                <a:chExt cx="798" cy="1635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83" name="AutoShape 33"/>
                <p:cNvSpPr>
                  <a:spLocks noChangeArrowheads="1"/>
                </p:cNvSpPr>
                <p:nvPr/>
              </p:nvSpPr>
              <p:spPr bwMode="auto">
                <a:xfrm>
                  <a:off x="1706" y="6150"/>
                  <a:ext cx="798" cy="1596"/>
                </a:xfrm>
                <a:prstGeom prst="can">
                  <a:avLst>
                    <a:gd name="adj" fmla="val 28233"/>
                  </a:avLst>
                </a:prstGeom>
                <a:solidFill>
                  <a:srgbClr val="FF3300"/>
                </a:solidFill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84" name="AutoShape 34"/>
                <p:cNvSpPr>
                  <a:spLocks noChangeArrowheads="1"/>
                </p:cNvSpPr>
                <p:nvPr/>
              </p:nvSpPr>
              <p:spPr bwMode="auto">
                <a:xfrm>
                  <a:off x="1709" y="6111"/>
                  <a:ext cx="795" cy="1596"/>
                </a:xfrm>
                <a:prstGeom prst="can">
                  <a:avLst>
                    <a:gd name="adj" fmla="val 29513"/>
                  </a:avLst>
                </a:prstGeom>
                <a:grp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88" name="Text Box 22"/>
              <p:cNvSpPr txBox="1">
                <a:spLocks noChangeArrowheads="1"/>
              </p:cNvSpPr>
              <p:nvPr/>
            </p:nvSpPr>
            <p:spPr bwMode="auto">
              <a:xfrm>
                <a:off x="3105150" y="3917950"/>
                <a:ext cx="2889250" cy="102235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accent5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dist="50800" dir="2700000" algn="ctr" rotWithShape="0">
                  <a:srgbClr val="FFC000"/>
                </a:outerShdw>
              </a:effectLst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9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1" i="0" u="none" strike="noStrike" cap="none" normalizeH="0" baseline="0" smtClean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bg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Диспетчер результатов аудита безопасности</a:t>
                </a:r>
              </a:p>
            </p:txBody>
          </p:sp>
          <p:sp>
            <p:nvSpPr>
              <p:cNvPr id="89" name="Text Box 22"/>
              <p:cNvSpPr txBox="1">
                <a:spLocks noChangeArrowheads="1"/>
              </p:cNvSpPr>
              <p:nvPr/>
            </p:nvSpPr>
            <p:spPr bwMode="auto">
              <a:xfrm>
                <a:off x="3683000" y="2540000"/>
                <a:ext cx="2889250" cy="1022350"/>
              </a:xfrm>
              <a:prstGeom prst="rect">
                <a:avLst/>
              </a:prstGeom>
              <a:solidFill>
                <a:schemeClr val="accent5"/>
              </a:solidFill>
              <a:ln w="38100">
                <a:solidFill>
                  <a:schemeClr val="accent5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dist="50800" dir="2700000" algn="ctr" rotWithShape="0">
                  <a:srgbClr val="FFC000"/>
                </a:outerShdw>
              </a:effectLst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9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bg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Средство отбора результатов аудита безопасности</a:t>
                </a:r>
              </a:p>
            </p:txBody>
          </p:sp>
          <p:cxnSp>
            <p:nvCxnSpPr>
              <p:cNvPr id="2052" name="AutoShape 4"/>
              <p:cNvCxnSpPr>
                <a:cxnSpLocks noChangeShapeType="1"/>
                <a:stCxn id="2070" idx="1"/>
                <a:endCxn id="79" idx="4"/>
              </p:cNvCxnSpPr>
              <p:nvPr/>
            </p:nvCxnSpPr>
            <p:spPr bwMode="auto">
              <a:xfrm rot="10800000" flipV="1">
                <a:off x="2527300" y="1762124"/>
                <a:ext cx="577850" cy="159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none" w="med" len="lg"/>
              </a:ln>
            </p:spPr>
          </p:cxnSp>
          <p:cxnSp>
            <p:nvCxnSpPr>
              <p:cNvPr id="2071" name="AutoShape 23"/>
              <p:cNvCxnSpPr>
                <a:cxnSpLocks noChangeShapeType="1"/>
                <a:stCxn id="88" idx="1"/>
                <a:endCxn id="72" idx="4"/>
              </p:cNvCxnSpPr>
              <p:nvPr/>
            </p:nvCxnSpPr>
            <p:spPr bwMode="auto">
              <a:xfrm rot="10800000" flipV="1">
                <a:off x="2482850" y="4429124"/>
                <a:ext cx="622300" cy="159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none" w="med" len="lg"/>
              </a:ln>
            </p:spPr>
          </p:cxnSp>
          <p:cxnSp>
            <p:nvCxnSpPr>
              <p:cNvPr id="2072" name="AutoShape 24"/>
              <p:cNvCxnSpPr>
                <a:cxnSpLocks noChangeShapeType="1"/>
                <a:stCxn id="89" idx="2"/>
                <a:endCxn id="88" idx="0"/>
              </p:cNvCxnSpPr>
              <p:nvPr/>
            </p:nvCxnSpPr>
            <p:spPr bwMode="auto">
              <a:xfrm rot="5400000">
                <a:off x="4660900" y="3451225"/>
                <a:ext cx="355600" cy="577850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none" w="med" len="lg"/>
              </a:ln>
            </p:spPr>
          </p:cxnSp>
          <p:cxnSp>
            <p:nvCxnSpPr>
              <p:cNvPr id="2073" name="AutoShape 25"/>
              <p:cNvCxnSpPr>
                <a:cxnSpLocks noChangeShapeType="1"/>
                <a:stCxn id="89" idx="0"/>
                <a:endCxn id="2070" idx="2"/>
              </p:cNvCxnSpPr>
              <p:nvPr/>
            </p:nvCxnSpPr>
            <p:spPr bwMode="auto">
              <a:xfrm rot="16200000" flipV="1">
                <a:off x="4705350" y="2117725"/>
                <a:ext cx="266700" cy="577850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none" w="med" len="lg"/>
              </a:ln>
            </p:spPr>
          </p:cxnSp>
          <p:cxnSp>
            <p:nvCxnSpPr>
              <p:cNvPr id="2074" name="AutoShape 26"/>
              <p:cNvCxnSpPr>
                <a:cxnSpLocks noChangeShapeType="1"/>
                <a:stCxn id="84" idx="2"/>
                <a:endCxn id="89" idx="3"/>
              </p:cNvCxnSpPr>
              <p:nvPr/>
            </p:nvCxnSpPr>
            <p:spPr bwMode="auto">
              <a:xfrm rot="10800000">
                <a:off x="6572251" y="3051176"/>
                <a:ext cx="717049" cy="159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none" w="med" len="lg"/>
              </a:ln>
            </p:spPr>
          </p:cxnSp>
        </p:grpSp>
        <p:sp>
          <p:nvSpPr>
            <p:cNvPr id="102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7372350" y="2673350"/>
              <a:ext cx="1377950" cy="111125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5776"/>
                </a:avLst>
              </a:prstTxWarp>
            </a:bodyPr>
            <a:lstStyle/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База данных </a:t>
              </a:r>
            </a:p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(записи </a:t>
              </a:r>
            </a:p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результатов </a:t>
              </a:r>
            </a:p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АДБ) </a:t>
              </a:r>
              <a:endParaRPr lang="ru-RU" sz="3600" kern="10" spc="0" dirty="0">
                <a:ln w="9525">
                  <a:solidFill>
                    <a:srgbClr val="C0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FFFF00"/>
                  </a:outerShdw>
                </a:effectLst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35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60450" y="1384300"/>
              <a:ext cx="1377950" cy="111125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5776"/>
                </a:avLst>
              </a:prstTxWarp>
            </a:bodyPr>
            <a:lstStyle/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База данных </a:t>
              </a:r>
            </a:p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(записи </a:t>
              </a:r>
            </a:p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результатов </a:t>
              </a:r>
            </a:p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АДБ) </a:t>
              </a:r>
              <a:endParaRPr lang="ru-RU" sz="3600" kern="10" spc="0" dirty="0">
                <a:ln w="9525">
                  <a:solidFill>
                    <a:srgbClr val="C0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FFFF00"/>
                  </a:outerShdw>
                </a:effectLst>
                <a:latin typeface="Verdana"/>
                <a:ea typeface="Verdana"/>
                <a:cs typeface="Verdana"/>
              </a:endParaRPr>
            </a:p>
          </p:txBody>
        </p:sp>
        <p:sp>
          <p:nvSpPr>
            <p:cNvPr id="3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16000" y="4051300"/>
              <a:ext cx="1377950" cy="111125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5776"/>
                </a:avLst>
              </a:prstTxWarp>
            </a:bodyPr>
            <a:lstStyle/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База данных </a:t>
              </a:r>
            </a:p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(записи </a:t>
              </a:r>
            </a:p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результатов </a:t>
              </a:r>
            </a:p>
            <a:p>
              <a:pPr algn="ctr" rtl="0"/>
              <a:r>
                <a:rPr lang="ru-RU" sz="3600" kern="10" spc="0" dirty="0" smtClean="0">
                  <a:ln w="9525">
                    <a:solidFill>
                      <a:srgbClr val="C00000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rgbClr val="FFFF00"/>
                    </a:outerShdw>
                  </a:effectLst>
                  <a:latin typeface="Verdana"/>
                  <a:ea typeface="Verdana"/>
                  <a:cs typeface="Verdana"/>
                </a:rPr>
                <a:t> АДБ) </a:t>
              </a:r>
              <a:endParaRPr lang="ru-RU" sz="3600" kern="10" spc="0" dirty="0">
                <a:ln w="9525">
                  <a:solidFill>
                    <a:srgbClr val="C00000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25400" dir="2700000" algn="ctr" rotWithShape="0">
                    <a:srgbClr val="FFFF00"/>
                  </a:outerShdw>
                </a:effectLst>
                <a:latin typeface="Verdana"/>
                <a:ea typeface="Verdana"/>
                <a:cs typeface="Verdana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8001056" cy="530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Эта связка прерывается, когда компоненты не взаимодействуют со средством диспетчеризации результатов АДБ</a:t>
            </a:r>
            <a:r>
              <a:rPr lang="ru-RU" sz="2600" dirty="0" smtClean="0">
                <a:solidFill>
                  <a:srgbClr val="000099"/>
                </a:solidFill>
              </a:rPr>
              <a:t>. В последнем случае компонент обязан взаимодействовать со средством архивирования записей БДРА, которое способно передавать записи БДРА в архив.</a:t>
            </a:r>
          </a:p>
          <a:p>
            <a:pPr hangingPunct="0">
              <a:lnSpc>
                <a:spcPts val="32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Решение о том, какие из функций следует объединять в группы, зависит от организации конкретной прикладной системы. </a:t>
            </a:r>
            <a:r>
              <a:rPr lang="ru-RU" sz="2600" i="1" dirty="0" smtClean="0">
                <a:solidFill>
                  <a:srgbClr val="FF0066"/>
                </a:solidFill>
              </a:rPr>
              <a:t>(</a:t>
            </a:r>
            <a:r>
              <a:rPr lang="ru-RU" sz="2600" i="1" u="sng" dirty="0" smtClean="0">
                <a:solidFill>
                  <a:srgbClr val="FF0066"/>
                </a:solidFill>
              </a:rPr>
              <a:t>Примечание</a:t>
            </a:r>
            <a:r>
              <a:rPr lang="ru-RU" sz="2600" i="1" dirty="0" smtClean="0">
                <a:solidFill>
                  <a:srgbClr val="FF0066"/>
                </a:solidFill>
              </a:rPr>
              <a:t>. Рассмотренные выше примеры носят исключительно иллюстративный характер.)</a:t>
            </a:r>
            <a:endParaRPr lang="ru-RU" sz="2600" i="1" dirty="0">
              <a:solidFill>
                <a:srgbClr val="FF0066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784350"/>
            <a:ext cx="8001056" cy="446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9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СЛАД предоставляет аудиторскому центру возможность определять и выбирать события</a:t>
            </a:r>
            <a:r>
              <a:rPr lang="ru-RU" sz="3200" dirty="0" smtClean="0">
                <a:solidFill>
                  <a:srgbClr val="000099"/>
                </a:solidFill>
              </a:rPr>
              <a:t>, которые подлежат обнаружению и регистрации в БДРА, и события, которые необходимы для отправки СОП и сообщений АДБ.</a:t>
            </a:r>
          </a:p>
          <a:p>
            <a:pPr hangingPunct="0">
              <a:lnSpc>
                <a:spcPts val="39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При реализации ПРАД можно выделить следующие </a:t>
            </a:r>
            <a:r>
              <a:rPr lang="ru-RU" sz="3200" i="1" dirty="0" smtClean="0">
                <a:solidFill>
                  <a:srgbClr val="FF0066"/>
                </a:solidFill>
              </a:rPr>
              <a:t>фазы</a:t>
            </a:r>
            <a:r>
              <a:rPr lang="ru-RU" sz="3200" dirty="0" smtClean="0">
                <a:solidFill>
                  <a:srgbClr val="000099"/>
                </a:solidFill>
              </a:rPr>
              <a:t>: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850900"/>
            <a:ext cx="8358214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1.2. Фазы процедур АДБ и оповещения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об опасности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850900"/>
            <a:ext cx="8001056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3500" dirty="0" smtClean="0">
                <a:solidFill>
                  <a:srgbClr val="000099"/>
                </a:solidFill>
              </a:rPr>
              <a:t>Рассматриваемая далее </a:t>
            </a:r>
            <a:r>
              <a:rPr lang="ru-RU" sz="3500" i="1" dirty="0" smtClean="0">
                <a:solidFill>
                  <a:srgbClr val="FF0066"/>
                </a:solidFill>
              </a:rPr>
              <a:t>концепция АДБ</a:t>
            </a:r>
            <a:r>
              <a:rPr lang="ru-RU" sz="3500" dirty="0" smtClean="0">
                <a:solidFill>
                  <a:srgbClr val="000099"/>
                </a:solidFill>
              </a:rPr>
              <a:t>, включает выявление событий и определяет процедуры, которые являются следствием обнаружения этих событий. В лекции рассматривается не только АДБ, но и </a:t>
            </a:r>
            <a:r>
              <a:rPr lang="ru-RU" sz="3500" i="1" dirty="0" smtClean="0">
                <a:solidFill>
                  <a:srgbClr val="FF0066"/>
                </a:solidFill>
              </a:rPr>
              <a:t>служба оповещения об опасности</a:t>
            </a:r>
            <a:r>
              <a:rPr lang="ru-RU" sz="3500" dirty="0" smtClean="0">
                <a:solidFill>
                  <a:srgbClr val="FF0066"/>
                </a:solidFill>
              </a:rPr>
              <a:t> </a:t>
            </a:r>
            <a:r>
              <a:rPr lang="ru-RU" sz="3500" dirty="0" smtClean="0">
                <a:solidFill>
                  <a:srgbClr val="000099"/>
                </a:solidFill>
              </a:rPr>
              <a:t>(СЛОО).</a:t>
            </a:r>
          </a:p>
          <a:p>
            <a:r>
              <a:rPr lang="ru-RU" sz="3500" i="1" dirty="0" smtClean="0">
                <a:solidFill>
                  <a:srgbClr val="FF0066"/>
                </a:solidFill>
              </a:rPr>
              <a:t>Целями АДБ являются</a:t>
            </a:r>
            <a:r>
              <a:rPr lang="ru-RU" sz="3500" dirty="0" smtClean="0">
                <a:solidFill>
                  <a:srgbClr val="000099"/>
                </a:solidFill>
              </a:rPr>
              <a:t>:</a:t>
            </a:r>
            <a:endParaRPr lang="ru-RU" sz="3500" i="1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43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фаза обнаружения </a:t>
            </a:r>
            <a:r>
              <a:rPr lang="ru-RU" sz="3200" dirty="0" smtClean="0">
                <a:solidFill>
                  <a:srgbClr val="000099"/>
                </a:solidFill>
              </a:rPr>
              <a:t>(</a:t>
            </a:r>
            <a:r>
              <a:rPr lang="en-US" sz="3200" dirty="0" smtClean="0">
                <a:solidFill>
                  <a:srgbClr val="000099"/>
                </a:solidFill>
              </a:rPr>
              <a:t>detection phase</a:t>
            </a:r>
            <a:r>
              <a:rPr lang="ru-RU" sz="3200" dirty="0" smtClean="0">
                <a:solidFill>
                  <a:srgbClr val="000099"/>
                </a:solidFill>
              </a:rPr>
              <a:t>), в которой происходит обнаружение события безопасности;</a:t>
            </a:r>
          </a:p>
          <a:p>
            <a:pPr marL="441325" indent="-441325" algn="l">
              <a:lnSpc>
                <a:spcPts val="3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фаза определения </a:t>
            </a:r>
            <a:r>
              <a:rPr lang="ru-RU" sz="3200" dirty="0" smtClean="0">
                <a:solidFill>
                  <a:srgbClr val="000099"/>
                </a:solidFill>
              </a:rPr>
              <a:t>(классификации; </a:t>
            </a:r>
            <a:r>
              <a:rPr lang="en-US" sz="3200" dirty="0" smtClean="0">
                <a:solidFill>
                  <a:srgbClr val="000099"/>
                </a:solidFill>
              </a:rPr>
              <a:t>discrimination phase</a:t>
            </a:r>
            <a:r>
              <a:rPr lang="ru-RU" sz="3200" dirty="0" smtClean="0">
                <a:solidFill>
                  <a:srgbClr val="000099"/>
                </a:solidFill>
              </a:rPr>
              <a:t>), в которой осуществляется предварительная классификация события, которая устанавливает необходимость регистрации события в БДРА или подачи СОП;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37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14350" indent="-514350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 startAt="3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фаза обработки сигнала оповещения </a:t>
            </a:r>
            <a:r>
              <a:rPr lang="ru-RU" dirty="0" smtClean="0">
                <a:solidFill>
                  <a:srgbClr val="000099"/>
                </a:solidFill>
              </a:rPr>
              <a:t>(</a:t>
            </a:r>
            <a:r>
              <a:rPr lang="en-US" dirty="0" smtClean="0">
                <a:solidFill>
                  <a:srgbClr val="000099"/>
                </a:solidFill>
              </a:rPr>
              <a:t>alarm processing phase</a:t>
            </a:r>
            <a:r>
              <a:rPr lang="ru-RU" dirty="0" smtClean="0">
                <a:solidFill>
                  <a:srgbClr val="000099"/>
                </a:solidFill>
              </a:rPr>
              <a:t>), в которой может быть подан СОП или отправлено сообщение АДБ;</a:t>
            </a:r>
          </a:p>
          <a:p>
            <a:pPr marL="441325" indent="-441325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 startAt="3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фаза анализа </a:t>
            </a:r>
            <a:r>
              <a:rPr lang="ru-RU" dirty="0" smtClean="0">
                <a:solidFill>
                  <a:srgbClr val="000099"/>
                </a:solidFill>
              </a:rPr>
              <a:t>(</a:t>
            </a:r>
            <a:r>
              <a:rPr lang="en-US" dirty="0" smtClean="0">
                <a:solidFill>
                  <a:srgbClr val="000099"/>
                </a:solidFill>
              </a:rPr>
              <a:t>analysis phase</a:t>
            </a:r>
            <a:r>
              <a:rPr lang="ru-RU" dirty="0" smtClean="0">
                <a:solidFill>
                  <a:srgbClr val="000099"/>
                </a:solidFill>
              </a:rPr>
              <a:t>), в которой событие, тем или иным образом затрагивающее обеспечение (состояние) безопасности, анализируется и сравнивается, исходя из контекста, с ранее обнаруженными событиями, зарегистрированными в БДРА, а также с планом ранее предпринятых действий;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14350" indent="-514350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 startAt="5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фаза объединения </a:t>
            </a:r>
            <a:r>
              <a:rPr lang="ru-RU" sz="3000" dirty="0" smtClean="0">
                <a:solidFill>
                  <a:srgbClr val="000099"/>
                </a:solidFill>
              </a:rPr>
              <a:t>(</a:t>
            </a:r>
            <a:r>
              <a:rPr lang="en-US" sz="3000" dirty="0" smtClean="0">
                <a:solidFill>
                  <a:srgbClr val="000099"/>
                </a:solidFill>
              </a:rPr>
              <a:t>aggregation phase</a:t>
            </a:r>
            <a:r>
              <a:rPr lang="ru-RU" sz="3000" dirty="0" smtClean="0">
                <a:solidFill>
                  <a:srgbClr val="000099"/>
                </a:solidFill>
              </a:rPr>
              <a:t>), в которой записи из различных БДРА собираются в одну БДРА;</a:t>
            </a:r>
          </a:p>
          <a:p>
            <a:pPr marL="441325" indent="-441325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 startAt="5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фаза формирования отчёта </a:t>
            </a:r>
            <a:r>
              <a:rPr lang="ru-RU" sz="3000" dirty="0" smtClean="0">
                <a:solidFill>
                  <a:srgbClr val="000099"/>
                </a:solidFill>
              </a:rPr>
              <a:t>(</a:t>
            </a:r>
            <a:r>
              <a:rPr lang="en-US" sz="3000" dirty="0" smtClean="0">
                <a:solidFill>
                  <a:srgbClr val="000099"/>
                </a:solidFill>
              </a:rPr>
              <a:t>report generation phase</a:t>
            </a:r>
            <a:r>
              <a:rPr lang="ru-RU" sz="3000" dirty="0" smtClean="0">
                <a:solidFill>
                  <a:srgbClr val="000099"/>
                </a:solidFill>
              </a:rPr>
              <a:t>), в которой из записей БДРА  формируются отчёты по результатам АДБ;</a:t>
            </a:r>
          </a:p>
          <a:p>
            <a:pPr marL="441325" indent="-441325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 startAt="5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фаза архивирования </a:t>
            </a:r>
            <a:r>
              <a:rPr lang="ru-RU" sz="3000" dirty="0" smtClean="0">
                <a:solidFill>
                  <a:srgbClr val="000099"/>
                </a:solidFill>
              </a:rPr>
              <a:t>(</a:t>
            </a:r>
            <a:r>
              <a:rPr lang="en-US" sz="3000" dirty="0" smtClean="0">
                <a:solidFill>
                  <a:srgbClr val="000099"/>
                </a:solidFill>
              </a:rPr>
              <a:t>archiving phase</a:t>
            </a:r>
            <a:r>
              <a:rPr lang="ru-RU" sz="3000" dirty="0" smtClean="0">
                <a:solidFill>
                  <a:srgbClr val="000099"/>
                </a:solidFill>
              </a:rPr>
              <a:t>), в которой записи из БДРА доставляются на архивное хранение (в архив результатов АДБ).</a:t>
            </a:r>
            <a:endParaRPr lang="ru-RU" sz="3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384300"/>
            <a:ext cx="8001056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5000"/>
              </a:lnSpc>
            </a:pPr>
            <a:r>
              <a:rPr lang="ru-RU" sz="4400" dirty="0" smtClean="0">
                <a:solidFill>
                  <a:srgbClr val="000099"/>
                </a:solidFill>
              </a:rPr>
              <a:t>Рассмотренные выше </a:t>
            </a:r>
            <a:r>
              <a:rPr lang="ru-RU" sz="4400" i="1" dirty="0" smtClean="0">
                <a:solidFill>
                  <a:srgbClr val="FF0066"/>
                </a:solidFill>
              </a:rPr>
              <a:t>фазы не обязательно следуют одна за другой или строго разделены по времени</a:t>
            </a:r>
            <a:r>
              <a:rPr lang="ru-RU" sz="4400" dirty="0" smtClean="0">
                <a:solidFill>
                  <a:srgbClr val="000099"/>
                </a:solidFill>
              </a:rPr>
              <a:t>, т.е. они могут перекрываться.</a:t>
            </a:r>
            <a:endParaRPr lang="ru-RU" sz="44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339850"/>
            <a:ext cx="8001056" cy="49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В этой фазе определяется, произошло ли событие безопасности</a:t>
            </a:r>
            <a:r>
              <a:rPr lang="ru-RU" sz="3000" dirty="0" smtClean="0">
                <a:solidFill>
                  <a:srgbClr val="000099"/>
                </a:solidFill>
              </a:rPr>
              <a:t>. Реальное определение того, какое ответное действие должно последовать после обнаружения такого события, является задачей средства определения (классификации) события, однако в отдельных случаях в соответствие с ПЛБ может незамедлительно последовать СОП.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9535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1.2.1. Фаза обнаружения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496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300"/>
              </a:lnSpc>
            </a:pPr>
            <a:r>
              <a:rPr lang="ru-RU" sz="3600" dirty="0" smtClean="0">
                <a:solidFill>
                  <a:srgbClr val="000099"/>
                </a:solidFill>
              </a:rPr>
              <a:t>Когда обнаружено событие безопасности, тогда </a:t>
            </a:r>
            <a:r>
              <a:rPr lang="ru-RU" sz="3600" i="1" dirty="0" smtClean="0">
                <a:solidFill>
                  <a:srgbClr val="FF0066"/>
                </a:solidFill>
              </a:rPr>
              <a:t>средство определения (классификации) события установит соответствующее начальное ответное действие </a:t>
            </a:r>
            <a:r>
              <a:rPr lang="ru-RU" sz="3600" dirty="0" smtClean="0">
                <a:solidFill>
                  <a:srgbClr val="000099"/>
                </a:solidFill>
              </a:rPr>
              <a:t>(или направление действий). Такое ответное действие может быть одним из следующих: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9535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1.2.2. Фаза определения (классификации)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1073150"/>
            <a:ext cx="8001056" cy="225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14350" indent="-514350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отсутствие какого-либо ответного действия;</a:t>
            </a:r>
          </a:p>
          <a:p>
            <a:pPr marL="514350" indent="-514350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формирование сообщения АДБ;</a:t>
            </a:r>
          </a:p>
          <a:p>
            <a:pPr marL="514350" indent="-514350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подача СОП и формирование сообщения АДБ.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3429000"/>
            <a:ext cx="8001056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3400" i="1" dirty="0" smtClean="0">
                <a:solidFill>
                  <a:srgbClr val="FF0066"/>
                </a:solidFill>
              </a:rPr>
              <a:t>Выбор конкретного ответного действия </a:t>
            </a:r>
            <a:r>
              <a:rPr lang="ru-RU" sz="3400" dirty="0" smtClean="0">
                <a:solidFill>
                  <a:srgbClr val="000099"/>
                </a:solidFill>
              </a:rPr>
              <a:t>из трёх перечисленных выше должен осуществляться в зависимости от каждого обнаруженного события и действующей ПЛБ.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В этой фазе процессор (средство обработки) анализирует СОП и определяет</a:t>
            </a:r>
            <a:r>
              <a:rPr lang="ru-RU" dirty="0" smtClean="0">
                <a:solidFill>
                  <a:srgbClr val="000099"/>
                </a:solidFill>
              </a:rPr>
              <a:t> необходимое дальнейшее корректное действие. Такое дальнейшее действие может быть одним из следующих: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9535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1.2.3. Фаза обработки сигнала оповещения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4051300"/>
            <a:ext cx="8001056" cy="225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отсутствие какого-либо дальнейшего действия;</a:t>
            </a:r>
          </a:p>
          <a:p>
            <a:pPr marL="365125" indent="-365125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начало восстановительных мероприятий;</a:t>
            </a:r>
          </a:p>
          <a:p>
            <a:pPr marL="365125" indent="-365125" algn="l">
              <a:lnSpc>
                <a:spcPts val="3400"/>
              </a:lnSpc>
              <a:spcBef>
                <a:spcPts val="3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начало восстановительных мероприятий и формирование сообщения АДБ.</a:t>
            </a:r>
            <a:endParaRPr lang="ru-RU" sz="2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1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8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Выбор конкретного дальнейшего действия </a:t>
            </a:r>
            <a:r>
              <a:rPr lang="ru-RU" sz="3000" dirty="0" smtClean="0">
                <a:solidFill>
                  <a:srgbClr val="000099"/>
                </a:solidFill>
              </a:rPr>
              <a:t>из трёх перечисленных выше должен осуществляться в зависимости от характера каждого обнаруженного события и действующей ПЛБ.</a:t>
            </a:r>
          </a:p>
          <a:p>
            <a:pPr>
              <a:lnSpc>
                <a:spcPts val="38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(</a:t>
            </a:r>
            <a:r>
              <a:rPr lang="ru-RU" sz="3000" i="1" u="sng" dirty="0" smtClean="0">
                <a:solidFill>
                  <a:srgbClr val="FF0066"/>
                </a:solidFill>
              </a:rPr>
              <a:t>Примечание</a:t>
            </a:r>
            <a:r>
              <a:rPr lang="ru-RU" sz="3000" i="1" dirty="0" smtClean="0">
                <a:solidFill>
                  <a:srgbClr val="FF0066"/>
                </a:solidFill>
              </a:rPr>
              <a:t>. Второе и третье действия могут вызывать прерывание события с целью привлечения внимания персонала, например, администратора по безопасности или системного аудитора.)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483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В этой фазе осуществляется обработка события безопасности, с целью определения соответствующего дальнейшего действия</a:t>
            </a:r>
            <a:r>
              <a:rPr lang="ru-RU" sz="3000" dirty="0" smtClean="0">
                <a:solidFill>
                  <a:srgbClr val="000099"/>
                </a:solidFill>
              </a:rPr>
              <a:t>. Указанная обработка также может использовать информацию о более ранних событиях, касавшихся обеспечения (состояния) безопасности и зарегистрированных в БДРА. Такое дальнейшее действие может быть одним из следующих: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9535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1.2.4. Фаза анализа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8001056" cy="535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tabLst>
                <a:tab pos="441325" algn="l"/>
              </a:tabLst>
              <a:defRPr/>
            </a:pPr>
            <a:r>
              <a:rPr lang="ru-RU" dirty="0" smtClean="0">
                <a:solidFill>
                  <a:srgbClr val="000099"/>
                </a:solidFill>
              </a:rPr>
              <a:t>участие в процедуре идентификации и анализе неавторизованных действий (процедур) или атак;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tabLst>
                <a:tab pos="441325" algn="l"/>
              </a:tabLst>
              <a:defRPr/>
            </a:pPr>
            <a:r>
              <a:rPr lang="ru-RU" dirty="0" smtClean="0">
                <a:solidFill>
                  <a:srgbClr val="000099"/>
                </a:solidFill>
              </a:rPr>
              <a:t>помощь в обеспечении гарантий того, что операциям в интересах объектов/субъектов, которые за них отвечают, могут быть присвоены соответствующие атрибуты;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tabLst>
                <a:tab pos="441325" algn="l"/>
              </a:tabLst>
              <a:defRPr/>
            </a:pPr>
            <a:r>
              <a:rPr lang="ru-RU" dirty="0" smtClean="0">
                <a:solidFill>
                  <a:srgbClr val="000099"/>
                </a:solidFill>
              </a:rPr>
              <a:t>участие в дальнейшем совершенствовании процедур обнаружения возникающих нештатных ситуаций;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162050"/>
            <a:ext cx="8001056" cy="497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625475" indent="-625475" algn="l">
              <a:lnSpc>
                <a:spcPts val="4400"/>
              </a:lnSpc>
              <a:spcBef>
                <a:spcPts val="12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4000" dirty="0" smtClean="0">
                <a:solidFill>
                  <a:srgbClr val="000099"/>
                </a:solidFill>
              </a:rPr>
              <a:t>отсутствие какого-либо дальнейшего действия;</a:t>
            </a:r>
          </a:p>
          <a:p>
            <a:pPr marL="625475" indent="-625475" algn="l">
              <a:lnSpc>
                <a:spcPts val="4400"/>
              </a:lnSpc>
              <a:spcBef>
                <a:spcPts val="12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4000" dirty="0" smtClean="0">
                <a:solidFill>
                  <a:srgbClr val="000099"/>
                </a:solidFill>
              </a:rPr>
              <a:t>подача СОП;</a:t>
            </a:r>
          </a:p>
          <a:p>
            <a:pPr marL="625475" indent="-625475" algn="l">
              <a:lnSpc>
                <a:spcPts val="4400"/>
              </a:lnSpc>
              <a:spcBef>
                <a:spcPts val="12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4000" dirty="0" smtClean="0">
                <a:solidFill>
                  <a:srgbClr val="000099"/>
                </a:solidFill>
              </a:rPr>
              <a:t>формирование записи результатов АДБ;</a:t>
            </a:r>
          </a:p>
          <a:p>
            <a:pPr marL="625475" indent="-625475" algn="l">
              <a:lnSpc>
                <a:spcPts val="4400"/>
              </a:lnSpc>
              <a:spcBef>
                <a:spcPts val="12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4000" dirty="0" smtClean="0">
                <a:solidFill>
                  <a:srgbClr val="000099"/>
                </a:solidFill>
              </a:rPr>
              <a:t>подача СОП и формирование записи результатов АДБ.</a:t>
            </a:r>
            <a:endParaRPr lang="ru-RU" sz="4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3200" i="1" dirty="0" smtClean="0">
                <a:solidFill>
                  <a:srgbClr val="FF0066"/>
                </a:solidFill>
              </a:rPr>
              <a:t>Выбор дальнейшего конкретного действия из четырёх </a:t>
            </a:r>
            <a:r>
              <a:rPr lang="ru-RU" sz="3200" dirty="0" smtClean="0">
                <a:solidFill>
                  <a:srgbClr val="000099"/>
                </a:solidFill>
              </a:rPr>
              <a:t>перечисленных выше должен осуществляться в зависимости от характера каждого обнаруженного события и действующей ПЛБ. В качестве одной из итераций процесса анализа, может быть сделана ссылка на предшествующие события путём проверки записей в БДРА и архивных записей результатов АДБ.</a:t>
            </a:r>
            <a:endParaRPr lang="ru-RU" sz="3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487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Отдельные записи результатов АДБ из нескольких распределённых БДРА должны периодически собираться в одну БДРА</a:t>
            </a:r>
            <a:r>
              <a:rPr lang="ru-RU" sz="3000" dirty="0" smtClean="0">
                <a:solidFill>
                  <a:srgbClr val="000099"/>
                </a:solidFill>
              </a:rPr>
              <a:t>. Этот процесс, который включает использование функций отбора результатов АДБ (в точке отбора) и диспетчеризация результатов АДБ, называется </a:t>
            </a:r>
            <a:r>
              <a:rPr lang="ru-RU" sz="3000" i="1" dirty="0" smtClean="0">
                <a:solidFill>
                  <a:srgbClr val="FF0066"/>
                </a:solidFill>
              </a:rPr>
              <a:t>объединением</a:t>
            </a:r>
            <a:r>
              <a:rPr lang="ru-RU" sz="3000" dirty="0" smtClean="0">
                <a:solidFill>
                  <a:srgbClr val="000099"/>
                </a:solidFill>
              </a:rPr>
              <a:t>. (Этот процесс может быть </a:t>
            </a:r>
            <a:r>
              <a:rPr lang="ru-RU" sz="3000" i="1" dirty="0" smtClean="0">
                <a:solidFill>
                  <a:srgbClr val="FF0066"/>
                </a:solidFill>
              </a:rPr>
              <a:t>иерархическим</a:t>
            </a:r>
            <a:r>
              <a:rPr lang="ru-RU" sz="3000" dirty="0" smtClean="0">
                <a:solidFill>
                  <a:srgbClr val="000099"/>
                </a:solidFill>
              </a:rPr>
              <a:t>.)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9535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1.2.5. Фаза объединения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739900"/>
            <a:ext cx="8001056" cy="458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Когда это необходимо или установлено ПЛБ результаты АДБ могут проходить дополнительную обработку</a:t>
            </a:r>
            <a:r>
              <a:rPr lang="ru-RU" sz="2400" dirty="0" smtClean="0">
                <a:solidFill>
                  <a:srgbClr val="000099"/>
                </a:solidFill>
              </a:rPr>
              <a:t>. Этот обработка будет применять элементы анализа и возможно преобразование записей результатов АДБ в соответствующий формат. </a:t>
            </a:r>
            <a:r>
              <a:rPr lang="ru-RU" sz="2400" i="1" dirty="0" smtClean="0">
                <a:solidFill>
                  <a:srgbClr val="FF0066"/>
                </a:solidFill>
              </a:rPr>
              <a:t>Выходные данные анализа результатов АДБ представляют собой электронный отчёт</a:t>
            </a:r>
            <a:r>
              <a:rPr lang="ru-RU" sz="2400" dirty="0" smtClean="0">
                <a:solidFill>
                  <a:srgbClr val="000099"/>
                </a:solidFill>
              </a:rPr>
              <a:t>, который может указывать на то, что была попытка нарушения безопасности системы, и в таком случае может понадобиться проведение процедур восстановления безопасности.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50900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1.2.6. Фаза формирования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электронного отчёта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162050"/>
            <a:ext cx="8001056" cy="503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Анализ результатов АДБ может использоваться </a:t>
            </a:r>
            <a:r>
              <a:rPr lang="ru-RU" dirty="0" smtClean="0">
                <a:solidFill>
                  <a:srgbClr val="000099"/>
                </a:solidFill>
              </a:rPr>
              <a:t>для исследования последствий атаки и для определения соответствующих процедур контроля нарушений безопасности. Электронный отчёт по результатам АДБ может использоваться при восстановлении безопасности для определения последствий нарушения, вследствие которого возникла проблема безопасности.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34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dirty="0" smtClean="0">
                <a:solidFill>
                  <a:srgbClr val="000099"/>
                </a:solidFill>
              </a:rPr>
              <a:t>Соответственно, такой </a:t>
            </a:r>
            <a:r>
              <a:rPr lang="ru-RU" i="1" dirty="0" smtClean="0">
                <a:solidFill>
                  <a:srgbClr val="FF0066"/>
                </a:solidFill>
              </a:rPr>
              <a:t>отчёт может использоваться для определения ресурсов, которыми пользовался авторизованный клиент</a:t>
            </a:r>
            <a:r>
              <a:rPr lang="ru-RU" dirty="0" smtClean="0">
                <a:solidFill>
                  <a:srgbClr val="000099"/>
                </a:solidFill>
              </a:rPr>
              <a:t>, и того, кто воспользовался его правами, но в нештатном режиме (некорректным образом). Также </a:t>
            </a:r>
            <a:r>
              <a:rPr lang="ru-RU" i="1" dirty="0" smtClean="0">
                <a:solidFill>
                  <a:srgbClr val="FF0066"/>
                </a:solidFill>
              </a:rPr>
              <a:t>электронный отчёт может использоваться при анализе любого нарушения (происшествия)</a:t>
            </a:r>
            <a:r>
              <a:rPr lang="ru-RU" dirty="0" smtClean="0">
                <a:solidFill>
                  <a:srgbClr val="000099"/>
                </a:solidFill>
              </a:rPr>
              <a:t>, после которого может возникнуть необходимость проведения восстановительных процедур.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496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Результаты АДБ могут понадобиться (быть востребованными) на протяжении достаточно продолжительного периода времени</a:t>
            </a:r>
            <a:r>
              <a:rPr lang="ru-RU" sz="2400" dirty="0" smtClean="0">
                <a:solidFill>
                  <a:srgbClr val="000099"/>
                </a:solidFill>
              </a:rPr>
              <a:t>. </a:t>
            </a:r>
            <a:r>
              <a:rPr lang="ru-RU" sz="2400" i="1" dirty="0" smtClean="0">
                <a:solidFill>
                  <a:srgbClr val="FF0066"/>
                </a:solidFill>
              </a:rPr>
              <a:t>В фазе архивирования часть результатов АДБ перемещается в хранилище на длительное хранение</a:t>
            </a:r>
            <a:r>
              <a:rPr lang="ru-RU" sz="2400" dirty="0" smtClean="0">
                <a:solidFill>
                  <a:srgbClr val="000099"/>
                </a:solidFill>
              </a:rPr>
              <a:t>. Хранилище, используемое для архивирования, должно обеспечивать </a:t>
            </a:r>
            <a:r>
              <a:rPr lang="ru-RU" sz="2400" i="1" dirty="0" smtClean="0">
                <a:solidFill>
                  <a:srgbClr val="FF0066"/>
                </a:solidFill>
              </a:rPr>
              <a:t>целостность</a:t>
            </a:r>
            <a:r>
              <a:rPr lang="ru-RU" sz="2400" dirty="0" smtClean="0">
                <a:solidFill>
                  <a:srgbClr val="000099"/>
                </a:solidFill>
              </a:rPr>
              <a:t> исходной(</a:t>
            </a:r>
            <a:r>
              <a:rPr lang="ru-RU" sz="2400" dirty="0" err="1" smtClean="0">
                <a:solidFill>
                  <a:srgbClr val="000099"/>
                </a:solidFill>
              </a:rPr>
              <a:t>ых</a:t>
            </a:r>
            <a:r>
              <a:rPr lang="ru-RU" sz="2400" dirty="0" smtClean="0">
                <a:solidFill>
                  <a:srgbClr val="000099"/>
                </a:solidFill>
              </a:rPr>
              <a:t>) записи(ей). Архивирование результатов АДБ относительно исходного источника результатов аудита может быть </a:t>
            </a:r>
            <a:r>
              <a:rPr lang="ru-RU" sz="2400" i="1" dirty="0" smtClean="0">
                <a:solidFill>
                  <a:srgbClr val="FF0066"/>
                </a:solidFill>
              </a:rPr>
              <a:t>локальным</a:t>
            </a:r>
            <a:r>
              <a:rPr lang="ru-RU" sz="2400" dirty="0" smtClean="0">
                <a:solidFill>
                  <a:srgbClr val="000099"/>
                </a:solidFill>
              </a:rPr>
              <a:t> или </a:t>
            </a:r>
            <a:r>
              <a:rPr lang="ru-RU" sz="2400" i="1" dirty="0" smtClean="0">
                <a:solidFill>
                  <a:srgbClr val="FF0066"/>
                </a:solidFill>
              </a:rPr>
              <a:t>удалённым</a:t>
            </a:r>
            <a:r>
              <a:rPr lang="ru-RU" sz="2400" dirty="0" smtClean="0">
                <a:solidFill>
                  <a:srgbClr val="000099"/>
                </a:solidFill>
              </a:rPr>
              <a:t>. Для удалённого архивирования могут понадобиться дополнительные ресурсы.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9535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1.2.7. Фаза архивирования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739900"/>
            <a:ext cx="8001056" cy="466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28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Записи АДБ в рамках одной или нескольких БДРА могут быть взаимосвязаны между собой</a:t>
            </a:r>
            <a:r>
              <a:rPr lang="ru-RU" sz="2400" dirty="0" smtClean="0">
                <a:solidFill>
                  <a:srgbClr val="000099"/>
                </a:solidFill>
              </a:rPr>
              <a:t>. Например, запрос соединения может передаваться через несколько промежуточных систем, и может быть, в результате, сформировано несколько записей результатов АДБ в различных БДРА. </a:t>
            </a:r>
            <a:r>
              <a:rPr lang="ru-RU" sz="2400" i="1" dirty="0" smtClean="0">
                <a:solidFill>
                  <a:srgbClr val="FF0066"/>
                </a:solidFill>
              </a:rPr>
              <a:t>Очень важно, чтобы эти записи результатов АДБ содержали точные метки времени или идентификаторы взаимосвязей между собой</a:t>
            </a:r>
            <a:r>
              <a:rPr lang="ru-RU" sz="2400" dirty="0" smtClean="0">
                <a:solidFill>
                  <a:srgbClr val="000099"/>
                </a:solidFill>
              </a:rPr>
              <a:t>. Другим примером является запись двух разных событий в двух различных БДРА, и при этом очень важно определить, какое событие произошло первым.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850900"/>
            <a:ext cx="8358214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1.3. Корреляция аудиторской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информации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2584450"/>
            <a:ext cx="8001056" cy="381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0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Политика проведения аудита безопасности </a:t>
            </a:r>
            <a:r>
              <a:rPr lang="ru-RU" sz="2400" dirty="0" smtClean="0">
                <a:solidFill>
                  <a:srgbClr val="000099"/>
                </a:solidFill>
              </a:rPr>
              <a:t>(ПЛАД) описывает события безопасности и устанавливает правила применения процедур отбора, записи (БДРА) и анализа различных событий, касающихся обеспечения (состояния) безопасности. Существует несколько условий, которые могут быть включены в ПЛАД и в правила таких ПЛАД. Некоторые (одно или более) из таких условий могут быть включены в соответствующую ПЛБ.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806450"/>
            <a:ext cx="835025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II.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Политики и другие аспекты</a:t>
            </a:r>
            <a:br>
              <a:rPr lang="ru-RU" sz="32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аудита безопасности и</a:t>
            </a:r>
            <a:br>
              <a:rPr lang="ru-RU" sz="32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оповещения об опасности</a:t>
            </a:r>
          </a:p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2.1. Политика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50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3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ПЛАД должна устанавливать </a:t>
            </a:r>
            <a:r>
              <a:rPr lang="ru-RU" dirty="0" smtClean="0">
                <a:solidFill>
                  <a:srgbClr val="000099"/>
                </a:solidFill>
              </a:rPr>
              <a:t>требования для проведения АДБ различных уровней и типов, а также должна определять критерии формирования и подачи СОП. Проверка соответствия системных средств управления, подтверждение соответствия ПЛБ и определение имеющихся изменений в ПЛБ, средствах управления и процедурах потребуют анализа записей результатов АДБ и многих других аспектов структуры и состава системы, её настройки (конфигурации) и функционирования.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7100" y="1073150"/>
            <a:ext cx="8001056" cy="524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4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tabLst>
                <a:tab pos="441325" algn="l"/>
              </a:tabLst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подтверждение соответствия существующей ПЛБ;</a:t>
            </a:r>
          </a:p>
          <a:p>
            <a:pPr marL="441325" indent="-441325" algn="l">
              <a:lnSpc>
                <a:spcPts val="4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tabLst>
                <a:tab pos="441325" algn="l"/>
              </a:tabLst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доведение (доклад) информации, которая может указывать на несоответствия в системных средствах управления;</a:t>
            </a:r>
          </a:p>
          <a:p>
            <a:pPr marL="441325" indent="-441325" algn="l">
              <a:lnSpc>
                <a:spcPts val="4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tabLst>
                <a:tab pos="441325" algn="l"/>
              </a:tabLst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определение соответствующих изменений, которые необходимо внести в средства управления, ПЛБ и процедуры.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8001056" cy="49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2800"/>
              </a:lnSpc>
            </a:pPr>
            <a:r>
              <a:rPr lang="ru-RU" sz="2300" i="1" dirty="0" smtClean="0">
                <a:solidFill>
                  <a:srgbClr val="FF0066"/>
                </a:solidFill>
              </a:rPr>
              <a:t>Во многих странах существуют законы, предназначенные для защиты частной жизни граждан этих стран</a:t>
            </a:r>
            <a:r>
              <a:rPr lang="ru-RU" sz="2300" dirty="0" smtClean="0">
                <a:solidFill>
                  <a:srgbClr val="000099"/>
                </a:solidFill>
              </a:rPr>
              <a:t>. В некоторых случаях это означает, что запись результатов АДБ, содержащая </a:t>
            </a:r>
            <a:r>
              <a:rPr lang="ru-RU" sz="2300" i="1" dirty="0" smtClean="0">
                <a:solidFill>
                  <a:srgbClr val="FF0066"/>
                </a:solidFill>
              </a:rPr>
              <a:t>персональные данные</a:t>
            </a:r>
            <a:r>
              <a:rPr lang="ru-RU" sz="2300" dirty="0" smtClean="0">
                <a:solidFill>
                  <a:srgbClr val="000099"/>
                </a:solidFill>
              </a:rPr>
              <a:t>, не будет удовлетворять требованиям национальных законов, в частности тех, которые связывают секретность информации и доступ к ней. Такие записи необходимо защищать от неавторизованного вскрытия. Там, где записи результатов АДБ используются в качестве правомочного (приемлемого) доказательства, могут вводиться специальные требования к использованию, хранению и защите записи результатов АДБ.</a:t>
            </a:r>
            <a:endParaRPr lang="ru-RU" sz="23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806450"/>
            <a:ext cx="8350250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2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2.2. Законодательные аспекты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128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5000"/>
              </a:lnSpc>
            </a:pPr>
            <a:r>
              <a:rPr lang="ru-RU" sz="4000" i="1" dirty="0" smtClean="0">
                <a:solidFill>
                  <a:srgbClr val="FF0066"/>
                </a:solidFill>
              </a:rPr>
              <a:t>Существуют два основных аспекта защиты</a:t>
            </a:r>
            <a:r>
              <a:rPr lang="ru-RU" sz="4000" dirty="0" smtClean="0">
                <a:solidFill>
                  <a:srgbClr val="000099"/>
                </a:solidFill>
              </a:rPr>
              <a:t>, а именно:</a:t>
            </a:r>
            <a:endParaRPr lang="ru-RU" sz="40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806450"/>
            <a:ext cx="8350250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2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2.3. Требования к защите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2762250"/>
            <a:ext cx="800105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625475" indent="-625475" algn="l">
              <a:lnSpc>
                <a:spcPts val="4400"/>
              </a:lnSpc>
              <a:spcBef>
                <a:spcPts val="12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3800" dirty="0" smtClean="0">
                <a:solidFill>
                  <a:srgbClr val="000099"/>
                </a:solidFill>
              </a:rPr>
              <a:t>защита записи результатов АДБ и аудиторской информации;</a:t>
            </a:r>
          </a:p>
          <a:p>
            <a:pPr marL="625475" indent="-625475" algn="l">
              <a:lnSpc>
                <a:spcPts val="4400"/>
              </a:lnSpc>
              <a:spcBef>
                <a:spcPts val="1200"/>
              </a:spcBef>
              <a:buClr>
                <a:srgbClr val="FF0066"/>
              </a:buClr>
              <a:buSzPct val="90000"/>
              <a:buFont typeface="+mj-lt"/>
              <a:buAutoNum type="alphaLcPeriod"/>
              <a:defRPr/>
            </a:pPr>
            <a:r>
              <a:rPr lang="ru-RU" sz="3800" dirty="0" smtClean="0">
                <a:solidFill>
                  <a:srgbClr val="000099"/>
                </a:solidFill>
              </a:rPr>
              <a:t>защита совместной службы, состоящей из СЛАД и СЛОО (СЛАО).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384300"/>
            <a:ext cx="8001056" cy="483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Информация, отбираемая в БДРА</a:t>
            </a:r>
            <a:r>
              <a:rPr lang="ru-RU" sz="3000" dirty="0" smtClean="0">
                <a:solidFill>
                  <a:srgbClr val="000099"/>
                </a:solidFill>
              </a:rPr>
              <a:t>, может поступать напрямую из сообщений АДБ или из других БДРА. Следовательно, результаты АДБ могут формироваться путём объединения записей БДРА, сформированных одним или несколькими источниками. </a:t>
            </a:r>
            <a:r>
              <a:rPr lang="ru-RU" sz="3000" i="1" dirty="0" smtClean="0">
                <a:solidFill>
                  <a:srgbClr val="FF0066"/>
                </a:solidFill>
              </a:rPr>
              <a:t>В простейшем случае записи БДРА включают все записи результатов АДБ, сформированные одной системой</a:t>
            </a:r>
            <a:r>
              <a:rPr lang="ru-RU" sz="3000" dirty="0" smtClean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0645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2.3.1. Защита аудиторской информации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806450"/>
            <a:ext cx="8001056" cy="562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3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Результаты АДБ должны быть защищены от несанкционированного вскрытия и/или несанкционированной модификации</a:t>
            </a:r>
            <a:r>
              <a:rPr lang="ru-RU" sz="2600" dirty="0" smtClean="0">
                <a:solidFill>
                  <a:srgbClr val="000099"/>
                </a:solidFill>
              </a:rPr>
              <a:t>. Для их защиты могут использоваться способы УД, аутентификации, обеспечения конфиденциальности и целостности. Для хранения записей результатов АДБ используется один специальный метод, заключающийся в том, что записи хранятся среде, в которую запись данных можно сделать только один раз и при этом невозможно использовать процедуру перезаписи для удаления записи о событии.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Сообщения АДБ, СОП и электронные отчёты о результатах АДБ тоже должны быть защищены от несанкционированного вскрытия и/или несанкционированной модификации</a:t>
            </a:r>
            <a:r>
              <a:rPr lang="ru-RU" sz="3000" dirty="0" smtClean="0">
                <a:solidFill>
                  <a:srgbClr val="000099"/>
                </a:solidFill>
              </a:rPr>
              <a:t>. Более того, очень важно, чтобы отправитель и информации были уверены в том, что источник и получатель данных являются теми, кто был действительно определён, и что информация ни каким образом не была скомпрометирована.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170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300"/>
              </a:lnSpc>
            </a:pPr>
            <a:r>
              <a:rPr lang="ru-RU" dirty="0" smtClean="0">
                <a:solidFill>
                  <a:srgbClr val="000099"/>
                </a:solidFill>
              </a:rPr>
              <a:t>По крайней мере, может быть востребована конфиденциальность некоторой части информации. Возможно на основании следующих причин: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7100" y="2628900"/>
            <a:ext cx="8001000" cy="379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законодательные аспекты</a:t>
            </a:r>
            <a:r>
              <a:rPr lang="ru-RU" sz="2600" dirty="0" smtClean="0">
                <a:solidFill>
                  <a:srgbClr val="000099"/>
                </a:solidFill>
              </a:rPr>
              <a:t>, связанные с персональными данными;</a:t>
            </a:r>
          </a:p>
          <a:p>
            <a:pPr marL="365125" indent="-365125" algn="l">
              <a:lnSpc>
                <a:spcPts val="2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необходимость хранения в тайне событий АДБ</a:t>
            </a:r>
            <a:r>
              <a:rPr lang="ru-RU" sz="2600" dirty="0" smtClean="0">
                <a:solidFill>
                  <a:srgbClr val="000099"/>
                </a:solidFill>
              </a:rPr>
              <a:t>, которые были или не были зарегистрированы;</a:t>
            </a:r>
          </a:p>
          <a:p>
            <a:pPr marL="365125" indent="-365125" algn="l">
              <a:lnSpc>
                <a:spcPts val="2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необходимость хранения в тайне параметров подлинности </a:t>
            </a:r>
            <a:r>
              <a:rPr lang="ru-RU" sz="2600" dirty="0" smtClean="0">
                <a:solidFill>
                  <a:srgbClr val="000099"/>
                </a:solidFill>
              </a:rPr>
              <a:t>получателей (или не получателей) результатов процедур (действий), последовавших после отправки СОП.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8001056" cy="50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3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СЛАО зависит от наличия высокого уровня доступности. Отказ в обслуживании (</a:t>
            </a:r>
            <a:r>
              <a:rPr lang="en-US" sz="2600" i="1" dirty="0" smtClean="0">
                <a:solidFill>
                  <a:srgbClr val="FF0066"/>
                </a:solidFill>
              </a:rPr>
              <a:t>denial of service</a:t>
            </a:r>
            <a:r>
              <a:rPr lang="ru-RU" sz="2600" i="1" dirty="0" smtClean="0">
                <a:solidFill>
                  <a:srgbClr val="FF0066"/>
                </a:solidFill>
              </a:rPr>
              <a:t>) является серьёзной угрозой для СЛАО</a:t>
            </a:r>
            <a:r>
              <a:rPr lang="ru-RU" sz="2600" dirty="0" smtClean="0">
                <a:solidFill>
                  <a:srgbClr val="000099"/>
                </a:solidFill>
              </a:rPr>
              <a:t>. Информация, предназначенная для администратора системы оповещения об опасности или аудитора системы обеспечения безопасности, могла бы задержаться в той точке, где такая информация не имеет смысла. Из этого следует очень важный вывод — информация должна достигать своего потребителя своевременно.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0645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2.3.2. Защита СЛАО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2095500"/>
            <a:ext cx="8001056" cy="83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dirty="0" smtClean="0">
                <a:solidFill>
                  <a:srgbClr val="000099"/>
                </a:solidFill>
              </a:rPr>
              <a:t>Обработка ВИ в интересах СЛАО может иметь </a:t>
            </a:r>
            <a:r>
              <a:rPr lang="ru-RU" i="1" dirty="0" smtClean="0">
                <a:solidFill>
                  <a:srgbClr val="FF0066"/>
                </a:solidFill>
              </a:rPr>
              <a:t>два аспекта</a:t>
            </a:r>
            <a:r>
              <a:rPr lang="ru-RU" dirty="0" smtClean="0">
                <a:solidFill>
                  <a:srgbClr val="000099"/>
                </a:solidFill>
              </a:rPr>
              <a:t>, а именно: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762000"/>
            <a:ext cx="835821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III.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ВИ и средства для аудита безопасности и оповещения</a:t>
            </a:r>
            <a:br>
              <a:rPr lang="ru-RU" sz="32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об опасности</a:t>
            </a:r>
            <a:endParaRPr lang="ru-RU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7100" y="3028950"/>
            <a:ext cx="7689850" cy="318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3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обработка сообщений</a:t>
            </a:r>
            <a:r>
              <a:rPr lang="ru-RU" sz="2600" dirty="0" smtClean="0">
                <a:solidFill>
                  <a:srgbClr val="000099"/>
                </a:solidFill>
              </a:rPr>
              <a:t>, сформированных в ответ на неожиданные («нежданные») события (т.е. не затребованной со стороны СЛАО информации);</a:t>
            </a:r>
          </a:p>
          <a:p>
            <a:pPr marL="365125" indent="-365125" algn="l">
              <a:lnSpc>
                <a:spcPts val="33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обработка запросов </a:t>
            </a:r>
            <a:r>
              <a:rPr lang="ru-RU" sz="2600" dirty="0" smtClean="0">
                <a:solidFill>
                  <a:srgbClr val="000099"/>
                </a:solidFill>
              </a:rPr>
              <a:t>определённой информации в интересах СЛАО (т.е. затребованной информации).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073150"/>
            <a:ext cx="8001056" cy="508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Службы обеспечения необходимы для управления некоторыми аспектами процедур АДБ и оповещения об опасности</a:t>
            </a:r>
            <a:r>
              <a:rPr lang="ru-RU" sz="3200" dirty="0" smtClean="0">
                <a:solidFill>
                  <a:srgbClr val="000099"/>
                </a:solidFill>
              </a:rPr>
              <a:t>, включая способы АДБ, критерии, по которым выбираются определенные действия (процедуры), осуществляемые после обнаружения события, касающегося обеспечения (состояния) ИБ, и процедуры обработки ВИ для СЛАО.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562100"/>
            <a:ext cx="8001056" cy="448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5000"/>
              </a:lnSpc>
            </a:pPr>
            <a:r>
              <a:rPr lang="ru-RU" sz="4000" i="1" dirty="0" smtClean="0">
                <a:solidFill>
                  <a:srgbClr val="FF0066"/>
                </a:solidFill>
              </a:rPr>
              <a:t>Вспомогательная информация </a:t>
            </a:r>
            <a:r>
              <a:rPr lang="ru-RU" sz="4000" dirty="0" smtClean="0">
                <a:solidFill>
                  <a:srgbClr val="000099"/>
                </a:solidFill>
              </a:rPr>
              <a:t>в интересах СЛАО (ВИАО) включает СОП, сообщения АДБ, записи результатов АДБ и электронные отчёты о результатах АДБ.</a:t>
            </a:r>
            <a:endParaRPr lang="ru-RU" sz="40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939800"/>
            <a:ext cx="8350250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2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3.1. ВИ в интересах СЛАО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93980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АДБ включает обнаружение, отбор и регистрацию различных событий</a:t>
            </a:r>
            <a:r>
              <a:rPr lang="ru-RU" sz="3600" dirty="0" smtClean="0">
                <a:solidFill>
                  <a:srgbClr val="000099"/>
                </a:solidFill>
              </a:rPr>
              <a:t>, которые тем или иным образом связаны с обеспечением (состоянием) безопасности (событием безопасности), для </a:t>
            </a:r>
            <a:r>
              <a:rPr lang="ru-RU" sz="3600" i="1" dirty="0" smtClean="0">
                <a:solidFill>
                  <a:srgbClr val="FF0066"/>
                </a:solidFill>
              </a:rPr>
              <a:t>аудиторской проверки</a:t>
            </a:r>
            <a:r>
              <a:rPr lang="ru-RU" sz="3600" dirty="0" smtClean="0">
                <a:solidFill>
                  <a:srgbClr val="000099"/>
                </a:solidFill>
              </a:rPr>
              <a:t> обеспечения (состояния) безопасности и анализ таких событий.</a:t>
            </a:r>
            <a:endParaRPr lang="ru-RU" sz="3600" i="1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384300"/>
            <a:ext cx="8001056" cy="489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Сообщение АДБ</a:t>
            </a:r>
            <a:r>
              <a:rPr lang="ru-RU" sz="2600" dirty="0" smtClean="0">
                <a:solidFill>
                  <a:srgbClr val="FF0066"/>
                </a:solidFill>
              </a:rPr>
              <a:t> </a:t>
            </a:r>
            <a:r>
              <a:rPr lang="ru-RU" sz="2600" dirty="0" smtClean="0">
                <a:solidFill>
                  <a:srgbClr val="000099"/>
                </a:solidFill>
              </a:rPr>
              <a:t>представляет собой сообщение, которое было сформировано в результате обнаруженного события безопасности, относящегося к вопросам АДБ. </a:t>
            </a:r>
            <a:r>
              <a:rPr lang="ru-RU" sz="2600" i="1" dirty="0" smtClean="0">
                <a:solidFill>
                  <a:srgbClr val="FF0066"/>
                </a:solidFill>
              </a:rPr>
              <a:t>Сообщение АДБ может быть сформировано</a:t>
            </a:r>
            <a:r>
              <a:rPr lang="ru-RU" sz="2600" dirty="0" smtClean="0">
                <a:solidFill>
                  <a:srgbClr val="000099"/>
                </a:solidFill>
              </a:rPr>
              <a:t>, например, на основе первичного анализа обнаруженного события безопасности с помощью средства определения (классификации) события, или в результате последующей обработки средством обработки СОП или средством анализ результатов АДБ.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5090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3.1.1. Сообщения АДБ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473200"/>
            <a:ext cx="8001056" cy="483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8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Термин «запись результата АДБ» используется для определения одиночной записи в БДРА</a:t>
            </a:r>
            <a:r>
              <a:rPr lang="ru-RU" sz="3000" dirty="0" smtClean="0">
                <a:solidFill>
                  <a:srgbClr val="000099"/>
                </a:solidFill>
              </a:rPr>
              <a:t>. Во многих случаях он будет соответствовать одиночному событию безопасности, но можно предположить, что в некоторых прикладных системах запись результата АДБ будет сформирована в результате обнаружения нескольких событий безопасности.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9535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3.1.2. Записи результатов АДБ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117600"/>
            <a:ext cx="8001056" cy="503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4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Типовая запись результата АДБ включает </a:t>
            </a:r>
            <a:r>
              <a:rPr lang="ru-RU" sz="3600" dirty="0" smtClean="0">
                <a:solidFill>
                  <a:srgbClr val="000099"/>
                </a:solidFill>
              </a:rPr>
              <a:t>в себя информацию об источнике и причине появления сообщения, а также может включать информацию об объектах/субъектах, привлекаемых к проведению процедур обнаружения и обработки сообщения.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473200"/>
            <a:ext cx="8001056" cy="489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Сигнал оповещения об опасности (или сигнал опасности) представляет собой сообщение, следующее после обнаружения события безопасности</a:t>
            </a:r>
            <a:r>
              <a:rPr lang="ru-RU" sz="2600" dirty="0" smtClean="0">
                <a:solidFill>
                  <a:srgbClr val="000099"/>
                </a:solidFill>
              </a:rPr>
              <a:t>, которое классифицировано как событие, приводящее к нарушению безопасности и возникновению условий для формирования и подачи СОП. Сигнал опасности может быть результатом обнаружения одиночного события безопасности или результатом достижения предельных значений определённых параметров.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95350"/>
            <a:ext cx="835025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3.1.3. Сигналы оповещения об опасности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31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800"/>
              </a:lnSpc>
            </a:pPr>
            <a:r>
              <a:rPr lang="ru-RU" dirty="0" smtClean="0">
                <a:solidFill>
                  <a:srgbClr val="000099"/>
                </a:solidFill>
              </a:rPr>
              <a:t>И в том и другом случае описание условий формирования и подачи СОП является предметом ПЛБ. </a:t>
            </a:r>
            <a:r>
              <a:rPr lang="ru-RU" i="1" dirty="0" smtClean="0">
                <a:solidFill>
                  <a:srgbClr val="FF0066"/>
                </a:solidFill>
              </a:rPr>
              <a:t>СОП могут быть инициированы средством определения (классификации) события </a:t>
            </a:r>
            <a:r>
              <a:rPr lang="ru-RU" dirty="0" smtClean="0">
                <a:solidFill>
                  <a:srgbClr val="000099"/>
                </a:solidFill>
              </a:rPr>
              <a:t>(как результат первичного анализа и обработки события безопасности) </a:t>
            </a:r>
            <a:r>
              <a:rPr lang="ru-RU" i="1" dirty="0" smtClean="0">
                <a:solidFill>
                  <a:srgbClr val="FF0066"/>
                </a:solidFill>
              </a:rPr>
              <a:t>или средством анализа результатов АДБ</a:t>
            </a:r>
            <a:r>
              <a:rPr lang="ru-RU" dirty="0" smtClean="0">
                <a:solidFill>
                  <a:srgbClr val="000099"/>
                </a:solidFill>
              </a:rPr>
              <a:t>, причём </a:t>
            </a:r>
            <a:r>
              <a:rPr lang="ru-RU" i="1" dirty="0" smtClean="0">
                <a:solidFill>
                  <a:srgbClr val="FF0066"/>
                </a:solidFill>
              </a:rPr>
              <a:t>в любой момент времени</a:t>
            </a:r>
            <a:r>
              <a:rPr lang="ru-RU" dirty="0" smtClean="0">
                <a:solidFill>
                  <a:srgbClr val="000099"/>
                </a:solidFill>
              </a:rPr>
              <a:t>, если оно выявило наличие условий для формирования и подачи сигнала опасности.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695450"/>
            <a:ext cx="8001056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Электронные отчёты о результатах АДБ</a:t>
            </a:r>
            <a:r>
              <a:rPr lang="ru-RU" sz="3200" dirty="0" smtClean="0">
                <a:solidFill>
                  <a:srgbClr val="FF0066"/>
                </a:solidFill>
              </a:rPr>
              <a:t> </a:t>
            </a:r>
            <a:r>
              <a:rPr lang="ru-RU" sz="3200" dirty="0" smtClean="0">
                <a:solidFill>
                  <a:srgbClr val="000099"/>
                </a:solidFill>
              </a:rPr>
              <a:t>представляют собой информацию, формируемую на основе анализа результатов АДБ. Для формирования электронных отчётов на основе одного или нескольких результатов АДБ используется </a:t>
            </a:r>
            <a:r>
              <a:rPr lang="ru-RU" sz="3200" i="1" dirty="0" smtClean="0">
                <a:solidFill>
                  <a:srgbClr val="FF0066"/>
                </a:solidFill>
              </a:rPr>
              <a:t>средство формирования отчёта по результатам АДБ</a:t>
            </a:r>
            <a:r>
              <a:rPr lang="ru-RU" sz="3200" dirty="0" smtClean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50900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3.1.4. Электронные отчёты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о результатах АДБ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695450"/>
            <a:ext cx="8001056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Как правило, </a:t>
            </a:r>
            <a:r>
              <a:rPr lang="ru-RU" sz="2600" i="1" dirty="0" smtClean="0">
                <a:solidFill>
                  <a:srgbClr val="FF0066"/>
                </a:solidFill>
              </a:rPr>
              <a:t>информация в интересах СЛАО включает</a:t>
            </a:r>
            <a:r>
              <a:rPr lang="ru-RU" sz="26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50900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3.1.5. Пример объединения информации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для СЛАО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2495550"/>
            <a:ext cx="8001056" cy="382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2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тип информации/сообщения (т.е. СОП, сообщение АДБ или электронный отчёт о результатах АДБ);</a:t>
            </a:r>
          </a:p>
          <a:p>
            <a:pPr marL="365125" indent="-365125" algn="l">
              <a:lnSpc>
                <a:spcPts val="2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УИД элементов (например, инициатор/целевой объект в событиях безопасности, объект/субъект действия);</a:t>
            </a:r>
          </a:p>
          <a:p>
            <a:pPr marL="365125" indent="-365125" algn="l">
              <a:lnSpc>
                <a:spcPts val="2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причина появления сообщения;</a:t>
            </a:r>
          </a:p>
          <a:p>
            <a:pPr marL="365125" indent="-365125" algn="l">
              <a:lnSpc>
                <a:spcPts val="28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УИД средств определения (классификация) события, предоставления записей БДРА и/или регистрации данных АДБ.</a:t>
            </a:r>
            <a:endParaRPr lang="ru-RU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sz="2500" i="1" dirty="0" smtClean="0">
                <a:solidFill>
                  <a:srgbClr val="FF0066"/>
                </a:solidFill>
              </a:rPr>
              <a:t>Для проведения эффективной ПРАД и всестороннего и тщательного анализа событий необходим метод</a:t>
            </a:r>
            <a:r>
              <a:rPr lang="ru-RU" sz="2500" dirty="0" smtClean="0">
                <a:solidFill>
                  <a:srgbClr val="000099"/>
                </a:solidFill>
              </a:rPr>
              <a:t>, который бы обнаруживал события безопасности и определял способ их обработки. </a:t>
            </a:r>
            <a:r>
              <a:rPr lang="ru-RU" sz="2500" i="1" dirty="0" smtClean="0">
                <a:solidFill>
                  <a:srgbClr val="FF0066"/>
                </a:solidFill>
              </a:rPr>
              <a:t>Анализ сообщений </a:t>
            </a:r>
            <a:r>
              <a:rPr lang="ru-RU" sz="2500" dirty="0" smtClean="0">
                <a:solidFill>
                  <a:srgbClr val="000099"/>
                </a:solidFill>
              </a:rPr>
              <a:t>осуществляется с помощью способа фильтрации, который, в свою очередь, определяет, какое действие необходимо выполнить при получении сообщения АДБ. </a:t>
            </a:r>
            <a:r>
              <a:rPr lang="ru-RU" sz="2500" i="1" dirty="0" smtClean="0">
                <a:solidFill>
                  <a:srgbClr val="FF0066"/>
                </a:solidFill>
              </a:rPr>
              <a:t>Фильтр функционирует в соответствие с критерием </a:t>
            </a:r>
            <a:r>
              <a:rPr lang="ru-RU" sz="2500" dirty="0" smtClean="0">
                <a:solidFill>
                  <a:srgbClr val="000099"/>
                </a:solidFill>
              </a:rPr>
              <a:t>(установленным аудиторским центром), который определяет вид обработки для каждого типа сообщения.</a:t>
            </a:r>
            <a:endParaRPr lang="ru-RU" sz="25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939800"/>
            <a:ext cx="8350250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2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3.2. Средства для СЛАО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dirty="0" smtClean="0">
                <a:solidFill>
                  <a:srgbClr val="000099"/>
                </a:solidFill>
              </a:rPr>
              <a:t>Применяемый </a:t>
            </a:r>
            <a:r>
              <a:rPr lang="ru-RU" i="1" dirty="0" smtClean="0">
                <a:solidFill>
                  <a:srgbClr val="FF0066"/>
                </a:solidFill>
              </a:rPr>
              <a:t>критерий</a:t>
            </a:r>
            <a:r>
              <a:rPr lang="ru-RU" dirty="0" smtClean="0">
                <a:solidFill>
                  <a:srgbClr val="000099"/>
                </a:solidFill>
              </a:rPr>
              <a:t> может включать: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473200"/>
            <a:ext cx="8001056" cy="241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8985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время суток/дня;</a:t>
            </a:r>
          </a:p>
          <a:p>
            <a:pPr marL="8985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пороговый счётчик;</a:t>
            </a:r>
          </a:p>
          <a:p>
            <a:pPr marL="8985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тип события;</a:t>
            </a:r>
          </a:p>
          <a:p>
            <a:pPr marL="8985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объект/субъект, повлекший возникновение события.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3873500"/>
            <a:ext cx="80010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dirty="0" smtClean="0">
                <a:solidFill>
                  <a:srgbClr val="000099"/>
                </a:solidFill>
              </a:rPr>
              <a:t>С точки зрения процедуры обеспечения, </a:t>
            </a:r>
            <a:r>
              <a:rPr lang="ru-RU" i="1" dirty="0" smtClean="0">
                <a:solidFill>
                  <a:srgbClr val="FF0066"/>
                </a:solidFill>
              </a:rPr>
              <a:t>фильтр может быть описан как объект обеспечения </a:t>
            </a:r>
            <a:r>
              <a:rPr lang="ru-RU" dirty="0" smtClean="0">
                <a:solidFill>
                  <a:srgbClr val="000099"/>
                </a:solidFill>
              </a:rPr>
              <a:t>с определённым алгоритмом функционирования и соответствующими параметрами.</a:t>
            </a:r>
            <a:endParaRPr lang="ru-RU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Вспомогательные (обеспечивающие) средства СЛАО</a:t>
            </a:r>
            <a:r>
              <a:rPr lang="ru-RU" sz="3600" dirty="0" smtClean="0">
                <a:solidFill>
                  <a:srgbClr val="000099"/>
                </a:solidFill>
              </a:rPr>
              <a:t> (рис. 3) решают задачу формирования критерия отбора, который даёт пользователю возможность обрабатывать информацию, необходимую для функционирования СЛАО. В широком смысле, такими средствами являются:</a:t>
            </a:r>
            <a:endParaRPr lang="ru-RU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895350"/>
            <a:ext cx="8001056" cy="549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Аудит и идентифицируемость (</a:t>
            </a:r>
            <a:r>
              <a:rPr lang="en-US" i="1" dirty="0" smtClean="0">
                <a:solidFill>
                  <a:srgbClr val="FF0066"/>
                </a:solidFill>
              </a:rPr>
              <a:t>accountability</a:t>
            </a:r>
            <a:r>
              <a:rPr lang="ru-RU" i="1" dirty="0" smtClean="0">
                <a:solidFill>
                  <a:srgbClr val="FF0066"/>
                </a:solidFill>
              </a:rPr>
              <a:t>) требуют</a:t>
            </a:r>
            <a:r>
              <a:rPr lang="ru-RU" dirty="0" smtClean="0">
                <a:solidFill>
                  <a:srgbClr val="000099"/>
                </a:solidFill>
              </a:rPr>
              <a:t>, чтобы информация была зарегистрирована (зафиксирована). </a:t>
            </a:r>
            <a:r>
              <a:rPr lang="ru-RU" i="1" dirty="0" smtClean="0">
                <a:solidFill>
                  <a:srgbClr val="FF0066"/>
                </a:solidFill>
              </a:rPr>
              <a:t>АДБ обеспечивает гарантии</a:t>
            </a:r>
            <a:r>
              <a:rPr lang="ru-RU" dirty="0" smtClean="0">
                <a:solidFill>
                  <a:srgbClr val="000099"/>
                </a:solidFill>
              </a:rPr>
              <a:t> того, что вся необходимая информация о штатных и нештатных событиях зарегистрирована, причём так, что все последующие расследования могут установить, имели ли место нарушения безопасности, а если имели, то какая информация или другие ресурсы были скомпрометированы.</a:t>
            </a:r>
            <a:endParaRPr lang="ru-RU" i="1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971550" y="5873750"/>
            <a:ext cx="792162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/>
            <a:r>
              <a:rPr lang="ru-RU" sz="2000" b="1" dirty="0" smtClean="0">
                <a:solidFill>
                  <a:srgbClr val="C00000"/>
                </a:solidFill>
              </a:rPr>
              <a:t>Рис. 3. Средства, используемые в процедурах аудита безопасности и оповещения об опасности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grpSp>
        <p:nvGrpSpPr>
          <p:cNvPr id="108" name="Группа 107"/>
          <p:cNvGrpSpPr/>
          <p:nvPr/>
        </p:nvGrpSpPr>
        <p:grpSpPr>
          <a:xfrm>
            <a:off x="971550" y="895350"/>
            <a:ext cx="7912101" cy="4685100"/>
            <a:chOff x="971550" y="895350"/>
            <a:chExt cx="7912101" cy="4685100"/>
          </a:xfrm>
        </p:grpSpPr>
        <p:grpSp>
          <p:nvGrpSpPr>
            <p:cNvPr id="1028" name="Group 4"/>
            <p:cNvGrpSpPr>
              <a:grpSpLocks/>
            </p:cNvGrpSpPr>
            <p:nvPr/>
          </p:nvGrpSpPr>
          <p:grpSpPr bwMode="auto">
            <a:xfrm>
              <a:off x="3282950" y="2584450"/>
              <a:ext cx="742104" cy="2711450"/>
              <a:chOff x="3729" y="4083"/>
              <a:chExt cx="680" cy="3834"/>
            </a:xfrm>
          </p:grpSpPr>
          <p:cxnSp>
            <p:nvCxnSpPr>
              <p:cNvPr id="1029" name="AutoShape 5"/>
              <p:cNvCxnSpPr>
                <a:cxnSpLocks noChangeShapeType="1"/>
              </p:cNvCxnSpPr>
              <p:nvPr/>
            </p:nvCxnSpPr>
            <p:spPr bwMode="auto">
              <a:xfrm>
                <a:off x="3900" y="7917"/>
                <a:ext cx="509" cy="0"/>
              </a:xfrm>
              <a:prstGeom prst="straightConnector1">
                <a:avLst/>
              </a:prstGeom>
              <a:noFill/>
              <a:ln w="38100">
                <a:solidFill>
                  <a:srgbClr val="FF5050"/>
                </a:solidFill>
                <a:round/>
                <a:headEnd/>
                <a:tailEnd/>
              </a:ln>
            </p:spPr>
          </p:cxnSp>
          <p:cxnSp>
            <p:nvCxnSpPr>
              <p:cNvPr id="1030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4404" y="4083"/>
                <a:ext cx="5" cy="3834"/>
              </a:xfrm>
              <a:prstGeom prst="straightConnector1">
                <a:avLst/>
              </a:prstGeom>
              <a:noFill/>
              <a:ln w="38100">
                <a:solidFill>
                  <a:srgbClr val="FF5050"/>
                </a:solidFill>
                <a:round/>
                <a:headEnd/>
                <a:tailEnd/>
              </a:ln>
            </p:spPr>
          </p:cxnSp>
          <p:cxnSp>
            <p:nvCxnSpPr>
              <p:cNvPr id="39" name="AutoShape 7"/>
              <p:cNvCxnSpPr>
                <a:cxnSpLocks noChangeShapeType="1"/>
              </p:cNvCxnSpPr>
              <p:nvPr/>
            </p:nvCxnSpPr>
            <p:spPr bwMode="auto">
              <a:xfrm>
                <a:off x="3729" y="5048"/>
                <a:ext cx="680" cy="0"/>
              </a:xfrm>
              <a:prstGeom prst="straightConnector1">
                <a:avLst/>
              </a:prstGeom>
              <a:noFill/>
              <a:ln w="38100">
                <a:solidFill>
                  <a:srgbClr val="FF5050"/>
                </a:solidFill>
                <a:round/>
                <a:headEnd/>
                <a:tailEnd/>
              </a:ln>
            </p:spPr>
          </p:cxnSp>
          <p:cxnSp>
            <p:nvCxnSpPr>
              <p:cNvPr id="1032" name="AutoShape 8"/>
              <p:cNvCxnSpPr>
                <a:cxnSpLocks noChangeShapeType="1"/>
              </p:cNvCxnSpPr>
              <p:nvPr/>
            </p:nvCxnSpPr>
            <p:spPr bwMode="auto">
              <a:xfrm>
                <a:off x="3729" y="6039"/>
                <a:ext cx="680" cy="0"/>
              </a:xfrm>
              <a:prstGeom prst="straightConnector1">
                <a:avLst/>
              </a:prstGeom>
              <a:noFill/>
              <a:ln w="38100">
                <a:solidFill>
                  <a:srgbClr val="FF5050"/>
                </a:solidFill>
                <a:round/>
                <a:headEnd/>
                <a:tailEnd/>
              </a:ln>
            </p:spPr>
          </p:cxnSp>
          <p:cxnSp>
            <p:nvCxnSpPr>
              <p:cNvPr id="1033" name="AutoShape 9"/>
              <p:cNvCxnSpPr>
                <a:cxnSpLocks noChangeShapeType="1"/>
              </p:cNvCxnSpPr>
              <p:nvPr/>
            </p:nvCxnSpPr>
            <p:spPr bwMode="auto">
              <a:xfrm>
                <a:off x="4018" y="7005"/>
                <a:ext cx="391" cy="3"/>
              </a:xfrm>
              <a:prstGeom prst="straightConnector1">
                <a:avLst/>
              </a:prstGeom>
              <a:noFill/>
              <a:ln w="38100">
                <a:solidFill>
                  <a:srgbClr val="FF5050"/>
                </a:solidFill>
                <a:round/>
                <a:headEnd/>
                <a:tailEnd/>
              </a:ln>
            </p:spPr>
          </p:cxnSp>
        </p:grp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 rot="16200000">
              <a:off x="2147715" y="1941685"/>
              <a:ext cx="914470" cy="2377800"/>
            </a:xfrm>
            <a:prstGeom prst="parallelogram">
              <a:avLst>
                <a:gd name="adj" fmla="val 41792"/>
              </a:avLst>
            </a:prstGeom>
            <a:solidFill>
              <a:srgbClr val="CCFFCC"/>
            </a:solidFill>
            <a:ln w="38100">
              <a:solidFill>
                <a:srgbClr val="000099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1036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452880" y="2735580"/>
              <a:ext cx="2296160" cy="800099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53390"/>
                </a:avLst>
              </a:prstTxWarp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Ф о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м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о в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е,</a:t>
              </a:r>
            </a:p>
            <a:p>
              <a:pPr algn="ctr" rtl="0">
                <a:lnSpc>
                  <a:spcPts val="1900"/>
                </a:lnSpc>
              </a:pP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м о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д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ф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и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к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ц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я</a:t>
              </a:r>
            </a:p>
            <a:p>
              <a:pPr algn="ctr" rtl="0">
                <a:lnSpc>
                  <a:spcPts val="1900"/>
                </a:lnSpc>
              </a:pP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у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д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а л е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е  к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т е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я</a:t>
              </a:r>
              <a:endParaRPr lang="ru-RU" sz="2000" b="1" kern="10" spc="0" dirty="0">
                <a:ln w="9525">
                  <a:noFill/>
                  <a:round/>
                  <a:headEnd/>
                  <a:tailEnd/>
                </a:ln>
                <a:solidFill>
                  <a:srgbClr val="7030A0"/>
                </a:solidFill>
                <a:effectLst>
                  <a:outerShdw dist="25400" dir="2700000" algn="ctr" rotWithShape="0">
                    <a:schemeClr val="bg1">
                      <a:lumMod val="90000"/>
                    </a:scheme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1038" name="AutoShape 14"/>
            <p:cNvSpPr>
              <a:spLocks noChangeArrowheads="1"/>
            </p:cNvSpPr>
            <p:nvPr/>
          </p:nvSpPr>
          <p:spPr bwMode="auto">
            <a:xfrm rot="16200000">
              <a:off x="2151525" y="2604625"/>
              <a:ext cx="906850" cy="2377800"/>
            </a:xfrm>
            <a:prstGeom prst="parallelogram">
              <a:avLst>
                <a:gd name="adj" fmla="val 41792"/>
              </a:avLst>
            </a:prstGeom>
            <a:solidFill>
              <a:srgbClr val="CCFFCC"/>
            </a:solidFill>
            <a:ln w="38100">
              <a:solidFill>
                <a:srgbClr val="000099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1039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1474830" y="3390900"/>
              <a:ext cx="2251350" cy="803910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56132"/>
                </a:avLst>
              </a:prstTxWarp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Б л о к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о в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е,</a:t>
              </a:r>
            </a:p>
            <a:p>
              <a:pPr algn="ctr" rtl="0">
                <a:lnSpc>
                  <a:spcPts val="1900"/>
                </a:lnSpc>
              </a:pP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з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б л о к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о в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е</a:t>
              </a:r>
            </a:p>
            <a:p>
              <a:pPr algn="ctr" rtl="0">
                <a:lnSpc>
                  <a:spcPts val="1900"/>
                </a:lnSpc>
              </a:pP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ф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о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м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о в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е</a:t>
              </a:r>
            </a:p>
            <a:p>
              <a:pPr algn="ctr" rtl="0">
                <a:lnSpc>
                  <a:spcPts val="1900"/>
                </a:lnSpc>
              </a:pP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с о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о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б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щ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е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й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  А Д Б</a:t>
              </a:r>
              <a:endParaRPr lang="ru-RU" sz="2000" b="1" kern="10" spc="0" dirty="0">
                <a:ln w="9525">
                  <a:noFill/>
                  <a:round/>
                  <a:headEnd/>
                  <a:tailEnd/>
                </a:ln>
                <a:solidFill>
                  <a:srgbClr val="7030A0"/>
                </a:solidFill>
                <a:effectLst>
                  <a:outerShdw dist="25400" dir="2700000" algn="ctr" rotWithShape="0">
                    <a:schemeClr val="bg1">
                      <a:lumMod val="90000"/>
                    </a:schemeClr>
                  </a:outerShdw>
                </a:effectLst>
                <a:latin typeface="Arial"/>
                <a:cs typeface="Arial"/>
              </a:endParaRPr>
            </a:p>
          </p:txBody>
        </p:sp>
        <p:sp>
          <p:nvSpPr>
            <p:cNvPr id="1041" name="AutoShape 17"/>
            <p:cNvSpPr>
              <a:spLocks noChangeArrowheads="1"/>
            </p:cNvSpPr>
            <p:nvPr/>
          </p:nvSpPr>
          <p:spPr bwMode="auto">
            <a:xfrm rot="16200000">
              <a:off x="2151525" y="3271375"/>
              <a:ext cx="906850" cy="2377800"/>
            </a:xfrm>
            <a:prstGeom prst="parallelogram">
              <a:avLst>
                <a:gd name="adj" fmla="val 41792"/>
              </a:avLst>
            </a:prstGeom>
            <a:solidFill>
              <a:srgbClr val="CCFFCC"/>
            </a:solidFill>
            <a:ln w="38100">
              <a:solidFill>
                <a:srgbClr val="000099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1042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1459230" y="4065270"/>
              <a:ext cx="2278379" cy="800100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55298"/>
                </a:avLst>
              </a:prstTxWarp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Б л о к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о в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и е,</a:t>
              </a:r>
            </a:p>
            <a:p>
              <a:pPr algn="ctr" rtl="0">
                <a:lnSpc>
                  <a:spcPts val="1900"/>
                </a:lnSpc>
              </a:pP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з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б л о к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о в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и е</a:t>
              </a:r>
            </a:p>
            <a:p>
              <a:pPr algn="ctr" rtl="0">
                <a:lnSpc>
                  <a:spcPts val="1900"/>
                </a:lnSpc>
              </a:pPr>
              <a:r>
                <a:rPr lang="ru-RU" sz="2000" b="1" kern="1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ф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о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м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о в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и е</a:t>
              </a:r>
            </a:p>
            <a:p>
              <a:pPr algn="ctr" rtl="0">
                <a:lnSpc>
                  <a:spcPts val="1900"/>
                </a:lnSpc>
              </a:pP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е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з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у л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ь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 Narrow" pitchFamily="34" charset="0"/>
                  <a:cs typeface="Arial"/>
                </a:rPr>
                <a:t> т а т о в  А Д Б</a:t>
              </a:r>
              <a:endParaRPr lang="ru-RU" sz="2000" b="1" kern="10" spc="0" dirty="0">
                <a:ln w="9525">
                  <a:noFill/>
                  <a:round/>
                  <a:headEnd/>
                  <a:tailEnd/>
                </a:ln>
                <a:solidFill>
                  <a:srgbClr val="7030A0"/>
                </a:solidFill>
                <a:effectLst>
                  <a:outerShdw dist="25400" dir="2700000" algn="ctr" rotWithShape="0">
                    <a:schemeClr val="bg1">
                      <a:lumMod val="90000"/>
                    </a:schemeClr>
                  </a:outerShdw>
                </a:effectLst>
                <a:latin typeface="Arial Narrow" pitchFamily="34" charset="0"/>
                <a:cs typeface="Arial"/>
              </a:endParaRPr>
            </a:p>
          </p:txBody>
        </p:sp>
        <p:sp>
          <p:nvSpPr>
            <p:cNvPr id="38" name="AutoShape 20"/>
            <p:cNvSpPr>
              <a:spLocks noChangeArrowheads="1"/>
            </p:cNvSpPr>
            <p:nvPr/>
          </p:nvSpPr>
          <p:spPr bwMode="auto">
            <a:xfrm rot="16200000">
              <a:off x="2151525" y="3938125"/>
              <a:ext cx="906850" cy="2377800"/>
            </a:xfrm>
            <a:prstGeom prst="parallelogram">
              <a:avLst>
                <a:gd name="adj" fmla="val 41792"/>
              </a:avLst>
            </a:prstGeom>
            <a:solidFill>
              <a:srgbClr val="CCFFCC"/>
            </a:solidFill>
            <a:ln w="38100">
              <a:solidFill>
                <a:srgbClr val="000099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000"/>
            </a:p>
          </p:txBody>
        </p:sp>
        <p:sp>
          <p:nvSpPr>
            <p:cNvPr id="104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477792" y="4723454"/>
              <a:ext cx="2267438" cy="808665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55848"/>
                </a:avLst>
              </a:prstTxWarp>
            </a:bodyPr>
            <a:lstStyle/>
            <a:p>
              <a:pPr algn="ctr" rtl="0">
                <a:lnSpc>
                  <a:spcPts val="1900"/>
                </a:lnSpc>
              </a:pP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Б л о к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о в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е,</a:t>
              </a:r>
            </a:p>
            <a:p>
              <a:pPr algn="ctr" rtl="0">
                <a:lnSpc>
                  <a:spcPts val="1900"/>
                </a:lnSpc>
              </a:pP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з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б л о к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о в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е</a:t>
              </a:r>
            </a:p>
            <a:p>
              <a:pPr algn="ctr" rtl="0">
                <a:lnSpc>
                  <a:spcPts val="1900"/>
                </a:lnSpc>
              </a:pP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ф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о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м и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о в а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н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и е</a:t>
              </a:r>
            </a:p>
            <a:p>
              <a:pPr algn="ctr" rtl="0">
                <a:lnSpc>
                  <a:spcPts val="1900"/>
                </a:lnSpc>
              </a:pP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и  о б </a:t>
              </a:r>
              <a:r>
                <a:rPr lang="ru-RU" sz="2000" b="1" kern="10" spc="0" dirty="0" err="1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р</a:t>
              </a:r>
              <a:r>
                <a:rPr lang="ru-RU" sz="2000" b="1" kern="10" spc="0" dirty="0" smtClean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rPr>
                <a:t> а б о т к а  СОП</a:t>
              </a:r>
              <a:endParaRPr lang="ru-RU" sz="2000" b="1" kern="10" spc="0" dirty="0">
                <a:ln w="9525">
                  <a:noFill/>
                  <a:round/>
                  <a:headEnd/>
                  <a:tailEnd/>
                </a:ln>
                <a:solidFill>
                  <a:srgbClr val="7030A0"/>
                </a:solidFill>
                <a:effectLst>
                  <a:outerShdw dist="25400" dir="2700000" algn="ctr" rotWithShape="0">
                    <a:schemeClr val="bg1">
                      <a:lumMod val="90000"/>
                    </a:schemeClr>
                  </a:outerShdw>
                </a:effectLst>
                <a:latin typeface="Arial"/>
                <a:cs typeface="Arial"/>
              </a:endParaRPr>
            </a:p>
          </p:txBody>
        </p:sp>
        <p:grpSp>
          <p:nvGrpSpPr>
            <p:cNvPr id="32" name="Group 23"/>
            <p:cNvGrpSpPr>
              <a:grpSpLocks/>
            </p:cNvGrpSpPr>
            <p:nvPr/>
          </p:nvGrpSpPr>
          <p:grpSpPr bwMode="auto">
            <a:xfrm>
              <a:off x="5816600" y="2584450"/>
              <a:ext cx="879122" cy="2711450"/>
              <a:chOff x="7368" y="5089"/>
              <a:chExt cx="684" cy="3968"/>
            </a:xfrm>
          </p:grpSpPr>
          <p:cxnSp>
            <p:nvCxnSpPr>
              <p:cNvPr id="1048" name="AutoShape 24"/>
              <p:cNvCxnSpPr>
                <a:cxnSpLocks noChangeShapeType="1"/>
              </p:cNvCxnSpPr>
              <p:nvPr/>
            </p:nvCxnSpPr>
            <p:spPr bwMode="auto">
              <a:xfrm>
                <a:off x="7372" y="5089"/>
                <a:ext cx="1" cy="3968"/>
              </a:xfrm>
              <a:prstGeom prst="straightConnector1">
                <a:avLst/>
              </a:prstGeom>
              <a:noFill/>
              <a:ln w="38100">
                <a:solidFill>
                  <a:srgbClr val="FF5050"/>
                </a:solidFill>
                <a:round/>
                <a:headEnd/>
                <a:tailEnd/>
              </a:ln>
            </p:spPr>
          </p:cxnSp>
          <p:cxnSp>
            <p:nvCxnSpPr>
              <p:cNvPr id="1049" name="AutoShape 25"/>
              <p:cNvCxnSpPr>
                <a:cxnSpLocks noChangeShapeType="1"/>
              </p:cNvCxnSpPr>
              <p:nvPr/>
            </p:nvCxnSpPr>
            <p:spPr bwMode="auto">
              <a:xfrm>
                <a:off x="7368" y="6207"/>
                <a:ext cx="509" cy="0"/>
              </a:xfrm>
              <a:prstGeom prst="straightConnector1">
                <a:avLst/>
              </a:prstGeom>
              <a:noFill/>
              <a:ln w="38100">
                <a:solidFill>
                  <a:srgbClr val="FF5050"/>
                </a:solidFill>
                <a:round/>
                <a:headEnd/>
                <a:tailEnd/>
              </a:ln>
            </p:spPr>
          </p:cxnSp>
          <p:cxnSp>
            <p:nvCxnSpPr>
              <p:cNvPr id="36" name="AutoShape 26"/>
              <p:cNvCxnSpPr>
                <a:cxnSpLocks noChangeShapeType="1"/>
              </p:cNvCxnSpPr>
              <p:nvPr/>
            </p:nvCxnSpPr>
            <p:spPr bwMode="auto">
              <a:xfrm>
                <a:off x="7368" y="6948"/>
                <a:ext cx="536" cy="0"/>
              </a:xfrm>
              <a:prstGeom prst="straightConnector1">
                <a:avLst/>
              </a:prstGeom>
              <a:noFill/>
              <a:ln w="38100">
                <a:solidFill>
                  <a:srgbClr val="FF5050"/>
                </a:solidFill>
                <a:round/>
                <a:headEnd/>
                <a:tailEnd/>
              </a:ln>
            </p:spPr>
          </p:cxnSp>
          <p:cxnSp>
            <p:nvCxnSpPr>
              <p:cNvPr id="1051" name="AutoShape 27"/>
              <p:cNvCxnSpPr>
                <a:cxnSpLocks noChangeShapeType="1"/>
              </p:cNvCxnSpPr>
              <p:nvPr/>
            </p:nvCxnSpPr>
            <p:spPr bwMode="auto">
              <a:xfrm>
                <a:off x="7372" y="7632"/>
                <a:ext cx="680" cy="0"/>
              </a:xfrm>
              <a:prstGeom prst="straightConnector1">
                <a:avLst/>
              </a:prstGeom>
              <a:noFill/>
              <a:ln w="38100">
                <a:solidFill>
                  <a:srgbClr val="FF5050"/>
                </a:solidFill>
                <a:round/>
                <a:headEnd/>
                <a:tailEnd/>
              </a:ln>
            </p:spPr>
          </p:cxnSp>
          <p:cxnSp>
            <p:nvCxnSpPr>
              <p:cNvPr id="1052" name="AutoShape 28"/>
              <p:cNvCxnSpPr>
                <a:cxnSpLocks noChangeShapeType="1"/>
              </p:cNvCxnSpPr>
              <p:nvPr/>
            </p:nvCxnSpPr>
            <p:spPr bwMode="auto">
              <a:xfrm>
                <a:off x="7373" y="8312"/>
                <a:ext cx="387" cy="0"/>
              </a:xfrm>
              <a:prstGeom prst="straightConnector1">
                <a:avLst/>
              </a:prstGeom>
              <a:noFill/>
              <a:ln w="38100">
                <a:solidFill>
                  <a:srgbClr val="FF5050"/>
                </a:solidFill>
                <a:round/>
                <a:headEnd/>
                <a:tailEnd/>
              </a:ln>
            </p:spPr>
          </p:cxnSp>
          <p:cxnSp>
            <p:nvCxnSpPr>
              <p:cNvPr id="37" name="AutoShape 29"/>
              <p:cNvCxnSpPr>
                <a:cxnSpLocks noChangeShapeType="1"/>
              </p:cNvCxnSpPr>
              <p:nvPr/>
            </p:nvCxnSpPr>
            <p:spPr bwMode="auto">
              <a:xfrm>
                <a:off x="7368" y="9057"/>
                <a:ext cx="240" cy="0"/>
              </a:xfrm>
              <a:prstGeom prst="straightConnector1">
                <a:avLst/>
              </a:prstGeom>
              <a:noFill/>
              <a:ln w="38100">
                <a:solidFill>
                  <a:srgbClr val="FF5050"/>
                </a:solidFill>
                <a:round/>
                <a:headEnd/>
                <a:tailEnd/>
              </a:ln>
            </p:spPr>
          </p:cxnSp>
        </p:grpSp>
        <p:grpSp>
          <p:nvGrpSpPr>
            <p:cNvPr id="103" name="Группа 102"/>
            <p:cNvGrpSpPr/>
            <p:nvPr/>
          </p:nvGrpSpPr>
          <p:grpSpPr>
            <a:xfrm>
              <a:off x="6083300" y="2876362"/>
              <a:ext cx="2400300" cy="615362"/>
              <a:chOff x="6083300" y="2876362"/>
              <a:chExt cx="2400300" cy="615362"/>
            </a:xfrm>
          </p:grpSpPr>
          <p:sp>
            <p:nvSpPr>
              <p:cNvPr id="1055" name="AutoShape 31"/>
              <p:cNvSpPr>
                <a:spLocks noChangeArrowheads="1"/>
              </p:cNvSpPr>
              <p:nvPr/>
            </p:nvSpPr>
            <p:spPr bwMode="auto">
              <a:xfrm rot="5400000" flipH="1">
                <a:off x="6975769" y="1983893"/>
                <a:ext cx="615362" cy="2400300"/>
              </a:xfrm>
              <a:prstGeom prst="parallelogram">
                <a:avLst>
                  <a:gd name="adj" fmla="val 41792"/>
                </a:avLst>
              </a:prstGeom>
              <a:solidFill>
                <a:srgbClr val="CCFFCC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>
                <a:outerShdw dist="50800" dir="2700000" algn="ctr" rotWithShape="0">
                  <a:srgbClr val="FFC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5" name="WordArt 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72200" y="2940050"/>
                <a:ext cx="2228954" cy="502771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48213"/>
                  </a:avLst>
                </a:prstTxWarp>
              </a:bodyPr>
              <a:lstStyle/>
              <a:p>
                <a:pPr algn="ctr" rtl="0"/>
                <a:r>
                  <a:rPr lang="ru-RU" sz="1200" b="1" kern="10" spc="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 Формирование ВИАО </a:t>
                </a:r>
                <a:endParaRPr lang="ru-RU" sz="1200" b="1" kern="10" spc="0" dirty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endParaRPr>
              </a:p>
            </p:txBody>
          </p:sp>
        </p:grpSp>
        <p:grpSp>
          <p:nvGrpSpPr>
            <p:cNvPr id="104" name="Группа 103"/>
            <p:cNvGrpSpPr/>
            <p:nvPr/>
          </p:nvGrpSpPr>
          <p:grpSpPr>
            <a:xfrm>
              <a:off x="6083300" y="3384550"/>
              <a:ext cx="2400300" cy="615362"/>
              <a:chOff x="6083300" y="3352013"/>
              <a:chExt cx="2400300" cy="615362"/>
            </a:xfrm>
          </p:grpSpPr>
          <p:sp>
            <p:nvSpPr>
              <p:cNvPr id="1058" name="AutoShape 34"/>
              <p:cNvSpPr>
                <a:spLocks noChangeArrowheads="1"/>
              </p:cNvSpPr>
              <p:nvPr/>
            </p:nvSpPr>
            <p:spPr bwMode="auto">
              <a:xfrm rot="5400000" flipH="1">
                <a:off x="6975769" y="2459544"/>
                <a:ext cx="615362" cy="2400300"/>
              </a:xfrm>
              <a:prstGeom prst="parallelogram">
                <a:avLst>
                  <a:gd name="adj" fmla="val 41792"/>
                </a:avLst>
              </a:prstGeom>
              <a:solidFill>
                <a:srgbClr val="CCFFCC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>
                <a:outerShdw dist="50800" dir="2700000" algn="ctr" rotWithShape="0">
                  <a:srgbClr val="FFC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59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86640" y="3396463"/>
                <a:ext cx="2228954" cy="533400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44651"/>
                  </a:avLst>
                </a:prstTxWarp>
              </a:bodyPr>
              <a:lstStyle/>
              <a:p>
                <a:pPr algn="ctr" rtl="0"/>
                <a:r>
                  <a:rPr lang="ru-RU" sz="1200" b="1" kern="10" spc="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    З а </a:t>
                </a:r>
                <a:r>
                  <a:rPr lang="ru-RU" sz="1200" b="1" kern="10" spc="0" dirty="0" err="1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п</a:t>
                </a:r>
                <a:r>
                  <a:rPr lang="ru-RU" sz="1200" b="1" kern="10" spc="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 и с </a:t>
                </a:r>
                <a:r>
                  <a:rPr lang="ru-RU" sz="1200" b="1" kern="10" spc="0" dirty="0" err="1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ь</a:t>
                </a:r>
                <a:r>
                  <a:rPr lang="ru-RU" sz="1200" b="1" kern="10" spc="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  ВИАО     </a:t>
                </a:r>
                <a:endParaRPr lang="ru-RU" sz="1200" b="1" kern="10" spc="0" dirty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endParaRPr>
              </a:p>
            </p:txBody>
          </p:sp>
        </p:grpSp>
        <p:grpSp>
          <p:nvGrpSpPr>
            <p:cNvPr id="105" name="Группа 104"/>
            <p:cNvGrpSpPr/>
            <p:nvPr/>
          </p:nvGrpSpPr>
          <p:grpSpPr>
            <a:xfrm>
              <a:off x="6083300" y="3873500"/>
              <a:ext cx="2400300" cy="615362"/>
              <a:chOff x="6083300" y="3808613"/>
              <a:chExt cx="2400300" cy="615362"/>
            </a:xfrm>
          </p:grpSpPr>
          <p:sp>
            <p:nvSpPr>
              <p:cNvPr id="1061" name="AutoShape 37"/>
              <p:cNvSpPr>
                <a:spLocks noChangeArrowheads="1"/>
              </p:cNvSpPr>
              <p:nvPr/>
            </p:nvSpPr>
            <p:spPr bwMode="auto">
              <a:xfrm rot="5400000" flipH="1">
                <a:off x="6975769" y="2916144"/>
                <a:ext cx="615362" cy="2400300"/>
              </a:xfrm>
              <a:prstGeom prst="parallelogram">
                <a:avLst>
                  <a:gd name="adj" fmla="val 41792"/>
                </a:avLst>
              </a:prstGeom>
              <a:solidFill>
                <a:srgbClr val="CCFFCC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>
                <a:outerShdw dist="50800" dir="2700000" algn="ctr" rotWithShape="0">
                  <a:srgbClr val="FFC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4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72200" y="3853063"/>
                <a:ext cx="2228954" cy="533399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44338"/>
                  </a:avLst>
                </a:prstTxWarp>
              </a:bodyPr>
              <a:lstStyle/>
              <a:p>
                <a:pPr algn="ctr" rtl="0">
                  <a:lnSpc>
                    <a:spcPts val="1200"/>
                  </a:lnSpc>
                </a:pPr>
                <a:r>
                  <a:rPr lang="ru-RU" sz="1200" b="1" kern="10" spc="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 Отбор и  </a:t>
                </a:r>
              </a:p>
              <a:p>
                <a:pPr algn="ctr" rtl="0">
                  <a:lnSpc>
                    <a:spcPts val="1200"/>
                  </a:lnSpc>
                </a:pPr>
                <a:r>
                  <a:rPr lang="ru-RU" sz="1200" b="1" kern="10" spc="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 объединение ВИАО </a:t>
                </a:r>
                <a:endParaRPr lang="ru-RU" sz="1200" b="1" kern="10" spc="0" dirty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endParaRPr>
              </a:p>
            </p:txBody>
          </p:sp>
        </p:grpSp>
        <p:grpSp>
          <p:nvGrpSpPr>
            <p:cNvPr id="107" name="Группа 106"/>
            <p:cNvGrpSpPr/>
            <p:nvPr/>
          </p:nvGrpSpPr>
          <p:grpSpPr>
            <a:xfrm>
              <a:off x="6083300" y="4851400"/>
              <a:ext cx="2400300" cy="615362"/>
              <a:chOff x="6083300" y="4715463"/>
              <a:chExt cx="2400300" cy="615362"/>
            </a:xfrm>
          </p:grpSpPr>
          <p:sp>
            <p:nvSpPr>
              <p:cNvPr id="1064" name="AutoShape 40"/>
              <p:cNvSpPr>
                <a:spLocks noChangeArrowheads="1"/>
              </p:cNvSpPr>
              <p:nvPr/>
            </p:nvSpPr>
            <p:spPr bwMode="auto">
              <a:xfrm rot="5400000" flipH="1">
                <a:off x="6975769" y="3822994"/>
                <a:ext cx="615362" cy="2400300"/>
              </a:xfrm>
              <a:prstGeom prst="parallelogram">
                <a:avLst>
                  <a:gd name="adj" fmla="val 41792"/>
                </a:avLst>
              </a:prstGeom>
              <a:solidFill>
                <a:srgbClr val="CCFFCC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>
                <a:outerShdw dist="50800" dir="2700000" algn="ctr" rotWithShape="0">
                  <a:srgbClr val="FFC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65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86640" y="4759913"/>
                <a:ext cx="2228954" cy="477559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50666"/>
                  </a:avLst>
                </a:prstTxWarp>
              </a:bodyPr>
              <a:lstStyle/>
              <a:p>
                <a:pPr algn="ctr" rtl="0"/>
                <a:r>
                  <a:rPr lang="ru-RU" sz="1200" b="1" kern="10" spc="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 Архивирование ВИАО </a:t>
                </a:r>
                <a:endParaRPr lang="ru-RU" sz="1200" b="1" kern="10" spc="0" dirty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endParaRPr>
              </a:p>
            </p:txBody>
          </p:sp>
        </p:grpSp>
        <p:grpSp>
          <p:nvGrpSpPr>
            <p:cNvPr id="106" name="Группа 105"/>
            <p:cNvGrpSpPr/>
            <p:nvPr/>
          </p:nvGrpSpPr>
          <p:grpSpPr>
            <a:xfrm>
              <a:off x="6083300" y="4362450"/>
              <a:ext cx="2400300" cy="615362"/>
              <a:chOff x="6083300" y="4255053"/>
              <a:chExt cx="2400300" cy="615362"/>
            </a:xfrm>
          </p:grpSpPr>
          <p:sp>
            <p:nvSpPr>
              <p:cNvPr id="1067" name="AutoShape 43"/>
              <p:cNvSpPr>
                <a:spLocks noChangeArrowheads="1"/>
              </p:cNvSpPr>
              <p:nvPr/>
            </p:nvSpPr>
            <p:spPr bwMode="auto">
              <a:xfrm rot="5400000" flipH="1">
                <a:off x="6975769" y="3362584"/>
                <a:ext cx="615362" cy="2400300"/>
              </a:xfrm>
              <a:prstGeom prst="parallelogram">
                <a:avLst>
                  <a:gd name="adj" fmla="val 41792"/>
                </a:avLst>
              </a:prstGeom>
              <a:solidFill>
                <a:srgbClr val="CCFFCC"/>
              </a:solidFill>
              <a:ln w="38100">
                <a:solidFill>
                  <a:srgbClr val="000099"/>
                </a:solidFill>
                <a:miter lim="800000"/>
                <a:headEnd/>
                <a:tailEnd/>
              </a:ln>
              <a:effectLst>
                <a:outerShdw dist="50800" dir="2700000" algn="ctr" rotWithShape="0">
                  <a:srgbClr val="FFC00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068" name="WordArt 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6172200" y="4299503"/>
                <a:ext cx="2228954" cy="488950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48172"/>
                  </a:avLst>
                </a:prstTxWarp>
              </a:bodyPr>
              <a:lstStyle/>
              <a:p>
                <a:pPr algn="ctr" rtl="0"/>
                <a:r>
                  <a:rPr lang="ru-RU" sz="1200" b="1" kern="10" spc="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    А </a:t>
                </a:r>
                <a:r>
                  <a:rPr lang="ru-RU" sz="1200" b="1" kern="10" spc="0" dirty="0" err="1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н</a:t>
                </a:r>
                <a:r>
                  <a:rPr lang="ru-RU" sz="1200" b="1" kern="10" spc="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 </a:t>
                </a:r>
                <a:r>
                  <a:rPr lang="ru-RU" sz="1200" b="1" kern="10" spc="0" dirty="0" err="1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а</a:t>
                </a:r>
                <a:r>
                  <a:rPr lang="ru-RU" sz="1200" b="1" kern="10" spc="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 л и </a:t>
                </a:r>
                <a:r>
                  <a:rPr lang="ru-RU" sz="1200" b="1" kern="10" spc="0" dirty="0" err="1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з</a:t>
                </a:r>
                <a:r>
                  <a:rPr lang="ru-RU" sz="1200" b="1" kern="10" spc="0" dirty="0" smtClean="0">
                    <a:ln w="9525">
                      <a:noFill/>
                      <a:round/>
                      <a:headEnd/>
                      <a:tailEnd/>
                    </a:ln>
                    <a:solidFill>
                      <a:srgbClr val="7030A0"/>
                    </a:solidFill>
                    <a:effectLst>
                      <a:outerShdw dist="25400" dir="2700000" algn="ctr" rotWithShape="0">
                        <a:schemeClr val="bg1">
                          <a:lumMod val="90000"/>
                        </a:schemeClr>
                      </a:outerShdw>
                    </a:effectLst>
                    <a:latin typeface="Arial"/>
                    <a:cs typeface="Arial"/>
                  </a:rPr>
                  <a:t>  ВИАО     </a:t>
                </a:r>
                <a:endParaRPr lang="ru-RU" sz="1200" b="1" kern="10" spc="0" dirty="0">
                  <a:ln w="9525">
                    <a:noFill/>
                    <a:round/>
                    <a:headEnd/>
                    <a:tailEnd/>
                  </a:ln>
                  <a:solidFill>
                    <a:srgbClr val="7030A0"/>
                  </a:solidFill>
                  <a:effectLst>
                    <a:outerShdw dist="254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Arial"/>
                  <a:cs typeface="Arial"/>
                </a:endParaRPr>
              </a:p>
            </p:txBody>
          </p:sp>
        </p:grpSp>
        <p:sp>
          <p:nvSpPr>
            <p:cNvPr id="21" name="AutoShape 47"/>
            <p:cNvSpPr>
              <a:spLocks noChangeArrowheads="1"/>
            </p:cNvSpPr>
            <p:nvPr/>
          </p:nvSpPr>
          <p:spPr bwMode="auto">
            <a:xfrm flipH="1">
              <a:off x="971550" y="2051050"/>
              <a:ext cx="3333750" cy="615362"/>
            </a:xfrm>
            <a:prstGeom prst="flowChartDocument">
              <a:avLst/>
            </a:prstGeom>
            <a:solidFill>
              <a:srgbClr val="CCFFFF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Text Box 48"/>
            <p:cNvSpPr txBox="1">
              <a:spLocks noChangeArrowheads="1"/>
            </p:cNvSpPr>
            <p:nvPr/>
          </p:nvSpPr>
          <p:spPr bwMode="auto">
            <a:xfrm>
              <a:off x="971551" y="2184400"/>
              <a:ext cx="3244849" cy="294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508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Вспомогательные</a:t>
              </a:r>
              <a:r>
                <a:rPr kumimoji="0" lang="ru-RU" sz="2200" b="1" i="0" u="none" strike="noStrike" cap="none" normalizeH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508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 </a:t>
              </a: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508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средства </a:t>
              </a:r>
            </a:p>
          </p:txBody>
        </p:sp>
        <p:sp>
          <p:nvSpPr>
            <p:cNvPr id="4" name="Freeform 49"/>
            <p:cNvSpPr>
              <a:spLocks/>
            </p:cNvSpPr>
            <p:nvPr/>
          </p:nvSpPr>
          <p:spPr bwMode="auto">
            <a:xfrm flipH="1">
              <a:off x="4305300" y="1917700"/>
              <a:ext cx="454652" cy="444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22"/>
                </a:cxn>
                <a:cxn ang="0">
                  <a:pos x="477" y="822"/>
                </a:cxn>
              </a:cxnLst>
              <a:rect l="0" t="0" r="r" b="b"/>
              <a:pathLst>
                <a:path w="477" h="822">
                  <a:moveTo>
                    <a:pt x="0" y="0"/>
                  </a:moveTo>
                  <a:lnTo>
                    <a:pt x="0" y="822"/>
                  </a:lnTo>
                  <a:lnTo>
                    <a:pt x="477" y="822"/>
                  </a:lnTo>
                </a:path>
              </a:pathLst>
            </a:custGeom>
            <a:noFill/>
            <a:ln w="38100">
              <a:solidFill>
                <a:srgbClr val="FF505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5105400" y="1873250"/>
              <a:ext cx="444500" cy="488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22"/>
                </a:cxn>
                <a:cxn ang="0">
                  <a:pos x="477" y="822"/>
                </a:cxn>
              </a:cxnLst>
              <a:rect l="0" t="0" r="r" b="b"/>
              <a:pathLst>
                <a:path w="477" h="822">
                  <a:moveTo>
                    <a:pt x="0" y="0"/>
                  </a:moveTo>
                  <a:lnTo>
                    <a:pt x="0" y="822"/>
                  </a:lnTo>
                  <a:lnTo>
                    <a:pt x="477" y="822"/>
                  </a:lnTo>
                </a:path>
              </a:pathLst>
            </a:custGeom>
            <a:noFill/>
            <a:ln w="38100">
              <a:solidFill>
                <a:srgbClr val="FF5050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AutoShape 52"/>
            <p:cNvSpPr>
              <a:spLocks noChangeArrowheads="1"/>
            </p:cNvSpPr>
            <p:nvPr/>
          </p:nvSpPr>
          <p:spPr bwMode="auto">
            <a:xfrm>
              <a:off x="1993900" y="895350"/>
              <a:ext cx="5867401" cy="1030344"/>
            </a:xfrm>
            <a:prstGeom prst="bevel">
              <a:avLst>
                <a:gd name="adj" fmla="val 12500"/>
              </a:avLst>
            </a:prstGeom>
            <a:solidFill>
              <a:schemeClr val="accent5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solidFill>
                  <a:srgbClr val="0070C0"/>
                </a:solidFill>
              </a:endParaRPr>
            </a:p>
          </p:txBody>
        </p:sp>
        <p:sp>
          <p:nvSpPr>
            <p:cNvPr id="1077" name="Text Box 53"/>
            <p:cNvSpPr txBox="1">
              <a:spLocks noChangeArrowheads="1"/>
            </p:cNvSpPr>
            <p:nvPr/>
          </p:nvSpPr>
          <p:spPr bwMode="auto">
            <a:xfrm>
              <a:off x="2260600" y="1117600"/>
              <a:ext cx="5334000" cy="59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dist="508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Tahoma" pitchFamily="34" charset="0"/>
                  <a:cs typeface="Arial" pitchFamily="34" charset="0"/>
                </a:rPr>
                <a:t>Средства аудита безопасности и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dist="50800" dir="2700000" algn="ctr" rotWithShape="0">
                      <a:schemeClr val="bg1">
                        <a:lumMod val="90000"/>
                      </a:schemeClr>
                    </a:outerShdw>
                  </a:effectLst>
                  <a:latin typeface="Tahoma" pitchFamily="34" charset="0"/>
                  <a:cs typeface="Arial" pitchFamily="34" charset="0"/>
                </a:rPr>
                <a:t>оповещения об опасности</a:t>
              </a:r>
              <a:endPara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>
                  <a:outerShdw dist="50800" dir="2700000" algn="ctr" rotWithShape="0">
                    <a:schemeClr val="bg1">
                      <a:lumMod val="90000"/>
                    </a:scheme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55"/>
            <p:cNvSpPr>
              <a:spLocks noChangeArrowheads="1"/>
            </p:cNvSpPr>
            <p:nvPr/>
          </p:nvSpPr>
          <p:spPr bwMode="auto">
            <a:xfrm>
              <a:off x="5549901" y="2071120"/>
              <a:ext cx="3333750" cy="615362"/>
            </a:xfrm>
            <a:prstGeom prst="flowChartDocument">
              <a:avLst/>
            </a:prstGeom>
            <a:solidFill>
              <a:srgbClr val="CCFFFF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Text Box 48"/>
            <p:cNvSpPr txBox="1">
              <a:spLocks noChangeArrowheads="1"/>
            </p:cNvSpPr>
            <p:nvPr/>
          </p:nvSpPr>
          <p:spPr bwMode="auto">
            <a:xfrm>
              <a:off x="5638800" y="2184401"/>
              <a:ext cx="3244850" cy="294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508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Функциональные</a:t>
              </a:r>
              <a:r>
                <a:rPr kumimoji="0" lang="ru-RU" sz="2200" b="1" i="0" u="none" strike="noStrike" cap="none" normalizeH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508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 </a:t>
              </a: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508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средства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35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350838" algn="l" defTabSz="365125">
              <a:lnSpc>
                <a:spcPts val="3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средства формирования, модификации и удаления критерия при обработке событий безопасности;</a:t>
            </a:r>
          </a:p>
          <a:p>
            <a:pPr marL="533400" indent="-350838" algn="l" defTabSz="365125">
              <a:lnSpc>
                <a:spcPts val="3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средства блокирования и разблокирования функции формирования определённых сообщений АДБ;</a:t>
            </a:r>
          </a:p>
          <a:p>
            <a:pPr marL="533400" indent="-350838" algn="l" defTabSz="365125">
              <a:lnSpc>
                <a:spcPts val="3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средства блокирования и разблокирования функции формирования результатов АДБ;</a:t>
            </a:r>
          </a:p>
          <a:p>
            <a:pPr marL="533400" indent="-350838" algn="l" defTabSz="365125">
              <a:lnSpc>
                <a:spcPts val="3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средства блокирования и разблокирования функций формирования и обработки СОП.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Функциональными средствами СЛАО </a:t>
            </a:r>
            <a:r>
              <a:rPr lang="ru-RU" sz="3000" dirty="0" smtClean="0">
                <a:solidFill>
                  <a:srgbClr val="000099"/>
                </a:solidFill>
              </a:rPr>
              <a:t>являются (рис. 3):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1945640"/>
            <a:ext cx="8001056" cy="41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средство формирования ВИ для СЛАО (например, для формирования СОП, сообщения АДБ, электронного отчёта по результатам АДБ);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средство записи ВИ для СЛАО;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средство отбора/объединения ВИ для СЛАО;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средство анализа ВИ для СЛАО;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средство архивирования ВИ для СЛАО.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42340" y="1723390"/>
            <a:ext cx="8001056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СОП и сообщение АДБ определяют </a:t>
            </a:r>
            <a:r>
              <a:rPr lang="ru-RU" sz="3000" dirty="0" smtClean="0">
                <a:solidFill>
                  <a:srgbClr val="000099"/>
                </a:solidFill>
              </a:rPr>
              <a:t>тип события, причину события, время обнаружения события, параметр подлинности средства обнаружения события и параметры подлинности объектов/субъектов, тем или иным образом связанных с этим событием (т.е. объект и субъект действия, повлекшего возникновение события безопасности).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3750" y="806451"/>
            <a:ext cx="8350250" cy="74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29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 b="1" i="1" dirty="0" smtClean="0">
                <a:solidFill>
                  <a:srgbClr val="FF3300"/>
                </a:solidFill>
                <a:latin typeface="Arial" charset="0"/>
              </a:rPr>
              <a:t>3.2.1. Определение и анализ событий безопасности – критерии для функций СЛАО</a:t>
            </a:r>
            <a:endParaRPr lang="en-GB" sz="26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11860" y="1007110"/>
            <a:ext cx="8001056" cy="526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600"/>
              </a:lnSpc>
            </a:pPr>
            <a:r>
              <a:rPr lang="ru-RU" sz="3800" i="1" dirty="0" smtClean="0">
                <a:solidFill>
                  <a:srgbClr val="FF0066"/>
                </a:solidFill>
              </a:rPr>
              <a:t>Формирование критериев </a:t>
            </a:r>
            <a:r>
              <a:rPr lang="ru-RU" sz="3800" dirty="0" smtClean="0">
                <a:solidFill>
                  <a:srgbClr val="000099"/>
                </a:solidFill>
              </a:rPr>
              <a:t>необходимо для выбора того или иного действия (процедуры) при обработке различных типов информации. Для определения и анализа событий безопасности используются следующие </a:t>
            </a:r>
            <a:r>
              <a:rPr lang="ru-RU" sz="3800" i="1" dirty="0" smtClean="0">
                <a:solidFill>
                  <a:srgbClr val="FF0066"/>
                </a:solidFill>
              </a:rPr>
              <a:t>критерии</a:t>
            </a:r>
            <a:r>
              <a:rPr lang="ru-RU" sz="3800" dirty="0" smtClean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4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/>
              <a:defRPr/>
            </a:pPr>
            <a:r>
              <a:rPr lang="ru-RU" sz="4000" i="1" dirty="0" smtClean="0">
                <a:solidFill>
                  <a:srgbClr val="FF0066"/>
                </a:solidFill>
              </a:rPr>
              <a:t>Критерии для классификации событий безопасности</a:t>
            </a:r>
            <a:r>
              <a:rPr lang="ru-RU" sz="4000" dirty="0" smtClean="0">
                <a:solidFill>
                  <a:srgbClr val="000099"/>
                </a:solidFill>
              </a:rPr>
              <a:t>. По этим критериям будут определяться действия (процедуры), которые следует осуществить после обнаружения события безопасности.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60120" y="1007110"/>
            <a:ext cx="795279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Входные данные </a:t>
            </a:r>
            <a:r>
              <a:rPr lang="ru-RU" dirty="0" smtClean="0">
                <a:solidFill>
                  <a:srgbClr val="000099"/>
                </a:solidFill>
              </a:rPr>
              <a:t>могут быть следующие: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42340" y="1477010"/>
            <a:ext cx="8001056" cy="175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тип события безопасности;</a:t>
            </a:r>
          </a:p>
          <a:p>
            <a:pPr marL="441325" indent="-4413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время суток;</a:t>
            </a:r>
          </a:p>
          <a:p>
            <a:pPr marL="441325" indent="-4413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объект/субъект, повлекший возникновение события.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3384550"/>
            <a:ext cx="8001056" cy="436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Выходные данные </a:t>
            </a:r>
            <a:r>
              <a:rPr lang="ru-RU" dirty="0" smtClean="0">
                <a:solidFill>
                  <a:srgbClr val="000099"/>
                </a:solidFill>
              </a:rPr>
              <a:t>могут быть следующие: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7100" y="3930650"/>
            <a:ext cx="8001056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выбранное действие (процедура);</a:t>
            </a:r>
          </a:p>
          <a:p>
            <a:pPr marL="441325" indent="-4413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СОП, который должен быть сформирован и передан;</a:t>
            </a:r>
          </a:p>
          <a:p>
            <a:pPr marL="441325" indent="-4413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сообщение АДБ, которое должно быть сформировано и передано.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11860" y="1019810"/>
            <a:ext cx="8001056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14350" indent="-514350" algn="l">
              <a:lnSpc>
                <a:spcPts val="42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 startAt="2"/>
              <a:defRPr/>
            </a:pPr>
            <a:r>
              <a:rPr lang="ru-RU" sz="3600" i="1" dirty="0" smtClean="0">
                <a:solidFill>
                  <a:srgbClr val="FF0066"/>
                </a:solidFill>
              </a:rPr>
              <a:t>Критерии для формирования отчёта по результатам АДБ</a:t>
            </a:r>
            <a:r>
              <a:rPr lang="ru-RU" sz="3600" dirty="0" smtClean="0">
                <a:solidFill>
                  <a:srgbClr val="000099"/>
                </a:solidFill>
              </a:rPr>
              <a:t>. Эти критерии являются основой отбора информации, содержащейся в одном или нескольких результатах АДБ, в целях составления электронных отчётов по результатам АДБ.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60120" y="1007110"/>
            <a:ext cx="7952796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Входные данные </a:t>
            </a:r>
            <a:r>
              <a:rPr lang="ru-RU" sz="3000" dirty="0" smtClean="0">
                <a:solidFill>
                  <a:srgbClr val="000099"/>
                </a:solidFill>
              </a:rPr>
              <a:t>могут быть следующие: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1962150"/>
            <a:ext cx="8001056" cy="23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тип записи результата АДБ;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тип события безопасности;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время поверки события;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объект/субъект, информация о котором затребована.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4451350"/>
            <a:ext cx="8001056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Выходные данные </a:t>
            </a:r>
            <a:r>
              <a:rPr lang="ru-RU" sz="3000" dirty="0" smtClean="0">
                <a:solidFill>
                  <a:srgbClr val="000099"/>
                </a:solidFill>
              </a:rPr>
              <a:t>могут быть следующие: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7100" y="5429250"/>
            <a:ext cx="8001056" cy="83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перечень отобранных записей результатов АДБ.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35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+mj-lt"/>
              <a:buAutoNum type="arabicPeriod" startAt="3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Критерии для анализа результатов АДБ</a:t>
            </a:r>
            <a:r>
              <a:rPr lang="ru-RU" sz="3000" dirty="0" smtClean="0">
                <a:solidFill>
                  <a:srgbClr val="000099"/>
                </a:solidFill>
              </a:rPr>
              <a:t>. По этим критериям определяется способ (алгоритм) обработки результатов АДБ средством анализа результатов АДБ. Перед тем как будет определено последующее действие (процедура), результаты АДБ будут анализироваться путём исследования самого происшествия и частоты возникновения таких происшествий (и им подобных).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895350"/>
            <a:ext cx="8001056" cy="534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sz="2700" i="1" dirty="0" smtClean="0">
                <a:solidFill>
                  <a:srgbClr val="FF0066"/>
                </a:solidFill>
              </a:rPr>
              <a:t>Идентифицируемость обеспечивает гарантии</a:t>
            </a:r>
            <a:r>
              <a:rPr lang="ru-RU" sz="2700" dirty="0" smtClean="0">
                <a:solidFill>
                  <a:srgbClr val="FF0066"/>
                </a:solidFill>
              </a:rPr>
              <a:t> </a:t>
            </a:r>
            <a:r>
              <a:rPr lang="ru-RU" sz="2700" dirty="0" smtClean="0">
                <a:solidFill>
                  <a:srgbClr val="000099"/>
                </a:solidFill>
              </a:rPr>
              <a:t>того, что соответствующая информация о действиях пользователей или процессах, действующих от их имени, зарегистрирована, причём так, что в дальнейшем последовательности таких действий могут быть однозначно приписаны пользователю(ям), а пользователь(и), в свою очередь, может(гут) быть приписан(</a:t>
            </a:r>
            <a:r>
              <a:rPr lang="ru-RU" sz="2700" dirty="0" err="1" smtClean="0">
                <a:solidFill>
                  <a:srgbClr val="000099"/>
                </a:solidFill>
              </a:rPr>
              <a:t>ы</a:t>
            </a:r>
            <a:r>
              <a:rPr lang="ru-RU" sz="2700" dirty="0" smtClean="0">
                <a:solidFill>
                  <a:srgbClr val="000099"/>
                </a:solidFill>
              </a:rPr>
              <a:t>) к совершённым им(и) действиям. </a:t>
            </a:r>
            <a:r>
              <a:rPr lang="ru-RU" sz="2700" i="1" dirty="0" smtClean="0">
                <a:solidFill>
                  <a:srgbClr val="FF0066"/>
                </a:solidFill>
              </a:rPr>
              <a:t>СЛАД может оказывать поддержку идентифицируемости</a:t>
            </a:r>
            <a:r>
              <a:rPr lang="ru-RU" sz="2700" dirty="0" smtClean="0">
                <a:solidFill>
                  <a:srgbClr val="000099"/>
                </a:solidFill>
              </a:rPr>
              <a:t>.</a:t>
            </a:r>
            <a:endParaRPr lang="ru-RU" sz="2700" i="1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60120" y="918210"/>
            <a:ext cx="7952796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Входные данные </a:t>
            </a:r>
            <a:r>
              <a:rPr lang="ru-RU" sz="3000" dirty="0" smtClean="0">
                <a:solidFill>
                  <a:srgbClr val="000099"/>
                </a:solidFill>
              </a:rPr>
              <a:t>могут быть следующие: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1784350"/>
            <a:ext cx="8001056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тип события;</a:t>
            </a:r>
          </a:p>
          <a:p>
            <a:pPr marL="441325" indent="-441325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число происшествий (событий);</a:t>
            </a:r>
          </a:p>
          <a:p>
            <a:pPr marL="441325" indent="-441325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период времени.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3162300"/>
            <a:ext cx="8001056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Выходные данные </a:t>
            </a:r>
            <a:r>
              <a:rPr lang="ru-RU" sz="3000" dirty="0" smtClean="0">
                <a:solidFill>
                  <a:srgbClr val="000099"/>
                </a:solidFill>
              </a:rPr>
              <a:t>могут быть следующие: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7100" y="4095750"/>
            <a:ext cx="8001056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действие, которое должно быть выполнено.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27100" y="5029200"/>
            <a:ext cx="8001056" cy="13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(</a:t>
            </a:r>
            <a:r>
              <a:rPr lang="ru-RU" sz="3000" i="1" u="sng" dirty="0" smtClean="0">
                <a:solidFill>
                  <a:srgbClr val="FF0066"/>
                </a:solidFill>
              </a:rPr>
              <a:t>Примечание</a:t>
            </a:r>
            <a:r>
              <a:rPr lang="ru-RU" sz="3000" i="1" dirty="0" smtClean="0">
                <a:solidFill>
                  <a:srgbClr val="FF0066"/>
                </a:solidFill>
              </a:rPr>
              <a:t>. Для регистрации и архивирования результатов АДБ критерии не нужны.)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828800"/>
            <a:ext cx="8001056" cy="458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Основное отличие СЛАО от других ранее рассмотренных СЛБ состоит в том, что в последних не используются специализированные СПБ, которые могли бы применяться в СЛАО (СПАО)</a:t>
            </a:r>
            <a:r>
              <a:rPr lang="ru-RU" sz="2400" dirty="0" smtClean="0">
                <a:solidFill>
                  <a:srgbClr val="000099"/>
                </a:solidFill>
              </a:rPr>
              <a:t>. СПАО могут описываться процедурной характеристикой, основу которой составляет определённое число управляющих и функциональных запросов. По этой причине СПАО детально не рассматриваются. Однако, в качестве примера некоторого типа запросов, используемых в СПАО, можно привести способы анализа событий безопасности: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850900"/>
            <a:ext cx="8358214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IV.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Способы проведения АДБ</a:t>
            </a:r>
            <a:br>
              <a:rPr lang="ru-RU" sz="32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и применения  СОП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435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сравнение деятельности объекта/субъекта с известным описанием его деятельности, например, неприемлемый доступ, основанный на недопустимом использовании ресурсов, с точки зрения времени или географии, и др.;</a:t>
            </a:r>
          </a:p>
          <a:p>
            <a:pPr marL="365125" indent="-3651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обнаружение нескольких событий одного или нескольких типов за определённый интервал времени;</a:t>
            </a:r>
          </a:p>
          <a:p>
            <a:pPr marL="365125" indent="-3651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наблюдение за отсутствием событий одного или нескольких типов за определённый интервал времени.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5384800"/>
            <a:ext cx="8001056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Перечень </a:t>
            </a:r>
            <a:r>
              <a:rPr lang="ru-RU" sz="2600" dirty="0" smtClean="0">
                <a:solidFill>
                  <a:srgbClr val="000099"/>
                </a:solidFill>
              </a:rPr>
              <a:t>приведённых выше примеров </a:t>
            </a:r>
            <a:r>
              <a:rPr lang="ru-RU" sz="2600" i="1" dirty="0" smtClean="0">
                <a:solidFill>
                  <a:srgbClr val="FF0066"/>
                </a:solidFill>
              </a:rPr>
              <a:t>является неполным</a:t>
            </a:r>
            <a:r>
              <a:rPr lang="ru-RU" sz="2600" dirty="0" smtClean="0">
                <a:solidFill>
                  <a:srgbClr val="000099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2273300"/>
            <a:ext cx="7993063" cy="406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Доставка результатов АДБ между средством диспетчеризации и средством отбора результатов АДБ требует обоюдной аутентификации</a:t>
            </a:r>
            <a:r>
              <a:rPr lang="ru-RU" sz="2400" dirty="0" smtClean="0">
                <a:solidFill>
                  <a:srgbClr val="000099"/>
                </a:solidFill>
              </a:rPr>
              <a:t>, чтобы средство диспетчеризации передавало бы результаты АДБ предназначенному для приёма средству отбора результатов АДБ, а средство отбора результатов АДБ получало бы результаты АДБ от предназначенного для их передачи средства диспетчеризации.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939800"/>
            <a:ext cx="8350250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V. </a:t>
            </a:r>
            <a: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Взаимосвязи с другими СЛБ и СПБ</a:t>
            </a:r>
          </a:p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5.1. Аутентификация</a:t>
            </a:r>
            <a:b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объекта/субъекта</a:t>
            </a:r>
            <a:endParaRPr lang="ru-RU" sz="3000" b="1" i="1" dirty="0">
              <a:solidFill>
                <a:srgbClr val="FF3300"/>
              </a:solidFill>
              <a:effectLst>
                <a:outerShdw dist="50800" dir="2700000" algn="ctr" rotWithShape="0">
                  <a:srgbClr val="660066"/>
                </a:outerShdw>
              </a:effectLst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962150"/>
            <a:ext cx="7993063" cy="432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Аутентификация источника данных </a:t>
            </a:r>
            <a:r>
              <a:rPr lang="ru-RU" sz="2600" dirty="0" smtClean="0">
                <a:solidFill>
                  <a:srgbClr val="000099"/>
                </a:solidFill>
              </a:rPr>
              <a:t>используется для того, чтобы мог быть установлен источник сообщений АДБ и СОП. Кроме того, аутентификация источника данных используется средством анализа результатов АДБ для обеспечения гарантий того, что все сообщения от неизвестных средств формирования сообщений о событиях безопасности или анализа результатов АДБ будут удалены.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939800"/>
            <a:ext cx="835025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5.2. Аутентификация источника</a:t>
            </a:r>
            <a:b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данных</a:t>
            </a:r>
            <a:endParaRPr lang="ru-RU" sz="3000" b="1" i="1" dirty="0">
              <a:solidFill>
                <a:srgbClr val="FF3300"/>
              </a:solidFill>
              <a:effectLst>
                <a:outerShdw dist="50800" dir="2700000" algn="ctr" rotWithShape="0">
                  <a:srgbClr val="660066"/>
                </a:outerShdw>
              </a:effectLst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7993063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900"/>
              </a:lnSpc>
            </a:pPr>
            <a:r>
              <a:rPr lang="ru-RU" sz="3400" i="1" dirty="0" smtClean="0">
                <a:solidFill>
                  <a:srgbClr val="FF0066"/>
                </a:solidFill>
              </a:rPr>
              <a:t>Службы УД должны использоваться при хранении и доставке записей результатов АДБ</a:t>
            </a:r>
            <a:r>
              <a:rPr lang="ru-RU" sz="3400" dirty="0" smtClean="0">
                <a:solidFill>
                  <a:srgbClr val="000099"/>
                </a:solidFill>
              </a:rPr>
              <a:t>. Кроме того, СЛУД могла бы использоваться для предотвращения неавторизованного (несанкционированного) доступа к результатам АДБ.</a:t>
            </a:r>
            <a:endParaRPr lang="ru-RU" sz="34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1028700"/>
            <a:ext cx="8350250" cy="4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5.3. Управление доступом</a:t>
            </a:r>
            <a:endParaRPr lang="ru-RU" sz="3000" b="1" i="1" dirty="0">
              <a:solidFill>
                <a:srgbClr val="FF3300"/>
              </a:solidFill>
              <a:effectLst>
                <a:outerShdw dist="50800" dir="2700000" algn="ctr" rotWithShape="0">
                  <a:srgbClr val="660066"/>
                </a:outerShdw>
              </a:effectLst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7993063" cy="473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1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СЛКН может использоваться </a:t>
            </a:r>
            <a:r>
              <a:rPr lang="ru-RU" sz="3600" dirty="0" smtClean="0">
                <a:solidFill>
                  <a:srgbClr val="000099"/>
                </a:solidFill>
              </a:rPr>
              <a:t>при доставке результатов АДБ, записей результатов АДБ, сообщений АДБ и СОП. Кроме того, СЛКН может использоваться для защиты конфиденциальности хранящихся записей результатов АДБ.</a:t>
            </a:r>
            <a:endParaRPr lang="ru-RU" sz="34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1028700"/>
            <a:ext cx="8350250" cy="4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5.4. Обеспечение конфиденциальности</a:t>
            </a:r>
            <a:endParaRPr lang="ru-RU" sz="3000" b="1" i="1" dirty="0">
              <a:solidFill>
                <a:srgbClr val="FF3300"/>
              </a:solidFill>
              <a:effectLst>
                <a:outerShdw dist="50800" dir="2700000" algn="ctr" rotWithShape="0">
                  <a:srgbClr val="660066"/>
                </a:outerShdw>
              </a:effectLst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7993063" cy="473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1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При функционировании СЛАД и СЛОО </a:t>
            </a:r>
            <a:r>
              <a:rPr lang="ru-RU" sz="3200" i="1" dirty="0" smtClean="0">
                <a:solidFill>
                  <a:srgbClr val="FF0066"/>
                </a:solidFill>
              </a:rPr>
              <a:t>первостепенное значение имеет обнаружение любой неавторизованной (несанкционированной) модификации </a:t>
            </a:r>
            <a:r>
              <a:rPr lang="ru-RU" sz="3200" dirty="0" smtClean="0">
                <a:solidFill>
                  <a:srgbClr val="000099"/>
                </a:solidFill>
              </a:rPr>
              <a:t>результатов АДБ, совокупностей записей результатов АДБ, сообщений АДБ и СОП. В этих целях может использоваться СЛЦЛ.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1028700"/>
            <a:ext cx="8350250" cy="4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5.5. Обеспечение целостности</a:t>
            </a:r>
            <a:endParaRPr lang="ru-RU" sz="3000" b="1" i="1" dirty="0">
              <a:solidFill>
                <a:srgbClr val="FF3300"/>
              </a:solidFill>
              <a:effectLst>
                <a:outerShdw dist="50800" dir="2700000" algn="ctr" rotWithShape="0">
                  <a:srgbClr val="660066"/>
                </a:outerShdw>
              </a:effectLst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873250"/>
            <a:ext cx="7993063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800"/>
              </a:lnSpc>
            </a:pPr>
            <a:r>
              <a:rPr lang="ru-RU" sz="4000" dirty="0" smtClean="0">
                <a:solidFill>
                  <a:srgbClr val="000099"/>
                </a:solidFill>
              </a:rPr>
              <a:t>Так как доставка результатов АДБ, как правило, будет осуществляться в пределах одного и того же ССБ, </a:t>
            </a:r>
            <a:r>
              <a:rPr lang="ru-RU" sz="4000" i="1" dirty="0" smtClean="0">
                <a:solidFill>
                  <a:srgbClr val="FF0066"/>
                </a:solidFill>
              </a:rPr>
              <a:t>СЛНТ обычно не используется</a:t>
            </a:r>
            <a:r>
              <a:rPr lang="ru-RU" sz="4000" dirty="0" smtClean="0">
                <a:solidFill>
                  <a:srgbClr val="000099"/>
                </a:solidFill>
              </a:rPr>
              <a:t>.</a:t>
            </a:r>
            <a:endParaRPr lang="ru-RU" sz="40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1028700"/>
            <a:ext cx="8350250" cy="4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5.6. Обеспечение неотказуемости</a:t>
            </a:r>
            <a:endParaRPr lang="ru-RU" sz="3000" b="1" i="1" dirty="0">
              <a:solidFill>
                <a:srgbClr val="FF3300"/>
              </a:solidFill>
              <a:effectLst>
                <a:outerShdw dist="50800" dir="2700000" algn="ctr" rotWithShape="0">
                  <a:srgbClr val="660066"/>
                </a:outerShdw>
              </a:effectLst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917700"/>
            <a:ext cx="799306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dirty="0" smtClean="0">
                <a:solidFill>
                  <a:srgbClr val="000099"/>
                </a:solidFill>
              </a:rPr>
              <a:t>Следующие типы событий безопасности </a:t>
            </a:r>
            <a:r>
              <a:rPr lang="ru-RU" i="1" dirty="0" smtClean="0">
                <a:solidFill>
                  <a:srgbClr val="FF0066"/>
                </a:solidFill>
              </a:rPr>
              <a:t>должны всегда находиться под непрерывным аудиторским контролем</a:t>
            </a:r>
            <a:r>
              <a:rPr lang="ru-RU" dirty="0" smtClean="0">
                <a:solidFill>
                  <a:srgbClr val="000099"/>
                </a:solidFill>
              </a:rPr>
              <a:t>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939800"/>
            <a:ext cx="835025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VI. </a:t>
            </a:r>
            <a: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Общие принципа АДБ и СОП в</a:t>
            </a:r>
            <a:b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ЭМВОС и Интернет-архитектуре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3215977"/>
            <a:ext cx="8001056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процедуры, связанные с предоставлением ВИ;</a:t>
            </a:r>
          </a:p>
          <a:p>
            <a:pPr marL="441325" indent="-4413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процедуры, которые могут изменить совокупность событий, находящихся под аудиторским контролем;</a:t>
            </a:r>
          </a:p>
          <a:p>
            <a:pPr marL="441325" indent="-4413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процедуры, которые могут изменить идентификацию событий, находящихся под аудиторским контролем.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1117600"/>
            <a:ext cx="8001056" cy="508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Служба оповещения об опасности</a:t>
            </a:r>
            <a:r>
              <a:rPr lang="ru-RU" sz="3200" dirty="0" smtClean="0">
                <a:solidFill>
                  <a:srgbClr val="FF0066"/>
                </a:solidFill>
              </a:rPr>
              <a:t> </a:t>
            </a:r>
            <a:r>
              <a:rPr lang="ru-RU" sz="3200" dirty="0" smtClean="0">
                <a:solidFill>
                  <a:srgbClr val="000099"/>
                </a:solidFill>
              </a:rPr>
              <a:t>(о нарушении безопасности) вырабатывает и передаёт персоналу или процессу сигнал опасности (СОП), указывающий на то, что имело место нештатная ситуация, которая может повлечь за собой выполнения того или иного безотлагательного действия. </a:t>
            </a:r>
            <a:r>
              <a:rPr lang="ru-RU" sz="3200" i="1" dirty="0" smtClean="0">
                <a:solidFill>
                  <a:srgbClr val="FF0066"/>
                </a:solidFill>
              </a:rPr>
              <a:t>Целями СЛОО являются</a:t>
            </a:r>
            <a:r>
              <a:rPr lang="ru-RU" sz="3200" dirty="0" smtClean="0">
                <a:solidFill>
                  <a:srgbClr val="000099"/>
                </a:solidFill>
              </a:rPr>
              <a:t>:</a:t>
            </a:r>
            <a:endParaRPr lang="ru-RU" sz="3200" i="1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882650" y="984250"/>
            <a:ext cx="8001056" cy="534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Далее рассматриваются события (процедуры, процессы) при взаимодействии открытых систем, которые могут стать реальной причиной возникновения события безопасности</a:t>
            </a:r>
            <a:r>
              <a:rPr lang="ru-RU" dirty="0" smtClean="0">
                <a:solidFill>
                  <a:srgbClr val="000099"/>
                </a:solidFill>
              </a:rPr>
              <a:t>. При необходимости, под аудиторским контролем могут находиться штатные и нештатные события, например, процедура «запрос соединения» может стать объектом записи результатов АДБ вне зависимости от того, был ли или нет запрос корректным или удовлетворён.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8001056" cy="503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4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Следующие события</a:t>
            </a:r>
            <a:r>
              <a:rPr lang="ru-RU" sz="3600" dirty="0" smtClean="0">
                <a:solidFill>
                  <a:srgbClr val="000099"/>
                </a:solidFill>
              </a:rPr>
              <a:t>, среди прочих, </a:t>
            </a:r>
            <a:r>
              <a:rPr lang="ru-RU" sz="3600" i="1" dirty="0" smtClean="0">
                <a:solidFill>
                  <a:srgbClr val="FF0066"/>
                </a:solidFill>
              </a:rPr>
              <a:t>могут быть объектами аудиторского контроля</a:t>
            </a:r>
            <a:r>
              <a:rPr lang="ru-RU" sz="3600" dirty="0" smtClean="0">
                <a:solidFill>
                  <a:srgbClr val="000099"/>
                </a:solidFill>
              </a:rPr>
              <a:t>. Этот перечень не полный и носит только демонстративный характер.</a:t>
            </a:r>
          </a:p>
          <a:p>
            <a:pPr>
              <a:lnSpc>
                <a:spcPts val="44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События безопасности, связанные с установлением соединения</a:t>
            </a:r>
            <a:r>
              <a:rPr lang="ru-RU" sz="3600" dirty="0" smtClean="0">
                <a:solidFill>
                  <a:srgbClr val="000099"/>
                </a:solidFill>
              </a:rPr>
              <a:t>:</a:t>
            </a:r>
            <a:endParaRPr lang="ru-RU" sz="3400" dirty="0" smtClean="0">
              <a:solidFill>
                <a:srgbClr val="000099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1162050"/>
            <a:ext cx="8001056" cy="50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8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запросы на установление соединения;</a:t>
            </a:r>
          </a:p>
          <a:p>
            <a:pPr marL="441325" indent="-441325" algn="l">
              <a:lnSpc>
                <a:spcPts val="38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согласие на установление соединения;</a:t>
            </a:r>
          </a:p>
          <a:p>
            <a:pPr marL="441325" indent="-441325" algn="l">
              <a:lnSpc>
                <a:spcPts val="38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запросы на разъединение;</a:t>
            </a:r>
          </a:p>
          <a:p>
            <a:pPr marL="441325" indent="-441325" algn="l">
              <a:lnSpc>
                <a:spcPts val="38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согласие на разъединение;</a:t>
            </a:r>
          </a:p>
          <a:p>
            <a:pPr marL="441325" indent="-441325" algn="l">
              <a:lnSpc>
                <a:spcPts val="38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обмен служебной информацией, включая статистические данные, в течение соединения.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События безопасности, связанные с использованием СЛБ</a:t>
            </a:r>
            <a:r>
              <a:rPr lang="ru-RU" sz="3000" dirty="0" smtClean="0">
                <a:solidFill>
                  <a:srgbClr val="FF0066"/>
                </a:solidFill>
              </a:rPr>
              <a:t>: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1962150"/>
            <a:ext cx="8001056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запросы на использование СЛБ;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использование СПБ;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СОП.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3606800"/>
            <a:ext cx="8001056" cy="97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События безопасности, связанные с обеспечением службы</a:t>
            </a:r>
            <a:r>
              <a:rPr lang="ru-RU" sz="3200" dirty="0" smtClean="0">
                <a:solidFill>
                  <a:srgbClr val="FF0066"/>
                </a:solidFill>
              </a:rPr>
              <a:t>:</a:t>
            </a:r>
            <a:endParaRPr lang="ru-RU" sz="3000" dirty="0" smtClean="0">
              <a:solidFill>
                <a:srgbClr val="FF0066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7100" y="4673600"/>
            <a:ext cx="80010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обеспечивающие процедуры;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dirty="0" smtClean="0">
                <a:solidFill>
                  <a:srgbClr val="000099"/>
                </a:solidFill>
              </a:rPr>
              <a:t>процедуры оповещения, связанные с обеспечением службы.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194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Также целесообразно включить в </a:t>
            </a:r>
            <a:r>
              <a:rPr lang="ru-RU" sz="3200" i="1" dirty="0" smtClean="0">
                <a:solidFill>
                  <a:srgbClr val="FF0066"/>
                </a:solidFill>
              </a:rPr>
              <a:t>перечень подлежащих аудиторскому контролю событий</a:t>
            </a:r>
            <a:r>
              <a:rPr lang="ru-RU" sz="3200" dirty="0" smtClean="0">
                <a:solidFill>
                  <a:srgbClr val="000099"/>
                </a:solidFill>
              </a:rPr>
              <a:t>, по крайней мере, следующие события:</a:t>
            </a:r>
            <a:endParaRPr lang="ru-RU" sz="3000" dirty="0" smtClean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3073400"/>
            <a:ext cx="8001056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715963" indent="-44132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запрет доступа;</a:t>
            </a:r>
          </a:p>
          <a:p>
            <a:pPr marL="715963" indent="-44132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аутентификация;</a:t>
            </a:r>
          </a:p>
          <a:p>
            <a:pPr marL="715963" indent="-44132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изменение атрибута;</a:t>
            </a:r>
          </a:p>
          <a:p>
            <a:pPr marL="715963" indent="-44132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формирование, удаление и модификация объекта;</a:t>
            </a:r>
          </a:p>
          <a:p>
            <a:pPr marL="715963" indent="-44132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dirty="0" smtClean="0">
                <a:solidFill>
                  <a:srgbClr val="000099"/>
                </a:solidFill>
              </a:rPr>
              <a:t>использование привилегий.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243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С точки зрения предоставления персональных услуг по обеспечению безопасности, </a:t>
            </a:r>
            <a:r>
              <a:rPr lang="ru-RU" sz="3200" i="1" dirty="0" smtClean="0">
                <a:solidFill>
                  <a:srgbClr val="FF0066"/>
                </a:solidFill>
              </a:rPr>
              <a:t>следующие события безопасности являются чрезвычайно важными</a:t>
            </a:r>
            <a:r>
              <a:rPr lang="ru-RU" sz="3200" dirty="0" smtClean="0">
                <a:solidFill>
                  <a:srgbClr val="000099"/>
                </a:solidFill>
              </a:rPr>
              <a:t>:</a:t>
            </a:r>
            <a:endParaRPr lang="ru-RU" sz="3000" dirty="0" smtClean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3473450"/>
            <a:ext cx="8001056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35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аутентификация</a:t>
            </a:r>
            <a:r>
              <a:rPr lang="ru-RU" sz="3000" dirty="0" smtClean="0">
                <a:solidFill>
                  <a:srgbClr val="000099"/>
                </a:solidFill>
              </a:rPr>
              <a:t>: положительный результат проверки;</a:t>
            </a:r>
          </a:p>
          <a:p>
            <a:pPr marL="533400" indent="-533400" algn="l">
              <a:lnSpc>
                <a:spcPts val="35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аутентификация</a:t>
            </a:r>
            <a:r>
              <a:rPr lang="ru-RU" sz="3000" dirty="0" smtClean="0">
                <a:solidFill>
                  <a:srgbClr val="000099"/>
                </a:solidFill>
              </a:rPr>
              <a:t>: отрицательный результат проверки;</a:t>
            </a:r>
          </a:p>
          <a:p>
            <a:pPr marL="533400" indent="-533400" algn="l">
              <a:lnSpc>
                <a:spcPts val="35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УД</a:t>
            </a:r>
            <a:r>
              <a:rPr lang="ru-RU" sz="3000" dirty="0" smtClean="0">
                <a:solidFill>
                  <a:srgbClr val="000099"/>
                </a:solidFill>
              </a:rPr>
              <a:t>: положительное решение о предоставлении доступа;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1117600"/>
            <a:ext cx="8001056" cy="506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УД</a:t>
            </a:r>
            <a:r>
              <a:rPr lang="ru-RU" dirty="0" smtClean="0">
                <a:solidFill>
                  <a:srgbClr val="000099"/>
                </a:solidFill>
              </a:rPr>
              <a:t>: отрицательное решение о предоставлении доступа;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обеспечение неотказуемости</a:t>
            </a:r>
            <a:r>
              <a:rPr lang="ru-RU" dirty="0" smtClean="0">
                <a:solidFill>
                  <a:srgbClr val="000099"/>
                </a:solidFill>
              </a:rPr>
              <a:t>: неотказуемость источника сообщения;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обеспечение неотказуемости</a:t>
            </a:r>
            <a:r>
              <a:rPr lang="ru-RU" dirty="0" smtClean="0">
                <a:solidFill>
                  <a:srgbClr val="000099"/>
                </a:solidFill>
              </a:rPr>
              <a:t>: неотказуемость получателя сообщения;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обеспечение неотказуемости</a:t>
            </a:r>
            <a:r>
              <a:rPr lang="ru-RU" dirty="0" smtClean="0">
                <a:solidFill>
                  <a:srgbClr val="000099"/>
                </a:solidFill>
              </a:rPr>
              <a:t>: отказ в отрицании спорного события;</a:t>
            </a:r>
          </a:p>
          <a:p>
            <a:pPr marL="441325" indent="-441325" algn="l">
              <a:lnSpc>
                <a:spcPts val="34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обеспечение неотказуемости</a:t>
            </a:r>
            <a:r>
              <a:rPr lang="ru-RU" dirty="0" smtClean="0">
                <a:solidFill>
                  <a:srgbClr val="000099"/>
                </a:solidFill>
              </a:rPr>
              <a:t>: подтверждение отрицания спорного события;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1010245"/>
            <a:ext cx="8001056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2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обеспечение целостности</a:t>
            </a:r>
            <a:r>
              <a:rPr lang="ru-RU" dirty="0" smtClean="0">
                <a:solidFill>
                  <a:srgbClr val="000099"/>
                </a:solidFill>
              </a:rPr>
              <a:t>: формирование защиты;</a:t>
            </a:r>
          </a:p>
          <a:p>
            <a:pPr marL="441325" indent="-441325" algn="l">
              <a:lnSpc>
                <a:spcPts val="32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обеспечение целостности</a:t>
            </a:r>
            <a:r>
              <a:rPr lang="ru-RU" dirty="0" smtClean="0">
                <a:solidFill>
                  <a:srgbClr val="000099"/>
                </a:solidFill>
              </a:rPr>
              <a:t>: снятие защиты;</a:t>
            </a:r>
          </a:p>
          <a:p>
            <a:pPr marL="441325" indent="-441325" algn="l">
              <a:lnSpc>
                <a:spcPts val="32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обеспечение целостности</a:t>
            </a:r>
            <a:r>
              <a:rPr lang="ru-RU" dirty="0" smtClean="0">
                <a:solidFill>
                  <a:srgbClr val="000099"/>
                </a:solidFill>
              </a:rPr>
              <a:t>: положительное подтверждение целостности;</a:t>
            </a:r>
          </a:p>
          <a:p>
            <a:pPr marL="441325" indent="-441325" algn="l">
              <a:lnSpc>
                <a:spcPts val="32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обеспечение целостности</a:t>
            </a:r>
            <a:r>
              <a:rPr lang="ru-RU" dirty="0" smtClean="0">
                <a:solidFill>
                  <a:srgbClr val="000099"/>
                </a:solidFill>
              </a:rPr>
              <a:t>: отрицательное подтверждение целостности;</a:t>
            </a:r>
          </a:p>
          <a:p>
            <a:pPr marL="441325" indent="-441325" algn="l">
              <a:lnSpc>
                <a:spcPts val="32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обеспечение конфиденциальности</a:t>
            </a:r>
            <a:r>
              <a:rPr lang="ru-RU" dirty="0" smtClean="0">
                <a:solidFill>
                  <a:srgbClr val="000099"/>
                </a:solidFill>
              </a:rPr>
              <a:t>: использование процедуры закрытия;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6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обеспечение конфиденциальности</a:t>
            </a:r>
            <a:r>
              <a:rPr lang="ru-RU" sz="3000" dirty="0" smtClean="0">
                <a:solidFill>
                  <a:srgbClr val="000099"/>
                </a:solidFill>
              </a:rPr>
              <a:t>: использование процедуры раскрытия;</a:t>
            </a:r>
          </a:p>
          <a:p>
            <a:pPr marL="441325" indent="-441325" algn="l">
              <a:lnSpc>
                <a:spcPts val="36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АДБ</a:t>
            </a:r>
            <a:r>
              <a:rPr lang="ru-RU" sz="3000" dirty="0" smtClean="0">
                <a:solidFill>
                  <a:srgbClr val="000099"/>
                </a:solidFill>
              </a:rPr>
              <a:t>: выбор события в период проведения АДБ;</a:t>
            </a:r>
          </a:p>
          <a:p>
            <a:pPr marL="441325" indent="-441325" algn="l">
              <a:lnSpc>
                <a:spcPts val="36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АДБ</a:t>
            </a:r>
            <a:r>
              <a:rPr lang="ru-RU" sz="3000" dirty="0" smtClean="0">
                <a:solidFill>
                  <a:srgbClr val="000099"/>
                </a:solidFill>
              </a:rPr>
              <a:t>: отказ от выбранного события в период проведения АДБ;</a:t>
            </a:r>
          </a:p>
          <a:p>
            <a:pPr marL="441325" indent="-441325" algn="l">
              <a:lnSpc>
                <a:spcPts val="36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000" i="1" dirty="0" smtClean="0">
                <a:solidFill>
                  <a:srgbClr val="FF0066"/>
                </a:solidFill>
              </a:rPr>
              <a:t>АДБ</a:t>
            </a:r>
            <a:r>
              <a:rPr lang="ru-RU" sz="3000" dirty="0" smtClean="0">
                <a:solidFill>
                  <a:srgbClr val="000099"/>
                </a:solidFill>
              </a:rPr>
              <a:t>: изменение критериев выбора события, в отношении которого аудиторский контроль обязателен.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1073150"/>
            <a:ext cx="8001056" cy="503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4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(</a:t>
            </a:r>
            <a:r>
              <a:rPr lang="ru-RU" sz="3600" i="1" u="sng" cap="all" dirty="0" smtClean="0">
                <a:solidFill>
                  <a:srgbClr val="FF0066"/>
                </a:solidFill>
              </a:rPr>
              <a:t>п</a:t>
            </a:r>
            <a:r>
              <a:rPr lang="ru-RU" sz="3600" i="1" u="sng" dirty="0" smtClean="0">
                <a:solidFill>
                  <a:srgbClr val="FF0066"/>
                </a:solidFill>
              </a:rPr>
              <a:t>римечание</a:t>
            </a:r>
            <a:r>
              <a:rPr lang="ru-RU" sz="3600" i="1" dirty="0" smtClean="0">
                <a:solidFill>
                  <a:srgbClr val="FF0066"/>
                </a:solidFill>
              </a:rPr>
              <a:t>. Если УД используется качестве основы СПЦЛ и СПКН, то записи результатов АДБ, связанные с «решением отказать в доступе», могут быть преобразованы в прямое подтверждение попыток нарушения конфиденциальности или целостности.)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№8: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аудита безопасности и</a:t>
            </a:r>
          </a:p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                      оповещения об опасности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2">
      <a:dk1>
        <a:srgbClr val="000000"/>
      </a:dk1>
      <a:lt1>
        <a:srgbClr val="FFFFCC"/>
      </a:lt1>
      <a:dk2>
        <a:srgbClr val="993300"/>
      </a:dk2>
      <a:lt2>
        <a:srgbClr val="EDE1AF"/>
      </a:lt2>
      <a:accent1>
        <a:srgbClr val="CAC0E2"/>
      </a:accent1>
      <a:accent2>
        <a:srgbClr val="DFC977"/>
      </a:accent2>
      <a:accent3>
        <a:srgbClr val="FFFFE2"/>
      </a:accent3>
      <a:accent4>
        <a:srgbClr val="000000"/>
      </a:accent4>
      <a:accent5>
        <a:srgbClr val="E1DCEE"/>
      </a:accent5>
      <a:accent6>
        <a:srgbClr val="CAB66B"/>
      </a:accent6>
      <a:hlink>
        <a:srgbClr val="660033"/>
      </a:hlink>
      <a:folHlink>
        <a:srgbClr val="993366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AFFF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AFFF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Factory</Template>
  <TotalTime>8604</TotalTime>
  <Words>8584</Words>
  <Application>Microsoft Office PowerPoint</Application>
  <PresentationFormat>Экран (4:3)</PresentationFormat>
  <Paragraphs>788</Paragraphs>
  <Slides>122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122</vt:i4>
      </vt:variant>
    </vt:vector>
  </HeadingPairs>
  <TitlesOfParts>
    <vt:vector size="129" baseType="lpstr">
      <vt:lpstr>Arial Unicode MS</vt:lpstr>
      <vt:lpstr>Arial</vt:lpstr>
      <vt:lpstr>Arial Narrow</vt:lpstr>
      <vt:lpstr>Tahoma</vt:lpstr>
      <vt:lpstr>Verdana</vt:lpstr>
      <vt:lpstr>Wingdings</vt:lpstr>
      <vt:lpstr>Factory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University of Glamorgan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dmelniko</dc:creator>
  <cp:lastModifiedBy>Пользователь Windows</cp:lastModifiedBy>
  <cp:revision>1957</cp:revision>
  <dcterms:created xsi:type="dcterms:W3CDTF">2004-05-29T13:25:37Z</dcterms:created>
  <dcterms:modified xsi:type="dcterms:W3CDTF">2022-09-18T11:20:18Z</dcterms:modified>
</cp:coreProperties>
</file>