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3"/>
  </p:notesMasterIdLst>
  <p:sldIdLst>
    <p:sldId id="257" r:id="rId2"/>
    <p:sldId id="714" r:id="rId3"/>
    <p:sldId id="867" r:id="rId4"/>
    <p:sldId id="868" r:id="rId5"/>
    <p:sldId id="869" r:id="rId6"/>
    <p:sldId id="870" r:id="rId7"/>
    <p:sldId id="712" r:id="rId8"/>
    <p:sldId id="814" r:id="rId9"/>
    <p:sldId id="872" r:id="rId10"/>
    <p:sldId id="871" r:id="rId11"/>
    <p:sldId id="873" r:id="rId12"/>
    <p:sldId id="874" r:id="rId13"/>
    <p:sldId id="878" r:id="rId14"/>
    <p:sldId id="877" r:id="rId15"/>
    <p:sldId id="875" r:id="rId16"/>
    <p:sldId id="876" r:id="rId17"/>
    <p:sldId id="819" r:id="rId18"/>
    <p:sldId id="879" r:id="rId19"/>
    <p:sldId id="880" r:id="rId20"/>
    <p:sldId id="881" r:id="rId21"/>
    <p:sldId id="882" r:id="rId22"/>
    <p:sldId id="883" r:id="rId23"/>
    <p:sldId id="782" r:id="rId24"/>
    <p:sldId id="884" r:id="rId25"/>
    <p:sldId id="885" r:id="rId26"/>
    <p:sldId id="777" r:id="rId27"/>
    <p:sldId id="886" r:id="rId28"/>
    <p:sldId id="796" r:id="rId29"/>
    <p:sldId id="887" r:id="rId30"/>
    <p:sldId id="888" r:id="rId31"/>
    <p:sldId id="818" r:id="rId32"/>
    <p:sldId id="889" r:id="rId33"/>
    <p:sldId id="890" r:id="rId34"/>
    <p:sldId id="891" r:id="rId35"/>
    <p:sldId id="892" r:id="rId36"/>
    <p:sldId id="894" r:id="rId37"/>
    <p:sldId id="893" r:id="rId38"/>
    <p:sldId id="895" r:id="rId39"/>
    <p:sldId id="896" r:id="rId40"/>
    <p:sldId id="897" r:id="rId41"/>
    <p:sldId id="898" r:id="rId42"/>
    <p:sldId id="841" r:id="rId43"/>
    <p:sldId id="825" r:id="rId44"/>
    <p:sldId id="899" r:id="rId45"/>
    <p:sldId id="900" r:id="rId46"/>
    <p:sldId id="792" r:id="rId47"/>
    <p:sldId id="901" r:id="rId48"/>
    <p:sldId id="902" r:id="rId49"/>
    <p:sldId id="903" r:id="rId50"/>
    <p:sldId id="904" r:id="rId51"/>
    <p:sldId id="905" r:id="rId52"/>
    <p:sldId id="906" r:id="rId53"/>
    <p:sldId id="907" r:id="rId54"/>
    <p:sldId id="908" r:id="rId55"/>
    <p:sldId id="909" r:id="rId56"/>
    <p:sldId id="910" r:id="rId57"/>
    <p:sldId id="911" r:id="rId58"/>
    <p:sldId id="912" r:id="rId59"/>
    <p:sldId id="913" r:id="rId60"/>
    <p:sldId id="914" r:id="rId61"/>
    <p:sldId id="849" r:id="rId62"/>
    <p:sldId id="915" r:id="rId63"/>
    <p:sldId id="916" r:id="rId64"/>
    <p:sldId id="917" r:id="rId65"/>
    <p:sldId id="918" r:id="rId66"/>
    <p:sldId id="919" r:id="rId67"/>
    <p:sldId id="920" r:id="rId68"/>
    <p:sldId id="921" r:id="rId69"/>
    <p:sldId id="922" r:id="rId70"/>
    <p:sldId id="923" r:id="rId71"/>
    <p:sldId id="924" r:id="rId72"/>
    <p:sldId id="925" r:id="rId73"/>
    <p:sldId id="926" r:id="rId74"/>
    <p:sldId id="927" r:id="rId75"/>
    <p:sldId id="928" r:id="rId76"/>
    <p:sldId id="930" r:id="rId77"/>
    <p:sldId id="929" r:id="rId78"/>
    <p:sldId id="794" r:id="rId79"/>
    <p:sldId id="931" r:id="rId80"/>
    <p:sldId id="932" r:id="rId81"/>
    <p:sldId id="933" r:id="rId82"/>
    <p:sldId id="850" r:id="rId83"/>
    <p:sldId id="934" r:id="rId84"/>
    <p:sldId id="935" r:id="rId85"/>
    <p:sldId id="936" r:id="rId86"/>
    <p:sldId id="703" r:id="rId87"/>
    <p:sldId id="937" r:id="rId88"/>
    <p:sldId id="938" r:id="rId89"/>
    <p:sldId id="939" r:id="rId90"/>
    <p:sldId id="940" r:id="rId91"/>
    <p:sldId id="941" r:id="rId9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FF3300"/>
    <a:srgbClr val="E5E5FF"/>
    <a:srgbClr val="CCFFFF"/>
    <a:srgbClr val="E1FFE1"/>
    <a:srgbClr val="FF9999"/>
    <a:srgbClr val="FFE1E1"/>
    <a:srgbClr val="CCECFF"/>
    <a:srgbClr val="E7E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3" autoAdjust="0"/>
    <p:restoredTop sz="94780" autoAdjust="0"/>
  </p:normalViewPr>
  <p:slideViewPr>
    <p:cSldViewPr>
      <p:cViewPr varScale="1">
        <p:scale>
          <a:sx n="84" d="100"/>
          <a:sy n="84" d="100"/>
        </p:scale>
        <p:origin x="137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FC948-873A-4F21-A079-C9A25EBBDE48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75C7E-D819-4F4B-9281-68CADE5A00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90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6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7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8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9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0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12" name="Freeform 10"/>
          <p:cNvSpPr>
            <a:spLocks/>
          </p:cNvSpPr>
          <p:nvPr/>
        </p:nvSpPr>
        <p:spPr bwMode="hidden">
          <a:xfrm rot="162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3" name="Picture 11" descr="Facban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8742D-032D-4574-9511-A3AD2BED1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64BA-B7A4-4708-B28B-536D5DAB0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11731-6C88-4F83-9E6C-EB1E9FA90A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84805-67EA-41FF-BFB9-9242C46B3B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51BE1-9FE2-4933-BB35-D352CC59B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98E7E-AE1C-4DED-9BE4-83F8E44A46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4EB5B-DE5F-469D-ABAF-3DF469DFA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99C57-CD85-4EC6-8525-8EB3F5AA0C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10100-3A27-4D86-955C-8EA6B43C8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CBCEA-AA66-417F-9B56-7DC8F563E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7AEE0-D2A4-4AAD-8230-24279D3D4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3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4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5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6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7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8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5129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pic>
        <p:nvPicPr>
          <p:cNvPr id="1034" name="Picture 10" descr="Facbann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FCBC934-04D6-45CB-A398-EF32765E8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27088" y="549275"/>
            <a:ext cx="8316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400" b="1" i="1">
                <a:solidFill>
                  <a:srgbClr val="CC0000"/>
                </a:solidFill>
              </a:rPr>
              <a:t>КУРС ЛЕКЦИЙ</a:t>
            </a:r>
            <a:endParaRPr lang="en-GB" sz="3400" b="1" i="1">
              <a:solidFill>
                <a:srgbClr val="CC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93750" y="3933825"/>
            <a:ext cx="83502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 marL="342900" indent="-342900" fontAlgn="ctr">
              <a:lnSpc>
                <a:spcPts val="3600"/>
              </a:lnSpc>
              <a:spcBef>
                <a:spcPts val="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200" dirty="0">
                <a:solidFill>
                  <a:srgbClr val="CC0000"/>
                </a:solidFill>
              </a:rPr>
              <a:t>Лекция </a:t>
            </a:r>
            <a:r>
              <a:rPr lang="ru-RU" sz="3200" dirty="0" smtClean="0">
                <a:solidFill>
                  <a:srgbClr val="CC0000"/>
                </a:solidFill>
              </a:rPr>
              <a:t>№9:</a:t>
            </a:r>
            <a:r>
              <a:rPr lang="ru-RU" sz="3200" dirty="0" smtClean="0">
                <a:solidFill>
                  <a:srgbClr val="FF3300"/>
                </a:solidFill>
              </a:rPr>
              <a:t> </a:t>
            </a:r>
            <a:r>
              <a:rPr lang="ru-RU" sz="3200" i="1" dirty="0">
                <a:solidFill>
                  <a:srgbClr val="56AC00"/>
                </a:solidFill>
              </a:rPr>
              <a:t>Теоретические основы </a:t>
            </a:r>
            <a:r>
              <a:rPr lang="ru-RU" sz="3200" i="1" dirty="0" smtClean="0">
                <a:solidFill>
                  <a:srgbClr val="56AC00"/>
                </a:solidFill>
              </a:rPr>
              <a:t>обеспечения ключами (Часть 1) 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55650" y="5805488"/>
            <a:ext cx="838835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 dirty="0">
                <a:solidFill>
                  <a:srgbClr val="3333CC"/>
                </a:solidFill>
              </a:rPr>
              <a:t>МЕЛЬНИКОВ Дмитрий Анатольевич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2600">
                <a:solidFill>
                  <a:srgbClr val="3333CC"/>
                </a:solidFill>
              </a:rPr>
              <a:t>доктор </a:t>
            </a:r>
            <a:r>
              <a:rPr lang="ru-RU" sz="2600" dirty="0">
                <a:solidFill>
                  <a:srgbClr val="3333CC"/>
                </a:solidFill>
              </a:rPr>
              <a:t>технических наук, доцент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93750" y="1473200"/>
            <a:ext cx="835025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EA75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ИНФОРМАЦИОННАЯ БЕЗОПАСНОСТЬ ОТКРЫТЫХ СИСТЕМ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EA75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200" i="1" dirty="0" smtClean="0">
                <a:solidFill>
                  <a:srgbClr val="FF0066"/>
                </a:solidFill>
              </a:rPr>
              <a:t>В первую очередь</a:t>
            </a:r>
            <a:r>
              <a:rPr lang="ru-RU" sz="3200" dirty="0" smtClean="0">
                <a:solidFill>
                  <a:srgbClr val="000099"/>
                </a:solidFill>
              </a:rPr>
              <a:t>, в зависимости от криптографического метода </a:t>
            </a:r>
            <a:r>
              <a:rPr lang="ru-RU" sz="3200" i="1" dirty="0" smtClean="0">
                <a:solidFill>
                  <a:srgbClr val="FF0066"/>
                </a:solidFill>
              </a:rPr>
              <a:t>они должны быть защищены от вскрытия, модификации, разрушения и повторного использования</a:t>
            </a:r>
            <a:r>
              <a:rPr lang="ru-RU" sz="3200" dirty="0" smtClean="0">
                <a:solidFill>
                  <a:srgbClr val="000099"/>
                </a:solidFill>
              </a:rPr>
              <a:t>. Для парирования угроз может понадобиться использование нескольких методов и способов защиты. Период действия ключа должен быть ограничен во времени и числом его применений. 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32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1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Такие ограничения обусловлены временем и совокупностью данных, которые необходимы для проведения атак типа «восстановление ключа», и важным семантическим содержанием защищаемой информации на протяжении длительного времени</a:t>
            </a:r>
            <a:r>
              <a:rPr lang="ru-RU" sz="2500" dirty="0" smtClean="0">
                <a:solidFill>
                  <a:srgbClr val="000099"/>
                </a:solidFill>
              </a:rPr>
              <a:t>. </a:t>
            </a:r>
            <a:r>
              <a:rPr lang="ru-RU" sz="2500" i="1" dirty="0" smtClean="0">
                <a:solidFill>
                  <a:srgbClr val="FF0066"/>
                </a:solidFill>
              </a:rPr>
              <a:t>Ключи</a:t>
            </a:r>
            <a:r>
              <a:rPr lang="ru-RU" sz="2500" dirty="0" smtClean="0">
                <a:solidFill>
                  <a:srgbClr val="000099"/>
                </a:solidFill>
              </a:rPr>
              <a:t>, которые используются </a:t>
            </a:r>
            <a:r>
              <a:rPr lang="ru-RU" sz="2500" i="1" dirty="0" smtClean="0">
                <a:solidFill>
                  <a:srgbClr val="FF0066"/>
                </a:solidFill>
              </a:rPr>
              <a:t>для формирования ключей</a:t>
            </a:r>
            <a:r>
              <a:rPr lang="ru-RU" sz="2500" dirty="0" smtClean="0">
                <a:solidFill>
                  <a:srgbClr val="000099"/>
                </a:solidFill>
              </a:rPr>
              <a:t>, нуждаются в ещё большей защите по сравнению с формируемыми ключами. </a:t>
            </a:r>
            <a:r>
              <a:rPr lang="ru-RU" sz="2500" i="1" dirty="0" smtClean="0">
                <a:solidFill>
                  <a:srgbClr val="FF0066"/>
                </a:solidFill>
              </a:rPr>
              <a:t>Другим важным аспектом защиты ключей является предотвращение их неправильного использования</a:t>
            </a:r>
            <a:r>
              <a:rPr lang="ru-RU" sz="2500" dirty="0" smtClean="0">
                <a:solidFill>
                  <a:srgbClr val="000099"/>
                </a:solidFill>
              </a:rPr>
              <a:t>, например, использование ключа, предназначенного для зашифрования ключа, для зашифрования данных.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476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Некоторые угрозы для ключевой информации могут быть парированы путём использования криптографических методов</a:t>
            </a:r>
            <a:r>
              <a:rPr lang="ru-RU" dirty="0" smtClean="0">
                <a:solidFill>
                  <a:srgbClr val="000099"/>
                </a:solidFill>
              </a:rPr>
              <a:t>. Например: шифрование предотвращает вскрытие ключа и его несанкционированное использование; способы защиты целостности предотвращают модификацию; способы аутентификации объекта, ЭЦП и способы аутентификации источника данных парируют атаки типа «маскарад».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6731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1.2.2. Защита с помощью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криптографических методов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06450"/>
            <a:ext cx="8001056" cy="571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1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Разделение криптографических методов и способов предотвращает неправильное использование ключей</a:t>
            </a:r>
            <a:r>
              <a:rPr lang="ru-RU" sz="2500" dirty="0" smtClean="0">
                <a:solidFill>
                  <a:srgbClr val="000099"/>
                </a:solidFill>
              </a:rPr>
              <a:t>. Такое разделение функционального применения может сопровождаться привязкой информации к ключу. Например: привязка управляющей информации к ключу гарантирует, что специфические ключи используются в специфических задачах (например, шифрование ключа, целостность данных); управление ключами необходимо при обеспечении неотказуемости на основе использования симметричных криптографических методов.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470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7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При ограничении времени действия ключей путём обозначения начала и конца периода их правомерного применения могут использоваться </a:t>
            </a:r>
            <a:r>
              <a:rPr lang="ru-RU" sz="3000" i="1" dirty="0" smtClean="0">
                <a:solidFill>
                  <a:srgbClr val="FF0066"/>
                </a:solidFill>
              </a:rPr>
              <a:t>метки времени</a:t>
            </a:r>
            <a:r>
              <a:rPr lang="ru-RU" sz="3000" dirty="0" smtClean="0">
                <a:solidFill>
                  <a:srgbClr val="000099"/>
                </a:solidFill>
              </a:rPr>
              <a:t>. Кроме того, применение меток времени совместно с </a:t>
            </a:r>
            <a:r>
              <a:rPr lang="ru-RU" sz="3000" i="1" dirty="0" smtClean="0">
                <a:solidFill>
                  <a:srgbClr val="FF0066"/>
                </a:solidFill>
              </a:rPr>
              <a:t>последовательными номерами</a:t>
            </a:r>
            <a:r>
              <a:rPr lang="ru-RU" sz="3000" dirty="0" smtClean="0">
                <a:solidFill>
                  <a:srgbClr val="FF0066"/>
                </a:solidFill>
              </a:rPr>
              <a:t> </a:t>
            </a:r>
            <a:r>
              <a:rPr lang="ru-RU" sz="3000" dirty="0" smtClean="0">
                <a:solidFill>
                  <a:srgbClr val="000099"/>
                </a:solidFill>
              </a:rPr>
              <a:t>может парировать </a:t>
            </a:r>
            <a:r>
              <a:rPr lang="ru-RU" sz="3000" i="1" dirty="0" smtClean="0">
                <a:solidFill>
                  <a:srgbClr val="FF0066"/>
                </a:solidFill>
              </a:rPr>
              <a:t>атаки типа «воспроизведение зарегистрированной информации о согласованном ключе»</a:t>
            </a:r>
            <a:r>
              <a:rPr lang="ru-RU" sz="3000" dirty="0" smtClean="0">
                <a:solidFill>
                  <a:srgbClr val="000099"/>
                </a:solidFill>
              </a:rPr>
              <a:t>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6731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1.2.3. Защита с помощью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некриптографических методов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517650"/>
            <a:ext cx="8001056" cy="475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sz="2500" i="1" dirty="0" smtClean="0">
                <a:solidFill>
                  <a:srgbClr val="FF0066"/>
                </a:solidFill>
              </a:rPr>
              <a:t>Криптографическое устройство, размещённое внутри защищаемой системы</a:t>
            </a:r>
            <a:r>
              <a:rPr lang="ru-RU" sz="2500" dirty="0" smtClean="0">
                <a:solidFill>
                  <a:srgbClr val="000099"/>
                </a:solidFill>
              </a:rPr>
              <a:t>, как правило, будет необходимо для защиты ключевой информации от угроз модификации, удаления и вскрытия (за исключением открытых ключей). Обычно, </a:t>
            </a:r>
            <a:r>
              <a:rPr lang="ru-RU" sz="2500" i="1" dirty="0" smtClean="0">
                <a:solidFill>
                  <a:srgbClr val="FF0066"/>
                </a:solidFill>
              </a:rPr>
              <a:t>устройство формирует защищенную зону для хранения ключей, использования ключей и реализации (встраивания) криптографических алгоритмов</a:t>
            </a:r>
            <a:r>
              <a:rPr lang="ru-RU" sz="2500" dirty="0" smtClean="0">
                <a:solidFill>
                  <a:srgbClr val="000099"/>
                </a:solidFill>
              </a:rPr>
              <a:t>. Такое устройство может предоставлять средства для: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6731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1.2.4. Защита с помощью физических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средств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00" cy="543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3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загрузки ключевой информации из отдельного защищённого устройства хранения ключей;</a:t>
            </a:r>
          </a:p>
          <a:p>
            <a:pPr marL="533400" indent="-533400" algn="l">
              <a:lnSpc>
                <a:spcPts val="3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взаимодействия с криптоалгоритмами, реализуемыми отдельными защищёнными средствами (например, смарт-карты);</a:t>
            </a:r>
          </a:p>
          <a:p>
            <a:pPr marL="533400" indent="-533400" algn="l">
              <a:lnSpc>
                <a:spcPts val="38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автономного хранения ключевой информации (например, карты памяти).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5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0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Как правило, </a:t>
            </a:r>
            <a:r>
              <a:rPr lang="ru-RU" sz="2400" i="1" dirty="0" smtClean="0">
                <a:solidFill>
                  <a:srgbClr val="FF0066"/>
                </a:solidFill>
              </a:rPr>
              <a:t>зоны безопасности </a:t>
            </a:r>
            <a:r>
              <a:rPr lang="ru-RU" sz="2400" dirty="0" smtClean="0">
                <a:solidFill>
                  <a:srgbClr val="000099"/>
                </a:solidFill>
              </a:rPr>
              <a:t>защищаются с помощью физических способов обеспечения безопасности. </a:t>
            </a:r>
            <a:r>
              <a:rPr lang="ru-RU" sz="2400" i="1" dirty="0" smtClean="0">
                <a:solidFill>
                  <a:srgbClr val="FF0066"/>
                </a:solidFill>
              </a:rPr>
              <a:t>Физические способы обеспечения безопасности могут включать пассивные способы</a:t>
            </a:r>
            <a:r>
              <a:rPr lang="ru-RU" sz="2400" dirty="0" smtClean="0">
                <a:solidFill>
                  <a:srgbClr val="000099"/>
                </a:solidFill>
              </a:rPr>
              <a:t>, предотвращающие прямой доступ к зоне безопасности, а также </a:t>
            </a:r>
            <a:r>
              <a:rPr lang="ru-RU" sz="2400" i="1" dirty="0" smtClean="0">
                <a:solidFill>
                  <a:srgbClr val="FF0066"/>
                </a:solidFill>
              </a:rPr>
              <a:t>активные способы обнаружения вмешательства</a:t>
            </a:r>
            <a:r>
              <a:rPr lang="ru-RU" sz="2400" dirty="0" smtClean="0">
                <a:solidFill>
                  <a:srgbClr val="000099"/>
                </a:solidFill>
              </a:rPr>
              <a:t>, которые направлены на разрушение ключевой информации в случае возможного проникновения в зону безопасности. Используемые физические способы обеспечения безопасности зависят от стратегической значимости защищаемых ключей на протяжении длительного периода времени.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500" i="1" dirty="0" smtClean="0">
                <a:solidFill>
                  <a:srgbClr val="FF0066"/>
                </a:solidFill>
              </a:rPr>
              <a:t>Такие средства защиты ключей организованы в соответствие с иерархией ключей</a:t>
            </a:r>
            <a:r>
              <a:rPr lang="ru-RU" sz="3500" dirty="0" smtClean="0">
                <a:solidFill>
                  <a:srgbClr val="000099"/>
                </a:solidFill>
              </a:rPr>
              <a:t>. За исключением самого нижнего уровня иерархии, ключи одного уровня иерархии используются исключительно для защиты ключей на следующем нижнем уровне иерархии.</a:t>
            </a:r>
            <a:endParaRPr lang="ru-RU" sz="3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6731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1.2.5. Защита с помощью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организационных средств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dirty="0" smtClean="0">
                <a:solidFill>
                  <a:srgbClr val="000099"/>
                </a:solidFill>
              </a:rPr>
              <a:t>Только ключи самого нижнего уровня иерархии напрямую используются для обеспечения служб обеспечения безопасности данных. </a:t>
            </a:r>
            <a:r>
              <a:rPr lang="ru-RU" i="1" dirty="0" smtClean="0">
                <a:solidFill>
                  <a:srgbClr val="FF0066"/>
                </a:solidFill>
              </a:rPr>
              <a:t>Такой иерархический подход позволяет использовать каждый ключ ограниченно, уменьшая, таким образом, возможность вскрытия и затрудняя проведение атак</a:t>
            </a:r>
            <a:r>
              <a:rPr lang="ru-RU" dirty="0" smtClean="0">
                <a:solidFill>
                  <a:srgbClr val="000099"/>
                </a:solidFill>
              </a:rPr>
              <a:t>. Например, результата компрометации одного сеансового ключа ограничивается только компрометацией информации, защищённой с помощью этого ключа.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12812" y="839787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Современные ИТС всё больше и больше нуждаются в использовании криптографических методов для защиты данных </a:t>
            </a:r>
            <a:r>
              <a:rPr lang="ru-RU" sz="3000" dirty="0" smtClean="0">
                <a:solidFill>
                  <a:srgbClr val="000099"/>
                </a:solidFill>
              </a:rPr>
              <a:t>от их вскрытия или модификации при проведении процедур аутентификации или обеспечении неотказуемости. Уровень защищённости и надёжности, обеспечиваемый такими методами, </a:t>
            </a:r>
            <a:r>
              <a:rPr lang="ru-RU" sz="3000" i="1" dirty="0" smtClean="0">
                <a:solidFill>
                  <a:srgbClr val="FF0066"/>
                </a:solidFill>
              </a:rPr>
              <a:t>напрямую зависит от обеспечения и защиты используемого параметра безопасности, ключа</a:t>
            </a:r>
            <a:r>
              <a:rPr lang="ru-RU" sz="3000" dirty="0" smtClean="0">
                <a:solidFill>
                  <a:srgbClr val="000099"/>
                </a:solidFill>
              </a:rPr>
              <a:t>.</a:t>
            </a:r>
            <a:endParaRPr lang="ru-RU" sz="3000" i="1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Предоставление пользователям возможности доступа к ключам </a:t>
            </a:r>
            <a:r>
              <a:rPr lang="ru-RU" sz="3000" dirty="0" smtClean="0">
                <a:solidFill>
                  <a:srgbClr val="000099"/>
                </a:solidFill>
              </a:rPr>
              <a:t>может вызвать соответствующие проблемы, связанные со способностью предотвратить вскрытие и доказать (при обеспечении неотказуемости), что ключ не мог использоваться неправильно. </a:t>
            </a:r>
            <a:r>
              <a:rPr lang="ru-RU" sz="3000" i="1" dirty="0" smtClean="0">
                <a:solidFill>
                  <a:srgbClr val="FF0066"/>
                </a:solidFill>
              </a:rPr>
              <a:t>Ключи должны быть доступны в открытом виде только тогда, когда устройства обеспечения безопасности размещены внутри системы</a:t>
            </a:r>
            <a:r>
              <a:rPr lang="ru-RU" sz="3000" dirty="0" smtClean="0">
                <a:solidFill>
                  <a:srgbClr val="000099"/>
                </a:solidFill>
              </a:rPr>
              <a:t>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000" i="1" dirty="0" smtClean="0">
                <a:solidFill>
                  <a:srgbClr val="FF0066"/>
                </a:solidFill>
              </a:rPr>
              <a:t>Если ключи должны экспортироваться, то необходимо предпринимать специальные меры</a:t>
            </a:r>
            <a:r>
              <a:rPr lang="ru-RU" sz="3000" dirty="0" smtClean="0">
                <a:solidFill>
                  <a:srgbClr val="000099"/>
                </a:solidFill>
              </a:rPr>
              <a:t>, такие как, деление ключа на компоненты и запрет доступа одного человека ко всем компонентам.</a:t>
            </a:r>
          </a:p>
          <a:p>
            <a:r>
              <a:rPr lang="ru-RU" sz="3000" dirty="0" smtClean="0">
                <a:solidFill>
                  <a:srgbClr val="000099"/>
                </a:solidFill>
              </a:rPr>
              <a:t>Кроме того, </a:t>
            </a:r>
            <a:r>
              <a:rPr lang="ru-RU" sz="3000" i="1" dirty="0" smtClean="0">
                <a:solidFill>
                  <a:srgbClr val="FF0066"/>
                </a:solidFill>
              </a:rPr>
              <a:t>использование ключа должно находиться под контролем </a:t>
            </a:r>
            <a:r>
              <a:rPr lang="ru-RU" sz="3000" dirty="0" smtClean="0">
                <a:solidFill>
                  <a:srgbClr val="000099"/>
                </a:solidFill>
              </a:rPr>
              <a:t>с целью предотвращения его использования не по назначению, что может привести к вскрытию самого ключа или данных, защищённых с помощью этого ключа.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139950"/>
            <a:ext cx="8001056" cy="41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6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Криптографический ключ проходит последовательность состояний</a:t>
            </a:r>
            <a:r>
              <a:rPr lang="ru-RU" sz="4000" dirty="0" smtClean="0">
                <a:solidFill>
                  <a:srgbClr val="000099"/>
                </a:solidFill>
              </a:rPr>
              <a:t>, которые определяют его </a:t>
            </a:r>
            <a:r>
              <a:rPr lang="ru-RU" sz="4000" i="1" dirty="0" smtClean="0">
                <a:solidFill>
                  <a:srgbClr val="FF0066"/>
                </a:solidFill>
              </a:rPr>
              <a:t>жизненный цикл </a:t>
            </a:r>
            <a:r>
              <a:rPr lang="ru-RU" sz="4000" dirty="0" smtClean="0">
                <a:solidFill>
                  <a:srgbClr val="000099"/>
                </a:solidFill>
              </a:rPr>
              <a:t>(ЖЦ). Существуют три следующих основных состояния: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1.3. Общая модель жизненного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цикла ключа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1.3.1. Описание жизненного цикла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7956550" cy="546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ожидание активного состояния (</a:t>
            </a:r>
            <a:r>
              <a:rPr lang="en-US" sz="2600" i="1" dirty="0" smtClean="0">
                <a:solidFill>
                  <a:srgbClr val="FF0066"/>
                </a:solidFill>
              </a:rPr>
              <a:t>Pending Active</a:t>
            </a:r>
            <a:r>
              <a:rPr lang="ru-RU" sz="2600" i="1" dirty="0" smtClean="0">
                <a:solidFill>
                  <a:srgbClr val="FF0066"/>
                </a:solidFill>
              </a:rPr>
              <a:t>)</a:t>
            </a:r>
            <a:r>
              <a:rPr lang="ru-RU" sz="2600" dirty="0" smtClean="0">
                <a:solidFill>
                  <a:srgbClr val="000099"/>
                </a:solidFill>
              </a:rPr>
              <a:t>: В период ожидания активного состояния ключ был сформирован, но не был активирован использования по назначению;</a:t>
            </a:r>
          </a:p>
          <a:p>
            <a:pPr marL="365125" indent="-3651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активное состояние (</a:t>
            </a:r>
            <a:r>
              <a:rPr lang="en-US" sz="2600" i="1" dirty="0" smtClean="0">
                <a:solidFill>
                  <a:srgbClr val="FF0066"/>
                </a:solidFill>
              </a:rPr>
              <a:t>Active</a:t>
            </a:r>
            <a:r>
              <a:rPr lang="ru-RU" sz="2600" i="1" dirty="0" smtClean="0">
                <a:solidFill>
                  <a:srgbClr val="FF0066"/>
                </a:solidFill>
              </a:rPr>
              <a:t>)</a:t>
            </a:r>
            <a:r>
              <a:rPr lang="ru-RU" sz="2600" dirty="0" smtClean="0">
                <a:solidFill>
                  <a:srgbClr val="000099"/>
                </a:solidFill>
              </a:rPr>
              <a:t>: В активном состоянии ключ используется для криптографической обработки данных, либо для расшифрования, либо для проверки обработанных данных;</a:t>
            </a:r>
          </a:p>
          <a:p>
            <a:pPr marL="365125" indent="-3651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послеактивное (постактивное) состояние (</a:t>
            </a:r>
            <a:r>
              <a:rPr lang="en-US" sz="2600" i="1" dirty="0" smtClean="0">
                <a:solidFill>
                  <a:srgbClr val="FF0066"/>
                </a:solidFill>
              </a:rPr>
              <a:t>Post Active</a:t>
            </a:r>
            <a:r>
              <a:rPr lang="ru-RU" sz="2600" i="1" dirty="0" smtClean="0">
                <a:solidFill>
                  <a:srgbClr val="FF0066"/>
                </a:solidFill>
              </a:rPr>
              <a:t>)</a:t>
            </a:r>
            <a:r>
              <a:rPr lang="ru-RU" sz="2600" dirty="0" smtClean="0">
                <a:solidFill>
                  <a:srgbClr val="000099"/>
                </a:solidFill>
              </a:rPr>
              <a:t>: В этом состоянии ключ должен использоваться только при расшифровании или проверке.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6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1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Ключ, о котором стало известно, что он скомпрометирован, должен быть незамедлительно переведён в постактивное состояние и в разряд не надёжных ключей </a:t>
            </a:r>
            <a:r>
              <a:rPr lang="ru-RU" sz="2600" dirty="0" smtClean="0">
                <a:solidFill>
                  <a:srgbClr val="000099"/>
                </a:solidFill>
              </a:rPr>
              <a:t>для выполнения каких-либо процедур, кроме как расшифрование и процедура проверки данных, которые были обработаны до его компрометации. Соответственно </a:t>
            </a:r>
            <a:r>
              <a:rPr lang="ru-RU" sz="2600" i="1" dirty="0" smtClean="0">
                <a:solidFill>
                  <a:srgbClr val="FF0066"/>
                </a:solidFill>
              </a:rPr>
              <a:t>скомпрометированный ключ не должен быть повторно активирован (восстановлен)</a:t>
            </a:r>
            <a:r>
              <a:rPr lang="ru-RU" sz="2600" dirty="0" smtClean="0">
                <a:solidFill>
                  <a:srgbClr val="000099"/>
                </a:solidFill>
              </a:rPr>
              <a:t>. Говорят, что </a:t>
            </a:r>
            <a:r>
              <a:rPr lang="ru-RU" sz="2600" i="1" dirty="0" smtClean="0">
                <a:solidFill>
                  <a:srgbClr val="FF0066"/>
                </a:solidFill>
              </a:rPr>
              <a:t>ключ скомпрометирован, если он стал известен</a:t>
            </a:r>
            <a:r>
              <a:rPr lang="ru-RU" sz="2600" dirty="0" smtClean="0">
                <a:solidFill>
                  <a:srgbClr val="000099"/>
                </a:solidFill>
              </a:rPr>
              <a:t>, когда был «целевым объектом» неавторизованного доступа или управления.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6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100"/>
              </a:lnSpc>
            </a:pPr>
            <a:r>
              <a:rPr lang="ru-RU" dirty="0" smtClean="0">
                <a:solidFill>
                  <a:srgbClr val="000099"/>
                </a:solidFill>
              </a:rPr>
              <a:t>На рис. 1 представлены рассмотренные выше состояния, а также соответствующие переходы из одного состояния в другое. На этом рисунке представлена </a:t>
            </a:r>
            <a:r>
              <a:rPr lang="ru-RU" i="1" dirty="0" smtClean="0">
                <a:solidFill>
                  <a:srgbClr val="FF0066"/>
                </a:solidFill>
              </a:rPr>
              <a:t>общая модель ЖЦ</a:t>
            </a:r>
            <a:r>
              <a:rPr lang="ru-RU" dirty="0" smtClean="0">
                <a:solidFill>
                  <a:srgbClr val="000099"/>
                </a:solidFill>
              </a:rPr>
              <a:t>. Другие модели ЖЦ могут иметь дополнительные детали, которые могут быть промежуточными (частными) состояниями этих трёх представленных состояний. </a:t>
            </a:r>
            <a:r>
              <a:rPr lang="ru-RU" i="1" dirty="0" smtClean="0">
                <a:solidFill>
                  <a:srgbClr val="FF0066"/>
                </a:solidFill>
              </a:rPr>
              <a:t>Большинство моделей ЖЦ требуют наличия процедуры архивирования</a:t>
            </a:r>
            <a:r>
              <a:rPr lang="ru-RU" dirty="0" smtClean="0">
                <a:solidFill>
                  <a:srgbClr val="000099"/>
                </a:solidFill>
              </a:rPr>
              <a:t>. Эта процедура может быть связана с любым из состояний, что зависит от соответствующих деталей ЖЦ.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971550" y="6140450"/>
            <a:ext cx="7921625" cy="29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2300"/>
              </a:lnSpc>
            </a:pPr>
            <a:r>
              <a:rPr lang="ru-RU" sz="2400" b="1" dirty="0" smtClean="0">
                <a:solidFill>
                  <a:srgbClr val="C00000"/>
                </a:solidFill>
              </a:rPr>
              <a:t>Рис. 1. Жизненный цикл ключа</a:t>
            </a:r>
            <a:endParaRPr lang="ru-RU" sz="2400" b="1" dirty="0">
              <a:solidFill>
                <a:srgbClr val="C00000"/>
              </a:solidFill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1016000" y="850900"/>
            <a:ext cx="7823200" cy="4978400"/>
            <a:chOff x="1016000" y="850900"/>
            <a:chExt cx="7823200" cy="4978400"/>
          </a:xfrm>
        </p:grpSpPr>
        <p:grpSp>
          <p:nvGrpSpPr>
            <p:cNvPr id="90" name="Группа 89"/>
            <p:cNvGrpSpPr/>
            <p:nvPr/>
          </p:nvGrpSpPr>
          <p:grpSpPr>
            <a:xfrm>
              <a:off x="1016000" y="850900"/>
              <a:ext cx="7823200" cy="4978400"/>
              <a:chOff x="1016000" y="850900"/>
              <a:chExt cx="7823200" cy="4978400"/>
            </a:xfrm>
          </p:grpSpPr>
          <p:sp>
            <p:nvSpPr>
              <p:cNvPr id="72" name="Text Box 22"/>
              <p:cNvSpPr txBox="1">
                <a:spLocks noChangeArrowheads="1"/>
              </p:cNvSpPr>
              <p:nvPr/>
            </p:nvSpPr>
            <p:spPr bwMode="auto">
              <a:xfrm>
                <a:off x="2438400" y="984250"/>
                <a:ext cx="1955800" cy="4445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Формирование</a:t>
                </a:r>
                <a:endPara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74" name="Штриховая стрелка вправо 73"/>
              <p:cNvSpPr/>
              <p:nvPr/>
            </p:nvSpPr>
            <p:spPr bwMode="auto">
              <a:xfrm>
                <a:off x="6038850" y="4984750"/>
                <a:ext cx="1644650" cy="711200"/>
              </a:xfrm>
              <a:prstGeom prst="stripedRightArrow">
                <a:avLst>
                  <a:gd name="adj1" fmla="val 31868"/>
                  <a:gd name="adj2" fmla="val 80082"/>
                </a:avLst>
              </a:prstGeom>
              <a:solidFill>
                <a:srgbClr val="DDFFDD"/>
              </a:solidFill>
              <a:ln w="38100" cap="flat" cmpd="sng" algn="ctr">
                <a:solidFill>
                  <a:srgbClr val="7030A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5" name="Штриховая стрелка вправо 74"/>
              <p:cNvSpPr/>
              <p:nvPr/>
            </p:nvSpPr>
            <p:spPr bwMode="auto">
              <a:xfrm>
                <a:off x="6038850" y="1695450"/>
                <a:ext cx="1644650" cy="711200"/>
              </a:xfrm>
              <a:prstGeom prst="stripedRightArrow">
                <a:avLst>
                  <a:gd name="adj1" fmla="val 31868"/>
                  <a:gd name="adj2" fmla="val 80082"/>
                </a:avLst>
              </a:prstGeom>
              <a:solidFill>
                <a:srgbClr val="DDFFDD"/>
              </a:solidFill>
              <a:ln w="38100" cap="flat" cmpd="sng" algn="ctr">
                <a:solidFill>
                  <a:srgbClr val="7030A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grpSp>
            <p:nvGrpSpPr>
              <p:cNvPr id="83" name="Группа 82"/>
              <p:cNvGrpSpPr/>
              <p:nvPr/>
            </p:nvGrpSpPr>
            <p:grpSpPr>
              <a:xfrm>
                <a:off x="3771900" y="1606550"/>
                <a:ext cx="2193471" cy="4222750"/>
                <a:chOff x="2393950" y="1028700"/>
                <a:chExt cx="2193471" cy="4222750"/>
              </a:xfrm>
            </p:grpSpPr>
            <p:sp>
              <p:nvSpPr>
                <p:cNvPr id="68" name="Прямоугольник 67"/>
                <p:cNvSpPr/>
                <p:nvPr/>
              </p:nvSpPr>
              <p:spPr bwMode="auto">
                <a:xfrm>
                  <a:off x="2393950" y="4318000"/>
                  <a:ext cx="2193471" cy="933450"/>
                </a:xfrm>
                <a:prstGeom prst="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ru-RU" sz="2800" b="0" i="0" u="none" strike="noStrike" cap="none" normalizeH="0" baseline="0" smtClean="0">
                    <a:ln>
                      <a:noFill/>
                    </a:ln>
                    <a:solidFill>
                      <a:srgbClr val="FFAFFF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76" name="Группа 75"/>
                <p:cNvGrpSpPr/>
                <p:nvPr/>
              </p:nvGrpSpPr>
              <p:grpSpPr>
                <a:xfrm>
                  <a:off x="2393950" y="1028700"/>
                  <a:ext cx="2178050" cy="1600200"/>
                  <a:chOff x="2482850" y="1606550"/>
                  <a:chExt cx="1422400" cy="1600200"/>
                </a:xfrm>
              </p:grpSpPr>
              <p:sp>
                <p:nvSpPr>
                  <p:cNvPr id="66" name="Выноска со стрелкой вправо 65"/>
                  <p:cNvSpPr/>
                  <p:nvPr/>
                </p:nvSpPr>
                <p:spPr bwMode="auto">
                  <a:xfrm rot="5400000">
                    <a:off x="2393950" y="1695450"/>
                    <a:ext cx="1600200" cy="1422400"/>
                  </a:xfrm>
                  <a:prstGeom prst="rightArrowCallout">
                    <a:avLst>
                      <a:gd name="adj1" fmla="val 16824"/>
                      <a:gd name="adj2" fmla="val 24063"/>
                      <a:gd name="adj3" fmla="val 26107"/>
                      <a:gd name="adj4" fmla="val 59239"/>
                    </a:avLst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 w="38100" cap="flat" cmpd="sng" algn="ctr">
                    <a:solidFill>
                      <a:schemeClr val="accent5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800" b="0" i="0" u="none" strike="noStrike" cap="none" normalizeH="0" baseline="0" smtClean="0">
                      <a:ln>
                        <a:noFill/>
                      </a:ln>
                      <a:solidFill>
                        <a:srgbClr val="FFA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71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7300" y="1695450"/>
                    <a:ext cx="1333500" cy="800100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0" tIns="0" rIns="0" bIns="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cs typeface="Arial" pitchFamily="34" charset="0"/>
                      </a:rPr>
                      <a:t>Ожидание</a:t>
                    </a:r>
                  </a:p>
                  <a:p>
                    <a:pPr marL="0" marR="0" lvl="0" indent="0" algn="ctr" defTabSz="914400" rtl="0" eaLnBrk="1" fontAlgn="base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2200" b="1" dirty="0" smtClean="0"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cs typeface="Arial" pitchFamily="34" charset="0"/>
                      </a:rPr>
                      <a:t>активного</a:t>
                    </a:r>
                  </a:p>
                  <a:p>
                    <a:pPr marL="0" marR="0" lvl="0" indent="0" algn="ctr" defTabSz="914400" rtl="0" eaLnBrk="1" fontAlgn="base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cs typeface="Arial" pitchFamily="34" charset="0"/>
                      </a:rPr>
                      <a:t>состояния</a:t>
                    </a:r>
                  </a:p>
                </p:txBody>
              </p:sp>
            </p:grpSp>
            <p:sp>
              <p:nvSpPr>
                <p:cNvPr id="7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82850" y="4406900"/>
                  <a:ext cx="2000250" cy="755650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vert="horz" wrap="square" lIns="0" tIns="0" rIns="0" bIns="0" numCol="1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ts val="2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ru-RU" sz="2200" b="1" dirty="0" smtClean="0">
                      <a:solidFill>
                        <a:srgbClr val="C00000"/>
                      </a:solidFill>
                      <a:effectLst>
                        <a:outerShdw dist="38100" dir="2700000" algn="ctr" rotWithShape="0">
                          <a:schemeClr val="tx2">
                            <a:lumMod val="20000"/>
                            <a:lumOff val="80000"/>
                          </a:schemeClr>
                        </a:outerShdw>
                      </a:effectLst>
                      <a:latin typeface="+mn-lt"/>
                      <a:cs typeface="Arial" pitchFamily="34" charset="0"/>
                    </a:rPr>
                    <a:t>Постактивное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ts val="22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ru-RU" sz="2200" b="1" i="0" u="none" strike="noStrike" cap="none" normalizeH="0" baseline="0" dirty="0" smtClean="0">
                      <a:ln>
                        <a:noFill/>
                      </a:ln>
                      <a:solidFill>
                        <a:srgbClr val="C00000"/>
                      </a:solidFill>
                      <a:effectLst>
                        <a:outerShdw dist="38100" dir="2700000" algn="ctr" rotWithShape="0">
                          <a:schemeClr val="tx2">
                            <a:lumMod val="20000"/>
                            <a:lumOff val="80000"/>
                          </a:schemeClr>
                        </a:outerShdw>
                      </a:effectLst>
                      <a:latin typeface="+mn-lt"/>
                      <a:cs typeface="Arial" pitchFamily="34" charset="0"/>
                    </a:rPr>
                    <a:t>состояние</a:t>
                  </a:r>
                </a:p>
              </p:txBody>
            </p:sp>
            <p:grpSp>
              <p:nvGrpSpPr>
                <p:cNvPr id="80" name="Группа 79"/>
                <p:cNvGrpSpPr/>
                <p:nvPr/>
              </p:nvGrpSpPr>
              <p:grpSpPr>
                <a:xfrm>
                  <a:off x="2393950" y="2673350"/>
                  <a:ext cx="2178050" cy="1600200"/>
                  <a:chOff x="2482850" y="1606550"/>
                  <a:chExt cx="1422400" cy="1600200"/>
                </a:xfrm>
              </p:grpSpPr>
              <p:sp>
                <p:nvSpPr>
                  <p:cNvPr id="81" name="Выноска со стрелкой вправо 80"/>
                  <p:cNvSpPr/>
                  <p:nvPr/>
                </p:nvSpPr>
                <p:spPr bwMode="auto">
                  <a:xfrm rot="5400000">
                    <a:off x="2393950" y="1695450"/>
                    <a:ext cx="1600200" cy="1422400"/>
                  </a:xfrm>
                  <a:prstGeom prst="rightArrowCallout">
                    <a:avLst>
                      <a:gd name="adj1" fmla="val 16824"/>
                      <a:gd name="adj2" fmla="val 24063"/>
                      <a:gd name="adj3" fmla="val 26107"/>
                      <a:gd name="adj4" fmla="val 59239"/>
                    </a:avLst>
                  </a:prstGeom>
                  <a:solidFill>
                    <a:srgbClr val="CCECFF"/>
                  </a:solidFill>
                  <a:ln w="38100" cap="flat" cmpd="sng" algn="ctr">
                    <a:solidFill>
                      <a:schemeClr val="accent5">
                        <a:lumMod val="5000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ru-RU" sz="2800" b="0" i="0" u="none" strike="noStrike" cap="none" normalizeH="0" baseline="0" smtClean="0">
                      <a:ln>
                        <a:noFill/>
                      </a:ln>
                      <a:solidFill>
                        <a:srgbClr val="FFAFFF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82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27300" y="1695450"/>
                    <a:ext cx="1333500" cy="800100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0" tIns="0" rIns="0" bIns="0" numCol="1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ru-RU" sz="2200" b="1" dirty="0" smtClean="0">
                        <a:solidFill>
                          <a:srgbClr val="0099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cs typeface="Arial" pitchFamily="34" charset="0"/>
                      </a:rPr>
                      <a:t>Активное</a:t>
                    </a:r>
                  </a:p>
                  <a:p>
                    <a:pPr marL="0" marR="0" lvl="0" indent="0" algn="ctr" defTabSz="914400" rtl="0" eaLnBrk="1" fontAlgn="base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ru-RU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9999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  <a:latin typeface="+mn-lt"/>
                        <a:cs typeface="Arial" pitchFamily="34" charset="0"/>
                      </a:rPr>
                      <a:t>состояние</a:t>
                    </a:r>
                  </a:p>
                </p:txBody>
              </p:sp>
            </p:grpSp>
          </p:grpSp>
          <p:sp>
            <p:nvSpPr>
              <p:cNvPr id="69" name="Стрелка вправо 68"/>
              <p:cNvSpPr/>
              <p:nvPr/>
            </p:nvSpPr>
            <p:spPr bwMode="auto">
              <a:xfrm rot="5400000">
                <a:off x="4505325" y="828675"/>
                <a:ext cx="711200" cy="755650"/>
              </a:xfrm>
              <a:prstGeom prst="rightArrow">
                <a:avLst>
                  <a:gd name="adj1" fmla="val 32858"/>
                  <a:gd name="adj2" fmla="val 58643"/>
                </a:avLst>
              </a:prstGeom>
              <a:solidFill>
                <a:srgbClr val="CCFFCC"/>
              </a:solidFill>
              <a:ln w="38100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4" name="Развернутая стрелка 83"/>
              <p:cNvSpPr/>
              <p:nvPr/>
            </p:nvSpPr>
            <p:spPr bwMode="auto">
              <a:xfrm rot="16200000">
                <a:off x="1727200" y="3517900"/>
                <a:ext cx="2089150" cy="1822450"/>
              </a:xfrm>
              <a:prstGeom prst="uturnArrow">
                <a:avLst>
                  <a:gd name="adj1" fmla="val 12184"/>
                  <a:gd name="adj2" fmla="val 18831"/>
                  <a:gd name="adj3" fmla="val 23859"/>
                  <a:gd name="adj4" fmla="val 43750"/>
                  <a:gd name="adj5" fmla="val 10000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 cap="flat" cmpd="sng" algn="ctr">
                <a:solidFill>
                  <a:srgbClr val="7030A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5" name="Text Box 22"/>
              <p:cNvSpPr txBox="1">
                <a:spLocks noChangeArrowheads="1"/>
              </p:cNvSpPr>
              <p:nvPr/>
            </p:nvSpPr>
            <p:spPr bwMode="auto">
              <a:xfrm>
                <a:off x="5327650" y="2673350"/>
                <a:ext cx="2044700" cy="4445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Активирование</a:t>
                </a:r>
                <a:endPara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6" name="Text Box 22"/>
              <p:cNvSpPr txBox="1">
                <a:spLocks noChangeArrowheads="1"/>
              </p:cNvSpPr>
              <p:nvPr/>
            </p:nvSpPr>
            <p:spPr bwMode="auto">
              <a:xfrm>
                <a:off x="5283200" y="4318000"/>
                <a:ext cx="2489200" cy="4445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Разактивирование</a:t>
                </a:r>
                <a:endPara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7" name="Text Box 22"/>
              <p:cNvSpPr txBox="1">
                <a:spLocks noChangeArrowheads="1"/>
              </p:cNvSpPr>
              <p:nvPr/>
            </p:nvSpPr>
            <p:spPr bwMode="auto">
              <a:xfrm>
                <a:off x="1016000" y="3162300"/>
                <a:ext cx="2178050" cy="4445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Восстановление</a:t>
                </a:r>
                <a:endPara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8" name="Text Box 22"/>
              <p:cNvSpPr txBox="1">
                <a:spLocks noChangeArrowheads="1"/>
              </p:cNvSpPr>
              <p:nvPr/>
            </p:nvSpPr>
            <p:spPr bwMode="auto">
              <a:xfrm>
                <a:off x="6927850" y="4629150"/>
                <a:ext cx="1911350" cy="4445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Уничтожение</a:t>
                </a:r>
                <a:endPara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9" name="Text Box 22"/>
              <p:cNvSpPr txBox="1">
                <a:spLocks noChangeArrowheads="1"/>
              </p:cNvSpPr>
              <p:nvPr/>
            </p:nvSpPr>
            <p:spPr bwMode="auto">
              <a:xfrm>
                <a:off x="6972300" y="1295400"/>
                <a:ext cx="1866900" cy="4445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19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sz="2400" b="1" i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tx2">
                          <a:lumMod val="20000"/>
                          <a:lumOff val="80000"/>
                        </a:schemeClr>
                      </a:outerShdw>
                    </a:effectLst>
                    <a:latin typeface="Arial Narrow" pitchFamily="34" charset="0"/>
                    <a:cs typeface="Arial" pitchFamily="34" charset="0"/>
                  </a:rPr>
                  <a:t>Уничтожение</a:t>
                </a:r>
                <a:endParaRPr kumimoji="0" lang="ru-RU" sz="2400" b="1" i="1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tx2">
                        <a:lumMod val="20000"/>
                        <a:lumOff val="80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Крест 23"/>
            <p:cNvSpPr/>
            <p:nvPr/>
          </p:nvSpPr>
          <p:spPr bwMode="auto">
            <a:xfrm rot="2735159">
              <a:off x="6869244" y="1691320"/>
              <a:ext cx="711200" cy="711200"/>
            </a:xfrm>
            <a:prstGeom prst="plus">
              <a:avLst>
                <a:gd name="adj" fmla="val 42532"/>
              </a:avLst>
            </a:prstGeom>
            <a:solidFill>
              <a:srgbClr val="FF0066"/>
            </a:solidFill>
            <a:ln w="9525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Крест 24"/>
            <p:cNvSpPr/>
            <p:nvPr/>
          </p:nvSpPr>
          <p:spPr bwMode="auto">
            <a:xfrm rot="2735159">
              <a:off x="6863752" y="4976588"/>
              <a:ext cx="711200" cy="711200"/>
            </a:xfrm>
            <a:prstGeom prst="plus">
              <a:avLst>
                <a:gd name="adj" fmla="val 42532"/>
              </a:avLst>
            </a:prstGeom>
            <a:solidFill>
              <a:srgbClr val="FF0066"/>
            </a:solidFill>
            <a:ln w="9525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739900"/>
            <a:ext cx="8001056" cy="1268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Когда ключ переходит из одного состояния в другое</a:t>
            </a:r>
            <a:r>
              <a:rPr lang="ru-RU" sz="2600" dirty="0" smtClean="0">
                <a:solidFill>
                  <a:srgbClr val="000099"/>
                </a:solidFill>
              </a:rPr>
              <a:t>, он подвергается одному из следующих преобразований (рис. 1):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1.3.2. Преобразования при переходе ключа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из одного состояния в другое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117850"/>
            <a:ext cx="8001056" cy="324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2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500" i="1" dirty="0" smtClean="0">
                <a:solidFill>
                  <a:srgbClr val="FF0066"/>
                </a:solidFill>
              </a:rPr>
              <a:t>формирование (</a:t>
            </a:r>
            <a:r>
              <a:rPr lang="en-US" sz="2500" i="1" dirty="0" smtClean="0">
                <a:solidFill>
                  <a:srgbClr val="FF0066"/>
                </a:solidFill>
              </a:rPr>
              <a:t>generation</a:t>
            </a:r>
            <a:r>
              <a:rPr lang="ru-RU" sz="2500" i="1" dirty="0" smtClean="0">
                <a:solidFill>
                  <a:srgbClr val="FF0066"/>
                </a:solidFill>
              </a:rPr>
              <a:t>)</a:t>
            </a:r>
            <a:r>
              <a:rPr lang="ru-RU" sz="2500" dirty="0" smtClean="0">
                <a:solidFill>
                  <a:srgbClr val="000099"/>
                </a:solidFill>
              </a:rPr>
              <a:t>: это процесс (процедура) формирования (генерирования) ключа. Формирования ключа должно производиться в соответствие с принятыми правилами формирования ключей. В течении этого процесса может привлекаться процедура тестирования с целью проверки соблюдения таких правил.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182563" algn="l">
              <a:lnSpc>
                <a:spcPts val="3800"/>
              </a:lnSpc>
              <a:spcBef>
                <a:spcPts val="300"/>
              </a:spcBef>
              <a:buClr>
                <a:srgbClr val="FF0066"/>
              </a:buClr>
              <a:buSzPct val="80000"/>
              <a:defRPr/>
            </a:pPr>
            <a:r>
              <a:rPr lang="ru-RU" sz="3200" dirty="0" smtClean="0">
                <a:solidFill>
                  <a:srgbClr val="000099"/>
                </a:solidFill>
              </a:rPr>
              <a:t>Необходимо заметить, что </a:t>
            </a:r>
            <a:r>
              <a:rPr lang="ru-RU" sz="3200" i="1" dirty="0" smtClean="0">
                <a:solidFill>
                  <a:srgbClr val="FF0066"/>
                </a:solidFill>
              </a:rPr>
              <a:t>в течение формирования ключа, источник непредсказуемых случайных чисел является, в конечном счёте, самым важным элементом</a:t>
            </a:r>
            <a:r>
              <a:rPr lang="ru-RU" sz="3200" dirty="0" smtClean="0">
                <a:solidFill>
                  <a:srgbClr val="000099"/>
                </a:solidFill>
              </a:rPr>
              <a:t>, так как даже сильнейшие криптоалгоритмы не могут обеспечить адекватную защиту в случае компрометации такого источника или выбора источника с плохими характеристиками;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63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активирование (</a:t>
            </a:r>
            <a:r>
              <a:rPr lang="en-US" sz="3200" i="1" dirty="0" smtClean="0">
                <a:solidFill>
                  <a:srgbClr val="FF0066"/>
                </a:solidFill>
              </a:rPr>
              <a:t>activation</a:t>
            </a:r>
            <a:r>
              <a:rPr lang="ru-RU" sz="3200" i="1" dirty="0" smtClean="0">
                <a:solidFill>
                  <a:srgbClr val="FF0066"/>
                </a:solidFill>
              </a:rPr>
              <a:t>)</a:t>
            </a:r>
            <a:r>
              <a:rPr lang="ru-RU" sz="3200" dirty="0" smtClean="0">
                <a:solidFill>
                  <a:srgbClr val="000099"/>
                </a:solidFill>
              </a:rPr>
              <a:t>: этот процесс (процедура) делают ключ доступным для криптографических процедур;</a:t>
            </a:r>
          </a:p>
          <a:p>
            <a:pPr marL="441325" indent="-441325" algn="l">
              <a:lnSpc>
                <a:spcPts val="39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разактивирование (</a:t>
            </a:r>
            <a:r>
              <a:rPr lang="en-US" sz="3200" i="1" dirty="0" smtClean="0">
                <a:solidFill>
                  <a:srgbClr val="FF0066"/>
                </a:solidFill>
              </a:rPr>
              <a:t>deactivation</a:t>
            </a:r>
            <a:r>
              <a:rPr lang="ru-RU" sz="3200" i="1" dirty="0" smtClean="0">
                <a:solidFill>
                  <a:srgbClr val="FF0066"/>
                </a:solidFill>
              </a:rPr>
              <a:t>)</a:t>
            </a:r>
            <a:r>
              <a:rPr lang="ru-RU" sz="3200" dirty="0" smtClean="0">
                <a:solidFill>
                  <a:srgbClr val="000099"/>
                </a:solidFill>
              </a:rPr>
              <a:t>: этот процесс (процедура) ограничивает использование ключа. Это может произойти вследствие истечения срока действия или аннулирования ключа;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93980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Безопасное обеспечение такими ключами является критической процедурой</a:t>
            </a:r>
            <a:r>
              <a:rPr lang="ru-RU" sz="2600" dirty="0" smtClean="0">
                <a:solidFill>
                  <a:srgbClr val="000099"/>
                </a:solidFill>
              </a:rPr>
              <a:t>, особенно в сочетании с реализуемыми в системе криптографическими функциями, так как даже самая наиболее тщательно продуманная концепция обеспечения безопасности станет не эффективной, если обеспечение ключами будет не надёжным. </a:t>
            </a:r>
            <a:r>
              <a:rPr lang="ru-RU" sz="2600" i="1" dirty="0" smtClean="0">
                <a:solidFill>
                  <a:srgbClr val="FF0066"/>
                </a:solidFill>
              </a:rPr>
              <a:t>Целью обеспечения ключами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является проведение специализированных процедур обработки криптографической ключевой информации с целью её использовании в симметричных или ассиметричных криптографических методах.</a:t>
            </a:r>
            <a:endParaRPr lang="ru-RU" sz="2600" i="1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806450"/>
            <a:ext cx="8001056" cy="55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900" i="1" dirty="0" smtClean="0">
                <a:solidFill>
                  <a:srgbClr val="FF0066"/>
                </a:solidFill>
              </a:rPr>
              <a:t>повторное активирование или восстановление (</a:t>
            </a:r>
            <a:r>
              <a:rPr lang="en-US" sz="2900" i="1" dirty="0" smtClean="0">
                <a:solidFill>
                  <a:srgbClr val="FF0066"/>
                </a:solidFill>
              </a:rPr>
              <a:t>reactivation</a:t>
            </a:r>
            <a:r>
              <a:rPr lang="ru-RU" sz="2900" i="1" dirty="0" smtClean="0">
                <a:solidFill>
                  <a:srgbClr val="FF0066"/>
                </a:solidFill>
              </a:rPr>
              <a:t>)</a:t>
            </a:r>
            <a:r>
              <a:rPr lang="ru-RU" sz="2900" dirty="0" smtClean="0">
                <a:solidFill>
                  <a:srgbClr val="000099"/>
                </a:solidFill>
              </a:rPr>
              <a:t>: этот процесс (процедура) позволяет вновь использовать ключ, находящийся в постактивном состоянии, в криптографических процедурах;</a:t>
            </a:r>
          </a:p>
          <a:p>
            <a:pPr marL="441325" indent="-441325" algn="l">
              <a:lnSpc>
                <a:spcPts val="36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900" i="1" dirty="0" smtClean="0">
                <a:solidFill>
                  <a:srgbClr val="FF0066"/>
                </a:solidFill>
              </a:rPr>
              <a:t>уничтожение (</a:t>
            </a:r>
            <a:r>
              <a:rPr lang="en-US" sz="2900" i="1" dirty="0" smtClean="0">
                <a:solidFill>
                  <a:srgbClr val="FF0066"/>
                </a:solidFill>
              </a:rPr>
              <a:t>destruction</a:t>
            </a:r>
            <a:r>
              <a:rPr lang="ru-RU" sz="2900" i="1" dirty="0" smtClean="0">
                <a:solidFill>
                  <a:srgbClr val="FF0066"/>
                </a:solidFill>
              </a:rPr>
              <a:t>)</a:t>
            </a:r>
            <a:r>
              <a:rPr lang="ru-RU" sz="2900" dirty="0" smtClean="0">
                <a:solidFill>
                  <a:srgbClr val="000099"/>
                </a:solidFill>
              </a:rPr>
              <a:t>: этот процесс (процедура) завершает ЖЦ ключа. Данный процесс охватывает логическое уничтожение ключа, а также может включать его физическое разрушение.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Преобразования могут быть вызваны некоторыми событиями</a:t>
            </a:r>
            <a:r>
              <a:rPr lang="ru-RU" sz="3600" dirty="0" smtClean="0">
                <a:solidFill>
                  <a:srgbClr val="000099"/>
                </a:solidFill>
              </a:rPr>
              <a:t>, например, потребность в новых ключах, компрометация ключа, просроченный срок действия ключа и завершением ЖЦ ключа. Все эти </a:t>
            </a:r>
            <a:r>
              <a:rPr lang="ru-RU" sz="3600" i="1" dirty="0" smtClean="0">
                <a:solidFill>
                  <a:srgbClr val="FF0066"/>
                </a:solidFill>
              </a:rPr>
              <a:t>преобразования включают в себя несколько служб (услуг по) обеспечения(</a:t>
            </a:r>
            <a:r>
              <a:rPr lang="ru-RU" sz="3600" i="1" dirty="0" err="1" smtClean="0">
                <a:solidFill>
                  <a:srgbClr val="FF0066"/>
                </a:solidFill>
              </a:rPr>
              <a:t>ю</a:t>
            </a:r>
            <a:r>
              <a:rPr lang="ru-RU" sz="3600" i="1" dirty="0" smtClean="0">
                <a:solidFill>
                  <a:srgbClr val="FF0066"/>
                </a:solidFill>
              </a:rPr>
              <a:t>) ключами</a:t>
            </a:r>
            <a:r>
              <a:rPr lang="ru-RU" sz="3600" dirty="0" smtClean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50950"/>
            <a:ext cx="8001056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i="1" dirty="0" smtClean="0">
                <a:solidFill>
                  <a:srgbClr val="FF0066"/>
                </a:solidFill>
              </a:rPr>
              <a:t>Ключи для соответствующих криптографических методов будут использовать различные сочетания служб (услуг) </a:t>
            </a:r>
            <a:r>
              <a:rPr lang="ru-RU" dirty="0" smtClean="0">
                <a:solidFill>
                  <a:srgbClr val="000099"/>
                </a:solidFill>
              </a:rPr>
              <a:t>в течение своих ЖЦ. Рассмотрим два примера.</a:t>
            </a:r>
          </a:p>
          <a:p>
            <a:r>
              <a:rPr lang="ru-RU" i="1" dirty="0" smtClean="0">
                <a:solidFill>
                  <a:srgbClr val="FF0066"/>
                </a:solidFill>
              </a:rPr>
              <a:t>В симметричных криптографических методах </a:t>
            </a:r>
            <a:r>
              <a:rPr lang="ru-RU" dirty="0" smtClean="0">
                <a:solidFill>
                  <a:srgbClr val="000099"/>
                </a:solidFill>
              </a:rPr>
              <a:t>за </a:t>
            </a:r>
            <a:r>
              <a:rPr lang="ru-RU" i="1" dirty="0" smtClean="0">
                <a:solidFill>
                  <a:srgbClr val="FF0066"/>
                </a:solidFill>
              </a:rPr>
              <a:t>формированием ключа </a:t>
            </a:r>
            <a:r>
              <a:rPr lang="ru-RU" dirty="0" smtClean="0">
                <a:solidFill>
                  <a:srgbClr val="000099"/>
                </a:solidFill>
              </a:rPr>
              <a:t>следует переход из ожидания активного состояния в </a:t>
            </a:r>
            <a:r>
              <a:rPr lang="ru-RU" i="1" dirty="0" smtClean="0">
                <a:solidFill>
                  <a:srgbClr val="FF0066"/>
                </a:solidFill>
              </a:rPr>
              <a:t>активное состояние</a:t>
            </a:r>
            <a:r>
              <a:rPr lang="ru-RU" dirty="0" smtClean="0">
                <a:solidFill>
                  <a:srgbClr val="000099"/>
                </a:solidFill>
              </a:rPr>
              <a:t>, который включает </a:t>
            </a:r>
            <a:r>
              <a:rPr lang="ru-RU" i="1" dirty="0" smtClean="0">
                <a:solidFill>
                  <a:srgbClr val="FF0066"/>
                </a:solidFill>
              </a:rPr>
              <a:t>процедуру инсталляции ключа</a:t>
            </a:r>
            <a:r>
              <a:rPr lang="ru-RU" dirty="0" smtClean="0">
                <a:solidFill>
                  <a:srgbClr val="000099"/>
                </a:solidFill>
              </a:rPr>
              <a:t>, а также может включать </a:t>
            </a:r>
            <a:r>
              <a:rPr lang="ru-RU" i="1" dirty="0" smtClean="0">
                <a:solidFill>
                  <a:srgbClr val="FF0066"/>
                </a:solidFill>
              </a:rPr>
              <a:t>процедуры регистрации и распределения ключа</a:t>
            </a:r>
            <a:r>
              <a:rPr lang="ru-RU" dirty="0" smtClean="0">
                <a:solidFill>
                  <a:srgbClr val="000099"/>
                </a:solidFill>
              </a:rPr>
              <a:t>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1.3.3. Преобразования, службы и ключи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dirty="0" smtClean="0">
                <a:solidFill>
                  <a:srgbClr val="000099"/>
                </a:solidFill>
              </a:rPr>
              <a:t>В отдельных случаях </a:t>
            </a:r>
            <a:r>
              <a:rPr lang="ru-RU" i="1" dirty="0" smtClean="0">
                <a:solidFill>
                  <a:srgbClr val="FF0066"/>
                </a:solidFill>
              </a:rPr>
              <a:t>процедура инсталляции</a:t>
            </a:r>
            <a:r>
              <a:rPr lang="ru-RU" dirty="0" smtClean="0">
                <a:solidFill>
                  <a:srgbClr val="000099"/>
                </a:solidFill>
              </a:rPr>
              <a:t> может привлекать </a:t>
            </a:r>
            <a:r>
              <a:rPr lang="ru-RU" i="1" dirty="0" smtClean="0">
                <a:solidFill>
                  <a:srgbClr val="FF0066"/>
                </a:solidFill>
              </a:rPr>
              <a:t>процедуру извлечения специального ключа</a:t>
            </a:r>
            <a:r>
              <a:rPr lang="ru-RU" dirty="0" smtClean="0">
                <a:solidFill>
                  <a:srgbClr val="000099"/>
                </a:solidFill>
              </a:rPr>
              <a:t>. Время жизни ключа должно ограничиваться зафиксированным временным интервалом (периодом). </a:t>
            </a:r>
            <a:r>
              <a:rPr lang="ru-RU" i="1" dirty="0" smtClean="0">
                <a:solidFill>
                  <a:srgbClr val="FF0066"/>
                </a:solidFill>
              </a:rPr>
              <a:t>Разактивирование</a:t>
            </a:r>
            <a:r>
              <a:rPr lang="ru-RU" dirty="0" smtClean="0">
                <a:solidFill>
                  <a:srgbClr val="000099"/>
                </a:solidFill>
              </a:rPr>
              <a:t> завершает активное состояние, обычно по окончании периода действия ключа. Кроме этого, если компрометация ключа в его активном состоянии стала допускаться или известна, то аннулирование ключа повлечёт за собой его переход в </a:t>
            </a:r>
            <a:r>
              <a:rPr lang="ru-RU" i="1" dirty="0" smtClean="0">
                <a:solidFill>
                  <a:srgbClr val="FF0066"/>
                </a:solidFill>
              </a:rPr>
              <a:t>постактивное состояние</a:t>
            </a:r>
            <a:r>
              <a:rPr lang="ru-RU" dirty="0" smtClean="0">
                <a:solidFill>
                  <a:srgbClr val="000099"/>
                </a:solidFill>
              </a:rPr>
              <a:t>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200" dirty="0" smtClean="0">
                <a:solidFill>
                  <a:srgbClr val="000099"/>
                </a:solidFill>
              </a:rPr>
              <a:t>Находясь в постактивном состоянии, ключ может быть </a:t>
            </a:r>
            <a:r>
              <a:rPr lang="ru-RU" sz="3200" i="1" dirty="0" smtClean="0">
                <a:solidFill>
                  <a:srgbClr val="FF0066"/>
                </a:solidFill>
              </a:rPr>
              <a:t>заархивирован</a:t>
            </a:r>
            <a:r>
              <a:rPr lang="ru-RU" sz="3200" dirty="0" smtClean="0">
                <a:solidFill>
                  <a:srgbClr val="000099"/>
                </a:solidFill>
              </a:rPr>
              <a:t>. Если </a:t>
            </a:r>
            <a:r>
              <a:rPr lang="ru-RU" sz="3200" i="1" dirty="0" smtClean="0">
                <a:solidFill>
                  <a:srgbClr val="FF0066"/>
                </a:solidFill>
              </a:rPr>
              <a:t>архивный ключ </a:t>
            </a:r>
            <a:r>
              <a:rPr lang="ru-RU" sz="3200" dirty="0" smtClean="0">
                <a:solidFill>
                  <a:srgbClr val="000099"/>
                </a:solidFill>
              </a:rPr>
              <a:t>понадобиться снова, то он будет восстановлен и может быть понадобиться его </a:t>
            </a:r>
            <a:r>
              <a:rPr lang="ru-RU" sz="3200" i="1" dirty="0" smtClean="0">
                <a:solidFill>
                  <a:srgbClr val="FF0066"/>
                </a:solidFill>
              </a:rPr>
              <a:t>инсталляция </a:t>
            </a:r>
            <a:r>
              <a:rPr lang="ru-RU" sz="3200" dirty="0" smtClean="0">
                <a:solidFill>
                  <a:srgbClr val="000099"/>
                </a:solidFill>
              </a:rPr>
              <a:t>или </a:t>
            </a:r>
            <a:r>
              <a:rPr lang="ru-RU" sz="3200" i="1" dirty="0" smtClean="0">
                <a:solidFill>
                  <a:srgbClr val="FF0066"/>
                </a:solidFill>
              </a:rPr>
              <a:t>распределение</a:t>
            </a:r>
            <a:r>
              <a:rPr lang="ru-RU" sz="3200" dirty="0" smtClean="0">
                <a:solidFill>
                  <a:srgbClr val="000099"/>
                </a:solidFill>
              </a:rPr>
              <a:t>, причём ещё до его полного активирования. В противном случае, последует </a:t>
            </a:r>
            <a:r>
              <a:rPr lang="ru-RU" sz="3200" i="1" dirty="0" smtClean="0">
                <a:solidFill>
                  <a:srgbClr val="FF0066"/>
                </a:solidFill>
              </a:rPr>
              <a:t>разактивирование ключа</a:t>
            </a:r>
            <a:r>
              <a:rPr lang="ru-RU" sz="3200" dirty="0" smtClean="0">
                <a:solidFill>
                  <a:srgbClr val="000099"/>
                </a:solidFill>
              </a:rPr>
              <a:t>, и </a:t>
            </a:r>
            <a:r>
              <a:rPr lang="ru-RU" sz="3200" i="1" dirty="0" smtClean="0">
                <a:solidFill>
                  <a:srgbClr val="FF0066"/>
                </a:solidFill>
              </a:rPr>
              <a:t>он может быть снят с регистрации и</a:t>
            </a:r>
            <a:r>
              <a:rPr lang="ru-RU" sz="3200" dirty="0" smtClean="0">
                <a:solidFill>
                  <a:srgbClr val="000099"/>
                </a:solidFill>
              </a:rPr>
              <a:t> </a:t>
            </a:r>
            <a:r>
              <a:rPr lang="ru-RU" sz="3200" i="1" dirty="0" smtClean="0">
                <a:solidFill>
                  <a:srgbClr val="FF0066"/>
                </a:solidFill>
              </a:rPr>
              <a:t>уничтожен</a:t>
            </a:r>
            <a:r>
              <a:rPr lang="ru-RU" sz="3200" dirty="0" smtClean="0">
                <a:solidFill>
                  <a:srgbClr val="000099"/>
                </a:solidFill>
              </a:rPr>
              <a:t>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14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500"/>
              </a:lnSpc>
            </a:pPr>
            <a:r>
              <a:rPr lang="ru-RU" sz="3700" i="1" dirty="0" smtClean="0">
                <a:solidFill>
                  <a:srgbClr val="FF0066"/>
                </a:solidFill>
              </a:rPr>
              <a:t>В асимметричных криптографических методах формируется пара ключей </a:t>
            </a:r>
            <a:r>
              <a:rPr lang="ru-RU" sz="3700" dirty="0" smtClean="0">
                <a:solidFill>
                  <a:srgbClr val="000099"/>
                </a:solidFill>
              </a:rPr>
              <a:t>(открытый и закрытый), и оба ключа переходят в состояние ожидания активного состояния. Следует заметить, что ЖЦ двух ключей взаимосвязаны, но не идентичны.</a:t>
            </a:r>
            <a:endParaRPr lang="ru-RU" sz="37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2900" dirty="0" smtClean="0">
                <a:solidFill>
                  <a:srgbClr val="000099"/>
                </a:solidFill>
              </a:rPr>
              <a:t>Перед тем как оба перейдут в активное состояние, </a:t>
            </a:r>
            <a:r>
              <a:rPr lang="ru-RU" sz="2900" i="1" dirty="0" smtClean="0">
                <a:solidFill>
                  <a:srgbClr val="FF0066"/>
                </a:solidFill>
              </a:rPr>
              <a:t>закрытый ключ может быть дополнительно зарегистрирован</a:t>
            </a:r>
            <a:r>
              <a:rPr lang="ru-RU" sz="2900" dirty="0" smtClean="0">
                <a:solidFill>
                  <a:srgbClr val="000099"/>
                </a:solidFill>
              </a:rPr>
              <a:t>, может быть дополнительно своему пользователю и всегда будет проинсталлирован. </a:t>
            </a:r>
            <a:r>
              <a:rPr lang="ru-RU" sz="2900" i="1" dirty="0" smtClean="0">
                <a:solidFill>
                  <a:srgbClr val="FF0066"/>
                </a:solidFill>
              </a:rPr>
              <a:t>Преобразования закрытого ключа между его активным и постактивным состоянием</a:t>
            </a:r>
            <a:r>
              <a:rPr lang="ru-RU" sz="2900" dirty="0" smtClean="0">
                <a:solidFill>
                  <a:srgbClr val="000099"/>
                </a:solidFill>
              </a:rPr>
              <a:t>, включающие разактивирование, восстановление и уничтожение, аналогичны тем, которые описаны выше и использовались для симметричных ключей. 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06450"/>
            <a:ext cx="8001056" cy="549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Когда открытый ключ сертифицирован</a:t>
            </a:r>
            <a:r>
              <a:rPr lang="ru-RU" dirty="0" smtClean="0">
                <a:solidFill>
                  <a:srgbClr val="000099"/>
                </a:solidFill>
              </a:rPr>
              <a:t>, то, как правило, СЕРТ содержит открытый ключ (СЕРТ|ОК), сформированный УЦ, что гарантирует подлинность и принадлежность открытого ключа. Такой </a:t>
            </a:r>
            <a:r>
              <a:rPr lang="ru-RU" i="1" dirty="0" smtClean="0">
                <a:solidFill>
                  <a:srgbClr val="FF0066"/>
                </a:solidFill>
              </a:rPr>
              <a:t>СЕРТ|ОК может быть помещён в репозитарий (БДК) Службы единого каталога (</a:t>
            </a:r>
            <a:r>
              <a:rPr lang="en-US" i="1" dirty="0" smtClean="0">
                <a:solidFill>
                  <a:srgbClr val="FF0066"/>
                </a:solidFill>
              </a:rPr>
              <a:t>Directory</a:t>
            </a:r>
            <a:r>
              <a:rPr lang="ru-RU" i="1" dirty="0" smtClean="0">
                <a:solidFill>
                  <a:srgbClr val="FF0066"/>
                </a:solidFill>
              </a:rPr>
              <a:t>) или другую аналогичную службу для распространения</a:t>
            </a:r>
            <a:r>
              <a:rPr lang="ru-RU" dirty="0" smtClean="0">
                <a:solidFill>
                  <a:srgbClr val="000099"/>
                </a:solidFill>
              </a:rPr>
              <a:t>, или может быть отправлен назад владельцу при выполнении процедуры распределения.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Когда владелец СЕРТ|ОК передает данные, которые подписаны с помощью его закрытого ключа, он может дополнительно присоединять к данным свой СЕРТ|ОК</a:t>
            </a:r>
            <a:r>
              <a:rPr lang="ru-RU" dirty="0" smtClean="0">
                <a:solidFill>
                  <a:srgbClr val="000099"/>
                </a:solidFill>
              </a:rPr>
              <a:t>. </a:t>
            </a:r>
            <a:r>
              <a:rPr lang="ru-RU" i="1" dirty="0" smtClean="0">
                <a:solidFill>
                  <a:srgbClr val="FF0066"/>
                </a:solidFill>
              </a:rPr>
              <a:t>Пара ключей становится активной, когда открытый ключ сертифицирован</a:t>
            </a:r>
            <a:r>
              <a:rPr lang="ru-RU" dirty="0" smtClean="0">
                <a:solidFill>
                  <a:srgbClr val="000099"/>
                </a:solidFill>
              </a:rPr>
              <a:t>. Если пара ключей используется для формирования ЭЦП, то после того, как закрытый ключ был разактивирован или уничтожен, открытый ключ продолжает оставаться в активном или постактивном состоянии в течение неопределённого времени.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Доступ к открытому ключу может понадобиться при проверке ЭЦП</a:t>
            </a:r>
            <a:r>
              <a:rPr lang="ru-RU" dirty="0" smtClean="0">
                <a:solidFill>
                  <a:srgbClr val="000099"/>
                </a:solidFill>
              </a:rPr>
              <a:t>, которые были сформированы до истечения срока действия соответствующего закрытого ключа. Если ассиметричные методы используются в интересах служб обеспечения конфиденциальности, а ключ, используемый для зашифрования, был разактивирован или уничтожен, соответствующий парный ключ может оставаться в активном или постактивном состоянии для последующего более позднего расшифрования.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100" y="93980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400" dirty="0" smtClean="0">
                <a:solidFill>
                  <a:srgbClr val="000099"/>
                </a:solidFill>
              </a:rPr>
              <a:t>В данной главе представлена </a:t>
            </a:r>
            <a:r>
              <a:rPr lang="ru-RU" sz="3400" i="1" dirty="0" smtClean="0">
                <a:solidFill>
                  <a:srgbClr val="FF0066"/>
                </a:solidFill>
              </a:rPr>
              <a:t>общая модель обеспечения ключами</a:t>
            </a:r>
            <a:r>
              <a:rPr lang="ru-RU" sz="3400" dirty="0" smtClean="0">
                <a:solidFill>
                  <a:srgbClr val="000099"/>
                </a:solidFill>
              </a:rPr>
              <a:t>, которая не зависит от применения какого-либо криптоалгоритма. Однако определённые способы распределения ключей могут зависеть от свойств соответствующего алгоритма, например, свойств ассиметричных криптоалгоритмов.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3600" dirty="0" smtClean="0">
                <a:solidFill>
                  <a:srgbClr val="000099"/>
                </a:solidFill>
              </a:rPr>
              <a:t>Более того, </a:t>
            </a:r>
            <a:r>
              <a:rPr lang="ru-RU" sz="3600" i="1" dirty="0" smtClean="0">
                <a:solidFill>
                  <a:srgbClr val="FF0066"/>
                </a:solidFill>
              </a:rPr>
              <a:t>при использовании ключей для формирования ЭЦП открытая часть ключа будет оставаться в активном или постактивном состоянии</a:t>
            </a:r>
            <a:r>
              <a:rPr lang="ru-RU" sz="3600" dirty="0" smtClean="0">
                <a:solidFill>
                  <a:srgbClr val="000099"/>
                </a:solidFill>
              </a:rPr>
              <a:t>, а при использовании ключей для зашифрования закрытая часть ключа будет оставаться в активном или постактивном состоянии.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35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sz="2900" i="1" dirty="0" smtClean="0">
                <a:solidFill>
                  <a:srgbClr val="FF0066"/>
                </a:solidFill>
              </a:rPr>
              <a:t>Использование или прикладное применение ключа может определить услуги для этого ключа</a:t>
            </a:r>
            <a:r>
              <a:rPr lang="ru-RU" sz="2900" dirty="0" smtClean="0">
                <a:solidFill>
                  <a:srgbClr val="000099"/>
                </a:solidFill>
              </a:rPr>
              <a:t>. Например, система может решить отказать в регистрации сеансового ключа, так как процедура регистрации могла продолжаться гораздо больше, чем ЖЦ этого ключа. В противоположность этому, обязательно следует зарегистрировать секретный ключ, когда симметричные методы используются при формировании ЭЦП.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3028950"/>
            <a:ext cx="7993063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Обеспечение ключами представляет собой администрирование и предоставление (использование) услуг </a:t>
            </a:r>
            <a:r>
              <a:rPr lang="ru-RU" sz="2600" dirty="0" smtClean="0">
                <a:solidFill>
                  <a:srgbClr val="000099"/>
                </a:solidFill>
              </a:rPr>
              <a:t>по формированию, регистрации, сертификации, снятию с регистрации, распределению, инсталляции, хранению, архивированию, аннулированию, извлечению и уничтожению ключевой информации.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806450"/>
            <a:ext cx="8350250" cy="211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II. </a:t>
            </a: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Основные концепции</a:t>
            </a:r>
            <a:b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обеспечения ключами</a:t>
            </a:r>
            <a:b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2.1. Службы (услуги по) обеспечения(</a:t>
            </a:r>
            <a:r>
              <a:rPr lang="ru-RU" sz="3000" b="1" i="1" dirty="0" err="1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ю</a:t>
            </a: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) ключами</a:t>
            </a:r>
            <a:b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2.1.1. Общие положения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Обеспечение ключами зависит от базовых служб </a:t>
            </a:r>
            <a:r>
              <a:rPr lang="ru-RU" dirty="0" smtClean="0">
                <a:solidFill>
                  <a:srgbClr val="000099"/>
                </a:solidFill>
              </a:rPr>
              <a:t>формирования, регистрации, сертификации, распределения, инсталляции, хранения, архивирования, аннулирования, извлечения, снятия с регистрации и уничтожения. Эти службы могут быть частью системы обеспечения ключами или аналогичные услуги будут предоставляться другими провайдерами служб.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В зависимости от типа услуги, её провайдер будет выполнять определённый </a:t>
            </a:r>
            <a:r>
              <a:rPr lang="ru-RU" sz="3200" i="1" dirty="0" smtClean="0">
                <a:solidFill>
                  <a:srgbClr val="FF0066"/>
                </a:solidFill>
              </a:rPr>
              <a:t>минимальный набор требований по обеспечению безопасности </a:t>
            </a:r>
            <a:r>
              <a:rPr lang="ru-RU" sz="3200" dirty="0" smtClean="0">
                <a:solidFill>
                  <a:srgbClr val="000099"/>
                </a:solidFill>
              </a:rPr>
              <a:t>(например, защищённый информационный обмен), чтобы вызвать к себе доверие у всех взаимодействующих сторон. Например, провайдер услуг может быть ДТС.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На рис. 2 показано, что </a:t>
            </a:r>
            <a:r>
              <a:rPr lang="ru-RU" sz="3000" i="1" dirty="0" smtClean="0">
                <a:solidFill>
                  <a:srgbClr val="FF0066"/>
                </a:solidFill>
              </a:rPr>
              <a:t>услуги по обеспечению ключами расположены на одном и том же уровне и могут использоваться различными группами пользователей и процессов</a:t>
            </a:r>
            <a:r>
              <a:rPr lang="ru-RU" sz="3000" dirty="0" smtClean="0">
                <a:solidFill>
                  <a:srgbClr val="000099"/>
                </a:solidFill>
              </a:rPr>
              <a:t>. Последние могут воспользоваться различными средствами обеспечения ключами в рамках различных прикладных систем, причём в соответствие со своей спецификой. В Таблице 1 перечислены службы обеспечения ключами.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2"/>
          <p:cNvSpPr txBox="1">
            <a:spLocks noChangeArrowheads="1"/>
          </p:cNvSpPr>
          <p:nvPr/>
        </p:nvSpPr>
        <p:spPr bwMode="auto">
          <a:xfrm>
            <a:off x="971550" y="5962650"/>
            <a:ext cx="792162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2400"/>
              </a:lnSpc>
            </a:pPr>
            <a:r>
              <a:rPr lang="ru-RU" sz="2200" b="1" dirty="0" smtClean="0">
                <a:solidFill>
                  <a:srgbClr val="C00000"/>
                </a:solidFill>
              </a:rPr>
              <a:t>Рис. 2. Службы (услуги по) обеспечения(</a:t>
            </a:r>
            <a:r>
              <a:rPr lang="ru-RU" sz="2200" b="1" dirty="0" err="1" smtClean="0">
                <a:solidFill>
                  <a:srgbClr val="C00000"/>
                </a:solidFill>
              </a:rPr>
              <a:t>ю</a:t>
            </a:r>
            <a:r>
              <a:rPr lang="ru-RU" sz="2200" b="1" dirty="0" smtClean="0">
                <a:solidFill>
                  <a:srgbClr val="C00000"/>
                </a:solidFill>
              </a:rPr>
              <a:t>) ключами</a:t>
            </a:r>
            <a:endParaRPr lang="ru-RU" sz="2200" b="1" dirty="0">
              <a:solidFill>
                <a:srgbClr val="C00000"/>
              </a:solidFill>
            </a:endParaRPr>
          </a:p>
        </p:txBody>
      </p:sp>
      <p:grpSp>
        <p:nvGrpSpPr>
          <p:cNvPr id="85" name="Группа 84"/>
          <p:cNvGrpSpPr/>
          <p:nvPr/>
        </p:nvGrpSpPr>
        <p:grpSpPr>
          <a:xfrm>
            <a:off x="971421" y="939800"/>
            <a:ext cx="7913295" cy="4622800"/>
            <a:chOff x="971421" y="939800"/>
            <a:chExt cx="7913295" cy="4622800"/>
          </a:xfrm>
        </p:grpSpPr>
        <p:sp>
          <p:nvSpPr>
            <p:cNvPr id="61" name="Полилиния 60"/>
            <p:cNvSpPr/>
            <p:nvPr/>
          </p:nvSpPr>
          <p:spPr bwMode="auto">
            <a:xfrm>
              <a:off x="2054225" y="1971675"/>
              <a:ext cx="5759449" cy="2168525"/>
            </a:xfrm>
            <a:custGeom>
              <a:avLst/>
              <a:gdLst>
                <a:gd name="connsiteX0" fmla="*/ 0 w 299803"/>
                <a:gd name="connsiteY0" fmla="*/ 0 h 0"/>
                <a:gd name="connsiteX1" fmla="*/ 299803 w 299803"/>
                <a:gd name="connsiteY1" fmla="*/ 0 h 0"/>
                <a:gd name="connsiteX0" fmla="*/ 0 w 960203"/>
                <a:gd name="connsiteY0" fmla="*/ 0 h 139700"/>
                <a:gd name="connsiteX1" fmla="*/ 960203 w 960203"/>
                <a:gd name="connsiteY1" fmla="*/ 139700 h 139700"/>
                <a:gd name="connsiteX0" fmla="*/ 0 w 1158929"/>
                <a:gd name="connsiteY0" fmla="*/ 0 h 470467"/>
                <a:gd name="connsiteX1" fmla="*/ 1158929 w 1158929"/>
                <a:gd name="connsiteY1" fmla="*/ 470467 h 470467"/>
                <a:gd name="connsiteX0" fmla="*/ 266030 w 1424959"/>
                <a:gd name="connsiteY0" fmla="*/ 0 h 470467"/>
                <a:gd name="connsiteX1" fmla="*/ 276441 w 1424959"/>
                <a:gd name="connsiteY1" fmla="*/ 400364 h 470467"/>
                <a:gd name="connsiteX2" fmla="*/ 1424959 w 1424959"/>
                <a:gd name="connsiteY2" fmla="*/ 470467 h 470467"/>
                <a:gd name="connsiteX0" fmla="*/ 266030 w 2224184"/>
                <a:gd name="connsiteY0" fmla="*/ 158202 h 558566"/>
                <a:gd name="connsiteX1" fmla="*/ 276441 w 2224184"/>
                <a:gd name="connsiteY1" fmla="*/ 558566 h 558566"/>
                <a:gd name="connsiteX2" fmla="*/ 2224184 w 2224184"/>
                <a:gd name="connsiteY2" fmla="*/ 156822 h 558566"/>
                <a:gd name="connsiteX0" fmla="*/ 0 w 2273996"/>
                <a:gd name="connsiteY0" fmla="*/ 1380 h 468974"/>
                <a:gd name="connsiteX1" fmla="*/ 10411 w 2273996"/>
                <a:gd name="connsiteY1" fmla="*/ 401744 h 468974"/>
                <a:gd name="connsiteX2" fmla="*/ 1949372 w 2273996"/>
                <a:gd name="connsiteY2" fmla="*/ 402017 h 468974"/>
                <a:gd name="connsiteX3" fmla="*/ 1958154 w 2273996"/>
                <a:gd name="connsiteY3" fmla="*/ 0 h 468974"/>
                <a:gd name="connsiteX0" fmla="*/ 0 w 1958154"/>
                <a:gd name="connsiteY0" fmla="*/ 1380 h 468974"/>
                <a:gd name="connsiteX1" fmla="*/ 10411 w 1958154"/>
                <a:gd name="connsiteY1" fmla="*/ 401744 h 468974"/>
                <a:gd name="connsiteX2" fmla="*/ 1949372 w 1958154"/>
                <a:gd name="connsiteY2" fmla="*/ 402017 h 468974"/>
                <a:gd name="connsiteX3" fmla="*/ 1958154 w 1958154"/>
                <a:gd name="connsiteY3" fmla="*/ 0 h 468974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314484 w 2272638"/>
                <a:gd name="connsiteY0" fmla="*/ 1380 h 468974"/>
                <a:gd name="connsiteX1" fmla="*/ 324895 w 2272638"/>
                <a:gd name="connsiteY1" fmla="*/ 401744 h 468974"/>
                <a:gd name="connsiteX2" fmla="*/ 2263856 w 2272638"/>
                <a:gd name="connsiteY2" fmla="*/ 402017 h 468974"/>
                <a:gd name="connsiteX3" fmla="*/ 2272638 w 2272638"/>
                <a:gd name="connsiteY3" fmla="*/ 0 h 468974"/>
                <a:gd name="connsiteX0" fmla="*/ 314484 w 2272638"/>
                <a:gd name="connsiteY0" fmla="*/ 1380 h 468974"/>
                <a:gd name="connsiteX1" fmla="*/ 324895 w 2272638"/>
                <a:gd name="connsiteY1" fmla="*/ 401744 h 468974"/>
                <a:gd name="connsiteX2" fmla="*/ 2263856 w 2272638"/>
                <a:gd name="connsiteY2" fmla="*/ 402017 h 468974"/>
                <a:gd name="connsiteX3" fmla="*/ 2272638 w 2272638"/>
                <a:gd name="connsiteY3" fmla="*/ 0 h 468974"/>
                <a:gd name="connsiteX0" fmla="*/ 314484 w 2272638"/>
                <a:gd name="connsiteY0" fmla="*/ 1380 h 468974"/>
                <a:gd name="connsiteX1" fmla="*/ 324895 w 2272638"/>
                <a:gd name="connsiteY1" fmla="*/ 401744 h 468974"/>
                <a:gd name="connsiteX2" fmla="*/ 2263856 w 2272638"/>
                <a:gd name="connsiteY2" fmla="*/ 402017 h 468974"/>
                <a:gd name="connsiteX3" fmla="*/ 2272638 w 2272638"/>
                <a:gd name="connsiteY3" fmla="*/ 0 h 468974"/>
                <a:gd name="connsiteX0" fmla="*/ 314484 w 2272638"/>
                <a:gd name="connsiteY0" fmla="*/ 1380 h 402017"/>
                <a:gd name="connsiteX1" fmla="*/ 324895 w 2272638"/>
                <a:gd name="connsiteY1" fmla="*/ 401744 h 402017"/>
                <a:gd name="connsiteX2" fmla="*/ 2263856 w 2272638"/>
                <a:gd name="connsiteY2" fmla="*/ 402017 h 402017"/>
                <a:gd name="connsiteX3" fmla="*/ 2272638 w 2272638"/>
                <a:gd name="connsiteY3" fmla="*/ 0 h 402017"/>
                <a:gd name="connsiteX0" fmla="*/ 314484 w 2272638"/>
                <a:gd name="connsiteY0" fmla="*/ 1380 h 402017"/>
                <a:gd name="connsiteX1" fmla="*/ 324895 w 2272638"/>
                <a:gd name="connsiteY1" fmla="*/ 401744 h 402017"/>
                <a:gd name="connsiteX2" fmla="*/ 2263856 w 2272638"/>
                <a:gd name="connsiteY2" fmla="*/ 402017 h 402017"/>
                <a:gd name="connsiteX3" fmla="*/ 2272638 w 2272638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0411 w 1958154"/>
                <a:gd name="connsiteY1" fmla="*/ 401744 h 402017"/>
                <a:gd name="connsiteX2" fmla="*/ 1949372 w 1958154"/>
                <a:gd name="connsiteY2" fmla="*/ 402017 h 402017"/>
                <a:gd name="connsiteX3" fmla="*/ 1958154 w 1958154"/>
                <a:gd name="connsiteY3" fmla="*/ 0 h 402017"/>
                <a:gd name="connsiteX0" fmla="*/ 0 w 1958154"/>
                <a:gd name="connsiteY0" fmla="*/ 1380 h 402017"/>
                <a:gd name="connsiteX1" fmla="*/ 1949372 w 1958154"/>
                <a:gd name="connsiteY1" fmla="*/ 402017 h 402017"/>
                <a:gd name="connsiteX2" fmla="*/ 1958154 w 1958154"/>
                <a:gd name="connsiteY2" fmla="*/ 0 h 402017"/>
                <a:gd name="connsiteX0" fmla="*/ 0 w 1958154"/>
                <a:gd name="connsiteY0" fmla="*/ 1380 h 1380"/>
                <a:gd name="connsiteX1" fmla="*/ 1958154 w 1958154"/>
                <a:gd name="connsiteY1" fmla="*/ 0 h 1380"/>
                <a:gd name="connsiteX0" fmla="*/ 0 w 1958154"/>
                <a:gd name="connsiteY0" fmla="*/ 1380 h 1380"/>
                <a:gd name="connsiteX1" fmla="*/ 1958154 w 1958154"/>
                <a:gd name="connsiteY1" fmla="*/ 0 h 1380"/>
                <a:gd name="connsiteX0" fmla="*/ 7200 w 1965354"/>
                <a:gd name="connsiteY0" fmla="*/ 1380 h 118152"/>
                <a:gd name="connsiteX1" fmla="*/ 0 w 1965354"/>
                <a:gd name="connsiteY1" fmla="*/ 118152 h 118152"/>
                <a:gd name="connsiteX2" fmla="*/ 1965354 w 1965354"/>
                <a:gd name="connsiteY2" fmla="*/ 0 h 118152"/>
                <a:gd name="connsiteX0" fmla="*/ 0 w 1958154"/>
                <a:gd name="connsiteY0" fmla="*/ 1380 h 1380"/>
                <a:gd name="connsiteX1" fmla="*/ 1958154 w 1958154"/>
                <a:gd name="connsiteY1" fmla="*/ 0 h 1380"/>
                <a:gd name="connsiteX0" fmla="*/ 0 w 1958154"/>
                <a:gd name="connsiteY0" fmla="*/ 1380 h 112225"/>
                <a:gd name="connsiteX1" fmla="*/ 2160 w 1958154"/>
                <a:gd name="connsiteY1" fmla="*/ 112225 h 112225"/>
                <a:gd name="connsiteX2" fmla="*/ 1958154 w 1958154"/>
                <a:gd name="connsiteY2" fmla="*/ 0 h 112225"/>
                <a:gd name="connsiteX0" fmla="*/ 0 w 1958154"/>
                <a:gd name="connsiteY0" fmla="*/ 1380 h 131193"/>
                <a:gd name="connsiteX1" fmla="*/ 2160 w 1958154"/>
                <a:gd name="connsiteY1" fmla="*/ 131193 h 131193"/>
                <a:gd name="connsiteX2" fmla="*/ 1958154 w 1958154"/>
                <a:gd name="connsiteY2" fmla="*/ 0 h 131193"/>
                <a:gd name="connsiteX0" fmla="*/ 0 w 1959181"/>
                <a:gd name="connsiteY0" fmla="*/ 1380 h 131982"/>
                <a:gd name="connsiteX1" fmla="*/ 2160 w 1959181"/>
                <a:gd name="connsiteY1" fmla="*/ 131193 h 131982"/>
                <a:gd name="connsiteX2" fmla="*/ 1959181 w 1959181"/>
                <a:gd name="connsiteY2" fmla="*/ 131982 h 131982"/>
                <a:gd name="connsiteX3" fmla="*/ 1958154 w 1959181"/>
                <a:gd name="connsiteY3" fmla="*/ 0 h 131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9181" h="131982">
                  <a:moveTo>
                    <a:pt x="0" y="1380"/>
                  </a:moveTo>
                  <a:lnTo>
                    <a:pt x="2160" y="131193"/>
                  </a:lnTo>
                  <a:lnTo>
                    <a:pt x="1959181" y="131982"/>
                  </a:lnTo>
                  <a:cubicBezTo>
                    <a:pt x="1958839" y="87988"/>
                    <a:pt x="1958496" y="43994"/>
                    <a:pt x="1958154" y="0"/>
                  </a:cubicBezTo>
                </a:path>
              </a:pathLst>
            </a:custGeom>
            <a:noFill/>
            <a:ln w="571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070" name="Text Box 22"/>
            <p:cNvSpPr txBox="1">
              <a:spLocks noChangeArrowheads="1"/>
            </p:cNvSpPr>
            <p:nvPr/>
          </p:nvSpPr>
          <p:spPr bwMode="auto">
            <a:xfrm>
              <a:off x="3727450" y="939800"/>
              <a:ext cx="2408628" cy="1022350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Формирование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200" b="1" dirty="0" smtClean="0"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сертификата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ключа</a:t>
              </a:r>
            </a:p>
          </p:txBody>
        </p:sp>
        <p:sp>
          <p:nvSpPr>
            <p:cNvPr id="88" name="Text Box 22"/>
            <p:cNvSpPr txBox="1">
              <a:spLocks noChangeArrowheads="1"/>
            </p:cNvSpPr>
            <p:nvPr/>
          </p:nvSpPr>
          <p:spPr bwMode="auto">
            <a:xfrm>
              <a:off x="5105400" y="2184400"/>
              <a:ext cx="2400300" cy="102235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3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Распределение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300" b="1" dirty="0" smtClean="0"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ключа</a:t>
              </a:r>
              <a:endParaRPr kumimoji="0" lang="ru-RU" sz="23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>
                      <a:lumMod val="75000"/>
                    </a:schemeClr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971421" y="948232"/>
              <a:ext cx="2401366" cy="1022350"/>
            </a:xfrm>
            <a:prstGeom prst="rect">
              <a:avLst/>
            </a:prstGeom>
            <a:solidFill>
              <a:srgbClr val="E7E3F1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Формирование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b="1" dirty="0" smtClean="0"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ключа</a:t>
              </a:r>
              <a:endPara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>
                      <a:lumMod val="75000"/>
                    </a:schemeClr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93950" y="2184400"/>
              <a:ext cx="2401366" cy="102235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Регистрация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b="1" dirty="0" smtClean="0"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ключа</a:t>
              </a:r>
              <a:endPara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>
                      <a:lumMod val="75000"/>
                    </a:schemeClr>
                  </a:outerShdw>
                </a:effectLst>
                <a:latin typeface="+mn-lt"/>
                <a:cs typeface="Arial" pitchFamily="34" charset="0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6483350" y="939800"/>
              <a:ext cx="2401366" cy="1022350"/>
            </a:xfrm>
            <a:prstGeom prst="rect">
              <a:avLst/>
            </a:prstGeom>
            <a:solidFill>
              <a:srgbClr val="E1FFE1"/>
            </a:solidFill>
            <a:ln w="38100">
              <a:solidFill>
                <a:schemeClr val="accent5">
                  <a:lumMod val="50000"/>
                </a:schemeClr>
              </a:solidFill>
              <a:miter lim="800000"/>
              <a:headEnd/>
              <a:tailEnd/>
            </a:ln>
            <a:effectLst>
              <a:outerShdw dist="50800" dir="2700000" algn="ctr" rotWithShape="0">
                <a:srgbClr val="FFC000"/>
              </a:outerShdw>
            </a:effectLst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4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Уничтожение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400" b="1" dirty="0" smtClean="0"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ключа</a:t>
              </a:r>
              <a:endParaRPr kumimoji="0" lang="ru-RU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>
                  <a:outerShdw dist="25400" dir="2700000" algn="ctr" rotWithShape="0">
                    <a:schemeClr val="bg1">
                      <a:lumMod val="75000"/>
                    </a:schemeClr>
                  </a:outerShdw>
                </a:effectLst>
                <a:latin typeface="+mn-lt"/>
                <a:cs typeface="Arial" pitchFamily="34" charset="0"/>
              </a:endParaRPr>
            </a:p>
          </p:txBody>
        </p:sp>
        <p:grpSp>
          <p:nvGrpSpPr>
            <p:cNvPr id="57" name="Группа 56"/>
            <p:cNvGrpSpPr/>
            <p:nvPr/>
          </p:nvGrpSpPr>
          <p:grpSpPr>
            <a:xfrm>
              <a:off x="5994400" y="4140200"/>
              <a:ext cx="2133600" cy="1422400"/>
              <a:chOff x="6705600" y="4140200"/>
              <a:chExt cx="2133600" cy="1422400"/>
            </a:xfrm>
          </p:grpSpPr>
          <p:sp>
            <p:nvSpPr>
              <p:cNvPr id="55" name="Выноска со стрелкой вверх 54"/>
              <p:cNvSpPr/>
              <p:nvPr/>
            </p:nvSpPr>
            <p:spPr bwMode="auto">
              <a:xfrm>
                <a:off x="6705600" y="4140200"/>
                <a:ext cx="2133600" cy="1422400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5654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 cap="flat" cmpd="sng" algn="ctr">
                <a:solidFill>
                  <a:srgbClr val="7030A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6794500" y="4851400"/>
                <a:ext cx="1955800" cy="6155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Пользователь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N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endParaRPr>
              </a:p>
            </p:txBody>
          </p:sp>
        </p:grpSp>
        <p:grpSp>
          <p:nvGrpSpPr>
            <p:cNvPr id="58" name="Группа 57"/>
            <p:cNvGrpSpPr/>
            <p:nvPr/>
          </p:nvGrpSpPr>
          <p:grpSpPr>
            <a:xfrm>
              <a:off x="1682750" y="4140200"/>
              <a:ext cx="2133600" cy="1422400"/>
              <a:chOff x="6705600" y="4140200"/>
              <a:chExt cx="2133600" cy="1422400"/>
            </a:xfrm>
          </p:grpSpPr>
          <p:sp>
            <p:nvSpPr>
              <p:cNvPr id="59" name="Выноска со стрелкой вверх 58"/>
              <p:cNvSpPr/>
              <p:nvPr/>
            </p:nvSpPr>
            <p:spPr bwMode="auto">
              <a:xfrm>
                <a:off x="6705600" y="4140200"/>
                <a:ext cx="2133600" cy="1422400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5654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38100" cap="flat" cmpd="sng" algn="ctr">
                <a:solidFill>
                  <a:srgbClr val="7030A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0" name="Text Box 22"/>
              <p:cNvSpPr txBox="1">
                <a:spLocks noChangeArrowheads="1"/>
              </p:cNvSpPr>
              <p:nvPr/>
            </p:nvSpPr>
            <p:spPr bwMode="auto">
              <a:xfrm>
                <a:off x="6794500" y="4851400"/>
                <a:ext cx="1955800" cy="61555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sz="2000" b="1" i="0" u="none" strike="noStrike" cap="none" normalizeH="0" baseline="0" dirty="0" smtClean="0">
                    <a:ln>
                      <a:noFill/>
                    </a:ln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Пользователь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2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b="1" dirty="0" smtClean="0">
                    <a:solidFill>
                      <a:srgbClr val="C00000"/>
                    </a:solidFill>
                    <a:effectLst>
                      <a:outerShdw dist="254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1</a:t>
                </a:r>
                <a:endParaRPr kumimoji="0" lang="ru-RU" sz="2000" b="1" i="0" u="none" strike="noStrike" cap="none" normalizeH="0" baseline="0" dirty="0" smtClean="0">
                  <a:ln>
                    <a:noFill/>
                  </a:ln>
                  <a:solidFill>
                    <a:srgbClr val="C00000"/>
                  </a:solidFill>
                  <a:effectLst>
                    <a:outerShdw dist="254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endParaRPr>
              </a:p>
            </p:txBody>
          </p:sp>
        </p:grpSp>
        <p:cxnSp>
          <p:nvCxnSpPr>
            <p:cNvPr id="63" name="Прямая соединительная линия 62"/>
            <p:cNvCxnSpPr/>
            <p:nvPr/>
          </p:nvCxnSpPr>
          <p:spPr bwMode="auto">
            <a:xfrm rot="5400000">
              <a:off x="3883819" y="3050381"/>
              <a:ext cx="217805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Прямая соединительная линия 64"/>
            <p:cNvCxnSpPr/>
            <p:nvPr/>
          </p:nvCxnSpPr>
          <p:spPr bwMode="auto">
            <a:xfrm rot="5400000">
              <a:off x="3039269" y="3672681"/>
              <a:ext cx="93345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Прямая соединительная линия 66"/>
            <p:cNvCxnSpPr/>
            <p:nvPr/>
          </p:nvCxnSpPr>
          <p:spPr bwMode="auto">
            <a:xfrm rot="5400000">
              <a:off x="5928519" y="3672681"/>
              <a:ext cx="933450" cy="1588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74" name="Группа 73"/>
            <p:cNvGrpSpPr/>
            <p:nvPr/>
          </p:nvGrpSpPr>
          <p:grpSpPr>
            <a:xfrm>
              <a:off x="4527550" y="5073650"/>
              <a:ext cx="755650" cy="133350"/>
              <a:chOff x="4438650" y="4718050"/>
              <a:chExt cx="755650" cy="133350"/>
            </a:xfrm>
          </p:grpSpPr>
          <p:sp>
            <p:nvSpPr>
              <p:cNvPr id="68" name="Овал 67"/>
              <p:cNvSpPr/>
              <p:nvPr/>
            </p:nvSpPr>
            <p:spPr bwMode="auto">
              <a:xfrm>
                <a:off x="4438650" y="4718050"/>
                <a:ext cx="133350" cy="133350"/>
              </a:xfrm>
              <a:prstGeom prst="ellipse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69" name="Овал 68"/>
              <p:cNvSpPr/>
              <p:nvPr/>
            </p:nvSpPr>
            <p:spPr bwMode="auto">
              <a:xfrm>
                <a:off x="4749800" y="4718050"/>
                <a:ext cx="133350" cy="133350"/>
              </a:xfrm>
              <a:prstGeom prst="ellipse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3" name="Овал 72"/>
              <p:cNvSpPr/>
              <p:nvPr/>
            </p:nvSpPr>
            <p:spPr bwMode="auto">
              <a:xfrm>
                <a:off x="5060950" y="4718050"/>
                <a:ext cx="133350" cy="133350"/>
              </a:xfrm>
              <a:prstGeom prst="ellipse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</p:grpSp>
        <p:grpSp>
          <p:nvGrpSpPr>
            <p:cNvPr id="75" name="Группа 74"/>
            <p:cNvGrpSpPr/>
            <p:nvPr/>
          </p:nvGrpSpPr>
          <p:grpSpPr>
            <a:xfrm>
              <a:off x="6705600" y="3651250"/>
              <a:ext cx="755650" cy="133350"/>
              <a:chOff x="4438650" y="4718050"/>
              <a:chExt cx="755650" cy="133350"/>
            </a:xfrm>
          </p:grpSpPr>
          <p:sp>
            <p:nvSpPr>
              <p:cNvPr id="77" name="Овал 76"/>
              <p:cNvSpPr/>
              <p:nvPr/>
            </p:nvSpPr>
            <p:spPr bwMode="auto">
              <a:xfrm>
                <a:off x="4438650" y="4718050"/>
                <a:ext cx="133350" cy="133350"/>
              </a:xfrm>
              <a:prstGeom prst="ellipse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0" name="Овал 79"/>
              <p:cNvSpPr/>
              <p:nvPr/>
            </p:nvSpPr>
            <p:spPr bwMode="auto">
              <a:xfrm>
                <a:off x="4749800" y="4718050"/>
                <a:ext cx="133350" cy="133350"/>
              </a:xfrm>
              <a:prstGeom prst="ellipse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82" name="Овал 81"/>
              <p:cNvSpPr/>
              <p:nvPr/>
            </p:nvSpPr>
            <p:spPr bwMode="auto">
              <a:xfrm>
                <a:off x="5060950" y="4718050"/>
                <a:ext cx="133350" cy="133350"/>
              </a:xfrm>
              <a:prstGeom prst="ellipse">
                <a:avLst/>
              </a:prstGeom>
              <a:solidFill>
                <a:srgbClr val="FF3300"/>
              </a:solidFill>
              <a:ln w="952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</p:grpSp>
      </p:grp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Взаимосвязи между преобразованиями и услугами (службами)</a:t>
            </a:r>
            <a:r>
              <a:rPr lang="ru-RU" sz="3600" dirty="0" smtClean="0">
                <a:solidFill>
                  <a:srgbClr val="000099"/>
                </a:solidFill>
              </a:rPr>
              <a:t> также представлены в Таблице 1. Любой соответствующий криптографический способ (метод) будет использовать только подмножество услуг (служб), представленных в Таблице 1.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1550" y="1028700"/>
          <a:ext cx="7912101" cy="5525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dist="38100" dir="2700000" algn="tl" rotWithShape="0">
                              <a:schemeClr val="accent3"/>
                            </a:outerShdw>
                          </a:effectLst>
                        </a:rPr>
                        <a:t>Преобразования</a:t>
                      </a:r>
                      <a:endParaRPr lang="ru-RU" sz="2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dist="38100" dir="2700000" algn="tl" rotWithShape="0">
                            <a:schemeClr val="accent3"/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dist="38100" dir="2700000" algn="tl" rotWithShape="0">
                              <a:schemeClr val="accent3"/>
                            </a:outerShdw>
                          </a:effectLst>
                        </a:rPr>
                        <a:t>Услуги (службы)</a:t>
                      </a:r>
                      <a:endParaRPr lang="ru-RU" sz="2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dist="38100" dir="2700000" algn="tl" rotWithShape="0">
                            <a:schemeClr val="accent3"/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dist="38100" dir="2700000" algn="tl" rotWithShape="0">
                              <a:schemeClr val="accent3"/>
                            </a:outerShdw>
                          </a:effectLst>
                        </a:rPr>
                        <a:t>Примечания</a:t>
                      </a:r>
                      <a:endParaRPr lang="ru-RU" sz="2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dist="38100" dir="2700000" algn="tl" rotWithShape="0">
                            <a:schemeClr val="accent3"/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l"/>
                      <a:r>
                        <a:rPr lang="ru-RU" sz="2400" b="1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</a:rPr>
                        <a:t>Формирование</a:t>
                      </a:r>
                      <a:endParaRPr lang="ru-RU" sz="2400" b="1" dirty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Формирование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Извлечение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Регистрация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 (здесь или при активировании)</a:t>
                      </a:r>
                    </a:p>
                  </a:txBody>
                  <a:tcPr marL="17780" marR="17780" marT="36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Формирование СЕРТ ключа</a:t>
                      </a:r>
                    </a:p>
                  </a:txBody>
                  <a:tcPr marL="17780" marR="17780" marT="72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Распределение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Хранение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ru-RU" sz="2200" b="1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</a:rPr>
                        <a:t>Активирование</a:t>
                      </a:r>
                      <a:endParaRPr lang="ru-RU" sz="2200" b="1" dirty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Формирование СЕРТ ключа</a:t>
                      </a:r>
                    </a:p>
                  </a:txBody>
                  <a:tcPr marL="17780" marR="17780" marT="72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Распределение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Извлечение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Инсталляция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Хранение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Регистрация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 (здесь или при формировании)</a:t>
                      </a:r>
                    </a:p>
                  </a:txBody>
                  <a:tcPr marL="17780" marR="17780" marT="36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9950" y="49530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i="1" dirty="0" smtClean="0">
                <a:solidFill>
                  <a:srgbClr val="C00000"/>
                </a:solidFill>
                <a:effectLst>
                  <a:outerShdw dist="38100" dir="2700000" algn="tl" rotWithShape="0">
                    <a:srgbClr val="FF3300">
                      <a:alpha val="40000"/>
                    </a:srgbClr>
                  </a:outerShdw>
                </a:effectLst>
              </a:rPr>
              <a:t>Таблица 1,а</a:t>
            </a:r>
            <a:endParaRPr lang="ru-RU" b="1" i="1" dirty="0">
              <a:solidFill>
                <a:srgbClr val="C00000"/>
              </a:solidFill>
              <a:effectLst>
                <a:outerShdw dist="38100" dir="2700000" algn="tl" rotWithShape="0">
                  <a:srgbClr val="FF33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971550" y="1295400"/>
          <a:ext cx="7912101" cy="504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dist="38100" dir="2700000" algn="tl" rotWithShape="0">
                              <a:schemeClr val="accent3"/>
                            </a:outerShdw>
                          </a:effectLst>
                        </a:rPr>
                        <a:t>Преобразования</a:t>
                      </a:r>
                      <a:endParaRPr lang="ru-RU" sz="2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dist="38100" dir="2700000" algn="tl" rotWithShape="0">
                            <a:schemeClr val="accent3"/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dist="38100" dir="2700000" algn="tl" rotWithShape="0">
                              <a:schemeClr val="accent3"/>
                            </a:outerShdw>
                          </a:effectLst>
                        </a:rPr>
                        <a:t>Услуги (службы)</a:t>
                      </a:r>
                      <a:endParaRPr lang="ru-RU" sz="2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dist="38100" dir="2700000" algn="tl" rotWithShape="0">
                            <a:schemeClr val="accent3"/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smtClean="0">
                          <a:solidFill>
                            <a:schemeClr val="tx2">
                              <a:lumMod val="20000"/>
                              <a:lumOff val="80000"/>
                            </a:schemeClr>
                          </a:solidFill>
                          <a:effectLst>
                            <a:outerShdw dist="38100" dir="2700000" algn="tl" rotWithShape="0">
                              <a:schemeClr val="accent3"/>
                            </a:outerShdw>
                          </a:effectLst>
                        </a:rPr>
                        <a:t>Примечания</a:t>
                      </a:r>
                      <a:endParaRPr lang="ru-RU" sz="2200" dirty="0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>
                          <a:outerShdw dist="38100" dir="2700000" algn="tl" rotWithShape="0">
                            <a:schemeClr val="accent3"/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l"/>
                      <a:r>
                        <a:rPr lang="ru-RU" sz="2000" b="1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</a:rPr>
                        <a:t>Разактивирование</a:t>
                      </a:r>
                      <a:endParaRPr lang="ru-RU" sz="2000" b="1" dirty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Хранение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2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Архивирование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 (здесь или при уничтожении)</a:t>
                      </a:r>
                    </a:p>
                  </a:txBody>
                  <a:tcPr marL="17780" marR="17780" marT="72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Аннулирование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20">
                <a:tc rowSpan="5">
                  <a:txBody>
                    <a:bodyPr/>
                    <a:lstStyle/>
                    <a:p>
                      <a:r>
                        <a:rPr lang="ru-RU" sz="2200" b="1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</a:rPr>
                        <a:t>Восстановление</a:t>
                      </a:r>
                      <a:endParaRPr lang="ru-RU" sz="2200" b="1" dirty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1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Формирование СЕРТ ключа</a:t>
                      </a:r>
                    </a:p>
                  </a:txBody>
                  <a:tcPr marL="17780" marR="17780" marT="72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Распределение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20">
                <a:tc vMerge="1">
                  <a:txBody>
                    <a:bodyPr/>
                    <a:lstStyle/>
                    <a:p>
                      <a:endParaRPr lang="ru-RU" sz="2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Извлечение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12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Инсталляция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Хранение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Не 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ru-RU" sz="2200" b="1" dirty="0" smtClean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</a:rPr>
                        <a:t>Уничтожение</a:t>
                      </a:r>
                      <a:endParaRPr lang="ru-RU" sz="2200" b="1" dirty="0">
                        <a:solidFill>
                          <a:srgbClr val="C00000"/>
                        </a:solidFill>
                        <a:effectLst>
                          <a:outerShdw dist="38100" dir="2700000" algn="ctr" rotWithShape="0">
                            <a:schemeClr val="bg1">
                              <a:lumMod val="75000"/>
                            </a:schemeClr>
                          </a:outerShdw>
                        </a:effectLst>
                      </a:endParaRPr>
                    </a:p>
                  </a:txBody>
                  <a:tcPr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Снятие с регистрации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Обязательная, если был зарегистрирован</a:t>
                      </a:r>
                    </a:p>
                  </a:txBody>
                  <a:tcPr marL="17780" marR="17780" marT="72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2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Уничтожение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Обязательная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16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8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+mn-lt"/>
                          <a:ea typeface="Times New Roman"/>
                          <a:cs typeface="Times New Roman"/>
                        </a:rPr>
                        <a:t>Архивирование ключа</a:t>
                      </a:r>
                    </a:p>
                  </a:txBody>
                  <a:tcPr marL="17780" marR="17780" marT="0" marB="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700"/>
                        </a:lnSpc>
                        <a:spcAft>
                          <a:spcPts val="0"/>
                        </a:spcAft>
                      </a:pPr>
                      <a:r>
                        <a:rPr lang="ru-RU" sz="1700" b="1" i="1" dirty="0">
                          <a:solidFill>
                            <a:srgbClr val="C00000"/>
                          </a:solidFill>
                          <a:effectLst>
                            <a:outerShdw dist="38100" dir="2700000" algn="ctr" rotWithShape="0">
                              <a:schemeClr val="bg1">
                                <a:lumMod val="75000"/>
                              </a:schemeClr>
                            </a:outerShdw>
                          </a:effectLst>
                          <a:latin typeface="Arial Narrow" pitchFamily="34" charset="0"/>
                          <a:ea typeface="Times New Roman"/>
                          <a:cs typeface="Times New Roman"/>
                        </a:rPr>
                        <a:t>Не обязательная (здесь или при разактивировании)</a:t>
                      </a:r>
                    </a:p>
                  </a:txBody>
                  <a:tcPr marL="17780" marR="17780" marT="72000" marB="36000" anchor="ctr" anchorCtr="1">
                    <a:lnL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49950" y="628650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i="1" dirty="0" smtClean="0">
                <a:solidFill>
                  <a:srgbClr val="C00000"/>
                </a:solidFill>
                <a:effectLst>
                  <a:outerShdw dist="38100" dir="2700000" algn="tl" rotWithShape="0">
                    <a:srgbClr val="FF3300">
                      <a:alpha val="40000"/>
                    </a:srgbClr>
                  </a:outerShdw>
                </a:effectLst>
              </a:rPr>
              <a:t>Таблица 1,б</a:t>
            </a:r>
            <a:endParaRPr lang="ru-RU" b="1" i="1" dirty="0">
              <a:solidFill>
                <a:srgbClr val="C00000"/>
              </a:solidFill>
              <a:effectLst>
                <a:outerShdw dist="38100" dir="2700000" algn="tl" rotWithShape="0">
                  <a:srgbClr val="FF33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099" y="870644"/>
            <a:ext cx="8001056" cy="55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2900" dirty="0" smtClean="0">
                <a:solidFill>
                  <a:srgbClr val="000099"/>
                </a:solidFill>
              </a:rPr>
              <a:t>Особое внимание обращено на </a:t>
            </a:r>
            <a:r>
              <a:rPr lang="ru-RU" sz="2900" i="1" dirty="0" smtClean="0">
                <a:solidFill>
                  <a:srgbClr val="FF0066"/>
                </a:solidFill>
              </a:rPr>
              <a:t>реализационные аспекты автоматизированных и обычных («ручных») систем обеспечения ключами</a:t>
            </a:r>
            <a:r>
              <a:rPr lang="ru-RU" sz="2900" dirty="0" smtClean="0">
                <a:solidFill>
                  <a:srgbClr val="000099"/>
                </a:solidFill>
              </a:rPr>
              <a:t>, включая структуры элементов данных и последовательностей процедур, которые используются при предоставлении услуг по обеспечению ключами. Как и в других СЛБ, обеспечение ключами может осуществляться только в рамках контекста принятой ПЛБ.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Эта служба (услуга) привлекается (предоставляется) при формировании ключей безопасным способом для соответствующего криптографического алгоритма</a:t>
            </a:r>
            <a:r>
              <a:rPr lang="ru-RU" dirty="0" smtClean="0">
                <a:solidFill>
                  <a:srgbClr val="000099"/>
                </a:solidFill>
              </a:rPr>
              <a:t>. Это предполагает, что процедура формирования ключа не может подвергаться манипулированию, и что ключи были сформированы непредсказуемым способом и соответствующим образом были распределены. 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2.1.2. Формирование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5083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100" i="1" dirty="0" smtClean="0">
                <a:solidFill>
                  <a:srgbClr val="FF0066"/>
                </a:solidFill>
              </a:rPr>
              <a:t>Такое распределение определяется криптоалгоритмом</a:t>
            </a:r>
            <a:r>
              <a:rPr lang="ru-RU" sz="3100" dirty="0" smtClean="0">
                <a:solidFill>
                  <a:srgbClr val="000099"/>
                </a:solidFill>
              </a:rPr>
              <a:t>, для которого оно будет использоваться, и необходимым уровнем криптографической защиты. Формирование некоторых ключей, например, мастер-ключей, требует специализированной поддержки, так как знание этих ключей предполагает доступ ко всем связанным или извлекаемым ключам.</a:t>
            </a:r>
            <a:endParaRPr lang="ru-RU" sz="31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Процедура формирования ключей всегда основана на генераторах случайных чисел </a:t>
            </a:r>
            <a:r>
              <a:rPr lang="ru-RU" sz="3200" dirty="0" smtClean="0">
                <a:solidFill>
                  <a:srgbClr val="000099"/>
                </a:solidFill>
              </a:rPr>
              <a:t>(ГСЧ). Очень важно, чтобы ГСЧ не генерировали случайные числа, которые являются предсказуемыми, а также, чтобы ГСЧ генерировали случайные числа, которые охватывали бы весь диапазон ключей алгоритма равномерным образом.</a:t>
            </a:r>
            <a:endParaRPr lang="ru-RU" sz="31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8001056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Например, если ГСЧ формирует ключи для 128-битового симметричного криптоалгоритма, а вырабатывает эффективно только 32 бита (т. е. обеспечивая наилучшую энтропию) ключа из 128 бит, то </a:t>
            </a:r>
            <a:r>
              <a:rPr lang="ru-RU" sz="3200" i="1" dirty="0" smtClean="0">
                <a:solidFill>
                  <a:srgbClr val="FF0066"/>
                </a:solidFill>
              </a:rPr>
              <a:t>такой процесс формирования ключей считается непригодным</a:t>
            </a:r>
            <a:r>
              <a:rPr lang="ru-RU" sz="3200" dirty="0" smtClean="0">
                <a:solidFill>
                  <a:srgbClr val="000099"/>
                </a:solidFill>
              </a:rPr>
              <a:t>. Стандарт ISO/IEC 18031 вводит требования к ГСЧ.</a:t>
            </a:r>
            <a:endParaRPr lang="ru-RU" sz="31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49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Служба регистрации ключей «привязывает» ключ к объекту. Эта процедура осуществляется Центром регистрации (ЦР) и, как правило, при использовании ассиметричных криптографических методов</a:t>
            </a:r>
            <a:r>
              <a:rPr lang="ru-RU" sz="2400" dirty="0" smtClean="0">
                <a:solidFill>
                  <a:srgbClr val="000099"/>
                </a:solidFill>
              </a:rPr>
              <a:t>. Когда объект желает зарегистрировать ключ, он должен обратиться ЦР. Процедура регистрации ключа использует запрос на регистрацию и подтверждение такой регистрации. ЦР ведёт реестр ключей и необходимой информации, обеспечивая его безопасность. Процедурами, осуществляемыми ЦР, являются регистрация и снятие с регистрации (учёта).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2.1.3. Регистрация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828800"/>
            <a:ext cx="8001056" cy="407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6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Служба формирования СЕРТ ключа гарантирует связь открытого ключа с субъектом, которая обеспечивается УЦ</a:t>
            </a:r>
            <a:r>
              <a:rPr lang="ru-RU" sz="3600" dirty="0" smtClean="0">
                <a:solidFill>
                  <a:srgbClr val="000099"/>
                </a:solidFill>
              </a:rPr>
              <a:t>. Если УЦ получает запрос на сертификацию ключа, то он формирует СЕРТ ключа.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2.1.4. Формирование СЕРТ ключа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(сертификация ключа)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428750"/>
            <a:ext cx="8001056" cy="4968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Процедура распределение ключа представляет собой совокупность субпроцедур по безопасному (защищённому) предоставлению авторизованным сторонам информационного обмена определённых данных, относящихся к обеспечению ключами</a:t>
            </a:r>
            <a:r>
              <a:rPr lang="ru-RU" sz="2400" dirty="0" smtClean="0">
                <a:solidFill>
                  <a:srgbClr val="000099"/>
                </a:solidFill>
              </a:rPr>
              <a:t>. Далее в качестве отдельного случая процедуры распределения ключа рассматривается процедура трансляции ключа, при которой ключевая информация формируется между взаимодействующими сторонами информационного обмена с привлечением центра доставки ключей (ЦДК, </a:t>
            </a:r>
            <a:r>
              <a:rPr lang="en-US" sz="2400" dirty="0" smtClean="0">
                <a:solidFill>
                  <a:srgbClr val="000099"/>
                </a:solidFill>
              </a:rPr>
              <a:t>Key Translation Centre</a:t>
            </a:r>
            <a:r>
              <a:rPr lang="ru-RU" sz="2400" dirty="0" smtClean="0">
                <a:solidFill>
                  <a:srgbClr val="000099"/>
                </a:solidFill>
              </a:rPr>
              <a:t>).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8509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2.1.5. Распределение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33985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dirty="0" smtClean="0">
                <a:solidFill>
                  <a:srgbClr val="000099"/>
                </a:solidFill>
              </a:rPr>
              <a:t>Услуга по инсталляции ключа всегда предоставляется ещё до начала использования ключа. </a:t>
            </a:r>
            <a:r>
              <a:rPr lang="ru-RU" i="1" dirty="0" smtClean="0">
                <a:solidFill>
                  <a:srgbClr val="FF0066"/>
                </a:solidFill>
              </a:rPr>
              <a:t>Процедура инсталляции ключа означает размещение и формирование ключа внутри средства обеспечения ключами</a:t>
            </a:r>
            <a:r>
              <a:rPr lang="ru-RU" dirty="0" smtClean="0">
                <a:solidFill>
                  <a:srgbClr val="000099"/>
                </a:solidFill>
              </a:rPr>
              <a:t>, причём соответствующим способом, обеспечивающим защиту ключа от его компрометации. В своём минимальном варианте функция (процедура) инсталляции ключа представляет собой пометку ключа как «используемого».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80645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2.1.6. Инсталляция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50950"/>
            <a:ext cx="8001056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Служба хранения ключей обеспечивает защищённое хранение ключей</a:t>
            </a:r>
            <a:r>
              <a:rPr lang="ru-RU" sz="3600" dirty="0" smtClean="0">
                <a:solidFill>
                  <a:srgbClr val="000099"/>
                </a:solidFill>
              </a:rPr>
              <a:t>, предназначенных для текущего или предстоящего использования, либо используемых в качестве резервных. В основном, это достигается за счёт физически разделённого хранения ключей.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2.1.7. Хранение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Например, это гарантирует конфиденциальность и целостность ключевой информации или целостность открытых ключей. </a:t>
            </a:r>
            <a:r>
              <a:rPr lang="ru-RU" sz="3200" i="1" dirty="0" smtClean="0">
                <a:solidFill>
                  <a:srgbClr val="FF0066"/>
                </a:solidFill>
              </a:rPr>
              <a:t>Хранение может осуществляться на всех стадиях </a:t>
            </a:r>
            <a:r>
              <a:rPr lang="ru-RU" sz="3200" dirty="0" smtClean="0">
                <a:solidFill>
                  <a:srgbClr val="000099"/>
                </a:solidFill>
              </a:rPr>
              <a:t>(т.е. ожидание активного состояния, активное состояние и постактивное состояние) </a:t>
            </a:r>
            <a:r>
              <a:rPr lang="ru-RU" sz="3200" i="1" dirty="0" smtClean="0">
                <a:solidFill>
                  <a:srgbClr val="FF0066"/>
                </a:solidFill>
              </a:rPr>
              <a:t>ЖЦ ключа</a:t>
            </a:r>
            <a:r>
              <a:rPr lang="ru-RU" sz="3200" dirty="0" smtClean="0">
                <a:solidFill>
                  <a:srgbClr val="000099"/>
                </a:solidFill>
              </a:rPr>
              <a:t>. В зависимости от важности ключей они могут быть защищены следующими способами: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7099" y="870644"/>
            <a:ext cx="8001056" cy="550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2700" dist="12700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2900" i="1" dirty="0" smtClean="0">
                <a:solidFill>
                  <a:srgbClr val="FF0066"/>
                </a:solidFill>
              </a:rPr>
              <a:t>Главной проблемой</a:t>
            </a:r>
            <a:r>
              <a:rPr lang="ru-RU" sz="2900" dirty="0" smtClean="0">
                <a:solidFill>
                  <a:srgbClr val="FF0066"/>
                </a:solidFill>
              </a:rPr>
              <a:t> </a:t>
            </a:r>
            <a:r>
              <a:rPr lang="ru-RU" sz="2900" dirty="0" smtClean="0">
                <a:solidFill>
                  <a:srgbClr val="000099"/>
                </a:solidFill>
              </a:rPr>
              <a:t>является формирование ключевой информации, происхождение, целостность, своевременность и конфиденциальность (в случае секретных ключей) которой может быть гарантирована и прямым, и косвенным пользователям. </a:t>
            </a:r>
            <a:r>
              <a:rPr lang="ru-RU" sz="2900" i="1" dirty="0" smtClean="0">
                <a:solidFill>
                  <a:srgbClr val="FF0066"/>
                </a:solidFill>
              </a:rPr>
              <a:t>Обеспечение ключами</a:t>
            </a:r>
            <a:r>
              <a:rPr lang="ru-RU" sz="2900" dirty="0" smtClean="0">
                <a:solidFill>
                  <a:srgbClr val="000099"/>
                </a:solidFill>
              </a:rPr>
              <a:t>, в соответствие с ПЛБ, включает функции генерации (формирования), хранения, распределения, удаления и архивирования ключевой информации.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физическая защита </a:t>
            </a:r>
            <a:r>
              <a:rPr lang="ru-RU" sz="3200" dirty="0" smtClean="0">
                <a:solidFill>
                  <a:srgbClr val="000099"/>
                </a:solidFill>
              </a:rPr>
              <a:t>(например, путём хранения ключей в устройстве, которое защищено от любого внешнего воздействия или путём использования внешних средств, таких как карта памяти);</a:t>
            </a:r>
          </a:p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зашифрование</a:t>
            </a:r>
            <a:r>
              <a:rPr lang="ru-RU" sz="3200" dirty="0" smtClean="0">
                <a:solidFill>
                  <a:srgbClr val="000099"/>
                </a:solidFill>
              </a:rPr>
              <a:t> с помощью ключей, которые сами защищены физически;</a:t>
            </a:r>
          </a:p>
          <a:p>
            <a:pPr marL="441325" indent="-441325" algn="l">
              <a:lnSpc>
                <a:spcPts val="36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200" i="1" dirty="0" smtClean="0">
                <a:solidFill>
                  <a:srgbClr val="FF0066"/>
                </a:solidFill>
              </a:rPr>
              <a:t>защищённый доступ </a:t>
            </a:r>
            <a:r>
              <a:rPr lang="ru-RU" sz="3200" dirty="0" smtClean="0">
                <a:solidFill>
                  <a:srgbClr val="000099"/>
                </a:solidFill>
              </a:rPr>
              <a:t>к ключам с помощью пароля или </a:t>
            </a:r>
            <a:r>
              <a:rPr lang="en-US" sz="3200" dirty="0" smtClean="0">
                <a:solidFill>
                  <a:srgbClr val="000099"/>
                </a:solidFill>
              </a:rPr>
              <a:t>PIN</a:t>
            </a:r>
            <a:r>
              <a:rPr lang="ru-RU" sz="3200" dirty="0" smtClean="0">
                <a:solidFill>
                  <a:srgbClr val="000099"/>
                </a:solidFill>
              </a:rPr>
              <a:t>-кода.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5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000"/>
              </a:lnSpc>
            </a:pPr>
            <a:r>
              <a:rPr lang="ru-RU" sz="2400" i="1" dirty="0" smtClean="0">
                <a:solidFill>
                  <a:srgbClr val="FF0066"/>
                </a:solidFill>
              </a:rPr>
              <a:t>Любая неудавшаяся попытка компрометации какой-либо ключевой информации должна быть обнаруживаема</a:t>
            </a:r>
            <a:r>
              <a:rPr lang="ru-RU" sz="2400" dirty="0" smtClean="0">
                <a:solidFill>
                  <a:srgbClr val="000099"/>
                </a:solidFill>
              </a:rPr>
              <a:t>. Как правило, весьма затруднительно обнаружить неудавшуюся попытку компрометации ключа, если защита основывалась только на пароле/</a:t>
            </a:r>
            <a:r>
              <a:rPr lang="en-US" sz="2400" dirty="0" smtClean="0">
                <a:solidFill>
                  <a:srgbClr val="000099"/>
                </a:solidFill>
              </a:rPr>
              <a:t>PIN</a:t>
            </a:r>
            <a:r>
              <a:rPr lang="ru-RU" sz="2400" dirty="0" smtClean="0">
                <a:solidFill>
                  <a:srgbClr val="000099"/>
                </a:solidFill>
              </a:rPr>
              <a:t>-коде, хранящемся в программном обеспечении. В таком случае защищаемые ключи могут быть скопированы, а пароль/</a:t>
            </a:r>
            <a:r>
              <a:rPr lang="en-US" sz="2400" dirty="0" smtClean="0">
                <a:solidFill>
                  <a:srgbClr val="000099"/>
                </a:solidFill>
              </a:rPr>
              <a:t>PIN</a:t>
            </a:r>
            <a:r>
              <a:rPr lang="ru-RU" sz="2400" dirty="0" smtClean="0">
                <a:solidFill>
                  <a:srgbClr val="000099"/>
                </a:solidFill>
              </a:rPr>
              <a:t>-код могут быть взломаны автономно (</a:t>
            </a:r>
            <a:r>
              <a:rPr lang="en-US" sz="2400" dirty="0" smtClean="0">
                <a:solidFill>
                  <a:srgbClr val="000099"/>
                </a:solidFill>
              </a:rPr>
              <a:t>off</a:t>
            </a:r>
            <a:r>
              <a:rPr lang="ru-RU" sz="2400" dirty="0" smtClean="0">
                <a:solidFill>
                  <a:srgbClr val="000099"/>
                </a:solidFill>
              </a:rPr>
              <a:t>-</a:t>
            </a:r>
            <a:r>
              <a:rPr lang="en-US" sz="2400" dirty="0" smtClean="0">
                <a:solidFill>
                  <a:srgbClr val="000099"/>
                </a:solidFill>
              </a:rPr>
              <a:t>line</a:t>
            </a:r>
            <a:r>
              <a:rPr lang="ru-RU" sz="2400" dirty="0" smtClean="0">
                <a:solidFill>
                  <a:srgbClr val="000099"/>
                </a:solidFill>
              </a:rPr>
              <a:t>), что обнаружить практически невозможно. В таких случаях, в зависимости от прикладной системы, должны быть предложены другие процедурные средства обеспечения безопасности.</a:t>
            </a:r>
            <a:endParaRPr lang="ru-RU" sz="2600" dirty="0" smtClean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Служба извлечения ключа формирует максимально возможное количество производных ключей, используя для этого оригинальный секретный ключ, который называется «начальный или генерирующий ключ» </a:t>
            </a:r>
            <a:r>
              <a:rPr lang="ru-RU" sz="3200" dirty="0" smtClean="0">
                <a:solidFill>
                  <a:srgbClr val="000099"/>
                </a:solidFill>
              </a:rPr>
              <a:t>(</a:t>
            </a:r>
            <a:r>
              <a:rPr lang="en-US" sz="3200" dirty="0" smtClean="0">
                <a:solidFill>
                  <a:srgbClr val="000099"/>
                </a:solidFill>
              </a:rPr>
              <a:t>derivation key</a:t>
            </a:r>
            <a:r>
              <a:rPr lang="ru-RU" sz="3200" dirty="0" smtClean="0">
                <a:solidFill>
                  <a:srgbClr val="000099"/>
                </a:solidFill>
              </a:rPr>
              <a:t>), не секретные переменные данные и процедуру преобразования (которая также может быть не секретной).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2.1.8. Извлечение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8001056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В результате этой процедуры извлекается (формируется) </a:t>
            </a:r>
            <a:r>
              <a:rPr lang="ru-RU" sz="3000" i="1" dirty="0" smtClean="0">
                <a:solidFill>
                  <a:srgbClr val="FF0066"/>
                </a:solidFill>
              </a:rPr>
              <a:t>производный ключ</a:t>
            </a:r>
            <a:r>
              <a:rPr lang="ru-RU" sz="3000" dirty="0" smtClean="0">
                <a:solidFill>
                  <a:srgbClr val="000099"/>
                </a:solidFill>
              </a:rPr>
              <a:t>. Начальный ключ нуждается в специализированной защите. </a:t>
            </a:r>
            <a:r>
              <a:rPr lang="ru-RU" sz="3000" i="1" dirty="0" smtClean="0">
                <a:solidFill>
                  <a:srgbClr val="FF0066"/>
                </a:solidFill>
              </a:rPr>
              <a:t>Процесс извлечения (формирования) должен быть необратимым и непредсказуемым </a:t>
            </a:r>
            <a:r>
              <a:rPr lang="ru-RU" sz="3000" dirty="0" smtClean="0">
                <a:solidFill>
                  <a:srgbClr val="000099"/>
                </a:solidFill>
              </a:rPr>
              <a:t>с целью обеспечения гарантий того, что компрометация производного ключа не позволит вскрыть начальный ключ или любые другие производные ключи.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Архивирование ключей представляет собой их предварительную обработку для их же последующего безопасного и длительного хранения по истечении срока их штатного использования</a:t>
            </a:r>
            <a:r>
              <a:rPr lang="ru-RU" sz="3200" dirty="0" smtClean="0">
                <a:solidFill>
                  <a:srgbClr val="000099"/>
                </a:solidFill>
              </a:rPr>
              <a:t>. При архивировании ключей может привлекаться служба хранения ключей, исключая какую-либо иную реализационную процедуру, например, автономное хранение. 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2.1.9. Архивирование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03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4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Заархивированные ключи могут быть востребованы и восстановлены через достаточно большой промежуток времени </a:t>
            </a:r>
            <a:r>
              <a:rPr lang="ru-RU" sz="3600" dirty="0" smtClean="0">
                <a:solidFill>
                  <a:srgbClr val="000099"/>
                </a:solidFill>
              </a:rPr>
              <a:t>для доказательства или опровержения правомочности определенных исков, после того как штатное использование этих ключей было прекращено.</a:t>
            </a:r>
            <a:endParaRPr lang="ru-RU" sz="36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40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sz="2900" dirty="0" smtClean="0">
                <a:solidFill>
                  <a:srgbClr val="000099"/>
                </a:solidFill>
              </a:rPr>
              <a:t>Когда компрометация ключа стала потенциально возможной или была установлена, </a:t>
            </a:r>
            <a:r>
              <a:rPr lang="ru-RU" sz="2900" i="1" dirty="0" smtClean="0">
                <a:solidFill>
                  <a:srgbClr val="FF0066"/>
                </a:solidFill>
              </a:rPr>
              <a:t>служба аннулирования ключей гарантирует проведение безопасной процедуры разактивирования ключа</a:t>
            </a:r>
            <a:r>
              <a:rPr lang="ru-RU" sz="2900" dirty="0" smtClean="0">
                <a:solidFill>
                  <a:srgbClr val="000099"/>
                </a:solidFill>
              </a:rPr>
              <a:t>. Эта услуга также востребована ключами, срок действия которых истёк. Кроме того, аннулирование ключа может иметь место тогда, когда у владельца ключа произошли какие-либо изменения.</a:t>
            </a:r>
            <a:endParaRPr lang="ru-RU" sz="29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2.1.10. Аннулирование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i="1" dirty="0" smtClean="0">
                <a:solidFill>
                  <a:srgbClr val="FF0066"/>
                </a:solidFill>
              </a:rPr>
              <a:t>После того, как ключ был аннулирован, он должен использоваться только в процедурах расшифрования и проверки</a:t>
            </a:r>
            <a:r>
              <a:rPr lang="ru-RU" dirty="0" smtClean="0">
                <a:solidFill>
                  <a:srgbClr val="000099"/>
                </a:solidFill>
              </a:rPr>
              <a:t>. Если ключ был аннулирован вследствие его компрометации, то с его помощью могут расшифровываться или проверяться только те данные, которые были обработаны с помощью этого ключа до его компрометации.</a:t>
            </a:r>
          </a:p>
          <a:p>
            <a:pPr hangingPunct="0"/>
            <a:r>
              <a:rPr lang="ru-RU" i="1" dirty="0" smtClean="0">
                <a:solidFill>
                  <a:srgbClr val="FF0066"/>
                </a:solidFill>
              </a:rPr>
              <a:t>(</a:t>
            </a:r>
            <a:r>
              <a:rPr lang="ru-RU" i="1" u="sng" dirty="0" smtClean="0">
                <a:solidFill>
                  <a:srgbClr val="FF0066"/>
                </a:solidFill>
              </a:rPr>
              <a:t>Примечание</a:t>
            </a:r>
            <a:r>
              <a:rPr lang="ru-RU" i="1" dirty="0" smtClean="0">
                <a:solidFill>
                  <a:srgbClr val="FF0066"/>
                </a:solidFill>
              </a:rPr>
              <a:t>. Некоторые прикладные системы для обозначения этой службы используют термин «удаление ключа», </a:t>
            </a:r>
            <a:r>
              <a:rPr lang="en-US" i="1" dirty="0" smtClean="0">
                <a:solidFill>
                  <a:srgbClr val="FF0066"/>
                </a:solidFill>
              </a:rPr>
              <a:t>Delete</a:t>
            </a:r>
            <a:r>
              <a:rPr lang="ru-RU" i="1" dirty="0" smtClean="0">
                <a:solidFill>
                  <a:srgbClr val="FF0066"/>
                </a:solidFill>
              </a:rPr>
              <a:t>-</a:t>
            </a:r>
            <a:r>
              <a:rPr lang="en-US" i="1" dirty="0" smtClean="0">
                <a:solidFill>
                  <a:srgbClr val="FF0066"/>
                </a:solidFill>
              </a:rPr>
              <a:t>Key</a:t>
            </a:r>
            <a:r>
              <a:rPr lang="ru-RU" i="1" dirty="0" smtClean="0">
                <a:solidFill>
                  <a:srgbClr val="FF0066"/>
                </a:solidFill>
              </a:rPr>
              <a:t>.)</a:t>
            </a:r>
            <a:endParaRPr lang="ru-RU" i="1" dirty="0">
              <a:solidFill>
                <a:srgbClr val="FF0066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4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Услуга по снятию ключа с регистрации </a:t>
            </a:r>
            <a:r>
              <a:rPr lang="ru-RU" sz="4000" dirty="0" smtClean="0">
                <a:solidFill>
                  <a:srgbClr val="000099"/>
                </a:solidFill>
              </a:rPr>
              <a:t>представляет собой проводимую ЦР ключа процедуру, которая </a:t>
            </a:r>
            <a:r>
              <a:rPr lang="ru-RU" sz="4000" i="1" dirty="0" smtClean="0">
                <a:solidFill>
                  <a:srgbClr val="FF0066"/>
                </a:solidFill>
              </a:rPr>
              <a:t>заключается в удалении связи между ключом и объектом</a:t>
            </a:r>
            <a:r>
              <a:rPr lang="ru-RU" sz="4000" dirty="0" smtClean="0">
                <a:solidFill>
                  <a:srgbClr val="000099"/>
                </a:solidFill>
              </a:rPr>
              <a:t>. Эта процедура является частью процедуры уничтожения ключа.</a:t>
            </a:r>
            <a:endParaRPr lang="ru-RU" sz="40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2.1.11. Снятие ключа с регистрации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295400"/>
            <a:ext cx="8001056" cy="50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Услуга по уничтожению ключа представляет собой процедуру по безопасному уничтожению ключей</a:t>
            </a:r>
            <a:r>
              <a:rPr lang="ru-RU" dirty="0" smtClean="0">
                <a:solidFill>
                  <a:srgbClr val="000099"/>
                </a:solidFill>
              </a:rPr>
              <a:t>, которые больше не нужны. Уничтожение ключа означает ликвидацию всех записей этого ключа, содержащихся в соответствующем информационном объекте, причём так, чтобы после уничтожения ключа не осталось никакой информации, с помощью которой было бы восстановить уничтоженный ключ.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397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2.1.12. Уничтожение ключа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06450"/>
            <a:ext cx="80010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В настоящей главе </a:t>
            </a:r>
            <a:r>
              <a:rPr lang="ru-RU" dirty="0" smtClean="0">
                <a:solidFill>
                  <a:srgbClr val="000099"/>
                </a:solidFill>
              </a:rPr>
              <a:t>представлены: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27100" y="1250950"/>
            <a:ext cx="8001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формирование общей модели, на основе которой строятся способы обеспечения ключами;</a:t>
            </a:r>
          </a:p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описание основных концепций обеспечения ключами;</a:t>
            </a:r>
          </a:p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описание характеристик служб по обеспечению ключами (СЛКЛ);</a:t>
            </a:r>
          </a:p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формирование единых принципов обеспечения ключевой информацией в течение её жизненного цикла;</a:t>
            </a:r>
          </a:p>
          <a:p>
            <a:pPr marL="365125" indent="-365125" algn="l">
              <a:lnSpc>
                <a:spcPts val="31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+mj-lt"/>
              <a:buAutoNum type="alphaLcPeriod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формирование концептуальной модели распределения ключей.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8001056" cy="55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Эта процедура включает уничтожение всех заархивированных копий ключа</a:t>
            </a:r>
            <a:r>
              <a:rPr lang="ru-RU" dirty="0" smtClean="0">
                <a:solidFill>
                  <a:srgbClr val="000099"/>
                </a:solidFill>
              </a:rPr>
              <a:t>. Однако прежде чем заархивированные ключи будут уничтожены, необходимо провести проверку, которая гарантирует, что не заархивированные данные, защищённые с помощью этих ключей, в дальнейшем не понадобятся. Некоторые ключи могут храниться во внешних устройствах или системах. Уничтожение таких ключей требует проведение дополнительных административных мероприятий.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051050"/>
            <a:ext cx="8001056" cy="205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Услуги по поддержке процедур обеспечения ключами могут привлекать и другие службы</a:t>
            </a:r>
            <a:r>
              <a:rPr lang="ru-RU" dirty="0" smtClean="0">
                <a:solidFill>
                  <a:srgbClr val="000099"/>
                </a:solidFill>
              </a:rPr>
              <a:t>, которые связаны с обеспечением безопасности. К таким службам относятся: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119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2.2. Обеспечивающие службы (услуги)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2.2.1. Услуги по поддержке службы обеспечения ключами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4095750"/>
            <a:ext cx="80010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управление доступом</a:t>
            </a:r>
            <a:r>
              <a:rPr lang="ru-RU" sz="2600" dirty="0" smtClean="0">
                <a:solidFill>
                  <a:srgbClr val="000099"/>
                </a:solidFill>
              </a:rPr>
              <a:t>. Эта служба гарантирует, что ресурсы системы обеспечения ключами могут быть доступны только авторизованным объектам, и могут использоваться только разрешёнными способами;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603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5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аудит</a:t>
            </a:r>
            <a:r>
              <a:rPr lang="ru-RU" sz="2600" dirty="0" smtClean="0">
                <a:solidFill>
                  <a:srgbClr val="000099"/>
                </a:solidFill>
              </a:rPr>
              <a:t>. Эта служба обеспечивает слежение за действиями (процессами), связанными с обеспечением безопасности, которые происходят в системе обеспечения ключами. Данные для проведения аудита могут помочь в определении рисков безопасности и выявлении «брешей» в системе безопасности;</a:t>
            </a:r>
          </a:p>
          <a:p>
            <a:pPr marL="441325" indent="-441325" algn="l">
              <a:lnSpc>
                <a:spcPts val="35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аутентификация</a:t>
            </a:r>
            <a:r>
              <a:rPr lang="ru-RU" sz="2600" dirty="0" smtClean="0">
                <a:solidFill>
                  <a:srgbClr val="000099"/>
                </a:solidFill>
              </a:rPr>
              <a:t>. Эта служба обеспечивает подтверждение подлинности объекта, как авторизованного члена сетевого сегмента безопасности (ССБ);</a:t>
            </a:r>
          </a:p>
          <a:p>
            <a:pPr marL="441325" indent="-441325" algn="l">
              <a:lnSpc>
                <a:spcPts val="35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endParaRPr lang="ru-RU" sz="2600" dirty="0" smtClean="0">
              <a:solidFill>
                <a:srgbClr val="000099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53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5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криптографические службы</a:t>
            </a:r>
            <a:r>
              <a:rPr lang="ru-RU" dirty="0" smtClean="0">
                <a:solidFill>
                  <a:srgbClr val="000099"/>
                </a:solidFill>
              </a:rPr>
              <a:t>. Эти службы используются при предоставлении услуг по обеспечению ключами с целью обеспечения целостности, конфиденциальности, неотказуемости и проведения аутентификации;</a:t>
            </a:r>
          </a:p>
          <a:p>
            <a:pPr marL="441325" indent="-441325" algn="l">
              <a:lnSpc>
                <a:spcPts val="35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i="1" dirty="0" smtClean="0">
                <a:solidFill>
                  <a:srgbClr val="FF0066"/>
                </a:solidFill>
              </a:rPr>
              <a:t>служба времени</a:t>
            </a:r>
            <a:r>
              <a:rPr lang="ru-RU" dirty="0" smtClean="0">
                <a:solidFill>
                  <a:srgbClr val="000099"/>
                </a:solidFill>
              </a:rPr>
              <a:t>. Эта служба используется при формировании переменных временных параметров (ПВП), например, допустимый срок действия.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051050"/>
            <a:ext cx="8001056" cy="408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600"/>
              </a:lnSpc>
            </a:pPr>
            <a:r>
              <a:rPr lang="ru-RU" sz="3800" dirty="0" smtClean="0">
                <a:solidFill>
                  <a:srgbClr val="000099"/>
                </a:solidFill>
              </a:rPr>
              <a:t>Существуют </a:t>
            </a:r>
            <a:r>
              <a:rPr lang="ru-RU" sz="3800" i="1" dirty="0" smtClean="0">
                <a:solidFill>
                  <a:srgbClr val="FF0066"/>
                </a:solidFill>
              </a:rPr>
              <a:t>службы</a:t>
            </a:r>
            <a:r>
              <a:rPr lang="ru-RU" sz="3800" dirty="0" smtClean="0">
                <a:solidFill>
                  <a:srgbClr val="000099"/>
                </a:solidFill>
              </a:rPr>
              <a:t> (услуги), которые </a:t>
            </a:r>
            <a:r>
              <a:rPr lang="ru-RU" sz="3800" i="1" dirty="0" smtClean="0">
                <a:solidFill>
                  <a:srgbClr val="FF0066"/>
                </a:solidFill>
              </a:rPr>
              <a:t>необходимы для обеспечения требуемой функциональности</a:t>
            </a:r>
            <a:r>
              <a:rPr lang="ru-RU" sz="3800" dirty="0" smtClean="0">
                <a:solidFill>
                  <a:srgbClr val="000099"/>
                </a:solidFill>
              </a:rPr>
              <a:t>, например, службы регистрации пользователей. Такие службы рассматриваются ниже.</a:t>
            </a:r>
            <a:endParaRPr lang="ru-RU" sz="38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89535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2.2.2. Службы (услуги), ориентированные</a:t>
            </a:r>
            <a:br>
              <a:rPr lang="ru-RU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на пользователей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2851150"/>
            <a:ext cx="7993063" cy="348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Распределение ключей между двумя взаимодействующими сторонами (объектами) может быть сложным</a:t>
            </a:r>
            <a:r>
              <a:rPr lang="ru-RU" sz="2600" dirty="0" smtClean="0">
                <a:solidFill>
                  <a:srgbClr val="000099"/>
                </a:solidFill>
              </a:rPr>
              <a:t>. Оно зависит от природы каналов (линий) связи (виртуальных соединений), надёжности и степени доверия к устанавливаемым взаимосвязям и используемых криптографических методов. 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793750" y="584200"/>
            <a:ext cx="8350250" cy="211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III. </a:t>
            </a: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Концептуальные модели распределения ключей между двумя взаимодействующими сторонами</a:t>
            </a:r>
            <a:b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обеспечения ключами</a:t>
            </a:r>
            <a:br>
              <a:rPr lang="ru-RU" sz="32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3.1. Общие положения</a:t>
            </a:r>
            <a:endParaRPr lang="ru-RU" b="1" i="1" dirty="0" smtClean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850900"/>
            <a:ext cx="7993063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Взаимодействующие объекты </a:t>
            </a:r>
            <a:r>
              <a:rPr lang="ru-RU" sz="3000" dirty="0" smtClean="0">
                <a:solidFill>
                  <a:srgbClr val="000099"/>
                </a:solidFill>
              </a:rPr>
              <a:t>могут устанавливать соединения непосредственно друг с другом или через посредников, могут входить в состав одних и тех же или разных ССБ и могут или не могут пользоваться услугами доверенных центров безопасности (ЦБ). Рассматриваемые далее </a:t>
            </a:r>
            <a:r>
              <a:rPr lang="ru-RU" sz="3000" i="1" dirty="0" smtClean="0">
                <a:solidFill>
                  <a:srgbClr val="FF0066"/>
                </a:solidFill>
              </a:rPr>
              <a:t>концептуальные модели </a:t>
            </a:r>
            <a:r>
              <a:rPr lang="ru-RU" sz="3000" dirty="0" smtClean="0">
                <a:solidFill>
                  <a:srgbClr val="000099"/>
                </a:solidFill>
              </a:rPr>
              <a:t>показывают, как эти различные ситуации влияют на распределение ключей и информации.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7993063" cy="476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Установленное между объектами соединение определяется физическим каналом (линией) связи между этими объектами, доверием к этим объектам и используемыми криптографическими методами</a:t>
            </a:r>
            <a:r>
              <a:rPr lang="ru-RU" dirty="0" smtClean="0">
                <a:solidFill>
                  <a:srgbClr val="000099"/>
                </a:solidFill>
              </a:rPr>
              <a:t>. Положим, что между объектами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 и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 установлено соединение, а сами объекты желают обменяться информацией, используя для этого криптографические методы. Такое соединение представлено на рис. 3.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3.2. Распределение ключей между связанными объектами</a:t>
            </a:r>
            <a:endParaRPr lang="ru-RU" b="1" i="1" dirty="0" smtClean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793750" y="2940050"/>
            <a:ext cx="835025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400" b="1" dirty="0" smtClean="0">
                <a:solidFill>
                  <a:srgbClr val="C00000"/>
                </a:solidFill>
              </a:rPr>
              <a:t>Рис. 3. Канал (линия) связи между взаимодействующими объектами</a:t>
            </a:r>
            <a:endParaRPr lang="ru-RU" sz="2400" b="1" dirty="0">
              <a:solidFill>
                <a:srgbClr val="C00000"/>
              </a:solidFill>
            </a:endParaRPr>
          </a:p>
        </p:txBody>
      </p:sp>
      <p:grpSp>
        <p:nvGrpSpPr>
          <p:cNvPr id="83" name="Группа 82"/>
          <p:cNvGrpSpPr/>
          <p:nvPr/>
        </p:nvGrpSpPr>
        <p:grpSpPr>
          <a:xfrm>
            <a:off x="1682750" y="1250950"/>
            <a:ext cx="6489700" cy="1427479"/>
            <a:chOff x="1682750" y="2006600"/>
            <a:chExt cx="6489700" cy="1427479"/>
          </a:xfrm>
        </p:grpSpPr>
        <p:cxnSp>
          <p:nvCxnSpPr>
            <p:cNvPr id="75" name="AutoShape 31"/>
            <p:cNvCxnSpPr>
              <a:cxnSpLocks noChangeShapeType="1"/>
              <a:stCxn id="77" idx="1"/>
              <a:endCxn id="85" idx="3"/>
            </p:cNvCxnSpPr>
            <p:nvPr/>
          </p:nvCxnSpPr>
          <p:spPr bwMode="auto">
            <a:xfrm rot="10800000">
              <a:off x="3860800" y="2720340"/>
              <a:ext cx="2133600" cy="1588"/>
            </a:xfrm>
            <a:prstGeom prst="straightConnector1">
              <a:avLst/>
            </a:prstGeom>
            <a:noFill/>
            <a:ln w="57150">
              <a:solidFill>
                <a:srgbClr val="FF3300"/>
              </a:solidFill>
              <a:prstDash val="sysDash"/>
              <a:round/>
              <a:headEnd type="triangle" w="lg" len="lg"/>
              <a:tailEnd type="triangle" w="lg" len="lg"/>
            </a:ln>
          </p:spPr>
        </p:cxn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1682750" y="2006600"/>
              <a:ext cx="2178050" cy="1427479"/>
            </a:xfrm>
            <a:prstGeom prst="rect">
              <a:avLst/>
            </a:prstGeom>
            <a:solidFill>
              <a:srgbClr val="E5E5FF"/>
            </a:solidFill>
            <a:ln w="3810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«А»</a:t>
              </a:r>
            </a:p>
          </p:txBody>
        </p:sp>
        <p:sp>
          <p:nvSpPr>
            <p:cNvPr id="77" name="Text Box 48"/>
            <p:cNvSpPr txBox="1">
              <a:spLocks noChangeArrowheads="1"/>
            </p:cNvSpPr>
            <p:nvPr/>
          </p:nvSpPr>
          <p:spPr bwMode="auto">
            <a:xfrm>
              <a:off x="5994400" y="2006600"/>
              <a:ext cx="2178050" cy="14274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C00000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«В»</a:t>
              </a:r>
            </a:p>
          </p:txBody>
        </p:sp>
      </p:grp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927100" y="4006850"/>
            <a:ext cx="7993063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dirty="0" smtClean="0">
                <a:solidFill>
                  <a:srgbClr val="000099"/>
                </a:solidFill>
              </a:rPr>
              <a:t>К случаям, в которых </a:t>
            </a:r>
            <a:r>
              <a:rPr lang="ru-RU" i="1" dirty="0" smtClean="0">
                <a:solidFill>
                  <a:srgbClr val="FF0066"/>
                </a:solidFill>
              </a:rPr>
              <a:t>взаимодействующие объекты устанавливают прямое соединение</a:t>
            </a:r>
            <a:r>
              <a:rPr lang="ru-RU" dirty="0" smtClean="0">
                <a:solidFill>
                  <a:srgbClr val="000099"/>
                </a:solidFill>
              </a:rPr>
              <a:t>, относятся согласование и подтверждение ключей, а также управление (контроль) ключами(ей).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7993063" cy="4706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37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Данная концептуальная модель основана на концепции ССБ с ЦБ</a:t>
            </a:r>
            <a:r>
              <a:rPr lang="ru-RU" sz="3000" dirty="0" smtClean="0">
                <a:solidFill>
                  <a:srgbClr val="000099"/>
                </a:solidFill>
              </a:rPr>
              <a:t>, представленной в Главе 2. Такой </a:t>
            </a:r>
            <a:r>
              <a:rPr lang="ru-RU" sz="3000" i="1" dirty="0" smtClean="0">
                <a:solidFill>
                  <a:srgbClr val="FF0066"/>
                </a:solidFill>
              </a:rPr>
              <a:t>ЦБ может предоставлять услуги по обеспечению ключами</a:t>
            </a:r>
            <a:r>
              <a:rPr lang="ru-RU" sz="3000" dirty="0" smtClean="0">
                <a:solidFill>
                  <a:srgbClr val="000099"/>
                </a:solidFill>
              </a:rPr>
              <a:t>, например, доставка ключей. Когда взаимодействующие стороны используют ассиметричный метод для безопасного обмена данными, то можно выделить следующие случаи: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750" y="762000"/>
            <a:ext cx="8350250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 anchorCtr="1">
            <a:spAutoFit/>
          </a:bodyPr>
          <a:lstStyle/>
          <a:p>
            <a:pPr eaLnBrk="0" hangingPunct="0"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3.3. Распределение ключей в рамках</a:t>
            </a:r>
            <a:b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effectLst>
                  <a:outerShdw dist="50800" dir="2700000" algn="ctr" rotWithShape="0">
                    <a:srgbClr val="660066"/>
                  </a:outerShdw>
                </a:effectLst>
                <a:latin typeface="Arial" charset="0"/>
              </a:rPr>
              <a:t>одного ССБ</a:t>
            </a:r>
            <a:endParaRPr lang="ru-RU" b="1" i="1" dirty="0" smtClean="0">
              <a:solidFill>
                <a:srgbClr val="FF3300"/>
              </a:solidFill>
              <a:effectLst>
                <a:outerShdw dist="50800" dir="2700000" algn="ctr" rotWithShape="0">
                  <a:srgbClr val="660066"/>
                </a:outerShdw>
              </a:effectLst>
              <a:latin typeface="Aria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2095500"/>
            <a:ext cx="8001056" cy="423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500" i="1" dirty="0" smtClean="0">
                <a:solidFill>
                  <a:srgbClr val="FF0066"/>
                </a:solidFill>
              </a:rPr>
              <a:t>Целевое назначение обеспечения ключами</a:t>
            </a:r>
            <a:r>
              <a:rPr lang="ru-RU" sz="2500" dirty="0" smtClean="0">
                <a:solidFill>
                  <a:srgbClr val="FF0066"/>
                </a:solidFill>
              </a:rPr>
              <a:t> </a:t>
            </a:r>
            <a:r>
              <a:rPr lang="ru-RU" sz="2500" dirty="0" smtClean="0">
                <a:solidFill>
                  <a:srgbClr val="000099"/>
                </a:solidFill>
              </a:rPr>
              <a:t>— безопасное администрирование и предоставление услуг по обеспечению ключами, и по этой причине чрезвычайно важна защита ключей. </a:t>
            </a:r>
            <a:r>
              <a:rPr lang="ru-RU" sz="2500" i="1" dirty="0" smtClean="0">
                <a:solidFill>
                  <a:srgbClr val="FF0066"/>
                </a:solidFill>
              </a:rPr>
              <a:t>Процедуры обеспечения ключами</a:t>
            </a:r>
            <a:r>
              <a:rPr lang="ru-RU" sz="2500" dirty="0" smtClean="0">
                <a:solidFill>
                  <a:srgbClr val="000099"/>
                </a:solidFill>
              </a:rPr>
              <a:t> зависят от основных криптографических методов, предполагающих использование ключа, и от реализуемой ПЛБ. </a:t>
            </a:r>
            <a:r>
              <a:rPr lang="ru-RU" sz="2500" i="1" dirty="0" smtClean="0">
                <a:solidFill>
                  <a:srgbClr val="FF0066"/>
                </a:solidFill>
              </a:rPr>
              <a:t>Обеспечение ключами </a:t>
            </a:r>
            <a:r>
              <a:rPr lang="ru-RU" sz="2500" dirty="0" smtClean="0">
                <a:solidFill>
                  <a:srgbClr val="000099"/>
                </a:solidFill>
              </a:rPr>
              <a:t>также включает те функции, которые реализованы в криптографических устройствах.</a:t>
            </a:r>
            <a:endParaRPr lang="ru-RU" sz="2500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126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3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en-US" sz="3200" b="1" i="1" dirty="0" smtClean="0">
                <a:solidFill>
                  <a:srgbClr val="FF3300"/>
                </a:solidFill>
                <a:latin typeface="Arial" charset="0"/>
              </a:rPr>
              <a:t>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Общая модель обеспечения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ключами</a:t>
            </a:r>
            <a:br>
              <a:rPr lang="ru-RU" sz="32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1.1. Общие положения</a:t>
            </a:r>
            <a:endParaRPr lang="ru-RU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65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533400" indent="-533400" algn="l">
              <a:lnSpc>
                <a:spcPts val="41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400" i="1" dirty="0" smtClean="0">
                <a:solidFill>
                  <a:srgbClr val="FF0066"/>
                </a:solidFill>
              </a:rPr>
              <a:t>при обеспечении целостности данных или аутентификации источника данных </a:t>
            </a:r>
            <a:r>
              <a:rPr lang="ru-RU" sz="3400" dirty="0" smtClean="0">
                <a:solidFill>
                  <a:srgbClr val="000099"/>
                </a:solidFill>
              </a:rPr>
              <a:t>получатель требует СЕРТ соответствующего открытого ключа отправителя;</a:t>
            </a:r>
          </a:p>
          <a:p>
            <a:pPr marL="533400" indent="-533400" algn="l">
              <a:lnSpc>
                <a:spcPts val="41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3400" i="1" dirty="0" smtClean="0">
                <a:solidFill>
                  <a:srgbClr val="FF0066"/>
                </a:solidFill>
              </a:rPr>
              <a:t>при обеспечении конфиденциальности </a:t>
            </a:r>
            <a:r>
              <a:rPr lang="ru-RU" sz="3400" dirty="0" smtClean="0">
                <a:solidFill>
                  <a:srgbClr val="000099"/>
                </a:solidFill>
              </a:rPr>
              <a:t>отправитель требует от получателя действующего СЕРТ открытого ключа;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1325" indent="-441325" algn="l">
              <a:lnSpc>
                <a:spcPts val="3000"/>
              </a:lnSpc>
              <a:spcBef>
                <a:spcPts val="3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i="1" dirty="0" smtClean="0">
                <a:solidFill>
                  <a:srgbClr val="FF0066"/>
                </a:solidFill>
              </a:rPr>
              <a:t>при аутентификации, обеспечении конфиденциальности и целостности</a:t>
            </a:r>
            <a:r>
              <a:rPr lang="ru-RU" sz="2600" dirty="0" smtClean="0">
                <a:solidFill>
                  <a:srgbClr val="FF0066"/>
                </a:solidFill>
              </a:rPr>
              <a:t> </a:t>
            </a:r>
            <a:r>
              <a:rPr lang="ru-RU" sz="2600" dirty="0" smtClean="0">
                <a:solidFill>
                  <a:srgbClr val="000099"/>
                </a:solidFill>
              </a:rPr>
              <a:t>каждая сторона информационного обмена требует от другой стороны СЕРТ открытого ключа. Это позволяет обеспечить обоюдную неотказуемость. Каждой стороне может понадобиться взаимодействие со своим УЦ с цель получения соответствующего СЕРТ открытого ключа. Если же взаимодействующие стороны доверяют друг другу и могут провести обоюдную аутентификацию своих СЕРТ открытых ключей, то обращение к УЦ не требуется.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7993063" cy="48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4200"/>
              </a:lnSpc>
            </a:pPr>
            <a:r>
              <a:rPr lang="ru-RU" sz="3400" i="1" dirty="0" smtClean="0">
                <a:solidFill>
                  <a:srgbClr val="FF0066"/>
                </a:solidFill>
              </a:rPr>
              <a:t>Существуют криптографические прикладные системы, в которых ЦБ не привлекается</a:t>
            </a:r>
            <a:r>
              <a:rPr lang="ru-RU" sz="3400" dirty="0" smtClean="0">
                <a:solidFill>
                  <a:srgbClr val="000099"/>
                </a:solidFill>
              </a:rPr>
              <a:t>. В такой ситуации взаимодействующие стороны вместо использования своих СЕРТ открытых ключей могут осуществить только защищённый обмен некоторой открытой информацией.</a:t>
            </a:r>
            <a:endParaRPr lang="ru-RU" sz="34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21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4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Если между такими партнёрами используется симметричная криптография</a:t>
            </a:r>
            <a:r>
              <a:rPr lang="ru-RU" dirty="0" smtClean="0">
                <a:solidFill>
                  <a:srgbClr val="000099"/>
                </a:solidFill>
              </a:rPr>
              <a:t>, то формирование ключей может быть инициировано одним из следующих двух способов: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3206750"/>
            <a:ext cx="8001056" cy="3050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одна сторона формирует ключ и передаёт его в ЦДК;</a:t>
            </a:r>
          </a:p>
          <a:p>
            <a:pPr marL="365125" indent="-365125" algn="l">
              <a:lnSpc>
                <a:spcPts val="3200"/>
              </a:lnSpc>
              <a:spcBef>
                <a:spcPts val="12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600" dirty="0" smtClean="0">
                <a:solidFill>
                  <a:srgbClr val="000099"/>
                </a:solidFill>
              </a:rPr>
              <a:t>одна сторона запрашивает </a:t>
            </a:r>
            <a:r>
              <a:rPr lang="ru-RU" sz="2600" i="1" dirty="0" smtClean="0">
                <a:solidFill>
                  <a:srgbClr val="FF0066"/>
                </a:solidFill>
              </a:rPr>
              <a:t>Центр распределения ключей</a:t>
            </a:r>
            <a:r>
              <a:rPr lang="ru-RU" sz="2600" dirty="0" smtClean="0">
                <a:solidFill>
                  <a:srgbClr val="000099"/>
                </a:solidFill>
              </a:rPr>
              <a:t> (ЦРК, </a:t>
            </a:r>
            <a:r>
              <a:rPr lang="en-US" sz="2600" dirty="0" smtClean="0">
                <a:solidFill>
                  <a:srgbClr val="000099"/>
                </a:solidFill>
              </a:rPr>
              <a:t>Key Distribution Centre</a:t>
            </a:r>
            <a:r>
              <a:rPr lang="ru-RU" sz="2600" dirty="0" smtClean="0">
                <a:solidFill>
                  <a:srgbClr val="000099"/>
                </a:solidFill>
              </a:rPr>
              <a:t>) с целью формирования ключа для последующего распределения последнего.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7993063" cy="549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36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Если формирование ключа осуществляется одной из взаимодействующих сторон</a:t>
            </a:r>
            <a:r>
              <a:rPr lang="ru-RU" dirty="0" smtClean="0">
                <a:solidFill>
                  <a:srgbClr val="000099"/>
                </a:solidFill>
              </a:rPr>
              <a:t>, безопасное распределение ключа может контролироваться ЦДК (рис. 4). Номера, указанные на этом рисунке, обозначают итерации процедуры обмена. ЦДК получает зашифрованный ключ от стороны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 (1), расшифровывает его и опять зашифровывает его с помощью ключа, который известен этому ЦДК и стороне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. После этого он может: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3028950"/>
            <a:ext cx="8001056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2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Если формирование ключа осуществляется ДТС</a:t>
            </a:r>
            <a:r>
              <a:rPr lang="ru-RU" sz="2600" dirty="0" smtClean="0">
                <a:solidFill>
                  <a:srgbClr val="000099"/>
                </a:solidFill>
              </a:rPr>
              <a:t>, то существуют две процедуры последовательного распределения ключа взаимодействующим сторонам. Эти процедуры отображены на рис. 5 (концептуальная модель ЦРК) и рис. 6 (распределение ключа путём его доставки от стороны </a:t>
            </a:r>
            <a:r>
              <a:rPr lang="ru-RU" sz="2600" i="1" dirty="0" smtClean="0">
                <a:solidFill>
                  <a:srgbClr val="FF0066"/>
                </a:solidFill>
              </a:rPr>
              <a:t>А</a:t>
            </a:r>
            <a:r>
              <a:rPr lang="ru-RU" sz="2600" dirty="0" smtClean="0">
                <a:solidFill>
                  <a:srgbClr val="000099"/>
                </a:solidFill>
              </a:rPr>
              <a:t> стороне </a:t>
            </a:r>
            <a:r>
              <a:rPr lang="ru-RU" sz="2600" i="1" dirty="0" smtClean="0">
                <a:solidFill>
                  <a:srgbClr val="FF0066"/>
                </a:solidFill>
              </a:rPr>
              <a:t>В</a:t>
            </a:r>
            <a:r>
              <a:rPr lang="ru-RU" sz="2600" dirty="0" smtClean="0">
                <a:solidFill>
                  <a:srgbClr val="000099"/>
                </a:solidFill>
              </a:rPr>
              <a:t>).</a:t>
            </a:r>
            <a:endParaRPr lang="ru-RU" sz="2600" dirty="0">
              <a:solidFill>
                <a:srgbClr val="000099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27100" y="895350"/>
            <a:ext cx="8001056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либо доставить зашифрованный ключ непосредственно стороне </a:t>
            </a:r>
            <a:r>
              <a:rPr lang="ru-RU" sz="2400" i="1" dirty="0" smtClean="0">
                <a:solidFill>
                  <a:srgbClr val="FF0066"/>
                </a:solidFill>
              </a:rPr>
              <a:t>В</a:t>
            </a:r>
            <a:r>
              <a:rPr lang="ru-RU" sz="2400" dirty="0" smtClean="0">
                <a:solidFill>
                  <a:srgbClr val="000099"/>
                </a:solidFill>
              </a:rPr>
              <a:t> (2);</a:t>
            </a:r>
          </a:p>
          <a:p>
            <a:pPr marL="365125" indent="-365125" algn="l">
              <a:lnSpc>
                <a:spcPts val="3000"/>
              </a:lnSpc>
              <a:spcBef>
                <a:spcPts val="6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  <a:defRPr/>
            </a:pPr>
            <a:r>
              <a:rPr lang="ru-RU" sz="2400" dirty="0" smtClean="0">
                <a:solidFill>
                  <a:srgbClr val="000099"/>
                </a:solidFill>
              </a:rPr>
              <a:t>либо передать обратно зашифрованный ключ стороне </a:t>
            </a:r>
            <a:r>
              <a:rPr lang="ru-RU" sz="2400" i="1" dirty="0" smtClean="0">
                <a:solidFill>
                  <a:srgbClr val="FF0066"/>
                </a:solidFill>
              </a:rPr>
              <a:t>А</a:t>
            </a:r>
            <a:r>
              <a:rPr lang="ru-RU" sz="2400" dirty="0" smtClean="0">
                <a:solidFill>
                  <a:srgbClr val="000099"/>
                </a:solidFill>
              </a:rPr>
              <a:t> (3), которая доставит его непосредственно стороне </a:t>
            </a:r>
            <a:r>
              <a:rPr lang="ru-RU" sz="2400" i="1" dirty="0" smtClean="0">
                <a:solidFill>
                  <a:srgbClr val="FF0066"/>
                </a:solidFill>
              </a:rPr>
              <a:t>В</a:t>
            </a:r>
            <a:r>
              <a:rPr lang="ru-RU" sz="2400" dirty="0" smtClean="0">
                <a:solidFill>
                  <a:srgbClr val="000099"/>
                </a:solidFill>
              </a:rPr>
              <a:t> (4).</a:t>
            </a:r>
            <a:endParaRPr lang="ru-RU" sz="2600" dirty="0" smtClean="0">
              <a:solidFill>
                <a:srgbClr val="000099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971550" y="5918200"/>
            <a:ext cx="7912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b="1" dirty="0" smtClean="0">
                <a:solidFill>
                  <a:srgbClr val="C00000"/>
                </a:solidFill>
              </a:rPr>
              <a:t>Рис. 4. Центр доставки ключей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102" name="Группа 101"/>
          <p:cNvGrpSpPr/>
          <p:nvPr/>
        </p:nvGrpSpPr>
        <p:grpSpPr>
          <a:xfrm>
            <a:off x="1593850" y="1028700"/>
            <a:ext cx="6623046" cy="4445000"/>
            <a:chOff x="1593850" y="1117600"/>
            <a:chExt cx="6623046" cy="4445000"/>
          </a:xfrm>
        </p:grpSpPr>
        <p:sp>
          <p:nvSpPr>
            <p:cNvPr id="94" name="Куб 93"/>
            <p:cNvSpPr/>
            <p:nvPr/>
          </p:nvSpPr>
          <p:spPr bwMode="auto">
            <a:xfrm>
              <a:off x="5994400" y="3340100"/>
              <a:ext cx="2222496" cy="2222500"/>
            </a:xfrm>
            <a:prstGeom prst="cube">
              <a:avLst>
                <a:gd name="adj" fmla="val 177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8" name="Куб 87"/>
            <p:cNvSpPr/>
            <p:nvPr/>
          </p:nvSpPr>
          <p:spPr bwMode="auto">
            <a:xfrm flipH="1">
              <a:off x="1593850" y="3340100"/>
              <a:ext cx="2222496" cy="2222500"/>
            </a:xfrm>
            <a:prstGeom prst="cube">
              <a:avLst>
                <a:gd name="adj" fmla="val 17768"/>
              </a:avLst>
            </a:prstGeom>
            <a:solidFill>
              <a:srgbClr val="E5E5FF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52" name="AutoShape 31"/>
            <p:cNvCxnSpPr>
              <a:cxnSpLocks noChangeShapeType="1"/>
              <a:stCxn id="94" idx="2"/>
              <a:endCxn id="88" idx="2"/>
            </p:cNvCxnSpPr>
            <p:nvPr/>
          </p:nvCxnSpPr>
          <p:spPr bwMode="auto">
            <a:xfrm rot="10800000">
              <a:off x="3816346" y="4648796"/>
              <a:ext cx="2178054" cy="1588"/>
            </a:xfrm>
            <a:prstGeom prst="straightConnector1">
              <a:avLst/>
            </a:prstGeom>
            <a:noFill/>
            <a:ln w="57150">
              <a:solidFill>
                <a:srgbClr val="FF3300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53" name="Text Box 48"/>
            <p:cNvSpPr txBox="1">
              <a:spLocks noChangeArrowheads="1"/>
            </p:cNvSpPr>
            <p:nvPr/>
          </p:nvSpPr>
          <p:spPr bwMode="auto">
            <a:xfrm>
              <a:off x="2038350" y="4006851"/>
              <a:ext cx="1778000" cy="12890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«А»</a:t>
              </a:r>
            </a:p>
          </p:txBody>
        </p:sp>
        <p:sp>
          <p:nvSpPr>
            <p:cNvPr id="54" name="Text Box 48"/>
            <p:cNvSpPr txBox="1">
              <a:spLocks noChangeArrowheads="1"/>
            </p:cNvSpPr>
            <p:nvPr/>
          </p:nvSpPr>
          <p:spPr bwMode="auto">
            <a:xfrm>
              <a:off x="5994400" y="4051300"/>
              <a:ext cx="1822450" cy="12001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«В»</a:t>
              </a:r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3638550" y="1117600"/>
              <a:ext cx="2578100" cy="2089150"/>
              <a:chOff x="3638550" y="850900"/>
              <a:chExt cx="2578100" cy="2089150"/>
            </a:xfrm>
          </p:grpSpPr>
          <p:sp>
            <p:nvSpPr>
              <p:cNvPr id="56" name="Багетная рамка 55"/>
              <p:cNvSpPr/>
              <p:nvPr/>
            </p:nvSpPr>
            <p:spPr bwMode="auto">
              <a:xfrm>
                <a:off x="3638550" y="850900"/>
                <a:ext cx="2578100" cy="2089150"/>
              </a:xfrm>
              <a:prstGeom prst="bevel">
                <a:avLst>
                  <a:gd name="adj" fmla="val 16964"/>
                </a:avLst>
              </a:prstGeom>
              <a:solidFill>
                <a:srgbClr val="CCFFFF"/>
              </a:solidFill>
              <a:ln w="38100" cap="flat" cmpd="sng" algn="ctr">
                <a:solidFill>
                  <a:srgbClr val="C000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2800" b="0" i="0" u="none" strike="noStrike" cap="none" normalizeH="0" baseline="0" smtClean="0">
                  <a:ln>
                    <a:noFill/>
                  </a:ln>
                  <a:solidFill>
                    <a:srgbClr val="FFAFFF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57" name="Text Box 48"/>
              <p:cNvSpPr txBox="1">
                <a:spLocks noChangeArrowheads="1"/>
              </p:cNvSpPr>
              <p:nvPr/>
            </p:nvSpPr>
            <p:spPr bwMode="auto">
              <a:xfrm>
                <a:off x="3994150" y="1206501"/>
                <a:ext cx="1866900" cy="1377950"/>
              </a:xfrm>
              <a:prstGeom prst="rect">
                <a:avLst/>
              </a:prstGeom>
              <a:noFill/>
              <a:ln w="38100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9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>
                      <a:outerShdw dist="381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Центр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29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ru-RU" b="1" dirty="0" smtClean="0">
                    <a:solidFill>
                      <a:srgbClr val="0070C0"/>
                    </a:solidFill>
                    <a:effectLst>
                      <a:outerShdw dist="381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доставки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ts val="29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i="0" u="none" strike="noStrike" cap="none" normalizeH="0" baseline="0" dirty="0" smtClean="0">
                    <a:ln>
                      <a:noFill/>
                    </a:ln>
                    <a:solidFill>
                      <a:srgbClr val="0070C0"/>
                    </a:solidFill>
                    <a:effectLst>
                      <a:outerShdw dist="38100" dir="2700000" algn="ctr" rotWithShape="0">
                        <a:schemeClr val="bg1">
                          <a:lumMod val="75000"/>
                        </a:schemeClr>
                      </a:outerShdw>
                    </a:effectLst>
                    <a:latin typeface="+mn-lt"/>
                    <a:cs typeface="Arial" pitchFamily="34" charset="0"/>
                  </a:rPr>
                  <a:t>ключей</a:t>
                </a:r>
              </a:p>
            </p:txBody>
          </p:sp>
        </p:grpSp>
        <p:sp>
          <p:nvSpPr>
            <p:cNvPr id="59" name="Полилиния 58"/>
            <p:cNvSpPr/>
            <p:nvPr/>
          </p:nvSpPr>
          <p:spPr bwMode="auto">
            <a:xfrm rot="5400000">
              <a:off x="2927348" y="2851153"/>
              <a:ext cx="1066799" cy="355596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0" name="Полилиния 59"/>
            <p:cNvSpPr/>
            <p:nvPr/>
          </p:nvSpPr>
          <p:spPr bwMode="auto">
            <a:xfrm rot="5400000">
              <a:off x="2127249" y="2051052"/>
              <a:ext cx="1644649" cy="1377949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1" name="Полилиния 60"/>
            <p:cNvSpPr/>
            <p:nvPr/>
          </p:nvSpPr>
          <p:spPr bwMode="auto">
            <a:xfrm rot="10800000">
              <a:off x="6216650" y="2228850"/>
              <a:ext cx="889000" cy="1333500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62" name="Group 41"/>
            <p:cNvGrpSpPr>
              <a:grpSpLocks/>
            </p:cNvGrpSpPr>
            <p:nvPr/>
          </p:nvGrpSpPr>
          <p:grpSpPr bwMode="auto">
            <a:xfrm>
              <a:off x="1638300" y="2584450"/>
              <a:ext cx="533400" cy="533400"/>
              <a:chOff x="2558" y="12306"/>
              <a:chExt cx="456" cy="456"/>
            </a:xfrm>
          </p:grpSpPr>
          <p:sp>
            <p:nvSpPr>
              <p:cNvPr id="63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4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77" name="Group 41"/>
            <p:cNvGrpSpPr>
              <a:grpSpLocks/>
            </p:cNvGrpSpPr>
            <p:nvPr/>
          </p:nvGrpSpPr>
          <p:grpSpPr bwMode="auto">
            <a:xfrm>
              <a:off x="2660650" y="2584450"/>
              <a:ext cx="533400" cy="533400"/>
              <a:chOff x="2558" y="12306"/>
              <a:chExt cx="456" cy="456"/>
            </a:xfrm>
          </p:grpSpPr>
          <p:sp>
            <p:nvSpPr>
              <p:cNvPr id="78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</p:grpSp>
        <p:grpSp>
          <p:nvGrpSpPr>
            <p:cNvPr id="80" name="Group 41"/>
            <p:cNvGrpSpPr>
              <a:grpSpLocks/>
            </p:cNvGrpSpPr>
            <p:nvPr/>
          </p:nvGrpSpPr>
          <p:grpSpPr bwMode="auto">
            <a:xfrm>
              <a:off x="7239000" y="2584450"/>
              <a:ext cx="533400" cy="533400"/>
              <a:chOff x="2558" y="12306"/>
              <a:chExt cx="456" cy="456"/>
            </a:xfrm>
          </p:grpSpPr>
          <p:sp>
            <p:nvSpPr>
              <p:cNvPr id="81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2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</p:grpSp>
        <p:grpSp>
          <p:nvGrpSpPr>
            <p:cNvPr id="83" name="Group 41"/>
            <p:cNvGrpSpPr>
              <a:grpSpLocks/>
            </p:cNvGrpSpPr>
            <p:nvPr/>
          </p:nvGrpSpPr>
          <p:grpSpPr bwMode="auto">
            <a:xfrm>
              <a:off x="4659312" y="4762500"/>
              <a:ext cx="533400" cy="533400"/>
              <a:chOff x="2558" y="12306"/>
              <a:chExt cx="456" cy="456"/>
            </a:xfrm>
          </p:grpSpPr>
          <p:sp>
            <p:nvSpPr>
              <p:cNvPr id="84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85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</p:grpSp>
      </p:grp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971551" y="5784850"/>
            <a:ext cx="79121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b="1" dirty="0" smtClean="0">
                <a:solidFill>
                  <a:srgbClr val="C00000"/>
                </a:solidFill>
              </a:rPr>
              <a:t>Рис. 5. Концептуальная модель ЦРК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593850" y="984250"/>
            <a:ext cx="6623046" cy="4445000"/>
            <a:chOff x="1593850" y="1117600"/>
            <a:chExt cx="6623046" cy="4445000"/>
          </a:xfrm>
        </p:grpSpPr>
        <p:sp>
          <p:nvSpPr>
            <p:cNvPr id="30" name="Куб 29"/>
            <p:cNvSpPr/>
            <p:nvPr/>
          </p:nvSpPr>
          <p:spPr bwMode="auto">
            <a:xfrm>
              <a:off x="5994400" y="3340100"/>
              <a:ext cx="2222496" cy="2222500"/>
            </a:xfrm>
            <a:prstGeom prst="cube">
              <a:avLst>
                <a:gd name="adj" fmla="val 177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1" name="Куб 30"/>
            <p:cNvSpPr/>
            <p:nvPr/>
          </p:nvSpPr>
          <p:spPr bwMode="auto">
            <a:xfrm flipH="1">
              <a:off x="1593850" y="3340100"/>
              <a:ext cx="2222496" cy="2222500"/>
            </a:xfrm>
            <a:prstGeom prst="cube">
              <a:avLst>
                <a:gd name="adj" fmla="val 17768"/>
              </a:avLst>
            </a:prstGeom>
            <a:solidFill>
              <a:srgbClr val="E5E5FF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2" name="Text Box 48"/>
            <p:cNvSpPr txBox="1">
              <a:spLocks noChangeArrowheads="1"/>
            </p:cNvSpPr>
            <p:nvPr/>
          </p:nvSpPr>
          <p:spPr bwMode="auto">
            <a:xfrm>
              <a:off x="2038350" y="3917951"/>
              <a:ext cx="1778000" cy="12890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«А»</a:t>
              </a:r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5994400" y="3962400"/>
              <a:ext cx="1822450" cy="12001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«В»</a:t>
              </a:r>
            </a:p>
          </p:txBody>
        </p:sp>
        <p:sp>
          <p:nvSpPr>
            <p:cNvPr id="56" name="Багетная рамка 55"/>
            <p:cNvSpPr/>
            <p:nvPr/>
          </p:nvSpPr>
          <p:spPr bwMode="auto">
            <a:xfrm>
              <a:off x="3638550" y="1117600"/>
              <a:ext cx="2578100" cy="2089150"/>
            </a:xfrm>
            <a:prstGeom prst="bevel">
              <a:avLst>
                <a:gd name="adj" fmla="val 16964"/>
              </a:avLst>
            </a:prstGeom>
            <a:solidFill>
              <a:srgbClr val="CCFFFF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3994150" y="1473201"/>
              <a:ext cx="1866900" cy="13779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Центр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200" b="1" dirty="0" smtClean="0">
                  <a:solidFill>
                    <a:srgbClr val="0070C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распределения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ключей</a:t>
              </a:r>
            </a:p>
          </p:txBody>
        </p:sp>
        <p:sp>
          <p:nvSpPr>
            <p:cNvPr id="59" name="Полилиния 58"/>
            <p:cNvSpPr/>
            <p:nvPr/>
          </p:nvSpPr>
          <p:spPr bwMode="auto">
            <a:xfrm rot="5400000">
              <a:off x="2882899" y="2806705"/>
              <a:ext cx="1066799" cy="444498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0" name="Полилиния 59"/>
            <p:cNvSpPr/>
            <p:nvPr/>
          </p:nvSpPr>
          <p:spPr bwMode="auto">
            <a:xfrm rot="5400000">
              <a:off x="2171698" y="2051052"/>
              <a:ext cx="1600201" cy="1333499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1" name="Полилиния 60"/>
            <p:cNvSpPr/>
            <p:nvPr/>
          </p:nvSpPr>
          <p:spPr bwMode="auto">
            <a:xfrm rot="10800000">
              <a:off x="6216650" y="2228850"/>
              <a:ext cx="889000" cy="1333500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1682750" y="2584450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82750" y="2651125"/>
              <a:ext cx="533400" cy="400050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78" name="Oval 42"/>
            <p:cNvSpPr>
              <a:spLocks noChangeArrowheads="1"/>
            </p:cNvSpPr>
            <p:nvPr/>
          </p:nvSpPr>
          <p:spPr bwMode="auto">
            <a:xfrm>
              <a:off x="2571750" y="2584450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9" name="Text Box 43"/>
            <p:cNvSpPr txBox="1">
              <a:spLocks noChangeArrowheads="1"/>
            </p:cNvSpPr>
            <p:nvPr/>
          </p:nvSpPr>
          <p:spPr bwMode="auto">
            <a:xfrm>
              <a:off x="2571750" y="2651125"/>
              <a:ext cx="533400" cy="400050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ea typeface="Tahoma" pitchFamily="34" charset="0"/>
                  <a:cs typeface="Tahoma" pitchFamily="34" charset="0"/>
                </a:rPr>
                <a:t>2</a:t>
              </a:r>
              <a:r>
                <a:rPr kumimoji="0" lang="ru-RU" b="1" i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ea typeface="Tahoma" pitchFamily="34" charset="0"/>
                  <a:cs typeface="Tahoma" pitchFamily="34" charset="0"/>
                </a:rPr>
                <a:t>а</a:t>
              </a:r>
            </a:p>
          </p:txBody>
        </p:sp>
        <p:sp>
          <p:nvSpPr>
            <p:cNvPr id="27" name="Oval 42"/>
            <p:cNvSpPr>
              <a:spLocks noChangeArrowheads="1"/>
            </p:cNvSpPr>
            <p:nvPr/>
          </p:nvSpPr>
          <p:spPr bwMode="auto">
            <a:xfrm>
              <a:off x="7194550" y="2584450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7194550" y="2651125"/>
              <a:ext cx="533400" cy="400050"/>
            </a:xfrm>
            <a:prstGeom prst="rect">
              <a:avLst/>
            </a:prstGeom>
            <a:noFill/>
            <a:ln w="9525">
              <a:noFill/>
              <a:prstDash val="dashDot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ru-RU" b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ea typeface="Tahoma" pitchFamily="34" charset="0"/>
                  <a:cs typeface="Tahoma" pitchFamily="34" charset="0"/>
                </a:rPr>
                <a:t>2</a:t>
              </a:r>
              <a:r>
                <a:rPr lang="en-US" b="1" i="1" dirty="0" smtClean="0"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Arial Narrow" pitchFamily="34" charset="0"/>
                  <a:ea typeface="Tahoma" pitchFamily="34" charset="0"/>
                  <a:cs typeface="Tahoma" pitchFamily="34" charset="0"/>
                </a:rPr>
                <a:t>b</a:t>
              </a:r>
              <a:endParaRPr kumimoji="0" lang="ru-RU" b="1" i="1" u="none" strike="noStrike" cap="none" normalizeH="0" baseline="0" dirty="0" smtClean="0">
                <a:ln>
                  <a:noFill/>
                </a:ln>
                <a:solidFill>
                  <a:srgbClr val="CCFF33"/>
                </a:solidFill>
                <a:effectLst>
                  <a:outerShdw dist="38100" dir="2700000" algn="ctr" rotWithShape="0">
                    <a:schemeClr val="accent1">
                      <a:lumMod val="50000"/>
                    </a:schemeClr>
                  </a:outerShdw>
                </a:effectLst>
                <a:latin typeface="Arial Narrow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971550" y="5740400"/>
            <a:ext cx="79121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sz="2400" b="1" dirty="0" smtClean="0">
                <a:solidFill>
                  <a:srgbClr val="C00000"/>
                </a:solidFill>
              </a:rPr>
              <a:t>Рис. 6. Распределение ключа путём его доставки от стороны </a:t>
            </a:r>
            <a:r>
              <a:rPr lang="ru-RU" sz="2400" b="1" i="1" dirty="0" smtClean="0">
                <a:solidFill>
                  <a:srgbClr val="C00000"/>
                </a:solidFill>
              </a:rPr>
              <a:t>А</a:t>
            </a:r>
            <a:r>
              <a:rPr lang="ru-RU" sz="2400" b="1" dirty="0" smtClean="0">
                <a:solidFill>
                  <a:srgbClr val="C00000"/>
                </a:solidFill>
              </a:rPr>
              <a:t> стороне </a:t>
            </a:r>
            <a:r>
              <a:rPr lang="ru-RU" sz="2400" b="1" i="1" dirty="0" smtClean="0">
                <a:solidFill>
                  <a:srgbClr val="C00000"/>
                </a:solidFill>
              </a:rPr>
              <a:t>В</a:t>
            </a:r>
            <a:endParaRPr lang="ru-RU" sz="2400" b="1" i="1" dirty="0">
              <a:solidFill>
                <a:srgbClr val="C00000"/>
              </a:solidFill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593850" y="939800"/>
            <a:ext cx="6623046" cy="4445000"/>
            <a:chOff x="1593850" y="1117600"/>
            <a:chExt cx="6623046" cy="4445000"/>
          </a:xfrm>
        </p:grpSpPr>
        <p:cxnSp>
          <p:nvCxnSpPr>
            <p:cNvPr id="22" name="Прямая со стрелкой 21"/>
            <p:cNvCxnSpPr>
              <a:stCxn id="24" idx="2"/>
              <a:endCxn id="23" idx="2"/>
            </p:cNvCxnSpPr>
            <p:nvPr/>
          </p:nvCxnSpPr>
          <p:spPr bwMode="auto">
            <a:xfrm>
              <a:off x="3816346" y="4648796"/>
              <a:ext cx="2178054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</p:cxnSp>
        <p:sp>
          <p:nvSpPr>
            <p:cNvPr id="23" name="Куб 22"/>
            <p:cNvSpPr/>
            <p:nvPr/>
          </p:nvSpPr>
          <p:spPr bwMode="auto">
            <a:xfrm>
              <a:off x="5994400" y="3340100"/>
              <a:ext cx="2222496" cy="2222500"/>
            </a:xfrm>
            <a:prstGeom prst="cube">
              <a:avLst>
                <a:gd name="adj" fmla="val 177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4" name="Куб 23"/>
            <p:cNvSpPr/>
            <p:nvPr/>
          </p:nvSpPr>
          <p:spPr bwMode="auto">
            <a:xfrm flipH="1">
              <a:off x="1593850" y="3340100"/>
              <a:ext cx="2222496" cy="2222500"/>
            </a:xfrm>
            <a:prstGeom prst="cube">
              <a:avLst>
                <a:gd name="adj" fmla="val 17768"/>
              </a:avLst>
            </a:prstGeom>
            <a:solidFill>
              <a:srgbClr val="E5E5FF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2038350" y="4006851"/>
              <a:ext cx="1778000" cy="12890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«А»</a:t>
              </a:r>
            </a:p>
          </p:txBody>
        </p:sp>
        <p:sp>
          <p:nvSpPr>
            <p:cNvPr id="26" name="Text Box 48"/>
            <p:cNvSpPr txBox="1">
              <a:spLocks noChangeArrowheads="1"/>
            </p:cNvSpPr>
            <p:nvPr/>
          </p:nvSpPr>
          <p:spPr bwMode="auto">
            <a:xfrm>
              <a:off x="5994400" y="4051300"/>
              <a:ext cx="1822450" cy="12001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Объект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b="1" dirty="0" smtClean="0"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(сторона)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9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b="1" i="0" u="none" strike="noStrike" cap="none" normalizeH="0" baseline="0" dirty="0" smtClean="0">
                  <a:ln>
                    <a:noFill/>
                  </a:ln>
                  <a:solidFill>
                    <a:srgbClr val="000099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+mn-lt"/>
                  <a:cs typeface="Arial" pitchFamily="34" charset="0"/>
                </a:rPr>
                <a:t>«В»</a:t>
              </a:r>
            </a:p>
          </p:txBody>
        </p:sp>
        <p:sp>
          <p:nvSpPr>
            <p:cNvPr id="56" name="Багетная рамка 55"/>
            <p:cNvSpPr/>
            <p:nvPr/>
          </p:nvSpPr>
          <p:spPr bwMode="auto">
            <a:xfrm>
              <a:off x="3638550" y="1117600"/>
              <a:ext cx="2578100" cy="2089150"/>
            </a:xfrm>
            <a:prstGeom prst="bevel">
              <a:avLst>
                <a:gd name="adj" fmla="val 16964"/>
              </a:avLst>
            </a:prstGeom>
            <a:solidFill>
              <a:srgbClr val="CCFFFF"/>
            </a:solidFill>
            <a:ln w="3810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3994150" y="1473201"/>
              <a:ext cx="1866900" cy="1377950"/>
            </a:xfrm>
            <a:prstGeom prst="rect">
              <a:avLst/>
            </a:prstGeom>
            <a:noFill/>
            <a:ln w="38100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Центр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ru-RU" sz="2200" b="1" dirty="0" smtClean="0">
                  <a:solidFill>
                    <a:srgbClr val="0070C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распределения</a:t>
              </a:r>
            </a:p>
            <a:p>
              <a:pPr marL="0" marR="0" lvl="0" indent="0" algn="ctr" defTabSz="914400" rtl="0" eaLnBrk="1" fontAlgn="base" latinLnBrk="0" hangingPunct="1">
                <a:lnSpc>
                  <a:spcPts val="25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200" b="1" i="0" u="none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>
                    <a:outerShdw dist="38100" dir="2700000" algn="ctr" rotWithShape="0">
                      <a:schemeClr val="bg1">
                        <a:lumMod val="75000"/>
                      </a:schemeClr>
                    </a:outerShdw>
                  </a:effectLst>
                  <a:latin typeface="Arial Narrow" pitchFamily="34" charset="0"/>
                  <a:cs typeface="Arial" pitchFamily="34" charset="0"/>
                </a:rPr>
                <a:t>ключей</a:t>
              </a:r>
            </a:p>
          </p:txBody>
        </p:sp>
        <p:sp>
          <p:nvSpPr>
            <p:cNvPr id="59" name="Полилиния 58"/>
            <p:cNvSpPr/>
            <p:nvPr/>
          </p:nvSpPr>
          <p:spPr bwMode="auto">
            <a:xfrm rot="5400000">
              <a:off x="2882899" y="2762254"/>
              <a:ext cx="1022350" cy="488948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0" name="Полилиния 59"/>
            <p:cNvSpPr/>
            <p:nvPr/>
          </p:nvSpPr>
          <p:spPr bwMode="auto">
            <a:xfrm rot="5400000">
              <a:off x="2149474" y="2028827"/>
              <a:ext cx="1600200" cy="1377950"/>
            </a:xfrm>
            <a:custGeom>
              <a:avLst/>
              <a:gdLst>
                <a:gd name="connsiteX0" fmla="*/ 0 w 457200"/>
                <a:gd name="connsiteY0" fmla="*/ 0 h 22198"/>
                <a:gd name="connsiteX1" fmla="*/ 457200 w 457200"/>
                <a:gd name="connsiteY1" fmla="*/ 14288 h 22198"/>
                <a:gd name="connsiteX0" fmla="*/ 0 w 457200"/>
                <a:gd name="connsiteY0" fmla="*/ 0 h 14288"/>
                <a:gd name="connsiteX1" fmla="*/ 457200 w 457200"/>
                <a:gd name="connsiteY1" fmla="*/ 14288 h 14288"/>
                <a:gd name="connsiteX0" fmla="*/ 0 w 542306"/>
                <a:gd name="connsiteY0" fmla="*/ 0 h 14288"/>
                <a:gd name="connsiteX1" fmla="*/ 542306 w 542306"/>
                <a:gd name="connsiteY1" fmla="*/ 14288 h 14288"/>
                <a:gd name="connsiteX0" fmla="*/ 0 w 678872"/>
                <a:gd name="connsiteY0" fmla="*/ 0 h 12769"/>
                <a:gd name="connsiteX1" fmla="*/ 678872 w 678872"/>
                <a:gd name="connsiteY1" fmla="*/ 12769 h 12769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104663 w 783535"/>
                <a:gd name="connsiteY0" fmla="*/ 0 h 14445"/>
                <a:gd name="connsiteX1" fmla="*/ 113145 w 783535"/>
                <a:gd name="connsiteY1" fmla="*/ 12317 h 14445"/>
                <a:gd name="connsiteX2" fmla="*/ 783535 w 783535"/>
                <a:gd name="connsiteY2" fmla="*/ 12769 h 14445"/>
                <a:gd name="connsiteX0" fmla="*/ 0 w 678872"/>
                <a:gd name="connsiteY0" fmla="*/ 0 h 14445"/>
                <a:gd name="connsiteX1" fmla="*/ 8482 w 678872"/>
                <a:gd name="connsiteY1" fmla="*/ 12317 h 14445"/>
                <a:gd name="connsiteX2" fmla="*/ 678872 w 678872"/>
                <a:gd name="connsiteY2" fmla="*/ 12769 h 14445"/>
                <a:gd name="connsiteX0" fmla="*/ 0 w 678872"/>
                <a:gd name="connsiteY0" fmla="*/ 0 h 12769"/>
                <a:gd name="connsiteX1" fmla="*/ 8482 w 678872"/>
                <a:gd name="connsiteY1" fmla="*/ 12317 h 12769"/>
                <a:gd name="connsiteX2" fmla="*/ 678872 w 678872"/>
                <a:gd name="connsiteY2" fmla="*/ 12769 h 12769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0 w 385947"/>
                <a:gd name="connsiteY0" fmla="*/ 0 h 12317"/>
                <a:gd name="connsiteX1" fmla="*/ 8482 w 385947"/>
                <a:gd name="connsiteY1" fmla="*/ 12317 h 12317"/>
                <a:gd name="connsiteX2" fmla="*/ 385947 w 385947"/>
                <a:gd name="connsiteY2" fmla="*/ 12068 h 12317"/>
                <a:gd name="connsiteX0" fmla="*/ 3393 w 377465"/>
                <a:gd name="connsiteY0" fmla="*/ 0 h 12317"/>
                <a:gd name="connsiteX1" fmla="*/ 0 w 377465"/>
                <a:gd name="connsiteY1" fmla="*/ 12317 h 12317"/>
                <a:gd name="connsiteX2" fmla="*/ 377465 w 377465"/>
                <a:gd name="connsiteY2" fmla="*/ 12068 h 12317"/>
                <a:gd name="connsiteX0" fmla="*/ 0 w 374072"/>
                <a:gd name="connsiteY0" fmla="*/ 0 h 12068"/>
                <a:gd name="connsiteX1" fmla="*/ 374072 w 374072"/>
                <a:gd name="connsiteY1" fmla="*/ 12068 h 12068"/>
                <a:gd name="connsiteX0" fmla="*/ 1980 w 1980"/>
                <a:gd name="connsiteY0" fmla="*/ 0 h 14638"/>
                <a:gd name="connsiteX1" fmla="*/ 0 w 198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20"/>
                <a:gd name="connsiteY0" fmla="*/ 0 h 14638"/>
                <a:gd name="connsiteX1" fmla="*/ 220 w 220"/>
                <a:gd name="connsiteY1" fmla="*/ 14638 h 14638"/>
                <a:gd name="connsiteX0" fmla="*/ 0 w 28820"/>
                <a:gd name="connsiteY0" fmla="*/ 0 h 14638"/>
                <a:gd name="connsiteX1" fmla="*/ 28820 w 2882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0 w 30470"/>
                <a:gd name="connsiteY0" fmla="*/ 0 h 14638"/>
                <a:gd name="connsiteX1" fmla="*/ 30470 w 30470"/>
                <a:gd name="connsiteY1" fmla="*/ 14638 h 14638"/>
                <a:gd name="connsiteX0" fmla="*/ 13677 w 44147"/>
                <a:gd name="connsiteY0" fmla="*/ 0 h 14638"/>
                <a:gd name="connsiteX1" fmla="*/ 14305 w 44147"/>
                <a:gd name="connsiteY1" fmla="*/ 14605 h 14638"/>
                <a:gd name="connsiteX2" fmla="*/ 44147 w 44147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30470"/>
                <a:gd name="connsiteY0" fmla="*/ 0 h 14638"/>
                <a:gd name="connsiteX1" fmla="*/ 628 w 30470"/>
                <a:gd name="connsiteY1" fmla="*/ 14605 h 14638"/>
                <a:gd name="connsiteX2" fmla="*/ 30470 w 30470"/>
                <a:gd name="connsiteY2" fmla="*/ 14638 h 14638"/>
                <a:gd name="connsiteX0" fmla="*/ 0 w 62920"/>
                <a:gd name="connsiteY0" fmla="*/ 0 h 14638"/>
                <a:gd name="connsiteX1" fmla="*/ 628 w 62920"/>
                <a:gd name="connsiteY1" fmla="*/ 14605 h 14638"/>
                <a:gd name="connsiteX2" fmla="*/ 62920 w 62920"/>
                <a:gd name="connsiteY2" fmla="*/ 14638 h 14638"/>
                <a:gd name="connsiteX0" fmla="*/ 0 w 62920"/>
                <a:gd name="connsiteY0" fmla="*/ 0 h 26788"/>
                <a:gd name="connsiteX1" fmla="*/ 628 w 62920"/>
                <a:gd name="connsiteY1" fmla="*/ 26755 h 26788"/>
                <a:gd name="connsiteX2" fmla="*/ 62920 w 62920"/>
                <a:gd name="connsiteY2" fmla="*/ 26788 h 2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26788">
                  <a:moveTo>
                    <a:pt x="0" y="0"/>
                  </a:moveTo>
                  <a:cubicBezTo>
                    <a:pt x="209" y="4868"/>
                    <a:pt x="419" y="21887"/>
                    <a:pt x="628" y="26755"/>
                  </a:cubicBezTo>
                  <a:lnTo>
                    <a:pt x="62920" y="26788"/>
                  </a:lnTo>
                </a:path>
              </a:pathLst>
            </a:custGeom>
            <a:noFill/>
            <a:ln w="57150" cap="flat" cmpd="sng" algn="ctr">
              <a:solidFill>
                <a:srgbClr val="FF3300"/>
              </a:solidFill>
              <a:prstDash val="solid"/>
              <a:miter lim="800000"/>
              <a:headEnd type="triangle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800" b="0" i="0" u="none" strike="noStrike" cap="none" normalizeH="0" baseline="0" smtClean="0">
                <a:ln>
                  <a:noFill/>
                </a:ln>
                <a:solidFill>
                  <a:srgbClr val="FFAFFF"/>
                </a:solidFill>
                <a:effectLst/>
                <a:latin typeface="Verdana" pitchFamily="34" charset="0"/>
              </a:endParaRPr>
            </a:p>
          </p:txBody>
        </p:sp>
        <p:grpSp>
          <p:nvGrpSpPr>
            <p:cNvPr id="3" name="Group 41"/>
            <p:cNvGrpSpPr>
              <a:grpSpLocks/>
            </p:cNvGrpSpPr>
            <p:nvPr/>
          </p:nvGrpSpPr>
          <p:grpSpPr bwMode="auto">
            <a:xfrm>
              <a:off x="1638300" y="2584450"/>
              <a:ext cx="533400" cy="533400"/>
              <a:chOff x="2558" y="12306"/>
              <a:chExt cx="456" cy="456"/>
            </a:xfrm>
          </p:grpSpPr>
          <p:sp>
            <p:nvSpPr>
              <p:cNvPr id="63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4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2527300" y="2584450"/>
              <a:ext cx="533400" cy="533400"/>
              <a:chOff x="2558" y="12306"/>
              <a:chExt cx="456" cy="456"/>
            </a:xfrm>
          </p:grpSpPr>
          <p:sp>
            <p:nvSpPr>
              <p:cNvPr id="78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  <a:endParaRPr kumimoji="0" lang="ru-RU" b="1" i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5" name="Group 41"/>
            <p:cNvGrpSpPr>
              <a:grpSpLocks/>
            </p:cNvGrpSpPr>
            <p:nvPr/>
          </p:nvGrpSpPr>
          <p:grpSpPr bwMode="auto">
            <a:xfrm>
              <a:off x="4660900" y="4762500"/>
              <a:ext cx="533400" cy="533400"/>
              <a:chOff x="2558" y="12306"/>
              <a:chExt cx="456" cy="456"/>
            </a:xfrm>
          </p:grpSpPr>
          <p:sp>
            <p:nvSpPr>
              <p:cNvPr id="27" name="Oval 42"/>
              <p:cNvSpPr>
                <a:spLocks noChangeArrowheads="1"/>
              </p:cNvSpPr>
              <p:nvPr/>
            </p:nvSpPr>
            <p:spPr bwMode="auto">
              <a:xfrm>
                <a:off x="2558" y="12306"/>
                <a:ext cx="456" cy="45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Text Box 43"/>
              <p:cNvSpPr txBox="1">
                <a:spLocks noChangeArrowheads="1"/>
              </p:cNvSpPr>
              <p:nvPr/>
            </p:nvSpPr>
            <p:spPr bwMode="auto">
              <a:xfrm>
                <a:off x="2558" y="12363"/>
                <a:ext cx="456" cy="342"/>
              </a:xfrm>
              <a:prstGeom prst="rect">
                <a:avLst/>
              </a:prstGeom>
              <a:noFill/>
              <a:ln w="9525">
                <a:noFill/>
                <a:prstDash val="dashDot"/>
                <a:miter lim="800000"/>
                <a:headEnd/>
                <a:tailEnd/>
              </a:ln>
              <a:effectLst/>
            </p:spPr>
            <p:txBody>
              <a:bodyPr vert="horz" wrap="square" lIns="0" tIns="0" rIns="0" bIns="0" numCol="1" anchor="ctr" anchorCtr="1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b="1" u="none" strike="noStrike" cap="none" normalizeH="0" baseline="0" dirty="0" smtClean="0">
                    <a:ln>
                      <a:noFill/>
                    </a:ln>
                    <a:solidFill>
                      <a:srgbClr val="CCFF33"/>
                    </a:solidFill>
                    <a:effectLst>
                      <a:outerShdw dist="38100" dir="2700000" algn="ctr" rotWithShape="0">
                        <a:schemeClr val="accent1">
                          <a:lumMod val="50000"/>
                        </a:scheme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  <a:endParaRPr kumimoji="0" lang="ru-RU" b="1" i="1" u="none" strike="noStrike" cap="none" normalizeH="0" baseline="0" dirty="0" smtClean="0">
                  <a:ln>
                    <a:noFill/>
                  </a:ln>
                  <a:solidFill>
                    <a:srgbClr val="CCFF33"/>
                  </a:solidFill>
                  <a:effectLst>
                    <a:outerShdw dist="38100" dir="2700000" algn="ctr" rotWithShape="0">
                      <a:schemeClr val="accent1">
                        <a:lumMod val="50000"/>
                      </a:scheme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p:grpSp>
      </p:grp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50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dirty="0" smtClean="0">
                <a:solidFill>
                  <a:srgbClr val="000099"/>
                </a:solidFill>
              </a:rPr>
              <a:t>На рис. 5 показан случай, когда </a:t>
            </a:r>
            <a:r>
              <a:rPr lang="ru-RU" i="1" dirty="0" smtClean="0">
                <a:solidFill>
                  <a:srgbClr val="FF0066"/>
                </a:solidFill>
              </a:rPr>
              <a:t>ЦРК способен организовать защищённые (безопасные) соединения с обеими взаимодействующими сторонами</a:t>
            </a:r>
            <a:r>
              <a:rPr lang="ru-RU" dirty="0" smtClean="0">
                <a:solidFill>
                  <a:srgbClr val="000099"/>
                </a:solidFill>
              </a:rPr>
              <a:t>. В этом случае, как только будет сформирован ключ по запросу одной из сторон, ЦРК несёт ответственность за безопасное распределение ключа обеим взаимодействующим сторонам. Запрос на предоставление ключа обозначен (1), а процедура распределения ключа взаимодействующим сторонам — (2</a:t>
            </a:r>
            <a:r>
              <a:rPr lang="ru-RU" i="1" dirty="0" smtClean="0">
                <a:solidFill>
                  <a:srgbClr val="000099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) и (2</a:t>
            </a:r>
            <a:r>
              <a:rPr lang="en-US" i="1" dirty="0" smtClean="0">
                <a:solidFill>
                  <a:srgbClr val="000099"/>
                </a:solidFill>
              </a:rPr>
              <a:t>b</a:t>
            </a:r>
            <a:r>
              <a:rPr lang="ru-RU" dirty="0" smtClean="0">
                <a:solidFill>
                  <a:srgbClr val="000099"/>
                </a:solidFill>
              </a:rPr>
              <a:t>).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606550"/>
            <a:ext cx="8001056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/>
            <a:r>
              <a:rPr lang="ru-RU" i="1" dirty="0" smtClean="0">
                <a:solidFill>
                  <a:srgbClr val="FF0066"/>
                </a:solidFill>
              </a:rPr>
              <a:t>Ключи являются наиболее важной и критической частью системы безопасности, которая зависит от криптографических методов защиты</a:t>
            </a:r>
            <a:r>
              <a:rPr lang="ru-RU" dirty="0" smtClean="0">
                <a:solidFill>
                  <a:srgbClr val="000099"/>
                </a:solidFill>
              </a:rPr>
              <a:t>. Необходимая </a:t>
            </a:r>
            <a:r>
              <a:rPr lang="ru-RU" i="1" dirty="0" smtClean="0">
                <a:solidFill>
                  <a:srgbClr val="FF0066"/>
                </a:solidFill>
              </a:rPr>
              <a:t>защита ключей </a:t>
            </a:r>
            <a:r>
              <a:rPr lang="ru-RU" dirty="0" smtClean="0">
                <a:solidFill>
                  <a:srgbClr val="000099"/>
                </a:solidFill>
              </a:rPr>
              <a:t>зависит от нескольких факторов, таких как тип прикладной системы (прикладного процесса), использующей(его) ключи, явные угрозы, которые необходимо парировать, различные состояния, в которых могут находиться ключи, и др.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762000"/>
            <a:ext cx="8358214" cy="79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5400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1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1.2. Защита ключей</a:t>
            </a:r>
            <a:br>
              <a:rPr lang="ru-RU" sz="3000" b="1" i="1" dirty="0" smtClean="0">
                <a:solidFill>
                  <a:srgbClr val="FF3300"/>
                </a:solidFill>
                <a:latin typeface="Arial" charset="0"/>
              </a:rPr>
            </a:b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1.2.1. Общие аспекты обеспечения ключами</a:t>
            </a:r>
            <a:endParaRPr lang="ru-RU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939800"/>
            <a:ext cx="8001056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38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Если распределение секретного ключа между сторонами А и В запрашивает только сторона А, то ЦРК может действовать двумя различными способами</a:t>
            </a:r>
            <a:r>
              <a:rPr lang="ru-RU" sz="3200" dirty="0" smtClean="0">
                <a:solidFill>
                  <a:srgbClr val="000099"/>
                </a:solidFill>
              </a:rPr>
              <a:t>. Если он способен установить защищённое соединение с обеими сторонами информационного обмена, то он может предоставить секретный ключ каждой из них, как это описано выше. 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7100" y="1028700"/>
            <a:ext cx="8001056" cy="50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 hangingPunct="0">
              <a:lnSpc>
                <a:spcPts val="40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Если ЦРК может установить связь только с одной стороной А, то ответственность за предоставление ключа стороне В несёт сторона А</a:t>
            </a:r>
            <a:r>
              <a:rPr lang="ru-RU" sz="3200" dirty="0" smtClean="0">
                <a:solidFill>
                  <a:srgbClr val="000099"/>
                </a:solidFill>
              </a:rPr>
              <a:t>. На рис. 6 показан этот вариант распределения ключа. Запрос к ЦРК на распределения ключа обозначен (1), а доставка ключа стороне </a:t>
            </a:r>
            <a:r>
              <a:rPr lang="ru-RU" sz="3200" i="1" dirty="0" smtClean="0">
                <a:solidFill>
                  <a:srgbClr val="FF0066"/>
                </a:solidFill>
              </a:rPr>
              <a:t>А</a:t>
            </a:r>
            <a:r>
              <a:rPr lang="ru-RU" sz="3200" dirty="0" smtClean="0">
                <a:solidFill>
                  <a:srgbClr val="000099"/>
                </a:solidFill>
              </a:rPr>
              <a:t> — (2). Передача этого ключа от </a:t>
            </a:r>
            <a:r>
              <a:rPr lang="ru-RU" sz="3200" i="1" dirty="0" smtClean="0">
                <a:solidFill>
                  <a:srgbClr val="FF0066"/>
                </a:solidFill>
              </a:rPr>
              <a:t>А</a:t>
            </a:r>
            <a:r>
              <a:rPr lang="ru-RU" sz="3200" dirty="0" smtClean="0">
                <a:solidFill>
                  <a:srgbClr val="000099"/>
                </a:solidFill>
              </a:rPr>
              <a:t> к </a:t>
            </a:r>
            <a:r>
              <a:rPr lang="ru-RU" sz="3200" i="1" dirty="0" smtClean="0">
                <a:solidFill>
                  <a:srgbClr val="FF0066"/>
                </a:solidFill>
              </a:rPr>
              <a:t>В</a:t>
            </a:r>
            <a:r>
              <a:rPr lang="ru-RU" sz="3200" dirty="0" smtClean="0">
                <a:solidFill>
                  <a:srgbClr val="000099"/>
                </a:solidFill>
              </a:rPr>
              <a:t> обозначена (3).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93750" y="188913"/>
            <a:ext cx="8350250" cy="265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342900" indent="-342900" algn="l" fontAlgn="ctr">
              <a:lnSpc>
                <a:spcPts val="2000"/>
              </a:lnSpc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lang="ru-RU" sz="1900" dirty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 </a:t>
            </a:r>
            <a:r>
              <a:rPr lang="ru-RU" sz="1900" dirty="0" smtClean="0">
                <a:solidFill>
                  <a:srgbClr val="996633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Лекция №9:</a:t>
            </a:r>
            <a:r>
              <a:rPr lang="ru-RU" sz="1900" dirty="0" smtClean="0">
                <a:solidFill>
                  <a:srgbClr val="CC00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 </a:t>
            </a:r>
            <a:r>
              <a:rPr lang="ru-RU" sz="1900" i="1" dirty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Теоретические основы </a:t>
            </a:r>
            <a:r>
              <a:rPr lang="ru-RU" sz="1900" i="1" dirty="0" smtClean="0">
                <a:solidFill>
                  <a:srgbClr val="56AC00"/>
                </a:solidFill>
                <a:effectLst>
                  <a:outerShdw dist="38100" dir="2700000" algn="ctr" rotWithShape="0">
                    <a:srgbClr val="FFC000"/>
                  </a:outerShdw>
                </a:effectLst>
                <a:latin typeface="Arial" charset="0"/>
                <a:cs typeface="Arial" charset="0"/>
              </a:rPr>
              <a:t>обеспечения ключами (Часть 1)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2">
      <a:dk1>
        <a:srgbClr val="000000"/>
      </a:dk1>
      <a:lt1>
        <a:srgbClr val="FFFFCC"/>
      </a:lt1>
      <a:dk2>
        <a:srgbClr val="993300"/>
      </a:dk2>
      <a:lt2>
        <a:srgbClr val="EDE1AF"/>
      </a:lt2>
      <a:accent1>
        <a:srgbClr val="CAC0E2"/>
      </a:accent1>
      <a:accent2>
        <a:srgbClr val="DFC977"/>
      </a:accent2>
      <a:accent3>
        <a:srgbClr val="FFFFE2"/>
      </a:accent3>
      <a:accent4>
        <a:srgbClr val="000000"/>
      </a:accent4>
      <a:accent5>
        <a:srgbClr val="E1DCEE"/>
      </a:accent5>
      <a:accent6>
        <a:srgbClr val="CAB66B"/>
      </a:accent6>
      <a:hlink>
        <a:srgbClr val="660033"/>
      </a:hlink>
      <a:folHlink>
        <a:srgbClr val="993366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anchor="ctr">
        <a:spAutoFit/>
      </a:bodyPr>
      <a:lstStyle>
        <a:defPPr marL="342900" indent="-342900" algn="l" fontAlgn="ctr">
          <a:lnSpc>
            <a:spcPts val="2000"/>
          </a:lnSpc>
          <a:buClr>
            <a:srgbClr val="FFFF00"/>
          </a:buClr>
          <a:buSzPct val="80000"/>
          <a:buFont typeface="Wingdings" pitchFamily="2" charset="2"/>
          <a:buNone/>
          <a:defRPr sz="1900" dirty="0">
            <a:solidFill>
              <a:srgbClr val="996633"/>
            </a:solidFill>
            <a:effectLst>
              <a:outerShdw dist="38100" dir="2700000" algn="ctr" rotWithShape="0">
                <a:srgbClr val="FFC000"/>
              </a:outerShdw>
            </a:effectLst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Factory</Template>
  <TotalTime>9329</TotalTime>
  <Words>5921</Words>
  <Application>Microsoft Office PowerPoint</Application>
  <PresentationFormat>Экран (4:3)</PresentationFormat>
  <Paragraphs>365</Paragraphs>
  <Slides>91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99" baseType="lpstr">
      <vt:lpstr>Arial</vt:lpstr>
      <vt:lpstr>Arial Narrow</vt:lpstr>
      <vt:lpstr>Calibri</vt:lpstr>
      <vt:lpstr>Tahoma</vt:lpstr>
      <vt:lpstr>Times New Roman</vt:lpstr>
      <vt:lpstr>Verdana</vt:lpstr>
      <vt:lpstr>Wingdings</vt:lpstr>
      <vt:lpstr>Factory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University of Glamorgan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dmelniko</dc:creator>
  <cp:lastModifiedBy>Пользователь Windows</cp:lastModifiedBy>
  <cp:revision>2068</cp:revision>
  <dcterms:created xsi:type="dcterms:W3CDTF">2004-05-29T13:25:37Z</dcterms:created>
  <dcterms:modified xsi:type="dcterms:W3CDTF">2022-09-18T11:21:53Z</dcterms:modified>
</cp:coreProperties>
</file>