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942" r:id="rId3"/>
    <p:sldId id="943" r:id="rId4"/>
    <p:sldId id="945" r:id="rId5"/>
    <p:sldId id="944" r:id="rId6"/>
    <p:sldId id="866" r:id="rId7"/>
    <p:sldId id="946" r:id="rId8"/>
    <p:sldId id="947" r:id="rId9"/>
    <p:sldId id="948" r:id="rId10"/>
    <p:sldId id="949" r:id="rId11"/>
    <p:sldId id="950" r:id="rId12"/>
    <p:sldId id="951" r:id="rId13"/>
    <p:sldId id="952" r:id="rId14"/>
    <p:sldId id="953" r:id="rId15"/>
    <p:sldId id="954" r:id="rId16"/>
    <p:sldId id="955" r:id="rId17"/>
    <p:sldId id="956" r:id="rId18"/>
    <p:sldId id="958" r:id="rId19"/>
    <p:sldId id="957" r:id="rId20"/>
    <p:sldId id="959" r:id="rId21"/>
    <p:sldId id="961" r:id="rId22"/>
    <p:sldId id="960" r:id="rId23"/>
    <p:sldId id="962" r:id="rId24"/>
    <p:sldId id="963" r:id="rId25"/>
    <p:sldId id="964" r:id="rId26"/>
    <p:sldId id="965" r:id="rId27"/>
    <p:sldId id="966" r:id="rId28"/>
    <p:sldId id="967" r:id="rId29"/>
    <p:sldId id="968" r:id="rId30"/>
    <p:sldId id="970" r:id="rId31"/>
    <p:sldId id="969" r:id="rId32"/>
    <p:sldId id="971" r:id="rId33"/>
    <p:sldId id="972" r:id="rId34"/>
    <p:sldId id="974" r:id="rId35"/>
    <p:sldId id="973" r:id="rId36"/>
    <p:sldId id="975" r:id="rId37"/>
    <p:sldId id="976" r:id="rId38"/>
    <p:sldId id="977" r:id="rId39"/>
    <p:sldId id="978" r:id="rId40"/>
    <p:sldId id="979" r:id="rId41"/>
    <p:sldId id="980" r:id="rId42"/>
    <p:sldId id="981" r:id="rId43"/>
    <p:sldId id="982" r:id="rId44"/>
    <p:sldId id="983" r:id="rId45"/>
    <p:sldId id="984" r:id="rId46"/>
    <p:sldId id="985" r:id="rId47"/>
    <p:sldId id="987" r:id="rId48"/>
    <p:sldId id="988" r:id="rId49"/>
    <p:sldId id="989" r:id="rId50"/>
    <p:sldId id="990" r:id="rId51"/>
    <p:sldId id="991" r:id="rId52"/>
    <p:sldId id="992" r:id="rId53"/>
    <p:sldId id="993" r:id="rId54"/>
    <p:sldId id="994" r:id="rId55"/>
    <p:sldId id="995" r:id="rId56"/>
    <p:sldId id="996" r:id="rId57"/>
    <p:sldId id="997" r:id="rId58"/>
    <p:sldId id="998" r:id="rId59"/>
    <p:sldId id="999" r:id="rId60"/>
    <p:sldId id="1000" r:id="rId61"/>
    <p:sldId id="1001" r:id="rId62"/>
    <p:sldId id="1002" r:id="rId63"/>
    <p:sldId id="1004" r:id="rId64"/>
    <p:sldId id="1005" r:id="rId65"/>
    <p:sldId id="1003" r:id="rId66"/>
    <p:sldId id="1006" r:id="rId67"/>
    <p:sldId id="1007" r:id="rId68"/>
    <p:sldId id="1008" r:id="rId69"/>
    <p:sldId id="1009" r:id="rId70"/>
    <p:sldId id="1010" r:id="rId71"/>
    <p:sldId id="1011" r:id="rId72"/>
    <p:sldId id="1013" r:id="rId73"/>
    <p:sldId id="1012" r:id="rId74"/>
    <p:sldId id="1014" r:id="rId75"/>
    <p:sldId id="1015" r:id="rId76"/>
    <p:sldId id="1016" r:id="rId77"/>
    <p:sldId id="1017" r:id="rId78"/>
    <p:sldId id="1018" r:id="rId79"/>
    <p:sldId id="1019" r:id="rId80"/>
    <p:sldId id="1020" r:id="rId81"/>
    <p:sldId id="1021" r:id="rId82"/>
    <p:sldId id="1022" r:id="rId83"/>
    <p:sldId id="1023" r:id="rId84"/>
    <p:sldId id="1024" r:id="rId85"/>
    <p:sldId id="1025" r:id="rId86"/>
    <p:sldId id="1026" r:id="rId87"/>
    <p:sldId id="1027" r:id="rId88"/>
    <p:sldId id="1028" r:id="rId89"/>
    <p:sldId id="1029" r:id="rId90"/>
    <p:sldId id="1030" r:id="rId91"/>
    <p:sldId id="1031" r:id="rId92"/>
    <p:sldId id="1032" r:id="rId93"/>
    <p:sldId id="1033" r:id="rId94"/>
    <p:sldId id="1034" r:id="rId95"/>
    <p:sldId id="1035" r:id="rId96"/>
    <p:sldId id="1036" r:id="rId97"/>
    <p:sldId id="1037" r:id="rId98"/>
    <p:sldId id="1038" r:id="rId99"/>
    <p:sldId id="1039" r:id="rId100"/>
    <p:sldId id="1040" r:id="rId101"/>
    <p:sldId id="1041" r:id="rId102"/>
    <p:sldId id="1042" r:id="rId103"/>
    <p:sldId id="1043" r:id="rId104"/>
    <p:sldId id="1044" r:id="rId105"/>
    <p:sldId id="1045" r:id="rId106"/>
    <p:sldId id="1046" r:id="rId107"/>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99"/>
    <a:srgbClr val="E1FFE1"/>
    <a:srgbClr val="CCECFF"/>
    <a:srgbClr val="FFE1E1"/>
    <a:srgbClr val="CCFFFF"/>
    <a:srgbClr val="FF3300"/>
    <a:srgbClr val="E5E5FF"/>
    <a:srgbClr val="FF9999"/>
    <a:srgbClr val="E7E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3" autoAdjust="0"/>
    <p:restoredTop sz="94780" autoAdjust="0"/>
  </p:normalViewPr>
  <p:slideViewPr>
    <p:cSldViewPr>
      <p:cViewPr varScale="1">
        <p:scale>
          <a:sx n="84" d="100"/>
          <a:sy n="84" d="100"/>
        </p:scale>
        <p:origin x="1373"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496"/>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9778742D-032D-4574-9511-A3AD2BED1BFA}"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09E64BA-B7A4-4708-B28B-536D5DAB02DF}"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3611731-6C88-4F83-9E6C-EB1E9FA90A9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3B84805-67EA-41FF-BFB9-9242C46B3B6C}"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0451BE1-9FE2-4933-BB35-D352CC59B725}"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EE98E7E-AE1C-4DED-9BE4-83F8E44A4675}"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2B4EB5B-DE5F-469D-ABAF-3DF469DFA65E}"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C8299C57-CD85-4EC6-8525-8EB3F5AA0C9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AE10100-3A27-4D86-955C-8EA6B43C8745}"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55CBCEA-AA66-417F-9B56-7DC8F563EA08}"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C7AEE0-D2A4-4AAD-8230-24279D3D461E}"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1FCBC934-04D6-45CB-A398-EF32765E8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93750" y="3933825"/>
            <a:ext cx="8350250" cy="923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b" anchorCtr="1">
            <a:spAutoFit/>
          </a:bodyPr>
          <a:lstStyle/>
          <a:p>
            <a:pPr marL="342900" indent="-342900" fontAlgn="ctr">
              <a:lnSpc>
                <a:spcPts val="3600"/>
              </a:lnSpc>
              <a:spcBef>
                <a:spcPts val="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№9:</a:t>
            </a:r>
            <a:r>
              <a:rPr lang="ru-RU" sz="3200" dirty="0" smtClean="0">
                <a:solidFill>
                  <a:srgbClr val="FF3300"/>
                </a:solidFill>
              </a:rPr>
              <a:t> </a:t>
            </a:r>
            <a:r>
              <a:rPr lang="ru-RU" sz="3200" i="1" dirty="0">
                <a:solidFill>
                  <a:srgbClr val="56AC00"/>
                </a:solidFill>
              </a:rPr>
              <a:t>Теоретические основы </a:t>
            </a:r>
            <a:r>
              <a:rPr lang="ru-RU" sz="3200" i="1" dirty="0" smtClean="0">
                <a:solidFill>
                  <a:srgbClr val="56AC00"/>
                </a:solidFill>
              </a:rPr>
              <a:t>обеспечения ключами (Часть 2) </a:t>
            </a: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95350"/>
            <a:ext cx="7993063" cy="531837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800"/>
              </a:lnSpc>
            </a:pPr>
            <a:r>
              <a:rPr lang="ru-RU" sz="3000" i="1" dirty="0" smtClean="0">
                <a:solidFill>
                  <a:srgbClr val="FF0066"/>
                </a:solidFill>
              </a:rPr>
              <a:t>Иногда ЦБ объектов А и В не имеют обоюдных доверенных отношений или прямых соединений</a:t>
            </a:r>
            <a:r>
              <a:rPr lang="ru-RU" sz="3000" dirty="0" smtClean="0">
                <a:solidFill>
                  <a:srgbClr val="000099"/>
                </a:solidFill>
              </a:rPr>
              <a:t>. В таких случаях они обращаются в ЦБ </a:t>
            </a:r>
            <a:r>
              <a:rPr lang="ru-RU" sz="3000" i="1" dirty="0" smtClean="0">
                <a:solidFill>
                  <a:srgbClr val="000099"/>
                </a:solidFill>
              </a:rPr>
              <a:t>Х</a:t>
            </a:r>
            <a:r>
              <a:rPr lang="ru-RU" sz="3000" dirty="0" smtClean="0">
                <a:solidFill>
                  <a:srgbClr val="000099"/>
                </a:solidFill>
              </a:rPr>
              <a:t> (рис. 9), которому они оба доверяют (2а и 2</a:t>
            </a:r>
            <a:r>
              <a:rPr lang="en-US" sz="3000" dirty="0" smtClean="0">
                <a:solidFill>
                  <a:srgbClr val="000099"/>
                </a:solidFill>
              </a:rPr>
              <a:t>b</a:t>
            </a:r>
            <a:r>
              <a:rPr lang="ru-RU" sz="3000" dirty="0" smtClean="0">
                <a:solidFill>
                  <a:srgbClr val="000099"/>
                </a:solidFill>
              </a:rPr>
              <a:t>). ЦБ </a:t>
            </a:r>
            <a:r>
              <a:rPr lang="ru-RU" sz="3000" i="1" dirty="0" smtClean="0">
                <a:solidFill>
                  <a:srgbClr val="000099"/>
                </a:solidFill>
              </a:rPr>
              <a:t>Х</a:t>
            </a:r>
            <a:r>
              <a:rPr lang="ru-RU" sz="3000" dirty="0" smtClean="0">
                <a:solidFill>
                  <a:srgbClr val="000099"/>
                </a:solidFill>
              </a:rPr>
              <a:t> может сформировать ключ и передать его ЦБ объектов </a:t>
            </a:r>
            <a:r>
              <a:rPr lang="ru-RU" sz="3000" i="1" dirty="0" smtClean="0">
                <a:solidFill>
                  <a:srgbClr val="FF0066"/>
                </a:solidFill>
              </a:rPr>
              <a:t>А</a:t>
            </a:r>
            <a:r>
              <a:rPr lang="ru-RU" sz="3000" dirty="0" smtClean="0">
                <a:solidFill>
                  <a:srgbClr val="000099"/>
                </a:solidFill>
              </a:rPr>
              <a:t> и </a:t>
            </a:r>
            <a:r>
              <a:rPr lang="ru-RU" sz="3000" i="1" dirty="0" smtClean="0">
                <a:solidFill>
                  <a:srgbClr val="FF0066"/>
                </a:solidFill>
              </a:rPr>
              <a:t>В</a:t>
            </a:r>
            <a:r>
              <a:rPr lang="ru-RU" sz="3000" dirty="0" smtClean="0">
                <a:solidFill>
                  <a:srgbClr val="000099"/>
                </a:solidFill>
              </a:rPr>
              <a:t> (3а и 3</a:t>
            </a:r>
            <a:r>
              <a:rPr lang="en-US" sz="3000" dirty="0" smtClean="0">
                <a:solidFill>
                  <a:srgbClr val="000099"/>
                </a:solidFill>
              </a:rPr>
              <a:t>b</a:t>
            </a:r>
            <a:r>
              <a:rPr lang="ru-RU" sz="3000" dirty="0" smtClean="0">
                <a:solidFill>
                  <a:srgbClr val="000099"/>
                </a:solidFill>
              </a:rPr>
              <a:t>). В противном случае, ЦБ </a:t>
            </a:r>
            <a:r>
              <a:rPr lang="ru-RU" sz="3000" i="1" dirty="0" smtClean="0">
                <a:solidFill>
                  <a:srgbClr val="FF0066"/>
                </a:solidFill>
              </a:rPr>
              <a:t>Х</a:t>
            </a:r>
            <a:r>
              <a:rPr lang="ru-RU" sz="3000" dirty="0" smtClean="0">
                <a:solidFill>
                  <a:srgbClr val="000099"/>
                </a:solidFill>
              </a:rPr>
              <a:t> может ретранслировать полученный от ЦБ </a:t>
            </a:r>
            <a:r>
              <a:rPr lang="ru-RU" sz="3000" i="1" dirty="0" smtClean="0">
                <a:solidFill>
                  <a:srgbClr val="FF0066"/>
                </a:solidFill>
              </a:rPr>
              <a:t>А</a:t>
            </a:r>
            <a:r>
              <a:rPr lang="ru-RU" sz="3000" dirty="0" smtClean="0">
                <a:solidFill>
                  <a:srgbClr val="000099"/>
                </a:solidFill>
              </a:rPr>
              <a:t> секретный ключ или СЕРТ открытого ключа (2а) в ЦБ </a:t>
            </a:r>
            <a:r>
              <a:rPr lang="ru-RU" sz="3000" i="1" dirty="0" smtClean="0">
                <a:solidFill>
                  <a:srgbClr val="FF0066"/>
                </a:solidFill>
              </a:rPr>
              <a:t>В</a:t>
            </a:r>
            <a:r>
              <a:rPr lang="ru-RU" sz="3000" dirty="0" smtClean="0">
                <a:solidFill>
                  <a:srgbClr val="000099"/>
                </a:solidFill>
              </a:rPr>
              <a:t> (3</a:t>
            </a:r>
            <a:r>
              <a:rPr lang="en-US" sz="3000" dirty="0" smtClean="0">
                <a:solidFill>
                  <a:srgbClr val="000099"/>
                </a:solidFill>
              </a:rPr>
              <a:t>b</a:t>
            </a:r>
            <a:r>
              <a:rPr lang="ru-RU" sz="3000" dirty="0" smtClean="0">
                <a:solidFill>
                  <a:srgbClr val="000099"/>
                </a:solidFill>
              </a:rPr>
              <a:t>). </a:t>
            </a:r>
            <a:endParaRPr lang="ru-RU" sz="3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50900"/>
            <a:ext cx="7993063" cy="562833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400"/>
              </a:lnSpc>
            </a:pPr>
            <a:r>
              <a:rPr lang="ru-RU" sz="2600" i="1" dirty="0" smtClean="0">
                <a:solidFill>
                  <a:srgbClr val="FF0066"/>
                </a:solidFill>
              </a:rPr>
              <a:t>Если СЕРТ|ОК был аннулирован по каким-либо иным причинам, отличным от реальной компрометации или подозрения на компрометацию закрытого ключа, то закрытый ключ не должен больше никогда использоваться</a:t>
            </a:r>
            <a:r>
              <a:rPr lang="ru-RU" sz="2600" dirty="0" smtClean="0">
                <a:solidFill>
                  <a:srgbClr val="000099"/>
                </a:solidFill>
              </a:rPr>
              <a:t>. СЕРТ|ОК может по-прежнему использоваться для проверки подлинности или в процедурах расшифрования. Любая ключевая информация, которая была передана и защищена с помощью СЕРТ|ОК (независимо от типа), должна быть перемещена как можно быстрее и в наиболее подходящее место.</a:t>
            </a:r>
            <a:endParaRPr lang="ru-RU" sz="2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295400"/>
            <a:ext cx="7993063" cy="348813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400"/>
              </a:lnSpc>
            </a:pPr>
            <a:r>
              <a:rPr lang="ru-RU" i="1" dirty="0" smtClean="0">
                <a:solidFill>
                  <a:srgbClr val="FF0066"/>
                </a:solidFill>
              </a:rPr>
              <a:t>Список отзыва включает </a:t>
            </a:r>
            <a:r>
              <a:rPr lang="ru-RU" dirty="0" smtClean="0">
                <a:solidFill>
                  <a:srgbClr val="000099"/>
                </a:solidFill>
              </a:rPr>
              <a:t>помеченный меткой времени перечень последовательных номеров или идентификаторов СЕРТ|ОК для тех СЕРТ|ОК, которые были аннулированы УЦ. В списках отзыва могут использоваться </a:t>
            </a:r>
            <a:r>
              <a:rPr lang="ru-RU" i="1" dirty="0" smtClean="0">
                <a:solidFill>
                  <a:srgbClr val="FF0066"/>
                </a:solidFill>
              </a:rPr>
              <a:t>два типа меток времени</a:t>
            </a:r>
            <a:r>
              <a:rPr lang="ru-RU" dirty="0" smtClean="0">
                <a:solidFill>
                  <a:srgbClr val="000099"/>
                </a:solidFill>
              </a:rPr>
              <a:t>, а именно:</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762000"/>
            <a:ext cx="8350250" cy="38472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b="1" i="1" dirty="0" smtClean="0">
                <a:solidFill>
                  <a:srgbClr val="FF3300"/>
                </a:solidFill>
                <a:effectLst>
                  <a:outerShdw dist="50800" dir="2700000" algn="ctr" rotWithShape="0">
                    <a:srgbClr val="660066"/>
                  </a:outerShdw>
                </a:effectLst>
                <a:latin typeface="Arial" charset="0"/>
              </a:rPr>
              <a:t>8.6.2. Списки отзыва</a:t>
            </a:r>
          </a:p>
        </p:txBody>
      </p:sp>
      <p:sp>
        <p:nvSpPr>
          <p:cNvPr id="6" name="Text Box 2"/>
          <p:cNvSpPr txBox="1">
            <a:spLocks noChangeArrowheads="1"/>
          </p:cNvSpPr>
          <p:nvPr/>
        </p:nvSpPr>
        <p:spPr bwMode="auto">
          <a:xfrm>
            <a:off x="927100" y="4806950"/>
            <a:ext cx="8001000" cy="135152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200"/>
              </a:lnSpc>
              <a:spcBef>
                <a:spcPts val="1200"/>
              </a:spcBef>
              <a:buClr>
                <a:srgbClr val="FF0066"/>
              </a:buClr>
              <a:buSzPct val="80000"/>
              <a:buFont typeface="+mj-lt"/>
              <a:buAutoNum type="alphaLcParenR"/>
              <a:defRPr/>
            </a:pPr>
            <a:r>
              <a:rPr lang="ru-RU" sz="2600" dirty="0" smtClean="0">
                <a:solidFill>
                  <a:srgbClr val="000099"/>
                </a:solidFill>
              </a:rPr>
              <a:t>дата и время аннулирования УЦ СЕРТ|ОК;</a:t>
            </a:r>
          </a:p>
          <a:p>
            <a:pPr marL="533400" indent="-533400" algn="l">
              <a:lnSpc>
                <a:spcPts val="3200"/>
              </a:lnSpc>
              <a:spcBef>
                <a:spcPts val="1200"/>
              </a:spcBef>
              <a:buClr>
                <a:srgbClr val="FF0066"/>
              </a:buClr>
              <a:buSzPct val="80000"/>
              <a:buFont typeface="+mj-lt"/>
              <a:buAutoNum type="alphaLcParenR"/>
              <a:defRPr/>
            </a:pPr>
            <a:r>
              <a:rPr lang="ru-RU" sz="2600" dirty="0" smtClean="0">
                <a:solidFill>
                  <a:srgbClr val="000099"/>
                </a:solidFill>
              </a:rPr>
              <a:t>дата и время известной или предполагаемой компрометации.</a:t>
            </a: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5090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500"/>
              </a:lnSpc>
            </a:pPr>
            <a:r>
              <a:rPr lang="ru-RU" sz="3000" i="1" dirty="0" smtClean="0">
                <a:solidFill>
                  <a:srgbClr val="FF0066"/>
                </a:solidFill>
              </a:rPr>
              <a:t>Последняя дата</a:t>
            </a:r>
            <a:r>
              <a:rPr lang="ru-RU" sz="3000" dirty="0" smtClean="0">
                <a:solidFill>
                  <a:srgbClr val="000099"/>
                </a:solidFill>
              </a:rPr>
              <a:t>, когда стало известно, позволят провести аудиторскую проверку сомнительных сообщений на более ранней стадии. СЕРТ|ОК остаётся в списке отзыва, по крайней мере, до истечения своего срока действия. </a:t>
            </a:r>
            <a:r>
              <a:rPr lang="ru-RU" sz="3000" i="1" dirty="0" smtClean="0">
                <a:solidFill>
                  <a:srgbClr val="FF0066"/>
                </a:solidFill>
              </a:rPr>
              <a:t>Проставление меток времени является очень важной процедурой</a:t>
            </a:r>
            <a:r>
              <a:rPr lang="ru-RU" sz="3000" dirty="0" smtClean="0">
                <a:solidFill>
                  <a:srgbClr val="000099"/>
                </a:solidFill>
              </a:rPr>
              <a:t>, так как необходимо знать, в какое время произошёл «разрыв связки» между открытым ключом объекта и его параметром подлинности.</a:t>
            </a:r>
            <a:endParaRPr lang="ru-RU" sz="3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50900"/>
            <a:ext cx="7993063" cy="534569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500"/>
              </a:lnSpc>
            </a:pPr>
            <a:r>
              <a:rPr lang="ru-RU" sz="2700" i="1" dirty="0" smtClean="0">
                <a:solidFill>
                  <a:srgbClr val="FF0066"/>
                </a:solidFill>
              </a:rPr>
              <a:t>После того, как произошло аннулирование вследствие известной или предполагаемой компрометации</a:t>
            </a:r>
            <a:r>
              <a:rPr lang="ru-RU" sz="2700" dirty="0" smtClean="0">
                <a:solidFill>
                  <a:srgbClr val="000099"/>
                </a:solidFill>
              </a:rPr>
              <a:t>, вся информация, подписанная соответствующим закрытым ключом, не должна более признаваться как имеющая юридическую силу, если подпись была сформирована после предполагаемой даты компрометации или если дата подписи не может быть достоверно определена. </a:t>
            </a:r>
            <a:r>
              <a:rPr lang="ru-RU" sz="2700" i="1" dirty="0" smtClean="0">
                <a:solidFill>
                  <a:srgbClr val="FF0066"/>
                </a:solidFill>
              </a:rPr>
              <a:t>Никакая информация не должна зашифровываться с использованием аннулированного открытого ключа</a:t>
            </a:r>
            <a:r>
              <a:rPr lang="ru-RU" sz="2700" dirty="0" smtClean="0">
                <a:solidFill>
                  <a:srgbClr val="000099"/>
                </a:solidFill>
              </a:rPr>
              <a:t>.</a:t>
            </a:r>
            <a:endParaRPr lang="ru-RU" sz="27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882650" y="895350"/>
            <a:ext cx="7993063" cy="43601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400"/>
              </a:lnSpc>
            </a:pPr>
            <a:r>
              <a:rPr lang="ru-RU" i="1" dirty="0" smtClean="0">
                <a:solidFill>
                  <a:srgbClr val="FF0066"/>
                </a:solidFill>
              </a:rPr>
              <a:t>Список отзыва должен</a:t>
            </a:r>
            <a:r>
              <a:rPr lang="ru-RU" dirty="0" smtClean="0">
                <a:solidFill>
                  <a:srgbClr val="000099"/>
                </a:solidFill>
              </a:rPr>
              <a:t>:</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1384300"/>
            <a:ext cx="8001000"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3100"/>
              </a:lnSpc>
              <a:spcBef>
                <a:spcPts val="600"/>
              </a:spcBef>
              <a:buClr>
                <a:srgbClr val="FF0066"/>
              </a:buClr>
              <a:buSzPct val="80000"/>
              <a:buFont typeface="Wingdings" pitchFamily="2" charset="2"/>
              <a:buChar char="q"/>
              <a:defRPr/>
            </a:pPr>
            <a:r>
              <a:rPr lang="ru-RU" sz="2600" i="1" dirty="0" smtClean="0">
                <a:solidFill>
                  <a:srgbClr val="FF0066"/>
                </a:solidFill>
              </a:rPr>
              <a:t>быть датирован и подписан УЦ </a:t>
            </a:r>
            <a:r>
              <a:rPr lang="ru-RU" sz="2600" dirty="0" smtClean="0">
                <a:solidFill>
                  <a:srgbClr val="000099"/>
                </a:solidFill>
              </a:rPr>
              <a:t>так, чтобы объекты могли проверить подлинность списка и дату распределения;</a:t>
            </a:r>
          </a:p>
          <a:p>
            <a:pPr marL="365125" indent="-365125" algn="l">
              <a:lnSpc>
                <a:spcPts val="3100"/>
              </a:lnSpc>
              <a:spcBef>
                <a:spcPts val="600"/>
              </a:spcBef>
              <a:buClr>
                <a:srgbClr val="FF0066"/>
              </a:buClr>
              <a:buSzPct val="80000"/>
              <a:buFont typeface="Wingdings" pitchFamily="2" charset="2"/>
              <a:buChar char="q"/>
              <a:defRPr/>
            </a:pPr>
            <a:r>
              <a:rPr lang="ru-RU" sz="2600" i="1" dirty="0" smtClean="0">
                <a:solidFill>
                  <a:srgbClr val="FF0066"/>
                </a:solidFill>
              </a:rPr>
              <a:t>издаваться УЦ </a:t>
            </a:r>
            <a:r>
              <a:rPr lang="ru-RU" sz="2600" dirty="0" smtClean="0">
                <a:solidFill>
                  <a:srgbClr val="000099"/>
                </a:solidFill>
              </a:rPr>
              <a:t>на постоянной основе и регулярно, даже если не было никаких изменений после последнего издания;</a:t>
            </a:r>
          </a:p>
          <a:p>
            <a:pPr marL="365125" indent="-365125" algn="l">
              <a:lnSpc>
                <a:spcPts val="3100"/>
              </a:lnSpc>
              <a:spcBef>
                <a:spcPts val="600"/>
              </a:spcBef>
              <a:buClr>
                <a:srgbClr val="FF0066"/>
              </a:buClr>
              <a:buSzPct val="80000"/>
              <a:buFont typeface="Wingdings" pitchFamily="2" charset="2"/>
              <a:buChar char="q"/>
              <a:defRPr/>
            </a:pPr>
            <a:r>
              <a:rPr lang="ru-RU" sz="2600" i="1" dirty="0" smtClean="0">
                <a:solidFill>
                  <a:srgbClr val="FF0066"/>
                </a:solidFill>
              </a:rPr>
              <a:t>быть доступным для всех объектов системы</a:t>
            </a:r>
            <a:r>
              <a:rPr lang="ru-RU" sz="2600" dirty="0" smtClean="0">
                <a:solidFill>
                  <a:srgbClr val="000099"/>
                </a:solidFill>
              </a:rPr>
              <a:t>, за исключением случаев, когда для этого имеются препятствия, например, обусловленные законодательством, нормативными правовыми актами и постановлениями судов.</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12311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200"/>
              </a:lnSpc>
            </a:pPr>
            <a:r>
              <a:rPr lang="ru-RU" i="1" dirty="0" smtClean="0">
                <a:solidFill>
                  <a:srgbClr val="FF0066"/>
                </a:solidFill>
              </a:rPr>
              <a:t>Для распределения списков отзыва </a:t>
            </a:r>
            <a:r>
              <a:rPr lang="ru-RU" dirty="0" smtClean="0">
                <a:solidFill>
                  <a:srgbClr val="000099"/>
                </a:solidFill>
              </a:rPr>
              <a:t>могут использоваться различные способы, среди которых:</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2273300"/>
            <a:ext cx="8001000" cy="39259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3300"/>
              </a:lnSpc>
              <a:spcBef>
                <a:spcPts val="600"/>
              </a:spcBef>
              <a:buClr>
                <a:srgbClr val="FF0066"/>
              </a:buClr>
              <a:buSzPct val="80000"/>
              <a:buFont typeface="Wingdings" pitchFamily="2" charset="2"/>
              <a:buChar char="q"/>
              <a:defRPr/>
            </a:pPr>
            <a:r>
              <a:rPr lang="ru-RU" sz="2600" dirty="0" smtClean="0">
                <a:solidFill>
                  <a:srgbClr val="000099"/>
                </a:solidFill>
              </a:rPr>
              <a:t>доставка ДТС каждому пользователю списка отзыва в форме сообщения, используя процедуру информационного обмена;</a:t>
            </a:r>
          </a:p>
          <a:p>
            <a:pPr marL="365125" indent="-365125" algn="l">
              <a:lnSpc>
                <a:spcPts val="3300"/>
              </a:lnSpc>
              <a:spcBef>
                <a:spcPts val="600"/>
              </a:spcBef>
              <a:buClr>
                <a:srgbClr val="FF0066"/>
              </a:buClr>
              <a:buSzPct val="80000"/>
              <a:buFont typeface="Wingdings" pitchFamily="2" charset="2"/>
              <a:buChar char="q"/>
              <a:defRPr/>
            </a:pPr>
            <a:r>
              <a:rPr lang="ru-RU" sz="2600" dirty="0" smtClean="0">
                <a:solidFill>
                  <a:srgbClr val="000099"/>
                </a:solidFill>
              </a:rPr>
              <a:t>направление пользователем запроса доверенной третьей стороне о текущем состоянии выданного ему СЕРТ|ОК;</a:t>
            </a:r>
          </a:p>
          <a:p>
            <a:pPr marL="365125" indent="-365125" algn="l">
              <a:lnSpc>
                <a:spcPts val="3300"/>
              </a:lnSpc>
              <a:spcBef>
                <a:spcPts val="600"/>
              </a:spcBef>
              <a:buClr>
                <a:srgbClr val="FF0066"/>
              </a:buClr>
              <a:buSzPct val="80000"/>
              <a:buFont typeface="Wingdings" pitchFamily="2" charset="2"/>
              <a:buChar char="q"/>
              <a:defRPr/>
            </a:pPr>
            <a:r>
              <a:rPr lang="ru-RU" sz="2600" dirty="0" smtClean="0">
                <a:solidFill>
                  <a:srgbClr val="000099"/>
                </a:solidFill>
              </a:rPr>
              <a:t>направление запроса ДТС на получение её текущего списка отзыва.</a:t>
            </a: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139950"/>
            <a:ext cx="7993063" cy="194021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5200"/>
              </a:lnSpc>
            </a:pPr>
            <a:r>
              <a:rPr lang="ru-RU" sz="4000" i="1" dirty="0" smtClean="0">
                <a:solidFill>
                  <a:srgbClr val="FF0066"/>
                </a:solidFill>
              </a:rPr>
              <a:t>УЦ должен периодически публиковать и распределять новый список отзыва.</a:t>
            </a:r>
            <a:endParaRPr lang="ru-RU" sz="4000" i="1" dirty="0">
              <a:solidFill>
                <a:srgbClr val="FF0066"/>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95350"/>
            <a:ext cx="7993063"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800"/>
              </a:lnSpc>
            </a:pPr>
            <a:r>
              <a:rPr lang="ru-RU" sz="3400" dirty="0" smtClean="0">
                <a:solidFill>
                  <a:srgbClr val="000099"/>
                </a:solidFill>
              </a:rPr>
              <a:t>Кроме этого, </a:t>
            </a:r>
            <a:r>
              <a:rPr lang="ru-RU" sz="3400" i="1" dirty="0" smtClean="0">
                <a:solidFill>
                  <a:srgbClr val="FF0066"/>
                </a:solidFill>
              </a:rPr>
              <a:t>ЦБ должны ретранслировать полученный ключ своим соответствующим объектам </a:t>
            </a:r>
            <a:r>
              <a:rPr lang="ru-RU" sz="3400" dirty="0" smtClean="0">
                <a:solidFill>
                  <a:srgbClr val="000099"/>
                </a:solidFill>
              </a:rPr>
              <a:t>(4а и 4</a:t>
            </a:r>
            <a:r>
              <a:rPr lang="en-US" sz="3400" dirty="0" smtClean="0">
                <a:solidFill>
                  <a:srgbClr val="000099"/>
                </a:solidFill>
              </a:rPr>
              <a:t>b</a:t>
            </a:r>
            <a:r>
              <a:rPr lang="ru-RU" sz="3400" dirty="0" smtClean="0">
                <a:solidFill>
                  <a:srgbClr val="000099"/>
                </a:solidFill>
              </a:rPr>
              <a:t>), которые затем могут обмениваться информацией безопасным способом (5). Последнее может понадобиться для поиска последующих ЦБ до тех пор, пока не будет </a:t>
            </a:r>
            <a:r>
              <a:rPr lang="ru-RU" sz="3400" i="1" dirty="0" smtClean="0">
                <a:solidFill>
                  <a:srgbClr val="FF0066"/>
                </a:solidFill>
              </a:rPr>
              <a:t>сформирована структура (цепочка) доверия</a:t>
            </a:r>
            <a:r>
              <a:rPr lang="ru-RU" sz="3400" dirty="0" smtClean="0">
                <a:solidFill>
                  <a:srgbClr val="000099"/>
                </a:solidFill>
              </a:rPr>
              <a:t>.</a:t>
            </a:r>
            <a:endParaRPr lang="ru-RU" sz="34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550" y="5918200"/>
            <a:ext cx="7921625" cy="61555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000" b="1" dirty="0" smtClean="0">
                <a:solidFill>
                  <a:srgbClr val="C00000"/>
                </a:solidFill>
              </a:rPr>
              <a:t>Рис. 9. Распределение ключей между двумя ССБ</a:t>
            </a:r>
            <a:br>
              <a:rPr lang="ru-RU" sz="2000" b="1" dirty="0" smtClean="0">
                <a:solidFill>
                  <a:srgbClr val="C00000"/>
                </a:solidFill>
              </a:rPr>
            </a:br>
            <a:r>
              <a:rPr lang="ru-RU" sz="2000" b="1" dirty="0" smtClean="0">
                <a:solidFill>
                  <a:srgbClr val="C00000"/>
                </a:solidFill>
              </a:rPr>
              <a:t>с использованием симметричных методов</a:t>
            </a:r>
            <a:endParaRPr lang="ru-RU" sz="2000" b="1" dirty="0">
              <a:solidFill>
                <a:srgbClr val="C00000"/>
              </a:solidFill>
            </a:endParaRPr>
          </a:p>
        </p:txBody>
      </p:sp>
      <p:sp>
        <p:nvSpPr>
          <p:cNvPr id="149"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grpSp>
        <p:nvGrpSpPr>
          <p:cNvPr id="71" name="Группа 70"/>
          <p:cNvGrpSpPr/>
          <p:nvPr/>
        </p:nvGrpSpPr>
        <p:grpSpPr>
          <a:xfrm>
            <a:off x="971550" y="895350"/>
            <a:ext cx="7893051" cy="4711701"/>
            <a:chOff x="971550" y="628650"/>
            <a:chExt cx="7893051" cy="4711701"/>
          </a:xfrm>
        </p:grpSpPr>
        <p:sp>
          <p:nvSpPr>
            <p:cNvPr id="212" name="Rectangle 10"/>
            <p:cNvSpPr>
              <a:spLocks noChangeArrowheads="1"/>
            </p:cNvSpPr>
            <p:nvPr/>
          </p:nvSpPr>
          <p:spPr bwMode="auto">
            <a:xfrm>
              <a:off x="5283200" y="1562100"/>
              <a:ext cx="3581401" cy="3778250"/>
            </a:xfrm>
            <a:prstGeom prst="rect">
              <a:avLst/>
            </a:prstGeom>
            <a:solidFill>
              <a:srgbClr val="CCFFFF">
                <a:alpha val="50196"/>
              </a:srgbClr>
            </a:solidFill>
            <a:ln w="38100">
              <a:solidFill>
                <a:srgbClr val="0070C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34" name="Rectangle 10"/>
            <p:cNvSpPr>
              <a:spLocks noChangeArrowheads="1"/>
            </p:cNvSpPr>
            <p:nvPr/>
          </p:nvSpPr>
          <p:spPr bwMode="auto">
            <a:xfrm>
              <a:off x="971550" y="1562101"/>
              <a:ext cx="3600450" cy="3778250"/>
            </a:xfrm>
            <a:prstGeom prst="rect">
              <a:avLst/>
            </a:prstGeom>
            <a:solidFill>
              <a:srgbClr val="CCFFFF">
                <a:alpha val="50196"/>
              </a:srgbClr>
            </a:solidFill>
            <a:ln w="38100">
              <a:solidFill>
                <a:srgbClr val="0070C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50" name="Text Box 26"/>
            <p:cNvSpPr txBox="1">
              <a:spLocks noChangeArrowheads="1"/>
            </p:cNvSpPr>
            <p:nvPr/>
          </p:nvSpPr>
          <p:spPr bwMode="auto">
            <a:xfrm>
              <a:off x="7816850" y="1606550"/>
              <a:ext cx="1000396" cy="36933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Tahoma" pitchFamily="34" charset="0"/>
                  <a:cs typeface="Arial" pitchFamily="34" charset="0"/>
                </a:rPr>
                <a:t>ССБ В</a:t>
              </a:r>
              <a:endPar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Arial" pitchFamily="34" charset="0"/>
                <a:cs typeface="Arial" pitchFamily="34" charset="0"/>
              </a:endParaRPr>
            </a:p>
          </p:txBody>
        </p:sp>
        <p:grpSp>
          <p:nvGrpSpPr>
            <p:cNvPr id="4" name="Group 41"/>
            <p:cNvGrpSpPr>
              <a:grpSpLocks/>
            </p:cNvGrpSpPr>
            <p:nvPr/>
          </p:nvGrpSpPr>
          <p:grpSpPr bwMode="auto">
            <a:xfrm>
              <a:off x="4660900" y="4718050"/>
              <a:ext cx="495299" cy="462916"/>
              <a:chOff x="2558" y="12306"/>
              <a:chExt cx="456" cy="456"/>
            </a:xfrm>
          </p:grpSpPr>
          <p:sp>
            <p:nvSpPr>
              <p:cNvPr id="193"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94"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5</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cxnSp>
          <p:nvCxnSpPr>
            <p:cNvPr id="140" name="AutoShape 32"/>
            <p:cNvCxnSpPr>
              <a:cxnSpLocks noChangeShapeType="1"/>
              <a:stCxn id="40" idx="1"/>
              <a:endCxn id="38" idx="2"/>
            </p:cNvCxnSpPr>
            <p:nvPr/>
          </p:nvCxnSpPr>
          <p:spPr bwMode="auto">
            <a:xfrm rot="10800000">
              <a:off x="2660650" y="4559440"/>
              <a:ext cx="4489450" cy="25260"/>
            </a:xfrm>
            <a:prstGeom prst="straightConnector1">
              <a:avLst/>
            </a:prstGeom>
            <a:noFill/>
            <a:ln w="57150">
              <a:solidFill>
                <a:srgbClr val="FF3300"/>
              </a:solidFill>
              <a:prstDash val="sysDash"/>
              <a:round/>
              <a:headEnd type="triangle" w="lg" len="lg"/>
              <a:tailEnd type="triangle" w="lg" len="lg"/>
            </a:ln>
          </p:spPr>
        </p:cxnSp>
        <p:sp>
          <p:nvSpPr>
            <p:cNvPr id="52" name="Text Box 26"/>
            <p:cNvSpPr txBox="1">
              <a:spLocks noChangeArrowheads="1"/>
            </p:cNvSpPr>
            <p:nvPr/>
          </p:nvSpPr>
          <p:spPr bwMode="auto">
            <a:xfrm>
              <a:off x="1016000" y="1651000"/>
              <a:ext cx="1000396" cy="36933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Tahoma" pitchFamily="34" charset="0"/>
                  <a:cs typeface="Arial" pitchFamily="34" charset="0"/>
                </a:rPr>
                <a:t>ССБ А</a:t>
              </a:r>
              <a:endPar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Arial" pitchFamily="34" charset="0"/>
                <a:cs typeface="Arial" pitchFamily="34" charset="0"/>
              </a:endParaRPr>
            </a:p>
          </p:txBody>
        </p:sp>
        <p:grpSp>
          <p:nvGrpSpPr>
            <p:cNvPr id="5" name="Группа 40"/>
            <p:cNvGrpSpPr/>
            <p:nvPr/>
          </p:nvGrpSpPr>
          <p:grpSpPr>
            <a:xfrm>
              <a:off x="7150100" y="3695700"/>
              <a:ext cx="1600196" cy="1466850"/>
              <a:chOff x="6616700" y="3384550"/>
              <a:chExt cx="1600196" cy="1466850"/>
            </a:xfrm>
          </p:grpSpPr>
          <p:sp>
            <p:nvSpPr>
              <p:cNvPr id="37" name="Куб 36"/>
              <p:cNvSpPr/>
              <p:nvPr/>
            </p:nvSpPr>
            <p:spPr bwMode="auto">
              <a:xfrm>
                <a:off x="6616700" y="3384550"/>
                <a:ext cx="1600196" cy="1466850"/>
              </a:xfrm>
              <a:prstGeom prst="cube">
                <a:avLst>
                  <a:gd name="adj" fmla="val 17768"/>
                </a:avLst>
              </a:prstGeom>
              <a:solidFill>
                <a:schemeClr val="accent6">
                  <a:lumMod val="20000"/>
                  <a:lumOff val="80000"/>
                </a:schemeClr>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40" name="Text Box 48"/>
              <p:cNvSpPr txBox="1">
                <a:spLocks noChangeArrowheads="1"/>
              </p:cNvSpPr>
              <p:nvPr/>
            </p:nvSpPr>
            <p:spPr bwMode="auto">
              <a:xfrm>
                <a:off x="6616700" y="3784600"/>
                <a:ext cx="1333500" cy="977900"/>
              </a:xfrm>
              <a:prstGeom prst="rect">
                <a:avLst/>
              </a:prstGeom>
              <a:noFill/>
              <a:ln w="38100">
                <a:noFill/>
                <a:prstDash val="solid"/>
                <a:miter lim="800000"/>
                <a:headEnd/>
                <a:tailEnd/>
              </a:ln>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000099"/>
                    </a:solidFill>
                    <a:effectLst>
                      <a:outerShdw dist="38100" dir="2700000" algn="ctr" rotWithShape="0">
                        <a:schemeClr val="bg1">
                          <a:lumMod val="75000"/>
                        </a:schemeClr>
                      </a:outerShdw>
                    </a:effectLst>
                    <a:latin typeface="+mn-lt"/>
                    <a:cs typeface="Arial" pitchFamily="34" charset="0"/>
                  </a:rPr>
                  <a:t>Объект</a:t>
                </a:r>
              </a:p>
              <a:p>
                <a:pPr marL="0" marR="0" lvl="0" indent="0" algn="ctr" defTabSz="914400" rtl="0" eaLnBrk="1" fontAlgn="base" latinLnBrk="0" hangingPunct="1">
                  <a:lnSpc>
                    <a:spcPts val="2000"/>
                  </a:lnSpc>
                  <a:spcBef>
                    <a:spcPct val="0"/>
                  </a:spcBef>
                  <a:spcAft>
                    <a:spcPts val="0"/>
                  </a:spcAft>
                  <a:buClrTx/>
                  <a:buSzTx/>
                  <a:buFontTx/>
                  <a:buNone/>
                  <a:tabLst/>
                </a:pPr>
                <a:r>
                  <a:rPr lang="ru-RU" sz="2000" b="1" dirty="0" smtClean="0">
                    <a:solidFill>
                      <a:srgbClr val="000099"/>
                    </a:solidFill>
                    <a:effectLst>
                      <a:outerShdw dist="38100" dir="2700000" algn="ctr" rotWithShape="0">
                        <a:schemeClr val="bg1">
                          <a:lumMod val="75000"/>
                        </a:schemeClr>
                      </a:outerShdw>
                    </a:effectLst>
                    <a:latin typeface="+mn-lt"/>
                    <a:cs typeface="Arial" pitchFamily="34" charset="0"/>
                  </a:rPr>
                  <a:t>(сторона)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000099"/>
                    </a:solidFill>
                    <a:effectLst>
                      <a:outerShdw dist="38100" dir="2700000" algn="ctr" rotWithShape="0">
                        <a:schemeClr val="bg1">
                          <a:lumMod val="75000"/>
                        </a:schemeClr>
                      </a:outerShdw>
                    </a:effectLst>
                    <a:latin typeface="+mn-lt"/>
                    <a:cs typeface="Arial" pitchFamily="34" charset="0"/>
                  </a:rPr>
                  <a:t>«В»</a:t>
                </a:r>
              </a:p>
            </p:txBody>
          </p:sp>
        </p:grpSp>
        <p:grpSp>
          <p:nvGrpSpPr>
            <p:cNvPr id="6" name="Группа 41"/>
            <p:cNvGrpSpPr/>
            <p:nvPr/>
          </p:nvGrpSpPr>
          <p:grpSpPr>
            <a:xfrm>
              <a:off x="1060450" y="3695700"/>
              <a:ext cx="1600200" cy="1466850"/>
              <a:chOff x="5461000" y="3917950"/>
              <a:chExt cx="1600200" cy="1466850"/>
            </a:xfrm>
          </p:grpSpPr>
          <p:sp>
            <p:nvSpPr>
              <p:cNvPr id="38" name="Куб 37"/>
              <p:cNvSpPr/>
              <p:nvPr/>
            </p:nvSpPr>
            <p:spPr bwMode="auto">
              <a:xfrm flipH="1">
                <a:off x="5461000" y="3917950"/>
                <a:ext cx="1600200" cy="1466850"/>
              </a:xfrm>
              <a:prstGeom prst="cube">
                <a:avLst>
                  <a:gd name="adj" fmla="val 17768"/>
                </a:avLst>
              </a:prstGeom>
              <a:solidFill>
                <a:srgbClr val="E5E5FF"/>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9" name="Text Box 48"/>
              <p:cNvSpPr txBox="1">
                <a:spLocks noChangeArrowheads="1"/>
              </p:cNvSpPr>
              <p:nvPr/>
            </p:nvSpPr>
            <p:spPr bwMode="auto">
              <a:xfrm>
                <a:off x="5772150" y="4406900"/>
                <a:ext cx="1244600" cy="844550"/>
              </a:xfrm>
              <a:prstGeom prst="rect">
                <a:avLst/>
              </a:prstGeom>
              <a:noFill/>
              <a:ln w="38100">
                <a:noFill/>
                <a:prstDash val="solid"/>
                <a:miter lim="800000"/>
                <a:headEnd/>
                <a:tailEnd/>
              </a:ln>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Объект</a:t>
                </a:r>
              </a:p>
              <a:p>
                <a:pPr marL="0" marR="0" lvl="0" indent="0" algn="ctr" defTabSz="914400" rtl="0" eaLnBrk="1" fontAlgn="base" latinLnBrk="0" hangingPunct="1">
                  <a:lnSpc>
                    <a:spcPts val="2000"/>
                  </a:lnSpc>
                  <a:spcBef>
                    <a:spcPct val="0"/>
                  </a:spcBef>
                  <a:spcAft>
                    <a:spcPts val="0"/>
                  </a:spcAft>
                  <a:buClrTx/>
                  <a:buSzTx/>
                  <a:buFontTx/>
                  <a:buNone/>
                  <a:tabLst/>
                </a:pPr>
                <a:r>
                  <a:rPr lang="ru-RU" sz="2000" b="1" dirty="0" smtClean="0">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(сторона)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«А»</a:t>
                </a:r>
              </a:p>
            </p:txBody>
          </p:sp>
        </p:grpSp>
        <p:sp>
          <p:nvSpPr>
            <p:cNvPr id="59" name="Полилиния 58"/>
            <p:cNvSpPr/>
            <p:nvPr/>
          </p:nvSpPr>
          <p:spPr bwMode="auto">
            <a:xfrm rot="10800000">
              <a:off x="1504950" y="2139950"/>
              <a:ext cx="800100" cy="1689096"/>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55" name="Полилиния 54"/>
            <p:cNvSpPr/>
            <p:nvPr/>
          </p:nvSpPr>
          <p:spPr bwMode="auto">
            <a:xfrm rot="5400000" flipH="1">
              <a:off x="1709769" y="2833719"/>
              <a:ext cx="1457262" cy="5334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0" name="Полилиния 59"/>
            <p:cNvSpPr/>
            <p:nvPr/>
          </p:nvSpPr>
          <p:spPr bwMode="auto">
            <a:xfrm flipV="1">
              <a:off x="7550150" y="2095499"/>
              <a:ext cx="755650" cy="1733549"/>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6" name="Полилиния 65"/>
            <p:cNvSpPr/>
            <p:nvPr/>
          </p:nvSpPr>
          <p:spPr bwMode="auto">
            <a:xfrm rot="16200000">
              <a:off x="6671373" y="2861373"/>
              <a:ext cx="1490853" cy="4445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grpSp>
          <p:nvGrpSpPr>
            <p:cNvPr id="7" name="Group 41"/>
            <p:cNvGrpSpPr>
              <a:grpSpLocks/>
            </p:cNvGrpSpPr>
            <p:nvPr/>
          </p:nvGrpSpPr>
          <p:grpSpPr bwMode="auto">
            <a:xfrm>
              <a:off x="7727950" y="2806700"/>
              <a:ext cx="495299" cy="462916"/>
              <a:chOff x="2558" y="12306"/>
              <a:chExt cx="456" cy="456"/>
            </a:xfrm>
          </p:grpSpPr>
          <p:sp>
            <p:nvSpPr>
              <p:cNvPr id="78"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79"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1</a:t>
                </a:r>
                <a:r>
                  <a:rPr kumimoji="0" lang="en-US"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b</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8" name="Group 41"/>
            <p:cNvGrpSpPr>
              <a:grpSpLocks/>
            </p:cNvGrpSpPr>
            <p:nvPr/>
          </p:nvGrpSpPr>
          <p:grpSpPr bwMode="auto">
            <a:xfrm>
              <a:off x="7061200" y="2806700"/>
              <a:ext cx="495299" cy="462916"/>
              <a:chOff x="2558" y="12306"/>
              <a:chExt cx="456" cy="456"/>
            </a:xfrm>
          </p:grpSpPr>
          <p:sp>
            <p:nvSpPr>
              <p:cNvPr id="81"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82"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4b</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9" name="Group 41"/>
            <p:cNvGrpSpPr>
              <a:grpSpLocks/>
            </p:cNvGrpSpPr>
            <p:nvPr/>
          </p:nvGrpSpPr>
          <p:grpSpPr bwMode="auto">
            <a:xfrm>
              <a:off x="1593850" y="2806700"/>
              <a:ext cx="495299" cy="462916"/>
              <a:chOff x="2558" y="12306"/>
              <a:chExt cx="456" cy="456"/>
            </a:xfrm>
          </p:grpSpPr>
          <p:sp>
            <p:nvSpPr>
              <p:cNvPr id="93"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94"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1а</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10" name="Group 41"/>
            <p:cNvGrpSpPr>
              <a:grpSpLocks/>
            </p:cNvGrpSpPr>
            <p:nvPr/>
          </p:nvGrpSpPr>
          <p:grpSpPr bwMode="auto">
            <a:xfrm>
              <a:off x="2260600" y="2806700"/>
              <a:ext cx="495299" cy="462916"/>
              <a:chOff x="2558" y="12306"/>
              <a:chExt cx="456" cy="456"/>
            </a:xfrm>
          </p:grpSpPr>
          <p:sp>
            <p:nvSpPr>
              <p:cNvPr id="96"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97"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4а</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cxnSp>
          <p:nvCxnSpPr>
            <p:cNvPr id="103" name="AutoShape 32"/>
            <p:cNvCxnSpPr>
              <a:cxnSpLocks noChangeShapeType="1"/>
              <a:stCxn id="32" idx="4"/>
              <a:endCxn id="35" idx="0"/>
            </p:cNvCxnSpPr>
            <p:nvPr/>
          </p:nvCxnSpPr>
          <p:spPr bwMode="auto">
            <a:xfrm rot="10800000">
              <a:off x="4483100" y="2251075"/>
              <a:ext cx="889000" cy="1588"/>
            </a:xfrm>
            <a:prstGeom prst="straightConnector1">
              <a:avLst/>
            </a:prstGeom>
            <a:noFill/>
            <a:ln w="57150">
              <a:solidFill>
                <a:srgbClr val="FF3300"/>
              </a:solidFill>
              <a:prstDash val="solid"/>
              <a:round/>
              <a:headEnd type="triangle" w="lg" len="lg"/>
              <a:tailEnd type="triangle" w="lg" len="lg"/>
            </a:ln>
          </p:spPr>
        </p:cxnSp>
        <p:grpSp>
          <p:nvGrpSpPr>
            <p:cNvPr id="11" name="Group 41"/>
            <p:cNvGrpSpPr>
              <a:grpSpLocks/>
            </p:cNvGrpSpPr>
            <p:nvPr/>
          </p:nvGrpSpPr>
          <p:grpSpPr bwMode="auto">
            <a:xfrm>
              <a:off x="4705350" y="2451100"/>
              <a:ext cx="495299" cy="462916"/>
              <a:chOff x="2558" y="12306"/>
              <a:chExt cx="456" cy="456"/>
            </a:xfrm>
          </p:grpSpPr>
          <p:sp>
            <p:nvSpPr>
              <p:cNvPr id="107"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108"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2</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sp>
          <p:nvSpPr>
            <p:cNvPr id="50" name="Полилиния 49"/>
            <p:cNvSpPr/>
            <p:nvPr/>
          </p:nvSpPr>
          <p:spPr bwMode="auto">
            <a:xfrm rot="10800000">
              <a:off x="2838450" y="850900"/>
              <a:ext cx="1022350" cy="111125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51" name="Полилиния 50"/>
            <p:cNvSpPr/>
            <p:nvPr/>
          </p:nvSpPr>
          <p:spPr bwMode="auto">
            <a:xfrm rot="5400000" flipH="1">
              <a:off x="3616325" y="1317625"/>
              <a:ext cx="577850" cy="4445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grpSp>
          <p:nvGrpSpPr>
            <p:cNvPr id="44" name="Группа 43"/>
            <p:cNvGrpSpPr/>
            <p:nvPr/>
          </p:nvGrpSpPr>
          <p:grpSpPr>
            <a:xfrm>
              <a:off x="2305050" y="1828800"/>
              <a:ext cx="2178050" cy="844550"/>
              <a:chOff x="2305050" y="1295400"/>
              <a:chExt cx="2178050" cy="844550"/>
            </a:xfrm>
          </p:grpSpPr>
          <p:sp>
            <p:nvSpPr>
              <p:cNvPr id="35" name="Багетная рамка 34"/>
              <p:cNvSpPr/>
              <p:nvPr/>
            </p:nvSpPr>
            <p:spPr bwMode="auto">
              <a:xfrm>
                <a:off x="2305050" y="1295400"/>
                <a:ext cx="2178050" cy="844550"/>
              </a:xfrm>
              <a:prstGeom prst="bevel">
                <a:avLst/>
              </a:prstGeom>
              <a:solidFill>
                <a:schemeClr val="accent5"/>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6" name="Text Box 48"/>
              <p:cNvSpPr txBox="1">
                <a:spLocks noChangeArrowheads="1"/>
              </p:cNvSpPr>
              <p:nvPr/>
            </p:nvSpPr>
            <p:spPr bwMode="auto">
              <a:xfrm>
                <a:off x="2438400" y="1562100"/>
                <a:ext cx="1911350" cy="400050"/>
              </a:xfrm>
              <a:prstGeom prst="rect">
                <a:avLst/>
              </a:prstGeom>
              <a:noFill/>
              <a:ln w="25400">
                <a:noFill/>
                <a:prstDash val="dashDot"/>
                <a:miter lim="800000"/>
                <a:headEnd/>
                <a:tailEnd/>
              </a:ln>
              <a:effectLst/>
            </p:spPr>
            <p:txBody>
              <a:bodyPr vert="horz" wrap="square" lIns="0" tIns="0" rIns="0" bIns="0" numCol="1" anchor="ctr" anchorCtr="1" compatLnSpc="1">
                <a:prstTxWarp prst="textNoShape">
                  <a:avLst/>
                </a:prstTxWarp>
                <a:noAutofit/>
              </a:bodyPr>
              <a:lstStyle/>
              <a:p>
                <a:pPr marL="0" marR="0" lvl="0" indent="0" defTabSz="914400" rtl="0" eaLnBrk="1" fontAlgn="base" latinLnBrk="0" hangingPunct="1">
                  <a:lnSpc>
                    <a:spcPts val="1800"/>
                  </a:lnSpc>
                  <a:spcBef>
                    <a:spcPct val="0"/>
                  </a:spcBef>
                  <a:spcAft>
                    <a:spcPts val="0"/>
                  </a:spcAft>
                  <a:buClrTx/>
                  <a:buSzTx/>
                  <a:buFontTx/>
                  <a:buNone/>
                  <a:tabLst/>
                </a:pP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Центр безопасности (</a:t>
                </a:r>
                <a:r>
                  <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А</a:t>
                </a: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a:t>
                </a:r>
                <a:endPar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pitchFamily="34" charset="0"/>
                  <a:cs typeface="Arial" pitchFamily="34" charset="0"/>
                </a:endParaRPr>
              </a:p>
            </p:txBody>
          </p:sp>
        </p:grpSp>
        <p:sp>
          <p:nvSpPr>
            <p:cNvPr id="53" name="Полилиния 52"/>
            <p:cNvSpPr/>
            <p:nvPr/>
          </p:nvSpPr>
          <p:spPr bwMode="auto">
            <a:xfrm rot="10800000" flipH="1">
              <a:off x="6038850" y="850900"/>
              <a:ext cx="1022350" cy="111125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54" name="Полилиния 53"/>
            <p:cNvSpPr/>
            <p:nvPr/>
          </p:nvSpPr>
          <p:spPr bwMode="auto">
            <a:xfrm rot="16200000">
              <a:off x="5705475" y="1317625"/>
              <a:ext cx="577850" cy="4445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grpSp>
          <p:nvGrpSpPr>
            <p:cNvPr id="43" name="Группа 42"/>
            <p:cNvGrpSpPr/>
            <p:nvPr/>
          </p:nvGrpSpPr>
          <p:grpSpPr>
            <a:xfrm>
              <a:off x="5372100" y="1828800"/>
              <a:ext cx="2178050" cy="844550"/>
              <a:chOff x="5372100" y="1295400"/>
              <a:chExt cx="2178050" cy="844550"/>
            </a:xfrm>
          </p:grpSpPr>
          <p:sp>
            <p:nvSpPr>
              <p:cNvPr id="32" name="Багетная рамка 31"/>
              <p:cNvSpPr/>
              <p:nvPr/>
            </p:nvSpPr>
            <p:spPr bwMode="auto">
              <a:xfrm>
                <a:off x="5372100" y="1295400"/>
                <a:ext cx="2178050" cy="844550"/>
              </a:xfrm>
              <a:prstGeom prst="bevel">
                <a:avLst/>
              </a:prstGeom>
              <a:solidFill>
                <a:schemeClr val="accent5"/>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239" name="Text Box 48"/>
              <p:cNvSpPr txBox="1">
                <a:spLocks noChangeArrowheads="1"/>
              </p:cNvSpPr>
              <p:nvPr/>
            </p:nvSpPr>
            <p:spPr bwMode="auto">
              <a:xfrm>
                <a:off x="5505450" y="1562100"/>
                <a:ext cx="1911350" cy="400050"/>
              </a:xfrm>
              <a:prstGeom prst="rect">
                <a:avLst/>
              </a:prstGeom>
              <a:noFill/>
              <a:ln w="25400">
                <a:noFill/>
                <a:prstDash val="dashDot"/>
                <a:miter lim="800000"/>
                <a:headEnd/>
                <a:tailEnd/>
              </a:ln>
              <a:effectLst/>
            </p:spPr>
            <p:txBody>
              <a:bodyPr vert="horz" wrap="square" lIns="0" tIns="0" rIns="0" bIns="0" numCol="1" anchor="ctr" anchorCtr="1" compatLnSpc="1">
                <a:prstTxWarp prst="textNoShape">
                  <a:avLst/>
                </a:prstTxWarp>
                <a:noAutofit/>
              </a:bodyPr>
              <a:lstStyle/>
              <a:p>
                <a:pPr marL="0" marR="0" lvl="0" indent="0" defTabSz="914400" rtl="0" eaLnBrk="1" fontAlgn="base" latinLnBrk="0" hangingPunct="1">
                  <a:lnSpc>
                    <a:spcPts val="1800"/>
                  </a:lnSpc>
                  <a:spcBef>
                    <a:spcPct val="0"/>
                  </a:spcBef>
                  <a:spcAft>
                    <a:spcPts val="0"/>
                  </a:spcAft>
                  <a:buClrTx/>
                  <a:buSzTx/>
                  <a:buFontTx/>
                  <a:buNone/>
                  <a:tabLst/>
                </a:pP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Центр безопасности (</a:t>
                </a:r>
                <a:r>
                  <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В</a:t>
                </a: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a:t>
                </a:r>
                <a:endPar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pitchFamily="34" charset="0"/>
                  <a:cs typeface="Arial" pitchFamily="34" charset="0"/>
                </a:endParaRPr>
              </a:p>
            </p:txBody>
          </p:sp>
        </p:grpSp>
        <p:grpSp>
          <p:nvGrpSpPr>
            <p:cNvPr id="45" name="Группа 44"/>
            <p:cNvGrpSpPr/>
            <p:nvPr/>
          </p:nvGrpSpPr>
          <p:grpSpPr>
            <a:xfrm>
              <a:off x="3860800" y="628650"/>
              <a:ext cx="2178050" cy="844550"/>
              <a:chOff x="5372100" y="1295400"/>
              <a:chExt cx="2178050" cy="844550"/>
            </a:xfrm>
            <a:solidFill>
              <a:srgbClr val="CCECFF"/>
            </a:solidFill>
          </p:grpSpPr>
          <p:sp>
            <p:nvSpPr>
              <p:cNvPr id="46" name="Багетная рамка 45"/>
              <p:cNvSpPr/>
              <p:nvPr/>
            </p:nvSpPr>
            <p:spPr bwMode="auto">
              <a:xfrm>
                <a:off x="5372100" y="1295400"/>
                <a:ext cx="2178050" cy="844550"/>
              </a:xfrm>
              <a:prstGeom prst="bevel">
                <a:avLst/>
              </a:prstGeom>
              <a:grp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47" name="Text Box 48"/>
              <p:cNvSpPr txBox="1">
                <a:spLocks noChangeArrowheads="1"/>
              </p:cNvSpPr>
              <p:nvPr/>
            </p:nvSpPr>
            <p:spPr bwMode="auto">
              <a:xfrm>
                <a:off x="5505450" y="1562100"/>
                <a:ext cx="1911350" cy="400050"/>
              </a:xfrm>
              <a:prstGeom prst="rect">
                <a:avLst/>
              </a:prstGeom>
              <a:grpFill/>
              <a:ln w="25400">
                <a:noFill/>
                <a:prstDash val="dashDot"/>
                <a:miter lim="800000"/>
                <a:headEnd/>
                <a:tailEnd/>
              </a:ln>
              <a:effectLst/>
            </p:spPr>
            <p:txBody>
              <a:bodyPr vert="horz" wrap="square" lIns="0" tIns="0" rIns="0" bIns="0" numCol="1" anchor="ctr" anchorCtr="1" compatLnSpc="1">
                <a:prstTxWarp prst="textNoShape">
                  <a:avLst/>
                </a:prstTxWarp>
                <a:noAutofit/>
              </a:bodyPr>
              <a:lstStyle/>
              <a:p>
                <a:pPr marL="0" marR="0" lvl="0" indent="0" defTabSz="914400" rtl="0" eaLnBrk="1" fontAlgn="base" latinLnBrk="0" hangingPunct="1">
                  <a:lnSpc>
                    <a:spcPts val="1800"/>
                  </a:lnSpc>
                  <a:spcBef>
                    <a:spcPct val="0"/>
                  </a:spcBef>
                  <a:spcAft>
                    <a:spcPts val="0"/>
                  </a:spcAft>
                  <a:buClrTx/>
                  <a:buSzTx/>
                  <a:buFontTx/>
                  <a:buNone/>
                  <a:tabLst/>
                </a:pP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Центр безопасности </a:t>
                </a:r>
                <a:r>
                  <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Х</a:t>
                </a:r>
                <a:endPar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pitchFamily="34" charset="0"/>
                  <a:cs typeface="Arial" pitchFamily="34" charset="0"/>
                </a:endParaRPr>
              </a:p>
            </p:txBody>
          </p:sp>
        </p:grpSp>
        <p:grpSp>
          <p:nvGrpSpPr>
            <p:cNvPr id="56" name="Group 41"/>
            <p:cNvGrpSpPr>
              <a:grpSpLocks/>
            </p:cNvGrpSpPr>
            <p:nvPr/>
          </p:nvGrpSpPr>
          <p:grpSpPr bwMode="auto">
            <a:xfrm>
              <a:off x="6305550" y="1028700"/>
              <a:ext cx="495299" cy="462916"/>
              <a:chOff x="2558" y="12306"/>
              <a:chExt cx="456" cy="456"/>
            </a:xfrm>
          </p:grpSpPr>
          <p:sp>
            <p:nvSpPr>
              <p:cNvPr id="57"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3b</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61" name="Group 41"/>
            <p:cNvGrpSpPr>
              <a:grpSpLocks/>
            </p:cNvGrpSpPr>
            <p:nvPr/>
          </p:nvGrpSpPr>
          <p:grpSpPr bwMode="auto">
            <a:xfrm>
              <a:off x="7150100" y="1028700"/>
              <a:ext cx="495299" cy="462916"/>
              <a:chOff x="2558" y="12306"/>
              <a:chExt cx="456" cy="456"/>
            </a:xfrm>
          </p:grpSpPr>
          <p:sp>
            <p:nvSpPr>
              <p:cNvPr id="62"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2b</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64" name="Group 41"/>
            <p:cNvGrpSpPr>
              <a:grpSpLocks/>
            </p:cNvGrpSpPr>
            <p:nvPr/>
          </p:nvGrpSpPr>
          <p:grpSpPr bwMode="auto">
            <a:xfrm>
              <a:off x="2260600" y="1028700"/>
              <a:ext cx="495299" cy="462916"/>
              <a:chOff x="2558" y="12306"/>
              <a:chExt cx="456" cy="456"/>
            </a:xfrm>
          </p:grpSpPr>
          <p:sp>
            <p:nvSpPr>
              <p:cNvPr id="65"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7"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2а</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68" name="Group 41"/>
            <p:cNvGrpSpPr>
              <a:grpSpLocks/>
            </p:cNvGrpSpPr>
            <p:nvPr/>
          </p:nvGrpSpPr>
          <p:grpSpPr bwMode="auto">
            <a:xfrm>
              <a:off x="3060700" y="1028700"/>
              <a:ext cx="495299" cy="462916"/>
              <a:chOff x="2558" y="12306"/>
              <a:chExt cx="456" cy="456"/>
            </a:xfrm>
          </p:grpSpPr>
          <p:sp>
            <p:nvSpPr>
              <p:cNvPr id="69"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0"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3а</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51000"/>
            <a:ext cx="8001056" cy="276998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r>
              <a:rPr lang="ru-RU" sz="3000" i="1" dirty="0" smtClean="0">
                <a:solidFill>
                  <a:srgbClr val="FF0066"/>
                </a:solidFill>
              </a:rPr>
              <a:t>Некоторые из услуг (служб)</a:t>
            </a:r>
            <a:r>
              <a:rPr lang="ru-RU" sz="3000" dirty="0" smtClean="0">
                <a:solidFill>
                  <a:srgbClr val="000099"/>
                </a:solidFill>
              </a:rPr>
              <a:t>, которые востребованы системой обеспечения ключами, </a:t>
            </a:r>
            <a:r>
              <a:rPr lang="ru-RU" sz="3000" i="1" dirty="0" smtClean="0">
                <a:solidFill>
                  <a:srgbClr val="FF0066"/>
                </a:solidFill>
              </a:rPr>
              <a:t>могут предоставляться внешними провайдерами</a:t>
            </a:r>
            <a:r>
              <a:rPr lang="ru-RU" sz="3000" dirty="0" smtClean="0">
                <a:solidFill>
                  <a:srgbClr val="000099"/>
                </a:solidFill>
              </a:rPr>
              <a:t>. К этим услугам (службам) относятся, услуги предоставляемые:</a:t>
            </a:r>
            <a:endParaRPr lang="ru-RU" sz="3000" dirty="0">
              <a:solidFill>
                <a:srgbClr val="000099"/>
              </a:solidFill>
            </a:endParaRPr>
          </a:p>
        </p:txBody>
      </p:sp>
      <p:sp>
        <p:nvSpPr>
          <p:cNvPr id="86020" name="Rectangle 4"/>
          <p:cNvSpPr>
            <a:spLocks noChangeArrowheads="1"/>
          </p:cNvSpPr>
          <p:nvPr/>
        </p:nvSpPr>
        <p:spPr bwMode="auto">
          <a:xfrm>
            <a:off x="785786" y="762000"/>
            <a:ext cx="8358214"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IV. </a:t>
            </a:r>
            <a:r>
              <a:rPr lang="ru-RU" sz="3200" b="1" i="1" dirty="0" smtClean="0">
                <a:solidFill>
                  <a:srgbClr val="FF3300"/>
                </a:solidFill>
                <a:latin typeface="Arial" charset="0"/>
              </a:rPr>
              <a:t>Провайдеры</a:t>
            </a:r>
            <a:br>
              <a:rPr lang="ru-RU" sz="3200" b="1" i="1" dirty="0" smtClean="0">
                <a:solidFill>
                  <a:srgbClr val="FF3300"/>
                </a:solidFill>
                <a:latin typeface="Arial" charset="0"/>
              </a:rPr>
            </a:br>
            <a:r>
              <a:rPr lang="ru-RU" sz="3200" b="1" i="1" dirty="0" smtClean="0">
                <a:solidFill>
                  <a:srgbClr val="FF3300"/>
                </a:solidFill>
                <a:latin typeface="Arial" charset="0"/>
              </a:rPr>
              <a:t>специализированных услуг</a:t>
            </a:r>
            <a:endParaRPr lang="ru-RU" sz="3000" b="1" i="1" dirty="0">
              <a:solidFill>
                <a:srgbClr val="FF3300"/>
              </a:solidFill>
              <a:latin typeface="Arial" charset="0"/>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4495800"/>
            <a:ext cx="8001000" cy="176971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400"/>
              </a:lnSpc>
              <a:spcBef>
                <a:spcPts val="300"/>
              </a:spcBef>
              <a:buClr>
                <a:srgbClr val="FF0066"/>
              </a:buClr>
              <a:buSzPct val="80000"/>
              <a:buFont typeface="Wingdings" pitchFamily="2" charset="2"/>
              <a:buChar char="q"/>
              <a:defRPr/>
            </a:pPr>
            <a:r>
              <a:rPr lang="ru-RU" dirty="0" smtClean="0">
                <a:solidFill>
                  <a:srgbClr val="000099"/>
                </a:solidFill>
              </a:rPr>
              <a:t>УЦ (центр (пункт) регистрации ключей или центр сертификации ключей);</a:t>
            </a:r>
          </a:p>
          <a:p>
            <a:pPr marL="533400" indent="-533400" algn="l">
              <a:lnSpc>
                <a:spcPts val="3400"/>
              </a:lnSpc>
              <a:spcBef>
                <a:spcPts val="300"/>
              </a:spcBef>
              <a:buClr>
                <a:srgbClr val="FF0066"/>
              </a:buClr>
              <a:buSzPct val="80000"/>
              <a:buFont typeface="Wingdings" pitchFamily="2" charset="2"/>
              <a:buChar char="q"/>
              <a:defRPr/>
            </a:pPr>
            <a:r>
              <a:rPr lang="ru-RU" dirty="0" smtClean="0">
                <a:solidFill>
                  <a:srgbClr val="000099"/>
                </a:solidFill>
              </a:rPr>
              <a:t>ЦРК;</a:t>
            </a:r>
          </a:p>
          <a:p>
            <a:pPr marL="533400" indent="-533400" algn="l">
              <a:lnSpc>
                <a:spcPts val="3400"/>
              </a:lnSpc>
              <a:spcBef>
                <a:spcPts val="300"/>
              </a:spcBef>
              <a:buClr>
                <a:srgbClr val="FF0066"/>
              </a:buClr>
              <a:buSzPct val="80000"/>
              <a:buFont typeface="Wingdings" pitchFamily="2" charset="2"/>
              <a:buChar char="q"/>
              <a:defRPr/>
            </a:pPr>
            <a:r>
              <a:rPr lang="ru-RU" dirty="0" smtClean="0">
                <a:solidFill>
                  <a:srgbClr val="000099"/>
                </a:solidFill>
              </a:rPr>
              <a:t>ЦДК.</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739900"/>
            <a:ext cx="8001056" cy="14773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r>
              <a:rPr lang="ru-RU" sz="3200" i="1" dirty="0" smtClean="0">
                <a:solidFill>
                  <a:srgbClr val="FF0066"/>
                </a:solidFill>
              </a:rPr>
              <a:t>Система (служба) обеспечения ключами уязвима к различным угрозам</a:t>
            </a:r>
            <a:r>
              <a:rPr lang="ru-RU" sz="3200" dirty="0" smtClean="0">
                <a:solidFill>
                  <a:srgbClr val="000099"/>
                </a:solidFill>
              </a:rPr>
              <a:t>, среди которых:</a:t>
            </a:r>
            <a:endParaRPr lang="ru-RU" sz="3200" dirty="0">
              <a:solidFill>
                <a:srgbClr val="000099"/>
              </a:solidFill>
            </a:endParaRPr>
          </a:p>
        </p:txBody>
      </p:sp>
      <p:sp>
        <p:nvSpPr>
          <p:cNvPr id="86020" name="Rectangle 4"/>
          <p:cNvSpPr>
            <a:spLocks noChangeArrowheads="1"/>
          </p:cNvSpPr>
          <p:nvPr/>
        </p:nvSpPr>
        <p:spPr bwMode="auto">
          <a:xfrm>
            <a:off x="785786" y="762000"/>
            <a:ext cx="8358214"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 </a:t>
            </a:r>
            <a:r>
              <a:rPr lang="ru-RU" sz="3200" b="1" i="1" dirty="0" smtClean="0">
                <a:solidFill>
                  <a:srgbClr val="FF3300"/>
                </a:solidFill>
                <a:latin typeface="Arial" charset="0"/>
              </a:rPr>
              <a:t>Угрозы системе обеспечения</a:t>
            </a:r>
            <a:br>
              <a:rPr lang="ru-RU" sz="3200" b="1" i="1" dirty="0" smtClean="0">
                <a:solidFill>
                  <a:srgbClr val="FF3300"/>
                </a:solidFill>
                <a:latin typeface="Arial" charset="0"/>
              </a:rPr>
            </a:br>
            <a:r>
              <a:rPr lang="ru-RU" sz="3200" b="1" i="1" dirty="0" smtClean="0">
                <a:solidFill>
                  <a:srgbClr val="FF3300"/>
                </a:solidFill>
                <a:latin typeface="Arial" charset="0"/>
              </a:rPr>
              <a:t>ключами</a:t>
            </a:r>
            <a:endParaRPr lang="ru-RU" sz="3000" b="1" i="1" dirty="0">
              <a:solidFill>
                <a:srgbClr val="FF3300"/>
              </a:solidFill>
              <a:latin typeface="Arial" charset="0"/>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3384550"/>
            <a:ext cx="8001000" cy="305211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400"/>
              </a:lnSpc>
              <a:spcBef>
                <a:spcPts val="300"/>
              </a:spcBef>
              <a:buClr>
                <a:srgbClr val="FF0066"/>
              </a:buClr>
              <a:buSzPct val="80000"/>
              <a:buFont typeface="Wingdings" pitchFamily="2" charset="2"/>
              <a:buChar char="q"/>
              <a:defRPr/>
            </a:pPr>
            <a:r>
              <a:rPr lang="ru-RU" i="1" dirty="0" smtClean="0">
                <a:solidFill>
                  <a:srgbClr val="FF0066"/>
                </a:solidFill>
              </a:rPr>
              <a:t>вскрытие ключевой информации</a:t>
            </a:r>
            <a:r>
              <a:rPr lang="ru-RU" dirty="0" smtClean="0">
                <a:solidFill>
                  <a:srgbClr val="000099"/>
                </a:solidFill>
              </a:rPr>
              <a:t>. Ключевая информация, либо содержалась в открытом тексте, не была защищена и таким образом могла быть доступной, либо была зашифрована и могла быть дешифрована;</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95350"/>
            <a:ext cx="8001000" cy="54117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200"/>
              </a:lnSpc>
              <a:spcBef>
                <a:spcPts val="300"/>
              </a:spcBef>
              <a:buClr>
                <a:srgbClr val="FF0066"/>
              </a:buClr>
              <a:buSzPct val="80000"/>
              <a:buFont typeface="Wingdings" pitchFamily="2" charset="2"/>
              <a:buChar char="q"/>
              <a:defRPr/>
            </a:pPr>
            <a:r>
              <a:rPr lang="ru-RU" sz="2700" i="1" dirty="0" smtClean="0">
                <a:solidFill>
                  <a:srgbClr val="FF0066"/>
                </a:solidFill>
              </a:rPr>
              <a:t>модификация ключевой информации</a:t>
            </a:r>
            <a:r>
              <a:rPr lang="ru-RU" sz="2700" dirty="0" smtClean="0">
                <a:solidFill>
                  <a:srgbClr val="000099"/>
                </a:solidFill>
              </a:rPr>
              <a:t>. Изменение ключевой информации таким образом, что она становится функционально не пригодной по своему предназначению;</a:t>
            </a:r>
          </a:p>
          <a:p>
            <a:pPr marL="533400" indent="-533400" algn="l">
              <a:lnSpc>
                <a:spcPts val="3200"/>
              </a:lnSpc>
              <a:spcBef>
                <a:spcPts val="300"/>
              </a:spcBef>
              <a:buClr>
                <a:srgbClr val="FF0066"/>
              </a:buClr>
              <a:buSzPct val="80000"/>
              <a:buFont typeface="Wingdings" pitchFamily="2" charset="2"/>
              <a:buChar char="q"/>
              <a:defRPr/>
            </a:pPr>
            <a:r>
              <a:rPr lang="ru-RU" sz="2700" i="1" dirty="0" smtClean="0">
                <a:solidFill>
                  <a:srgbClr val="FF0066"/>
                </a:solidFill>
              </a:rPr>
              <a:t>несанкционированное (неавторизованное) удаление ключевой информации</a:t>
            </a:r>
            <a:r>
              <a:rPr lang="ru-RU" sz="2700" dirty="0" smtClean="0">
                <a:solidFill>
                  <a:srgbClr val="000099"/>
                </a:solidFill>
              </a:rPr>
              <a:t>. Удаление ключа или данных, связанных с ключом;</a:t>
            </a:r>
          </a:p>
          <a:p>
            <a:pPr marL="533400" indent="-533400" algn="l">
              <a:lnSpc>
                <a:spcPts val="3200"/>
              </a:lnSpc>
              <a:spcBef>
                <a:spcPts val="300"/>
              </a:spcBef>
              <a:buClr>
                <a:srgbClr val="FF0066"/>
              </a:buClr>
              <a:buSzPct val="80000"/>
              <a:buFont typeface="Wingdings" pitchFamily="2" charset="2"/>
              <a:buChar char="q"/>
              <a:defRPr/>
            </a:pPr>
            <a:r>
              <a:rPr lang="ru-RU" sz="2700" i="1" dirty="0" smtClean="0">
                <a:solidFill>
                  <a:srgbClr val="FF0066"/>
                </a:solidFill>
              </a:rPr>
              <a:t>неполное уничтожение ключевой информации</a:t>
            </a:r>
            <a:r>
              <a:rPr lang="ru-RU" sz="2700" dirty="0" smtClean="0">
                <a:solidFill>
                  <a:srgbClr val="000099"/>
                </a:solidFill>
              </a:rPr>
              <a:t>. Это может привести к компрометации действующих или перспективных ключей;</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95350"/>
            <a:ext cx="8001000" cy="518686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4400"/>
              </a:lnSpc>
              <a:spcBef>
                <a:spcPts val="1200"/>
              </a:spcBef>
              <a:buClr>
                <a:srgbClr val="FF0066"/>
              </a:buClr>
              <a:buSzPct val="80000"/>
              <a:buFont typeface="Wingdings" pitchFamily="2" charset="2"/>
              <a:buChar char="q"/>
              <a:defRPr/>
            </a:pPr>
            <a:r>
              <a:rPr lang="ru-RU" sz="3600" i="1" dirty="0" smtClean="0">
                <a:solidFill>
                  <a:srgbClr val="FF0066"/>
                </a:solidFill>
              </a:rPr>
              <a:t>несанкционированное (неавторизованное) аннулирование</a:t>
            </a:r>
            <a:r>
              <a:rPr lang="ru-RU" sz="3600" dirty="0" smtClean="0">
                <a:solidFill>
                  <a:srgbClr val="000099"/>
                </a:solidFill>
              </a:rPr>
              <a:t>. Прямое или опосредованное изъятие действующего ключа или ключевой информации;</a:t>
            </a:r>
          </a:p>
          <a:p>
            <a:pPr marL="533400" indent="-533400" algn="l">
              <a:lnSpc>
                <a:spcPts val="4400"/>
              </a:lnSpc>
              <a:spcBef>
                <a:spcPts val="1200"/>
              </a:spcBef>
              <a:buClr>
                <a:srgbClr val="FF0066"/>
              </a:buClr>
              <a:buSzPct val="80000"/>
              <a:buFont typeface="Wingdings" pitchFamily="2" charset="2"/>
              <a:buChar char="q"/>
              <a:defRPr/>
            </a:pPr>
            <a:r>
              <a:rPr lang="ru-RU" sz="3600" i="1" dirty="0" smtClean="0">
                <a:solidFill>
                  <a:srgbClr val="FF0066"/>
                </a:solidFill>
              </a:rPr>
              <a:t>маскарад</a:t>
            </a:r>
            <a:r>
              <a:rPr lang="ru-RU" sz="3600" dirty="0" smtClean="0">
                <a:solidFill>
                  <a:srgbClr val="000099"/>
                </a:solidFill>
              </a:rPr>
              <a:t>. Выдача себя за авторизованного пользователя или объекта;</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06450"/>
            <a:ext cx="8001000" cy="556562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100"/>
              </a:lnSpc>
              <a:spcBef>
                <a:spcPts val="300"/>
              </a:spcBef>
              <a:buClr>
                <a:srgbClr val="FF0066"/>
              </a:buClr>
              <a:buSzPct val="80000"/>
              <a:buFont typeface="Wingdings" pitchFamily="2" charset="2"/>
              <a:buChar char="q"/>
              <a:defRPr/>
            </a:pPr>
            <a:r>
              <a:rPr lang="ru-RU" sz="2600" i="1" dirty="0" smtClean="0">
                <a:solidFill>
                  <a:srgbClr val="FF0066"/>
                </a:solidFill>
              </a:rPr>
              <a:t>задержка при реализации функций по обеспечению ключами</a:t>
            </a:r>
            <a:r>
              <a:rPr lang="ru-RU" sz="2600" dirty="0" smtClean="0">
                <a:solidFill>
                  <a:srgbClr val="000099"/>
                </a:solidFill>
              </a:rPr>
              <a:t>. Это может привести к сбоям при формировании, распределении, аннулировании или регистрации ключа, к задержке необходимого обновления данных в ключевом репозитарии, нештатной ситуации при определении уровней авторизации пользователей и др. Угроза задержки может быть следствием реализации выше перечисленных угроз или физического сбоя в работе оборудования, затрагивающего обеспечение ключами;</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984250"/>
            <a:ext cx="8001000" cy="215443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4200"/>
              </a:lnSpc>
              <a:spcBef>
                <a:spcPts val="300"/>
              </a:spcBef>
              <a:buClr>
                <a:srgbClr val="FF0066"/>
              </a:buClr>
              <a:buSzPct val="80000"/>
              <a:buFont typeface="Wingdings" pitchFamily="2" charset="2"/>
              <a:buChar char="q"/>
              <a:defRPr/>
            </a:pPr>
            <a:r>
              <a:rPr lang="ru-RU" sz="3600" i="1" dirty="0" smtClean="0">
                <a:solidFill>
                  <a:srgbClr val="FF0066"/>
                </a:solidFill>
              </a:rPr>
              <a:t>неправильное применение (злоупотребление) ключей(</a:t>
            </a:r>
            <a:r>
              <a:rPr lang="ru-RU" sz="3600" i="1" dirty="0" err="1" smtClean="0">
                <a:solidFill>
                  <a:srgbClr val="FF0066"/>
                </a:solidFill>
              </a:rPr>
              <a:t>ами</a:t>
            </a:r>
            <a:r>
              <a:rPr lang="ru-RU" sz="3600" i="1" dirty="0" smtClean="0">
                <a:solidFill>
                  <a:srgbClr val="FF0066"/>
                </a:solidFill>
              </a:rPr>
              <a:t>)</a:t>
            </a:r>
            <a:r>
              <a:rPr lang="ru-RU" sz="3600" dirty="0" smtClean="0">
                <a:solidFill>
                  <a:srgbClr val="000099"/>
                </a:solidFill>
              </a:rPr>
              <a:t>. К этому классу угроз относятся:</a:t>
            </a:r>
          </a:p>
        </p:txBody>
      </p:sp>
      <p:sp>
        <p:nvSpPr>
          <p:cNvPr id="4" name="Text Box 2"/>
          <p:cNvSpPr txBox="1">
            <a:spLocks noChangeArrowheads="1"/>
          </p:cNvSpPr>
          <p:nvPr/>
        </p:nvSpPr>
        <p:spPr bwMode="auto">
          <a:xfrm>
            <a:off x="1416050" y="3251200"/>
            <a:ext cx="7512050" cy="30777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4000"/>
              </a:lnSpc>
              <a:spcBef>
                <a:spcPts val="300"/>
              </a:spcBef>
              <a:buClr>
                <a:srgbClr val="FF0066"/>
              </a:buClr>
              <a:buSzPct val="80000"/>
              <a:buFont typeface="Wingdings" pitchFamily="2" charset="2"/>
              <a:buChar char="v"/>
              <a:defRPr/>
            </a:pPr>
            <a:r>
              <a:rPr lang="ru-RU" sz="3400" i="1" dirty="0" smtClean="0">
                <a:solidFill>
                  <a:srgbClr val="FF0066"/>
                </a:solidFill>
              </a:rPr>
              <a:t>использование ключа нецелевым образом</a:t>
            </a:r>
            <a:r>
              <a:rPr lang="ru-RU" sz="3400" dirty="0" smtClean="0">
                <a:solidFill>
                  <a:srgbClr val="000099"/>
                </a:solidFill>
              </a:rPr>
              <a:t>, например, использование ключа, предназначенного для зашифрования другого ключа, для зашифрования данных;</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4" name="Text Box 2"/>
          <p:cNvSpPr txBox="1">
            <a:spLocks noChangeArrowheads="1"/>
          </p:cNvSpPr>
          <p:nvPr/>
        </p:nvSpPr>
        <p:spPr bwMode="auto">
          <a:xfrm>
            <a:off x="927100" y="984250"/>
            <a:ext cx="8001000"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800"/>
              </a:lnSpc>
              <a:spcBef>
                <a:spcPts val="1200"/>
              </a:spcBef>
              <a:buClr>
                <a:srgbClr val="FF0066"/>
              </a:buClr>
              <a:buSzPct val="80000"/>
              <a:buFont typeface="Wingdings" pitchFamily="2" charset="2"/>
              <a:buChar char="v"/>
              <a:defRPr/>
            </a:pPr>
            <a:r>
              <a:rPr lang="ru-RU" sz="3200" i="1" dirty="0" smtClean="0">
                <a:solidFill>
                  <a:srgbClr val="FF0066"/>
                </a:solidFill>
              </a:rPr>
              <a:t>использование средства обеспечения ключами нецелевым образом</a:t>
            </a:r>
            <a:r>
              <a:rPr lang="ru-RU" sz="3200" dirty="0" smtClean="0">
                <a:solidFill>
                  <a:srgbClr val="000099"/>
                </a:solidFill>
              </a:rPr>
              <a:t>, например, неавторизованное зашифрование или расшифрование данных;</a:t>
            </a:r>
          </a:p>
          <a:p>
            <a:pPr marL="533400" indent="-533400" algn="l">
              <a:lnSpc>
                <a:spcPts val="3800"/>
              </a:lnSpc>
              <a:spcBef>
                <a:spcPts val="1200"/>
              </a:spcBef>
              <a:buClr>
                <a:srgbClr val="FF0066"/>
              </a:buClr>
              <a:buSzPct val="80000"/>
              <a:buFont typeface="Wingdings" pitchFamily="2" charset="2"/>
              <a:buChar char="v"/>
              <a:defRPr/>
            </a:pPr>
            <a:r>
              <a:rPr lang="ru-RU" sz="3200" i="1" dirty="0" smtClean="0">
                <a:solidFill>
                  <a:srgbClr val="FF0066"/>
                </a:solidFill>
              </a:rPr>
              <a:t>использование</a:t>
            </a:r>
            <a:r>
              <a:rPr lang="ru-RU" sz="3200" dirty="0" smtClean="0">
                <a:solidFill>
                  <a:srgbClr val="000099"/>
                </a:solidFill>
              </a:rPr>
              <a:t> </a:t>
            </a:r>
            <a:r>
              <a:rPr lang="ru-RU" sz="3200" i="1" dirty="0" smtClean="0">
                <a:solidFill>
                  <a:srgbClr val="FF0066"/>
                </a:solidFill>
              </a:rPr>
              <a:t>просроченного</a:t>
            </a:r>
            <a:r>
              <a:rPr lang="ru-RU" sz="3200" dirty="0" smtClean="0">
                <a:solidFill>
                  <a:srgbClr val="000099"/>
                </a:solidFill>
              </a:rPr>
              <a:t> ключа;</a:t>
            </a:r>
          </a:p>
          <a:p>
            <a:pPr marL="533400" indent="-533400" algn="l">
              <a:lnSpc>
                <a:spcPts val="3800"/>
              </a:lnSpc>
              <a:spcBef>
                <a:spcPts val="1200"/>
              </a:spcBef>
              <a:buClr>
                <a:srgbClr val="FF0066"/>
              </a:buClr>
              <a:buSzPct val="80000"/>
              <a:buFont typeface="Wingdings" pitchFamily="2" charset="2"/>
              <a:buChar char="v"/>
              <a:defRPr/>
            </a:pPr>
            <a:r>
              <a:rPr lang="ru-RU" sz="3200" i="1" dirty="0" smtClean="0">
                <a:solidFill>
                  <a:srgbClr val="FF0066"/>
                </a:solidFill>
              </a:rPr>
              <a:t>чрезмерное использование </a:t>
            </a:r>
            <a:r>
              <a:rPr lang="ru-RU" sz="3200" dirty="0" smtClean="0">
                <a:solidFill>
                  <a:srgbClr val="000099"/>
                </a:solidFill>
              </a:rPr>
              <a:t>ключа;</a:t>
            </a:r>
          </a:p>
          <a:p>
            <a:pPr marL="533400" indent="-533400" algn="l">
              <a:lnSpc>
                <a:spcPts val="3800"/>
              </a:lnSpc>
              <a:spcBef>
                <a:spcPts val="1200"/>
              </a:spcBef>
              <a:buClr>
                <a:srgbClr val="FF0066"/>
              </a:buClr>
              <a:buSzPct val="80000"/>
              <a:buFont typeface="Wingdings" pitchFamily="2" charset="2"/>
              <a:buChar char="v"/>
              <a:defRPr/>
            </a:pPr>
            <a:r>
              <a:rPr lang="ru-RU" sz="3200" i="1" dirty="0" smtClean="0">
                <a:solidFill>
                  <a:srgbClr val="FF0066"/>
                </a:solidFill>
              </a:rPr>
              <a:t>предоставление ключей </a:t>
            </a:r>
            <a:r>
              <a:rPr lang="ru-RU" sz="3200" dirty="0" smtClean="0">
                <a:solidFill>
                  <a:srgbClr val="000099"/>
                </a:solidFill>
              </a:rPr>
              <a:t>неавторизованному получателю.</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06550"/>
            <a:ext cx="7993063" cy="47705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100"/>
              </a:lnSpc>
            </a:pPr>
            <a:r>
              <a:rPr lang="ru-RU" sz="2600" i="1" dirty="0" smtClean="0">
                <a:solidFill>
                  <a:srgbClr val="FF0066"/>
                </a:solidFill>
              </a:rPr>
              <a:t>В следующей модели рассматриваются два взаимодействующих объекта А и В, принадлежащие двум разным ССБ</a:t>
            </a:r>
            <a:r>
              <a:rPr lang="ru-RU" sz="2600" dirty="0" smtClean="0">
                <a:solidFill>
                  <a:srgbClr val="000099"/>
                </a:solidFill>
              </a:rPr>
              <a:t>, которые совместно используют, по крайней мере, один криптографический метод (т.е. симметричный или ассиметричный). Каждый ССБ имеет свой собственный ЦБ: одному доверяет </a:t>
            </a:r>
            <a:r>
              <a:rPr lang="ru-RU" sz="2600" i="1" dirty="0" smtClean="0">
                <a:solidFill>
                  <a:srgbClr val="FF0066"/>
                </a:solidFill>
              </a:rPr>
              <a:t>А</a:t>
            </a:r>
            <a:r>
              <a:rPr lang="ru-RU" sz="2600" dirty="0" smtClean="0">
                <a:solidFill>
                  <a:srgbClr val="000099"/>
                </a:solidFill>
              </a:rPr>
              <a:t>, а другому доверяет </a:t>
            </a:r>
            <a:r>
              <a:rPr lang="ru-RU" sz="2600" i="1" dirty="0" smtClean="0">
                <a:solidFill>
                  <a:srgbClr val="FF0066"/>
                </a:solidFill>
              </a:rPr>
              <a:t>В</a:t>
            </a:r>
            <a:r>
              <a:rPr lang="ru-RU" sz="2600" dirty="0" smtClean="0">
                <a:solidFill>
                  <a:srgbClr val="000099"/>
                </a:solidFill>
              </a:rPr>
              <a:t>. Если </a:t>
            </a:r>
            <a:r>
              <a:rPr lang="ru-RU" sz="2600" i="1" dirty="0" smtClean="0">
                <a:solidFill>
                  <a:srgbClr val="FF0066"/>
                </a:solidFill>
              </a:rPr>
              <a:t>А</a:t>
            </a:r>
            <a:r>
              <a:rPr lang="ru-RU" sz="2600" dirty="0" smtClean="0">
                <a:solidFill>
                  <a:srgbClr val="000099"/>
                </a:solidFill>
              </a:rPr>
              <a:t> и </a:t>
            </a:r>
            <a:r>
              <a:rPr lang="ru-RU" sz="2600" i="1" dirty="0" smtClean="0">
                <a:solidFill>
                  <a:srgbClr val="FF0066"/>
                </a:solidFill>
              </a:rPr>
              <a:t>В</a:t>
            </a:r>
            <a:r>
              <a:rPr lang="ru-RU" sz="2600" dirty="0" smtClean="0">
                <a:solidFill>
                  <a:srgbClr val="000099"/>
                </a:solidFill>
              </a:rPr>
              <a:t> доверяют друг другу или каждый доверяет ЦБ другого ССБ, то ключи могут быть распределены способами, рассмотренными в §3.2 и §3.3.</a:t>
            </a:r>
            <a:endParaRPr lang="ru-RU" sz="2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762000"/>
            <a:ext cx="8350250" cy="795089"/>
          </a:xfrm>
          <a:prstGeom prst="rect">
            <a:avLst/>
          </a:prstGeom>
          <a:noFill/>
          <a:ln w="9525">
            <a:noFill/>
            <a:miter lim="800000"/>
            <a:headEnd/>
            <a:tailEnd/>
          </a:ln>
          <a:effectLst/>
        </p:spPr>
        <p:txBody>
          <a:bodyPr wrap="square" lIns="0" tIns="0" rIns="0" bIns="0" anchor="b" anchorCtr="1">
            <a:spAutoFit/>
          </a:bodyPr>
          <a:lstStyle/>
          <a:p>
            <a:pPr eaLnBrk="0" hangingPunct="0">
              <a:lnSpc>
                <a:spcPts val="31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3.4. Распределение ключей между</a:t>
            </a:r>
            <a:br>
              <a:rPr lang="ru-RU" sz="3000" b="1" i="1" dirty="0" smtClean="0">
                <a:solidFill>
                  <a:srgbClr val="FF3300"/>
                </a:solidFill>
                <a:effectLst>
                  <a:outerShdw dist="50800" dir="2700000" algn="ctr" rotWithShape="0">
                    <a:srgbClr val="660066"/>
                  </a:outerShdw>
                </a:effectLst>
                <a:latin typeface="Arial" charset="0"/>
              </a:rPr>
            </a:br>
            <a:r>
              <a:rPr lang="ru-RU" sz="3000" b="1" i="1" dirty="0" smtClean="0">
                <a:solidFill>
                  <a:srgbClr val="FF3300"/>
                </a:solidFill>
                <a:effectLst>
                  <a:outerShdw dist="50800" dir="2700000" algn="ctr" rotWithShape="0">
                    <a:srgbClr val="660066"/>
                  </a:outerShdw>
                </a:effectLst>
                <a:latin typeface="Arial" charset="0"/>
              </a:rPr>
              <a:t>двумя ССБ</a:t>
            </a:r>
            <a:endParaRPr lang="ru-RU" b="1" i="1" dirty="0" smtClean="0">
              <a:solidFill>
                <a:srgbClr val="FF3300"/>
              </a:solidFill>
              <a:effectLst>
                <a:outerShdw dist="50800" dir="2700000" algn="ctr" rotWithShape="0">
                  <a:srgbClr val="660066"/>
                </a:outerShdw>
              </a:effectLst>
              <a:latin typeface="Arial"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739900"/>
            <a:ext cx="8001056" cy="457567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3600"/>
              </a:lnSpc>
            </a:pPr>
            <a:r>
              <a:rPr lang="ru-RU" i="1" dirty="0" smtClean="0">
                <a:solidFill>
                  <a:srgbClr val="FF0066"/>
                </a:solidFill>
              </a:rPr>
              <a:t>Информационный объект (ИО) СЛКЛ содержит ключ или ключи, а также другую (необязательную) информацию</a:t>
            </a:r>
            <a:r>
              <a:rPr lang="ru-RU" dirty="0" smtClean="0">
                <a:solidFill>
                  <a:srgbClr val="000099"/>
                </a:solidFill>
              </a:rPr>
              <a:t>, которая контролирует как может(гут) быть использован(</a:t>
            </a:r>
            <a:r>
              <a:rPr lang="ru-RU" dirty="0" err="1" smtClean="0">
                <a:solidFill>
                  <a:srgbClr val="000099"/>
                </a:solidFill>
              </a:rPr>
              <a:t>ы</a:t>
            </a:r>
            <a:r>
              <a:rPr lang="ru-RU" dirty="0" smtClean="0">
                <a:solidFill>
                  <a:srgbClr val="000099"/>
                </a:solidFill>
              </a:rPr>
              <a:t>) ключ(и). Управляющая информация может, скорее всего, в явном виде, использоваться на основе соглашений, которые предназначены для контроля использования ИО СЛКЛ.</a:t>
            </a:r>
            <a:endParaRPr lang="ru-RU" dirty="0">
              <a:solidFill>
                <a:srgbClr val="000099"/>
              </a:solidFill>
            </a:endParaRPr>
          </a:p>
        </p:txBody>
      </p:sp>
      <p:sp>
        <p:nvSpPr>
          <p:cNvPr id="86020" name="Rectangle 4"/>
          <p:cNvSpPr>
            <a:spLocks noChangeArrowheads="1"/>
          </p:cNvSpPr>
          <p:nvPr/>
        </p:nvSpPr>
        <p:spPr bwMode="auto">
          <a:xfrm>
            <a:off x="785786" y="762000"/>
            <a:ext cx="8358214"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VI. </a:t>
            </a:r>
            <a:r>
              <a:rPr lang="ru-RU" sz="3200" b="1" i="1" dirty="0" smtClean="0">
                <a:solidFill>
                  <a:srgbClr val="FF3300"/>
                </a:solidFill>
                <a:latin typeface="Arial" charset="0"/>
              </a:rPr>
              <a:t>Информационные объекты</a:t>
            </a:r>
            <a:br>
              <a:rPr lang="ru-RU" sz="3200" b="1" i="1" dirty="0" smtClean="0">
                <a:solidFill>
                  <a:srgbClr val="FF3300"/>
                </a:solidFill>
                <a:latin typeface="Arial" charset="0"/>
              </a:rPr>
            </a:br>
            <a:r>
              <a:rPr lang="ru-RU" sz="3200" b="1" i="1" dirty="0" smtClean="0">
                <a:solidFill>
                  <a:srgbClr val="FF3300"/>
                </a:solidFill>
                <a:latin typeface="Arial" charset="0"/>
              </a:rPr>
              <a:t>в службе обеспечения ключами</a:t>
            </a:r>
            <a:endParaRPr lang="ru-RU" sz="3000" b="1" i="1" dirty="0">
              <a:solidFill>
                <a:srgbClr val="FF3300"/>
              </a:solidFill>
              <a:latin typeface="Arial" charset="0"/>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9535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200"/>
              </a:lnSpc>
            </a:pPr>
            <a:r>
              <a:rPr lang="ru-RU" sz="3500" dirty="0" smtClean="0">
                <a:solidFill>
                  <a:srgbClr val="000099"/>
                </a:solidFill>
              </a:rPr>
              <a:t>(Например, </a:t>
            </a:r>
            <a:r>
              <a:rPr lang="ru-RU" sz="3500" i="1" dirty="0" smtClean="0">
                <a:solidFill>
                  <a:srgbClr val="FF0066"/>
                </a:solidFill>
              </a:rPr>
              <a:t>использование одного ключа из пары ассиметричных ключей </a:t>
            </a:r>
            <a:r>
              <a:rPr lang="ru-RU" sz="3500" dirty="0" smtClean="0">
                <a:solidFill>
                  <a:srgbClr val="000099"/>
                </a:solidFill>
              </a:rPr>
              <a:t>контролируется на основе согласованного использования другого ключа пары, т.е. первый — для зашифрования, а другой — для расшифрования.)</a:t>
            </a:r>
          </a:p>
          <a:p>
            <a:pPr hangingPunct="0">
              <a:lnSpc>
                <a:spcPts val="4200"/>
              </a:lnSpc>
            </a:pPr>
            <a:r>
              <a:rPr lang="ru-RU" sz="3500" i="1" dirty="0" smtClean="0">
                <a:solidFill>
                  <a:srgbClr val="FF0066"/>
                </a:solidFill>
              </a:rPr>
              <a:t>Управляющая информация </a:t>
            </a:r>
            <a:r>
              <a:rPr lang="ru-RU" sz="3500" dirty="0" smtClean="0">
                <a:solidFill>
                  <a:srgbClr val="000099"/>
                </a:solidFill>
              </a:rPr>
              <a:t>может контролировать следующее:</a:t>
            </a:r>
            <a:endParaRPr lang="ru-RU" sz="35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984250"/>
            <a:ext cx="8001000" cy="53771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400"/>
              </a:lnSpc>
              <a:spcBef>
                <a:spcPts val="1200"/>
              </a:spcBef>
              <a:buClr>
                <a:srgbClr val="FF0066"/>
              </a:buClr>
              <a:buSzPct val="80000"/>
              <a:buFont typeface="Wingdings" pitchFamily="2" charset="2"/>
              <a:buChar char="q"/>
              <a:defRPr/>
            </a:pPr>
            <a:r>
              <a:rPr lang="ru-RU" i="1" dirty="0" smtClean="0">
                <a:solidFill>
                  <a:srgbClr val="FF0066"/>
                </a:solidFill>
              </a:rPr>
              <a:t>тип объекта</a:t>
            </a:r>
            <a:r>
              <a:rPr lang="ru-RU" dirty="0" smtClean="0">
                <a:solidFill>
                  <a:srgbClr val="000099"/>
                </a:solidFill>
              </a:rPr>
              <a:t>, который может быть защищён с помощью ключа (например, данные или ИО СЛКЛ);</a:t>
            </a:r>
          </a:p>
          <a:p>
            <a:pPr marL="533400" indent="-533400" algn="l">
              <a:lnSpc>
                <a:spcPts val="3400"/>
              </a:lnSpc>
              <a:spcBef>
                <a:spcPts val="1200"/>
              </a:spcBef>
              <a:buClr>
                <a:srgbClr val="FF0066"/>
              </a:buClr>
              <a:buSzPct val="80000"/>
              <a:buFont typeface="Wingdings" pitchFamily="2" charset="2"/>
              <a:buChar char="q"/>
              <a:defRPr/>
            </a:pPr>
            <a:r>
              <a:rPr lang="ru-RU" i="1" dirty="0" smtClean="0">
                <a:solidFill>
                  <a:srgbClr val="FF0066"/>
                </a:solidFill>
              </a:rPr>
              <a:t>разрешённые процедуры </a:t>
            </a:r>
            <a:r>
              <a:rPr lang="ru-RU" dirty="0" smtClean="0">
                <a:solidFill>
                  <a:srgbClr val="000099"/>
                </a:solidFill>
              </a:rPr>
              <a:t>(например, зашифрование и расшифрование);</a:t>
            </a:r>
          </a:p>
          <a:p>
            <a:pPr marL="533400" indent="-533400" algn="l">
              <a:lnSpc>
                <a:spcPts val="3400"/>
              </a:lnSpc>
              <a:spcBef>
                <a:spcPts val="1200"/>
              </a:spcBef>
              <a:buClr>
                <a:srgbClr val="FF0066"/>
              </a:buClr>
              <a:buSzPct val="80000"/>
              <a:buFont typeface="Wingdings" pitchFamily="2" charset="2"/>
              <a:buChar char="q"/>
              <a:defRPr/>
            </a:pPr>
            <a:r>
              <a:rPr lang="ru-RU" i="1" dirty="0" smtClean="0">
                <a:solidFill>
                  <a:srgbClr val="FF0066"/>
                </a:solidFill>
              </a:rPr>
              <a:t>авторизованный пользователь</a:t>
            </a:r>
            <a:r>
              <a:rPr lang="ru-RU" dirty="0" smtClean="0">
                <a:solidFill>
                  <a:srgbClr val="000099"/>
                </a:solidFill>
              </a:rPr>
              <a:t>;</a:t>
            </a:r>
          </a:p>
          <a:p>
            <a:pPr marL="533400" indent="-533400" algn="l">
              <a:lnSpc>
                <a:spcPts val="3400"/>
              </a:lnSpc>
              <a:spcBef>
                <a:spcPts val="1200"/>
              </a:spcBef>
              <a:buClr>
                <a:srgbClr val="FF0066"/>
              </a:buClr>
              <a:buSzPct val="80000"/>
              <a:buFont typeface="Wingdings" pitchFamily="2" charset="2"/>
              <a:buChar char="q"/>
              <a:defRPr/>
            </a:pPr>
            <a:r>
              <a:rPr lang="ru-RU" dirty="0" smtClean="0">
                <a:solidFill>
                  <a:srgbClr val="000099"/>
                </a:solidFill>
              </a:rPr>
              <a:t>возможная </a:t>
            </a:r>
            <a:r>
              <a:rPr lang="ru-RU" i="1" dirty="0" smtClean="0">
                <a:solidFill>
                  <a:srgbClr val="FF0066"/>
                </a:solidFill>
              </a:rPr>
              <a:t>область применения ключа</a:t>
            </a:r>
            <a:r>
              <a:rPr lang="ru-RU" dirty="0" smtClean="0">
                <a:solidFill>
                  <a:srgbClr val="000099"/>
                </a:solidFill>
              </a:rPr>
              <a:t>;</a:t>
            </a:r>
          </a:p>
          <a:p>
            <a:pPr marL="533400" indent="-533400" algn="l">
              <a:lnSpc>
                <a:spcPts val="3400"/>
              </a:lnSpc>
              <a:spcBef>
                <a:spcPts val="1200"/>
              </a:spcBef>
              <a:buClr>
                <a:srgbClr val="FF0066"/>
              </a:buClr>
              <a:buSzPct val="80000"/>
              <a:buFont typeface="Wingdings" pitchFamily="2" charset="2"/>
              <a:buChar char="q"/>
              <a:defRPr/>
            </a:pPr>
            <a:r>
              <a:rPr lang="ru-RU" i="1" dirty="0" smtClean="0">
                <a:solidFill>
                  <a:srgbClr val="FF0066"/>
                </a:solidFill>
              </a:rPr>
              <a:t>другие аспекты </a:t>
            </a:r>
            <a:r>
              <a:rPr lang="ru-RU" dirty="0" smtClean="0">
                <a:solidFill>
                  <a:srgbClr val="000099"/>
                </a:solidFill>
              </a:rPr>
              <a:t>в соответствие с определенным методом управления или конкретной прикладной системой, которые используют ИО СЛКЛ.</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95350"/>
            <a:ext cx="8001056"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200"/>
              </a:lnSpc>
            </a:pPr>
            <a:r>
              <a:rPr lang="ru-RU" sz="3600" i="1" dirty="0" smtClean="0">
                <a:solidFill>
                  <a:srgbClr val="FF0066"/>
                </a:solidFill>
              </a:rPr>
              <a:t>В целях оптимизации ИО СЛКЛ может частично или полностью генерироваться в рамках процедуры формирования ключа</a:t>
            </a:r>
            <a:r>
              <a:rPr lang="ru-RU" sz="3600" dirty="0" smtClean="0">
                <a:solidFill>
                  <a:srgbClr val="000099"/>
                </a:solidFill>
              </a:rPr>
              <a:t>.</a:t>
            </a:r>
          </a:p>
          <a:p>
            <a:pPr>
              <a:lnSpc>
                <a:spcPts val="4200"/>
              </a:lnSpc>
            </a:pPr>
            <a:r>
              <a:rPr lang="ru-RU" sz="3600" dirty="0" smtClean="0">
                <a:solidFill>
                  <a:srgbClr val="000099"/>
                </a:solidFill>
              </a:rPr>
              <a:t>Частным примером ИО СЛКЛ является СЕРТ ключа. Последний содержит, по крайней мере, следующую, подписанную УЦ, информацию:</a:t>
            </a:r>
            <a:endParaRPr lang="ru-RU" sz="35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95350"/>
            <a:ext cx="8001000"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800"/>
              </a:lnSpc>
              <a:spcBef>
                <a:spcPts val="900"/>
              </a:spcBef>
              <a:buClr>
                <a:srgbClr val="FF0066"/>
              </a:buClr>
              <a:buSzPct val="80000"/>
              <a:buFont typeface="Wingdings" pitchFamily="2" charset="2"/>
              <a:buChar char="q"/>
              <a:defRPr/>
            </a:pPr>
            <a:r>
              <a:rPr lang="ru-RU" sz="3200" dirty="0" smtClean="0">
                <a:solidFill>
                  <a:srgbClr val="000099"/>
                </a:solidFill>
              </a:rPr>
              <a:t>открытую ключевую информацию;</a:t>
            </a:r>
          </a:p>
          <a:p>
            <a:pPr marL="533400" indent="-533400" algn="l">
              <a:lnSpc>
                <a:spcPts val="3800"/>
              </a:lnSpc>
              <a:spcBef>
                <a:spcPts val="900"/>
              </a:spcBef>
              <a:buClr>
                <a:srgbClr val="FF0066"/>
              </a:buClr>
              <a:buSzPct val="80000"/>
              <a:buFont typeface="Wingdings" pitchFamily="2" charset="2"/>
              <a:buChar char="q"/>
              <a:defRPr/>
            </a:pPr>
            <a:r>
              <a:rPr lang="ru-RU" sz="3200" dirty="0" smtClean="0">
                <a:solidFill>
                  <a:srgbClr val="000099"/>
                </a:solidFill>
              </a:rPr>
              <a:t>параметр подлинности пользователя, который может использовать соответствующий ИО СЛКЛ;</a:t>
            </a:r>
          </a:p>
          <a:p>
            <a:pPr marL="533400" indent="-533400" algn="l">
              <a:lnSpc>
                <a:spcPts val="3800"/>
              </a:lnSpc>
              <a:spcBef>
                <a:spcPts val="900"/>
              </a:spcBef>
              <a:buClr>
                <a:srgbClr val="FF0066"/>
              </a:buClr>
              <a:buSzPct val="80000"/>
              <a:buFont typeface="Wingdings" pitchFamily="2" charset="2"/>
              <a:buChar char="q"/>
              <a:defRPr/>
            </a:pPr>
            <a:r>
              <a:rPr lang="ru-RU" sz="3200" dirty="0" smtClean="0">
                <a:solidFill>
                  <a:srgbClr val="000099"/>
                </a:solidFill>
              </a:rPr>
              <a:t>процедуры, которые могут осуществляться с помощью соответствующего ИО СЛКЛ;</a:t>
            </a:r>
          </a:p>
          <a:p>
            <a:pPr marL="533400" indent="-533400" algn="l">
              <a:lnSpc>
                <a:spcPts val="3800"/>
              </a:lnSpc>
              <a:spcBef>
                <a:spcPts val="900"/>
              </a:spcBef>
              <a:buClr>
                <a:srgbClr val="FF0066"/>
              </a:buClr>
              <a:buSzPct val="80000"/>
              <a:buFont typeface="Wingdings" pitchFamily="2" charset="2"/>
              <a:buChar char="q"/>
              <a:defRPr/>
            </a:pPr>
            <a:r>
              <a:rPr lang="ru-RU" sz="3200" dirty="0" smtClean="0">
                <a:solidFill>
                  <a:srgbClr val="000099"/>
                </a:solidFill>
              </a:rPr>
              <a:t>срок (период) действия;</a:t>
            </a:r>
          </a:p>
          <a:p>
            <a:pPr marL="533400" indent="-533400" algn="l">
              <a:lnSpc>
                <a:spcPts val="3800"/>
              </a:lnSpc>
              <a:spcBef>
                <a:spcPts val="900"/>
              </a:spcBef>
              <a:buClr>
                <a:srgbClr val="FF0066"/>
              </a:buClr>
              <a:buSzPct val="80000"/>
              <a:buFont typeface="Wingdings" pitchFamily="2" charset="2"/>
              <a:buChar char="q"/>
              <a:defRPr/>
            </a:pPr>
            <a:r>
              <a:rPr lang="ru-RU" sz="3200" dirty="0" smtClean="0">
                <a:solidFill>
                  <a:srgbClr val="000099"/>
                </a:solidFill>
              </a:rPr>
              <a:t>параметр подлинности УЦ.</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495550"/>
            <a:ext cx="8001056" cy="384720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3000"/>
              </a:lnSpc>
            </a:pPr>
            <a:r>
              <a:rPr lang="ru-RU" sz="2500" i="1" dirty="0" smtClean="0">
                <a:solidFill>
                  <a:srgbClr val="FF0066"/>
                </a:solidFill>
              </a:rPr>
              <a:t>Единая классификация криптографических систем определяется двумя основными криптографическими методами, т.е. симметричным и ассиметричным</a:t>
            </a:r>
            <a:r>
              <a:rPr lang="ru-RU" sz="2500" dirty="0" smtClean="0">
                <a:solidFill>
                  <a:srgbClr val="000099"/>
                </a:solidFill>
              </a:rPr>
              <a:t>. Так как система обеспечения ключами должна обслуживать оба метода, необходим ещё один подход. В дальнейшем криптографические системы классифицируются в соответствие с той функциональностью, которую обеспечивает метод.</a:t>
            </a:r>
            <a:endParaRPr lang="ru-RU" sz="2500" dirty="0">
              <a:solidFill>
                <a:srgbClr val="000099"/>
              </a:solidFill>
            </a:endParaRPr>
          </a:p>
        </p:txBody>
      </p:sp>
      <p:sp>
        <p:nvSpPr>
          <p:cNvPr id="86020" name="Rectangle 4"/>
          <p:cNvSpPr>
            <a:spLocks noChangeArrowheads="1"/>
          </p:cNvSpPr>
          <p:nvPr/>
        </p:nvSpPr>
        <p:spPr bwMode="auto">
          <a:xfrm>
            <a:off x="785786" y="762000"/>
            <a:ext cx="8358214" cy="169277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VII. </a:t>
            </a:r>
            <a:r>
              <a:rPr lang="ru-RU" sz="3200" b="1" i="1" dirty="0" smtClean="0">
                <a:solidFill>
                  <a:srgbClr val="FF3300"/>
                </a:solidFill>
                <a:latin typeface="Arial" charset="0"/>
              </a:rPr>
              <a:t>Классы прикладных криптографических систем</a:t>
            </a:r>
            <a:br>
              <a:rPr lang="ru-RU" sz="3200" b="1" i="1" dirty="0" smtClean="0">
                <a:solidFill>
                  <a:srgbClr val="FF3300"/>
                </a:solidFill>
                <a:latin typeface="Arial" charset="0"/>
              </a:rPr>
            </a:br>
            <a:r>
              <a:rPr lang="ru-RU" sz="3000" b="1" i="1" dirty="0" smtClean="0">
                <a:solidFill>
                  <a:srgbClr val="FF3300"/>
                </a:solidFill>
                <a:latin typeface="Arial" charset="0"/>
              </a:rPr>
              <a:t>7.1. Единая классификация криптографических систем</a:t>
            </a:r>
            <a:endParaRPr lang="ru-RU" sz="3000" b="1" i="1" dirty="0">
              <a:solidFill>
                <a:srgbClr val="FF3300"/>
              </a:solidFill>
              <a:latin typeface="Arial" charset="0"/>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9535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200"/>
              </a:lnSpc>
            </a:pPr>
            <a:r>
              <a:rPr lang="ru-RU" sz="3200" dirty="0" smtClean="0">
                <a:solidFill>
                  <a:srgbClr val="000099"/>
                </a:solidFill>
              </a:rPr>
              <a:t>В целом </a:t>
            </a:r>
            <a:r>
              <a:rPr lang="ru-RU" sz="3200" i="1" dirty="0" smtClean="0">
                <a:solidFill>
                  <a:srgbClr val="FF0066"/>
                </a:solidFill>
              </a:rPr>
              <a:t>криптосистема предлагает два различных типа криптографических услуг</a:t>
            </a:r>
            <a:r>
              <a:rPr lang="ru-RU" sz="3200" dirty="0" smtClean="0">
                <a:solidFill>
                  <a:srgbClr val="000099"/>
                </a:solidFill>
              </a:rPr>
              <a:t>: услуги </a:t>
            </a:r>
            <a:r>
              <a:rPr lang="ru-RU" sz="3200" i="1" dirty="0" smtClean="0">
                <a:solidFill>
                  <a:srgbClr val="FF0066"/>
                </a:solidFill>
              </a:rPr>
              <a:t>аутентификации и по обеспечению целостности</a:t>
            </a:r>
            <a:r>
              <a:rPr lang="ru-RU" sz="3200" dirty="0" smtClean="0">
                <a:solidFill>
                  <a:srgbClr val="000099"/>
                </a:solidFill>
              </a:rPr>
              <a:t> и услуги по </a:t>
            </a:r>
            <a:r>
              <a:rPr lang="ru-RU" sz="3200" i="1" dirty="0" smtClean="0">
                <a:solidFill>
                  <a:srgbClr val="FF0066"/>
                </a:solidFill>
              </a:rPr>
              <a:t>обеспечения конфиденциальности</a:t>
            </a:r>
            <a:r>
              <a:rPr lang="ru-RU" sz="3200" dirty="0" smtClean="0">
                <a:solidFill>
                  <a:srgbClr val="000099"/>
                </a:solidFill>
              </a:rPr>
              <a:t>. СЛКН используются для криптографической защиты информации (т.е. они обеспечивают конфиденциальность данных). </a:t>
            </a:r>
            <a:endParaRPr lang="ru-RU" sz="32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06450"/>
            <a:ext cx="8001056" cy="564257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3900"/>
              </a:lnSpc>
            </a:pPr>
            <a:r>
              <a:rPr lang="ru-RU" sz="3500" i="1" dirty="0" smtClean="0">
                <a:solidFill>
                  <a:srgbClr val="FF0066"/>
                </a:solidFill>
              </a:rPr>
              <a:t>СЛАУ и СЛЦЛ</a:t>
            </a:r>
            <a:r>
              <a:rPr lang="ru-RU" sz="3500" dirty="0" smtClean="0">
                <a:solidFill>
                  <a:srgbClr val="000099"/>
                </a:solidFill>
              </a:rPr>
              <a:t>, в первую очередь, используются для аутентификации объекта/субъекта, аутентификации источника данных, обеспечения целостности данных и неотказуемости.</a:t>
            </a:r>
            <a:br>
              <a:rPr lang="ru-RU" sz="3500" dirty="0" smtClean="0">
                <a:solidFill>
                  <a:srgbClr val="000099"/>
                </a:solidFill>
              </a:rPr>
            </a:br>
            <a:r>
              <a:rPr lang="ru-RU" sz="3500" dirty="0" smtClean="0">
                <a:solidFill>
                  <a:srgbClr val="000099"/>
                </a:solidFill>
              </a:rPr>
              <a:t>На рис. 10 представлены типы криптосистем и соответствующие им процедуры.</a:t>
            </a:r>
            <a:endParaRPr lang="ru-RU" sz="35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550" y="5829300"/>
            <a:ext cx="7921625" cy="61555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000" b="1" dirty="0" smtClean="0">
                <a:solidFill>
                  <a:srgbClr val="C00000"/>
                </a:solidFill>
              </a:rPr>
              <a:t>Рис. 10. Криптографические службы (услуги) и реализуемые ими способы (процедуры)</a:t>
            </a:r>
            <a:endParaRPr lang="ru-RU" sz="2000" b="1" dirty="0">
              <a:solidFill>
                <a:srgbClr val="C00000"/>
              </a:solidFill>
            </a:endParaRPr>
          </a:p>
        </p:txBody>
      </p:sp>
      <p:sp>
        <p:nvSpPr>
          <p:cNvPr id="149"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grpSp>
        <p:nvGrpSpPr>
          <p:cNvPr id="100" name="Группа 99"/>
          <p:cNvGrpSpPr/>
          <p:nvPr/>
        </p:nvGrpSpPr>
        <p:grpSpPr>
          <a:xfrm>
            <a:off x="1682750" y="939799"/>
            <a:ext cx="6489701" cy="4622801"/>
            <a:chOff x="1682750" y="939799"/>
            <a:chExt cx="6489701" cy="4622801"/>
          </a:xfrm>
        </p:grpSpPr>
        <p:cxnSp>
          <p:nvCxnSpPr>
            <p:cNvPr id="1038" name="AutoShape 14"/>
            <p:cNvCxnSpPr>
              <a:cxnSpLocks noChangeShapeType="1"/>
              <a:stCxn id="1027" idx="2"/>
              <a:endCxn id="1028" idx="0"/>
            </p:cNvCxnSpPr>
            <p:nvPr/>
          </p:nvCxnSpPr>
          <p:spPr bwMode="auto">
            <a:xfrm rot="16200000" flipH="1">
              <a:off x="5693500" y="972274"/>
              <a:ext cx="268426" cy="1800226"/>
            </a:xfrm>
            <a:prstGeom prst="straightConnector1">
              <a:avLst/>
            </a:prstGeom>
            <a:noFill/>
            <a:ln w="38100">
              <a:solidFill>
                <a:srgbClr val="FF0066"/>
              </a:solidFill>
              <a:round/>
              <a:headEnd/>
              <a:tailEnd/>
            </a:ln>
          </p:spPr>
        </p:cxnSp>
        <p:cxnSp>
          <p:nvCxnSpPr>
            <p:cNvPr id="1037" name="AutoShape 13"/>
            <p:cNvCxnSpPr>
              <a:cxnSpLocks noChangeShapeType="1"/>
              <a:stCxn id="1027" idx="2"/>
              <a:endCxn id="1029" idx="0"/>
            </p:cNvCxnSpPr>
            <p:nvPr/>
          </p:nvCxnSpPr>
          <p:spPr bwMode="auto">
            <a:xfrm rot="5400000">
              <a:off x="3893275" y="972275"/>
              <a:ext cx="268426" cy="1800225"/>
            </a:xfrm>
            <a:prstGeom prst="straightConnector1">
              <a:avLst/>
            </a:prstGeom>
            <a:noFill/>
            <a:ln w="38100">
              <a:solidFill>
                <a:srgbClr val="FF0066"/>
              </a:solidFill>
              <a:round/>
              <a:headEnd/>
              <a:tailEnd/>
            </a:ln>
          </p:spPr>
        </p:cxnSp>
        <p:sp>
          <p:nvSpPr>
            <p:cNvPr id="1027" name="Text Box 3"/>
            <p:cNvSpPr txBox="1">
              <a:spLocks noChangeArrowheads="1"/>
            </p:cNvSpPr>
            <p:nvPr/>
          </p:nvSpPr>
          <p:spPr bwMode="auto">
            <a:xfrm>
              <a:off x="3105150" y="939799"/>
              <a:ext cx="3644899" cy="798375"/>
            </a:xfrm>
            <a:prstGeom prst="rect">
              <a:avLst/>
            </a:prstGeom>
            <a:solidFill>
              <a:schemeClr val="accent5"/>
            </a:solidFill>
            <a:ln w="38100">
              <a:solidFill>
                <a:srgbClr val="7030A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5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90000"/>
                      </a:schemeClr>
                    </a:outerShdw>
                  </a:effectLst>
                  <a:latin typeface="Arial" pitchFamily="34" charset="0"/>
                  <a:cs typeface="Arial" pitchFamily="34" charset="0"/>
                </a:rPr>
                <a:t>Криптографические службы</a:t>
              </a:r>
              <a:endParaRPr kumimoji="0" lang="ru-RU" sz="2400" b="0" i="0" u="none" strike="noStrike" cap="none" normalizeH="0" baseline="0" smtClean="0">
                <a:ln>
                  <a:noFill/>
                </a:ln>
                <a:solidFill>
                  <a:srgbClr val="C00000"/>
                </a:solidFill>
                <a:effectLst>
                  <a:outerShdw dist="38100" dir="2700000" algn="ctr" rotWithShape="0">
                    <a:schemeClr val="bg1">
                      <a:lumMod val="90000"/>
                    </a:schemeClr>
                  </a:outerShdw>
                </a:effectLst>
                <a:latin typeface="Arial" pitchFamily="34" charset="0"/>
                <a:cs typeface="Arial" pitchFamily="34" charset="0"/>
              </a:endParaRPr>
            </a:p>
          </p:txBody>
        </p:sp>
        <p:cxnSp>
          <p:nvCxnSpPr>
            <p:cNvPr id="1030" name="AutoShape 6"/>
            <p:cNvCxnSpPr>
              <a:cxnSpLocks noChangeShapeType="1"/>
              <a:endCxn id="1035" idx="1"/>
            </p:cNvCxnSpPr>
            <p:nvPr/>
          </p:nvCxnSpPr>
          <p:spPr bwMode="auto">
            <a:xfrm rot="5400000">
              <a:off x="1060450" y="4095750"/>
              <a:ext cx="1955800" cy="1588"/>
            </a:xfrm>
            <a:prstGeom prst="straightConnector1">
              <a:avLst/>
            </a:prstGeom>
            <a:noFill/>
            <a:ln w="38100">
              <a:solidFill>
                <a:srgbClr val="FF0066"/>
              </a:solidFill>
              <a:round/>
              <a:headEnd/>
              <a:tailEnd/>
            </a:ln>
          </p:spPr>
        </p:cxnSp>
        <p:grpSp>
          <p:nvGrpSpPr>
            <p:cNvPr id="90" name="Группа 89"/>
            <p:cNvGrpSpPr/>
            <p:nvPr/>
          </p:nvGrpSpPr>
          <p:grpSpPr>
            <a:xfrm>
              <a:off x="2038350" y="3606800"/>
              <a:ext cx="2504018" cy="970727"/>
              <a:chOff x="2067982" y="3825326"/>
              <a:chExt cx="2504018" cy="748477"/>
            </a:xfrm>
          </p:grpSpPr>
          <p:sp>
            <p:nvSpPr>
              <p:cNvPr id="1032" name="AutoShape 8"/>
              <p:cNvSpPr>
                <a:spLocks noChangeArrowheads="1"/>
              </p:cNvSpPr>
              <p:nvPr/>
            </p:nvSpPr>
            <p:spPr bwMode="auto">
              <a:xfrm>
                <a:off x="2067982" y="3825326"/>
                <a:ext cx="2504018" cy="748477"/>
              </a:xfrm>
              <a:prstGeom prst="flowChartPunchedTape">
                <a:avLst/>
              </a:prstGeom>
              <a:solidFill>
                <a:schemeClr val="accent6">
                  <a:lumMod val="20000"/>
                  <a:lumOff val="80000"/>
                </a:schemeClr>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3" name="WordArt 9"/>
              <p:cNvSpPr>
                <a:spLocks noChangeArrowheads="1" noChangeShapeType="1" noTextEdit="1"/>
              </p:cNvSpPr>
              <p:nvPr/>
            </p:nvSpPr>
            <p:spPr bwMode="auto">
              <a:xfrm>
                <a:off x="2164291" y="3943507"/>
                <a:ext cx="2311402" cy="551509"/>
              </a:xfrm>
              <a:prstGeom prst="rect">
                <a:avLst/>
              </a:prstGeom>
            </p:spPr>
            <p:txBody>
              <a:bodyPr wrap="none" fromWordArt="1">
                <a:prstTxWarp prst="textWave2">
                  <a:avLst>
                    <a:gd name="adj1" fmla="val 12793"/>
                    <a:gd name="adj2" fmla="val 0"/>
                  </a:avLst>
                </a:prstTxWarp>
              </a:bodyPr>
              <a:lstStyle/>
              <a:p>
                <a:pPr algn="ctr" rtl="0"/>
                <a:r>
                  <a:rPr lang="ru-RU" sz="1200" kern="10" spc="0" dirty="0" smtClean="0">
                    <a:ln w="3175">
                      <a:solidFill>
                        <a:srgbClr val="000000"/>
                      </a:solidFill>
                      <a:round/>
                      <a:headEnd/>
                      <a:tailEnd/>
                    </a:ln>
                    <a:solidFill>
                      <a:srgbClr val="000000"/>
                    </a:solidFill>
                    <a:effectLst/>
                    <a:latin typeface="Arial"/>
                    <a:cs typeface="Arial"/>
                  </a:rPr>
                  <a:t>   </a:t>
                </a:r>
                <a:r>
                  <a:rPr lang="ru-RU" sz="1200" b="1" kern="10" spc="0" dirty="0" smtClean="0">
                    <a:ln w="3175">
                      <a:solidFill>
                        <a:srgbClr val="0070C0"/>
                      </a:solidFill>
                      <a:round/>
                      <a:headEnd/>
                      <a:tailEnd/>
                    </a:ln>
                    <a:solidFill>
                      <a:srgbClr val="0070C0"/>
                    </a:solidFill>
                    <a:effectLst>
                      <a:outerShdw dist="25400" dir="2700000" algn="ctr" rotWithShape="0">
                        <a:schemeClr val="tx2">
                          <a:lumMod val="20000"/>
                          <a:lumOff val="80000"/>
                        </a:schemeClr>
                      </a:outerShdw>
                    </a:effectLst>
                    <a:latin typeface="Arial"/>
                    <a:cs typeface="Arial"/>
                  </a:rPr>
                  <a:t>Процедуры   </a:t>
                </a:r>
              </a:p>
              <a:p>
                <a:pPr algn="ctr" rtl="0"/>
                <a:r>
                  <a:rPr lang="ru-RU" sz="1200" b="1" kern="10" spc="0" dirty="0" smtClean="0">
                    <a:ln w="3175">
                      <a:solidFill>
                        <a:srgbClr val="0070C0"/>
                      </a:solidFill>
                      <a:round/>
                      <a:headEnd/>
                      <a:tailEnd/>
                    </a:ln>
                    <a:solidFill>
                      <a:srgbClr val="0070C0"/>
                    </a:solidFill>
                    <a:effectLst>
                      <a:outerShdw dist="25400" dir="2700000" algn="ctr" rotWithShape="0">
                        <a:schemeClr val="tx2">
                          <a:lumMod val="20000"/>
                          <a:lumOff val="80000"/>
                        </a:schemeClr>
                      </a:outerShdw>
                    </a:effectLst>
                    <a:latin typeface="Arial"/>
                    <a:cs typeface="Arial"/>
                  </a:rPr>
                  <a:t> Формирования </a:t>
                </a:r>
              </a:p>
              <a:p>
                <a:pPr algn="ctr" rtl="0"/>
                <a:r>
                  <a:rPr lang="ru-RU" sz="1200" b="1" kern="10" spc="0" dirty="0" smtClean="0">
                    <a:ln w="3175">
                      <a:solidFill>
                        <a:srgbClr val="0070C0"/>
                      </a:solidFill>
                      <a:round/>
                      <a:headEnd/>
                      <a:tailEnd/>
                    </a:ln>
                    <a:solidFill>
                      <a:srgbClr val="0070C0"/>
                    </a:solidFill>
                    <a:effectLst>
                      <a:outerShdw dist="25400" dir="2700000" algn="ctr" rotWithShape="0">
                        <a:schemeClr val="tx2">
                          <a:lumMod val="20000"/>
                          <a:lumOff val="80000"/>
                        </a:schemeClr>
                      </a:outerShdw>
                    </a:effectLst>
                    <a:latin typeface="Arial"/>
                    <a:cs typeface="Arial"/>
                  </a:rPr>
                  <a:t>   ЭЦП/КПС   </a:t>
                </a:r>
                <a:endParaRPr lang="ru-RU" sz="1200" b="1" kern="10" spc="0" dirty="0">
                  <a:ln w="3175">
                    <a:solidFill>
                      <a:srgbClr val="0070C0"/>
                    </a:solidFill>
                    <a:round/>
                    <a:headEnd/>
                    <a:tailEnd/>
                  </a:ln>
                  <a:solidFill>
                    <a:srgbClr val="0070C0"/>
                  </a:solidFill>
                  <a:effectLst>
                    <a:outerShdw dist="25400" dir="2700000" algn="ctr" rotWithShape="0">
                      <a:schemeClr val="tx2">
                        <a:lumMod val="20000"/>
                        <a:lumOff val="80000"/>
                      </a:schemeClr>
                    </a:outerShdw>
                  </a:effectLst>
                  <a:latin typeface="Arial"/>
                  <a:cs typeface="Arial"/>
                </a:endParaRPr>
              </a:p>
            </p:txBody>
          </p:sp>
        </p:grpSp>
        <p:sp>
          <p:nvSpPr>
            <p:cNvPr id="1035" name="AutoShape 11"/>
            <p:cNvSpPr>
              <a:spLocks noChangeArrowheads="1"/>
            </p:cNvSpPr>
            <p:nvPr/>
          </p:nvSpPr>
          <p:spPr bwMode="auto">
            <a:xfrm>
              <a:off x="2038350" y="4584700"/>
              <a:ext cx="2504018" cy="977900"/>
            </a:xfrm>
            <a:prstGeom prst="flowChartPunchedTape">
              <a:avLst/>
            </a:prstGeom>
            <a:solidFill>
              <a:schemeClr val="accent6">
                <a:lumMod val="20000"/>
                <a:lumOff val="80000"/>
              </a:schemeClr>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6" name="WordArt 12"/>
            <p:cNvSpPr>
              <a:spLocks noChangeArrowheads="1" noChangeShapeType="1" noTextEdit="1"/>
            </p:cNvSpPr>
            <p:nvPr/>
          </p:nvSpPr>
          <p:spPr bwMode="auto">
            <a:xfrm>
              <a:off x="2127250" y="4718050"/>
              <a:ext cx="2311402" cy="720557"/>
            </a:xfrm>
            <a:prstGeom prst="rect">
              <a:avLst/>
            </a:prstGeom>
          </p:spPr>
          <p:txBody>
            <a:bodyPr wrap="none" fromWordArt="1">
              <a:prstTxWarp prst="textWave2">
                <a:avLst>
                  <a:gd name="adj1" fmla="val 11520"/>
                  <a:gd name="adj2" fmla="val 0"/>
                </a:avLst>
              </a:prstTxWarp>
            </a:bodyPr>
            <a:lstStyle/>
            <a:p>
              <a:pPr algn="ctr" rtl="0"/>
              <a:r>
                <a:rPr lang="ru-RU" sz="1200" b="1" kern="10" spc="0" dirty="0" smtClean="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rPr>
                <a:t> Процедуры </a:t>
              </a:r>
            </a:p>
            <a:p>
              <a:pPr algn="ctr" rtl="0"/>
              <a:r>
                <a:rPr lang="ru-RU" sz="1200" b="1" kern="10" spc="0" dirty="0" smtClean="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rPr>
                <a:t>      проверки      </a:t>
              </a:r>
              <a:endParaRPr lang="ru-RU" sz="1200" b="1" kern="10" spc="0" dirty="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endParaRPr>
            </a:p>
          </p:txBody>
        </p:sp>
        <p:cxnSp>
          <p:nvCxnSpPr>
            <p:cNvPr id="1039" name="AutoShape 15"/>
            <p:cNvCxnSpPr>
              <a:cxnSpLocks noChangeShapeType="1"/>
              <a:endCxn id="1044" idx="1"/>
            </p:cNvCxnSpPr>
            <p:nvPr/>
          </p:nvCxnSpPr>
          <p:spPr bwMode="auto">
            <a:xfrm rot="5400000">
              <a:off x="4796043" y="4182857"/>
              <a:ext cx="1774414" cy="1588"/>
            </a:xfrm>
            <a:prstGeom prst="straightConnector1">
              <a:avLst/>
            </a:prstGeom>
            <a:noFill/>
            <a:ln w="38100">
              <a:solidFill>
                <a:srgbClr val="FF0066"/>
              </a:solidFill>
              <a:round/>
              <a:headEnd/>
              <a:tailEnd/>
            </a:ln>
          </p:spPr>
        </p:cxnSp>
        <p:sp>
          <p:nvSpPr>
            <p:cNvPr id="1041" name="AutoShape 17"/>
            <p:cNvSpPr>
              <a:spLocks noChangeArrowheads="1"/>
            </p:cNvSpPr>
            <p:nvPr/>
          </p:nvSpPr>
          <p:spPr bwMode="auto">
            <a:xfrm>
              <a:off x="5683250" y="3606800"/>
              <a:ext cx="2489200" cy="970727"/>
            </a:xfrm>
            <a:prstGeom prst="flowChartPunchedTape">
              <a:avLst/>
            </a:prstGeom>
            <a:solidFill>
              <a:schemeClr val="accent6">
                <a:lumMod val="20000"/>
                <a:lumOff val="80000"/>
              </a:schemeClr>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2" name="WordArt 18"/>
            <p:cNvSpPr>
              <a:spLocks noChangeArrowheads="1" noChangeShapeType="1" noTextEdit="1"/>
            </p:cNvSpPr>
            <p:nvPr/>
          </p:nvSpPr>
          <p:spPr bwMode="auto">
            <a:xfrm>
              <a:off x="5772150" y="3740150"/>
              <a:ext cx="2253274" cy="715272"/>
            </a:xfrm>
            <a:prstGeom prst="rect">
              <a:avLst/>
            </a:prstGeom>
          </p:spPr>
          <p:txBody>
            <a:bodyPr wrap="none" fromWordArt="1">
              <a:prstTxWarp prst="textWave2">
                <a:avLst>
                  <a:gd name="adj1" fmla="val 12558"/>
                  <a:gd name="adj2" fmla="val 0"/>
                </a:avLst>
              </a:prstTxWarp>
            </a:bodyPr>
            <a:lstStyle/>
            <a:p>
              <a:pPr algn="ctr" rtl="0"/>
              <a:r>
                <a:rPr lang="ru-RU" sz="1200" b="1" kern="10" spc="0" dirty="0" smtClean="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rPr>
                <a:t> Процедуры </a:t>
              </a:r>
            </a:p>
            <a:p>
              <a:pPr algn="ctr" rtl="0"/>
              <a:r>
                <a:rPr lang="ru-RU" sz="1200" b="1" kern="10" spc="0" dirty="0" smtClean="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rPr>
                <a:t> зашифрования </a:t>
              </a:r>
              <a:endParaRPr lang="ru-RU" sz="1200" b="1" kern="10" spc="0" dirty="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endParaRPr>
            </a:p>
          </p:txBody>
        </p:sp>
        <p:sp>
          <p:nvSpPr>
            <p:cNvPr id="1044" name="AutoShape 20"/>
            <p:cNvSpPr>
              <a:spLocks noChangeArrowheads="1"/>
            </p:cNvSpPr>
            <p:nvPr/>
          </p:nvSpPr>
          <p:spPr bwMode="auto">
            <a:xfrm>
              <a:off x="5683250" y="4584700"/>
              <a:ext cx="2489200" cy="970727"/>
            </a:xfrm>
            <a:prstGeom prst="flowChartPunchedTape">
              <a:avLst/>
            </a:prstGeom>
            <a:solidFill>
              <a:schemeClr val="accent6">
                <a:lumMod val="20000"/>
                <a:lumOff val="80000"/>
              </a:schemeClr>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5" name="WordArt 21"/>
            <p:cNvSpPr>
              <a:spLocks noChangeArrowheads="1" noChangeShapeType="1" noTextEdit="1"/>
            </p:cNvSpPr>
            <p:nvPr/>
          </p:nvSpPr>
          <p:spPr bwMode="auto">
            <a:xfrm>
              <a:off x="5772150" y="4673600"/>
              <a:ext cx="2297724" cy="715272"/>
            </a:xfrm>
            <a:prstGeom prst="rect">
              <a:avLst/>
            </a:prstGeom>
          </p:spPr>
          <p:txBody>
            <a:bodyPr wrap="none" fromWordArt="1">
              <a:prstTxWarp prst="textWave2">
                <a:avLst>
                  <a:gd name="adj1" fmla="val 13654"/>
                  <a:gd name="adj2" fmla="val 0"/>
                </a:avLst>
              </a:prstTxWarp>
            </a:bodyPr>
            <a:lstStyle/>
            <a:p>
              <a:pPr algn="ctr" rtl="0"/>
              <a:r>
                <a:rPr lang="ru-RU" sz="1200" b="1" kern="10" spc="0" dirty="0" smtClean="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rPr>
                <a:t> Процедуры </a:t>
              </a:r>
            </a:p>
            <a:p>
              <a:pPr algn="ctr" rtl="0"/>
              <a:r>
                <a:rPr lang="ru-RU" sz="1200" b="1" kern="10" spc="0" dirty="0" smtClean="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rPr>
                <a:t> расшифрования </a:t>
              </a:r>
              <a:endParaRPr lang="ru-RU" sz="1200" b="1" kern="10" spc="0" dirty="0">
                <a:ln w="3175">
                  <a:solidFill>
                    <a:srgbClr val="0070C0"/>
                  </a:solidFill>
                  <a:round/>
                  <a:headEnd/>
                  <a:tailEnd/>
                </a:ln>
                <a:solidFill>
                  <a:srgbClr val="0070C0"/>
                </a:solidFill>
                <a:effectLst>
                  <a:outerShdw dist="38100" dir="2700000" algn="ctr" rotWithShape="0">
                    <a:schemeClr val="tx2">
                      <a:lumMod val="20000"/>
                      <a:lumOff val="80000"/>
                    </a:schemeClr>
                  </a:outerShdw>
                </a:effectLst>
                <a:latin typeface="Arial"/>
                <a:cs typeface="Arial"/>
              </a:endParaRPr>
            </a:p>
          </p:txBody>
        </p:sp>
        <p:sp>
          <p:nvSpPr>
            <p:cNvPr id="1028" name="Text Box 4"/>
            <p:cNvSpPr txBox="1">
              <a:spLocks noChangeArrowheads="1"/>
            </p:cNvSpPr>
            <p:nvPr/>
          </p:nvSpPr>
          <p:spPr bwMode="auto">
            <a:xfrm>
              <a:off x="5283201" y="2006600"/>
              <a:ext cx="2889250" cy="1422400"/>
            </a:xfrm>
            <a:prstGeom prst="rect">
              <a:avLst/>
            </a:prstGeom>
            <a:solidFill>
              <a:srgbClr val="CCFFFF"/>
            </a:solidFill>
            <a:ln w="38100">
              <a:solidFill>
                <a:srgbClr val="7030A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400"/>
                </a:lnSpc>
                <a:spcBef>
                  <a:spcPct val="0"/>
                </a:spcBef>
                <a:spcAft>
                  <a:spcPts val="0"/>
                </a:spcAft>
                <a:buClrTx/>
                <a:buSzTx/>
                <a:buFontTx/>
                <a:buNone/>
                <a:tabLst/>
              </a:pPr>
              <a:r>
                <a:rPr kumimoji="0" lang="ru-RU" sz="2400" b="1" i="0" u="none" strike="noStrike" cap="none" normalizeH="0" baseline="0" dirty="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Службы</a:t>
              </a:r>
            </a:p>
            <a:p>
              <a:pPr marL="0" marR="0" lvl="0" indent="0" algn="ctr" defTabSz="914400" rtl="0" eaLnBrk="1" fontAlgn="base" latinLnBrk="0" hangingPunct="1">
                <a:lnSpc>
                  <a:spcPts val="2400"/>
                </a:lnSpc>
                <a:spcBef>
                  <a:spcPct val="0"/>
                </a:spcBef>
                <a:spcAft>
                  <a:spcPts val="0"/>
                </a:spcAft>
                <a:buClrTx/>
                <a:buSzTx/>
                <a:buFontTx/>
                <a:buNone/>
                <a:tabLst/>
              </a:pPr>
              <a:r>
                <a:rPr kumimoji="0" lang="ru-RU" sz="2400" b="1" i="0" u="none" strike="noStrike" cap="none" normalizeH="0" baseline="0" dirty="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обеспечения</a:t>
              </a:r>
            </a:p>
            <a:p>
              <a:pPr marL="0" marR="0" lvl="0" indent="0" algn="ctr" defTabSz="914400" rtl="0" eaLnBrk="1" fontAlgn="base" latinLnBrk="0" hangingPunct="1">
                <a:lnSpc>
                  <a:spcPts val="2400"/>
                </a:lnSpc>
                <a:spcBef>
                  <a:spcPct val="0"/>
                </a:spcBef>
                <a:spcAft>
                  <a:spcPts val="0"/>
                </a:spcAft>
                <a:buClrTx/>
                <a:buSzTx/>
                <a:buFontTx/>
                <a:buNone/>
                <a:tabLst/>
              </a:pPr>
              <a:r>
                <a:rPr kumimoji="0" lang="ru-RU" sz="2400" b="1" i="0" u="none" strike="noStrike" cap="none" normalizeH="0" baseline="0" dirty="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конфиденциальности</a:t>
              </a:r>
              <a:endParaRPr kumimoji="0" lang="ru-RU" sz="2400" b="0" i="0" u="none" strike="noStrike" cap="none" normalizeH="0" baseline="0" dirty="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endParaRPr>
            </a:p>
          </p:txBody>
        </p:sp>
        <p:sp>
          <p:nvSpPr>
            <p:cNvPr id="1029" name="Text Box 5"/>
            <p:cNvSpPr txBox="1">
              <a:spLocks noChangeArrowheads="1"/>
            </p:cNvSpPr>
            <p:nvPr/>
          </p:nvSpPr>
          <p:spPr bwMode="auto">
            <a:xfrm>
              <a:off x="1682750" y="2006600"/>
              <a:ext cx="2889250" cy="1422400"/>
            </a:xfrm>
            <a:prstGeom prst="rect">
              <a:avLst/>
            </a:prstGeom>
            <a:solidFill>
              <a:srgbClr val="E1FFE1"/>
            </a:solidFill>
            <a:ln w="38100">
              <a:solidFill>
                <a:srgbClr val="7030A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4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Службы</a:t>
              </a:r>
            </a:p>
            <a:p>
              <a:pPr marL="0" marR="0" lvl="0" indent="0" algn="ctr" defTabSz="914400" rtl="0" eaLnBrk="1" fontAlgn="base" latinLnBrk="0" hangingPunct="1">
                <a:lnSpc>
                  <a:spcPts val="24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аутентификации</a:t>
              </a:r>
            </a:p>
            <a:p>
              <a:pPr marL="0" marR="0" lvl="0" indent="0" algn="ctr" defTabSz="914400" rtl="0" eaLnBrk="1" fontAlgn="base" latinLnBrk="0" hangingPunct="1">
                <a:lnSpc>
                  <a:spcPts val="24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и обеспечения</a:t>
              </a:r>
            </a:p>
            <a:p>
              <a:pPr marL="0" marR="0" lvl="0" indent="0" algn="ctr" defTabSz="914400" rtl="0" eaLnBrk="1" fontAlgn="base" latinLnBrk="0" hangingPunct="1">
                <a:lnSpc>
                  <a:spcPts val="24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целостности</a:t>
              </a:r>
              <a:endParaRPr kumimoji="0" lang="ru-RU" sz="2400" b="0" i="0" u="none" strike="noStrike" cap="none" normalizeH="0" baseline="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endParaRPr>
            </a:p>
          </p:txBody>
        </p:sp>
      </p:gr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562100"/>
            <a:ext cx="7993063" cy="470603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700"/>
              </a:lnSpc>
            </a:pPr>
            <a:r>
              <a:rPr lang="ru-RU" sz="3000" i="1" dirty="0" smtClean="0">
                <a:solidFill>
                  <a:srgbClr val="FF0066"/>
                </a:solidFill>
              </a:rPr>
              <a:t>Службы аутентификации и СЛЦЛ предоставляют услуги </a:t>
            </a:r>
            <a:r>
              <a:rPr lang="ru-RU" sz="3000" dirty="0" smtClean="0">
                <a:solidFill>
                  <a:srgbClr val="000099"/>
                </a:solidFill>
              </a:rPr>
              <a:t>по аутентификации взаимодействующих сторон (аутентификация объекта/субъекта), аутентификации отправителя данных (аутентификация источника данных), обеспечению неотказуемости и целостности данных. Эти службы используют следующие способы:</a:t>
            </a:r>
            <a:endParaRPr lang="ru-RU" sz="3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95350"/>
            <a:ext cx="8350250" cy="397545"/>
          </a:xfrm>
          <a:prstGeom prst="rect">
            <a:avLst/>
          </a:prstGeom>
          <a:noFill/>
          <a:ln w="9525">
            <a:noFill/>
            <a:miter lim="800000"/>
            <a:headEnd/>
            <a:tailEnd/>
          </a:ln>
          <a:effectLst/>
        </p:spPr>
        <p:txBody>
          <a:bodyPr wrap="square" lIns="0" tIns="0" rIns="0" bIns="0" anchor="b" anchorCtr="1">
            <a:spAutoFit/>
          </a:bodyPr>
          <a:lstStyle/>
          <a:p>
            <a:pPr eaLnBrk="0" hangingPunct="0">
              <a:lnSpc>
                <a:spcPts val="31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7.2. СЛАУ и СЛЦЛ и ключи</a:t>
            </a:r>
            <a:endParaRPr lang="ru-RU" b="1" i="1" dirty="0" smtClean="0">
              <a:solidFill>
                <a:srgbClr val="FF3300"/>
              </a:solidFill>
              <a:effectLst>
                <a:outerShdw dist="50800" dir="2700000" algn="ctr" rotWithShape="0">
                  <a:srgbClr val="660066"/>
                </a:outerShdw>
              </a:effectLst>
              <a:latin typeface="Arial"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06450"/>
            <a:ext cx="8001056" cy="86177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r>
              <a:rPr lang="ru-RU" i="1" dirty="0" smtClean="0">
                <a:solidFill>
                  <a:srgbClr val="FF0066"/>
                </a:solidFill>
              </a:rPr>
              <a:t>При установлении ключа между А и В </a:t>
            </a:r>
            <a:r>
              <a:rPr lang="ru-RU" dirty="0" smtClean="0">
                <a:solidFill>
                  <a:srgbClr val="000099"/>
                </a:solidFill>
              </a:rPr>
              <a:t>можно рассмотреть два случая:</a:t>
            </a:r>
            <a:endParaRPr lang="ru-RU" dirty="0">
              <a:solidFill>
                <a:srgbClr val="000099"/>
              </a:solidFill>
            </a:endParaRPr>
          </a:p>
        </p:txBody>
      </p:sp>
      <p:sp>
        <p:nvSpPr>
          <p:cNvPr id="6" name="Text Box 2"/>
          <p:cNvSpPr txBox="1">
            <a:spLocks noChangeArrowheads="1"/>
          </p:cNvSpPr>
          <p:nvPr/>
        </p:nvSpPr>
        <p:spPr bwMode="auto">
          <a:xfrm>
            <a:off x="927100" y="1828800"/>
            <a:ext cx="8001000" cy="162865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3100"/>
              </a:lnSpc>
              <a:spcBef>
                <a:spcPts val="300"/>
              </a:spcBef>
              <a:buClr>
                <a:srgbClr val="FF0066"/>
              </a:buClr>
              <a:buSzPct val="80000"/>
              <a:buFont typeface="Wingdings" pitchFamily="2" charset="2"/>
              <a:buChar char="q"/>
              <a:defRPr/>
            </a:pPr>
            <a:r>
              <a:rPr lang="ru-RU" sz="2600" dirty="0" smtClean="0">
                <a:solidFill>
                  <a:srgbClr val="000099"/>
                </a:solidFill>
              </a:rPr>
              <a:t>получение СЕРТ открытого ключа </a:t>
            </a:r>
            <a:r>
              <a:rPr lang="ru-RU" sz="2600" i="1" dirty="0" smtClean="0">
                <a:solidFill>
                  <a:srgbClr val="FF0066"/>
                </a:solidFill>
              </a:rPr>
              <a:t>В</a:t>
            </a:r>
            <a:r>
              <a:rPr lang="ru-RU" sz="2600" dirty="0" smtClean="0">
                <a:solidFill>
                  <a:srgbClr val="000099"/>
                </a:solidFill>
              </a:rPr>
              <a:t> (если пригоден);</a:t>
            </a:r>
          </a:p>
          <a:p>
            <a:pPr marL="365125" indent="-365125" algn="l">
              <a:lnSpc>
                <a:spcPts val="3100"/>
              </a:lnSpc>
              <a:spcBef>
                <a:spcPts val="300"/>
              </a:spcBef>
              <a:buClr>
                <a:srgbClr val="FF0066"/>
              </a:buClr>
              <a:buSzPct val="80000"/>
              <a:buFont typeface="Wingdings" pitchFamily="2" charset="2"/>
              <a:buChar char="q"/>
              <a:defRPr/>
            </a:pPr>
            <a:r>
              <a:rPr lang="ru-RU" sz="2600" dirty="0" smtClean="0">
                <a:solidFill>
                  <a:srgbClr val="000099"/>
                </a:solidFill>
              </a:rPr>
              <a:t>формирование общего секретного ключа между </a:t>
            </a:r>
            <a:r>
              <a:rPr lang="ru-RU" sz="2600" i="1" dirty="0" smtClean="0">
                <a:solidFill>
                  <a:srgbClr val="FF0066"/>
                </a:solidFill>
              </a:rPr>
              <a:t>А</a:t>
            </a:r>
            <a:r>
              <a:rPr lang="ru-RU" sz="2600" dirty="0" smtClean="0">
                <a:solidFill>
                  <a:srgbClr val="000099"/>
                </a:solidFill>
              </a:rPr>
              <a:t> и </a:t>
            </a:r>
            <a:r>
              <a:rPr lang="ru-RU" sz="2600" i="1" dirty="0" smtClean="0">
                <a:solidFill>
                  <a:srgbClr val="FF0066"/>
                </a:solidFill>
              </a:rPr>
              <a:t>В</a:t>
            </a:r>
            <a:r>
              <a:rPr lang="ru-RU" sz="2600" dirty="0" smtClean="0">
                <a:solidFill>
                  <a:srgbClr val="000099"/>
                </a:solidFill>
              </a:rPr>
              <a:t>.</a:t>
            </a: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8" name="Text Box 2"/>
          <p:cNvSpPr txBox="1">
            <a:spLocks noChangeArrowheads="1"/>
          </p:cNvSpPr>
          <p:nvPr/>
        </p:nvSpPr>
        <p:spPr bwMode="auto">
          <a:xfrm>
            <a:off x="927100" y="3562350"/>
            <a:ext cx="8001056" cy="276998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3600"/>
              </a:lnSpc>
            </a:pPr>
            <a:r>
              <a:rPr lang="ru-RU" dirty="0" smtClean="0">
                <a:solidFill>
                  <a:srgbClr val="000099"/>
                </a:solidFill>
              </a:rPr>
              <a:t>С точки зрения обеспечения ключами, </a:t>
            </a:r>
            <a:r>
              <a:rPr lang="ru-RU" i="1" dirty="0" smtClean="0">
                <a:solidFill>
                  <a:srgbClr val="FF0066"/>
                </a:solidFill>
              </a:rPr>
              <a:t>между этими объектами могут возникать различные взаимосвязи</a:t>
            </a:r>
            <a:r>
              <a:rPr lang="ru-RU" dirty="0" smtClean="0">
                <a:solidFill>
                  <a:srgbClr val="000099"/>
                </a:solidFill>
              </a:rPr>
              <a:t>. Такие взаимосвязи являются отражением природы (сущности) доверия между взаимодействующими сторонами.</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95350"/>
            <a:ext cx="8001000"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800"/>
              </a:lnSpc>
              <a:spcBef>
                <a:spcPts val="900"/>
              </a:spcBef>
              <a:buClr>
                <a:srgbClr val="FF0066"/>
              </a:buClr>
              <a:buSzPct val="80000"/>
              <a:buFont typeface="Wingdings" pitchFamily="2" charset="2"/>
              <a:buChar char="q"/>
              <a:defRPr/>
            </a:pPr>
            <a:r>
              <a:rPr lang="ru-RU" sz="3200" i="1" dirty="0" smtClean="0">
                <a:solidFill>
                  <a:srgbClr val="FF0066"/>
                </a:solidFill>
              </a:rPr>
              <a:t>КПС элемента данных (</a:t>
            </a:r>
            <a:r>
              <a:rPr lang="en-US" sz="3200" i="1" dirty="0" smtClean="0">
                <a:solidFill>
                  <a:srgbClr val="FF0066"/>
                </a:solidFill>
              </a:rPr>
              <a:t>seal a data unit</a:t>
            </a:r>
            <a:r>
              <a:rPr lang="ru-RU" sz="3200" i="1" dirty="0" smtClean="0">
                <a:solidFill>
                  <a:srgbClr val="FF0066"/>
                </a:solidFill>
              </a:rPr>
              <a:t>)</a:t>
            </a:r>
            <a:r>
              <a:rPr lang="ru-RU" sz="3200" dirty="0" smtClean="0">
                <a:solidFill>
                  <a:srgbClr val="000099"/>
                </a:solidFill>
              </a:rPr>
              <a:t>. Этот способ формирует криптографическую проверочную сумму совокупности данных с целью обеспечения их целостности, например, формирование аутентификационного кода сообщения на основе симметричного алгоритма (ISO/IEC 9797);</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95350"/>
            <a:ext cx="8001000" cy="54117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200"/>
              </a:lnSpc>
              <a:spcBef>
                <a:spcPts val="600"/>
              </a:spcBef>
              <a:buClr>
                <a:srgbClr val="FF0066"/>
              </a:buClr>
              <a:buSzPct val="80000"/>
              <a:buFont typeface="Wingdings" pitchFamily="2" charset="2"/>
              <a:buChar char="q"/>
              <a:defRPr/>
            </a:pPr>
            <a:r>
              <a:rPr lang="ru-RU" i="1" dirty="0" smtClean="0">
                <a:solidFill>
                  <a:srgbClr val="FF0066"/>
                </a:solidFill>
              </a:rPr>
              <a:t>ЭЦП элемента данных (</a:t>
            </a:r>
            <a:r>
              <a:rPr lang="en-US" i="1" dirty="0" smtClean="0">
                <a:solidFill>
                  <a:srgbClr val="FF0066"/>
                </a:solidFill>
              </a:rPr>
              <a:t>sign a data unit</a:t>
            </a:r>
            <a:r>
              <a:rPr lang="ru-RU" i="1" dirty="0" smtClean="0">
                <a:solidFill>
                  <a:srgbClr val="FF0066"/>
                </a:solidFill>
              </a:rPr>
              <a:t>)</a:t>
            </a:r>
            <a:r>
              <a:rPr lang="ru-RU" dirty="0" smtClean="0">
                <a:solidFill>
                  <a:srgbClr val="000099"/>
                </a:solidFill>
              </a:rPr>
              <a:t>. Этот способ формирует ЭЦП с целью аутентификации источника данных, обеспечения целостности данных и/или неотказуемости;</a:t>
            </a:r>
          </a:p>
          <a:p>
            <a:pPr marL="533400" indent="-533400" algn="l">
              <a:lnSpc>
                <a:spcPts val="3200"/>
              </a:lnSpc>
              <a:spcBef>
                <a:spcPts val="600"/>
              </a:spcBef>
              <a:buClr>
                <a:srgbClr val="FF0066"/>
              </a:buClr>
              <a:buSzPct val="80000"/>
              <a:buFont typeface="Wingdings" pitchFamily="2" charset="2"/>
              <a:buChar char="q"/>
              <a:defRPr/>
            </a:pPr>
            <a:r>
              <a:rPr lang="ru-RU" i="1" dirty="0" smtClean="0">
                <a:solidFill>
                  <a:srgbClr val="FF0066"/>
                </a:solidFill>
              </a:rPr>
              <a:t>проверка элемента данных, защищённого с помощью КПС (</a:t>
            </a:r>
            <a:r>
              <a:rPr lang="en-US" i="1" dirty="0" smtClean="0">
                <a:solidFill>
                  <a:srgbClr val="FF0066"/>
                </a:solidFill>
              </a:rPr>
              <a:t>verify a sealed data unit</a:t>
            </a:r>
            <a:r>
              <a:rPr lang="ru-RU" i="1" dirty="0" smtClean="0">
                <a:solidFill>
                  <a:srgbClr val="FF0066"/>
                </a:solidFill>
              </a:rPr>
              <a:t>)</a:t>
            </a:r>
            <a:r>
              <a:rPr lang="ru-RU" dirty="0" smtClean="0">
                <a:solidFill>
                  <a:srgbClr val="000099"/>
                </a:solidFill>
              </a:rPr>
              <a:t>. Этот способ осуществляет формирование КПС элемента данных и сравнивает её значение со значением представленной КПС (доказательство целостности данных);</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1117600"/>
            <a:ext cx="8001000" cy="503298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4400"/>
              </a:lnSpc>
              <a:spcBef>
                <a:spcPts val="900"/>
              </a:spcBef>
              <a:buClr>
                <a:srgbClr val="FF0066"/>
              </a:buClr>
              <a:buSzPct val="80000"/>
              <a:buFont typeface="Wingdings" pitchFamily="2" charset="2"/>
              <a:buChar char="q"/>
              <a:defRPr/>
            </a:pPr>
            <a:r>
              <a:rPr lang="ru-RU" sz="3600" i="1" dirty="0" smtClean="0">
                <a:solidFill>
                  <a:srgbClr val="FF0066"/>
                </a:solidFill>
              </a:rPr>
              <a:t>проверка элемента данных, защищённого с помощью ЭЦП</a:t>
            </a:r>
            <a:r>
              <a:rPr lang="en-US" sz="3600" i="1" dirty="0" smtClean="0">
                <a:solidFill>
                  <a:srgbClr val="FF0066"/>
                </a:solidFill>
              </a:rPr>
              <a:t> (verify a signed data unit)</a:t>
            </a:r>
            <a:r>
              <a:rPr lang="en-US" sz="3600" dirty="0" smtClean="0">
                <a:solidFill>
                  <a:srgbClr val="000099"/>
                </a:solidFill>
              </a:rPr>
              <a:t>. </a:t>
            </a:r>
            <a:r>
              <a:rPr lang="ru-RU" sz="3600" dirty="0" smtClean="0">
                <a:solidFill>
                  <a:srgbClr val="000099"/>
                </a:solidFill>
              </a:rPr>
              <a:t>Этот способ осуществляет проверку ЭЦП с целью определения, была ли она сформирована заявленным источником и/или с целью доказательства целостности данных.</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56" cy="53418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200"/>
              </a:lnSpc>
            </a:pPr>
            <a:r>
              <a:rPr lang="ru-RU" sz="3400" i="1" dirty="0" smtClean="0">
                <a:solidFill>
                  <a:srgbClr val="FF0066"/>
                </a:solidFill>
              </a:rPr>
              <a:t>При запросе услуг по аутентификации и обеспечению целостности </a:t>
            </a:r>
            <a:r>
              <a:rPr lang="ru-RU" sz="3400" dirty="0" smtClean="0">
                <a:solidFill>
                  <a:srgbClr val="000099"/>
                </a:solidFill>
              </a:rPr>
              <a:t>процедуры формирования ЭЦП и КПС используют информацию, которая является, либо закрытой (т.е. уникальной и конфиденциальной) для отправителя, либо секретной, и известной только отправителю и получателю. </a:t>
            </a:r>
            <a:endParaRPr lang="ru-RU" sz="34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84250"/>
            <a:ext cx="8001056" cy="53418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200"/>
              </a:lnSpc>
            </a:pPr>
            <a:r>
              <a:rPr lang="ru-RU" sz="3400" dirty="0" smtClean="0">
                <a:solidFill>
                  <a:srgbClr val="000099"/>
                </a:solidFill>
              </a:rPr>
              <a:t>Кроме этого, </a:t>
            </a:r>
            <a:r>
              <a:rPr lang="ru-RU" sz="3400" i="1" dirty="0" smtClean="0">
                <a:solidFill>
                  <a:srgbClr val="FF0066"/>
                </a:solidFill>
              </a:rPr>
              <a:t>процедура проверки использует</a:t>
            </a:r>
            <a:r>
              <a:rPr lang="ru-RU" sz="3400" dirty="0" smtClean="0">
                <a:solidFill>
                  <a:srgbClr val="000099"/>
                </a:solidFill>
              </a:rPr>
              <a:t>, либо процедуры и информацию, открытые для доступа, но из которых невозможно сделать вывод о закрытой информации отправителя, либо ключ, находящийся в совместном использовании отправителем и получателем.</a:t>
            </a:r>
            <a:endParaRPr lang="ru-RU" sz="34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06500"/>
            <a:ext cx="8001056" cy="47192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600"/>
              </a:lnSpc>
            </a:pPr>
            <a:r>
              <a:rPr lang="ru-RU" sz="3800" i="1" dirty="0" smtClean="0">
                <a:solidFill>
                  <a:srgbClr val="FF0066"/>
                </a:solidFill>
              </a:rPr>
              <a:t>Важнейшей характеристикой процедуры формирования ЭЦП является </a:t>
            </a:r>
            <a:r>
              <a:rPr lang="ru-RU" sz="3800" dirty="0" smtClean="0">
                <a:solidFill>
                  <a:srgbClr val="000099"/>
                </a:solidFill>
              </a:rPr>
              <a:t>то, что ЭЦП может быть сформирована только с использованием закрытой информации отправителя, т.е. его </a:t>
            </a:r>
            <a:r>
              <a:rPr lang="ru-RU" sz="3800" i="1" dirty="0" smtClean="0">
                <a:solidFill>
                  <a:srgbClr val="FF0066"/>
                </a:solidFill>
              </a:rPr>
              <a:t>закрытого ключа (</a:t>
            </a:r>
            <a:r>
              <a:rPr lang="en-US" sz="3800" i="1" dirty="0" smtClean="0">
                <a:solidFill>
                  <a:srgbClr val="FF0066"/>
                </a:solidFill>
              </a:rPr>
              <a:t>private key</a:t>
            </a:r>
            <a:r>
              <a:rPr lang="ru-RU" sz="3800" i="1" dirty="0" smtClean="0">
                <a:solidFill>
                  <a:srgbClr val="FF0066"/>
                </a:solidFill>
              </a:rPr>
              <a:t>)</a:t>
            </a:r>
            <a:r>
              <a:rPr lang="ru-RU" sz="3800" dirty="0" smtClean="0">
                <a:solidFill>
                  <a:srgbClr val="000099"/>
                </a:solidFill>
              </a:rPr>
              <a:t>.</a:t>
            </a:r>
            <a:endParaRPr lang="ru-RU" sz="38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56" cy="531837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3800"/>
              </a:lnSpc>
            </a:pPr>
            <a:r>
              <a:rPr lang="ru-RU" sz="3000" dirty="0" smtClean="0">
                <a:solidFill>
                  <a:srgbClr val="000099"/>
                </a:solidFill>
              </a:rPr>
              <a:t>Соответственно, </a:t>
            </a:r>
            <a:r>
              <a:rPr lang="ru-RU" sz="3000" i="1" dirty="0" smtClean="0">
                <a:solidFill>
                  <a:srgbClr val="FF0066"/>
                </a:solidFill>
              </a:rPr>
              <a:t>если ЭЦП проверяется с использованием открытого ключа (</a:t>
            </a:r>
            <a:r>
              <a:rPr lang="en-US" sz="3000" i="1" dirty="0" smtClean="0">
                <a:solidFill>
                  <a:srgbClr val="FF0066"/>
                </a:solidFill>
              </a:rPr>
              <a:t>public key</a:t>
            </a:r>
            <a:r>
              <a:rPr lang="ru-RU" sz="3000" i="1" dirty="0" smtClean="0">
                <a:solidFill>
                  <a:srgbClr val="FF0066"/>
                </a:solidFill>
              </a:rPr>
              <a:t>) отправителя</a:t>
            </a:r>
            <a:r>
              <a:rPr lang="ru-RU" sz="3000" dirty="0" smtClean="0">
                <a:solidFill>
                  <a:srgbClr val="000099"/>
                </a:solidFill>
              </a:rPr>
              <a:t>, то она может быть в последствии подтверждена ДТС (например, </a:t>
            </a:r>
            <a:r>
              <a:rPr lang="ru-RU" sz="3000" i="1" dirty="0" smtClean="0">
                <a:solidFill>
                  <a:srgbClr val="FF0066"/>
                </a:solidFill>
              </a:rPr>
              <a:t>центром нотаризации, </a:t>
            </a:r>
            <a:r>
              <a:rPr lang="en-US" sz="3000" i="1" dirty="0" smtClean="0">
                <a:solidFill>
                  <a:srgbClr val="FF0066"/>
                </a:solidFill>
              </a:rPr>
              <a:t>notarisation authority</a:t>
            </a:r>
            <a:r>
              <a:rPr lang="ru-RU" sz="3000" dirty="0" smtClean="0">
                <a:solidFill>
                  <a:srgbClr val="000099"/>
                </a:solidFill>
              </a:rPr>
              <a:t>), которая, являясь единственно возможным обладателем закрытой информации, могла сформировать ЭЦП.</a:t>
            </a:r>
          </a:p>
          <a:p>
            <a:pPr>
              <a:lnSpc>
                <a:spcPts val="3800"/>
              </a:lnSpc>
            </a:pPr>
            <a:r>
              <a:rPr lang="ru-RU" sz="3000" dirty="0" smtClean="0">
                <a:solidFill>
                  <a:srgbClr val="000099"/>
                </a:solidFill>
              </a:rPr>
              <a:t>СЛАУ и СЛЦЛ используют два из трёх типов ключей, а именно:</a:t>
            </a:r>
            <a:endParaRPr lang="ru-RU" sz="30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50900"/>
            <a:ext cx="8001000" cy="559127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800"/>
              </a:lnSpc>
              <a:spcBef>
                <a:spcPts val="600"/>
              </a:spcBef>
              <a:buClr>
                <a:srgbClr val="FF0066"/>
              </a:buClr>
              <a:buSzPct val="80000"/>
              <a:buFont typeface="Wingdings" pitchFamily="2" charset="2"/>
              <a:buChar char="q"/>
              <a:defRPr/>
            </a:pPr>
            <a:r>
              <a:rPr lang="ru-RU" sz="3200" i="1" dirty="0" smtClean="0">
                <a:solidFill>
                  <a:srgbClr val="FF0066"/>
                </a:solidFill>
              </a:rPr>
              <a:t>ключ для формирования КПС</a:t>
            </a:r>
            <a:r>
              <a:rPr lang="ru-RU" sz="3200" dirty="0" smtClean="0">
                <a:solidFill>
                  <a:srgbClr val="000099"/>
                </a:solidFill>
              </a:rPr>
              <a:t>. Секретный ключ, используемый совместно взаимодействующими сторонами;</a:t>
            </a:r>
          </a:p>
          <a:p>
            <a:pPr marL="533400" indent="-533400" algn="l">
              <a:lnSpc>
                <a:spcPts val="3800"/>
              </a:lnSpc>
              <a:spcBef>
                <a:spcPts val="600"/>
              </a:spcBef>
              <a:buClr>
                <a:srgbClr val="FF0066"/>
              </a:buClr>
              <a:buSzPct val="80000"/>
              <a:buFont typeface="Wingdings" pitchFamily="2" charset="2"/>
              <a:buChar char="q"/>
              <a:defRPr/>
            </a:pPr>
            <a:r>
              <a:rPr lang="ru-RU" sz="3200" i="1" dirty="0" smtClean="0">
                <a:solidFill>
                  <a:srgbClr val="FF0066"/>
                </a:solidFill>
              </a:rPr>
              <a:t>ключ для формирования ЭЦП</a:t>
            </a:r>
            <a:r>
              <a:rPr lang="ru-RU" sz="3200" dirty="0" smtClean="0">
                <a:solidFill>
                  <a:srgbClr val="000099"/>
                </a:solidFill>
              </a:rPr>
              <a:t>. Уникальный закрытый ключ, который однозначно связан с отправителем;</a:t>
            </a:r>
          </a:p>
          <a:p>
            <a:pPr marL="533400" indent="-533400" algn="l">
              <a:lnSpc>
                <a:spcPts val="3800"/>
              </a:lnSpc>
              <a:spcBef>
                <a:spcPts val="600"/>
              </a:spcBef>
              <a:buClr>
                <a:srgbClr val="FF0066"/>
              </a:buClr>
              <a:buSzPct val="80000"/>
              <a:buFont typeface="Wingdings" pitchFamily="2" charset="2"/>
              <a:buChar char="q"/>
              <a:defRPr/>
            </a:pPr>
            <a:r>
              <a:rPr lang="ru-RU" sz="3200" i="1" dirty="0" smtClean="0">
                <a:solidFill>
                  <a:srgbClr val="FF0066"/>
                </a:solidFill>
              </a:rPr>
              <a:t>ключ для проверки</a:t>
            </a:r>
            <a:r>
              <a:rPr lang="ru-RU" sz="3200" dirty="0" smtClean="0">
                <a:solidFill>
                  <a:srgbClr val="000099"/>
                </a:solidFill>
              </a:rPr>
              <a:t>. Это, либо открытый ключ, либо секретный ключ.</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50900"/>
            <a:ext cx="8001056" cy="563365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3400"/>
              </a:lnSpc>
            </a:pPr>
            <a:r>
              <a:rPr lang="ru-RU" i="1" dirty="0" smtClean="0">
                <a:solidFill>
                  <a:srgbClr val="FF0066"/>
                </a:solidFill>
              </a:rPr>
              <a:t>При реализации симметричных криптографических методов </a:t>
            </a:r>
            <a:r>
              <a:rPr lang="ru-RU" dirty="0" smtClean="0">
                <a:solidFill>
                  <a:srgbClr val="000099"/>
                </a:solidFill>
              </a:rPr>
              <a:t>службы аутентификации и СЛЦЛ используют ключ для формирования КПС и ключ для проверки, которые представляют собой один и тот же секретный ключ. </a:t>
            </a:r>
            <a:r>
              <a:rPr lang="ru-RU" i="1" dirty="0" smtClean="0">
                <a:solidFill>
                  <a:srgbClr val="FF0066"/>
                </a:solidFill>
              </a:rPr>
              <a:t>При реализации ассиметричных криптографических методов</a:t>
            </a:r>
            <a:r>
              <a:rPr lang="ru-RU" dirty="0" smtClean="0">
                <a:solidFill>
                  <a:srgbClr val="000099"/>
                </a:solidFill>
              </a:rPr>
              <a:t> СЛАУ и СЛЦЛ используют ключ для формирования ЭЦП и ключ для проверки, которые представляют собой пару ключей, состоящую из открытого и закрытого ключей.</a:t>
            </a:r>
            <a:endParaRPr lang="ru-RU"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428750"/>
            <a:ext cx="7993063" cy="17953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500"/>
              </a:lnSpc>
            </a:pPr>
            <a:r>
              <a:rPr lang="ru-RU" sz="3000" i="1" dirty="0" smtClean="0">
                <a:solidFill>
                  <a:srgbClr val="FF0066"/>
                </a:solidFill>
              </a:rPr>
              <a:t>СЛКН, в первую очередь, обеспечивают конфиденциальность информации</a:t>
            </a:r>
            <a:r>
              <a:rPr lang="ru-RU" sz="3000" dirty="0" smtClean="0">
                <a:solidFill>
                  <a:srgbClr val="000099"/>
                </a:solidFill>
              </a:rPr>
              <a:t>. Они могут использовать два основных способа:</a:t>
            </a:r>
            <a:endParaRPr lang="ru-RU" sz="3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62012"/>
            <a:ext cx="8350250" cy="397545"/>
          </a:xfrm>
          <a:prstGeom prst="rect">
            <a:avLst/>
          </a:prstGeom>
          <a:noFill/>
          <a:ln w="9525">
            <a:noFill/>
            <a:miter lim="800000"/>
            <a:headEnd/>
            <a:tailEnd/>
          </a:ln>
          <a:effectLst/>
        </p:spPr>
        <p:txBody>
          <a:bodyPr wrap="square" lIns="0" tIns="0" rIns="0" bIns="0" anchor="b" anchorCtr="1">
            <a:spAutoFit/>
          </a:bodyPr>
          <a:lstStyle/>
          <a:p>
            <a:pPr eaLnBrk="0" hangingPunct="0">
              <a:lnSpc>
                <a:spcPts val="31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7.3. СЛКН и ключи</a:t>
            </a:r>
            <a:endParaRPr lang="ru-RU" b="1" i="1" dirty="0" smtClean="0">
              <a:solidFill>
                <a:srgbClr val="FF3300"/>
              </a:solidFill>
              <a:effectLst>
                <a:outerShdw dist="50800" dir="2700000" algn="ctr" rotWithShape="0">
                  <a:srgbClr val="660066"/>
                </a:outerShdw>
              </a:effectLst>
              <a:latin typeface="Arial" charset="0"/>
            </a:endParaRPr>
          </a:p>
        </p:txBody>
      </p:sp>
      <p:sp>
        <p:nvSpPr>
          <p:cNvPr id="6" name="Text Box 2"/>
          <p:cNvSpPr txBox="1">
            <a:spLocks noChangeArrowheads="1"/>
          </p:cNvSpPr>
          <p:nvPr/>
        </p:nvSpPr>
        <p:spPr bwMode="auto">
          <a:xfrm>
            <a:off x="927100" y="3295650"/>
            <a:ext cx="8001000" cy="29495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200"/>
              </a:lnSpc>
              <a:spcBef>
                <a:spcPts val="600"/>
              </a:spcBef>
              <a:buClr>
                <a:srgbClr val="FF0066"/>
              </a:buClr>
              <a:buSzPct val="80000"/>
              <a:buFont typeface="Wingdings" pitchFamily="2" charset="2"/>
              <a:buChar char="q"/>
              <a:defRPr/>
            </a:pPr>
            <a:r>
              <a:rPr lang="ru-RU" i="1" dirty="0" smtClean="0">
                <a:solidFill>
                  <a:srgbClr val="FF0066"/>
                </a:solidFill>
              </a:rPr>
              <a:t>зашифрование</a:t>
            </a:r>
            <a:r>
              <a:rPr lang="ru-RU" dirty="0" smtClean="0">
                <a:solidFill>
                  <a:srgbClr val="000099"/>
                </a:solidFill>
              </a:rPr>
              <a:t>. Этот способ формирует зашифрованный текст из представленных данных;</a:t>
            </a:r>
          </a:p>
          <a:p>
            <a:pPr marL="533400" indent="-533400" algn="l">
              <a:lnSpc>
                <a:spcPts val="3200"/>
              </a:lnSpc>
              <a:spcBef>
                <a:spcPts val="600"/>
              </a:spcBef>
              <a:buClr>
                <a:srgbClr val="FF0066"/>
              </a:buClr>
              <a:buSzPct val="80000"/>
              <a:buFont typeface="Wingdings" pitchFamily="2" charset="2"/>
              <a:buChar char="q"/>
              <a:defRPr/>
            </a:pPr>
            <a:r>
              <a:rPr lang="ru-RU" i="1" dirty="0" smtClean="0">
                <a:solidFill>
                  <a:srgbClr val="FF0066"/>
                </a:solidFill>
              </a:rPr>
              <a:t>расшифрование</a:t>
            </a:r>
            <a:r>
              <a:rPr lang="ru-RU" dirty="0" smtClean="0">
                <a:solidFill>
                  <a:srgbClr val="000099"/>
                </a:solidFill>
              </a:rPr>
              <a:t>. Этот способ формирует открытый текст из соответствующего зашифрованного текста.</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800"/>
              </a:lnSpc>
            </a:pPr>
            <a:r>
              <a:rPr lang="ru-RU" sz="3200" i="1" dirty="0" smtClean="0">
                <a:solidFill>
                  <a:srgbClr val="FF0066"/>
                </a:solidFill>
              </a:rPr>
              <a:t>Если в период информационного обмена взаимодействующие стороны используют ассиметричные методы</a:t>
            </a:r>
            <a:r>
              <a:rPr lang="ru-RU" sz="3200" dirty="0" smtClean="0">
                <a:solidFill>
                  <a:srgbClr val="000099"/>
                </a:solidFill>
              </a:rPr>
              <a:t>, то каждой стороне необходим доступ е СЕРТ другой стороны (рис. 7). Если УЦ объекта </a:t>
            </a:r>
            <a:r>
              <a:rPr lang="ru-RU" sz="3200" i="1" dirty="0" smtClean="0">
                <a:solidFill>
                  <a:srgbClr val="FF0066"/>
                </a:solidFill>
              </a:rPr>
              <a:t>А</a:t>
            </a:r>
            <a:r>
              <a:rPr lang="ru-RU" sz="3200" dirty="0" smtClean="0">
                <a:solidFill>
                  <a:srgbClr val="000099"/>
                </a:solidFill>
              </a:rPr>
              <a:t> выдал последнему СЕРТ (2) в соответствие с его запросом (1), то данный СЕРТ указывается в Службе единого каталога (Каталог), либо самим объектом </a:t>
            </a:r>
            <a:r>
              <a:rPr lang="ru-RU" sz="3200" i="1" dirty="0" smtClean="0">
                <a:solidFill>
                  <a:srgbClr val="FF0066"/>
                </a:solidFill>
              </a:rPr>
              <a:t>А</a:t>
            </a:r>
            <a:r>
              <a:rPr lang="ru-RU" sz="3200" dirty="0" smtClean="0">
                <a:solidFill>
                  <a:srgbClr val="000099"/>
                </a:solidFill>
              </a:rPr>
              <a:t> (3), либо его УЦ (3ʹ).</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56" cy="53418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200"/>
              </a:lnSpc>
            </a:pPr>
            <a:r>
              <a:rPr lang="ru-RU" sz="3400" i="1" dirty="0" smtClean="0">
                <a:solidFill>
                  <a:srgbClr val="FF0066"/>
                </a:solidFill>
              </a:rPr>
              <a:t>СЛКН могут характеризоваться используемым криптографическим методом</a:t>
            </a:r>
            <a:r>
              <a:rPr lang="ru-RU" sz="3400" dirty="0" smtClean="0">
                <a:solidFill>
                  <a:srgbClr val="000099"/>
                </a:solidFill>
              </a:rPr>
              <a:t>, т.е. симметричным или ассиметричным. Если используются симметричные методы, то процедуры зашифрования и расшифрования осуществляются с помощью одного и того же ключа (совместно используемого секретного ключа).</a:t>
            </a:r>
            <a:endParaRPr lang="ru-RU" sz="34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4400"/>
              </a:lnSpc>
            </a:pPr>
            <a:r>
              <a:rPr lang="ru-RU" sz="4000" i="1" dirty="0" smtClean="0">
                <a:solidFill>
                  <a:srgbClr val="FF0066"/>
                </a:solidFill>
              </a:rPr>
              <a:t>Если используются ассиметричные методы</a:t>
            </a:r>
            <a:r>
              <a:rPr lang="ru-RU" sz="4000" dirty="0" smtClean="0">
                <a:solidFill>
                  <a:srgbClr val="000099"/>
                </a:solidFill>
              </a:rPr>
              <a:t>, то процедуры зашифрования и расшифрования осуществляются с помощью двух различных, но взаимосвязанных ключей, т.е. открытого ключа и закрытого ключа.</a:t>
            </a:r>
            <a:endParaRPr lang="ru-RU" sz="4000" dirty="0">
              <a:solidFill>
                <a:srgbClr val="000099"/>
              </a:solidFill>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473200"/>
            <a:ext cx="7993063" cy="48731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800"/>
              </a:lnSpc>
            </a:pPr>
            <a:r>
              <a:rPr lang="ru-RU" i="1" dirty="0" smtClean="0">
                <a:solidFill>
                  <a:srgbClr val="FF0066"/>
                </a:solidFill>
              </a:rPr>
              <a:t>Некоторые схемы шифрования могут также обеспечивать, целостность данных и/или аутентификацию источника</a:t>
            </a:r>
            <a:r>
              <a:rPr lang="ru-RU" dirty="0" smtClean="0">
                <a:solidFill>
                  <a:srgbClr val="000099"/>
                </a:solidFill>
              </a:rPr>
              <a:t>. Соответственно, аутентифицированные схемы шифрования (см. ISO/IEC 19772 и ISO/IEC 18033-4), использующие симметричные криптографические методы, обеспечивают конфиденциальность, целостность данных и аутентификацию источника.</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62012"/>
            <a:ext cx="8350250" cy="397545"/>
          </a:xfrm>
          <a:prstGeom prst="rect">
            <a:avLst/>
          </a:prstGeom>
          <a:noFill/>
          <a:ln w="9525">
            <a:noFill/>
            <a:miter lim="800000"/>
            <a:headEnd/>
            <a:tailEnd/>
          </a:ln>
          <a:effectLst/>
        </p:spPr>
        <p:txBody>
          <a:bodyPr wrap="square" lIns="0" tIns="0" rIns="0" bIns="0" anchor="b" anchorCtr="1">
            <a:spAutoFit/>
          </a:bodyPr>
          <a:lstStyle/>
          <a:p>
            <a:pPr eaLnBrk="0" hangingPunct="0">
              <a:lnSpc>
                <a:spcPts val="31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7.4. Совмещённые службы</a:t>
            </a:r>
            <a:endParaRPr lang="ru-RU" b="1" i="1" dirty="0" smtClean="0">
              <a:solidFill>
                <a:srgbClr val="FF3300"/>
              </a:solidFill>
              <a:effectLst>
                <a:outerShdw dist="50800" dir="2700000" algn="ctr" rotWithShape="0">
                  <a:srgbClr val="660066"/>
                </a:outerShdw>
              </a:effectLst>
              <a:latin typeface="Arial"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500"/>
              </a:lnSpc>
            </a:pPr>
            <a:r>
              <a:rPr lang="ru-RU" i="1" dirty="0" smtClean="0">
                <a:solidFill>
                  <a:srgbClr val="FF0066"/>
                </a:solidFill>
              </a:rPr>
              <a:t>Схемы совместного формирования ЭЦП и шифрования </a:t>
            </a:r>
            <a:r>
              <a:rPr lang="ru-RU" dirty="0" smtClean="0">
                <a:solidFill>
                  <a:srgbClr val="000099"/>
                </a:solidFill>
              </a:rPr>
              <a:t>(см. ISO/IEC 29150), использующие ассиметричные криптографические методы, обеспечивают конфиденциальность, целостность данных и аутентификацию источника. Кроме того, в зависимости от используемого метода могут быть реализованы дополнительные функции обеспечения безопасности, например, аутентификация и обеспечение неотказуемости.</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095500"/>
            <a:ext cx="8001056" cy="427040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hangingPunct="0">
              <a:lnSpc>
                <a:spcPts val="3700"/>
              </a:lnSpc>
            </a:pPr>
            <a:r>
              <a:rPr lang="ru-RU" sz="3200" i="1" dirty="0" smtClean="0">
                <a:solidFill>
                  <a:srgbClr val="FF0066"/>
                </a:solidFill>
              </a:rPr>
              <a:t>Если прикладными системами используются УЦ (</a:t>
            </a:r>
            <a:r>
              <a:rPr lang="en-US" sz="3200" i="1" dirty="0" smtClean="0">
                <a:solidFill>
                  <a:srgbClr val="FF0066"/>
                </a:solidFill>
              </a:rPr>
              <a:t>Certification</a:t>
            </a:r>
            <a:r>
              <a:rPr lang="ru-RU" sz="3200" i="1" dirty="0" smtClean="0">
                <a:solidFill>
                  <a:srgbClr val="FF0066"/>
                </a:solidFill>
              </a:rPr>
              <a:t> Authority)</a:t>
            </a:r>
            <a:r>
              <a:rPr lang="ru-RU" sz="3200" dirty="0" smtClean="0">
                <a:solidFill>
                  <a:srgbClr val="000099"/>
                </a:solidFill>
              </a:rPr>
              <a:t>, то они должны следовать рассматриваемым далее рекомендациям, касающихся выполнения обязательных требований и процедур при обеспечении жизненного цикла СЕРТ|ОК.</a:t>
            </a:r>
            <a:endParaRPr lang="ru-RU" sz="3200" dirty="0">
              <a:solidFill>
                <a:srgbClr val="000099"/>
              </a:solidFill>
            </a:endParaRPr>
          </a:p>
        </p:txBody>
      </p:sp>
      <p:sp>
        <p:nvSpPr>
          <p:cNvPr id="86020" name="Rectangle 4"/>
          <p:cNvSpPr>
            <a:spLocks noChangeArrowheads="1"/>
          </p:cNvSpPr>
          <p:nvPr/>
        </p:nvSpPr>
        <p:spPr bwMode="auto">
          <a:xfrm>
            <a:off x="793750" y="762000"/>
            <a:ext cx="8350250" cy="126957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VIII. </a:t>
            </a:r>
            <a:r>
              <a:rPr lang="ru-RU" sz="3200" b="1" i="1" dirty="0" smtClean="0">
                <a:solidFill>
                  <a:srgbClr val="FF3300"/>
                </a:solidFill>
                <a:latin typeface="Arial" charset="0"/>
              </a:rPr>
              <a:t>Обеспечение жизненного</a:t>
            </a:r>
            <a:br>
              <a:rPr lang="ru-RU" sz="3200" b="1" i="1" dirty="0" smtClean="0">
                <a:solidFill>
                  <a:srgbClr val="FF3300"/>
                </a:solidFill>
                <a:latin typeface="Arial" charset="0"/>
              </a:rPr>
            </a:br>
            <a:r>
              <a:rPr lang="ru-RU" sz="3200" b="1" i="1" dirty="0" smtClean="0">
                <a:solidFill>
                  <a:srgbClr val="FF3300"/>
                </a:solidFill>
                <a:latin typeface="Arial" charset="0"/>
              </a:rPr>
              <a:t>цикла СЕРТ</a:t>
            </a:r>
            <a:r>
              <a:rPr lang="ru-RU" sz="3200" b="1" i="1" dirty="0" smtClean="0">
                <a:solidFill>
                  <a:srgbClr val="FF3300"/>
                </a:solidFill>
                <a:latin typeface="Verdana"/>
                <a:ea typeface="Verdana"/>
                <a:cs typeface="Verdana"/>
              </a:rPr>
              <a:t>|ОК</a:t>
            </a:r>
            <a:r>
              <a:rPr lang="ru-RU" sz="3200" b="1" i="1" dirty="0" smtClean="0">
                <a:solidFill>
                  <a:srgbClr val="FF3300"/>
                </a:solidFill>
                <a:latin typeface="Arial" charset="0"/>
              </a:rPr>
              <a:t/>
            </a:r>
            <a:br>
              <a:rPr lang="ru-RU" sz="3200" b="1" i="1" dirty="0" smtClean="0">
                <a:solidFill>
                  <a:srgbClr val="FF3300"/>
                </a:solidFill>
                <a:latin typeface="Arial" charset="0"/>
              </a:rPr>
            </a:br>
            <a:r>
              <a:rPr lang="ru-RU" sz="3000" b="1" i="1" dirty="0" smtClean="0">
                <a:solidFill>
                  <a:srgbClr val="FF3300"/>
                </a:solidFill>
                <a:latin typeface="Arial" charset="0"/>
              </a:rPr>
              <a:t>8.1. Общие положения</a:t>
            </a:r>
            <a:endParaRPr lang="ru-RU" sz="3000" b="1" i="1" dirty="0">
              <a:solidFill>
                <a:srgbClr val="FF3300"/>
              </a:solidFill>
              <a:latin typeface="Arial" charset="0"/>
            </a:endParaRPr>
          </a:p>
        </p:txBody>
      </p:sp>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95450"/>
            <a:ext cx="7993063"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600"/>
              </a:lnSpc>
            </a:pPr>
            <a:r>
              <a:rPr lang="ru-RU" sz="3200" i="1" dirty="0" smtClean="0">
                <a:solidFill>
                  <a:srgbClr val="FF0066"/>
                </a:solidFill>
              </a:rPr>
              <a:t>УЦ является «надёжным» (доверенным) по отношению к своим пользователям</a:t>
            </a:r>
            <a:r>
              <a:rPr lang="ru-RU" sz="3200" dirty="0" smtClean="0">
                <a:solidFill>
                  <a:srgbClr val="000099"/>
                </a:solidFill>
              </a:rPr>
              <a:t>. Такое доверие основано на использовании соответствующих криптографических способов и оборудования, а также на профессионализме персонала УЦ и реальном управлении со стороны менеджмента УЦ.</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795089"/>
          </a:xfrm>
          <a:prstGeom prst="rect">
            <a:avLst/>
          </a:prstGeom>
          <a:noFill/>
          <a:ln w="9525">
            <a:noFill/>
            <a:miter lim="800000"/>
            <a:headEnd/>
            <a:tailEnd/>
          </a:ln>
          <a:effectLst/>
        </p:spPr>
        <p:txBody>
          <a:bodyPr wrap="square" lIns="0" tIns="0" rIns="0" bIns="0" anchor="b" anchorCtr="1">
            <a:spAutoFit/>
          </a:bodyPr>
          <a:lstStyle/>
          <a:p>
            <a:pPr eaLnBrk="0" hangingPunct="0">
              <a:lnSpc>
                <a:spcPts val="31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8.2. Удостоверяющий центр</a:t>
            </a:r>
            <a:br>
              <a:rPr lang="ru-RU" sz="3000" b="1" i="1" dirty="0" smtClean="0">
                <a:solidFill>
                  <a:srgbClr val="FF3300"/>
                </a:solidFill>
                <a:effectLst>
                  <a:outerShdw dist="50800" dir="2700000" algn="ctr" rotWithShape="0">
                    <a:srgbClr val="660066"/>
                  </a:outerShdw>
                </a:effectLst>
                <a:latin typeface="Arial" charset="0"/>
              </a:rPr>
            </a:br>
            <a:r>
              <a:rPr lang="ru-RU" b="1" i="1" dirty="0" smtClean="0">
                <a:solidFill>
                  <a:srgbClr val="FF3300"/>
                </a:solidFill>
                <a:effectLst>
                  <a:outerShdw dist="50800" dir="2700000" algn="ctr" rotWithShape="0">
                    <a:srgbClr val="660066"/>
                  </a:outerShdw>
                </a:effectLst>
                <a:latin typeface="Arial" charset="0"/>
              </a:rPr>
              <a:t>8.2.1. Ответственность УЦ</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091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600"/>
              </a:lnSpc>
            </a:pPr>
            <a:r>
              <a:rPr lang="ru-RU" sz="4000" i="1" dirty="0" smtClean="0">
                <a:solidFill>
                  <a:srgbClr val="FF0066"/>
                </a:solidFill>
              </a:rPr>
              <a:t>Это доверие должно подтверждаться независимыми аудиторскими проверками </a:t>
            </a:r>
            <a:r>
              <a:rPr lang="ru-RU" sz="4000" dirty="0" smtClean="0">
                <a:solidFill>
                  <a:srgbClr val="000099"/>
                </a:solidFill>
              </a:rPr>
              <a:t>(внутренними, внешними или обеими), результаты которых должны быть доступны пользователям УЦ.</a:t>
            </a:r>
          </a:p>
          <a:p>
            <a:pPr hangingPunct="0">
              <a:lnSpc>
                <a:spcPts val="4600"/>
              </a:lnSpc>
            </a:pPr>
            <a:r>
              <a:rPr lang="ru-RU" sz="4000" dirty="0" smtClean="0">
                <a:solidFill>
                  <a:srgbClr val="000099"/>
                </a:solidFill>
              </a:rPr>
              <a:t>УЦ несёт ответственность за:</a:t>
            </a:r>
            <a:endParaRPr lang="ru-RU" sz="4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50900"/>
            <a:ext cx="8001000" cy="5463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3400"/>
              </a:lnSpc>
              <a:spcBef>
                <a:spcPts val="600"/>
              </a:spcBef>
              <a:buClr>
                <a:srgbClr val="FF0066"/>
              </a:buClr>
              <a:buSzPct val="90000"/>
              <a:buFont typeface="+mj-lt"/>
              <a:buAutoNum type="alphaLcPeriod"/>
              <a:defRPr/>
            </a:pPr>
            <a:r>
              <a:rPr lang="ru-RU" i="1" dirty="0" smtClean="0">
                <a:solidFill>
                  <a:srgbClr val="FF0066"/>
                </a:solidFill>
              </a:rPr>
              <a:t>идентификацию</a:t>
            </a:r>
            <a:r>
              <a:rPr lang="ru-RU" dirty="0" smtClean="0">
                <a:solidFill>
                  <a:srgbClr val="000099"/>
                </a:solidFill>
              </a:rPr>
              <a:t> объектов/субъектов, информация о которых представлена для получения СЕРТ|ОК;</a:t>
            </a:r>
          </a:p>
          <a:p>
            <a:pPr marL="365125" indent="-365125" algn="l">
              <a:lnSpc>
                <a:spcPts val="3400"/>
              </a:lnSpc>
              <a:spcBef>
                <a:spcPts val="600"/>
              </a:spcBef>
              <a:buClr>
                <a:srgbClr val="FF0066"/>
              </a:buClr>
              <a:buSzPct val="90000"/>
              <a:buFont typeface="+mj-lt"/>
              <a:buAutoNum type="alphaLcPeriod"/>
              <a:defRPr/>
            </a:pPr>
            <a:r>
              <a:rPr lang="ru-RU" i="1" dirty="0" smtClean="0">
                <a:solidFill>
                  <a:srgbClr val="FF0066"/>
                </a:solidFill>
              </a:rPr>
              <a:t>обеспечение безопасности </a:t>
            </a:r>
            <a:r>
              <a:rPr lang="ru-RU" dirty="0" smtClean="0">
                <a:solidFill>
                  <a:srgbClr val="000099"/>
                </a:solidFill>
              </a:rPr>
              <a:t>процедуры сертификации и закрытого ключа, используемого для подписи информации об открытом ключе;</a:t>
            </a:r>
          </a:p>
          <a:p>
            <a:pPr marL="365125" indent="-365125" algn="l">
              <a:lnSpc>
                <a:spcPts val="3400"/>
              </a:lnSpc>
              <a:spcBef>
                <a:spcPts val="1200"/>
              </a:spcBef>
              <a:buClr>
                <a:srgbClr val="FF0066"/>
              </a:buClr>
              <a:buSzPct val="90000"/>
              <a:buFont typeface="+mj-lt"/>
              <a:buAutoNum type="alphaLcPeriod"/>
              <a:defRPr/>
            </a:pPr>
            <a:r>
              <a:rPr lang="ru-RU" i="1" dirty="0" smtClean="0">
                <a:solidFill>
                  <a:srgbClr val="FF0066"/>
                </a:solidFill>
              </a:rPr>
              <a:t>формирование определяемых системой данных</a:t>
            </a:r>
            <a:r>
              <a:rPr lang="ru-RU" dirty="0" smtClean="0">
                <a:solidFill>
                  <a:srgbClr val="000099"/>
                </a:solidFill>
              </a:rPr>
              <a:t>, которые будут включены в информацию об открытом ключе, например, серийный номер СЕРТ|ОК, идентификация УЦ и др.;</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850900"/>
            <a:ext cx="8001000" cy="5514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441325" algn="l">
              <a:lnSpc>
                <a:spcPts val="3600"/>
              </a:lnSpc>
              <a:spcBef>
                <a:spcPts val="1200"/>
              </a:spcBef>
              <a:buClr>
                <a:srgbClr val="FF0066"/>
              </a:buClr>
              <a:buSzPct val="90000"/>
              <a:buFont typeface="+mj-lt"/>
              <a:buAutoNum type="alphaLcPeriod" startAt="4"/>
              <a:defRPr/>
            </a:pPr>
            <a:r>
              <a:rPr lang="ru-RU" i="1" dirty="0" smtClean="0">
                <a:solidFill>
                  <a:srgbClr val="FF0066"/>
                </a:solidFill>
              </a:rPr>
              <a:t>назначение и проверку </a:t>
            </a:r>
            <a:r>
              <a:rPr lang="ru-RU" dirty="0" smtClean="0">
                <a:solidFill>
                  <a:srgbClr val="000099"/>
                </a:solidFill>
              </a:rPr>
              <a:t>периодов действия, например, СЕРТ|ОК;</a:t>
            </a:r>
          </a:p>
          <a:p>
            <a:pPr marL="441325" indent="-441325" algn="l">
              <a:lnSpc>
                <a:spcPts val="3600"/>
              </a:lnSpc>
              <a:spcBef>
                <a:spcPts val="1200"/>
              </a:spcBef>
              <a:buClr>
                <a:srgbClr val="FF0066"/>
              </a:buClr>
              <a:buSzPct val="90000"/>
              <a:buFont typeface="+mj-lt"/>
              <a:buAutoNum type="alphaLcPeriod" startAt="4"/>
              <a:defRPr/>
            </a:pPr>
            <a:r>
              <a:rPr lang="ru-RU" i="1" dirty="0" smtClean="0">
                <a:solidFill>
                  <a:srgbClr val="FF0066"/>
                </a:solidFill>
              </a:rPr>
              <a:t>оповещение владельца </a:t>
            </a:r>
            <a:r>
              <a:rPr lang="ru-RU" dirty="0" smtClean="0">
                <a:solidFill>
                  <a:srgbClr val="000099"/>
                </a:solidFill>
              </a:rPr>
              <a:t>СЕРТ|ОК, указанного в данных об открытом ключе, о выпуске его СЕРТ|ОК;</a:t>
            </a:r>
          </a:p>
          <a:p>
            <a:pPr marL="441325" indent="-441325" algn="l">
              <a:lnSpc>
                <a:spcPts val="3600"/>
              </a:lnSpc>
              <a:spcBef>
                <a:spcPts val="1200"/>
              </a:spcBef>
              <a:buClr>
                <a:srgbClr val="FF0066"/>
              </a:buClr>
              <a:buSzPct val="90000"/>
              <a:buFont typeface="+mj-lt"/>
              <a:buAutoNum type="alphaLcPeriod" startAt="4"/>
              <a:defRPr/>
            </a:pPr>
            <a:r>
              <a:rPr lang="ru-RU" i="1" dirty="0" smtClean="0">
                <a:solidFill>
                  <a:srgbClr val="FF0066"/>
                </a:solidFill>
              </a:rPr>
              <a:t>предоставление гарантий </a:t>
            </a:r>
            <a:r>
              <a:rPr lang="ru-RU" dirty="0" smtClean="0">
                <a:solidFill>
                  <a:srgbClr val="000099"/>
                </a:solidFill>
              </a:rPr>
              <a:t>того, что двум различным объектам/субъектам не может быть присвоен один и тот же параметр подлинности, и таким образом каждый из них может быть однозначно аутентифицирован;</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1)</a:t>
            </a:r>
          </a:p>
        </p:txBody>
      </p:sp>
      <p:sp>
        <p:nvSpPr>
          <p:cNvPr id="6" name="Text Box 2"/>
          <p:cNvSpPr txBox="1">
            <a:spLocks noChangeArrowheads="1"/>
          </p:cNvSpPr>
          <p:nvPr/>
        </p:nvSpPr>
        <p:spPr bwMode="auto">
          <a:xfrm>
            <a:off x="927100" y="939800"/>
            <a:ext cx="8001000" cy="151323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2800"/>
              </a:lnSpc>
              <a:spcBef>
                <a:spcPts val="600"/>
              </a:spcBef>
              <a:buClr>
                <a:srgbClr val="FF0066"/>
              </a:buClr>
              <a:buSzPct val="90000"/>
              <a:buFont typeface="+mj-lt"/>
              <a:buAutoNum type="alphaLcPeriod" startAt="7"/>
              <a:defRPr/>
            </a:pPr>
            <a:r>
              <a:rPr lang="ru-RU" sz="2400" i="1" dirty="0" smtClean="0">
                <a:solidFill>
                  <a:srgbClr val="FF0066"/>
                </a:solidFill>
              </a:rPr>
              <a:t>обслуживание и выпуск</a:t>
            </a:r>
            <a:r>
              <a:rPr lang="ru-RU" sz="2400" dirty="0" smtClean="0">
                <a:solidFill>
                  <a:srgbClr val="000099"/>
                </a:solidFill>
              </a:rPr>
              <a:t> списков аннулированных СЕРТ|ОК;</a:t>
            </a:r>
          </a:p>
          <a:p>
            <a:pPr marL="365125" indent="-365125" algn="l">
              <a:lnSpc>
                <a:spcPts val="2800"/>
              </a:lnSpc>
              <a:spcBef>
                <a:spcPts val="600"/>
              </a:spcBef>
              <a:buClr>
                <a:srgbClr val="FF0066"/>
              </a:buClr>
              <a:buSzPct val="90000"/>
              <a:buFont typeface="+mj-lt"/>
              <a:buAutoNum type="alphaLcPeriod" startAt="7"/>
              <a:defRPr/>
            </a:pPr>
            <a:r>
              <a:rPr lang="ru-RU" sz="2400" i="1" dirty="0" smtClean="0">
                <a:solidFill>
                  <a:srgbClr val="FF0066"/>
                </a:solidFill>
              </a:rPr>
              <a:t>регистрация</a:t>
            </a:r>
            <a:r>
              <a:rPr lang="ru-RU" sz="2400" dirty="0" smtClean="0">
                <a:solidFill>
                  <a:srgbClr val="000099"/>
                </a:solidFill>
              </a:rPr>
              <a:t> всех итераций, осуществляемых в процедуре формирования СЕРТ|ОК.</a:t>
            </a:r>
          </a:p>
        </p:txBody>
      </p:sp>
      <p:sp>
        <p:nvSpPr>
          <p:cNvPr id="4" name="Text Box 2"/>
          <p:cNvSpPr txBox="1">
            <a:spLocks noChangeArrowheads="1"/>
          </p:cNvSpPr>
          <p:nvPr/>
        </p:nvSpPr>
        <p:spPr bwMode="auto">
          <a:xfrm>
            <a:off x="927100" y="2628900"/>
            <a:ext cx="7993063" cy="36598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200"/>
              </a:lnSpc>
            </a:pPr>
            <a:r>
              <a:rPr lang="ru-RU" sz="2600" dirty="0" smtClean="0">
                <a:solidFill>
                  <a:srgbClr val="000099"/>
                </a:solidFill>
              </a:rPr>
              <a:t>Один УЦ может сертифицировать информацию об открытом ключе другого УЦ с целью предоставления СЕРТ|ОК. Следовательно, </a:t>
            </a:r>
            <a:r>
              <a:rPr lang="ru-RU" sz="2600" i="1" dirty="0" smtClean="0">
                <a:solidFill>
                  <a:srgbClr val="FF0066"/>
                </a:solidFill>
              </a:rPr>
              <a:t>процедура аутентификации может использовать последовательность (цепочку) СЕРТ|ОК</a:t>
            </a:r>
            <a:r>
              <a:rPr lang="ru-RU" sz="2600" dirty="0" smtClean="0">
                <a:solidFill>
                  <a:srgbClr val="000099"/>
                </a:solidFill>
              </a:rPr>
              <a:t>. Первый СЕРТ|ОК в этой цепочке должен быть получен и аутентифицирован с помощью других средств, отличных от СЕРТ|ОК.</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4648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300"/>
              </a:lnSpc>
            </a:pPr>
            <a:r>
              <a:rPr lang="ru-RU" sz="2600" i="1" dirty="0" smtClean="0">
                <a:solidFill>
                  <a:srgbClr val="FF0066"/>
                </a:solidFill>
              </a:rPr>
              <a:t>База данных Каталога (БДК) может быть открытой</a:t>
            </a:r>
            <a:r>
              <a:rPr lang="ru-RU" sz="2600" dirty="0" smtClean="0">
                <a:solidFill>
                  <a:srgbClr val="000099"/>
                </a:solidFill>
              </a:rPr>
              <a:t>, и если это так, то </a:t>
            </a:r>
            <a:r>
              <a:rPr lang="ru-RU" sz="2600" i="1" dirty="0" smtClean="0">
                <a:solidFill>
                  <a:srgbClr val="FF0066"/>
                </a:solidFill>
              </a:rPr>
              <a:t>В</a:t>
            </a:r>
            <a:r>
              <a:rPr lang="ru-RU" sz="2600" dirty="0" smtClean="0">
                <a:solidFill>
                  <a:srgbClr val="000099"/>
                </a:solidFill>
              </a:rPr>
              <a:t> может получить СЕРТ объекта </a:t>
            </a:r>
            <a:r>
              <a:rPr lang="ru-RU" sz="2600" i="1" dirty="0" smtClean="0">
                <a:solidFill>
                  <a:srgbClr val="FF0066"/>
                </a:solidFill>
              </a:rPr>
              <a:t>А</a:t>
            </a:r>
            <a:r>
              <a:rPr lang="ru-RU" sz="2600" dirty="0" smtClean="0">
                <a:solidFill>
                  <a:srgbClr val="000099"/>
                </a:solidFill>
              </a:rPr>
              <a:t> непосредственно из сегмента БДК этого объекта (7). Если УЦ объектов </a:t>
            </a:r>
            <a:r>
              <a:rPr lang="ru-RU" sz="2600" i="1" dirty="0" smtClean="0">
                <a:solidFill>
                  <a:srgbClr val="FF0066"/>
                </a:solidFill>
              </a:rPr>
              <a:t>А</a:t>
            </a:r>
            <a:r>
              <a:rPr lang="ru-RU" sz="2600" dirty="0" smtClean="0">
                <a:solidFill>
                  <a:srgbClr val="000099"/>
                </a:solidFill>
              </a:rPr>
              <a:t> и </a:t>
            </a:r>
            <a:r>
              <a:rPr lang="ru-RU" sz="2600" i="1" dirty="0" smtClean="0">
                <a:solidFill>
                  <a:srgbClr val="FF0066"/>
                </a:solidFill>
              </a:rPr>
              <a:t>В</a:t>
            </a:r>
            <a:r>
              <a:rPr lang="ru-RU" sz="2600" dirty="0" smtClean="0">
                <a:solidFill>
                  <a:srgbClr val="000099"/>
                </a:solidFill>
              </a:rPr>
              <a:t> имеют соглашение по перекрёстной рассылке (8), то </a:t>
            </a:r>
            <a:r>
              <a:rPr lang="ru-RU" sz="2600" i="1" dirty="0" smtClean="0">
                <a:solidFill>
                  <a:srgbClr val="FF0066"/>
                </a:solidFill>
              </a:rPr>
              <a:t>В</a:t>
            </a:r>
            <a:r>
              <a:rPr lang="ru-RU" sz="2600" dirty="0" smtClean="0">
                <a:solidFill>
                  <a:srgbClr val="000099"/>
                </a:solidFill>
              </a:rPr>
              <a:t> может найти СЕРТ объекта </a:t>
            </a:r>
            <a:r>
              <a:rPr lang="ru-RU" sz="2600" i="1" dirty="0" smtClean="0">
                <a:solidFill>
                  <a:srgbClr val="FF0066"/>
                </a:solidFill>
              </a:rPr>
              <a:t>А</a:t>
            </a:r>
            <a:r>
              <a:rPr lang="ru-RU" sz="2600" dirty="0" smtClean="0">
                <a:solidFill>
                  <a:srgbClr val="000099"/>
                </a:solidFill>
              </a:rPr>
              <a:t> в своём собственном сегменте БДК (10). В противном случае, </a:t>
            </a:r>
            <a:r>
              <a:rPr lang="ru-RU" sz="2600" i="1" dirty="0" smtClean="0">
                <a:solidFill>
                  <a:srgbClr val="FF0066"/>
                </a:solidFill>
              </a:rPr>
              <a:t>А</a:t>
            </a:r>
            <a:r>
              <a:rPr lang="ru-RU" sz="2600" dirty="0" smtClean="0">
                <a:solidFill>
                  <a:srgbClr val="000099"/>
                </a:solidFill>
              </a:rPr>
              <a:t> направит свой собственный СЕРТ объекту </a:t>
            </a:r>
            <a:r>
              <a:rPr lang="ru-RU" sz="2600" i="1" dirty="0" smtClean="0">
                <a:solidFill>
                  <a:srgbClr val="FF0066"/>
                </a:solidFill>
              </a:rPr>
              <a:t>В</a:t>
            </a:r>
            <a:r>
              <a:rPr lang="ru-RU" sz="2600" dirty="0" smtClean="0">
                <a:solidFill>
                  <a:srgbClr val="000099"/>
                </a:solidFill>
              </a:rPr>
              <a:t> </a:t>
            </a:r>
            <a:r>
              <a:rPr lang="ru-RU" sz="2600" dirty="0" err="1" smtClean="0">
                <a:solidFill>
                  <a:srgbClr val="000099"/>
                </a:solidFill>
              </a:rPr>
              <a:t>в</a:t>
            </a:r>
            <a:r>
              <a:rPr lang="ru-RU" sz="2600" dirty="0" smtClean="0">
                <a:solidFill>
                  <a:srgbClr val="000099"/>
                </a:solidFill>
              </a:rPr>
              <a:t> рамках информационного взаимодействия, или в период процедуры формирования ключа, определяемой соответствующим протоколом (11).</a:t>
            </a:r>
            <a:endParaRPr lang="ru-RU" sz="2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428750"/>
            <a:ext cx="7993063" cy="470603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700"/>
              </a:lnSpc>
            </a:pPr>
            <a:r>
              <a:rPr lang="ru-RU" sz="3000" i="1" dirty="0" smtClean="0">
                <a:solidFill>
                  <a:srgbClr val="FF0066"/>
                </a:solidFill>
              </a:rPr>
              <a:t>УЦ должен иметь доступ к средству обеспечения безопасности (СРБ)</a:t>
            </a:r>
            <a:r>
              <a:rPr lang="ru-RU" sz="3000" dirty="0" smtClean="0">
                <a:solidFill>
                  <a:srgbClr val="000099"/>
                </a:solidFill>
              </a:rPr>
              <a:t>, которое способно сформировать пару ассиметричных ключей для использования этим УЦ. Процедура формирования должна </a:t>
            </a:r>
            <a:r>
              <a:rPr lang="ru-RU" sz="3000" i="1" dirty="0" smtClean="0">
                <a:solidFill>
                  <a:srgbClr val="FF0066"/>
                </a:solidFill>
              </a:rPr>
              <a:t>гарантировать непредсказуемость ключевой информации</a:t>
            </a:r>
            <a:r>
              <a:rPr lang="ru-RU" sz="3000" dirty="0" smtClean="0">
                <a:solidFill>
                  <a:srgbClr val="000099"/>
                </a:solidFill>
              </a:rPr>
              <a:t>. Ни один нарушитель не должен извлечь какой-либо пользы от знания процедуры формирования.</a:t>
            </a:r>
            <a:endParaRPr lang="ru-RU" sz="3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397545"/>
          </a:xfrm>
          <a:prstGeom prst="rect">
            <a:avLst/>
          </a:prstGeom>
          <a:noFill/>
          <a:ln w="9525">
            <a:noFill/>
            <a:miter lim="800000"/>
            <a:headEnd/>
            <a:tailEnd/>
          </a:ln>
          <a:effectLst/>
        </p:spPr>
        <p:txBody>
          <a:bodyPr wrap="square" lIns="0" tIns="0" rIns="0" bIns="0" anchor="b" anchorCtr="1">
            <a:spAutoFit/>
          </a:bodyPr>
          <a:lstStyle/>
          <a:p>
            <a:pPr eaLnBrk="0" hangingPunct="0">
              <a:lnSpc>
                <a:spcPts val="3100"/>
              </a:lnSpc>
              <a:buClr>
                <a:srgbClr val="FFFF00"/>
              </a:buClr>
              <a:buSzPct val="80000"/>
              <a:buFont typeface="Wingdings" pitchFamily="2" charset="2"/>
              <a:buNone/>
            </a:pPr>
            <a:r>
              <a:rPr lang="ru-RU" b="1" i="1" dirty="0" smtClean="0">
                <a:solidFill>
                  <a:srgbClr val="FF3300"/>
                </a:solidFill>
                <a:effectLst>
                  <a:outerShdw dist="50800" dir="2700000" algn="ctr" rotWithShape="0">
                    <a:srgbClr val="660066"/>
                  </a:outerShdw>
                </a:effectLst>
                <a:latin typeface="Arial" charset="0"/>
              </a:rPr>
              <a:t>8.2.2. Пара ассиметричных ключей УЦ</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4648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300"/>
              </a:lnSpc>
            </a:pPr>
            <a:r>
              <a:rPr lang="ru-RU" sz="2600" i="1" dirty="0" smtClean="0">
                <a:solidFill>
                  <a:srgbClr val="FF0066"/>
                </a:solidFill>
              </a:rPr>
              <a:t>Закрытый ключ УЦ используется для подписи информации об открытом ключе объекта/субъекта</a:t>
            </a:r>
            <a:r>
              <a:rPr lang="ru-RU" sz="2600" dirty="0" smtClean="0">
                <a:solidFill>
                  <a:srgbClr val="000099"/>
                </a:solidFill>
              </a:rPr>
              <a:t>. Так как обладание таким ключом могло бы позволить нарушителю разыграть маскарад под маской УЦ и формировать фальшивые СЕРТ|ОК, закрытый ключ должен иметь высокий уровень защиты. Таким образом, закрытый ключ УЦ должен быть хорошо защищён, когда он используется внутри средства обеспечения ключами. Ключ должен иметь максимальную защиту, если он используется за пределами средства обеспечения ключами.</a:t>
            </a:r>
            <a:endParaRPr lang="ru-RU" sz="2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50900"/>
            <a:ext cx="7993063" cy="54648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300"/>
              </a:lnSpc>
            </a:pPr>
            <a:r>
              <a:rPr lang="ru-RU" sz="2600" i="1" dirty="0" smtClean="0">
                <a:solidFill>
                  <a:srgbClr val="FF0066"/>
                </a:solidFill>
              </a:rPr>
              <a:t>Целостность проверочного открытого ключа УЦ является обязательным условием безопасности системы сертификации открытых ключей</a:t>
            </a:r>
            <a:r>
              <a:rPr lang="ru-RU" sz="2600" dirty="0" smtClean="0">
                <a:solidFill>
                  <a:srgbClr val="000099"/>
                </a:solidFill>
              </a:rPr>
              <a:t>. Если открытый ключ УЦ не указан в СЕРТ|ОК, то должны быть предприняты дополнительные меры предосторожности, которые бы гарантировали аутентифицированное (надёжное) распределение этого ключа. На стороне пользователя также должны быть соблюдены необходимые условия, которые бы гарантировали подлинность хранящейся копии открытого ключа УЦ.</a:t>
            </a:r>
            <a:endParaRPr lang="ru-RU" sz="2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5090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200"/>
              </a:lnSpc>
            </a:pPr>
            <a:r>
              <a:rPr lang="ru-RU" sz="3600" i="1" dirty="0" smtClean="0">
                <a:solidFill>
                  <a:srgbClr val="FF0066"/>
                </a:solidFill>
              </a:rPr>
              <a:t>Проверочный открытый ключ УЦ используется для подтверждения подлинности СЕРТ|ОК других пользователей</a:t>
            </a:r>
            <a:r>
              <a:rPr lang="ru-RU" sz="3600" dirty="0" smtClean="0">
                <a:solidFill>
                  <a:srgbClr val="000099"/>
                </a:solidFill>
              </a:rPr>
              <a:t>. Перед тем, как использовать открытый ключ УЦ, пользователь должен удостовериться, что на текущий момент проверочный ключ является действительным.</a:t>
            </a:r>
            <a:endParaRPr lang="ru-RU" sz="3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584450"/>
            <a:ext cx="7993063" cy="18466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600"/>
              </a:lnSpc>
            </a:pPr>
            <a:r>
              <a:rPr lang="ru-RU" sz="3200" dirty="0" smtClean="0">
                <a:solidFill>
                  <a:srgbClr val="000099"/>
                </a:solidFill>
              </a:rPr>
              <a:t>На рис. 11. представлена </a:t>
            </a:r>
            <a:r>
              <a:rPr lang="ru-RU" sz="3200" i="1" dirty="0" smtClean="0">
                <a:solidFill>
                  <a:srgbClr val="FF0066"/>
                </a:solidFill>
              </a:rPr>
              <a:t>базовая модель</a:t>
            </a:r>
            <a:r>
              <a:rPr lang="ru-RU" sz="3200" dirty="0" smtClean="0">
                <a:solidFill>
                  <a:srgbClr val="000099"/>
                </a:solidFill>
              </a:rPr>
              <a:t>, которая распределяет основные функции между логическими объектами:</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1538883"/>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8.3. Процедура сертификации</a:t>
            </a:r>
            <a:br>
              <a:rPr lang="ru-RU" sz="3000" b="1" i="1" dirty="0" smtClean="0">
                <a:solidFill>
                  <a:srgbClr val="FF3300"/>
                </a:solidFill>
                <a:effectLst>
                  <a:outerShdw dist="50800" dir="2700000" algn="ctr" rotWithShape="0">
                    <a:srgbClr val="660066"/>
                  </a:outerShdw>
                </a:effectLst>
                <a:latin typeface="Arial" charset="0"/>
              </a:rPr>
            </a:br>
            <a:r>
              <a:rPr lang="ru-RU" b="1" i="1" dirty="0" smtClean="0">
                <a:solidFill>
                  <a:srgbClr val="FF3300"/>
                </a:solidFill>
                <a:effectLst>
                  <a:outerShdw dist="50800" dir="2700000" algn="ctr" rotWithShape="0">
                    <a:srgbClr val="660066"/>
                  </a:outerShdw>
                </a:effectLst>
                <a:latin typeface="Arial" charset="0"/>
              </a:rPr>
              <a:t>8.3.1. Модель сертификации</a:t>
            </a:r>
            <a:br>
              <a:rPr lang="ru-RU" b="1" i="1" dirty="0" smtClean="0">
                <a:solidFill>
                  <a:srgbClr val="FF3300"/>
                </a:solidFill>
                <a:effectLst>
                  <a:outerShdw dist="50800" dir="2700000" algn="ctr" rotWithShape="0">
                    <a:srgbClr val="660066"/>
                  </a:outerShdw>
                </a:effectLst>
                <a:latin typeface="Arial" charset="0"/>
              </a:rPr>
            </a:br>
            <a:r>
              <a:rPr lang="ru-RU" b="1" i="1" dirty="0" smtClean="0">
                <a:solidFill>
                  <a:srgbClr val="FF3300"/>
                </a:solidFill>
                <a:effectLst>
                  <a:outerShdw dist="50800" dir="2700000" algn="ctr" rotWithShape="0">
                    <a:srgbClr val="660066"/>
                  </a:outerShdw>
                </a:effectLst>
                <a:latin typeface="Arial" charset="0"/>
              </a:rPr>
              <a:t>открытого ключа</a:t>
            </a:r>
          </a:p>
          <a:p>
            <a:pPr eaLnBrk="0" hangingPunct="0">
              <a:lnSpc>
                <a:spcPts val="3000"/>
              </a:lnSpc>
              <a:buClr>
                <a:srgbClr val="FFFF00"/>
              </a:buClr>
              <a:buSzPct val="80000"/>
              <a:buFont typeface="Wingdings" pitchFamily="2" charset="2"/>
              <a:buNone/>
            </a:pPr>
            <a:r>
              <a:rPr lang="ru-RU" sz="2600" b="1" i="1" dirty="0" smtClean="0">
                <a:solidFill>
                  <a:srgbClr val="FF3300"/>
                </a:solidFill>
                <a:effectLst>
                  <a:outerShdw dist="50800" dir="2700000" algn="ctr" rotWithShape="0">
                    <a:srgbClr val="660066"/>
                  </a:outerShdw>
                </a:effectLst>
                <a:latin typeface="Arial" charset="0"/>
              </a:rPr>
              <a:t>8.3.1.1. Базовая модель</a:t>
            </a:r>
          </a:p>
        </p:txBody>
      </p:sp>
      <p:sp>
        <p:nvSpPr>
          <p:cNvPr id="6" name="Text Box 2"/>
          <p:cNvSpPr txBox="1">
            <a:spLocks noChangeArrowheads="1"/>
          </p:cNvSpPr>
          <p:nvPr/>
        </p:nvSpPr>
        <p:spPr bwMode="auto">
          <a:xfrm>
            <a:off x="927100" y="4495800"/>
            <a:ext cx="8001000" cy="184665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600"/>
              </a:lnSpc>
              <a:spcBef>
                <a:spcPts val="600"/>
              </a:spcBef>
              <a:buClr>
                <a:srgbClr val="FF0066"/>
              </a:buClr>
              <a:buSzPct val="90000"/>
              <a:buFont typeface="Wingdings" pitchFamily="2" charset="2"/>
              <a:buChar char="q"/>
              <a:defRPr/>
            </a:pPr>
            <a:r>
              <a:rPr lang="ru-RU" sz="3000" i="1" dirty="0" smtClean="0">
                <a:solidFill>
                  <a:srgbClr val="FF0066"/>
                </a:solidFill>
              </a:rPr>
              <a:t>УЦ (Certification Authority)</a:t>
            </a:r>
            <a:r>
              <a:rPr lang="ru-RU" sz="3000" dirty="0" smtClean="0">
                <a:solidFill>
                  <a:srgbClr val="000099"/>
                </a:solidFill>
              </a:rPr>
              <a:t>. Несёт ответственность за сертификацию информации об открытом ключе пользователя;</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50900"/>
            <a:ext cx="8001000" cy="550759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3000"/>
              </a:lnSpc>
              <a:spcBef>
                <a:spcPts val="600"/>
              </a:spcBef>
              <a:buClr>
                <a:srgbClr val="FF0066"/>
              </a:buClr>
              <a:buSzPct val="90000"/>
              <a:buFont typeface="Wingdings" pitchFamily="2" charset="2"/>
              <a:buChar char="q"/>
              <a:defRPr/>
            </a:pPr>
            <a:r>
              <a:rPr lang="ru-RU" sz="2400" i="1" dirty="0" smtClean="0">
                <a:solidFill>
                  <a:srgbClr val="FF0066"/>
                </a:solidFill>
              </a:rPr>
              <a:t>Центр эксплуатации и сопровождения службы Единого каталога (ЦКТ, Directory </a:t>
            </a:r>
            <a:r>
              <a:rPr lang="en-US" sz="2400" i="1" dirty="0" smtClean="0">
                <a:solidFill>
                  <a:srgbClr val="FF0066"/>
                </a:solidFill>
              </a:rPr>
              <a:t>Maintenance</a:t>
            </a:r>
            <a:r>
              <a:rPr lang="ru-RU" sz="2400" i="1" dirty="0" smtClean="0">
                <a:solidFill>
                  <a:srgbClr val="FF0066"/>
                </a:solidFill>
              </a:rPr>
              <a:t> Authority)</a:t>
            </a:r>
            <a:r>
              <a:rPr lang="ru-RU" sz="2400" dirty="0" smtClean="0">
                <a:solidFill>
                  <a:srgbClr val="000099"/>
                </a:solidFill>
              </a:rPr>
              <a:t>. Несёт ответственность за изготовление СЕРТ|ОК, доступных в интерактивном режиме (</a:t>
            </a:r>
            <a:r>
              <a:rPr lang="en-US" sz="2400" dirty="0" smtClean="0">
                <a:solidFill>
                  <a:srgbClr val="000099"/>
                </a:solidFill>
              </a:rPr>
              <a:t>on</a:t>
            </a:r>
            <a:r>
              <a:rPr lang="ru-RU" sz="2400" dirty="0" smtClean="0">
                <a:solidFill>
                  <a:srgbClr val="000099"/>
                </a:solidFill>
              </a:rPr>
              <a:t>-</a:t>
            </a:r>
            <a:r>
              <a:rPr lang="en-US" sz="2400" dirty="0" smtClean="0">
                <a:solidFill>
                  <a:srgbClr val="000099"/>
                </a:solidFill>
              </a:rPr>
              <a:t>line</a:t>
            </a:r>
            <a:r>
              <a:rPr lang="ru-RU" sz="2400" dirty="0" smtClean="0">
                <a:solidFill>
                  <a:srgbClr val="000099"/>
                </a:solidFill>
              </a:rPr>
              <a:t>) и готовых к использованию их владельцами (пользователями);</a:t>
            </a:r>
          </a:p>
          <a:p>
            <a:pPr marL="365125" indent="-365125" algn="l">
              <a:lnSpc>
                <a:spcPts val="3000"/>
              </a:lnSpc>
              <a:spcBef>
                <a:spcPts val="600"/>
              </a:spcBef>
              <a:buClr>
                <a:srgbClr val="FF0066"/>
              </a:buClr>
              <a:buSzPct val="90000"/>
              <a:buFont typeface="Wingdings" pitchFamily="2" charset="2"/>
              <a:buChar char="q"/>
              <a:defRPr/>
            </a:pPr>
            <a:r>
              <a:rPr lang="ru-RU" sz="2400" i="1" dirty="0" smtClean="0">
                <a:solidFill>
                  <a:srgbClr val="FF0066"/>
                </a:solidFill>
              </a:rPr>
              <a:t>генератор ключей (</a:t>
            </a:r>
            <a:r>
              <a:rPr lang="en-US" sz="2400" i="1" dirty="0" smtClean="0">
                <a:solidFill>
                  <a:srgbClr val="FF0066"/>
                </a:solidFill>
              </a:rPr>
              <a:t>Key Generator</a:t>
            </a:r>
            <a:r>
              <a:rPr lang="ru-RU" sz="2400" i="1" dirty="0" smtClean="0">
                <a:solidFill>
                  <a:srgbClr val="FF0066"/>
                </a:solidFill>
              </a:rPr>
              <a:t>)</a:t>
            </a:r>
            <a:r>
              <a:rPr lang="ru-RU" sz="2400" dirty="0" smtClean="0">
                <a:solidFill>
                  <a:srgbClr val="000099"/>
                </a:solidFill>
              </a:rPr>
              <a:t>. Несёт ответственность за формирование пары ассиметричных ключей;</a:t>
            </a:r>
          </a:p>
          <a:p>
            <a:pPr marL="365125" indent="-365125" algn="l">
              <a:lnSpc>
                <a:spcPts val="3000"/>
              </a:lnSpc>
              <a:spcBef>
                <a:spcPts val="600"/>
              </a:spcBef>
              <a:buClr>
                <a:srgbClr val="FF0066"/>
              </a:buClr>
              <a:buSzPct val="90000"/>
              <a:buFont typeface="Wingdings" pitchFamily="2" charset="2"/>
              <a:buChar char="q"/>
              <a:defRPr/>
            </a:pPr>
            <a:r>
              <a:rPr lang="ru-RU" sz="2400" i="1" dirty="0" smtClean="0">
                <a:solidFill>
                  <a:srgbClr val="FF0066"/>
                </a:solidFill>
              </a:rPr>
              <a:t>Центр регистрации (ЦРГ, </a:t>
            </a:r>
            <a:r>
              <a:rPr lang="en-US" sz="2400" i="1" dirty="0" smtClean="0">
                <a:solidFill>
                  <a:srgbClr val="FF0066"/>
                </a:solidFill>
              </a:rPr>
              <a:t>Registration Authority</a:t>
            </a:r>
            <a:r>
              <a:rPr lang="ru-RU" sz="2400" i="1" dirty="0" smtClean="0">
                <a:solidFill>
                  <a:srgbClr val="FF0066"/>
                </a:solidFill>
              </a:rPr>
              <a:t>)</a:t>
            </a:r>
            <a:r>
              <a:rPr lang="ru-RU" sz="2400" dirty="0" smtClean="0">
                <a:solidFill>
                  <a:srgbClr val="000099"/>
                </a:solidFill>
              </a:rPr>
              <a:t>. Несёт ответственность за предоставление в УЦ достоверных параметров подлинности пользователей;</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762000"/>
            <a:ext cx="8001000" cy="571169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indent="-365125" algn="l">
              <a:lnSpc>
                <a:spcPts val="3100"/>
              </a:lnSpc>
              <a:spcBef>
                <a:spcPts val="600"/>
              </a:spcBef>
              <a:buClr>
                <a:srgbClr val="FF0066"/>
              </a:buClr>
              <a:buSzPct val="90000"/>
              <a:buFont typeface="Wingdings" pitchFamily="2" charset="2"/>
              <a:buChar char="q"/>
              <a:defRPr/>
            </a:pPr>
            <a:r>
              <a:rPr lang="ru-RU" sz="2600" i="1" dirty="0" smtClean="0">
                <a:solidFill>
                  <a:srgbClr val="FF0066"/>
                </a:solidFill>
              </a:rPr>
              <a:t>пользователь (объект А)</a:t>
            </a:r>
            <a:r>
              <a:rPr lang="ru-RU" sz="2600" dirty="0" smtClean="0">
                <a:solidFill>
                  <a:srgbClr val="000099"/>
                </a:solidFill>
              </a:rPr>
              <a:t>. Связи между логическими объектами модели и соответствующие требования к безопасности этих связей будут рассмотрены ниже более детально. Логические объекты могут быть совмещёнными. Например, объект </a:t>
            </a:r>
            <a:r>
              <a:rPr lang="ru-RU" sz="2600" i="1" dirty="0" smtClean="0">
                <a:solidFill>
                  <a:srgbClr val="FF0066"/>
                </a:solidFill>
              </a:rPr>
              <a:t>А</a:t>
            </a:r>
            <a:r>
              <a:rPr lang="ru-RU" sz="2600" dirty="0" smtClean="0">
                <a:solidFill>
                  <a:srgbClr val="000099"/>
                </a:solidFill>
              </a:rPr>
              <a:t> и генератор ключей могут рассматриваться как один объект, если пользователь формирует пару ассиметричных ключей самостоятельно, или УЦ и генератор ключей также могут рассматриваться как один объект, если УЦ формирует пары ключей от имени пользователей.</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550" y="5740400"/>
            <a:ext cx="7921625" cy="73866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400" b="1" dirty="0" smtClean="0">
                <a:solidFill>
                  <a:srgbClr val="C00000"/>
                </a:solidFill>
              </a:rPr>
              <a:t>Рис. 11. Базовая модель сертификации</a:t>
            </a:r>
            <a:br>
              <a:rPr lang="ru-RU" sz="2400" b="1" dirty="0" smtClean="0">
                <a:solidFill>
                  <a:srgbClr val="C00000"/>
                </a:solidFill>
              </a:rPr>
            </a:br>
            <a:r>
              <a:rPr lang="ru-RU" sz="2400" b="1" dirty="0" smtClean="0">
                <a:solidFill>
                  <a:srgbClr val="C00000"/>
                </a:solidFill>
              </a:rPr>
              <a:t>открытого ключа</a:t>
            </a:r>
            <a:endParaRPr lang="ru-RU" sz="2400" b="1" dirty="0">
              <a:solidFill>
                <a:srgbClr val="C00000"/>
              </a:solidFill>
            </a:endParaRPr>
          </a:p>
        </p:txBody>
      </p:sp>
      <p:sp>
        <p:nvSpPr>
          <p:cNvPr id="149"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grpSp>
        <p:nvGrpSpPr>
          <p:cNvPr id="63" name="Группа 62"/>
          <p:cNvGrpSpPr/>
          <p:nvPr/>
        </p:nvGrpSpPr>
        <p:grpSpPr>
          <a:xfrm>
            <a:off x="1016000" y="1073150"/>
            <a:ext cx="7867650" cy="4222750"/>
            <a:chOff x="971550" y="1339850"/>
            <a:chExt cx="7867650" cy="4222750"/>
          </a:xfrm>
        </p:grpSpPr>
        <p:cxnSp>
          <p:nvCxnSpPr>
            <p:cNvPr id="11" name="AutoShape 11"/>
            <p:cNvCxnSpPr>
              <a:cxnSpLocks noChangeShapeType="1"/>
              <a:stCxn id="1031" idx="1"/>
              <a:endCxn id="7" idx="3"/>
            </p:cNvCxnSpPr>
            <p:nvPr/>
          </p:nvCxnSpPr>
          <p:spPr bwMode="auto">
            <a:xfrm rot="10800000">
              <a:off x="6083300" y="2907071"/>
              <a:ext cx="266700" cy="1434"/>
            </a:xfrm>
            <a:prstGeom prst="straightConnector1">
              <a:avLst/>
            </a:prstGeom>
            <a:noFill/>
            <a:ln w="57150">
              <a:solidFill>
                <a:srgbClr val="FF0066"/>
              </a:solidFill>
              <a:round/>
              <a:headEnd/>
              <a:tailEnd/>
            </a:ln>
          </p:spPr>
        </p:cxnSp>
        <p:cxnSp>
          <p:nvCxnSpPr>
            <p:cNvPr id="9" name="AutoShape 8"/>
            <p:cNvCxnSpPr>
              <a:cxnSpLocks noChangeShapeType="1"/>
              <a:stCxn id="6" idx="1"/>
              <a:endCxn id="5" idx="0"/>
            </p:cNvCxnSpPr>
            <p:nvPr/>
          </p:nvCxnSpPr>
          <p:spPr bwMode="auto">
            <a:xfrm rot="10800000" flipV="1">
              <a:off x="2216150" y="1752804"/>
              <a:ext cx="1511300" cy="742745"/>
            </a:xfrm>
            <a:prstGeom prst="straightConnector1">
              <a:avLst/>
            </a:prstGeom>
            <a:noFill/>
            <a:ln w="57150">
              <a:solidFill>
                <a:srgbClr val="FF0066"/>
              </a:solidFill>
              <a:round/>
              <a:headEnd/>
              <a:tailEnd/>
            </a:ln>
          </p:spPr>
        </p:cxnSp>
        <p:cxnSp>
          <p:nvCxnSpPr>
            <p:cNvPr id="10" name="AutoShape 9"/>
            <p:cNvCxnSpPr>
              <a:cxnSpLocks noChangeShapeType="1"/>
              <a:stCxn id="1031" idx="0"/>
              <a:endCxn id="6" idx="3"/>
            </p:cNvCxnSpPr>
            <p:nvPr/>
          </p:nvCxnSpPr>
          <p:spPr bwMode="auto">
            <a:xfrm rot="16200000" flipV="1">
              <a:off x="6467578" y="1368528"/>
              <a:ext cx="742745" cy="1511300"/>
            </a:xfrm>
            <a:prstGeom prst="straightConnector1">
              <a:avLst/>
            </a:prstGeom>
            <a:noFill/>
            <a:ln w="57150">
              <a:solidFill>
                <a:srgbClr val="FF0066"/>
              </a:solidFill>
              <a:round/>
              <a:headEnd/>
              <a:tailEnd/>
            </a:ln>
          </p:spPr>
        </p:cxnSp>
        <p:cxnSp>
          <p:nvCxnSpPr>
            <p:cNvPr id="1034" name="AutoShape 10"/>
            <p:cNvCxnSpPr>
              <a:cxnSpLocks noChangeShapeType="1"/>
              <a:stCxn id="7" idx="1"/>
              <a:endCxn id="5" idx="3"/>
            </p:cNvCxnSpPr>
            <p:nvPr/>
          </p:nvCxnSpPr>
          <p:spPr bwMode="auto">
            <a:xfrm rot="10800000" flipV="1">
              <a:off x="3460750" y="2907071"/>
              <a:ext cx="266700" cy="1434"/>
            </a:xfrm>
            <a:prstGeom prst="straightConnector1">
              <a:avLst/>
            </a:prstGeom>
            <a:noFill/>
            <a:ln w="57150">
              <a:solidFill>
                <a:srgbClr val="FF0066"/>
              </a:solidFill>
              <a:round/>
              <a:headEnd/>
              <a:tailEnd/>
            </a:ln>
          </p:spPr>
        </p:cxnSp>
        <p:cxnSp>
          <p:nvCxnSpPr>
            <p:cNvPr id="12" name="AutoShape 12"/>
            <p:cNvCxnSpPr>
              <a:cxnSpLocks noChangeShapeType="1"/>
              <a:stCxn id="5" idx="2"/>
              <a:endCxn id="8" idx="1"/>
            </p:cNvCxnSpPr>
            <p:nvPr/>
          </p:nvCxnSpPr>
          <p:spPr bwMode="auto">
            <a:xfrm rot="16200000" flipH="1">
              <a:off x="2329068" y="3208542"/>
              <a:ext cx="1285465" cy="1511300"/>
            </a:xfrm>
            <a:prstGeom prst="straightConnector1">
              <a:avLst/>
            </a:prstGeom>
            <a:noFill/>
            <a:ln w="57150">
              <a:solidFill>
                <a:srgbClr val="FF0066"/>
              </a:solidFill>
              <a:round/>
              <a:headEnd/>
              <a:tailEnd/>
            </a:ln>
          </p:spPr>
        </p:cxnSp>
        <p:cxnSp>
          <p:nvCxnSpPr>
            <p:cNvPr id="13" name="AutoShape 13"/>
            <p:cNvCxnSpPr>
              <a:cxnSpLocks noChangeShapeType="1"/>
              <a:stCxn id="1031" idx="2"/>
              <a:endCxn id="8" idx="3"/>
            </p:cNvCxnSpPr>
            <p:nvPr/>
          </p:nvCxnSpPr>
          <p:spPr bwMode="auto">
            <a:xfrm rot="5400000">
              <a:off x="6196218" y="3208542"/>
              <a:ext cx="1285465" cy="1511300"/>
            </a:xfrm>
            <a:prstGeom prst="straightConnector1">
              <a:avLst/>
            </a:prstGeom>
            <a:noFill/>
            <a:ln w="57150">
              <a:solidFill>
                <a:srgbClr val="FF0066"/>
              </a:solidFill>
              <a:round/>
              <a:headEnd/>
              <a:tailEnd/>
            </a:ln>
          </p:spPr>
        </p:cxnSp>
        <p:sp>
          <p:nvSpPr>
            <p:cNvPr id="5" name="Text Box 3"/>
            <p:cNvSpPr txBox="1">
              <a:spLocks noChangeArrowheads="1"/>
            </p:cNvSpPr>
            <p:nvPr/>
          </p:nvSpPr>
          <p:spPr bwMode="auto">
            <a:xfrm>
              <a:off x="971550" y="2495550"/>
              <a:ext cx="2489200" cy="825910"/>
            </a:xfrm>
            <a:prstGeom prst="rect">
              <a:avLst/>
            </a:prstGeom>
            <a:solidFill>
              <a:srgbClr val="E1FFE1"/>
            </a:solidFill>
            <a:ln w="3810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300"/>
                </a:lnSpc>
                <a:spcBef>
                  <a:spcPct val="0"/>
                </a:spcBef>
                <a:spcAft>
                  <a:spcPts val="0"/>
                </a:spcAft>
                <a:buClrTx/>
                <a:buSzTx/>
                <a:buFontTx/>
                <a:buNone/>
                <a:tabLst/>
              </a:pPr>
              <a:r>
                <a:rPr kumimoji="0" lang="ru-RU" b="1" i="0" u="none" strike="noStrike" cap="none" normalizeH="0" baseline="0" smtClean="0">
                  <a:ln>
                    <a:noFill/>
                  </a:ln>
                  <a:solidFill>
                    <a:srgbClr val="C00000"/>
                  </a:solidFill>
                  <a:effectLst>
                    <a:outerShdw dist="38100" dir="2700000" algn="ctr" rotWithShape="0">
                      <a:schemeClr val="bg1">
                        <a:lumMod val="75000"/>
                      </a:schemeClr>
                    </a:outerShdw>
                  </a:effectLst>
                  <a:latin typeface="+mn-lt"/>
                  <a:cs typeface="Arial" pitchFamily="34" charset="0"/>
                </a:rPr>
                <a:t>Объект </a:t>
              </a:r>
              <a:r>
                <a:rPr kumimoji="0" lang="ru-RU" b="1" i="1" u="none" strike="noStrike" cap="none" normalizeH="0" baseline="0" smtClean="0">
                  <a:ln>
                    <a:noFill/>
                  </a:ln>
                  <a:solidFill>
                    <a:srgbClr val="C00000"/>
                  </a:solidFill>
                  <a:effectLst>
                    <a:outerShdw dist="38100" dir="2700000" algn="ctr" rotWithShape="0">
                      <a:schemeClr val="bg1">
                        <a:lumMod val="75000"/>
                      </a:schemeClr>
                    </a:outerShdw>
                  </a:effectLst>
                  <a:latin typeface="+mn-lt"/>
                  <a:cs typeface="Arial" pitchFamily="34" charset="0"/>
                </a:rPr>
                <a:t>А</a:t>
              </a:r>
              <a:endParaRPr kumimoji="0" lang="ru-RU" b="1" i="0" u="none" strike="noStrike" cap="none" normalizeH="0" baseline="0" smtClean="0">
                <a:ln>
                  <a:noFill/>
                </a:ln>
                <a:solidFill>
                  <a:srgbClr val="C00000"/>
                </a:solidFill>
                <a:effectLst>
                  <a:outerShdw dist="38100" dir="2700000" algn="ctr" rotWithShape="0">
                    <a:schemeClr val="bg1">
                      <a:lumMod val="75000"/>
                    </a:schemeClr>
                  </a:outerShdw>
                </a:effectLst>
                <a:latin typeface="+mn-lt"/>
                <a:cs typeface="Arial" pitchFamily="34" charset="0"/>
              </a:endParaRPr>
            </a:p>
          </p:txBody>
        </p:sp>
        <p:sp>
          <p:nvSpPr>
            <p:cNvPr id="6" name="Text Box 4"/>
            <p:cNvSpPr txBox="1">
              <a:spLocks noChangeArrowheads="1"/>
            </p:cNvSpPr>
            <p:nvPr/>
          </p:nvSpPr>
          <p:spPr bwMode="auto">
            <a:xfrm>
              <a:off x="3727450" y="1339850"/>
              <a:ext cx="2355850" cy="825910"/>
            </a:xfrm>
            <a:prstGeom prst="rect">
              <a:avLst/>
            </a:prstGeom>
            <a:solidFill>
              <a:schemeClr val="accent6">
                <a:lumMod val="20000"/>
                <a:lumOff val="80000"/>
              </a:schemeClr>
            </a:solidFill>
            <a:ln w="3810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mn-lt"/>
                  <a:cs typeface="Arial" pitchFamily="34" charset="0"/>
                </a:rPr>
                <a:t>Генератор</a:t>
              </a:r>
            </a:p>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mn-lt"/>
                  <a:cs typeface="Arial" pitchFamily="34" charset="0"/>
                </a:rPr>
                <a:t>ключей</a:t>
              </a:r>
            </a:p>
          </p:txBody>
        </p:sp>
        <p:sp>
          <p:nvSpPr>
            <p:cNvPr id="7" name="Text Box 5"/>
            <p:cNvSpPr txBox="1">
              <a:spLocks noChangeArrowheads="1"/>
            </p:cNvSpPr>
            <p:nvPr/>
          </p:nvSpPr>
          <p:spPr bwMode="auto">
            <a:xfrm>
              <a:off x="3727450" y="2494116"/>
              <a:ext cx="2355850" cy="825910"/>
            </a:xfrm>
            <a:prstGeom prst="rect">
              <a:avLst/>
            </a:prstGeom>
            <a:solidFill>
              <a:schemeClr val="accent3"/>
            </a:solidFill>
            <a:ln w="3810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mn-lt"/>
                  <a:cs typeface="Arial" pitchFamily="34" charset="0"/>
                </a:rPr>
                <a:t>Центр</a:t>
              </a:r>
            </a:p>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smtClean="0">
                  <a:ln>
                    <a:noFill/>
                  </a:ln>
                  <a:solidFill>
                    <a:srgbClr val="C00000"/>
                  </a:solidFill>
                  <a:effectLst>
                    <a:outerShdw dist="38100" dir="2700000" algn="ctr" rotWithShape="0">
                      <a:schemeClr val="bg1">
                        <a:lumMod val="75000"/>
                      </a:schemeClr>
                    </a:outerShdw>
                  </a:effectLst>
                  <a:latin typeface="+mn-lt"/>
                  <a:cs typeface="Arial" pitchFamily="34" charset="0"/>
                </a:rPr>
                <a:t>регистрации</a:t>
              </a:r>
            </a:p>
          </p:txBody>
        </p:sp>
        <p:sp>
          <p:nvSpPr>
            <p:cNvPr id="8" name="Text Box 6"/>
            <p:cNvSpPr txBox="1">
              <a:spLocks noChangeArrowheads="1"/>
            </p:cNvSpPr>
            <p:nvPr/>
          </p:nvSpPr>
          <p:spPr bwMode="auto">
            <a:xfrm>
              <a:off x="3727450" y="3651250"/>
              <a:ext cx="2355850" cy="1911350"/>
            </a:xfrm>
            <a:prstGeom prst="rect">
              <a:avLst/>
            </a:prstGeom>
            <a:solidFill>
              <a:srgbClr val="FFE1E1"/>
            </a:solidFill>
            <a:ln w="3810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dirty="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Центр</a:t>
              </a:r>
            </a:p>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dirty="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эксплуатации и сопровождения Службы единого каталога</a:t>
              </a:r>
            </a:p>
          </p:txBody>
        </p:sp>
        <p:sp>
          <p:nvSpPr>
            <p:cNvPr id="1031" name="Text Box 7"/>
            <p:cNvSpPr txBox="1">
              <a:spLocks noChangeArrowheads="1"/>
            </p:cNvSpPr>
            <p:nvPr/>
          </p:nvSpPr>
          <p:spPr bwMode="auto">
            <a:xfrm>
              <a:off x="6350000" y="2495550"/>
              <a:ext cx="2489200" cy="825910"/>
            </a:xfrm>
            <a:prstGeom prst="rect">
              <a:avLst/>
            </a:prstGeom>
            <a:solidFill>
              <a:srgbClr val="CCECFF"/>
            </a:solidFill>
            <a:ln w="3810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dirty="0" smtClean="0">
                  <a:ln>
                    <a:noFill/>
                  </a:ln>
                  <a:solidFill>
                    <a:srgbClr val="C00000"/>
                  </a:solidFill>
                  <a:effectLst>
                    <a:outerShdw dist="38100" dir="2700000" algn="ctr" rotWithShape="0">
                      <a:schemeClr val="bg1">
                        <a:lumMod val="75000"/>
                      </a:schemeClr>
                    </a:outerShdw>
                  </a:effectLst>
                  <a:latin typeface="Arial Narrow" pitchFamily="34" charset="0"/>
                  <a:cs typeface="Arial" pitchFamily="34" charset="0"/>
                </a:rPr>
                <a:t>Удостоверяющий центр</a:t>
              </a:r>
            </a:p>
          </p:txBody>
        </p:sp>
      </p:gr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53091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600"/>
              </a:lnSpc>
            </a:pPr>
            <a:r>
              <a:rPr lang="ru-RU" sz="4000" dirty="0" smtClean="0">
                <a:solidFill>
                  <a:srgbClr val="000099"/>
                </a:solidFill>
              </a:rPr>
              <a:t>Следует обратить внимание на то, чтобы </a:t>
            </a:r>
            <a:r>
              <a:rPr lang="ru-RU" sz="4000" i="1" dirty="0" smtClean="0">
                <a:solidFill>
                  <a:srgbClr val="FF0066"/>
                </a:solidFill>
              </a:rPr>
              <a:t>СЕРТ|ОК, изготовленный совмещенным УЦ и ЦРГ</a:t>
            </a:r>
            <a:r>
              <a:rPr lang="ru-RU" sz="4000" dirty="0" smtClean="0">
                <a:solidFill>
                  <a:srgbClr val="000099"/>
                </a:solidFill>
              </a:rPr>
              <a:t> был бы точно таким же, как если бы он был изготовлен УЦ или ЦРГ, которые разделены и функционируют самостоятельно.</a:t>
            </a:r>
            <a:endParaRPr lang="ru-RU" sz="4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384300"/>
            <a:ext cx="7993063" cy="48337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800"/>
              </a:lnSpc>
            </a:pPr>
            <a:r>
              <a:rPr lang="ru-RU" sz="3100" i="1" dirty="0" smtClean="0">
                <a:solidFill>
                  <a:srgbClr val="FF0066"/>
                </a:solidFill>
              </a:rPr>
              <a:t>Рассмотрим связи между логическими объектами базовой модели и соответствующие требования к безопасности этих связей</a:t>
            </a:r>
            <a:r>
              <a:rPr lang="ru-RU" sz="3100" dirty="0" smtClean="0">
                <a:solidFill>
                  <a:srgbClr val="000099"/>
                </a:solidFill>
              </a:rPr>
              <a:t>. Не все из рассматриваемых ниже связей будут устанавливаться в реальных ИТС. Например, задачи, решаемые ЦРГ, УЦ и генератором ключей, могут быть объединены. В базовой модели возможны следующие связи:</a:t>
            </a:r>
            <a:endParaRPr lang="ru-RU" sz="31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38472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sz="2600" b="1" i="1" dirty="0" smtClean="0">
                <a:solidFill>
                  <a:srgbClr val="FF3300"/>
                </a:solidFill>
                <a:effectLst>
                  <a:outerShdw dist="50800" dir="2700000" algn="ctr" rotWithShape="0">
                    <a:srgbClr val="660066"/>
                  </a:outerShdw>
                </a:effectLst>
                <a:latin typeface="Arial" charset="0"/>
              </a:rPr>
              <a:t>8.3.1.2. Связи в процедуре сертификации</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550" y="5918200"/>
            <a:ext cx="7921625" cy="61555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000" b="1" dirty="0" smtClean="0">
                <a:solidFill>
                  <a:srgbClr val="C00000"/>
                </a:solidFill>
              </a:rPr>
              <a:t>Рис. 7. Распределение ключей между двумя ССБ</a:t>
            </a:r>
            <a:br>
              <a:rPr lang="ru-RU" sz="2000" b="1" dirty="0" smtClean="0">
                <a:solidFill>
                  <a:srgbClr val="C00000"/>
                </a:solidFill>
              </a:rPr>
            </a:br>
            <a:r>
              <a:rPr lang="ru-RU" sz="2000" b="1" dirty="0" smtClean="0">
                <a:solidFill>
                  <a:srgbClr val="C00000"/>
                </a:solidFill>
              </a:rPr>
              <a:t>с использованием ассиметричных методов</a:t>
            </a:r>
            <a:endParaRPr lang="ru-RU" sz="2000" b="1" dirty="0">
              <a:solidFill>
                <a:srgbClr val="C00000"/>
              </a:solidFill>
            </a:endParaRPr>
          </a:p>
        </p:txBody>
      </p:sp>
      <p:sp>
        <p:nvSpPr>
          <p:cNvPr id="149"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grpSp>
        <p:nvGrpSpPr>
          <p:cNvPr id="111" name="Группа 110"/>
          <p:cNvGrpSpPr/>
          <p:nvPr/>
        </p:nvGrpSpPr>
        <p:grpSpPr>
          <a:xfrm>
            <a:off x="971550" y="1028700"/>
            <a:ext cx="7893051" cy="4596766"/>
            <a:chOff x="971550" y="1028700"/>
            <a:chExt cx="7893051" cy="4596766"/>
          </a:xfrm>
        </p:grpSpPr>
        <p:sp>
          <p:nvSpPr>
            <p:cNvPr id="212" name="Rectangle 10"/>
            <p:cNvSpPr>
              <a:spLocks noChangeArrowheads="1"/>
            </p:cNvSpPr>
            <p:nvPr/>
          </p:nvSpPr>
          <p:spPr bwMode="auto">
            <a:xfrm>
              <a:off x="5283200" y="1028700"/>
              <a:ext cx="3581401" cy="4311650"/>
            </a:xfrm>
            <a:prstGeom prst="rect">
              <a:avLst/>
            </a:prstGeom>
            <a:solidFill>
              <a:srgbClr val="CCFFFF">
                <a:alpha val="50196"/>
              </a:srgbClr>
            </a:solidFill>
            <a:ln w="38100">
              <a:solidFill>
                <a:srgbClr val="0070C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34" name="Rectangle 10"/>
            <p:cNvSpPr>
              <a:spLocks noChangeArrowheads="1"/>
            </p:cNvSpPr>
            <p:nvPr/>
          </p:nvSpPr>
          <p:spPr bwMode="auto">
            <a:xfrm>
              <a:off x="971550" y="1050925"/>
              <a:ext cx="3600450" cy="4311650"/>
            </a:xfrm>
            <a:prstGeom prst="rect">
              <a:avLst/>
            </a:prstGeom>
            <a:solidFill>
              <a:srgbClr val="CCFFFF">
                <a:alpha val="50196"/>
              </a:srgbClr>
            </a:solidFill>
            <a:ln w="38100">
              <a:solidFill>
                <a:srgbClr val="0070C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50" name="Text Box 26"/>
            <p:cNvSpPr txBox="1">
              <a:spLocks noChangeArrowheads="1"/>
            </p:cNvSpPr>
            <p:nvPr/>
          </p:nvSpPr>
          <p:spPr bwMode="auto">
            <a:xfrm>
              <a:off x="7816850" y="1073150"/>
              <a:ext cx="1000396" cy="36933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Tahoma" pitchFamily="34" charset="0"/>
                  <a:cs typeface="Arial" pitchFamily="34" charset="0"/>
                </a:rPr>
                <a:t>ССБ В</a:t>
              </a:r>
              <a:endPar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Arial" pitchFamily="34" charset="0"/>
                <a:cs typeface="Arial" pitchFamily="34" charset="0"/>
              </a:endParaRPr>
            </a:p>
          </p:txBody>
        </p:sp>
        <p:grpSp>
          <p:nvGrpSpPr>
            <p:cNvPr id="10" name="Group 41"/>
            <p:cNvGrpSpPr>
              <a:grpSpLocks/>
            </p:cNvGrpSpPr>
            <p:nvPr/>
          </p:nvGrpSpPr>
          <p:grpSpPr bwMode="auto">
            <a:xfrm>
              <a:off x="4705350" y="4095750"/>
              <a:ext cx="495299" cy="462916"/>
              <a:chOff x="2558" y="12306"/>
              <a:chExt cx="456" cy="456"/>
            </a:xfrm>
          </p:grpSpPr>
          <p:sp>
            <p:nvSpPr>
              <p:cNvPr id="1066"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1067"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7</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192" name="Group 41"/>
            <p:cNvGrpSpPr>
              <a:grpSpLocks/>
            </p:cNvGrpSpPr>
            <p:nvPr/>
          </p:nvGrpSpPr>
          <p:grpSpPr bwMode="auto">
            <a:xfrm>
              <a:off x="4705350" y="5162550"/>
              <a:ext cx="495299" cy="462916"/>
              <a:chOff x="2558" y="12306"/>
              <a:chExt cx="456" cy="456"/>
            </a:xfrm>
          </p:grpSpPr>
          <p:sp>
            <p:nvSpPr>
              <p:cNvPr id="193"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94"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11</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cxnSp>
          <p:nvCxnSpPr>
            <p:cNvPr id="140" name="AutoShape 32"/>
            <p:cNvCxnSpPr>
              <a:cxnSpLocks noChangeShapeType="1"/>
            </p:cNvCxnSpPr>
            <p:nvPr/>
          </p:nvCxnSpPr>
          <p:spPr bwMode="auto">
            <a:xfrm rot="10800000">
              <a:off x="2660650" y="5029200"/>
              <a:ext cx="4489450" cy="1588"/>
            </a:xfrm>
            <a:prstGeom prst="straightConnector1">
              <a:avLst/>
            </a:prstGeom>
            <a:noFill/>
            <a:ln w="57150">
              <a:solidFill>
                <a:srgbClr val="FF3300"/>
              </a:solidFill>
              <a:prstDash val="sysDash"/>
              <a:round/>
              <a:headEnd type="triangle" w="lg" len="lg"/>
              <a:tailEnd type="triangle" w="lg" len="lg"/>
            </a:ln>
          </p:spPr>
        </p:cxnSp>
        <p:sp>
          <p:nvSpPr>
            <p:cNvPr id="52" name="Text Box 26"/>
            <p:cNvSpPr txBox="1">
              <a:spLocks noChangeArrowheads="1"/>
            </p:cNvSpPr>
            <p:nvPr/>
          </p:nvSpPr>
          <p:spPr bwMode="auto">
            <a:xfrm>
              <a:off x="1016000" y="1073150"/>
              <a:ext cx="1000396" cy="36933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Tahoma" pitchFamily="34" charset="0"/>
                  <a:cs typeface="Arial" pitchFamily="34" charset="0"/>
                </a:rPr>
                <a:t>ССБ А</a:t>
              </a:r>
              <a:endPar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Arial" pitchFamily="34" charset="0"/>
                <a:cs typeface="Arial" pitchFamily="34" charset="0"/>
              </a:endParaRPr>
            </a:p>
          </p:txBody>
        </p:sp>
        <p:sp>
          <p:nvSpPr>
            <p:cNvPr id="58" name="Полилиния 57"/>
            <p:cNvSpPr/>
            <p:nvPr/>
          </p:nvSpPr>
          <p:spPr bwMode="auto">
            <a:xfrm>
              <a:off x="2660650" y="3695700"/>
              <a:ext cx="622300" cy="666751"/>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triangle" w="lg" len="lg"/>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1" name="Полилиния 60"/>
            <p:cNvSpPr/>
            <p:nvPr/>
          </p:nvSpPr>
          <p:spPr bwMode="auto">
            <a:xfrm rot="5400000">
              <a:off x="6616699" y="3651251"/>
              <a:ext cx="488949" cy="577851"/>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2" name="Полилиния 61"/>
            <p:cNvSpPr/>
            <p:nvPr/>
          </p:nvSpPr>
          <p:spPr bwMode="auto">
            <a:xfrm flipH="1">
              <a:off x="6172200" y="3651250"/>
              <a:ext cx="977900" cy="755649"/>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grpSp>
          <p:nvGrpSpPr>
            <p:cNvPr id="46" name="Группа 45"/>
            <p:cNvGrpSpPr/>
            <p:nvPr/>
          </p:nvGrpSpPr>
          <p:grpSpPr>
            <a:xfrm>
              <a:off x="5994400" y="2695575"/>
              <a:ext cx="755650" cy="1022350"/>
              <a:chOff x="5994400" y="3073400"/>
              <a:chExt cx="755650" cy="1022350"/>
            </a:xfrm>
          </p:grpSpPr>
          <p:grpSp>
            <p:nvGrpSpPr>
              <p:cNvPr id="4" name="Group 7"/>
              <p:cNvGrpSpPr>
                <a:grpSpLocks/>
              </p:cNvGrpSpPr>
              <p:nvPr/>
            </p:nvGrpSpPr>
            <p:grpSpPr bwMode="auto">
              <a:xfrm>
                <a:off x="5994400" y="3073400"/>
                <a:ext cx="755650" cy="1022350"/>
                <a:chOff x="1706" y="6111"/>
                <a:chExt cx="798" cy="1635"/>
              </a:xfrm>
              <a:solidFill>
                <a:schemeClr val="tx2">
                  <a:lumMod val="20000"/>
                  <a:lumOff val="80000"/>
                </a:schemeClr>
              </a:solidFill>
            </p:grpSpPr>
            <p:sp>
              <p:nvSpPr>
                <p:cNvPr id="1032" name="AutoShape 8"/>
                <p:cNvSpPr>
                  <a:spLocks noChangeArrowheads="1"/>
                </p:cNvSpPr>
                <p:nvPr/>
              </p:nvSpPr>
              <p:spPr bwMode="auto">
                <a:xfrm>
                  <a:off x="1706" y="6150"/>
                  <a:ext cx="798" cy="1596"/>
                </a:xfrm>
                <a:prstGeom prst="can">
                  <a:avLst>
                    <a:gd name="adj" fmla="val 33260"/>
                  </a:avLst>
                </a:prstGeom>
                <a:solidFill>
                  <a:srgbClr val="000099"/>
                </a:solidFill>
                <a:ln w="28575">
                  <a:solidFill>
                    <a:srgbClr val="000099"/>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3" name="AutoShape 9"/>
                <p:cNvSpPr>
                  <a:spLocks noChangeArrowheads="1"/>
                </p:cNvSpPr>
                <p:nvPr/>
              </p:nvSpPr>
              <p:spPr bwMode="auto">
                <a:xfrm>
                  <a:off x="1709" y="6111"/>
                  <a:ext cx="795" cy="1596"/>
                </a:xfrm>
                <a:prstGeom prst="can">
                  <a:avLst>
                    <a:gd name="adj" fmla="val 36014"/>
                  </a:avLst>
                </a:prstGeom>
                <a:grpFill/>
                <a:ln w="28575">
                  <a:solidFill>
                    <a:srgbClr val="000099"/>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45" name="WordArt 4"/>
              <p:cNvSpPr>
                <a:spLocks noChangeArrowheads="1" noChangeShapeType="1" noTextEdit="1"/>
              </p:cNvSpPr>
              <p:nvPr/>
            </p:nvSpPr>
            <p:spPr bwMode="auto">
              <a:xfrm>
                <a:off x="6038850" y="3295650"/>
                <a:ext cx="666750" cy="711200"/>
              </a:xfrm>
              <a:prstGeom prst="rect">
                <a:avLst/>
              </a:prstGeom>
            </p:spPr>
            <p:txBody>
              <a:bodyPr wrap="none" fromWordArt="1">
                <a:prstTxWarp prst="textCanDown">
                  <a:avLst>
                    <a:gd name="adj" fmla="val 13205"/>
                  </a:avLst>
                </a:prstTxWarp>
              </a:bodyPr>
              <a:lstStyle/>
              <a:p>
                <a:pPr algn="ctr" rtl="0"/>
                <a:r>
                  <a:rPr lang="ru-RU" sz="3600"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 БДК </a:t>
                </a:r>
              </a:p>
              <a:p>
                <a:pPr algn="ctr" rtl="0"/>
                <a:r>
                  <a:rPr lang="ru-RU" sz="3600"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 (</a:t>
                </a:r>
                <a:r>
                  <a:rPr lang="ru-RU" sz="3600" i="1"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В</a:t>
                </a:r>
                <a:r>
                  <a:rPr lang="ru-RU" sz="3600"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 </a:t>
                </a:r>
                <a:endParaRPr lang="ru-RU" sz="3600" kern="10" spc="0" dirty="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endParaRPr>
              </a:p>
            </p:txBody>
          </p:sp>
        </p:grpSp>
        <p:grpSp>
          <p:nvGrpSpPr>
            <p:cNvPr id="41" name="Группа 40"/>
            <p:cNvGrpSpPr/>
            <p:nvPr/>
          </p:nvGrpSpPr>
          <p:grpSpPr>
            <a:xfrm>
              <a:off x="7150100" y="3695700"/>
              <a:ext cx="1600196" cy="1466850"/>
              <a:chOff x="6616700" y="3384550"/>
              <a:chExt cx="1600196" cy="1466850"/>
            </a:xfrm>
          </p:grpSpPr>
          <p:sp>
            <p:nvSpPr>
              <p:cNvPr id="37" name="Куб 36"/>
              <p:cNvSpPr/>
              <p:nvPr/>
            </p:nvSpPr>
            <p:spPr bwMode="auto">
              <a:xfrm>
                <a:off x="6616700" y="3384550"/>
                <a:ext cx="1600196" cy="1466850"/>
              </a:xfrm>
              <a:prstGeom prst="cube">
                <a:avLst>
                  <a:gd name="adj" fmla="val 17768"/>
                </a:avLst>
              </a:prstGeom>
              <a:solidFill>
                <a:schemeClr val="accent6">
                  <a:lumMod val="20000"/>
                  <a:lumOff val="80000"/>
                </a:schemeClr>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40" name="Text Box 48"/>
              <p:cNvSpPr txBox="1">
                <a:spLocks noChangeArrowheads="1"/>
              </p:cNvSpPr>
              <p:nvPr/>
            </p:nvSpPr>
            <p:spPr bwMode="auto">
              <a:xfrm>
                <a:off x="6616700" y="3784600"/>
                <a:ext cx="1333500" cy="977900"/>
              </a:xfrm>
              <a:prstGeom prst="rect">
                <a:avLst/>
              </a:prstGeom>
              <a:noFill/>
              <a:ln w="38100">
                <a:noFill/>
                <a:prstDash val="solid"/>
                <a:miter lim="800000"/>
                <a:headEnd/>
                <a:tailEnd/>
              </a:ln>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000099"/>
                    </a:solidFill>
                    <a:effectLst>
                      <a:outerShdw dist="38100" dir="2700000" algn="ctr" rotWithShape="0">
                        <a:schemeClr val="bg1">
                          <a:lumMod val="75000"/>
                        </a:schemeClr>
                      </a:outerShdw>
                    </a:effectLst>
                    <a:latin typeface="+mn-lt"/>
                    <a:cs typeface="Arial" pitchFamily="34" charset="0"/>
                  </a:rPr>
                  <a:t>Объект</a:t>
                </a:r>
              </a:p>
              <a:p>
                <a:pPr marL="0" marR="0" lvl="0" indent="0" algn="ctr" defTabSz="914400" rtl="0" eaLnBrk="1" fontAlgn="base" latinLnBrk="0" hangingPunct="1">
                  <a:lnSpc>
                    <a:spcPts val="2000"/>
                  </a:lnSpc>
                  <a:spcBef>
                    <a:spcPct val="0"/>
                  </a:spcBef>
                  <a:spcAft>
                    <a:spcPts val="0"/>
                  </a:spcAft>
                  <a:buClrTx/>
                  <a:buSzTx/>
                  <a:buFontTx/>
                  <a:buNone/>
                  <a:tabLst/>
                </a:pPr>
                <a:r>
                  <a:rPr lang="ru-RU" sz="2000" b="1" dirty="0" smtClean="0">
                    <a:solidFill>
                      <a:srgbClr val="000099"/>
                    </a:solidFill>
                    <a:effectLst>
                      <a:outerShdw dist="38100" dir="2700000" algn="ctr" rotWithShape="0">
                        <a:schemeClr val="bg1">
                          <a:lumMod val="75000"/>
                        </a:schemeClr>
                      </a:outerShdw>
                    </a:effectLst>
                    <a:latin typeface="+mn-lt"/>
                    <a:cs typeface="Arial" pitchFamily="34" charset="0"/>
                  </a:rPr>
                  <a:t>(сторона)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000099"/>
                    </a:solidFill>
                    <a:effectLst>
                      <a:outerShdw dist="38100" dir="2700000" algn="ctr" rotWithShape="0">
                        <a:schemeClr val="bg1">
                          <a:lumMod val="75000"/>
                        </a:schemeClr>
                      </a:outerShdw>
                    </a:effectLst>
                    <a:latin typeface="+mn-lt"/>
                    <a:cs typeface="Arial" pitchFamily="34" charset="0"/>
                  </a:rPr>
                  <a:t>«В»</a:t>
                </a:r>
              </a:p>
            </p:txBody>
          </p:sp>
        </p:grpSp>
        <p:sp>
          <p:nvSpPr>
            <p:cNvPr id="63" name="Полилиния 62"/>
            <p:cNvSpPr/>
            <p:nvPr/>
          </p:nvSpPr>
          <p:spPr bwMode="auto">
            <a:xfrm flipH="1">
              <a:off x="3683000" y="3651250"/>
              <a:ext cx="3467100" cy="10668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grpSp>
          <p:nvGrpSpPr>
            <p:cNvPr id="47" name="Группа 46"/>
            <p:cNvGrpSpPr/>
            <p:nvPr/>
          </p:nvGrpSpPr>
          <p:grpSpPr>
            <a:xfrm>
              <a:off x="3105150" y="2695575"/>
              <a:ext cx="755650" cy="1022350"/>
              <a:chOff x="5994400" y="3073400"/>
              <a:chExt cx="755650" cy="1022350"/>
            </a:xfrm>
          </p:grpSpPr>
          <p:grpSp>
            <p:nvGrpSpPr>
              <p:cNvPr id="48" name="Group 7"/>
              <p:cNvGrpSpPr>
                <a:grpSpLocks/>
              </p:cNvGrpSpPr>
              <p:nvPr/>
            </p:nvGrpSpPr>
            <p:grpSpPr bwMode="auto">
              <a:xfrm>
                <a:off x="5994400" y="3073400"/>
                <a:ext cx="755650" cy="1022350"/>
                <a:chOff x="1706" y="6111"/>
                <a:chExt cx="798" cy="1635"/>
              </a:xfrm>
              <a:solidFill>
                <a:schemeClr val="tx2">
                  <a:lumMod val="20000"/>
                  <a:lumOff val="80000"/>
                </a:schemeClr>
              </a:solidFill>
            </p:grpSpPr>
            <p:sp>
              <p:nvSpPr>
                <p:cNvPr id="50" name="AutoShape 8"/>
                <p:cNvSpPr>
                  <a:spLocks noChangeArrowheads="1"/>
                </p:cNvSpPr>
                <p:nvPr/>
              </p:nvSpPr>
              <p:spPr bwMode="auto">
                <a:xfrm>
                  <a:off x="1706" y="6150"/>
                  <a:ext cx="798" cy="1596"/>
                </a:xfrm>
                <a:prstGeom prst="can">
                  <a:avLst>
                    <a:gd name="adj" fmla="val 33260"/>
                  </a:avLst>
                </a:prstGeom>
                <a:solidFill>
                  <a:srgbClr val="000099"/>
                </a:solidFill>
                <a:ln w="28575">
                  <a:solidFill>
                    <a:srgbClr val="000099"/>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AutoShape 9"/>
                <p:cNvSpPr>
                  <a:spLocks noChangeArrowheads="1"/>
                </p:cNvSpPr>
                <p:nvPr/>
              </p:nvSpPr>
              <p:spPr bwMode="auto">
                <a:xfrm>
                  <a:off x="1709" y="6111"/>
                  <a:ext cx="795" cy="1596"/>
                </a:xfrm>
                <a:prstGeom prst="can">
                  <a:avLst>
                    <a:gd name="adj" fmla="val 36014"/>
                  </a:avLst>
                </a:prstGeom>
                <a:grpFill/>
                <a:ln w="28575">
                  <a:solidFill>
                    <a:srgbClr val="000099"/>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49" name="WordArt 4"/>
              <p:cNvSpPr>
                <a:spLocks noChangeArrowheads="1" noChangeShapeType="1" noTextEdit="1"/>
              </p:cNvSpPr>
              <p:nvPr/>
            </p:nvSpPr>
            <p:spPr bwMode="auto">
              <a:xfrm>
                <a:off x="6038850" y="3295650"/>
                <a:ext cx="666750" cy="711200"/>
              </a:xfrm>
              <a:prstGeom prst="rect">
                <a:avLst/>
              </a:prstGeom>
            </p:spPr>
            <p:txBody>
              <a:bodyPr wrap="none" fromWordArt="1">
                <a:prstTxWarp prst="textCanDown">
                  <a:avLst>
                    <a:gd name="adj" fmla="val 13205"/>
                  </a:avLst>
                </a:prstTxWarp>
              </a:bodyPr>
              <a:lstStyle/>
              <a:p>
                <a:pPr algn="ctr" rtl="0"/>
                <a:r>
                  <a:rPr lang="ru-RU" sz="3600"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 БДК </a:t>
                </a:r>
              </a:p>
              <a:p>
                <a:pPr algn="ctr" rtl="0"/>
                <a:r>
                  <a:rPr lang="ru-RU" sz="3600"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 (</a:t>
                </a:r>
                <a:r>
                  <a:rPr lang="ru-RU" sz="3600" i="1"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А</a:t>
                </a:r>
                <a:r>
                  <a:rPr lang="ru-RU" sz="3600" kern="10" spc="0" dirty="0" smtClean="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rPr>
                  <a:t>) </a:t>
                </a:r>
                <a:endParaRPr lang="ru-RU" sz="3600" kern="10" spc="0" dirty="0">
                  <a:ln w="9525">
                    <a:solidFill>
                      <a:srgbClr val="C00000"/>
                    </a:solidFill>
                    <a:round/>
                    <a:headEnd/>
                    <a:tailEnd/>
                  </a:ln>
                  <a:solidFill>
                    <a:srgbClr val="C00000"/>
                  </a:solidFill>
                  <a:effectLst>
                    <a:outerShdw dist="25400" dir="2700000" algn="ctr" rotWithShape="0">
                      <a:srgbClr val="FFFF00"/>
                    </a:outerShdw>
                  </a:effectLst>
                  <a:latin typeface="Verdana"/>
                  <a:ea typeface="Verdana"/>
                  <a:cs typeface="Verdana"/>
                </a:endParaRPr>
              </a:p>
            </p:txBody>
          </p:sp>
        </p:grpSp>
        <p:grpSp>
          <p:nvGrpSpPr>
            <p:cNvPr id="42" name="Группа 41"/>
            <p:cNvGrpSpPr/>
            <p:nvPr/>
          </p:nvGrpSpPr>
          <p:grpSpPr>
            <a:xfrm>
              <a:off x="1060450" y="3695700"/>
              <a:ext cx="1600200" cy="1466850"/>
              <a:chOff x="5461000" y="3917950"/>
              <a:chExt cx="1600200" cy="1466850"/>
            </a:xfrm>
          </p:grpSpPr>
          <p:sp>
            <p:nvSpPr>
              <p:cNvPr id="38" name="Куб 37"/>
              <p:cNvSpPr/>
              <p:nvPr/>
            </p:nvSpPr>
            <p:spPr bwMode="auto">
              <a:xfrm flipH="1">
                <a:off x="5461000" y="3917950"/>
                <a:ext cx="1600200" cy="1466850"/>
              </a:xfrm>
              <a:prstGeom prst="cube">
                <a:avLst>
                  <a:gd name="adj" fmla="val 17768"/>
                </a:avLst>
              </a:prstGeom>
              <a:solidFill>
                <a:srgbClr val="E5E5FF"/>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9" name="Text Box 48"/>
              <p:cNvSpPr txBox="1">
                <a:spLocks noChangeArrowheads="1"/>
              </p:cNvSpPr>
              <p:nvPr/>
            </p:nvSpPr>
            <p:spPr bwMode="auto">
              <a:xfrm>
                <a:off x="5772150" y="4406900"/>
                <a:ext cx="1244600" cy="844550"/>
              </a:xfrm>
              <a:prstGeom prst="rect">
                <a:avLst/>
              </a:prstGeom>
              <a:noFill/>
              <a:ln w="38100">
                <a:noFill/>
                <a:prstDash val="solid"/>
                <a:miter lim="800000"/>
                <a:headEnd/>
                <a:tailEnd/>
              </a:ln>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Объект</a:t>
                </a:r>
              </a:p>
              <a:p>
                <a:pPr marL="0" marR="0" lvl="0" indent="0" algn="ctr" defTabSz="914400" rtl="0" eaLnBrk="1" fontAlgn="base" latinLnBrk="0" hangingPunct="1">
                  <a:lnSpc>
                    <a:spcPts val="2000"/>
                  </a:lnSpc>
                  <a:spcBef>
                    <a:spcPct val="0"/>
                  </a:spcBef>
                  <a:spcAft>
                    <a:spcPts val="0"/>
                  </a:spcAft>
                  <a:buClrTx/>
                  <a:buSzTx/>
                  <a:buFontTx/>
                  <a:buNone/>
                  <a:tabLst/>
                </a:pPr>
                <a:r>
                  <a:rPr lang="ru-RU" sz="2000" b="1" dirty="0" smtClean="0">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(сторона)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«А»</a:t>
                </a:r>
              </a:p>
            </p:txBody>
          </p:sp>
        </p:grpSp>
        <p:sp>
          <p:nvSpPr>
            <p:cNvPr id="59" name="Полилиния 58"/>
            <p:cNvSpPr/>
            <p:nvPr/>
          </p:nvSpPr>
          <p:spPr bwMode="auto">
            <a:xfrm rot="10800000">
              <a:off x="1504950" y="1562100"/>
              <a:ext cx="800100" cy="2266946"/>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55" name="Полилиния 54"/>
            <p:cNvSpPr/>
            <p:nvPr/>
          </p:nvSpPr>
          <p:spPr bwMode="auto">
            <a:xfrm rot="5400000" flipH="1">
              <a:off x="1460500" y="2584450"/>
              <a:ext cx="1955800" cy="5334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0" name="Полилиния 59"/>
            <p:cNvSpPr/>
            <p:nvPr/>
          </p:nvSpPr>
          <p:spPr bwMode="auto">
            <a:xfrm flipV="1">
              <a:off x="7550150" y="1606550"/>
              <a:ext cx="755650" cy="2222499"/>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6" name="Полилиния 65"/>
            <p:cNvSpPr/>
            <p:nvPr/>
          </p:nvSpPr>
          <p:spPr bwMode="auto">
            <a:xfrm rot="16200000">
              <a:off x="6461125" y="2651125"/>
              <a:ext cx="1911350" cy="4445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cxnSp>
          <p:nvCxnSpPr>
            <p:cNvPr id="133" name="AutoShape 32"/>
            <p:cNvCxnSpPr>
              <a:cxnSpLocks noChangeShapeType="1"/>
            </p:cNvCxnSpPr>
            <p:nvPr/>
          </p:nvCxnSpPr>
          <p:spPr bwMode="auto">
            <a:xfrm rot="5400000">
              <a:off x="2994026" y="2339974"/>
              <a:ext cx="1022350" cy="2"/>
            </a:xfrm>
            <a:prstGeom prst="straightConnector1">
              <a:avLst/>
            </a:prstGeom>
            <a:noFill/>
            <a:ln w="57150">
              <a:solidFill>
                <a:srgbClr val="FF3300"/>
              </a:solidFill>
              <a:round/>
              <a:headEnd/>
              <a:tailEnd type="triangle" w="lg" len="lg"/>
            </a:ln>
          </p:spPr>
        </p:cxnSp>
        <p:sp>
          <p:nvSpPr>
            <p:cNvPr id="35" name="Багетная рамка 34"/>
            <p:cNvSpPr/>
            <p:nvPr/>
          </p:nvSpPr>
          <p:spPr bwMode="auto">
            <a:xfrm>
              <a:off x="2305050" y="1295400"/>
              <a:ext cx="2178050" cy="844550"/>
            </a:xfrm>
            <a:prstGeom prst="bevel">
              <a:avLst/>
            </a:prstGeom>
            <a:solidFill>
              <a:schemeClr val="accent5"/>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6" name="Text Box 48"/>
            <p:cNvSpPr txBox="1">
              <a:spLocks noChangeArrowheads="1"/>
            </p:cNvSpPr>
            <p:nvPr/>
          </p:nvSpPr>
          <p:spPr bwMode="auto">
            <a:xfrm>
              <a:off x="2438400" y="1562100"/>
              <a:ext cx="1911350" cy="400050"/>
            </a:xfrm>
            <a:prstGeom prst="rect">
              <a:avLst/>
            </a:prstGeom>
            <a:noFill/>
            <a:ln w="25400">
              <a:noFill/>
              <a:prstDash val="dashDot"/>
              <a:miter lim="800000"/>
              <a:headEnd/>
              <a:tailEnd/>
            </a:ln>
            <a:effectLst/>
          </p:spPr>
          <p:txBody>
            <a:bodyPr vert="horz" wrap="square" lIns="0" tIns="0" rIns="0" bIns="0" numCol="1" anchor="ctr" anchorCtr="1" compatLnSpc="1">
              <a:prstTxWarp prst="textNoShape">
                <a:avLst/>
              </a:prstTxWarp>
              <a:noAutofit/>
            </a:bodyPr>
            <a:lstStyle/>
            <a:p>
              <a:pPr marL="0" marR="0" lvl="0" indent="0" defTabSz="914400" rtl="0" eaLnBrk="1" fontAlgn="base" latinLnBrk="0" hangingPunct="1">
                <a:lnSpc>
                  <a:spcPts val="1800"/>
                </a:lnSpc>
                <a:spcBef>
                  <a:spcPct val="0"/>
                </a:spcBef>
                <a:spcAft>
                  <a:spcPts val="0"/>
                </a:spcAft>
                <a:buClrTx/>
                <a:buSzTx/>
                <a:buFontTx/>
                <a:buNone/>
                <a:tabLst/>
              </a:pP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Удостоверяющий центр (</a:t>
              </a:r>
              <a:r>
                <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А</a:t>
              </a: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a:t>
              </a:r>
              <a:endPar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pitchFamily="34" charset="0"/>
                <a:cs typeface="Arial" pitchFamily="34" charset="0"/>
              </a:endParaRPr>
            </a:p>
          </p:txBody>
        </p:sp>
        <p:cxnSp>
          <p:nvCxnSpPr>
            <p:cNvPr id="69" name="AutoShape 32"/>
            <p:cNvCxnSpPr>
              <a:cxnSpLocks noChangeShapeType="1"/>
            </p:cNvCxnSpPr>
            <p:nvPr/>
          </p:nvCxnSpPr>
          <p:spPr bwMode="auto">
            <a:xfrm rot="5400000">
              <a:off x="6061076" y="2339974"/>
              <a:ext cx="1022350" cy="2"/>
            </a:xfrm>
            <a:prstGeom prst="straightConnector1">
              <a:avLst/>
            </a:prstGeom>
            <a:noFill/>
            <a:ln w="57150">
              <a:solidFill>
                <a:srgbClr val="FF3300"/>
              </a:solidFill>
              <a:round/>
              <a:headEnd/>
              <a:tailEnd type="triangle" w="lg" len="lg"/>
            </a:ln>
          </p:spPr>
        </p:cxnSp>
        <p:cxnSp>
          <p:nvCxnSpPr>
            <p:cNvPr id="70" name="AutoShape 32"/>
            <p:cNvCxnSpPr>
              <a:cxnSpLocks noChangeShapeType="1"/>
            </p:cNvCxnSpPr>
            <p:nvPr/>
          </p:nvCxnSpPr>
          <p:spPr bwMode="auto">
            <a:xfrm rot="5400000">
              <a:off x="5661026" y="2339974"/>
              <a:ext cx="1022350" cy="2"/>
            </a:xfrm>
            <a:prstGeom prst="straightConnector1">
              <a:avLst/>
            </a:prstGeom>
            <a:noFill/>
            <a:ln w="57150">
              <a:solidFill>
                <a:srgbClr val="FF3300"/>
              </a:solidFill>
              <a:round/>
              <a:headEnd/>
              <a:tailEnd type="triangle" w="lg" len="lg"/>
            </a:ln>
          </p:spPr>
        </p:cxnSp>
        <p:sp>
          <p:nvSpPr>
            <p:cNvPr id="32" name="Багетная рамка 31"/>
            <p:cNvSpPr/>
            <p:nvPr/>
          </p:nvSpPr>
          <p:spPr bwMode="auto">
            <a:xfrm>
              <a:off x="5372100" y="1295400"/>
              <a:ext cx="2178050" cy="844550"/>
            </a:xfrm>
            <a:prstGeom prst="bevel">
              <a:avLst/>
            </a:prstGeom>
            <a:solidFill>
              <a:schemeClr val="accent5"/>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239" name="Text Box 48"/>
            <p:cNvSpPr txBox="1">
              <a:spLocks noChangeArrowheads="1"/>
            </p:cNvSpPr>
            <p:nvPr/>
          </p:nvSpPr>
          <p:spPr bwMode="auto">
            <a:xfrm>
              <a:off x="5505450" y="1562100"/>
              <a:ext cx="1911350" cy="400050"/>
            </a:xfrm>
            <a:prstGeom prst="rect">
              <a:avLst/>
            </a:prstGeom>
            <a:noFill/>
            <a:ln w="25400">
              <a:noFill/>
              <a:prstDash val="dashDot"/>
              <a:miter lim="800000"/>
              <a:headEnd/>
              <a:tailEnd/>
            </a:ln>
            <a:effectLst/>
          </p:spPr>
          <p:txBody>
            <a:bodyPr vert="horz" wrap="square" lIns="0" tIns="0" rIns="0" bIns="0" numCol="1" anchor="ctr" anchorCtr="1" compatLnSpc="1">
              <a:prstTxWarp prst="textNoShape">
                <a:avLst/>
              </a:prstTxWarp>
              <a:noAutofit/>
            </a:bodyPr>
            <a:lstStyle/>
            <a:p>
              <a:pPr marL="0" marR="0" lvl="0" indent="0" defTabSz="914400" rtl="0" eaLnBrk="1" fontAlgn="base" latinLnBrk="0" hangingPunct="1">
                <a:lnSpc>
                  <a:spcPts val="1800"/>
                </a:lnSpc>
                <a:spcBef>
                  <a:spcPct val="0"/>
                </a:spcBef>
                <a:spcAft>
                  <a:spcPts val="0"/>
                </a:spcAft>
                <a:buClrTx/>
                <a:buSzTx/>
                <a:buFontTx/>
                <a:buNone/>
                <a:tabLst/>
              </a:pP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Удостоверяющий центр (</a:t>
              </a:r>
              <a:r>
                <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В</a:t>
              </a: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a:t>
              </a:r>
              <a:endPar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pitchFamily="34" charset="0"/>
                <a:cs typeface="Arial" pitchFamily="34" charset="0"/>
              </a:endParaRPr>
            </a:p>
          </p:txBody>
        </p:sp>
        <p:grpSp>
          <p:nvGrpSpPr>
            <p:cNvPr id="71" name="Group 41"/>
            <p:cNvGrpSpPr>
              <a:grpSpLocks/>
            </p:cNvGrpSpPr>
            <p:nvPr/>
          </p:nvGrpSpPr>
          <p:grpSpPr bwMode="auto">
            <a:xfrm>
              <a:off x="5549900" y="3784600"/>
              <a:ext cx="495299" cy="462916"/>
              <a:chOff x="2558" y="12306"/>
              <a:chExt cx="456" cy="456"/>
            </a:xfrm>
          </p:grpSpPr>
          <p:sp>
            <p:nvSpPr>
              <p:cNvPr id="72"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73"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10</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74" name="Group 41"/>
            <p:cNvGrpSpPr>
              <a:grpSpLocks/>
            </p:cNvGrpSpPr>
            <p:nvPr/>
          </p:nvGrpSpPr>
          <p:grpSpPr bwMode="auto">
            <a:xfrm>
              <a:off x="5461000" y="2273300"/>
              <a:ext cx="495299" cy="462916"/>
              <a:chOff x="2558" y="12306"/>
              <a:chExt cx="456" cy="456"/>
            </a:xfrm>
          </p:grpSpPr>
          <p:sp>
            <p:nvSpPr>
              <p:cNvPr id="75"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76"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9</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77" name="Group 41"/>
            <p:cNvGrpSpPr>
              <a:grpSpLocks/>
            </p:cNvGrpSpPr>
            <p:nvPr/>
          </p:nvGrpSpPr>
          <p:grpSpPr bwMode="auto">
            <a:xfrm>
              <a:off x="7727950" y="2806700"/>
              <a:ext cx="495299" cy="462916"/>
              <a:chOff x="2558" y="12306"/>
              <a:chExt cx="456" cy="456"/>
            </a:xfrm>
          </p:grpSpPr>
          <p:sp>
            <p:nvSpPr>
              <p:cNvPr id="78"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79"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4</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80" name="Group 41"/>
            <p:cNvGrpSpPr>
              <a:grpSpLocks/>
            </p:cNvGrpSpPr>
            <p:nvPr/>
          </p:nvGrpSpPr>
          <p:grpSpPr bwMode="auto">
            <a:xfrm>
              <a:off x="7061200" y="2806700"/>
              <a:ext cx="495299" cy="462916"/>
              <a:chOff x="2558" y="12306"/>
              <a:chExt cx="456" cy="456"/>
            </a:xfrm>
          </p:grpSpPr>
          <p:sp>
            <p:nvSpPr>
              <p:cNvPr id="81"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82"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5</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83" name="Group 41"/>
            <p:cNvGrpSpPr>
              <a:grpSpLocks/>
            </p:cNvGrpSpPr>
            <p:nvPr/>
          </p:nvGrpSpPr>
          <p:grpSpPr bwMode="auto">
            <a:xfrm>
              <a:off x="6794500" y="2273300"/>
              <a:ext cx="495299" cy="462916"/>
              <a:chOff x="2558" y="12306"/>
              <a:chExt cx="456" cy="456"/>
            </a:xfrm>
          </p:grpSpPr>
          <p:sp>
            <p:nvSpPr>
              <p:cNvPr id="84"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85"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6</a:t>
                </a: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imes New Roman"/>
                    <a:cs typeface="Times New Roman"/>
                  </a:rPr>
                  <a:t>ʹ</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86" name="Group 41"/>
            <p:cNvGrpSpPr>
              <a:grpSpLocks/>
            </p:cNvGrpSpPr>
            <p:nvPr/>
          </p:nvGrpSpPr>
          <p:grpSpPr bwMode="auto">
            <a:xfrm>
              <a:off x="6794500" y="3429000"/>
              <a:ext cx="495299" cy="462916"/>
              <a:chOff x="2558" y="12306"/>
              <a:chExt cx="456" cy="456"/>
            </a:xfrm>
          </p:grpSpPr>
          <p:sp>
            <p:nvSpPr>
              <p:cNvPr id="87"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88"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6</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89" name="Group 41"/>
            <p:cNvGrpSpPr>
              <a:grpSpLocks/>
            </p:cNvGrpSpPr>
            <p:nvPr/>
          </p:nvGrpSpPr>
          <p:grpSpPr bwMode="auto">
            <a:xfrm>
              <a:off x="3771900" y="2273300"/>
              <a:ext cx="495299" cy="462916"/>
              <a:chOff x="2558" y="12306"/>
              <a:chExt cx="456" cy="456"/>
            </a:xfrm>
          </p:grpSpPr>
          <p:sp>
            <p:nvSpPr>
              <p:cNvPr id="90"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91"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3</a:t>
                </a: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imes New Roman"/>
                    <a:cs typeface="Times New Roman"/>
                  </a:rPr>
                  <a:t>ʹ</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92" name="Group 41"/>
            <p:cNvGrpSpPr>
              <a:grpSpLocks/>
            </p:cNvGrpSpPr>
            <p:nvPr/>
          </p:nvGrpSpPr>
          <p:grpSpPr bwMode="auto">
            <a:xfrm>
              <a:off x="1593850" y="2806700"/>
              <a:ext cx="495299" cy="462916"/>
              <a:chOff x="2558" y="12306"/>
              <a:chExt cx="456" cy="456"/>
            </a:xfrm>
          </p:grpSpPr>
          <p:sp>
            <p:nvSpPr>
              <p:cNvPr id="93"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94"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1</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95" name="Group 41"/>
            <p:cNvGrpSpPr>
              <a:grpSpLocks/>
            </p:cNvGrpSpPr>
            <p:nvPr/>
          </p:nvGrpSpPr>
          <p:grpSpPr bwMode="auto">
            <a:xfrm>
              <a:off x="2260600" y="2806700"/>
              <a:ext cx="495299" cy="462916"/>
              <a:chOff x="2558" y="12306"/>
              <a:chExt cx="456" cy="456"/>
            </a:xfrm>
          </p:grpSpPr>
          <p:sp>
            <p:nvSpPr>
              <p:cNvPr id="96"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97"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2</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98" name="Group 41"/>
            <p:cNvGrpSpPr>
              <a:grpSpLocks/>
            </p:cNvGrpSpPr>
            <p:nvPr/>
          </p:nvGrpSpPr>
          <p:grpSpPr bwMode="auto">
            <a:xfrm>
              <a:off x="2527300" y="3429000"/>
              <a:ext cx="495299" cy="462916"/>
              <a:chOff x="2558" y="12306"/>
              <a:chExt cx="456" cy="456"/>
            </a:xfrm>
          </p:grpSpPr>
          <p:sp>
            <p:nvSpPr>
              <p:cNvPr id="99"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100"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3</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cxnSp>
          <p:nvCxnSpPr>
            <p:cNvPr id="103" name="AutoShape 32"/>
            <p:cNvCxnSpPr>
              <a:cxnSpLocks noChangeShapeType="1"/>
              <a:stCxn id="32" idx="4"/>
              <a:endCxn id="35" idx="0"/>
            </p:cNvCxnSpPr>
            <p:nvPr/>
          </p:nvCxnSpPr>
          <p:spPr bwMode="auto">
            <a:xfrm rot="10800000">
              <a:off x="4483100" y="1717675"/>
              <a:ext cx="889000" cy="1588"/>
            </a:xfrm>
            <a:prstGeom prst="straightConnector1">
              <a:avLst/>
            </a:prstGeom>
            <a:noFill/>
            <a:ln w="57150">
              <a:solidFill>
                <a:srgbClr val="FF3300"/>
              </a:solidFill>
              <a:prstDash val="solid"/>
              <a:round/>
              <a:headEnd type="triangle" w="lg" len="lg"/>
              <a:tailEnd type="triangle" w="lg" len="lg"/>
            </a:ln>
          </p:spPr>
        </p:cxnSp>
        <p:grpSp>
          <p:nvGrpSpPr>
            <p:cNvPr id="106" name="Group 41"/>
            <p:cNvGrpSpPr>
              <a:grpSpLocks/>
            </p:cNvGrpSpPr>
            <p:nvPr/>
          </p:nvGrpSpPr>
          <p:grpSpPr bwMode="auto">
            <a:xfrm>
              <a:off x="4705350" y="1073150"/>
              <a:ext cx="495299" cy="462916"/>
              <a:chOff x="2558" y="12306"/>
              <a:chExt cx="456" cy="456"/>
            </a:xfrm>
          </p:grpSpPr>
          <p:sp>
            <p:nvSpPr>
              <p:cNvPr id="107"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108"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8</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06450"/>
            <a:ext cx="8001000"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600"/>
              </a:lnSpc>
              <a:spcBef>
                <a:spcPts val="600"/>
              </a:spcBef>
              <a:buClr>
                <a:srgbClr val="FF0066"/>
              </a:buClr>
              <a:buSzPct val="90000"/>
              <a:buFont typeface="Wingdings" pitchFamily="2" charset="2"/>
              <a:buChar char="q"/>
              <a:defRPr/>
            </a:pPr>
            <a:r>
              <a:rPr lang="ru-RU" i="1" dirty="0" smtClean="0">
                <a:solidFill>
                  <a:srgbClr val="FF0066"/>
                </a:solidFill>
              </a:rPr>
              <a:t>объект А </a:t>
            </a:r>
            <a:r>
              <a:rPr lang="ru-RU" b="1" dirty="0" smtClean="0">
                <a:solidFill>
                  <a:srgbClr val="FF0066"/>
                </a:solidFill>
                <a:sym typeface="Wingdings"/>
              </a:rPr>
              <a:t></a:t>
            </a:r>
            <a:r>
              <a:rPr lang="ru-RU" i="1" dirty="0" smtClean="0">
                <a:solidFill>
                  <a:srgbClr val="FF0066"/>
                </a:solidFill>
              </a:rPr>
              <a:t> генератор ключей</a:t>
            </a:r>
            <a:r>
              <a:rPr lang="ru-RU" dirty="0" smtClean="0">
                <a:solidFill>
                  <a:srgbClr val="000099"/>
                </a:solidFill>
              </a:rPr>
              <a:t>. Объект </a:t>
            </a:r>
            <a:r>
              <a:rPr lang="ru-RU" i="1" dirty="0" smtClean="0">
                <a:solidFill>
                  <a:srgbClr val="000099"/>
                </a:solidFill>
              </a:rPr>
              <a:t>А</a:t>
            </a:r>
            <a:r>
              <a:rPr lang="ru-RU" dirty="0" smtClean="0">
                <a:solidFill>
                  <a:srgbClr val="000099"/>
                </a:solidFill>
              </a:rPr>
              <a:t> запрашивает генератор ключей формирование пары ассиметричных ключей. Генератор ключей является надёжным, с точки зрения, формирования пар ассиметричных ключей хорошего качества. Генератор ключей формирует пару ключей (</a:t>
            </a:r>
            <a:r>
              <a:rPr lang="en-US" i="1" dirty="0" smtClean="0">
                <a:solidFill>
                  <a:srgbClr val="FF0066"/>
                </a:solidFill>
              </a:rPr>
              <a:t>S</a:t>
            </a:r>
            <a:r>
              <a:rPr lang="en-US" i="1" baseline="-25000" dirty="0" smtClean="0">
                <a:solidFill>
                  <a:srgbClr val="FF0066"/>
                </a:solidFill>
              </a:rPr>
              <a:t>A</a:t>
            </a:r>
            <a:r>
              <a:rPr lang="ru-RU" dirty="0" smtClean="0">
                <a:solidFill>
                  <a:srgbClr val="000099"/>
                </a:solidFill>
              </a:rPr>
              <a:t>, </a:t>
            </a:r>
            <a:r>
              <a:rPr lang="en-US" i="1" dirty="0" smtClean="0">
                <a:solidFill>
                  <a:srgbClr val="FF0066"/>
                </a:solidFill>
              </a:rPr>
              <a:t>V</a:t>
            </a:r>
            <a:r>
              <a:rPr lang="en-US" i="1" baseline="-25000" dirty="0" smtClean="0">
                <a:solidFill>
                  <a:srgbClr val="FF0066"/>
                </a:solidFill>
              </a:rPr>
              <a:t>A</a:t>
            </a:r>
            <a:r>
              <a:rPr lang="ru-RU" dirty="0" smtClean="0">
                <a:solidFill>
                  <a:srgbClr val="000099"/>
                </a:solidFill>
              </a:rPr>
              <a:t>), такую что </a:t>
            </a:r>
            <a:r>
              <a:rPr lang="en-US" i="1" dirty="0" smtClean="0">
                <a:solidFill>
                  <a:srgbClr val="FF0066"/>
                </a:solidFill>
              </a:rPr>
              <a:t>S</a:t>
            </a:r>
            <a:r>
              <a:rPr lang="en-US" i="1" baseline="-25000" dirty="0" smtClean="0">
                <a:solidFill>
                  <a:srgbClr val="FF0066"/>
                </a:solidFill>
              </a:rPr>
              <a:t>A</a:t>
            </a:r>
            <a:r>
              <a:rPr lang="ru-RU" dirty="0" smtClean="0">
                <a:solidFill>
                  <a:srgbClr val="000099"/>
                </a:solidFill>
              </a:rPr>
              <a:t> является ключом подписи, а </a:t>
            </a:r>
            <a:r>
              <a:rPr lang="en-US" i="1" dirty="0" smtClean="0">
                <a:solidFill>
                  <a:srgbClr val="FF0066"/>
                </a:solidFill>
              </a:rPr>
              <a:t>V</a:t>
            </a:r>
            <a:r>
              <a:rPr lang="en-US" i="1" baseline="-25000" dirty="0" smtClean="0">
                <a:solidFill>
                  <a:srgbClr val="FF0066"/>
                </a:solidFill>
              </a:rPr>
              <a:t>A</a:t>
            </a:r>
            <a:r>
              <a:rPr lang="ru-RU" dirty="0" smtClean="0">
                <a:solidFill>
                  <a:srgbClr val="000099"/>
                </a:solidFill>
              </a:rPr>
              <a:t> — проверочный ключ, который доставляется генератором ключей объекту </a:t>
            </a:r>
            <a:r>
              <a:rPr lang="ru-RU" i="1" dirty="0" smtClean="0">
                <a:solidFill>
                  <a:srgbClr val="FF0066"/>
                </a:solidFill>
              </a:rPr>
              <a:t>А</a:t>
            </a:r>
            <a:r>
              <a:rPr lang="ru-RU"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06450"/>
            <a:ext cx="8001000" cy="546156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algn="l">
              <a:lnSpc>
                <a:spcPts val="3900"/>
              </a:lnSpc>
              <a:spcBef>
                <a:spcPts val="600"/>
              </a:spcBef>
              <a:buClr>
                <a:srgbClr val="FF0066"/>
              </a:buClr>
              <a:buSzPct val="90000"/>
              <a:defRPr/>
            </a:pPr>
            <a:r>
              <a:rPr lang="ru-RU" sz="3200" i="1" dirty="0" smtClean="0">
                <a:solidFill>
                  <a:srgbClr val="FF0066"/>
                </a:solidFill>
              </a:rPr>
              <a:t>Такая доставка должна быть аутентифицирована</a:t>
            </a:r>
            <a:r>
              <a:rPr lang="ru-RU" sz="3200" dirty="0" smtClean="0">
                <a:solidFill>
                  <a:srgbClr val="000099"/>
                </a:solidFill>
              </a:rPr>
              <a:t>, а также должна быть обеспечена её конфиденциальна. Генератор ключей и объект </a:t>
            </a:r>
            <a:r>
              <a:rPr lang="ru-RU" sz="3200" i="1" dirty="0" smtClean="0">
                <a:solidFill>
                  <a:srgbClr val="FF0066"/>
                </a:solidFill>
              </a:rPr>
              <a:t>А</a:t>
            </a:r>
            <a:r>
              <a:rPr lang="ru-RU" sz="3200" dirty="0" smtClean="0">
                <a:solidFill>
                  <a:srgbClr val="000099"/>
                </a:solidFill>
              </a:rPr>
              <a:t> должны быть абсолютно уверены в том, что никакая третья сторона не сможет модифицировать пару ассиметричных ключей и не сможет прочитать содержание ключей в течении их доставки;</a:t>
            </a:r>
            <a:endParaRPr lang="ru-RU" sz="3000"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95350"/>
            <a:ext cx="8001000" cy="531837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800"/>
              </a:lnSpc>
              <a:spcBef>
                <a:spcPts val="600"/>
              </a:spcBef>
              <a:buClr>
                <a:srgbClr val="FF0066"/>
              </a:buClr>
              <a:buSzPct val="90000"/>
              <a:buFont typeface="Wingdings" pitchFamily="2" charset="2"/>
              <a:buChar char="q"/>
              <a:defRPr/>
            </a:pPr>
            <a:r>
              <a:rPr lang="ru-RU" sz="3000" i="1" dirty="0" smtClean="0">
                <a:solidFill>
                  <a:srgbClr val="FF0066"/>
                </a:solidFill>
              </a:rPr>
              <a:t>объект А </a:t>
            </a:r>
            <a:r>
              <a:rPr lang="ru-RU" sz="3000" b="1" dirty="0" smtClean="0">
                <a:solidFill>
                  <a:srgbClr val="FF0066"/>
                </a:solidFill>
                <a:sym typeface="Wingdings"/>
              </a:rPr>
              <a:t></a:t>
            </a:r>
            <a:r>
              <a:rPr lang="ru-RU" sz="3000" i="1" dirty="0" smtClean="0">
                <a:solidFill>
                  <a:srgbClr val="FF0066"/>
                </a:solidFill>
              </a:rPr>
              <a:t> ЦРГ</a:t>
            </a:r>
            <a:r>
              <a:rPr lang="ru-RU" sz="3000" dirty="0" smtClean="0">
                <a:solidFill>
                  <a:srgbClr val="000099"/>
                </a:solidFill>
              </a:rPr>
              <a:t>. Объект </a:t>
            </a:r>
            <a:r>
              <a:rPr lang="ru-RU" sz="3000" i="1" dirty="0" smtClean="0">
                <a:solidFill>
                  <a:srgbClr val="FF0066"/>
                </a:solidFill>
              </a:rPr>
              <a:t>А</a:t>
            </a:r>
            <a:r>
              <a:rPr lang="ru-RU" sz="3000" dirty="0" smtClean="0">
                <a:solidFill>
                  <a:srgbClr val="000099"/>
                </a:solidFill>
              </a:rPr>
              <a:t> запрашивает регистрацию у ЦРГ. Объект </a:t>
            </a:r>
            <a:r>
              <a:rPr lang="ru-RU" sz="3000" i="1" dirty="0" smtClean="0">
                <a:solidFill>
                  <a:srgbClr val="FF0066"/>
                </a:solidFill>
              </a:rPr>
              <a:t>А</a:t>
            </a:r>
            <a:r>
              <a:rPr lang="ru-RU" sz="3000" dirty="0" smtClean="0">
                <a:solidFill>
                  <a:srgbClr val="000099"/>
                </a:solidFill>
              </a:rPr>
              <a:t> должен предоставить ЦРГ свою информацию о параметре подлинности. ЦРГ проверяет достоверность информации объекта </a:t>
            </a:r>
            <a:r>
              <a:rPr lang="ru-RU" sz="3000" i="1" dirty="0" smtClean="0">
                <a:solidFill>
                  <a:srgbClr val="FF0066"/>
                </a:solidFill>
              </a:rPr>
              <a:t>А</a:t>
            </a:r>
            <a:r>
              <a:rPr lang="ru-RU" sz="3000" dirty="0" smtClean="0">
                <a:solidFill>
                  <a:srgbClr val="000099"/>
                </a:solidFill>
              </a:rPr>
              <a:t> и возможно добавляет к ней некоторую системную информацию. После этого итоговая информация доставляется в УЦ безопасным способом;</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95350"/>
            <a:ext cx="8001000" cy="546156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900"/>
              </a:lnSpc>
              <a:spcBef>
                <a:spcPts val="600"/>
              </a:spcBef>
              <a:buClr>
                <a:srgbClr val="FF0066"/>
              </a:buClr>
              <a:buSzPct val="90000"/>
              <a:buFont typeface="Wingdings" pitchFamily="2" charset="2"/>
              <a:buChar char="q"/>
              <a:defRPr/>
            </a:pPr>
            <a:r>
              <a:rPr lang="ru-RU" sz="3200" i="1" dirty="0" smtClean="0">
                <a:solidFill>
                  <a:srgbClr val="FF0066"/>
                </a:solidFill>
              </a:rPr>
              <a:t>объект А </a:t>
            </a:r>
            <a:r>
              <a:rPr lang="ru-RU" sz="3200" b="1" dirty="0" smtClean="0">
                <a:solidFill>
                  <a:srgbClr val="FF0066"/>
                </a:solidFill>
                <a:sym typeface="Wingdings"/>
              </a:rPr>
              <a:t></a:t>
            </a:r>
            <a:r>
              <a:rPr lang="ru-RU" sz="3200" i="1" dirty="0" smtClean="0">
                <a:solidFill>
                  <a:srgbClr val="FF0066"/>
                </a:solidFill>
              </a:rPr>
              <a:t> УЦ</a:t>
            </a:r>
            <a:r>
              <a:rPr lang="ru-RU" sz="3200" dirty="0" smtClean="0">
                <a:solidFill>
                  <a:srgbClr val="000099"/>
                </a:solidFill>
              </a:rPr>
              <a:t>. Объект </a:t>
            </a:r>
            <a:r>
              <a:rPr lang="ru-RU" sz="3200" i="1" dirty="0" smtClean="0">
                <a:solidFill>
                  <a:srgbClr val="FF0066"/>
                </a:solidFill>
              </a:rPr>
              <a:t>А</a:t>
            </a:r>
            <a:r>
              <a:rPr lang="ru-RU" sz="3200" i="1" dirty="0" smtClean="0">
                <a:solidFill>
                  <a:srgbClr val="000099"/>
                </a:solidFill>
              </a:rPr>
              <a:t> </a:t>
            </a:r>
            <a:r>
              <a:rPr lang="ru-RU" sz="3200" dirty="0" smtClean="0">
                <a:solidFill>
                  <a:srgbClr val="000099"/>
                </a:solidFill>
              </a:rPr>
              <a:t>запрашивает УЦ на предмет сертификации своей информации об открытом ключе (или часть из неё), включая свой открытый ключ и своё уникальное имя. Доставка информации об открытом ключе в УЦ должна быть организована таким образом, чтобы гарантировать подлинность и целостность этой информации.</a:t>
            </a:r>
            <a:endParaRPr lang="ru-RU" sz="3000"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50900"/>
            <a:ext cx="8001000" cy="546156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algn="l">
              <a:lnSpc>
                <a:spcPts val="3900"/>
              </a:lnSpc>
              <a:spcBef>
                <a:spcPts val="600"/>
              </a:spcBef>
              <a:buClr>
                <a:srgbClr val="FF0066"/>
              </a:buClr>
              <a:buSzPct val="90000"/>
              <a:defRPr/>
            </a:pPr>
            <a:r>
              <a:rPr lang="ru-RU" sz="3200" i="1" dirty="0" smtClean="0">
                <a:solidFill>
                  <a:srgbClr val="FF0066"/>
                </a:solidFill>
              </a:rPr>
              <a:t>УЦ проверяет подлинность информации об открытом ключе объекта А</a:t>
            </a:r>
            <a:r>
              <a:rPr lang="ru-RU" sz="3200" dirty="0" smtClean="0">
                <a:solidFill>
                  <a:srgbClr val="000099"/>
                </a:solidFill>
              </a:rPr>
              <a:t>, при необходимости добавляет к ней некоторую системную информацию и затем подписывает полностью сформированную информацию об открытом ключе объекта </a:t>
            </a:r>
            <a:r>
              <a:rPr lang="ru-RU" sz="3200" i="1" dirty="0" smtClean="0">
                <a:solidFill>
                  <a:srgbClr val="FF0066"/>
                </a:solidFill>
              </a:rPr>
              <a:t>А</a:t>
            </a:r>
            <a:r>
              <a:rPr lang="ru-RU" sz="3200" dirty="0" smtClean="0">
                <a:solidFill>
                  <a:srgbClr val="000099"/>
                </a:solidFill>
              </a:rPr>
              <a:t> с целью формирования СЕРТ|ОК объекта </a:t>
            </a:r>
            <a:r>
              <a:rPr lang="ru-RU" sz="3200" i="1" dirty="0" smtClean="0">
                <a:solidFill>
                  <a:srgbClr val="FF0066"/>
                </a:solidFill>
              </a:rPr>
              <a:t>А</a:t>
            </a:r>
            <a:r>
              <a:rPr lang="ru-RU" sz="3200" dirty="0" smtClean="0">
                <a:solidFill>
                  <a:srgbClr val="000099"/>
                </a:solidFill>
              </a:rPr>
              <a:t>. После этого СЕРТ|ОК может быть передан обратно объекту </a:t>
            </a:r>
            <a:r>
              <a:rPr lang="ru-RU" sz="3200" i="1" dirty="0" smtClean="0">
                <a:solidFill>
                  <a:srgbClr val="FF0066"/>
                </a:solidFill>
              </a:rPr>
              <a:t>А</a:t>
            </a:r>
            <a:r>
              <a:rPr lang="ru-RU" sz="3200" dirty="0" smtClean="0">
                <a:solidFill>
                  <a:srgbClr val="000099"/>
                </a:solidFill>
              </a:rPr>
              <a:t>.</a:t>
            </a:r>
            <a:endParaRPr lang="ru-RU" sz="3000"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06450"/>
            <a:ext cx="8001000" cy="563365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algn="l">
              <a:lnSpc>
                <a:spcPts val="3400"/>
              </a:lnSpc>
              <a:spcBef>
                <a:spcPts val="600"/>
              </a:spcBef>
              <a:buClr>
                <a:srgbClr val="FF0066"/>
              </a:buClr>
              <a:buSzPct val="90000"/>
              <a:defRPr/>
            </a:pPr>
            <a:r>
              <a:rPr lang="ru-RU" i="1" dirty="0" smtClean="0">
                <a:solidFill>
                  <a:srgbClr val="FF0066"/>
                </a:solidFill>
              </a:rPr>
              <a:t>После получения СЕРТ|ОК, объект А проверяет его корректность</a:t>
            </a:r>
            <a:r>
              <a:rPr lang="ru-RU" dirty="0" smtClean="0">
                <a:solidFill>
                  <a:srgbClr val="000099"/>
                </a:solidFill>
              </a:rPr>
              <a:t>, используя для этого открытый ключ проверки </a:t>
            </a:r>
            <a:r>
              <a:rPr lang="en-US" i="1" dirty="0" smtClean="0">
                <a:solidFill>
                  <a:srgbClr val="FF0066"/>
                </a:solidFill>
              </a:rPr>
              <a:t>V</a:t>
            </a:r>
            <a:r>
              <a:rPr lang="en-US" i="1" baseline="-25000" dirty="0" smtClean="0">
                <a:solidFill>
                  <a:srgbClr val="FF0066"/>
                </a:solidFill>
              </a:rPr>
              <a:t>CA</a:t>
            </a:r>
            <a:r>
              <a:rPr lang="ru-RU" dirty="0" smtClean="0">
                <a:solidFill>
                  <a:srgbClr val="000099"/>
                </a:solidFill>
              </a:rPr>
              <a:t> УЦ. Этот открытый ключ проверки </a:t>
            </a:r>
            <a:r>
              <a:rPr lang="en-US" i="1" dirty="0" smtClean="0">
                <a:solidFill>
                  <a:srgbClr val="FF0066"/>
                </a:solidFill>
              </a:rPr>
              <a:t>V</a:t>
            </a:r>
            <a:r>
              <a:rPr lang="en-US" i="1" baseline="-25000" dirty="0" smtClean="0">
                <a:solidFill>
                  <a:srgbClr val="FF0066"/>
                </a:solidFill>
              </a:rPr>
              <a:t>CA</a:t>
            </a:r>
            <a:r>
              <a:rPr lang="ru-RU" dirty="0" smtClean="0">
                <a:solidFill>
                  <a:srgbClr val="000099"/>
                </a:solidFill>
              </a:rPr>
              <a:t> должен быть доступен объекту </a:t>
            </a:r>
            <a:r>
              <a:rPr lang="ru-RU" i="1" dirty="0" smtClean="0">
                <a:solidFill>
                  <a:srgbClr val="FF0066"/>
                </a:solidFill>
              </a:rPr>
              <a:t>А</a:t>
            </a:r>
            <a:r>
              <a:rPr lang="ru-RU" dirty="0" smtClean="0">
                <a:solidFill>
                  <a:srgbClr val="000099"/>
                </a:solidFill>
              </a:rPr>
              <a:t> надёжным и достоверным способом с использованием процедуры аутентификации. С этой точки зрения открытый ключ объекта </a:t>
            </a:r>
            <a:r>
              <a:rPr lang="ru-RU" i="1" dirty="0" smtClean="0">
                <a:solidFill>
                  <a:srgbClr val="FF0066"/>
                </a:solidFill>
              </a:rPr>
              <a:t>А</a:t>
            </a:r>
            <a:r>
              <a:rPr lang="ru-RU" i="1" dirty="0" smtClean="0">
                <a:solidFill>
                  <a:srgbClr val="000099"/>
                </a:solidFill>
              </a:rPr>
              <a:t> </a:t>
            </a:r>
            <a:r>
              <a:rPr lang="ru-RU" dirty="0" smtClean="0">
                <a:solidFill>
                  <a:srgbClr val="000099"/>
                </a:solidFill>
              </a:rPr>
              <a:t>может распространяться в качестве СЕРТ|ОК и использоваться любым иным объектом, имеющим доступ к открытому ключу проверки УЦ.</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06450"/>
            <a:ext cx="8001000" cy="546156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algn="l">
              <a:lnSpc>
                <a:spcPts val="3900"/>
              </a:lnSpc>
              <a:spcBef>
                <a:spcPts val="600"/>
              </a:spcBef>
              <a:buClr>
                <a:srgbClr val="FF0066"/>
              </a:buClr>
              <a:buSzPct val="90000"/>
              <a:defRPr/>
            </a:pPr>
            <a:r>
              <a:rPr lang="ru-RU" sz="3200" dirty="0" smtClean="0">
                <a:solidFill>
                  <a:srgbClr val="000099"/>
                </a:solidFill>
              </a:rPr>
              <a:t>Тем не менее, </a:t>
            </a:r>
            <a:r>
              <a:rPr lang="ru-RU" sz="3200" i="1" dirty="0" smtClean="0">
                <a:solidFill>
                  <a:srgbClr val="FF0066"/>
                </a:solidFill>
              </a:rPr>
              <a:t>если УЦ запросит генератор ключей сформировать пару ассиметричных ключей </a:t>
            </a:r>
            <a:r>
              <a:rPr lang="ru-RU" sz="3200" dirty="0" smtClean="0">
                <a:solidFill>
                  <a:srgbClr val="000099"/>
                </a:solidFill>
              </a:rPr>
              <a:t>от имени объекта </a:t>
            </a:r>
            <a:r>
              <a:rPr lang="ru-RU" sz="3200" i="1" dirty="0" smtClean="0">
                <a:solidFill>
                  <a:srgbClr val="FF0066"/>
                </a:solidFill>
              </a:rPr>
              <a:t>А</a:t>
            </a:r>
            <a:r>
              <a:rPr lang="ru-RU" sz="3200" dirty="0" smtClean="0">
                <a:solidFill>
                  <a:srgbClr val="000099"/>
                </a:solidFill>
              </a:rPr>
              <a:t>, то пара ключей для объекта </a:t>
            </a:r>
            <a:r>
              <a:rPr lang="ru-RU" sz="3200" i="1" dirty="0" smtClean="0">
                <a:solidFill>
                  <a:srgbClr val="FF0066"/>
                </a:solidFill>
              </a:rPr>
              <a:t>А</a:t>
            </a:r>
            <a:r>
              <a:rPr lang="ru-RU" sz="3200" dirty="0" smtClean="0">
                <a:solidFill>
                  <a:srgbClr val="000099"/>
                </a:solidFill>
              </a:rPr>
              <a:t> должна быть доставлена от генератора ключей объекту </a:t>
            </a:r>
            <a:r>
              <a:rPr lang="ru-RU" sz="3200" i="1" dirty="0" smtClean="0">
                <a:solidFill>
                  <a:srgbClr val="FF0066"/>
                </a:solidFill>
              </a:rPr>
              <a:t>А</a:t>
            </a:r>
            <a:r>
              <a:rPr lang="ru-RU" sz="3200" dirty="0" smtClean="0">
                <a:solidFill>
                  <a:srgbClr val="000099"/>
                </a:solidFill>
              </a:rPr>
              <a:t>. Процедур такой доставки должны удовлетворять требованиям обеспечения конфиденциальности, целостности и подлинности.</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06450"/>
            <a:ext cx="8001000" cy="566821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algn="l">
              <a:lnSpc>
                <a:spcPts val="3300"/>
              </a:lnSpc>
              <a:spcBef>
                <a:spcPts val="0"/>
              </a:spcBef>
              <a:buClr>
                <a:srgbClr val="FF0066"/>
              </a:buClr>
              <a:buSzPct val="90000"/>
              <a:defRPr/>
            </a:pPr>
            <a:r>
              <a:rPr lang="ru-RU" dirty="0" smtClean="0">
                <a:solidFill>
                  <a:srgbClr val="000099"/>
                </a:solidFill>
              </a:rPr>
              <a:t>Кроме того, </a:t>
            </a:r>
            <a:r>
              <a:rPr lang="ru-RU" i="1" dirty="0" smtClean="0">
                <a:solidFill>
                  <a:srgbClr val="FF0066"/>
                </a:solidFill>
              </a:rPr>
              <a:t>УЦ является доверенным объектом</a:t>
            </a:r>
            <a:r>
              <a:rPr lang="ru-RU" dirty="0" smtClean="0">
                <a:solidFill>
                  <a:srgbClr val="000099"/>
                </a:solidFill>
              </a:rPr>
              <a:t>, с точки зрения обеспечения конфиденциальности, целостности и подлинности, для всех пар ассиметричных ключей в течение их обработки и хранения.</a:t>
            </a:r>
          </a:p>
          <a:p>
            <a:pPr marL="365125" algn="l">
              <a:lnSpc>
                <a:spcPts val="3300"/>
              </a:lnSpc>
              <a:spcBef>
                <a:spcPts val="0"/>
              </a:spcBef>
              <a:buClr>
                <a:srgbClr val="FF0066"/>
              </a:buClr>
              <a:buSzPct val="90000"/>
              <a:defRPr/>
            </a:pPr>
            <a:r>
              <a:rPr lang="ru-RU" dirty="0" smtClean="0">
                <a:solidFill>
                  <a:srgbClr val="000099"/>
                </a:solidFill>
              </a:rPr>
              <a:t>И в заключении, </a:t>
            </a:r>
            <a:r>
              <a:rPr lang="ru-RU" i="1" dirty="0" smtClean="0">
                <a:solidFill>
                  <a:srgbClr val="FF0066"/>
                </a:solidFill>
              </a:rPr>
              <a:t>УЦ должен доставлять открытый ключ объекта А последнему</a:t>
            </a:r>
            <a:r>
              <a:rPr lang="ru-RU" dirty="0" smtClean="0">
                <a:solidFill>
                  <a:srgbClr val="000099"/>
                </a:solidFill>
              </a:rPr>
              <a:t>, обеспечивая при этом абсолютную гарантию того, никакая третья сторона не сможет, ни модифицировать, ни прочитать содержание передаваемой информации;</a:t>
            </a: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95350"/>
            <a:ext cx="8001000" cy="5453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900"/>
              </a:lnSpc>
              <a:spcBef>
                <a:spcPts val="600"/>
              </a:spcBef>
              <a:buClr>
                <a:srgbClr val="FF0066"/>
              </a:buClr>
              <a:buSzPct val="90000"/>
              <a:buFont typeface="Wingdings" pitchFamily="2" charset="2"/>
              <a:buChar char="q"/>
              <a:defRPr/>
            </a:pPr>
            <a:r>
              <a:rPr lang="ru-RU" sz="2900" i="1" dirty="0" smtClean="0">
                <a:solidFill>
                  <a:srgbClr val="FF0066"/>
                </a:solidFill>
              </a:rPr>
              <a:t>объект А </a:t>
            </a:r>
            <a:r>
              <a:rPr lang="ru-RU" sz="2900" b="1" dirty="0" smtClean="0">
                <a:solidFill>
                  <a:srgbClr val="FF0066"/>
                </a:solidFill>
                <a:sym typeface="Wingdings"/>
              </a:rPr>
              <a:t></a:t>
            </a:r>
            <a:r>
              <a:rPr lang="ru-RU" sz="2900" i="1" dirty="0" smtClean="0">
                <a:solidFill>
                  <a:srgbClr val="FF0066"/>
                </a:solidFill>
              </a:rPr>
              <a:t> ЦКТ</a:t>
            </a:r>
            <a:r>
              <a:rPr lang="ru-RU" sz="2900" dirty="0" smtClean="0">
                <a:solidFill>
                  <a:srgbClr val="000099"/>
                </a:solidFill>
              </a:rPr>
              <a:t>. Объект </a:t>
            </a:r>
            <a:r>
              <a:rPr lang="ru-RU" sz="2900" i="1" dirty="0" smtClean="0">
                <a:solidFill>
                  <a:srgbClr val="FF0066"/>
                </a:solidFill>
              </a:rPr>
              <a:t>А</a:t>
            </a:r>
            <a:r>
              <a:rPr lang="ru-RU" sz="2900" dirty="0" smtClean="0">
                <a:solidFill>
                  <a:srgbClr val="000099"/>
                </a:solidFill>
              </a:rPr>
              <a:t> передаёт свой СЕРТ|ОК в ЦКТ и регистрирует его в службе Единого каталога. Для регистрации СЕРТ|ОК в службе Единого каталога необходимы процедуры аутентификации объекта и УД. Между объектом </a:t>
            </a:r>
            <a:r>
              <a:rPr lang="ru-RU" sz="2900" i="1" dirty="0" smtClean="0">
                <a:solidFill>
                  <a:srgbClr val="FF0066"/>
                </a:solidFill>
              </a:rPr>
              <a:t>А</a:t>
            </a:r>
            <a:r>
              <a:rPr lang="ru-RU" sz="2900" dirty="0" smtClean="0">
                <a:solidFill>
                  <a:srgbClr val="000099"/>
                </a:solidFill>
              </a:rPr>
              <a:t> и ЦКТ должно быть заключено соглашение о том, кто авторизован (уполномочен) для сопровождения записи об объекте в каталоге (в БДК).</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95350"/>
            <a:ext cx="8001000"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algn="l">
              <a:lnSpc>
                <a:spcPts val="4700"/>
              </a:lnSpc>
              <a:spcBef>
                <a:spcPts val="600"/>
              </a:spcBef>
              <a:buClr>
                <a:srgbClr val="FF0066"/>
              </a:buClr>
              <a:buSzPct val="90000"/>
              <a:defRPr/>
            </a:pPr>
            <a:r>
              <a:rPr lang="ru-RU" sz="4200" i="1" dirty="0" smtClean="0">
                <a:solidFill>
                  <a:srgbClr val="FF0066"/>
                </a:solidFill>
              </a:rPr>
              <a:t>Существуют два варианта обслуживания записей в БДК</a:t>
            </a:r>
            <a:r>
              <a:rPr lang="ru-RU" sz="4200" dirty="0" smtClean="0">
                <a:solidFill>
                  <a:srgbClr val="000099"/>
                </a:solidFill>
              </a:rPr>
              <a:t>, либо служба Единого каталога обслуживает все записи в БДК, либо каждый объект </a:t>
            </a:r>
            <a:r>
              <a:rPr lang="ru-RU" sz="4200" i="1" dirty="0" smtClean="0">
                <a:solidFill>
                  <a:srgbClr val="FF0066"/>
                </a:solidFill>
              </a:rPr>
              <a:t>Х</a:t>
            </a:r>
            <a:r>
              <a:rPr lang="ru-RU" sz="4200" dirty="0" smtClean="0">
                <a:solidFill>
                  <a:srgbClr val="000099"/>
                </a:solidFill>
              </a:rPr>
              <a:t> отвечает за свою собственную запись БДК и обслуживает её;</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762000"/>
            <a:ext cx="7993063" cy="556562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100"/>
              </a:lnSpc>
            </a:pPr>
            <a:r>
              <a:rPr lang="ru-RU" sz="2600" i="1" dirty="0" smtClean="0">
                <a:solidFill>
                  <a:srgbClr val="FF0066"/>
                </a:solidFill>
              </a:rPr>
              <a:t>Если взаимодействующие стороны используют симметричный метод </a:t>
            </a:r>
            <a:r>
              <a:rPr lang="ru-RU" sz="2600" dirty="0" smtClean="0">
                <a:solidFill>
                  <a:srgbClr val="000099"/>
                </a:solidFill>
              </a:rPr>
              <a:t>(рис. 8), то кроме этого каждая сторона должна взаимодействовать в защищённом режиме со своим соответствующим ЦБ (1) с целью получения секретного ключа, который позволит им установить соединение. ЦБ «договариваются» об общем секретном ключе (2), который будет использоваться сторонами. Один из ЦБ распределяет секретный ключ обеим сторонам, используя для этого другой ЦБ в качестве ЦРК. Последний может осуществить доставку ключа (2 и 3).</a:t>
            </a:r>
            <a:endParaRPr lang="ru-RU" sz="2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95350"/>
            <a:ext cx="8001000" cy="53418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4200"/>
              </a:lnSpc>
              <a:spcBef>
                <a:spcPts val="600"/>
              </a:spcBef>
              <a:buClr>
                <a:srgbClr val="FF0066"/>
              </a:buClr>
              <a:buSzPct val="90000"/>
              <a:buFont typeface="Wingdings" pitchFamily="2" charset="2"/>
              <a:buChar char="q"/>
              <a:defRPr/>
            </a:pPr>
            <a:r>
              <a:rPr lang="ru-RU" sz="3400" i="1" dirty="0" smtClean="0">
                <a:solidFill>
                  <a:srgbClr val="FF0066"/>
                </a:solidFill>
              </a:rPr>
              <a:t>ЦРГ </a:t>
            </a:r>
            <a:r>
              <a:rPr lang="ru-RU" sz="3400" b="1" dirty="0" smtClean="0">
                <a:solidFill>
                  <a:srgbClr val="FF0066"/>
                </a:solidFill>
                <a:sym typeface="Wingdings"/>
              </a:rPr>
              <a:t></a:t>
            </a:r>
            <a:r>
              <a:rPr lang="ru-RU" sz="3400" i="1" dirty="0" smtClean="0">
                <a:solidFill>
                  <a:srgbClr val="FF0066"/>
                </a:solidFill>
              </a:rPr>
              <a:t> УЦ</a:t>
            </a:r>
            <a:r>
              <a:rPr lang="ru-RU" sz="3400" dirty="0" smtClean="0">
                <a:solidFill>
                  <a:srgbClr val="000099"/>
                </a:solidFill>
              </a:rPr>
              <a:t>. ЦРГ запрашивает УЦ с целью сертификации информации об открытом ключе объекта </a:t>
            </a:r>
            <a:r>
              <a:rPr lang="ru-RU" sz="3400" i="1" dirty="0" smtClean="0">
                <a:solidFill>
                  <a:srgbClr val="FF0066"/>
                </a:solidFill>
              </a:rPr>
              <a:t>А</a:t>
            </a:r>
            <a:r>
              <a:rPr lang="ru-RU" sz="3400" dirty="0" smtClean="0">
                <a:solidFill>
                  <a:srgbClr val="000099"/>
                </a:solidFill>
              </a:rPr>
              <a:t>. Доставка информации об открытом ключе объекта </a:t>
            </a:r>
            <a:r>
              <a:rPr lang="ru-RU" sz="3400" i="1" dirty="0" smtClean="0">
                <a:solidFill>
                  <a:srgbClr val="FF0066"/>
                </a:solidFill>
              </a:rPr>
              <a:t>А</a:t>
            </a:r>
            <a:r>
              <a:rPr lang="ru-RU" sz="3400" dirty="0" smtClean="0">
                <a:solidFill>
                  <a:srgbClr val="000099"/>
                </a:solidFill>
              </a:rPr>
              <a:t> из ЦРГ в УЦ должна быть организована достоверным (надёжным) способом с использованием процедуры аутентификации.</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95350"/>
            <a:ext cx="8001000" cy="521149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algn="l">
              <a:lnSpc>
                <a:spcPts val="4100"/>
              </a:lnSpc>
              <a:spcBef>
                <a:spcPts val="600"/>
              </a:spcBef>
              <a:buClr>
                <a:srgbClr val="FF0066"/>
              </a:buClr>
              <a:buSzPct val="90000"/>
              <a:defRPr/>
            </a:pPr>
            <a:r>
              <a:rPr lang="ru-RU" sz="3200" i="1" dirty="0" smtClean="0">
                <a:solidFill>
                  <a:srgbClr val="FF0066"/>
                </a:solidFill>
              </a:rPr>
              <a:t>УЦ проверяет подлинность информации об открытом ключе объекта А</a:t>
            </a:r>
            <a:r>
              <a:rPr lang="ru-RU" sz="3200" dirty="0" smtClean="0">
                <a:solidFill>
                  <a:srgbClr val="000099"/>
                </a:solidFill>
              </a:rPr>
              <a:t>, при необходимости добавляет к ней некоторую системную информацию и затем подписывает полностью сформированную информацию об открытом ключе объекта </a:t>
            </a:r>
            <a:r>
              <a:rPr lang="ru-RU" sz="3200" i="1" dirty="0" smtClean="0">
                <a:solidFill>
                  <a:srgbClr val="000099"/>
                </a:solidFill>
              </a:rPr>
              <a:t>А</a:t>
            </a:r>
            <a:r>
              <a:rPr lang="ru-RU" sz="3200" dirty="0" smtClean="0">
                <a:solidFill>
                  <a:srgbClr val="000099"/>
                </a:solidFill>
              </a:rPr>
              <a:t> с целью формирования СЕРТ|ОК объекта </a:t>
            </a:r>
            <a:r>
              <a:rPr lang="ru-RU" sz="3200" i="1" dirty="0" smtClean="0">
                <a:solidFill>
                  <a:srgbClr val="000099"/>
                </a:solidFill>
              </a:rPr>
              <a:t>А</a:t>
            </a:r>
            <a:r>
              <a:rPr lang="ru-RU" sz="3200" dirty="0" smtClean="0">
                <a:solidFill>
                  <a:srgbClr val="000099"/>
                </a:solidFill>
              </a:rPr>
              <a:t>. УЦ извещает ЦРГ о сертификации;</a:t>
            </a:r>
            <a:endParaRPr lang="ru-RU" sz="2900"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762000"/>
            <a:ext cx="8001000" cy="563365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400"/>
              </a:lnSpc>
              <a:spcBef>
                <a:spcPts val="600"/>
              </a:spcBef>
              <a:buClr>
                <a:srgbClr val="FF0066"/>
              </a:buClr>
              <a:buSzPct val="90000"/>
              <a:buFont typeface="Wingdings" pitchFamily="2" charset="2"/>
              <a:buChar char="q"/>
              <a:defRPr/>
            </a:pPr>
            <a:r>
              <a:rPr lang="ru-RU" i="1" dirty="0" smtClean="0">
                <a:solidFill>
                  <a:srgbClr val="FF0066"/>
                </a:solidFill>
              </a:rPr>
              <a:t>УЦ </a:t>
            </a:r>
            <a:r>
              <a:rPr lang="ru-RU" b="1" dirty="0" smtClean="0">
                <a:solidFill>
                  <a:srgbClr val="FF0066"/>
                </a:solidFill>
                <a:sym typeface="Wingdings"/>
              </a:rPr>
              <a:t></a:t>
            </a:r>
            <a:r>
              <a:rPr lang="ru-RU" i="1" dirty="0" smtClean="0">
                <a:solidFill>
                  <a:srgbClr val="FF0066"/>
                </a:solidFill>
              </a:rPr>
              <a:t> генератор ключей</a:t>
            </a:r>
            <a:r>
              <a:rPr lang="ru-RU" dirty="0" smtClean="0">
                <a:solidFill>
                  <a:srgbClr val="000099"/>
                </a:solidFill>
              </a:rPr>
              <a:t>. УЦ запрашивает генератор ключей с целью формирования пары ассиметричных ключей от имени объекта </a:t>
            </a:r>
            <a:r>
              <a:rPr lang="ru-RU" i="1" dirty="0" smtClean="0">
                <a:solidFill>
                  <a:srgbClr val="FF0066"/>
                </a:solidFill>
              </a:rPr>
              <a:t>А</a:t>
            </a:r>
            <a:r>
              <a:rPr lang="ru-RU" dirty="0" smtClean="0">
                <a:solidFill>
                  <a:srgbClr val="000099"/>
                </a:solidFill>
              </a:rPr>
              <a:t>. Генератор ключей является надёжным, с точки зрения, формирования пар ассиметричных ключей хорошего качества. Генератор ключей формирует пару ключей и доставляет её назад в УЦ. Такая доставка должна отвечать требованиям по аутентификации и обеспечению конфиденциальности. </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06450"/>
            <a:ext cx="8001000"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5125" algn="l">
              <a:lnSpc>
                <a:spcPts val="3500"/>
              </a:lnSpc>
              <a:spcBef>
                <a:spcPts val="600"/>
              </a:spcBef>
              <a:buClr>
                <a:srgbClr val="FF0066"/>
              </a:buClr>
              <a:buSzPct val="90000"/>
              <a:defRPr/>
            </a:pPr>
            <a:r>
              <a:rPr lang="ru-RU" sz="3000" i="1" dirty="0" smtClean="0">
                <a:solidFill>
                  <a:srgbClr val="FF0066"/>
                </a:solidFill>
              </a:rPr>
              <a:t>Генератор ключей и УЦ должны быть абсолютно уверены в том, что никакая третья сторона не сможет модифицировать пару ассиметричных ключей и не сможет прочитать содержание ключей в течении их доставки</a:t>
            </a:r>
            <a:r>
              <a:rPr lang="ru-RU" sz="3000" dirty="0" smtClean="0">
                <a:solidFill>
                  <a:srgbClr val="000099"/>
                </a:solidFill>
              </a:rPr>
              <a:t>. УЦ является доверенным объектом, с точки зрения обеспечения конфиденциальности и подлинности, для всех пар ассиметричных ключей в течение их обработки и хранения;</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939800"/>
            <a:ext cx="8001000" cy="466749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4600"/>
              </a:lnSpc>
              <a:spcBef>
                <a:spcPts val="600"/>
              </a:spcBef>
              <a:buClr>
                <a:srgbClr val="FF0066"/>
              </a:buClr>
              <a:buSzPct val="90000"/>
              <a:buFont typeface="Wingdings" pitchFamily="2" charset="2"/>
              <a:buChar char="q"/>
              <a:defRPr/>
            </a:pPr>
            <a:r>
              <a:rPr lang="ru-RU" sz="3600" i="1" dirty="0" smtClean="0">
                <a:solidFill>
                  <a:srgbClr val="FF0066"/>
                </a:solidFill>
              </a:rPr>
              <a:t>УЦ </a:t>
            </a:r>
            <a:r>
              <a:rPr lang="ru-RU" sz="3600" b="1" dirty="0" smtClean="0">
                <a:solidFill>
                  <a:srgbClr val="FF0066"/>
                </a:solidFill>
                <a:sym typeface="Wingdings"/>
              </a:rPr>
              <a:t></a:t>
            </a:r>
            <a:r>
              <a:rPr lang="ru-RU" sz="3600" i="1" dirty="0" smtClean="0">
                <a:solidFill>
                  <a:srgbClr val="FF0066"/>
                </a:solidFill>
              </a:rPr>
              <a:t> ЦКТ</a:t>
            </a:r>
            <a:r>
              <a:rPr lang="ru-RU" sz="3600" dirty="0" smtClean="0">
                <a:solidFill>
                  <a:srgbClr val="000099"/>
                </a:solidFill>
              </a:rPr>
              <a:t>. УЦ доставляет сформированные СЕРТ|ОК в ЦКТ и регистрирует их в службе Единого каталога. Для регистрации СЕРТ|ОК в службе Единого каталога необходимы процедуры аутентификации объекта и УД.</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95450"/>
            <a:ext cx="7993063" cy="46551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300"/>
              </a:lnSpc>
            </a:pPr>
            <a:r>
              <a:rPr lang="ru-RU" i="1" dirty="0" smtClean="0">
                <a:solidFill>
                  <a:srgbClr val="FF0066"/>
                </a:solidFill>
              </a:rPr>
              <a:t>Процедура регистрации ключа объекта включает направление запроса на получение СЕРТ|ОК объектом и подтверждение подлинности этого СЕРТ|ОК со стороны ЦРГ или УЦ</a:t>
            </a:r>
            <a:r>
              <a:rPr lang="ru-RU" dirty="0" smtClean="0">
                <a:solidFill>
                  <a:srgbClr val="000099"/>
                </a:solidFill>
              </a:rPr>
              <a:t>. Далее рассматриваются требования, применяемые к подаче запроса на получение СЕРТ|ОК объектом. Запрос на получение СЕРТ|ОК может включать, а может и не включать значение открытого ключа.</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76944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b="1" i="1" dirty="0" smtClean="0">
                <a:solidFill>
                  <a:srgbClr val="FF3300"/>
                </a:solidFill>
                <a:effectLst>
                  <a:outerShdw dist="50800" dir="2700000" algn="ctr" rotWithShape="0">
                    <a:srgbClr val="660066"/>
                  </a:outerShdw>
                </a:effectLst>
                <a:latin typeface="Arial" charset="0"/>
              </a:rPr>
              <a:t>8.3.2. Процедура регистрации</a:t>
            </a:r>
          </a:p>
          <a:p>
            <a:pPr eaLnBrk="0" hangingPunct="0">
              <a:lnSpc>
                <a:spcPts val="3000"/>
              </a:lnSpc>
              <a:buClr>
                <a:srgbClr val="FFFF00"/>
              </a:buClr>
              <a:buSzPct val="80000"/>
              <a:buFont typeface="Wingdings" pitchFamily="2" charset="2"/>
              <a:buNone/>
            </a:pPr>
            <a:r>
              <a:rPr lang="ru-RU" sz="2600" b="1" i="1" dirty="0" smtClean="0">
                <a:solidFill>
                  <a:srgbClr val="FF3300"/>
                </a:solidFill>
                <a:effectLst>
                  <a:outerShdw dist="50800" dir="2700000" algn="ctr" rotWithShape="0">
                    <a:srgbClr val="660066"/>
                  </a:outerShdw>
                </a:effectLst>
                <a:latin typeface="Arial" charset="0"/>
              </a:rPr>
              <a:t>8.3.2.1. Требования к регистрации</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95450"/>
            <a:ext cx="7993063" cy="45783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600"/>
              </a:lnSpc>
            </a:pPr>
            <a:r>
              <a:rPr lang="ru-RU" sz="2900" i="1" dirty="0" smtClean="0">
                <a:solidFill>
                  <a:srgbClr val="FF0066"/>
                </a:solidFill>
              </a:rPr>
              <a:t>Прикладные системы с низким уровнем рисков</a:t>
            </a:r>
            <a:r>
              <a:rPr lang="ru-RU" sz="2900" dirty="0" smtClean="0">
                <a:solidFill>
                  <a:srgbClr val="000099"/>
                </a:solidFill>
              </a:rPr>
              <a:t>, которые принимают запросы на получение СЕРТ|ОК, должны основываться на идентификации пользователей, использующих СЕРТ|ОК. Запросы на получение СЕРТ|ОК не должны быть персонализированными, но, исходя из реальной практики ведения бизнеса, должны иметь идентификаторы пользователей.</a:t>
            </a:r>
            <a:endParaRPr lang="ru-RU" sz="29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76944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sz="2600" b="1" i="1" dirty="0" smtClean="0">
                <a:solidFill>
                  <a:srgbClr val="FF3300"/>
                </a:solidFill>
                <a:effectLst>
                  <a:outerShdw dist="50800" dir="2700000" algn="ctr" rotWithShape="0">
                    <a:srgbClr val="660066"/>
                  </a:outerShdw>
                </a:effectLst>
                <a:latin typeface="Arial" charset="0"/>
              </a:rPr>
              <a:t>8.3.2.2. Подача запроса на получение</a:t>
            </a:r>
            <a:br>
              <a:rPr lang="ru-RU" sz="2600" b="1" i="1" dirty="0" smtClean="0">
                <a:solidFill>
                  <a:srgbClr val="FF3300"/>
                </a:solidFill>
                <a:effectLst>
                  <a:outerShdw dist="50800" dir="2700000" algn="ctr" rotWithShape="0">
                    <a:srgbClr val="660066"/>
                  </a:outerShdw>
                </a:effectLst>
                <a:latin typeface="Arial" charset="0"/>
              </a:rPr>
            </a:br>
            <a:r>
              <a:rPr lang="ru-RU" sz="2600" b="1" i="1" dirty="0" smtClean="0">
                <a:solidFill>
                  <a:srgbClr val="FF3300"/>
                </a:solidFill>
                <a:effectLst>
                  <a:outerShdw dist="50800" dir="2700000" algn="ctr" rotWithShape="0">
                    <a:srgbClr val="660066"/>
                  </a:outerShdw>
                </a:effectLst>
                <a:latin typeface="Arial" charset="0"/>
              </a:rPr>
              <a:t>СЕРТ</a:t>
            </a:r>
            <a:r>
              <a:rPr lang="ru-RU" sz="2600" b="1" i="1" dirty="0" smtClean="0">
                <a:solidFill>
                  <a:srgbClr val="FF3300"/>
                </a:solidFill>
                <a:effectLst>
                  <a:outerShdw dist="50800" dir="2700000" algn="ctr" rotWithShape="0">
                    <a:srgbClr val="660066"/>
                  </a:outerShdw>
                </a:effectLst>
                <a:latin typeface="Verdana"/>
                <a:ea typeface="Verdana"/>
                <a:cs typeface="Verdana"/>
              </a:rPr>
              <a:t>|</a:t>
            </a:r>
            <a:r>
              <a:rPr lang="ru-RU" sz="2600" b="1" i="1" dirty="0" smtClean="0">
                <a:solidFill>
                  <a:srgbClr val="FF3300"/>
                </a:solidFill>
                <a:effectLst>
                  <a:outerShdw dist="50800" dir="2700000" algn="ctr" rotWithShape="0">
                    <a:srgbClr val="660066"/>
                  </a:outerShdw>
                </a:effectLst>
                <a:latin typeface="Arial" charset="0"/>
              </a:rPr>
              <a:t>ОК пользователем</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95350"/>
            <a:ext cx="7993063" cy="55015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300"/>
              </a:lnSpc>
            </a:pPr>
            <a:r>
              <a:rPr lang="ru-RU" i="1" dirty="0" smtClean="0">
                <a:solidFill>
                  <a:srgbClr val="FF0066"/>
                </a:solidFill>
              </a:rPr>
              <a:t>Прикладные системы с высоким уровнем рисков</a:t>
            </a:r>
            <a:r>
              <a:rPr lang="ru-RU" dirty="0" smtClean="0">
                <a:solidFill>
                  <a:srgbClr val="000099"/>
                </a:solidFill>
              </a:rPr>
              <a:t>, которые принимают запросы на получение СЕРТ|ОК, должны основываться на внешних персональных признаках пользователя (или его авторизованного представителя), запрашивающего СЕРТ|ОК, и на использовании приемлемых коммерческих стандартов по идентификации пользователя (и, если необходимо, представителя пользователя). </a:t>
            </a:r>
            <a:r>
              <a:rPr lang="ru-RU" i="1" dirty="0" smtClean="0">
                <a:solidFill>
                  <a:srgbClr val="FF0066"/>
                </a:solidFill>
              </a:rPr>
              <a:t>В этом случае может понадобиться проверка подлинности со стороны ДТС</a:t>
            </a:r>
            <a:r>
              <a:rPr lang="ru-RU" dirty="0" smtClean="0">
                <a:solidFill>
                  <a:srgbClr val="000099"/>
                </a:solidFill>
              </a:rPr>
              <a:t>.</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95450"/>
            <a:ext cx="7993063" cy="47192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600"/>
              </a:lnSpc>
            </a:pPr>
            <a:r>
              <a:rPr lang="ru-RU" sz="3600" i="1" dirty="0" smtClean="0">
                <a:solidFill>
                  <a:srgbClr val="FF0066"/>
                </a:solidFill>
              </a:rPr>
              <a:t>Приём запроса на получение СЕРТ|ОК должен осуществляться путём персонального вручения информации с запросом на получение СЕРТ|ОК</a:t>
            </a:r>
            <a:r>
              <a:rPr lang="ru-RU" sz="3600" dirty="0" smtClean="0">
                <a:solidFill>
                  <a:srgbClr val="000099"/>
                </a:solidFill>
              </a:rPr>
              <a:t>, по крайней мере, одним из представителей объекта, а также основываться на:</a:t>
            </a:r>
            <a:endParaRPr lang="ru-RU" sz="3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76944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sz="2600" b="1" i="1" dirty="0" smtClean="0">
                <a:solidFill>
                  <a:srgbClr val="FF3300"/>
                </a:solidFill>
                <a:effectLst>
                  <a:outerShdw dist="50800" dir="2700000" algn="ctr" rotWithShape="0">
                    <a:srgbClr val="660066"/>
                  </a:outerShdw>
                </a:effectLst>
                <a:latin typeface="Arial" charset="0"/>
              </a:rPr>
              <a:t>8.3.2.3. Подача запроса на получение</a:t>
            </a:r>
            <a:br>
              <a:rPr lang="ru-RU" sz="2600" b="1" i="1" dirty="0" smtClean="0">
                <a:solidFill>
                  <a:srgbClr val="FF3300"/>
                </a:solidFill>
                <a:effectLst>
                  <a:outerShdw dist="50800" dir="2700000" algn="ctr" rotWithShape="0">
                    <a:srgbClr val="660066"/>
                  </a:outerShdw>
                </a:effectLst>
                <a:latin typeface="Arial" charset="0"/>
              </a:rPr>
            </a:br>
            <a:r>
              <a:rPr lang="ru-RU" sz="2600" b="1" i="1" dirty="0" smtClean="0">
                <a:solidFill>
                  <a:srgbClr val="FF3300"/>
                </a:solidFill>
                <a:effectLst>
                  <a:outerShdw dist="50800" dir="2700000" algn="ctr" rotWithShape="0">
                    <a:srgbClr val="660066"/>
                  </a:outerShdw>
                </a:effectLst>
                <a:latin typeface="Arial" charset="0"/>
              </a:rPr>
              <a:t>СЕРТ</a:t>
            </a:r>
            <a:r>
              <a:rPr lang="ru-RU" sz="2600" b="1" i="1" dirty="0" smtClean="0">
                <a:solidFill>
                  <a:srgbClr val="FF3300"/>
                </a:solidFill>
                <a:effectLst>
                  <a:outerShdw dist="50800" dir="2700000" algn="ctr" rotWithShape="0">
                    <a:srgbClr val="660066"/>
                  </a:outerShdw>
                </a:effectLst>
                <a:latin typeface="Verdana"/>
                <a:ea typeface="Verdana"/>
                <a:cs typeface="Verdana"/>
              </a:rPr>
              <a:t>|</a:t>
            </a:r>
            <a:r>
              <a:rPr lang="ru-RU" sz="2600" b="1" i="1" dirty="0" smtClean="0">
                <a:solidFill>
                  <a:srgbClr val="FF3300"/>
                </a:solidFill>
                <a:effectLst>
                  <a:outerShdw dist="50800" dir="2700000" algn="ctr" rotWithShape="0">
                    <a:srgbClr val="660066"/>
                  </a:outerShdw>
                </a:effectLst>
                <a:latin typeface="Arial" charset="0"/>
              </a:rPr>
              <a:t>ОК легальным объектом</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939800"/>
            <a:ext cx="8001000" cy="53515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400"/>
              </a:lnSpc>
              <a:spcBef>
                <a:spcPts val="600"/>
              </a:spcBef>
              <a:buClr>
                <a:srgbClr val="FF0066"/>
              </a:buClr>
              <a:buSzPct val="90000"/>
              <a:buFont typeface="+mj-lt"/>
              <a:buAutoNum type="alphaLcParenR"/>
              <a:defRPr/>
            </a:pPr>
            <a:r>
              <a:rPr lang="ru-RU" dirty="0" smtClean="0">
                <a:solidFill>
                  <a:srgbClr val="000099"/>
                </a:solidFill>
              </a:rPr>
              <a:t>ЭЦП и КПС (если используется) на фирменных бланках авторизованной заявки на СЕРТ|ОК;</a:t>
            </a:r>
          </a:p>
          <a:p>
            <a:pPr marL="533400" indent="-533400" algn="l">
              <a:lnSpc>
                <a:spcPts val="3400"/>
              </a:lnSpc>
              <a:spcBef>
                <a:spcPts val="600"/>
              </a:spcBef>
              <a:buClr>
                <a:srgbClr val="FF0066"/>
              </a:buClr>
              <a:buSzPct val="90000"/>
              <a:buFont typeface="+mj-lt"/>
              <a:buAutoNum type="alphaLcParenR"/>
              <a:defRPr/>
            </a:pPr>
            <a:r>
              <a:rPr lang="ru-RU" dirty="0" smtClean="0">
                <a:solidFill>
                  <a:srgbClr val="000099"/>
                </a:solidFill>
              </a:rPr>
              <a:t>использовании приемлемой коммерческой практики по идентификации ЭЦП или КПС (если используется) объекта;</a:t>
            </a:r>
          </a:p>
          <a:p>
            <a:pPr marL="533400" indent="-533400" algn="l">
              <a:lnSpc>
                <a:spcPts val="3400"/>
              </a:lnSpc>
              <a:spcBef>
                <a:spcPts val="600"/>
              </a:spcBef>
              <a:buClr>
                <a:srgbClr val="FF0066"/>
              </a:buClr>
              <a:buSzPct val="90000"/>
              <a:buFont typeface="+mj-lt"/>
              <a:buAutoNum type="alphaLcParenR"/>
              <a:defRPr/>
            </a:pPr>
            <a:r>
              <a:rPr lang="ru-RU" dirty="0" smtClean="0">
                <a:solidFill>
                  <a:srgbClr val="000099"/>
                </a:solidFill>
              </a:rPr>
              <a:t>использовании приемлемой коммерческой практики по идентификации представителей, которые доставляют информацию о запросе сертификата.</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550" y="5918200"/>
            <a:ext cx="7921625" cy="61555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000" b="1" dirty="0" smtClean="0">
                <a:solidFill>
                  <a:srgbClr val="C00000"/>
                </a:solidFill>
              </a:rPr>
              <a:t>Рис. 8. Распределение ключей между двумя ССБ</a:t>
            </a:r>
            <a:br>
              <a:rPr lang="ru-RU" sz="2000" b="1" dirty="0" smtClean="0">
                <a:solidFill>
                  <a:srgbClr val="C00000"/>
                </a:solidFill>
              </a:rPr>
            </a:br>
            <a:r>
              <a:rPr lang="ru-RU" sz="2000" b="1" dirty="0" smtClean="0">
                <a:solidFill>
                  <a:srgbClr val="C00000"/>
                </a:solidFill>
              </a:rPr>
              <a:t>с использованием симметричных методов</a:t>
            </a:r>
            <a:endParaRPr lang="ru-RU" sz="2000" b="1" dirty="0">
              <a:solidFill>
                <a:srgbClr val="C00000"/>
              </a:solidFill>
            </a:endParaRPr>
          </a:p>
        </p:txBody>
      </p:sp>
      <p:sp>
        <p:nvSpPr>
          <p:cNvPr id="149"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grpSp>
        <p:nvGrpSpPr>
          <p:cNvPr id="95" name="Группа 94"/>
          <p:cNvGrpSpPr/>
          <p:nvPr/>
        </p:nvGrpSpPr>
        <p:grpSpPr>
          <a:xfrm>
            <a:off x="971550" y="1028700"/>
            <a:ext cx="7893051" cy="4333875"/>
            <a:chOff x="971550" y="1028700"/>
            <a:chExt cx="7893051" cy="4333875"/>
          </a:xfrm>
        </p:grpSpPr>
        <p:sp>
          <p:nvSpPr>
            <p:cNvPr id="212" name="Rectangle 10"/>
            <p:cNvSpPr>
              <a:spLocks noChangeArrowheads="1"/>
            </p:cNvSpPr>
            <p:nvPr/>
          </p:nvSpPr>
          <p:spPr bwMode="auto">
            <a:xfrm>
              <a:off x="5283200" y="1028700"/>
              <a:ext cx="3581401" cy="4311650"/>
            </a:xfrm>
            <a:prstGeom prst="rect">
              <a:avLst/>
            </a:prstGeom>
            <a:solidFill>
              <a:srgbClr val="CCFFFF">
                <a:alpha val="50196"/>
              </a:srgbClr>
            </a:solidFill>
            <a:ln w="38100">
              <a:solidFill>
                <a:srgbClr val="0070C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34" name="Rectangle 10"/>
            <p:cNvSpPr>
              <a:spLocks noChangeArrowheads="1"/>
            </p:cNvSpPr>
            <p:nvPr/>
          </p:nvSpPr>
          <p:spPr bwMode="auto">
            <a:xfrm>
              <a:off x="971550" y="1050925"/>
              <a:ext cx="3600450" cy="4311650"/>
            </a:xfrm>
            <a:prstGeom prst="rect">
              <a:avLst/>
            </a:prstGeom>
            <a:solidFill>
              <a:srgbClr val="CCFFFF">
                <a:alpha val="50196"/>
              </a:srgbClr>
            </a:solidFill>
            <a:ln w="38100">
              <a:solidFill>
                <a:srgbClr val="0070C0"/>
              </a:solidFill>
              <a:prstDash val="lgDashDot"/>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50" name="Text Box 26"/>
            <p:cNvSpPr txBox="1">
              <a:spLocks noChangeArrowheads="1"/>
            </p:cNvSpPr>
            <p:nvPr/>
          </p:nvSpPr>
          <p:spPr bwMode="auto">
            <a:xfrm>
              <a:off x="7816850" y="1073150"/>
              <a:ext cx="1000396" cy="36933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Tahoma" pitchFamily="34" charset="0"/>
                  <a:cs typeface="Arial" pitchFamily="34" charset="0"/>
                </a:rPr>
                <a:t>ССБ В</a:t>
              </a:r>
              <a:endPar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Arial" pitchFamily="34" charset="0"/>
                <a:cs typeface="Arial" pitchFamily="34" charset="0"/>
              </a:endParaRPr>
            </a:p>
          </p:txBody>
        </p:sp>
        <p:grpSp>
          <p:nvGrpSpPr>
            <p:cNvPr id="5" name="Group 41"/>
            <p:cNvGrpSpPr>
              <a:grpSpLocks/>
            </p:cNvGrpSpPr>
            <p:nvPr/>
          </p:nvGrpSpPr>
          <p:grpSpPr bwMode="auto">
            <a:xfrm>
              <a:off x="4660900" y="4718050"/>
              <a:ext cx="495299" cy="462916"/>
              <a:chOff x="2558" y="12306"/>
              <a:chExt cx="456" cy="456"/>
            </a:xfrm>
          </p:grpSpPr>
          <p:sp>
            <p:nvSpPr>
              <p:cNvPr id="193"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94"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4</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cxnSp>
          <p:nvCxnSpPr>
            <p:cNvPr id="140" name="AutoShape 32"/>
            <p:cNvCxnSpPr>
              <a:cxnSpLocks noChangeShapeType="1"/>
              <a:stCxn id="40" idx="1"/>
              <a:endCxn id="38" idx="2"/>
            </p:cNvCxnSpPr>
            <p:nvPr/>
          </p:nvCxnSpPr>
          <p:spPr bwMode="auto">
            <a:xfrm rot="10800000">
              <a:off x="2660650" y="4559440"/>
              <a:ext cx="4489450" cy="25260"/>
            </a:xfrm>
            <a:prstGeom prst="straightConnector1">
              <a:avLst/>
            </a:prstGeom>
            <a:noFill/>
            <a:ln w="57150">
              <a:solidFill>
                <a:srgbClr val="FF3300"/>
              </a:solidFill>
              <a:prstDash val="sysDash"/>
              <a:round/>
              <a:headEnd type="triangle" w="lg" len="lg"/>
              <a:tailEnd type="triangle" w="lg" len="lg"/>
            </a:ln>
          </p:spPr>
        </p:cxnSp>
        <p:sp>
          <p:nvSpPr>
            <p:cNvPr id="52" name="Text Box 26"/>
            <p:cNvSpPr txBox="1">
              <a:spLocks noChangeArrowheads="1"/>
            </p:cNvSpPr>
            <p:nvPr/>
          </p:nvSpPr>
          <p:spPr bwMode="auto">
            <a:xfrm>
              <a:off x="1016000" y="1073150"/>
              <a:ext cx="1000396" cy="36933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Tahoma" pitchFamily="34" charset="0"/>
                  <a:cs typeface="Arial" pitchFamily="34" charset="0"/>
                </a:rPr>
                <a:t>ССБ А</a:t>
              </a:r>
              <a:endParaRPr kumimoji="0" lang="ru-RU" sz="2400" b="1" i="1" u="none" strike="noStrike" cap="none" normalizeH="0" baseline="0" dirty="0" smtClean="0">
                <a:ln>
                  <a:noFill/>
                </a:ln>
                <a:solidFill>
                  <a:srgbClr val="7030A0"/>
                </a:solidFill>
                <a:effectLst>
                  <a:outerShdw dist="38100" dir="2700000" algn="ctr" rotWithShape="0">
                    <a:srgbClr val="FF0066"/>
                  </a:outerShdw>
                </a:effectLst>
                <a:latin typeface="Arial" pitchFamily="34" charset="0"/>
                <a:cs typeface="Arial" pitchFamily="34" charset="0"/>
              </a:endParaRPr>
            </a:p>
          </p:txBody>
        </p:sp>
        <p:grpSp>
          <p:nvGrpSpPr>
            <p:cNvPr id="8" name="Группа 40"/>
            <p:cNvGrpSpPr/>
            <p:nvPr/>
          </p:nvGrpSpPr>
          <p:grpSpPr>
            <a:xfrm>
              <a:off x="7150100" y="3695700"/>
              <a:ext cx="1600196" cy="1466850"/>
              <a:chOff x="6616700" y="3384550"/>
              <a:chExt cx="1600196" cy="1466850"/>
            </a:xfrm>
          </p:grpSpPr>
          <p:sp>
            <p:nvSpPr>
              <p:cNvPr id="37" name="Куб 36"/>
              <p:cNvSpPr/>
              <p:nvPr/>
            </p:nvSpPr>
            <p:spPr bwMode="auto">
              <a:xfrm>
                <a:off x="6616700" y="3384550"/>
                <a:ext cx="1600196" cy="1466850"/>
              </a:xfrm>
              <a:prstGeom prst="cube">
                <a:avLst>
                  <a:gd name="adj" fmla="val 17768"/>
                </a:avLst>
              </a:prstGeom>
              <a:solidFill>
                <a:schemeClr val="accent6">
                  <a:lumMod val="20000"/>
                  <a:lumOff val="80000"/>
                </a:schemeClr>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40" name="Text Box 48"/>
              <p:cNvSpPr txBox="1">
                <a:spLocks noChangeArrowheads="1"/>
              </p:cNvSpPr>
              <p:nvPr/>
            </p:nvSpPr>
            <p:spPr bwMode="auto">
              <a:xfrm>
                <a:off x="6616700" y="3784600"/>
                <a:ext cx="1333500" cy="977900"/>
              </a:xfrm>
              <a:prstGeom prst="rect">
                <a:avLst/>
              </a:prstGeom>
              <a:noFill/>
              <a:ln w="38100">
                <a:noFill/>
                <a:prstDash val="solid"/>
                <a:miter lim="800000"/>
                <a:headEnd/>
                <a:tailEnd/>
              </a:ln>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000099"/>
                    </a:solidFill>
                    <a:effectLst>
                      <a:outerShdw dist="38100" dir="2700000" algn="ctr" rotWithShape="0">
                        <a:schemeClr val="bg1">
                          <a:lumMod val="75000"/>
                        </a:schemeClr>
                      </a:outerShdw>
                    </a:effectLst>
                    <a:latin typeface="+mn-lt"/>
                    <a:cs typeface="Arial" pitchFamily="34" charset="0"/>
                  </a:rPr>
                  <a:t>Объект</a:t>
                </a:r>
              </a:p>
              <a:p>
                <a:pPr marL="0" marR="0" lvl="0" indent="0" algn="ctr" defTabSz="914400" rtl="0" eaLnBrk="1" fontAlgn="base" latinLnBrk="0" hangingPunct="1">
                  <a:lnSpc>
                    <a:spcPts val="2000"/>
                  </a:lnSpc>
                  <a:spcBef>
                    <a:spcPct val="0"/>
                  </a:spcBef>
                  <a:spcAft>
                    <a:spcPts val="0"/>
                  </a:spcAft>
                  <a:buClrTx/>
                  <a:buSzTx/>
                  <a:buFontTx/>
                  <a:buNone/>
                  <a:tabLst/>
                </a:pPr>
                <a:r>
                  <a:rPr lang="ru-RU" sz="2000" b="1" dirty="0" smtClean="0">
                    <a:solidFill>
                      <a:srgbClr val="000099"/>
                    </a:solidFill>
                    <a:effectLst>
                      <a:outerShdw dist="38100" dir="2700000" algn="ctr" rotWithShape="0">
                        <a:schemeClr val="bg1">
                          <a:lumMod val="75000"/>
                        </a:schemeClr>
                      </a:outerShdw>
                    </a:effectLst>
                    <a:latin typeface="+mn-lt"/>
                    <a:cs typeface="Arial" pitchFamily="34" charset="0"/>
                  </a:rPr>
                  <a:t>(сторона)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000099"/>
                    </a:solidFill>
                    <a:effectLst>
                      <a:outerShdw dist="38100" dir="2700000" algn="ctr" rotWithShape="0">
                        <a:schemeClr val="bg1">
                          <a:lumMod val="75000"/>
                        </a:schemeClr>
                      </a:outerShdw>
                    </a:effectLst>
                    <a:latin typeface="+mn-lt"/>
                    <a:cs typeface="Arial" pitchFamily="34" charset="0"/>
                  </a:rPr>
                  <a:t>«В»</a:t>
                </a:r>
              </a:p>
            </p:txBody>
          </p:sp>
        </p:grpSp>
        <p:grpSp>
          <p:nvGrpSpPr>
            <p:cNvPr id="11" name="Группа 41"/>
            <p:cNvGrpSpPr/>
            <p:nvPr/>
          </p:nvGrpSpPr>
          <p:grpSpPr>
            <a:xfrm>
              <a:off x="1060450" y="3695700"/>
              <a:ext cx="1600200" cy="1466850"/>
              <a:chOff x="5461000" y="3917950"/>
              <a:chExt cx="1600200" cy="1466850"/>
            </a:xfrm>
          </p:grpSpPr>
          <p:sp>
            <p:nvSpPr>
              <p:cNvPr id="38" name="Куб 37"/>
              <p:cNvSpPr/>
              <p:nvPr/>
            </p:nvSpPr>
            <p:spPr bwMode="auto">
              <a:xfrm flipH="1">
                <a:off x="5461000" y="3917950"/>
                <a:ext cx="1600200" cy="1466850"/>
              </a:xfrm>
              <a:prstGeom prst="cube">
                <a:avLst>
                  <a:gd name="adj" fmla="val 17768"/>
                </a:avLst>
              </a:prstGeom>
              <a:solidFill>
                <a:srgbClr val="E5E5FF"/>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9" name="Text Box 48"/>
              <p:cNvSpPr txBox="1">
                <a:spLocks noChangeArrowheads="1"/>
              </p:cNvSpPr>
              <p:nvPr/>
            </p:nvSpPr>
            <p:spPr bwMode="auto">
              <a:xfrm>
                <a:off x="5772150" y="4406900"/>
                <a:ext cx="1244600" cy="844550"/>
              </a:xfrm>
              <a:prstGeom prst="rect">
                <a:avLst/>
              </a:prstGeom>
              <a:noFill/>
              <a:ln w="38100">
                <a:noFill/>
                <a:prstDash val="solid"/>
                <a:miter lim="800000"/>
                <a:headEnd/>
                <a:tailEnd/>
              </a:ln>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Объект</a:t>
                </a:r>
              </a:p>
              <a:p>
                <a:pPr marL="0" marR="0" lvl="0" indent="0" algn="ctr" defTabSz="914400" rtl="0" eaLnBrk="1" fontAlgn="base" latinLnBrk="0" hangingPunct="1">
                  <a:lnSpc>
                    <a:spcPts val="2000"/>
                  </a:lnSpc>
                  <a:spcBef>
                    <a:spcPct val="0"/>
                  </a:spcBef>
                  <a:spcAft>
                    <a:spcPts val="0"/>
                  </a:spcAft>
                  <a:buClrTx/>
                  <a:buSzTx/>
                  <a:buFontTx/>
                  <a:buNone/>
                  <a:tabLst/>
                </a:pPr>
                <a:r>
                  <a:rPr lang="ru-RU" sz="2000" b="1" dirty="0" smtClean="0">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(сторона)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chemeClr val="tx2">
                        <a:lumMod val="60000"/>
                        <a:lumOff val="40000"/>
                      </a:schemeClr>
                    </a:solidFill>
                    <a:effectLst>
                      <a:outerShdw dist="38100" dir="2700000" algn="ctr" rotWithShape="0">
                        <a:schemeClr val="bg1">
                          <a:lumMod val="75000"/>
                        </a:schemeClr>
                      </a:outerShdw>
                    </a:effectLst>
                    <a:latin typeface="+mn-lt"/>
                    <a:cs typeface="Arial" pitchFamily="34" charset="0"/>
                  </a:rPr>
                  <a:t>«А»</a:t>
                </a:r>
              </a:p>
            </p:txBody>
          </p:sp>
        </p:grpSp>
        <p:sp>
          <p:nvSpPr>
            <p:cNvPr id="59" name="Полилиния 58"/>
            <p:cNvSpPr/>
            <p:nvPr/>
          </p:nvSpPr>
          <p:spPr bwMode="auto">
            <a:xfrm rot="10800000">
              <a:off x="1504950" y="1562100"/>
              <a:ext cx="800100" cy="2266946"/>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55" name="Полилиния 54"/>
            <p:cNvSpPr/>
            <p:nvPr/>
          </p:nvSpPr>
          <p:spPr bwMode="auto">
            <a:xfrm rot="5400000" flipH="1">
              <a:off x="1460500" y="2584450"/>
              <a:ext cx="1955800" cy="5334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0" name="Полилиния 59"/>
            <p:cNvSpPr/>
            <p:nvPr/>
          </p:nvSpPr>
          <p:spPr bwMode="auto">
            <a:xfrm flipV="1">
              <a:off x="7550150" y="1606550"/>
              <a:ext cx="755650" cy="2222499"/>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66" name="Полилиния 65"/>
            <p:cNvSpPr/>
            <p:nvPr/>
          </p:nvSpPr>
          <p:spPr bwMode="auto">
            <a:xfrm rot="16200000">
              <a:off x="6461125" y="2651125"/>
              <a:ext cx="1911350" cy="444500"/>
            </a:xfrm>
            <a:custGeom>
              <a:avLst/>
              <a:gdLst>
                <a:gd name="connsiteX0" fmla="*/ 30477 w 487677"/>
                <a:gd name="connsiteY0" fmla="*/ 3807 h 60957"/>
                <a:gd name="connsiteX1" fmla="*/ 373377 w 487677"/>
                <a:gd name="connsiteY1" fmla="*/ 46670 h 60957"/>
                <a:gd name="connsiteX2" fmla="*/ 487677 w 487677"/>
                <a:gd name="connsiteY2" fmla="*/ 60957 h 60957"/>
                <a:gd name="connsiteX0" fmla="*/ 30477 w 570227"/>
                <a:gd name="connsiteY0" fmla="*/ 3807 h 51721"/>
                <a:gd name="connsiteX1" fmla="*/ 373377 w 570227"/>
                <a:gd name="connsiteY1" fmla="*/ 46670 h 51721"/>
                <a:gd name="connsiteX2" fmla="*/ 570227 w 570227"/>
                <a:gd name="connsiteY2" fmla="*/ 51721 h 51721"/>
                <a:gd name="connsiteX0" fmla="*/ 557527 w 738939"/>
                <a:gd name="connsiteY0" fmla="*/ 0 h 78701"/>
                <a:gd name="connsiteX1" fmla="*/ 373377 w 738939"/>
                <a:gd name="connsiteY1" fmla="*/ 73650 h 78701"/>
                <a:gd name="connsiteX2" fmla="*/ 570227 w 738939"/>
                <a:gd name="connsiteY2" fmla="*/ 78701 h 78701"/>
                <a:gd name="connsiteX0" fmla="*/ 557527 w 738939"/>
                <a:gd name="connsiteY0" fmla="*/ 0 h 78701"/>
                <a:gd name="connsiteX1" fmla="*/ 373377 w 738939"/>
                <a:gd name="connsiteY1" fmla="*/ 73650 h 78701"/>
                <a:gd name="connsiteX2" fmla="*/ 570227 w 738939"/>
                <a:gd name="connsiteY2" fmla="*/ 78701 h 78701"/>
                <a:gd name="connsiteX0" fmla="*/ 557527 w 1186177"/>
                <a:gd name="connsiteY0" fmla="*/ 0 h 112566"/>
                <a:gd name="connsiteX1" fmla="*/ 373377 w 1186177"/>
                <a:gd name="connsiteY1" fmla="*/ 73650 h 112566"/>
                <a:gd name="connsiteX2" fmla="*/ 1186177 w 1186177"/>
                <a:gd name="connsiteY2" fmla="*/ 112566 h 112566"/>
                <a:gd name="connsiteX0" fmla="*/ 341627 w 970277"/>
                <a:gd name="connsiteY0" fmla="*/ 0 h 112566"/>
                <a:gd name="connsiteX1" fmla="*/ 373377 w 970277"/>
                <a:gd name="connsiteY1" fmla="*/ 107516 h 112566"/>
                <a:gd name="connsiteX2" fmla="*/ 970277 w 970277"/>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294993"/>
                <a:gd name="connsiteX1" fmla="*/ 31750 w 628650"/>
                <a:gd name="connsiteY1" fmla="*/ 107516 h 294993"/>
                <a:gd name="connsiteX2" fmla="*/ 326736 w 628650"/>
                <a:gd name="connsiteY2" fmla="*/ 294993 h 294993"/>
                <a:gd name="connsiteX3" fmla="*/ 628650 w 628650"/>
                <a:gd name="connsiteY3" fmla="*/ 112566 h 294993"/>
                <a:gd name="connsiteX0" fmla="*/ 0 w 628650"/>
                <a:gd name="connsiteY0" fmla="*/ 0 h 112566"/>
                <a:gd name="connsiteX1" fmla="*/ 31750 w 628650"/>
                <a:gd name="connsiteY1" fmla="*/ 107516 h 112566"/>
                <a:gd name="connsiteX2" fmla="*/ 628650 w 628650"/>
                <a:gd name="connsiteY2" fmla="*/ 112566 h 112566"/>
                <a:gd name="connsiteX0" fmla="*/ 0 w 628650"/>
                <a:gd name="connsiteY0" fmla="*/ 0 h 112566"/>
                <a:gd name="connsiteX1" fmla="*/ 31750 w 628650"/>
                <a:gd name="connsiteY1" fmla="*/ 107516 h 112566"/>
                <a:gd name="connsiteX2" fmla="*/ 205509 w 628650"/>
                <a:gd name="connsiteY2" fmla="*/ 108034 h 112566"/>
                <a:gd name="connsiteX3" fmla="*/ 628650 w 628650"/>
                <a:gd name="connsiteY3" fmla="*/ 112566 h 112566"/>
                <a:gd name="connsiteX0" fmla="*/ 0 w 628650"/>
                <a:gd name="connsiteY0" fmla="*/ 0 h 112566"/>
                <a:gd name="connsiteX1" fmla="*/ 31750 w 628650"/>
                <a:gd name="connsiteY1" fmla="*/ 107516 h 112566"/>
                <a:gd name="connsiteX2" fmla="*/ 628650 w 628650"/>
                <a:gd name="connsiteY2" fmla="*/ 112566 h 112566"/>
                <a:gd name="connsiteX0" fmla="*/ 19050 w 647700"/>
                <a:gd name="connsiteY0" fmla="*/ 0 h 112566"/>
                <a:gd name="connsiteX1" fmla="*/ 0 w 647700"/>
                <a:gd name="connsiteY1" fmla="*/ 107516 h 112566"/>
                <a:gd name="connsiteX2" fmla="*/ 647700 w 647700"/>
                <a:gd name="connsiteY2" fmla="*/ 112566 h 112566"/>
                <a:gd name="connsiteX0" fmla="*/ 19050 w 647700"/>
                <a:gd name="connsiteY0" fmla="*/ 0 h 143353"/>
                <a:gd name="connsiteX1" fmla="*/ 0 w 647700"/>
                <a:gd name="connsiteY1" fmla="*/ 138303 h 143353"/>
                <a:gd name="connsiteX2" fmla="*/ 647700 w 647700"/>
                <a:gd name="connsiteY2" fmla="*/ 143353 h 143353"/>
                <a:gd name="connsiteX0" fmla="*/ 19050 w 647700"/>
                <a:gd name="connsiteY0" fmla="*/ 0 h 143353"/>
                <a:gd name="connsiteX1" fmla="*/ 0 w 647700"/>
                <a:gd name="connsiteY1" fmla="*/ 138303 h 143353"/>
                <a:gd name="connsiteX2" fmla="*/ 647700 w 647700"/>
                <a:gd name="connsiteY2" fmla="*/ 143353 h 143353"/>
                <a:gd name="connsiteX0" fmla="*/ 0 w 628650"/>
                <a:gd name="connsiteY0" fmla="*/ 0 h 143353"/>
                <a:gd name="connsiteX1" fmla="*/ 628650 w 628650"/>
                <a:gd name="connsiteY1" fmla="*/ 143353 h 143353"/>
                <a:gd name="connsiteX0" fmla="*/ 0 w 0"/>
                <a:gd name="connsiteY0" fmla="*/ 0 h 143353"/>
                <a:gd name="connsiteX1" fmla="*/ 0 w 0"/>
                <a:gd name="connsiteY1" fmla="*/ 143353 h 143353"/>
                <a:gd name="connsiteX0" fmla="*/ 717550 w 717550"/>
                <a:gd name="connsiteY0" fmla="*/ 0 h 143353"/>
                <a:gd name="connsiteX1" fmla="*/ 0 w 717550"/>
                <a:gd name="connsiteY1" fmla="*/ 143353 h 143353"/>
                <a:gd name="connsiteX0" fmla="*/ 717550 w 717550"/>
                <a:gd name="connsiteY0" fmla="*/ 0 h 174140"/>
                <a:gd name="connsiteX1" fmla="*/ 0 w 717550"/>
                <a:gd name="connsiteY1" fmla="*/ 174140 h 174140"/>
                <a:gd name="connsiteX0" fmla="*/ 717550 w 717550"/>
                <a:gd name="connsiteY0" fmla="*/ 0 h 174140"/>
                <a:gd name="connsiteX1" fmla="*/ 340360 w 717550"/>
                <a:gd name="connsiteY1" fmla="*/ 92401 h 174140"/>
                <a:gd name="connsiteX2" fmla="*/ 0 w 717550"/>
                <a:gd name="connsiteY2" fmla="*/ 174140 h 174140"/>
                <a:gd name="connsiteX0" fmla="*/ 717550 w 717550"/>
                <a:gd name="connsiteY0" fmla="*/ 0 h 174140"/>
                <a:gd name="connsiteX1" fmla="*/ 0 w 717550"/>
                <a:gd name="connsiteY1"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717550"/>
                <a:gd name="connsiteY0" fmla="*/ 0 h 174140"/>
                <a:gd name="connsiteX1" fmla="*/ 419100 w 717550"/>
                <a:gd name="connsiteY1" fmla="*/ 104254 h 174140"/>
                <a:gd name="connsiteX2" fmla="*/ 0 w 717550"/>
                <a:gd name="connsiteY2" fmla="*/ 174140 h 174140"/>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99469"/>
                <a:gd name="connsiteX1" fmla="*/ 723900 w 843492"/>
                <a:gd name="connsiteY1" fmla="*/ 170446 h 199469"/>
                <a:gd name="connsiteX2" fmla="*/ 0 w 843492"/>
                <a:gd name="connsiteY2" fmla="*/ 174140 h 199469"/>
                <a:gd name="connsiteX0" fmla="*/ 717550 w 843492"/>
                <a:gd name="connsiteY0" fmla="*/ 0 h 174140"/>
                <a:gd name="connsiteX1" fmla="*/ 723900 w 843492"/>
                <a:gd name="connsiteY1" fmla="*/ 170446 h 174140"/>
                <a:gd name="connsiteX2" fmla="*/ 0 w 843492"/>
                <a:gd name="connsiteY2" fmla="*/ 174140 h 174140"/>
                <a:gd name="connsiteX0" fmla="*/ 717550 w 723900"/>
                <a:gd name="connsiteY0" fmla="*/ 0 h 174140"/>
                <a:gd name="connsiteX1" fmla="*/ 723900 w 723900"/>
                <a:gd name="connsiteY1" fmla="*/ 170446 h 174140"/>
                <a:gd name="connsiteX2" fmla="*/ 0 w 723900"/>
                <a:gd name="connsiteY2" fmla="*/ 174140 h 174140"/>
                <a:gd name="connsiteX0" fmla="*/ 717550 w 723900"/>
                <a:gd name="connsiteY0" fmla="*/ 0 h 344391"/>
                <a:gd name="connsiteX1" fmla="*/ 723900 w 723900"/>
                <a:gd name="connsiteY1" fmla="*/ 344391 h 344391"/>
                <a:gd name="connsiteX2" fmla="*/ 0 w 723900"/>
                <a:gd name="connsiteY2" fmla="*/ 174140 h 344391"/>
                <a:gd name="connsiteX0" fmla="*/ 1168400 w 1174750"/>
                <a:gd name="connsiteY0" fmla="*/ 0 h 348085"/>
                <a:gd name="connsiteX1" fmla="*/ 1174750 w 1174750"/>
                <a:gd name="connsiteY1" fmla="*/ 344391 h 348085"/>
                <a:gd name="connsiteX2" fmla="*/ 0 w 1174750"/>
                <a:gd name="connsiteY2" fmla="*/ 348085 h 348085"/>
              </a:gdLst>
              <a:ahLst/>
              <a:cxnLst>
                <a:cxn ang="0">
                  <a:pos x="connsiteX0" y="connsiteY0"/>
                </a:cxn>
                <a:cxn ang="0">
                  <a:pos x="connsiteX1" y="connsiteY1"/>
                </a:cxn>
                <a:cxn ang="0">
                  <a:pos x="connsiteX2" y="connsiteY2"/>
                </a:cxn>
              </a:cxnLst>
              <a:rect l="l" t="t" r="r" b="b"/>
              <a:pathLst>
                <a:path w="1174750" h="348085">
                  <a:moveTo>
                    <a:pt x="1168400" y="0"/>
                  </a:moveTo>
                  <a:lnTo>
                    <a:pt x="1174750" y="344391"/>
                  </a:lnTo>
                  <a:lnTo>
                    <a:pt x="0" y="348085"/>
                  </a:lnTo>
                </a:path>
              </a:pathLst>
            </a:custGeom>
            <a:noFill/>
            <a:ln w="57150" cap="flat" cmpd="sng" algn="ctr">
              <a:solidFill>
                <a:srgbClr val="FF3300"/>
              </a:solidFill>
              <a:prstDash val="solid"/>
              <a:miter lim="800000"/>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5" name="Багетная рамка 34"/>
            <p:cNvSpPr/>
            <p:nvPr/>
          </p:nvSpPr>
          <p:spPr bwMode="auto">
            <a:xfrm>
              <a:off x="2305050" y="1295400"/>
              <a:ext cx="2178050" cy="844550"/>
            </a:xfrm>
            <a:prstGeom prst="bevel">
              <a:avLst/>
            </a:prstGeom>
            <a:solidFill>
              <a:schemeClr val="accent5"/>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6" name="Text Box 48"/>
            <p:cNvSpPr txBox="1">
              <a:spLocks noChangeArrowheads="1"/>
            </p:cNvSpPr>
            <p:nvPr/>
          </p:nvSpPr>
          <p:spPr bwMode="auto">
            <a:xfrm>
              <a:off x="2438400" y="1562100"/>
              <a:ext cx="1911350" cy="400050"/>
            </a:xfrm>
            <a:prstGeom prst="rect">
              <a:avLst/>
            </a:prstGeom>
            <a:noFill/>
            <a:ln w="25400">
              <a:noFill/>
              <a:prstDash val="dashDot"/>
              <a:miter lim="800000"/>
              <a:headEnd/>
              <a:tailEnd/>
            </a:ln>
            <a:effectLst/>
          </p:spPr>
          <p:txBody>
            <a:bodyPr vert="horz" wrap="square" lIns="0" tIns="0" rIns="0" bIns="0" numCol="1" anchor="ctr" anchorCtr="1" compatLnSpc="1">
              <a:prstTxWarp prst="textNoShape">
                <a:avLst/>
              </a:prstTxWarp>
              <a:noAutofit/>
            </a:bodyPr>
            <a:lstStyle/>
            <a:p>
              <a:pPr marL="0" marR="0" lvl="0" indent="0" defTabSz="914400" rtl="0" eaLnBrk="1" fontAlgn="base" latinLnBrk="0" hangingPunct="1">
                <a:lnSpc>
                  <a:spcPts val="1800"/>
                </a:lnSpc>
                <a:spcBef>
                  <a:spcPct val="0"/>
                </a:spcBef>
                <a:spcAft>
                  <a:spcPts val="0"/>
                </a:spcAft>
                <a:buClrTx/>
                <a:buSzTx/>
                <a:buFontTx/>
                <a:buNone/>
                <a:tabLst/>
              </a:pP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Центр безопасности (</a:t>
              </a:r>
              <a:r>
                <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А</a:t>
              </a: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a:t>
              </a:r>
              <a:endPar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pitchFamily="34" charset="0"/>
                <a:cs typeface="Arial" pitchFamily="34" charset="0"/>
              </a:endParaRPr>
            </a:p>
          </p:txBody>
        </p:sp>
        <p:sp>
          <p:nvSpPr>
            <p:cNvPr id="32" name="Багетная рамка 31"/>
            <p:cNvSpPr/>
            <p:nvPr/>
          </p:nvSpPr>
          <p:spPr bwMode="auto">
            <a:xfrm>
              <a:off x="5372100" y="1295400"/>
              <a:ext cx="2178050" cy="844550"/>
            </a:xfrm>
            <a:prstGeom prst="bevel">
              <a:avLst/>
            </a:prstGeom>
            <a:solidFill>
              <a:schemeClr val="accent5"/>
            </a:solidFill>
            <a:ln w="381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239" name="Text Box 48"/>
            <p:cNvSpPr txBox="1">
              <a:spLocks noChangeArrowheads="1"/>
            </p:cNvSpPr>
            <p:nvPr/>
          </p:nvSpPr>
          <p:spPr bwMode="auto">
            <a:xfrm>
              <a:off x="5505450" y="1562100"/>
              <a:ext cx="1911350" cy="400050"/>
            </a:xfrm>
            <a:prstGeom prst="rect">
              <a:avLst/>
            </a:prstGeom>
            <a:noFill/>
            <a:ln w="25400">
              <a:noFill/>
              <a:prstDash val="dashDot"/>
              <a:miter lim="800000"/>
              <a:headEnd/>
              <a:tailEnd/>
            </a:ln>
            <a:effectLst/>
          </p:spPr>
          <p:txBody>
            <a:bodyPr vert="horz" wrap="square" lIns="0" tIns="0" rIns="0" bIns="0" numCol="1" anchor="ctr" anchorCtr="1" compatLnSpc="1">
              <a:prstTxWarp prst="textNoShape">
                <a:avLst/>
              </a:prstTxWarp>
              <a:noAutofit/>
            </a:bodyPr>
            <a:lstStyle/>
            <a:p>
              <a:pPr marL="0" marR="0" lvl="0" indent="0" defTabSz="914400" rtl="0" eaLnBrk="1" fontAlgn="base" latinLnBrk="0" hangingPunct="1">
                <a:lnSpc>
                  <a:spcPts val="1800"/>
                </a:lnSpc>
                <a:spcBef>
                  <a:spcPct val="0"/>
                </a:spcBef>
                <a:spcAft>
                  <a:spcPts val="0"/>
                </a:spcAft>
                <a:buClrTx/>
                <a:buSzTx/>
                <a:buFontTx/>
                <a:buNone/>
                <a:tabLst/>
              </a:pP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Центр безопасности (</a:t>
              </a:r>
              <a:r>
                <a:rPr kumimoji="0" lang="ru-RU" sz="2000" b="1" i="1"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В</a:t>
              </a:r>
              <a:r>
                <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Narrow" pitchFamily="34" charset="0"/>
                  <a:cs typeface="Arial" pitchFamily="34" charset="0"/>
                </a:rPr>
                <a:t>)</a:t>
              </a:r>
              <a:endParaRPr kumimoji="0" lang="ru-RU" sz="2000" b="1" i="0" u="none" strike="noStrike" cap="none" normalizeH="0" baseline="0" dirty="0" smtClean="0">
                <a:ln>
                  <a:noFill/>
                </a:ln>
                <a:solidFill>
                  <a:srgbClr val="FF0000"/>
                </a:solidFill>
                <a:effectLst>
                  <a:outerShdw dist="25400" dir="2700000" algn="ctr" rotWithShape="0">
                    <a:srgbClr val="CCFF33"/>
                  </a:outerShdw>
                </a:effectLst>
                <a:latin typeface="Arial" pitchFamily="34" charset="0"/>
                <a:cs typeface="Arial" pitchFamily="34" charset="0"/>
              </a:endParaRPr>
            </a:p>
          </p:txBody>
        </p:sp>
        <p:grpSp>
          <p:nvGrpSpPr>
            <p:cNvPr id="16" name="Group 41"/>
            <p:cNvGrpSpPr>
              <a:grpSpLocks/>
            </p:cNvGrpSpPr>
            <p:nvPr/>
          </p:nvGrpSpPr>
          <p:grpSpPr bwMode="auto">
            <a:xfrm>
              <a:off x="7727950" y="2806700"/>
              <a:ext cx="495299" cy="462916"/>
              <a:chOff x="2558" y="12306"/>
              <a:chExt cx="456" cy="456"/>
            </a:xfrm>
          </p:grpSpPr>
          <p:sp>
            <p:nvSpPr>
              <p:cNvPr id="78"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79"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1</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17" name="Group 41"/>
            <p:cNvGrpSpPr>
              <a:grpSpLocks/>
            </p:cNvGrpSpPr>
            <p:nvPr/>
          </p:nvGrpSpPr>
          <p:grpSpPr bwMode="auto">
            <a:xfrm>
              <a:off x="7061200" y="2806700"/>
              <a:ext cx="495299" cy="462916"/>
              <a:chOff x="2558" y="12306"/>
              <a:chExt cx="456" cy="456"/>
            </a:xfrm>
          </p:grpSpPr>
          <p:sp>
            <p:nvSpPr>
              <p:cNvPr id="81"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82"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3</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21" name="Group 41"/>
            <p:cNvGrpSpPr>
              <a:grpSpLocks/>
            </p:cNvGrpSpPr>
            <p:nvPr/>
          </p:nvGrpSpPr>
          <p:grpSpPr bwMode="auto">
            <a:xfrm>
              <a:off x="1593850" y="2806700"/>
              <a:ext cx="495299" cy="462916"/>
              <a:chOff x="2558" y="12306"/>
              <a:chExt cx="456" cy="456"/>
            </a:xfrm>
          </p:grpSpPr>
          <p:sp>
            <p:nvSpPr>
              <p:cNvPr id="93"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94"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1</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nvGrpSpPr>
            <p:cNvPr id="22" name="Group 41"/>
            <p:cNvGrpSpPr>
              <a:grpSpLocks/>
            </p:cNvGrpSpPr>
            <p:nvPr/>
          </p:nvGrpSpPr>
          <p:grpSpPr bwMode="auto">
            <a:xfrm>
              <a:off x="2260600" y="2806700"/>
              <a:ext cx="495299" cy="462916"/>
              <a:chOff x="2558" y="12306"/>
              <a:chExt cx="456" cy="456"/>
            </a:xfrm>
          </p:grpSpPr>
          <p:sp>
            <p:nvSpPr>
              <p:cNvPr id="96"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97"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3</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cxnSp>
          <p:nvCxnSpPr>
            <p:cNvPr id="103" name="AutoShape 32"/>
            <p:cNvCxnSpPr>
              <a:cxnSpLocks noChangeShapeType="1"/>
              <a:stCxn id="32" idx="4"/>
              <a:endCxn id="35" idx="0"/>
            </p:cNvCxnSpPr>
            <p:nvPr/>
          </p:nvCxnSpPr>
          <p:spPr bwMode="auto">
            <a:xfrm rot="10800000">
              <a:off x="4483100" y="1717675"/>
              <a:ext cx="889000" cy="1588"/>
            </a:xfrm>
            <a:prstGeom prst="straightConnector1">
              <a:avLst/>
            </a:prstGeom>
            <a:noFill/>
            <a:ln w="57150">
              <a:solidFill>
                <a:srgbClr val="FF3300"/>
              </a:solidFill>
              <a:prstDash val="solid"/>
              <a:round/>
              <a:headEnd type="triangle" w="lg" len="lg"/>
              <a:tailEnd type="triangle" w="lg" len="lg"/>
            </a:ln>
          </p:spPr>
        </p:cxnSp>
        <p:grpSp>
          <p:nvGrpSpPr>
            <p:cNvPr id="24" name="Group 41"/>
            <p:cNvGrpSpPr>
              <a:grpSpLocks/>
            </p:cNvGrpSpPr>
            <p:nvPr/>
          </p:nvGrpSpPr>
          <p:grpSpPr bwMode="auto">
            <a:xfrm>
              <a:off x="4705350" y="2006600"/>
              <a:ext cx="495299" cy="462916"/>
              <a:chOff x="2558" y="12306"/>
              <a:chExt cx="456" cy="456"/>
            </a:xfrm>
          </p:grpSpPr>
          <p:sp>
            <p:nvSpPr>
              <p:cNvPr id="107" name="Oval 42"/>
              <p:cNvSpPr>
                <a:spLocks noChangeArrowheads="1"/>
              </p:cNvSpPr>
              <p:nvPr/>
            </p:nvSpPr>
            <p:spPr bwMode="auto">
              <a:xfrm>
                <a:off x="2558" y="12306"/>
                <a:ext cx="456" cy="456"/>
              </a:xfrm>
              <a:prstGeom prst="ellipse">
                <a:avLst/>
              </a:prstGeom>
              <a:solidFill>
                <a:srgbClr val="FFCFB8"/>
              </a:solid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b="1"/>
              </a:p>
            </p:txBody>
          </p:sp>
          <p:sp>
            <p:nvSpPr>
              <p:cNvPr id="108" name="Text Box 43"/>
              <p:cNvSpPr txBox="1">
                <a:spLocks noChangeArrowheads="1"/>
              </p:cNvSpPr>
              <p:nvPr/>
            </p:nvSpPr>
            <p:spPr bwMode="auto">
              <a:xfrm>
                <a:off x="2558" y="12363"/>
                <a:ext cx="456" cy="342"/>
              </a:xfrm>
              <a:prstGeom prst="rect">
                <a:avLst/>
              </a:prstGeom>
              <a:noFill/>
              <a:ln w="9525">
                <a:noFill/>
                <a:prstDash val="dash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Tahoma" pitchFamily="34" charset="0"/>
                    <a:cs typeface="Arial" pitchFamily="34" charset="0"/>
                  </a:rPr>
                  <a:t>2</a:t>
                </a:r>
                <a:endParaRPr kumimoji="0" lang="ru-RU" sz="1800" b="1" u="none" strike="noStrike" cap="none" normalizeH="0" baseline="0" dirty="0" smtClean="0">
                  <a:ln>
                    <a:noFill/>
                  </a:ln>
                  <a:solidFill>
                    <a:srgbClr val="CCFF33"/>
                  </a:solidFill>
                  <a:effectLst>
                    <a:outerShdw dist="50800" dir="2700000" algn="ctr" rotWithShape="0">
                      <a:schemeClr val="accent1">
                        <a:lumMod val="75000"/>
                      </a:schemeClr>
                    </a:outerShdw>
                  </a:effectLst>
                  <a:latin typeface="Arial" pitchFamily="34" charset="0"/>
                  <a:cs typeface="Arial" pitchFamily="34" charset="0"/>
                </a:endParaRPr>
              </a:p>
            </p:txBody>
          </p:sp>
        </p:grpSp>
      </p:gr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95450"/>
            <a:ext cx="7993063" cy="451405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400"/>
              </a:lnSpc>
            </a:pPr>
            <a:r>
              <a:rPr lang="ru-RU" sz="4000" i="1" dirty="0" smtClean="0">
                <a:solidFill>
                  <a:srgbClr val="FF0066"/>
                </a:solidFill>
              </a:rPr>
              <a:t>К легальным объектам предъявляется требование по установлению договорных взаимосвязей с другими легальными объектами</a:t>
            </a:r>
            <a:r>
              <a:rPr lang="ru-RU" sz="4000" dirty="0" smtClean="0">
                <a:solidFill>
                  <a:srgbClr val="000099"/>
                </a:solidFill>
              </a:rPr>
              <a:t>. Такие связи могут быть согласованы двумя различными способами:</a:t>
            </a:r>
            <a:endParaRPr lang="ru-RU" sz="4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76944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b="1" i="1" dirty="0" smtClean="0">
                <a:solidFill>
                  <a:srgbClr val="FF3300"/>
                </a:solidFill>
                <a:effectLst>
                  <a:outerShdw dist="50800" dir="2700000" algn="ctr" rotWithShape="0">
                    <a:srgbClr val="660066"/>
                  </a:outerShdw>
                </a:effectLst>
                <a:latin typeface="Arial" charset="0"/>
              </a:rPr>
              <a:t>8.3.3. Взаимосвязи между легальными</a:t>
            </a:r>
            <a:br>
              <a:rPr lang="ru-RU" b="1" i="1" dirty="0" smtClean="0">
                <a:solidFill>
                  <a:srgbClr val="FF3300"/>
                </a:solidFill>
                <a:effectLst>
                  <a:outerShdw dist="50800" dir="2700000" algn="ctr" rotWithShape="0">
                    <a:srgbClr val="660066"/>
                  </a:outerShdw>
                </a:effectLst>
                <a:latin typeface="Arial" charset="0"/>
              </a:rPr>
            </a:br>
            <a:r>
              <a:rPr lang="ru-RU" b="1" i="1" dirty="0" smtClean="0">
                <a:solidFill>
                  <a:srgbClr val="FF3300"/>
                </a:solidFill>
                <a:effectLst>
                  <a:outerShdw dist="50800" dir="2700000" algn="ctr" rotWithShape="0">
                    <a:srgbClr val="660066"/>
                  </a:outerShdw>
                </a:effectLst>
                <a:latin typeface="Arial" charset="0"/>
              </a:rPr>
              <a:t>объектами</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806450"/>
            <a:ext cx="8001000" cy="562833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441325" algn="l">
              <a:lnSpc>
                <a:spcPts val="3400"/>
              </a:lnSpc>
              <a:spcBef>
                <a:spcPts val="0"/>
              </a:spcBef>
              <a:buClr>
                <a:srgbClr val="FF0066"/>
              </a:buClr>
              <a:buSzPct val="90000"/>
              <a:buFont typeface="+mj-lt"/>
              <a:buAutoNum type="alphaLcParenR"/>
              <a:defRPr/>
            </a:pPr>
            <a:r>
              <a:rPr lang="ru-RU" sz="2600" i="1" dirty="0" smtClean="0">
                <a:solidFill>
                  <a:srgbClr val="FF0066"/>
                </a:solidFill>
              </a:rPr>
              <a:t>сотрудники компании имеют персональные пары ассиметричных ключей</a:t>
            </a:r>
            <a:r>
              <a:rPr lang="ru-RU" sz="2600" dirty="0" smtClean="0">
                <a:solidFill>
                  <a:srgbClr val="000099"/>
                </a:solidFill>
              </a:rPr>
              <a:t>. Легальный объект действует как УЦ для сотрудников своей компании. Все процедуры информационного обмена санкционируются их участниками, использующими свои открытые ключи, сертифицированные УЦ компании. Получатели данных удостоверяются в том, что их источник сертифицирован компанией, у которой ключ, в свою очередь, сертифицирован некоторым более высоким в иерархии УЦ;</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753765"/>
            <a:ext cx="8001000" cy="571169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200"/>
              </a:lnSpc>
              <a:spcBef>
                <a:spcPts val="0"/>
              </a:spcBef>
              <a:buClr>
                <a:srgbClr val="FF0066"/>
              </a:buClr>
              <a:buSzPct val="90000"/>
              <a:buFont typeface="+mj-lt"/>
              <a:buAutoNum type="alphaLcParenR" startAt="2"/>
              <a:defRPr/>
            </a:pPr>
            <a:r>
              <a:rPr lang="ru-RU" sz="2600" i="1" dirty="0" smtClean="0">
                <a:solidFill>
                  <a:srgbClr val="FF0066"/>
                </a:solidFill>
              </a:rPr>
              <a:t>сотрудники компании не имеют персональных пар ассиметричных ключей</a:t>
            </a:r>
            <a:r>
              <a:rPr lang="ru-RU" sz="2600" dirty="0" smtClean="0">
                <a:solidFill>
                  <a:srgbClr val="000099"/>
                </a:solidFill>
              </a:rPr>
              <a:t>. Только легальный объект имеет одну или несколько пар ассиметричных ключей. Получатели данных удостоверяются в том, что процедуры информационного обмена, в результате которых были приняты эти данные, подтверждены открытым ключом компании. Получателям данных нет необходимости описывать самих себя в соответствие с установленными привилегиями и политиками компании, которая является источником полученных ими данных.</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517650"/>
            <a:ext cx="7993063" cy="47192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600"/>
              </a:lnSpc>
            </a:pPr>
            <a:r>
              <a:rPr lang="ru-RU" sz="3600" i="1" dirty="0" smtClean="0">
                <a:solidFill>
                  <a:srgbClr val="FF0066"/>
                </a:solidFill>
              </a:rPr>
              <a:t>Перед началом использования пары ассиметричных ключей должна быть проведена процедура формирования СЕРТ|ОК</a:t>
            </a:r>
            <a:r>
              <a:rPr lang="ru-RU" sz="3600" dirty="0" smtClean="0">
                <a:solidFill>
                  <a:srgbClr val="000099"/>
                </a:solidFill>
              </a:rPr>
              <a:t>. Процедура сертификации включает следующие обязательные итерации:</a:t>
            </a:r>
            <a:endParaRPr lang="ru-RU" sz="3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38472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b="1" i="1" dirty="0" smtClean="0">
                <a:solidFill>
                  <a:srgbClr val="FF3300"/>
                </a:solidFill>
                <a:effectLst>
                  <a:outerShdw dist="50800" dir="2700000" algn="ctr" rotWithShape="0">
                    <a:srgbClr val="660066"/>
                  </a:outerShdw>
                </a:effectLst>
                <a:latin typeface="Arial" charset="0"/>
              </a:rPr>
              <a:t>8.3.4. Формирование СЕРТ</a:t>
            </a:r>
            <a:r>
              <a:rPr lang="ru-RU" b="1" i="1" dirty="0" smtClean="0">
                <a:solidFill>
                  <a:srgbClr val="FF3300"/>
                </a:solidFill>
                <a:effectLst>
                  <a:outerShdw dist="50800" dir="2700000" algn="ctr" rotWithShape="0">
                    <a:srgbClr val="660066"/>
                  </a:outerShdw>
                </a:effectLst>
                <a:latin typeface="Verdana"/>
                <a:ea typeface="Verdana"/>
                <a:cs typeface="Verdana"/>
              </a:rPr>
              <a:t>|</a:t>
            </a:r>
            <a:r>
              <a:rPr lang="ru-RU" b="1" i="1" dirty="0" smtClean="0">
                <a:solidFill>
                  <a:srgbClr val="FF3300"/>
                </a:solidFill>
                <a:effectLst>
                  <a:outerShdw dist="50800" dir="2700000" algn="ctr" rotWithShape="0">
                    <a:srgbClr val="660066"/>
                  </a:outerShdw>
                </a:effectLst>
                <a:latin typeface="Arial" charset="0"/>
              </a:rPr>
              <a:t>ОК</a:t>
            </a: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939800"/>
            <a:ext cx="8001000" cy="52960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441325" algn="l">
              <a:lnSpc>
                <a:spcPts val="3000"/>
              </a:lnSpc>
              <a:spcBef>
                <a:spcPts val="600"/>
              </a:spcBef>
              <a:buClr>
                <a:srgbClr val="FF0066"/>
              </a:buClr>
              <a:buSzPct val="90000"/>
              <a:buFont typeface="+mj-lt"/>
              <a:buAutoNum type="alphaLcParenR"/>
              <a:defRPr/>
            </a:pPr>
            <a:r>
              <a:rPr lang="ru-RU" sz="2400" dirty="0" smtClean="0">
                <a:solidFill>
                  <a:srgbClr val="000099"/>
                </a:solidFill>
              </a:rPr>
              <a:t>проверка информации об открытом ключе на наличие ошибок;</a:t>
            </a:r>
          </a:p>
          <a:p>
            <a:pPr marL="441325" indent="-441325" algn="l">
              <a:lnSpc>
                <a:spcPts val="3000"/>
              </a:lnSpc>
              <a:spcBef>
                <a:spcPts val="600"/>
              </a:spcBef>
              <a:buClr>
                <a:srgbClr val="FF0066"/>
              </a:buClr>
              <a:buSzPct val="90000"/>
              <a:buFont typeface="+mj-lt"/>
              <a:buAutoNum type="alphaLcParenR"/>
              <a:defRPr/>
            </a:pPr>
            <a:r>
              <a:rPr lang="ru-RU" sz="2400" dirty="0" smtClean="0">
                <a:solidFill>
                  <a:srgbClr val="000099"/>
                </a:solidFill>
              </a:rPr>
              <a:t>получение информации об открытом ключе;</a:t>
            </a:r>
          </a:p>
          <a:p>
            <a:pPr marL="441325" indent="-441325" algn="l">
              <a:lnSpc>
                <a:spcPts val="3000"/>
              </a:lnSpc>
              <a:spcBef>
                <a:spcPts val="600"/>
              </a:spcBef>
              <a:buClr>
                <a:srgbClr val="FF0066"/>
              </a:buClr>
              <a:buSzPct val="90000"/>
              <a:buFont typeface="+mj-lt"/>
              <a:buAutoNum type="alphaLcParenR"/>
              <a:defRPr/>
            </a:pPr>
            <a:r>
              <a:rPr lang="ru-RU" sz="2400" dirty="0" smtClean="0">
                <a:solidFill>
                  <a:srgbClr val="000099"/>
                </a:solidFill>
              </a:rPr>
              <a:t>подготовка и добавление данных, необходимых для формирования СЕРТ|ОК. Кроме того, УЦ может дополнительно сформировать пару(</a:t>
            </a:r>
            <a:r>
              <a:rPr lang="ru-RU" sz="2400" dirty="0" err="1" smtClean="0">
                <a:solidFill>
                  <a:srgbClr val="000099"/>
                </a:solidFill>
              </a:rPr>
              <a:t>ы</a:t>
            </a:r>
            <a:r>
              <a:rPr lang="ru-RU" sz="2400" dirty="0" smtClean="0">
                <a:solidFill>
                  <a:srgbClr val="000099"/>
                </a:solidFill>
              </a:rPr>
              <a:t>) ассиметричных ключей объекта(</a:t>
            </a:r>
            <a:r>
              <a:rPr lang="ru-RU" sz="2400" dirty="0" err="1" smtClean="0">
                <a:solidFill>
                  <a:srgbClr val="000099"/>
                </a:solidFill>
              </a:rPr>
              <a:t>ов</a:t>
            </a:r>
            <a:r>
              <a:rPr lang="ru-RU" sz="2400" dirty="0" smtClean="0">
                <a:solidFill>
                  <a:srgbClr val="000099"/>
                </a:solidFill>
              </a:rPr>
              <a:t>);</a:t>
            </a:r>
          </a:p>
          <a:p>
            <a:pPr marL="441325" indent="-441325" algn="l">
              <a:lnSpc>
                <a:spcPts val="3000"/>
              </a:lnSpc>
              <a:spcBef>
                <a:spcPts val="600"/>
              </a:spcBef>
              <a:buClr>
                <a:srgbClr val="FF0066"/>
              </a:buClr>
              <a:buSzPct val="90000"/>
              <a:buFont typeface="+mj-lt"/>
              <a:buAutoNum type="alphaLcParenR"/>
              <a:defRPr/>
            </a:pPr>
            <a:r>
              <a:rPr lang="ru-RU" sz="2400" dirty="0" smtClean="0">
                <a:solidFill>
                  <a:srgbClr val="000099"/>
                </a:solidFill>
              </a:rPr>
              <a:t>вычисление ЭЦП СЕРТ|ОК. При этом может использоваться хэш-функция;</a:t>
            </a:r>
          </a:p>
          <a:p>
            <a:pPr marL="441325" indent="-441325" algn="l">
              <a:lnSpc>
                <a:spcPts val="3000"/>
              </a:lnSpc>
              <a:spcBef>
                <a:spcPts val="600"/>
              </a:spcBef>
              <a:buClr>
                <a:srgbClr val="FF0066"/>
              </a:buClr>
              <a:buSzPct val="90000"/>
              <a:buFont typeface="+mj-lt"/>
              <a:buAutoNum type="alphaLcParenR"/>
              <a:defRPr/>
            </a:pPr>
            <a:r>
              <a:rPr lang="ru-RU" sz="2400" dirty="0" smtClean="0">
                <a:solidFill>
                  <a:srgbClr val="000099"/>
                </a:solidFill>
              </a:rPr>
              <a:t>проверка регистрационной записи. Все действия УЦ при формировании СЕРТ|ОК должны быть зарегистрированы.</a:t>
            </a:r>
            <a:endParaRPr lang="ru-RU" sz="2600"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138499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600"/>
              </a:lnSpc>
            </a:pPr>
            <a:r>
              <a:rPr lang="ru-RU" sz="3200" i="1" dirty="0" smtClean="0">
                <a:solidFill>
                  <a:srgbClr val="FF0066"/>
                </a:solidFill>
              </a:rPr>
              <a:t>Для прикладных систем с высоким уровнем рисков </a:t>
            </a:r>
            <a:r>
              <a:rPr lang="ru-RU" sz="3200" dirty="0" smtClean="0">
                <a:solidFill>
                  <a:srgbClr val="000099"/>
                </a:solidFill>
              </a:rPr>
              <a:t>может понадобиться несколько ЭЦП:</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2406650"/>
            <a:ext cx="8001000" cy="377026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600"/>
              </a:lnSpc>
              <a:spcBef>
                <a:spcPts val="600"/>
              </a:spcBef>
              <a:buClr>
                <a:srgbClr val="FF0066"/>
              </a:buClr>
              <a:buSzPct val="90000"/>
              <a:buFont typeface="+mj-lt"/>
              <a:buAutoNum type="arabicPeriod"/>
              <a:defRPr/>
            </a:pPr>
            <a:r>
              <a:rPr lang="ru-RU" sz="3000" i="1" dirty="0" smtClean="0">
                <a:solidFill>
                  <a:srgbClr val="FF0066"/>
                </a:solidFill>
              </a:rPr>
              <a:t>одного УЦ </a:t>
            </a:r>
            <a:r>
              <a:rPr lang="ru-RU" sz="3000" dirty="0" smtClean="0">
                <a:solidFill>
                  <a:srgbClr val="000099"/>
                </a:solidFill>
              </a:rPr>
              <a:t>на одном СЕРТ|ОК. При этом все ЭЦП будут сформированы с помощью различных закрытых ключей, что обеспечивает их независимость, с точки зрения криптографических свойств;</a:t>
            </a:r>
          </a:p>
          <a:p>
            <a:pPr marL="533400" indent="-533400" algn="l">
              <a:lnSpc>
                <a:spcPts val="3600"/>
              </a:lnSpc>
              <a:spcBef>
                <a:spcPts val="600"/>
              </a:spcBef>
              <a:buClr>
                <a:srgbClr val="FF0066"/>
              </a:buClr>
              <a:buSzPct val="90000"/>
              <a:buFont typeface="+mj-lt"/>
              <a:buAutoNum type="arabicPeriod"/>
              <a:defRPr/>
            </a:pPr>
            <a:r>
              <a:rPr lang="ru-RU" sz="3000" i="1" dirty="0" smtClean="0">
                <a:solidFill>
                  <a:srgbClr val="FF0066"/>
                </a:solidFill>
              </a:rPr>
              <a:t>разных УЦ </a:t>
            </a:r>
            <a:r>
              <a:rPr lang="ru-RU" sz="3000" dirty="0" smtClean="0">
                <a:solidFill>
                  <a:srgbClr val="000099"/>
                </a:solidFill>
              </a:rPr>
              <a:t>на информации об открытом ключе.</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06550"/>
            <a:ext cx="7993063" cy="443448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5000"/>
              </a:lnSpc>
            </a:pPr>
            <a:r>
              <a:rPr lang="ru-RU" sz="4000" i="1" dirty="0" smtClean="0">
                <a:solidFill>
                  <a:srgbClr val="FF0066"/>
                </a:solidFill>
              </a:rPr>
              <a:t>СЕРТ|ОК обладает временем жизни</a:t>
            </a:r>
            <a:r>
              <a:rPr lang="ru-RU" sz="4000" dirty="0" smtClean="0">
                <a:solidFill>
                  <a:srgbClr val="000099"/>
                </a:solidFill>
              </a:rPr>
              <a:t>, которое определяется периодом действия, указанным в самом СЕРТ|ОК, или, в противном случае, определяется УЦ (системой обслуживания СЕРТ|ОК).</a:t>
            </a:r>
            <a:endParaRPr lang="ru-RU" sz="4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95350"/>
            <a:ext cx="8350250" cy="38472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b="1" i="1" dirty="0" smtClean="0">
                <a:solidFill>
                  <a:srgbClr val="FF3300"/>
                </a:solidFill>
                <a:effectLst>
                  <a:outerShdw dist="50800" dir="2700000" algn="ctr" rotWithShape="0">
                    <a:srgbClr val="660066"/>
                  </a:outerShdw>
                </a:effectLst>
                <a:latin typeface="Arial" charset="0"/>
              </a:rPr>
              <a:t>8.3.5. Обновление/время жизни СЕРТ</a:t>
            </a:r>
            <a:r>
              <a:rPr lang="ru-RU" b="1" i="1" dirty="0" smtClean="0">
                <a:solidFill>
                  <a:srgbClr val="FF3300"/>
                </a:solidFill>
                <a:effectLst>
                  <a:outerShdw dist="50800" dir="2700000" algn="ctr" rotWithShape="0">
                    <a:srgbClr val="660066"/>
                  </a:outerShdw>
                </a:effectLst>
                <a:latin typeface="Verdana"/>
                <a:ea typeface="Verdana"/>
                <a:cs typeface="Verdana"/>
              </a:rPr>
              <a:t>|</a:t>
            </a:r>
            <a:r>
              <a:rPr lang="ru-RU" b="1" i="1" dirty="0" smtClean="0">
                <a:solidFill>
                  <a:srgbClr val="FF3300"/>
                </a:solidFill>
                <a:effectLst>
                  <a:outerShdw dist="50800" dir="2700000" algn="ctr" rotWithShape="0">
                    <a:srgbClr val="660066"/>
                  </a:outerShdw>
                </a:effectLst>
                <a:latin typeface="Arial" charset="0"/>
              </a:rPr>
              <a:t>ОК</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184400"/>
            <a:ext cx="7993063" cy="410368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000"/>
              </a:lnSpc>
            </a:pPr>
            <a:r>
              <a:rPr lang="ru-RU" sz="3200" dirty="0" smtClean="0">
                <a:solidFill>
                  <a:srgbClr val="000099"/>
                </a:solidFill>
              </a:rPr>
              <a:t>После того, как был сформирован СЕРТ|ОК, не нужно принимать какие-либо меры по обеспечению гарантий его конфиденциальности или целостности. </a:t>
            </a:r>
            <a:r>
              <a:rPr lang="ru-RU" sz="3200" i="1" dirty="0" smtClean="0">
                <a:solidFill>
                  <a:srgbClr val="FF0066"/>
                </a:solidFill>
              </a:rPr>
              <a:t>СЕРТ|ОК могут храниться в открытой БДК с целью обеспечения упрощённого доступа пользователей к ним</a:t>
            </a:r>
            <a:r>
              <a:rPr lang="ru-RU" sz="3200" dirty="0" smtClean="0">
                <a:solidFill>
                  <a:srgbClr val="000099"/>
                </a:solidFill>
              </a:rPr>
              <a:t>.</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1154162"/>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8.4. Распределение и использование СЕРТ</a:t>
            </a:r>
            <a:r>
              <a:rPr lang="ru-RU" sz="3000" b="1" i="1" dirty="0" smtClean="0">
                <a:solidFill>
                  <a:srgbClr val="FF3300"/>
                </a:solidFill>
                <a:effectLst>
                  <a:outerShdw dist="50800" dir="2700000" algn="ctr" rotWithShape="0">
                    <a:srgbClr val="660066"/>
                  </a:outerShdw>
                </a:effectLst>
                <a:latin typeface="Verdana"/>
                <a:ea typeface="Verdana"/>
                <a:cs typeface="Verdana"/>
              </a:rPr>
              <a:t>|</a:t>
            </a:r>
            <a:r>
              <a:rPr lang="ru-RU" sz="3000" b="1" i="1" dirty="0" smtClean="0">
                <a:solidFill>
                  <a:srgbClr val="FF3300"/>
                </a:solidFill>
                <a:effectLst>
                  <a:outerShdw dist="50800" dir="2700000" algn="ctr" rotWithShape="0">
                    <a:srgbClr val="660066"/>
                  </a:outerShdw>
                </a:effectLst>
                <a:latin typeface="Arial" charset="0"/>
              </a:rPr>
              <a:t>ОК</a:t>
            </a:r>
            <a:br>
              <a:rPr lang="ru-RU" sz="3000" b="1" i="1" dirty="0" smtClean="0">
                <a:solidFill>
                  <a:srgbClr val="FF3300"/>
                </a:solidFill>
                <a:effectLst>
                  <a:outerShdw dist="50800" dir="2700000" algn="ctr" rotWithShape="0">
                    <a:srgbClr val="660066"/>
                  </a:outerShdw>
                </a:effectLst>
                <a:latin typeface="Arial" charset="0"/>
              </a:rPr>
            </a:br>
            <a:r>
              <a:rPr lang="ru-RU" b="1" i="1" dirty="0" smtClean="0">
                <a:solidFill>
                  <a:srgbClr val="FF3300"/>
                </a:solidFill>
                <a:effectLst>
                  <a:outerShdw dist="50800" dir="2700000" algn="ctr" rotWithShape="0">
                    <a:srgbClr val="660066"/>
                  </a:outerShdw>
                </a:effectLst>
                <a:latin typeface="Arial" charset="0"/>
              </a:rPr>
              <a:t>8.4.1. Распределение и хранение СЕРТ</a:t>
            </a:r>
            <a:r>
              <a:rPr lang="ru-RU" b="1" i="1" dirty="0" smtClean="0">
                <a:solidFill>
                  <a:srgbClr val="FF3300"/>
                </a:solidFill>
                <a:effectLst>
                  <a:outerShdw dist="50800" dir="2700000" algn="ctr" rotWithShape="0">
                    <a:srgbClr val="660066"/>
                  </a:outerShdw>
                </a:effectLst>
                <a:latin typeface="Verdana"/>
                <a:ea typeface="Verdana"/>
                <a:cs typeface="Verdana"/>
              </a:rPr>
              <a:t>|</a:t>
            </a:r>
            <a:r>
              <a:rPr lang="ru-RU" b="1" i="1" dirty="0" smtClean="0">
                <a:solidFill>
                  <a:srgbClr val="FF3300"/>
                </a:solidFill>
                <a:effectLst>
                  <a:outerShdw dist="50800" dir="2700000" algn="ctr" rotWithShape="0">
                    <a:srgbClr val="660066"/>
                  </a:outerShdw>
                </a:effectLst>
                <a:latin typeface="Arial" charset="0"/>
              </a:rPr>
              <a:t>ОК</a:t>
            </a: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250950"/>
            <a:ext cx="7993063" cy="51950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300"/>
              </a:lnSpc>
            </a:pPr>
            <a:r>
              <a:rPr lang="ru-RU" sz="2700" i="1" dirty="0" smtClean="0">
                <a:solidFill>
                  <a:srgbClr val="FF0066"/>
                </a:solidFill>
              </a:rPr>
              <a:t>Для подтверждения подлинности СЕРТ|ОК</a:t>
            </a:r>
            <a:r>
              <a:rPr lang="ru-RU" sz="2700" dirty="0" smtClean="0">
                <a:solidFill>
                  <a:srgbClr val="000099"/>
                </a:solidFill>
              </a:rPr>
              <a:t>, проверяющая сторона </a:t>
            </a:r>
            <a:r>
              <a:rPr lang="ru-RU" sz="2700" i="1" dirty="0" smtClean="0">
                <a:solidFill>
                  <a:srgbClr val="FF0066"/>
                </a:solidFill>
              </a:rPr>
              <a:t>В</a:t>
            </a:r>
            <a:r>
              <a:rPr lang="ru-RU" sz="2700" dirty="0" smtClean="0">
                <a:solidFill>
                  <a:srgbClr val="000099"/>
                </a:solidFill>
              </a:rPr>
              <a:t> должна по крайней мере, проверить ЭЦП УЦ на СЕРТ|ОК. Если СЕРТ|ОК был выпущен в юридически обоснованный период действия, то сторона </a:t>
            </a:r>
            <a:r>
              <a:rPr lang="ru-RU" sz="2700" i="1" dirty="0" smtClean="0">
                <a:solidFill>
                  <a:srgbClr val="FF0066"/>
                </a:solidFill>
              </a:rPr>
              <a:t>В</a:t>
            </a:r>
            <a:r>
              <a:rPr lang="ru-RU" sz="2700" dirty="0" smtClean="0">
                <a:solidFill>
                  <a:srgbClr val="000099"/>
                </a:solidFill>
              </a:rPr>
              <a:t> должна убедиться в том, что в текущее время СЕРТ|ОК стороны </a:t>
            </a:r>
            <a:r>
              <a:rPr lang="ru-RU" sz="2700" i="1" dirty="0" smtClean="0">
                <a:solidFill>
                  <a:srgbClr val="FF0066"/>
                </a:solidFill>
              </a:rPr>
              <a:t>А</a:t>
            </a:r>
            <a:r>
              <a:rPr lang="ru-RU" sz="2700" dirty="0" smtClean="0">
                <a:solidFill>
                  <a:srgbClr val="000099"/>
                </a:solidFill>
              </a:rPr>
              <a:t> является законным. Кроме того, для подтверждения подлинности СЕРТ|ОК проверяющая сторона должна обладать действительной копией открытого ключа проверки, принадлежащего УЦ.</a:t>
            </a:r>
            <a:endParaRPr lang="ru-RU" sz="27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762000"/>
            <a:ext cx="8350250" cy="38472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b="1" i="1" dirty="0" smtClean="0">
                <a:solidFill>
                  <a:srgbClr val="FF3300"/>
                </a:solidFill>
                <a:effectLst>
                  <a:outerShdw dist="50800" dir="2700000" algn="ctr" rotWithShape="0">
                    <a:srgbClr val="660066"/>
                  </a:outerShdw>
                </a:effectLst>
                <a:latin typeface="Arial" charset="0"/>
              </a:rPr>
              <a:t>8.4.2. Проверка СЕРТ</a:t>
            </a:r>
            <a:r>
              <a:rPr lang="ru-RU" b="1" i="1" dirty="0" smtClean="0">
                <a:solidFill>
                  <a:srgbClr val="FF3300"/>
                </a:solidFill>
                <a:effectLst>
                  <a:outerShdw dist="50800" dir="2700000" algn="ctr" rotWithShape="0">
                    <a:srgbClr val="660066"/>
                  </a:outerShdw>
                </a:effectLst>
                <a:latin typeface="Verdana"/>
                <a:ea typeface="Verdana"/>
                <a:cs typeface="Verdana"/>
              </a:rPr>
              <a:t>|</a:t>
            </a:r>
            <a:r>
              <a:rPr lang="ru-RU" b="1" i="1" dirty="0" smtClean="0">
                <a:solidFill>
                  <a:srgbClr val="FF3300"/>
                </a:solidFill>
                <a:effectLst>
                  <a:outerShdw dist="50800" dir="2700000" algn="ctr" rotWithShape="0">
                    <a:srgbClr val="660066"/>
                  </a:outerShdw>
                </a:effectLst>
                <a:latin typeface="Arial" charset="0"/>
              </a:rPr>
              <a:t>ОК</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295400"/>
            <a:ext cx="7993063"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300"/>
              </a:lnSpc>
            </a:pPr>
            <a:r>
              <a:rPr lang="ru-RU" i="1" dirty="0" smtClean="0">
                <a:solidFill>
                  <a:srgbClr val="FF0066"/>
                </a:solidFill>
              </a:rPr>
              <a:t>Не всем УЦ следует знать или сертифицировать другу друга, или нет необходимости в строгой иерархии УЦ</a:t>
            </a:r>
            <a:r>
              <a:rPr lang="ru-RU" dirty="0" smtClean="0">
                <a:solidFill>
                  <a:srgbClr val="000099"/>
                </a:solidFill>
              </a:rPr>
              <a:t>. Было бы «</a:t>
            </a:r>
            <a:r>
              <a:rPr lang="ru-RU" dirty="0" err="1" smtClean="0">
                <a:solidFill>
                  <a:srgbClr val="000099"/>
                </a:solidFill>
              </a:rPr>
              <a:t>здо́рово</a:t>
            </a:r>
            <a:r>
              <a:rPr lang="ru-RU" dirty="0" smtClean="0">
                <a:solidFill>
                  <a:srgbClr val="000099"/>
                </a:solidFill>
              </a:rPr>
              <a:t>», если бы УЦ сертифицировали друг друга («кросс-серитификация»), что позволило бы динамичные использование и обмен СЕРТ|ОК. Такая кросс-сертификация могла быть проведена с использованием наивысших уровней гарантированности и с соблюдением всех мер предосторожности. </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38472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8.5. Маршруты сертификации</a:t>
            </a:r>
            <a:endParaRPr lang="ru-RU" b="1" i="1" dirty="0" smtClean="0">
              <a:solidFill>
                <a:srgbClr val="FF3300"/>
              </a:solidFill>
              <a:effectLst>
                <a:outerShdw dist="50800" dir="2700000" algn="ctr" rotWithShape="0">
                  <a:srgbClr val="660066"/>
                </a:outerShdw>
              </a:effectLst>
              <a:latin typeface="Arial"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06450"/>
            <a:ext cx="7993063"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600"/>
              </a:lnSpc>
            </a:pPr>
            <a:r>
              <a:rPr lang="ru-RU" sz="3000" i="1" dirty="0" smtClean="0">
                <a:solidFill>
                  <a:srgbClr val="FF0066"/>
                </a:solidFill>
              </a:rPr>
              <a:t>Когда только один объект А запрашивает секретный ключ для связи с В</a:t>
            </a:r>
            <a:r>
              <a:rPr lang="ru-RU" sz="3000" dirty="0" smtClean="0">
                <a:solidFill>
                  <a:srgbClr val="000099"/>
                </a:solidFill>
              </a:rPr>
              <a:t>, тогда ЦБ может поступить, используя один из следующих способов. Если ЦБ может установить соединение с двумя объектами, он может распределить секретный ключ обоим, как это было показано ранее. Если ЦБ может установить соединение только с одним объектом, то объект, получивший ключ, отвечает за доставку ключа другому объекту.</a:t>
            </a:r>
            <a:endParaRPr lang="ru-RU" sz="30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800"/>
              </a:lnSpc>
            </a:pPr>
            <a:r>
              <a:rPr lang="ru-RU" sz="3200" i="1" dirty="0" smtClean="0">
                <a:solidFill>
                  <a:srgbClr val="FF0066"/>
                </a:solidFill>
              </a:rPr>
              <a:t>После того как появится сеть с кросс-сертифицированными СЕРТ|ОК, можно сформировать маршруты проверки подлинности СЕРТ|ОК</a:t>
            </a:r>
            <a:r>
              <a:rPr lang="ru-RU" sz="3200" dirty="0" smtClean="0">
                <a:solidFill>
                  <a:srgbClr val="000099"/>
                </a:solidFill>
              </a:rPr>
              <a:t>. Пользователю остаётся только доверять проверочному ключу одного из УЦ. Затем такое доверие распространяется по всему маршруту сертификации до открытого ключа партнёра, выданного ему неизвестным УЦ.</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784350"/>
            <a:ext cx="7993063" cy="230832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600"/>
              </a:lnSpc>
            </a:pPr>
            <a:r>
              <a:rPr lang="ru-RU" sz="3200" i="1" dirty="0" smtClean="0">
                <a:solidFill>
                  <a:srgbClr val="FF0066"/>
                </a:solidFill>
              </a:rPr>
              <a:t>СЕРТ могут аннулироваться (отзываться) ещё до истечения срока их действия</a:t>
            </a:r>
            <a:r>
              <a:rPr lang="ru-RU" sz="3200" dirty="0" smtClean="0">
                <a:solidFill>
                  <a:srgbClr val="000099"/>
                </a:solidFill>
              </a:rPr>
              <a:t>, установленного УЦ. Это может быть вызвано несколькими причинами, а именно:</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5" name="Rectangle 4"/>
          <p:cNvSpPr>
            <a:spLocks noChangeArrowheads="1"/>
          </p:cNvSpPr>
          <p:nvPr/>
        </p:nvSpPr>
        <p:spPr bwMode="auto">
          <a:xfrm>
            <a:off x="793750" y="806450"/>
            <a:ext cx="8350250" cy="769441"/>
          </a:xfrm>
          <a:prstGeom prst="rect">
            <a:avLst/>
          </a:prstGeom>
          <a:noFill/>
          <a:ln w="9525">
            <a:noFill/>
            <a:miter lim="800000"/>
            <a:headEnd/>
            <a:tailEnd/>
          </a:ln>
          <a:effectLst/>
        </p:spPr>
        <p:txBody>
          <a:bodyPr wrap="square" lIns="0" tIns="0" rIns="0" bIns="0" anchor="b" anchorCtr="1">
            <a:spAutoFit/>
          </a:bodyPr>
          <a:lstStyle/>
          <a:p>
            <a:pPr eaLnBrk="0" hangingPunct="0">
              <a:lnSpc>
                <a:spcPts val="3000"/>
              </a:lnSpc>
              <a:buClr>
                <a:srgbClr val="FFFF00"/>
              </a:buClr>
              <a:buSzPct val="80000"/>
              <a:buFont typeface="Wingdings" pitchFamily="2" charset="2"/>
              <a:buNone/>
            </a:pPr>
            <a:r>
              <a:rPr lang="ru-RU" sz="3000" b="1" i="1" dirty="0" smtClean="0">
                <a:solidFill>
                  <a:srgbClr val="FF3300"/>
                </a:solidFill>
                <a:effectLst>
                  <a:outerShdw dist="50800" dir="2700000" algn="ctr" rotWithShape="0">
                    <a:srgbClr val="660066"/>
                  </a:outerShdw>
                </a:effectLst>
                <a:latin typeface="Arial" charset="0"/>
              </a:rPr>
              <a:t>8.6. Аннулирование сертификатов</a:t>
            </a:r>
            <a:br>
              <a:rPr lang="ru-RU" sz="3000" b="1" i="1" dirty="0" smtClean="0">
                <a:solidFill>
                  <a:srgbClr val="FF3300"/>
                </a:solidFill>
                <a:effectLst>
                  <a:outerShdw dist="50800" dir="2700000" algn="ctr" rotWithShape="0">
                    <a:srgbClr val="660066"/>
                  </a:outerShdw>
                </a:effectLst>
                <a:latin typeface="Arial" charset="0"/>
              </a:rPr>
            </a:br>
            <a:r>
              <a:rPr lang="ru-RU" b="1" i="1" dirty="0" smtClean="0">
                <a:solidFill>
                  <a:srgbClr val="FF3300"/>
                </a:solidFill>
                <a:effectLst>
                  <a:outerShdw dist="50800" dir="2700000" algn="ctr" rotWithShape="0">
                    <a:srgbClr val="660066"/>
                  </a:outerShdw>
                </a:effectLst>
                <a:latin typeface="Arial" charset="0"/>
              </a:rPr>
              <a:t>8.6.1. Требования к аннулированию</a:t>
            </a:r>
          </a:p>
        </p:txBody>
      </p:sp>
      <p:sp>
        <p:nvSpPr>
          <p:cNvPr id="6" name="Text Box 2"/>
          <p:cNvSpPr txBox="1">
            <a:spLocks noChangeArrowheads="1"/>
          </p:cNvSpPr>
          <p:nvPr/>
        </p:nvSpPr>
        <p:spPr bwMode="auto">
          <a:xfrm>
            <a:off x="927100" y="4229100"/>
            <a:ext cx="8001000" cy="202619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indent="-533400" algn="l">
              <a:lnSpc>
                <a:spcPts val="3800"/>
              </a:lnSpc>
              <a:spcBef>
                <a:spcPts val="600"/>
              </a:spcBef>
              <a:buClr>
                <a:srgbClr val="FF0066"/>
              </a:buClr>
              <a:buSzPct val="80000"/>
              <a:buFont typeface="+mj-lt"/>
              <a:buAutoNum type="alphaLcParenR"/>
              <a:defRPr/>
            </a:pPr>
            <a:r>
              <a:rPr lang="ru-RU" sz="3200" dirty="0" smtClean="0">
                <a:solidFill>
                  <a:srgbClr val="000099"/>
                </a:solidFill>
              </a:rPr>
              <a:t>компрометация закрытого ключа объекта;</a:t>
            </a:r>
          </a:p>
          <a:p>
            <a:pPr marL="533400" indent="-533400" algn="l">
              <a:lnSpc>
                <a:spcPts val="3800"/>
              </a:lnSpc>
              <a:spcBef>
                <a:spcPts val="600"/>
              </a:spcBef>
              <a:buClr>
                <a:srgbClr val="FF0066"/>
              </a:buClr>
              <a:buSzPct val="80000"/>
              <a:buFont typeface="+mj-lt"/>
              <a:buAutoNum type="alphaLcParenR"/>
              <a:defRPr/>
            </a:pPr>
            <a:r>
              <a:rPr lang="ru-RU" sz="3200" dirty="0" smtClean="0">
                <a:solidFill>
                  <a:srgbClr val="000099"/>
                </a:solidFill>
              </a:rPr>
              <a:t>запрос со стороны объекта на аннулирование;</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1073150"/>
            <a:ext cx="8001000"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42950" indent="-742950" algn="l">
              <a:lnSpc>
                <a:spcPts val="4200"/>
              </a:lnSpc>
              <a:spcBef>
                <a:spcPts val="600"/>
              </a:spcBef>
              <a:buClr>
                <a:srgbClr val="FF0066"/>
              </a:buClr>
              <a:buSzPct val="90000"/>
              <a:buFont typeface="+mj-lt"/>
              <a:buAutoNum type="alphaLcParenR" startAt="3"/>
              <a:defRPr/>
            </a:pPr>
            <a:r>
              <a:rPr lang="ru-RU" sz="3600" dirty="0" smtClean="0">
                <a:solidFill>
                  <a:srgbClr val="000099"/>
                </a:solidFill>
              </a:rPr>
              <a:t>изменение принадлежности объекта;</a:t>
            </a:r>
          </a:p>
          <a:p>
            <a:pPr marL="742950" indent="-742950" algn="l">
              <a:lnSpc>
                <a:spcPts val="4200"/>
              </a:lnSpc>
              <a:spcBef>
                <a:spcPts val="600"/>
              </a:spcBef>
              <a:buClr>
                <a:srgbClr val="FF0066"/>
              </a:buClr>
              <a:buSzPct val="90000"/>
              <a:buFont typeface="+mj-lt"/>
              <a:buAutoNum type="alphaLcParenR" startAt="3"/>
              <a:defRPr/>
            </a:pPr>
            <a:r>
              <a:rPr lang="ru-RU" sz="3600" dirty="0" smtClean="0">
                <a:solidFill>
                  <a:srgbClr val="000099"/>
                </a:solidFill>
              </a:rPr>
              <a:t>завершение деятельности объекта;</a:t>
            </a:r>
          </a:p>
          <a:p>
            <a:pPr marL="742950" indent="-742950" algn="l">
              <a:lnSpc>
                <a:spcPts val="4200"/>
              </a:lnSpc>
              <a:spcBef>
                <a:spcPts val="600"/>
              </a:spcBef>
              <a:buClr>
                <a:srgbClr val="FF0066"/>
              </a:buClr>
              <a:buSzPct val="90000"/>
              <a:buFont typeface="+mj-lt"/>
              <a:buAutoNum type="alphaLcParenR" startAt="3"/>
              <a:defRPr/>
            </a:pPr>
            <a:r>
              <a:rPr lang="ru-RU" sz="3600" dirty="0" smtClean="0">
                <a:solidFill>
                  <a:srgbClr val="000099"/>
                </a:solidFill>
              </a:rPr>
              <a:t>ложная идентификация объекта;</a:t>
            </a:r>
          </a:p>
          <a:p>
            <a:pPr marL="742950" indent="-742950" algn="l">
              <a:lnSpc>
                <a:spcPts val="4200"/>
              </a:lnSpc>
              <a:spcBef>
                <a:spcPts val="600"/>
              </a:spcBef>
              <a:buClr>
                <a:srgbClr val="FF0066"/>
              </a:buClr>
              <a:buSzPct val="90000"/>
              <a:buFont typeface="+mj-lt"/>
              <a:buAutoNum type="alphaLcParenR" startAt="3"/>
              <a:defRPr/>
            </a:pPr>
            <a:r>
              <a:rPr lang="ru-RU" sz="3600" dirty="0" smtClean="0">
                <a:solidFill>
                  <a:srgbClr val="000099"/>
                </a:solidFill>
              </a:rPr>
              <a:t>компрометация закрытого ключа УЦ;</a:t>
            </a:r>
          </a:p>
          <a:p>
            <a:pPr marL="742950" indent="-742950" algn="l">
              <a:lnSpc>
                <a:spcPts val="4200"/>
              </a:lnSpc>
              <a:spcBef>
                <a:spcPts val="600"/>
              </a:spcBef>
              <a:buClr>
                <a:srgbClr val="FF0066"/>
              </a:buClr>
              <a:buSzPct val="90000"/>
              <a:buFont typeface="+mj-lt"/>
              <a:buAutoNum type="alphaLcParenR" startAt="3"/>
              <a:defRPr/>
            </a:pPr>
            <a:r>
              <a:rPr lang="ru-RU" sz="3600" dirty="0" smtClean="0">
                <a:solidFill>
                  <a:srgbClr val="000099"/>
                </a:solidFill>
              </a:rPr>
              <a:t>завершение деятельности УЦ.</a:t>
            </a: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400"/>
              </a:lnSpc>
            </a:pPr>
            <a:r>
              <a:rPr lang="ru-RU" sz="3600" i="1" dirty="0" smtClean="0">
                <a:solidFill>
                  <a:srgbClr val="FF0066"/>
                </a:solidFill>
              </a:rPr>
              <a:t>В целях обеспечения безопасности и аутентификации аннулирования </a:t>
            </a:r>
            <a:r>
              <a:rPr lang="ru-RU" sz="3600" dirty="0" smtClean="0">
                <a:solidFill>
                  <a:srgbClr val="000099"/>
                </a:solidFill>
              </a:rPr>
              <a:t>должны использоваться специализированные процедуры и средства высокоскоростной связи. Таким образом, исходя из указанных причин, потребуется аннулирование:</a:t>
            </a:r>
            <a:endParaRPr lang="ru-RU" sz="3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
        <p:nvSpPr>
          <p:cNvPr id="6" name="Text Box 2"/>
          <p:cNvSpPr txBox="1">
            <a:spLocks noChangeArrowheads="1"/>
          </p:cNvSpPr>
          <p:nvPr/>
        </p:nvSpPr>
        <p:spPr bwMode="auto">
          <a:xfrm>
            <a:off x="927100" y="939800"/>
            <a:ext cx="8001000" cy="53515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441325" algn="l">
              <a:lnSpc>
                <a:spcPts val="3400"/>
              </a:lnSpc>
              <a:spcBef>
                <a:spcPts val="600"/>
              </a:spcBef>
              <a:buClr>
                <a:srgbClr val="FF0066"/>
              </a:buClr>
              <a:buSzPct val="90000"/>
              <a:buFont typeface="Wingdings" pitchFamily="2" charset="2"/>
              <a:buChar char="q"/>
              <a:defRPr/>
            </a:pPr>
            <a:r>
              <a:rPr lang="ru-RU" i="1" dirty="0" smtClean="0">
                <a:solidFill>
                  <a:srgbClr val="FF0066"/>
                </a:solidFill>
              </a:rPr>
              <a:t>либо одного или нескольких СЕРТ|ОК </a:t>
            </a:r>
            <a:r>
              <a:rPr lang="ru-RU" dirty="0" smtClean="0">
                <a:solidFill>
                  <a:srgbClr val="000099"/>
                </a:solidFill>
              </a:rPr>
              <a:t>одного или нескольких объектов;</a:t>
            </a:r>
          </a:p>
          <a:p>
            <a:pPr marL="441325" indent="-441325" algn="l">
              <a:lnSpc>
                <a:spcPts val="3400"/>
              </a:lnSpc>
              <a:spcBef>
                <a:spcPts val="600"/>
              </a:spcBef>
              <a:buClr>
                <a:srgbClr val="FF0066"/>
              </a:buClr>
              <a:buSzPct val="90000"/>
              <a:buFont typeface="Wingdings" pitchFamily="2" charset="2"/>
              <a:buChar char="q"/>
              <a:defRPr/>
            </a:pPr>
            <a:r>
              <a:rPr lang="ru-RU" i="1" dirty="0" smtClean="0">
                <a:solidFill>
                  <a:srgbClr val="FF0066"/>
                </a:solidFill>
              </a:rPr>
              <a:t>либо совокупности СЕРТ|ОК</a:t>
            </a:r>
            <a:r>
              <a:rPr lang="ru-RU" dirty="0" smtClean="0">
                <a:solidFill>
                  <a:srgbClr val="000099"/>
                </a:solidFill>
              </a:rPr>
              <a:t>, выпущенных УЦ и подписанных им с помощью одной пары ассиметричных ключей, которая используется этим УЦ для подписи информации об открытых ключах;</a:t>
            </a:r>
          </a:p>
          <a:p>
            <a:pPr marL="441325" indent="-441325" algn="l">
              <a:lnSpc>
                <a:spcPts val="3400"/>
              </a:lnSpc>
              <a:spcBef>
                <a:spcPts val="600"/>
              </a:spcBef>
              <a:buClr>
                <a:srgbClr val="FF0066"/>
              </a:buClr>
              <a:buSzPct val="90000"/>
              <a:buFont typeface="Wingdings" pitchFamily="2" charset="2"/>
              <a:buChar char="q"/>
              <a:defRPr/>
            </a:pPr>
            <a:r>
              <a:rPr lang="ru-RU" i="1" dirty="0" smtClean="0">
                <a:solidFill>
                  <a:srgbClr val="FF0066"/>
                </a:solidFill>
              </a:rPr>
              <a:t>либо всех СЕРТ|ОК</a:t>
            </a:r>
            <a:r>
              <a:rPr lang="ru-RU" dirty="0" smtClean="0">
                <a:solidFill>
                  <a:srgbClr val="000099"/>
                </a:solidFill>
              </a:rPr>
              <a:t>, выданных УЦ, невзирая на функцию, для реализации которой предназначена пара ассиметричных ключей.</a:t>
            </a: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3091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600"/>
              </a:lnSpc>
            </a:pPr>
            <a:r>
              <a:rPr lang="ru-RU" sz="3600" i="1" dirty="0" smtClean="0">
                <a:solidFill>
                  <a:srgbClr val="FF0066"/>
                </a:solidFill>
              </a:rPr>
              <a:t>Последние два требования определяют средства удаления СЕРТ|ОК</a:t>
            </a:r>
            <a:r>
              <a:rPr lang="ru-RU" sz="3600" dirty="0" smtClean="0">
                <a:solidFill>
                  <a:srgbClr val="000099"/>
                </a:solidFill>
              </a:rPr>
              <a:t>, когда имели место компрометация или подозрение на компрометацию закрытого ключа УЦ, или, когда была изменена пара ассиметричных ключей, используемая для подписи СЕРТ|ОК.</a:t>
            </a:r>
            <a:endParaRPr lang="ru-RU" sz="3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200"/>
              </a:lnSpc>
            </a:pPr>
            <a:r>
              <a:rPr lang="ru-RU" sz="3600" i="1" dirty="0" smtClean="0">
                <a:solidFill>
                  <a:srgbClr val="FF0066"/>
                </a:solidFill>
              </a:rPr>
              <a:t>Если СЕРТ|ОК были просрочены или аннулированы</a:t>
            </a:r>
            <a:r>
              <a:rPr lang="ru-RU" sz="3600" dirty="0" smtClean="0">
                <a:solidFill>
                  <a:srgbClr val="000099"/>
                </a:solidFill>
              </a:rPr>
              <a:t>, то копии старых СЕРТ|ОК должны храниться ДТС в течение некоторого периода времени, длительность которого определяется сложившейся практикой деловых отношений, законами и нормативными правовыми актами.</a:t>
            </a:r>
            <a:endParaRPr lang="ru-RU" sz="3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200"/>
              </a:lnSpc>
            </a:pPr>
            <a:r>
              <a:rPr lang="ru-RU" sz="3600" i="1" dirty="0" smtClean="0">
                <a:solidFill>
                  <a:srgbClr val="FF0066"/>
                </a:solidFill>
              </a:rPr>
              <a:t>Если закрытый ключ объекта или УЦ был удалён по какой-либо причине</a:t>
            </a:r>
            <a:r>
              <a:rPr lang="ru-RU" sz="3600" dirty="0" smtClean="0">
                <a:solidFill>
                  <a:srgbClr val="000099"/>
                </a:solidFill>
              </a:rPr>
              <a:t>, то УЦ, выпустивший соответствующий СЕРТ|ОК, должен незамедлительно принять меры по оповещению всех объектов системы о том, что все соответствующие СЕРТ|ОК будут аннулированы.</a:t>
            </a:r>
            <a:endParaRPr lang="ru-RU" sz="36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800"/>
              </a:lnSpc>
            </a:pPr>
            <a:r>
              <a:rPr lang="ru-RU" sz="3200" dirty="0" smtClean="0">
                <a:solidFill>
                  <a:srgbClr val="000099"/>
                </a:solidFill>
              </a:rPr>
              <a:t>Например, </a:t>
            </a:r>
            <a:r>
              <a:rPr lang="ru-RU" sz="3200" i="1" dirty="0" smtClean="0">
                <a:solidFill>
                  <a:srgbClr val="FF0066"/>
                </a:solidFill>
              </a:rPr>
              <a:t>это может быть аутентифицированное УЦ сообщение</a:t>
            </a:r>
            <a:r>
              <a:rPr lang="ru-RU" sz="3200" dirty="0" smtClean="0">
                <a:solidFill>
                  <a:srgbClr val="000099"/>
                </a:solidFill>
              </a:rPr>
              <a:t>, которое будет передано всем объектам, </a:t>
            </a:r>
            <a:r>
              <a:rPr lang="ru-RU" sz="3200" i="1" dirty="0" smtClean="0">
                <a:solidFill>
                  <a:srgbClr val="FF0066"/>
                </a:solidFill>
              </a:rPr>
              <a:t>сообщение, аутентифицированное другим УЦ</a:t>
            </a:r>
            <a:r>
              <a:rPr lang="ru-RU" sz="3200" dirty="0" smtClean="0">
                <a:solidFill>
                  <a:srgbClr val="000099"/>
                </a:solidFill>
              </a:rPr>
              <a:t>, ведение ДТС списка аннулированных СЕРТ|ОК в интерактивном режиме (on-line), или даже опубликование списка аннулированных или действующих СЕРТ|ОК.</a:t>
            </a:r>
            <a:endParaRPr lang="ru-RU" sz="3200"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50900"/>
            <a:ext cx="7993063" cy="563365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3400"/>
              </a:lnSpc>
            </a:pPr>
            <a:r>
              <a:rPr lang="ru-RU" i="1" dirty="0" smtClean="0">
                <a:solidFill>
                  <a:srgbClr val="FF0066"/>
                </a:solidFill>
              </a:rPr>
              <a:t>Если СЕРТ|ОК был аннулирован вследствие компрометации или подозрения на компрометацию закрытого ключа, то закрытый ключ не должен больше никогда использоваться</a:t>
            </a:r>
            <a:r>
              <a:rPr lang="ru-RU" dirty="0" smtClean="0">
                <a:solidFill>
                  <a:srgbClr val="000099"/>
                </a:solidFill>
              </a:rPr>
              <a:t>. СЕРТ|ОК целесообразно использовать только с целью проверки для подтверждения того, что данные были подписаны ещё до момента аннулирования. Кроме того, любая ключевая информация, зашифрованная с помощью СЕРТ|ОК (независимо от типа), должна быть немедленно запрещена к использованию.</a:t>
            </a:r>
            <a:endParaRPr lang="ru-RU" dirty="0">
              <a:solidFill>
                <a:srgbClr val="000099"/>
              </a:solidFill>
            </a:endParaRPr>
          </a:p>
        </p:txBody>
      </p:sp>
      <p:sp>
        <p:nvSpPr>
          <p:cNvPr id="7" name="Rectangle 5"/>
          <p:cNvSpPr>
            <a:spLocks noChangeArrowheads="1"/>
          </p:cNvSpPr>
          <p:nvPr/>
        </p:nvSpPr>
        <p:spPr bwMode="auto">
          <a:xfrm>
            <a:off x="793750" y="188913"/>
            <a:ext cx="8350250" cy="265457"/>
          </a:xfrm>
          <a:prstGeom prst="rect">
            <a:avLst/>
          </a:prstGeom>
          <a:noFill/>
          <a:ln w="9525">
            <a:noFill/>
            <a:miter lim="800000"/>
            <a:headEnd/>
            <a:tailEnd/>
          </a:ln>
          <a:effectLst/>
        </p:spPr>
        <p:txBody>
          <a:bodyPr wrap="square" lIns="0" tIns="0" rIns="0" bIns="0" anchor="ctr">
            <a:spAutoFit/>
          </a:bodyPr>
          <a:lstStyle/>
          <a:p>
            <a:pPr marL="342900" indent="-342900" algn="l" fontAlgn="ctr">
              <a:lnSpc>
                <a:spcPts val="2000"/>
              </a:lnSpc>
              <a:buClr>
                <a:srgbClr val="FFFF00"/>
              </a:buClr>
              <a:buSzPct val="80000"/>
              <a:buFont typeface="Wingdings" pitchFamily="2" charset="2"/>
              <a:buNone/>
              <a:defRPr/>
            </a:pPr>
            <a:r>
              <a:rPr lang="ru-RU" sz="1900" dirty="0">
                <a:solidFill>
                  <a:srgbClr val="996633"/>
                </a:solidFill>
                <a:effectLst>
                  <a:outerShdw dist="38100" dir="2700000" algn="ctr" rotWithShape="0">
                    <a:srgbClr val="FFC000"/>
                  </a:outerShdw>
                </a:effectLst>
                <a:latin typeface="Arial" charset="0"/>
                <a:cs typeface="Arial" charset="0"/>
              </a:rPr>
              <a:t>  </a:t>
            </a:r>
            <a:r>
              <a:rPr lang="ru-RU" sz="1900" dirty="0" smtClean="0">
                <a:solidFill>
                  <a:srgbClr val="996633"/>
                </a:solidFill>
                <a:effectLst>
                  <a:outerShdw dist="38100" dir="2700000" algn="ctr" rotWithShape="0">
                    <a:srgbClr val="FFC000"/>
                  </a:outerShdw>
                </a:effectLst>
                <a:latin typeface="Arial" charset="0"/>
                <a:cs typeface="Arial" charset="0"/>
              </a:rPr>
              <a:t>Лекция №9:</a:t>
            </a:r>
            <a:r>
              <a:rPr lang="ru-RU" sz="1900" dirty="0" smtClean="0">
                <a:solidFill>
                  <a:srgbClr val="CC0000"/>
                </a:solidFill>
                <a:effectLst>
                  <a:outerShdw dist="38100" dir="2700000" algn="ctr" rotWithShape="0">
                    <a:srgbClr val="FFC000"/>
                  </a:outerShdw>
                </a:effectLst>
                <a:latin typeface="Arial" charset="0"/>
                <a:cs typeface="Arial" charset="0"/>
              </a:rPr>
              <a:t> </a:t>
            </a:r>
            <a:r>
              <a:rPr lang="ru-RU" sz="1900" i="1" dirty="0">
                <a:solidFill>
                  <a:srgbClr val="56AC00"/>
                </a:solidFill>
                <a:effectLst>
                  <a:outerShdw dist="38100" dir="2700000" algn="ctr" rotWithShape="0">
                    <a:srgbClr val="FFC000"/>
                  </a:outerShdw>
                </a:effectLst>
                <a:latin typeface="Arial" charset="0"/>
                <a:cs typeface="Arial" charset="0"/>
              </a:rPr>
              <a:t>Теоретические основы </a:t>
            </a:r>
            <a:r>
              <a:rPr lang="ru-RU" sz="1900" i="1" dirty="0" smtClean="0">
                <a:solidFill>
                  <a:srgbClr val="56AC00"/>
                </a:solidFill>
                <a:effectLst>
                  <a:outerShdw dist="38100" dir="2700000" algn="ctr" rotWithShape="0">
                    <a:srgbClr val="FFC000"/>
                  </a:outerShdw>
                </a:effectLst>
                <a:latin typeface="Arial" charset="0"/>
                <a:cs typeface="Arial" charset="0"/>
              </a:rPr>
              <a:t>обеспечения ключами (Часть 2)</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10197</TotalTime>
  <Words>6624</Words>
  <Application>Microsoft Office PowerPoint</Application>
  <PresentationFormat>Экран (4:3)</PresentationFormat>
  <Paragraphs>395</Paragraphs>
  <Slides>106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106</vt:i4>
      </vt:variant>
    </vt:vector>
  </HeadingPairs>
  <TitlesOfParts>
    <vt:vector size="113" baseType="lpstr">
      <vt:lpstr>Arial</vt:lpstr>
      <vt:lpstr>Arial Narrow</vt:lpstr>
      <vt:lpstr>Tahoma</vt:lpstr>
      <vt:lpstr>Times New Roman</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2173</cp:revision>
  <dcterms:created xsi:type="dcterms:W3CDTF">2004-05-29T13:25:37Z</dcterms:created>
  <dcterms:modified xsi:type="dcterms:W3CDTF">2022-09-18T11:23:09Z</dcterms:modified>
</cp:coreProperties>
</file>