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jpeg" ContentType="image/jpeg"/>
  <Override PartName="/ppt/media/image7.wmf" ContentType="image/x-wmf"/>
  <Override PartName="/ppt/media/image8.wmf" ContentType="image/x-wmf"/>
  <Override PartName="/ppt/media/image9.wmf" ContentType="image/x-wmf"/>
  <Override PartName="/ppt/media/image10.wmf" ContentType="image/x-wmf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pc="-1" strike="noStrike">
                <a:solidFill>
                  <a:srgbClr val="0c0c0c"/>
                </a:solidFill>
                <a:latin typeface="Times New Roman"/>
              </a:rPr>
              <a:t>Click to move the slide</a:t>
            </a:r>
            <a:endParaRPr b="0" lang="en-US" sz="3600" spc="-1" strike="noStrike">
              <a:solidFill>
                <a:srgbClr val="0c0c0c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F788BBE-2DEC-4DA9-8736-64CBBCB2BE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A2857D-9CE4-4621-BDC7-51BF29A3F3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43EEF7-B626-4BB7-9149-C4957886D5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754344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822240" y="3947400"/>
            <a:ext cx="754344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82224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8756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372840" y="184644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923800" y="184644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822240" y="394740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372840" y="394740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5923800" y="394740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22240" y="1846440"/>
            <a:ext cx="754344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754344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22240" y="287280"/>
            <a:ext cx="7543440" cy="67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82224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22240" y="1846440"/>
            <a:ext cx="754344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8756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22240" y="3947400"/>
            <a:ext cx="754344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754344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822240" y="3947400"/>
            <a:ext cx="754344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2224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8756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372840" y="184644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923800" y="184644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822240" y="394740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372840" y="394740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5923800" y="394740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8151FE-6271-4E0E-A32E-329DA480CA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22240" y="1846440"/>
            <a:ext cx="754344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7DB552-EA00-4D8F-B6C7-9E875250BD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754344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CE7497-402A-4D8D-A119-B3D1F4F194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7876A2-A69F-47BF-A473-AAE37A10B1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5C6DA5-CA03-4F45-AF1A-074117ED4E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754344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22240" y="287280"/>
            <a:ext cx="7543440" cy="67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1ADA9B-33E5-4C17-83AC-8CCC792634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2224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66ABD1-F66A-4860-8CBD-2246F144CF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8756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64541A-AA2D-4076-AF6C-A269D9DFB0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22240" y="3947400"/>
            <a:ext cx="754344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71E22C-7F2A-4AE7-B00B-3C108CC319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754344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22240" y="3947400"/>
            <a:ext cx="754344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4AB4D9-2AAD-4C5D-848F-334A725D50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2224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8756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7E739F-CC4B-4120-9AA8-2BE674302A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372840" y="184644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923800" y="184644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22240" y="394740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372840" y="394740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5923800" y="3947400"/>
            <a:ext cx="242892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43D950-C0DF-410B-B8E8-75256E9091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22240" y="287280"/>
            <a:ext cx="7543440" cy="67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82224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87560" y="394740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2224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87560" y="1846440"/>
            <a:ext cx="368100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822240" y="3947400"/>
            <a:ext cx="7543440" cy="191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50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c0c0c"/>
                </a:solidFill>
                <a:latin typeface="Cambria"/>
              </a:rPr>
              <a:t>Образец заголовка</a:t>
            </a:r>
            <a:endParaRPr b="0" lang="en-US" sz="3600" spc="-1" strike="noStrike">
              <a:solidFill>
                <a:srgbClr val="0c0c0c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Click to edit the outline text format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Second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Third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Fourth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араллелограмм 6"/>
          <p:cNvSpPr/>
          <p:nvPr/>
        </p:nvSpPr>
        <p:spPr>
          <a:xfrm>
            <a:off x="309600" y="0"/>
            <a:ext cx="8534160" cy="680040"/>
          </a:xfrm>
          <a:prstGeom prst="parallelogram">
            <a:avLst>
              <a:gd name="adj" fmla="val 100148"/>
            </a:avLst>
          </a:prstGeom>
          <a:solidFill>
            <a:srgbClr val="006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Параллелограмм 7"/>
          <p:cNvSpPr/>
          <p:nvPr/>
        </p:nvSpPr>
        <p:spPr>
          <a:xfrm>
            <a:off x="0" y="0"/>
            <a:ext cx="689040" cy="680040"/>
          </a:xfrm>
          <a:prstGeom prst="parallelogram">
            <a:avLst>
              <a:gd name="adj" fmla="val 100148"/>
            </a:avLst>
          </a:prstGeom>
          <a:solidFill>
            <a:srgbClr val="006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9400" y="0"/>
            <a:ext cx="78116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18000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Cambria"/>
              </a:rPr>
              <a:t>Образец заголовка</a:t>
            </a:r>
            <a:endParaRPr b="0" lang="en-US" sz="1800" spc="-1" strike="noStrike">
              <a:solidFill>
                <a:srgbClr val="0c0c0c"/>
              </a:solidFill>
              <a:latin typeface="Times New Roman"/>
            </a:endParaRPr>
          </a:p>
        </p:txBody>
      </p:sp>
      <p:sp>
        <p:nvSpPr>
          <p:cNvPr id="41" name="Параллелограмм 5"/>
          <p:cNvSpPr/>
          <p:nvPr/>
        </p:nvSpPr>
        <p:spPr>
          <a:xfrm>
            <a:off x="8454600" y="0"/>
            <a:ext cx="689040" cy="680040"/>
          </a:xfrm>
          <a:prstGeom prst="parallelogram">
            <a:avLst>
              <a:gd name="adj" fmla="val 100148"/>
            </a:avLst>
          </a:prstGeom>
          <a:solidFill>
            <a:srgbClr val="006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Click to edit the outline text format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Second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Third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Fourth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Fifth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Sixth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c0c0c"/>
                </a:solidFill>
                <a:latin typeface="Candara"/>
              </a:rPr>
              <a:t>Seventh Outline Level</a:t>
            </a:r>
            <a:endParaRPr b="0" lang="en-US" sz="2000" spc="-1" strike="noStrike">
              <a:solidFill>
                <a:srgbClr val="0c0c0c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Rectangle 8"/>
          <p:cNvSpPr/>
          <p:nvPr/>
        </p:nvSpPr>
        <p:spPr>
          <a:xfrm>
            <a:off x="0" y="6334200"/>
            <a:ext cx="914364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Straight Connector 9"/>
          <p:cNvSpPr/>
          <p:nvPr/>
        </p:nvSpPr>
        <p:spPr>
          <a:xfrm>
            <a:off x="895320" y="173808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Times New Roman"/>
              </a:rPr>
              <a:t>Образец заголовка</a:t>
            </a:r>
            <a:endParaRPr b="0" lang="en-US" sz="4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2240" y="1846440"/>
            <a:ext cx="7543440" cy="402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anchor="t">
            <a:noAutofit/>
          </a:bodyPr>
          <a:p>
            <a:pPr marL="9036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Times New Roman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  <a:p>
            <a:pPr lvl="1" marL="3826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Times New Roman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Times New Roman"/>
            </a:endParaRPr>
          </a:p>
          <a:p>
            <a:pPr lvl="2" marL="56664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Times New Roman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Times New Roman"/>
            </a:endParaRPr>
          </a:p>
          <a:p>
            <a:pPr lvl="3" marL="7491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Times New Roman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Times New Roman"/>
            </a:endParaRPr>
          </a:p>
          <a:p>
            <a:pPr lvl="4" marL="93204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Times New Roman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1"/>
          </p:nvPr>
        </p:nvSpPr>
        <p:spPr>
          <a:xfrm>
            <a:off x="822240" y="645948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2"/>
          </p:nvPr>
        </p:nvSpPr>
        <p:spPr>
          <a:xfrm>
            <a:off x="2765520" y="6459480"/>
            <a:ext cx="3615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3"/>
          </p:nvPr>
        </p:nvSpPr>
        <p:spPr>
          <a:xfrm>
            <a:off x="7424640" y="6459480"/>
            <a:ext cx="983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5EF34C-D3E8-4685-9B1B-213E7BC9F27C}" type="slidenum">
              <a:rPr b="0" lang="ru-RU" sz="105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wmf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/>
          <p:nvPr/>
        </p:nvSpPr>
        <p:spPr>
          <a:xfrm>
            <a:off x="1522800" y="1313640"/>
            <a:ext cx="63644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2369b0"/>
                </a:solidFill>
                <a:latin typeface="Times New Roman"/>
                <a:ea typeface="DejaVu Sans"/>
              </a:rPr>
              <a:t>Технологии обеспечения информационной безопасности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TextBox 3"/>
          <p:cNvSpPr/>
          <p:nvPr/>
        </p:nvSpPr>
        <p:spPr>
          <a:xfrm>
            <a:off x="304560" y="5483160"/>
            <a:ext cx="6252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Спирин Андрей Андреевич, кандидат технических наук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" name="TextBox 4"/>
          <p:cNvSpPr/>
          <p:nvPr/>
        </p:nvSpPr>
        <p:spPr>
          <a:xfrm>
            <a:off x="304560" y="4405320"/>
            <a:ext cx="85032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Лекция 8.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Шифрование.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TextBox 6"/>
          <p:cNvSpPr/>
          <p:nvPr/>
        </p:nvSpPr>
        <p:spPr>
          <a:xfrm>
            <a:off x="7040520" y="6279840"/>
            <a:ext cx="1843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Москва, 2023 г.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3" name="Рисунок 7" descr=""/>
          <p:cNvPicPr/>
          <p:nvPr/>
        </p:nvPicPr>
        <p:blipFill>
          <a:blip r:embed="rId1"/>
          <a:stretch/>
        </p:blipFill>
        <p:spPr>
          <a:xfrm>
            <a:off x="7887600" y="9360"/>
            <a:ext cx="996480" cy="1055880"/>
          </a:xfrm>
          <a:prstGeom prst="rect">
            <a:avLst/>
          </a:prstGeom>
          <a:ln w="0">
            <a:noFill/>
          </a:ln>
        </p:spPr>
      </p:pic>
      <p:sp>
        <p:nvSpPr>
          <p:cNvPr id="134" name="Прямая соединительная линия 8"/>
          <p:cNvSpPr/>
          <p:nvPr/>
        </p:nvSpPr>
        <p:spPr>
          <a:xfrm>
            <a:off x="646200" y="1065240"/>
            <a:ext cx="7500600" cy="360"/>
          </a:xfrm>
          <a:prstGeom prst="line">
            <a:avLst/>
          </a:prstGeom>
          <a:ln w="76200">
            <a:solidFill>
              <a:srgbClr val="5887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Прямоугольник 3"/>
          <p:cNvSpPr/>
          <p:nvPr/>
        </p:nvSpPr>
        <p:spPr>
          <a:xfrm>
            <a:off x="899280" y="3861000"/>
            <a:ext cx="73450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4000" spc="-1" strike="noStrike" u="sng">
                <a:solidFill>
                  <a:srgbClr val="000000"/>
                </a:solidFill>
                <a:uFillTx/>
                <a:latin typeface="Times New Roman"/>
              </a:rPr>
              <a:t>Вопрос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</a:rPr>
              <a:t>2</a:t>
            </a: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Шифры и их классификация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66" name="Рисунок 2" descr=""/>
          <p:cNvPicPr/>
          <p:nvPr/>
        </p:nvPicPr>
        <p:blipFill>
          <a:blip r:embed="rId1"/>
          <a:stretch/>
        </p:blipFill>
        <p:spPr>
          <a:xfrm>
            <a:off x="701280" y="169200"/>
            <a:ext cx="7745760" cy="351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11440" y="13536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2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 Классификация шифров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8" name="Рисунок 5" descr=""/>
          <p:cNvPicPr/>
          <p:nvPr/>
        </p:nvPicPr>
        <p:blipFill>
          <a:blip r:embed="rId1"/>
          <a:stretch/>
        </p:blipFill>
        <p:spPr>
          <a:xfrm>
            <a:off x="811440" y="1736640"/>
            <a:ext cx="7845840" cy="4570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030264-8E60-48FE-9FD0-13E2689C9DDD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00280" y="11304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2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Шифры и их классификация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Прямоугольник 1"/>
          <p:cNvSpPr/>
          <p:nvPr/>
        </p:nvSpPr>
        <p:spPr>
          <a:xfrm>
            <a:off x="500760" y="1849320"/>
            <a:ext cx="837072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Принято различать криптоалгоритмы по степени доказуемости их безопасности (стойкости)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Существуют: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безусловно стойкие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(теоретически недешифруемые (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ТНДШ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));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практически стойкие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системы (для которых существует единственное правильное решение, но для его вычисления потребуется нереализуемо большое количество операций и(или) памяти (практически недешифруемые (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ПНДШ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)):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- доказуемо стойкие;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- предположительно стойкие криптоалгоритмы.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Прямоугольник 2"/>
          <p:cNvSpPr/>
          <p:nvPr/>
        </p:nvSpPr>
        <p:spPr>
          <a:xfrm>
            <a:off x="490680" y="1736640"/>
            <a:ext cx="838080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Если фрагменты открытого текста (отдельные буквы или группы букв) заменяются некоторыми их эквивалентами в шифртексте, то соответствующий шифр относится к классу </a:t>
            </a: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шифров замены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. Если буквы открытого текста при шифровании лишь меняются местами друг с другом, то мы имеем дело с </a:t>
            </a: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шифром перестановки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. С целью повышения надежности шифрования шифрованный текст, полученный применением некоторого шифра, может быть еще раз зашифрован с помощью другого шифра. Всевозможные такие композиции различных шифров приводят к третьему классу шифров, которые обычно называют </a:t>
            </a: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композиционными шифрами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Rectangle 2"/>
          <p:cNvSpPr/>
          <p:nvPr/>
        </p:nvSpPr>
        <p:spPr>
          <a:xfrm>
            <a:off x="800280" y="113040"/>
            <a:ext cx="754344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2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Шифры и их классификация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6" descr=""/>
          <p:cNvPicPr/>
          <p:nvPr/>
        </p:nvPicPr>
        <p:blipFill>
          <a:blip r:embed="rId1"/>
          <a:stretch/>
        </p:blipFill>
        <p:spPr>
          <a:xfrm>
            <a:off x="257400" y="2003040"/>
            <a:ext cx="8628840" cy="96948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7" descr=""/>
          <p:cNvPicPr/>
          <p:nvPr/>
        </p:nvPicPr>
        <p:blipFill>
          <a:blip r:embed="rId2"/>
          <a:stretch/>
        </p:blipFill>
        <p:spPr>
          <a:xfrm>
            <a:off x="257400" y="2847240"/>
            <a:ext cx="8628840" cy="243972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8" descr=""/>
          <p:cNvPicPr/>
          <p:nvPr/>
        </p:nvPicPr>
        <p:blipFill>
          <a:blip r:embed="rId3"/>
          <a:stretch/>
        </p:blipFill>
        <p:spPr>
          <a:xfrm>
            <a:off x="257400" y="5263200"/>
            <a:ext cx="8628840" cy="81072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00280" y="11304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2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Шифры и их классификация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0600" y="44640"/>
            <a:ext cx="885672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180000" bIns="0" anchor="t">
            <a:noAutofit/>
          </a:bodyPr>
          <a:p>
            <a:pPr marL="257040" indent="-25704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ffffff"/>
                </a:solidFill>
                <a:latin typeface="Cambria"/>
              </a:rPr>
              <a:t>Учебные вопросы:</a:t>
            </a:r>
            <a:endParaRPr b="0" lang="en-US" sz="2400" spc="-1" strike="noStrike">
              <a:solidFill>
                <a:srgbClr val="0c0c0c"/>
              </a:solidFill>
              <a:latin typeface="Times New Roman"/>
            </a:endParaRPr>
          </a:p>
        </p:txBody>
      </p:sp>
      <p:sp>
        <p:nvSpPr>
          <p:cNvPr id="136" name="Прямоугольник 1"/>
          <p:cNvSpPr/>
          <p:nvPr/>
        </p:nvSpPr>
        <p:spPr>
          <a:xfrm>
            <a:off x="331200" y="1133640"/>
            <a:ext cx="88124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743040" indent="-743040" algn="just">
              <a:lnSpc>
                <a:spcPct val="100000"/>
              </a:lnSpc>
              <a:buClr>
                <a:srgbClr val="0c0c0c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c0c0c"/>
                </a:solidFill>
                <a:latin typeface="Candara"/>
              </a:rPr>
              <a:t>Основные определения и задачи криптографии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743040" indent="-743040" algn="just">
              <a:lnSpc>
                <a:spcPct val="100000"/>
              </a:lnSpc>
              <a:buClr>
                <a:srgbClr val="0c0c0c"/>
              </a:buClr>
              <a:buFont typeface="StarSymbol"/>
              <a:buAutoNum type="arabicPeriod"/>
            </a:pPr>
            <a:r>
              <a:rPr b="0" lang="ru-RU" sz="2400" spc="-1" strike="noStrike">
                <a:solidFill>
                  <a:srgbClr val="0c0c0c"/>
                </a:solidFill>
                <a:latin typeface="Candara"/>
              </a:rPr>
              <a:t>Шифры и их классификация</a:t>
            </a:r>
            <a:endParaRPr b="0" lang="en-US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Прямоугольник 3"/>
          <p:cNvSpPr/>
          <p:nvPr/>
        </p:nvSpPr>
        <p:spPr>
          <a:xfrm>
            <a:off x="899280" y="3861000"/>
            <a:ext cx="734508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4000" spc="-1" strike="noStrike" u="sng">
                <a:solidFill>
                  <a:srgbClr val="000000"/>
                </a:solidFill>
                <a:uFillTx/>
                <a:latin typeface="Times New Roman"/>
              </a:rPr>
              <a:t>Вопрос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Times New Roman"/>
              </a:rPr>
              <a:t>1</a:t>
            </a: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Основные определения и задачи криптографии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8" name="Прямоугольник 2"/>
          <p:cNvSpPr/>
          <p:nvPr/>
        </p:nvSpPr>
        <p:spPr>
          <a:xfrm>
            <a:off x="2637720" y="989280"/>
            <a:ext cx="6201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ru-RU" sz="2000" spc="-1" strike="noStrike">
                <a:solidFill>
                  <a:srgbClr val="222222"/>
                </a:solidFill>
                <a:latin typeface="Times New Roman"/>
              </a:rPr>
              <a:t>Криптогра́фия</a:t>
            </a:r>
            <a:r>
              <a:rPr b="0" lang="ru-RU" sz="2000" spc="-1" strike="noStrike">
                <a:solidFill>
                  <a:srgbClr val="222222"/>
                </a:solidFill>
                <a:latin typeface="Times New Roman"/>
              </a:rPr>
              <a:t> (κρυπτός «скрытый» + γράφω «пишу»)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9" name="Рисунок 3" descr=""/>
          <p:cNvPicPr/>
          <p:nvPr/>
        </p:nvPicPr>
        <p:blipFill>
          <a:blip r:embed="rId1"/>
          <a:stretch/>
        </p:blipFill>
        <p:spPr>
          <a:xfrm>
            <a:off x="815040" y="2146680"/>
            <a:ext cx="2203560" cy="1259280"/>
          </a:xfrm>
          <a:prstGeom prst="rect">
            <a:avLst/>
          </a:prstGeom>
          <a:ln w="0">
            <a:noFill/>
          </a:ln>
        </p:spPr>
      </p:pic>
      <p:pic>
        <p:nvPicPr>
          <p:cNvPr id="140" name="Рисунок 4" descr=""/>
          <p:cNvPicPr/>
          <p:nvPr/>
        </p:nvPicPr>
        <p:blipFill>
          <a:blip r:embed="rId2"/>
          <a:stretch/>
        </p:blipFill>
        <p:spPr>
          <a:xfrm>
            <a:off x="3222000" y="1589040"/>
            <a:ext cx="2979720" cy="22345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5" descr=""/>
          <p:cNvPicPr/>
          <p:nvPr/>
        </p:nvPicPr>
        <p:blipFill>
          <a:blip r:embed="rId3"/>
          <a:stretch/>
        </p:blipFill>
        <p:spPr>
          <a:xfrm>
            <a:off x="6892560" y="1843920"/>
            <a:ext cx="1822680" cy="243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822240" y="1846440"/>
            <a:ext cx="7967160" cy="402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143" name="Прямоугольник 3"/>
          <p:cNvSpPr/>
          <p:nvPr/>
        </p:nvSpPr>
        <p:spPr>
          <a:xfrm>
            <a:off x="955800" y="1717560"/>
            <a:ext cx="73404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ru-RU" sz="2600" spc="-1" strike="noStrike">
                <a:solidFill>
                  <a:srgbClr val="000000"/>
                </a:solidFill>
                <a:latin typeface="Times New Roman"/>
              </a:rPr>
              <a:t>Как передать нужную информацию нужному адресату в тайне от других?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4" name="Прямоугольник 4"/>
          <p:cNvSpPr/>
          <p:nvPr/>
        </p:nvSpPr>
        <p:spPr>
          <a:xfrm>
            <a:off x="995400" y="2610000"/>
            <a:ext cx="7794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1. Создать абсолютно надежный, недоступный для других канал связи между абонентами.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Прямоугольник 5"/>
          <p:cNvSpPr/>
          <p:nvPr/>
        </p:nvSpPr>
        <p:spPr>
          <a:xfrm>
            <a:off x="995400" y="3441600"/>
            <a:ext cx="7794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2. Использовать общедоступный канал связи, но скрыть сам факт передачи информации.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Прямоугольник 6"/>
          <p:cNvSpPr/>
          <p:nvPr/>
        </p:nvSpPr>
        <p:spPr>
          <a:xfrm>
            <a:off x="995400" y="4272120"/>
            <a:ext cx="77943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3. Использовать общедоступный канал связи, но передавать по нему нужную информацию в так преобразованном виде, чтобы восстановить ее мог только адресат.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Прямоугольник 7"/>
          <p:cNvSpPr/>
          <p:nvPr/>
        </p:nvSpPr>
        <p:spPr>
          <a:xfrm>
            <a:off x="995400" y="2800440"/>
            <a:ext cx="7794360" cy="51624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188" strike="noStrike">
                <a:solidFill>
                  <a:srgbClr val="000000"/>
                </a:solidFill>
                <a:latin typeface="Times New Roman"/>
              </a:rPr>
              <a:t>ТОРСИОННЫЕ ПОЛЯ, ТЕЛЕПАТИЯ…!?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Прямоугольник 8"/>
          <p:cNvSpPr/>
          <p:nvPr/>
        </p:nvSpPr>
        <p:spPr>
          <a:xfrm>
            <a:off x="995400" y="3625920"/>
            <a:ext cx="7794360" cy="51624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2800" spc="398" strike="noStrike">
                <a:solidFill>
                  <a:srgbClr val="000000"/>
                </a:solidFill>
                <a:latin typeface="Times New Roman"/>
              </a:rPr>
              <a:t>СТЕГАНОГРАФИЯ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Прямоугольник 9"/>
          <p:cNvSpPr/>
          <p:nvPr/>
        </p:nvSpPr>
        <p:spPr>
          <a:xfrm>
            <a:off x="995400" y="4681440"/>
            <a:ext cx="7794360" cy="69912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4000" spc="599" strike="noStrike" u="sng">
                <a:solidFill>
                  <a:srgbClr val="000000"/>
                </a:solidFill>
                <a:uFillTx/>
                <a:latin typeface="Times New Roman"/>
              </a:rPr>
              <a:t>КРИПТОГРАФИЯ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822240" y="28728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1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Основные определения и задачи криптографии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1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4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2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Прямоугольник 3"/>
          <p:cNvSpPr/>
          <p:nvPr/>
        </p:nvSpPr>
        <p:spPr>
          <a:xfrm>
            <a:off x="337320" y="1829160"/>
            <a:ext cx="85158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</a:rPr>
              <a:t>Криптография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  – наука о методах обеспечения </a:t>
            </a:r>
            <a:r>
              <a:rPr b="0" i="1" lang="ru-RU" sz="1800" spc="-1" strike="noStrike" u="sng">
                <a:solidFill>
                  <a:srgbClr val="000000"/>
                </a:solidFill>
                <a:uFillTx/>
                <a:latin typeface="Times New Roman"/>
              </a:rPr>
              <a:t>конфиденциальности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(невозможности прочтения информации посторонним), </a:t>
            </a:r>
            <a:r>
              <a:rPr b="0" i="1" lang="ru-RU" sz="1800" spc="-1" strike="noStrike" u="sng">
                <a:solidFill>
                  <a:srgbClr val="000000"/>
                </a:solidFill>
                <a:uFillTx/>
                <a:latin typeface="Times New Roman"/>
              </a:rPr>
              <a:t>целостности данных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 (невозможности незаметного изменения информации), </a:t>
            </a:r>
            <a:r>
              <a:rPr b="0" i="1" lang="ru-RU" sz="1800" spc="-1" strike="noStrike" u="sng">
                <a:solidFill>
                  <a:srgbClr val="000000"/>
                </a:solidFill>
                <a:uFillTx/>
                <a:latin typeface="Times New Roman"/>
              </a:rPr>
              <a:t>аутентификации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 (проверки подлинности авторства или иных свойств объекта), а также невозможности </a:t>
            </a:r>
            <a:r>
              <a:rPr b="0" i="1" lang="ru-RU" sz="1800" spc="-1" strike="noStrike" u="sng">
                <a:solidFill>
                  <a:srgbClr val="000000"/>
                </a:solidFill>
                <a:uFillTx/>
                <a:latin typeface="Times New Roman"/>
              </a:rPr>
              <a:t>отказа от авторства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7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Шифр 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</a:rPr>
              <a:t>–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методы и способы преобразования информации с целью ее защиты от незаконных пользователей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4"/>
          <p:cNvSpPr/>
          <p:nvPr/>
        </p:nvSpPr>
        <p:spPr>
          <a:xfrm>
            <a:off x="337320" y="3895920"/>
            <a:ext cx="82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Шифрование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(</a:t>
            </a: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зашифрование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) – процесс применения шифра к защищаемой информации т.е. преобразование защищаемой информации (</a:t>
            </a: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открытого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текста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) в шифрованное сообщение (</a:t>
            </a: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шифртекст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криптограмму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) с помощью определенных правил, содержащихся в шифре.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Прямоугольник 5"/>
          <p:cNvSpPr/>
          <p:nvPr/>
        </p:nvSpPr>
        <p:spPr>
          <a:xfrm>
            <a:off x="337320" y="5096160"/>
            <a:ext cx="82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Расшифрование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</a:rPr>
              <a:t> –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процесс, обратный шифрованию, т.е. преобразование шифрованного сообщения в защищаемую информацию с помощью определенных правил, содержащихся в шифре.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i="1" lang="ru-RU" sz="1800" spc="-1" strike="noStrike">
                <a:solidFill>
                  <a:srgbClr val="000000"/>
                </a:solidFill>
                <a:latin typeface="Times New Roman"/>
              </a:rPr>
              <a:t>Дешифрование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– процесс, обратный шифрованию, но без знания ключа.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23680" y="7092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1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Задачи криптографии…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1BDE42-AA64-4EF2-99AF-9692730B36C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nodeType="clickEffect" fill="hold">
                      <p:stCondLst>
                        <p:cond delay="indefinite"/>
                      </p:stCondLst>
                      <p:childTnLst>
                        <p:par>
                          <p:cTn id="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nodeType="clickEffect" fill="hold">
                      <p:stCondLst>
                        <p:cond delay="indefinite"/>
                      </p:stCondLst>
                      <p:childTnLst>
                        <p:par>
                          <p:cTn id="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3"/>
          <p:cNvSpPr/>
          <p:nvPr/>
        </p:nvSpPr>
        <p:spPr>
          <a:xfrm>
            <a:off x="686160" y="1838520"/>
            <a:ext cx="7495560" cy="42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buNone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Требования безопасности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информационного взаимодействия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 конфиденциальность; 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 целостность; 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 аутентификация;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- невозможность отказа сторон от авторства.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Цели криптографии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достижение требований безопасности информационного взаимодействия.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23680" y="7092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1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Задачи криптографии…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D6F92-3DF3-4160-8372-B195F75B0B2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nodeType="clickEffect" fill="hold">
                      <p:stCondLst>
                        <p:cond delay="indefinite"/>
                      </p:stCondLst>
                      <p:childTnLst>
                        <p:par>
                          <p:cTn id="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ямоугольник 3"/>
          <p:cNvSpPr/>
          <p:nvPr/>
        </p:nvSpPr>
        <p:spPr>
          <a:xfrm>
            <a:off x="392040" y="3684600"/>
            <a:ext cx="8412120" cy="7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9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Способность шифра противостоять всевозможным атакам на него называют </a:t>
            </a: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стойкостью шифра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(понятие).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2792520" y="1800360"/>
            <a:ext cx="3870000" cy="1883880"/>
          </a:xfrm>
          <a:prstGeom prst="rect">
            <a:avLst/>
          </a:prstGeom>
          <a:ln w="0">
            <a:noFill/>
          </a:ln>
        </p:spPr>
      </p:pic>
      <p:sp>
        <p:nvSpPr>
          <p:cNvPr id="159" name="Прямоугольник 5"/>
          <p:cNvSpPr/>
          <p:nvPr/>
        </p:nvSpPr>
        <p:spPr>
          <a:xfrm>
            <a:off x="392040" y="4511520"/>
            <a:ext cx="8412120" cy="140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90000"/>
              </a:lnSpc>
              <a:buNone/>
            </a:pP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Стойкость шифра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– это количество элементарных математических операций необходимое для дешифрования криптограммы, при условии использования наилучшего метода криптоанализа (определение).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23680" y="7092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1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Задачи криптографии…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4524E-8328-47E9-BE71-E1191D6E251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" dur="indefinite" restart="never" nodeType="tmRoot">
          <p:childTnLst>
            <p:seq>
              <p:cTn id="83" dur="indefinite" nodeType="mainSeq">
                <p:childTnLst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88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nodeType="clickEffect" fill="hold">
                      <p:stCondLst>
                        <p:cond delay="indefinite"/>
                      </p:stCondLst>
                      <p:childTnLst>
                        <p:par>
                          <p:cTn id="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3"/>
          <p:cNvSpPr/>
          <p:nvPr/>
        </p:nvSpPr>
        <p:spPr>
          <a:xfrm>
            <a:off x="420840" y="2017080"/>
            <a:ext cx="834912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Части открытого текста, на которые он делится в целях зашифрования, называются </a:t>
            </a: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шифрвеличинами 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(буквы, группы слов, и т.д.)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2000" spc="-1" strike="noStrike" u="sng">
                <a:solidFill>
                  <a:srgbClr val="000000"/>
                </a:solidFill>
                <a:uFillTx/>
                <a:latin typeface="Times New Roman"/>
              </a:rPr>
              <a:t>Основные типы преобразований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360000" indent="180000" algn="just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72072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перестановки </a:t>
            </a:r>
            <a:endParaRPr b="0" lang="en-US" sz="2000" spc="-1" strike="noStrike">
              <a:latin typeface="Arial"/>
            </a:endParaRPr>
          </a:p>
          <a:p>
            <a:pPr marL="360000" indent="180000" algn="just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72072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замены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720720"/>
              </a:tabLst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720720"/>
              </a:tabLst>
            </a:pP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Криптосхема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 (</a:t>
            </a: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криптоалгоритм)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– алгоритм шифрования, расшифрования, имитозащиты и других криптографических функций. 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720720"/>
              </a:tabLst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720720"/>
              </a:tabLst>
            </a:pP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Криптографический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протокол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– набор правил и процедур, определяющий использование криптоалгоритма.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23680" y="7092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1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Задачи криптографии…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DE0828-CDEA-4C99-B4EF-BAB17122255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Прямоугольник 3"/>
          <p:cNvSpPr/>
          <p:nvPr/>
        </p:nvSpPr>
        <p:spPr>
          <a:xfrm>
            <a:off x="277200" y="2267640"/>
            <a:ext cx="86911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i="1" lang="ru-RU" sz="2400" spc="-1" strike="noStrike">
                <a:solidFill>
                  <a:srgbClr val="000000"/>
                </a:solidFill>
                <a:latin typeface="Times New Roman"/>
              </a:rPr>
              <a:t>Криптосистема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представляет собой совокупность криптосхемы, протоколов, алгоритмов и процедур управления ключами, включая изготовление и распространение. 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Так, хэш-функция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</a:rPr>
              <a:t>y = F(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</a:rPr>
              <a:t>,x) + x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, где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– криптопреобразование </a:t>
            </a:r>
            <a:br>
              <a:rPr sz="2400"/>
            </a:b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 известным ключом 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, может рассматриваться и как самостоятельный криптоалгоритм, и как протокол, использующий преобразование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23680" y="70920"/>
            <a:ext cx="75434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3600" spc="-52" strike="noStrike" u="sng">
                <a:solidFill>
                  <a:srgbClr val="000000"/>
                </a:solidFill>
                <a:uFillTx/>
                <a:latin typeface="Times New Roman"/>
              </a:rPr>
              <a:t>1</a:t>
            </a:r>
            <a:r>
              <a:rPr b="1" lang="ru-RU" sz="3600" spc="-52" strike="noStrike" u="sng">
                <a:solidFill>
                  <a:srgbClr val="000000"/>
                </a:solidFill>
                <a:uFillTx/>
                <a:latin typeface="Times New Roman"/>
              </a:rPr>
              <a:t>. Задачи криптографии…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FAE267-21B9-4A21-BD4E-85290B7A31A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nodeType="clickEffect" fill="hold">
                      <p:stCondLst>
                        <p:cond delay="indefinite"/>
                      </p:stCondLst>
                      <p:childTnLst>
                        <p:par>
                          <p:cTn id="1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387"/>
      </a:accent1>
      <a:accent2>
        <a:srgbClr val="ffc000"/>
      </a:accent2>
      <a:accent3>
        <a:srgbClr val="ee3c2e"/>
      </a:accent3>
      <a:accent4>
        <a:srgbClr val="92d050"/>
      </a:accent4>
      <a:accent5>
        <a:srgbClr val="40afff"/>
      </a:accent5>
      <a:accent6>
        <a:srgbClr val="8238ba"/>
      </a:accent6>
      <a:hlink>
        <a:srgbClr val="0066cc"/>
      </a:hlink>
      <a:folHlink>
        <a:srgbClr val="29b5e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387"/>
      </a:accent1>
      <a:accent2>
        <a:srgbClr val="ffc000"/>
      </a:accent2>
      <a:accent3>
        <a:srgbClr val="ee3c2e"/>
      </a:accent3>
      <a:accent4>
        <a:srgbClr val="92d050"/>
      </a:accent4>
      <a:accent5>
        <a:srgbClr val="40afff"/>
      </a:accent5>
      <a:accent6>
        <a:srgbClr val="8238ba"/>
      </a:accent6>
      <a:hlink>
        <a:srgbClr val="0066cc"/>
      </a:hlink>
      <a:folHlink>
        <a:srgbClr val="29b5e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387"/>
      </a:accent1>
      <a:accent2>
        <a:srgbClr val="ffc000"/>
      </a:accent2>
      <a:accent3>
        <a:srgbClr val="ee3c2e"/>
      </a:accent3>
      <a:accent4>
        <a:srgbClr val="92d050"/>
      </a:accent4>
      <a:accent5>
        <a:srgbClr val="40afff"/>
      </a:accent5>
      <a:accent6>
        <a:srgbClr val="8238ba"/>
      </a:accent6>
      <a:hlink>
        <a:srgbClr val="0066cc"/>
      </a:hlink>
      <a:folHlink>
        <a:srgbClr val="29b5e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1697</TotalTime>
  <Words>556</Words>
  <Paragraphs>80</Paragraphs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2002-03-05T07:16:04Z</dcterms:created>
  <dcterms:modified xsi:type="dcterms:W3CDTF">2023-12-22T15:21:23Z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Экран (4:3)</vt:lpwstr>
  </property>
  <property fmtid="{D5CDD505-2E9C-101B-9397-08002B2CF9AE}" pid="4" name="Slides">
    <vt:i4>15</vt:i4>
  </property>
</Properties>
</file>