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2A3B-8C83-4971-92B9-E241BA22941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E4664-F78C-4D4F-BA65-59B0B4E4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F66-2058-52C6-5754-FF5CAA7A9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4C036-A13A-75BA-6FAA-0F87A6B01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E080-878F-D44F-48D6-1D76437C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A884-FA17-E80A-DC4B-9CADB36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A5F3-A0FE-24FD-EA45-499D0D1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3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EECD-2238-FFC6-AC89-59BE4991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A776-BD35-D9CA-8F59-5D915ADC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080C-6642-BFD5-BF1F-8156B0E9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0B80-4BC2-52B2-C632-4DFA694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59E6-C026-24DD-BF2A-A1258531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0FC12-24F2-567B-4BFF-6104098BB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17D45-88B2-65B7-5F3F-0B2898E7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1CA1-B84D-9889-88F4-275F3642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107A-C88F-9018-D0F2-D6B0C914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82B8-4224-50C1-8155-7E6DF0D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824-1D39-9177-8C93-3EDD3607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444A-50C2-0FE4-54EB-0468AA2F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84B9-5400-1B16-5279-D0264F3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DEE1-591B-91A0-4A8D-61C9366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BE02-66E6-066B-B87E-73F46D8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B2A-4312-4E0B-8B63-62A959A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397C-476D-2204-39A9-15C74E0E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40C-3F04-C594-5ED8-56801444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25DC-6477-D5F3-BBAB-73822BB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CE4F-A224-658C-E6EF-2A5D475B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32BB-5BF9-8D76-CFE2-BDAB1E1E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ABFB-FAE6-F575-C358-5C0BD4327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7880-4EA8-75C6-C8A4-FDAB0BBA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2BBC-BDCE-BCE5-01A5-782E6AA3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904D-7F05-F35E-0CDF-91AFDB32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5F12-CA4D-1896-F424-6E572C7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BEED-F411-E003-B9C0-824EFABF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B8FD-A980-C41A-001B-4026F0A7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D177-7CBD-9520-5342-A022EA2E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C20C4-4EC6-8CFA-EECD-D6564677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630E3-F90A-3D79-EE72-6B607A51F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EA676-29A8-59E6-A33C-E93026E6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2C00A-E77F-9A81-E7BF-BBAE871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8862-9561-A0F5-2B94-421A775B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984D-67F4-B6AE-9A17-23F816D4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7CF83-26D5-9697-EF94-9E582B0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564C6-B5EA-E5DE-8A92-882991A8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D64C1-8A64-194F-D0F9-4B5BD80F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D4270-EE6A-1DDB-A100-54C15C4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1A7D7-6BEF-55D8-AE1E-4107725D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599F-A850-1B1A-BEDB-226B5DE9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1790-2895-5628-0B05-EF0D335A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7088-CE7E-E6DE-F23D-8480705C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33A81-667C-B186-A4D7-8563D306D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72DAD-9698-C796-9039-E6B77A5A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B4F35-CDE8-8031-5821-28A7A0EC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9193-A32A-BA2D-2B62-9B3CE9B4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89B4-66C1-5064-5496-6807D96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A59F6-C88C-121D-CA58-0800A870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247C-1FB5-4457-37CC-9F69CC89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A299-F86E-AF82-07DC-D26DF18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E414-3572-3327-79FD-299A2C0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3806-CEBB-C3C7-3541-AD7DF046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D267C-776B-6B45-B80B-26933701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BF7B-702C-2844-888F-B0FBFA72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47F6-978E-0F0C-51F8-87C81AC8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69600-57F4-4FEE-A318-D88016FDA6E3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611D-073D-B10E-9504-02A0FA0C8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C17C-0C37-E6B0-3B79-0B89E786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7FDC1-D3BC-4936-9B83-6578D8A95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5172" y="1607444"/>
            <a:ext cx="7184446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C393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Credit Risk Modelling- Loan Default   Sprint 1</a:t>
            </a:r>
            <a:endParaRPr lang="en-US" sz="3708" dirty="0">
              <a:solidFill>
                <a:srgbClr val="3C3939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61492" y="3072210"/>
            <a:ext cx="6297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endParaRPr lang="en-US" sz="1458" dirty="0"/>
          </a:p>
        </p:txBody>
      </p:sp>
      <p:sp>
        <p:nvSpPr>
          <p:cNvPr id="6" name="Text 3"/>
          <p:cNvSpPr/>
          <p:nvPr/>
        </p:nvSpPr>
        <p:spPr>
          <a:xfrm>
            <a:off x="661492" y="4102299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661492" y="4933851"/>
            <a:ext cx="302419" cy="302419"/>
          </a:xfrm>
          <a:prstGeom prst="roundRect">
            <a:avLst>
              <a:gd name="adj" fmla="val 25194296"/>
            </a:avLst>
          </a:prstGeom>
          <a:solidFill>
            <a:srgbClr val="CAB19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1500"/>
          </a:p>
        </p:txBody>
      </p:sp>
      <p:sp>
        <p:nvSpPr>
          <p:cNvPr id="8" name="Text 5"/>
          <p:cNvSpPr/>
          <p:nvPr/>
        </p:nvSpPr>
        <p:spPr>
          <a:xfrm>
            <a:off x="750293" y="5044381"/>
            <a:ext cx="124818" cy="81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25"/>
              </a:lnSpc>
            </a:pPr>
            <a:r>
              <a:rPr lang="en-US" sz="625" dirty="0">
                <a:solidFill>
                  <a:srgbClr val="3C3838"/>
                </a:solidFill>
                <a:latin typeface="Source Serif Pro Medium" pitchFamily="34" charset="0"/>
                <a:ea typeface="Source Serif Pro Medium" pitchFamily="34" charset="-122"/>
                <a:cs typeface="Source Serif Pro Medium" pitchFamily="34" charset="-120"/>
              </a:rPr>
              <a:t>YM</a:t>
            </a:r>
            <a:endParaRPr lang="en-US" sz="625" dirty="0"/>
          </a:p>
        </p:txBody>
      </p:sp>
      <p:sp>
        <p:nvSpPr>
          <p:cNvPr id="9" name="Text 6"/>
          <p:cNvSpPr/>
          <p:nvPr/>
        </p:nvSpPr>
        <p:spPr>
          <a:xfrm>
            <a:off x="1058367" y="4919762"/>
            <a:ext cx="3237806" cy="330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833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  <a:cs typeface="Source Serif Pro Bold" pitchFamily="34" charset="-120"/>
              </a:rPr>
              <a:t>by Yasaman Sheikh Monazzah</a:t>
            </a:r>
            <a:endParaRPr lang="en-US" sz="18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916A-D4FE-83AB-B1D9-EC2AB075F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379B01E-8DBD-C306-78BA-2BF31FFF3D44}"/>
              </a:ext>
            </a:extLst>
          </p:cNvPr>
          <p:cNvSpPr/>
          <p:nvPr/>
        </p:nvSpPr>
        <p:spPr>
          <a:xfrm>
            <a:off x="187638" y="443180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Next Steps</a:t>
            </a:r>
            <a:endParaRPr lang="en-US" sz="44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8BBE261-9840-8D56-2837-471B1B677A86}"/>
              </a:ext>
            </a:extLst>
          </p:cNvPr>
          <p:cNvSpPr/>
          <p:nvPr/>
        </p:nvSpPr>
        <p:spPr>
          <a:xfrm>
            <a:off x="127679" y="2495698"/>
            <a:ext cx="2768760" cy="224909"/>
          </a:xfrm>
          <a:prstGeom prst="roundRect">
            <a:avLst>
              <a:gd name="adj" fmla="val 150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F37D561-8FA4-3137-FD97-050A2416564B}"/>
              </a:ext>
            </a:extLst>
          </p:cNvPr>
          <p:cNvSpPr/>
          <p:nvPr/>
        </p:nvSpPr>
        <p:spPr>
          <a:xfrm>
            <a:off x="84539" y="3054304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Model Selection</a:t>
            </a:r>
            <a:endParaRPr lang="en-US" sz="1600" b="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B130F64-1C17-1C5E-5149-59E733824E48}"/>
              </a:ext>
            </a:extLst>
          </p:cNvPr>
          <p:cNvSpPr/>
          <p:nvPr/>
        </p:nvSpPr>
        <p:spPr>
          <a:xfrm>
            <a:off x="127678" y="3544401"/>
            <a:ext cx="3010853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Choose logistic regression algorithms for classification task.</a:t>
            </a:r>
            <a:endParaRPr lang="en-US" sz="160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62CD7862-C16D-E6BF-4E70-821D882C16D8}"/>
              </a:ext>
            </a:extLst>
          </p:cNvPr>
          <p:cNvSpPr/>
          <p:nvPr/>
        </p:nvSpPr>
        <p:spPr>
          <a:xfrm>
            <a:off x="3206134" y="2158275"/>
            <a:ext cx="2811899" cy="224909"/>
          </a:xfrm>
          <a:prstGeom prst="roundRect">
            <a:avLst>
              <a:gd name="adj" fmla="val 150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F87BCCD9-A02A-8795-028C-F98613CED84E}"/>
              </a:ext>
            </a:extLst>
          </p:cNvPr>
          <p:cNvSpPr/>
          <p:nvPr/>
        </p:nvSpPr>
        <p:spPr>
          <a:xfrm>
            <a:off x="3206134" y="2720607"/>
            <a:ext cx="295667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Training &amp; Validation</a:t>
            </a:r>
            <a:endParaRPr lang="en-US" sz="1600" b="1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F7660B2-AEEA-E26A-E853-0DDC3018AC04}"/>
              </a:ext>
            </a:extLst>
          </p:cNvPr>
          <p:cNvSpPr/>
          <p:nvPr/>
        </p:nvSpPr>
        <p:spPr>
          <a:xfrm>
            <a:off x="3206134" y="3206978"/>
            <a:ext cx="3010972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Train models with cross-validation.</a:t>
            </a:r>
            <a:endParaRPr lang="en-US" sz="160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1861CAB0-CC52-7AEF-E433-D6D65EDE4037}"/>
              </a:ext>
            </a:extLst>
          </p:cNvPr>
          <p:cNvSpPr/>
          <p:nvPr/>
        </p:nvSpPr>
        <p:spPr>
          <a:xfrm>
            <a:off x="6284710" y="1820852"/>
            <a:ext cx="2589468" cy="224909"/>
          </a:xfrm>
          <a:prstGeom prst="roundRect">
            <a:avLst>
              <a:gd name="adj" fmla="val 150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FA94DAB-8A7A-E08A-C0F8-43B2A3DFBA23}"/>
              </a:ext>
            </a:extLst>
          </p:cNvPr>
          <p:cNvSpPr/>
          <p:nvPr/>
        </p:nvSpPr>
        <p:spPr>
          <a:xfrm>
            <a:off x="6284709" y="2383184"/>
            <a:ext cx="3010853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Performance Evaluation</a:t>
            </a:r>
            <a:endParaRPr lang="en-US" sz="1600" b="1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5D79968-3402-D27C-B18E-89AF5C44BCC6}"/>
              </a:ext>
            </a:extLst>
          </p:cNvPr>
          <p:cNvSpPr/>
          <p:nvPr/>
        </p:nvSpPr>
        <p:spPr>
          <a:xfrm>
            <a:off x="6284709" y="3221027"/>
            <a:ext cx="3010853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Assess models using appropriate metrics for imbalanced data.</a:t>
            </a:r>
            <a:endParaRPr lang="en-US" sz="160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9E09D1AA-E0F1-68F1-F6C2-16ADAB5A4AFF}"/>
              </a:ext>
            </a:extLst>
          </p:cNvPr>
          <p:cNvSpPr/>
          <p:nvPr/>
        </p:nvSpPr>
        <p:spPr>
          <a:xfrm>
            <a:off x="9378154" y="1370974"/>
            <a:ext cx="2676192" cy="224909"/>
          </a:xfrm>
          <a:prstGeom prst="roundRect">
            <a:avLst>
              <a:gd name="adj" fmla="val 150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E32255B3-69F2-C790-973D-F9D4280D017D}"/>
              </a:ext>
            </a:extLst>
          </p:cNvPr>
          <p:cNvSpPr/>
          <p:nvPr/>
        </p:nvSpPr>
        <p:spPr>
          <a:xfrm>
            <a:off x="9378154" y="2045761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Importance</a:t>
            </a:r>
            <a:endParaRPr lang="en-US" sz="1600" b="1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3125BDA4-F167-15AE-5B74-2D6BCEF228E9}"/>
              </a:ext>
            </a:extLst>
          </p:cNvPr>
          <p:cNvSpPr/>
          <p:nvPr/>
        </p:nvSpPr>
        <p:spPr>
          <a:xfrm>
            <a:off x="9378154" y="2532131"/>
            <a:ext cx="3010972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Identify which variables most strongly predict loan defaults.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7184" y="979711"/>
            <a:ext cx="6132314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Understanding Credit Risk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49288" y="1912726"/>
            <a:ext cx="3054053" cy="1282725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5" name="Text 2"/>
          <p:cNvSpPr/>
          <p:nvPr/>
        </p:nvSpPr>
        <p:spPr>
          <a:xfrm>
            <a:off x="850504" y="2091893"/>
            <a:ext cx="236567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What is Credit Risk?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850504" y="2500575"/>
            <a:ext cx="26760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likelihood a borrower won't repay their loan to the lender.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3807441" y="1898666"/>
            <a:ext cx="3054053" cy="1296786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8" name="Text 5"/>
          <p:cNvSpPr/>
          <p:nvPr/>
        </p:nvSpPr>
        <p:spPr>
          <a:xfrm>
            <a:off x="4093568" y="209189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Impact of Default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4093568" y="2500575"/>
            <a:ext cx="26760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Lenders lose principal, interest, and face collection costs.</a:t>
            </a:r>
            <a:endParaRPr lang="en-US" sz="1458" dirty="0"/>
          </a:p>
        </p:txBody>
      </p:sp>
      <p:sp>
        <p:nvSpPr>
          <p:cNvPr id="10" name="Shape 7"/>
          <p:cNvSpPr/>
          <p:nvPr/>
        </p:nvSpPr>
        <p:spPr>
          <a:xfrm>
            <a:off x="776929" y="5082447"/>
            <a:ext cx="6297018" cy="1080760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sz="1500"/>
          </a:p>
        </p:txBody>
      </p:sp>
      <p:sp>
        <p:nvSpPr>
          <p:cNvPr id="11" name="Text 8"/>
          <p:cNvSpPr/>
          <p:nvPr/>
        </p:nvSpPr>
        <p:spPr>
          <a:xfrm>
            <a:off x="895107" y="510593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Risk Mitigation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895107" y="5401212"/>
            <a:ext cx="5918994" cy="639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04C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Lenders use collateral requirements and risk-based pricing: </a:t>
            </a:r>
          </a:p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anose="02000000000000000000" pitchFamily="2" charset="0"/>
              </a:rPr>
              <a:t>Charging higher interest rates to riskier borrowers</a:t>
            </a:r>
            <a:endParaRPr lang="en-US" sz="1458" dirty="0">
              <a:solidFill>
                <a:srgbClr val="504C49"/>
              </a:solidFill>
              <a:latin typeface="Source Serif Pro" panose="02040603050405020204" pitchFamily="18" charset="0"/>
              <a:ea typeface="Source Serif Pro" panose="02040603050405020204" pitchFamily="18" charset="0"/>
              <a:cs typeface="Roboto" panose="02000000000000000000" pitchFamily="2" charset="0"/>
            </a:endParaRPr>
          </a:p>
          <a:p>
            <a:pPr>
              <a:lnSpc>
                <a:spcPts val="2375"/>
              </a:lnSpc>
            </a:pPr>
            <a:endParaRPr lang="en-US" sz="1458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3F8078D8-F570-50F4-393E-4FDA69B08182}"/>
              </a:ext>
            </a:extLst>
          </p:cNvPr>
          <p:cNvSpPr/>
          <p:nvPr/>
        </p:nvSpPr>
        <p:spPr>
          <a:xfrm>
            <a:off x="767889" y="3603777"/>
            <a:ext cx="6297018" cy="1282725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pPr>
              <a:lnSpc>
                <a:spcPts val="2375"/>
              </a:lnSpc>
            </a:pPr>
            <a:endParaRPr lang="en-US" sz="15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375"/>
              </a:lnSpc>
            </a:pPr>
            <a:r>
              <a:rPr lang="en-US" sz="15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When borrowers can't make required payments, they default.    </a:t>
            </a:r>
          </a:p>
          <a:p>
            <a:pPr>
              <a:lnSpc>
                <a:spcPts val="2375"/>
              </a:lnSpc>
            </a:pPr>
            <a:r>
              <a:rPr lang="en-US" sz="15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Lenders must assess this risk for each borrower.</a:t>
            </a:r>
            <a:endParaRPr lang="en-US" sz="15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D1F001EF-35D9-484D-DF17-42806F54A860}"/>
              </a:ext>
            </a:extLst>
          </p:cNvPr>
          <p:cNvSpPr/>
          <p:nvPr/>
        </p:nvSpPr>
        <p:spPr>
          <a:xfrm>
            <a:off x="853480" y="358147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04C49"/>
                </a:solidFill>
                <a:latin typeface="Platypi Medium" pitchFamily="34" charset="0"/>
                <a:cs typeface="Platypi Medium" pitchFamily="34" charset="-120"/>
              </a:rPr>
              <a:t>Default Event</a:t>
            </a:r>
            <a:endParaRPr lang="en-US" sz="18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51B8824-EA57-4390-AB00-CD4FD0FB400D}"/>
              </a:ext>
            </a:extLst>
          </p:cNvPr>
          <p:cNvSpPr/>
          <p:nvPr/>
        </p:nvSpPr>
        <p:spPr>
          <a:xfrm>
            <a:off x="3739350" y="196157"/>
            <a:ext cx="8037206" cy="674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2008 Financial Crisis: A Warning</a:t>
            </a:r>
            <a:endParaRPr lang="en-US" sz="40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E9200130-568D-16D3-7E20-182A6035585B}"/>
              </a:ext>
            </a:extLst>
          </p:cNvPr>
          <p:cNvSpPr/>
          <p:nvPr/>
        </p:nvSpPr>
        <p:spPr>
          <a:xfrm>
            <a:off x="3958187" y="1065561"/>
            <a:ext cx="22860" cy="5331262"/>
          </a:xfrm>
          <a:prstGeom prst="roundRect">
            <a:avLst>
              <a:gd name="adj" fmla="val 13432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05BDFFA6-291A-2D66-AAC4-70CC01D55619}"/>
              </a:ext>
            </a:extLst>
          </p:cNvPr>
          <p:cNvSpPr/>
          <p:nvPr/>
        </p:nvSpPr>
        <p:spPr>
          <a:xfrm>
            <a:off x="4177024" y="1514665"/>
            <a:ext cx="716399" cy="22860"/>
          </a:xfrm>
          <a:prstGeom prst="roundRect">
            <a:avLst>
              <a:gd name="adj" fmla="val 13432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25CEF4C0-BFC5-3DFA-449C-5B53476ED023}"/>
              </a:ext>
            </a:extLst>
          </p:cNvPr>
          <p:cNvSpPr/>
          <p:nvPr/>
        </p:nvSpPr>
        <p:spPr>
          <a:xfrm>
            <a:off x="3739350" y="1295828"/>
            <a:ext cx="460534" cy="460534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3F01602C-237B-9AE1-B51F-09FE83C68657}"/>
              </a:ext>
            </a:extLst>
          </p:cNvPr>
          <p:cNvSpPr/>
          <p:nvPr/>
        </p:nvSpPr>
        <p:spPr>
          <a:xfrm>
            <a:off x="3900680" y="1372504"/>
            <a:ext cx="137874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C1A9519-B469-78BF-C0E1-A469B554C993}"/>
              </a:ext>
            </a:extLst>
          </p:cNvPr>
          <p:cNvSpPr/>
          <p:nvPr/>
        </p:nvSpPr>
        <p:spPr>
          <a:xfrm>
            <a:off x="5095472" y="1270230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Low Interest Rates</a:t>
            </a:r>
            <a:endParaRPr lang="en-US" sz="20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C9AF354-0F09-CE5F-4F4B-7686C9AE2A87}"/>
              </a:ext>
            </a:extLst>
          </p:cNvPr>
          <p:cNvSpPr/>
          <p:nvPr/>
        </p:nvSpPr>
        <p:spPr>
          <a:xfrm>
            <a:off x="5095472" y="1712785"/>
            <a:ext cx="6278285" cy="749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erif Pro" pitchFamily="34" charset="-120"/>
              </a:rPr>
              <a:t>Encouraged Financial institutions to increase mortgage lending.</a:t>
            </a: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Banks financed 100% or more of home values.</a:t>
            </a:r>
            <a:endParaRPr lang="en-US" sz="16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91DE46A9-2F6F-3025-977A-02C8F29B8130}"/>
              </a:ext>
            </a:extLst>
          </p:cNvPr>
          <p:cNvSpPr/>
          <p:nvPr/>
        </p:nvSpPr>
        <p:spPr>
          <a:xfrm>
            <a:off x="4177024" y="2898647"/>
            <a:ext cx="716399" cy="22860"/>
          </a:xfrm>
          <a:prstGeom prst="roundRect">
            <a:avLst>
              <a:gd name="adj" fmla="val 13432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D3B515E7-E36A-B262-031E-04F5FCA1DFB5}"/>
              </a:ext>
            </a:extLst>
          </p:cNvPr>
          <p:cNvSpPr/>
          <p:nvPr/>
        </p:nvSpPr>
        <p:spPr>
          <a:xfrm>
            <a:off x="3739350" y="2679810"/>
            <a:ext cx="460534" cy="460534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320C4184-FDAD-2167-8342-423A6C27FBDE}"/>
              </a:ext>
            </a:extLst>
          </p:cNvPr>
          <p:cNvSpPr/>
          <p:nvPr/>
        </p:nvSpPr>
        <p:spPr>
          <a:xfrm>
            <a:off x="3870438" y="2756487"/>
            <a:ext cx="198358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8DC768F9-1AF7-FA99-AFCB-1340BE41A9A0}"/>
              </a:ext>
            </a:extLst>
          </p:cNvPr>
          <p:cNvSpPr/>
          <p:nvPr/>
        </p:nvSpPr>
        <p:spPr>
          <a:xfrm>
            <a:off x="5063668" y="2590604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Housing Bubble</a:t>
            </a:r>
            <a:endParaRPr lang="en-US" sz="20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E365E46-008A-1234-FB25-96471AE76D05}"/>
              </a:ext>
            </a:extLst>
          </p:cNvPr>
          <p:cNvSpPr/>
          <p:nvPr/>
        </p:nvSpPr>
        <p:spPr>
          <a:xfrm>
            <a:off x="5063668" y="3033158"/>
            <a:ext cx="6919943" cy="1043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High mortgage approval rates increased home demand and prices.</a:t>
            </a: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.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 Home prices rose, leading many homeowner to borrow against their homes.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A lot of them were high credit risk.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39BB5ADB-44B0-E5EC-6FCB-77A274E5840B}"/>
              </a:ext>
            </a:extLst>
          </p:cNvPr>
          <p:cNvSpPr/>
          <p:nvPr/>
        </p:nvSpPr>
        <p:spPr>
          <a:xfrm>
            <a:off x="4177024" y="4449601"/>
            <a:ext cx="716399" cy="22860"/>
          </a:xfrm>
          <a:prstGeom prst="roundRect">
            <a:avLst>
              <a:gd name="adj" fmla="val 13432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2A480486-D993-8BA5-902A-A60C2A102B03}"/>
              </a:ext>
            </a:extLst>
          </p:cNvPr>
          <p:cNvSpPr/>
          <p:nvPr/>
        </p:nvSpPr>
        <p:spPr>
          <a:xfrm>
            <a:off x="3739350" y="4230764"/>
            <a:ext cx="460534" cy="460534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FE47835A-ED90-CD2A-A7D8-C678B80DB208}"/>
              </a:ext>
            </a:extLst>
          </p:cNvPr>
          <p:cNvSpPr/>
          <p:nvPr/>
        </p:nvSpPr>
        <p:spPr>
          <a:xfrm>
            <a:off x="3873772" y="4307440"/>
            <a:ext cx="191572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A4FA503B-1D2A-80C4-9513-01F6A9F547FB}"/>
              </a:ext>
            </a:extLst>
          </p:cNvPr>
          <p:cNvSpPr/>
          <p:nvPr/>
        </p:nvSpPr>
        <p:spPr>
          <a:xfrm>
            <a:off x="5095472" y="4205166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Subprime Defaults</a:t>
            </a:r>
            <a:endParaRPr lang="en-US" sz="200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1BFDB932-8C8A-8B64-1B8B-0FA5D59F0D6C}"/>
              </a:ext>
            </a:extLst>
          </p:cNvPr>
          <p:cNvSpPr/>
          <p:nvPr/>
        </p:nvSpPr>
        <p:spPr>
          <a:xfrm>
            <a:off x="5095472" y="4663652"/>
            <a:ext cx="627828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High-risk borrowers couldn't repay loan and defaulted.</a:t>
            </a:r>
            <a:endParaRPr lang="en-US" sz="1600" dirty="0"/>
          </a:p>
        </p:txBody>
      </p:sp>
      <p:sp>
        <p:nvSpPr>
          <p:cNvPr id="21" name="Shape 17">
            <a:extLst>
              <a:ext uri="{FF2B5EF4-FFF2-40B4-BE49-F238E27FC236}">
                <a16:creationId xmlns:a16="http://schemas.microsoft.com/office/drawing/2014/main" id="{848147C2-E767-C475-C769-7191D369A9D4}"/>
              </a:ext>
            </a:extLst>
          </p:cNvPr>
          <p:cNvSpPr/>
          <p:nvPr/>
        </p:nvSpPr>
        <p:spPr>
          <a:xfrm>
            <a:off x="4177024" y="5412167"/>
            <a:ext cx="716399" cy="22860"/>
          </a:xfrm>
          <a:prstGeom prst="roundRect">
            <a:avLst>
              <a:gd name="adj" fmla="val 13432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AF38E30B-EC05-2F79-DAAF-4C46058684C3}"/>
              </a:ext>
            </a:extLst>
          </p:cNvPr>
          <p:cNvSpPr/>
          <p:nvPr/>
        </p:nvSpPr>
        <p:spPr>
          <a:xfrm>
            <a:off x="3739350" y="5193330"/>
            <a:ext cx="460534" cy="460534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6F50B6F2-7A7F-8215-0397-575C9D4093C4}"/>
              </a:ext>
            </a:extLst>
          </p:cNvPr>
          <p:cNvSpPr/>
          <p:nvPr/>
        </p:nvSpPr>
        <p:spPr>
          <a:xfrm>
            <a:off x="3867343" y="5270007"/>
            <a:ext cx="204430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400" dirty="0"/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FE6F4665-3743-A2BF-F68F-3E0C2F3725AB}"/>
              </a:ext>
            </a:extLst>
          </p:cNvPr>
          <p:cNvSpPr/>
          <p:nvPr/>
        </p:nvSpPr>
        <p:spPr>
          <a:xfrm>
            <a:off x="5095472" y="5255193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Financial Collapse</a:t>
            </a:r>
            <a:endParaRPr lang="en-US" sz="2000" dirty="0"/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9DC671CA-E15A-890A-789B-BC187E9C5B4B}"/>
              </a:ext>
            </a:extLst>
          </p:cNvPr>
          <p:cNvSpPr/>
          <p:nvPr/>
        </p:nvSpPr>
        <p:spPr>
          <a:xfrm>
            <a:off x="5095472" y="5697747"/>
            <a:ext cx="6278285" cy="709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Financial institutions based on mortgages lost value, causing bank failures.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</a:rPr>
              <a:t>Some bank were bankrupt, and some bailed out by government.</a:t>
            </a:r>
            <a:endParaRPr lang="en-US" sz="160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22F72978-46B2-1EA6-D13C-5BD1337E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94"/>
          <a:stretch/>
        </p:blipFill>
        <p:spPr>
          <a:xfrm>
            <a:off x="0" y="0"/>
            <a:ext cx="342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B45F5-C668-BBC4-C605-0121623EA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303316D-1A9B-F38C-CA88-9285D0ECFDCF}"/>
              </a:ext>
            </a:extLst>
          </p:cNvPr>
          <p:cNvSpPr/>
          <p:nvPr/>
        </p:nvSpPr>
        <p:spPr>
          <a:xfrm>
            <a:off x="3492021" y="2086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F52F311-B100-4476-03A8-9292A8CE0386}"/>
              </a:ext>
            </a:extLst>
          </p:cNvPr>
          <p:cNvSpPr/>
          <p:nvPr/>
        </p:nvSpPr>
        <p:spPr>
          <a:xfrm>
            <a:off x="422818" y="11469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A99CD20-EDB4-94F2-B861-73E4E93C7C25}"/>
              </a:ext>
            </a:extLst>
          </p:cNvPr>
          <p:cNvSpPr/>
          <p:nvPr/>
        </p:nvSpPr>
        <p:spPr>
          <a:xfrm>
            <a:off x="1046467" y="1146980"/>
            <a:ext cx="29969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Predict Loan Defaults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E0DABAD1-6586-AA02-3A94-C7B37975C9AB}"/>
              </a:ext>
            </a:extLst>
          </p:cNvPr>
          <p:cNvSpPr/>
          <p:nvPr/>
        </p:nvSpPr>
        <p:spPr>
          <a:xfrm>
            <a:off x="1046467" y="1637398"/>
            <a:ext cx="10681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Develop models to identify borrowers likely to default on loans based on borrower characteristics.</a:t>
            </a: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C7562609-4F67-50F6-6069-B950B0FB5875}"/>
              </a:ext>
            </a:extLst>
          </p:cNvPr>
          <p:cNvSpPr/>
          <p:nvPr/>
        </p:nvSpPr>
        <p:spPr>
          <a:xfrm>
            <a:off x="422818" y="245046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EC20138-49B9-2D48-5269-65512A05D25F}"/>
              </a:ext>
            </a:extLst>
          </p:cNvPr>
          <p:cNvSpPr/>
          <p:nvPr/>
        </p:nvSpPr>
        <p:spPr>
          <a:xfrm>
            <a:off x="1046467" y="2450462"/>
            <a:ext cx="32845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Minimize Business Risk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CDE6448-86FB-4975-177A-BAFB2159CE39}"/>
              </a:ext>
            </a:extLst>
          </p:cNvPr>
          <p:cNvSpPr/>
          <p:nvPr/>
        </p:nvSpPr>
        <p:spPr>
          <a:xfrm>
            <a:off x="1046467" y="294088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Avoid rejecting good applicants while screening out likely defaulters.</a:t>
            </a:r>
            <a:endParaRPr lang="en-US" sz="17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2F4999D7-F5B8-6C16-C2C3-8B4D6F520F30}"/>
              </a:ext>
            </a:extLst>
          </p:cNvPr>
          <p:cNvSpPr/>
          <p:nvPr/>
        </p:nvSpPr>
        <p:spPr>
          <a:xfrm>
            <a:off x="422818" y="378574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282B223-9A9E-C926-5BE1-306E2892DEC7}"/>
              </a:ext>
            </a:extLst>
          </p:cNvPr>
          <p:cNvSpPr/>
          <p:nvPr/>
        </p:nvSpPr>
        <p:spPr>
          <a:xfrm>
            <a:off x="1046467" y="3785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Identify Key Factors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7FCFDFD6-05E0-F3EE-85A0-DC58192B7A76}"/>
              </a:ext>
            </a:extLst>
          </p:cNvPr>
          <p:cNvSpPr/>
          <p:nvPr/>
        </p:nvSpPr>
        <p:spPr>
          <a:xfrm>
            <a:off x="1046467" y="4276166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Determine which variables best predict default probability.</a:t>
            </a:r>
            <a:endParaRPr lang="en-US" sz="175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9AF57C3C-0F67-E594-8E19-2F7962939C80}"/>
              </a:ext>
            </a:extLst>
          </p:cNvPr>
          <p:cNvSpPr/>
          <p:nvPr/>
        </p:nvSpPr>
        <p:spPr>
          <a:xfrm>
            <a:off x="422818" y="5121034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8E64485-8E67-EAA4-D9E2-347DD86FC53F}"/>
              </a:ext>
            </a:extLst>
          </p:cNvPr>
          <p:cNvSpPr/>
          <p:nvPr/>
        </p:nvSpPr>
        <p:spPr>
          <a:xfrm>
            <a:off x="1046467" y="5121034"/>
            <a:ext cx="3668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Create Actionable Insights</a:t>
            </a:r>
            <a:endParaRPr lang="en-US" sz="22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FABBFFDE-5A01-437E-0108-D457606CC026}"/>
              </a:ext>
            </a:extLst>
          </p:cNvPr>
          <p:cNvSpPr/>
          <p:nvPr/>
        </p:nvSpPr>
        <p:spPr>
          <a:xfrm>
            <a:off x="1046467" y="5611452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Provide clear recommendations for lending decisions.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221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53348-9D26-9E71-CE2D-A71DFA52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152E65E-D98D-894E-1255-434FED6C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4"/>
          <a:stretch/>
        </p:blipFill>
        <p:spPr>
          <a:xfrm>
            <a:off x="72189" y="0"/>
            <a:ext cx="12047621" cy="2835235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21C4D611-47BD-2747-F0A1-B8D5C240CFF2}"/>
              </a:ext>
            </a:extLst>
          </p:cNvPr>
          <p:cNvSpPr/>
          <p:nvPr/>
        </p:nvSpPr>
        <p:spPr>
          <a:xfrm>
            <a:off x="184194" y="3195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Dataset Overview</a:t>
            </a:r>
            <a:endParaRPr lang="en-US" sz="445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B7FAB69F-9452-8C37-F978-DDB7F635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4" y="4244733"/>
            <a:ext cx="566976" cy="566976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B8AC31F8-E214-66C1-E898-E59B9A148024}"/>
              </a:ext>
            </a:extLst>
          </p:cNvPr>
          <p:cNvSpPr/>
          <p:nvPr/>
        </p:nvSpPr>
        <p:spPr>
          <a:xfrm>
            <a:off x="184194" y="5038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Size &amp; Source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6634FCEF-7417-0BB2-0C3F-4852F49CBE3D}"/>
              </a:ext>
            </a:extLst>
          </p:cNvPr>
          <p:cNvSpPr/>
          <p:nvPr/>
        </p:nvSpPr>
        <p:spPr>
          <a:xfrm>
            <a:off x="184194" y="552894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350,000+ consumer loans issued from 2007 to 2015 by Lending Club.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C846012A-9C77-8E26-7448-A76123C3A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08" y="4244733"/>
            <a:ext cx="566976" cy="566976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67D827D4-2D51-0F24-532A-2DC501E9414A}"/>
              </a:ext>
            </a:extLst>
          </p:cNvPr>
          <p:cNvSpPr/>
          <p:nvPr/>
        </p:nvSpPr>
        <p:spPr>
          <a:xfrm>
            <a:off x="4645108" y="5038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Variables</a:t>
            </a:r>
            <a:endParaRPr lang="en-US" sz="22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5407114B-A55F-1848-61D7-B8A463ADCF43}"/>
              </a:ext>
            </a:extLst>
          </p:cNvPr>
          <p:cNvSpPr/>
          <p:nvPr/>
        </p:nvSpPr>
        <p:spPr>
          <a:xfrm>
            <a:off x="4645108" y="552894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Loan status, borrower income, employment length, home ownership, debt ratio.</a:t>
            </a:r>
            <a:endParaRPr lang="en-US" sz="175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B7266255-DBBA-611D-2AE2-9CA51C37A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29" y="4335457"/>
            <a:ext cx="566976" cy="566976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F1CF2A43-15DC-53DC-0F7D-469B599453EA}"/>
              </a:ext>
            </a:extLst>
          </p:cNvPr>
          <p:cNvSpPr/>
          <p:nvPr/>
        </p:nvSpPr>
        <p:spPr>
          <a:xfrm>
            <a:off x="8849470" y="5038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6A9A5C7-11DF-E48D-5153-0DB93E6BA246}"/>
              </a:ext>
            </a:extLst>
          </p:cNvPr>
          <p:cNvSpPr/>
          <p:nvPr/>
        </p:nvSpPr>
        <p:spPr>
          <a:xfrm>
            <a:off x="8849470" y="552894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Loan status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(fully paid vs. charged off).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9194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B696-E73B-C793-9FDA-80BA767B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E98E60D-6519-7B26-AF57-2F393F02D829}"/>
              </a:ext>
            </a:extLst>
          </p:cNvPr>
          <p:cNvSpPr/>
          <p:nvPr/>
        </p:nvSpPr>
        <p:spPr>
          <a:xfrm>
            <a:off x="667803" y="89628"/>
            <a:ext cx="1083438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Dependent &amp; Independent Variables</a:t>
            </a:r>
            <a:endParaRPr lang="en-US" sz="43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E508E3FE-6491-43F8-527A-17BD2338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0" y="930409"/>
            <a:ext cx="1114425" cy="1640919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29F919A4-C407-BA58-C7F6-0115BA5B6A65}"/>
              </a:ext>
            </a:extLst>
          </p:cNvPr>
          <p:cNvSpPr/>
          <p:nvPr/>
        </p:nvSpPr>
        <p:spPr>
          <a:xfrm>
            <a:off x="1659362" y="1153294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Dependent Variable</a:t>
            </a:r>
            <a:endParaRPr lang="en-US" sz="21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19B0DF9-D7B9-642D-5D9F-1EDE41BA0788}"/>
              </a:ext>
            </a:extLst>
          </p:cNvPr>
          <p:cNvSpPr/>
          <p:nvPr/>
        </p:nvSpPr>
        <p:spPr>
          <a:xfrm>
            <a:off x="1659362" y="1635259"/>
            <a:ext cx="910803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Loan status: Whether borrowers have defaulted (charged off) or fully paid their loans.</a:t>
            </a:r>
            <a:endParaRPr lang="en-US" sz="175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CF98382-ACE6-70E8-1968-18039D0D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0" y="2472856"/>
            <a:ext cx="1114425" cy="2067339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B9054CD7-4889-0715-9AAD-47C39C42363A}"/>
              </a:ext>
            </a:extLst>
          </p:cNvPr>
          <p:cNvSpPr/>
          <p:nvPr/>
        </p:nvSpPr>
        <p:spPr>
          <a:xfrm>
            <a:off x="1659362" y="2690845"/>
            <a:ext cx="290048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Independent Variables</a:t>
            </a:r>
            <a:endParaRPr lang="en-US" sz="21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AEC9DDF-8C58-D773-FFBF-E07603732D9B}"/>
              </a:ext>
            </a:extLst>
          </p:cNvPr>
          <p:cNvSpPr/>
          <p:nvPr/>
        </p:nvSpPr>
        <p:spPr>
          <a:xfrm>
            <a:off x="1659361" y="3172811"/>
            <a:ext cx="14316527" cy="1292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Loan Characteristics: Loan amount, term, interest rate, and installment amount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Borrower Demographics: Annual income, home ownership, and employment length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Credit Behavior Indicators: Open accounts, revolving balance, total accounts, and mortgage accounts</a:t>
            </a:r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2777EEAB-6293-FC38-1143-4E7F8F06A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10" y="4608593"/>
            <a:ext cx="1114425" cy="1640919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66A638EC-86F5-DDD3-28EB-E03288FF79B9}"/>
              </a:ext>
            </a:extLst>
          </p:cNvPr>
          <p:cNvSpPr/>
          <p:nvPr/>
        </p:nvSpPr>
        <p:spPr>
          <a:xfrm>
            <a:off x="1630307" y="4699617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Prediction Target</a:t>
            </a:r>
            <a:endParaRPr lang="en-US" sz="215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B4E343B0-B6B5-1F9A-7575-6F98696DDC3B}"/>
              </a:ext>
            </a:extLst>
          </p:cNvPr>
          <p:cNvSpPr/>
          <p:nvPr/>
        </p:nvSpPr>
        <p:spPr>
          <a:xfrm>
            <a:off x="1659362" y="5051039"/>
            <a:ext cx="910803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The model will predict the probability of default based on these independent variables.</a:t>
            </a:r>
            <a:endParaRPr lang="en-US" sz="175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DB7B-88C3-651F-A903-EA0502C70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EE6D04-B6A6-8157-2D8C-0A0256E0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5" y="1342133"/>
            <a:ext cx="6284630" cy="511310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FE252632-F217-A442-66DA-4348AC72A3A9}"/>
              </a:ext>
            </a:extLst>
          </p:cNvPr>
          <p:cNvSpPr/>
          <p:nvPr/>
        </p:nvSpPr>
        <p:spPr>
          <a:xfrm>
            <a:off x="793790" y="249107"/>
            <a:ext cx="6926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Loan Status Distribution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96900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364B3-2332-30AD-C9FE-2176EB6F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C400F-A7EC-B787-D592-8D227703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84" y="1181083"/>
            <a:ext cx="7801032" cy="44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BD092-DDD7-2077-6997-466EBBE52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5CFC189-44F5-572D-DCCF-95B17798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32" r="-60174"/>
          <a:stretch/>
        </p:blipFill>
        <p:spPr>
          <a:xfrm>
            <a:off x="8014312" y="0"/>
            <a:ext cx="6616089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DB4EA735-421A-4261-16CA-E99BBD7BE2FF}"/>
              </a:ext>
            </a:extLst>
          </p:cNvPr>
          <p:cNvSpPr/>
          <p:nvPr/>
        </p:nvSpPr>
        <p:spPr>
          <a:xfrm>
            <a:off x="252140" y="87234"/>
            <a:ext cx="6978253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Preprocessing Steps</a:t>
            </a:r>
            <a:endParaRPr lang="en-US" sz="43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0B88593-D4B4-4700-0675-9BC99A65B250}"/>
              </a:ext>
            </a:extLst>
          </p:cNvPr>
          <p:cNvSpPr/>
          <p:nvPr/>
        </p:nvSpPr>
        <p:spPr>
          <a:xfrm>
            <a:off x="533842" y="978672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Cleaning</a:t>
            </a:r>
            <a:endParaRPr lang="en-US" sz="2150" b="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ABB37E3-24DF-FC6C-D299-0E86CAEBAD78}"/>
              </a:ext>
            </a:extLst>
          </p:cNvPr>
          <p:cNvSpPr/>
          <p:nvPr/>
        </p:nvSpPr>
        <p:spPr>
          <a:xfrm>
            <a:off x="1092135" y="3816704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Feature Engineering</a:t>
            </a:r>
            <a:endParaRPr lang="en-US" sz="2150" b="1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C5B618D-B30D-0F6F-6411-55D1A6F0A588}"/>
              </a:ext>
            </a:extLst>
          </p:cNvPr>
          <p:cNvSpPr/>
          <p:nvPr/>
        </p:nvSpPr>
        <p:spPr>
          <a:xfrm>
            <a:off x="1558481" y="5736872"/>
            <a:ext cx="6290616" cy="61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Applying one-hot encoding for categorical variables.</a:t>
            </a:r>
          </a:p>
          <a:p>
            <a:pPr>
              <a:lnSpc>
                <a:spcPts val="2800"/>
              </a:lnSpc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Combining categories when needed to reduce dimensionality.</a:t>
            </a:r>
            <a:endParaRPr lang="en-US" sz="16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16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C8E14C1-4B21-63FA-B69B-85DFB6B6C498}"/>
              </a:ext>
            </a:extLst>
          </p:cNvPr>
          <p:cNvSpPr/>
          <p:nvPr/>
        </p:nvSpPr>
        <p:spPr>
          <a:xfrm>
            <a:off x="1558481" y="5303151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Dummy Encoding</a:t>
            </a:r>
            <a:endParaRPr lang="en-US" sz="2150" b="1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8C9690D1-8319-0D32-DFE1-4255AE42FD39}"/>
              </a:ext>
            </a:extLst>
          </p:cNvPr>
          <p:cNvSpPr/>
          <p:nvPr/>
        </p:nvSpPr>
        <p:spPr>
          <a:xfrm>
            <a:off x="135161" y="858715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CF44A5C2-3366-D6A0-F459-BE58B4D0F83B}"/>
              </a:ext>
            </a:extLst>
          </p:cNvPr>
          <p:cNvSpPr/>
          <p:nvPr/>
        </p:nvSpPr>
        <p:spPr>
          <a:xfrm>
            <a:off x="471087" y="2195901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9EF05A24-C698-07B4-D2A4-F0D4394D7941}"/>
              </a:ext>
            </a:extLst>
          </p:cNvPr>
          <p:cNvSpPr/>
          <p:nvPr/>
        </p:nvSpPr>
        <p:spPr>
          <a:xfrm>
            <a:off x="773345" y="3656734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159947A-9A0B-7E66-7580-34E97C6513F5}"/>
              </a:ext>
            </a:extLst>
          </p:cNvPr>
          <p:cNvSpPr/>
          <p:nvPr/>
        </p:nvSpPr>
        <p:spPr>
          <a:xfrm>
            <a:off x="1106004" y="5228475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56342F9-7F9C-A0A6-B2D6-0FE07954373C}"/>
              </a:ext>
            </a:extLst>
          </p:cNvPr>
          <p:cNvSpPr/>
          <p:nvPr/>
        </p:nvSpPr>
        <p:spPr>
          <a:xfrm>
            <a:off x="533842" y="1416702"/>
            <a:ext cx="717708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Converting text to numeric values. Handling missing values by replacing with zeros or appropriate substitutes.</a:t>
            </a:r>
            <a:endParaRPr lang="en-US" sz="1600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CA3FBAB9-4D76-4E1B-7AC7-722CC7D71043}"/>
              </a:ext>
            </a:extLst>
          </p:cNvPr>
          <p:cNvSpPr/>
          <p:nvPr/>
        </p:nvSpPr>
        <p:spPr>
          <a:xfrm>
            <a:off x="1100101" y="4165557"/>
            <a:ext cx="685811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Extract features. Converting categorical variables to integers for processing.</a:t>
            </a:r>
            <a:endParaRPr lang="en-US" sz="1600" dirty="0">
              <a:solidFill>
                <a:srgbClr val="3C3939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20FCD30C-8072-0969-93F6-C4AD8B1A2BE0}"/>
              </a:ext>
            </a:extLst>
          </p:cNvPr>
          <p:cNvSpPr/>
          <p:nvPr/>
        </p:nvSpPr>
        <p:spPr>
          <a:xfrm>
            <a:off x="820265" y="2385014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50" b="1" dirty="0">
                <a:solidFill>
                  <a:srgbClr val="3C3939"/>
                </a:solidFill>
                <a:latin typeface="Platypi Medium" panose="020B0604020202020204" charset="0"/>
                <a:ea typeface="Raleway" pitchFamily="34" charset="-122"/>
                <a:cs typeface="Platypi Medium" panose="020B0604020202020204" charset="0"/>
              </a:rPr>
              <a:t>Exploratory Analysis</a:t>
            </a:r>
            <a:endParaRPr lang="en-US" sz="2150" b="1" dirty="0">
              <a:latin typeface="Platypi Medium" panose="020B0604020202020204" charset="0"/>
              <a:cs typeface="Platypi Medium" panose="020B0604020202020204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5271157A-5BD7-0429-6264-27D6E2D00B94}"/>
              </a:ext>
            </a:extLst>
          </p:cNvPr>
          <p:cNvSpPr/>
          <p:nvPr/>
        </p:nvSpPr>
        <p:spPr>
          <a:xfrm>
            <a:off x="773345" y="2802185"/>
            <a:ext cx="622018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Roboto" pitchFamily="34" charset="-120"/>
              </a:rPr>
              <a:t>Identifying patterns and relationships between variables. Understanding data distribution before modeling.</a:t>
            </a:r>
            <a:endParaRPr lang="en-US" sz="1600" dirty="0">
              <a:solidFill>
                <a:srgbClr val="3C3939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487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Platypi Medium</vt:lpstr>
      <vt:lpstr>Raleway</vt:lpstr>
      <vt:lpstr>Roboto</vt:lpstr>
      <vt:lpstr>Source Serif Pro</vt:lpstr>
      <vt:lpstr>Source Serif Pro Bold</vt:lpstr>
      <vt:lpstr>Source Serif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 Yasi</dc:creator>
  <cp:lastModifiedBy>Yasi Yasi</cp:lastModifiedBy>
  <cp:revision>3</cp:revision>
  <dcterms:created xsi:type="dcterms:W3CDTF">2025-02-28T18:02:31Z</dcterms:created>
  <dcterms:modified xsi:type="dcterms:W3CDTF">2025-03-01T02:30:28Z</dcterms:modified>
</cp:coreProperties>
</file>