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Oswald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66FA25C-945E-4093-B802-0EA8D4746673}">
  <a:tblStyle styleId="{C66FA25C-945E-4093-B802-0EA8D4746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◉"/>
              <a:defRPr i="1" sz="3000"/>
            </a:lvl1pPr>
            <a:lvl2pPr lvl="1" rtl="0" algn="ctr">
              <a:spcBef>
                <a:spcPts val="0"/>
              </a:spcBef>
              <a:buSzPts val="3000"/>
              <a:buChar char="◉"/>
              <a:defRPr i="1" sz="3000"/>
            </a:lvl2pPr>
            <a:lvl3pPr lvl="2" rtl="0" algn="ctr">
              <a:spcBef>
                <a:spcPts val="0"/>
              </a:spcBef>
              <a:buSzPts val="3000"/>
              <a:buChar char="■"/>
              <a:defRPr i="1" sz="3000"/>
            </a:lvl3pPr>
            <a:lvl4pPr lvl="3" rtl="0" algn="ctr">
              <a:spcBef>
                <a:spcPts val="0"/>
              </a:spcBef>
              <a:buSzPts val="3000"/>
              <a:buChar char="●"/>
              <a:defRPr i="1" sz="3000"/>
            </a:lvl4pPr>
            <a:lvl5pPr lvl="4" rtl="0" algn="ctr">
              <a:spcBef>
                <a:spcPts val="0"/>
              </a:spcBef>
              <a:buSzPts val="3000"/>
              <a:buChar char="○"/>
              <a:defRPr i="1" sz="3000"/>
            </a:lvl5pPr>
            <a:lvl6pPr lvl="5" rtl="0" algn="ctr">
              <a:spcBef>
                <a:spcPts val="0"/>
              </a:spcBef>
              <a:buSzPts val="3000"/>
              <a:buChar char="■"/>
              <a:defRPr i="1" sz="3000"/>
            </a:lvl6pPr>
            <a:lvl7pPr lvl="6" rtl="0" algn="ctr">
              <a:spcBef>
                <a:spcPts val="0"/>
              </a:spcBef>
              <a:buSzPts val="3000"/>
              <a:buChar char="●"/>
              <a:defRPr i="1" sz="3000"/>
            </a:lvl7pPr>
            <a:lvl8pPr lvl="7" rtl="0" algn="ctr">
              <a:spcBef>
                <a:spcPts val="0"/>
              </a:spcBef>
              <a:buSzPts val="3000"/>
              <a:buChar char="○"/>
              <a:defRPr i="1" sz="3000"/>
            </a:lvl8pPr>
            <a:lvl9pPr lvl="8" algn="ctr">
              <a:spcBef>
                <a:spcPts val="0"/>
              </a:spcBef>
              <a:buSzPts val="3000"/>
              <a:buChar char="■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◉"/>
              <a:defRPr/>
            </a:lvl1pPr>
            <a:lvl2pPr lvl="1">
              <a:spcBef>
                <a:spcPts val="0"/>
              </a:spcBef>
              <a:buSzPts val="1800"/>
              <a:buChar char="◉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◉"/>
              <a:defRPr sz="1800"/>
            </a:lvl1pPr>
            <a:lvl2pPr lvl="1">
              <a:spcBef>
                <a:spcPts val="0"/>
              </a:spcBef>
              <a:buSzPts val="1800"/>
              <a:buChar char="◉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◉"/>
              <a:defRPr sz="1800"/>
            </a:lvl1pPr>
            <a:lvl2pPr lvl="1">
              <a:spcBef>
                <a:spcPts val="0"/>
              </a:spcBef>
              <a:buSzPts val="1800"/>
              <a:buChar char="◉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600"/>
              <a:buChar char="◉"/>
              <a:defRPr sz="1600"/>
            </a:lvl1pPr>
            <a:lvl2pPr lvl="1" rtl="0">
              <a:spcBef>
                <a:spcPts val="0"/>
              </a:spcBef>
              <a:buSzPts val="1600"/>
              <a:buChar char="◉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ts val="2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Source+Sans+Pro:400,700%7COswald:400,700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/>
              <a:t>A complex idea can be conveyed with just a single still image.</a:t>
            </a:r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Namely making it possible to absorb large amounts of data quickly.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4294967295" type="title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" sz="3600">
                <a:solidFill>
                  <a:srgbClr val="28324A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36" name="Shape 536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fmla="val 100000" name="adj"/>
              </a:avLst>
            </a:pr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 flipH="1" rot="5400000">
              <a:off x="3109874" y="2754999"/>
              <a:ext cx="1365300" cy="1365300"/>
            </a:xfrm>
            <a:prstGeom prst="teardrop">
              <a:avLst>
                <a:gd fmla="val 10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fmla="val 100000" name="adj"/>
              </a:avLst>
            </a:pr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3485050" y="1567267"/>
            <a:ext cx="929494" cy="548374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1" name="Shape 541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42" name="Shape 542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48" name="Shape 548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5213649" y="2080225"/>
            <a:ext cx="300114" cy="273023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cap="flat" cmpd="sng" w="9525">
            <a:solidFill>
              <a:srgbClr val="7F7F7F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/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558" name="Shape 558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28324A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fmla="val 5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cap="flat" cmpd="sng" w="76200">
            <a:solidFill>
              <a:srgbClr val="7F7F7F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8"/>
            <a:ext cx="840300" cy="841500"/>
          </a:xfrm>
          <a:custGeom>
            <a:pathLst>
              <a:path extrusionOk="0" h="120000" w="12000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2666172"/>
            <a:ext cx="840300" cy="8403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472916" y="1824888"/>
            <a:ext cx="841500" cy="8415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2666172"/>
            <a:ext cx="841500" cy="840300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1" anchor="ctr" bIns="45700" lIns="91425" rIns="91425" wrap="square" tIns="10058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" sz="1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69" name="Shape 569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cap="flat" cmpd="sng" w="25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3" name="Shape 583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b="1" lang="en" sz="9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</a:p>
        </p:txBody>
      </p:sp>
      <p:grpSp>
        <p:nvGrpSpPr>
          <p:cNvPr id="585" name="Shape 58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" sz="1800" u="none" cap="none" strike="noStrik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" sz="1800" u="none" cap="none" strike="noStrik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" sz="1800" u="none" cap="none" strike="noStrik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</a:p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" sz="1100" u="none" cap="none" strike="noStrik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rPr b="0" i="0" lang="en" sz="1800" u="none" cap="none" strike="noStrik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02" name="Shape 602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07" name="Shape 607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1" name="Shape 61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14" name="Shape 61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</a:p>
        </p:txBody>
      </p:sp>
      <p:graphicFrame>
        <p:nvGraphicFramePr>
          <p:cNvPr id="624" name="Shape 624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{C66FA25C-945E-4093-B802-0EA8D4746673}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C78D8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3C78D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807244" y="790176"/>
            <a:ext cx="7529513" cy="358689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631" name="Shape 631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sp>
        <p:nvSpPr>
          <p:cNvPr id="632" name="Shape 632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4294967295"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643" name="Shape 643"/>
          <p:cNvSpPr txBox="1"/>
          <p:nvPr>
            <p:ph idx="4294967295" type="subTitle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C78D8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</a:p>
        </p:txBody>
      </p:sp>
      <p:sp>
        <p:nvSpPr>
          <p:cNvPr id="649" name="Shape 649"/>
          <p:cNvSpPr txBox="1"/>
          <p:nvPr>
            <p:ph idx="4294967295" type="subTitle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600"/>
              <a:t>That’s a lot of money</a:t>
            </a:r>
          </a:p>
        </p:txBody>
      </p:sp>
      <p:sp>
        <p:nvSpPr>
          <p:cNvPr id="650" name="Shape 650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</a:p>
        </p:txBody>
      </p:sp>
      <p:sp>
        <p:nvSpPr>
          <p:cNvPr id="651" name="Shape 651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600"/>
              <a:t>Total success!</a:t>
            </a:r>
          </a:p>
        </p:txBody>
      </p:sp>
      <p:sp>
        <p:nvSpPr>
          <p:cNvPr id="652" name="Shape 652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</a:p>
        </p:txBody>
      </p:sp>
      <p:sp>
        <p:nvSpPr>
          <p:cNvPr id="653" name="Shape 653"/>
          <p:cNvSpPr txBox="1"/>
          <p:nvPr>
            <p:ph idx="4294967295" type="subTitle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600"/>
              <a:t>And a lot of users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659" name="Shape 65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fmla="val 30129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660" name="Shape 66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661" name="Shape 661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fmla="val 29853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68" name="Shape 668"/>
          <p:cNvSpPr txBox="1"/>
          <p:nvPr>
            <p:ph idx="2" type="body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69" name="Shape 669"/>
          <p:cNvSpPr txBox="1"/>
          <p:nvPr>
            <p:ph idx="3" type="body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71" name="Shape 671"/>
          <p:cNvSpPr txBox="1"/>
          <p:nvPr>
            <p:ph idx="2" type="body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72" name="Shape 672"/>
          <p:cNvSpPr txBox="1"/>
          <p:nvPr>
            <p:ph idx="3" type="body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1" y="3095965"/>
            <a:ext cx="464307" cy="4642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  <a:p>
            <a:pPr indent="-69850" lvl="0" marL="0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</a:p>
          <a:p>
            <a:pPr indent="0" lvl="0" marL="0" rtl="0">
              <a:spcBef>
                <a:spcPts val="600"/>
              </a:spcBef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CEF6"/>
                </a:solidFill>
              </a:rPr>
              <a:t>You can copy&amp;paste graphs from </a:t>
            </a:r>
            <a:r>
              <a:rPr b="1" lang="en" u="sng">
                <a:solidFill>
                  <a:srgbClr val="00CEF6"/>
                </a:solidFill>
                <a:hlinkClick r:id="rId3"/>
              </a:rPr>
              <a:t>Google Sheets</a:t>
            </a:r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706" name="Shape 706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13" name="Shape 713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7877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0" name="Shape 720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073423" y="1047226"/>
            <a:ext cx="4632560" cy="360650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267277" y="1238744"/>
            <a:ext cx="4244700" cy="271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832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7" name="Shape 727"/>
          <p:cNvSpPr txBox="1"/>
          <p:nvPr>
            <p:ph idx="4294967295" type="body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733" name="Shape 733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You can find me at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@username / user@mail.me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b="1" lang="en" sz="1400"/>
              <a:t>Oswald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ts val="1400"/>
              <a:buChar char="◉"/>
            </a:pPr>
            <a:r>
              <a:rPr lang="en" sz="1400"/>
              <a:t>Body copy: </a:t>
            </a:r>
            <a:r>
              <a:rPr b="1" lang="en" sz="1400"/>
              <a:t>Source Sans Pro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Sky blue </a:t>
            </a:r>
            <a:r>
              <a:rPr b="1" lang="en" sz="1400">
                <a:solidFill>
                  <a:srgbClr val="00CEF6"/>
                </a:solidFill>
              </a:rPr>
              <a:t>#00cef6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b="1" lang="en" sz="1400">
                <a:solidFill>
                  <a:srgbClr val="AFF000"/>
                </a:solidFill>
              </a:rPr>
              <a:t>#aff000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b="1" lang="en" sz="1400">
                <a:solidFill>
                  <a:srgbClr val="3C78D8"/>
                </a:solidFill>
              </a:rPr>
              <a:t>#3c78d8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b="1" lang="en" sz="1400">
                <a:solidFill>
                  <a:srgbClr val="28324A"/>
                </a:solidFill>
              </a:rPr>
              <a:t>#28324a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50" y="285072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Shape 752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53" name="Shape 75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60" name="Shape 76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63" name="Shape 76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Shape 765"/>
          <p:cNvSpPr/>
          <p:nvPr/>
        </p:nvSpPr>
        <p:spPr>
          <a:xfrm>
            <a:off x="2077702" y="393385"/>
            <a:ext cx="290970" cy="334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2661148" y="394410"/>
            <a:ext cx="251176" cy="33281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68" name="Shape 76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72" name="Shape 77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Shape 776"/>
          <p:cNvSpPr/>
          <p:nvPr/>
        </p:nvSpPr>
        <p:spPr>
          <a:xfrm>
            <a:off x="4284931" y="392863"/>
            <a:ext cx="384894" cy="33590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78" name="Shape 77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99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02" name="Shape 80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06" name="Shape 806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10" name="Shape 810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Shape 814"/>
          <p:cNvSpPr/>
          <p:nvPr/>
        </p:nvSpPr>
        <p:spPr>
          <a:xfrm>
            <a:off x="2048085" y="950288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3180804" y="970206"/>
            <a:ext cx="338956" cy="30831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755576" y="97325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18" name="Shape 81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19" name="Shape 819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22" name="Shape 82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25" name="Shape 825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28" name="Shape 828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31" name="Shape 831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36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39" name="Shape 83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2618782" y="1519981"/>
            <a:ext cx="335905" cy="33588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44" name="Shape 844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47" name="Shape 84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53" name="Shape 853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6" name="Shape 85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62" name="Shape 862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68" name="Shape 868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Shape 872"/>
          <p:cNvSpPr/>
          <p:nvPr/>
        </p:nvSpPr>
        <p:spPr>
          <a:xfrm>
            <a:off x="936309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499857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2063406" y="2091681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75" name="Shape 875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76" name="Shape 876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79" name="Shape 879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82" name="Shape 882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Shape 884"/>
          <p:cNvSpPr/>
          <p:nvPr/>
        </p:nvSpPr>
        <p:spPr>
          <a:xfrm>
            <a:off x="4317599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85" name="Shape 885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86" name="Shape 88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Shape 88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89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95" name="Shape 895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Shape 897"/>
          <p:cNvSpPr/>
          <p:nvPr/>
        </p:nvSpPr>
        <p:spPr>
          <a:xfrm>
            <a:off x="1492208" y="2600114"/>
            <a:ext cx="334860" cy="429809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972049" y="2600114"/>
            <a:ext cx="248083" cy="429809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99" name="Shape 89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00" name="Shape 900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03" name="Shape 90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6" name="Shape 906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07" name="Shape 90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10" name="Shape 91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341117" y="3226449"/>
            <a:ext cx="386922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4906165" y="2621036"/>
            <a:ext cx="269526" cy="387967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5" name="Shape 915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16" name="Shape 916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19" name="Shape 91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24" name="Shape 924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28" name="Shape 928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Shape 93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31" name="Shape 931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35" name="Shape 935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41" name="Shape 94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44" name="Shape 94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Shape 949"/>
          <p:cNvSpPr/>
          <p:nvPr/>
        </p:nvSpPr>
        <p:spPr>
          <a:xfrm>
            <a:off x="4844905" y="3182557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0" name="Shape 95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51" name="Shape 95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54" name="Shape 95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Shape 958"/>
          <p:cNvSpPr/>
          <p:nvPr/>
        </p:nvSpPr>
        <p:spPr>
          <a:xfrm>
            <a:off x="895469" y="3828789"/>
            <a:ext cx="401238" cy="22666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9" name="Shape 95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60" name="Shape 960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64" name="Shape 96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Shape 967"/>
          <p:cNvSpPr/>
          <p:nvPr/>
        </p:nvSpPr>
        <p:spPr>
          <a:xfrm>
            <a:off x="3180303" y="3772127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2616754" y="3793571"/>
            <a:ext cx="339959" cy="29709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3742304" y="3770601"/>
            <a:ext cx="343053" cy="343032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0" name="Shape 97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71" name="Shape 971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Shape 974"/>
          <p:cNvSpPr/>
          <p:nvPr/>
        </p:nvSpPr>
        <p:spPr>
          <a:xfrm>
            <a:off x="4864301" y="3765502"/>
            <a:ext cx="353252" cy="353231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75" name="Shape 975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76" name="Shape 976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Shape 979"/>
          <p:cNvSpPr/>
          <p:nvPr/>
        </p:nvSpPr>
        <p:spPr>
          <a:xfrm>
            <a:off x="299775" y="4368343"/>
            <a:ext cx="465527" cy="274647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0" name="Shape 98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81" name="Shape 98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87" name="Shape 98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91" name="Shape 991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95" name="Shape 995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01" name="Shape 1001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07" name="Shape 100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10" name="Shape 101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Shape 1016"/>
          <p:cNvSpPr/>
          <p:nvPr/>
        </p:nvSpPr>
        <p:spPr>
          <a:xfrm>
            <a:off x="4842355" y="4395912"/>
            <a:ext cx="397142" cy="219513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17" name="Shape 101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18" name="Shape 1018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Shape 102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24" name="Shape 102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53538" y="21136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27" name="Shape 102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28" name="Shape 102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Shape 1030"/>
          <p:cNvSpPr/>
          <p:nvPr/>
        </p:nvSpPr>
        <p:spPr>
          <a:xfrm>
            <a:off x="7438526" y="20930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31" name="Shape 1031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32" name="Shape 103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Shape 1034"/>
          <p:cNvSpPr/>
          <p:nvPr/>
        </p:nvSpPr>
        <p:spPr>
          <a:xfrm>
            <a:off x="6842198" y="31931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0000"/>
              <a:t>HELLO!</a:t>
            </a:r>
          </a:p>
        </p:txBody>
      </p:sp>
      <p:sp>
        <p:nvSpPr>
          <p:cNvPr id="467" name="Shape 467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473" name="Shape 47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◉"/>
            </a:pPr>
            <a:r>
              <a:rPr lang="en"/>
              <a:t>But remember not to overload your slides with content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000"/>
              <a:t>BIG CONCEPT</a:t>
            </a:r>
          </a:p>
        </p:txBody>
      </p:sp>
      <p:sp>
        <p:nvSpPr>
          <p:cNvPr id="491" name="Shape 491"/>
          <p:cNvSpPr txBox="1"/>
          <p:nvPr>
            <p:ph idx="4294967295" type="subTitle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grpSp>
        <p:nvGrpSpPr>
          <p:cNvPr id="492" name="Shape 492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493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496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3829676" y="640708"/>
            <a:ext cx="316510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rot="1793658">
            <a:off x="5318500" y="1302383"/>
            <a:ext cx="225078" cy="21493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507" name="Shape 50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508" name="Shape 508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515" name="Shape 515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516" name="Shape 516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