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44" d="100"/>
          <a:sy n="144" d="100"/>
        </p:scale>
        <p:origin x="720" y="184"/>
      </p:cViewPr>
      <p:guideLst/>
    </p:cSldViewPr>
  </p:slideViewPr>
  <p:notesTextViewPr>
    <p:cViewPr>
      <p:scale>
        <a:sx n="1" d="1"/>
        <a:sy n="1" d="1"/>
      </p:scale>
      <p:origin x="0" y="-8"/>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 company has</a:t>
            </a:r>
            <a:r>
              <a:rPr lang="en-US" baseline="0" dirty="0" smtClean="0"/>
              <a:t> three main datasets. </a:t>
            </a:r>
            <a:r>
              <a:rPr lang="en-US" dirty="0" smtClean="0"/>
              <a:t>Flamingo dataset includes</a:t>
            </a:r>
            <a:r>
              <a:rPr lang="en-US" baseline="0" dirty="0" smtClean="0"/>
              <a:t> the detailed information about the user behaviors. With this dataset we can understand the association between the clicks events and the events like in-app purchase. Combined dataset contains users’ information and allows us to categorize the users. Chat dataset is the data related to all the chat group events. We can get the information about the connection between users and teams with this dataset.</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We used </a:t>
            </a:r>
            <a:r>
              <a:rPr lang="en-US" dirty="0" err="1" smtClean="0"/>
              <a:t>splunk</a:t>
            </a:r>
            <a:r>
              <a:rPr lang="en-US" dirty="0" smtClean="0"/>
              <a:t> to explore</a:t>
            </a:r>
            <a:r>
              <a:rPr lang="en-US" baseline="0" dirty="0" smtClean="0"/>
              <a:t> the data. </a:t>
            </a:r>
            <a:r>
              <a:rPr lang="en-US" baseline="0" dirty="0" err="1" smtClean="0"/>
              <a:t>Splunk</a:t>
            </a:r>
            <a:r>
              <a:rPr lang="en-US" baseline="0" dirty="0" smtClean="0"/>
              <a:t> is a very convenient tool for data analysis. We run the queries in </a:t>
            </a:r>
            <a:r>
              <a:rPr lang="en-US" baseline="0" dirty="0" err="1" smtClean="0"/>
              <a:t>splunk</a:t>
            </a:r>
            <a:r>
              <a:rPr lang="en-US" baseline="0" dirty="0" smtClean="0"/>
              <a:t> to get more familiar with the dataset. And we are able to find the information like total revenue, most profitable items and etc.</a:t>
            </a: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We</a:t>
            </a:r>
            <a:r>
              <a:rPr lang="en-US" baseline="0" dirty="0" smtClean="0"/>
              <a:t> trained a decision tree to classify the users based on the features including platform, team level, game clicks. And it turns out that the decision tree only need the information about the platform to classify the users. And iPhone users more likely to spend more than the users on the other platforms.</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Clustering is an unsupervised</a:t>
            </a:r>
            <a:r>
              <a:rPr lang="en-US" baseline="0" dirty="0" smtClean="0"/>
              <a:t> learning approach. It allows us gain more insight from data without requiring the data to be labeled. From clustering, we can find the pattern of different types of users, and possibly develop the policy accordingly.</a:t>
            </a: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Chat data allows</a:t>
            </a:r>
            <a:r>
              <a:rPr lang="en-US" baseline="0" dirty="0" smtClean="0"/>
              <a:t> us to do a lot of things. We can dive deeper and analyze the relationship between users or teams. And we can even provide friend recommendation or team recommendation based on the chat data. We can do advertisement targeting. For example, if a user click on an ads, the user’s friends may be likely to click as well. We can also award the most active users in the teams.</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Based on</a:t>
            </a:r>
            <a:r>
              <a:rPr lang="en-US" baseline="0" dirty="0" smtClean="0"/>
              <a:t> our previous observation, we make the following recommendations. Basically, we recommend the company to focus on the users that can generate more revenue for the company, and collect more data </a:t>
            </a:r>
            <a:r>
              <a:rPr lang="en-US" baseline="0" smtClean="0"/>
              <a:t>so that more insight can be gained.</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680053"/>
            <a:ext cx="8222100" cy="1934100"/>
          </a:xfrm>
          <a:prstGeom prst="rect">
            <a:avLst/>
          </a:prstGeom>
        </p:spPr>
        <p:txBody>
          <a:bodyPr lIns="91425" tIns="91425" rIns="91425" bIns="91425" anchor="b" anchorCtr="0">
            <a:noAutofit/>
          </a:bodyPr>
          <a:lstStyle/>
          <a:p>
            <a:pPr lvl="0">
              <a:spcBef>
                <a:spcPts val="0"/>
              </a:spcBef>
              <a:buNone/>
            </a:pPr>
            <a:endParaRPr b="1"/>
          </a:p>
          <a:p>
            <a:pPr lvl="0" algn="ctr" rtl="0">
              <a:spcBef>
                <a:spcPts val="0"/>
              </a:spcBef>
              <a:buNone/>
            </a:pPr>
            <a:r>
              <a:rPr lang="en"/>
              <a:t>How can we increase revenue </a:t>
            </a:r>
          </a:p>
          <a:p>
            <a:pPr lvl="0" algn="ctr" rtl="0">
              <a:spcBef>
                <a:spcPts val="0"/>
              </a:spcBef>
              <a:buNone/>
            </a:pPr>
            <a:r>
              <a:rPr lang="en"/>
              <a:t>from</a:t>
            </a:r>
          </a:p>
          <a:p>
            <a:pPr lvl="0" algn="ctr">
              <a:spcBef>
                <a:spcPts val="0"/>
              </a:spcBef>
              <a:buNone/>
            </a:pPr>
            <a:r>
              <a:rPr lang="en"/>
              <a:t>Catch the Pink Flamingo?</a:t>
            </a:r>
          </a:p>
        </p:txBody>
      </p:sp>
      <p:sp>
        <p:nvSpPr>
          <p:cNvPr id="86" name="Shape 86"/>
          <p:cNvSpPr txBox="1">
            <a:spLocks noGrp="1"/>
          </p:cNvSpPr>
          <p:nvPr>
            <p:ph type="subTitle" idx="1"/>
          </p:nvPr>
        </p:nvSpPr>
        <p:spPr>
          <a:xfrm>
            <a:off x="598088" y="2715912"/>
            <a:ext cx="8222100" cy="432900"/>
          </a:xfrm>
          <a:prstGeom prst="rect">
            <a:avLst/>
          </a:prstGeom>
          <a:solidFill>
            <a:srgbClr val="FFFF00"/>
          </a:solidFill>
        </p:spPr>
        <p:txBody>
          <a:bodyPr lIns="91425" tIns="91425" rIns="91425" bIns="91425" anchor="t" anchorCtr="0">
            <a:noAutofit/>
          </a:bodyPr>
          <a:lstStyle/>
          <a:p>
            <a:pPr lvl="0">
              <a:spcBef>
                <a:spcPts val="0"/>
              </a:spcBef>
              <a:buNone/>
            </a:pPr>
            <a:r>
              <a:rPr lang="en-US" dirty="0" smtClean="0">
                <a:solidFill>
                  <a:srgbClr val="073763"/>
                </a:solidFill>
              </a:rPr>
              <a:t>Max Pan </a:t>
            </a:r>
            <a:r>
              <a:rPr lang="en-US" dirty="0" err="1" smtClean="0">
                <a:solidFill>
                  <a:srgbClr val="073763"/>
                </a:solidFill>
              </a:rPr>
              <a:t>Ziyuan</a:t>
            </a:r>
            <a:endParaRPr lang="en"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dirty="0"/>
              <a:t>How can we use the following data sets to understand options for increasing revenue from game players</a:t>
            </a:r>
            <a:r>
              <a:rPr lang="en" dirty="0" smtClean="0"/>
              <a:t>?</a:t>
            </a:r>
            <a:endParaRPr lang="en-US" dirty="0" smtClean="0"/>
          </a:p>
          <a:p>
            <a:pPr marL="285750" lvl="0" indent="-285750">
              <a:spcBef>
                <a:spcPts val="0"/>
              </a:spcBef>
              <a:buFont typeface="Arial" charset="0"/>
              <a:buChar char="•"/>
            </a:pPr>
            <a:r>
              <a:rPr lang="en-US" dirty="0" smtClean="0"/>
              <a:t>Flamingo dataset: Analyze the behavior of the users.</a:t>
            </a:r>
          </a:p>
          <a:p>
            <a:pPr marL="285750" indent="-285750">
              <a:buFont typeface="Arial" charset="0"/>
              <a:buChar char="•"/>
            </a:pPr>
            <a:r>
              <a:rPr lang="en-US" dirty="0" smtClean="0"/>
              <a:t>Combined dataset: </a:t>
            </a:r>
            <a:r>
              <a:rPr lang="en-US" dirty="0"/>
              <a:t>Categorize the users into different groups based on their behavior</a:t>
            </a:r>
            <a:r>
              <a:rPr lang="en-US" dirty="0" smtClean="0"/>
              <a:t>.</a:t>
            </a:r>
          </a:p>
          <a:p>
            <a:pPr marL="285750" lvl="0" indent="-285750">
              <a:spcBef>
                <a:spcPts val="0"/>
              </a:spcBef>
              <a:buFont typeface="Arial" charset="0"/>
              <a:buChar char="•"/>
            </a:pPr>
            <a:r>
              <a:rPr lang="en-US" dirty="0" smtClean="0"/>
              <a:t>Chat dataset: Social network analysis, targeting advertisement</a:t>
            </a:r>
            <a:endParaRPr lang="en" dirty="0"/>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Data Exploration Overview</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rtl="0">
              <a:spcBef>
                <a:spcPts val="0"/>
              </a:spcBef>
              <a:buFont typeface="Arial" charset="0"/>
              <a:buChar char="•"/>
            </a:pPr>
            <a:r>
              <a:rPr lang="en-US" dirty="0" smtClean="0"/>
              <a:t>Total revenue: $21407</a:t>
            </a:r>
          </a:p>
          <a:p>
            <a:pPr marL="285750" lvl="0" indent="-285750" rtl="0">
              <a:spcBef>
                <a:spcPts val="0"/>
              </a:spcBef>
              <a:buFont typeface="Arial" charset="0"/>
              <a:buChar char="•"/>
            </a:pPr>
            <a:r>
              <a:rPr lang="en-US" dirty="0" smtClean="0"/>
              <a:t>Most profitable item</a:t>
            </a:r>
            <a:endParaRPr dirty="0"/>
          </a:p>
        </p:txBody>
      </p:sp>
      <p:pic>
        <p:nvPicPr>
          <p:cNvPr id="4" name="Picture 3" descr="../../../../Desktop/Screen%20Shot%202018-03-14%20at%201.16.13%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00" y="2245140"/>
            <a:ext cx="6411256" cy="2113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What have we learned from classification?</a:t>
            </a:r>
          </a:p>
        </p:txBody>
      </p:sp>
      <p:sp>
        <p:nvSpPr>
          <p:cNvPr id="2" name="TextBox 1"/>
          <p:cNvSpPr txBox="1"/>
          <p:nvPr/>
        </p:nvSpPr>
        <p:spPr>
          <a:xfrm>
            <a:off x="523783" y="1269507"/>
            <a:ext cx="5939161" cy="1169551"/>
          </a:xfrm>
          <a:prstGeom prst="rect">
            <a:avLst/>
          </a:prstGeom>
          <a:noFill/>
        </p:spPr>
        <p:txBody>
          <a:bodyPr wrap="square" rtlCol="0">
            <a:spAutoFit/>
          </a:bodyPr>
          <a:lstStyle/>
          <a:p>
            <a:r>
              <a:rPr lang="en-US" dirty="0" smtClean="0"/>
              <a:t>By classifying the users, we learned the following things:</a:t>
            </a:r>
          </a:p>
          <a:p>
            <a:endParaRPr lang="en-US" dirty="0"/>
          </a:p>
          <a:p>
            <a:pPr marL="285750" indent="-285750">
              <a:buFont typeface="Arial" charset="0"/>
              <a:buChar char="•"/>
            </a:pPr>
            <a:r>
              <a:rPr lang="en-US" dirty="0" smtClean="0"/>
              <a:t>What is the feature that differentiate the users? platform</a:t>
            </a:r>
          </a:p>
          <a:p>
            <a:pPr marL="285750" indent="-285750">
              <a:buFont typeface="Arial" charset="0"/>
              <a:buChar char="•"/>
            </a:pPr>
            <a:endParaRPr lang="en-US" dirty="0" smtClean="0"/>
          </a:p>
          <a:p>
            <a:pPr marL="285750" indent="-285750">
              <a:buFont typeface="Arial" charset="0"/>
              <a:buChar char="•"/>
            </a:pPr>
            <a:r>
              <a:rPr lang="en-US" dirty="0" smtClean="0"/>
              <a:t>Users from which platform are more likely to buy items? iPhone</a:t>
            </a:r>
            <a:endParaRPr lang="en-US" dirty="0"/>
          </a:p>
        </p:txBody>
      </p:sp>
      <p:pic>
        <p:nvPicPr>
          <p:cNvPr id="4" name="Picture 3" descr="../../../../Desktop/Screen%20Shot%202018-03-19%20at%208.09.17%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439058"/>
            <a:ext cx="4702946" cy="2173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clustering? </a:t>
            </a:r>
          </a:p>
        </p:txBody>
      </p:sp>
      <p:sp>
        <p:nvSpPr>
          <p:cNvPr id="109" name="Shape 109"/>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US" dirty="0" smtClean="0"/>
              <a:t>Clustering helps us understand how many types of users there are.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54" y="1695635"/>
            <a:ext cx="4672848" cy="29727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From our chat graph analysis, what further exploration should we undertake?</a:t>
            </a:r>
          </a:p>
        </p:txBody>
      </p:sp>
      <p:sp>
        <p:nvSpPr>
          <p:cNvPr id="115" name="Shape 115"/>
          <p:cNvSpPr txBox="1">
            <a:spLocks noGrp="1"/>
          </p:cNvSpPr>
          <p:nvPr>
            <p:ph type="body" idx="1"/>
          </p:nvPr>
        </p:nvSpPr>
        <p:spPr>
          <a:xfrm>
            <a:off x="311700" y="1669001"/>
            <a:ext cx="8520600" cy="2899873"/>
          </a:xfrm>
          <a:prstGeom prst="rect">
            <a:avLst/>
          </a:prstGeom>
        </p:spPr>
        <p:txBody>
          <a:bodyPr lIns="91425" tIns="91425" rIns="91425" bIns="91425" anchor="t" anchorCtr="0">
            <a:noAutofit/>
          </a:bodyPr>
          <a:lstStyle/>
          <a:p>
            <a:pPr marL="285750" lvl="0" indent="-285750" rtl="0">
              <a:spcBef>
                <a:spcPts val="0"/>
              </a:spcBef>
              <a:buFont typeface="Arial" charset="0"/>
              <a:buChar char="•"/>
            </a:pPr>
            <a:r>
              <a:rPr lang="en-US" dirty="0" smtClean="0"/>
              <a:t>Analyze the relationship between users or teams.</a:t>
            </a:r>
          </a:p>
          <a:p>
            <a:pPr marL="285750" lvl="0" indent="-285750" rtl="0">
              <a:spcBef>
                <a:spcPts val="0"/>
              </a:spcBef>
              <a:buFont typeface="Arial" charset="0"/>
              <a:buChar char="•"/>
            </a:pPr>
            <a:r>
              <a:rPr lang="en-US" dirty="0" smtClean="0"/>
              <a:t>Advertisement targeting.</a:t>
            </a:r>
          </a:p>
          <a:p>
            <a:pPr marL="285750" lvl="0" indent="-285750" rtl="0">
              <a:spcBef>
                <a:spcPts val="0"/>
              </a:spcBef>
              <a:buFont typeface="Arial" charset="0"/>
              <a:buChar char="•"/>
            </a:pPr>
            <a:r>
              <a:rPr lang="en-US" dirty="0" smtClean="0"/>
              <a:t>Find the most active users in each team.</a:t>
            </a:r>
          </a:p>
          <a:p>
            <a:pPr marL="285750" lvl="0" indent="-285750" rtl="0">
              <a:spcBef>
                <a:spcPts val="0"/>
              </a:spcBef>
              <a:buFont typeface="Arial" charset="0"/>
              <a:buChar char="•"/>
            </a:pPr>
            <a:r>
              <a:rPr lang="en-US" dirty="0" smtClean="0"/>
              <a:t>Build a chat bot that talk like a human.</a:t>
            </a:r>
          </a:p>
          <a:p>
            <a:pPr marL="285750" lvl="0" indent="-285750" rtl="0">
              <a:spcBef>
                <a:spcPts val="0"/>
              </a:spcBef>
              <a:buFont typeface="Arial"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Recommendation</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285750" lvl="0" indent="-285750">
              <a:spcBef>
                <a:spcPts val="0"/>
              </a:spcBef>
              <a:buFont typeface="Arial" charset="0"/>
              <a:buChar char="•"/>
            </a:pPr>
            <a:r>
              <a:rPr lang="en-US" dirty="0" smtClean="0"/>
              <a:t>Collect more useful data, like the text of the chat.</a:t>
            </a:r>
          </a:p>
          <a:p>
            <a:pPr marL="285750" lvl="0" indent="-285750">
              <a:spcBef>
                <a:spcPts val="0"/>
              </a:spcBef>
              <a:buFont typeface="Arial" charset="0"/>
              <a:buChar char="•"/>
            </a:pPr>
            <a:r>
              <a:rPr lang="en-US" dirty="0" smtClean="0"/>
              <a:t>Focus on the users in cluster 2 and 3. They have the potential to bring more revenue to the company.</a:t>
            </a:r>
          </a:p>
          <a:p>
            <a:pPr marL="285750" lvl="0" indent="-285750">
              <a:spcBef>
                <a:spcPts val="0"/>
              </a:spcBef>
              <a:buFont typeface="Arial" charset="0"/>
              <a:buChar char="•"/>
            </a:pPr>
            <a:r>
              <a:rPr lang="en-US" dirty="0" smtClean="0"/>
              <a:t>Analyze why non-iPhone users are less likely to purchase items.</a:t>
            </a:r>
            <a:endParaRPr lang="en-US" dirty="0" smtClean="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582</Words>
  <Application>Microsoft Macintosh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cp:lastModifiedBy>#PAN ZIYUAN#</cp:lastModifiedBy>
  <cp:revision>12</cp:revision>
  <dcterms:modified xsi:type="dcterms:W3CDTF">2018-03-31T17:33:55Z</dcterms:modified>
</cp:coreProperties>
</file>