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71" r:id="rId5"/>
    <p:sldId id="273" r:id="rId6"/>
    <p:sldId id="302" r:id="rId7"/>
    <p:sldId id="325" r:id="rId8"/>
    <p:sldId id="330" r:id="rId9"/>
    <p:sldId id="320" r:id="rId10"/>
    <p:sldId id="322" r:id="rId11"/>
    <p:sldId id="321" r:id="rId12"/>
    <p:sldId id="323" r:id="rId13"/>
    <p:sldId id="324" r:id="rId14"/>
    <p:sldId id="314" r:id="rId15"/>
    <p:sldId id="331" r:id="rId16"/>
    <p:sldId id="317" r:id="rId17"/>
    <p:sldId id="318" r:id="rId18"/>
    <p:sldId id="304" r:id="rId19"/>
    <p:sldId id="326" r:id="rId20"/>
    <p:sldId id="284" r:id="rId21"/>
    <p:sldId id="276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D5D1"/>
    <a:srgbClr val="C7C7C0"/>
    <a:srgbClr val="000000"/>
    <a:srgbClr val="65BC45"/>
    <a:srgbClr val="52A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5"/>
    <p:restoredTop sz="71671" autoAdjust="0"/>
  </p:normalViewPr>
  <p:slideViewPr>
    <p:cSldViewPr snapToGrid="0" snapToObjects="1">
      <p:cViewPr varScale="1">
        <p:scale>
          <a:sx n="104" d="100"/>
          <a:sy n="104" d="100"/>
        </p:scale>
        <p:origin x="1890" y="10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amin Nouri" userId="9ea740b4574cece6" providerId="LiveId" clId="{37FC8BD8-DE01-4D97-BEB0-006904B6243B}"/>
    <pc:docChg chg="modSld">
      <pc:chgData name="Yasamin Nouri" userId="9ea740b4574cece6" providerId="LiveId" clId="{37FC8BD8-DE01-4D97-BEB0-006904B6243B}" dt="2023-04-06T13:23:52.056" v="17" actId="20577"/>
      <pc:docMkLst>
        <pc:docMk/>
      </pc:docMkLst>
      <pc:sldChg chg="modNotesTx">
        <pc:chgData name="Yasamin Nouri" userId="9ea740b4574cece6" providerId="LiveId" clId="{37FC8BD8-DE01-4D97-BEB0-006904B6243B}" dt="2023-04-06T13:22:59.379" v="0" actId="20577"/>
        <pc:sldMkLst>
          <pc:docMk/>
          <pc:sldMk cId="3077997955" sldId="271"/>
        </pc:sldMkLst>
      </pc:sldChg>
      <pc:sldChg chg="modNotesTx">
        <pc:chgData name="Yasamin Nouri" userId="9ea740b4574cece6" providerId="LiveId" clId="{37FC8BD8-DE01-4D97-BEB0-006904B6243B}" dt="2023-04-06T13:23:02.955" v="1" actId="20577"/>
        <pc:sldMkLst>
          <pc:docMk/>
          <pc:sldMk cId="667530542" sldId="273"/>
        </pc:sldMkLst>
      </pc:sldChg>
      <pc:sldChg chg="modNotesTx">
        <pc:chgData name="Yasamin Nouri" userId="9ea740b4574cece6" providerId="LiveId" clId="{37FC8BD8-DE01-4D97-BEB0-006904B6243B}" dt="2023-04-06T13:23:52.056" v="17" actId="20577"/>
        <pc:sldMkLst>
          <pc:docMk/>
          <pc:sldMk cId="3488241914" sldId="276"/>
        </pc:sldMkLst>
      </pc:sldChg>
      <pc:sldChg chg="modNotesTx">
        <pc:chgData name="Yasamin Nouri" userId="9ea740b4574cece6" providerId="LiveId" clId="{37FC8BD8-DE01-4D97-BEB0-006904B6243B}" dt="2023-04-06T13:23:47.597" v="16" actId="20577"/>
        <pc:sldMkLst>
          <pc:docMk/>
          <pc:sldMk cId="4153870385" sldId="284"/>
        </pc:sldMkLst>
      </pc:sldChg>
      <pc:sldChg chg="modNotesTx">
        <pc:chgData name="Yasamin Nouri" userId="9ea740b4574cece6" providerId="LiveId" clId="{37FC8BD8-DE01-4D97-BEB0-006904B6243B}" dt="2023-04-06T13:23:06.199" v="2" actId="20577"/>
        <pc:sldMkLst>
          <pc:docMk/>
          <pc:sldMk cId="1574994129" sldId="302"/>
        </pc:sldMkLst>
      </pc:sldChg>
      <pc:sldChg chg="modNotesTx">
        <pc:chgData name="Yasamin Nouri" userId="9ea740b4574cece6" providerId="LiveId" clId="{37FC8BD8-DE01-4D97-BEB0-006904B6243B}" dt="2023-04-06T13:23:41.337" v="14" actId="20577"/>
        <pc:sldMkLst>
          <pc:docMk/>
          <pc:sldMk cId="3411649357" sldId="304"/>
        </pc:sldMkLst>
      </pc:sldChg>
      <pc:sldChg chg="modNotesTx">
        <pc:chgData name="Yasamin Nouri" userId="9ea740b4574cece6" providerId="LiveId" clId="{37FC8BD8-DE01-4D97-BEB0-006904B6243B}" dt="2023-04-06T13:23:29.837" v="10" actId="20577"/>
        <pc:sldMkLst>
          <pc:docMk/>
          <pc:sldMk cId="2833275446" sldId="314"/>
        </pc:sldMkLst>
      </pc:sldChg>
      <pc:sldChg chg="modNotesTx">
        <pc:chgData name="Yasamin Nouri" userId="9ea740b4574cece6" providerId="LiveId" clId="{37FC8BD8-DE01-4D97-BEB0-006904B6243B}" dt="2023-04-06T13:23:36.104" v="12" actId="20577"/>
        <pc:sldMkLst>
          <pc:docMk/>
          <pc:sldMk cId="336647686" sldId="317"/>
        </pc:sldMkLst>
      </pc:sldChg>
      <pc:sldChg chg="modNotesTx">
        <pc:chgData name="Yasamin Nouri" userId="9ea740b4574cece6" providerId="LiveId" clId="{37FC8BD8-DE01-4D97-BEB0-006904B6243B}" dt="2023-04-06T13:23:38.707" v="13" actId="20577"/>
        <pc:sldMkLst>
          <pc:docMk/>
          <pc:sldMk cId="1051847604" sldId="318"/>
        </pc:sldMkLst>
      </pc:sldChg>
      <pc:sldChg chg="modNotesTx">
        <pc:chgData name="Yasamin Nouri" userId="9ea740b4574cece6" providerId="LiveId" clId="{37FC8BD8-DE01-4D97-BEB0-006904B6243B}" dt="2023-04-06T13:23:15.246" v="5" actId="20577"/>
        <pc:sldMkLst>
          <pc:docMk/>
          <pc:sldMk cId="544253914" sldId="320"/>
        </pc:sldMkLst>
      </pc:sldChg>
      <pc:sldChg chg="modNotesTx">
        <pc:chgData name="Yasamin Nouri" userId="9ea740b4574cece6" providerId="LiveId" clId="{37FC8BD8-DE01-4D97-BEB0-006904B6243B}" dt="2023-04-06T13:23:20.921" v="7" actId="20577"/>
        <pc:sldMkLst>
          <pc:docMk/>
          <pc:sldMk cId="3686512810" sldId="321"/>
        </pc:sldMkLst>
      </pc:sldChg>
      <pc:sldChg chg="modNotesTx">
        <pc:chgData name="Yasamin Nouri" userId="9ea740b4574cece6" providerId="LiveId" clId="{37FC8BD8-DE01-4D97-BEB0-006904B6243B}" dt="2023-04-06T13:23:18.111" v="6" actId="20577"/>
        <pc:sldMkLst>
          <pc:docMk/>
          <pc:sldMk cId="1512175232" sldId="322"/>
        </pc:sldMkLst>
      </pc:sldChg>
      <pc:sldChg chg="modNotesTx">
        <pc:chgData name="Yasamin Nouri" userId="9ea740b4574cece6" providerId="LiveId" clId="{37FC8BD8-DE01-4D97-BEB0-006904B6243B}" dt="2023-04-06T13:23:24.162" v="8" actId="20577"/>
        <pc:sldMkLst>
          <pc:docMk/>
          <pc:sldMk cId="2491328972" sldId="323"/>
        </pc:sldMkLst>
      </pc:sldChg>
      <pc:sldChg chg="modNotesTx">
        <pc:chgData name="Yasamin Nouri" userId="9ea740b4574cece6" providerId="LiveId" clId="{37FC8BD8-DE01-4D97-BEB0-006904B6243B}" dt="2023-04-06T13:23:26.709" v="9" actId="20577"/>
        <pc:sldMkLst>
          <pc:docMk/>
          <pc:sldMk cId="2151699774" sldId="324"/>
        </pc:sldMkLst>
      </pc:sldChg>
      <pc:sldChg chg="modNotesTx">
        <pc:chgData name="Yasamin Nouri" userId="9ea740b4574cece6" providerId="LiveId" clId="{37FC8BD8-DE01-4D97-BEB0-006904B6243B}" dt="2023-04-06T13:23:08.948" v="3" actId="20577"/>
        <pc:sldMkLst>
          <pc:docMk/>
          <pc:sldMk cId="3945942023" sldId="325"/>
        </pc:sldMkLst>
      </pc:sldChg>
      <pc:sldChg chg="modNotesTx">
        <pc:chgData name="Yasamin Nouri" userId="9ea740b4574cece6" providerId="LiveId" clId="{37FC8BD8-DE01-4D97-BEB0-006904B6243B}" dt="2023-04-06T13:23:45.165" v="15" actId="20577"/>
        <pc:sldMkLst>
          <pc:docMk/>
          <pc:sldMk cId="75206268" sldId="326"/>
        </pc:sldMkLst>
      </pc:sldChg>
      <pc:sldChg chg="modNotesTx">
        <pc:chgData name="Yasamin Nouri" userId="9ea740b4574cece6" providerId="LiveId" clId="{37FC8BD8-DE01-4D97-BEB0-006904B6243B}" dt="2023-04-06T13:23:12.709" v="4" actId="20577"/>
        <pc:sldMkLst>
          <pc:docMk/>
          <pc:sldMk cId="1992488797" sldId="330"/>
        </pc:sldMkLst>
      </pc:sldChg>
      <pc:sldChg chg="modNotesTx">
        <pc:chgData name="Yasamin Nouri" userId="9ea740b4574cece6" providerId="LiveId" clId="{37FC8BD8-DE01-4D97-BEB0-006904B6243B}" dt="2023-04-06T13:23:33.491" v="11" actId="20577"/>
        <pc:sldMkLst>
          <pc:docMk/>
          <pc:sldMk cId="2966304979" sldId="33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3F925-EA10-BE4A-8FCE-236A816C927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70C26-EF18-7344-9871-5B0331D43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611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7:29:24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24575,'150'-3'0,"162"6"0,-82 26 0,-135-17 0,41 3 0,-113-13 0,0 0 0,-1 2 0,1 0 0,-1 2 0,0 0 0,0 1 0,0 2 0,-1 0 0,-1 1 0,37 25 0,38 21 0,39 27 0,-75-42 0,26 19 0,-60-41 0,1-1 0,38 19 0,-16-10 0,43 26 0,-41-13 0,-38-28 0,1-2 0,0 1 0,0-2 0,1 0 0,0 0 0,1-1 0,0-1 0,27 9 0,3-3 0,63 28 0,-93-38 0,-12-8 0,-13-21 0,1 8 0,-21-46 0,21 50 0,2-1 0,0 0 0,-7-21 0,8 9 0,8 26 0,7 15 0,-6-8 0,0-1 0,-1 1 0,0 0 0,0 0 0,0 0 0,-1 0 0,0 0 0,0 0 0,-1 0 0,1 12 0,-2-15 0,1-1 0,0 1 0,-1-1 0,0 1 0,0-1 0,1 0 0,-1 1 0,-1-1 0,1 0 0,0 0 0,0 0 0,-1 0 0,1 0 0,-1 0 0,0 0 0,0 0 0,0 0 0,1-1 0,-1 1 0,-1-1 0,1 1 0,0-1 0,0 0 0,0 0 0,-1 0 0,1 0 0,-1-1 0,-4 2 0,-64 9 51,47-8-523,0 2 0,-33 8 0,34-4-6354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22:12:49.7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7:29:30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20:30:04.4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149 424 24575,'-7'18'0,"0"-1"0,2 1 0,0 0 0,-4 36 0,-6 18 0,-3-8 0,6-26 0,2 0 0,1 1 0,-4 48 0,13-81 0,0-1 0,1 1 0,-1 0 0,1-1 0,0 1 0,0-1 0,1 1 0,-1-1 0,1 1 0,1-1 0,-1 0 0,1 0 0,0 0 0,0 0 0,0 0 0,1-1 0,-1 0 0,1 1 0,0-1 0,5 4 0,9 5 0,0-1 0,1 0 0,40 17 0,-1 1 0,49 36 0,-68-39 0,2-2 0,1-2 0,88 35 0,-128-57 0,29 10 0,1-1 0,0-2 0,0-1 0,48 3 0,-73-9 0,0-1 0,0 0 0,0 0 0,0 0 0,0-1 0,0 0 0,-1-1 0,1 0 0,0 0 0,0 0 0,-1-1 0,1 1 0,-1-2 0,0 1 0,0-1 0,0 0 0,-1 0 0,1 0 0,-1-1 0,0 0 0,0 0 0,0 0 0,-1-1 0,0 0 0,0 0 0,-1 0 0,5-8 0,5-18 0,-1-1 0,-1-1 0,-2 0 0,-1 0 0,-2 0 0,-2-1 0,-1 0 0,-1-55 0,-1-75 0,-6-103 0,4 261 0,-1 0 0,0 0 0,0 0 0,-1 0 0,0 0 0,0 0 0,-1 1 0,0 0 0,0-1 0,0 1 0,-1 1 0,-5-7 0,-13-11 0,-34-28 0,51 46 0,-55-44 0,-3 3 0,-110-60 0,155 98 0,0 0 0,-1 1 0,1 1 0,-24-3 0,-42-15 0,74 20 0,1 1 0,-1 0 0,0 1 0,1-1 0,-1 2 0,0 0 0,0 0 0,-1 1 0,1 0 0,0 1 0,0 1 0,-17 3 0,20-2 0,1 0 0,-1 0 0,1 0 0,0 1 0,0 0 0,0 1 0,0-1 0,1 1 0,-1 1 0,1-1 0,1 1 0,-1 0 0,1 1 0,0-1 0,0 1 0,1 0 0,-6 12 0,-96 180 0,98-177-136,0 0-1,2 0 1,0 1-1,2-1 1,0 1-1,2 0 1,0 0-1,2 0 0,3 34 1,-2-33-6690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20:30:07.9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771 148 24575,'-4'-3'0,"0"0"0,-1 0 0,1 1 0,-1-1 0,1 1 0,-1 0 0,0 0 0,1 1 0,-1 0 0,0-1 0,0 2 0,0-1 0,0 0 0,-10 1 0,-4 1 0,1 0 0,-31 6 0,17 2 0,1 1 0,0 1 0,0 2 0,-38 22 0,-60 24 0,111-52 0,0 2 0,1 0 0,0 1 0,1 1 0,0 0 0,1 1 0,0 1 0,1 0 0,0 1 0,1 1 0,1 0 0,0 0 0,1 1 0,-12 24 0,15-26 0,1 0 0,0 1 0,2 0 0,-1 0 0,2 0 0,0 0 0,1 1 0,0-1 0,1 1 0,1 0 0,1-1 0,0 1 0,1 0 0,1 0 0,0-1 0,1 1 0,1-1 0,5 16 0,-4-17 0,0 0 0,1-1 0,0 0 0,1 0 0,1 0 0,0-1 0,0 0 0,1-1 0,1 0 0,0 0 0,0-1 0,20 15 0,8-2 0,2-1 0,0-2 0,2-1 0,0-3 0,0-1 0,2-2 0,0-2 0,0-2 0,0-2 0,1-2 0,0-2 0,46-2 0,-60-1 0,-12 0 0,0 0 0,0-2 0,23-4 0,-35 5 0,0-1 0,0-1 0,-1 1 0,1-1 0,-1 0 0,1-1 0,-1 1 0,0-1 0,-1-1 0,1 1 0,-1-1 0,7-6 0,4-6 0,0-1 0,-2 0 0,0-1 0,-1-1 0,15-29 0,-9 14 0,28-40 0,15-28 0,-51 81 0,-2-1 0,0 1 0,-1-2 0,-1 1 0,-1-1 0,2-25 0,-6 32 0,-1 1 0,-1 0 0,-1-1 0,0 1 0,-1 0 0,-1 0 0,-1 0 0,0 0 0,-12-30 0,-1 16 0,0 0 0,-2 1 0,-1 1 0,-2 1 0,-37-38 0,26 29 0,25 28 4,0 1 0,-1-1 1,-1 1-1,1 1 0,-1 0 0,0 0 0,0 1 0,-1 0 0,1 1 0,-1 0 0,0 1 0,0 0 1,-1 1-1,-13-2 0,-21 0-135,-1 2-1,-56 5 1,28-1-902,51-2-5793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20:30:18.8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692 111 24575,'-44'-18'0,"11"12"0,0 2 0,-43-1 0,-32-3 0,104 7 0,-47-6 0,-75-3 0,111 10 0,1 0 0,-1 1 0,1 1 0,0 0 0,-1 1 0,1 0 0,0 2 0,1-1 0,-1 2 0,-14 7 0,24-11 0,1 1 0,0-1 0,-1 1 0,1 0 0,0 0 0,1 0 0,-1 0 0,0 0 0,1 1 0,0-1 0,0 1 0,0-1 0,0 1 0,0 0 0,1 0 0,0 0 0,-1 0 0,1 0 0,1 0 0,-1 0 0,1 0 0,0 0 0,0 0 0,0 0 0,0 1 0,0-1 0,1 0 0,0 0 0,0 0 0,0 0 0,1 0 0,1 4 0,3 7 0,1 1 0,1-2 0,0 1 0,1-1 0,0-1 0,20 23 0,-10-14 0,2-1 0,43 35 0,-56-50 0,1 0 0,0-1 0,0 0 0,0-1 0,0 0 0,1 0 0,0-1 0,-1 0 0,1-1 0,0 0 0,21 1 0,126-5 0,50 2 0,-142 13 0,-51-9 0,0-1 0,0 0 0,1-1 0,16 0 0,-28-2 0,1 0 0,0-1 0,0 1 0,0-1 0,0 0 0,-1 0 0,1 0 0,0 0 0,-1-1 0,1 0 0,-1 1 0,1-1 0,-1-1 0,0 1 0,0 0 0,0-1 0,0 1 0,0-1 0,3-5 0,16-18 0,-18 22 0,-1 0 0,1 1 0,0-1 0,-1-1 0,0 1 0,0 0 0,0-1 0,-1 0 0,0 1 0,0-1 0,0 0 0,0 0 0,-1 0 0,1 0 0,-1-1 0,-1 1 0,1 0 0,-1 0 0,0-1 0,-1-8 0,-4-9 0,0 1 0,-2-1 0,-1 1 0,-1 0 0,0 1 0,-2 0 0,0 1 0,-2 0 0,-25-32 0,34 48 0,-1-1 0,0 0 0,0 1 0,0 0 0,0 0 0,-1 1 0,1 0 0,-1 0 0,0 0 0,-8-3 0,-70-15 0,22 6 0,40 8-1365,2 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20:30:20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30 23 24575,'0'-5'0,"-5"-1"0,-6 0 0,-2 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20:30:22.1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178 153 24575,'-3'1'0,"1"-1"0,0 1 0,0-1 0,0 1 0,0 0 0,-1 0 0,1 0 0,0 0 0,1 0 0,-1 0 0,0 0 0,0 1 0,0-1 0,1 1 0,-1-1 0,1 1 0,-2 2 0,-26 37 0,17-22 0,2-6 0,-6 7 0,1 1 0,1 1 0,-14 30 0,24-45 0,2 1 0,-1-1 0,1 1 0,0-1 0,0 1 0,1 0 0,0 0 0,0-1 0,1 1 0,0 0 0,1 0 0,-1 0 0,2 0 0,-1 0 0,4 9 0,-4-13 0,0-1 0,1 0 0,0 1 0,-1-1 0,1 0 0,0 0 0,1 0 0,-1-1 0,0 1 0,1 0 0,0-1 0,-1 0 0,1 1 0,0-1 0,0 0 0,5 1 0,-1 1 0,0-1 0,0-1 0,1 0 0,-1 0 0,1 0 0,-1-1 0,12 1 0,-4-2 0,0 0 0,0-1 0,0-1 0,0 0 0,0-1 0,0 0 0,21-9 0,-16 3 0,1-1 0,-2-1 0,1-1 0,-2-1 0,20-16 0,-29 22 0,-1-1 0,0 0 0,0 0 0,-1-1 0,0 0 0,0 0 0,-1 0 0,0-1 0,-1 0 0,0-1 0,-1 1 0,4-12 0,-7 12 0,0 0 0,0 0 0,0 1 0,-2-1 0,1 0 0,-1 0 0,-1 0 0,1 1 0,-2-1 0,1 0 0,-1 1 0,-1 0 0,-6-12 0,-1-1 0,-1 1 0,-1 1 0,-1 0 0,-22-23 0,30 37 0,0 1 0,0 0 0,-1 1 0,0-1 0,0 1 0,0 1 0,0-1 0,0 1 0,-1 0 0,0 1 0,0 0 0,1 0 0,-1 1 0,0 0 0,0 0 0,-9 1 0,2 0 0,1 0 0,-1 1 0,1 0 0,-1 2 0,1-1 0,0 2 0,0 0 0,-15 6 0,25-8 0,0 0 0,0 0 0,0 0 0,0 1 0,1-1 0,-1 1 0,1 0 0,-1 0 0,1 0 0,0 0 0,0 1 0,0-1 0,1 1 0,-1 0 0,1 0 0,0 0 0,-3 7 0,4-5 0,-1 1 0,1-1 0,1 1 0,-1-1 0,1 1 0,1-1 0,-1 1 0,1-1 0,0 1 0,0-1 0,4 10 0,7 23-1365,0-5-5461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20:30:25.2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857 320 24575,'-6'-7'0,"1"0"0,0 0 0,0 0 0,1-1 0,-6-14 0,-5-7 0,5 13 0,-1-1 0,0 1 0,-1 1 0,-1 0 0,0 1 0,-1 1 0,-25-20 0,7 8 0,25 18 0,0 1 0,-1 0 0,1 0 0,-1 0 0,0 1 0,-1 0 0,1 1 0,-1 0 0,0 1 0,0-1 0,0 2 0,0-1 0,-1 1 0,-12-1 0,4 2 0,-2 0 0,0 0 0,1 1 0,-40 6 0,54-5 0,-1 0 0,1 1 0,0 0 0,0 0 0,0 0 0,0 1 0,0-1 0,0 1 0,0 0 0,1 0 0,-1 1 0,1 0 0,0-1 0,0 1 0,1 1 0,-1-1 0,1 0 0,-5 10 0,-50 89 0,-79 105 0,125-187 0,0 0 0,1 1 0,-13 36 0,12-26 0,8-23 0,0 1 0,1 0 0,1-1 0,-1 1 0,1 0 0,1 0 0,0 0 0,1 1 0,0-1 0,0 0 0,1 0 0,2 13 0,-1-18 0,-1 0 0,1 0 0,0 0 0,1 0 0,-1 0 0,1-1 0,0 1 0,0-1 0,0 1 0,0-1 0,1 0 0,0-1 0,0 1 0,0-1 0,0 1 0,1-1 0,-1 0 0,1-1 0,0 1 0,-1-1 0,1 0 0,1 0 0,-1-1 0,8 3 0,76 11 0,0-4 0,1-4 0,125-6 0,-153-1 0,-23-2 0,0-2 0,0-2 0,54-15 0,-81 17 0,0-1 0,-1 0 0,0 0 0,0-1 0,0-1 0,-1 0 0,1 0 0,-2-1 0,1 0 0,-1-1 0,0 0 0,-1 0 0,0-1 0,6-11 0,13-20 0,-1-2 0,22-54 0,-33 64 0,-10 25 0,-1-2 0,0 1 0,0 0 0,-1-1 0,0 0 0,-1 1 0,0-1 0,-1 0 0,0 0 0,0 0 0,-1-1 0,0 1 0,-1 0 0,0 0 0,-1 0 0,0 0 0,-1 1 0,0-1 0,0 0 0,-1 1 0,0 0 0,0 0 0,-1 0 0,-9-12 0,7 13 0,-1-1 0,1 1 0,-1 0 0,-1 1 0,0 0 0,0 1 0,-16-10 0,-78-33 0,65 33 0,28 12-91,0 1 0,0 0 0,0 0 0,0 1 0,0 0 0,-1 1 0,1 0 0,-1 1 0,1 0 0,-1 1 0,1 0 0,0 0 0,-1 1 0,-11 4 0,3 1-6735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20:58:26.0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C5310-556F-7F49-8938-C578D1A7D3E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B49BE-7949-774C-8540-6AD36525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693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44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62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3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43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83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04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06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43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17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1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12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8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12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9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81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56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01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16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tlePageBackground_Optio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161288"/>
            <a:ext cx="4041648" cy="813816"/>
          </a:xfrm>
        </p:spPr>
        <p:txBody>
          <a:bodyPr/>
          <a:lstStyle>
            <a:lvl1pPr>
              <a:lnSpc>
                <a:spcPts val="3200"/>
              </a:lnSpc>
              <a:defRPr sz="30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28234" y="-10568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57199" y="2386584"/>
            <a:ext cx="4041648" cy="813816"/>
          </a:xfrm>
        </p:spPr>
        <p:txBody>
          <a:bodyPr>
            <a:noAutofit/>
          </a:bodyPr>
          <a:lstStyle>
            <a:lvl1pPr>
              <a:lnSpc>
                <a:spcPts val="3200"/>
              </a:lnSpc>
              <a:defRPr sz="3000" b="1" i="0" cap="none">
                <a:solidFill>
                  <a:srgbClr val="65BC45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457200" y="1014984"/>
            <a:ext cx="4041648" cy="11887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ts val="1000"/>
              </a:lnSpc>
              <a:buNone/>
              <a:defRPr sz="800" b="1" i="0" kern="800" cap="all" spc="8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021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161288"/>
            <a:ext cx="6528816" cy="393192"/>
          </a:xfrm>
        </p:spPr>
        <p:txBody>
          <a:bodyPr>
            <a:noAutofit/>
          </a:bodyPr>
          <a:lstStyle>
            <a:lvl1pPr>
              <a:lnSpc>
                <a:spcPts val="3200"/>
              </a:lnSpc>
              <a:defRPr sz="3000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57199" y="1555077"/>
            <a:ext cx="6528816" cy="393192"/>
          </a:xfrm>
        </p:spPr>
        <p:txBody>
          <a:bodyPr>
            <a:noAutofit/>
          </a:bodyPr>
          <a:lstStyle>
            <a:lvl1pPr>
              <a:lnSpc>
                <a:spcPts val="3200"/>
              </a:lnSpc>
              <a:defRPr sz="3000" b="1" i="0" cap="none">
                <a:solidFill>
                  <a:srgbClr val="65BC45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9905" y="4951515"/>
            <a:ext cx="2400300" cy="106680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F102300-C6AD-184A-B5CA-7778F522E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4864607"/>
            <a:ext cx="2895600" cy="1812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="1" i="0" kern="600" spc="8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ONTARIO INSTITUTE FOR CANCER RESEARCH </a:t>
            </a:r>
          </a:p>
        </p:txBody>
      </p:sp>
    </p:spTree>
    <p:extLst>
      <p:ext uri="{BB962C8B-B14F-4D97-AF65-F5344CB8AC3E}">
        <p14:creationId xmlns:p14="http://schemas.microsoft.com/office/powerpoint/2010/main" val="126259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3474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8407"/>
            <a:ext cx="5431536" cy="3593593"/>
          </a:xfrm>
        </p:spPr>
        <p:txBody>
          <a:bodyPr/>
          <a:lstStyle>
            <a:lvl3pPr>
              <a:spcAft>
                <a:spcPts val="576"/>
              </a:spcAft>
              <a:defRPr/>
            </a:lvl3pPr>
            <a:lvl5pPr>
              <a:defRPr baseline="0"/>
            </a:lvl5pPr>
            <a:lvl6pPr marL="347472" indent="-173736">
              <a:buClrTx/>
              <a:buFont typeface="Wingdings" charset="2"/>
              <a:buChar char="§"/>
              <a:defRPr/>
            </a:lvl6pPr>
            <a:lvl7pPr marL="521208" marR="0" indent="-173736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charset="2"/>
              <a:buChar char="§"/>
              <a:tabLst/>
              <a:defRPr sz="1400" baseline="0">
                <a:latin typeface="Arial"/>
              </a:defRPr>
            </a:lvl7pPr>
            <a:lvl8pPr marL="694944" marR="0" indent="-173736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baseline="0"/>
            </a:lvl8pPr>
            <a:lvl9pPr marL="868680" indent="-173736">
              <a:buFont typeface="Wingdings" charset="2"/>
              <a:buChar char="§"/>
              <a:defRPr baseline="0">
                <a:latin typeface="Arial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500665"/>
            <a:ext cx="2133600" cy="273844"/>
          </a:xfrm>
        </p:spPr>
        <p:txBody>
          <a:bodyPr/>
          <a:lstStyle/>
          <a:p>
            <a:fld id="{F42482C3-3680-A348-83F8-C0AE45DBAB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237744"/>
            <a:ext cx="8229600" cy="118872"/>
          </a:xfrm>
        </p:spPr>
        <p:txBody>
          <a:bodyPr>
            <a:noAutofit/>
          </a:bodyPr>
          <a:lstStyle>
            <a:lvl1pPr>
              <a:lnSpc>
                <a:spcPts val="1000"/>
              </a:lnSpc>
              <a:defRPr sz="600" b="1" i="0" kern="600" cap="all" spc="8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9905" y="4951515"/>
            <a:ext cx="2400300" cy="106680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6E861E3-18B6-554B-BD5C-8FDD98464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4864607"/>
            <a:ext cx="2895600" cy="1812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="1" i="0" kern="600" spc="8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ONTARIO INSTITUTE FOR CANCER RESEARCH </a:t>
            </a:r>
          </a:p>
        </p:txBody>
      </p:sp>
    </p:spTree>
    <p:extLst>
      <p:ext uri="{BB962C8B-B14F-4D97-AF65-F5344CB8AC3E}">
        <p14:creationId xmlns:p14="http://schemas.microsoft.com/office/powerpoint/2010/main" val="237801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600" y="1039526"/>
            <a:ext cx="3886200" cy="352958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ts val="1000"/>
              </a:lnSpc>
              <a:buNone/>
              <a:defRPr sz="800" kern="800" cap="none" spc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500665"/>
            <a:ext cx="2133600" cy="273844"/>
          </a:xfrm>
        </p:spPr>
        <p:txBody>
          <a:bodyPr/>
          <a:lstStyle/>
          <a:p>
            <a:fld id="{F42482C3-3680-A348-83F8-C0AE45DBAB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3474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237744"/>
            <a:ext cx="8229600" cy="118872"/>
          </a:xfrm>
        </p:spPr>
        <p:txBody>
          <a:bodyPr>
            <a:noAutofit/>
          </a:bodyPr>
          <a:lstStyle>
            <a:lvl1pPr>
              <a:lnSpc>
                <a:spcPts val="1000"/>
              </a:lnSpc>
              <a:defRPr sz="600" b="1" i="0" kern="600" cap="all" spc="8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457200" y="978407"/>
            <a:ext cx="3419856" cy="3592083"/>
          </a:xfrm>
        </p:spPr>
        <p:txBody>
          <a:bodyPr/>
          <a:lstStyle>
            <a:lvl5pPr>
              <a:defRPr baseline="0"/>
            </a:lvl5pPr>
            <a:lvl6pPr marL="347472" indent="-173736">
              <a:buClrTx/>
              <a:buFont typeface="Wingdings" charset="2"/>
              <a:buChar char="§"/>
              <a:defRPr baseline="0"/>
            </a:lvl6pPr>
            <a:lvl7pPr marL="521208" indent="-173736">
              <a:buFont typeface="Wingdings" charset="2"/>
              <a:buChar char="§"/>
              <a:defRPr baseline="0"/>
            </a:lvl7pPr>
            <a:lvl8pPr marL="694944" marR="0" indent="-173736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baseline="0"/>
            </a:lvl8pPr>
            <a:lvl9pPr marL="868680" indent="-173736">
              <a:buFont typeface="Wingdings" charset="2"/>
              <a:buChar char="§"/>
              <a:defRPr baseline="0">
                <a:latin typeface="Arial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9905" y="4951515"/>
            <a:ext cx="2400300" cy="106680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385561E-01A9-E845-9741-46F160BA1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4864607"/>
            <a:ext cx="2895600" cy="1812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="1" i="0" kern="600" spc="8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ONTARIO INSTITUTE FOR CANCER RESEARCH </a:t>
            </a:r>
          </a:p>
        </p:txBody>
      </p:sp>
    </p:spTree>
    <p:extLst>
      <p:ext uri="{BB962C8B-B14F-4D97-AF65-F5344CB8AC3E}">
        <p14:creationId xmlns:p14="http://schemas.microsoft.com/office/powerpoint/2010/main" val="306486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39527"/>
            <a:ext cx="5257800" cy="352958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ts val="1000"/>
              </a:lnSpc>
              <a:buNone/>
              <a:defRPr sz="800" kern="800" cap="none" spc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500665"/>
            <a:ext cx="2133600" cy="273844"/>
          </a:xfrm>
        </p:spPr>
        <p:txBody>
          <a:bodyPr/>
          <a:lstStyle/>
          <a:p>
            <a:fld id="{F42482C3-3680-A348-83F8-C0AE45DBAB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3474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237744"/>
            <a:ext cx="8229600" cy="118872"/>
          </a:xfrm>
        </p:spPr>
        <p:txBody>
          <a:bodyPr>
            <a:noAutofit/>
          </a:bodyPr>
          <a:lstStyle>
            <a:lvl1pPr>
              <a:lnSpc>
                <a:spcPts val="1000"/>
              </a:lnSpc>
              <a:defRPr sz="600" b="1" i="0" kern="600" cap="all" spc="8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6044184" y="978408"/>
            <a:ext cx="2642616" cy="3593592"/>
          </a:xfrm>
        </p:spPr>
        <p:txBody>
          <a:bodyPr/>
          <a:lstStyle>
            <a:lvl3pPr>
              <a:buAutoNum type="arabicPeriod"/>
              <a:defRPr/>
            </a:lvl3pPr>
            <a:lvl5pPr>
              <a:defRPr baseline="0"/>
            </a:lvl5pPr>
            <a:lvl6pPr marL="347472" indent="-173736">
              <a:buClrTx/>
              <a:buFont typeface="Wingdings" charset="2"/>
              <a:buChar char="§"/>
              <a:defRPr/>
            </a:lvl6pPr>
            <a:lvl9pPr marL="868680" indent="-173736">
              <a:spcBef>
                <a:spcPts val="0"/>
              </a:spcBef>
              <a:buFont typeface="Wingdings" charset="2"/>
              <a:buChar char="§"/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9905" y="4951515"/>
            <a:ext cx="2400300" cy="106680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18557C5-5E67-914F-BBBF-25241232E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4864607"/>
            <a:ext cx="2895600" cy="1812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="1" i="0" kern="600" spc="8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ONTARIO INSTITUTE FOR CANCER RESEARCH </a:t>
            </a:r>
          </a:p>
        </p:txBody>
      </p:sp>
    </p:spTree>
    <p:extLst>
      <p:ext uri="{BB962C8B-B14F-4D97-AF65-F5344CB8AC3E}">
        <p14:creationId xmlns:p14="http://schemas.microsoft.com/office/powerpoint/2010/main" val="1412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39527"/>
            <a:ext cx="8229600" cy="352958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ts val="1000"/>
              </a:lnSpc>
              <a:buNone/>
              <a:defRPr sz="800" kern="800" cap="none" spc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500665"/>
            <a:ext cx="2133600" cy="273844"/>
          </a:xfrm>
        </p:spPr>
        <p:txBody>
          <a:bodyPr/>
          <a:lstStyle/>
          <a:p>
            <a:fld id="{F42482C3-3680-A348-83F8-C0AE45DBAB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3474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237744"/>
            <a:ext cx="8229600" cy="118872"/>
          </a:xfrm>
        </p:spPr>
        <p:txBody>
          <a:bodyPr>
            <a:noAutofit/>
          </a:bodyPr>
          <a:lstStyle>
            <a:lvl1pPr>
              <a:lnSpc>
                <a:spcPts val="1000"/>
              </a:lnSpc>
              <a:defRPr sz="600" b="1" i="0" kern="600" cap="all" spc="8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9905" y="4951515"/>
            <a:ext cx="2400300" cy="10668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369421A-0DF0-E94F-9301-9ED9F7559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4864607"/>
            <a:ext cx="2895600" cy="1812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="1" i="0" kern="600" spc="8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ONTARIO INSTITUTE FOR CANCER RESEARCH </a:t>
            </a:r>
          </a:p>
        </p:txBody>
      </p:sp>
    </p:spTree>
    <p:extLst>
      <p:ext uri="{BB962C8B-B14F-4D97-AF65-F5344CB8AC3E}">
        <p14:creationId xmlns:p14="http://schemas.microsoft.com/office/powerpoint/2010/main" val="95301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undingPage_OptionA_V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7200" y="3713524"/>
            <a:ext cx="4233672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defTabSz="5851525" eaLnBrk="0" hangingPunct="0"/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Funding provided by the </a:t>
            </a:r>
            <a:b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Government of Ontario.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73D78-E20A-674A-94F0-912B1B7E5F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6296" y="4223760"/>
            <a:ext cx="1408176" cy="56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9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ooter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4608"/>
            <a:ext cx="9144000" cy="28651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34747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8408"/>
            <a:ext cx="5431536" cy="359359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502062"/>
            <a:ext cx="21336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 kern="600" spc="80" baseline="0">
                <a:solidFill>
                  <a:schemeClr val="tx1"/>
                </a:solidFill>
                <a:latin typeface="Arial"/>
              </a:defRPr>
            </a:lvl1pPr>
          </a:lstStyle>
          <a:p>
            <a:fld id="{F42482C3-3680-A348-83F8-C0AE45DBAB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924269"/>
            <a:ext cx="2895600" cy="12154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="1" i="0" kern="600" spc="8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ONTARIO INSTITUTE FOR CANCER RESEARCH </a:t>
            </a:r>
          </a:p>
        </p:txBody>
      </p:sp>
    </p:spTree>
    <p:extLst>
      <p:ext uri="{BB962C8B-B14F-4D97-AF65-F5344CB8AC3E}">
        <p14:creationId xmlns:p14="http://schemas.microsoft.com/office/powerpoint/2010/main" val="142783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1" r:id="rId4"/>
    <p:sldLayoutId id="2147483662" r:id="rId5"/>
    <p:sldLayoutId id="2147483663" r:id="rId6"/>
    <p:sldLayoutId id="214748366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dt="0"/>
  <p:txStyles>
    <p:titleStyle>
      <a:lvl1pPr algn="l" defTabSz="457200" rtl="0" eaLnBrk="1" latinLnBrk="0" hangingPunct="1">
        <a:lnSpc>
          <a:spcPts val="2700"/>
        </a:lnSpc>
        <a:spcBef>
          <a:spcPct val="0"/>
        </a:spcBef>
        <a:buNone/>
        <a:defRPr sz="2500" b="1" i="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ts val="1800"/>
        </a:lnSpc>
        <a:spcBef>
          <a:spcPts val="0"/>
        </a:spcBef>
        <a:buFontTx/>
        <a:buNone/>
        <a:defRPr sz="1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0" indent="0" algn="l" defTabSz="457200" rtl="0" eaLnBrk="1" latinLnBrk="0" hangingPunct="1">
        <a:lnSpc>
          <a:spcPts val="1800"/>
        </a:lnSpc>
        <a:spcBef>
          <a:spcPts val="0"/>
        </a:spcBef>
        <a:buFontTx/>
        <a:buNone/>
        <a:defRPr sz="1400" b="1" i="0" kern="1200" baseline="0">
          <a:solidFill>
            <a:schemeClr val="tx1"/>
          </a:solidFill>
          <a:latin typeface="Arial"/>
          <a:ea typeface="+mn-ea"/>
          <a:cs typeface="+mn-cs"/>
        </a:defRPr>
      </a:lvl2pPr>
      <a:lvl3pPr marL="210312" indent="-210312" algn="l" defTabSz="457200" rtl="0" eaLnBrk="1" latinLnBrk="0" hangingPunct="1">
        <a:lnSpc>
          <a:spcPts val="1800"/>
        </a:lnSpc>
        <a:spcBef>
          <a:spcPts val="0"/>
        </a:spcBef>
        <a:spcAft>
          <a:spcPts val="576"/>
        </a:spcAft>
        <a:buFont typeface="+mj-lt"/>
        <a:buAutoNum type="arabicPeriod"/>
        <a:defRPr sz="1400" b="1" i="0" kern="1200">
          <a:solidFill>
            <a:schemeClr val="tx1"/>
          </a:solidFill>
          <a:latin typeface="Arial"/>
          <a:ea typeface="+mn-ea"/>
          <a:cs typeface="+mn-cs"/>
        </a:defRPr>
      </a:lvl3pPr>
      <a:lvl4pPr marL="0" indent="0" algn="l" defTabSz="457200" rtl="0" eaLnBrk="1" latinLnBrk="0" hangingPunct="1">
        <a:lnSpc>
          <a:spcPts val="1800"/>
        </a:lnSpc>
        <a:spcBef>
          <a:spcPts val="0"/>
        </a:spcBef>
        <a:spcAft>
          <a:spcPts val="576"/>
        </a:spcAft>
        <a:buClrTx/>
        <a:buFontTx/>
        <a:buNone/>
        <a:defRPr sz="1400" kern="1200">
          <a:solidFill>
            <a:schemeClr val="tx1"/>
          </a:solidFill>
          <a:latin typeface="Arial"/>
          <a:ea typeface="+mn-ea"/>
          <a:cs typeface="+mn-cs"/>
        </a:defRPr>
      </a:lvl4pPr>
      <a:lvl5pPr marL="173736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0"/>
        </a:spcAft>
        <a:buSzPct val="100000"/>
        <a:buFont typeface="Wingdings" charset="2"/>
        <a:buChar char="§"/>
        <a:defRPr sz="1400" kern="1200" baseline="0">
          <a:solidFill>
            <a:schemeClr val="tx1"/>
          </a:solidFill>
          <a:latin typeface="Arial"/>
          <a:ea typeface="+mn-ea"/>
          <a:cs typeface="+mn-cs"/>
        </a:defRPr>
      </a:lvl5pPr>
      <a:lvl6pPr marL="347472" indent="-173736" algn="l" defTabSz="457200" rtl="0" eaLnBrk="1" latinLnBrk="0" hangingPunct="1">
        <a:lnSpc>
          <a:spcPts val="1800"/>
        </a:lnSpc>
        <a:spcBef>
          <a:spcPts val="0"/>
        </a:spcBef>
        <a:buClrTx/>
        <a:buFont typeface="Wingdings" charset="2"/>
        <a:buChar char="§"/>
        <a:defRPr sz="1400" kern="100" cap="none" spc="0" baseline="0">
          <a:solidFill>
            <a:schemeClr val="tx1"/>
          </a:solidFill>
          <a:latin typeface="Arial"/>
          <a:ea typeface="+mn-ea"/>
          <a:cs typeface="+mn-cs"/>
        </a:defRPr>
      </a:lvl6pPr>
      <a:lvl7pPr marL="521208" indent="-173736" algn="l" defTabSz="457200" rtl="0" eaLnBrk="1" latinLnBrk="0" hangingPunct="1">
        <a:lnSpc>
          <a:spcPts val="1800"/>
        </a:lnSpc>
        <a:spcBef>
          <a:spcPts val="0"/>
        </a:spcBef>
        <a:buClrTx/>
        <a:buSzPct val="100000"/>
        <a:buFont typeface="Wingdings" charset="2"/>
        <a:buChar char="§"/>
        <a:defRPr sz="1400" kern="1200" baseline="0">
          <a:solidFill>
            <a:schemeClr val="tx1"/>
          </a:solidFill>
          <a:latin typeface="Arial"/>
          <a:ea typeface="+mn-ea"/>
          <a:cs typeface="+mn-cs"/>
        </a:defRPr>
      </a:lvl7pPr>
      <a:lvl8pPr marL="694944" indent="-173736" algn="l" defTabSz="457200" rtl="0" eaLnBrk="1" latinLnBrk="0" hangingPunct="1">
        <a:lnSpc>
          <a:spcPts val="1800"/>
        </a:lnSpc>
        <a:spcBef>
          <a:spcPts val="0"/>
        </a:spcBef>
        <a:buClrTx/>
        <a:buFont typeface="Wingdings" charset="2"/>
        <a:buChar char="§"/>
        <a:defRPr sz="1400" kern="1200" baseline="0">
          <a:solidFill>
            <a:schemeClr val="tx1"/>
          </a:solidFill>
          <a:latin typeface="Arial"/>
          <a:ea typeface="+mn-ea"/>
          <a:cs typeface="+mn-cs"/>
        </a:defRPr>
      </a:lvl8pPr>
      <a:lvl9pPr marL="868680" indent="-173736" algn="l" defTabSz="457200" rtl="0" eaLnBrk="1" latinLnBrk="0" hangingPunct="1">
        <a:lnSpc>
          <a:spcPts val="1800"/>
        </a:lnSpc>
        <a:spcBef>
          <a:spcPts val="0"/>
        </a:spcBef>
        <a:buClrTx/>
        <a:buFont typeface="Wingdings" charset="2"/>
        <a:buChar char="§"/>
        <a:defRPr sz="1400" kern="1200" baseline="0">
          <a:solidFill>
            <a:schemeClr val="tx1"/>
          </a:solidFill>
          <a:latin typeface="Arial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4.xml"/><Relationship Id="rId5" Type="http://schemas.openxmlformats.org/officeDocument/2006/relationships/image" Target="../media/image7.png"/><Relationship Id="rId15" Type="http://schemas.openxmlformats.org/officeDocument/2006/relationships/customXml" Target="../ink/ink6.xml"/><Relationship Id="rId10" Type="http://schemas.openxmlformats.org/officeDocument/2006/relationships/image" Target="../media/image9.png"/><Relationship Id="rId19" Type="http://schemas.openxmlformats.org/officeDocument/2006/relationships/customXml" Target="../ink/ink8.xml"/><Relationship Id="rId4" Type="http://schemas.openxmlformats.org/officeDocument/2006/relationships/customXml" Target="../ink/ink1.xml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0.xml"/><Relationship Id="rId5" Type="http://schemas.openxmlformats.org/officeDocument/2006/relationships/image" Target="../media/image16.png"/><Relationship Id="rId4" Type="http://schemas.openxmlformats.org/officeDocument/2006/relationships/customXml" Target="../ink/ink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Simpson Lab Meeting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199" y="1855848"/>
            <a:ext cx="4299736" cy="813816"/>
          </a:xfrm>
        </p:spPr>
        <p:txBody>
          <a:bodyPr/>
          <a:lstStyle/>
          <a:p>
            <a:r>
              <a:rPr lang="en-US" dirty="0" err="1"/>
              <a:t>cfDNAfragmentomics</a:t>
            </a:r>
            <a:endParaRPr lang="en-US" dirty="0"/>
          </a:p>
          <a:p>
            <a:r>
              <a:rPr lang="en-US" dirty="0"/>
              <a:t>R and Python Package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9425" y="-710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F10D1-1F8C-0527-13D9-4293A5F288BE}"/>
              </a:ext>
            </a:extLst>
          </p:cNvPr>
          <p:cNvSpPr txBox="1"/>
          <p:nvPr/>
        </p:nvSpPr>
        <p:spPr>
          <a:xfrm>
            <a:off x="457199" y="269709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Yasamin Nouri Jelyani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EF89D285-8396-901B-448E-AC93BDCE1EB4}"/>
              </a:ext>
            </a:extLst>
          </p:cNvPr>
          <p:cNvSpPr txBox="1">
            <a:spLocks/>
          </p:cNvSpPr>
          <p:nvPr/>
        </p:nvSpPr>
        <p:spPr>
          <a:xfrm>
            <a:off x="8493072" y="4429396"/>
            <a:ext cx="294378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9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7B0C4ED-45CF-A1D5-7296-2405AEF2E5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BFB5BE-2D5C-7790-6B78-51157454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457C2-03D9-95F7-4504-33D7DC5DB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Fragment Lengths</a:t>
            </a:r>
            <a:endParaRPr lang="en-US" dirty="0"/>
          </a:p>
          <a:p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942A54-619E-E83A-CE4B-06B267AE5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F798A0-4528-B9A0-420F-2D721D25DD7F}"/>
              </a:ext>
            </a:extLst>
          </p:cNvPr>
          <p:cNvSpPr/>
          <p:nvPr/>
        </p:nvSpPr>
        <p:spPr>
          <a:xfrm>
            <a:off x="704753" y="2109963"/>
            <a:ext cx="7354671" cy="9235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879A0-72FF-6F80-14D3-CE225A29040E}"/>
              </a:ext>
            </a:extLst>
          </p:cNvPr>
          <p:cNvSpPr txBox="1"/>
          <p:nvPr/>
        </p:nvSpPr>
        <p:spPr>
          <a:xfrm>
            <a:off x="704753" y="2110207"/>
            <a:ext cx="6476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python</a:t>
            </a:r>
            <a:r>
              <a:rPr lang="en-CA" b="0" i="0" dirty="0">
                <a:effectLst/>
                <a:latin typeface="Courier New" panose="02070309020205020404" pitchFamily="49" charset="0"/>
              </a:rPr>
              <a:t> &lt;./location/nuc_ratio.py&gt; &lt;</a:t>
            </a:r>
            <a:r>
              <a:rPr lang="en-CA" b="0" i="0" dirty="0" err="1">
                <a:effectLst/>
                <a:latin typeface="Courier New" panose="02070309020205020404" pitchFamily="49" charset="0"/>
              </a:rPr>
              <a:t>control_data.tsv</a:t>
            </a:r>
            <a:r>
              <a:rPr lang="en-CA" b="0" i="0" dirty="0">
                <a:effectLst/>
                <a:latin typeface="Courier New" panose="02070309020205020404" pitchFamily="49" charset="0"/>
              </a:rPr>
              <a:t>&gt; </a:t>
            </a:r>
            <a:r>
              <a:rPr lang="en-CA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-s</a:t>
            </a:r>
            <a:r>
              <a:rPr lang="en-CA" b="0" i="0" dirty="0">
                <a:effectLst/>
                <a:latin typeface="Courier New" panose="02070309020205020404" pitchFamily="49" charset="0"/>
              </a:rPr>
              <a:t> &lt;</a:t>
            </a:r>
            <a:r>
              <a:rPr lang="en-CA" b="0" i="0" dirty="0" err="1">
                <a:effectLst/>
                <a:latin typeface="Courier New" panose="02070309020205020404" pitchFamily="49" charset="0"/>
              </a:rPr>
              <a:t>sample_data.tsv</a:t>
            </a:r>
            <a:r>
              <a:rPr lang="en-CA" b="0" i="0" dirty="0">
                <a:effectLst/>
                <a:latin typeface="Courier New" panose="02070309020205020404" pitchFamily="49" charset="0"/>
              </a:rPr>
              <a:t>&gt;</a:t>
            </a:r>
            <a:endParaRPr lang="en-CA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1F82BAA0-DFB9-5C10-424C-5C62F8DD635C}"/>
              </a:ext>
            </a:extLst>
          </p:cNvPr>
          <p:cNvSpPr txBox="1">
            <a:spLocks/>
          </p:cNvSpPr>
          <p:nvPr/>
        </p:nvSpPr>
        <p:spPr>
          <a:xfrm>
            <a:off x="8276095" y="4429396"/>
            <a:ext cx="511355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10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CD2FA4-D2E7-38FD-F9B4-84BA0E664BD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169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D27453-50E8-BD50-6216-F2FB3768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Nucleosome Coverage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51B62-2944-A14A-91BA-593A78991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Introduction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5AE1F-B1F1-BAB6-D0C5-C99CB4C6E35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89E92A-7CC5-6F48-5BCF-25037714C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pic>
        <p:nvPicPr>
          <p:cNvPr id="9" name="Picture 2" descr="Conceptual framework of cell-free DNA (cfDNA) fragmentation analysis.... |  Download Scientific Diagram">
            <a:extLst>
              <a:ext uri="{FF2B5EF4-FFF2-40B4-BE49-F238E27FC236}">
                <a16:creationId xmlns:a16="http://schemas.microsoft.com/office/drawing/2014/main" id="{0C5A2E39-141C-A2DD-E05C-7631D4126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1" t="-118" r="-1" b="25507"/>
          <a:stretch/>
        </p:blipFill>
        <p:spPr bwMode="auto">
          <a:xfrm>
            <a:off x="5915892" y="414698"/>
            <a:ext cx="2618508" cy="359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FD0817-6810-32CA-AAD5-DBF0D865B5DF}"/>
              </a:ext>
            </a:extLst>
          </p:cNvPr>
          <p:cNvSpPr txBox="1"/>
          <p:nvPr/>
        </p:nvSpPr>
        <p:spPr>
          <a:xfrm>
            <a:off x="5915892" y="4126504"/>
            <a:ext cx="275176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/>
              <a:t>Sun, Kun &amp; Peiyong, et al. (2019).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28859CCC-8762-F58D-93AF-F0E20DA138A5}"/>
              </a:ext>
            </a:extLst>
          </p:cNvPr>
          <p:cNvSpPr txBox="1">
            <a:spLocks/>
          </p:cNvSpPr>
          <p:nvPr/>
        </p:nvSpPr>
        <p:spPr>
          <a:xfrm>
            <a:off x="609600" y="1130807"/>
            <a:ext cx="3419856" cy="35920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lnSpc>
                <a:spcPts val="1800"/>
              </a:lnSpc>
              <a:spcBef>
                <a:spcPts val="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1800"/>
              </a:lnSpc>
              <a:spcBef>
                <a:spcPts val="0"/>
              </a:spcBef>
              <a:buFontTx/>
              <a:buNone/>
              <a:defRPr sz="1400" b="1" i="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210312" indent="-210312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576"/>
              </a:spcAft>
              <a:buFont typeface="+mj-lt"/>
              <a:buAutoNum type="arabicPeriod"/>
              <a:defRPr sz="1400" b="1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576"/>
              </a:spcAft>
              <a:buClrTx/>
              <a:buFontTx/>
              <a:buNone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73736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Char char="§"/>
              <a:defRPr sz="14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34747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buClrTx/>
              <a:buFont typeface="Wingdings" charset="2"/>
              <a:buChar char="§"/>
              <a:defRPr sz="1400" kern="100" cap="none" spc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521208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buClrTx/>
              <a:buSzPct val="100000"/>
              <a:buFont typeface="Wingdings" charset="2"/>
              <a:buChar char="§"/>
              <a:defRPr sz="14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694944" marR="0" indent="-173736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4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868680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buClrTx/>
              <a:buFont typeface="Wingdings" charset="2"/>
              <a:buChar char="§"/>
              <a:defRPr sz="14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Panel A: DNA wrapped around </a:t>
            </a:r>
            <a:r>
              <a:rPr lang="en-CA" b="1" dirty="0"/>
              <a:t>Histones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Panel B: Upon Apoptosis -&gt;  fragmentation by </a:t>
            </a:r>
            <a:r>
              <a:rPr lang="en-CA" b="1" dirty="0"/>
              <a:t>endonucleases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Panel C: Sequencing 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b="0" dirty="0"/>
              <a:t>Panel D: Nucleosome coverage plots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86F4FFAD-7C3E-E23F-FBB0-24979E9EEC0F}"/>
              </a:ext>
            </a:extLst>
          </p:cNvPr>
          <p:cNvSpPr txBox="1">
            <a:spLocks/>
          </p:cNvSpPr>
          <p:nvPr/>
        </p:nvSpPr>
        <p:spPr>
          <a:xfrm>
            <a:off x="8376834" y="4429396"/>
            <a:ext cx="410616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7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Diagram&#10;&#10;Description automatically generated">
            <a:extLst>
              <a:ext uri="{FF2B5EF4-FFF2-40B4-BE49-F238E27FC236}">
                <a16:creationId xmlns:a16="http://schemas.microsoft.com/office/drawing/2014/main" id="{358AA8F6-1965-1669-50FA-14EADEC2D10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2556" b="12556"/>
          <a:stretch>
            <a:fillRect/>
          </a:stretch>
        </p:blipFill>
        <p:spPr>
          <a:xfrm>
            <a:off x="4572000" y="713232"/>
            <a:ext cx="4491990" cy="407978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EAA9E7E-2D97-605F-986B-A5E925B4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Nucleosome occupancy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D606F-684A-6A36-ACA1-5A99F68D24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F8C4D-AD62-A037-7711-26DE16DB7E3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CA" dirty="0"/>
              <a:t>Aggregate coverage</a:t>
            </a:r>
          </a:p>
          <a:p>
            <a:pPr marL="285750" indent="-285750">
              <a:buFontTx/>
              <a:buChar char="-"/>
            </a:pPr>
            <a:r>
              <a:rPr lang="en-CA" dirty="0"/>
              <a:t>Midpoint active TFBS</a:t>
            </a:r>
          </a:p>
          <a:p>
            <a:pPr marL="496062" lvl="2" indent="-285750">
              <a:buFontTx/>
              <a:buChar char="-"/>
            </a:pPr>
            <a:r>
              <a:rPr lang="en-CA" dirty="0"/>
              <a:t>high coverage at TFBS </a:t>
            </a:r>
          </a:p>
          <a:p>
            <a:pPr marL="285750" indent="-285750">
              <a:buFontTx/>
              <a:buChar char="-"/>
            </a:pPr>
            <a:r>
              <a:rPr lang="en-CA" dirty="0" err="1"/>
              <a:t>Savitzky-Golay</a:t>
            </a:r>
            <a:r>
              <a:rPr lang="en-CA" dirty="0"/>
              <a:t> filter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39719D-7601-26A3-0F9F-7156E7E4B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B8F84B39-0A27-6114-9F83-2657371DEC66}"/>
              </a:ext>
            </a:extLst>
          </p:cNvPr>
          <p:cNvSpPr txBox="1">
            <a:spLocks/>
          </p:cNvSpPr>
          <p:nvPr/>
        </p:nvSpPr>
        <p:spPr>
          <a:xfrm>
            <a:off x="8415579" y="4429396"/>
            <a:ext cx="441701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12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779A3-DB13-5F42-2C1F-5CCB18C18F76}"/>
              </a:ext>
            </a:extLst>
          </p:cNvPr>
          <p:cNvSpPr txBox="1"/>
          <p:nvPr/>
        </p:nvSpPr>
        <p:spPr>
          <a:xfrm>
            <a:off x="5201920" y="4777740"/>
            <a:ext cx="920124" cy="196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00"/>
              </a:lnSpc>
              <a:buClr>
                <a:schemeClr val="accent1"/>
              </a:buClr>
            </a:pPr>
            <a:r>
              <a:rPr lang="en-CA" sz="800" dirty="0" err="1"/>
              <a:t>Doebley</a:t>
            </a:r>
            <a:r>
              <a:rPr lang="en-CA" sz="800" dirty="0"/>
              <a:t> et. al. 2021</a:t>
            </a:r>
          </a:p>
        </p:txBody>
      </p:sp>
    </p:spTree>
    <p:extLst>
      <p:ext uri="{BB962C8B-B14F-4D97-AF65-F5344CB8AC3E}">
        <p14:creationId xmlns:p14="http://schemas.microsoft.com/office/powerpoint/2010/main" val="29663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D27453-50E8-BD50-6216-F2FB3768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51B62-2944-A14A-91BA-593A78991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Nucleosome coverage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89E92A-7CC5-6F48-5BCF-25037714C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0E127460-E3A7-2F0C-42AF-4C9CCEB00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3727807" cy="372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CD460561-CF89-DB70-B6E1-3D2A24A7F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310" y="481062"/>
            <a:ext cx="3654793" cy="27552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CD9423-CF58-0ED1-50A2-470FDDDE3D3F}"/>
              </a:ext>
            </a:extLst>
          </p:cNvPr>
          <p:cNvSpPr txBox="1"/>
          <p:nvPr/>
        </p:nvSpPr>
        <p:spPr>
          <a:xfrm>
            <a:off x="4914149" y="3356756"/>
            <a:ext cx="3233257" cy="2139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00"/>
              </a:lnSpc>
              <a:buClr>
                <a:schemeClr val="accent1"/>
              </a:buClr>
            </a:pPr>
            <a:r>
              <a:rPr lang="en-CA" sz="1400" dirty="0"/>
              <a:t>Lung cancer – Using Cristiano et.al. data</a:t>
            </a:r>
          </a:p>
        </p:txBody>
      </p:sp>
      <p:pic>
        <p:nvPicPr>
          <p:cNvPr id="20" name="Content Placeholder 19" descr="Chart, line chart, histogram&#10;&#10;Description automatically generated">
            <a:extLst>
              <a:ext uri="{FF2B5EF4-FFF2-40B4-BE49-F238E27FC236}">
                <a16:creationId xmlns:a16="http://schemas.microsoft.com/office/drawing/2014/main" id="{56DC450D-6215-DB11-D3AD-BA0D8DD39024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 rotWithShape="1">
          <a:blip r:embed="rId4"/>
          <a:srcRect t="9089"/>
          <a:stretch/>
        </p:blipFill>
        <p:spPr>
          <a:xfrm>
            <a:off x="328787" y="1230754"/>
            <a:ext cx="3876514" cy="2630322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7505AF1-2237-CB37-02BF-B2068C83C7EB}"/>
              </a:ext>
            </a:extLst>
          </p:cNvPr>
          <p:cNvSpPr txBox="1"/>
          <p:nvPr/>
        </p:nvSpPr>
        <p:spPr>
          <a:xfrm>
            <a:off x="865331" y="3776500"/>
            <a:ext cx="3093796" cy="2139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00"/>
              </a:lnSpc>
              <a:buClr>
                <a:schemeClr val="accent1"/>
              </a:buClr>
            </a:pPr>
            <a:r>
              <a:rPr lang="en-CA" sz="1400" dirty="0"/>
              <a:t>Lung cancer – Using Snyder et.al. data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C3FAE9D-C369-1266-A3EC-048BCC50C72D}"/>
              </a:ext>
            </a:extLst>
          </p:cNvPr>
          <p:cNvSpPr txBox="1">
            <a:spLocks/>
          </p:cNvSpPr>
          <p:nvPr/>
        </p:nvSpPr>
        <p:spPr>
          <a:xfrm>
            <a:off x="8361705" y="4429396"/>
            <a:ext cx="425746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7B0C4ED-45CF-A1D5-7296-2405AEF2E5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BFB5BE-2D5C-7790-6B78-51157454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457C2-03D9-95F7-4504-33D7DC5DB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Nucleosome coverage</a:t>
            </a:r>
            <a:endParaRPr lang="en-US" dirty="0"/>
          </a:p>
          <a:p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26DB0-BD41-A210-FFD7-42C0A56D418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942A54-619E-E83A-CE4B-06B267AE5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F798A0-4528-B9A0-420F-2D721D25DD7F}"/>
              </a:ext>
            </a:extLst>
          </p:cNvPr>
          <p:cNvSpPr/>
          <p:nvPr/>
        </p:nvSpPr>
        <p:spPr>
          <a:xfrm>
            <a:off x="704753" y="2109963"/>
            <a:ext cx="7354671" cy="9235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879A0-72FF-6F80-14D3-CE225A29040E}"/>
              </a:ext>
            </a:extLst>
          </p:cNvPr>
          <p:cNvSpPr txBox="1"/>
          <p:nvPr/>
        </p:nvSpPr>
        <p:spPr>
          <a:xfrm>
            <a:off x="704753" y="2110207"/>
            <a:ext cx="64768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python</a:t>
            </a:r>
            <a:r>
              <a:rPr lang="en-CA" dirty="0"/>
              <a:t> &lt;./location/nucleosome_occupancy.py&gt; </a:t>
            </a:r>
            <a:r>
              <a:rPr lang="en-CA" dirty="0">
                <a:solidFill>
                  <a:srgbClr val="0070C0"/>
                </a:solidFill>
              </a:rPr>
              <a:t>-t </a:t>
            </a:r>
            <a:r>
              <a:rPr lang="en-CA" dirty="0"/>
              <a:t>&lt;./location/</a:t>
            </a:r>
            <a:r>
              <a:rPr lang="en-CA" dirty="0" err="1"/>
              <a:t>TFBS_loc.tsv</a:t>
            </a:r>
            <a:r>
              <a:rPr lang="en-CA" dirty="0"/>
              <a:t>&gt;   </a:t>
            </a:r>
            <a:r>
              <a:rPr lang="en-CA" dirty="0">
                <a:solidFill>
                  <a:srgbClr val="0070C0"/>
                </a:solidFill>
              </a:rPr>
              <a:t>-w</a:t>
            </a:r>
            <a:r>
              <a:rPr lang="en-CA" dirty="0"/>
              <a:t> &lt;Window size&gt; </a:t>
            </a:r>
            <a:r>
              <a:rPr lang="en-CA" dirty="0">
                <a:solidFill>
                  <a:srgbClr val="0070C0"/>
                </a:solidFill>
              </a:rPr>
              <a:t>-n</a:t>
            </a:r>
            <a:r>
              <a:rPr lang="en-CA" dirty="0"/>
              <a:t> &lt;name&gt; &lt;./</a:t>
            </a:r>
            <a:r>
              <a:rPr lang="en-CA" dirty="0" err="1"/>
              <a:t>locationdata</a:t>
            </a:r>
            <a:r>
              <a:rPr lang="en-CA" dirty="0"/>
              <a:t>/gene.hg38.frag.bed&gt;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4A1BDFEE-D945-32BC-C3BF-7E2E619F6BDE}"/>
              </a:ext>
            </a:extLst>
          </p:cNvPr>
          <p:cNvSpPr txBox="1">
            <a:spLocks/>
          </p:cNvSpPr>
          <p:nvPr/>
        </p:nvSpPr>
        <p:spPr>
          <a:xfrm>
            <a:off x="8376834" y="4429396"/>
            <a:ext cx="410616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4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D27453-50E8-BD50-6216-F2FB3768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cfDNAfragmentomics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51B62-2944-A14A-91BA-593A78991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5AE1F-B1F1-BAB6-D0C5-C99CB4C6E35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63659" y="820788"/>
            <a:ext cx="3419856" cy="2340146"/>
          </a:xfrm>
        </p:spPr>
        <p:txBody>
          <a:bodyPr>
            <a:norm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b="0" dirty="0"/>
              <a:t>R package</a:t>
            </a:r>
          </a:p>
          <a:p>
            <a:pPr lvl="1"/>
            <a:endParaRPr lang="en-CA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DNA Fragment Ratio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 err="1"/>
              <a:t>Mononucleosome</a:t>
            </a:r>
            <a:endParaRPr lang="en-CA" b="0" dirty="0"/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 err="1"/>
              <a:t>Dinucleosome</a:t>
            </a:r>
            <a:endParaRPr lang="en-CA" b="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Nucleosome Coverage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/>
              <a:t>Plot of nucleosome coverage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89E92A-7CC5-6F48-5BCF-25037714C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pic>
        <p:nvPicPr>
          <p:cNvPr id="7170" name="Picture 2" descr="Amazon.com: [Robert C. Martin] Arquitectura limpia: Guía de un artesano  para la estructura y el diseño del software (Serie Robert C. Martin) -  Paperback: 9780134494166: Martin, Robert: Libros">
            <a:extLst>
              <a:ext uri="{FF2B5EF4-FFF2-40B4-BE49-F238E27FC236}">
                <a16:creationId xmlns:a16="http://schemas.microsoft.com/office/drawing/2014/main" id="{973F32AF-D117-E195-0D35-85F24569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771" y="237744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6A07957-1708-4AF3-4B64-2C5FB9C932A9}"/>
              </a:ext>
            </a:extLst>
          </p:cNvPr>
          <p:cNvSpPr txBox="1">
            <a:spLocks/>
          </p:cNvSpPr>
          <p:nvPr/>
        </p:nvSpPr>
        <p:spPr>
          <a:xfrm>
            <a:off x="311649" y="2804318"/>
            <a:ext cx="3419856" cy="234014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lnSpc>
                <a:spcPts val="1800"/>
              </a:lnSpc>
              <a:spcBef>
                <a:spcPts val="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1800"/>
              </a:lnSpc>
              <a:spcBef>
                <a:spcPts val="0"/>
              </a:spcBef>
              <a:buFontTx/>
              <a:buNone/>
              <a:defRPr sz="1400" b="1" i="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210312" indent="-210312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576"/>
              </a:spcAft>
              <a:buFont typeface="+mj-lt"/>
              <a:buAutoNum type="arabicPeriod"/>
              <a:defRPr sz="1400" b="1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576"/>
              </a:spcAft>
              <a:buClrTx/>
              <a:buFontTx/>
              <a:buNone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73736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Char char="§"/>
              <a:defRPr sz="14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34747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buClrTx/>
              <a:buFont typeface="Wingdings" charset="2"/>
              <a:buChar char="§"/>
              <a:defRPr sz="1400" kern="100" cap="none" spc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521208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buClrTx/>
              <a:buSzPct val="100000"/>
              <a:buFont typeface="Wingdings" charset="2"/>
              <a:buChar char="§"/>
              <a:defRPr sz="14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694944" marR="0" indent="-173736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4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868680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buClrTx/>
              <a:buFont typeface="Wingdings" charset="2"/>
              <a:buChar char="§"/>
              <a:defRPr sz="14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496062" lvl="2" indent="-285750">
              <a:buFont typeface="Arial" panose="020B0604020202020204" pitchFamily="34" charset="0"/>
              <a:buChar char="•"/>
            </a:pPr>
            <a:endParaRPr lang="en-CA" b="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CA" b="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Tech Stack</a:t>
            </a:r>
          </a:p>
          <a:p>
            <a:pPr marL="459486" lvl="4" indent="-285750">
              <a:buFont typeface="Arial" panose="020B0604020202020204" pitchFamily="34" charset="0"/>
              <a:buChar char="•"/>
            </a:pPr>
            <a:r>
              <a:rPr lang="en-US" dirty="0"/>
              <a:t>R </a:t>
            </a:r>
          </a:p>
          <a:p>
            <a:pPr marL="633222" lvl="5" indent="-285750">
              <a:buFont typeface="Arial" panose="020B0604020202020204" pitchFamily="34" charset="0"/>
              <a:buChar char="•"/>
            </a:pPr>
            <a:r>
              <a:rPr lang="en-US" dirty="0"/>
              <a:t>Generate shiny app</a:t>
            </a:r>
          </a:p>
          <a:p>
            <a:pPr marL="459486" lvl="4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633222" lvl="5" indent="-285750">
              <a:buFont typeface="Arial" panose="020B0604020202020204" pitchFamily="34" charset="0"/>
              <a:buChar char="•"/>
            </a:pPr>
            <a:r>
              <a:rPr lang="en-US" dirty="0"/>
              <a:t>Generate nucleosome plots</a:t>
            </a:r>
          </a:p>
        </p:txBody>
      </p:sp>
      <p:pic>
        <p:nvPicPr>
          <p:cNvPr id="9" name="Picture 2" descr="R (programming language) - Wikipedia">
            <a:extLst>
              <a:ext uri="{FF2B5EF4-FFF2-40B4-BE49-F238E27FC236}">
                <a16:creationId xmlns:a16="http://schemas.microsoft.com/office/drawing/2014/main" id="{D3EA07A3-C5C3-9502-2415-B09D224D8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7" r="7247"/>
          <a:stretch>
            <a:fillRect/>
          </a:stretch>
        </p:blipFill>
        <p:spPr bwMode="auto">
          <a:xfrm>
            <a:off x="4590836" y="728619"/>
            <a:ext cx="1752600" cy="159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arpentry workshop: introduction to programming and plotting with Python -  Library UvA - University of Amsterdam">
            <a:extLst>
              <a:ext uri="{FF2B5EF4-FFF2-40B4-BE49-F238E27FC236}">
                <a16:creationId xmlns:a16="http://schemas.microsoft.com/office/drawing/2014/main" id="{CEE0DC7B-28EF-B2F7-A4A4-FE3AA40B4D0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19028"/>
          <a:stretch>
            <a:fillRect/>
          </a:stretch>
        </p:blipFill>
        <p:spPr bwMode="auto">
          <a:xfrm>
            <a:off x="5412497" y="2477736"/>
            <a:ext cx="2504326" cy="22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3632C5A1-F52B-40F3-2356-8CC03E61289B}"/>
              </a:ext>
            </a:extLst>
          </p:cNvPr>
          <p:cNvSpPr txBox="1">
            <a:spLocks/>
          </p:cNvSpPr>
          <p:nvPr/>
        </p:nvSpPr>
        <p:spPr>
          <a:xfrm>
            <a:off x="8361336" y="4429396"/>
            <a:ext cx="426114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4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7C298D2-8A15-B00D-278B-17894324C79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602BD-BA95-E986-F6AB-F9829866AA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52CC1-4E31-F096-66A7-57D64B5DF76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7618" y="2088016"/>
            <a:ext cx="3419856" cy="35920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Machine Learning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More epigenomic features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237026-15FD-50DD-F0FF-ED03F107E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pic>
        <p:nvPicPr>
          <p:cNvPr id="9218" name="Picture 2" descr="The Doctor's Computer Will See You Now">
            <a:extLst>
              <a:ext uri="{FF2B5EF4-FFF2-40B4-BE49-F238E27FC236}">
                <a16:creationId xmlns:a16="http://schemas.microsoft.com/office/drawing/2014/main" id="{5C3CB5A2-6290-4C15-82C4-9D7349A16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509" y="834127"/>
            <a:ext cx="4204382" cy="328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346B8B6-CCEC-780B-4E26-BA88A415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Steps…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3A6B174-76F7-BF75-FF11-8452FE65A71B}"/>
              </a:ext>
            </a:extLst>
          </p:cNvPr>
          <p:cNvSpPr txBox="1">
            <a:spLocks/>
          </p:cNvSpPr>
          <p:nvPr/>
        </p:nvSpPr>
        <p:spPr>
          <a:xfrm>
            <a:off x="8384583" y="4429396"/>
            <a:ext cx="402867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727A6-CEA2-3B9F-A4B6-CF3CFF4EFE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References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80B19-5BB2-D06C-FEC9-2A42D0E1A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70C2210-A1CB-8960-5FD4-CAFB3FBD1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1100" dirty="0"/>
              <a:t>See paper for Complete set of references</a:t>
            </a:r>
          </a:p>
        </p:txBody>
      </p:sp>
    </p:spTree>
    <p:extLst>
      <p:ext uri="{BB962C8B-B14F-4D97-AF65-F5344CB8AC3E}">
        <p14:creationId xmlns:p14="http://schemas.microsoft.com/office/powerpoint/2010/main" val="415387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15EC8-971B-7652-5B07-FDA2F79651CB}"/>
              </a:ext>
            </a:extLst>
          </p:cNvPr>
          <p:cNvSpPr txBox="1"/>
          <p:nvPr/>
        </p:nvSpPr>
        <p:spPr>
          <a:xfrm>
            <a:off x="456468" y="633692"/>
            <a:ext cx="1739259" cy="15220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1400" b="1" dirty="0"/>
              <a:t>Acknowledgements:</a:t>
            </a:r>
          </a:p>
          <a:p>
            <a:endParaRPr lang="en-CA" sz="1400" b="1" dirty="0"/>
          </a:p>
          <a:p>
            <a:r>
              <a:rPr lang="en-CA" sz="1400" b="1" dirty="0"/>
              <a:t>Supervisor:</a:t>
            </a:r>
          </a:p>
          <a:p>
            <a:r>
              <a:rPr lang="en-CA" sz="1400" dirty="0"/>
              <a:t>Dr. Jared Simpson</a:t>
            </a:r>
          </a:p>
          <a:p>
            <a:endParaRPr lang="en-CA" sz="1400" dirty="0"/>
          </a:p>
          <a:p>
            <a:pPr>
              <a:lnSpc>
                <a:spcPts val="1800"/>
              </a:lnSpc>
              <a:buClr>
                <a:schemeClr val="accent1"/>
              </a:buClr>
            </a:pPr>
            <a:r>
              <a:rPr lang="en-CA" sz="1400" b="1" dirty="0"/>
              <a:t>Code Contributions:</a:t>
            </a:r>
          </a:p>
          <a:p>
            <a:pPr>
              <a:lnSpc>
                <a:spcPts val="1800"/>
              </a:lnSpc>
              <a:buClr>
                <a:schemeClr val="accent1"/>
              </a:buClr>
            </a:pPr>
            <a:r>
              <a:rPr lang="en-CA" sz="1400" dirty="0"/>
              <a:t>Jonathan Broadbent</a:t>
            </a:r>
          </a:p>
        </p:txBody>
      </p:sp>
    </p:spTree>
    <p:extLst>
      <p:ext uri="{BB962C8B-B14F-4D97-AF65-F5344CB8AC3E}">
        <p14:creationId xmlns:p14="http://schemas.microsoft.com/office/powerpoint/2010/main" val="348824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4868778"/>
            <a:ext cx="2895600" cy="176875"/>
          </a:xfrm>
        </p:spPr>
        <p:txBody>
          <a:bodyPr/>
          <a:lstStyle/>
          <a:p>
            <a:r>
              <a:rPr lang="en-US" dirty="0"/>
              <a:t>ONTARIO INSTITUTE FOR CANCER RESEARCH </a:t>
            </a:r>
          </a:p>
        </p:txBody>
      </p:sp>
      <p:pic>
        <p:nvPicPr>
          <p:cNvPr id="1026" name="Picture 2" descr="Circulating tumor DNA - Wikipedia">
            <a:extLst>
              <a:ext uri="{FF2B5EF4-FFF2-40B4-BE49-F238E27FC236}">
                <a16:creationId xmlns:a16="http://schemas.microsoft.com/office/drawing/2014/main" id="{B1C512A1-3320-507B-4692-8D5AEFDBB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825" y="572262"/>
            <a:ext cx="47625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2A99F76-86C4-0A13-0688-CFE26AA92F3C}"/>
                  </a:ext>
                </a:extLst>
              </p14:cNvPr>
              <p14:cNvContentPartPr/>
              <p14:nvPr/>
            </p14:nvContentPartPr>
            <p14:xfrm>
              <a:off x="3636773" y="780116"/>
              <a:ext cx="792000" cy="264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2A99F76-86C4-0A13-0688-CFE26AA92F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7773" y="771116"/>
                <a:ext cx="8096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EAC7512-0FDC-A92C-E1E9-29B9625C15FB}"/>
                  </a:ext>
                </a:extLst>
              </p14:cNvPr>
              <p14:cNvContentPartPr/>
              <p14:nvPr/>
            </p14:nvContentPartPr>
            <p14:xfrm>
              <a:off x="8722493" y="790916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EAC7512-0FDC-A92C-E1E9-29B9625C15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13493" y="78191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011D48F-680B-D8BF-951B-7040257ED4E8}"/>
              </a:ext>
            </a:extLst>
          </p:cNvPr>
          <p:cNvSpPr txBox="1"/>
          <p:nvPr/>
        </p:nvSpPr>
        <p:spPr>
          <a:xfrm>
            <a:off x="1903551" y="2425558"/>
            <a:ext cx="519373" cy="2139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00"/>
              </a:lnSpc>
              <a:buClr>
                <a:schemeClr val="accent1"/>
              </a:buClr>
            </a:pPr>
            <a:r>
              <a:rPr lang="en-CA" sz="1400" dirty="0"/>
              <a:t>cfDNA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9000DA9-C56D-FEAA-8C6E-8D7506364970}"/>
              </a:ext>
            </a:extLst>
          </p:cNvPr>
          <p:cNvCxnSpPr/>
          <p:nvPr/>
        </p:nvCxnSpPr>
        <p:spPr>
          <a:xfrm rot="16200000" flipH="1">
            <a:off x="2060495" y="2833565"/>
            <a:ext cx="595902" cy="390418"/>
          </a:xfrm>
          <a:prstGeom prst="bentConnector3">
            <a:avLst>
              <a:gd name="adj1" fmla="val 3620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8D7F441-B60D-35F6-C409-9957BC78785E}"/>
              </a:ext>
            </a:extLst>
          </p:cNvPr>
          <p:cNvCxnSpPr/>
          <p:nvPr/>
        </p:nvCxnSpPr>
        <p:spPr>
          <a:xfrm rot="5400000">
            <a:off x="1623844" y="2707241"/>
            <a:ext cx="554804" cy="523982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5DBA69-BDCF-53F1-60EE-818E285B8920}"/>
              </a:ext>
            </a:extLst>
          </p:cNvPr>
          <p:cNvSpPr txBox="1"/>
          <p:nvPr/>
        </p:nvSpPr>
        <p:spPr>
          <a:xfrm>
            <a:off x="457200" y="3270484"/>
            <a:ext cx="1546994" cy="444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  <a:buClr>
                <a:schemeClr val="accent1"/>
              </a:buClr>
            </a:pPr>
            <a:r>
              <a:rPr lang="en-CA" sz="1400" dirty="0" err="1"/>
              <a:t>c</a:t>
            </a:r>
            <a:r>
              <a:rPr lang="en-CA" sz="1400" dirty="0" err="1">
                <a:highlight>
                  <a:srgbClr val="FFFF00"/>
                </a:highlight>
              </a:rPr>
              <a:t>t</a:t>
            </a:r>
            <a:r>
              <a:rPr lang="en-CA" sz="1400" dirty="0" err="1"/>
              <a:t>DNA</a:t>
            </a:r>
            <a:r>
              <a:rPr lang="en-CA" sz="1400" dirty="0"/>
              <a:t> (originates from tumour cells)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509FAB-1B6D-FF3E-B916-628EB54DCDF6}"/>
              </a:ext>
            </a:extLst>
          </p:cNvPr>
          <p:cNvSpPr txBox="1"/>
          <p:nvPr/>
        </p:nvSpPr>
        <p:spPr>
          <a:xfrm>
            <a:off x="2243512" y="3365717"/>
            <a:ext cx="1546994" cy="444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  <a:buClr>
                <a:schemeClr val="accent1"/>
              </a:buClr>
            </a:pPr>
            <a:r>
              <a:rPr lang="en-CA" sz="1400" dirty="0"/>
              <a:t>c</a:t>
            </a:r>
            <a:r>
              <a:rPr lang="en-CA" sz="1400" dirty="0">
                <a:highlight>
                  <a:srgbClr val="FFFF00"/>
                </a:highlight>
              </a:rPr>
              <a:t>f</a:t>
            </a:r>
            <a:r>
              <a:rPr lang="en-CA" sz="1400" dirty="0"/>
              <a:t>DNA (originates from healthy cells)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89E3EAC-3DC9-FDCC-DA86-3A2BF8CB4465}"/>
                  </a:ext>
                </a:extLst>
              </p14:cNvPr>
              <p14:cNvContentPartPr/>
              <p14:nvPr/>
            </p14:nvContentPartPr>
            <p14:xfrm>
              <a:off x="5956973" y="2261516"/>
              <a:ext cx="383400" cy="483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89E3EAC-3DC9-FDCC-DA86-3A2BF8CB446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48333" y="2252516"/>
                <a:ext cx="40104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DDF9D10-7D96-66ED-A333-CD9B04FD8CAE}"/>
                  </a:ext>
                </a:extLst>
              </p14:cNvPr>
              <p14:cNvContentPartPr/>
              <p14:nvPr/>
            </p14:nvContentPartPr>
            <p14:xfrm>
              <a:off x="6821693" y="1076756"/>
              <a:ext cx="450720" cy="403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DDF9D10-7D96-66ED-A333-CD9B04FD8C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13053" y="1067756"/>
                <a:ext cx="46836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775D542-A2FE-B440-54CB-CDDB8698B78F}"/>
                  </a:ext>
                </a:extLst>
              </p14:cNvPr>
              <p14:cNvContentPartPr/>
              <p14:nvPr/>
            </p14:nvContentPartPr>
            <p14:xfrm>
              <a:off x="5144453" y="905396"/>
              <a:ext cx="351720" cy="183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775D542-A2FE-B440-54CB-CDDB8698B78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35453" y="896756"/>
                <a:ext cx="369360" cy="20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2930E38-1300-1E7A-CF39-1BA4B8499EA3}"/>
              </a:ext>
            </a:extLst>
          </p:cNvPr>
          <p:cNvGrpSpPr/>
          <p:nvPr/>
        </p:nvGrpSpPr>
        <p:grpSpPr>
          <a:xfrm>
            <a:off x="8021933" y="1958396"/>
            <a:ext cx="176760" cy="202320"/>
            <a:chOff x="8021933" y="1958396"/>
            <a:chExt cx="176760" cy="20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20248C5-A746-DB4C-634E-C8263D583F2E}"/>
                    </a:ext>
                  </a:extLst>
                </p14:cNvPr>
                <p14:cNvContentPartPr/>
                <p14:nvPr/>
              </p14:nvContentPartPr>
              <p14:xfrm>
                <a:off x="8105813" y="2015636"/>
                <a:ext cx="10800" cy="8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20248C5-A746-DB4C-634E-C8263D583F2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097173" y="2006996"/>
                  <a:ext cx="284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EB6542C-C371-2FE3-4850-23BFC2BD20A1}"/>
                    </a:ext>
                  </a:extLst>
                </p14:cNvPr>
                <p14:cNvContentPartPr/>
                <p14:nvPr/>
              </p14:nvContentPartPr>
              <p14:xfrm>
                <a:off x="8021933" y="1958396"/>
                <a:ext cx="176760" cy="202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EB6542C-C371-2FE3-4850-23BFC2BD20A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12933" y="1949756"/>
                  <a:ext cx="19440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D7F6654-D2C0-376E-54F8-ECBDE1334846}"/>
                  </a:ext>
                </a:extLst>
              </p14:cNvPr>
              <p14:cNvContentPartPr/>
              <p14:nvPr/>
            </p14:nvContentPartPr>
            <p14:xfrm>
              <a:off x="7777493" y="3521876"/>
              <a:ext cx="417960" cy="290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D7F6654-D2C0-376E-54F8-ECBDE133484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68853" y="3512876"/>
                <a:ext cx="435600" cy="3078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FD1B2959-95CD-321A-DB3F-2D012C4C0E3B}"/>
              </a:ext>
            </a:extLst>
          </p:cNvPr>
          <p:cNvSpPr txBox="1">
            <a:spLocks/>
          </p:cNvSpPr>
          <p:nvPr/>
        </p:nvSpPr>
        <p:spPr>
          <a:xfrm>
            <a:off x="8493072" y="4429396"/>
            <a:ext cx="294378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62B452-442A-279B-60C2-DCB4204AD0E3}"/>
              </a:ext>
            </a:extLst>
          </p:cNvPr>
          <p:cNvSpPr txBox="1"/>
          <p:nvPr/>
        </p:nvSpPr>
        <p:spPr>
          <a:xfrm>
            <a:off x="4354410" y="4030826"/>
            <a:ext cx="85717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i="0" dirty="0">
                <a:effectLst/>
                <a:latin typeface="Arial" panose="020B0604020202020204" pitchFamily="34" charset="0"/>
              </a:rPr>
              <a:t>Rachel June Wong </a:t>
            </a:r>
            <a:r>
              <a:rPr lang="en-CA" sz="800" dirty="0"/>
              <a:t>(</a:t>
            </a:r>
            <a:r>
              <a:rPr lang="en-CA" sz="800" i="0" dirty="0">
                <a:effectLst/>
                <a:latin typeface="Arial" panose="020B0604020202020204" pitchFamily="34" charset="0"/>
              </a:rPr>
              <a:t>2017)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66753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D27453-50E8-BD50-6216-F2FB3768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51B62-2944-A14A-91BA-593A78991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Introduction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5AE1F-B1F1-BAB6-D0C5-C99CB4C6E35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b="0" dirty="0"/>
              <a:t>Detection with </a:t>
            </a:r>
            <a:r>
              <a:rPr lang="en-CA" dirty="0"/>
              <a:t>liquid Biopsies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/>
              <a:t>Blood samples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cfDNA </a:t>
            </a:r>
            <a:r>
              <a:rPr lang="en-CA" b="0" dirty="0"/>
              <a:t>(cell-free DNA)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/>
              <a:t>Healthy 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dirty="0"/>
              <a:t>Nanopore</a:t>
            </a:r>
            <a:r>
              <a:rPr lang="en-CA" b="0" dirty="0"/>
              <a:t> sequencing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/>
              <a:t>llumina</a:t>
            </a:r>
            <a:endParaRPr lang="en-CA" b="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 err="1"/>
              <a:t>ctDNA</a:t>
            </a:r>
            <a:r>
              <a:rPr lang="en-CA" dirty="0"/>
              <a:t> </a:t>
            </a:r>
            <a:r>
              <a:rPr lang="en-CA" b="0" dirty="0"/>
              <a:t>(circulating tumour DNA)</a:t>
            </a:r>
            <a:endParaRPr lang="en-CA" dirty="0"/>
          </a:p>
          <a:p>
            <a:pPr marL="496062" lvl="2" indent="-285750">
              <a:buFont typeface="Arial" panose="020B0604020202020204" pitchFamily="34" charset="0"/>
              <a:buChar char="•"/>
            </a:pPr>
            <a:endParaRPr lang="en-CA" b="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89E92A-7CC5-6F48-5BCF-25037714C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1F804-E687-9E80-658D-4AAC93777CF6}"/>
              </a:ext>
            </a:extLst>
          </p:cNvPr>
          <p:cNvSpPr txBox="1"/>
          <p:nvPr/>
        </p:nvSpPr>
        <p:spPr>
          <a:xfrm>
            <a:off x="4718346" y="4554632"/>
            <a:ext cx="85717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1" dirty="0">
                <a:effectLst/>
                <a:latin typeface="Arial" panose="020B0604020202020204" pitchFamily="34" charset="0"/>
              </a:rPr>
              <a:t>Berman et. al.(2022)</a:t>
            </a:r>
            <a:endParaRPr lang="en-US" sz="800" i="1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293C948-AB91-6748-E3CE-A131557EB23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502F27-1A66-BA68-4A95-86EF1E655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982" y="787576"/>
            <a:ext cx="3414435" cy="35295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F06280-C33D-E67E-626C-11BAA18D2E20}"/>
                  </a:ext>
                </a:extLst>
              </p14:cNvPr>
              <p14:cNvContentPartPr/>
              <p14:nvPr/>
            </p14:nvContentPartPr>
            <p14:xfrm>
              <a:off x="3678173" y="3935156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F06280-C33D-E67E-626C-11BAA18D2E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9173" y="392615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27B12EA-2DB2-5EF9-0AAF-9B65D03B0418}"/>
                  </a:ext>
                </a:extLst>
              </p14:cNvPr>
              <p14:cNvContentPartPr/>
              <p14:nvPr/>
            </p14:nvContentPartPr>
            <p14:xfrm>
              <a:off x="7330772" y="331672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27B12EA-2DB2-5EF9-0AAF-9B65D03B04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21772" y="330772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2E9C8FC-9B42-D0F7-A910-8FC42E682BEA}"/>
              </a:ext>
            </a:extLst>
          </p:cNvPr>
          <p:cNvSpPr txBox="1">
            <a:spLocks/>
          </p:cNvSpPr>
          <p:nvPr/>
        </p:nvSpPr>
        <p:spPr>
          <a:xfrm>
            <a:off x="8493072" y="4429396"/>
            <a:ext cx="294378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5FB9E5A-6E69-620A-28B0-BCB13E23048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36AC72-FE4A-9275-4489-AB6CD2F8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Technologies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CF259-3CA5-0AF9-D76A-EF1FD9C454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F4DB9-0E91-4A0A-79A0-1EEC3A11E7D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Griffin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/>
              <a:t>ML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DELFI 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/>
              <a:t>ML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err="1"/>
              <a:t>ichorCNA</a:t>
            </a:r>
            <a:endParaRPr lang="en-CA" b="1" dirty="0"/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/>
              <a:t>HMM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/>
              <a:t>Bayesian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3E4682-890E-5187-7B71-CACE99551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pic>
        <p:nvPicPr>
          <p:cNvPr id="6146" name="Picture 2" descr="New computational tools widen horizons for liquid biopsies">
            <a:extLst>
              <a:ext uri="{FF2B5EF4-FFF2-40B4-BE49-F238E27FC236}">
                <a16:creationId xmlns:a16="http://schemas.microsoft.com/office/drawing/2014/main" id="{FE4CAE5F-55D6-0476-45B7-2170F8257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018" y="574390"/>
            <a:ext cx="3085858" cy="161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E1D0D-0AE6-2EC3-1C8F-BFEEC28A0FA6}"/>
              </a:ext>
            </a:extLst>
          </p:cNvPr>
          <p:cNvSpPr txBox="1"/>
          <p:nvPr/>
        </p:nvSpPr>
        <p:spPr>
          <a:xfrm>
            <a:off x="3994080" y="2190715"/>
            <a:ext cx="474425" cy="2139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00"/>
              </a:lnSpc>
              <a:buClr>
                <a:schemeClr val="accent1"/>
              </a:buClr>
            </a:pPr>
            <a:r>
              <a:rPr lang="en-CA" sz="1400" dirty="0"/>
              <a:t>Griffin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D56511-B5B9-760F-6156-0AF520277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649" y="2290230"/>
            <a:ext cx="2848934" cy="13351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305F3E-B946-71CE-7676-2BB1E4DBF02B}"/>
              </a:ext>
            </a:extLst>
          </p:cNvPr>
          <p:cNvSpPr txBox="1"/>
          <p:nvPr/>
        </p:nvSpPr>
        <p:spPr>
          <a:xfrm>
            <a:off x="5928649" y="3617869"/>
            <a:ext cx="508152" cy="2139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00"/>
              </a:lnSpc>
              <a:buClr>
                <a:schemeClr val="accent1"/>
              </a:buClr>
            </a:pPr>
            <a:r>
              <a:rPr lang="en-CA" sz="1400" dirty="0"/>
              <a:t>DELFI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6F7C3C-13BD-AAAD-3664-DC42547FA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316" y="2543024"/>
            <a:ext cx="1734169" cy="2279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CE4F1A-AE42-6FBE-0D26-402EC85F9330}"/>
              </a:ext>
            </a:extLst>
          </p:cNvPr>
          <p:cNvSpPr txBox="1"/>
          <p:nvPr/>
        </p:nvSpPr>
        <p:spPr>
          <a:xfrm>
            <a:off x="4956409" y="4493481"/>
            <a:ext cx="767839" cy="2139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00"/>
              </a:lnSpc>
              <a:buClr>
                <a:schemeClr val="accent1"/>
              </a:buClr>
            </a:pPr>
            <a:r>
              <a:rPr lang="en-CA" sz="1400" dirty="0" err="1"/>
              <a:t>ichorCNA</a:t>
            </a:r>
            <a:endParaRPr lang="en-CA" sz="1400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E7D42D19-BD00-D377-2028-AFBBF7772989}"/>
              </a:ext>
            </a:extLst>
          </p:cNvPr>
          <p:cNvSpPr txBox="1">
            <a:spLocks/>
          </p:cNvSpPr>
          <p:nvPr/>
        </p:nvSpPr>
        <p:spPr>
          <a:xfrm>
            <a:off x="8493072" y="4429396"/>
            <a:ext cx="294378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4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37FE-8A74-73CB-91B0-DA65D5EDD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C41F9-9AC6-58FA-2AD9-431BD41163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Fragmentation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Nucleosome Occupancy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A0809-2057-D13F-FAA8-167F78CD4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CEA0EF83-5C70-1439-2B62-A23272C576BB}"/>
              </a:ext>
            </a:extLst>
          </p:cNvPr>
          <p:cNvSpPr txBox="1">
            <a:spLocks/>
          </p:cNvSpPr>
          <p:nvPr/>
        </p:nvSpPr>
        <p:spPr>
          <a:xfrm>
            <a:off x="8493072" y="4429396"/>
            <a:ext cx="294378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8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4B299166-6521-25E8-3119-46A1D72A0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488" y="1273629"/>
            <a:ext cx="8963025" cy="2704542"/>
          </a:xfrm>
          <a:noFill/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22167B53-CA73-74AC-57B9-90FAA29B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F42482C3-3680-A348-83F8-C0AE45DBAB1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0466D3-726F-29F6-2C7C-CD185A147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ONTARIO INSTITUTE FOR CANCER RESEARCH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276D6-3632-2546-7EAE-FB6194E81115}"/>
              </a:ext>
            </a:extLst>
          </p:cNvPr>
          <p:cNvSpPr txBox="1"/>
          <p:nvPr/>
        </p:nvSpPr>
        <p:spPr>
          <a:xfrm>
            <a:off x="826179" y="4080471"/>
            <a:ext cx="987450" cy="196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00"/>
              </a:lnSpc>
              <a:buClr>
                <a:schemeClr val="accent1"/>
              </a:buClr>
            </a:pPr>
            <a:r>
              <a:rPr lang="en-CA" sz="800" dirty="0" err="1"/>
              <a:t>Katsman</a:t>
            </a:r>
            <a:r>
              <a:rPr lang="en-CA" sz="800" dirty="0"/>
              <a:t> et.al. (2022)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72388C90-E731-30AD-4458-CCC9FCD2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347472"/>
          </a:xfrm>
        </p:spPr>
        <p:txBody>
          <a:bodyPr/>
          <a:lstStyle/>
          <a:p>
            <a:r>
              <a:rPr lang="en-CA" dirty="0"/>
              <a:t>Fragmentation Lengths</a:t>
            </a:r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1ED3C81-7C67-33A2-A8C1-E3B8D5DB57C1}"/>
              </a:ext>
            </a:extLst>
          </p:cNvPr>
          <p:cNvSpPr txBox="1">
            <a:spLocks/>
          </p:cNvSpPr>
          <p:nvPr/>
        </p:nvSpPr>
        <p:spPr>
          <a:xfrm>
            <a:off x="8493072" y="4429396"/>
            <a:ext cx="294378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5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D27453-50E8-BD50-6216-F2FB3768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Wilcoxon Rank Sum Test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51B62-2944-A14A-91BA-593A78991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Fragmentation features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5AE1F-B1F1-BAB6-D0C5-C99CB4C6E35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823699"/>
            <a:ext cx="3419856" cy="2746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dirty="0"/>
              <a:t>No normal assumption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 equal variance assumption</a:t>
            </a:r>
            <a:endParaRPr lang="en-US" b="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CA" b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89E92A-7CC5-6F48-5BCF-25037714C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2B7049-1A7B-A6C1-F2CC-1A5C65763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411" y="722376"/>
            <a:ext cx="2381099" cy="31430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265862-4006-B215-4B9F-BAF9D3633766}"/>
              </a:ext>
            </a:extLst>
          </p:cNvPr>
          <p:cNvSpPr txBox="1"/>
          <p:nvPr/>
        </p:nvSpPr>
        <p:spPr>
          <a:xfrm>
            <a:off x="5599648" y="3899936"/>
            <a:ext cx="1234312" cy="2139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00"/>
              </a:lnSpc>
              <a:buClr>
                <a:schemeClr val="accent1"/>
              </a:buClr>
            </a:pPr>
            <a:r>
              <a:rPr lang="en-CA" sz="1400" dirty="0"/>
              <a:t>Frank Wilcoxon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D645A684-8B3C-4D17-2677-4A27113FFD06}"/>
              </a:ext>
            </a:extLst>
          </p:cNvPr>
          <p:cNvSpPr txBox="1">
            <a:spLocks/>
          </p:cNvSpPr>
          <p:nvPr/>
        </p:nvSpPr>
        <p:spPr>
          <a:xfrm>
            <a:off x="8493072" y="4429396"/>
            <a:ext cx="294378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7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22167B53-CA73-74AC-57B9-90FAA29B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F42482C3-3680-A348-83F8-C0AE45DBAB1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0466D3-726F-29F6-2C7C-CD185A147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ONTARIO INSTITUTE FOR CANCER RESEARCH </a:t>
            </a:r>
          </a:p>
        </p:txBody>
      </p:sp>
      <p:pic>
        <p:nvPicPr>
          <p:cNvPr id="6" name="Picture 5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76D3B73C-2ED5-E633-D594-719301E8F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6" y="256854"/>
            <a:ext cx="4856991" cy="27901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EB8A01-4115-A93A-BCE0-6B1BAB97E8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3"/>
          <a:stretch/>
        </p:blipFill>
        <p:spPr>
          <a:xfrm>
            <a:off x="2794570" y="1332710"/>
            <a:ext cx="4448711" cy="2976478"/>
          </a:xfrm>
          <a:prstGeom prst="rect">
            <a:avLst/>
          </a:prstGeom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3B232868-4C16-73CD-9A4D-F4DA067499C8}"/>
              </a:ext>
            </a:extLst>
          </p:cNvPr>
          <p:cNvSpPr txBox="1">
            <a:spLocks/>
          </p:cNvSpPr>
          <p:nvPr/>
        </p:nvSpPr>
        <p:spPr>
          <a:xfrm>
            <a:off x="8493072" y="4429396"/>
            <a:ext cx="294378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1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A18D295-E700-EAA3-88C3-1D606CD38DE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15DF42-6555-F399-B5C6-471EB3AF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57610-9FA6-2F0F-62C1-7EC2C8701D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Wilcoxon test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53C16-112C-187A-0F20-F4B0FB11ACA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Snyder et.al. </a:t>
            </a:r>
            <a:r>
              <a:rPr lang="en-CA" dirty="0" err="1"/>
              <a:t>cfNDA</a:t>
            </a:r>
            <a:r>
              <a:rPr lang="en-CA" dirty="0"/>
              <a:t> lengths for cancer and healthy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Compare the lengths 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dirty="0"/>
              <a:t>Wilcoxon test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b="0" dirty="0"/>
              <a:t>Rounded p-values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E45D96-7D92-5545-5FCA-631756F21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9E80A7-1C2F-31A3-8549-D80983035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61" y="2804318"/>
            <a:ext cx="8661325" cy="18719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7BCA8B-1635-B2B5-EB84-2F01480CB9DE}"/>
              </a:ext>
            </a:extLst>
          </p:cNvPr>
          <p:cNvSpPr txBox="1"/>
          <p:nvPr/>
        </p:nvSpPr>
        <p:spPr>
          <a:xfrm>
            <a:off x="303061" y="2484556"/>
            <a:ext cx="1243930" cy="2139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00"/>
              </a:lnSpc>
              <a:buClr>
                <a:schemeClr val="accent1"/>
              </a:buClr>
            </a:pPr>
            <a:r>
              <a:rPr lang="en-CA" sz="1400" dirty="0"/>
              <a:t>Sample Output: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1EE8961E-4FDA-20A4-E941-8B37CBFCF79E}"/>
              </a:ext>
            </a:extLst>
          </p:cNvPr>
          <p:cNvSpPr txBox="1">
            <a:spLocks/>
          </p:cNvSpPr>
          <p:nvPr/>
        </p:nvSpPr>
        <p:spPr>
          <a:xfrm>
            <a:off x="8493072" y="4429396"/>
            <a:ext cx="294378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32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New OICR Palette 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65BC45"/>
      </a:accent1>
      <a:accent2>
        <a:srgbClr val="95D5D1"/>
      </a:accent2>
      <a:accent3>
        <a:srgbClr val="0099AD"/>
      </a:accent3>
      <a:accent4>
        <a:srgbClr val="C7C7C0"/>
      </a:accent4>
      <a:accent5>
        <a:srgbClr val="FFFFFF"/>
      </a:accent5>
      <a:accent6>
        <a:srgbClr val="FFFFFF"/>
      </a:accent6>
      <a:hlink>
        <a:srgbClr val="000000"/>
      </a:hlink>
      <a:folHlink>
        <a:srgbClr val="65BC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ts val="1800"/>
          </a:lnSpc>
          <a:buClr>
            <a:schemeClr val="accent1"/>
          </a:buCl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62597E8678AB4CB54CD866F467DB71" ma:contentTypeVersion="7" ma:contentTypeDescription="Create a new document." ma:contentTypeScope="" ma:versionID="d9578f09da2b13ff88e4c9f079beb822">
  <xsd:schema xmlns:xsd="http://www.w3.org/2001/XMLSchema" xmlns:xs="http://www.w3.org/2001/XMLSchema" xmlns:p="http://schemas.microsoft.com/office/2006/metadata/properties" xmlns:ns2="56608fbf-11d2-47b9-ab04-852637afef3f" xmlns:ns3="0cab7421-78c9-4626-b832-3d26f335f0f7" targetNamespace="http://schemas.microsoft.com/office/2006/metadata/properties" ma:root="true" ma:fieldsID="e8ff96f0bb8e2096a819c340ac19b5ff" ns2:_="" ns3:_="">
    <xsd:import namespace="56608fbf-11d2-47b9-ab04-852637afef3f"/>
    <xsd:import namespace="0cab7421-78c9-4626-b832-3d26f335f0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Documenttyp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608fbf-11d2-47b9-ab04-852637afef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type" ma:index="10" nillable="true" ma:displayName="Document type" ma:format="Dropdown" ma:internalName="Documenttype">
      <xsd:simpleType>
        <xsd:restriction base="dms:Choice">
          <xsd:enumeration value="Resource"/>
          <xsd:enumeration value="Presentation template"/>
          <xsd:enumeration value="Poster template"/>
          <xsd:enumeration value="Deprecated template"/>
          <xsd:enumeration value="Document template"/>
        </xsd:restriction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ab7421-78c9-4626-b832-3d26f335f0f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type xmlns="56608fbf-11d2-47b9-ab04-852637afef3f">Presentation template</Documenttype>
  </documentManagement>
</p:properties>
</file>

<file path=customXml/itemProps1.xml><?xml version="1.0" encoding="utf-8"?>
<ds:datastoreItem xmlns:ds="http://schemas.openxmlformats.org/officeDocument/2006/customXml" ds:itemID="{1B36D1FC-1971-47CB-910E-5A9D13D6B5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561A4D-4048-4A9A-B102-49B3C06B52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608fbf-11d2-47b9-ab04-852637afef3f"/>
    <ds:schemaRef ds:uri="0cab7421-78c9-4626-b832-3d26f335f0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34C42B-F2F0-4BEC-88E8-5CCBE6FCE616}">
  <ds:schemaRefs>
    <ds:schemaRef ds:uri="http://purl.org/dc/dcmitype/"/>
    <ds:schemaRef ds:uri="http://schemas.openxmlformats.org/package/2006/metadata/core-properties"/>
    <ds:schemaRef ds:uri="0cab7421-78c9-4626-b832-3d26f335f0f7"/>
    <ds:schemaRef ds:uri="http://schemas.microsoft.com/office/2006/documentManagement/types"/>
    <ds:schemaRef ds:uri="56608fbf-11d2-47b9-ab04-852637afef3f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5120</TotalTime>
  <Words>466</Words>
  <Application>Microsoft Office PowerPoint</Application>
  <PresentationFormat>On-screen Show (16:9)</PresentationFormat>
  <Paragraphs>154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Office Theme</vt:lpstr>
      <vt:lpstr>Simpson Lab Meeting</vt:lpstr>
      <vt:lpstr>Section I</vt:lpstr>
      <vt:lpstr>Motivation</vt:lpstr>
      <vt:lpstr>Current Technologies</vt:lpstr>
      <vt:lpstr>Methods</vt:lpstr>
      <vt:lpstr>Fragmentation Lengths</vt:lpstr>
      <vt:lpstr>Wilcoxon Rank Sum Test</vt:lpstr>
      <vt:lpstr>PowerPoint Presentation</vt:lpstr>
      <vt:lpstr>Results</vt:lpstr>
      <vt:lpstr>Code:</vt:lpstr>
      <vt:lpstr>Nucleosome Coverage</vt:lpstr>
      <vt:lpstr>Nucleosome occupancy</vt:lpstr>
      <vt:lpstr>Results</vt:lpstr>
      <vt:lpstr>Code:</vt:lpstr>
      <vt:lpstr>cfDNAfragmentomics</vt:lpstr>
      <vt:lpstr>Next Steps…</vt:lpstr>
      <vt:lpstr>See paper for Complete set of references</vt:lpstr>
      <vt:lpstr>PowerPoint Presentation</vt:lpstr>
    </vt:vector>
  </TitlesOfParts>
  <Company>Stokely Design Assoicates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Stokely</dc:creator>
  <cp:lastModifiedBy>Yasamin Nouri Jelyani</cp:lastModifiedBy>
  <cp:revision>187</cp:revision>
  <dcterms:created xsi:type="dcterms:W3CDTF">2018-06-12T18:03:16Z</dcterms:created>
  <dcterms:modified xsi:type="dcterms:W3CDTF">2023-04-06T13:23:53Z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0x0101005462597E8678AB4CB54CD866F467DB71</vt:lpwstr>
  </property>
</Properties>
</file>