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p:cViewPr>
        <p:scale>
          <a:sx n="76" d="100"/>
          <a:sy n="76" d="100"/>
        </p:scale>
        <p:origin x="-50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pPr/>
              <a:t>03-04-2024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pPr/>
              <a:t>‹#›</a:t>
            </a:fld>
            <a:endParaRPr lang="en-IN"/>
          </a:p>
        </p:txBody>
      </p:sp>
    </p:spTree>
    <p:extLst>
      <p:ext uri="{BB962C8B-B14F-4D97-AF65-F5344CB8AC3E}">
        <p14:creationId xmlns:p14="http://schemas.microsoft.com/office/powerpoint/2010/main" val="15824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pPr/>
              <a:t>2</a:t>
            </a:fld>
            <a:endParaRPr lang="en-IN"/>
          </a:p>
        </p:txBody>
      </p:sp>
    </p:spTree>
    <p:extLst>
      <p:ext uri="{BB962C8B-B14F-4D97-AF65-F5344CB8AC3E}">
        <p14:creationId xmlns:p14="http://schemas.microsoft.com/office/powerpoint/2010/main" val="140174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1747837" y="2699045"/>
            <a:ext cx="9034528" cy="2530180"/>
          </a:xfrm>
          <a:prstGeom prst="rect">
            <a:avLst/>
          </a:prstGeom>
        </p:spPr>
        <p:txBody>
          <a:bodyPr vert="horz" wrap="square" lIns="0" tIns="16510" rIns="0" bIns="0" rtlCol="0">
            <a:spAutoFit/>
          </a:bodyPr>
          <a:lstStyle/>
          <a:p>
            <a:pPr marL="12700" algn="l">
              <a:lnSpc>
                <a:spcPct val="100000"/>
              </a:lnSpc>
              <a:spcBef>
                <a:spcPts val="130"/>
              </a:spcBef>
            </a:pPr>
            <a:r>
              <a:rPr lang="en-US" sz="3200" b="1" dirty="0" smtClean="0">
                <a:latin typeface="Times New Roman" pitchFamily="18" charset="0"/>
                <a:cs typeface="Times New Roman" pitchFamily="18" charset="0"/>
              </a:rPr>
              <a:t>NAME:</a:t>
            </a:r>
            <a:r>
              <a:rPr lang="en-US" sz="3200" dirty="0" smtClean="0">
                <a:latin typeface="Times New Roman" pitchFamily="18" charset="0"/>
                <a:cs typeface="Times New Roman" pitchFamily="18" charset="0"/>
              </a:rPr>
              <a:t>YASAR A</a:t>
            </a:r>
            <a:endParaRPr lang="en-US" sz="3200" dirty="0">
              <a:latin typeface="Times New Roman" pitchFamily="18" charset="0"/>
              <a:cs typeface="Times New Roman" pitchFamily="18" charset="0"/>
            </a:endParaRPr>
          </a:p>
          <a:p>
            <a:pPr marL="12700" algn="l">
              <a:lnSpc>
                <a:spcPct val="100000"/>
              </a:lnSpc>
              <a:spcBef>
                <a:spcPts val="130"/>
              </a:spcBef>
            </a:pPr>
            <a:r>
              <a:rPr lang="en-US" sz="3200" b="1" dirty="0" smtClean="0">
                <a:latin typeface="Times New Roman" pitchFamily="18" charset="0"/>
                <a:cs typeface="Times New Roman" pitchFamily="18" charset="0"/>
              </a:rPr>
              <a:t>REGISTER NO:</a:t>
            </a:r>
            <a:r>
              <a:rPr lang="en-US" sz="3200" dirty="0" smtClean="0">
                <a:latin typeface="Times New Roman" pitchFamily="18" charset="0"/>
                <a:cs typeface="Times New Roman" pitchFamily="18" charset="0"/>
              </a:rPr>
              <a:t>211521104185</a:t>
            </a:r>
          </a:p>
          <a:p>
            <a:pPr marL="12700" algn="l">
              <a:spcBef>
                <a:spcPts val="130"/>
              </a:spcBef>
            </a:pPr>
            <a:r>
              <a:rPr lang="en-US" sz="3200" b="1" dirty="0" smtClean="0">
                <a:latin typeface="Times New Roman" pitchFamily="18" charset="0"/>
                <a:cs typeface="Times New Roman" pitchFamily="18" charset="0"/>
              </a:rPr>
              <a:t>DEPT:</a:t>
            </a:r>
            <a:r>
              <a:rPr lang="en-US" sz="3200" dirty="0" smtClean="0">
                <a:solidFill>
                  <a:schemeClr val="tx1">
                    <a:lumMod val="95000"/>
                    <a:lumOff val="5000"/>
                  </a:schemeClr>
                </a:solidFill>
                <a:latin typeface="Times New Roman" pitchFamily="18" charset="0"/>
                <a:cs typeface="Times New Roman" pitchFamily="18" charset="0"/>
              </a:rPr>
              <a:t>COMPUTER SCIENCE ENGINEERING</a:t>
            </a:r>
          </a:p>
          <a:p>
            <a:pPr marL="12700" algn="l">
              <a:lnSpc>
                <a:spcPct val="100000"/>
              </a:lnSpc>
              <a:spcBef>
                <a:spcPts val="130"/>
              </a:spcBef>
            </a:pPr>
            <a:endParaRPr lang="en-US" sz="3200" dirty="0">
              <a:latin typeface="Times New Roman" pitchFamily="18" charset="0"/>
              <a:cs typeface="Times New Roman" pitchFamily="18" charset="0"/>
            </a:endParaRPr>
          </a:p>
          <a:p>
            <a:pPr marL="12700" algn="l">
              <a:lnSpc>
                <a:spcPct val="100000"/>
              </a:lnSpc>
              <a:spcBef>
                <a:spcPts val="130"/>
              </a:spcBef>
            </a:pP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0" name="TextBox 9"/>
          <p:cNvSpPr txBox="1"/>
          <p:nvPr/>
        </p:nvSpPr>
        <p:spPr>
          <a:xfrm>
            <a:off x="1295400" y="1432740"/>
            <a:ext cx="7696200" cy="4154984"/>
          </a:xfrm>
          <a:prstGeom prst="rect">
            <a:avLst/>
          </a:prstGeom>
          <a:noFill/>
        </p:spPr>
        <p:txBody>
          <a:bodyPr wrap="square" rtlCol="0">
            <a:spAutoFit/>
          </a:bodyPr>
          <a:lstStyle/>
          <a:p>
            <a:pPr algn="l">
              <a:lnSpc>
                <a:spcPct val="150000"/>
              </a:lnSpc>
            </a:pPr>
            <a:r>
              <a:rPr lang="en-US" sz="1600" b="0" i="0" dirty="0">
                <a:solidFill>
                  <a:schemeClr val="tx1"/>
                </a:solidFill>
                <a:effectLst/>
                <a:latin typeface="Söhne"/>
              </a:rPr>
              <a:t>These models utilize techniques such as generative adversarial networks (GANs) or variational autoencoders (VAEs) to generate images based on the patterns and features learned from vast amounts of training data.</a:t>
            </a:r>
          </a:p>
          <a:p>
            <a:pPr algn="l">
              <a:lnSpc>
                <a:spcPct val="150000"/>
              </a:lnSpc>
            </a:pPr>
            <a:endParaRPr lang="en-US" sz="1600" b="0" i="0" dirty="0">
              <a:solidFill>
                <a:schemeClr val="tx1"/>
              </a:solidFill>
              <a:effectLst/>
              <a:latin typeface="Söhne"/>
            </a:endParaRPr>
          </a:p>
          <a:p>
            <a:pPr algn="l">
              <a:lnSpc>
                <a:spcPct val="150000"/>
              </a:lnSpc>
            </a:pPr>
            <a:r>
              <a:rPr lang="en-US" sz="1600" b="0" i="0" dirty="0">
                <a:solidFill>
                  <a:schemeClr val="tx1"/>
                </a:solidFill>
                <a:effectLst/>
                <a:latin typeface="Söhne"/>
              </a:rPr>
              <a:t>The quality of generated images can vary depending on factors such as the architecture of the model, the size and quality of the training dataset, and the specific task the model is trained on. Some AI-generated images may be nearly indistinguishable from real photographs, while others may exhibit surreal or abstract characteristics.</a:t>
            </a:r>
          </a:p>
          <a:p>
            <a:r>
              <a:rPr lang="en-US" sz="1600" dirty="0">
                <a:solidFill>
                  <a:schemeClr val="tx1"/>
                </a:solidFill>
              </a:rPr>
              <a:t/>
            </a:r>
            <a:br>
              <a:rPr lang="en-US" sz="1600" dirty="0">
                <a:solidFill>
                  <a:schemeClr val="tx1"/>
                </a:solidFill>
              </a:rPr>
            </a:br>
            <a:r>
              <a:rPr lang="en-US" sz="1600" dirty="0">
                <a:solidFill>
                  <a:schemeClr val="tx1"/>
                </a:solidFill>
              </a:rPr>
              <a:t/>
            </a:r>
            <a:br>
              <a:rPr lang="en-US" sz="1600" dirty="0">
                <a:solidFill>
                  <a:schemeClr val="tx1"/>
                </a:solidFill>
              </a:rPr>
            </a:br>
            <a:endParaRPr lang="en-IN" sz="1600" dirty="0">
              <a:solidFill>
                <a:schemeClr val="tx1"/>
              </a:solidFill>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896078"/>
          </a:xfrm>
          <a:prstGeom prst="rect">
            <a:avLst/>
          </a:prstGeom>
        </p:spPr>
        <p:txBody>
          <a:bodyPr vert="horz" wrap="square" lIns="0" tIns="460692" rIns="0" bIns="0" rtlCol="0">
            <a:spAutoFit/>
          </a:bodyPr>
          <a:lstStyle/>
          <a:p>
            <a:pPr marL="193675">
              <a:lnSpc>
                <a:spcPct val="100000"/>
              </a:lnSpc>
              <a:spcBef>
                <a:spcPts val="130"/>
              </a:spcBef>
            </a:pPr>
            <a:r>
              <a:rPr lang="en-US" sz="2800" dirty="0" smtClean="0"/>
              <a:t>PICTURE CREATION USING GNN</a:t>
            </a:r>
            <a:endParaRPr lang="en-US" sz="28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739775" y="1990359"/>
            <a:ext cx="8234426" cy="3662541"/>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Söhne"/>
              </a:rPr>
              <a:t>Training Phase</a:t>
            </a:r>
            <a:r>
              <a:rPr lang="en-US" b="0" i="0" dirty="0">
                <a:solidFill>
                  <a:schemeClr val="tx1"/>
                </a:solidFill>
                <a:effectLst/>
                <a:latin typeface="Söhne"/>
              </a:rPr>
              <a:t>: During this phase, two neural networks are trained simultaneously:</a:t>
            </a:r>
          </a:p>
          <a:p>
            <a:pPr marL="742950" lvl="1" indent="-285750" algn="l">
              <a:buFont typeface="+mj-lt"/>
              <a:buAutoNum type="arabicPeriod"/>
            </a:pPr>
            <a:r>
              <a:rPr lang="en-US" b="1" i="0" dirty="0">
                <a:solidFill>
                  <a:schemeClr val="tx1"/>
                </a:solidFill>
                <a:effectLst/>
                <a:latin typeface="Söhne"/>
              </a:rPr>
              <a:t>Generator</a:t>
            </a:r>
            <a:r>
              <a:rPr lang="en-US" b="0" i="0" dirty="0">
                <a:solidFill>
                  <a:schemeClr val="tx1"/>
                </a:solidFill>
                <a:effectLst/>
                <a:latin typeface="Söhne"/>
              </a:rPr>
              <a:t>: This network generates images from random noise or a seed. It starts by creating noisy images but improves over time to produce realistic ones.</a:t>
            </a:r>
          </a:p>
          <a:p>
            <a:pPr marL="742950" lvl="1" indent="-285750" algn="l">
              <a:buFont typeface="+mj-lt"/>
              <a:buAutoNum type="arabicPeriod"/>
            </a:pPr>
            <a:r>
              <a:rPr lang="en-US" b="1" i="0" dirty="0">
                <a:solidFill>
                  <a:schemeClr val="tx1"/>
                </a:solidFill>
                <a:effectLst/>
                <a:latin typeface="Söhne"/>
              </a:rPr>
              <a:t>Discriminator</a:t>
            </a:r>
            <a:r>
              <a:rPr lang="en-US" b="0" i="0" dirty="0">
                <a:solidFill>
                  <a:schemeClr val="tx1"/>
                </a:solidFill>
                <a:effectLst/>
                <a:latin typeface="Söhne"/>
              </a:rPr>
              <a:t>: This network's job is to distinguish between real images from a dataset and fake images produced by the generator. It learns to improve its ability to differentiate as training progresses.</a:t>
            </a:r>
          </a:p>
          <a:p>
            <a:pPr marL="742950" lvl="1" indent="-285750"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Generation Phase</a:t>
            </a:r>
            <a:r>
              <a:rPr lang="en-US" b="0" i="0" dirty="0">
                <a:solidFill>
                  <a:schemeClr val="tx1"/>
                </a:solidFill>
                <a:effectLst/>
                <a:latin typeface="Söhne"/>
              </a:rPr>
              <a:t>: Once trained, the generator network can be used independently to produce new images. You provide it with random noise as input, and it outputs an image. The quality of generated images depends on the quality of training data, network architecture, and training parameters.</a:t>
            </a:r>
          </a:p>
          <a:p>
            <a:pPr algn="just"/>
            <a:r>
              <a:rPr lang="en-US" sz="1600" dirty="0">
                <a:solidFill>
                  <a:schemeClr val="tx1"/>
                </a:solidFill>
              </a:rPr>
              <a:t>..</a:t>
            </a:r>
            <a:endParaRPr lang="en-IN" sz="1600" dirty="0">
              <a:solidFill>
                <a:schemeClr val="tx1"/>
              </a:solidFill>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2209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5" name="TextBox 24"/>
          <p:cNvSpPr txBox="1"/>
          <p:nvPr/>
        </p:nvSpPr>
        <p:spPr>
          <a:xfrm>
            <a:off x="1639252" y="1676400"/>
            <a:ext cx="7809548" cy="3000821"/>
          </a:xfrm>
          <a:prstGeom prst="rect">
            <a:avLst/>
          </a:prstGeom>
          <a:noFill/>
        </p:spPr>
        <p:txBody>
          <a:bodyPr wrap="square" rtlCol="0">
            <a:spAutoFit/>
          </a:bodyPr>
          <a:lstStyle/>
          <a:p>
            <a:pPr marL="342900" indent="-342900">
              <a:lnSpc>
                <a:spcPct val="150000"/>
              </a:lnSpc>
              <a:buAutoNum type="arabicPeriod"/>
            </a:pPr>
            <a:r>
              <a:rPr lang="en-US" dirty="0"/>
              <a:t>Problem Statement</a:t>
            </a:r>
          </a:p>
          <a:p>
            <a:pPr marL="342900" indent="-342900">
              <a:lnSpc>
                <a:spcPct val="150000"/>
              </a:lnSpc>
              <a:buAutoNum type="arabicPeriod"/>
            </a:pPr>
            <a:r>
              <a:rPr lang="en-US" dirty="0"/>
              <a:t>Project Overview</a:t>
            </a:r>
          </a:p>
          <a:p>
            <a:pPr marL="342900" indent="-342900">
              <a:lnSpc>
                <a:spcPct val="150000"/>
              </a:lnSpc>
              <a:buAutoNum type="arabicPeriod"/>
            </a:pPr>
            <a:r>
              <a:rPr lang="en-US" dirty="0"/>
              <a:t>Who Are The End Users?</a:t>
            </a:r>
          </a:p>
          <a:p>
            <a:pPr marL="342900" indent="-342900">
              <a:lnSpc>
                <a:spcPct val="150000"/>
              </a:lnSpc>
              <a:buAutoNum type="arabicPeriod"/>
            </a:pPr>
            <a:r>
              <a:rPr lang="en-US" dirty="0"/>
              <a:t>Your</a:t>
            </a:r>
            <a:r>
              <a:rPr lang="en-US" spc="-95" dirty="0"/>
              <a:t> </a:t>
            </a:r>
            <a:r>
              <a:rPr lang="en-US" spc="-10" dirty="0"/>
              <a:t>Solution </a:t>
            </a:r>
            <a:r>
              <a:rPr lang="en-US" spc="-345" dirty="0"/>
              <a:t> a   </a:t>
            </a:r>
            <a:r>
              <a:rPr lang="en-US" spc="-345" dirty="0" err="1"/>
              <a:t>nd</a:t>
            </a:r>
            <a:r>
              <a:rPr lang="en-US" spc="-345" dirty="0"/>
              <a:t>    </a:t>
            </a:r>
            <a:r>
              <a:rPr lang="en-US" dirty="0"/>
              <a:t>Its </a:t>
            </a:r>
            <a:r>
              <a:rPr lang="en-US" spc="-20" dirty="0"/>
              <a:t>Value</a:t>
            </a:r>
            <a:r>
              <a:rPr lang="en-US" spc="-120" dirty="0"/>
              <a:t> </a:t>
            </a:r>
            <a:r>
              <a:rPr lang="en-US" spc="-10" dirty="0"/>
              <a:t>Proposition</a:t>
            </a:r>
          </a:p>
          <a:p>
            <a:pPr marL="342900" indent="-342900">
              <a:lnSpc>
                <a:spcPct val="150000"/>
              </a:lnSpc>
              <a:buAutoNum type="arabicPeriod"/>
            </a:pPr>
            <a:r>
              <a:rPr lang="en-US" dirty="0"/>
              <a:t>The Wow In Your Solution</a:t>
            </a:r>
          </a:p>
          <a:p>
            <a:pPr marL="342900" indent="-342900">
              <a:lnSpc>
                <a:spcPct val="150000"/>
              </a:lnSpc>
              <a:buAutoNum type="arabicPeriod"/>
            </a:pPr>
            <a:r>
              <a:rPr lang="en-US" dirty="0"/>
              <a:t>Modeling</a:t>
            </a:r>
          </a:p>
          <a:p>
            <a:pPr marL="342900" indent="-342900">
              <a:lnSpc>
                <a:spcPct val="150000"/>
              </a:lnSpc>
              <a:buAutoNum type="arabicPeriod"/>
            </a:pPr>
            <a:r>
              <a:rPr lang="en-US" dirty="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p:cNvSpPr txBox="1"/>
          <p:nvPr/>
        </p:nvSpPr>
        <p:spPr>
          <a:xfrm>
            <a:off x="1295400" y="1829029"/>
            <a:ext cx="8077200" cy="3416320"/>
          </a:xfrm>
          <a:prstGeom prst="rect">
            <a:avLst/>
          </a:prstGeom>
          <a:noFill/>
        </p:spPr>
        <p:txBody>
          <a:bodyPr wrap="square" rtlCol="0">
            <a:spAutoFit/>
          </a:bodyPr>
          <a:lstStyle/>
          <a:p>
            <a:pPr>
              <a:lnSpc>
                <a:spcPct val="150000"/>
              </a:lnSpc>
            </a:pPr>
            <a:r>
              <a:rPr lang="en-US" dirty="0" smtClean="0">
                <a:solidFill>
                  <a:schemeClr val="tx1"/>
                </a:solidFill>
                <a:latin typeface="Söhne"/>
              </a:rPr>
              <a:t>Picture </a:t>
            </a:r>
            <a:r>
              <a:rPr lang="en-US" dirty="0">
                <a:solidFill>
                  <a:schemeClr val="tx1"/>
                </a:solidFill>
                <a:latin typeface="Söhne"/>
              </a:rPr>
              <a:t>c</a:t>
            </a:r>
            <a:r>
              <a:rPr lang="en-US" dirty="0" smtClean="0">
                <a:solidFill>
                  <a:schemeClr val="tx1"/>
                </a:solidFill>
                <a:latin typeface="Söhne"/>
              </a:rPr>
              <a:t>reation</a:t>
            </a:r>
            <a:r>
              <a:rPr lang="en-US" b="0" i="0" dirty="0" smtClean="0">
                <a:solidFill>
                  <a:schemeClr val="tx1"/>
                </a:solidFill>
                <a:effectLst/>
                <a:latin typeface="Söhne"/>
              </a:rPr>
              <a:t> </a:t>
            </a:r>
            <a:r>
              <a:rPr lang="en-US" b="0" i="0" dirty="0">
                <a:solidFill>
                  <a:schemeClr val="tx1"/>
                </a:solidFill>
                <a:effectLst/>
                <a:latin typeface="Söhne"/>
              </a:rPr>
              <a:t>using Generative Adversarial Networks (GANs) is a challenging task with numerous practical applications, ranging from artistic creation to data augmentation in computer vision tasks. Despite the progress made in recent years, there remain significant challenges in producing high-quality, diverse, and realistic images consistently. The problem statement revolves around developing novel techniques and architectures within the framework of Generative AI.</a:t>
            </a:r>
            <a:r>
              <a:rPr lang="en-US" dirty="0">
                <a:solidFill>
                  <a:schemeClr val="tx1"/>
                </a:solidFill>
              </a:rPr>
              <a:t/>
            </a:r>
            <a:br>
              <a:rPr lang="en-US" dirty="0">
                <a:solidFill>
                  <a:schemeClr val="tx1"/>
                </a:solidFill>
              </a:rPr>
            </a:br>
            <a:endParaRPr lang="en-IN" dirty="0">
              <a:solidFill>
                <a:schemeClr val="tx1"/>
              </a:solidFill>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1447800" y="1905000"/>
            <a:ext cx="8153400" cy="2723823"/>
          </a:xfrm>
          <a:prstGeom prst="rect">
            <a:avLst/>
          </a:prstGeom>
          <a:noFill/>
        </p:spPr>
        <p:txBody>
          <a:bodyPr wrap="square" rtlCol="0">
            <a:spAutoFit/>
          </a:bodyPr>
          <a:lstStyle/>
          <a:p>
            <a:pPr algn="l">
              <a:lnSpc>
                <a:spcPct val="150000"/>
              </a:lnSpc>
            </a:pPr>
            <a:r>
              <a:rPr lang="en-US" b="0" i="0" dirty="0">
                <a:solidFill>
                  <a:schemeClr val="tx1"/>
                </a:solidFill>
                <a:effectLst/>
                <a:latin typeface="Söhne"/>
              </a:rPr>
              <a:t>The primary objective of this project is to explore the capabilities of GEN AI, a specialized implementation of GANs, in generating high-quality images across various domains. We aim to leverage the power of deep learning to create visually appealing and diverse images while maintaining realism and coherence.</a:t>
            </a:r>
          </a:p>
          <a:p>
            <a:r>
              <a:rPr lang="en-US" dirty="0">
                <a:solidFill>
                  <a:schemeClr val="tx1"/>
                </a:solidFill>
              </a:rPr>
              <a:t/>
            </a:r>
            <a:br>
              <a:rPr lang="en-US" dirty="0">
                <a:solidFill>
                  <a:schemeClr val="tx1"/>
                </a:solidFill>
              </a:rPr>
            </a:br>
            <a:endParaRPr lang="en-IN" dirty="0">
              <a:solidFill>
                <a:schemeClr val="tx1"/>
              </a:solidFill>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71156"/>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p:cNvSpPr txBox="1"/>
          <p:nvPr/>
        </p:nvSpPr>
        <p:spPr>
          <a:xfrm>
            <a:off x="819150" y="1905000"/>
            <a:ext cx="8991600" cy="3693319"/>
          </a:xfrm>
          <a:prstGeom prst="rect">
            <a:avLst/>
          </a:prstGeom>
          <a:noFill/>
        </p:spPr>
        <p:txBody>
          <a:bodyPr wrap="square" rtlCol="0">
            <a:spAutoFit/>
          </a:bodyPr>
          <a:lstStyle/>
          <a:p>
            <a:pPr algn="l">
              <a:lnSpc>
                <a:spcPct val="150000"/>
              </a:lnSpc>
              <a:buFont typeface="+mj-lt"/>
              <a:buAutoNum type="arabicPeriod"/>
            </a:pPr>
            <a:r>
              <a:rPr lang="en-US" b="1" i="0" dirty="0">
                <a:solidFill>
                  <a:schemeClr val="tx1"/>
                </a:solidFill>
                <a:effectLst/>
                <a:latin typeface="Söhne"/>
              </a:rPr>
              <a:t>Graphic Designers and Artists</a:t>
            </a:r>
            <a:r>
              <a:rPr lang="en-US" b="0" i="0" dirty="0">
                <a:solidFill>
                  <a:schemeClr val="tx1"/>
                </a:solidFill>
                <a:effectLst/>
                <a:latin typeface="Söhne"/>
              </a:rPr>
              <a:t>: These professionals may use image generation AI to quickly generate visual concepts, explore ideas, or even create entire artworks.</a:t>
            </a:r>
          </a:p>
          <a:p>
            <a:pPr algn="l">
              <a:lnSpc>
                <a:spcPct val="150000"/>
              </a:lnSpc>
              <a:buFont typeface="+mj-lt"/>
              <a:buAutoNum type="arabicPeriod"/>
            </a:pPr>
            <a:r>
              <a:rPr lang="en-US" b="1" i="0" dirty="0">
                <a:solidFill>
                  <a:schemeClr val="tx1"/>
                </a:solidFill>
                <a:effectLst/>
                <a:latin typeface="Söhne"/>
              </a:rPr>
              <a:t>Content Creators</a:t>
            </a:r>
            <a:r>
              <a:rPr lang="en-US" b="0" i="0" dirty="0">
                <a:solidFill>
                  <a:schemeClr val="tx1"/>
                </a:solidFill>
                <a:effectLst/>
                <a:latin typeface="Söhne"/>
              </a:rPr>
              <a:t>: Bloggers, YouTubers, and social media influencers might use image generation AI to create engaging visuals for their content, such as thumbnails, banners, or social media posts.</a:t>
            </a:r>
          </a:p>
          <a:p>
            <a:pPr algn="l">
              <a:lnSpc>
                <a:spcPct val="150000"/>
              </a:lnSpc>
              <a:buFont typeface="+mj-lt"/>
              <a:buAutoNum type="arabicPeriod"/>
            </a:pPr>
            <a:r>
              <a:rPr lang="en-US" b="1" i="0" dirty="0">
                <a:solidFill>
                  <a:schemeClr val="tx1"/>
                </a:solidFill>
                <a:effectLst/>
                <a:latin typeface="Söhne"/>
              </a:rPr>
              <a:t>Marketing and Advertising Professionals</a:t>
            </a:r>
            <a:r>
              <a:rPr lang="en-US" b="0" i="0" dirty="0">
                <a:solidFill>
                  <a:schemeClr val="tx1"/>
                </a:solidFill>
                <a:effectLst/>
                <a:latin typeface="Söhne"/>
              </a:rPr>
              <a:t>: Marketers can use image generation AI to create compelling visuals for advertising campaigns, product mock-ups, or personalized content tailored to specific demographics.</a:t>
            </a:r>
          </a:p>
          <a:p>
            <a:pPr algn="just"/>
            <a:endParaRPr lang="en-IN" dirty="0">
              <a:solidFill>
                <a:schemeClr val="tx1"/>
              </a:solidFill>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36268"/>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838200" y="1417008"/>
            <a:ext cx="7239000" cy="5047536"/>
          </a:xfrm>
          <a:prstGeom prst="rect">
            <a:avLst/>
          </a:prstGeom>
          <a:noFill/>
        </p:spPr>
        <p:txBody>
          <a:bodyPr wrap="square" rtlCol="0">
            <a:spAutoFit/>
          </a:bodyPr>
          <a:lstStyle/>
          <a:p>
            <a:pPr algn="l"/>
            <a:r>
              <a:rPr lang="en-US" b="1" i="0" dirty="0">
                <a:solidFill>
                  <a:schemeClr val="tx1"/>
                </a:solidFill>
                <a:effectLst/>
                <a:latin typeface="Söhne"/>
              </a:rPr>
              <a:t>Solution:</a:t>
            </a:r>
          </a:p>
          <a:p>
            <a:pPr algn="l">
              <a:buFont typeface="+mj-lt"/>
              <a:buAutoNum type="arabicPeriod"/>
            </a:pPr>
            <a:r>
              <a:rPr lang="en-US" b="1" i="0" dirty="0">
                <a:solidFill>
                  <a:schemeClr val="tx1"/>
                </a:solidFill>
                <a:effectLst/>
                <a:latin typeface="Söhne"/>
              </a:rPr>
              <a:t>Generative Adversarial Networks (GANs)</a:t>
            </a:r>
            <a:r>
              <a:rPr lang="en-US" b="0" i="0" dirty="0">
                <a:solidFill>
                  <a:schemeClr val="tx1"/>
                </a:solidFill>
                <a:effectLst/>
                <a:latin typeface="Söhne"/>
              </a:rPr>
              <a:t>: GANs consist of two neural networks - the generator and the discriminator. The generator generates images, while the discriminator evaluates them for realism.</a:t>
            </a:r>
          </a:p>
          <a:p>
            <a:pPr algn="l">
              <a:buFont typeface="+mj-lt"/>
              <a:buAutoNum type="arabicPeriod"/>
            </a:pPr>
            <a:r>
              <a:rPr lang="en-US" b="1" i="0" dirty="0">
                <a:solidFill>
                  <a:schemeClr val="tx1"/>
                </a:solidFill>
                <a:effectLst/>
                <a:latin typeface="Söhne"/>
              </a:rPr>
              <a:t>Training Process</a:t>
            </a:r>
            <a:r>
              <a:rPr lang="en-US" b="0" i="0" dirty="0">
                <a:solidFill>
                  <a:schemeClr val="tx1"/>
                </a:solidFill>
                <a:effectLst/>
                <a:latin typeface="Söhne"/>
              </a:rPr>
              <a:t>: The generator initially produces random images, which are then evaluated by the discriminator. Over time, both networks improve iteratively through adversarial training, where the generator aims to create images that can fool the discriminator, and the discriminator gets better at distinguishing real images from fake ones.</a:t>
            </a:r>
          </a:p>
          <a:p>
            <a:pPr marL="457200" lvl="1" algn="l"/>
            <a:endParaRPr lang="en-US" sz="1600" b="0" i="0" dirty="0">
              <a:solidFill>
                <a:schemeClr val="tx1"/>
              </a:solidFill>
              <a:effectLst/>
              <a:latin typeface="Söhne"/>
            </a:endParaRPr>
          </a:p>
          <a:p>
            <a:pPr algn="l"/>
            <a:r>
              <a:rPr lang="en-US" b="1" i="0" dirty="0">
                <a:solidFill>
                  <a:schemeClr val="tx1"/>
                </a:solidFill>
                <a:effectLst/>
                <a:latin typeface="Söhne"/>
              </a:rPr>
              <a:t>Value Proposition:</a:t>
            </a:r>
          </a:p>
          <a:p>
            <a:pPr algn="l">
              <a:buFont typeface="+mj-lt"/>
              <a:buAutoNum type="arabicPeriod"/>
            </a:pPr>
            <a:r>
              <a:rPr lang="en-US" b="1" i="0" dirty="0">
                <a:solidFill>
                  <a:schemeClr val="tx1"/>
                </a:solidFill>
                <a:effectLst/>
                <a:latin typeface="Söhne"/>
              </a:rPr>
              <a:t>High-Quality Image Synthesis</a:t>
            </a:r>
            <a:r>
              <a:rPr lang="en-US" b="0" i="0" dirty="0">
                <a:solidFill>
                  <a:schemeClr val="tx1"/>
                </a:solidFill>
                <a:effectLst/>
                <a:latin typeface="Söhne"/>
              </a:rPr>
              <a:t>: GANs can produce high-quality, realistic images with fine details, enabling applications in art, design, and entertainment.</a:t>
            </a:r>
          </a:p>
          <a:p>
            <a:pPr algn="l">
              <a:buFont typeface="+mj-lt"/>
              <a:buAutoNum type="arabicPeriod"/>
            </a:pPr>
            <a:r>
              <a:rPr lang="en-US" b="1" i="0" dirty="0">
                <a:solidFill>
                  <a:schemeClr val="tx1"/>
                </a:solidFill>
                <a:effectLst/>
                <a:latin typeface="Söhne"/>
              </a:rPr>
              <a:t>Data Augmentation</a:t>
            </a:r>
            <a:r>
              <a:rPr lang="en-US" b="0" i="0" dirty="0">
                <a:solidFill>
                  <a:schemeClr val="tx1"/>
                </a:solidFill>
                <a:effectLst/>
                <a:latin typeface="Söhne"/>
              </a:rPr>
              <a:t>: GANs can generate synthetic data to augment training datasets, which is particularly useful when labeled data is scarce or expensive.</a:t>
            </a:r>
          </a:p>
          <a:p>
            <a:endParaRPr lang="en-IN" dirty="0">
              <a:solidFill>
                <a:schemeClr val="tx1"/>
              </a:solidFill>
              <a:latin typeface="Google Sans"/>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1581150" y="1870055"/>
            <a:ext cx="7772400" cy="4247317"/>
          </a:xfrm>
          <a:prstGeom prst="rect">
            <a:avLst/>
          </a:prstGeom>
          <a:noFill/>
        </p:spPr>
        <p:txBody>
          <a:bodyPr wrap="square" rtlCol="0">
            <a:spAutoFit/>
          </a:bodyPr>
          <a:lstStyle/>
          <a:p>
            <a:pPr algn="l">
              <a:lnSpc>
                <a:spcPct val="150000"/>
              </a:lnSpc>
            </a:pPr>
            <a:r>
              <a:rPr lang="en-US" sz="2000" b="0" i="0" dirty="0">
                <a:solidFill>
                  <a:schemeClr val="tx1"/>
                </a:solidFill>
                <a:effectLst/>
                <a:latin typeface="Söhne"/>
              </a:rPr>
              <a:t>Our image generation solution utilizing GEN AI pushes the boundaries of creativity and realism like never before. By harnessing the power of cutting-edge deep learning algorithms, our system generates stunning images that captivate the imagination and defy expectations. Whether you're seeking lifelike portraits, breathtaking landscapes, or futuristic concepts, our GEN AI solution delivers unparalleled results, inspiring awe and wonder with every pixel. Get ready to be amazed by the limitless possibilities of AI-driven image generation.</a:t>
            </a:r>
            <a:endParaRPr lang="en-IN"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MODELING</a:t>
            </a:r>
          </a:p>
        </p:txBody>
      </p:sp>
      <p:sp>
        <p:nvSpPr>
          <p:cNvPr id="10" name="TextBox 9"/>
          <p:cNvSpPr txBox="1"/>
          <p:nvPr/>
        </p:nvSpPr>
        <p:spPr>
          <a:xfrm>
            <a:off x="752475" y="1997839"/>
            <a:ext cx="8601075" cy="3970318"/>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Söhne"/>
              </a:rPr>
              <a:t>Architecture</a:t>
            </a:r>
            <a:r>
              <a:rPr lang="en-US" b="0" i="0" dirty="0">
                <a:solidFill>
                  <a:schemeClr val="tx1"/>
                </a:solidFill>
                <a:effectLst/>
                <a:latin typeface="Söhne"/>
              </a:rPr>
              <a:t>: GANs consist of two neural networks: a Generator and a Discriminator, which are trained simultaneously through a game-like process.</a:t>
            </a:r>
          </a:p>
          <a:p>
            <a:pPr algn="l">
              <a:buFont typeface="+mj-lt"/>
              <a:buAutoNum type="arabicPeriod"/>
            </a:pPr>
            <a:r>
              <a:rPr lang="en-US" b="1" i="0" dirty="0">
                <a:solidFill>
                  <a:schemeClr val="tx1"/>
                </a:solidFill>
                <a:effectLst/>
                <a:latin typeface="Söhne"/>
              </a:rPr>
              <a:t>Generator</a:t>
            </a:r>
            <a:r>
              <a:rPr lang="en-US" b="0" i="0" dirty="0">
                <a:solidFill>
                  <a:schemeClr val="tx1"/>
                </a:solidFill>
                <a:effectLst/>
                <a:latin typeface="Söhne"/>
              </a:rPr>
              <a:t>: The Generator takes random noise as input and learns to generate images that resemble the training data. It creates images from random vectors through a series of </a:t>
            </a:r>
            <a:r>
              <a:rPr lang="en-US" b="0" i="0" dirty="0" err="1">
                <a:solidFill>
                  <a:schemeClr val="tx1"/>
                </a:solidFill>
                <a:effectLst/>
                <a:latin typeface="Söhne"/>
              </a:rPr>
              <a:t>upsampling</a:t>
            </a:r>
            <a:r>
              <a:rPr lang="en-US" b="0" i="0" dirty="0">
                <a:solidFill>
                  <a:schemeClr val="tx1"/>
                </a:solidFill>
                <a:effectLst/>
                <a:latin typeface="Söhne"/>
              </a:rPr>
              <a:t> layers, gradually transforming the noise into a meaningful image.</a:t>
            </a:r>
          </a:p>
          <a:p>
            <a:pPr algn="l">
              <a:buFont typeface="+mj-lt"/>
              <a:buAutoNum type="arabicPeriod"/>
            </a:pPr>
            <a:r>
              <a:rPr lang="en-US" b="1" i="0" dirty="0">
                <a:solidFill>
                  <a:schemeClr val="tx1"/>
                </a:solidFill>
                <a:effectLst/>
                <a:latin typeface="Söhne"/>
              </a:rPr>
              <a:t>Discriminator</a:t>
            </a:r>
            <a:r>
              <a:rPr lang="en-US" b="0" i="0" dirty="0">
                <a:solidFill>
                  <a:schemeClr val="tx1"/>
                </a:solidFill>
                <a:effectLst/>
                <a:latin typeface="Söhne"/>
              </a:rPr>
              <a:t>: The Discriminator's job is to distinguish between real images from the dataset and fake images generated by the Generator. It learns to classify images as either real or fake with increasing accuracy over time.</a:t>
            </a:r>
          </a:p>
          <a:p>
            <a:pPr algn="l"/>
            <a:r>
              <a:rPr lang="en-US" b="1" i="0" dirty="0">
                <a:solidFill>
                  <a:schemeClr val="tx1"/>
                </a:solidFill>
                <a:effectLst/>
                <a:latin typeface="Söhne"/>
              </a:rPr>
              <a:t>Loss Functions</a:t>
            </a:r>
            <a:r>
              <a:rPr lang="en-US" b="0" i="0" dirty="0">
                <a:solidFill>
                  <a:schemeClr val="tx1"/>
                </a:solidFill>
                <a:effectLst/>
                <a:latin typeface="Söhne"/>
              </a:rPr>
              <a:t>:</a:t>
            </a:r>
          </a:p>
          <a:p>
            <a:pPr algn="l">
              <a:buFont typeface="Arial" panose="020B0604020202020204" pitchFamily="34" charset="0"/>
              <a:buChar char="•"/>
            </a:pPr>
            <a:r>
              <a:rPr lang="en-US" b="0" i="0" dirty="0">
                <a:solidFill>
                  <a:schemeClr val="tx1"/>
                </a:solidFill>
                <a:effectLst/>
                <a:latin typeface="Söhne"/>
              </a:rPr>
              <a:t>The Discriminator's loss is typically a binary cross-entropy loss, penalizing it for misclassifying real and fake images.</a:t>
            </a:r>
          </a:p>
          <a:p>
            <a:pPr algn="l">
              <a:buFont typeface="Arial" panose="020B0604020202020204" pitchFamily="34" charset="0"/>
              <a:buChar char="•"/>
            </a:pPr>
            <a:r>
              <a:rPr lang="en-US" b="0" i="0" dirty="0">
                <a:solidFill>
                  <a:schemeClr val="tx1"/>
                </a:solidFill>
                <a:effectLst/>
                <a:latin typeface="Söhne"/>
              </a:rPr>
              <a:t>The Generator's loss is often the inverse of the Discriminator's loss. It is incentivized to generate images that the Discriminator classifies as real.</a:t>
            </a:r>
          </a:p>
          <a:p>
            <a:endParaRPr lang="en-IN"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TotalTime>
  <Words>910</Words>
  <Application>Microsoft Office PowerPoint</Application>
  <PresentationFormat>Custom</PresentationFormat>
  <Paragraphs>70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PICTURE CREATION USING GNN</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VASANTH</dc:creator>
  <cp:lastModifiedBy>2021PITCS282</cp:lastModifiedBy>
  <cp:revision>14</cp:revision>
  <dcterms:created xsi:type="dcterms:W3CDTF">2024-03-28T04:06:34Z</dcterms:created>
  <dcterms:modified xsi:type="dcterms:W3CDTF">2024-04-03T08:05:34Z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ies>
</file>