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tags/tag4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94" r:id="rId2"/>
    <p:sldId id="874" r:id="rId3"/>
    <p:sldId id="875" r:id="rId4"/>
    <p:sldId id="876" r:id="rId5"/>
    <p:sldId id="724" r:id="rId6"/>
    <p:sldId id="726" r:id="rId7"/>
    <p:sldId id="877" r:id="rId8"/>
    <p:sldId id="728" r:id="rId9"/>
    <p:sldId id="729" r:id="rId10"/>
    <p:sldId id="878" r:id="rId11"/>
    <p:sldId id="880" r:id="rId12"/>
    <p:sldId id="881" r:id="rId13"/>
    <p:sldId id="894" r:id="rId14"/>
    <p:sldId id="895" r:id="rId15"/>
    <p:sldId id="896" r:id="rId16"/>
    <p:sldId id="897" r:id="rId17"/>
    <p:sldId id="898" r:id="rId18"/>
    <p:sldId id="882" r:id="rId19"/>
    <p:sldId id="916" r:id="rId20"/>
    <p:sldId id="884" r:id="rId21"/>
    <p:sldId id="917" r:id="rId22"/>
    <p:sldId id="885" r:id="rId23"/>
    <p:sldId id="918" r:id="rId24"/>
    <p:sldId id="919" r:id="rId25"/>
    <p:sldId id="920" r:id="rId26"/>
    <p:sldId id="9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BFE"/>
    <a:srgbClr val="7F7F7F"/>
    <a:srgbClr val="FF66FF"/>
    <a:srgbClr val="FFC000"/>
    <a:srgbClr val="859CFF"/>
    <a:srgbClr val="FF99FF"/>
    <a:srgbClr val="C5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64481" autoAdjust="0"/>
  </p:normalViewPr>
  <p:slideViewPr>
    <p:cSldViewPr snapToGrid="0">
      <p:cViewPr varScale="1">
        <p:scale>
          <a:sx n="46" d="100"/>
          <a:sy n="46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D8F44-B862-4E72-80CB-E7CAFFF89C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64A0-3193-4CAC-AA13-F511FA76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group-by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mysqltutorial.org/mysql-where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distinct.asp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distinct.aspx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theta join, the join </a:t>
            </a:r>
            <a:r>
              <a:rPr lang="en-US" dirty="0" err="1"/>
              <a:t>operatin</a:t>
            </a:r>
            <a:r>
              <a:rPr lang="en-US" dirty="0"/>
              <a:t> is done over a condition. </a:t>
            </a:r>
          </a:p>
          <a:p>
            <a:r>
              <a:rPr lang="en-US" dirty="0"/>
              <a:t>In product operation, you don’t have to specify the condition, but theta-join you should.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25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1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extension to SELECT is a </a:t>
            </a:r>
            <a:r>
              <a:rPr lang="en-US" dirty="0" err="1"/>
              <a:t>Groupby</a:t>
            </a:r>
            <a:r>
              <a:rPr lang="en-US" dirty="0"/>
              <a:t> 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90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 we want to </a:t>
            </a:r>
            <a:r>
              <a:rPr lang="en-US" dirty="0" err="1"/>
              <a:t>categorise</a:t>
            </a:r>
            <a:r>
              <a:rPr lang="en-US" dirty="0"/>
              <a:t> rows to different set and do processing on each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35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GROUP 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 must appear after the </a:t>
            </a:r>
            <a:r>
              <a:rPr lang="en-US" dirty="0"/>
              <a:t>FROM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WHERE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clauses. Following the </a:t>
            </a:r>
            <a:r>
              <a:rPr lang="en-US" dirty="0"/>
              <a:t>GROUP 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keywords is a list of comma-separated columns.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evaluates the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GROUP 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 after the </a:t>
            </a:r>
            <a:r>
              <a:rPr lang="en-US" dirty="0"/>
              <a:t>FROM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WHERE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>
                <a:solidFill>
                  <a:srgbClr val="0F3BFE"/>
                </a:solidFill>
              </a:rPr>
              <a:t>SELECT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92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order table…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GROUP 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 returns unique occurrences of </a:t>
            </a:r>
            <a:r>
              <a:rPr lang="en-US" dirty="0"/>
              <a:t>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other way of writing the same query?? It works like the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DISTINCT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as shown in the following query: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21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other way of writing the same query?? It works like the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DISTINCT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as shown in the following query: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12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352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following </a:t>
            </a:r>
            <a:r>
              <a:rPr lang="en-US" dirty="0"/>
              <a:t>orders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 </a:t>
            </a:r>
            <a:r>
              <a:rPr lang="en-US" dirty="0" err="1"/>
              <a:t>orderdetails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602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we want to know how many movie released in each year….we need to categorize them.. </a:t>
            </a:r>
          </a:p>
          <a:p>
            <a:r>
              <a:rPr lang="en-US" dirty="0"/>
              <a:t>We need to categorize them based on </a:t>
            </a:r>
            <a:r>
              <a:rPr lang="en-US" dirty="0" err="1"/>
              <a:t>releaseDate</a:t>
            </a:r>
            <a:r>
              <a:rPr lang="en-US" dirty="0"/>
              <a:t>…. We apply GROUPBY on Column (</a:t>
            </a:r>
            <a:r>
              <a:rPr lang="en-US" dirty="0" err="1"/>
              <a:t>ReleaseDate</a:t>
            </a:r>
            <a:r>
              <a:rPr lang="en-US" dirty="0"/>
              <a:t>) and then apply COUNT on columns in each group..</a:t>
            </a:r>
          </a:p>
          <a:p>
            <a:r>
              <a:rPr lang="en-US" dirty="0"/>
              <a:t>This is a very common practice in DB.. We want to know how many students enroll for each course in a department?? How many students are in each department?? And etc. we apply </a:t>
            </a:r>
            <a:r>
              <a:rPr lang="en-US" dirty="0" err="1"/>
              <a:t>groupby</a:t>
            </a:r>
            <a:r>
              <a:rPr lang="en-US" dirty="0"/>
              <a:t> on different course title and do a counting…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167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we want to know how many movie released in each year….we need to categorize them.. </a:t>
            </a:r>
          </a:p>
          <a:p>
            <a:r>
              <a:rPr lang="en-US" dirty="0"/>
              <a:t>We need to categorize them based on </a:t>
            </a:r>
            <a:r>
              <a:rPr lang="en-US" dirty="0" err="1"/>
              <a:t>releaseDate</a:t>
            </a:r>
            <a:r>
              <a:rPr lang="en-US" dirty="0"/>
              <a:t>…. We apply GROUPBY on Column (</a:t>
            </a:r>
            <a:r>
              <a:rPr lang="en-US" dirty="0" err="1"/>
              <a:t>ReleaseDate</a:t>
            </a:r>
            <a:r>
              <a:rPr lang="en-US" dirty="0"/>
              <a:t>) and then apply COUNT on columns in each group..</a:t>
            </a:r>
          </a:p>
          <a:p>
            <a:r>
              <a:rPr lang="en-US" dirty="0"/>
              <a:t>This is a very common practice in DB.. We want to know how many students enroll for each course in a department?? How many students are in each department?? And etc. we apply </a:t>
            </a:r>
            <a:r>
              <a:rPr lang="en-US" dirty="0" err="1"/>
              <a:t>groupby</a:t>
            </a:r>
            <a:r>
              <a:rPr lang="en-US" dirty="0"/>
              <a:t> on different course title and do a counting…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7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Theta join is implemented as INNER join in SQL… </a:t>
            </a:r>
          </a:p>
          <a:p>
            <a:r>
              <a:rPr lang="en-US" dirty="0"/>
              <a:t>The same notation for theta join is inner join..</a:t>
            </a:r>
          </a:p>
          <a:p>
            <a:r>
              <a:rPr lang="en-US" dirty="0"/>
              <a:t>Preferably DB users, </a:t>
            </a:r>
            <a:r>
              <a:rPr lang="en-US" dirty="0" err="1"/>
              <a:t>writh</a:t>
            </a:r>
            <a:r>
              <a:rPr lang="en-US" dirty="0"/>
              <a:t> the product in 2</a:t>
            </a:r>
            <a:r>
              <a:rPr lang="en-US" baseline="30000" dirty="0"/>
              <a:t>nd</a:t>
            </a:r>
            <a:r>
              <a:rPr lang="en-US" dirty="0"/>
              <a:t>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982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multiple columns after GROUPBY: the table will be categorized based on the combination of these columns. Then the count function will be applied on the columns on each category. </a:t>
            </a:r>
          </a:p>
          <a:p>
            <a:r>
              <a:rPr lang="en-US" dirty="0"/>
              <a:t>e.g., not we have three </a:t>
            </a:r>
            <a:r>
              <a:rPr lang="en-US" dirty="0" err="1"/>
              <a:t>releaseDates</a:t>
            </a:r>
            <a:r>
              <a:rPr lang="en-US" dirty="0"/>
              <a:t>. The result is different with the last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798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multiple columns after GROUPBY: the table will be categorized based on the combination of these columns. Then the count function will be applied on the columns on each category. </a:t>
            </a:r>
          </a:p>
          <a:p>
            <a:r>
              <a:rPr lang="en-US" dirty="0"/>
              <a:t>e.g., not we have three </a:t>
            </a:r>
            <a:r>
              <a:rPr lang="en-US" dirty="0" err="1"/>
              <a:t>releaseDates</a:t>
            </a:r>
            <a:r>
              <a:rPr lang="en-US" dirty="0"/>
              <a:t>. The result is different with the last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73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want to know how many movie has been made each year and include the title of the movie, this query cannot be run…because the grouping is based on the </a:t>
            </a:r>
            <a:r>
              <a:rPr lang="en-US" dirty="0" err="1"/>
              <a:t>groupby</a:t>
            </a:r>
            <a:r>
              <a:rPr lang="en-US" dirty="0"/>
              <a:t> columns.. We don’t have the TITLE for the output of </a:t>
            </a:r>
            <a:r>
              <a:rPr lang="en-US" dirty="0" err="1"/>
              <a:t>groupby</a:t>
            </a:r>
            <a:r>
              <a:rPr lang="en-US" dirty="0"/>
              <a:t> columns. </a:t>
            </a:r>
          </a:p>
          <a:p>
            <a:endParaRPr lang="en-US" dirty="0"/>
          </a:p>
          <a:p>
            <a:r>
              <a:rPr lang="en-US" dirty="0"/>
              <a:t>When we use GROUPBY statement, in the select clause we can only have the same columns as in a GROUPBY statement AND AGG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425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
Poll Title: Do not modify the notes in this section to avoid tampering with the Poll Everywhere activity.
More info at polleverywhere.com/support
Staff name and number and number of properties managed by her.
https://www.polleverywhere.com/discourses/psnTPe5aqqisdpjhxo746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64A0-3193-4CAC-AA13-F511FA76884C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F427E-AC95-4709-AD01-8A24399B5C1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813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
Poll Title: Do not modify the notes in this section to avoid tampering with the Poll Everywhere activity.
More info at polleverywhere.com/support
Maximum rent of properties managed by each staff?
https://www.polleverywhere.com/discourses/9dZkjgjklQ6urSeDeehQr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64A0-3193-4CAC-AA13-F511FA76884C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EE6E1-8CFB-4B00-8347-17D51A10F09B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411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
Poll Title: Do not modify the notes in this section to avoid tampering with the Poll Everywhere activity.
More info at polleverywhere.com/support
SELECT AVG(grade) from Enrollment group BY Student_id; Student(Student_id, Name) Course(Course_id, Name, Credit) Enrollment(Student_id, Course_id, grade)
https://www.polleverywhere.com/multiple_choice_polls/mWcVETAf7KFHMBkPjJofj?state=opened&amp;flow=Default&amp;onscreen=persist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64A0-3193-4CAC-AA13-F511FA76884C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11EBA-808D-4D5F-831F-9FE775AAECFD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89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
Poll Title: Do not modify the notes in this section to avoid tampering with the Poll Everywhere activity.
More info at polleverywhere.com/support
Find the name(s), the country name(s) and the rating of the highest-rated movie (s). (There could be more than one movie whose rating is the highest. Your query must return all)"
https://www.polleverywhere.com/multiple_choice_polls/IqmUjvq5LHxInO2agix5v?state=opened&amp;flow=Default&amp;onscreen=persist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64A0-3193-4CAC-AA13-F511FA76884C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DA675-4DC1-48D8-A10D-525E1E63A15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81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from is </a:t>
            </a:r>
            <a:r>
              <a:rPr lang="en-US" dirty="0" err="1"/>
              <a:t>executate</a:t>
            </a:r>
            <a:r>
              <a:rPr lang="en-US" dirty="0"/>
              <a:t>, then inner joins and then condition and then  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81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1-From</a:t>
            </a:r>
          </a:p>
          <a:p>
            <a:r>
              <a:rPr lang="en-US" dirty="0"/>
              <a:t>2-Where</a:t>
            </a:r>
          </a:p>
          <a:p>
            <a:r>
              <a:rPr lang="en-US" dirty="0"/>
              <a:t>3-Select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48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28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join: we are doing inner join but include all the columns in left table, even if there is no match… if there is no value for the left table, we got null…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324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join: inner join on a condition with all the columns in right table. 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36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columns in both table. If there is match, there is value, if no match, NULL values…</a:t>
            </a:r>
          </a:p>
          <a:p>
            <a:r>
              <a:rPr lang="en-US" dirty="0"/>
              <a:t>Include all rows from both sides.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19FDD-BE0C-4025-9949-8151BDE55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96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73A-E90B-487B-B477-D3FBB9679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3279E-E1E4-4804-8680-DB31A415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A9058-7F35-4BBB-9335-8E381B25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A7F4-8B62-4636-9C93-51DF3782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885F-839D-4D83-95B6-8876D037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A3E0-2ED7-4475-A618-68DD8211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9B999-C3A0-465B-84FA-156442AD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D665-A865-4736-89D2-B70364EB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4E1E-4D33-413E-8E42-B2007409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8725-A471-4C2B-98F5-CC7030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2271B-3D0F-4B7D-85EE-6D2CB1375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40CA5-75B3-4D16-B4AF-9F91DB61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0354-92CD-48DE-8044-F4ED496A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153B-FFA1-4B88-9695-853B7315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9911-38F0-4EFB-9E32-0A34F483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E307-57AA-47D3-8AEC-FE1CE65F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802-E9E8-4DFE-94F9-42B75F1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8075-AE30-4238-87BF-5EBEC176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139C-35E7-4D07-9E6A-F7D48C84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6DC6-6647-4EE1-B7AE-5A33EB56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A7A0-1DDB-4856-A71B-1435500F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59B5F-6CA4-4A17-BF75-F48DF441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1E7C-4715-4030-BD92-4ACD6851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9BED-D048-4E3A-B617-45B6FA5B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14D2-7FEE-4F6E-B56B-D0D5CF9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852E-AF20-4DDE-ADDD-6C380C20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7C35-CB44-4D89-A00F-9DF62508A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3066-2E65-4F7A-9214-A24E3017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FB3A-3CD5-45F4-A687-D4A0729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36C2-17FF-44DA-8657-E8E6501A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3158-9203-4513-9089-A0A8DAE8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E49E-E146-457E-A039-BE4D7362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8ABA-C88C-4785-8F8A-78E43E38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EF4B6-1C37-46FD-9900-1077B21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7D59-0609-4859-8B72-31CC73892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72132-3430-4ABA-A71E-09C5065BE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EC21F-DF90-4203-BF41-48252487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26223-CB44-4886-BA5A-4F858E0F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3A579-10B9-41F4-9688-09F29301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FB74-BE31-4B35-8BAF-A0BFEEE1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44CEA-19C8-4B23-ABF8-50F80CE0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46DB0-69B9-4BA7-AA9B-5D2B0C85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37C9D-E5D5-4A84-904E-A1F917DF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6C27-A182-4495-A36C-D3E637DF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8E97D-3F62-40A5-97A3-16B99BC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8B849-AF74-4535-A0BC-19DB6831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C2F1-4870-480F-9EB8-E9F621A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17EF-7BEB-4EAD-87AE-2D0D7971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3D7E0-0BCE-4F57-9FBF-34DB9FB9D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5952-CEAE-4081-8879-F79DC695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7224-6E5A-4888-9845-692393DB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ABAF7-AC62-4C52-8727-4D224F39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23D4-029C-46C7-8C00-7B99BF8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5FDC7-0A18-425B-9C94-E79232C08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D6558-9080-4770-B463-CE733B5E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5D7B3-0F62-4904-A2EB-8548145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9F5C6-512E-4C05-B7F6-EE66F68C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8DF6-B0EF-46AF-ADB9-D37F4261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71E4F-01C0-4536-8EBD-E4296329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A7C1-9E40-408C-89C0-2AC77760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119D-BFEA-46C0-89B8-762F884F1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4A1B-C82A-4BA9-B700-61829FA3521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DA88-B8C7-490E-823C-32021E4BF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C331-74F0-4504-9F75-FDDA2C41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B292-1742-43AF-BA40-9CD29960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5946"/>
              </p:ext>
            </p:extLst>
          </p:nvPr>
        </p:nvGraphicFramePr>
        <p:xfrm>
          <a:off x="838200" y="768542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6045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3049555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Relational Algebra × </a:t>
                      </a:r>
                      <a:r>
                        <a:rPr lang="el-GR" altLang="en-US" sz="4400" i="0" baseline="0" dirty="0">
                          <a:solidFill>
                            <a:schemeClr val="tx1"/>
                          </a:solidFill>
                          <a:latin typeface="Segoe UI Light (Headings)"/>
                        </a:rPr>
                        <a:t>θ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Segoe UI Light (Headings)"/>
                          <a:sym typeface="Symbol" panose="05050102010706020507" pitchFamily="18" charset="2"/>
                        </a:rPr>
                        <a:t>Join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8A5635-F5DE-4727-9398-45FA192FF01B}"/>
              </a:ext>
            </a:extLst>
          </p:cNvPr>
          <p:cNvSpPr/>
          <p:nvPr/>
        </p:nvSpPr>
        <p:spPr>
          <a:xfrm>
            <a:off x="838200" y="1874728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⨝</a:t>
            </a:r>
            <a:r>
              <a:rPr kumimoji="0" lang="el-GR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θ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, </a:t>
            </a:r>
            <a:r>
              <a:rPr kumimoji="0" lang="el-G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θ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join, is product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×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) of relations followed by selection (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R1 ⨝</a:t>
            </a:r>
            <a:r>
              <a:rPr kumimoji="0" lang="el-GR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θ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R2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</a:t>
            </a:r>
            <a:r>
              <a:rPr kumimoji="0" lang="el-GR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θ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(R1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× R2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84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24385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RIGHT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F46C529-CD1A-4D66-97BA-862BC9DCF1E6}"/>
              </a:ext>
            </a:extLst>
          </p:cNvPr>
          <p:cNvSpPr/>
          <p:nvPr/>
        </p:nvSpPr>
        <p:spPr>
          <a:xfrm>
            <a:off x="838200" y="3503292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800" u="sng" kern="0" dirty="0">
                <a:solidFill>
                  <a:srgbClr val="FF0000"/>
                </a:solidFill>
                <a:latin typeface="Segoe UI Light"/>
              </a:rPr>
              <a:t>NOT</a:t>
            </a:r>
            <a:r>
              <a:rPr lang="en-CA" sz="2800" kern="0" dirty="0">
                <a:solidFill>
                  <a:srgbClr val="FF0000"/>
                </a:solidFill>
                <a:latin typeface="Segoe UI Light"/>
              </a:rPr>
              <a:t> currently supported in SQLite!</a:t>
            </a:r>
          </a:p>
          <a:p>
            <a:pPr lvl="0"/>
            <a:endParaRPr lang="en-US" sz="2800" kern="0" dirty="0">
              <a:latin typeface="Segoe UI Ligh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FA14C-4A18-4D12-BD09-C92821F73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7236"/>
              </p:ext>
            </p:extLst>
          </p:nvPr>
        </p:nvGraphicFramePr>
        <p:xfrm>
          <a:off x="838200" y="1556401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FULL  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48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97169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4143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4401457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SELECT</a:t>
                      </a:r>
                      <a:endParaRPr lang="en-US" sz="44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FF6F4D4-9608-4663-BE88-B0F5A6AA0B6D}"/>
              </a:ext>
            </a:extLst>
          </p:cNvPr>
          <p:cNvSpPr/>
          <p:nvPr/>
        </p:nvSpPr>
        <p:spPr>
          <a:xfrm>
            <a:off x="838200" y="1932777"/>
            <a:ext cx="111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2E5324-789C-40B3-9403-70C037A4B47A}"/>
                  </a:ext>
                </a:extLst>
              </p:cNvPr>
              <p:cNvSpPr/>
              <p:nvPr/>
            </p:nvSpPr>
            <p:spPr>
              <a:xfrm>
                <a:off x="1295400" y="1932777"/>
                <a:ext cx="9881937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SELECT DISTINCT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Columns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FROM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Tables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[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WHERE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]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[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GROUP BY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Columns]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[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HAVING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′</m:t>
                    </m:r>
                    <m:r>
                      <m:rPr>
                        <m:nor/>
                      </m:rPr>
                      <a: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2E5324-789C-40B3-9403-70C037A4B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32777"/>
                <a:ext cx="9881937" cy="3539430"/>
              </a:xfrm>
              <a:prstGeom prst="rect">
                <a:avLst/>
              </a:prstGeom>
              <a:blipFill>
                <a:blip r:embed="rId3"/>
                <a:stretch>
                  <a:fillRect l="-1295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E2E58BC-918C-474F-9506-FA07DA5FF769}"/>
              </a:ext>
            </a:extLst>
          </p:cNvPr>
          <p:cNvSpPr/>
          <p:nvPr/>
        </p:nvSpPr>
        <p:spPr>
          <a:xfrm>
            <a:off x="838200" y="2395833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39213F-7395-4C55-A408-D5A9DD783F8A}"/>
              </a:ext>
            </a:extLst>
          </p:cNvPr>
          <p:cNvSpPr/>
          <p:nvPr/>
        </p:nvSpPr>
        <p:spPr>
          <a:xfrm>
            <a:off x="838200" y="1967777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AF1C28-DB25-4794-80FF-1EF202C0E95A}"/>
              </a:ext>
            </a:extLst>
          </p:cNvPr>
          <p:cNvSpPr/>
          <p:nvPr/>
        </p:nvSpPr>
        <p:spPr>
          <a:xfrm>
            <a:off x="838200" y="2828428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6022B7-CDF9-4BB6-A043-B416D563EBA1}"/>
              </a:ext>
            </a:extLst>
          </p:cNvPr>
          <p:cNvSpPr/>
          <p:nvPr/>
        </p:nvSpPr>
        <p:spPr>
          <a:xfrm>
            <a:off x="838200" y="3294374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FA6C74-FBD7-4C5A-B4D5-A78229EB1F5E}"/>
              </a:ext>
            </a:extLst>
          </p:cNvPr>
          <p:cNvSpPr/>
          <p:nvPr/>
        </p:nvSpPr>
        <p:spPr>
          <a:xfrm>
            <a:off x="838200" y="3718459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59549-968D-44B2-9F13-6BA10190DDBF}"/>
              </a:ext>
            </a:extLst>
          </p:cNvPr>
          <p:cNvSpPr/>
          <p:nvPr/>
        </p:nvSpPr>
        <p:spPr>
          <a:xfrm>
            <a:off x="1384300" y="1966663"/>
            <a:ext cx="4267200" cy="13155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82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87440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857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GROUP BY</a:t>
                      </a:r>
                      <a:endParaRPr lang="en-US" sz="44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838200" y="1566637"/>
            <a:ext cx="988193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To categorize tuples/ rows based on values on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F3BFE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Group by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clause return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one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row for each group. In other words, reduce the number of rows in the result 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Group by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o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ften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is used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with aggregate functions such as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,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AVG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,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MIN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,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MAX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and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F3BFE"/>
              </a:solidFill>
              <a:latin typeface="Segoe UI Light (Headings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Segoe UI Light (Headings)"/>
              </a:rPr>
              <a:t>Aggregation functions that appears in the SELECT clause provide information about each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25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66442"/>
              </p:ext>
            </p:extLst>
          </p:nvPr>
        </p:nvGraphicFramePr>
        <p:xfrm>
          <a:off x="343024" y="349192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5139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700461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SELECT x GROUP BY</a:t>
                      </a:r>
                      <a:endParaRPr lang="en-US" sz="36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FF6F4D4-9608-4663-BE88-B0F5A6AA0B6D}"/>
              </a:ext>
            </a:extLst>
          </p:cNvPr>
          <p:cNvSpPr/>
          <p:nvPr/>
        </p:nvSpPr>
        <p:spPr>
          <a:xfrm>
            <a:off x="838200" y="1932777"/>
            <a:ext cx="111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1295400" y="1932777"/>
            <a:ext cx="988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59549-968D-44B2-9F13-6BA10190DDBF}"/>
              </a:ext>
            </a:extLst>
          </p:cNvPr>
          <p:cNvSpPr/>
          <p:nvPr/>
        </p:nvSpPr>
        <p:spPr>
          <a:xfrm>
            <a:off x="838200" y="1932777"/>
            <a:ext cx="9172325" cy="273253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SELECT </a:t>
            </a:r>
          </a:p>
          <a:p>
            <a:pPr latinLnBrk="1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    </a:t>
            </a:r>
            <a:r>
              <a:rPr lang="en-US" sz="3200" dirty="0">
                <a:solidFill>
                  <a:srgbClr val="0F3BFE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c1, c2,..., </a:t>
            </a:r>
            <a:r>
              <a:rPr lang="en-US" sz="3200" dirty="0" err="1">
                <a:solidFill>
                  <a:srgbClr val="0F3BFE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cn</a:t>
            </a:r>
            <a:r>
              <a:rPr lang="en-US" sz="3200" dirty="0">
                <a:solidFill>
                  <a:srgbClr val="0F3BFE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, AGG(</a:t>
            </a:r>
            <a:r>
              <a:rPr lang="en-US" sz="3200" dirty="0">
                <a:solidFill>
                  <a:srgbClr val="FF000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ci</a:t>
            </a:r>
            <a:r>
              <a:rPr lang="en-US" sz="3200" dirty="0">
                <a:solidFill>
                  <a:srgbClr val="0F3BFE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)</a:t>
            </a:r>
          </a:p>
          <a:p>
            <a:pPr latinLnBrk="1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FROM</a:t>
            </a:r>
          </a:p>
          <a:p>
            <a:pPr latinLnBrk="1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    table</a:t>
            </a:r>
          </a:p>
          <a:p>
            <a:pPr latinLnBrk="1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WHERE</a:t>
            </a:r>
          </a:p>
          <a:p>
            <a:pPr latinLnBrk="1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    </a:t>
            </a:r>
            <a:r>
              <a:rPr lang="en-US" sz="3200" dirty="0" err="1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where_conditions</a:t>
            </a:r>
            <a:endParaRPr lang="en-US" sz="3200" dirty="0">
              <a:solidFill>
                <a:schemeClr val="tx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latinLnBrk="1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GROUP BY </a:t>
            </a:r>
            <a:r>
              <a:rPr lang="en-US" sz="3200" dirty="0">
                <a:solidFill>
                  <a:srgbClr val="0F3BFE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c1 , c2,...,</a:t>
            </a:r>
            <a:r>
              <a:rPr lang="en-US" sz="3200" dirty="0" err="1">
                <a:solidFill>
                  <a:srgbClr val="0F3BFE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cn</a:t>
            </a:r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06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50193"/>
              </p:ext>
            </p:extLst>
          </p:nvPr>
        </p:nvGraphicFramePr>
        <p:xfrm>
          <a:off x="343024" y="349192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5139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700461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SELECT x GROUP BY</a:t>
                      </a:r>
                      <a:endParaRPr lang="en-US" sz="36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FF6F4D4-9608-4663-BE88-B0F5A6AA0B6D}"/>
              </a:ext>
            </a:extLst>
          </p:cNvPr>
          <p:cNvSpPr/>
          <p:nvPr/>
        </p:nvSpPr>
        <p:spPr>
          <a:xfrm>
            <a:off x="838200" y="1932777"/>
            <a:ext cx="111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1295400" y="1932777"/>
            <a:ext cx="988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1026" name="Picture 2" descr="table orders">
            <a:extLst>
              <a:ext uri="{FF2B5EF4-FFF2-40B4-BE49-F238E27FC236}">
                <a16:creationId xmlns:a16="http://schemas.microsoft.com/office/drawing/2014/main" id="{586CC165-6A61-4049-B886-2826C54B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192"/>
            <a:ext cx="2575418" cy="3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DC6DC-EE59-41C0-BF13-9F2DB3C12F33}"/>
              </a:ext>
            </a:extLst>
          </p:cNvPr>
          <p:cNvSpPr/>
          <p:nvPr/>
        </p:nvSpPr>
        <p:spPr>
          <a:xfrm>
            <a:off x="4365979" y="2201401"/>
            <a:ext cx="9881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are the status of the orders?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status </a:t>
            </a: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orders</a:t>
            </a: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GROUP BY 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status;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9" name="Picture 2" descr="MySQL GROUP BY example">
            <a:extLst>
              <a:ext uri="{FF2B5EF4-FFF2-40B4-BE49-F238E27FC236}">
                <a16:creationId xmlns:a16="http://schemas.microsoft.com/office/drawing/2014/main" id="{CB3A31CA-7A83-43CF-8890-231F01AE5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367" y="3223167"/>
            <a:ext cx="1919287" cy="32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80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8608"/>
              </p:ext>
            </p:extLst>
          </p:nvPr>
        </p:nvGraphicFramePr>
        <p:xfrm>
          <a:off x="343024" y="349192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5139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700461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SELECT x GROUP BY</a:t>
                      </a:r>
                      <a:endParaRPr lang="en-US" sz="36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FF6F4D4-9608-4663-BE88-B0F5A6AA0B6D}"/>
              </a:ext>
            </a:extLst>
          </p:cNvPr>
          <p:cNvSpPr/>
          <p:nvPr/>
        </p:nvSpPr>
        <p:spPr>
          <a:xfrm>
            <a:off x="838200" y="1932777"/>
            <a:ext cx="111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1295400" y="1932777"/>
            <a:ext cx="988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1026" name="Picture 2" descr="table orders">
            <a:extLst>
              <a:ext uri="{FF2B5EF4-FFF2-40B4-BE49-F238E27FC236}">
                <a16:creationId xmlns:a16="http://schemas.microsoft.com/office/drawing/2014/main" id="{586CC165-6A61-4049-B886-2826C54B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192"/>
            <a:ext cx="2575418" cy="3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DC6DC-EE59-41C0-BF13-9F2DB3C12F33}"/>
              </a:ext>
            </a:extLst>
          </p:cNvPr>
          <p:cNvSpPr/>
          <p:nvPr/>
        </p:nvSpPr>
        <p:spPr>
          <a:xfrm>
            <a:off x="3608742" y="1724348"/>
            <a:ext cx="98819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are the status of the orders?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SELECT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DISTINCT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status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FROM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orders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2050" name="Picture 2" descr="MySQL GROUP BY example">
            <a:extLst>
              <a:ext uri="{FF2B5EF4-FFF2-40B4-BE49-F238E27FC236}">
                <a16:creationId xmlns:a16="http://schemas.microsoft.com/office/drawing/2014/main" id="{B07C0DB7-6DDA-4ACF-AE82-43026183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050" y="3118953"/>
            <a:ext cx="1919287" cy="32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69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50445"/>
              </p:ext>
            </p:extLst>
          </p:nvPr>
        </p:nvGraphicFramePr>
        <p:xfrm>
          <a:off x="343024" y="349192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5139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700461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 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x GROUP BY x AGG </a:t>
                      </a:r>
                      <a:endParaRPr lang="en-US" sz="36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FF6F4D4-9608-4663-BE88-B0F5A6AA0B6D}"/>
              </a:ext>
            </a:extLst>
          </p:cNvPr>
          <p:cNvSpPr/>
          <p:nvPr/>
        </p:nvSpPr>
        <p:spPr>
          <a:xfrm>
            <a:off x="838200" y="1932777"/>
            <a:ext cx="111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1295400" y="1932777"/>
            <a:ext cx="988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1026" name="Picture 2" descr="table orders">
            <a:extLst>
              <a:ext uri="{FF2B5EF4-FFF2-40B4-BE49-F238E27FC236}">
                <a16:creationId xmlns:a16="http://schemas.microsoft.com/office/drawing/2014/main" id="{586CC165-6A61-4049-B886-2826C54B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1192"/>
            <a:ext cx="2575418" cy="3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DC6DC-EE59-41C0-BF13-9F2DB3C12F33}"/>
              </a:ext>
            </a:extLst>
          </p:cNvPr>
          <p:cNvSpPr/>
          <p:nvPr/>
        </p:nvSpPr>
        <p:spPr>
          <a:xfrm>
            <a:off x="3608742" y="1724348"/>
            <a:ext cx="98819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are the number of orders in each status?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SELECT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status,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COUNT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(*)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FROM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orders</a:t>
            </a:r>
            <a:r>
              <a:rPr lang="en-US" sz="2800" i="1" dirty="0">
                <a:solidFill>
                  <a:prstClr val="black"/>
                </a:solidFill>
                <a:latin typeface="Segoe UI Light (Headings)"/>
              </a:rPr>
              <a:t> </a:t>
            </a:r>
            <a:endParaRPr lang="en-US" sz="2800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GROUP</a:t>
            </a:r>
            <a:r>
              <a:rPr lang="en-US" sz="2800" kern="0" dirty="0">
                <a:solidFill>
                  <a:srgbClr val="0F3BFE"/>
                </a:solidFill>
                <a:latin typeface="Segoe UI Light (Headings)"/>
              </a:rPr>
              <a:t> BY</a:t>
            </a:r>
            <a:r>
              <a:rPr lang="en-US" sz="2800" kern="0" dirty="0">
                <a:solidFill>
                  <a:prstClr val="black"/>
                </a:solidFill>
                <a:latin typeface="Segoe UI Light (Headings)"/>
              </a:rPr>
              <a:t> status;</a:t>
            </a:r>
            <a:endParaRPr kumimoji="0" lang="en-US" sz="2800" b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074" name="Picture 2" descr="MySQL GROUP BY with COUNT function">
            <a:extLst>
              <a:ext uri="{FF2B5EF4-FFF2-40B4-BE49-F238E27FC236}">
                <a16:creationId xmlns:a16="http://schemas.microsoft.com/office/drawing/2014/main" id="{F3C29D1A-CBEE-4588-869B-D87FC0867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384" y="3277582"/>
            <a:ext cx="3111313" cy="299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5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3915"/>
              </p:ext>
            </p:extLst>
          </p:nvPr>
        </p:nvGraphicFramePr>
        <p:xfrm>
          <a:off x="343024" y="349192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5139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700461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 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x GROUP BY x AGG </a:t>
                      </a:r>
                      <a:endParaRPr lang="en-US" sz="36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FF6F4D4-9608-4663-BE88-B0F5A6AA0B6D}"/>
              </a:ext>
            </a:extLst>
          </p:cNvPr>
          <p:cNvSpPr/>
          <p:nvPr/>
        </p:nvSpPr>
        <p:spPr>
          <a:xfrm>
            <a:off x="838200" y="1932777"/>
            <a:ext cx="111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1295400" y="1932777"/>
            <a:ext cx="988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DC6DC-EE59-41C0-BF13-9F2DB3C12F33}"/>
              </a:ext>
            </a:extLst>
          </p:cNvPr>
          <p:cNvSpPr/>
          <p:nvPr/>
        </p:nvSpPr>
        <p:spPr>
          <a:xfrm>
            <a:off x="343024" y="4041325"/>
            <a:ext cx="9881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are the total amount of all orders per status?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F3BF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SELECT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status,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quantityOrdered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*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priceEach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amount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FROM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orders,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orderdetails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WHERE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orders.orderNumber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orderdetails.orderNumber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GROUP BY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status;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098" name="Picture 2" descr="order-orderDetails-tables">
            <a:extLst>
              <a:ext uri="{FF2B5EF4-FFF2-40B4-BE49-F238E27FC236}">
                <a16:creationId xmlns:a16="http://schemas.microsoft.com/office/drawing/2014/main" id="{4937ECF5-0828-4D62-B375-EEB8A562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5" y="1209224"/>
            <a:ext cx="5706876" cy="249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ySQL GROUP BY with SUM function">
            <a:extLst>
              <a:ext uri="{FF2B5EF4-FFF2-40B4-BE49-F238E27FC236}">
                <a16:creationId xmlns:a16="http://schemas.microsoft.com/office/drawing/2014/main" id="{7121FB15-5F8F-4AE4-9761-ADD6950A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01" y="2389976"/>
            <a:ext cx="252984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4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030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857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GROUP BY</a:t>
                      </a:r>
                      <a:endParaRPr lang="en-US" sz="44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838200" y="3429000"/>
            <a:ext cx="9881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movies have been made in each year?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DF24FF-3DE3-4920-BA1F-BF95927A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81150"/>
              </p:ext>
            </p:extLst>
          </p:nvPr>
        </p:nvGraphicFramePr>
        <p:xfrm>
          <a:off x="838200" y="1572083"/>
          <a:ext cx="9704965" cy="185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542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3416644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717657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386244029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95844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The 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98606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Planet of the Apes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822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55CFE-B723-4F9B-A264-98B72A8AD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26558"/>
              </p:ext>
            </p:extLst>
          </p:nvPr>
        </p:nvGraphicFramePr>
        <p:xfrm>
          <a:off x="8509517" y="4379326"/>
          <a:ext cx="2033648" cy="895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824">
                  <a:extLst>
                    <a:ext uri="{9D8B030D-6E8A-4147-A177-3AD203B41FA5}">
                      <a16:colId xmlns:a16="http://schemas.microsoft.com/office/drawing/2014/main" val="3780394957"/>
                    </a:ext>
                  </a:extLst>
                </a:gridCol>
                <a:gridCol w="1016824">
                  <a:extLst>
                    <a:ext uri="{9D8B030D-6E8A-4147-A177-3AD203B41FA5}">
                      <a16:colId xmlns:a16="http://schemas.microsoft.com/office/drawing/2014/main" val="2745749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COUNT(*)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35293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959622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88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1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11262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857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GROUP BY</a:t>
                      </a:r>
                      <a:endParaRPr lang="en-US" sz="44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838200" y="3429000"/>
            <a:ext cx="9881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movies have been made in each year?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ReleaseDate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COUNT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(*) </a:t>
            </a: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Movie</a:t>
            </a: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GROUP BY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ReleaseDate</a:t>
            </a:r>
            <a:endParaRPr lang="en-US" sz="2800" kern="0" dirty="0">
              <a:solidFill>
                <a:prstClr val="black"/>
              </a:solidFill>
              <a:latin typeface="Segoe U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DF24FF-3DE3-4920-BA1F-BF95927A6E4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72083"/>
          <a:ext cx="9704965" cy="185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542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3416644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717657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386244029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95844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The 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98606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Planet of the Apes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822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55CFE-B723-4F9B-A264-98B72A8ADDE0}"/>
              </a:ext>
            </a:extLst>
          </p:cNvPr>
          <p:cNvGraphicFramePr>
            <a:graphicFrameLocks noGrp="1"/>
          </p:cNvGraphicFramePr>
          <p:nvPr/>
        </p:nvGraphicFramePr>
        <p:xfrm>
          <a:off x="8509517" y="4379326"/>
          <a:ext cx="2033648" cy="895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824">
                  <a:extLst>
                    <a:ext uri="{9D8B030D-6E8A-4147-A177-3AD203B41FA5}">
                      <a16:colId xmlns:a16="http://schemas.microsoft.com/office/drawing/2014/main" val="3780394957"/>
                    </a:ext>
                  </a:extLst>
                </a:gridCol>
                <a:gridCol w="1016824">
                  <a:extLst>
                    <a:ext uri="{9D8B030D-6E8A-4147-A177-3AD203B41FA5}">
                      <a16:colId xmlns:a16="http://schemas.microsoft.com/office/drawing/2014/main" val="2745749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COUNT(*)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35293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959622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88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56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215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208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09351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INNER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FF6F4D4-9608-4663-BE88-B0F5A6AA0B6D}"/>
              </a:ext>
            </a:extLst>
          </p:cNvPr>
          <p:cNvSpPr/>
          <p:nvPr/>
        </p:nvSpPr>
        <p:spPr>
          <a:xfrm>
            <a:off x="838200" y="1932777"/>
            <a:ext cx="111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2E5324-789C-40B3-9403-70C037A4B47A}"/>
                  </a:ext>
                </a:extLst>
              </p:cNvPr>
              <p:cNvSpPr/>
              <p:nvPr/>
            </p:nvSpPr>
            <p:spPr>
              <a:xfrm>
                <a:off x="1295400" y="1932777"/>
                <a:ext cx="438694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SELECT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Columns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FROM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Table1, Table2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i="1" dirty="0">
                  <a:solidFill>
                    <a:prstClr val="black"/>
                  </a:solidFill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2E5324-789C-40B3-9403-70C037A4B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32777"/>
                <a:ext cx="4386943" cy="1815882"/>
              </a:xfrm>
              <a:prstGeom prst="rect">
                <a:avLst/>
              </a:prstGeom>
              <a:blipFill>
                <a:blip r:embed="rId3"/>
                <a:stretch>
                  <a:fillRect l="-2921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E2E58BC-918C-474F-9506-FA07DA5FF769}"/>
              </a:ext>
            </a:extLst>
          </p:cNvPr>
          <p:cNvSpPr/>
          <p:nvPr/>
        </p:nvSpPr>
        <p:spPr>
          <a:xfrm>
            <a:off x="838200" y="2395833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39213F-7395-4C55-A408-D5A9DD783F8A}"/>
              </a:ext>
            </a:extLst>
          </p:cNvPr>
          <p:cNvSpPr/>
          <p:nvPr/>
        </p:nvSpPr>
        <p:spPr>
          <a:xfrm>
            <a:off x="838200" y="1967777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AF1C28-DB25-4794-80FF-1EF202C0E95A}"/>
              </a:ext>
            </a:extLst>
          </p:cNvPr>
          <p:cNvSpPr/>
          <p:nvPr/>
        </p:nvSpPr>
        <p:spPr>
          <a:xfrm>
            <a:off x="838200" y="2828428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EDA27F-B362-4330-B374-D15A11DA36C7}"/>
                  </a:ext>
                </a:extLst>
              </p:cNvPr>
              <p:cNvSpPr/>
              <p:nvPr/>
            </p:nvSpPr>
            <p:spPr>
              <a:xfrm>
                <a:off x="1295400" y="4326044"/>
                <a:ext cx="451601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SELECT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Columns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3BFE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FROM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Table1 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rgbClr val="0F3BFE"/>
                    </a:solidFill>
                    <a:latin typeface="Segoe UI Light (Headings)"/>
                  </a:rPr>
                  <a:t>INNER JOIN 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 (Headings)"/>
                  </a:rPr>
                  <a:t>Table2 </a:t>
                </a:r>
                <a:r>
                  <a:rPr lang="en-US" sz="2800" dirty="0">
                    <a:solidFill>
                      <a:srgbClr val="0F3BFE"/>
                    </a:solidFill>
                    <a:latin typeface="Segoe UI Light (Headings)"/>
                  </a:rPr>
                  <a:t>ON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 (Headings)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EDA27F-B362-4330-B374-D15A11DA3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326044"/>
                <a:ext cx="4516017" cy="1384995"/>
              </a:xfrm>
              <a:prstGeom prst="rect">
                <a:avLst/>
              </a:prstGeom>
              <a:blipFill>
                <a:blip r:embed="rId4"/>
                <a:stretch>
                  <a:fillRect l="-2838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5E4D617-7C0A-4567-939D-4507CD347D74}"/>
              </a:ext>
            </a:extLst>
          </p:cNvPr>
          <p:cNvSpPr/>
          <p:nvPr/>
        </p:nvSpPr>
        <p:spPr>
          <a:xfrm>
            <a:off x="8084820" y="2298917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en-US" sz="2800" dirty="0">
                <a:solidFill>
                  <a:prstClr val="black"/>
                </a:solidFill>
                <a:latin typeface="Symbol" panose="05050102010706020507" pitchFamily="18" charset="2"/>
              </a:rPr>
              <a:t></a:t>
            </a:r>
            <a:r>
              <a:rPr lang="el-GR" altLang="en-US" sz="2800" i="1" baseline="-25000" dirty="0">
                <a:solidFill>
                  <a:srgbClr val="0F3BFE"/>
                </a:solidFill>
                <a:latin typeface="Segoe UI Light (Headings)"/>
              </a:rPr>
              <a:t>θ</a:t>
            </a:r>
            <a:r>
              <a:rPr lang="en-US" altLang="en-US" sz="2800" i="1" baseline="-250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altLang="en-US" sz="2800" dirty="0">
                <a:solidFill>
                  <a:prstClr val="black"/>
                </a:solidFill>
                <a:latin typeface="Segoe UI Light (Headings)"/>
              </a:rPr>
              <a:t>(R1 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× R2</a:t>
            </a:r>
            <a:r>
              <a:rPr lang="en-US" altLang="en-US" sz="2800" dirty="0">
                <a:solidFill>
                  <a:prstClr val="black"/>
                </a:solidFill>
                <a:latin typeface="Segoe UI Light (Headings)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63731-FA18-4BC5-9635-E5250562E7F7}"/>
              </a:ext>
            </a:extLst>
          </p:cNvPr>
          <p:cNvSpPr/>
          <p:nvPr/>
        </p:nvSpPr>
        <p:spPr>
          <a:xfrm>
            <a:off x="8473244" y="4721122"/>
            <a:ext cx="1693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R1 ⨝</a:t>
            </a:r>
            <a:r>
              <a:rPr lang="el-GR" altLang="en-US" sz="2800" i="1" baseline="-25000" dirty="0">
                <a:solidFill>
                  <a:srgbClr val="0F3BFE"/>
                </a:solidFill>
                <a:latin typeface="Segoe UI Light (Headings)"/>
              </a:rPr>
              <a:t>θ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R2 </a:t>
            </a:r>
            <a:endParaRPr lang="en-US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D28C5B-EF9A-4A63-B4AA-94DD1DD062F5}"/>
              </a:ext>
            </a:extLst>
          </p:cNvPr>
          <p:cNvSpPr/>
          <p:nvPr/>
        </p:nvSpPr>
        <p:spPr>
          <a:xfrm>
            <a:off x="838200" y="4754132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7D482A-85AF-464D-8AA3-49E2B59EB833}"/>
              </a:ext>
            </a:extLst>
          </p:cNvPr>
          <p:cNvSpPr/>
          <p:nvPr/>
        </p:nvSpPr>
        <p:spPr>
          <a:xfrm>
            <a:off x="838200" y="4326076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846FF6-DE0F-4361-A0F7-89171A2239D6}"/>
              </a:ext>
            </a:extLst>
          </p:cNvPr>
          <p:cNvSpPr/>
          <p:nvPr/>
        </p:nvSpPr>
        <p:spPr>
          <a:xfrm>
            <a:off x="838200" y="5186727"/>
            <a:ext cx="457200" cy="457200"/>
          </a:xfrm>
          <a:prstGeom prst="ellipse">
            <a:avLst/>
          </a:prstGeom>
          <a:solidFill>
            <a:srgbClr val="8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645A9E-3E84-4BE9-AB1B-FED1E59100B8}"/>
              </a:ext>
            </a:extLst>
          </p:cNvPr>
          <p:cNvSpPr/>
          <p:nvPr/>
        </p:nvSpPr>
        <p:spPr>
          <a:xfrm>
            <a:off x="838200" y="3509852"/>
            <a:ext cx="1056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---------------------------- SAME AS 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2655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08547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857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GROUP BY</a:t>
                      </a:r>
                      <a:endParaRPr lang="en-US" sz="44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838200" y="3429000"/>
            <a:ext cx="104145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movies have been made in each year per language?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DF24FF-3DE3-4920-BA1F-BF95927A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09023"/>
              </p:ext>
            </p:extLst>
          </p:nvPr>
        </p:nvGraphicFramePr>
        <p:xfrm>
          <a:off x="838200" y="1572083"/>
          <a:ext cx="9704965" cy="185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542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3416644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717657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386244029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95844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The 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98606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Planet of the Apes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French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822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55CFE-B723-4F9B-A264-98B72A8AD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17105"/>
              </p:ext>
            </p:extLst>
          </p:nvPr>
        </p:nvGraphicFramePr>
        <p:xfrm>
          <a:off x="7669763" y="4767828"/>
          <a:ext cx="2873403" cy="128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801">
                  <a:extLst>
                    <a:ext uri="{9D8B030D-6E8A-4147-A177-3AD203B41FA5}">
                      <a16:colId xmlns:a16="http://schemas.microsoft.com/office/drawing/2014/main" val="3780394957"/>
                    </a:ext>
                  </a:extLst>
                </a:gridCol>
                <a:gridCol w="957801">
                  <a:extLst>
                    <a:ext uri="{9D8B030D-6E8A-4147-A177-3AD203B41FA5}">
                      <a16:colId xmlns:a16="http://schemas.microsoft.com/office/drawing/2014/main" val="1973082205"/>
                    </a:ext>
                  </a:extLst>
                </a:gridCol>
                <a:gridCol w="957801">
                  <a:extLst>
                    <a:ext uri="{9D8B030D-6E8A-4147-A177-3AD203B41FA5}">
                      <a16:colId xmlns:a16="http://schemas.microsoft.com/office/drawing/2014/main" val="2745749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COUNT(*)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35293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959622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French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883388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95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83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00068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857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GROUP BY</a:t>
                      </a:r>
                      <a:endParaRPr lang="en-US" sz="44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838200" y="3429000"/>
            <a:ext cx="104145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movies have been made in each year per language?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SELECT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ReleaseDate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Language,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COUNT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(*)</a:t>
            </a: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FROM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Movie</a:t>
            </a:r>
          </a:p>
          <a:p>
            <a:pPr lvl="0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GROUP BY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ReleaseDate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Language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DF24FF-3DE3-4920-BA1F-BF95927A6E4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72083"/>
          <a:ext cx="9704965" cy="185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542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3416644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717657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386244029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95844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The 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98606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Planet of the Apes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822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55CFE-B723-4F9B-A264-98B72A8ADDE0}"/>
              </a:ext>
            </a:extLst>
          </p:cNvPr>
          <p:cNvGraphicFramePr>
            <a:graphicFrameLocks noGrp="1"/>
          </p:cNvGraphicFramePr>
          <p:nvPr/>
        </p:nvGraphicFramePr>
        <p:xfrm>
          <a:off x="7669763" y="4767828"/>
          <a:ext cx="2873403" cy="128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801">
                  <a:extLst>
                    <a:ext uri="{9D8B030D-6E8A-4147-A177-3AD203B41FA5}">
                      <a16:colId xmlns:a16="http://schemas.microsoft.com/office/drawing/2014/main" val="3780394957"/>
                    </a:ext>
                  </a:extLst>
                </a:gridCol>
                <a:gridCol w="957801">
                  <a:extLst>
                    <a:ext uri="{9D8B030D-6E8A-4147-A177-3AD203B41FA5}">
                      <a16:colId xmlns:a16="http://schemas.microsoft.com/office/drawing/2014/main" val="1973082205"/>
                    </a:ext>
                  </a:extLst>
                </a:gridCol>
                <a:gridCol w="957801">
                  <a:extLst>
                    <a:ext uri="{9D8B030D-6E8A-4147-A177-3AD203B41FA5}">
                      <a16:colId xmlns:a16="http://schemas.microsoft.com/office/drawing/2014/main" val="2745749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COUNT(*)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35293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959622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883388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95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21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3F8F0-C2FE-4110-9AB7-8FF23D3D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3717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857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GROUP BY</a:t>
                      </a:r>
                      <a:endParaRPr lang="en-US" sz="4400" dirty="0">
                        <a:solidFill>
                          <a:srgbClr val="0F3BFE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2E5324-789C-40B3-9403-70C037A4B47A}"/>
              </a:ext>
            </a:extLst>
          </p:cNvPr>
          <p:cNvSpPr/>
          <p:nvPr/>
        </p:nvSpPr>
        <p:spPr>
          <a:xfrm>
            <a:off x="838200" y="3429000"/>
            <a:ext cx="98819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movies have been made in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each year per language?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SELECT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lang="en-US" sz="2800" strike="sngStrike" kern="0" dirty="0">
                <a:solidFill>
                  <a:srgbClr val="FF0000"/>
                </a:solidFill>
                <a:highlight>
                  <a:srgbClr val="FFFF00"/>
                </a:highlight>
                <a:latin typeface="Segoe UI Light"/>
              </a:rPr>
              <a:t>Title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ReleaseDate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Language,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COUNT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(*)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FROM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Movie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F3BF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GROUP BY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ReleaseDate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Language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400" kern="0" dirty="0">
                <a:highlight>
                  <a:srgbClr val="FFFF00"/>
                </a:highlight>
                <a:latin typeface="Segoe UI Light"/>
              </a:rPr>
              <a:t>SELECT clause only accepts AGG or columns in GROUP BY list.</a:t>
            </a:r>
            <a:endParaRPr lang="en-US" sz="2400" kern="0" dirty="0">
              <a:latin typeface="Segoe U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55CFE-B723-4F9B-A264-98B72A8AD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88052"/>
              </p:ext>
            </p:extLst>
          </p:nvPr>
        </p:nvGraphicFramePr>
        <p:xfrm>
          <a:off x="7669762" y="4870465"/>
          <a:ext cx="2873403" cy="128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801">
                  <a:extLst>
                    <a:ext uri="{9D8B030D-6E8A-4147-A177-3AD203B41FA5}">
                      <a16:colId xmlns:a16="http://schemas.microsoft.com/office/drawing/2014/main" val="3780394957"/>
                    </a:ext>
                  </a:extLst>
                </a:gridCol>
                <a:gridCol w="957801">
                  <a:extLst>
                    <a:ext uri="{9D8B030D-6E8A-4147-A177-3AD203B41FA5}">
                      <a16:colId xmlns:a16="http://schemas.microsoft.com/office/drawing/2014/main" val="1973082205"/>
                    </a:ext>
                  </a:extLst>
                </a:gridCol>
                <a:gridCol w="957801">
                  <a:extLst>
                    <a:ext uri="{9D8B030D-6E8A-4147-A177-3AD203B41FA5}">
                      <a16:colId xmlns:a16="http://schemas.microsoft.com/office/drawing/2014/main" val="2745749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COUNT(*)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35293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959622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883388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9585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6C0EE2-33AD-4665-AA4C-8E08F11D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81912"/>
              </p:ext>
            </p:extLst>
          </p:nvPr>
        </p:nvGraphicFramePr>
        <p:xfrm>
          <a:off x="838200" y="1572083"/>
          <a:ext cx="9704965" cy="185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542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3416644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717657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2091061">
                  <a:extLst>
                    <a:ext uri="{9D8B030D-6E8A-4147-A177-3AD203B41FA5}">
                      <a16:colId xmlns:a16="http://schemas.microsoft.com/office/drawing/2014/main" val="386244029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ReleaseDate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95844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The 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98606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Planet of the Apes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1968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8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6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F61E6-4454-41BE-9A09-DC1417F8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B292-1742-43AF-BA40-9CD29960C13D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814C5-F61D-4B70-9909-0A44C7095BE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90500"/>
            <a:ext cx="8420100" cy="36229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8D01E-F5C1-455E-B90F-450693C12565}"/>
              </a:ext>
            </a:extLst>
          </p:cNvPr>
          <p:cNvSpPr/>
          <p:nvPr/>
        </p:nvSpPr>
        <p:spPr>
          <a:xfrm>
            <a:off x="1044388" y="4630742"/>
            <a:ext cx="952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PROPERTYFORRENT (</a:t>
            </a:r>
            <a:r>
              <a:rPr lang="en-US" altLang="en-US" sz="2400" dirty="0" err="1"/>
              <a:t>pno</a:t>
            </a:r>
            <a:r>
              <a:rPr lang="en-US" altLang="en-US" sz="2400" dirty="0"/>
              <a:t>, street, area, city, </a:t>
            </a:r>
            <a:r>
              <a:rPr lang="en-US" altLang="en-US" sz="2400" dirty="0" err="1"/>
              <a:t>pcode</a:t>
            </a:r>
            <a:r>
              <a:rPr lang="en-US" altLang="en-US" sz="2400" dirty="0"/>
              <a:t>, type, rooms, rent, </a:t>
            </a:r>
            <a:r>
              <a:rPr lang="en-US" altLang="en-US" sz="2400" dirty="0" err="1"/>
              <a:t>sno</a:t>
            </a:r>
            <a:r>
              <a:rPr lang="en-US" altLang="en-US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STAFF (</a:t>
            </a:r>
            <a:r>
              <a:rPr lang="en-US" altLang="en-US" sz="2400" dirty="0" err="1"/>
              <a:t>sno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fname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lname</a:t>
            </a:r>
            <a:r>
              <a:rPr lang="en-US" altLang="en-US" sz="2400" dirty="0"/>
              <a:t>, position, sex, DOB, salary,</a:t>
            </a:r>
            <a:r>
              <a:rPr lang="en-US" altLang="en-US" sz="2400" u="sng" dirty="0"/>
              <a:t> </a:t>
            </a:r>
            <a:r>
              <a:rPr lang="en-US" altLang="en-US" sz="2400" dirty="0" err="1"/>
              <a:t>bno</a:t>
            </a:r>
            <a:r>
              <a:rPr lang="en-US" altLang="en-US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BRANCH (</a:t>
            </a:r>
            <a:r>
              <a:rPr lang="en-US" altLang="en-US" sz="2400" dirty="0" err="1"/>
              <a:t>bno</a:t>
            </a:r>
            <a:r>
              <a:rPr lang="en-US" altLang="en-US" sz="2400" dirty="0"/>
              <a:t>, street, city, postcode)</a:t>
            </a:r>
          </a:p>
        </p:txBody>
      </p:sp>
    </p:spTree>
    <p:extLst>
      <p:ext uri="{BB962C8B-B14F-4D97-AF65-F5344CB8AC3E}">
        <p14:creationId xmlns:p14="http://schemas.microsoft.com/office/powerpoint/2010/main" val="161001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4614D-F9CA-4BB0-A85F-2CE789A6214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8091055" cy="39970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E1211A-6E03-4D07-AAC5-80C0ED5AC3DF}"/>
              </a:ext>
            </a:extLst>
          </p:cNvPr>
          <p:cNvSpPr/>
          <p:nvPr/>
        </p:nvSpPr>
        <p:spPr>
          <a:xfrm>
            <a:off x="1044388" y="4630742"/>
            <a:ext cx="952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PROPERTYFORRENT (</a:t>
            </a:r>
            <a:r>
              <a:rPr lang="en-US" altLang="en-US" sz="2400" dirty="0" err="1"/>
              <a:t>pno</a:t>
            </a:r>
            <a:r>
              <a:rPr lang="en-US" altLang="en-US" sz="2400" dirty="0"/>
              <a:t>, street, area, city, </a:t>
            </a:r>
            <a:r>
              <a:rPr lang="en-US" altLang="en-US" sz="2400" dirty="0" err="1"/>
              <a:t>pcode</a:t>
            </a:r>
            <a:r>
              <a:rPr lang="en-US" altLang="en-US" sz="2400" dirty="0"/>
              <a:t>, type, rooms, rent, </a:t>
            </a:r>
            <a:r>
              <a:rPr lang="en-US" altLang="en-US" sz="2400" dirty="0" err="1"/>
              <a:t>sno</a:t>
            </a:r>
            <a:r>
              <a:rPr lang="en-US" altLang="en-US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STAFF (</a:t>
            </a:r>
            <a:r>
              <a:rPr lang="en-US" altLang="en-US" sz="2400" dirty="0" err="1"/>
              <a:t>sno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fname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lname</a:t>
            </a:r>
            <a:r>
              <a:rPr lang="en-US" altLang="en-US" sz="2400" dirty="0"/>
              <a:t>, position, sex, DOB, salary,</a:t>
            </a:r>
            <a:r>
              <a:rPr lang="en-US" altLang="en-US" sz="2400" u="sng" dirty="0"/>
              <a:t> </a:t>
            </a:r>
            <a:r>
              <a:rPr lang="en-US" altLang="en-US" sz="2400" dirty="0" err="1"/>
              <a:t>bno</a:t>
            </a:r>
            <a:r>
              <a:rPr lang="en-US" altLang="en-US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BRANCH (</a:t>
            </a:r>
            <a:r>
              <a:rPr lang="en-US" altLang="en-US" sz="2400" dirty="0" err="1"/>
              <a:t>bno</a:t>
            </a:r>
            <a:r>
              <a:rPr lang="en-US" altLang="en-US" sz="2400" dirty="0"/>
              <a:t>, street, city, postcode)</a:t>
            </a:r>
          </a:p>
        </p:txBody>
      </p:sp>
    </p:spTree>
    <p:extLst>
      <p:ext uri="{BB962C8B-B14F-4D97-AF65-F5344CB8AC3E}">
        <p14:creationId xmlns:p14="http://schemas.microsoft.com/office/powerpoint/2010/main" val="3292979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9F96E-1B61-4541-9F63-3AD0AE083C06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0E417-7C6B-4FB2-B50C-D90E74D00F4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603182" cy="5036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14250-F23B-4743-8808-77E9BE98B2D0}"/>
              </a:ext>
            </a:extLst>
          </p:cNvPr>
          <p:cNvSpPr txBox="1"/>
          <p:nvPr/>
        </p:nvSpPr>
        <p:spPr>
          <a:xfrm>
            <a:off x="1966479" y="5357244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CA" sz="1800" dirty="0">
                <a:effectLst/>
                <a:latin typeface="Cambria" panose="02040503050406030204" pitchFamily="18" charset="0"/>
              </a:rPr>
              <a:t>Movie (</a:t>
            </a:r>
            <a:r>
              <a:rPr lang="en-CA" sz="1800" u="sng" dirty="0" err="1">
                <a:effectLst/>
                <a:latin typeface="Cambria" panose="02040503050406030204" pitchFamily="18" charset="0"/>
              </a:rPr>
              <a:t>movie_id</a:t>
            </a:r>
            <a:r>
              <a:rPr lang="en-CA" sz="1800" dirty="0">
                <a:effectLst/>
                <a:latin typeface="Cambria" panose="02040503050406030204" pitchFamily="18" charset="0"/>
              </a:rPr>
              <a:t>, </a:t>
            </a:r>
            <a:r>
              <a:rPr lang="en-CA" sz="1800" dirty="0" err="1">
                <a:effectLst/>
                <a:latin typeface="Cambria" panose="02040503050406030204" pitchFamily="18" charset="0"/>
              </a:rPr>
              <a:t>movie_name</a:t>
            </a:r>
            <a:r>
              <a:rPr lang="en-CA" sz="1800" dirty="0">
                <a:effectLst/>
                <a:latin typeface="Cambria" panose="02040503050406030204" pitchFamily="18" charset="0"/>
              </a:rPr>
              <a:t>, rating)</a:t>
            </a:r>
          </a:p>
          <a:p>
            <a:pPr marL="457200">
              <a:spcAft>
                <a:spcPts val="0"/>
              </a:spcAft>
            </a:pPr>
            <a:r>
              <a:rPr lang="en-CA" sz="1800" dirty="0">
                <a:effectLst/>
                <a:latin typeface="Cambria" panose="02040503050406030204" pitchFamily="18" charset="0"/>
              </a:rPr>
              <a:t>Country(</a:t>
            </a:r>
            <a:r>
              <a:rPr lang="en-CA" sz="1800" u="sng" dirty="0" err="1">
                <a:effectLst/>
                <a:latin typeface="Cambria" panose="02040503050406030204" pitchFamily="18" charset="0"/>
              </a:rPr>
              <a:t>country_id</a:t>
            </a:r>
            <a:r>
              <a:rPr lang="en-CA" sz="1800" dirty="0">
                <a:effectLst/>
                <a:latin typeface="Cambria" panose="02040503050406030204" pitchFamily="18" charset="0"/>
              </a:rPr>
              <a:t>, </a:t>
            </a:r>
            <a:r>
              <a:rPr lang="en-CA" sz="1800" dirty="0" err="1">
                <a:effectLst/>
                <a:latin typeface="Cambria" panose="02040503050406030204" pitchFamily="18" charset="0"/>
              </a:rPr>
              <a:t>country_name</a:t>
            </a:r>
            <a:r>
              <a:rPr lang="en-CA" sz="1800" dirty="0">
                <a:effectLst/>
                <a:latin typeface="Cambria" panose="02040503050406030204" pitchFamily="18" charset="0"/>
              </a:rPr>
              <a:t>)          </a:t>
            </a:r>
          </a:p>
          <a:p>
            <a:pPr marL="457200">
              <a:spcAft>
                <a:spcPts val="0"/>
              </a:spcAft>
            </a:pPr>
            <a:r>
              <a:rPr lang="en-CA" sz="1800" dirty="0" err="1">
                <a:effectLst/>
                <a:latin typeface="Cambria" panose="02040503050406030204" pitchFamily="18" charset="0"/>
              </a:rPr>
              <a:t>Movie_Country</a:t>
            </a:r>
            <a:r>
              <a:rPr lang="en-CA" sz="1800" dirty="0">
                <a:effectLst/>
                <a:latin typeface="Cambria" panose="02040503050406030204" pitchFamily="18" charset="0"/>
              </a:rPr>
              <a:t> (</a:t>
            </a:r>
            <a:r>
              <a:rPr lang="en-CA" sz="1800" u="sng" dirty="0" err="1">
                <a:effectLst/>
                <a:latin typeface="Cambria" panose="02040503050406030204" pitchFamily="18" charset="0"/>
              </a:rPr>
              <a:t>movie_id</a:t>
            </a:r>
            <a:r>
              <a:rPr lang="en-CA" sz="1800" u="sng" dirty="0">
                <a:effectLst/>
                <a:latin typeface="Cambria" panose="02040503050406030204" pitchFamily="18" charset="0"/>
              </a:rPr>
              <a:t>, </a:t>
            </a:r>
            <a:r>
              <a:rPr lang="en-CA" sz="1800" u="sng" dirty="0" err="1">
                <a:effectLst/>
                <a:latin typeface="Cambria" panose="02040503050406030204" pitchFamily="18" charset="0"/>
              </a:rPr>
              <a:t>country_id</a:t>
            </a:r>
            <a:r>
              <a:rPr lang="en-CA" sz="1800" dirty="0">
                <a:effectLst/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0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13413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INNER JOIN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845AA7F-A950-44AF-A126-013FE9251F88}"/>
              </a:ext>
            </a:extLst>
          </p:cNvPr>
          <p:cNvGrpSpPr/>
          <p:nvPr/>
        </p:nvGrpSpPr>
        <p:grpSpPr>
          <a:xfrm>
            <a:off x="838200" y="3568588"/>
            <a:ext cx="6647974" cy="2677656"/>
            <a:chOff x="983654" y="3678378"/>
            <a:chExt cx="6328449" cy="26776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2F290E-9A3B-4E73-B201-4B451068F753}"/>
                </a:ext>
              </a:extLst>
            </p:cNvPr>
            <p:cNvSpPr/>
            <p:nvPr/>
          </p:nvSpPr>
          <p:spPr>
            <a:xfrm>
              <a:off x="983654" y="3678378"/>
              <a:ext cx="6328449" cy="2677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F3BF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SELECT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*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F3BF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FROM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Movie</a:t>
              </a:r>
            </a:p>
            <a:p>
              <a:r>
                <a:rPr lang="en-US" sz="2400" dirty="0">
                  <a:solidFill>
                    <a:srgbClr val="0F3BFE"/>
                  </a:solidFill>
                  <a:latin typeface="Segoe UI Light (Headings)"/>
                </a:rPr>
                <a:t>INNER JOIN </a:t>
              </a:r>
              <a:r>
                <a:rPr lang="en-US" sz="2400" kern="0" dirty="0" err="1">
                  <a:solidFill>
                    <a:prstClr val="black"/>
                  </a:solidFill>
                  <a:latin typeface="Segoe UI Light"/>
                </a:rPr>
                <a:t>MovieGenre</a:t>
              </a:r>
              <a:r>
                <a:rPr lang="en-US" sz="2400" dirty="0">
                  <a:solidFill>
                    <a:prstClr val="black"/>
                  </a:solidFill>
                  <a:latin typeface="Segoe UI Light (Headings)"/>
                </a:rPr>
                <a:t> </a:t>
              </a:r>
              <a:r>
                <a:rPr lang="en-US" sz="2400" dirty="0">
                  <a:solidFill>
                    <a:srgbClr val="0F3BFE"/>
                  </a:solidFill>
                  <a:latin typeface="Segoe UI Light (Headings)"/>
                </a:rPr>
                <a:t>ON </a:t>
              </a:r>
              <a:r>
                <a:rPr lang="en-US" sz="2400" kern="0" dirty="0" err="1">
                  <a:solidFill>
                    <a:prstClr val="black"/>
                  </a:solidFill>
                  <a:latin typeface="Segoe UI Light"/>
                </a:rPr>
                <a:t>Movie.Id</a:t>
              </a:r>
              <a:r>
                <a:rPr lang="en-US" sz="2400" kern="0" dirty="0">
                  <a:solidFill>
                    <a:prstClr val="black"/>
                  </a:solidFill>
                  <a:latin typeface="Segoe UI Light"/>
                </a:rPr>
                <a:t> = </a:t>
              </a:r>
              <a:r>
                <a:rPr lang="en-US" sz="2400" kern="0" dirty="0" err="1">
                  <a:solidFill>
                    <a:prstClr val="black"/>
                  </a:solidFill>
                  <a:latin typeface="Segoe UI Light"/>
                </a:rPr>
                <a:t>MovieId</a:t>
              </a:r>
              <a:endParaRPr lang="en-US" sz="2400" i="1" dirty="0">
                <a:solidFill>
                  <a:prstClr val="black"/>
                </a:solidFill>
                <a:latin typeface="Segoe UI Light (Headings)"/>
              </a:endParaRPr>
            </a:p>
            <a:p>
              <a:r>
                <a:rPr lang="en-US" sz="2400" dirty="0">
                  <a:solidFill>
                    <a:srgbClr val="0F3BFE"/>
                  </a:solidFill>
                  <a:latin typeface="Segoe UI Light (Headings)"/>
                </a:rPr>
                <a:t>INNER JOIN </a:t>
              </a:r>
              <a:r>
                <a:rPr lang="en-US" sz="2400" kern="0" dirty="0">
                  <a:solidFill>
                    <a:prstClr val="black"/>
                  </a:solidFill>
                  <a:latin typeface="Segoe UI Light"/>
                </a:rPr>
                <a:t>Genre </a:t>
              </a:r>
              <a:r>
                <a:rPr lang="en-US" sz="2400" dirty="0">
                  <a:solidFill>
                    <a:srgbClr val="0F3BFE"/>
                  </a:solidFill>
                  <a:latin typeface="Segoe UI Light (Headings)"/>
                </a:rPr>
                <a:t>ON </a:t>
              </a:r>
              <a:r>
                <a:rPr lang="en-US" sz="2400" kern="0" dirty="0" err="1">
                  <a:solidFill>
                    <a:prstClr val="black"/>
                  </a:solidFill>
                  <a:latin typeface="Segoe UI Light (Headings)"/>
                </a:rPr>
                <a:t>Genre.Id</a:t>
              </a:r>
              <a:r>
                <a:rPr lang="en-US" sz="2400" kern="0" dirty="0">
                  <a:solidFill>
                    <a:prstClr val="black"/>
                  </a:solidFill>
                  <a:latin typeface="Segoe UI Light (Headings)"/>
                </a:rPr>
                <a:t> = </a:t>
              </a:r>
              <a:r>
                <a:rPr lang="en-US" sz="2400" kern="0" dirty="0" err="1">
                  <a:solidFill>
                    <a:prstClr val="black"/>
                  </a:solidFill>
                  <a:latin typeface="Segoe UI Light (Headings)"/>
                </a:rPr>
                <a:t>GenreId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F3BF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WHERE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Movie.Title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=</a:t>
              </a:r>
              <a:r>
                <a:rPr lang="en-US" sz="2400" dirty="0">
                  <a:solidFill>
                    <a:srgbClr val="70AD47">
                      <a:lumMod val="75000"/>
                    </a:srgbClr>
                  </a:solidFill>
                  <a:latin typeface="Segoe UI Light (Headings)"/>
                  <a:cs typeface="Mangal" panose="02040503050203030202" pitchFamily="18" charset="0"/>
                </a:rPr>
                <a:t>'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rPr>
                <a:t>2001: A Space Odyssey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Segoe UI Light (Headings)"/>
                  <a:ea typeface="+mn-ea"/>
                  <a:cs typeface="Mangal" panose="02040503050203030202" pitchFamily="18" charset="0"/>
                </a:rPr>
                <a:t>'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rPr>
                <a:t> 	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B4241C-84E0-479A-8689-ACE0B2D6F02C}"/>
                </a:ext>
              </a:extLst>
            </p:cNvPr>
            <p:cNvSpPr/>
            <p:nvPr/>
          </p:nvSpPr>
          <p:spPr>
            <a:xfrm>
              <a:off x="1164754" y="3829109"/>
              <a:ext cx="28123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2CFD206-93EC-49F5-B92F-03834310B8A4}"/>
              </a:ext>
            </a:extLst>
          </p:cNvPr>
          <p:cNvSpPr/>
          <p:nvPr/>
        </p:nvSpPr>
        <p:spPr>
          <a:xfrm>
            <a:off x="927621" y="3368533"/>
            <a:ext cx="8697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en-US" sz="2000" dirty="0">
                <a:solidFill>
                  <a:prstClr val="black"/>
                </a:solidFill>
                <a:latin typeface="Symbol" panose="05050102010706020507" pitchFamily="18" charset="2"/>
              </a:rPr>
              <a:t></a:t>
            </a:r>
            <a:r>
              <a:rPr lang="en-US" sz="2000" kern="0" baseline="-25000" dirty="0">
                <a:solidFill>
                  <a:prstClr val="black"/>
                </a:solidFill>
                <a:latin typeface="Segoe UI Light"/>
              </a:rPr>
              <a:t>Title=</a:t>
            </a:r>
            <a:r>
              <a:rPr lang="en-US" sz="2000" baseline="-25000" dirty="0">
                <a:solidFill>
                  <a:srgbClr val="70AD47">
                    <a:lumMod val="75000"/>
                  </a:srgbClr>
                </a:solidFill>
                <a:latin typeface="Segoe UI Light (Headings)"/>
                <a:cs typeface="Mangal" panose="02040503050203030202" pitchFamily="18" charset="0"/>
              </a:rPr>
              <a:t>'</a:t>
            </a:r>
            <a:r>
              <a:rPr lang="en-US" sz="2000" baseline="-25000" dirty="0">
                <a:solidFill>
                  <a:srgbClr val="70AD47">
                    <a:lumMod val="75000"/>
                  </a:srgbClr>
                </a:solidFill>
                <a:latin typeface="Segoe UI Light (Headings)"/>
              </a:rPr>
              <a:t>2001: A Space Odyssey</a:t>
            </a:r>
            <a:r>
              <a:rPr lang="en-US" sz="2000" baseline="-25000" dirty="0">
                <a:solidFill>
                  <a:srgbClr val="70AD47">
                    <a:lumMod val="75000"/>
                  </a:srgbClr>
                </a:solidFill>
                <a:latin typeface="Segoe UI Light (Headings)"/>
                <a:cs typeface="Mangal" panose="02040503050203030202" pitchFamily="18" charset="0"/>
              </a:rPr>
              <a:t>’</a:t>
            </a:r>
            <a:r>
              <a:rPr lang="en-US" altLang="en-US" sz="2000" dirty="0">
                <a:solidFill>
                  <a:prstClr val="black"/>
                </a:solidFill>
                <a:latin typeface="Segoe UI Light (Headings)"/>
              </a:rPr>
              <a:t>((</a:t>
            </a:r>
            <a:r>
              <a:rPr lang="en-US" altLang="en-US" sz="2000" dirty="0">
                <a:latin typeface="Segoe UI Light (Headings)"/>
              </a:rPr>
              <a:t>Movie</a:t>
            </a:r>
            <a:r>
              <a:rPr lang="en-US" sz="2000" dirty="0">
                <a:latin typeface="Segoe UI Light (Headings)"/>
              </a:rPr>
              <a:t> ⨝</a:t>
            </a:r>
            <a:r>
              <a:rPr lang="en-US" altLang="en-US" sz="2000" baseline="-25000" dirty="0" err="1">
                <a:solidFill>
                  <a:srgbClr val="0F3BFE"/>
                </a:solidFill>
                <a:latin typeface="Segoe UI Light (Headings)"/>
              </a:rPr>
              <a:t>Movie.Id</a:t>
            </a:r>
            <a:r>
              <a:rPr lang="en-US" altLang="en-US" sz="2000" baseline="-25000" dirty="0">
                <a:solidFill>
                  <a:srgbClr val="0F3BFE"/>
                </a:solidFill>
                <a:latin typeface="Segoe UI Light (Headings)"/>
              </a:rPr>
              <a:t>=</a:t>
            </a:r>
            <a:r>
              <a:rPr lang="en-US" altLang="en-US" sz="2000" baseline="-25000" dirty="0" err="1">
                <a:solidFill>
                  <a:srgbClr val="0F3BFE"/>
                </a:solidFill>
                <a:latin typeface="Segoe UI Light (Headings)"/>
              </a:rPr>
              <a:t>MovieId</a:t>
            </a:r>
            <a:r>
              <a:rPr lang="en-US" altLang="en-US" sz="2000" baseline="-25000" dirty="0">
                <a:solidFill>
                  <a:srgbClr val="0F3BFE"/>
                </a:solidFill>
                <a:latin typeface="Segoe UI Light (Headings)"/>
              </a:rPr>
              <a:t> </a:t>
            </a:r>
            <a:r>
              <a:rPr lang="en-US" altLang="en-US" sz="2000" dirty="0" err="1">
                <a:latin typeface="Segoe UI Light (Headings)"/>
              </a:rPr>
              <a:t>MovieGenre</a:t>
            </a:r>
            <a:r>
              <a:rPr lang="en-US" altLang="en-US" sz="20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 ⨝</a:t>
            </a:r>
            <a:r>
              <a:rPr lang="en-US" altLang="en-US" sz="2000" baseline="-25000" dirty="0" err="1">
                <a:solidFill>
                  <a:srgbClr val="0F3BFE"/>
                </a:solidFill>
                <a:latin typeface="Segoe UI Light (Headings)"/>
              </a:rPr>
              <a:t>Genre.Id</a:t>
            </a:r>
            <a:r>
              <a:rPr lang="en-US" altLang="en-US" sz="2000" baseline="-25000" dirty="0">
                <a:solidFill>
                  <a:srgbClr val="0F3BFE"/>
                </a:solidFill>
                <a:latin typeface="Segoe UI Light (Headings)"/>
              </a:rPr>
              <a:t>=</a:t>
            </a:r>
            <a:r>
              <a:rPr lang="en-US" altLang="en-US" sz="2000" baseline="-25000" dirty="0" err="1">
                <a:solidFill>
                  <a:srgbClr val="0F3BFE"/>
                </a:solidFill>
                <a:latin typeface="Segoe UI Light (Headings)"/>
              </a:rPr>
              <a:t>GenreId</a:t>
            </a:r>
            <a:r>
              <a:rPr lang="en-US" altLang="en-US" sz="2000" baseline="-25000" dirty="0">
                <a:solidFill>
                  <a:srgbClr val="0F3BFE"/>
                </a:solidFill>
                <a:latin typeface="Segoe UI Light (Headings)"/>
              </a:rPr>
              <a:t> </a:t>
            </a:r>
            <a:r>
              <a:rPr lang="en-US" altLang="en-US" sz="2000" dirty="0">
                <a:solidFill>
                  <a:prstClr val="black"/>
                </a:solidFill>
                <a:latin typeface="Segoe UI Light (Headings)"/>
              </a:rPr>
              <a:t>Genre)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36C860-8F54-4942-BB9D-AFC9EF767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58811"/>
              </p:ext>
            </p:extLst>
          </p:nvPr>
        </p:nvGraphicFramePr>
        <p:xfrm>
          <a:off x="838200" y="1803607"/>
          <a:ext cx="887603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843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1505268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067229897"/>
                    </a:ext>
                  </a:extLst>
                </a:gridCol>
                <a:gridCol w="882841">
                  <a:extLst>
                    <a:ext uri="{9D8B030D-6E8A-4147-A177-3AD203B41FA5}">
                      <a16:colId xmlns:a16="http://schemas.microsoft.com/office/drawing/2014/main" val="1754869648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3992413533"/>
                    </a:ext>
                  </a:extLst>
                </a:gridCol>
                <a:gridCol w="1206627">
                  <a:extLst>
                    <a:ext uri="{9D8B030D-6E8A-4147-A177-3AD203B41FA5}">
                      <a16:colId xmlns:a16="http://schemas.microsoft.com/office/drawing/2014/main" val="729246357"/>
                    </a:ext>
                  </a:extLst>
                </a:gridCol>
              </a:tblGrid>
              <a:tr h="13648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MovieGenre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Genre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116696"/>
                  </a:ext>
                </a:extLst>
              </a:tr>
              <a:tr h="136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GenreId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206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Sci-fi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24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Adventure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07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2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INNER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225AE0-D538-49F2-A78D-AAC86178F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40696"/>
              </p:ext>
            </p:extLst>
          </p:nvPr>
        </p:nvGraphicFramePr>
        <p:xfrm>
          <a:off x="838200" y="1647291"/>
          <a:ext cx="9089571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840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062141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1242273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1803859">
                  <a:extLst>
                    <a:ext uri="{9D8B030D-6E8A-4147-A177-3AD203B41FA5}">
                      <a16:colId xmlns:a16="http://schemas.microsoft.com/office/drawing/2014/main" val="1925014036"/>
                    </a:ext>
                  </a:extLst>
                </a:gridCol>
                <a:gridCol w="1108764">
                  <a:extLst>
                    <a:ext uri="{9D8B030D-6E8A-4147-A177-3AD203B41FA5}">
                      <a16:colId xmlns:a16="http://schemas.microsoft.com/office/drawing/2014/main" val="4136093453"/>
                    </a:ext>
                  </a:extLst>
                </a:gridCol>
                <a:gridCol w="1608639">
                  <a:extLst>
                    <a:ext uri="{9D8B030D-6E8A-4147-A177-3AD203B41FA5}">
                      <a16:colId xmlns:a16="http://schemas.microsoft.com/office/drawing/2014/main" val="1521577983"/>
                    </a:ext>
                  </a:extLst>
                </a:gridCol>
                <a:gridCol w="1776055">
                  <a:extLst>
                    <a:ext uri="{9D8B030D-6E8A-4147-A177-3AD203B41FA5}">
                      <a16:colId xmlns:a16="http://schemas.microsoft.com/office/drawing/2014/main" val="1967051505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Director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LastName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DateOfBirth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PlaceOfBirth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BestMovieId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MovieCount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Stanley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Kubrick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Jul. 26, 1928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Alfred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Hitchcock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Aug. 13, 1899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79971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kern="1200" dirty="0">
                          <a:solidFill>
                            <a:schemeClr val="tx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mr-IN" sz="1400" i="1" u="none" kern="1200" dirty="0">
                        <a:solidFill>
                          <a:schemeClr val="tx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Clint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Eastwood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May 31, 1930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765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FBFADE-F399-4B69-95F3-ED1F5D65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54597"/>
              </p:ext>
            </p:extLst>
          </p:nvPr>
        </p:nvGraphicFramePr>
        <p:xfrm>
          <a:off x="838199" y="3285772"/>
          <a:ext cx="9089571" cy="1078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846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4078831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2050560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2496334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29584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B421AFC-9C79-4963-A921-D16C4900ADF9}"/>
              </a:ext>
            </a:extLst>
          </p:cNvPr>
          <p:cNvSpPr/>
          <p:nvPr/>
        </p:nvSpPr>
        <p:spPr>
          <a:xfrm>
            <a:off x="838199" y="4364299"/>
            <a:ext cx="908957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are directors’ best movie name?</a:t>
            </a:r>
          </a:p>
          <a:p>
            <a:pPr lvl="0">
              <a:defRPr/>
            </a:pPr>
            <a:endParaRPr lang="en-US" sz="2400" kern="0" dirty="0">
              <a:solidFill>
                <a:srgbClr val="0F3BFE"/>
              </a:solidFill>
              <a:latin typeface="Segoe UI Light"/>
            </a:endParaRPr>
          </a:p>
          <a:p>
            <a:pPr lvl="0">
              <a:defRPr/>
            </a:pP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D.Id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FirstName,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LastName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Title </a:t>
            </a:r>
          </a:p>
          <a:p>
            <a:pPr lvl="0">
              <a:defRPr/>
            </a:pP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Director </a:t>
            </a: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AS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D, Movie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M </a:t>
            </a:r>
          </a:p>
          <a:p>
            <a:pPr lvl="0">
              <a:defRPr/>
            </a:pPr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=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endParaRPr lang="en-US" sz="2400" i="1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77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80685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INNER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8A5635-F5DE-4727-9398-45FA192FF01B}"/>
              </a:ext>
            </a:extLst>
          </p:cNvPr>
          <p:cNvSpPr/>
          <p:nvPr/>
        </p:nvSpPr>
        <p:spPr>
          <a:xfrm>
            <a:off x="838199" y="4364299"/>
            <a:ext cx="10668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are directors’ best movie name?</a:t>
            </a:r>
          </a:p>
          <a:p>
            <a:pPr lvl="0">
              <a:defRPr/>
            </a:pPr>
            <a:endParaRPr lang="en-US" sz="2400" kern="0" dirty="0">
              <a:solidFill>
                <a:srgbClr val="0F3BFE"/>
              </a:solidFill>
              <a:latin typeface="Segoe UI Light"/>
            </a:endParaRPr>
          </a:p>
          <a:p>
            <a:pPr lvl="0">
              <a:defRPr/>
            </a:pP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D.Id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FirstName,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LastName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Title </a:t>
            </a:r>
          </a:p>
          <a:p>
            <a:pPr lvl="0">
              <a:defRPr/>
            </a:pP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Director </a:t>
            </a: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AS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D</a:t>
            </a:r>
          </a:p>
          <a:p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INNER JOIN 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Movie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M </a:t>
            </a:r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ON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=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endParaRPr lang="en-US" sz="2400" i="1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7B94A6-8DA9-4C63-8105-3EEA509C1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02041"/>
              </p:ext>
            </p:extLst>
          </p:nvPr>
        </p:nvGraphicFramePr>
        <p:xfrm>
          <a:off x="838200" y="1647291"/>
          <a:ext cx="9089571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840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062141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1242273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1803859">
                  <a:extLst>
                    <a:ext uri="{9D8B030D-6E8A-4147-A177-3AD203B41FA5}">
                      <a16:colId xmlns:a16="http://schemas.microsoft.com/office/drawing/2014/main" val="1925014036"/>
                    </a:ext>
                  </a:extLst>
                </a:gridCol>
                <a:gridCol w="1108764">
                  <a:extLst>
                    <a:ext uri="{9D8B030D-6E8A-4147-A177-3AD203B41FA5}">
                      <a16:colId xmlns:a16="http://schemas.microsoft.com/office/drawing/2014/main" val="4136093453"/>
                    </a:ext>
                  </a:extLst>
                </a:gridCol>
                <a:gridCol w="1608639">
                  <a:extLst>
                    <a:ext uri="{9D8B030D-6E8A-4147-A177-3AD203B41FA5}">
                      <a16:colId xmlns:a16="http://schemas.microsoft.com/office/drawing/2014/main" val="1521577983"/>
                    </a:ext>
                  </a:extLst>
                </a:gridCol>
                <a:gridCol w="1776055">
                  <a:extLst>
                    <a:ext uri="{9D8B030D-6E8A-4147-A177-3AD203B41FA5}">
                      <a16:colId xmlns:a16="http://schemas.microsoft.com/office/drawing/2014/main" val="1967051505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Director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LastName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DateOfBirth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PlaceOfBirth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BestMovieId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MovieCount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Stanley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Kubrick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Jul. 26, 1928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Alfred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Hitchcock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Aug. 13, 1899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79971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kern="1200" dirty="0">
                          <a:solidFill>
                            <a:schemeClr val="tx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mr-IN" sz="1400" i="1" u="none" kern="1200" dirty="0">
                        <a:solidFill>
                          <a:schemeClr val="tx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Clint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Eastwood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May 31, 1930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765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AF813E-56AC-4B24-A326-2C1FFC9B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2876"/>
              </p:ext>
            </p:extLst>
          </p:nvPr>
        </p:nvGraphicFramePr>
        <p:xfrm>
          <a:off x="838199" y="3285772"/>
          <a:ext cx="9089571" cy="1078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846">
                  <a:extLst>
                    <a:ext uri="{9D8B030D-6E8A-4147-A177-3AD203B41FA5}">
                      <a16:colId xmlns:a16="http://schemas.microsoft.com/office/drawing/2014/main" val="577041574"/>
                    </a:ext>
                  </a:extLst>
                </a:gridCol>
                <a:gridCol w="4078831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2050560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2496334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Movie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RunningTime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4358909"/>
                  </a:ext>
                </a:extLst>
              </a:tr>
              <a:tr h="38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English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2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4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88477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INNER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BBBF30-0009-4ADB-AA9C-22FE4C550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39847"/>
              </p:ext>
            </p:extLst>
          </p:nvPr>
        </p:nvGraphicFramePr>
        <p:xfrm>
          <a:off x="838200" y="1647291"/>
          <a:ext cx="910823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01">
                  <a:extLst>
                    <a:ext uri="{9D8B030D-6E8A-4147-A177-3AD203B41FA5}">
                      <a16:colId xmlns:a16="http://schemas.microsoft.com/office/drawing/2014/main" val="2589953274"/>
                    </a:ext>
                  </a:extLst>
                </a:gridCol>
                <a:gridCol w="1216425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1422723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1842305">
                  <a:extLst>
                    <a:ext uri="{9D8B030D-6E8A-4147-A177-3AD203B41FA5}">
                      <a16:colId xmlns:a16="http://schemas.microsoft.com/office/drawing/2014/main" val="1521577983"/>
                    </a:ext>
                  </a:extLst>
                </a:gridCol>
                <a:gridCol w="2034040">
                  <a:extLst>
                    <a:ext uri="{9D8B030D-6E8A-4147-A177-3AD203B41FA5}">
                      <a16:colId xmlns:a16="http://schemas.microsoft.com/office/drawing/2014/main" val="1967051505"/>
                    </a:ext>
                  </a:extLst>
                </a:gridCol>
                <a:gridCol w="2034040">
                  <a:extLst>
                    <a:ext uri="{9D8B030D-6E8A-4147-A177-3AD203B41FA5}">
                      <a16:colId xmlns:a16="http://schemas.microsoft.com/office/drawing/2014/main" val="3334741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LastName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BestMovieId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Stanley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Kubrick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FEBB533-B57F-4618-B735-E31D43366483}"/>
              </a:ext>
            </a:extLst>
          </p:cNvPr>
          <p:cNvSpPr/>
          <p:nvPr/>
        </p:nvSpPr>
        <p:spPr>
          <a:xfrm>
            <a:off x="838199" y="4364299"/>
            <a:ext cx="10668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are directors’ best movie name?</a:t>
            </a:r>
          </a:p>
          <a:p>
            <a:pPr lvl="0">
              <a:defRPr/>
            </a:pPr>
            <a:endParaRPr lang="en-US" sz="2400" kern="0" dirty="0">
              <a:solidFill>
                <a:srgbClr val="0F3BFE"/>
              </a:solidFill>
              <a:latin typeface="Segoe UI Light"/>
            </a:endParaRPr>
          </a:p>
          <a:p>
            <a:pPr lvl="0">
              <a:defRPr/>
            </a:pP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D.Id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FirstName,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LastName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, Title </a:t>
            </a:r>
          </a:p>
          <a:p>
            <a:pPr lvl="0">
              <a:defRPr/>
            </a:pP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Director </a:t>
            </a:r>
            <a:r>
              <a:rPr lang="en-US" sz="2400" kern="0" dirty="0">
                <a:solidFill>
                  <a:srgbClr val="0F3BFE"/>
                </a:solidFill>
                <a:latin typeface="Segoe UI Light"/>
              </a:rPr>
              <a:t>AS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D</a:t>
            </a:r>
          </a:p>
          <a:p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INNER JOIN 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Movie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M </a:t>
            </a:r>
            <a:r>
              <a:rPr lang="en-US" sz="2400" dirty="0">
                <a:solidFill>
                  <a:srgbClr val="0F3BFE"/>
                </a:solidFill>
                <a:latin typeface="Segoe UI Light (Headings)"/>
              </a:rPr>
              <a:t>ON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400" kern="0" dirty="0">
                <a:solidFill>
                  <a:prstClr val="black"/>
                </a:solidFill>
                <a:latin typeface="Segoe UI Light"/>
              </a:rPr>
              <a:t> = </a:t>
            </a:r>
            <a:r>
              <a:rPr lang="en-US" sz="24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endParaRPr lang="en-US" sz="2400" i="1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7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95482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LEFT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7B94A6-8DA9-4C63-8105-3EEA509C1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34917"/>
              </p:ext>
            </p:extLst>
          </p:nvPr>
        </p:nvGraphicFramePr>
        <p:xfrm>
          <a:off x="838197" y="1566637"/>
          <a:ext cx="866036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711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1799664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1459242">
                  <a:extLst>
                    <a:ext uri="{9D8B030D-6E8A-4147-A177-3AD203B41FA5}">
                      <a16:colId xmlns:a16="http://schemas.microsoft.com/office/drawing/2014/main" val="1521577983"/>
                    </a:ext>
                  </a:extLst>
                </a:gridCol>
                <a:gridCol w="126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4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LastName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BestMovieId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Stanley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Kubrick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Alfred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Hitchcock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mr-I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Clint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Eastwood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38199" y="3334477"/>
            <a:ext cx="98602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What are directors’ best movie name </a:t>
            </a:r>
            <a:r>
              <a:rPr lang="en-US" sz="2800" u="sng" dirty="0">
                <a:solidFill>
                  <a:prstClr val="black"/>
                </a:solidFill>
                <a:latin typeface="Segoe UI Light (Headings)"/>
              </a:rPr>
              <a:t>if any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?</a:t>
            </a:r>
          </a:p>
          <a:p>
            <a:pPr lvl="0"/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Director ⟕</a:t>
            </a:r>
            <a:r>
              <a:rPr lang="en-US" sz="2800" baseline="-25000" dirty="0" err="1">
                <a:solidFill>
                  <a:prstClr val="black"/>
                </a:solidFill>
                <a:latin typeface="Segoe UI Light (Headings)"/>
              </a:rPr>
              <a:t>BestMovieId</a:t>
            </a:r>
            <a:r>
              <a:rPr lang="en-US" sz="2800" baseline="-25000" dirty="0">
                <a:solidFill>
                  <a:prstClr val="black"/>
                </a:solidFill>
                <a:latin typeface="Segoe UI Light (Headings)"/>
              </a:rPr>
              <a:t>=</a:t>
            </a:r>
            <a:r>
              <a:rPr lang="en-US" sz="2800" baseline="-25000" dirty="0" err="1">
                <a:solidFill>
                  <a:prstClr val="black"/>
                </a:solidFill>
                <a:latin typeface="Segoe UI Light (Headings)"/>
              </a:rPr>
              <a:t>Movie.Id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Movie</a:t>
            </a:r>
          </a:p>
          <a:p>
            <a:pPr lvl="0"/>
            <a:endParaRPr lang="en-US" sz="2800" dirty="0">
              <a:solidFill>
                <a:prstClr val="black"/>
              </a:solidFill>
              <a:latin typeface="Segoe UI Light (Headings)"/>
            </a:endParaRP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D.Id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FirstName,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LastName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Title </a:t>
            </a: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Director </a:t>
            </a: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AS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D</a:t>
            </a:r>
          </a:p>
          <a:p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LEFT </a:t>
            </a:r>
            <a:r>
              <a:rPr lang="en-US" sz="2800" dirty="0">
                <a:latin typeface="Segoe UI Light (Headings)"/>
              </a:rPr>
              <a:t>[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OUTER</a:t>
            </a:r>
            <a:r>
              <a:rPr lang="en-US" sz="2800" dirty="0">
                <a:latin typeface="Segoe UI Light (Headings)"/>
              </a:rPr>
              <a:t>]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 JOIN 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Movie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AS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M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ON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=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endParaRPr lang="en-US" sz="2800" i="1" dirty="0">
              <a:solidFill>
                <a:prstClr val="black"/>
              </a:solidFill>
              <a:latin typeface="Segoe UI Light (Headings)"/>
            </a:endParaRPr>
          </a:p>
          <a:p>
            <a:pPr lvl="0"/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1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61015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RIGHT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8A5635-F5DE-4727-9398-45FA192FF01B}"/>
              </a:ext>
            </a:extLst>
          </p:cNvPr>
          <p:cNvSpPr/>
          <p:nvPr/>
        </p:nvSpPr>
        <p:spPr>
          <a:xfrm>
            <a:off x="762000" y="3337444"/>
            <a:ext cx="1066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List all movies and identify whether each one is the best of its director?</a:t>
            </a:r>
          </a:p>
          <a:p>
            <a:pPr lvl="0"/>
            <a:endParaRPr lang="en-US" sz="2800" dirty="0">
              <a:solidFill>
                <a:prstClr val="black"/>
              </a:solidFill>
              <a:latin typeface="Segoe UI Light (Headings)"/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Director ⟖</a:t>
            </a:r>
            <a:r>
              <a:rPr lang="en-US" sz="2800" baseline="-25000" dirty="0" err="1">
                <a:solidFill>
                  <a:prstClr val="black"/>
                </a:solidFill>
                <a:latin typeface="Segoe UI Light (Headings)"/>
              </a:rPr>
              <a:t>BestMovieId</a:t>
            </a:r>
            <a:r>
              <a:rPr lang="en-US" sz="2800" baseline="-25000" dirty="0">
                <a:solidFill>
                  <a:prstClr val="black"/>
                </a:solidFill>
                <a:latin typeface="Segoe UI Light (Headings)"/>
              </a:rPr>
              <a:t>=</a:t>
            </a:r>
            <a:r>
              <a:rPr lang="en-US" sz="2800" baseline="-25000" dirty="0" err="1">
                <a:solidFill>
                  <a:prstClr val="black"/>
                </a:solidFill>
                <a:latin typeface="Segoe UI Light (Headings)"/>
              </a:rPr>
              <a:t>Movie.Id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Movie</a:t>
            </a:r>
          </a:p>
          <a:p>
            <a:pPr lvl="0"/>
            <a:endParaRPr lang="en-US" sz="2800" dirty="0">
              <a:solidFill>
                <a:prstClr val="black"/>
              </a:solidFill>
              <a:latin typeface="Segoe UI Light (Headings)"/>
            </a:endParaRP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D.Id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FirstName,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LastName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Title </a:t>
            </a: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Director </a:t>
            </a: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AS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D</a:t>
            </a:r>
          </a:p>
          <a:p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RIGHT </a:t>
            </a:r>
            <a:r>
              <a:rPr lang="en-US" sz="2800" dirty="0">
                <a:latin typeface="Segoe UI Light (Headings)"/>
              </a:rPr>
              <a:t>[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OUTER</a:t>
            </a:r>
            <a:r>
              <a:rPr lang="en-US" sz="2800" dirty="0">
                <a:latin typeface="Segoe UI Light (Headings)"/>
              </a:rPr>
              <a:t>]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 JOIN 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Movie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AS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M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ON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=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endParaRPr lang="en-US" sz="2800" i="1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7B94A6-8DA9-4C63-8105-3EEA509C1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73201"/>
              </p:ext>
            </p:extLst>
          </p:nvPr>
        </p:nvGraphicFramePr>
        <p:xfrm>
          <a:off x="838200" y="1564939"/>
          <a:ext cx="906158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996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1883038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1393619">
                  <a:extLst>
                    <a:ext uri="{9D8B030D-6E8A-4147-A177-3AD203B41FA5}">
                      <a16:colId xmlns:a16="http://schemas.microsoft.com/office/drawing/2014/main" val="1521577983"/>
                    </a:ext>
                  </a:extLst>
                </a:gridCol>
                <a:gridCol w="1459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5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LastName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BestMovieId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Stanley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Kubrick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mr-I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52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AC9E606-4F83-4C65-976D-B93B96BE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21604"/>
              </p:ext>
            </p:extLst>
          </p:nvPr>
        </p:nvGraphicFramePr>
        <p:xfrm>
          <a:off x="838200" y="804637"/>
          <a:ext cx="10515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371">
                  <a:extLst>
                    <a:ext uri="{9D8B030D-6E8A-4147-A177-3AD203B41FA5}">
                      <a16:colId xmlns:a16="http://schemas.microsoft.com/office/drawing/2014/main" val="3374438215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6033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Advanced SQL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 × 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FULL JOIN</a:t>
                      </a:r>
                      <a:endParaRPr kumimoji="0" lang="en-US" sz="4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4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513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7B94A6-8DA9-4C63-8105-3EEA509C1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53425"/>
              </p:ext>
            </p:extLst>
          </p:nvPr>
        </p:nvGraphicFramePr>
        <p:xfrm>
          <a:off x="838199" y="1566637"/>
          <a:ext cx="8716346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657">
                  <a:extLst>
                    <a:ext uri="{9D8B030D-6E8A-4147-A177-3AD203B41FA5}">
                      <a16:colId xmlns:a16="http://schemas.microsoft.com/office/drawing/2014/main" val="1605800687"/>
                    </a:ext>
                  </a:extLst>
                </a:gridCol>
                <a:gridCol w="1811297">
                  <a:extLst>
                    <a:ext uri="{9D8B030D-6E8A-4147-A177-3AD203B41FA5}">
                      <a16:colId xmlns:a16="http://schemas.microsoft.com/office/drawing/2014/main" val="687687522"/>
                    </a:ext>
                  </a:extLst>
                </a:gridCol>
                <a:gridCol w="1846010">
                  <a:extLst>
                    <a:ext uri="{9D8B030D-6E8A-4147-A177-3AD203B41FA5}">
                      <a16:colId xmlns:a16="http://schemas.microsoft.com/office/drawing/2014/main" val="1521577983"/>
                    </a:ext>
                  </a:extLst>
                </a:gridCol>
                <a:gridCol w="89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1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LastName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BestMovieId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3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211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Stanley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Kubrick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2001: A Space Odyssey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Alfred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Hitchcock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mr-I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Clint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Eastwood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mr-I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F3BF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F3BF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NULL</a:t>
                      </a:r>
                      <a:endPara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kumimoji="0" lang="mr-IN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Rosemary</a:t>
                      </a:r>
                      <a:r>
                        <a:rPr kumimoji="0" lang="mr-IN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 Baby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F46C529-CD1A-4D66-97BA-862BC9DCF1E6}"/>
              </a:ext>
            </a:extLst>
          </p:cNvPr>
          <p:cNvSpPr/>
          <p:nvPr/>
        </p:nvSpPr>
        <p:spPr>
          <a:xfrm>
            <a:off x="800099" y="3348473"/>
            <a:ext cx="98983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Director ⟗</a:t>
            </a:r>
            <a:r>
              <a:rPr lang="en-US" sz="2800" baseline="-25000" dirty="0" err="1">
                <a:solidFill>
                  <a:prstClr val="black"/>
                </a:solidFill>
                <a:latin typeface="Segoe UI Light (Headings)"/>
              </a:rPr>
              <a:t>BestMovieId</a:t>
            </a:r>
            <a:r>
              <a:rPr lang="en-US" sz="2800" baseline="-25000" dirty="0">
                <a:solidFill>
                  <a:prstClr val="black"/>
                </a:solidFill>
                <a:latin typeface="Segoe UI Light (Headings)"/>
              </a:rPr>
              <a:t>=</a:t>
            </a:r>
            <a:r>
              <a:rPr lang="en-US" sz="2800" baseline="-25000" dirty="0" err="1">
                <a:solidFill>
                  <a:prstClr val="black"/>
                </a:solidFill>
                <a:latin typeface="Segoe UI Light (Headings)"/>
              </a:rPr>
              <a:t>Movie.Id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Movie</a:t>
            </a:r>
          </a:p>
          <a:p>
            <a:pPr lvl="0"/>
            <a:endParaRPr lang="en-US" sz="2800" dirty="0">
              <a:solidFill>
                <a:prstClr val="black"/>
              </a:solidFill>
              <a:latin typeface="Segoe UI Light (Headings)"/>
            </a:endParaRP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SELECT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D.Id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FirstName,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LastName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, Title </a:t>
            </a:r>
          </a:p>
          <a:p>
            <a:pPr lvl="0">
              <a:defRPr/>
            </a:pP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FROM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Director </a:t>
            </a:r>
            <a:r>
              <a:rPr lang="en-US" sz="2800" kern="0" dirty="0">
                <a:solidFill>
                  <a:srgbClr val="0F3BFE"/>
                </a:solidFill>
                <a:latin typeface="Segoe UI Light"/>
              </a:rPr>
              <a:t>AS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D</a:t>
            </a:r>
          </a:p>
          <a:p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FULL </a:t>
            </a:r>
            <a:r>
              <a:rPr lang="en-US" sz="2800" dirty="0">
                <a:latin typeface="Segoe UI Light (Headings)"/>
              </a:rPr>
              <a:t>[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OUTER</a:t>
            </a:r>
            <a:r>
              <a:rPr lang="en-US" sz="2800" dirty="0">
                <a:latin typeface="Segoe UI Light (Headings)"/>
              </a:rPr>
              <a:t>]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 JOIN 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Movie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AS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M </a:t>
            </a:r>
            <a:r>
              <a:rPr lang="en-US" sz="2800" dirty="0">
                <a:solidFill>
                  <a:srgbClr val="0F3BFE"/>
                </a:solidFill>
                <a:latin typeface="Segoe UI Light (Headings)"/>
              </a:rPr>
              <a:t>ON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M.Id</a:t>
            </a:r>
            <a:r>
              <a:rPr lang="en-US" sz="2800" kern="0" dirty="0">
                <a:solidFill>
                  <a:prstClr val="black"/>
                </a:solidFill>
                <a:latin typeface="Segoe UI Light"/>
              </a:rPr>
              <a:t> = </a:t>
            </a:r>
            <a:r>
              <a:rPr lang="en-US" sz="2800" kern="0" dirty="0" err="1">
                <a:solidFill>
                  <a:prstClr val="black"/>
                </a:solidFill>
                <a:latin typeface="Segoe UI Light"/>
              </a:rPr>
              <a:t>BestMovieId</a:t>
            </a:r>
            <a:endParaRPr lang="en-US" sz="2800" i="1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72179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f863d509-aa23-484a-8bea-1ce5aeccca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fd8e98d-8b8f-4589-a41a-f040e4371fa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9bef875-0335-43ce-905f-4c5395d7ff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6762e81-908c-4570-9a32-57018dcff7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2495</Words>
  <Application>Microsoft Office PowerPoint</Application>
  <PresentationFormat>Widescreen</PresentationFormat>
  <Paragraphs>595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Cambria Math</vt:lpstr>
      <vt:lpstr>Segoe UI Light</vt:lpstr>
      <vt:lpstr>Segoe UI Light (Headings)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hfani</dc:creator>
  <cp:lastModifiedBy>Windows User</cp:lastModifiedBy>
  <cp:revision>188</cp:revision>
  <dcterms:created xsi:type="dcterms:W3CDTF">2019-03-12T12:52:08Z</dcterms:created>
  <dcterms:modified xsi:type="dcterms:W3CDTF">2022-03-10T16:26:13Z</dcterms:modified>
</cp:coreProperties>
</file>