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57" r:id="rId4"/>
    <p:sldId id="261" r:id="rId5"/>
    <p:sldId id="281" r:id="rId6"/>
    <p:sldId id="262" r:id="rId7"/>
    <p:sldId id="264" r:id="rId8"/>
    <p:sldId id="263" r:id="rId9"/>
    <p:sldId id="265" r:id="rId10"/>
    <p:sldId id="266" r:id="rId11"/>
    <p:sldId id="267" r:id="rId12"/>
    <p:sldId id="282" r:id="rId13"/>
    <p:sldId id="268" r:id="rId14"/>
    <p:sldId id="269" r:id="rId15"/>
    <p:sldId id="270" r:id="rId16"/>
    <p:sldId id="259" r:id="rId17"/>
    <p:sldId id="260" r:id="rId18"/>
    <p:sldId id="271" r:id="rId19"/>
    <p:sldId id="273" r:id="rId20"/>
    <p:sldId id="272" r:id="rId21"/>
    <p:sldId id="274" r:id="rId22"/>
    <p:sldId id="275" r:id="rId23"/>
    <p:sldId id="278" r:id="rId24"/>
    <p:sldId id="283" r:id="rId25"/>
    <p:sldId id="284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0493" autoAdjust="0"/>
    <p:restoredTop sz="94660"/>
  </p:normalViewPr>
  <p:slideViewPr>
    <p:cSldViewPr>
      <p:cViewPr varScale="1">
        <p:scale>
          <a:sx n="73" d="100"/>
          <a:sy n="73" d="100"/>
        </p:scale>
        <p:origin x="-2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>
                <a:solidFill>
                  <a:srgbClr val="C00000"/>
                </a:solidFill>
              </a:rPr>
              <a:t>JK Grader</a:t>
            </a:r>
            <a:endParaRPr lang="en-GB" sz="6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Grade Performance Analyzer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logo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1905000" cy="1905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410200" y="5562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A.Y Dissanayake</a:t>
            </a:r>
          </a:p>
          <a:p>
            <a:r>
              <a:rPr lang="en-GB" dirty="0" smtClean="0"/>
              <a:t>120126K</a:t>
            </a:r>
            <a:endParaRPr lang="en-GB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b="1" dirty="0" smtClean="0">
                <a:solidFill>
                  <a:srgbClr val="C00000"/>
                </a:solidFill>
              </a:rPr>
              <a:t>Accuracy Testing By Unit Testing in OOP module Related to Software Engineering module</a:t>
            </a:r>
          </a:p>
          <a:p>
            <a:pPr algn="ctr">
              <a:buNone/>
            </a:pPr>
            <a:endParaRPr lang="en-GB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4500562" cy="3904597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5105400" y="2286000"/>
            <a:ext cx="3429000" cy="3276600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Here I include grades and have a lower bound of result since I need a worst case scenario of 41 students in 11 Batch</a:t>
            </a:r>
            <a:r>
              <a:rPr lang="en-GB" dirty="0" smtClean="0"/>
              <a:t>. </a:t>
            </a:r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Prediction Based On CA marks achieved</a:t>
            </a:r>
          </a:p>
          <a:p>
            <a:pPr algn="ctr"/>
            <a:endParaRPr lang="en-GB" sz="3200" dirty="0" smtClean="0"/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2514600"/>
            <a:ext cx="6248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Algorithms Used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447800" y="1752600"/>
            <a:ext cx="6248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Can Model Relation Up to 15 assignments marks by assuming maximum 14 weeks in one academic semester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1219200" y="3657600"/>
            <a:ext cx="19050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Curve Fitting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581400" y="3657600"/>
            <a:ext cx="19050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Exponential Weighted Average Regression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791200" y="3657600"/>
            <a:ext cx="19050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Exponential Moving Average Regression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0" y="5562600"/>
            <a:ext cx="1905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Weighted Regression</a:t>
            </a:r>
            <a:endParaRPr lang="en-GB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4305300" y="2781300"/>
            <a:ext cx="533400" cy="5029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Arrow 15"/>
          <p:cNvSpPr/>
          <p:nvPr/>
        </p:nvSpPr>
        <p:spPr>
          <a:xfrm>
            <a:off x="5943600" y="5562600"/>
            <a:ext cx="25146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Weights are assign by analyzing actual data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rot="5400000">
            <a:off x="3067050" y="2076450"/>
            <a:ext cx="685800" cy="2476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 rot="16200000" flipH="1">
            <a:off x="5353050" y="2266950"/>
            <a:ext cx="685800" cy="2095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9" idx="0"/>
          </p:cNvCxnSpPr>
          <p:nvPr/>
        </p:nvCxnSpPr>
        <p:spPr>
          <a:xfrm rot="5400000">
            <a:off x="4248150" y="3257550"/>
            <a:ext cx="685800" cy="114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3" grpId="1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Reason of choosing 3 algorithms instead one..</a:t>
            </a:r>
          </a:p>
          <a:p>
            <a:pPr algn="ctr"/>
            <a:endParaRPr lang="en-GB" sz="3200" dirty="0" smtClean="0"/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20574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Since here we are consider CA marks there can have more deviation sin data points. 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3276600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Here we reduce such deviations.</a:t>
            </a:r>
            <a:endParaRPr lang="en-GB" sz="2800" b="1" dirty="0"/>
          </a:p>
        </p:txBody>
      </p:sp>
      <p:pic>
        <p:nvPicPr>
          <p:cNvPr id="5" name="Picture 4" descr="scryer-fft-filte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95600"/>
            <a:ext cx="2133600" cy="314339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Unit Testing of algorithms</a:t>
            </a:r>
          </a:p>
          <a:p>
            <a:pPr algn="ctr">
              <a:buNone/>
            </a:pPr>
            <a:r>
              <a:rPr lang="en-GB" sz="2000" dirty="0" smtClean="0"/>
              <a:t>(</a:t>
            </a:r>
            <a:r>
              <a:rPr lang="en-GB" sz="2000" dirty="0" err="1" smtClean="0"/>
              <a:t>Eg</a:t>
            </a:r>
            <a:r>
              <a:rPr lang="en-GB" sz="2000" dirty="0" smtClean="0"/>
              <a:t>: Data Structure Module result of a 120006T)</a:t>
            </a: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676400"/>
            <a:ext cx="1981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Curve Fitting</a:t>
            </a:r>
            <a:endParaRPr lang="en-GB" dirty="0"/>
          </a:p>
        </p:txBody>
      </p:sp>
      <p:pic>
        <p:nvPicPr>
          <p:cNvPr id="14" name="Picture 1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4" y="2667000"/>
            <a:ext cx="3606616" cy="3140716"/>
          </a:xfrm>
          <a:prstGeom prst="rect">
            <a:avLst/>
          </a:prstGeom>
        </p:spPr>
      </p:pic>
      <p:pic>
        <p:nvPicPr>
          <p:cNvPr id="18" name="Picture 17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30483"/>
            <a:ext cx="3417829" cy="29496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62600" y="1600200"/>
            <a:ext cx="28194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Exponential Weighted Average Regression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Unit Testing of algorithms</a:t>
            </a:r>
          </a:p>
          <a:p>
            <a:pPr algn="ctr">
              <a:buNone/>
            </a:pPr>
            <a:r>
              <a:rPr lang="en-GB" sz="2000" dirty="0" smtClean="0"/>
              <a:t>(</a:t>
            </a:r>
            <a:r>
              <a:rPr lang="en-GB" sz="2000" dirty="0" err="1" smtClean="0"/>
              <a:t>Eg</a:t>
            </a:r>
            <a:r>
              <a:rPr lang="en-GB" sz="2000" dirty="0" smtClean="0"/>
              <a:t>: Data Structure Module result of a 120006T)</a:t>
            </a: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676400"/>
            <a:ext cx="29718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Exponential Moving Average Regression</a:t>
            </a:r>
          </a:p>
        </p:txBody>
      </p:sp>
      <p:pic>
        <p:nvPicPr>
          <p:cNvPr id="14" name="Picture 1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12725"/>
            <a:ext cx="3606616" cy="30968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9200" y="1524000"/>
            <a:ext cx="31242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Finally These algorithms predicted values are combined using weighted regression </a:t>
            </a:r>
          </a:p>
          <a:p>
            <a:endParaRPr lang="en-GB" dirty="0"/>
          </a:p>
        </p:txBody>
      </p:sp>
      <p:pic>
        <p:nvPicPr>
          <p:cNvPr id="9" name="Picture 8" descr="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276600"/>
            <a:ext cx="3752697" cy="27432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Accuracy Testing By Unit Testing </a:t>
            </a:r>
          </a:p>
          <a:p>
            <a:pPr algn="ctr">
              <a:buNone/>
            </a:pPr>
            <a:r>
              <a:rPr lang="en-GB" sz="2000" dirty="0" smtClean="0"/>
              <a:t>(in Data Structure module of a 12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Batch using 71 students results)</a:t>
            </a:r>
          </a:p>
          <a:p>
            <a:pPr algn="ctr">
              <a:buNone/>
            </a:pPr>
            <a:endParaRPr lang="en-GB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4999"/>
            <a:ext cx="5334000" cy="439399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dirty="0" smtClean="0">
                <a:solidFill>
                  <a:srgbClr val="C00000"/>
                </a:solidFill>
              </a:rPr>
              <a:t>Student/s Performance Representation</a:t>
            </a: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26670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Graphical representation of weekly CA marks %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609600" y="2438400"/>
            <a:ext cx="1981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individual Student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48200" y="1981200"/>
            <a:ext cx="19812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Compared to whole batch</a:t>
            </a:r>
            <a:endParaRPr lang="en-GB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rot="5400000">
            <a:off x="1466850" y="2190750"/>
            <a:ext cx="457200" cy="1905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3124200" y="1638300"/>
            <a:ext cx="1524000" cy="8763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0400"/>
            <a:ext cx="3429000" cy="2990589"/>
          </a:xfrm>
          <a:prstGeom prst="rect">
            <a:avLst/>
          </a:prstGeom>
        </p:spPr>
      </p:pic>
      <p:pic>
        <p:nvPicPr>
          <p:cNvPr id="18" name="Picture 17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00400"/>
            <a:ext cx="3417829" cy="29718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Lecture Performance Representation</a:t>
            </a: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828800"/>
            <a:ext cx="7696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Using Average value of a students display the which assignment is the most difficult to students.</a:t>
            </a:r>
            <a:endParaRPr lang="en-GB" dirty="0"/>
          </a:p>
        </p:txBody>
      </p:sp>
      <p:pic>
        <p:nvPicPr>
          <p:cNvPr id="11" name="Picture 10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19400"/>
            <a:ext cx="3667125" cy="3182262"/>
          </a:xfrm>
          <a:prstGeom prst="rect">
            <a:avLst/>
          </a:prstGeom>
        </p:spPr>
      </p:pic>
      <p:sp>
        <p:nvSpPr>
          <p:cNvPr id="13" name="Cloud Callout 12"/>
          <p:cNvSpPr/>
          <p:nvPr/>
        </p:nvSpPr>
        <p:spPr>
          <a:xfrm>
            <a:off x="5562600" y="2895600"/>
            <a:ext cx="2819400" cy="2057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This is data structure and algorithms assignments marks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Lecture Performance Representation</a:t>
            </a: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905000"/>
            <a:ext cx="6248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Using predicted value display the final result of a whole batch.</a:t>
            </a:r>
            <a:endParaRPr lang="en-GB" dirty="0"/>
          </a:p>
        </p:txBody>
      </p:sp>
      <p:pic>
        <p:nvPicPr>
          <p:cNvPr id="11" name="Picture 10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19400"/>
            <a:ext cx="4040175" cy="3521254"/>
          </a:xfrm>
          <a:prstGeom prst="rect">
            <a:avLst/>
          </a:prstGeom>
        </p:spPr>
      </p:pic>
      <p:sp>
        <p:nvSpPr>
          <p:cNvPr id="13" name="Cloud Callout 12"/>
          <p:cNvSpPr/>
          <p:nvPr/>
        </p:nvSpPr>
        <p:spPr>
          <a:xfrm>
            <a:off x="5638800" y="2819400"/>
            <a:ext cx="2819400" cy="2057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This is data structure and algorithms assignments marks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Warnings Representation</a:t>
            </a: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1905000"/>
            <a:ext cx="68580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 the students who has predicted value lower than 35</a:t>
            </a:r>
            <a:endParaRPr lang="en-GB" dirty="0"/>
          </a:p>
        </p:txBody>
      </p:sp>
      <p:pic>
        <p:nvPicPr>
          <p:cNvPr id="11" name="Picture 10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19400"/>
            <a:ext cx="5164603" cy="25146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System Details</a:t>
            </a: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1143000" y="1905000"/>
            <a:ext cx="2362200" cy="114300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standalone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4495800" y="1905000"/>
            <a:ext cx="2362200" cy="114300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Python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4038600"/>
            <a:ext cx="3048000" cy="15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Publishing the Grades of other students are illegal 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343400" y="3962400"/>
            <a:ext cx="3581400" cy="15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Since this is the analysing system accuracy and efficiency is the main concern. Python is the best scientific language.</a:t>
            </a:r>
            <a:endParaRPr lang="en-GB" dirty="0"/>
          </a:p>
        </p:txBody>
      </p:sp>
      <p:sp>
        <p:nvSpPr>
          <p:cNvPr id="17" name="Chevron 16"/>
          <p:cNvSpPr/>
          <p:nvPr/>
        </p:nvSpPr>
        <p:spPr>
          <a:xfrm rot="5206680">
            <a:off x="2090098" y="3201045"/>
            <a:ext cx="515468" cy="7054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5206680">
            <a:off x="5519099" y="3201045"/>
            <a:ext cx="515468" cy="7054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Other Feature of The System</a:t>
            </a: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6800" y="1676400"/>
            <a:ext cx="25146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Backups System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581400" y="1676400"/>
            <a:ext cx="4724400" cy="99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Use database and text files to keep passwords and other configuration files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66800" y="2895600"/>
            <a:ext cx="25146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Encryption System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581400" y="2895600"/>
            <a:ext cx="4724400" cy="99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Use </a:t>
            </a:r>
            <a:r>
              <a:rPr lang="en-GB" u="sng" dirty="0" smtClean="0"/>
              <a:t>64Base</a:t>
            </a:r>
            <a:r>
              <a:rPr lang="en-GB" dirty="0" smtClean="0"/>
              <a:t> Encryption method for keep passwords and usernames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066800" y="4191000"/>
            <a:ext cx="25146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Friendly GUI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581400" y="4191000"/>
            <a:ext cx="4724400" cy="99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Use Help option each and every main windows</a:t>
            </a:r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Design Patterns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057400"/>
            <a:ext cx="25146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Singleton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09600" y="3352800"/>
            <a:ext cx="3505200" cy="1295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Since this is the single user standalone system when creating user system use this design patter.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181600" y="2133600"/>
            <a:ext cx="25146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Memento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648200" y="3505200"/>
            <a:ext cx="38100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Provide the Roll back feature of the passwords and username.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Database System of the System</a:t>
            </a: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6800" y="1676400"/>
            <a:ext cx="25146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Event Handling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581400" y="1676400"/>
            <a:ext cx="4724400" cy="99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Entries of warning table are deleted when after the year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66800" y="2895600"/>
            <a:ext cx="25146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Triggers handling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581400" y="2895600"/>
            <a:ext cx="47244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Each insertion of the new test mark current predicted value of a student update and if it is &lt;35 it goes to the warnings table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066800" y="4419600"/>
            <a:ext cx="25146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Encryption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581400" y="4419600"/>
            <a:ext cx="47244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Use Encryption when store passwords and user name backups.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66800" y="5486400"/>
            <a:ext cx="25146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SQL injections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581400" y="5486400"/>
            <a:ext cx="472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Prepared Statements</a:t>
            </a:r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System Testing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057400"/>
            <a:ext cx="27432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Unit Testing-</a:t>
            </a:r>
            <a:r>
              <a:rPr lang="en-GB" dirty="0" smtClean="0"/>
              <a:t>&gt;&gt; </a:t>
            </a:r>
            <a:r>
              <a:rPr lang="en-GB" dirty="0" err="1" smtClean="0"/>
              <a:t>PySuit</a:t>
            </a:r>
            <a:r>
              <a:rPr lang="en-GB" dirty="0" smtClean="0"/>
              <a:t> Test Runner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181600" y="2133600"/>
            <a:ext cx="25146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Accuracy Testing</a:t>
            </a:r>
            <a:r>
              <a:rPr lang="en-GB" dirty="0" smtClean="0"/>
              <a:t>-&gt;&gt;</a:t>
            </a:r>
            <a:r>
              <a:rPr lang="en-GB" dirty="0" err="1" smtClean="0"/>
              <a:t>PyUnit</a:t>
            </a:r>
            <a:r>
              <a:rPr lang="en-GB" dirty="0" smtClean="0"/>
              <a:t> frame work using graphs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95400" y="3505200"/>
            <a:ext cx="25146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UI Testing </a:t>
            </a:r>
            <a:r>
              <a:rPr lang="en-GB" dirty="0" smtClean="0"/>
              <a:t>-&gt;&gt; mock </a:t>
            </a:r>
            <a:r>
              <a:rPr lang="en-GB" dirty="0" err="1" smtClean="0"/>
              <a:t>pach</a:t>
            </a:r>
            <a:r>
              <a:rPr lang="en-GB" dirty="0" smtClean="0"/>
              <a:t> test framework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953000" y="3657600"/>
            <a:ext cx="26670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Performance Testing </a:t>
            </a:r>
            <a:r>
              <a:rPr lang="en-GB" dirty="0" smtClean="0"/>
              <a:t>-&gt;&gt; Manual testing using </a:t>
            </a:r>
            <a:r>
              <a:rPr lang="en-GB" dirty="0" err="1" smtClean="0"/>
              <a:t>pyUnit</a:t>
            </a:r>
            <a:r>
              <a:rPr lang="en-GB" dirty="0" smtClean="0"/>
              <a:t> testing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6418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3100" b="1" dirty="0" smtClean="0">
                <a:solidFill>
                  <a:srgbClr val="C00000"/>
                </a:solidFill>
              </a:rPr>
              <a:t>Scope of the System</a:t>
            </a:r>
          </a:p>
          <a:p>
            <a:r>
              <a:rPr lang="en-GB" sz="2300" dirty="0" smtClean="0">
                <a:latin typeface="Times New Roman" pitchFamily="18" charset="0"/>
                <a:cs typeface="Times New Roman" pitchFamily="18" charset="0"/>
              </a:rPr>
              <a:t>Personnel usage of lecturer. 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3100" b="1" dirty="0" smtClean="0">
                <a:solidFill>
                  <a:srgbClr val="C00000"/>
                </a:solidFill>
              </a:rPr>
              <a:t>Goal</a:t>
            </a:r>
            <a:r>
              <a:rPr lang="en-GB" sz="3100" dirty="0" smtClean="0"/>
              <a:t> </a:t>
            </a:r>
          </a:p>
          <a:p>
            <a:r>
              <a:rPr lang="en-GB" sz="2300" dirty="0" smtClean="0">
                <a:latin typeface="Times New Roman" pitchFamily="18" charset="0"/>
                <a:cs typeface="Times New Roman" pitchFamily="18" charset="0"/>
              </a:rPr>
              <a:t>Goal is increase the marks of user’s student’s and make easy to have over view about batch.</a:t>
            </a:r>
          </a:p>
          <a:p>
            <a:pPr>
              <a:buNone/>
            </a:pPr>
            <a:endParaRPr lang="en-GB" sz="3400" dirty="0" smtClean="0"/>
          </a:p>
          <a:p>
            <a:pPr>
              <a:buNone/>
            </a:pPr>
            <a:r>
              <a:rPr lang="en-GB" sz="3100" b="1" dirty="0" smtClean="0">
                <a:solidFill>
                  <a:srgbClr val="C00000"/>
                </a:solidFill>
              </a:rPr>
              <a:t>Objectives </a:t>
            </a:r>
          </a:p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To Provide more accurate prediction for result at examination, which is useful for student to improve the work before examination.</a:t>
            </a:r>
            <a:br>
              <a:rPr lang="en-GB" sz="2600" dirty="0" smtClean="0">
                <a:latin typeface="Times New Roman" pitchFamily="18" charset="0"/>
                <a:cs typeface="Times New Roman" pitchFamily="18" charset="0"/>
              </a:rPr>
            </a:br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To design and implement the tool which can analysing trends in an individual student’s grades over a number of  weeks, comparing one student’s performance against another’s over a course module ,predicting a student’s likely grade in an exam, view the student performance graphically over a time period</a:t>
            </a:r>
          </a:p>
          <a:p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To provide lecture progress based on assignment marks</a:t>
            </a:r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6418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Deliverables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Graphical comparison (chart) of result of student’s work over a particular period of time (GUI).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Graphical representation of the final result of a whole batch to identify no of students which  have more probability to fail.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Stand alone application.</a:t>
            </a: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Main Functional Requirement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Accuracy of the prediction </a:t>
            </a: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Main Non Functional Requirements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High performance and less resource consumption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400" dirty="0" smtClean="0">
                <a:latin typeface="Times New Roman" pitchFamily="18" charset="0"/>
                <a:cs typeface="Times New Roman" pitchFamily="18" charset="0"/>
              </a:rPr>
            </a:b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19400"/>
            <a:ext cx="5791200" cy="105156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GB" sz="6000" dirty="0" smtClean="0">
                <a:solidFill>
                  <a:srgbClr val="C00000"/>
                </a:solidFill>
              </a:rPr>
              <a:t>Thank You !</a:t>
            </a:r>
            <a:endParaRPr lang="en-GB" sz="6000" dirty="0">
              <a:solidFill>
                <a:srgbClr val="C00000"/>
              </a:solidFill>
            </a:endParaRPr>
          </a:p>
        </p:txBody>
      </p:sp>
      <p:pic>
        <p:nvPicPr>
          <p:cNvPr id="4" name="Picture 3" descr="logo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066800"/>
            <a:ext cx="1485781" cy="1485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bliqueBottomLeft"/>
            <a:lightRig rig="threePt" dir="t"/>
          </a:scene3d>
          <a:sp3d>
            <a:bevelT/>
          </a:sp3d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Main Capabilities of The System</a:t>
            </a: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19812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Student Performance Representation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1524000"/>
            <a:ext cx="19812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Prediction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1600200"/>
            <a:ext cx="19812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Lecture Performance Representation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3505200"/>
            <a:ext cx="19812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Based On Previous Subjects He has taken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581400"/>
            <a:ext cx="19812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Based On Student obtained in CA 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rot="5400000">
            <a:off x="3581400" y="2514600"/>
            <a:ext cx="914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24400" y="25908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Prediction Based On Previous Subjects He has taken</a:t>
            </a:r>
          </a:p>
          <a:p>
            <a:pPr algn="ctr"/>
            <a:endParaRPr lang="en-GB" sz="3200" dirty="0" smtClean="0"/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1828800"/>
            <a:ext cx="6248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</a:rPr>
              <a:t>Using Hidden Markov Model</a:t>
            </a:r>
            <a:endParaRPr lang="en-GB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2667000"/>
            <a:ext cx="6248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 Model Relation Up to 3 Subjects 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371600" y="3429000"/>
            <a:ext cx="62484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Probabilities are calculates analyzing one previous batch result pattern and write them presently in configuration files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43434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 smtClean="0"/>
              <a:t>Eg</a:t>
            </a:r>
            <a:r>
              <a:rPr lang="en-GB" dirty="0" smtClean="0"/>
              <a:t>: Here I used OOP and OOSD result to Predict Software architecture result using 40 student result of 11 Batch. Count all patterns (ex: count all student OOP-A,OOSD-B, Software Architecture –B and take percentage and assign that value to branch of that model) . Those values are write in text files at the configuration level for increase the performance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Reason of choosing Hidden Markov Model ..</a:t>
            </a:r>
          </a:p>
          <a:p>
            <a:pPr algn="ctr"/>
            <a:endParaRPr lang="en-GB" sz="3200" dirty="0" smtClean="0"/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205740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Comparing 2 students marks(previous batch student with current batch) is not a good in accuracy since they are not identical in manner. 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276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</a:rPr>
              <a:t>Here we take a mean value by studying all student patterns</a:t>
            </a:r>
            <a:endParaRPr lang="en-GB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Example Model for 1 subject</a:t>
            </a:r>
          </a:p>
          <a:p>
            <a:pPr>
              <a:buNone/>
            </a:pP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47800" y="1981200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2743200" y="2057400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3962400" y="2057400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5105400" y="2057400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838200" y="4038600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A+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1600200" y="4038600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2286000" y="4038600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A-</a:t>
            </a:r>
            <a:endParaRPr lang="en-GB" sz="1400" dirty="0"/>
          </a:p>
        </p:txBody>
      </p:sp>
      <p:sp>
        <p:nvSpPr>
          <p:cNvPr id="29" name="Oval 28"/>
          <p:cNvSpPr/>
          <p:nvPr/>
        </p:nvSpPr>
        <p:spPr>
          <a:xfrm>
            <a:off x="3048000" y="4038600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B+</a:t>
            </a:r>
            <a:endParaRPr lang="en-GB" sz="1200" dirty="0"/>
          </a:p>
        </p:txBody>
      </p:sp>
      <p:sp>
        <p:nvSpPr>
          <p:cNvPr id="30" name="Oval 29"/>
          <p:cNvSpPr/>
          <p:nvPr/>
        </p:nvSpPr>
        <p:spPr>
          <a:xfrm>
            <a:off x="3733800" y="4038600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</a:t>
            </a:r>
            <a:endParaRPr lang="en-GB" sz="1400" dirty="0"/>
          </a:p>
        </p:txBody>
      </p:sp>
      <p:sp>
        <p:nvSpPr>
          <p:cNvPr id="31" name="Oval 30"/>
          <p:cNvSpPr/>
          <p:nvPr/>
        </p:nvSpPr>
        <p:spPr>
          <a:xfrm>
            <a:off x="4495800" y="4038600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B-</a:t>
            </a:r>
            <a:endParaRPr lang="en-GB" sz="1400" dirty="0"/>
          </a:p>
        </p:txBody>
      </p:sp>
      <p:sp>
        <p:nvSpPr>
          <p:cNvPr id="32" name="Oval 31"/>
          <p:cNvSpPr/>
          <p:nvPr/>
        </p:nvSpPr>
        <p:spPr>
          <a:xfrm>
            <a:off x="5257800" y="4038600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C+</a:t>
            </a:r>
            <a:endParaRPr lang="en-GB" sz="1200" dirty="0"/>
          </a:p>
        </p:txBody>
      </p:sp>
      <p:sp>
        <p:nvSpPr>
          <p:cNvPr id="33" name="Oval 32"/>
          <p:cNvSpPr/>
          <p:nvPr/>
        </p:nvSpPr>
        <p:spPr>
          <a:xfrm>
            <a:off x="6096000" y="4038600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</a:t>
            </a:r>
            <a:endParaRPr lang="en-GB" sz="1400" dirty="0"/>
          </a:p>
        </p:txBody>
      </p:sp>
      <p:sp>
        <p:nvSpPr>
          <p:cNvPr id="34" name="Oval 33"/>
          <p:cNvSpPr/>
          <p:nvPr/>
        </p:nvSpPr>
        <p:spPr>
          <a:xfrm>
            <a:off x="6934200" y="4038600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C-</a:t>
            </a:r>
            <a:endParaRPr lang="en-GB" sz="1400" dirty="0"/>
          </a:p>
        </p:txBody>
      </p:sp>
      <p:sp>
        <p:nvSpPr>
          <p:cNvPr id="35" name="Oval 34"/>
          <p:cNvSpPr/>
          <p:nvPr/>
        </p:nvSpPr>
        <p:spPr>
          <a:xfrm>
            <a:off x="7620000" y="3962400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</a:t>
            </a:r>
            <a:endParaRPr lang="en-GB" sz="1400" dirty="0"/>
          </a:p>
        </p:txBody>
      </p:sp>
      <p:sp>
        <p:nvSpPr>
          <p:cNvPr id="36" name="Cloud Callout 35"/>
          <p:cNvSpPr/>
          <p:nvPr/>
        </p:nvSpPr>
        <p:spPr>
          <a:xfrm rot="1227310">
            <a:off x="6228788" y="1156127"/>
            <a:ext cx="2564888" cy="14215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Use Only A ,B, C and F levels for out put increase performance 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11" idx="4"/>
            <a:endCxn id="16" idx="0"/>
          </p:cNvCxnSpPr>
          <p:nvPr/>
        </p:nvCxnSpPr>
        <p:spPr>
          <a:xfrm rot="5400000">
            <a:off x="914400" y="3048000"/>
            <a:ext cx="12192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4"/>
            <a:endCxn id="27" idx="0"/>
          </p:cNvCxnSpPr>
          <p:nvPr/>
        </p:nvCxnSpPr>
        <p:spPr>
          <a:xfrm rot="5400000">
            <a:off x="1295400" y="34290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4"/>
            <a:endCxn id="28" idx="0"/>
          </p:cNvCxnSpPr>
          <p:nvPr/>
        </p:nvCxnSpPr>
        <p:spPr>
          <a:xfrm rot="16200000" flipH="1">
            <a:off x="1638300" y="3086100"/>
            <a:ext cx="1219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4"/>
            <a:endCxn id="29" idx="0"/>
          </p:cNvCxnSpPr>
          <p:nvPr/>
        </p:nvCxnSpPr>
        <p:spPr>
          <a:xfrm rot="16200000" flipH="1">
            <a:off x="2019300" y="2705100"/>
            <a:ext cx="1219200" cy="1447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4"/>
            <a:endCxn id="30" idx="1"/>
          </p:cNvCxnSpPr>
          <p:nvPr/>
        </p:nvCxnSpPr>
        <p:spPr>
          <a:xfrm rot="16200000" flipH="1">
            <a:off x="2209800" y="2514600"/>
            <a:ext cx="1308474" cy="1918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4"/>
            <a:endCxn id="31" idx="1"/>
          </p:cNvCxnSpPr>
          <p:nvPr/>
        </p:nvCxnSpPr>
        <p:spPr>
          <a:xfrm rot="16200000" flipH="1">
            <a:off x="2590800" y="2133600"/>
            <a:ext cx="1308474" cy="2680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4"/>
            <a:endCxn id="32" idx="1"/>
          </p:cNvCxnSpPr>
          <p:nvPr/>
        </p:nvCxnSpPr>
        <p:spPr>
          <a:xfrm rot="16200000" flipH="1">
            <a:off x="2971800" y="1752600"/>
            <a:ext cx="1308474" cy="3442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33" idx="1"/>
          </p:cNvCxnSpPr>
          <p:nvPr/>
        </p:nvCxnSpPr>
        <p:spPr>
          <a:xfrm rot="16200000" flipH="1">
            <a:off x="3390900" y="1333500"/>
            <a:ext cx="1308474" cy="42802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4"/>
            <a:endCxn id="34" idx="1"/>
          </p:cNvCxnSpPr>
          <p:nvPr/>
        </p:nvCxnSpPr>
        <p:spPr>
          <a:xfrm rot="16200000" flipH="1">
            <a:off x="3810000" y="914400"/>
            <a:ext cx="1308474" cy="51184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4"/>
          </p:cNvCxnSpPr>
          <p:nvPr/>
        </p:nvCxnSpPr>
        <p:spPr>
          <a:xfrm rot="16200000" flipH="1">
            <a:off x="4305300" y="419100"/>
            <a:ext cx="1143000" cy="5943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362200" y="2362200"/>
            <a:ext cx="381000" cy="762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886200" y="1905000"/>
            <a:ext cx="304800" cy="2286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4953000" y="1752600"/>
            <a:ext cx="457200" cy="3048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11" idx="7"/>
          </p:cNvCxnSpPr>
          <p:nvPr/>
        </p:nvCxnSpPr>
        <p:spPr>
          <a:xfrm rot="10800000" flipV="1">
            <a:off x="2228290" y="1904999"/>
            <a:ext cx="1657911" cy="19895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11" idx="0"/>
          </p:cNvCxnSpPr>
          <p:nvPr/>
        </p:nvCxnSpPr>
        <p:spPr>
          <a:xfrm rot="10800000" flipV="1">
            <a:off x="1905000" y="1676400"/>
            <a:ext cx="3124200" cy="3048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1412735">
            <a:off x="2673514" y="1516027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Transition Probabilities</a:t>
            </a:r>
            <a:endParaRPr lang="en-GB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4724400" y="3352800"/>
            <a:ext cx="2286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Emission Probabilities</a:t>
            </a:r>
            <a:endParaRPr lang="en-GB" sz="1400" dirty="0"/>
          </a:p>
        </p:txBody>
      </p:sp>
      <p:sp>
        <p:nvSpPr>
          <p:cNvPr id="76" name="Rectangle 75"/>
          <p:cNvSpPr/>
          <p:nvPr/>
        </p:nvSpPr>
        <p:spPr>
          <a:xfrm>
            <a:off x="838200" y="1447800"/>
            <a:ext cx="54102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685800" y="3810000"/>
            <a:ext cx="76200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lowchart: Document 77"/>
          <p:cNvSpPr/>
          <p:nvPr/>
        </p:nvSpPr>
        <p:spPr>
          <a:xfrm>
            <a:off x="609600" y="4800600"/>
            <a:ext cx="3124200" cy="990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Observation: Previous Subject Marks</a:t>
            </a:r>
            <a:endParaRPr lang="en-GB" dirty="0"/>
          </a:p>
        </p:txBody>
      </p:sp>
      <p:sp>
        <p:nvSpPr>
          <p:cNvPr id="79" name="Flowchart: Document 78"/>
          <p:cNvSpPr/>
          <p:nvPr/>
        </p:nvSpPr>
        <p:spPr>
          <a:xfrm>
            <a:off x="228600" y="1219200"/>
            <a:ext cx="2286000" cy="68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Hidden States: Software Architecture Marks</a:t>
            </a:r>
            <a:endParaRPr lang="en-GB" sz="1400" dirty="0"/>
          </a:p>
        </p:txBody>
      </p:sp>
      <p:sp>
        <p:nvSpPr>
          <p:cNvPr id="80" name="Right Arrow 79"/>
          <p:cNvSpPr/>
          <p:nvPr/>
        </p:nvSpPr>
        <p:spPr>
          <a:xfrm>
            <a:off x="6553200" y="5715000"/>
            <a:ext cx="1981200" cy="914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How I assign Probabilities</a:t>
            </a:r>
            <a:endParaRPr lang="en-GB" sz="14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74" grpId="0"/>
      <p:bldP spid="74" grpId="1"/>
      <p:bldP spid="75" grpId="0"/>
      <p:bldP spid="76" grpId="0" animBg="1"/>
      <p:bldP spid="77" grpId="0" animBg="1"/>
      <p:bldP spid="78" grpId="0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How Probabilities are Assigned</a:t>
            </a: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1219200"/>
            <a:ext cx="2895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Emission Probabilities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5715000" y="2514600"/>
            <a:ext cx="6096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4724400" y="3886200"/>
            <a:ext cx="6096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791200" y="3886200"/>
            <a:ext cx="6096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6934200" y="4038600"/>
            <a:ext cx="6096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4" idx="4"/>
            <a:endCxn id="15" idx="7"/>
          </p:cNvCxnSpPr>
          <p:nvPr/>
        </p:nvCxnSpPr>
        <p:spPr>
          <a:xfrm rot="5400000">
            <a:off x="5174106" y="3118620"/>
            <a:ext cx="916315" cy="775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4"/>
            <a:endCxn id="16" idx="0"/>
          </p:cNvCxnSpPr>
          <p:nvPr/>
        </p:nvCxnSpPr>
        <p:spPr>
          <a:xfrm rot="16200000" flipH="1">
            <a:off x="5638800" y="3429000"/>
            <a:ext cx="838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4"/>
            <a:endCxn id="17" idx="1"/>
          </p:cNvCxnSpPr>
          <p:nvPr/>
        </p:nvCxnSpPr>
        <p:spPr>
          <a:xfrm rot="16200000" flipH="1">
            <a:off x="5987280" y="3080520"/>
            <a:ext cx="1068715" cy="10036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400" y="1371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Data: </a:t>
            </a:r>
            <a:endParaRPr lang="en-GB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09600" y="1828800"/>
          <a:ext cx="1905000" cy="2164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2500"/>
                <a:gridCol w="952500"/>
              </a:tblGrid>
              <a:tr h="36174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Sub1(Hidden State)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Sub2(Observed</a:t>
                      </a:r>
                      <a:r>
                        <a:rPr lang="en-GB" sz="1200" baseline="0" dirty="0" smtClean="0"/>
                        <a:t> State</a:t>
                      </a:r>
                      <a:r>
                        <a:rPr lang="en-GB" sz="1200" dirty="0" smtClean="0"/>
                        <a:t>)</a:t>
                      </a:r>
                      <a:endParaRPr lang="en-GB" sz="1200" dirty="0"/>
                    </a:p>
                  </a:txBody>
                  <a:tcPr/>
                </a:tc>
              </a:tr>
              <a:tr h="29341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</a:t>
                      </a:r>
                      <a:endParaRPr lang="en-GB" sz="1400" dirty="0"/>
                    </a:p>
                  </a:txBody>
                  <a:tcPr/>
                </a:tc>
              </a:tr>
              <a:tr h="29341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</a:t>
                      </a:r>
                      <a:endParaRPr lang="en-GB" sz="1400" dirty="0"/>
                    </a:p>
                  </a:txBody>
                  <a:tcPr/>
                </a:tc>
              </a:tr>
              <a:tr h="29341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</a:t>
                      </a:r>
                      <a:endParaRPr lang="en-GB" sz="1400" dirty="0"/>
                    </a:p>
                  </a:txBody>
                  <a:tcPr/>
                </a:tc>
              </a:tr>
              <a:tr h="29341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</a:t>
                      </a:r>
                      <a:endParaRPr lang="en-GB" sz="1400" dirty="0"/>
                    </a:p>
                  </a:txBody>
                  <a:tcPr/>
                </a:tc>
              </a:tr>
              <a:tr h="29341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62000" y="43434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Probabilities:</a:t>
            </a:r>
          </a:p>
          <a:p>
            <a:pPr lvl="1"/>
            <a:r>
              <a:rPr lang="en-GB" dirty="0" smtClean="0"/>
              <a:t>AA:3/5=0.6</a:t>
            </a:r>
          </a:p>
          <a:p>
            <a:pPr lvl="1"/>
            <a:r>
              <a:rPr lang="en-GB" dirty="0" smtClean="0"/>
              <a:t>AB:1/5=0.2</a:t>
            </a:r>
          </a:p>
          <a:p>
            <a:pPr lvl="1"/>
            <a:r>
              <a:rPr lang="en-GB" dirty="0" smtClean="0"/>
              <a:t>AC:1/5=0.2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18160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0.6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400800" y="3505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0.2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3429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0.2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3352800" y="4876800"/>
            <a:ext cx="4953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Like this all values are calculated and saved in a text file at the configuration level for all states. Since no need to run every time.</a:t>
            </a:r>
            <a:endParaRPr lang="en-GB" dirty="0">
              <a:ln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7" grpId="0"/>
      <p:bldP spid="18" grpId="0"/>
      <p:bldP spid="26" grpId="0"/>
      <p:bldP spid="29" grpId="0"/>
      <p:bldP spid="30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How Probabilities are Assigned</a:t>
            </a: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1447800"/>
            <a:ext cx="1981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Transitions Probabilities</a:t>
            </a:r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1905000" y="2667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3276600" y="2667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2590800" y="2667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1219200" y="2667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cxnSp>
        <p:nvCxnSpPr>
          <p:cNvPr id="34" name="Straight Arrow Connector 33"/>
          <p:cNvCxnSpPr>
            <a:stCxn id="32" idx="6"/>
            <a:endCxn id="29" idx="2"/>
          </p:cNvCxnSpPr>
          <p:nvPr/>
        </p:nvCxnSpPr>
        <p:spPr>
          <a:xfrm>
            <a:off x="1752600" y="2933700"/>
            <a:ext cx="152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0"/>
          </p:cNvCxnSpPr>
          <p:nvPr/>
        </p:nvCxnSpPr>
        <p:spPr>
          <a:xfrm>
            <a:off x="2514600" y="2438400"/>
            <a:ext cx="3429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2209800"/>
            <a:ext cx="5715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7"/>
          </p:cNvCxnSpPr>
          <p:nvPr/>
        </p:nvCxnSpPr>
        <p:spPr>
          <a:xfrm rot="5400000" flipH="1" flipV="1">
            <a:off x="1941185" y="2171701"/>
            <a:ext cx="306715" cy="840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0"/>
          </p:cNvCxnSpPr>
          <p:nvPr/>
        </p:nvCxnSpPr>
        <p:spPr>
          <a:xfrm rot="5400000" flipH="1" flipV="1">
            <a:off x="2000250" y="1695450"/>
            <a:ext cx="457200" cy="148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2" idx="2"/>
          </p:cNvCxnSpPr>
          <p:nvPr/>
        </p:nvCxnSpPr>
        <p:spPr>
          <a:xfrm flipV="1">
            <a:off x="838200" y="2933700"/>
            <a:ext cx="3810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762000" y="2895600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32" idx="1"/>
          </p:cNvCxnSpPr>
          <p:nvPr/>
        </p:nvCxnSpPr>
        <p:spPr>
          <a:xfrm flipV="1">
            <a:off x="838200" y="2745115"/>
            <a:ext cx="459115" cy="7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334000" y="1524000"/>
            <a:ext cx="1981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Starting Probabilities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533400" y="3505200"/>
            <a:ext cx="38862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For 1 subject model this probability has no effect. But if there is a 2 subjects then more probability should have most closes grade since output is for same subject. </a:t>
            </a: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Example in A’s and C’s transition probabilities should be  [0.4,0.3,0.2,0.1] and [0.1,0.3,0.4,0.2]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05400" y="2819400"/>
            <a:ext cx="3200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All states are assigned a same probabilities</a:t>
            </a: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Ex:</a:t>
            </a: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[0.25, 0.25, 0.25, 0.25]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rot="5400000">
            <a:off x="1981200" y="3810000"/>
            <a:ext cx="5334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30" grpId="0" animBg="1"/>
      <p:bldP spid="31" grpId="0" animBg="1"/>
      <p:bldP spid="32" grpId="0" animBg="1"/>
      <p:bldP spid="58" grpId="0" animBg="1"/>
      <p:bldP spid="59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C00000"/>
                </a:solidFill>
              </a:rPr>
              <a:t>How Probabilities are Assigned</a:t>
            </a:r>
          </a:p>
          <a:p>
            <a:pPr>
              <a:buNone/>
            </a:pP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1676400"/>
            <a:ext cx="17526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5410200" y="2667000"/>
            <a:ext cx="1981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 Put</a:t>
            </a:r>
            <a:endParaRPr lang="en-GB" dirty="0"/>
          </a:p>
        </p:txBody>
      </p:sp>
      <p:cxnSp>
        <p:nvCxnSpPr>
          <p:cNvPr id="62" name="Straight Connector 61"/>
          <p:cNvCxnSpPr/>
          <p:nvPr/>
        </p:nvCxnSpPr>
        <p:spPr>
          <a:xfrm rot="5400000">
            <a:off x="2134394" y="3809206"/>
            <a:ext cx="5334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38400"/>
            <a:ext cx="4200525" cy="2095500"/>
          </a:xfrm>
          <a:prstGeom prst="rect">
            <a:avLst/>
          </a:prstGeom>
        </p:spPr>
      </p:pic>
      <p:pic>
        <p:nvPicPr>
          <p:cNvPr id="21" name="Picture 20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581400"/>
            <a:ext cx="3881791" cy="17526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392</TotalTime>
  <Words>956</Words>
  <Application>Microsoft Office PowerPoint</Application>
  <PresentationFormat>On-screen Show (4:3)</PresentationFormat>
  <Paragraphs>171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Aspect</vt:lpstr>
      <vt:lpstr>JK Grader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Thank You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 Grader</dc:title>
  <dc:creator>Yas</dc:creator>
  <cp:lastModifiedBy>Yas Dissanayake</cp:lastModifiedBy>
  <cp:revision>111</cp:revision>
  <dcterms:created xsi:type="dcterms:W3CDTF">2006-08-16T00:00:00Z</dcterms:created>
  <dcterms:modified xsi:type="dcterms:W3CDTF">2015-09-08T05:16:14Z</dcterms:modified>
</cp:coreProperties>
</file>