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3" r:id="rId5"/>
    <p:sldId id="264" r:id="rId6"/>
    <p:sldId id="267" r:id="rId7"/>
    <p:sldId id="268" r:id="rId8"/>
    <p:sldId id="269" r:id="rId9"/>
    <p:sldId id="270" r:id="rId10"/>
    <p:sldId id="271" r:id="rId11"/>
    <p:sldId id="260" r:id="rId12"/>
    <p:sldId id="257" r:id="rId13"/>
    <p:sldId id="272" r:id="rId14"/>
    <p:sldId id="261" r:id="rId15"/>
    <p:sldId id="262"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00F6B2-1A4C-47B8-8A21-6BABE8461DC3}">
          <p14:sldIdLst>
            <p14:sldId id="256"/>
            <p14:sldId id="258"/>
            <p14:sldId id="259"/>
            <p14:sldId id="263"/>
            <p14:sldId id="264"/>
            <p14:sldId id="267"/>
            <p14:sldId id="268"/>
            <p14:sldId id="269"/>
            <p14:sldId id="270"/>
            <p14:sldId id="271"/>
            <p14:sldId id="260"/>
            <p14:sldId id="257"/>
            <p14:sldId id="272"/>
            <p14:sldId id="261"/>
            <p14:sldId id="262"/>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EDE7"/>
    <a:srgbClr val="F3D9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9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Average</a:t>
            </a:r>
            <a:r>
              <a:rPr lang="en-US" baseline="0" dirty="0" smtClean="0"/>
              <a:t> training time(ns)</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Microblaze</c:v>
                </c:pt>
              </c:strCache>
            </c:strRef>
          </c:tx>
          <c:spPr>
            <a:solidFill>
              <a:schemeClr val="accent1"/>
            </a:solidFill>
            <a:ln>
              <a:noFill/>
            </a:ln>
            <a:effectLst/>
          </c:spPr>
          <c:invertIfNegative val="0"/>
          <c:cat>
            <c:strRef>
              <c:f>Sheet1!$A$2</c:f>
              <c:strCache>
                <c:ptCount val="1"/>
                <c:pt idx="0">
                  <c:v>Training</c:v>
                </c:pt>
              </c:strCache>
            </c:strRef>
          </c:cat>
          <c:val>
            <c:numRef>
              <c:f>Sheet1!$B$2</c:f>
              <c:numCache>
                <c:formatCode>General</c:formatCode>
                <c:ptCount val="1"/>
                <c:pt idx="0">
                  <c:v>768000</c:v>
                </c:pt>
              </c:numCache>
            </c:numRef>
          </c:val>
        </c:ser>
        <c:ser>
          <c:idx val="1"/>
          <c:order val="1"/>
          <c:tx>
            <c:strRef>
              <c:f>Sheet1!$C$1</c:f>
              <c:strCache>
                <c:ptCount val="1"/>
                <c:pt idx="0">
                  <c:v>Neural Net Processor</c:v>
                </c:pt>
              </c:strCache>
            </c:strRef>
          </c:tx>
          <c:spPr>
            <a:solidFill>
              <a:schemeClr val="accent2"/>
            </a:solidFill>
            <a:ln>
              <a:noFill/>
            </a:ln>
            <a:effectLst/>
          </c:spPr>
          <c:invertIfNegative val="0"/>
          <c:cat>
            <c:strRef>
              <c:f>Sheet1!$A$2</c:f>
              <c:strCache>
                <c:ptCount val="1"/>
                <c:pt idx="0">
                  <c:v>Training</c:v>
                </c:pt>
              </c:strCache>
            </c:strRef>
          </c:cat>
          <c:val>
            <c:numRef>
              <c:f>Sheet1!$C$2</c:f>
              <c:numCache>
                <c:formatCode>General</c:formatCode>
                <c:ptCount val="1"/>
                <c:pt idx="0">
                  <c:v>530</c:v>
                </c:pt>
              </c:numCache>
            </c:numRef>
          </c:val>
        </c:ser>
        <c:dLbls>
          <c:showLegendKey val="0"/>
          <c:showVal val="0"/>
          <c:showCatName val="0"/>
          <c:showSerName val="0"/>
          <c:showPercent val="0"/>
          <c:showBubbleSize val="0"/>
        </c:dLbls>
        <c:gapWidth val="219"/>
        <c:overlap val="-27"/>
        <c:axId val="477594064"/>
        <c:axId val="373963760"/>
      </c:barChart>
      <c:catAx>
        <c:axId val="477594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3963760"/>
        <c:crosses val="autoZero"/>
        <c:auto val="1"/>
        <c:lblAlgn val="ctr"/>
        <c:lblOffset val="100"/>
        <c:noMultiLvlLbl val="0"/>
      </c:catAx>
      <c:valAx>
        <c:axId val="373963760"/>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75940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Average</a:t>
            </a:r>
            <a:r>
              <a:rPr lang="en-US" baseline="0" dirty="0" smtClean="0"/>
              <a:t> </a:t>
            </a:r>
            <a:r>
              <a:rPr lang="en-US" baseline="0" dirty="0" smtClean="0"/>
              <a:t>recognition time(ns)</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Microblaze</c:v>
                </c:pt>
              </c:strCache>
            </c:strRef>
          </c:tx>
          <c:spPr>
            <a:solidFill>
              <a:schemeClr val="accent1"/>
            </a:solidFill>
            <a:ln>
              <a:noFill/>
            </a:ln>
            <a:effectLst/>
          </c:spPr>
          <c:invertIfNegative val="0"/>
          <c:cat>
            <c:strRef>
              <c:f>Sheet1!$A$2</c:f>
              <c:strCache>
                <c:ptCount val="1"/>
                <c:pt idx="0">
                  <c:v>Recognition</c:v>
                </c:pt>
              </c:strCache>
            </c:strRef>
          </c:cat>
          <c:val>
            <c:numRef>
              <c:f>Sheet1!$B$2</c:f>
              <c:numCache>
                <c:formatCode>General</c:formatCode>
                <c:ptCount val="1"/>
                <c:pt idx="0">
                  <c:v>1847600</c:v>
                </c:pt>
              </c:numCache>
            </c:numRef>
          </c:val>
        </c:ser>
        <c:ser>
          <c:idx val="1"/>
          <c:order val="1"/>
          <c:tx>
            <c:strRef>
              <c:f>Sheet1!$C$1</c:f>
              <c:strCache>
                <c:ptCount val="1"/>
                <c:pt idx="0">
                  <c:v>Neural Net Processor</c:v>
                </c:pt>
              </c:strCache>
            </c:strRef>
          </c:tx>
          <c:spPr>
            <a:solidFill>
              <a:schemeClr val="accent2"/>
            </a:solidFill>
            <a:ln>
              <a:noFill/>
            </a:ln>
            <a:effectLst/>
          </c:spPr>
          <c:invertIfNegative val="0"/>
          <c:cat>
            <c:strRef>
              <c:f>Sheet1!$A$2</c:f>
              <c:strCache>
                <c:ptCount val="1"/>
                <c:pt idx="0">
                  <c:v>Recognition</c:v>
                </c:pt>
              </c:strCache>
            </c:strRef>
          </c:cat>
          <c:val>
            <c:numRef>
              <c:f>Sheet1!$C$2</c:f>
              <c:numCache>
                <c:formatCode>General</c:formatCode>
                <c:ptCount val="1"/>
                <c:pt idx="0">
                  <c:v>530</c:v>
                </c:pt>
              </c:numCache>
            </c:numRef>
          </c:val>
        </c:ser>
        <c:dLbls>
          <c:showLegendKey val="0"/>
          <c:showVal val="0"/>
          <c:showCatName val="0"/>
          <c:showSerName val="0"/>
          <c:showPercent val="0"/>
          <c:showBubbleSize val="0"/>
        </c:dLbls>
        <c:gapWidth val="219"/>
        <c:overlap val="-27"/>
        <c:axId val="371457592"/>
        <c:axId val="371457984"/>
      </c:barChart>
      <c:catAx>
        <c:axId val="371457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1457984"/>
        <c:crosses val="autoZero"/>
        <c:auto val="1"/>
        <c:lblAlgn val="ctr"/>
        <c:lblOffset val="100"/>
        <c:noMultiLvlLbl val="0"/>
      </c:catAx>
      <c:valAx>
        <c:axId val="371457984"/>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14575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Throughput GOPs</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NNEP(200MHz 16 PEs)</c:v>
                </c:pt>
              </c:strCache>
            </c:strRef>
          </c:tx>
          <c:spPr>
            <a:solidFill>
              <a:schemeClr val="bg2">
                <a:lumMod val="50000"/>
              </a:schemeClr>
            </a:solidFill>
            <a:ln>
              <a:noFill/>
            </a:ln>
            <a:effectLst/>
          </c:spPr>
          <c:invertIfNegative val="0"/>
          <c:cat>
            <c:strRef>
              <c:f>Sheet1!$A$2</c:f>
              <c:strCache>
                <c:ptCount val="1"/>
                <c:pt idx="0">
                  <c:v>Throughput</c:v>
                </c:pt>
              </c:strCache>
            </c:strRef>
          </c:cat>
          <c:val>
            <c:numRef>
              <c:f>Sheet1!$B$2</c:f>
              <c:numCache>
                <c:formatCode>General</c:formatCode>
                <c:ptCount val="1"/>
                <c:pt idx="0">
                  <c:v>6.2750000000000004</c:v>
                </c:pt>
              </c:numCache>
            </c:numRef>
          </c:val>
        </c:ser>
        <c:ser>
          <c:idx val="1"/>
          <c:order val="1"/>
          <c:tx>
            <c:strRef>
              <c:f>Sheet1!$C$1</c:f>
              <c:strCache>
                <c:ptCount val="1"/>
                <c:pt idx="0">
                  <c:v>Neural Net Processor(100MHz)</c:v>
                </c:pt>
              </c:strCache>
            </c:strRef>
          </c:tx>
          <c:spPr>
            <a:solidFill>
              <a:schemeClr val="accent2"/>
            </a:solidFill>
            <a:ln>
              <a:noFill/>
            </a:ln>
            <a:effectLst/>
          </c:spPr>
          <c:invertIfNegative val="0"/>
          <c:cat>
            <c:strRef>
              <c:f>Sheet1!$A$2</c:f>
              <c:strCache>
                <c:ptCount val="1"/>
                <c:pt idx="0">
                  <c:v>Throughput</c:v>
                </c:pt>
              </c:strCache>
            </c:strRef>
          </c:cat>
          <c:val>
            <c:numRef>
              <c:f>Sheet1!$C$2</c:f>
              <c:numCache>
                <c:formatCode>General</c:formatCode>
                <c:ptCount val="1"/>
                <c:pt idx="0">
                  <c:v>1.6</c:v>
                </c:pt>
              </c:numCache>
            </c:numRef>
          </c:val>
        </c:ser>
        <c:ser>
          <c:idx val="2"/>
          <c:order val="2"/>
          <c:tx>
            <c:strRef>
              <c:f>Sheet1!$D$1</c:f>
              <c:strCache>
                <c:ptCount val="1"/>
                <c:pt idx="0">
                  <c:v>Neural Net Processor(200MHz)</c:v>
                </c:pt>
              </c:strCache>
            </c:strRef>
          </c:tx>
          <c:spPr>
            <a:solidFill>
              <a:schemeClr val="accent3"/>
            </a:solidFill>
            <a:ln>
              <a:noFill/>
            </a:ln>
            <a:effectLst/>
          </c:spPr>
          <c:invertIfNegative val="0"/>
          <c:cat>
            <c:strRef>
              <c:f>Sheet1!$A$2</c:f>
              <c:strCache>
                <c:ptCount val="1"/>
                <c:pt idx="0">
                  <c:v>Throughput</c:v>
                </c:pt>
              </c:strCache>
            </c:strRef>
          </c:cat>
          <c:val>
            <c:numRef>
              <c:f>Sheet1!$D$2</c:f>
              <c:numCache>
                <c:formatCode>General</c:formatCode>
                <c:ptCount val="1"/>
                <c:pt idx="0">
                  <c:v>3.2</c:v>
                </c:pt>
              </c:numCache>
            </c:numRef>
          </c:val>
        </c:ser>
        <c:dLbls>
          <c:showLegendKey val="0"/>
          <c:showVal val="0"/>
          <c:showCatName val="0"/>
          <c:showSerName val="0"/>
          <c:showPercent val="0"/>
          <c:showBubbleSize val="0"/>
        </c:dLbls>
        <c:gapWidth val="219"/>
        <c:overlap val="-27"/>
        <c:axId val="643182232"/>
        <c:axId val="643177920"/>
      </c:barChart>
      <c:catAx>
        <c:axId val="643182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43177920"/>
        <c:crosses val="autoZero"/>
        <c:auto val="1"/>
        <c:lblAlgn val="ctr"/>
        <c:lblOffset val="100"/>
        <c:noMultiLvlLbl val="0"/>
      </c:catAx>
      <c:valAx>
        <c:axId val="643177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431822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CA605B7-1CB8-42C0-8D28-B01064DB64FD}"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7CAAE-7C05-47C9-A62E-E1C043F3DE3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99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A605B7-1CB8-42C0-8D28-B01064DB64FD}"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7CAAE-7C05-47C9-A62E-E1C043F3DE3F}" type="slidenum">
              <a:rPr lang="en-US" smtClean="0"/>
              <a:t>‹#›</a:t>
            </a:fld>
            <a:endParaRPr lang="en-US"/>
          </a:p>
        </p:txBody>
      </p:sp>
    </p:spTree>
    <p:extLst>
      <p:ext uri="{BB962C8B-B14F-4D97-AF65-F5344CB8AC3E}">
        <p14:creationId xmlns:p14="http://schemas.microsoft.com/office/powerpoint/2010/main" val="3221438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A605B7-1CB8-42C0-8D28-B01064DB64FD}"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7CAAE-7C05-47C9-A62E-E1C043F3DE3F}" type="slidenum">
              <a:rPr lang="en-US" smtClean="0"/>
              <a:t>‹#›</a:t>
            </a:fld>
            <a:endParaRPr lang="en-US"/>
          </a:p>
        </p:txBody>
      </p:sp>
    </p:spTree>
    <p:extLst>
      <p:ext uri="{BB962C8B-B14F-4D97-AF65-F5344CB8AC3E}">
        <p14:creationId xmlns:p14="http://schemas.microsoft.com/office/powerpoint/2010/main" val="149181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A605B7-1CB8-42C0-8D28-B01064DB64FD}"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7CAAE-7C05-47C9-A62E-E1C043F3DE3F}" type="slidenum">
              <a:rPr lang="en-US" smtClean="0"/>
              <a:t>‹#›</a:t>
            </a:fld>
            <a:endParaRPr lang="en-US"/>
          </a:p>
        </p:txBody>
      </p:sp>
    </p:spTree>
    <p:extLst>
      <p:ext uri="{BB962C8B-B14F-4D97-AF65-F5344CB8AC3E}">
        <p14:creationId xmlns:p14="http://schemas.microsoft.com/office/powerpoint/2010/main" val="2684533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A605B7-1CB8-42C0-8D28-B01064DB64FD}"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7CAAE-7C05-47C9-A62E-E1C043F3DE3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214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A605B7-1CB8-42C0-8D28-B01064DB64FD}" type="datetimeFigureOut">
              <a:rPr lang="en-US" smtClean="0"/>
              <a:t>3/31/2017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97CAAE-7C05-47C9-A62E-E1C043F3DE3F}" type="slidenum">
              <a:rPr lang="en-US" smtClean="0"/>
              <a:t>‹#›</a:t>
            </a:fld>
            <a:endParaRPr lang="en-US"/>
          </a:p>
        </p:txBody>
      </p:sp>
    </p:spTree>
    <p:extLst>
      <p:ext uri="{BB962C8B-B14F-4D97-AF65-F5344CB8AC3E}">
        <p14:creationId xmlns:p14="http://schemas.microsoft.com/office/powerpoint/2010/main" val="266650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A605B7-1CB8-42C0-8D28-B01064DB64FD}" type="datetimeFigureOut">
              <a:rPr lang="en-US" smtClean="0"/>
              <a:t>3/31/2017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97CAAE-7C05-47C9-A62E-E1C043F3DE3F}" type="slidenum">
              <a:rPr lang="en-US" smtClean="0"/>
              <a:t>‹#›</a:t>
            </a:fld>
            <a:endParaRPr lang="en-US"/>
          </a:p>
        </p:txBody>
      </p:sp>
    </p:spTree>
    <p:extLst>
      <p:ext uri="{BB962C8B-B14F-4D97-AF65-F5344CB8AC3E}">
        <p14:creationId xmlns:p14="http://schemas.microsoft.com/office/powerpoint/2010/main" val="950431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A605B7-1CB8-42C0-8D28-B01064DB64FD}" type="datetimeFigureOut">
              <a:rPr lang="en-US" smtClean="0"/>
              <a:t>3/31/2017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97CAAE-7C05-47C9-A62E-E1C043F3DE3F}" type="slidenum">
              <a:rPr lang="en-US" smtClean="0"/>
              <a:t>‹#›</a:t>
            </a:fld>
            <a:endParaRPr lang="en-US"/>
          </a:p>
        </p:txBody>
      </p:sp>
    </p:spTree>
    <p:extLst>
      <p:ext uri="{BB962C8B-B14F-4D97-AF65-F5344CB8AC3E}">
        <p14:creationId xmlns:p14="http://schemas.microsoft.com/office/powerpoint/2010/main" val="956811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CA605B7-1CB8-42C0-8D28-B01064DB64FD}" type="datetimeFigureOut">
              <a:rPr lang="en-US" smtClean="0"/>
              <a:t>3/31/2017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297CAAE-7C05-47C9-A62E-E1C043F3DE3F}" type="slidenum">
              <a:rPr lang="en-US" smtClean="0"/>
              <a:t>‹#›</a:t>
            </a:fld>
            <a:endParaRPr lang="en-US"/>
          </a:p>
        </p:txBody>
      </p:sp>
    </p:spTree>
    <p:extLst>
      <p:ext uri="{BB962C8B-B14F-4D97-AF65-F5344CB8AC3E}">
        <p14:creationId xmlns:p14="http://schemas.microsoft.com/office/powerpoint/2010/main" val="1143817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CA605B7-1CB8-42C0-8D28-B01064DB64FD}" type="datetimeFigureOut">
              <a:rPr lang="en-US" smtClean="0"/>
              <a:t>3/31/2017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297CAAE-7C05-47C9-A62E-E1C043F3DE3F}" type="slidenum">
              <a:rPr lang="en-US" smtClean="0"/>
              <a:t>‹#›</a:t>
            </a:fld>
            <a:endParaRPr lang="en-US"/>
          </a:p>
        </p:txBody>
      </p:sp>
    </p:spTree>
    <p:extLst>
      <p:ext uri="{BB962C8B-B14F-4D97-AF65-F5344CB8AC3E}">
        <p14:creationId xmlns:p14="http://schemas.microsoft.com/office/powerpoint/2010/main" val="620145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A605B7-1CB8-42C0-8D28-B01064DB64FD}" type="datetimeFigureOut">
              <a:rPr lang="en-US" smtClean="0"/>
              <a:t>3/31/2017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97CAAE-7C05-47C9-A62E-E1C043F3DE3F}" type="slidenum">
              <a:rPr lang="en-US" smtClean="0"/>
              <a:t>‹#›</a:t>
            </a:fld>
            <a:endParaRPr lang="en-US"/>
          </a:p>
        </p:txBody>
      </p:sp>
    </p:spTree>
    <p:extLst>
      <p:ext uri="{BB962C8B-B14F-4D97-AF65-F5344CB8AC3E}">
        <p14:creationId xmlns:p14="http://schemas.microsoft.com/office/powerpoint/2010/main" val="591674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CA605B7-1CB8-42C0-8D28-B01064DB64FD}" type="datetimeFigureOut">
              <a:rPr lang="en-US" smtClean="0"/>
              <a:t>3/31/2017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297CAAE-7C05-47C9-A62E-E1C043F3DE3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3969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Hopfield Net Based </a:t>
            </a:r>
            <a:br>
              <a:rPr lang="en-US" dirty="0" smtClean="0"/>
            </a:br>
            <a:r>
              <a:rPr lang="en-US" dirty="0" smtClean="0"/>
              <a:t>Neural Processor</a:t>
            </a:r>
            <a:endParaRPr lang="en-US" dirty="0"/>
          </a:p>
        </p:txBody>
      </p:sp>
      <p:sp>
        <p:nvSpPr>
          <p:cNvPr id="3" name="Subtitle 2"/>
          <p:cNvSpPr>
            <a:spLocks noGrp="1"/>
          </p:cNvSpPr>
          <p:nvPr>
            <p:ph type="subTitle" idx="1"/>
          </p:nvPr>
        </p:nvSpPr>
        <p:spPr>
          <a:xfrm>
            <a:off x="1097280" y="4325112"/>
            <a:ext cx="7148285" cy="1655762"/>
          </a:xfrm>
        </p:spPr>
        <p:txBody>
          <a:bodyPr>
            <a:normAutofit/>
          </a:bodyPr>
          <a:lstStyle/>
          <a:p>
            <a:pPr algn="l"/>
            <a:r>
              <a:rPr lang="en-US" dirty="0" err="1" smtClean="0"/>
              <a:t>Kamalakkannan</a:t>
            </a:r>
            <a:r>
              <a:rPr lang="en-US" dirty="0" smtClean="0"/>
              <a:t> </a:t>
            </a:r>
            <a:r>
              <a:rPr lang="en-US" dirty="0" err="1" smtClean="0"/>
              <a:t>Kamalavasan</a:t>
            </a:r>
            <a:endParaRPr lang="en-US" dirty="0" smtClean="0"/>
          </a:p>
          <a:p>
            <a:pPr algn="l"/>
            <a:r>
              <a:rPr lang="en-US" dirty="0" smtClean="0"/>
              <a:t>Yasas </a:t>
            </a:r>
            <a:r>
              <a:rPr lang="en-US" dirty="0" err="1" smtClean="0"/>
              <a:t>Seneviratne</a:t>
            </a:r>
            <a:endParaRPr lang="en-US" dirty="0" smtClean="0"/>
          </a:p>
          <a:p>
            <a:pPr algn="l"/>
            <a:r>
              <a:rPr lang="en-US" dirty="0" smtClean="0"/>
              <a:t>Dr. </a:t>
            </a:r>
            <a:r>
              <a:rPr lang="en-US" dirty="0" err="1" smtClean="0"/>
              <a:t>Ajith</a:t>
            </a:r>
            <a:r>
              <a:rPr lang="en-US" dirty="0" smtClean="0"/>
              <a:t> Pasqual</a:t>
            </a:r>
            <a:endParaRPr lang="en-US" dirty="0"/>
          </a:p>
        </p:txBody>
      </p:sp>
    </p:spTree>
    <p:extLst>
      <p:ext uri="{BB962C8B-B14F-4D97-AF65-F5344CB8AC3E}">
        <p14:creationId xmlns:p14="http://schemas.microsoft.com/office/powerpoint/2010/main" val="3515161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of Application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Handwriting recognition</a:t>
            </a:r>
          </a:p>
          <a:p>
            <a:pPr>
              <a:buFont typeface="Wingdings" panose="05000000000000000000" pitchFamily="2" charset="2"/>
              <a:buChar char="§"/>
            </a:pPr>
            <a:r>
              <a:rPr lang="en-US" dirty="0" smtClean="0"/>
              <a:t>Feature detection in images</a:t>
            </a:r>
          </a:p>
          <a:p>
            <a:pPr>
              <a:buFont typeface="Wingdings" panose="05000000000000000000" pitchFamily="2" charset="2"/>
              <a:buChar char="§"/>
            </a:pPr>
            <a:r>
              <a:rPr lang="en-US" dirty="0" smtClean="0"/>
              <a:t>License plate identification</a:t>
            </a:r>
          </a:p>
          <a:p>
            <a:pPr>
              <a:buFont typeface="Wingdings" panose="05000000000000000000" pitchFamily="2" charset="2"/>
              <a:buChar char="§"/>
            </a:pPr>
            <a:r>
              <a:rPr lang="en-US" dirty="0" smtClean="0"/>
              <a:t>Road sign detection</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2648920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Specifications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1170804"/>
              </p:ext>
            </p:extLst>
          </p:nvPr>
        </p:nvGraphicFramePr>
        <p:xfrm>
          <a:off x="1096963" y="1846263"/>
          <a:ext cx="10210010" cy="1478280"/>
        </p:xfrm>
        <a:graphic>
          <a:graphicData uri="http://schemas.openxmlformats.org/drawingml/2006/table">
            <a:tbl>
              <a:tblPr firstRow="1" bandRow="1">
                <a:tableStyleId>{5C22544A-7EE6-4342-B048-85BDC9FD1C3A}</a:tableStyleId>
              </a:tblPr>
              <a:tblGrid>
                <a:gridCol w="2149539"/>
                <a:gridCol w="3052690"/>
                <a:gridCol w="2915146"/>
                <a:gridCol w="2092635"/>
              </a:tblGrid>
              <a:tr h="370840">
                <a:tc>
                  <a:txBody>
                    <a:bodyPr/>
                    <a:lstStyle/>
                    <a:p>
                      <a:r>
                        <a:rPr lang="en-US" dirty="0" err="1" smtClean="0"/>
                        <a:t>Catagory</a:t>
                      </a:r>
                      <a:endParaRPr lang="en-US" dirty="0"/>
                    </a:p>
                  </a:txBody>
                  <a:tcPr/>
                </a:tc>
                <a:tc>
                  <a:txBody>
                    <a:bodyPr/>
                    <a:lstStyle/>
                    <a:p>
                      <a:r>
                        <a:rPr lang="en-US" dirty="0" smtClean="0"/>
                        <a:t>Neural Net</a:t>
                      </a:r>
                      <a:r>
                        <a:rPr lang="en-US" baseline="0" dirty="0" smtClean="0"/>
                        <a:t> Processor</a:t>
                      </a:r>
                      <a:endParaRPr lang="en-US" dirty="0"/>
                    </a:p>
                  </a:txBody>
                  <a:tcPr/>
                </a:tc>
                <a:tc>
                  <a:txBody>
                    <a:bodyPr/>
                    <a:lstStyle/>
                    <a:p>
                      <a:r>
                        <a:rPr lang="en-US" dirty="0" err="1" smtClean="0"/>
                        <a:t>Microblaze</a:t>
                      </a:r>
                      <a:r>
                        <a:rPr lang="en-US" dirty="0" smtClean="0"/>
                        <a:t> Processor</a:t>
                      </a:r>
                      <a:endParaRPr lang="en-US" dirty="0"/>
                    </a:p>
                  </a:txBody>
                  <a:tcPr/>
                </a:tc>
                <a:tc>
                  <a:txBody>
                    <a:bodyPr/>
                    <a:lstStyle/>
                    <a:p>
                      <a:r>
                        <a:rPr lang="en-US" dirty="0" smtClean="0"/>
                        <a:t>NNEP</a:t>
                      </a:r>
                      <a:endParaRPr lang="en-US" dirty="0"/>
                    </a:p>
                  </a:txBody>
                  <a:tcPr/>
                </a:tc>
              </a:tr>
              <a:tr h="370840">
                <a:tc>
                  <a:txBody>
                    <a:bodyPr/>
                    <a:lstStyle/>
                    <a:p>
                      <a:r>
                        <a:rPr lang="en-US" dirty="0" smtClean="0"/>
                        <a:t>Development Board</a:t>
                      </a:r>
                      <a:endParaRPr lang="en-US" dirty="0"/>
                    </a:p>
                  </a:txBody>
                  <a:tcPr/>
                </a:tc>
                <a:tc>
                  <a:txBody>
                    <a:bodyPr/>
                    <a:lstStyle/>
                    <a:p>
                      <a:r>
                        <a:rPr lang="en-US" dirty="0" smtClean="0"/>
                        <a:t>Xilinx </a:t>
                      </a:r>
                      <a:r>
                        <a:rPr lang="en-US" dirty="0" err="1" smtClean="0"/>
                        <a:t>Zybo</a:t>
                      </a:r>
                      <a:r>
                        <a:rPr lang="en-US" dirty="0" smtClean="0"/>
                        <a:t> (xc7z010clq400-1)</a:t>
                      </a:r>
                      <a:endParaRPr lang="en-US" dirty="0"/>
                    </a:p>
                  </a:txBody>
                  <a:tcPr/>
                </a:tc>
                <a:tc>
                  <a:txBody>
                    <a:bodyPr/>
                    <a:lstStyle/>
                    <a:p>
                      <a:r>
                        <a:rPr lang="en-US" dirty="0" smtClean="0"/>
                        <a:t>Xilinx </a:t>
                      </a:r>
                      <a:r>
                        <a:rPr lang="en-US" dirty="0" err="1" smtClean="0"/>
                        <a:t>Zybo</a:t>
                      </a:r>
                      <a:r>
                        <a:rPr lang="en-US" dirty="0" smtClean="0"/>
                        <a:t> (xc7z010clq400-1)</a:t>
                      </a:r>
                      <a:endParaRPr lang="en-US" dirty="0"/>
                    </a:p>
                  </a:txBody>
                  <a:tcPr/>
                </a:tc>
                <a:tc>
                  <a:txBody>
                    <a:bodyPr/>
                    <a:lstStyle/>
                    <a:p>
                      <a:r>
                        <a:rPr lang="en-US" dirty="0" smtClean="0"/>
                        <a:t>Custom Chip</a:t>
                      </a:r>
                      <a:endParaRPr lang="en-US" dirty="0"/>
                    </a:p>
                  </a:txBody>
                  <a:tcPr/>
                </a:tc>
              </a:tr>
              <a:tr h="358457">
                <a:tc>
                  <a:txBody>
                    <a:bodyPr/>
                    <a:lstStyle/>
                    <a:p>
                      <a:r>
                        <a:rPr lang="en-US" dirty="0" smtClean="0"/>
                        <a:t>Operating frequency</a:t>
                      </a:r>
                      <a:endParaRPr lang="en-US" dirty="0"/>
                    </a:p>
                  </a:txBody>
                  <a:tcPr/>
                </a:tc>
                <a:tc>
                  <a:txBody>
                    <a:bodyPr/>
                    <a:lstStyle/>
                    <a:p>
                      <a:r>
                        <a:rPr lang="en-US" dirty="0" smtClean="0"/>
                        <a:t>100MHz</a:t>
                      </a:r>
                      <a:endParaRPr lang="en-US" dirty="0"/>
                    </a:p>
                  </a:txBody>
                  <a:tcPr/>
                </a:tc>
                <a:tc>
                  <a:txBody>
                    <a:bodyPr/>
                    <a:lstStyle/>
                    <a:p>
                      <a:r>
                        <a:rPr lang="en-US" dirty="0" smtClean="0"/>
                        <a:t>1200MHz</a:t>
                      </a:r>
                      <a:endParaRPr lang="en-US" dirty="0"/>
                    </a:p>
                  </a:txBody>
                  <a:tcPr/>
                </a:tc>
                <a:tc>
                  <a:txBody>
                    <a:bodyPr/>
                    <a:lstStyle/>
                    <a:p>
                      <a:r>
                        <a:rPr lang="en-US" dirty="0" smtClean="0"/>
                        <a:t>400MHz</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5" name="Title 1"/>
          <p:cNvSpPr txBox="1">
            <a:spLocks/>
          </p:cNvSpPr>
          <p:nvPr/>
        </p:nvSpPr>
        <p:spPr>
          <a:xfrm>
            <a:off x="1097280" y="3701143"/>
            <a:ext cx="10058400" cy="83021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Simulation Methodology</a:t>
            </a:r>
            <a:endParaRPr lang="en-US" dirty="0"/>
          </a:p>
        </p:txBody>
      </p:sp>
      <p:sp>
        <p:nvSpPr>
          <p:cNvPr id="6" name="Content Placeholder 2"/>
          <p:cNvSpPr txBox="1">
            <a:spLocks/>
          </p:cNvSpPr>
          <p:nvPr/>
        </p:nvSpPr>
        <p:spPr>
          <a:xfrm>
            <a:off x="1097280" y="4531360"/>
            <a:ext cx="10058400" cy="1337734"/>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Simulation was done using a test bench which used text files as inputs. </a:t>
            </a:r>
          </a:p>
          <a:p>
            <a:r>
              <a:rPr lang="en-US" dirty="0" smtClean="0"/>
              <a:t>One input files contained the pattern to be taught to the Neural net processor and the other contained the pattern to be recognized.</a:t>
            </a:r>
          </a:p>
          <a:p>
            <a:r>
              <a:rPr lang="en-US" dirty="0" smtClean="0"/>
              <a:t>The test bench reads the files accordingly in each state of operation. </a:t>
            </a:r>
            <a:endParaRPr lang="en-US" dirty="0"/>
          </a:p>
        </p:txBody>
      </p:sp>
      <p:sp>
        <p:nvSpPr>
          <p:cNvPr id="7" name="Content Placeholder 2"/>
          <p:cNvSpPr txBox="1">
            <a:spLocks/>
          </p:cNvSpPr>
          <p:nvPr/>
        </p:nvSpPr>
        <p:spPr>
          <a:xfrm>
            <a:off x="1097280" y="3422982"/>
            <a:ext cx="10058400" cy="44563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The Neural net processor is also capable of running at 200MHz</a:t>
            </a:r>
            <a:endParaRPr lang="en-US" dirty="0"/>
          </a:p>
        </p:txBody>
      </p:sp>
    </p:spTree>
    <p:extLst>
      <p:ext uri="{BB962C8B-B14F-4D97-AF65-F5344CB8AC3E}">
        <p14:creationId xmlns:p14="http://schemas.microsoft.com/office/powerpoint/2010/main" val="28236522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Performance vs </a:t>
            </a:r>
            <a:r>
              <a:rPr lang="en-US" dirty="0" err="1" smtClean="0"/>
              <a:t>Microblaze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23829845"/>
              </p:ext>
            </p:extLst>
          </p:nvPr>
        </p:nvGraphicFramePr>
        <p:xfrm>
          <a:off x="2095769" y="1930669"/>
          <a:ext cx="3404699" cy="40227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ontent Placeholder 5"/>
          <p:cNvGraphicFramePr>
            <a:graphicFrameLocks/>
          </p:cNvGraphicFramePr>
          <p:nvPr>
            <p:extLst>
              <p:ext uri="{D42A27DB-BD31-4B8C-83A1-F6EECF244321}">
                <p14:modId xmlns:p14="http://schemas.microsoft.com/office/powerpoint/2010/main" val="1949276809"/>
              </p:ext>
            </p:extLst>
          </p:nvPr>
        </p:nvGraphicFramePr>
        <p:xfrm>
          <a:off x="6372665" y="1928324"/>
          <a:ext cx="3573194" cy="40227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32162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a:t>
            </a:r>
            <a:r>
              <a:rPr lang="en-US" dirty="0" smtClean="0"/>
              <a:t>Performance vs NNEP</a:t>
            </a:r>
            <a:endParaRPr lang="en-US" dirty="0"/>
          </a:p>
        </p:txBody>
      </p:sp>
      <p:graphicFrame>
        <p:nvGraphicFramePr>
          <p:cNvPr id="4" name="Chart 3"/>
          <p:cNvGraphicFramePr/>
          <p:nvPr>
            <p:extLst>
              <p:ext uri="{D42A27DB-BD31-4B8C-83A1-F6EECF244321}">
                <p14:modId xmlns:p14="http://schemas.microsoft.com/office/powerpoint/2010/main" val="3910493523"/>
              </p:ext>
            </p:extLst>
          </p:nvPr>
        </p:nvGraphicFramePr>
        <p:xfrm>
          <a:off x="4051495" y="1873869"/>
          <a:ext cx="3660725" cy="42954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76741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Resource Utilization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149561927"/>
              </p:ext>
            </p:extLst>
          </p:nvPr>
        </p:nvGraphicFramePr>
        <p:xfrm>
          <a:off x="1097280" y="2112366"/>
          <a:ext cx="10058400" cy="2361160"/>
        </p:xfrm>
        <a:graphic>
          <a:graphicData uri="http://schemas.openxmlformats.org/drawingml/2006/table">
            <a:tbl>
              <a:tblPr firstRow="1" bandRow="1">
                <a:tableStyleId>{5C22544A-7EE6-4342-B048-85BDC9FD1C3A}</a:tableStyleId>
              </a:tblPr>
              <a:tblGrid>
                <a:gridCol w="2461846"/>
                <a:gridCol w="1913206"/>
                <a:gridCol w="1871003"/>
                <a:gridCol w="1899139"/>
                <a:gridCol w="1913206"/>
              </a:tblGrid>
              <a:tr h="379143">
                <a:tc>
                  <a:txBody>
                    <a:bodyPr/>
                    <a:lstStyle/>
                    <a:p>
                      <a:r>
                        <a:rPr lang="en-US" dirty="0" smtClean="0"/>
                        <a:t>Site Type</a:t>
                      </a:r>
                      <a:endParaRPr lang="en-US" dirty="0"/>
                    </a:p>
                  </a:txBody>
                  <a:tcPr/>
                </a:tc>
                <a:tc>
                  <a:txBody>
                    <a:bodyPr/>
                    <a:lstStyle/>
                    <a:p>
                      <a:r>
                        <a:rPr lang="en-US" dirty="0" smtClean="0"/>
                        <a:t>Used</a:t>
                      </a:r>
                      <a:endParaRPr lang="en-US" dirty="0"/>
                    </a:p>
                  </a:txBody>
                  <a:tcPr/>
                </a:tc>
                <a:tc>
                  <a:txBody>
                    <a:bodyPr/>
                    <a:lstStyle/>
                    <a:p>
                      <a:r>
                        <a:rPr lang="en-US" dirty="0" smtClean="0"/>
                        <a:t>Fixed</a:t>
                      </a:r>
                      <a:endParaRPr lang="en-US" dirty="0"/>
                    </a:p>
                  </a:txBody>
                  <a:tcPr/>
                </a:tc>
                <a:tc>
                  <a:txBody>
                    <a:bodyPr/>
                    <a:lstStyle/>
                    <a:p>
                      <a:r>
                        <a:rPr lang="en-US" dirty="0" smtClean="0"/>
                        <a:t>Available</a:t>
                      </a:r>
                      <a:endParaRPr lang="en-US" dirty="0"/>
                    </a:p>
                  </a:txBody>
                  <a:tcPr/>
                </a:tc>
                <a:tc>
                  <a:txBody>
                    <a:bodyPr/>
                    <a:lstStyle/>
                    <a:p>
                      <a:r>
                        <a:rPr lang="en-US" dirty="0" smtClean="0"/>
                        <a:t>Utilization%</a:t>
                      </a:r>
                      <a:endParaRPr lang="en-US" dirty="0"/>
                    </a:p>
                  </a:txBody>
                  <a:tcPr/>
                </a:tc>
              </a:tr>
              <a:tr h="379143">
                <a:tc>
                  <a:txBody>
                    <a:bodyPr/>
                    <a:lstStyle/>
                    <a:p>
                      <a:r>
                        <a:rPr lang="en-US" dirty="0" smtClean="0"/>
                        <a:t>Slice LUTs</a:t>
                      </a:r>
                      <a:endParaRPr lang="en-US" dirty="0"/>
                    </a:p>
                  </a:txBody>
                  <a:tcPr/>
                </a:tc>
                <a:tc>
                  <a:txBody>
                    <a:bodyPr/>
                    <a:lstStyle/>
                    <a:p>
                      <a:r>
                        <a:rPr lang="en-US" dirty="0" smtClean="0"/>
                        <a:t>1026</a:t>
                      </a:r>
                      <a:endParaRPr lang="en-US" dirty="0"/>
                    </a:p>
                  </a:txBody>
                  <a:tcPr/>
                </a:tc>
                <a:tc>
                  <a:txBody>
                    <a:bodyPr/>
                    <a:lstStyle/>
                    <a:p>
                      <a:r>
                        <a:rPr lang="en-US" dirty="0" smtClean="0"/>
                        <a:t>0</a:t>
                      </a:r>
                      <a:endParaRPr lang="en-US" dirty="0"/>
                    </a:p>
                  </a:txBody>
                  <a:tcPr/>
                </a:tc>
                <a:tc>
                  <a:txBody>
                    <a:bodyPr/>
                    <a:lstStyle/>
                    <a:p>
                      <a:r>
                        <a:rPr lang="en-US" dirty="0" smtClean="0"/>
                        <a:t>17600</a:t>
                      </a:r>
                      <a:endParaRPr lang="en-US" dirty="0"/>
                    </a:p>
                  </a:txBody>
                  <a:tcPr/>
                </a:tc>
                <a:tc>
                  <a:txBody>
                    <a:bodyPr/>
                    <a:lstStyle/>
                    <a:p>
                      <a:r>
                        <a:rPr lang="en-US" dirty="0" smtClean="0"/>
                        <a:t>5.83%</a:t>
                      </a:r>
                      <a:endParaRPr lang="en-US" dirty="0"/>
                    </a:p>
                  </a:txBody>
                  <a:tcPr/>
                </a:tc>
              </a:tr>
              <a:tr h="379143">
                <a:tc>
                  <a:txBody>
                    <a:bodyPr/>
                    <a:lstStyle/>
                    <a:p>
                      <a:r>
                        <a:rPr lang="en-US" dirty="0" smtClean="0"/>
                        <a:t>LUT as Logic</a:t>
                      </a:r>
                      <a:endParaRPr lang="en-US" dirty="0"/>
                    </a:p>
                  </a:txBody>
                  <a:tcPr/>
                </a:tc>
                <a:tc>
                  <a:txBody>
                    <a:bodyPr/>
                    <a:lstStyle/>
                    <a:p>
                      <a:r>
                        <a:rPr lang="en-US" dirty="0" smtClean="0"/>
                        <a:t>948</a:t>
                      </a:r>
                      <a:endParaRPr lang="en-US" dirty="0"/>
                    </a:p>
                  </a:txBody>
                  <a:tcPr/>
                </a:tc>
                <a:tc>
                  <a:txBody>
                    <a:bodyPr/>
                    <a:lstStyle/>
                    <a:p>
                      <a:r>
                        <a:rPr lang="en-US" dirty="0" smtClean="0"/>
                        <a:t>0</a:t>
                      </a:r>
                      <a:endParaRPr lang="en-US" dirty="0"/>
                    </a:p>
                  </a:txBody>
                  <a:tcPr/>
                </a:tc>
                <a:tc>
                  <a:txBody>
                    <a:bodyPr/>
                    <a:lstStyle/>
                    <a:p>
                      <a:r>
                        <a:rPr lang="en-US" dirty="0" smtClean="0"/>
                        <a:t>17600</a:t>
                      </a:r>
                      <a:endParaRPr lang="en-US" dirty="0"/>
                    </a:p>
                  </a:txBody>
                  <a:tcPr/>
                </a:tc>
                <a:tc>
                  <a:txBody>
                    <a:bodyPr/>
                    <a:lstStyle/>
                    <a:p>
                      <a:r>
                        <a:rPr lang="en-US" dirty="0" smtClean="0"/>
                        <a:t>5.39%</a:t>
                      </a:r>
                      <a:endParaRPr lang="en-US" dirty="0"/>
                    </a:p>
                  </a:txBody>
                  <a:tcPr/>
                </a:tc>
              </a:tr>
              <a:tr h="450008">
                <a:tc>
                  <a:txBody>
                    <a:bodyPr/>
                    <a:lstStyle/>
                    <a:p>
                      <a:r>
                        <a:rPr lang="en-US" dirty="0" smtClean="0"/>
                        <a:t>LUT as Memory</a:t>
                      </a:r>
                      <a:endParaRPr lang="en-US" dirty="0"/>
                    </a:p>
                  </a:txBody>
                  <a:tcPr/>
                </a:tc>
                <a:tc>
                  <a:txBody>
                    <a:bodyPr/>
                    <a:lstStyle/>
                    <a:p>
                      <a:r>
                        <a:rPr lang="en-US" dirty="0" smtClean="0"/>
                        <a:t>78</a:t>
                      </a:r>
                      <a:endParaRPr lang="en-US" dirty="0"/>
                    </a:p>
                  </a:txBody>
                  <a:tcPr/>
                </a:tc>
                <a:tc>
                  <a:txBody>
                    <a:bodyPr/>
                    <a:lstStyle/>
                    <a:p>
                      <a:r>
                        <a:rPr lang="en-US" dirty="0" smtClean="0"/>
                        <a:t>0</a:t>
                      </a:r>
                      <a:endParaRPr lang="en-US" dirty="0"/>
                    </a:p>
                  </a:txBody>
                  <a:tcPr/>
                </a:tc>
                <a:tc>
                  <a:txBody>
                    <a:bodyPr/>
                    <a:lstStyle/>
                    <a:p>
                      <a:r>
                        <a:rPr lang="en-US" dirty="0" smtClean="0"/>
                        <a:t>6000</a:t>
                      </a:r>
                      <a:endParaRPr lang="en-US" dirty="0"/>
                    </a:p>
                  </a:txBody>
                  <a:tcPr/>
                </a:tc>
                <a:tc>
                  <a:txBody>
                    <a:bodyPr/>
                    <a:lstStyle/>
                    <a:p>
                      <a:r>
                        <a:rPr lang="en-US" dirty="0" smtClean="0"/>
                        <a:t>1.30%</a:t>
                      </a:r>
                      <a:endParaRPr lang="en-US" dirty="0"/>
                    </a:p>
                  </a:txBody>
                  <a:tcPr/>
                </a:tc>
              </a:tr>
              <a:tr h="379143">
                <a:tc>
                  <a:txBody>
                    <a:bodyPr/>
                    <a:lstStyle/>
                    <a:p>
                      <a:r>
                        <a:rPr lang="en-US" dirty="0" smtClean="0"/>
                        <a:t>Slice Registers</a:t>
                      </a:r>
                      <a:endParaRPr lang="en-US" dirty="0"/>
                    </a:p>
                  </a:txBody>
                  <a:tcPr/>
                </a:tc>
                <a:tc>
                  <a:txBody>
                    <a:bodyPr/>
                    <a:lstStyle/>
                    <a:p>
                      <a:r>
                        <a:rPr lang="en-US" dirty="0" smtClean="0"/>
                        <a:t>2074</a:t>
                      </a:r>
                      <a:endParaRPr lang="en-US" dirty="0"/>
                    </a:p>
                  </a:txBody>
                  <a:tcPr/>
                </a:tc>
                <a:tc>
                  <a:txBody>
                    <a:bodyPr/>
                    <a:lstStyle/>
                    <a:p>
                      <a:r>
                        <a:rPr lang="en-US" dirty="0" smtClean="0"/>
                        <a:t>0</a:t>
                      </a:r>
                      <a:endParaRPr lang="en-US" dirty="0"/>
                    </a:p>
                  </a:txBody>
                  <a:tcPr/>
                </a:tc>
                <a:tc>
                  <a:txBody>
                    <a:bodyPr/>
                    <a:lstStyle/>
                    <a:p>
                      <a:r>
                        <a:rPr lang="en-US" dirty="0" smtClean="0"/>
                        <a:t>35200</a:t>
                      </a:r>
                      <a:endParaRPr lang="en-US" dirty="0"/>
                    </a:p>
                  </a:txBody>
                  <a:tcPr/>
                </a:tc>
                <a:tc>
                  <a:txBody>
                    <a:bodyPr/>
                    <a:lstStyle/>
                    <a:p>
                      <a:r>
                        <a:rPr lang="en-US" dirty="0" smtClean="0"/>
                        <a:t>5.89%</a:t>
                      </a:r>
                      <a:endParaRPr lang="en-US" dirty="0"/>
                    </a:p>
                  </a:txBody>
                  <a:tcPr/>
                </a:tc>
              </a:tr>
              <a:tr h="394580">
                <a:tc>
                  <a:txBody>
                    <a:bodyPr/>
                    <a:lstStyle/>
                    <a:p>
                      <a:r>
                        <a:rPr lang="en-US" dirty="0" smtClean="0"/>
                        <a:t>Register as Flip Flop</a:t>
                      </a:r>
                      <a:endParaRPr lang="en-US" dirty="0"/>
                    </a:p>
                  </a:txBody>
                  <a:tcPr/>
                </a:tc>
                <a:tc>
                  <a:txBody>
                    <a:bodyPr/>
                    <a:lstStyle/>
                    <a:p>
                      <a:r>
                        <a:rPr lang="en-US" dirty="0" smtClean="0"/>
                        <a:t>2074</a:t>
                      </a:r>
                      <a:endParaRPr lang="en-US" dirty="0"/>
                    </a:p>
                  </a:txBody>
                  <a:tcPr/>
                </a:tc>
                <a:tc>
                  <a:txBody>
                    <a:bodyPr/>
                    <a:lstStyle/>
                    <a:p>
                      <a:r>
                        <a:rPr lang="en-US" dirty="0" smtClean="0"/>
                        <a:t>0</a:t>
                      </a:r>
                      <a:endParaRPr lang="en-US" dirty="0"/>
                    </a:p>
                  </a:txBody>
                  <a:tcPr/>
                </a:tc>
                <a:tc>
                  <a:txBody>
                    <a:bodyPr/>
                    <a:lstStyle/>
                    <a:p>
                      <a:r>
                        <a:rPr lang="en-US" dirty="0" smtClean="0"/>
                        <a:t>35200</a:t>
                      </a:r>
                      <a:endParaRPr lang="en-US" dirty="0"/>
                    </a:p>
                  </a:txBody>
                  <a:tcPr/>
                </a:tc>
                <a:tc>
                  <a:txBody>
                    <a:bodyPr/>
                    <a:lstStyle/>
                    <a:p>
                      <a:r>
                        <a:rPr lang="en-US" dirty="0" smtClean="0"/>
                        <a:t>5.89%</a:t>
                      </a:r>
                      <a:endParaRPr lang="en-US" dirty="0"/>
                    </a:p>
                  </a:txBody>
                  <a:tcPr/>
                </a:tc>
              </a:tr>
            </a:tbl>
          </a:graphicData>
        </a:graphic>
      </p:graphicFrame>
    </p:spTree>
    <p:extLst>
      <p:ext uri="{BB962C8B-B14F-4D97-AF65-F5344CB8AC3E}">
        <p14:creationId xmlns:p14="http://schemas.microsoft.com/office/powerpoint/2010/main" val="2790394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Power</a:t>
            </a:r>
            <a:endParaRPr lang="en-US" dirty="0"/>
          </a:p>
        </p:txBody>
      </p:sp>
      <p:sp>
        <p:nvSpPr>
          <p:cNvPr id="3" name="Content Placeholder 2"/>
          <p:cNvSpPr>
            <a:spLocks noGrp="1"/>
          </p:cNvSpPr>
          <p:nvPr>
            <p:ph idx="1"/>
          </p:nvPr>
        </p:nvSpPr>
        <p:spPr/>
        <p:txBody>
          <a:bodyPr/>
          <a:lstStyle/>
          <a:p>
            <a:r>
              <a:rPr lang="en-US" dirty="0" smtClean="0"/>
              <a:t>Results were generated at 30 degree Celsius.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49386051"/>
              </p:ext>
            </p:extLst>
          </p:nvPr>
        </p:nvGraphicFramePr>
        <p:xfrm>
          <a:off x="1328615" y="2351519"/>
          <a:ext cx="4157784" cy="2595880"/>
        </p:xfrm>
        <a:graphic>
          <a:graphicData uri="http://schemas.openxmlformats.org/drawingml/2006/table">
            <a:tbl>
              <a:tblPr firstRow="1" bandRow="1">
                <a:tableStyleId>{5C22544A-7EE6-4342-B048-85BDC9FD1C3A}</a:tableStyleId>
              </a:tblPr>
              <a:tblGrid>
                <a:gridCol w="2216443"/>
                <a:gridCol w="1941341"/>
              </a:tblGrid>
              <a:tr h="370840">
                <a:tc>
                  <a:txBody>
                    <a:bodyPr/>
                    <a:lstStyle/>
                    <a:p>
                      <a:r>
                        <a:rPr lang="en-US" b="0" dirty="0" smtClean="0">
                          <a:solidFill>
                            <a:schemeClr val="tx1"/>
                          </a:solidFill>
                        </a:rPr>
                        <a:t>Total on chip power</a:t>
                      </a:r>
                      <a:endParaRPr lang="en-US" b="0" dirty="0">
                        <a:solidFill>
                          <a:schemeClr val="tx1"/>
                        </a:solidFill>
                      </a:endParaRPr>
                    </a:p>
                  </a:txBody>
                  <a:tcPr>
                    <a:solidFill>
                      <a:srgbClr val="F3D9CD"/>
                    </a:solidFill>
                  </a:tcPr>
                </a:tc>
                <a:tc>
                  <a:txBody>
                    <a:bodyPr/>
                    <a:lstStyle/>
                    <a:p>
                      <a:r>
                        <a:rPr lang="en-US" b="0" dirty="0" smtClean="0">
                          <a:solidFill>
                            <a:schemeClr val="tx1"/>
                          </a:solidFill>
                        </a:rPr>
                        <a:t>0.111W</a:t>
                      </a:r>
                      <a:endParaRPr lang="en-US" b="0" dirty="0">
                        <a:solidFill>
                          <a:schemeClr val="tx1"/>
                        </a:solidFill>
                      </a:endParaRPr>
                    </a:p>
                  </a:txBody>
                  <a:tcPr>
                    <a:solidFill>
                      <a:srgbClr val="F3D9CD"/>
                    </a:solidFill>
                  </a:tcPr>
                </a:tc>
              </a:tr>
              <a:tr h="370840">
                <a:tc>
                  <a:txBody>
                    <a:bodyPr/>
                    <a:lstStyle/>
                    <a:p>
                      <a:r>
                        <a:rPr lang="en-US" dirty="0" smtClean="0">
                          <a:solidFill>
                            <a:schemeClr val="tx1"/>
                          </a:solidFill>
                        </a:rPr>
                        <a:t>Dynamic</a:t>
                      </a:r>
                      <a:endParaRPr lang="en-US" dirty="0">
                        <a:solidFill>
                          <a:schemeClr val="tx1"/>
                        </a:solidFill>
                      </a:endParaRPr>
                    </a:p>
                  </a:txBody>
                  <a:tcPr>
                    <a:solidFill>
                      <a:srgbClr val="F9EDE7"/>
                    </a:solidFill>
                  </a:tcPr>
                </a:tc>
                <a:tc>
                  <a:txBody>
                    <a:bodyPr/>
                    <a:lstStyle/>
                    <a:p>
                      <a:r>
                        <a:rPr lang="en-US" dirty="0" smtClean="0">
                          <a:solidFill>
                            <a:schemeClr val="tx1"/>
                          </a:solidFill>
                        </a:rPr>
                        <a:t>0.005W</a:t>
                      </a:r>
                      <a:endParaRPr lang="en-US" dirty="0">
                        <a:solidFill>
                          <a:schemeClr val="tx1"/>
                        </a:solidFill>
                      </a:endParaRPr>
                    </a:p>
                  </a:txBody>
                  <a:tcPr>
                    <a:solidFill>
                      <a:srgbClr val="F9EDE7"/>
                    </a:solidFill>
                  </a:tcPr>
                </a:tc>
              </a:tr>
              <a:tr h="370840">
                <a:tc>
                  <a:txBody>
                    <a:bodyPr/>
                    <a:lstStyle/>
                    <a:p>
                      <a:r>
                        <a:rPr lang="en-US" dirty="0" smtClean="0">
                          <a:solidFill>
                            <a:schemeClr val="tx1"/>
                          </a:solidFill>
                        </a:rPr>
                        <a:t>Signal</a:t>
                      </a:r>
                      <a:endParaRPr lang="en-US" dirty="0">
                        <a:solidFill>
                          <a:schemeClr val="tx1"/>
                        </a:solidFill>
                      </a:endParaRPr>
                    </a:p>
                  </a:txBody>
                  <a:tcPr>
                    <a:solidFill>
                      <a:srgbClr val="F9EDE7"/>
                    </a:solidFill>
                  </a:tcPr>
                </a:tc>
                <a:tc>
                  <a:txBody>
                    <a:bodyPr/>
                    <a:lstStyle/>
                    <a:p>
                      <a:r>
                        <a:rPr lang="en-US" dirty="0" smtClean="0">
                          <a:solidFill>
                            <a:schemeClr val="tx1"/>
                          </a:solidFill>
                        </a:rPr>
                        <a:t>0.002W</a:t>
                      </a:r>
                      <a:endParaRPr lang="en-US" dirty="0">
                        <a:solidFill>
                          <a:schemeClr val="tx1"/>
                        </a:solidFill>
                      </a:endParaRPr>
                    </a:p>
                  </a:txBody>
                  <a:tcPr>
                    <a:solidFill>
                      <a:srgbClr val="F9EDE7"/>
                    </a:solidFill>
                  </a:tcPr>
                </a:tc>
              </a:tr>
              <a:tr h="370840">
                <a:tc>
                  <a:txBody>
                    <a:bodyPr/>
                    <a:lstStyle/>
                    <a:p>
                      <a:r>
                        <a:rPr lang="en-US" dirty="0" smtClean="0">
                          <a:solidFill>
                            <a:schemeClr val="tx1"/>
                          </a:solidFill>
                        </a:rPr>
                        <a:t>Logic</a:t>
                      </a:r>
                      <a:endParaRPr lang="en-US" dirty="0">
                        <a:solidFill>
                          <a:schemeClr val="tx1"/>
                        </a:solidFill>
                      </a:endParaRPr>
                    </a:p>
                  </a:txBody>
                  <a:tcPr>
                    <a:solidFill>
                      <a:srgbClr val="F9EDE7"/>
                    </a:solidFill>
                  </a:tcPr>
                </a:tc>
                <a:tc>
                  <a:txBody>
                    <a:bodyPr/>
                    <a:lstStyle/>
                    <a:p>
                      <a:r>
                        <a:rPr lang="en-US" dirty="0" smtClean="0">
                          <a:solidFill>
                            <a:schemeClr val="tx1"/>
                          </a:solidFill>
                        </a:rPr>
                        <a:t>0.002W</a:t>
                      </a:r>
                      <a:endParaRPr lang="en-US" dirty="0">
                        <a:solidFill>
                          <a:schemeClr val="tx1"/>
                        </a:solidFill>
                      </a:endParaRPr>
                    </a:p>
                  </a:txBody>
                  <a:tcPr>
                    <a:solidFill>
                      <a:srgbClr val="F9EDE7"/>
                    </a:solidFill>
                  </a:tcPr>
                </a:tc>
              </a:tr>
              <a:tr h="370840">
                <a:tc>
                  <a:txBody>
                    <a:bodyPr/>
                    <a:lstStyle/>
                    <a:p>
                      <a:r>
                        <a:rPr lang="en-US" dirty="0" smtClean="0">
                          <a:solidFill>
                            <a:schemeClr val="tx1"/>
                          </a:solidFill>
                        </a:rPr>
                        <a:t>IO</a:t>
                      </a:r>
                      <a:endParaRPr lang="en-US" dirty="0">
                        <a:solidFill>
                          <a:schemeClr val="tx1"/>
                        </a:solidFill>
                      </a:endParaRPr>
                    </a:p>
                  </a:txBody>
                  <a:tcPr>
                    <a:solidFill>
                      <a:srgbClr val="F9EDE7"/>
                    </a:solidFill>
                  </a:tcPr>
                </a:tc>
                <a:tc>
                  <a:txBody>
                    <a:bodyPr/>
                    <a:lstStyle/>
                    <a:p>
                      <a:r>
                        <a:rPr lang="en-US" dirty="0" smtClean="0">
                          <a:solidFill>
                            <a:schemeClr val="tx1"/>
                          </a:solidFill>
                        </a:rPr>
                        <a:t>&lt;0.001W</a:t>
                      </a:r>
                      <a:endParaRPr lang="en-US" dirty="0">
                        <a:solidFill>
                          <a:schemeClr val="tx1"/>
                        </a:solidFill>
                      </a:endParaRPr>
                    </a:p>
                  </a:txBody>
                  <a:tcPr>
                    <a:solidFill>
                      <a:srgbClr val="F9EDE7"/>
                    </a:solidFill>
                  </a:tcPr>
                </a:tc>
              </a:tr>
              <a:tr h="370840">
                <a:tc>
                  <a:txBody>
                    <a:bodyPr/>
                    <a:lstStyle/>
                    <a:p>
                      <a:r>
                        <a:rPr lang="en-US" dirty="0" smtClean="0">
                          <a:solidFill>
                            <a:schemeClr val="tx1"/>
                          </a:solidFill>
                        </a:rPr>
                        <a:t>Static</a:t>
                      </a:r>
                      <a:endParaRPr lang="en-US" dirty="0">
                        <a:solidFill>
                          <a:schemeClr val="tx1"/>
                        </a:solidFill>
                      </a:endParaRPr>
                    </a:p>
                  </a:txBody>
                  <a:tcPr>
                    <a:solidFill>
                      <a:srgbClr val="F9EDE7"/>
                    </a:solidFill>
                  </a:tcPr>
                </a:tc>
                <a:tc>
                  <a:txBody>
                    <a:bodyPr/>
                    <a:lstStyle/>
                    <a:p>
                      <a:r>
                        <a:rPr lang="en-US" dirty="0" smtClean="0">
                          <a:solidFill>
                            <a:schemeClr val="tx1"/>
                          </a:solidFill>
                        </a:rPr>
                        <a:t>0.106W</a:t>
                      </a:r>
                      <a:endParaRPr lang="en-US" dirty="0">
                        <a:solidFill>
                          <a:schemeClr val="tx1"/>
                        </a:solidFill>
                      </a:endParaRPr>
                    </a:p>
                  </a:txBody>
                  <a:tcPr>
                    <a:solidFill>
                      <a:srgbClr val="F9EDE7"/>
                    </a:solidFill>
                  </a:tcPr>
                </a:tc>
              </a:tr>
              <a:tr h="370840">
                <a:tc>
                  <a:txBody>
                    <a:bodyPr/>
                    <a:lstStyle/>
                    <a:p>
                      <a:r>
                        <a:rPr lang="en-US" dirty="0" smtClean="0">
                          <a:solidFill>
                            <a:schemeClr val="tx1"/>
                          </a:solidFill>
                        </a:rPr>
                        <a:t>Junction Temperature</a:t>
                      </a:r>
                      <a:endParaRPr lang="en-US" dirty="0">
                        <a:solidFill>
                          <a:schemeClr val="tx1"/>
                        </a:solidFill>
                      </a:endParaRPr>
                    </a:p>
                  </a:txBody>
                  <a:tcPr>
                    <a:solidFill>
                      <a:srgbClr val="F3D9CD"/>
                    </a:solidFill>
                  </a:tcPr>
                </a:tc>
                <a:tc>
                  <a:txBody>
                    <a:bodyPr/>
                    <a:lstStyle/>
                    <a:p>
                      <a:r>
                        <a:rPr lang="en-US" dirty="0" smtClean="0">
                          <a:solidFill>
                            <a:schemeClr val="tx1"/>
                          </a:solidFill>
                        </a:rPr>
                        <a:t>31.3 Celsius</a:t>
                      </a:r>
                      <a:endParaRPr lang="en-US" dirty="0">
                        <a:solidFill>
                          <a:schemeClr val="tx1"/>
                        </a:solidFill>
                      </a:endParaRPr>
                    </a:p>
                  </a:txBody>
                  <a:tcPr>
                    <a:solidFill>
                      <a:srgbClr val="F3D9CD"/>
                    </a:solidFill>
                  </a:tcPr>
                </a:tc>
              </a:tr>
            </a:tbl>
          </a:graphicData>
        </a:graphic>
      </p:graphicFrame>
    </p:spTree>
    <p:extLst>
      <p:ext uri="{BB962C8B-B14F-4D97-AF65-F5344CB8AC3E}">
        <p14:creationId xmlns:p14="http://schemas.microsoft.com/office/powerpoint/2010/main" val="2969438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Shortcomings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Limitation of the Hopfield algorithm which made it only possible to train a limited number of patterns to a given number of nodes. If the number of nodes were N number of patterns that can be taught equaled 0.15*N.</a:t>
            </a:r>
          </a:p>
          <a:p>
            <a:pPr>
              <a:buFont typeface="Wingdings" panose="05000000000000000000" pitchFamily="2" charset="2"/>
              <a:buChar char="§"/>
            </a:pPr>
            <a:r>
              <a:rPr lang="en-US" dirty="0" smtClean="0"/>
              <a:t>Weight matrix size increases with additional number of nodes with this the number of processing elements and other resource utilization increase.</a:t>
            </a:r>
          </a:p>
        </p:txBody>
      </p:sp>
    </p:spTree>
    <p:extLst>
      <p:ext uri="{BB962C8B-B14F-4D97-AF65-F5344CB8AC3E}">
        <p14:creationId xmlns:p14="http://schemas.microsoft.com/office/powerpoint/2010/main" val="1354510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Improvements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Usage of the same processing elements to compute a larger weight matrix based Hopfield computation(Access sharing).</a:t>
            </a:r>
          </a:p>
          <a:p>
            <a:pPr>
              <a:buFont typeface="Wingdings" panose="05000000000000000000" pitchFamily="2" charset="2"/>
              <a:buChar char="§"/>
            </a:pPr>
            <a:r>
              <a:rPr lang="en-US" dirty="0" smtClean="0"/>
              <a:t>Development of a NOC or a bus architecture for reducing the number of connections required.</a:t>
            </a:r>
          </a:p>
          <a:p>
            <a:pPr>
              <a:buFont typeface="Wingdings" panose="05000000000000000000" pitchFamily="2" charset="2"/>
              <a:buChar char="§"/>
            </a:pPr>
            <a:r>
              <a:rPr lang="en-US" dirty="0" smtClean="0"/>
              <a:t>Use of a memory to store multiple Weight matrices making it possible to detect additional patterns.</a:t>
            </a:r>
          </a:p>
          <a:p>
            <a:pPr>
              <a:buFont typeface="Wingdings" panose="05000000000000000000" pitchFamily="2" charset="2"/>
              <a:buChar char="§"/>
            </a:pPr>
            <a:r>
              <a:rPr lang="en-US" dirty="0" smtClean="0"/>
              <a:t>Making the core capable of storing any number of patterns trained to it.</a:t>
            </a:r>
            <a:endParaRPr lang="en-US" dirty="0"/>
          </a:p>
        </p:txBody>
      </p:sp>
    </p:spTree>
    <p:extLst>
      <p:ext uri="{BB962C8B-B14F-4D97-AF65-F5344CB8AC3E}">
        <p14:creationId xmlns:p14="http://schemas.microsoft.com/office/powerpoint/2010/main" val="3913143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Neural net processing in a single core processor takes a considerable amount of time.</a:t>
            </a:r>
          </a:p>
          <a:p>
            <a:pPr>
              <a:buFont typeface="Wingdings" panose="05000000000000000000" pitchFamily="2" charset="2"/>
              <a:buChar char="§"/>
            </a:pPr>
            <a:r>
              <a:rPr lang="en-US" dirty="0" smtClean="0"/>
              <a:t>To overcome this using the Graphics Processing Unit(GPU) is a commonly used alternative in general purpose applications.</a:t>
            </a:r>
          </a:p>
          <a:p>
            <a:pPr>
              <a:buFont typeface="Wingdings" panose="05000000000000000000" pitchFamily="2" charset="2"/>
              <a:buChar char="§"/>
            </a:pPr>
            <a:r>
              <a:rPr lang="en-US" dirty="0" smtClean="0"/>
              <a:t>But in the field of embedded processing and Application Specific Integrated Circuits(ASICs) GPUs are rarely  or not at all used which makes the processing of neural net based computations inefficient and time consuming.</a:t>
            </a:r>
          </a:p>
          <a:p>
            <a:pPr>
              <a:buFont typeface="Wingdings" panose="05000000000000000000" pitchFamily="2" charset="2"/>
              <a:buChar char="§"/>
            </a:pPr>
            <a:r>
              <a:rPr lang="en-US" dirty="0" smtClean="0"/>
              <a:t>Hopfield net is a Recurrent </a:t>
            </a:r>
            <a:r>
              <a:rPr lang="en-US" dirty="0"/>
              <a:t>N</a:t>
            </a:r>
            <a:r>
              <a:rPr lang="en-US" dirty="0" smtClean="0"/>
              <a:t>eural Network(RNN) which is capable of identifying  a pre trained pattern and uses minimum number of multiplications as compared to Convolutional </a:t>
            </a:r>
            <a:r>
              <a:rPr lang="en-US" dirty="0"/>
              <a:t>N</a:t>
            </a:r>
            <a:r>
              <a:rPr lang="en-US" dirty="0" smtClean="0"/>
              <a:t>eural Networks(CNN).</a:t>
            </a:r>
          </a:p>
          <a:p>
            <a:pPr>
              <a:buFont typeface="Wingdings" panose="05000000000000000000" pitchFamily="2" charset="2"/>
              <a:buChar char="§"/>
            </a:pPr>
            <a:r>
              <a:rPr lang="en-US" dirty="0" smtClean="0"/>
              <a:t>This is why Hopfield net was used as the base for the development of the Neural net processor which is capable of working alongside a conventional embedded or ASIC processor.</a:t>
            </a:r>
          </a:p>
          <a:p>
            <a:pPr>
              <a:buFont typeface="Wingdings" panose="05000000000000000000" pitchFamily="2" charset="2"/>
              <a:buChar char="§"/>
            </a:pPr>
            <a:endParaRPr lang="en-US" dirty="0" smtClean="0"/>
          </a:p>
          <a:p>
            <a:endParaRPr lang="en-US" dirty="0"/>
          </a:p>
        </p:txBody>
      </p:sp>
    </p:spTree>
    <p:extLst>
      <p:ext uri="{BB962C8B-B14F-4D97-AF65-F5344CB8AC3E}">
        <p14:creationId xmlns:p14="http://schemas.microsoft.com/office/powerpoint/2010/main" val="419887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37865"/>
            <a:ext cx="10058400" cy="799495"/>
          </a:xfrm>
        </p:spPr>
        <p:txBody>
          <a:bodyPr/>
          <a:lstStyle/>
          <a:p>
            <a:r>
              <a:rPr lang="en-US" dirty="0" smtClean="0"/>
              <a:t>Architecture : Overview</a:t>
            </a:r>
            <a:endParaRPr lang="en-US" dirty="0"/>
          </a:p>
        </p:txBody>
      </p:sp>
      <p:sp>
        <p:nvSpPr>
          <p:cNvPr id="3" name="Content Placeholder 2"/>
          <p:cNvSpPr>
            <a:spLocks noGrp="1"/>
          </p:cNvSpPr>
          <p:nvPr>
            <p:ph idx="1"/>
          </p:nvPr>
        </p:nvSpPr>
        <p:spPr>
          <a:xfrm>
            <a:off x="7895770" y="1845734"/>
            <a:ext cx="3259909" cy="4023360"/>
          </a:xfrm>
        </p:spPr>
        <p:txBody>
          <a:bodyPr/>
          <a:lstStyle/>
          <a:p>
            <a:r>
              <a:rPr lang="en-US" dirty="0" smtClean="0"/>
              <a:t>The figure shows a processor which is miniaturized for the simplicity of explanation.</a:t>
            </a:r>
          </a:p>
          <a:p>
            <a:r>
              <a:rPr lang="en-US" dirty="0" smtClean="0"/>
              <a:t>Processor consists of the following main components.</a:t>
            </a:r>
          </a:p>
          <a:p>
            <a:pPr lvl="1">
              <a:buFont typeface="Wingdings" panose="05000000000000000000" pitchFamily="2" charset="2"/>
              <a:buChar char="§"/>
            </a:pPr>
            <a:r>
              <a:rPr lang="en-US" dirty="0" smtClean="0"/>
              <a:t>The Processing Elements</a:t>
            </a:r>
          </a:p>
          <a:p>
            <a:pPr lvl="1">
              <a:buFont typeface="Wingdings" panose="05000000000000000000" pitchFamily="2" charset="2"/>
              <a:buChar char="§"/>
            </a:pPr>
            <a:r>
              <a:rPr lang="en-US" dirty="0" smtClean="0"/>
              <a:t>The FIFO Array</a:t>
            </a:r>
          </a:p>
          <a:p>
            <a:pPr lvl="1">
              <a:buFont typeface="Wingdings" panose="05000000000000000000" pitchFamily="2" charset="2"/>
              <a:buChar char="§"/>
            </a:pPr>
            <a:r>
              <a:rPr lang="en-US" dirty="0" smtClean="0"/>
              <a:t>The Weight matrix</a:t>
            </a:r>
          </a:p>
          <a:p>
            <a:pPr lvl="1">
              <a:buFont typeface="Wingdings" panose="05000000000000000000" pitchFamily="2" charset="2"/>
              <a:buChar char="§"/>
            </a:pPr>
            <a:r>
              <a:rPr lang="en-US" dirty="0" smtClean="0"/>
              <a:t>The </a:t>
            </a:r>
            <a:r>
              <a:rPr lang="en-US" dirty="0"/>
              <a:t>F</a:t>
            </a:r>
            <a:r>
              <a:rPr lang="en-US" dirty="0" smtClean="0"/>
              <a:t>inal Calculator</a:t>
            </a:r>
          </a:p>
          <a:p>
            <a:pPr lvl="1">
              <a:buFont typeface="Wingdings" panose="05000000000000000000" pitchFamily="2" charset="2"/>
              <a:buChar char="§"/>
            </a:pPr>
            <a:r>
              <a:rPr lang="en-US" dirty="0" smtClean="0"/>
              <a:t>Controller</a:t>
            </a:r>
          </a:p>
          <a:p>
            <a:pPr lvl="1">
              <a:buFont typeface="Wingdings" panose="05000000000000000000" pitchFamily="2" charset="2"/>
              <a:buChar cha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633" y="1809934"/>
            <a:ext cx="6508368" cy="4504531"/>
          </a:xfrm>
          <a:prstGeom prst="rect">
            <a:avLst/>
          </a:prstGeom>
        </p:spPr>
      </p:pic>
    </p:spTree>
    <p:extLst>
      <p:ext uri="{BB962C8B-B14F-4D97-AF65-F5344CB8AC3E}">
        <p14:creationId xmlns:p14="http://schemas.microsoft.com/office/powerpoint/2010/main" val="1807975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 </a:t>
            </a:r>
            <a:r>
              <a:rPr lang="en-US" dirty="0" smtClean="0"/>
              <a:t>Processing Element</a:t>
            </a:r>
            <a:endParaRPr lang="en-US" dirty="0"/>
          </a:p>
        </p:txBody>
      </p:sp>
      <p:sp>
        <p:nvSpPr>
          <p:cNvPr id="5" name="Content Placeholder 4"/>
          <p:cNvSpPr>
            <a:spLocks noGrp="1"/>
          </p:cNvSpPr>
          <p:nvPr>
            <p:ph idx="1"/>
          </p:nvPr>
        </p:nvSpPr>
        <p:spPr>
          <a:xfrm>
            <a:off x="7184570" y="1845734"/>
            <a:ext cx="3971109" cy="4023360"/>
          </a:xfrm>
        </p:spPr>
        <p:txBody>
          <a:bodyPr/>
          <a:lstStyle/>
          <a:p>
            <a:r>
              <a:rPr lang="en-US" dirty="0" smtClean="0"/>
              <a:t>The Processing Element(PE) has two different states of operation in the training and recognition stages.  </a:t>
            </a:r>
          </a:p>
          <a:p>
            <a:r>
              <a:rPr lang="en-US" dirty="0"/>
              <a:t>In the PE only addition and comparison operations are used.</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5886" y="1751874"/>
            <a:ext cx="4063383" cy="4547326"/>
          </a:xfrm>
          <a:prstGeom prst="rect">
            <a:avLst/>
          </a:prstGeom>
        </p:spPr>
      </p:pic>
    </p:spTree>
    <p:extLst>
      <p:ext uri="{BB962C8B-B14F-4D97-AF65-F5344CB8AC3E}">
        <p14:creationId xmlns:p14="http://schemas.microsoft.com/office/powerpoint/2010/main" val="330018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 </a:t>
            </a:r>
            <a:r>
              <a:rPr lang="en-US" dirty="0" smtClean="0"/>
              <a:t>Processing Element</a:t>
            </a:r>
            <a:endParaRPr lang="en-US" dirty="0"/>
          </a:p>
        </p:txBody>
      </p:sp>
      <p:sp>
        <p:nvSpPr>
          <p:cNvPr id="5" name="Content Placeholder 4"/>
          <p:cNvSpPr>
            <a:spLocks noGrp="1"/>
          </p:cNvSpPr>
          <p:nvPr>
            <p:ph idx="1"/>
          </p:nvPr>
        </p:nvSpPr>
        <p:spPr>
          <a:xfrm>
            <a:off x="7184570" y="1845734"/>
            <a:ext cx="3971109" cy="4023360"/>
          </a:xfrm>
        </p:spPr>
        <p:txBody>
          <a:bodyPr/>
          <a:lstStyle/>
          <a:p>
            <a:r>
              <a:rPr lang="en-US" dirty="0"/>
              <a:t>The Processing Element(PE) has two different states of operation in the training and recognition stages.  </a:t>
            </a:r>
          </a:p>
          <a:p>
            <a:r>
              <a:rPr lang="en-US" dirty="0"/>
              <a:t>In the PE only addition </a:t>
            </a:r>
            <a:r>
              <a:rPr lang="en-US" dirty="0" smtClean="0"/>
              <a:t>and comparison operations are </a:t>
            </a:r>
            <a:r>
              <a:rPr lang="en-US" dirty="0"/>
              <a:t>used.</a:t>
            </a:r>
          </a:p>
          <a:p>
            <a:r>
              <a:rPr lang="en-US" dirty="0" smtClean="0"/>
              <a:t>Multiplication by 1 and -1 are achieved by addition and 2’s complement addition.</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0398" y="1777409"/>
            <a:ext cx="4064002" cy="4548020"/>
          </a:xfrm>
          <a:prstGeom prst="rect">
            <a:avLst/>
          </a:prstGeom>
        </p:spPr>
      </p:pic>
    </p:spTree>
    <p:extLst>
      <p:ext uri="{BB962C8B-B14F-4D97-AF65-F5344CB8AC3E}">
        <p14:creationId xmlns:p14="http://schemas.microsoft.com/office/powerpoint/2010/main" val="42195372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Operation: Training Stage 1</a:t>
            </a:r>
            <a:endParaRPr lang="en-US" dirty="0"/>
          </a:p>
        </p:txBody>
      </p:sp>
      <p:sp>
        <p:nvSpPr>
          <p:cNvPr id="3" name="Content Placeholder 2"/>
          <p:cNvSpPr>
            <a:spLocks noGrp="1"/>
          </p:cNvSpPr>
          <p:nvPr>
            <p:ph idx="1"/>
          </p:nvPr>
        </p:nvSpPr>
        <p:spPr>
          <a:xfrm>
            <a:off x="7590970" y="1845734"/>
            <a:ext cx="3564709" cy="4023360"/>
          </a:xfrm>
        </p:spPr>
        <p:txBody>
          <a:bodyPr/>
          <a:lstStyle/>
          <a:p>
            <a:r>
              <a:rPr lang="en-US" dirty="0" smtClean="0"/>
              <a:t>The 1</a:t>
            </a:r>
            <a:r>
              <a:rPr lang="en-US" baseline="30000" dirty="0" smtClean="0"/>
              <a:t>st</a:t>
            </a:r>
            <a:r>
              <a:rPr lang="en-US" dirty="0" smtClean="0"/>
              <a:t> stage of training is generation of the weight matrix. </a:t>
            </a:r>
          </a:p>
          <a:p>
            <a:r>
              <a:rPr lang="en-US" dirty="0" smtClean="0"/>
              <a:t>This process is fully parallelized.</a:t>
            </a:r>
          </a:p>
          <a:p>
            <a:r>
              <a:rPr lang="en-US" dirty="0" smtClean="0"/>
              <a:t>The final generated values in the FIFOs are equivalent to the upper triangular sector values in the weight matrix.</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4685" y="1781545"/>
            <a:ext cx="6386285" cy="4548049"/>
          </a:xfrm>
          <a:prstGeom prst="rect">
            <a:avLst/>
          </a:prstGeom>
        </p:spPr>
      </p:pic>
    </p:spTree>
    <p:extLst>
      <p:ext uri="{BB962C8B-B14F-4D97-AF65-F5344CB8AC3E}">
        <p14:creationId xmlns:p14="http://schemas.microsoft.com/office/powerpoint/2010/main" val="2964884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Operation: Training Stage </a:t>
            </a:r>
            <a:r>
              <a:rPr lang="en-US" dirty="0" smtClean="0"/>
              <a:t>2</a:t>
            </a:r>
            <a:endParaRPr lang="en-US" dirty="0"/>
          </a:p>
        </p:txBody>
      </p:sp>
      <p:sp>
        <p:nvSpPr>
          <p:cNvPr id="3" name="Content Placeholder 2"/>
          <p:cNvSpPr>
            <a:spLocks noGrp="1"/>
          </p:cNvSpPr>
          <p:nvPr>
            <p:ph idx="1"/>
          </p:nvPr>
        </p:nvSpPr>
        <p:spPr>
          <a:xfrm>
            <a:off x="7315199" y="1845734"/>
            <a:ext cx="3840481" cy="4023360"/>
          </a:xfrm>
        </p:spPr>
        <p:txBody>
          <a:bodyPr/>
          <a:lstStyle/>
          <a:p>
            <a:r>
              <a:rPr lang="en-US" dirty="0" smtClean="0"/>
              <a:t>Moving the upper triangular sector of the weight matrix in to the shift register array and completion of the matrix</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787678"/>
            <a:ext cx="6217919" cy="4538456"/>
          </a:xfrm>
          <a:prstGeom prst="rect">
            <a:avLst/>
          </a:prstGeom>
        </p:spPr>
      </p:pic>
    </p:spTree>
    <p:extLst>
      <p:ext uri="{BB962C8B-B14F-4D97-AF65-F5344CB8AC3E}">
        <p14:creationId xmlns:p14="http://schemas.microsoft.com/office/powerpoint/2010/main" val="2683804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Operation</a:t>
            </a:r>
            <a:r>
              <a:rPr lang="en-US" dirty="0" smtClean="0"/>
              <a:t>: Detection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667" y="1780902"/>
            <a:ext cx="5974664" cy="4336822"/>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1829" y="1780902"/>
            <a:ext cx="6044168" cy="4489269"/>
          </a:xfrm>
          <a:prstGeom prst="rect">
            <a:avLst/>
          </a:prstGeom>
        </p:spPr>
      </p:pic>
    </p:spTree>
    <p:extLst>
      <p:ext uri="{BB962C8B-B14F-4D97-AF65-F5344CB8AC3E}">
        <p14:creationId xmlns:p14="http://schemas.microsoft.com/office/powerpoint/2010/main" val="463003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Operation: Detection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1179" y="1749396"/>
            <a:ext cx="6150821" cy="452077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36" y="1766387"/>
            <a:ext cx="5986543" cy="4503783"/>
          </a:xfrm>
          <a:prstGeom prst="rect">
            <a:avLst/>
          </a:prstGeom>
        </p:spPr>
      </p:pic>
    </p:spTree>
    <p:extLst>
      <p:ext uri="{BB962C8B-B14F-4D97-AF65-F5344CB8AC3E}">
        <p14:creationId xmlns:p14="http://schemas.microsoft.com/office/powerpoint/2010/main" val="375359274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1379</TotalTime>
  <Words>679</Words>
  <Application>Microsoft Office PowerPoint</Application>
  <PresentationFormat>Widescreen</PresentationFormat>
  <Paragraphs>116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Calibri Light</vt:lpstr>
      <vt:lpstr>Wingdings</vt:lpstr>
      <vt:lpstr>Retrospect</vt:lpstr>
      <vt:lpstr>Hopfield Net Based  Neural Processor</vt:lpstr>
      <vt:lpstr>Introduction</vt:lpstr>
      <vt:lpstr>Architecture : Overview</vt:lpstr>
      <vt:lpstr>Architecture : Processing Element</vt:lpstr>
      <vt:lpstr>Architecture : Processing Element</vt:lpstr>
      <vt:lpstr>Stages of Operation: Training Stage 1</vt:lpstr>
      <vt:lpstr>Stages of Operation: Training Stage 2</vt:lpstr>
      <vt:lpstr>Stages of Operation: Detection</vt:lpstr>
      <vt:lpstr>Stages of Operation: Detection</vt:lpstr>
      <vt:lpstr>Fields of Application </vt:lpstr>
      <vt:lpstr>Simulation Specifications</vt:lpstr>
      <vt:lpstr>Results : Performance vs Microblaze</vt:lpstr>
      <vt:lpstr>Results : Performance vs NNEP</vt:lpstr>
      <vt:lpstr>Results : Resource Utilization</vt:lpstr>
      <vt:lpstr>Results : Power</vt:lpstr>
      <vt:lpstr>Shortcomings</vt:lpstr>
      <vt:lpstr>Further Improvements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Hopfield Net Based  Neural Processor</dc:title>
  <dc:creator>Yasas</dc:creator>
  <cp:lastModifiedBy>Yasas</cp:lastModifiedBy>
  <cp:revision>48</cp:revision>
  <dcterms:created xsi:type="dcterms:W3CDTF">2017-03-31T06:28:28Z</dcterms:created>
  <dcterms:modified xsi:type="dcterms:W3CDTF">2017-04-01T05:28:21Z</dcterms:modified>
</cp:coreProperties>
</file>