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1710" r:id="rId3"/>
    <p:sldId id="1722" r:id="rId4"/>
    <p:sldId id="1725" r:id="rId5"/>
    <p:sldId id="1744" r:id="rId6"/>
    <p:sldId id="1723" r:id="rId7"/>
    <p:sldId id="1726" r:id="rId8"/>
    <p:sldId id="1721" r:id="rId9"/>
    <p:sldId id="1731" r:id="rId10"/>
    <p:sldId id="1713" r:id="rId11"/>
    <p:sldId id="1728" r:id="rId12"/>
    <p:sldId id="1745" r:id="rId13"/>
    <p:sldId id="1715" r:id="rId14"/>
    <p:sldId id="1727" r:id="rId15"/>
    <p:sldId id="1732" r:id="rId16"/>
    <p:sldId id="1735" r:id="rId17"/>
    <p:sldId id="1733" r:id="rId18"/>
    <p:sldId id="1740" r:id="rId19"/>
    <p:sldId id="1737" r:id="rId20"/>
    <p:sldId id="1741" r:id="rId21"/>
    <p:sldId id="1738" r:id="rId22"/>
    <p:sldId id="1736" r:id="rId23"/>
    <p:sldId id="1719" r:id="rId24"/>
    <p:sldId id="1739" r:id="rId25"/>
    <p:sldId id="1742" r:id="rId26"/>
    <p:sldId id="1746" r:id="rId27"/>
    <p:sldId id="1747" r:id="rId28"/>
    <p:sldId id="1734" r:id="rId29"/>
    <p:sldId id="1702" r:id="rId30"/>
    <p:sldId id="1703" r:id="rId31"/>
    <p:sldId id="1706" r:id="rId32"/>
    <p:sldId id="174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2E617C-E5E5-9149-8032-D8433C6EE4F0}">
          <p14:sldIdLst>
            <p14:sldId id="256"/>
          </p14:sldIdLst>
        </p14:section>
        <p14:section name="intro-mcm" id="{214EECAF-76C6-3247-9939-A68D6D656532}">
          <p14:sldIdLst>
            <p14:sldId id="1710"/>
            <p14:sldId id="1722"/>
          </p14:sldIdLst>
        </p14:section>
        <p14:section name="main-idea" id="{393E305B-B072-1844-8B58-CEBDEB81AD01}">
          <p14:sldIdLst>
            <p14:sldId id="1725"/>
            <p14:sldId id="1744"/>
          </p14:sldIdLst>
        </p14:section>
        <p14:section name="goal-background" id="{3B1F3347-DA46-6141-9FAE-6C483A767338}">
          <p14:sldIdLst>
            <p14:sldId id="1723"/>
            <p14:sldId id="1726"/>
            <p14:sldId id="1721"/>
            <p14:sldId id="1731"/>
            <p14:sldId id="1713"/>
            <p14:sldId id="1728"/>
            <p14:sldId id="1745"/>
          </p14:sldIdLst>
        </p14:section>
        <p14:section name="rtl2uspec limitations" id="{7BCB9A38-5C09-2842-A49F-4A956BF455D0}">
          <p14:sldIdLst>
            <p14:sldId id="1715"/>
            <p14:sldId id="1727"/>
            <p14:sldId id="1732"/>
          </p14:sldIdLst>
        </p14:section>
        <p14:section name="potential issues" id="{A5C93EEE-FFFC-F34E-8293-15060B7813AB}">
          <p14:sldIdLst>
            <p14:sldId id="1735"/>
            <p14:sldId id="1733"/>
            <p14:sldId id="1740"/>
            <p14:sldId id="1737"/>
            <p14:sldId id="1741"/>
            <p14:sldId id="1738"/>
            <p14:sldId id="1736"/>
          </p14:sldIdLst>
        </p14:section>
        <p14:section name="prelim results?" id="{96220221-7500-8145-AF6C-1F6309AB769A}">
          <p14:sldIdLst>
            <p14:sldId id="1719"/>
            <p14:sldId id="1739"/>
          </p14:sldIdLst>
        </p14:section>
        <p14:section name="backup" id="{118D4217-6EA5-CD49-9BF2-6BD673858CE3}">
          <p14:sldIdLst>
            <p14:sldId id="1742"/>
            <p14:sldId id="1746"/>
            <p14:sldId id="1747"/>
          </p14:sldIdLst>
        </p14:section>
        <p14:section name="depr" id="{90B4ED44-97D2-2049-A15D-D31BE6FCC111}">
          <p14:sldIdLst>
            <p14:sldId id="1734"/>
          </p14:sldIdLst>
        </p14:section>
        <p14:section name="multi-path-extraction" id="{834E0033-5BFE-BD41-AD01-2292E3DBABC8}">
          <p14:sldIdLst>
            <p14:sldId id="1702"/>
            <p14:sldId id="1703"/>
            <p14:sldId id="1706"/>
            <p14:sldId id="17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62AC"/>
    <a:srgbClr val="9A8E6C"/>
    <a:srgbClr val="D2C295"/>
    <a:srgbClr val="9437FF"/>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3"/>
    <p:restoredTop sz="56785"/>
  </p:normalViewPr>
  <p:slideViewPr>
    <p:cSldViewPr snapToGrid="0">
      <p:cViewPr varScale="1">
        <p:scale>
          <a:sx n="67" d="100"/>
          <a:sy n="67" d="100"/>
        </p:scale>
        <p:origin x="1176" y="184"/>
      </p:cViewPr>
      <p:guideLst/>
    </p:cSldViewPr>
  </p:slideViewPr>
  <p:notesTextViewPr>
    <p:cViewPr>
      <p:scale>
        <a:sx n="140" d="100"/>
        <a:sy n="14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4C14F-F151-D84F-834E-4F31553C0306}" type="datetimeFigureOut">
              <a:rPr lang="en-US" smtClean="0"/>
              <a:t>6/17/23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A8751-AC65-0D42-A8B1-352300EA94F0}" type="slidenum">
              <a:rPr lang="en-US" smtClean="0"/>
              <a:t>‹#›</a:t>
            </a:fld>
            <a:endParaRPr lang="en-US"/>
          </a:p>
        </p:txBody>
      </p:sp>
    </p:spTree>
    <p:extLst>
      <p:ext uri="{BB962C8B-B14F-4D97-AF65-F5344CB8AC3E}">
        <p14:creationId xmlns:p14="http://schemas.microsoft.com/office/powerpoint/2010/main" val="188766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H</a:t>
            </a:r>
            <a:r>
              <a:rPr lang="en-US" dirty="0"/>
              <a:t>ello, my name is Yao Hsiao</a:t>
            </a:r>
            <a:r>
              <a:rPr lang="en-US" altLang="zh-TW" dirty="0"/>
              <a:t>.</a:t>
            </a:r>
            <a:r>
              <a:rPr lang="zh-TW" altLang="en-US" dirty="0"/>
              <a:t> </a:t>
            </a:r>
            <a:r>
              <a:rPr lang="en-US" dirty="0"/>
              <a:t>I’m a PhD student at Stanford University working with Prof. Caroline Trippel. I’m excited to tell you about our work on </a:t>
            </a:r>
            <a:r>
              <a:rPr lang="en-US" altLang="zh-TW" dirty="0"/>
              <a:t>design</a:t>
            </a:r>
            <a:r>
              <a:rPr lang="zh-TW" altLang="en-US" dirty="0"/>
              <a:t> </a:t>
            </a:r>
            <a:r>
              <a:rPr lang="en-US" altLang="zh-TW" dirty="0"/>
              <a:t>for</a:t>
            </a:r>
            <a:r>
              <a:rPr lang="zh-TW" altLang="en-US" dirty="0"/>
              <a:t> </a:t>
            </a:r>
            <a:r>
              <a:rPr lang="en-US" altLang="zh-TW" dirty="0"/>
              <a:t>hardware</a:t>
            </a:r>
            <a:r>
              <a:rPr lang="zh-TW" altLang="en-US" dirty="0"/>
              <a:t> </a:t>
            </a:r>
            <a:r>
              <a:rPr lang="en-US" altLang="zh-TW" dirty="0"/>
              <a:t>memory</a:t>
            </a:r>
            <a:r>
              <a:rPr lang="zh-TW" altLang="en-US" dirty="0"/>
              <a:t> </a:t>
            </a:r>
            <a:r>
              <a:rPr lang="en-US" altLang="zh-TW" dirty="0"/>
              <a:t>model</a:t>
            </a:r>
            <a:r>
              <a:rPr lang="zh-TW" altLang="en-US" dirty="0"/>
              <a:t> </a:t>
            </a:r>
            <a:r>
              <a:rPr lang="en-US" altLang="zh-TW" dirty="0"/>
              <a:t>verification</a:t>
            </a:r>
            <a:r>
              <a:rPr lang="en-US" dirty="0"/>
              <a:t>. This is joint work with our collaborators </a:t>
            </a:r>
            <a:r>
              <a:rPr lang="en-US" altLang="zh-TW" dirty="0"/>
              <a:t>at</a:t>
            </a:r>
            <a:r>
              <a:rPr lang="zh-TW" altLang="en-US" dirty="0"/>
              <a:t> </a:t>
            </a:r>
            <a:r>
              <a:rPr lang="en-US" altLang="zh-TW" dirty="0"/>
              <a:t>university</a:t>
            </a:r>
            <a:r>
              <a:rPr lang="zh-TW" altLang="en-US" dirty="0"/>
              <a:t> </a:t>
            </a:r>
            <a:r>
              <a:rPr lang="en-US" altLang="zh-TW" dirty="0"/>
              <a:t>of</a:t>
            </a:r>
            <a:r>
              <a:rPr lang="zh-TW" altLang="en-US" dirty="0"/>
              <a:t> </a:t>
            </a:r>
            <a:r>
              <a:rPr lang="en-US" altLang="zh-TW" dirty="0"/>
              <a:t>Virginia</a:t>
            </a:r>
            <a:r>
              <a:rPr lang="en-US" dirty="0"/>
              <a:t>. </a:t>
            </a:r>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1</a:t>
            </a:fld>
            <a:endParaRPr lang="en-US"/>
          </a:p>
        </p:txBody>
      </p:sp>
    </p:spTree>
    <p:extLst>
      <p:ext uri="{BB962C8B-B14F-4D97-AF65-F5344CB8AC3E}">
        <p14:creationId xmlns:p14="http://schemas.microsoft.com/office/powerpoint/2010/main" val="396439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FFFF"/>
                </a:solidFill>
                <a:effectLst/>
                <a:latin typeface="Calibri" panose="020F0502020204030204" pitchFamily="34" charset="0"/>
                <a:cs typeface="Calibri" panose="020F0502020204030204" pitchFamily="34" charset="0"/>
              </a:rPr>
              <a:t>The directed edge indicates happens-before relation between events. </a:t>
            </a:r>
          </a:p>
          <a:p>
            <a:r>
              <a:rPr lang="en-US" dirty="0">
                <a:solidFill>
                  <a:srgbClr val="FFFFFF"/>
                </a:solidFill>
                <a:effectLst/>
                <a:latin typeface="Calibri" panose="020F0502020204030204" pitchFamily="34" charset="0"/>
                <a:cs typeface="Calibri" panose="020F0502020204030204" pitchFamily="34" charset="0"/>
              </a:rPr>
              <a:t>=======</a:t>
            </a:r>
          </a:p>
          <a:p>
            <a:r>
              <a:rPr lang="en-US" dirty="0">
                <a:solidFill>
                  <a:srgbClr val="FFFFFF"/>
                </a:solidFill>
                <a:effectLst/>
                <a:latin typeface="Calibri" panose="020F0502020204030204" pitchFamily="34" charset="0"/>
                <a:cs typeface="Calibri" panose="020F0502020204030204" pitchFamily="34" charset="0"/>
              </a:rPr>
              <a:t>And it is the </a:t>
            </a:r>
            <a:r>
              <a:rPr lang="en-US" dirty="0" err="1">
                <a:solidFill>
                  <a:srgbClr val="FFFFFF"/>
                </a:solidFill>
                <a:effectLst/>
                <a:latin typeface="Calibri" panose="020F0502020204030204" pitchFamily="34" charset="0"/>
                <a:cs typeface="Calibri" panose="020F0502020204030204" pitchFamily="34" charset="0"/>
              </a:rPr>
              <a:t>uspec</a:t>
            </a:r>
            <a:r>
              <a:rPr lang="en-US" dirty="0">
                <a:solidFill>
                  <a:srgbClr val="FFFFFF"/>
                </a:solidFill>
                <a:effectLst/>
                <a:latin typeface="Calibri" panose="020F0502020204030204" pitchFamily="34" charset="0"/>
                <a:cs typeface="Calibri" panose="020F0502020204030204" pitchFamily="34" charset="0"/>
              </a:rPr>
              <a:t> decides these nodes and edges </a:t>
            </a:r>
          </a:p>
          <a:p>
            <a:r>
              <a:rPr lang="en-US" dirty="0">
                <a:solidFill>
                  <a:srgbClr val="FFFFFF"/>
                </a:solidFill>
                <a:effectLst/>
                <a:latin typeface="Calibri" panose="020F0502020204030204" pitchFamily="34" charset="0"/>
                <a:cs typeface="Calibri" panose="020F0502020204030204" pitchFamily="34" charset="0"/>
              </a:rPr>
              <a:t>=======</a:t>
            </a:r>
          </a:p>
          <a:p>
            <a:r>
              <a:rPr lang="en-US" dirty="0">
                <a:solidFill>
                  <a:srgbClr val="FFFFFF"/>
                </a:solidFill>
                <a:effectLst/>
                <a:latin typeface="Calibri" panose="020F0502020204030204" pitchFamily="34" charset="0"/>
                <a:cs typeface="Calibri" panose="020F0502020204030204" pitchFamily="34" charset="0"/>
              </a:rPr>
              <a:t>The example axioms uses “</a:t>
            </a:r>
            <a:r>
              <a:rPr lang="en-US" dirty="0" err="1">
                <a:solidFill>
                  <a:srgbClr val="FFFFFF"/>
                </a:solidFill>
                <a:effectLst/>
                <a:latin typeface="Calibri" panose="020F0502020204030204" pitchFamily="34" charset="0"/>
                <a:cs typeface="Calibri" panose="020F0502020204030204" pitchFamily="34" charset="0"/>
              </a:rPr>
              <a:t>AddEdge</a:t>
            </a:r>
            <a:r>
              <a:rPr lang="en-US" dirty="0">
                <a:solidFill>
                  <a:srgbClr val="FFFFFF"/>
                </a:solidFill>
                <a:effectLst/>
                <a:latin typeface="Calibri" panose="020F0502020204030204" pitchFamily="34" charset="0"/>
                <a:cs typeface="Calibri" panose="020F0502020204030204" pitchFamily="34" charset="0"/>
              </a:rPr>
              <a:t>” constructs to describe a set of happens before relations for all write operations</a:t>
            </a:r>
          </a:p>
          <a:p>
            <a:r>
              <a:rPr lang="en-US" dirty="0">
                <a:solidFill>
                  <a:srgbClr val="FFFFFF"/>
                </a:solidFill>
                <a:effectLst/>
                <a:latin typeface="Calibri" panose="020F0502020204030204" pitchFamily="34" charset="0"/>
                <a:cs typeface="Calibri" panose="020F0502020204030204" pitchFamily="34" charset="0"/>
              </a:rPr>
              <a:t>=======</a:t>
            </a:r>
          </a:p>
          <a:p>
            <a:r>
              <a:rPr lang="en-US" dirty="0">
                <a:solidFill>
                  <a:srgbClr val="FFFFFF"/>
                </a:solidFill>
                <a:effectLst/>
                <a:latin typeface="Calibri" panose="020F0502020204030204" pitchFamily="34" charset="0"/>
                <a:cs typeface="Calibri" panose="020F0502020204030204" pitchFamily="34" charset="0"/>
              </a:rPr>
              <a:t>One of them in the red box indicate the store updates IF stage happens-before it updates DX stage. Which instantiates the two nodes for i0 and the highlighted edge between the node. </a:t>
            </a:r>
          </a:p>
        </p:txBody>
      </p:sp>
      <p:sp>
        <p:nvSpPr>
          <p:cNvPr id="4" name="Slide Number Placeholder 3"/>
          <p:cNvSpPr>
            <a:spLocks noGrp="1"/>
          </p:cNvSpPr>
          <p:nvPr>
            <p:ph type="sldNum" sz="quarter" idx="5"/>
          </p:nvPr>
        </p:nvSpPr>
        <p:spPr/>
        <p:txBody>
          <a:bodyPr/>
          <a:lstStyle/>
          <a:p>
            <a:fld id="{7A2A8751-AC65-0D42-A8B1-352300EA94F0}" type="slidenum">
              <a:rPr lang="en-US" smtClean="0"/>
              <a:t>10</a:t>
            </a:fld>
            <a:endParaRPr lang="en-US"/>
          </a:p>
        </p:txBody>
      </p:sp>
    </p:spTree>
    <p:extLst>
      <p:ext uri="{BB962C8B-B14F-4D97-AF65-F5344CB8AC3E}">
        <p14:creationId xmlns:p14="http://schemas.microsoft.com/office/powerpoint/2010/main" val="3841062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a:t>Finally</a:t>
            </a:r>
            <a:r>
              <a:rPr lang="zh-TW" altLang="en-US" dirty="0"/>
              <a:t> </a:t>
            </a:r>
            <a:r>
              <a:rPr lang="en-US" dirty="0"/>
              <a:t>a cycle in a </a:t>
            </a:r>
            <a:r>
              <a:rPr lang="en-US" dirty="0" err="1"/>
              <a:t>uhb</a:t>
            </a:r>
            <a:r>
              <a:rPr lang="en-US" dirty="0"/>
              <a:t> graph indicates an impossible sequencing of events, where one event must have happened before itself and imply this particular execution is not possible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Thus, to verify a litmus test always executes correctly on a microarchitecture,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check tools searches all microarchitectural executions of an input program on the hardware design and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make sure corresponding </a:t>
            </a:r>
            <a:r>
              <a:rPr lang="en-US" dirty="0" err="1"/>
              <a:t>uhb</a:t>
            </a:r>
            <a:r>
              <a:rPr lang="en-US" dirty="0"/>
              <a:t> graphs corresponding to illegal outcomes are cyclic, meaning forbidden outcomes are not observable. </a:t>
            </a:r>
          </a:p>
        </p:txBody>
      </p:sp>
      <p:sp>
        <p:nvSpPr>
          <p:cNvPr id="4" name="Slide Number Placeholder 3"/>
          <p:cNvSpPr>
            <a:spLocks noGrp="1"/>
          </p:cNvSpPr>
          <p:nvPr>
            <p:ph type="sldNum" sz="quarter" idx="5"/>
          </p:nvPr>
        </p:nvSpPr>
        <p:spPr/>
        <p:txBody>
          <a:bodyPr/>
          <a:lstStyle/>
          <a:p>
            <a:fld id="{7A2A8751-AC65-0D42-A8B1-352300EA94F0}" type="slidenum">
              <a:rPr lang="en-US" smtClean="0"/>
              <a:t>11</a:t>
            </a:fld>
            <a:endParaRPr lang="en-US"/>
          </a:p>
        </p:txBody>
      </p:sp>
    </p:spTree>
    <p:extLst>
      <p:ext uri="{BB962C8B-B14F-4D97-AF65-F5344CB8AC3E}">
        <p14:creationId xmlns:p14="http://schemas.microsoft.com/office/powerpoint/2010/main" val="2837363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err="1"/>
              <a:t>uspec</a:t>
            </a:r>
            <a:r>
              <a:rPr lang="en-US" altLang="zh-TW" dirty="0"/>
              <a:t> models are what enable the Check Tools to conduct such a search, since it determines how to construct </a:t>
            </a:r>
            <a:r>
              <a:rPr lang="en-US" altLang="zh-TW" dirty="0" err="1"/>
              <a:t>uhb</a:t>
            </a:r>
            <a:r>
              <a:rPr lang="en-US" altLang="zh-TW" dirty="0"/>
              <a:t> graph //place nodes and edges to be instantiated as </a:t>
            </a:r>
            <a:r>
              <a:rPr lang="en-US" altLang="zh-TW" dirty="0" err="1"/>
              <a:t>uhb</a:t>
            </a:r>
            <a:r>
              <a:rPr lang="en-US" altLang="zh-TW" dirty="0"/>
              <a:t> graph.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a:t>Therefore,</a:t>
            </a:r>
            <a:r>
              <a:rPr lang="zh-TW" altLang="en-US" dirty="0"/>
              <a:t> </a:t>
            </a:r>
            <a:r>
              <a:rPr lang="en-US" altLang="zh-TW" dirty="0"/>
              <a:t>the correctness proof of check tool</a:t>
            </a:r>
            <a:r>
              <a:rPr lang="zh-TW" altLang="en-US" dirty="0"/>
              <a:t> </a:t>
            </a:r>
            <a:r>
              <a:rPr lang="en-US" altLang="zh-TW" dirty="0"/>
              <a:t>depends</a:t>
            </a:r>
            <a:r>
              <a:rPr lang="zh-TW" altLang="en-US" dirty="0"/>
              <a:t> </a:t>
            </a:r>
            <a:r>
              <a:rPr lang="en-US" altLang="zh-TW" dirty="0"/>
              <a:t>on</a:t>
            </a:r>
            <a:r>
              <a:rPr lang="zh-TW" altLang="en-US" dirty="0"/>
              <a:t> </a:t>
            </a:r>
            <a:r>
              <a:rPr lang="en-US" altLang="zh-TW" dirty="0"/>
              <a:t>the</a:t>
            </a:r>
            <a:r>
              <a:rPr lang="zh-TW" altLang="en-US" dirty="0"/>
              <a:t> </a:t>
            </a:r>
            <a:r>
              <a:rPr lang="en-US" altLang="zh-TW" dirty="0"/>
              <a:t>fidelity</a:t>
            </a:r>
            <a:r>
              <a:rPr lang="zh-TW" altLang="en-US" dirty="0"/>
              <a:t> </a:t>
            </a:r>
            <a:r>
              <a:rPr lang="en-US" altLang="zh-TW" dirty="0"/>
              <a:t>of</a:t>
            </a:r>
            <a:r>
              <a:rPr lang="zh-TW" altLang="en-US" dirty="0"/>
              <a:t> </a:t>
            </a:r>
            <a:r>
              <a:rPr lang="en-US" altLang="zh-TW" dirty="0" err="1"/>
              <a:t>uspec</a:t>
            </a:r>
            <a:r>
              <a:rPr lang="zh-TW" altLang="en-US" dirty="0"/>
              <a:t> </a:t>
            </a:r>
            <a:r>
              <a:rPr lang="en-US" altLang="zh-TW" dirty="0"/>
              <a:t>model</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a: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a:t>As mentioned, prior to our work, </a:t>
            </a:r>
            <a:r>
              <a:rPr lang="en-US" altLang="zh-TW" dirty="0" err="1"/>
              <a:t>uspec</a:t>
            </a:r>
            <a:r>
              <a:rPr lang="en-US" altLang="zh-TW" dirty="0"/>
              <a:t> model had been manually written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TW" dirty="0"/>
              <a:t>And thus</a:t>
            </a:r>
            <a:r>
              <a:rPr lang="zh-TW" altLang="en-US" dirty="0"/>
              <a:t> </a:t>
            </a:r>
            <a:r>
              <a:rPr lang="en-US" altLang="zh-TW" dirty="0"/>
              <a:t>to</a:t>
            </a:r>
            <a:r>
              <a:rPr lang="zh-TW" altLang="en-US" dirty="0"/>
              <a:t> </a:t>
            </a:r>
            <a:r>
              <a:rPr lang="en-US" altLang="zh-TW" dirty="0"/>
              <a:t>extend</a:t>
            </a:r>
            <a:r>
              <a:rPr lang="zh-TW" altLang="en-US" dirty="0"/>
              <a:t> </a:t>
            </a:r>
            <a:r>
              <a:rPr lang="en-US" altLang="zh-TW" dirty="0"/>
              <a:t>the</a:t>
            </a:r>
            <a:r>
              <a:rPr lang="zh-TW" altLang="en-US" dirty="0"/>
              <a:t> </a:t>
            </a:r>
            <a:r>
              <a:rPr lang="en-US" altLang="zh-TW" dirty="0"/>
              <a:t>guarantee</a:t>
            </a:r>
            <a:r>
              <a:rPr lang="zh-TW" altLang="en-US" dirty="0"/>
              <a:t> </a:t>
            </a:r>
            <a:r>
              <a:rPr lang="en-US" altLang="zh-TW" dirty="0"/>
              <a:t>down</a:t>
            </a:r>
            <a:r>
              <a:rPr lang="zh-TW" altLang="en-US" dirty="0"/>
              <a:t> </a:t>
            </a:r>
            <a:r>
              <a:rPr lang="en-US" altLang="zh-TW" dirty="0"/>
              <a:t>to</a:t>
            </a:r>
            <a:r>
              <a:rPr lang="zh-TW" altLang="en-US" dirty="0"/>
              <a:t> </a:t>
            </a:r>
            <a:r>
              <a:rPr lang="en-US" altLang="zh-TW" dirty="0"/>
              <a:t>RTL</a:t>
            </a:r>
            <a:r>
              <a:rPr lang="zh-TW" altLang="en-US" dirty="0"/>
              <a:t> </a:t>
            </a:r>
            <a:r>
              <a:rPr lang="en-US" altLang="zh-TW" dirty="0"/>
              <a:t>level,</a:t>
            </a:r>
            <a:r>
              <a:rPr lang="zh-TW" altLang="en-US" dirty="0"/>
              <a:t> </a:t>
            </a:r>
            <a:r>
              <a:rPr lang="en-US" altLang="zh-TW" dirty="0"/>
              <a:t>we</a:t>
            </a:r>
            <a:r>
              <a:rPr lang="zh-TW" altLang="en-US" dirty="0"/>
              <a:t> </a:t>
            </a:r>
            <a:r>
              <a:rPr lang="en-US" altLang="zh-TW" dirty="0"/>
              <a:t>proposed</a:t>
            </a:r>
            <a:r>
              <a:rPr lang="zh-TW" altLang="en-US" dirty="0"/>
              <a:t> </a:t>
            </a:r>
            <a:r>
              <a:rPr lang="en-US" altLang="zh-TW" dirty="0"/>
              <a:t>rtl2uspe</a:t>
            </a:r>
            <a:r>
              <a:rPr lang="en-US" altLang="zh-TW" dirty="0">
                <a:latin typeface="Calibri" panose="020F0502020204030204" pitchFamily="34" charset="0"/>
                <a:cs typeface="Calibri" panose="020F0502020204030204" pitchFamily="34" charset="0"/>
              </a:rPr>
              <a:t>c to synthesize proven correct </a:t>
            </a:r>
            <a:r>
              <a:rPr lang="en-US" altLang="zh-TW" dirty="0" err="1">
                <a:latin typeface="Calibri" panose="020F0502020204030204" pitchFamily="34" charset="0"/>
                <a:cs typeface="Calibri" panose="020F0502020204030204" pitchFamily="34" charset="0"/>
              </a:rPr>
              <a:t>uspec</a:t>
            </a:r>
            <a:r>
              <a:rPr lang="en-US" altLang="zh-TW" dirty="0">
                <a:latin typeface="Calibri" panose="020F0502020204030204" pitchFamily="34" charset="0"/>
                <a:cs typeface="Calibri" panose="020F0502020204030204" pitchFamily="34" charset="0"/>
              </a:rPr>
              <a:t> model</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7A2A8751-AC65-0D42-A8B1-352300EA94F0}" type="slidenum">
              <a:rPr lang="en-US" smtClean="0"/>
              <a:t>12</a:t>
            </a:fld>
            <a:endParaRPr lang="en-US"/>
          </a:p>
        </p:txBody>
      </p:sp>
    </p:spTree>
    <p:extLst>
      <p:ext uri="{BB962C8B-B14F-4D97-AF65-F5344CB8AC3E}">
        <p14:creationId xmlns:p14="http://schemas.microsoft.com/office/powerpoint/2010/main" val="2846996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FFFF"/>
                </a:solidFill>
                <a:effectLst/>
                <a:latin typeface="Calibri" panose="020F0502020204030204" pitchFamily="34" charset="0"/>
                <a:cs typeface="Calibri" panose="020F0502020204030204" pitchFamily="34" charset="0"/>
              </a:rPr>
              <a:t>rtl2uspec leverages the insights that static analysis on the netlist or control-data-flow </a:t>
            </a:r>
            <a:r>
              <a:rPr lang="en-US" dirty="0" err="1">
                <a:solidFill>
                  <a:srgbClr val="FFFFFF"/>
                </a:solidFill>
                <a:effectLst/>
                <a:latin typeface="Calibri" panose="020F0502020204030204" pitchFamily="34" charset="0"/>
                <a:cs typeface="Calibri" panose="020F0502020204030204" pitchFamily="34" charset="0"/>
              </a:rPr>
              <a:t>grpah</a:t>
            </a:r>
            <a:r>
              <a:rPr lang="en-US" dirty="0">
                <a:solidFill>
                  <a:srgbClr val="FFFFFF"/>
                </a:solidFill>
                <a:effectLst/>
                <a:latin typeface="Calibri" panose="020F0502020204030204" pitchFamily="34" charset="0"/>
                <a:cs typeface="Calibri" panose="020F0502020204030204" pitchFamily="34" charset="0"/>
              </a:rPr>
              <a:t> of a design can produce an over-approximation of all axioms that could be included</a:t>
            </a:r>
          </a:p>
          <a:p>
            <a:r>
              <a:rPr lang="en-US" dirty="0">
                <a:solidFill>
                  <a:srgbClr val="FFFFFF"/>
                </a:solidFill>
                <a:effectLst/>
                <a:latin typeface="Calibri" panose="020F0502020204030204" pitchFamily="34" charset="0"/>
                <a:cs typeface="Calibri" panose="020F0502020204030204" pitchFamily="34" charset="0"/>
              </a:rPr>
              <a:t>======</a:t>
            </a:r>
          </a:p>
          <a:p>
            <a:r>
              <a:rPr lang="en-US" dirty="0">
                <a:solidFill>
                  <a:srgbClr val="FFFFFF"/>
                </a:solidFill>
                <a:effectLst/>
                <a:latin typeface="Calibri" panose="020F0502020204030204" pitchFamily="34" charset="0"/>
                <a:cs typeface="Calibri" panose="020F0502020204030204" pitchFamily="34" charset="0"/>
              </a:rPr>
              <a:t>The over approximation is embedded in </a:t>
            </a:r>
            <a:r>
              <a:rPr lang="en-US" dirty="0" err="1">
                <a:solidFill>
                  <a:srgbClr val="FFFFFF"/>
                </a:solidFill>
                <a:effectLst/>
                <a:latin typeface="Calibri" panose="020F0502020204030204" pitchFamily="34" charset="0"/>
                <a:cs typeface="Calibri" panose="020F0502020204030204" pitchFamily="34" charset="0"/>
              </a:rPr>
              <a:t>SystemVerilog</a:t>
            </a:r>
            <a:r>
              <a:rPr lang="en-US" dirty="0">
                <a:solidFill>
                  <a:srgbClr val="FFFFFF"/>
                </a:solidFill>
                <a:effectLst/>
                <a:latin typeface="Calibri" panose="020F0502020204030204" pitchFamily="34" charset="0"/>
                <a:cs typeface="Calibri" panose="020F0502020204030204" pitchFamily="34" charset="0"/>
              </a:rPr>
              <a:t> assertion or SVA to be evaluated against the design using </a:t>
            </a:r>
            <a:r>
              <a:rPr lang="en-US" dirty="0" err="1">
                <a:solidFill>
                  <a:srgbClr val="FFFFFF"/>
                </a:solidFill>
                <a:effectLst/>
                <a:latin typeface="Calibri" panose="020F0502020204030204" pitchFamily="34" charset="0"/>
                <a:cs typeface="Calibri" panose="020F0502020204030204" pitchFamily="34" charset="0"/>
              </a:rPr>
              <a:t>JasperGold</a:t>
            </a:r>
            <a:r>
              <a:rPr lang="en-US" dirty="0">
                <a:solidFill>
                  <a:srgbClr val="FFFFFF"/>
                </a:solidFill>
                <a:effectLst/>
                <a:latin typeface="Calibri" panose="020F0502020204030204" pitchFamily="34" charset="0"/>
                <a:cs typeface="Calibri" panose="020F0502020204030204" pitchFamily="34" charset="0"/>
              </a:rPr>
              <a:t>, a commercial model checker. </a:t>
            </a:r>
          </a:p>
          <a:p>
            <a:r>
              <a:rPr lang="en-US" dirty="0">
                <a:solidFill>
                  <a:srgbClr val="FFFFFF"/>
                </a:solidFill>
                <a:effectLst/>
                <a:latin typeface="Calibri" panose="020F0502020204030204" pitchFamily="34" charset="0"/>
                <a:cs typeface="Calibri" panose="020F0502020204030204" pitchFamily="34" charset="0"/>
              </a:rPr>
              <a:t>======</a:t>
            </a:r>
          </a:p>
          <a:p>
            <a:r>
              <a:rPr lang="en-US" dirty="0">
                <a:solidFill>
                  <a:srgbClr val="FFFFFF"/>
                </a:solidFill>
                <a:effectLst/>
                <a:latin typeface="Calibri" panose="020F0502020204030204" pitchFamily="34" charset="0"/>
                <a:cs typeface="Calibri" panose="020F0502020204030204" pitchFamily="34" charset="0"/>
              </a:rPr>
              <a:t>Based on the evaluation result, which proves or disproves the properties</a:t>
            </a:r>
          </a:p>
          <a:p>
            <a:r>
              <a:rPr lang="en-US" dirty="0">
                <a:solidFill>
                  <a:srgbClr val="FFFFFF"/>
                </a:solidFill>
                <a:effectLst/>
                <a:latin typeface="Calibri" panose="020F0502020204030204" pitchFamily="34" charset="0"/>
                <a:cs typeface="Calibri" panose="020F0502020204030204" pitchFamily="34" charset="0"/>
              </a:rPr>
              <a:t>======</a:t>
            </a:r>
          </a:p>
          <a:p>
            <a:r>
              <a:rPr lang="en-US" dirty="0">
                <a:solidFill>
                  <a:srgbClr val="FFFFFF"/>
                </a:solidFill>
                <a:effectLst/>
                <a:latin typeface="Calibri" panose="020F0502020204030204" pitchFamily="34" charset="0"/>
                <a:cs typeface="Calibri" panose="020F0502020204030204" pitchFamily="34" charset="0"/>
              </a:rPr>
              <a:t>rtl2uspec select those proven ones to have correct-by construction </a:t>
            </a:r>
            <a:r>
              <a:rPr lang="en-US" dirty="0" err="1">
                <a:solidFill>
                  <a:srgbClr val="FFFFFF"/>
                </a:solidFill>
                <a:effectLst/>
                <a:latin typeface="Calibri" panose="020F0502020204030204" pitchFamily="34" charset="0"/>
                <a:cs typeface="Calibri" panose="020F0502020204030204" pitchFamily="34" charset="0"/>
              </a:rPr>
              <a:t>uspec</a:t>
            </a:r>
            <a:r>
              <a:rPr lang="en-US" dirty="0">
                <a:solidFill>
                  <a:srgbClr val="FFFFFF"/>
                </a:solidFill>
                <a:effectLst/>
                <a:latin typeface="Calibri" panose="020F0502020204030204" pitchFamily="34" charset="0"/>
                <a:cs typeface="Calibri" panose="020F0502020204030204" pitchFamily="34" charset="0"/>
              </a:rPr>
              <a:t> model.</a:t>
            </a:r>
          </a:p>
          <a:p>
            <a:r>
              <a:rPr lang="en-US" dirty="0">
                <a:solidFill>
                  <a:srgbClr val="FFFFFF"/>
                </a:solidFill>
                <a:effectLst/>
                <a:latin typeface="Calibri" panose="020F0502020204030204" pitchFamily="34" charset="0"/>
                <a:cs typeface="Calibri" panose="020F0502020204030204" pitchFamily="34" charset="0"/>
              </a:rPr>
              <a:t>======</a:t>
            </a:r>
          </a:p>
          <a:p>
            <a:r>
              <a:rPr lang="en-US" dirty="0">
                <a:solidFill>
                  <a:srgbClr val="FFFFFF"/>
                </a:solidFill>
                <a:effectLst/>
                <a:latin typeface="Calibri" panose="020F0502020204030204" pitchFamily="34" charset="0"/>
                <a:cs typeface="Calibri" panose="020F0502020204030204" pitchFamily="34" charset="0"/>
              </a:rPr>
              <a:t>These synthesized axioms are proven ordering rules about per instruction execution paths and instruction interaction, which specify the blue and red edges respectively in the </a:t>
            </a:r>
            <a:r>
              <a:rPr lang="en-US" dirty="0" err="1">
                <a:solidFill>
                  <a:srgbClr val="FFFFFF"/>
                </a:solidFill>
                <a:effectLst/>
                <a:latin typeface="Calibri" panose="020F0502020204030204" pitchFamily="34" charset="0"/>
                <a:cs typeface="Calibri" panose="020F0502020204030204" pitchFamily="34" charset="0"/>
              </a:rPr>
              <a:t>uhb</a:t>
            </a:r>
            <a:r>
              <a:rPr lang="en-US" dirty="0">
                <a:solidFill>
                  <a:srgbClr val="FFFFFF"/>
                </a:solidFill>
                <a:effectLst/>
                <a:latin typeface="Calibri" panose="020F0502020204030204" pitchFamily="34" charset="0"/>
                <a:cs typeface="Calibri" panose="020F0502020204030204" pitchFamily="34" charset="0"/>
              </a:rPr>
              <a:t> graph on the right. </a:t>
            </a:r>
          </a:p>
          <a:p>
            <a:r>
              <a:rPr lang="en-US" dirty="0">
                <a:solidFill>
                  <a:srgbClr val="FFFFFF"/>
                </a:solidFill>
                <a:effectLst/>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cs typeface="Calibri" panose="020F0502020204030204" pitchFamily="34" charset="0"/>
              </a:rPr>
              <a:t>Say one rules specify store instruction update execution stage in program order and hence the red edge on the right.  </a:t>
            </a:r>
          </a:p>
          <a:p>
            <a:r>
              <a:rPr lang="en-US" dirty="0">
                <a:solidFill>
                  <a:srgbClr val="FFFFFF"/>
                </a:solidFill>
                <a:effectLst/>
                <a:latin typeface="Calibri" panose="020F0502020204030204" pitchFamily="34" charset="0"/>
                <a:cs typeface="Calibri" panose="020F0502020204030204" pitchFamily="34" charset="0"/>
              </a:rPr>
              <a:t>======</a:t>
            </a:r>
          </a:p>
          <a:p>
            <a:r>
              <a:rPr lang="en-US" sz="1200" dirty="0">
                <a:solidFill>
                  <a:schemeClr val="tx1"/>
                </a:solidFill>
                <a:latin typeface="Calibri" panose="020F0502020204030204" pitchFamily="34" charset="0"/>
                <a:cs typeface="Calibri" panose="020F0502020204030204" pitchFamily="34" charset="0"/>
              </a:rPr>
              <a:t>We </a:t>
            </a:r>
            <a:r>
              <a:rPr lang="en-US" dirty="0">
                <a:solidFill>
                  <a:srgbClr val="FFFFFF"/>
                </a:solidFill>
                <a:effectLst/>
                <a:latin typeface="Calibri" panose="020F0502020204030204" pitchFamily="34" charset="0"/>
                <a:cs typeface="Calibri" panose="020F0502020204030204" pitchFamily="34" charset="0"/>
              </a:rPr>
              <a:t>conducted a case study on multi-v-scale</a:t>
            </a:r>
            <a:r>
              <a:rPr lang="zh-TW" altLang="en-US" dirty="0">
                <a:solidFill>
                  <a:srgbClr val="FFFFFF"/>
                </a:solidFill>
                <a:effectLst/>
                <a:latin typeface="Calibri" panose="020F0502020204030204" pitchFamily="34" charset="0"/>
                <a:cs typeface="Calibri" panose="020F0502020204030204" pitchFamily="34" charset="0"/>
              </a:rPr>
              <a:t> </a:t>
            </a:r>
            <a:r>
              <a:rPr lang="en-US" altLang="zh-TW" dirty="0">
                <a:solidFill>
                  <a:srgbClr val="FFFFFF"/>
                </a:solidFill>
                <a:effectLst/>
                <a:latin typeface="Calibri" panose="020F0502020204030204" pitchFamily="34" charset="0"/>
                <a:cs typeface="Calibri" panose="020F0502020204030204" pitchFamily="34" charset="0"/>
              </a:rPr>
              <a:t>that </a:t>
            </a:r>
            <a:r>
              <a:rPr lang="en-US" dirty="0">
                <a:solidFill>
                  <a:srgbClr val="FFFFFF"/>
                </a:solidFill>
                <a:effectLst/>
                <a:latin typeface="Calibri" panose="020F0502020204030204" pitchFamily="34" charset="0"/>
                <a:cs typeface="Calibri" panose="020F0502020204030204" pitchFamily="34" charset="0"/>
              </a:rPr>
              <a:t>implements sequential consistency. </a:t>
            </a:r>
          </a:p>
          <a:p>
            <a:r>
              <a:rPr lang="en-US" dirty="0">
                <a:solidFill>
                  <a:srgbClr val="FFFFFF"/>
                </a:solidFill>
                <a:effectLst/>
                <a:latin typeface="Calibri" panose="020F0502020204030204" pitchFamily="34" charset="0"/>
                <a:cs typeface="Calibri" panose="020F0502020204030204" pitchFamily="34" charset="0"/>
              </a:rPr>
              <a:t>rtl2uspec synthesizes a model with all properties completed (either proven or disproven) and proves it </a:t>
            </a:r>
            <a:r>
              <a:rPr lang="en-US" dirty="0" err="1">
                <a:solidFill>
                  <a:srgbClr val="FFFFFF"/>
                </a:solidFill>
                <a:effectLst/>
                <a:latin typeface="Calibri" panose="020F0502020204030204" pitchFamily="34" charset="0"/>
                <a:cs typeface="Calibri" panose="020F0502020204030204" pitchFamily="34" charset="0"/>
              </a:rPr>
              <a:t>indeeds</a:t>
            </a:r>
            <a:r>
              <a:rPr lang="en-US" dirty="0">
                <a:solidFill>
                  <a:srgbClr val="FFFFFF"/>
                </a:solidFill>
                <a:effectLst/>
                <a:latin typeface="Calibri" panose="020F0502020204030204" pitchFamily="34" charset="0"/>
                <a:cs typeface="Calibri" panose="020F0502020204030204" pitchFamily="34" charset="0"/>
              </a:rPr>
              <a:t> complies with sequential consistency using Check tool, whereas prior work of RTL check takes a top-down approach and gave </a:t>
            </a:r>
            <a:r>
              <a:rPr lang="en-US" altLang="zh-TW" dirty="0">
                <a:solidFill>
                  <a:srgbClr val="FFFFFF"/>
                </a:solidFill>
                <a:effectLst/>
                <a:latin typeface="Calibri" panose="020F0502020204030204" pitchFamily="34" charset="0"/>
                <a:cs typeface="Calibri" panose="020F0502020204030204" pitchFamily="34" charset="0"/>
              </a:rPr>
              <a:t>incomplete proof.</a:t>
            </a:r>
            <a:r>
              <a:rPr lang="zh-TW" altLang="en-US" dirty="0">
                <a:solidFill>
                  <a:srgbClr val="FFFFFF"/>
                </a:solidFill>
                <a:effectLst/>
                <a:latin typeface="Calibri" panose="020F0502020204030204" pitchFamily="34" charset="0"/>
                <a:cs typeface="Calibri" panose="020F0502020204030204" pitchFamily="34" charset="0"/>
              </a:rPr>
              <a:t> </a:t>
            </a:r>
            <a:endParaRPr lang="en-US" altLang="zh-TW" dirty="0">
              <a:solidFill>
                <a:srgbClr val="FFFFFF"/>
              </a:solidFill>
              <a:effectLst/>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cs typeface="Calibri" panose="020F0502020204030204" pitchFamily="34" charset="0"/>
              </a:rPr>
              <a:t>The completeness arises from this bottom up approach where properties generated is localized in the sense that it </a:t>
            </a:r>
            <a:r>
              <a:rPr lang="en-US" altLang="zh-TW" sz="1200" b="0" i="0" u="none" strike="noStrike" kern="1200" cap="none" dirty="0">
                <a:solidFill>
                  <a:schemeClr val="tx1"/>
                </a:solidFill>
                <a:effectLst/>
                <a:latin typeface="Arial"/>
                <a:ea typeface="Arial"/>
                <a:cs typeface="Arial"/>
                <a:sym typeface="Arial"/>
              </a:rPr>
              <a:t>refers to very small footprint of design and generally reference hardware state elements that are directly connected through combinational logic in the netlist. </a:t>
            </a:r>
            <a:endParaRPr lang="en-US" altLang="zh-TW" dirty="0">
              <a:solidFill>
                <a:srgbClr val="FFFFFF"/>
              </a:solidFill>
              <a:effectLst/>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While this improves over prior work, rtl2uspec can only handle simple processor, due to several assumption. </a:t>
            </a:r>
          </a:p>
          <a:p>
            <a:endParaRPr lang="en-US" sz="1200"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ea typeface="Arial"/>
                <a:cs typeface="Arial"/>
                <a:sym typeface="Arial"/>
              </a:rPr>
              <a:t>// ***What is nice about this approach is that it is amendable to modularization, and is efficient as the these properties generated are localized. That is these properties refer to very small footprint of design and generally reference hardware state elements that are directly connected through combinational logic in the netlist. </a:t>
            </a:r>
            <a:endParaRPr lang="en-US" dirty="0">
              <a:solidFill>
                <a:srgbClr val="FFFFFF"/>
              </a:solidFill>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TW" dirty="0"/>
          </a:p>
          <a:p>
            <a:endParaRPr lang="en-US" altLang="zh-TW" dirty="0">
              <a:solidFill>
                <a:srgbClr val="FFFFFF"/>
              </a:solidFill>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7A2A8751-AC65-0D42-A8B1-352300EA94F0}" type="slidenum">
              <a:rPr lang="en-US" smtClean="0"/>
              <a:t>13</a:t>
            </a:fld>
            <a:endParaRPr lang="en-US"/>
          </a:p>
        </p:txBody>
      </p:sp>
    </p:spTree>
    <p:extLst>
      <p:ext uri="{BB962C8B-B14F-4D97-AF65-F5344CB8AC3E}">
        <p14:creationId xmlns:p14="http://schemas.microsoft.com/office/powerpoint/2010/main" val="129169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dirty="0">
                <a:solidFill>
                  <a:schemeClr val="tx1"/>
                </a:solidFill>
                <a:latin typeface="Calibri" panose="020F0502020204030204" pitchFamily="34" charset="0"/>
                <a:cs typeface="Calibri" panose="020F0502020204030204" pitchFamily="34" charset="0"/>
              </a:rPr>
              <a:t>Several limitation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related</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features of input designs.</a:t>
            </a:r>
            <a:r>
              <a:rPr lang="zh-TW" altLang="en-US" sz="1200" dirty="0">
                <a:solidFill>
                  <a:schemeClr val="tx1"/>
                </a:solidFill>
                <a:latin typeface="Calibri" panose="020F0502020204030204" pitchFamily="34" charset="0"/>
                <a:cs typeface="Calibri" panose="020F0502020204030204" pitchFamily="34" charset="0"/>
              </a:rPr>
              <a:t> </a:t>
            </a:r>
            <a:endParaRPr lang="en-US" altLang="zh-TW" sz="1200" dirty="0">
              <a:solidFill>
                <a:schemeClr val="tx1"/>
              </a:solidFill>
              <a:latin typeface="Calibri" panose="020F0502020204030204" pitchFamily="34" charset="0"/>
              <a:cs typeface="Calibri" panose="020F0502020204030204" pitchFamily="34" charset="0"/>
            </a:endParaRPr>
          </a:p>
          <a:p>
            <a:r>
              <a:rPr lang="en-US" altLang="zh-TW" sz="1200" dirty="0">
                <a:solidFill>
                  <a:schemeClr val="tx1"/>
                </a:solidFill>
                <a:latin typeface="Calibri" panose="020F0502020204030204" pitchFamily="34" charset="0"/>
                <a:cs typeface="Calibri" panose="020F0502020204030204" pitchFamily="34" charset="0"/>
              </a:rPr>
              <a:t>One is on limited support for designs where instruction exhibits multiple execution paths.</a:t>
            </a:r>
            <a:endParaRPr lang="en-US" sz="1200" b="0" i="0" dirty="0">
              <a:solidFill>
                <a:schemeClr val="tx1"/>
              </a:solidFill>
              <a:latin typeface="Calibri" panose="020F0502020204030204" pitchFamily="34" charset="0"/>
              <a:cs typeface="Calibri" panose="020F0502020204030204" pitchFamily="34" charset="0"/>
            </a:endParaRPr>
          </a:p>
          <a:p>
            <a:r>
              <a:rPr lang="en-US" altLang="zh-TW" sz="1200" b="0" i="0" dirty="0">
                <a:solidFill>
                  <a:schemeClr val="tx1"/>
                </a:solidFill>
                <a:latin typeface="Calibri" panose="020F0502020204030204" pitchFamily="34" charset="0"/>
                <a:cs typeface="Calibri" panose="020F0502020204030204" pitchFamily="34" charset="0"/>
              </a:rPr>
              <a:t>An example</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is</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design</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featuring</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cache,</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where</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memory</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operation</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exhibits</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cache</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hit</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or</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miss</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path</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as</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shown</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in</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graphs</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on</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the</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right.</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Previous</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rtl2uspec</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cannot</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synthesize</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complete</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axioms</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capturing</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both</a:t>
            </a:r>
            <a:r>
              <a:rPr lang="zh-TW" altLang="en-US" sz="1200" b="0" i="0" dirty="0">
                <a:solidFill>
                  <a:schemeClr val="tx1"/>
                </a:solidFill>
                <a:latin typeface="Calibri" panose="020F0502020204030204" pitchFamily="34" charset="0"/>
                <a:cs typeface="Calibri" panose="020F0502020204030204" pitchFamily="34" charset="0"/>
              </a:rPr>
              <a:t> </a:t>
            </a:r>
            <a:r>
              <a:rPr lang="en-US" altLang="zh-TW" sz="1200" b="0" i="0" dirty="0">
                <a:solidFill>
                  <a:schemeClr val="tx1"/>
                </a:solidFill>
                <a:latin typeface="Calibri" panose="020F0502020204030204" pitchFamily="34" charset="0"/>
                <a:cs typeface="Calibri" panose="020F0502020204030204" pitchFamily="34" charset="0"/>
              </a:rPr>
              <a:t>paths, because it </a:t>
            </a:r>
            <a:r>
              <a:rPr lang="en-US" altLang="zh-TW" sz="1200" dirty="0">
                <a:solidFill>
                  <a:schemeClr val="tx1"/>
                </a:solidFill>
                <a:latin typeface="Calibri" panose="020F0502020204030204" pitchFamily="34" charset="0"/>
                <a:cs typeface="Calibri" panose="020F0502020204030204" pitchFamily="34" charset="0"/>
              </a:rPr>
              <a:t>assumes if an instruction ever updates a state element, it always updates it. // </a:t>
            </a:r>
            <a:r>
              <a:rPr lang="en-US" sz="1200" b="0" i="0" dirty="0">
                <a:solidFill>
                  <a:schemeClr val="tx1"/>
                </a:solidFill>
                <a:latin typeface="Calibri" panose="020F0502020204030204" pitchFamily="34" charset="0"/>
                <a:cs typeface="Calibri" panose="020F0502020204030204" pitchFamily="34" charset="0"/>
              </a:rPr>
              <a:t>each instruction updates </a:t>
            </a:r>
            <a:r>
              <a:rPr lang="en-US" altLang="zh-TW" sz="1200" b="0" i="0" dirty="0">
                <a:solidFill>
                  <a:schemeClr val="tx1"/>
                </a:solidFill>
                <a:latin typeface="Calibri" panose="020F0502020204030204" pitchFamily="34" charset="0"/>
                <a:cs typeface="Calibri" panose="020F0502020204030204" pitchFamily="34" charset="0"/>
              </a:rPr>
              <a:t>a</a:t>
            </a:r>
            <a:r>
              <a:rPr lang="zh-TW" altLang="en-US" sz="1200" b="0" i="0" dirty="0">
                <a:solidFill>
                  <a:schemeClr val="tx1"/>
                </a:solidFill>
                <a:latin typeface="Calibri" panose="020F0502020204030204" pitchFamily="34" charset="0"/>
                <a:cs typeface="Calibri" panose="020F0502020204030204" pitchFamily="34" charset="0"/>
              </a:rPr>
              <a:t> </a:t>
            </a:r>
            <a:r>
              <a:rPr lang="en-US" sz="1200" b="0" i="0" dirty="0">
                <a:solidFill>
                  <a:schemeClr val="tx1"/>
                </a:solidFill>
                <a:latin typeface="Calibri" panose="020F0502020204030204" pitchFamily="34" charset="0"/>
                <a:cs typeface="Calibri" panose="020F0502020204030204" pitchFamily="34" charset="0"/>
              </a:rPr>
              <a:t>fixed set of state elements exactly once over the execution in the pipeline</a:t>
            </a:r>
            <a:endParaRPr lang="en-US" altLang="zh-TW" sz="1200" b="0" i="0" dirty="0">
              <a:solidFill>
                <a:schemeClr val="tx1"/>
              </a:solidFill>
              <a:latin typeface="Calibri" panose="020F0502020204030204" pitchFamily="34" charset="0"/>
              <a:cs typeface="Calibri" panose="020F0502020204030204" pitchFamily="34" charset="0"/>
            </a:endParaRPr>
          </a:p>
          <a:p>
            <a:r>
              <a:rPr lang="en-US" altLang="zh-TW" sz="1200" b="0" i="0" dirty="0">
                <a:solidFill>
                  <a:schemeClr val="tx1"/>
                </a:solidFill>
                <a:latin typeface="Calibri" panose="020F0502020204030204" pitchFamily="34" charset="0"/>
                <a:cs typeface="Calibri" panose="020F0502020204030204" pitchFamily="34" charset="0"/>
              </a:rPr>
              <a:t>=======</a:t>
            </a:r>
            <a:endParaRPr lang="en-US" altLang="zh-TW" sz="1200" dirty="0">
              <a:solidFill>
                <a:schemeClr val="tx1"/>
              </a:solidFill>
              <a:latin typeface="Calibri" panose="020F0502020204030204" pitchFamily="34" charset="0"/>
              <a:cs typeface="Calibri" panose="020F0502020204030204" pitchFamily="34" charset="0"/>
            </a:endParaRPr>
          </a:p>
          <a:p>
            <a:r>
              <a:rPr lang="en-US" altLang="zh-TW" sz="1200" dirty="0">
                <a:solidFill>
                  <a:schemeClr val="tx1"/>
                </a:solidFill>
                <a:latin typeface="Calibri" panose="020F0502020204030204" pitchFamily="34" charset="0"/>
                <a:cs typeface="Calibri" panose="020F0502020204030204" pitchFamily="34" charset="0"/>
              </a:rPr>
              <a:t>Some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other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limitation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includes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no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support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for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coherence and</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assumption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instruction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interaction.</a:t>
            </a:r>
            <a:r>
              <a:rPr lang="zh-TW" altLang="en-US" sz="1200" dirty="0">
                <a:solidFill>
                  <a:schemeClr val="tx1"/>
                </a:solidFill>
                <a:latin typeface="Calibri" panose="020F0502020204030204" pitchFamily="34" charset="0"/>
                <a:cs typeface="Calibri" panose="020F0502020204030204" pitchFamily="34" charset="0"/>
              </a:rPr>
              <a:t> </a:t>
            </a:r>
            <a:endParaRPr lang="en-US" altLang="zh-TW" sz="1200" dirty="0">
              <a:solidFill>
                <a:schemeClr val="tx1"/>
              </a:solidFill>
              <a:latin typeface="Calibri" panose="020F0502020204030204" pitchFamily="34" charset="0"/>
              <a:cs typeface="Calibri" panose="020F0502020204030204" pitchFamily="34" charset="0"/>
            </a:endParaRPr>
          </a:p>
          <a:p>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We are in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process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of</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resolving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these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but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due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time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limit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will</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not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go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into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details. As a sidenote,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err="1">
                <a:solidFill>
                  <a:schemeClr val="tx1"/>
                </a:solidFill>
                <a:latin typeface="Calibri" panose="020F0502020204030204" pitchFamily="34" charset="0"/>
                <a:cs typeface="Calibri" panose="020F0502020204030204" pitchFamily="34" charset="0"/>
              </a:rPr>
              <a:t>i’ll</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talk</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about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them</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tomorrow’s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OSCAR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workshop and their relevance for hardware security verification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solidFill>
                <a:schemeClr val="tx1"/>
              </a:solidFill>
              <a:latin typeface="Calibri" panose="020F0502020204030204" pitchFamily="34" charset="0"/>
              <a:cs typeface="Calibri" panose="020F050202020403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latin typeface="Calibri" panose="020F0502020204030204" pitchFamily="34" charset="0"/>
              <a:cs typeface="Calibri" panose="020F0502020204030204" pitchFamily="34" charset="0"/>
            </a:endParaRPr>
          </a:p>
          <a:p>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14</a:t>
            </a:fld>
            <a:endParaRPr lang="en-US"/>
          </a:p>
        </p:txBody>
      </p:sp>
    </p:spTree>
    <p:extLst>
      <p:ext uri="{BB962C8B-B14F-4D97-AF65-F5344CB8AC3E}">
        <p14:creationId xmlns:p14="http://schemas.microsoft.com/office/powerpoint/2010/main" val="1646051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dirty="0">
                <a:solidFill>
                  <a:schemeClr val="tx1"/>
                </a:solidFill>
                <a:latin typeface="Calibri" panose="020F0502020204030204" pitchFamily="34" charset="0"/>
                <a:cs typeface="Calibri" panose="020F0502020204030204" pitchFamily="34" charset="0"/>
              </a:rPr>
              <a:t>For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remaining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of</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talk,</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I’d</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like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focus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scalability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of</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this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property-driven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approach.</a:t>
            </a:r>
            <a:r>
              <a:rPr lang="zh-TW" altLang="en-US" sz="1200" dirty="0">
                <a:solidFill>
                  <a:schemeClr val="tx1"/>
                </a:solidFill>
                <a:latin typeface="Calibri" panose="020F0502020204030204" pitchFamily="34" charset="0"/>
                <a:cs typeface="Calibri" panose="020F0502020204030204" pitchFamily="34" charset="0"/>
              </a:rPr>
              <a:t> </a:t>
            </a:r>
            <a:endParaRPr lang="en-US" altLang="zh-TW" sz="1200" dirty="0">
              <a:solidFill>
                <a:schemeClr val="tx1"/>
              </a:solidFill>
              <a:latin typeface="Calibri" panose="020F0502020204030204" pitchFamily="34" charset="0"/>
              <a:cs typeface="Calibri" panose="020F0502020204030204" pitchFamily="34" charset="0"/>
            </a:endParaRPr>
          </a:p>
          <a:p>
            <a:r>
              <a:rPr lang="en-US" altLang="zh-TW" sz="1200" dirty="0">
                <a:solidFill>
                  <a:schemeClr val="tx1"/>
                </a:solidFill>
                <a:latin typeface="Calibri" panose="020F0502020204030204" pitchFamily="34" charset="0"/>
                <a:cs typeface="Calibri" panose="020F0502020204030204" pitchFamily="34" charset="0"/>
              </a:rPr>
              <a:t>specifically,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this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approach</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relies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evaluation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of</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SVA</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properties.</a:t>
            </a:r>
            <a:r>
              <a:rPr lang="zh-TW" altLang="en-US" sz="1200" dirty="0">
                <a:solidFill>
                  <a:schemeClr val="tx1"/>
                </a:solidFill>
                <a:latin typeface="Calibri" panose="020F0502020204030204" pitchFamily="34" charset="0"/>
                <a:cs typeface="Calibri" panose="020F0502020204030204" pitchFamily="34" charset="0"/>
              </a:rPr>
              <a:t> </a:t>
            </a:r>
            <a:endParaRPr lang="en-US" altLang="zh-TW" sz="1200" dirty="0">
              <a:solidFill>
                <a:schemeClr val="tx1"/>
              </a:solidFill>
              <a:latin typeface="Calibri" panose="020F0502020204030204" pitchFamily="34" charset="0"/>
              <a:cs typeface="Calibri" panose="020F0502020204030204" pitchFamily="34" charset="0"/>
            </a:endParaRPr>
          </a:p>
          <a:p>
            <a:r>
              <a:rPr lang="en-US" altLang="zh-TW" sz="1200" dirty="0">
                <a:solidFill>
                  <a:schemeClr val="tx1"/>
                </a:solidFill>
                <a:latin typeface="Calibri" panose="020F0502020204030204" pitchFamily="34" charset="0"/>
                <a:cs typeface="Calibri" panose="020F0502020204030204" pitchFamily="34" charset="0"/>
              </a:rPr>
              <a:t>Previously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all</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properties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completes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our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case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study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of</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multi-v-scale.</a:t>
            </a:r>
            <a:r>
              <a:rPr lang="zh-TW" altLang="en-US" sz="1200" dirty="0">
                <a:solidFill>
                  <a:schemeClr val="tx1"/>
                </a:solidFill>
                <a:latin typeface="Calibri" panose="020F0502020204030204" pitchFamily="34" charset="0"/>
                <a:cs typeface="Calibri" panose="020F0502020204030204" pitchFamily="34" charset="0"/>
              </a:rPr>
              <a:t> </a:t>
            </a:r>
            <a:endParaRPr lang="en-US" altLang="zh-TW" sz="1200"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Namely,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for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each</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property,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model</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checker,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can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either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prove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property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true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for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all</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hardware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traces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or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disprove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property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with</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counterexample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However,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we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scale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larger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design,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model</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checker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may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produce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incomplete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undetermined</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result.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That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due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complexity,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cannot say if a property is always true or false within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time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limit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budge.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can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only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say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property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true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up</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certain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bound on the number of execution cycles from a reset state. </a:t>
            </a:r>
          </a:p>
          <a:p>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While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common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techniques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such</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modularization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induction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can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address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some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of</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these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undetermined</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results,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not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all</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undetermined</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properties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can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resolved</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due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being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complex</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from</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multiple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data</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dependencies.</a:t>
            </a:r>
          </a:p>
          <a:p>
            <a:endParaRPr lang="en-US" altLang="zh-TW" sz="1200" dirty="0">
              <a:solidFill>
                <a:schemeClr val="tx1"/>
              </a:solidFill>
              <a:latin typeface="Calibri" panose="020F0502020204030204" pitchFamily="34" charset="0"/>
              <a:cs typeface="Calibri" panose="020F0502020204030204" pitchFamily="34" charset="0"/>
            </a:endParaRPr>
          </a:p>
          <a:p>
            <a:r>
              <a:rPr lang="en-US" altLang="zh-TW" sz="1200" dirty="0">
                <a:solidFill>
                  <a:schemeClr val="tx1"/>
                </a:solidFill>
                <a:latin typeface="Calibri" panose="020F0502020204030204" pitchFamily="34" charset="0"/>
                <a:cs typeface="Calibri" panose="020F0502020204030204" pitchFamily="34" charset="0"/>
              </a:rPr>
              <a:t>Therefore, for the remaining of the talk, I’ll motivate the case for addressing undetermined outcomes and how we plan to resolve these undetermined outcomes with design for verification.</a:t>
            </a:r>
          </a:p>
          <a:p>
            <a:endParaRPr lang="en-US" altLang="zh-TW" sz="1200"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example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one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where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ordering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between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committing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and</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entering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of</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committed</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store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buffer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CVA6.</a:t>
            </a:r>
            <a:r>
              <a:rPr lang="zh-TW" altLang="en-US" sz="1200" dirty="0">
                <a:solidFill>
                  <a:schemeClr val="tx1"/>
                </a:solidFill>
                <a:latin typeface="Calibri" panose="020F0502020204030204" pitchFamily="34" charset="0"/>
                <a:cs typeface="Calibri" panose="020F0502020204030204" pitchFamily="34" charset="0"/>
              </a:rPr>
              <a:t> </a:t>
            </a:r>
            <a:endParaRPr lang="en-US" altLang="zh-TW" sz="1200" dirty="0">
              <a:solidFill>
                <a:schemeClr val="tx1"/>
              </a:solidFill>
              <a:latin typeface="Calibri" panose="020F0502020204030204" pitchFamily="34" charset="0"/>
              <a:cs typeface="Calibri" panose="020F0502020204030204" pitchFamily="34" charset="0"/>
            </a:endParaRPr>
          </a:p>
          <a:p>
            <a:endParaRPr lang="en-US" altLang="zh-TW" sz="1200" dirty="0">
              <a:solidFill>
                <a:schemeClr val="tx1"/>
              </a:solidFill>
              <a:latin typeface="Calibri" panose="020F0502020204030204" pitchFamily="34" charset="0"/>
              <a:cs typeface="Calibri" panose="020F0502020204030204" pitchFamily="34" charset="0"/>
            </a:endParaRPr>
          </a:p>
          <a:p>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15</a:t>
            </a:fld>
            <a:endParaRPr lang="en-US"/>
          </a:p>
        </p:txBody>
      </p:sp>
    </p:spTree>
    <p:extLst>
      <p:ext uri="{BB962C8B-B14F-4D97-AF65-F5344CB8AC3E}">
        <p14:creationId xmlns:p14="http://schemas.microsoft.com/office/powerpoint/2010/main" val="440223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dirty="0">
                <a:solidFill>
                  <a:schemeClr val="tx1"/>
                </a:solidFill>
                <a:latin typeface="Calibri" panose="020F0502020204030204" pitchFamily="34" charset="0"/>
                <a:cs typeface="Calibri" panose="020F0502020204030204" pitchFamily="34" charset="0"/>
              </a:rPr>
              <a:t>As a concrete example, consider this processor that features store buffer and implements TSO</a:t>
            </a:r>
          </a:p>
          <a:p>
            <a:r>
              <a:rPr lang="en-US" altLang="zh-TW" sz="1200" dirty="0">
                <a:solidFill>
                  <a:schemeClr val="tx1"/>
                </a:solidFill>
                <a:latin typeface="Calibri" panose="020F0502020204030204" pitchFamily="34" charset="0"/>
                <a:cs typeface="Calibri" panose="020F0502020204030204" pitchFamily="34" charset="0"/>
              </a:rPr>
              <a:t>We run rtl2uspec on the processor. // to generate </a:t>
            </a:r>
            <a:r>
              <a:rPr lang="en-US" altLang="zh-TW" sz="1200" dirty="0" err="1">
                <a:solidFill>
                  <a:schemeClr val="tx1"/>
                </a:solidFill>
                <a:latin typeface="Calibri" panose="020F0502020204030204" pitchFamily="34" charset="0"/>
                <a:cs typeface="Calibri" panose="020F0502020204030204" pitchFamily="34" charset="0"/>
              </a:rPr>
              <a:t>overapproximation</a:t>
            </a:r>
            <a:r>
              <a:rPr lang="en-US" altLang="zh-TW" sz="1200" dirty="0">
                <a:solidFill>
                  <a:schemeClr val="tx1"/>
                </a:solidFill>
                <a:latin typeface="Calibri" panose="020F0502020204030204" pitchFamily="34" charset="0"/>
                <a:cs typeface="Calibri" panose="020F0502020204030204" pitchFamily="34" charset="0"/>
              </a:rPr>
              <a:t> of axioms. </a:t>
            </a:r>
          </a:p>
          <a:p>
            <a:r>
              <a:rPr lang="en-US" altLang="zh-TW" sz="1200" dirty="0">
                <a:solidFill>
                  <a:schemeClr val="tx1"/>
                </a:solidFill>
                <a:latin typeface="Calibri" panose="020F0502020204030204" pitchFamily="34" charset="0"/>
                <a:cs typeface="Calibri" panose="020F0502020204030204" pitchFamily="34" charset="0"/>
              </a:rPr>
              <a:t>Different from previous examples, there are now axioms whose corresponding SVA properties return undetermined outcomes by model checker. </a:t>
            </a:r>
          </a:p>
          <a:p>
            <a:r>
              <a:rPr lang="en-US" altLang="zh-TW" sz="1200" dirty="0">
                <a:solidFill>
                  <a:schemeClr val="tx1"/>
                </a:solidFill>
                <a:latin typeface="Calibri" panose="020F0502020204030204" pitchFamily="34" charset="0"/>
                <a:cs typeface="Calibri" panose="020F0502020204030204" pitchFamily="34" charset="0"/>
              </a:rPr>
              <a:t>Say memory has large amount of fan-in, model checker can’t say for sure that SW always updates memory in program order.</a:t>
            </a:r>
          </a:p>
          <a:p>
            <a:r>
              <a:rPr lang="en-US" altLang="zh-TW" sz="1200" dirty="0">
                <a:solidFill>
                  <a:schemeClr val="tx1"/>
                </a:solidFill>
                <a:latin typeface="Calibri" panose="020F0502020204030204" pitchFamily="34" charset="0"/>
                <a:cs typeface="Calibri" panose="020F0502020204030204" pitchFamily="34" charset="0"/>
              </a:rPr>
              <a:t> // stage before store buffer</a:t>
            </a:r>
          </a:p>
          <a:p>
            <a:r>
              <a:rPr lang="en-US" altLang="zh-TW" sz="1200" dirty="0">
                <a:solidFill>
                  <a:schemeClr val="tx1"/>
                </a:solidFill>
                <a:latin typeface="Calibri" panose="020F0502020204030204" pitchFamily="34" charset="0"/>
                <a:cs typeface="Calibri" panose="020F0502020204030204" pitchFamily="34" charset="0"/>
              </a:rPr>
              <a:t>Since we cannot prove them, rtl2uspec cannot include them in the synthesized </a:t>
            </a:r>
            <a:r>
              <a:rPr lang="en-US" altLang="zh-TW" sz="1200" dirty="0" err="1">
                <a:solidFill>
                  <a:schemeClr val="tx1"/>
                </a:solidFill>
                <a:latin typeface="Calibri" panose="020F0502020204030204" pitchFamily="34" charset="0"/>
                <a:cs typeface="Calibri" panose="020F0502020204030204" pitchFamily="34" charset="0"/>
              </a:rPr>
              <a:t>uspec</a:t>
            </a:r>
            <a:r>
              <a:rPr lang="en-US" altLang="zh-TW" sz="1200" dirty="0">
                <a:solidFill>
                  <a:schemeClr val="tx1"/>
                </a:solidFill>
                <a:latin typeface="Calibri" panose="020F0502020204030204" pitchFamily="34" charset="0"/>
                <a:cs typeface="Calibri" panose="020F0502020204030204" pitchFamily="34" charset="0"/>
              </a:rPr>
              <a:t> model </a:t>
            </a:r>
          </a:p>
          <a:p>
            <a:endParaRPr lang="en-US" altLang="zh-TW" sz="1200" dirty="0">
              <a:solidFill>
                <a:schemeClr val="tx1"/>
              </a:solidFill>
              <a:latin typeface="Calibri" panose="020F0502020204030204" pitchFamily="34" charset="0"/>
              <a:cs typeface="Calibri" panose="020F0502020204030204" pitchFamily="34" charset="0"/>
            </a:endParaRPr>
          </a:p>
          <a:p>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16</a:t>
            </a:fld>
            <a:endParaRPr lang="en-US"/>
          </a:p>
        </p:txBody>
      </p:sp>
    </p:spTree>
    <p:extLst>
      <p:ext uri="{BB962C8B-B14F-4D97-AF65-F5344CB8AC3E}">
        <p14:creationId xmlns:p14="http://schemas.microsoft.com/office/powerpoint/2010/main" val="94707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dirty="0">
                <a:solidFill>
                  <a:schemeClr val="tx1"/>
                </a:solidFill>
                <a:latin typeface="Calibri" panose="020F0502020204030204" pitchFamily="34" charset="0"/>
                <a:cs typeface="Calibri" panose="020F0502020204030204" pitchFamily="34" charset="0"/>
              </a:rPr>
              <a:t>Therefore we hand this partial </a:t>
            </a:r>
            <a:r>
              <a:rPr lang="en-US" altLang="zh-TW" sz="1200" dirty="0" err="1">
                <a:solidFill>
                  <a:schemeClr val="tx1"/>
                </a:solidFill>
                <a:latin typeface="Calibri" panose="020F0502020204030204" pitchFamily="34" charset="0"/>
                <a:cs typeface="Calibri" panose="020F0502020204030204" pitchFamily="34" charset="0"/>
              </a:rPr>
              <a:t>uspec</a:t>
            </a:r>
            <a:r>
              <a:rPr lang="en-US" altLang="zh-TW" sz="1200" dirty="0">
                <a:solidFill>
                  <a:schemeClr val="tx1"/>
                </a:solidFill>
                <a:latin typeface="Calibri" panose="020F0502020204030204" pitchFamily="34" charset="0"/>
                <a:cs typeface="Calibri" panose="020F0502020204030204" pitchFamily="34" charset="0"/>
              </a:rPr>
              <a:t> model after discarding the undetermined ordering rule to check tool to verify MCM implementation. </a:t>
            </a:r>
          </a:p>
          <a:p>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In the unfortunate case, Check tool shows this partial </a:t>
            </a:r>
            <a:r>
              <a:rPr lang="en-US" altLang="zh-TW" sz="1200" dirty="0" err="1">
                <a:solidFill>
                  <a:schemeClr val="tx1"/>
                </a:solidFill>
                <a:latin typeface="Calibri" panose="020F0502020204030204" pitchFamily="34" charset="0"/>
                <a:cs typeface="Calibri" panose="020F0502020204030204" pitchFamily="34" charset="0"/>
              </a:rPr>
              <a:t>uspec</a:t>
            </a:r>
            <a:r>
              <a:rPr lang="en-US" altLang="zh-TW" sz="1200" dirty="0">
                <a:solidFill>
                  <a:schemeClr val="tx1"/>
                </a:solidFill>
                <a:latin typeface="Calibri" panose="020F0502020204030204" pitchFamily="34" charset="0"/>
                <a:cs typeface="Calibri" panose="020F0502020204030204" pitchFamily="34" charset="0"/>
              </a:rPr>
              <a:t> that represent this processor now doesn’t satisfy TSO memory model. </a:t>
            </a:r>
          </a:p>
          <a:p>
            <a:r>
              <a:rPr lang="en-US" altLang="zh-TW" sz="1200" dirty="0">
                <a:solidFill>
                  <a:schemeClr val="tx1"/>
                </a:solidFill>
                <a:latin typeface="Calibri" panose="020F0502020204030204" pitchFamily="34" charset="0"/>
                <a:cs typeface="Calibri" panose="020F0502020204030204" pitchFamily="34" charset="0"/>
              </a:rPr>
              <a:t>Namely, </a:t>
            </a:r>
            <a:r>
              <a:rPr lang="en-US" altLang="zh-TW" sz="1200" dirty="0" err="1">
                <a:solidFill>
                  <a:schemeClr val="tx1"/>
                </a:solidFill>
                <a:latin typeface="Calibri" panose="020F0502020204030204" pitchFamily="34" charset="0"/>
                <a:cs typeface="Calibri" panose="020F0502020204030204" pitchFamily="34" charset="0"/>
              </a:rPr>
              <a:t>Checktool</a:t>
            </a:r>
            <a:r>
              <a:rPr lang="en-US" altLang="zh-TW" sz="1200" dirty="0">
                <a:solidFill>
                  <a:schemeClr val="tx1"/>
                </a:solidFill>
                <a:latin typeface="Calibri" panose="020F0502020204030204" pitchFamily="34" charset="0"/>
                <a:cs typeface="Calibri" panose="020F0502020204030204" pitchFamily="34" charset="0"/>
              </a:rPr>
              <a:t> can find a MCM violation where say a forbidden litmus test, one shown on the left, can be observable on the machine, as shown on this acyclic </a:t>
            </a:r>
            <a:r>
              <a:rPr lang="en-US" altLang="zh-TW" sz="1200" dirty="0" err="1">
                <a:solidFill>
                  <a:schemeClr val="tx1"/>
                </a:solidFill>
                <a:latin typeface="Calibri" panose="020F0502020204030204" pitchFamily="34" charset="0"/>
                <a:cs typeface="Calibri" panose="020F0502020204030204" pitchFamily="34" charset="0"/>
              </a:rPr>
              <a:t>uhb</a:t>
            </a:r>
            <a:r>
              <a:rPr lang="en-US" altLang="zh-TW" sz="1200" dirty="0">
                <a:solidFill>
                  <a:schemeClr val="tx1"/>
                </a:solidFill>
                <a:latin typeface="Calibri" panose="020F0502020204030204" pitchFamily="34" charset="0"/>
                <a:cs typeface="Calibri" panose="020F0502020204030204" pitchFamily="34" charset="0"/>
              </a:rPr>
              <a:t> graph.</a:t>
            </a:r>
          </a:p>
          <a:p>
            <a:r>
              <a:rPr lang="en-US" altLang="zh-TW" sz="1200" dirty="0">
                <a:solidFill>
                  <a:schemeClr val="tx1"/>
                </a:solidFill>
                <a:latin typeface="Calibri" panose="020F0502020204030204" pitchFamily="34" charset="0"/>
                <a:cs typeface="Calibri" panose="020F0502020204030204" pitchFamily="34" charset="0"/>
              </a:rPr>
              <a:t>// construct an acyclic </a:t>
            </a:r>
            <a:r>
              <a:rPr lang="en-US" altLang="zh-TW" sz="1200" dirty="0" err="1">
                <a:solidFill>
                  <a:schemeClr val="tx1"/>
                </a:solidFill>
                <a:latin typeface="Calibri" panose="020F0502020204030204" pitchFamily="34" charset="0"/>
                <a:cs typeface="Calibri" panose="020F0502020204030204" pitchFamily="34" charset="0"/>
              </a:rPr>
              <a:t>uhb</a:t>
            </a:r>
            <a:r>
              <a:rPr lang="en-US" altLang="zh-TW" sz="1200" dirty="0">
                <a:solidFill>
                  <a:schemeClr val="tx1"/>
                </a:solidFill>
                <a:latin typeface="Calibri" panose="020F0502020204030204" pitchFamily="34" charset="0"/>
                <a:cs typeface="Calibri" panose="020F0502020204030204" pitchFamily="34" charset="0"/>
              </a:rPr>
              <a:t> graph for this litmus test that implies forbidden result to be observable on the machine </a:t>
            </a:r>
          </a:p>
          <a:p>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There are two possibilities, either this is a real bug in processor design. Or it is likely due to </a:t>
            </a:r>
            <a:r>
              <a:rPr lang="en-US" altLang="zh-TW" sz="1200" dirty="0" err="1">
                <a:solidFill>
                  <a:schemeClr val="tx1"/>
                </a:solidFill>
                <a:latin typeface="Calibri" panose="020F0502020204030204" pitchFamily="34" charset="0"/>
                <a:cs typeface="Calibri" panose="020F0502020204030204" pitchFamily="34" charset="0"/>
              </a:rPr>
              <a:t>uspec</a:t>
            </a:r>
            <a:r>
              <a:rPr lang="en-US" altLang="zh-TW" sz="1200" dirty="0">
                <a:solidFill>
                  <a:schemeClr val="tx1"/>
                </a:solidFill>
                <a:latin typeface="Calibri" panose="020F0502020204030204" pitchFamily="34" charset="0"/>
                <a:cs typeface="Calibri" panose="020F0502020204030204" pitchFamily="34" charset="0"/>
              </a:rPr>
              <a:t> model being partial by missing some ordering relation that are discarded because of undetermined proof outcomes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We can determine the case by taking a look at the axioms discarded earlier.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That is say we can add back undetermined edges and see if we can correct MCM violation. // make MCM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For this litmus test, this indeed make the graph cyclic and can make the MCM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Therefore, to restore the MCM compliance, the axioms corresponding to undetermined properties needs a way to be proven. </a:t>
            </a:r>
          </a:p>
          <a:p>
            <a:r>
              <a:rPr lang="en-US" altLang="zh-TW" sz="1200" dirty="0">
                <a:solidFill>
                  <a:schemeClr val="tx1"/>
                </a:solidFill>
                <a:latin typeface="Calibri" panose="020F0502020204030204" pitchFamily="34" charset="0"/>
                <a:cs typeface="Calibri" panose="020F0502020204030204" pitchFamily="34" charset="0"/>
              </a:rPr>
              <a:t>But how can we address this hard-to-prove properties when it is too complex to be proven statically by </a:t>
            </a:r>
            <a:r>
              <a:rPr lang="en-US" altLang="zh-TW" sz="1200" dirty="0" err="1">
                <a:solidFill>
                  <a:schemeClr val="tx1"/>
                </a:solidFill>
                <a:latin typeface="Calibri" panose="020F0502020204030204" pitchFamily="34" charset="0"/>
                <a:cs typeface="Calibri" panose="020F0502020204030204" pitchFamily="34" charset="0"/>
              </a:rPr>
              <a:t>jaspergold</a:t>
            </a:r>
            <a:r>
              <a:rPr lang="en-US" altLang="zh-TW" sz="1200" dirty="0">
                <a:solidFill>
                  <a:schemeClr val="tx1"/>
                </a:solidFill>
                <a:latin typeface="Calibri" panose="020F0502020204030204" pitchFamily="34" charset="0"/>
                <a:cs typeface="Calibri" panose="020F0502020204030204" pitchFamily="34" charset="0"/>
              </a:rPr>
              <a:t>? // we don’t have enough time to evaluate the property for a long time?</a:t>
            </a:r>
            <a:endParaRPr lang="en-US" sz="1200" dirty="0">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7A2A8751-AC65-0D42-A8B1-352300EA94F0}" type="slidenum">
              <a:rPr lang="en-US" smtClean="0"/>
              <a:t>17</a:t>
            </a:fld>
            <a:endParaRPr lang="en-US"/>
          </a:p>
        </p:txBody>
      </p:sp>
    </p:spTree>
    <p:extLst>
      <p:ext uri="{BB962C8B-B14F-4D97-AF65-F5344CB8AC3E}">
        <p14:creationId xmlns:p14="http://schemas.microsoft.com/office/powerpoint/2010/main" val="3927146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dirty="0">
                <a:solidFill>
                  <a:schemeClr val="tx1"/>
                </a:solidFill>
                <a:latin typeface="Calibri" panose="020F0502020204030204" pitchFamily="34" charset="0"/>
                <a:cs typeface="Calibri" panose="020F0502020204030204" pitchFamily="34" charset="0"/>
              </a:rPr>
              <a:t>We propose here to make the use of verifiable monitor that checks for difficult-to-prove properties at runtime.</a:t>
            </a:r>
            <a:r>
              <a:rPr lang="zh-TW" altLang="en-US" sz="1200" dirty="0">
                <a:solidFill>
                  <a:schemeClr val="tx1"/>
                </a:solidFill>
                <a:latin typeface="Calibri" panose="020F0502020204030204" pitchFamily="34" charset="0"/>
                <a:cs typeface="Calibri" panose="020F0502020204030204" pitchFamily="34" charset="0"/>
              </a:rPr>
              <a:t> </a:t>
            </a:r>
            <a:endParaRPr lang="en-US" altLang="zh-TW" sz="1200" dirty="0">
              <a:solidFill>
                <a:schemeClr val="tx1"/>
              </a:solidFill>
              <a:latin typeface="Calibri" panose="020F0502020204030204" pitchFamily="34" charset="0"/>
              <a:cs typeface="Calibri" panose="020F0502020204030204" pitchFamily="34" charset="0"/>
            </a:endParaRPr>
          </a:p>
          <a:p>
            <a:r>
              <a:rPr lang="en-US" altLang="zh-TW" sz="1200" dirty="0">
                <a:solidFill>
                  <a:schemeClr val="tx1"/>
                </a:solidFill>
                <a:latin typeface="Calibri" panose="020F0502020204030204" pitchFamily="34" charset="0"/>
                <a:cs typeface="Calibri" panose="020F0502020204030204" pitchFamily="34" charset="0"/>
              </a:rPr>
              <a:t>Specifically,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for an undetermined ordering relation, we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modify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design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adding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small</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finite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machine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that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preserves the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ordering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between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two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events,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by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raising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flag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flushing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the</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processor</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when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it</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detects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ordering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violation</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during</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runtime.</a:t>
            </a:r>
            <a:r>
              <a:rPr lang="zh-TW" altLang="en-US" sz="1200" dirty="0">
                <a:solidFill>
                  <a:schemeClr val="tx1"/>
                </a:solidFill>
                <a:latin typeface="Calibri" panose="020F0502020204030204" pitchFamily="34" charset="0"/>
                <a:cs typeface="Calibri" panose="020F0502020204030204" pitchFamily="34" charset="0"/>
              </a:rPr>
              <a:t> </a:t>
            </a:r>
            <a:endParaRPr lang="en-US" altLang="zh-TW" sz="1200" dirty="0">
              <a:solidFill>
                <a:schemeClr val="tx1"/>
              </a:solidFill>
              <a:latin typeface="Calibri" panose="020F0502020204030204" pitchFamily="34" charset="0"/>
              <a:cs typeface="Calibri" panose="020F0502020204030204" pitchFamily="34" charset="0"/>
            </a:endParaRPr>
          </a:p>
          <a:p>
            <a:r>
              <a:rPr lang="en-US" altLang="zh-TW" sz="1200" dirty="0">
                <a:solidFill>
                  <a:schemeClr val="tx1"/>
                </a:solidFill>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Together, in pre-silicon design phase, we can statically and separately verify the monitor to always correctly monitor ordering between two events using model checker.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And thus the undermined rules can be used to construct </a:t>
            </a:r>
            <a:r>
              <a:rPr lang="en-US" altLang="zh-TW" sz="1200" dirty="0" err="1">
                <a:solidFill>
                  <a:schemeClr val="tx1"/>
                </a:solidFill>
                <a:latin typeface="Calibri" panose="020F0502020204030204" pitchFamily="34" charset="0"/>
                <a:cs typeface="Calibri" panose="020F0502020204030204" pitchFamily="34" charset="0"/>
              </a:rPr>
              <a:t>uspec</a:t>
            </a:r>
            <a:r>
              <a:rPr lang="en-US" altLang="zh-TW" sz="1200" dirty="0">
                <a:solidFill>
                  <a:schemeClr val="tx1"/>
                </a:solidFill>
                <a:latin typeface="Calibri" panose="020F0502020204030204" pitchFamily="34" charset="0"/>
                <a:cs typeface="Calibri" panose="020F0502020204030204" pitchFamily="34" charset="0"/>
              </a:rPr>
              <a:t> model, on which Check tool can verify the processor complies with ISA-level . </a:t>
            </a:r>
          </a:p>
          <a:p>
            <a:r>
              <a:rPr lang="en-US" sz="1200" dirty="0">
                <a:solidFill>
                  <a:schemeClr val="tx1"/>
                </a:solidFill>
                <a:latin typeface="Calibri" panose="020F0502020204030204" pitchFamily="34" charset="0"/>
                <a:cs typeface="Calibri" panose="020F0502020204030204" pitchFamily="34" charset="0"/>
              </a:rPr>
              <a:t>Hence, such a design-for-verification could be a potential solution to the bounded proof to which the industry has been stuck with. </a:t>
            </a:r>
          </a:p>
          <a:p>
            <a:endParaRPr lang="en-US" sz="1200"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In the runtime, that is post-silicon, these undetermined edges are now guarantee to be preserved by the monitors. </a:t>
            </a:r>
          </a:p>
          <a:p>
            <a:endParaRPr lang="en-US" sz="1200" dirty="0">
              <a:solidFill>
                <a:schemeClr val="tx1"/>
              </a:solidFill>
              <a:latin typeface="Calibri" panose="020F0502020204030204" pitchFamily="34" charset="0"/>
              <a:cs typeface="Calibri" panose="020F0502020204030204" pitchFamily="34" charset="0"/>
            </a:endParaRPr>
          </a:p>
          <a:p>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18</a:t>
            </a:fld>
            <a:endParaRPr lang="en-US"/>
          </a:p>
        </p:txBody>
      </p:sp>
    </p:spTree>
    <p:extLst>
      <p:ext uri="{BB962C8B-B14F-4D97-AF65-F5344CB8AC3E}">
        <p14:creationId xmlns:p14="http://schemas.microsoft.com/office/powerpoint/2010/main" val="163162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So now we need a verifiable runtime monitor that has low overhead in area/power/performanc.</a:t>
            </a:r>
          </a:p>
          <a:p>
            <a:r>
              <a:rPr lang="en-TW" dirty="0"/>
              <a:t>Prior work has already proposed a framework that is able to generate correct-by-construction runtime monitor that checks for a given formula expressed in linear temporal logic. </a:t>
            </a:r>
          </a:p>
          <a:p>
            <a:r>
              <a:rPr lang="en-TW" dirty="0"/>
              <a:t>Their case study shows a good results in area and power. </a:t>
            </a:r>
          </a:p>
          <a:p>
            <a:r>
              <a:rPr lang="en-TW" dirty="0"/>
              <a:t>=====</a:t>
            </a:r>
          </a:p>
          <a:p>
            <a:r>
              <a:rPr lang="en-TW"/>
              <a:t>Another potential issue is whether the events we are monitoring are far away from each other, and thus we have to instantiate the monitor on module that is highest in hierarchy, and mointor two events at two cores and thus requires long wires comming out of cores.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a:t>
            </a:r>
          </a:p>
          <a:p>
            <a:r>
              <a:rPr lang="en-TW" dirty="0"/>
              <a:t>In rtl2uspec, the ordering relation it generates are localized, meaning every ordering relation are concerened with update events on state elements that are at most one flip-flop away and thus the monitor should be instantites locally in a module or within a pipeline statge only. And therefore we should will not have such issue thanks to the design of rtl2uspec and the ordering relation. </a:t>
            </a:r>
          </a:p>
        </p:txBody>
      </p:sp>
      <p:sp>
        <p:nvSpPr>
          <p:cNvPr id="4" name="Slide Number Placeholder 3"/>
          <p:cNvSpPr>
            <a:spLocks noGrp="1"/>
          </p:cNvSpPr>
          <p:nvPr>
            <p:ph type="sldNum" sz="quarter" idx="5"/>
          </p:nvPr>
        </p:nvSpPr>
        <p:spPr/>
        <p:txBody>
          <a:bodyPr/>
          <a:lstStyle/>
          <a:p>
            <a:fld id="{7A2A8751-AC65-0D42-A8B1-352300EA94F0}" type="slidenum">
              <a:rPr lang="en-US" smtClean="0"/>
              <a:t>19</a:t>
            </a:fld>
            <a:endParaRPr lang="en-US"/>
          </a:p>
        </p:txBody>
      </p:sp>
    </p:spTree>
    <p:extLst>
      <p:ext uri="{BB962C8B-B14F-4D97-AF65-F5344CB8AC3E}">
        <p14:creationId xmlns:p14="http://schemas.microsoft.com/office/powerpoint/2010/main" val="411383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0" dirty="0"/>
              <a:t>Let’s</a:t>
            </a:r>
            <a:r>
              <a:rPr lang="zh-TW" altLang="en-US" b="0" dirty="0"/>
              <a:t> </a:t>
            </a:r>
            <a:r>
              <a:rPr lang="en-US" altLang="zh-TW" b="0" dirty="0"/>
              <a:t>consider</a:t>
            </a:r>
            <a:r>
              <a:rPr lang="zh-TW" altLang="en-US" b="0" dirty="0"/>
              <a:t> </a:t>
            </a:r>
            <a:r>
              <a:rPr lang="en-US" altLang="zh-TW" b="0" dirty="0"/>
              <a:t>a</a:t>
            </a:r>
            <a:r>
              <a:rPr lang="zh-TW" altLang="en-US" b="0" dirty="0"/>
              <a:t> </a:t>
            </a:r>
            <a:r>
              <a:rPr lang="en-TW" b="0" dirty="0"/>
              <a:t>concurrent program where two cores share memory at address x and y</a:t>
            </a:r>
            <a:r>
              <a:rPr lang="en-US" b="0" dirty="0"/>
              <a:t>. C</a:t>
            </a:r>
            <a:r>
              <a:rPr lang="en-TW" b="0" dirty="0"/>
              <a:t>ore 0 writes </a:t>
            </a:r>
            <a:r>
              <a:rPr lang="en-US" b="0" dirty="0"/>
              <a:t>1 </a:t>
            </a:r>
            <a:r>
              <a:rPr lang="en-TW" b="0" dirty="0"/>
              <a:t>to x and then </a:t>
            </a:r>
            <a:r>
              <a:rPr lang="en-US" b="0" dirty="0"/>
              <a:t>1 to </a:t>
            </a:r>
            <a:r>
              <a:rPr lang="en-TW" b="0" dirty="0"/>
              <a:t>y</a:t>
            </a:r>
            <a:r>
              <a:rPr lang="en-US" b="0" dirty="0"/>
              <a:t>. C</a:t>
            </a:r>
            <a:r>
              <a:rPr lang="en-TW" b="0" dirty="0"/>
              <a:t>ore 1 prints conditionally</a:t>
            </a:r>
            <a:r>
              <a:rPr lang="en-US" b="0" dirty="0"/>
              <a:t> depending on the values it reads for </a:t>
            </a:r>
            <a:r>
              <a:rPr lang="en-TW" b="0" dirty="0"/>
              <a:t>y and x respectively. </a:t>
            </a:r>
          </a:p>
          <a:p>
            <a:r>
              <a:rPr lang="en-US" altLang="zh-TW" dirty="0"/>
              <a:t>Depending</a:t>
            </a:r>
            <a:r>
              <a:rPr lang="zh-TW" altLang="en-US" dirty="0"/>
              <a:t> </a:t>
            </a:r>
            <a:r>
              <a:rPr lang="en-US" altLang="zh-TW" dirty="0"/>
              <a:t>on</a:t>
            </a:r>
            <a:r>
              <a:rPr lang="zh-TW" altLang="en-US" dirty="0"/>
              <a:t> </a:t>
            </a:r>
            <a:r>
              <a:rPr lang="en-US" altLang="zh-TW" dirty="0"/>
              <a:t>the</a:t>
            </a:r>
            <a:r>
              <a:rPr lang="zh-TW" altLang="en-US" dirty="0"/>
              <a:t> </a:t>
            </a:r>
            <a:r>
              <a:rPr lang="en-US" altLang="zh-TW" dirty="0" err="1"/>
              <a:t>interleavings</a:t>
            </a:r>
            <a:r>
              <a:rPr lang="zh-TW" altLang="en-US" dirty="0"/>
              <a:t> </a:t>
            </a:r>
            <a:r>
              <a:rPr lang="en-US" altLang="zh-TW" dirty="0"/>
              <a:t>of</a:t>
            </a:r>
            <a:r>
              <a:rPr lang="zh-TW" altLang="en-US" dirty="0"/>
              <a:t> </a:t>
            </a:r>
            <a:r>
              <a:rPr lang="en-US" altLang="zh-TW" dirty="0"/>
              <a:t>threads,</a:t>
            </a:r>
            <a:r>
              <a:rPr lang="zh-TW" altLang="en-US" dirty="0"/>
              <a:t> </a:t>
            </a:r>
            <a:r>
              <a:rPr lang="en-US" altLang="zh-TW" dirty="0"/>
              <a:t>we</a:t>
            </a:r>
            <a:r>
              <a:rPr lang="zh-TW" altLang="en-US" dirty="0"/>
              <a:t> </a:t>
            </a:r>
            <a:r>
              <a:rPr lang="en-US" altLang="zh-TW" dirty="0"/>
              <a:t>may</a:t>
            </a:r>
            <a:r>
              <a:rPr lang="zh-TW" altLang="en-US" dirty="0"/>
              <a:t> </a:t>
            </a:r>
            <a:r>
              <a:rPr lang="en-US" altLang="zh-TW" dirty="0"/>
              <a:t>see</a:t>
            </a:r>
            <a:r>
              <a:rPr lang="zh-TW" altLang="en-US" dirty="0"/>
              <a:t> </a:t>
            </a:r>
            <a:r>
              <a:rPr lang="en-US" altLang="zh-TW" dirty="0"/>
              <a:t>different</a:t>
            </a:r>
            <a:r>
              <a:rPr lang="zh-TW" altLang="en-US" dirty="0"/>
              <a:t> </a:t>
            </a:r>
            <a:r>
              <a:rPr lang="en-US" altLang="zh-TW" dirty="0"/>
              <a:t>results,</a:t>
            </a:r>
            <a:r>
              <a:rPr lang="zh-TW" altLang="en-US" dirty="0"/>
              <a:t> </a:t>
            </a:r>
            <a:r>
              <a:rPr lang="en-US" altLang="zh-TW" dirty="0"/>
              <a:t>such</a:t>
            </a:r>
            <a:r>
              <a:rPr lang="zh-TW" altLang="en-US" dirty="0"/>
              <a:t> </a:t>
            </a:r>
            <a:r>
              <a:rPr lang="en-US" altLang="zh-TW" dirty="0"/>
              <a:t>as</a:t>
            </a:r>
            <a:r>
              <a:rPr lang="zh-TW" altLang="en-US" dirty="0"/>
              <a:t> </a:t>
            </a:r>
            <a:r>
              <a:rPr lang="en-US" altLang="zh-TW" dirty="0"/>
              <a:t>only</a:t>
            </a:r>
            <a:r>
              <a:rPr lang="zh-TW" altLang="en-US" dirty="0"/>
              <a:t> </a:t>
            </a:r>
            <a:r>
              <a:rPr lang="en-US" altLang="zh-TW" dirty="0"/>
              <a:t>world</a:t>
            </a:r>
            <a:r>
              <a:rPr lang="zh-TW" altLang="en-US" dirty="0"/>
              <a:t> </a:t>
            </a:r>
            <a:r>
              <a:rPr lang="en-US" altLang="zh-TW" dirty="0"/>
              <a:t>is</a:t>
            </a:r>
            <a:r>
              <a:rPr lang="zh-TW" altLang="en-US" dirty="0"/>
              <a:t> </a:t>
            </a:r>
            <a:r>
              <a:rPr lang="en-US" altLang="zh-TW" dirty="0"/>
              <a:t>printed.</a:t>
            </a:r>
            <a:r>
              <a:rPr lang="zh-TW" altLang="en-US" dirty="0"/>
              <a:t>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p>
          <a:p>
            <a:r>
              <a:rPr lang="en-US" altLang="zh-TW" dirty="0"/>
              <a:t>More</a:t>
            </a:r>
            <a:r>
              <a:rPr lang="zh-TW" altLang="en-US" dirty="0"/>
              <a:t> </a:t>
            </a:r>
            <a:r>
              <a:rPr lang="en-US" altLang="zh-TW" dirty="0"/>
              <a:t>importantly,</a:t>
            </a:r>
            <a:r>
              <a:rPr lang="zh-TW" altLang="en-US" dirty="0"/>
              <a:t> </a:t>
            </a:r>
            <a:r>
              <a:rPr lang="en-US" altLang="zh-TW" dirty="0"/>
              <a:t>the</a:t>
            </a:r>
            <a:r>
              <a:rPr lang="zh-TW" altLang="en-US" dirty="0"/>
              <a:t> </a:t>
            </a:r>
            <a:r>
              <a:rPr lang="en-US" altLang="zh-TW" dirty="0"/>
              <a:t>results</a:t>
            </a:r>
            <a:r>
              <a:rPr lang="zh-TW" altLang="en-US" dirty="0"/>
              <a:t> </a:t>
            </a:r>
            <a:r>
              <a:rPr lang="en-US" altLang="zh-TW" dirty="0"/>
              <a:t>also</a:t>
            </a:r>
            <a:r>
              <a:rPr lang="zh-TW" altLang="en-US" dirty="0"/>
              <a:t> </a:t>
            </a:r>
            <a:r>
              <a:rPr lang="en-US" altLang="zh-TW" dirty="0"/>
              <a:t>depends</a:t>
            </a:r>
            <a:r>
              <a:rPr lang="zh-TW" altLang="en-US" dirty="0"/>
              <a:t> </a:t>
            </a:r>
            <a:r>
              <a:rPr lang="en-US" altLang="zh-TW" dirty="0"/>
              <a:t>on</a:t>
            </a:r>
            <a:r>
              <a:rPr lang="zh-TW" altLang="en-US" dirty="0"/>
              <a:t> </a:t>
            </a:r>
            <a:r>
              <a:rPr lang="en-US" altLang="zh-TW" dirty="0"/>
              <a:t>the</a:t>
            </a:r>
            <a:r>
              <a:rPr lang="zh-TW" altLang="en-US" dirty="0"/>
              <a:t> </a:t>
            </a:r>
            <a:r>
              <a:rPr lang="en-US" altLang="zh-TW" dirty="0"/>
              <a:t>memory</a:t>
            </a:r>
            <a:r>
              <a:rPr lang="zh-TW" altLang="en-US" dirty="0"/>
              <a:t> </a:t>
            </a:r>
            <a:r>
              <a:rPr lang="en-US" altLang="zh-TW" dirty="0"/>
              <a:t>consistency</a:t>
            </a:r>
            <a:r>
              <a:rPr lang="zh-TW" altLang="en-US" dirty="0"/>
              <a:t> </a:t>
            </a:r>
            <a:r>
              <a:rPr lang="en-US" altLang="zh-TW" dirty="0"/>
              <a:t>model or</a:t>
            </a:r>
            <a:r>
              <a:rPr lang="zh-TW" altLang="en-US" dirty="0"/>
              <a:t> </a:t>
            </a:r>
            <a:r>
              <a:rPr lang="en-US" altLang="zh-TW" dirty="0"/>
              <a:t>MCM</a:t>
            </a:r>
            <a:r>
              <a:rPr lang="zh-TW" altLang="en-US" dirty="0"/>
              <a:t> </a:t>
            </a:r>
            <a:r>
              <a:rPr lang="en-US" altLang="zh-TW" dirty="0"/>
              <a:t>of</a:t>
            </a:r>
            <a:r>
              <a:rPr lang="zh-TW" altLang="en-US" dirty="0"/>
              <a:t> </a:t>
            </a:r>
            <a:r>
              <a:rPr lang="en-US" altLang="zh-TW" dirty="0"/>
              <a:t>the</a:t>
            </a:r>
            <a:r>
              <a:rPr lang="zh-TW" altLang="en-US" dirty="0"/>
              <a:t> </a:t>
            </a:r>
            <a:r>
              <a:rPr lang="en-US" altLang="zh-TW" dirty="0"/>
              <a:t>hardware</a:t>
            </a:r>
            <a:r>
              <a:rPr lang="zh-TW" altLang="en-US" dirty="0"/>
              <a:t> </a:t>
            </a:r>
            <a:r>
              <a:rPr lang="en-US" altLang="zh-TW" dirty="0"/>
              <a:t>on</a:t>
            </a:r>
            <a:r>
              <a:rPr lang="zh-TW" altLang="en-US" dirty="0"/>
              <a:t> </a:t>
            </a:r>
            <a:r>
              <a:rPr lang="en-US" altLang="zh-TW" dirty="0"/>
              <a:t>which</a:t>
            </a:r>
            <a:r>
              <a:rPr lang="zh-TW" altLang="en-US" dirty="0"/>
              <a:t> </a:t>
            </a:r>
            <a:r>
              <a:rPr lang="en-US" altLang="zh-TW" dirty="0"/>
              <a:t>this</a:t>
            </a:r>
            <a:r>
              <a:rPr lang="zh-TW" altLang="en-US" dirty="0"/>
              <a:t> </a:t>
            </a:r>
            <a:r>
              <a:rPr lang="en-US" altLang="zh-TW" dirty="0"/>
              <a:t>program</a:t>
            </a:r>
            <a:r>
              <a:rPr lang="zh-TW" altLang="en-US" dirty="0"/>
              <a:t> </a:t>
            </a:r>
            <a:r>
              <a:rPr lang="en-US" altLang="zh-TW" dirty="0"/>
              <a:t>is</a:t>
            </a:r>
            <a:r>
              <a:rPr lang="zh-TW" altLang="en-US" dirty="0"/>
              <a:t> </a:t>
            </a:r>
            <a:r>
              <a:rPr lang="en-US" altLang="zh-TW" dirty="0"/>
              <a:t>run.</a:t>
            </a:r>
            <a:r>
              <a:rPr lang="zh-TW" altLang="en-US" dirty="0"/>
              <a:t> </a:t>
            </a:r>
            <a:endParaRPr lang="en-US" altLang="zh-TW" dirty="0"/>
          </a:p>
          <a:p>
            <a:r>
              <a:rPr lang="en-US" altLang="zh-TW" dirty="0"/>
              <a:t>For</a:t>
            </a:r>
            <a:r>
              <a:rPr lang="zh-TW" altLang="en-US" dirty="0"/>
              <a:t> </a:t>
            </a:r>
            <a:r>
              <a:rPr lang="en-US" altLang="zh-TW" dirty="0"/>
              <a:t>example,</a:t>
            </a:r>
            <a:r>
              <a:rPr lang="zh-TW" altLang="en-US" dirty="0"/>
              <a:t> </a:t>
            </a:r>
            <a:r>
              <a:rPr lang="en-US" altLang="zh-TW" dirty="0"/>
              <a:t>the</a:t>
            </a:r>
            <a:r>
              <a:rPr lang="zh-TW" altLang="en-US" dirty="0"/>
              <a:t> </a:t>
            </a:r>
            <a:r>
              <a:rPr lang="en-US" altLang="zh-TW" dirty="0"/>
              <a:t>result</a:t>
            </a:r>
            <a:r>
              <a:rPr lang="zh-TW" altLang="en-US" dirty="0"/>
              <a:t> </a:t>
            </a:r>
            <a:r>
              <a:rPr lang="en-US" altLang="zh-TW" dirty="0"/>
              <a:t>of</a:t>
            </a:r>
            <a:r>
              <a:rPr lang="zh-TW" altLang="en-US" dirty="0"/>
              <a:t> </a:t>
            </a:r>
            <a:r>
              <a:rPr lang="en-US" altLang="zh-TW" dirty="0"/>
              <a:t>only</a:t>
            </a:r>
            <a:r>
              <a:rPr lang="zh-TW" altLang="en-US" dirty="0"/>
              <a:t> </a:t>
            </a:r>
            <a:r>
              <a:rPr lang="en-US" altLang="zh-TW" dirty="0"/>
              <a:t>“hello”</a:t>
            </a:r>
            <a:r>
              <a:rPr lang="zh-TW" altLang="en-US" dirty="0"/>
              <a:t> </a:t>
            </a:r>
            <a:r>
              <a:rPr lang="en-US" altLang="zh-TW" dirty="0"/>
              <a:t>printed</a:t>
            </a:r>
            <a:r>
              <a:rPr lang="zh-TW" altLang="en-US" dirty="0"/>
              <a:t> </a:t>
            </a:r>
            <a:r>
              <a:rPr lang="en-US" altLang="zh-TW" dirty="0"/>
              <a:t>is</a:t>
            </a:r>
            <a:r>
              <a:rPr lang="zh-TW" altLang="en-US" dirty="0"/>
              <a:t> </a:t>
            </a:r>
            <a:r>
              <a:rPr lang="en-US" altLang="zh-TW" dirty="0"/>
              <a:t>permitted</a:t>
            </a:r>
            <a:r>
              <a:rPr lang="zh-TW" altLang="en-US" dirty="0"/>
              <a:t> </a:t>
            </a:r>
            <a:r>
              <a:rPr lang="en-US" altLang="zh-TW" dirty="0"/>
              <a:t>on</a:t>
            </a:r>
            <a:r>
              <a:rPr lang="zh-TW" altLang="en-US" dirty="0"/>
              <a:t> </a:t>
            </a:r>
            <a:r>
              <a:rPr lang="en-US" altLang="zh-TW" dirty="0"/>
              <a:t>Arm</a:t>
            </a:r>
            <a:r>
              <a:rPr lang="zh-TW" altLang="en-US" dirty="0"/>
              <a:t> </a:t>
            </a:r>
            <a:r>
              <a:rPr lang="en-US" altLang="zh-TW" dirty="0"/>
              <a:t>machines</a:t>
            </a:r>
            <a:r>
              <a:rPr lang="zh-TW" altLang="en-US" dirty="0"/>
              <a:t> </a:t>
            </a:r>
            <a:r>
              <a:rPr lang="en-US" altLang="zh-TW" dirty="0"/>
              <a:t>but</a:t>
            </a:r>
            <a:r>
              <a:rPr lang="zh-TW" altLang="en-US" dirty="0"/>
              <a:t> </a:t>
            </a:r>
            <a:r>
              <a:rPr lang="en-US" altLang="zh-TW" dirty="0"/>
              <a:t>forbidden</a:t>
            </a:r>
            <a:r>
              <a:rPr lang="zh-TW" altLang="en-US" dirty="0"/>
              <a:t> </a:t>
            </a:r>
            <a:r>
              <a:rPr lang="en-US" altLang="zh-TW" dirty="0"/>
              <a:t>on</a:t>
            </a:r>
            <a:r>
              <a:rPr lang="zh-TW" altLang="en-US" dirty="0"/>
              <a:t> </a:t>
            </a:r>
            <a:r>
              <a:rPr lang="en-US" altLang="zh-TW" dirty="0"/>
              <a:t>intel</a:t>
            </a:r>
            <a:r>
              <a:rPr lang="zh-TW" altLang="en-US" dirty="0"/>
              <a:t> </a:t>
            </a:r>
            <a:r>
              <a:rPr lang="en-US" altLang="zh-TW" dirty="0"/>
              <a:t>processors,</a:t>
            </a:r>
            <a:r>
              <a:rPr lang="zh-TW" altLang="en-US" dirty="0"/>
              <a:t> </a:t>
            </a:r>
            <a:r>
              <a:rPr lang="en-US" altLang="zh-TW" dirty="0"/>
              <a:t>as</a:t>
            </a:r>
            <a:r>
              <a:rPr lang="zh-TW" altLang="en-US" dirty="0"/>
              <a:t> </a:t>
            </a:r>
            <a:r>
              <a:rPr lang="en-US" altLang="zh-TW" dirty="0"/>
              <a:t>ARM memory model permits reordering of store instruction whereas x86-TSO disallow reordering. </a:t>
            </a:r>
          </a:p>
          <a:p>
            <a:r>
              <a:rPr lang="en-US" altLang="zh-TW" dirty="0"/>
              <a:t>That</a:t>
            </a:r>
            <a:r>
              <a:rPr lang="zh-TW" altLang="en-US" dirty="0"/>
              <a:t> </a:t>
            </a:r>
            <a:r>
              <a:rPr lang="en-US" altLang="zh-TW" dirty="0"/>
              <a:t>is,</a:t>
            </a:r>
            <a:r>
              <a:rPr lang="zh-TW" altLang="en-US" dirty="0"/>
              <a:t> </a:t>
            </a:r>
            <a:r>
              <a:rPr lang="en-US" b="0" dirty="0"/>
              <a:t>MCMs</a:t>
            </a:r>
            <a:r>
              <a:rPr lang="en-TW" b="0" dirty="0"/>
              <a:t> restrict</a:t>
            </a:r>
            <a:r>
              <a:rPr lang="en-US" b="0" dirty="0"/>
              <a:t> the </a:t>
            </a:r>
            <a:r>
              <a:rPr lang="en-TW" b="0" dirty="0"/>
              <a:t>ordering and visibility of share</a:t>
            </a:r>
            <a:r>
              <a:rPr lang="en-US" b="0" dirty="0"/>
              <a:t>d</a:t>
            </a:r>
            <a:r>
              <a:rPr lang="en-TW" b="0" dirty="0"/>
              <a:t> memory access</a:t>
            </a:r>
            <a:r>
              <a:rPr lang="en-US" b="0" dirty="0"/>
              <a:t>es</a:t>
            </a:r>
            <a:r>
              <a:rPr lang="en-TW" b="0" dirty="0"/>
              <a:t> on a multiprocessor, and therefore the outcome of program.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endParaRPr lang="en-TW" b="0" dirty="0"/>
          </a:p>
          <a:p>
            <a:r>
              <a:rPr lang="en-US" b="0" dirty="0"/>
              <a:t>Since microarchitectures must correctly implement the MCMs specified by their ISAs to correctly execute parallel programs, a question is: </a:t>
            </a:r>
            <a:r>
              <a:rPr lang="en-TW" b="0" dirty="0"/>
              <a:t>how do we verify </a:t>
            </a:r>
            <a:r>
              <a:rPr lang="en-US" b="0" dirty="0"/>
              <a:t>that a specific microarchitecture</a:t>
            </a:r>
            <a:r>
              <a:rPr lang="en-TW" b="0" dirty="0"/>
              <a:t> </a:t>
            </a:r>
            <a:r>
              <a:rPr lang="en-US" b="0" dirty="0"/>
              <a:t>indeed</a:t>
            </a:r>
            <a:r>
              <a:rPr lang="en-TW" b="0" dirty="0"/>
              <a:t> implements </a:t>
            </a:r>
            <a:r>
              <a:rPr lang="en-US" b="0" dirty="0"/>
              <a:t>a given</a:t>
            </a:r>
            <a:r>
              <a:rPr lang="en-TW" b="0" dirty="0"/>
              <a:t> MCM? </a:t>
            </a:r>
          </a:p>
          <a:p>
            <a:endParaRPr lang="en-US" altLang="zh-TW" dirty="0"/>
          </a:p>
        </p:txBody>
      </p:sp>
      <p:sp>
        <p:nvSpPr>
          <p:cNvPr id="4" name="Slide Number Placeholder 3"/>
          <p:cNvSpPr>
            <a:spLocks noGrp="1"/>
          </p:cNvSpPr>
          <p:nvPr>
            <p:ph type="sldNum" sz="quarter" idx="5"/>
          </p:nvPr>
        </p:nvSpPr>
        <p:spPr/>
        <p:txBody>
          <a:bodyPr/>
          <a:lstStyle/>
          <a:p>
            <a:fld id="{7A2A8751-AC65-0D42-A8B1-352300EA94F0}" type="slidenum">
              <a:rPr lang="en-US" smtClean="0"/>
              <a:t>2</a:t>
            </a:fld>
            <a:endParaRPr lang="en-US"/>
          </a:p>
        </p:txBody>
      </p:sp>
    </p:spTree>
    <p:extLst>
      <p:ext uri="{BB962C8B-B14F-4D97-AF65-F5344CB8AC3E}">
        <p14:creationId xmlns:p14="http://schemas.microsoft.com/office/powerpoint/2010/main" val="2834120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20</a:t>
            </a:fld>
            <a:endParaRPr lang="en-US"/>
          </a:p>
        </p:txBody>
      </p:sp>
    </p:spTree>
    <p:extLst>
      <p:ext uri="{BB962C8B-B14F-4D97-AF65-F5344CB8AC3E}">
        <p14:creationId xmlns:p14="http://schemas.microsoft.com/office/powerpoint/2010/main" val="3963193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dirty="0">
                <a:solidFill>
                  <a:schemeClr val="tx1"/>
                </a:solidFill>
                <a:latin typeface="Calibri" panose="020F0502020204030204" pitchFamily="34" charset="0"/>
                <a:cs typeface="Calibri" panose="020F0502020204030204" pitchFamily="34" charset="0"/>
              </a:rPr>
              <a:t>However one obvious how many such monitors should we add to the design. </a:t>
            </a:r>
          </a:p>
          <a:p>
            <a:r>
              <a:rPr lang="en-US" altLang="zh-TW" sz="1200" dirty="0">
                <a:solidFill>
                  <a:schemeClr val="tx1"/>
                </a:solidFill>
                <a:latin typeface="Calibri" panose="020F0502020204030204" pitchFamily="34" charset="0"/>
                <a:cs typeface="Calibri" panose="020F0502020204030204" pitchFamily="34" charset="0"/>
              </a:rPr>
              <a:t>As mention, original rtl2uspec takes a rather brute force way by generating and proving all ordering relations between pairs of state updates it derives from the netlist</a:t>
            </a:r>
          </a:p>
          <a:p>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That is, there may be some ordering relations regarding instruction execution not necessarily required to have MCM ordering rule s to be upheld. </a:t>
            </a:r>
          </a:p>
          <a:p>
            <a:r>
              <a:rPr lang="en-US" altLang="zh-TW" sz="1200" dirty="0">
                <a:solidFill>
                  <a:schemeClr val="tx1"/>
                </a:solidFill>
                <a:latin typeface="Calibri" panose="020F0502020204030204" pitchFamily="34" charset="0"/>
                <a:cs typeface="Calibri" panose="020F0502020204030204" pitchFamily="34" charset="0"/>
              </a:rPr>
              <a:t>Such as the ones highlighted in red circles are not necessary to make the graph cyclic again.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Therefore, we plan to leverage counterexample guided abstraction refinement techniques to find the minimal set of ordering relations that are required to uphold the MCM. </a:t>
            </a:r>
          </a:p>
          <a:p>
            <a:r>
              <a:rPr lang="en-US" altLang="zh-TW" sz="1200" dirty="0">
                <a:solidFill>
                  <a:schemeClr val="tx1"/>
                </a:solidFill>
                <a:latin typeface="Calibri" panose="020F0502020204030204" pitchFamily="34" charset="0"/>
                <a:cs typeface="Calibri" panose="020F0502020204030204" pitchFamily="34" charset="0"/>
              </a:rPr>
              <a:t>Essentially we will develop search procedure to find minimal set of undetermined edges that achieve MCM compliance and use such a result to direct insertion of runtime monitors.</a:t>
            </a:r>
          </a:p>
          <a:p>
            <a:endParaRPr lang="en-US" altLang="zh-TW" sz="1200" dirty="0">
              <a:solidFill>
                <a:schemeClr val="tx1"/>
              </a:solidFill>
              <a:latin typeface="Calibri" panose="020F0502020204030204" pitchFamily="34" charset="0"/>
              <a:cs typeface="Calibri" panose="020F0502020204030204" pitchFamily="34" charset="0"/>
            </a:endParaRPr>
          </a:p>
          <a:p>
            <a:r>
              <a:rPr lang="en-US" altLang="zh-TW" sz="1200" dirty="0">
                <a:solidFill>
                  <a:schemeClr val="tx1"/>
                </a:solidFill>
                <a:latin typeface="Calibri" panose="020F0502020204030204" pitchFamily="34" charset="0"/>
                <a:cs typeface="Calibri" panose="020F0502020204030204" pitchFamily="34" charset="0"/>
              </a:rPr>
              <a:t>//  iteratively add edges from the set of all undetermined edges, and ask Check tool if the addition of an edge may results in an MCM compliance. </a:t>
            </a:r>
          </a:p>
          <a:p>
            <a:r>
              <a:rPr lang="en-US" altLang="zh-TW" sz="1200" dirty="0">
                <a:solidFill>
                  <a:schemeClr val="tx1"/>
                </a:solidFill>
                <a:latin typeface="Calibri" panose="020F0502020204030204" pitchFamily="34" charset="0"/>
                <a:cs typeface="Calibri" panose="020F0502020204030204" pitchFamily="34" charset="0"/>
              </a:rPr>
              <a:t>// --------------------</a:t>
            </a:r>
          </a:p>
          <a:p>
            <a:r>
              <a:rPr lang="en-US" altLang="zh-TW" sz="1200" dirty="0">
                <a:solidFill>
                  <a:schemeClr val="tx1"/>
                </a:solidFill>
                <a:latin typeface="Calibri" panose="020F0502020204030204" pitchFamily="34" charset="0"/>
                <a:cs typeface="Calibri" panose="020F0502020204030204" pitchFamily="34" charset="0"/>
              </a:rPr>
              <a:t> </a:t>
            </a:r>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22</a:t>
            </a:fld>
            <a:endParaRPr lang="en-US"/>
          </a:p>
        </p:txBody>
      </p:sp>
    </p:spTree>
    <p:extLst>
      <p:ext uri="{BB962C8B-B14F-4D97-AF65-F5344CB8AC3E}">
        <p14:creationId xmlns:p14="http://schemas.microsoft.com/office/powerpoint/2010/main" val="3549396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In conclusion,</a:t>
            </a:r>
          </a:p>
          <a:p>
            <a:pPr algn="l" rtl="0"/>
            <a:r>
              <a:rPr lang="en-TW" dirty="0"/>
              <a:t>Our prior work of </a:t>
            </a:r>
            <a:r>
              <a:rPr lang="en-US" b="0" i="0" dirty="0">
                <a:solidFill>
                  <a:srgbClr val="000000"/>
                </a:solidFill>
                <a:effectLst/>
                <a:latin typeface="Arial" panose="020B0604020202020204" pitchFamily="34" charset="0"/>
              </a:rPr>
              <a:t>rtl2uspec is the first to synthesize a </a:t>
            </a:r>
            <a:r>
              <a:rPr lang="en-US" b="0" i="0" dirty="0" err="1">
                <a:solidFill>
                  <a:srgbClr val="000000"/>
                </a:solidFill>
                <a:effectLst/>
                <a:latin typeface="Arial" panose="020B0604020202020204" pitchFamily="34" charset="0"/>
              </a:rPr>
              <a:t>uspec</a:t>
            </a:r>
            <a:r>
              <a:rPr lang="en-US" b="0" i="0" dirty="0">
                <a:solidFill>
                  <a:srgbClr val="000000"/>
                </a:solidFill>
                <a:effectLst/>
                <a:latin typeface="Arial" panose="020B0604020202020204" pitchFamily="34" charset="0"/>
              </a:rPr>
              <a:t> model from RTL for efficient memory consistency verification.</a:t>
            </a:r>
            <a:endParaRPr lang="en-US" b="0" i="0" dirty="0">
              <a:solidFill>
                <a:srgbClr val="000000"/>
              </a:solidFill>
              <a:effectLst/>
              <a:latin typeface="Calibri" panose="020F0502020204030204" pitchFamily="34" charset="0"/>
            </a:endParaRPr>
          </a:p>
          <a:p>
            <a:pPr algn="l" rtl="0"/>
            <a:r>
              <a:rPr lang="en-US" b="0" i="0" dirty="0">
                <a:solidFill>
                  <a:srgbClr val="000000"/>
                </a:solidFill>
                <a:effectLst/>
                <a:latin typeface="Arial" panose="020B0604020202020204" pitchFamily="34" charset="0"/>
              </a:rPr>
              <a:t>However, it can only handle simple processor, and have several limitation</a:t>
            </a:r>
          </a:p>
          <a:p>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23</a:t>
            </a:fld>
            <a:endParaRPr lang="en-US"/>
          </a:p>
        </p:txBody>
      </p:sp>
    </p:spTree>
    <p:extLst>
      <p:ext uri="{BB962C8B-B14F-4D97-AF65-F5344CB8AC3E}">
        <p14:creationId xmlns:p14="http://schemas.microsoft.com/office/powerpoint/2010/main" val="2322632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dirty="0"/>
              <a:t>In conclusion,</a:t>
            </a:r>
          </a:p>
          <a:p>
            <a:pPr algn="l" rtl="0"/>
            <a:r>
              <a:rPr lang="en-TW" dirty="0"/>
              <a:t>Our prior work of </a:t>
            </a:r>
            <a:r>
              <a:rPr lang="en-US" b="0" i="0" dirty="0">
                <a:solidFill>
                  <a:srgbClr val="000000"/>
                </a:solidFill>
                <a:effectLst/>
                <a:latin typeface="Arial" panose="020B0604020202020204" pitchFamily="34" charset="0"/>
              </a:rPr>
              <a:t>rtl2uspec is the first to synthesize a </a:t>
            </a:r>
            <a:r>
              <a:rPr lang="en-US" b="0" i="0" dirty="0" err="1">
                <a:solidFill>
                  <a:srgbClr val="000000"/>
                </a:solidFill>
                <a:effectLst/>
                <a:latin typeface="Arial" panose="020B0604020202020204" pitchFamily="34" charset="0"/>
              </a:rPr>
              <a:t>uspec</a:t>
            </a:r>
            <a:r>
              <a:rPr lang="en-US" b="0" i="0" dirty="0">
                <a:solidFill>
                  <a:srgbClr val="000000"/>
                </a:solidFill>
                <a:effectLst/>
                <a:latin typeface="Arial" panose="020B0604020202020204" pitchFamily="34" charset="0"/>
              </a:rPr>
              <a:t> model from RTL for efficient memory consistency verification.</a:t>
            </a:r>
            <a:endParaRPr lang="en-US" b="0" i="0" dirty="0">
              <a:solidFill>
                <a:srgbClr val="000000"/>
              </a:solidFill>
              <a:effectLst/>
              <a:latin typeface="Calibri" panose="020F0502020204030204" pitchFamily="34" charset="0"/>
            </a:endParaRPr>
          </a:p>
          <a:p>
            <a:pPr algn="l" rtl="0"/>
            <a:r>
              <a:rPr lang="en-US" b="0" i="0" dirty="0">
                <a:solidFill>
                  <a:srgbClr val="000000"/>
                </a:solidFill>
                <a:effectLst/>
                <a:latin typeface="Arial" panose="020B0604020202020204" pitchFamily="34" charset="0"/>
              </a:rPr>
              <a:t>However, it can only handle simple processor, and we have two direction to improve upon. </a:t>
            </a:r>
          </a:p>
          <a:p>
            <a:pPr algn="l" rtl="0"/>
            <a:r>
              <a:rPr lang="en-US" b="0" i="0" dirty="0">
                <a:solidFill>
                  <a:srgbClr val="000000"/>
                </a:solidFill>
                <a:effectLst/>
                <a:latin typeface="Arial" panose="020B0604020202020204" pitchFamily="34" charset="0"/>
              </a:rPr>
              <a:t>=========</a:t>
            </a:r>
          </a:p>
          <a:p>
            <a:pPr algn="l" rtl="0"/>
            <a:r>
              <a:rPr lang="en-US" b="0" i="0" dirty="0">
                <a:solidFill>
                  <a:srgbClr val="000000"/>
                </a:solidFill>
                <a:effectLst/>
                <a:latin typeface="Arial" panose="020B0604020202020204" pitchFamily="34" charset="0"/>
              </a:rPr>
              <a:t>On one hand, we need support on design with various features say instruction exhibiting multiple execution behavior, various data-dependent interaction or coherence. We have had some progress int resolving some of these limitation. </a:t>
            </a:r>
          </a:p>
          <a:p>
            <a:pPr algn="l" rtl="0"/>
            <a:r>
              <a:rPr lang="en-US" b="0" i="0" dirty="0">
                <a:solidFill>
                  <a:srgbClr val="000000"/>
                </a:solidFill>
                <a:effectLst/>
                <a:latin typeface="Arial" panose="020B0604020202020204" pitchFamily="34" charset="0"/>
              </a:rPr>
              <a:t>=========</a:t>
            </a:r>
          </a:p>
          <a:p>
            <a:pPr algn="l" rtl="0"/>
            <a:r>
              <a:rPr lang="en-US" b="0" i="0" dirty="0">
                <a:solidFill>
                  <a:srgbClr val="000000"/>
                </a:solidFill>
                <a:effectLst/>
                <a:latin typeface="Arial" panose="020B0604020202020204" pitchFamily="34" charset="0"/>
              </a:rPr>
              <a:t>On the other hand, orthogonal but a common issue is scalability of properties as rtlu2spec depends on the evaluation results to synthesize the </a:t>
            </a:r>
            <a:r>
              <a:rPr lang="en-US" b="0" i="0" dirty="0" err="1">
                <a:solidFill>
                  <a:srgbClr val="000000"/>
                </a:solidFill>
                <a:effectLst/>
                <a:latin typeface="Arial" panose="020B0604020202020204" pitchFamily="34" charset="0"/>
              </a:rPr>
              <a:t>uspec</a:t>
            </a:r>
            <a:r>
              <a:rPr lang="en-US" b="0" i="0" dirty="0">
                <a:solidFill>
                  <a:srgbClr val="000000"/>
                </a:solidFill>
                <a:effectLst/>
                <a:latin typeface="Arial" panose="020B0604020202020204" pitchFamily="34" charset="0"/>
              </a:rPr>
              <a:t>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a:t>
            </a:r>
          </a:p>
          <a:p>
            <a:pPr algn="l" rtl="0"/>
            <a:r>
              <a:rPr lang="en-US" b="0" i="0" dirty="0">
                <a:solidFill>
                  <a:srgbClr val="000000"/>
                </a:solidFill>
                <a:effectLst/>
                <a:latin typeface="Arial" panose="020B0604020202020204" pitchFamily="34" charset="0"/>
              </a:rPr>
              <a:t>The major issue is undetermined proof outcome arising from the complexity of hardware design, and we propose to leverage these verifiable hardware monitor to address, in doing so, we also identify the overhead in such design-for-verification approach, and we plan to leverage the counterexample guided abstraction refinement when integrating the monitor. </a:t>
            </a:r>
          </a:p>
          <a:p>
            <a:pPr algn="l" rtl="0"/>
            <a:r>
              <a:rPr lang="en-US" b="0" i="0" dirty="0">
                <a:solidFill>
                  <a:srgbClr val="000000"/>
                </a:solidFill>
                <a:effectLst/>
                <a:latin typeface="Arial" panose="020B0604020202020204" pitchFamily="34" charset="0"/>
              </a:rPr>
              <a:t>=========</a:t>
            </a:r>
          </a:p>
          <a:p>
            <a:pPr algn="l" rtl="0"/>
            <a:r>
              <a:rPr lang="en-US" b="0" i="0" dirty="0">
                <a:solidFill>
                  <a:srgbClr val="000000"/>
                </a:solidFill>
                <a:effectLst/>
                <a:latin typeface="Arial" panose="020B0604020202020204" pitchFamily="34" charset="0"/>
              </a:rPr>
              <a:t>Our next step is to evaluate the effectiveness and efficiency of these monitors and CEGAR approaches. </a:t>
            </a:r>
          </a:p>
          <a:p>
            <a:pPr algn="l" rtl="0"/>
            <a:r>
              <a:rPr lang="en-US" b="0" i="0" dirty="0">
                <a:solidFill>
                  <a:srgbClr val="000000"/>
                </a:solidFill>
                <a:effectLst/>
                <a:latin typeface="Arial" panose="020B0604020202020204" pitchFamily="34" charset="0"/>
              </a:rPr>
              <a:t>Here ends my talk thanks for listening</a:t>
            </a:r>
          </a:p>
          <a:p>
            <a:pPr algn="l" rtl="0"/>
            <a:endParaRPr lang="en-US" b="0" i="0" dirty="0">
              <a:solidFill>
                <a:srgbClr val="000000"/>
              </a:solidFill>
              <a:effectLst/>
              <a:latin typeface="Arial" panose="020B0604020202020204" pitchFamily="34" charset="0"/>
            </a:endParaRPr>
          </a:p>
          <a:p>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24</a:t>
            </a:fld>
            <a:endParaRPr lang="en-US"/>
          </a:p>
        </p:txBody>
      </p:sp>
    </p:spTree>
    <p:extLst>
      <p:ext uri="{BB962C8B-B14F-4D97-AF65-F5344CB8AC3E}">
        <p14:creationId xmlns:p14="http://schemas.microsoft.com/office/powerpoint/2010/main" val="1639818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Menlo" panose="020B0609030804020204" pitchFamily="49" charset="0"/>
              </a:rPr>
              <a:t> * For this question, I think you can have at least 1 backup slide that shows side-by-side of rtl2uspec-generated and ha</a:t>
            </a:r>
            <a:r>
              <a:rPr lang="en-US" dirty="0">
                <a:solidFill>
                  <a:srgbClr val="E8EB14"/>
                </a:solidFill>
                <a:effectLst/>
                <a:latin typeface="Menlo" panose="020B0609030804020204" pitchFamily="49" charset="0"/>
              </a:rPr>
              <a:t>    </a:t>
            </a:r>
            <a:r>
              <a:rPr lang="en-US" dirty="0" err="1">
                <a:solidFill>
                  <a:srgbClr val="FFFFFF"/>
                </a:solidFill>
                <a:effectLst/>
                <a:latin typeface="Menlo" panose="020B0609030804020204" pitchFamily="49" charset="0"/>
              </a:rPr>
              <a:t>ndwritten</a:t>
            </a:r>
            <a:r>
              <a:rPr lang="en-US" dirty="0">
                <a:solidFill>
                  <a:srgbClr val="FFFFFF"/>
                </a:solidFill>
                <a:effectLst/>
                <a:latin typeface="Menlo" panose="020B0609030804020204" pitchFamily="49" charset="0"/>
              </a:rPr>
              <a:t> (from </a:t>
            </a:r>
            <a:r>
              <a:rPr lang="en-US" dirty="0" err="1">
                <a:solidFill>
                  <a:srgbClr val="FFFFFF"/>
                </a:solidFill>
                <a:effectLst/>
                <a:latin typeface="Menlo" panose="020B0609030804020204" pitchFamily="49" charset="0"/>
              </a:rPr>
              <a:t>RTLCheck</a:t>
            </a:r>
            <a:r>
              <a:rPr lang="en-US" dirty="0">
                <a:solidFill>
                  <a:srgbClr val="FFFFFF"/>
                </a:solidFill>
                <a:effectLst/>
                <a:latin typeface="Menlo" panose="020B0609030804020204" pitchFamily="49" charset="0"/>
              </a:rPr>
              <a:t>) </a:t>
            </a:r>
            <a:r>
              <a:rPr lang="en-US" dirty="0" err="1">
                <a:solidFill>
                  <a:srgbClr val="FFFFFF"/>
                </a:solidFill>
                <a:effectLst/>
                <a:latin typeface="Menlo" panose="020B0609030804020204" pitchFamily="49" charset="0"/>
              </a:rPr>
              <a:t>mutli</a:t>
            </a:r>
            <a:r>
              <a:rPr lang="en-US" dirty="0">
                <a:solidFill>
                  <a:srgbClr val="FFFFFF"/>
                </a:solidFill>
                <a:effectLst/>
                <a:latin typeface="Menlo" panose="020B0609030804020204" pitchFamily="49" charset="0"/>
              </a:rPr>
              <a:t>-V-scale models. For answering this question, I think we can emphasize that </a:t>
            </a:r>
            <a:r>
              <a:rPr lang="en-US" dirty="0" err="1">
                <a:solidFill>
                  <a:srgbClr val="FFFFFF"/>
                </a:solidFill>
                <a:effectLst/>
                <a:latin typeface="Menlo" panose="020B0609030804020204" pitchFamily="49" charset="0"/>
              </a:rPr>
              <a:t>uspec</a:t>
            </a:r>
            <a:r>
              <a:rPr lang="en-US" dirty="0">
                <a:solidFill>
                  <a:srgbClr val="FFFFFF"/>
                </a:solidFill>
                <a:effectLst/>
                <a:latin typeface="Menlo" panose="020B0609030804020204" pitchFamily="49" charset="0"/>
              </a:rPr>
              <a:t> models def</a:t>
            </a:r>
            <a:r>
              <a:rPr lang="en-US" dirty="0">
                <a:solidFill>
                  <a:srgbClr val="E8EB14"/>
                </a:solidFill>
                <a:effectLst/>
                <a:latin typeface="Menlo" panose="020B0609030804020204" pitchFamily="49" charset="0"/>
              </a:rPr>
              <a:t>    </a:t>
            </a:r>
            <a:r>
              <a:rPr lang="en-US" dirty="0" err="1">
                <a:solidFill>
                  <a:srgbClr val="FFFFFF"/>
                </a:solidFill>
                <a:effectLst/>
                <a:latin typeface="Menlo" panose="020B0609030804020204" pitchFamily="49" charset="0"/>
              </a:rPr>
              <a:t>ine</a:t>
            </a:r>
            <a:r>
              <a:rPr lang="en-US" dirty="0">
                <a:solidFill>
                  <a:srgbClr val="FFFFFF"/>
                </a:solidFill>
                <a:effectLst/>
                <a:latin typeface="Menlo" panose="020B0609030804020204" pitchFamily="49" charset="0"/>
              </a:rPr>
              <a:t> relative orderings between specific instructions’ updates to specific state elements. Thus, a counterexample that arise</a:t>
            </a:r>
            <a:r>
              <a:rPr lang="en-US" dirty="0">
                <a:solidFill>
                  <a:srgbClr val="E8EB14"/>
                </a:solidFill>
                <a:effectLst/>
                <a:latin typeface="Menlo" panose="020B0609030804020204" pitchFamily="49" charset="0"/>
              </a:rPr>
              <a:t>    </a:t>
            </a:r>
            <a:r>
              <a:rPr lang="en-US" dirty="0">
                <a:solidFill>
                  <a:srgbClr val="FFFFFF"/>
                </a:solidFill>
                <a:effectLst/>
                <a:latin typeface="Menlo" panose="020B0609030804020204" pitchFamily="49" charset="0"/>
              </a:rPr>
              <a:t>s when verifying an rtl2uspec-generated </a:t>
            </a:r>
            <a:r>
              <a:rPr lang="en-US" dirty="0" err="1">
                <a:solidFill>
                  <a:srgbClr val="FFFFFF"/>
                </a:solidFill>
                <a:effectLst/>
                <a:latin typeface="Menlo" panose="020B0609030804020204" pitchFamily="49" charset="0"/>
              </a:rPr>
              <a:t>uspec</a:t>
            </a:r>
            <a:r>
              <a:rPr lang="en-US" dirty="0">
                <a:solidFill>
                  <a:srgbClr val="FFFFFF"/>
                </a:solidFill>
                <a:effectLst/>
                <a:latin typeface="Menlo" panose="020B0609030804020204" pitchFamily="49" charset="0"/>
              </a:rPr>
              <a:t> model for ISC MCM compliance with the Check Tools will indicate something </a:t>
            </a:r>
            <a:r>
              <a:rPr lang="en-US" dirty="0" err="1">
                <a:solidFill>
                  <a:srgbClr val="FFFFFF"/>
                </a:solidFill>
                <a:effectLst/>
                <a:latin typeface="Menlo" panose="020B0609030804020204" pitchFamily="49" charset="0"/>
              </a:rPr>
              <a:t>lik</a:t>
            </a:r>
            <a:r>
              <a:rPr lang="en-US" dirty="0">
                <a:solidFill>
                  <a:srgbClr val="E8EB14"/>
                </a:solidFill>
                <a:effectLst/>
                <a:latin typeface="Menlo" panose="020B0609030804020204" pitchFamily="49" charset="0"/>
              </a:rPr>
              <a:t>    </a:t>
            </a:r>
            <a:r>
              <a:rPr lang="en-US" dirty="0">
                <a:solidFill>
                  <a:srgbClr val="FFFFFF"/>
                </a:solidFill>
                <a:effectLst/>
                <a:latin typeface="Menlo" panose="020B0609030804020204" pitchFamily="49" charset="0"/>
              </a:rPr>
              <a:t>e: loads’ updates to register A are not ordered before po-later stores’ updates to register B.  Such a counterexample can b</a:t>
            </a:r>
            <a:r>
              <a:rPr lang="en-US" dirty="0">
                <a:solidFill>
                  <a:srgbClr val="E8EB14"/>
                </a:solidFill>
                <a:effectLst/>
                <a:latin typeface="Menlo" panose="020B0609030804020204" pitchFamily="49" charset="0"/>
              </a:rPr>
              <a:t>    </a:t>
            </a:r>
            <a:r>
              <a:rPr lang="en-US" dirty="0">
                <a:solidFill>
                  <a:srgbClr val="FFFFFF"/>
                </a:solidFill>
                <a:effectLst/>
                <a:latin typeface="Menlo" panose="020B0609030804020204" pitchFamily="49" charset="0"/>
              </a:rPr>
              <a:t>e mapped directly back to the RTL for the designer to debug. In contrast, handwritten </a:t>
            </a:r>
            <a:r>
              <a:rPr lang="en-US" dirty="0" err="1">
                <a:solidFill>
                  <a:srgbClr val="FFFFFF"/>
                </a:solidFill>
                <a:effectLst/>
                <a:latin typeface="Menlo" panose="020B0609030804020204" pitchFamily="49" charset="0"/>
              </a:rPr>
              <a:t>uspec</a:t>
            </a:r>
            <a:r>
              <a:rPr lang="en-US" dirty="0">
                <a:solidFill>
                  <a:srgbClr val="FFFFFF"/>
                </a:solidFill>
                <a:effectLst/>
                <a:latin typeface="Menlo" panose="020B0609030804020204" pitchFamily="49" charset="0"/>
              </a:rPr>
              <a:t> models have no direct </a:t>
            </a:r>
            <a:r>
              <a:rPr lang="en-US" dirty="0" err="1">
                <a:solidFill>
                  <a:srgbClr val="FFFFFF"/>
                </a:solidFill>
                <a:effectLst/>
                <a:latin typeface="Menlo" panose="020B0609030804020204" pitchFamily="49" charset="0"/>
              </a:rPr>
              <a:t>connectio</a:t>
            </a:r>
            <a:r>
              <a:rPr lang="en-US" dirty="0">
                <a:solidFill>
                  <a:srgbClr val="E8EB14"/>
                </a:solidFill>
                <a:effectLst/>
                <a:latin typeface="Menlo" panose="020B0609030804020204" pitchFamily="49" charset="0"/>
              </a:rPr>
              <a:t>    </a:t>
            </a:r>
            <a:r>
              <a:rPr lang="en-US" dirty="0">
                <a:solidFill>
                  <a:srgbClr val="FFFFFF"/>
                </a:solidFill>
                <a:effectLst/>
                <a:latin typeface="Menlo" panose="020B0609030804020204" pitchFamily="49" charset="0"/>
              </a:rPr>
              <a:t>n to the RTL.</a:t>
            </a:r>
          </a:p>
          <a:p>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25</a:t>
            </a:fld>
            <a:endParaRPr lang="en-US"/>
          </a:p>
        </p:txBody>
      </p:sp>
    </p:spTree>
    <p:extLst>
      <p:ext uri="{BB962C8B-B14F-4D97-AF65-F5344CB8AC3E}">
        <p14:creationId xmlns:p14="http://schemas.microsoft.com/office/powerpoint/2010/main" val="2106031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Arial" panose="020B0604020202020204" pitchFamily="34" charset="0"/>
              </a:rPr>
              <a:t>The figure on the left, from the </a:t>
            </a:r>
            <a:r>
              <a:rPr lang="en-US" b="0" i="0" dirty="0" err="1">
                <a:solidFill>
                  <a:srgbClr val="222222"/>
                </a:solidFill>
                <a:effectLst/>
                <a:latin typeface="Arial" panose="020B0604020202020204" pitchFamily="34" charset="0"/>
              </a:rPr>
              <a:t>LTLfAutomata</a:t>
            </a:r>
            <a:r>
              <a:rPr lang="en-US" b="0" i="0" dirty="0">
                <a:solidFill>
                  <a:srgbClr val="222222"/>
                </a:solidFill>
                <a:effectLst/>
                <a:latin typeface="Arial" panose="020B0604020202020204" pitchFamily="34" charset="0"/>
              </a:rPr>
              <a:t> work by Tracy et al, shows how we represent NFAs as a combination of registers and gates on the FPGA. The authors showed that this lightweight approach resulted in less hardware utilization and higher performance than a symbolic, lookup table-based approach.</a:t>
            </a:r>
          </a:p>
          <a:p>
            <a:pPr algn="l"/>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On the right is the </a:t>
            </a:r>
            <a:r>
              <a:rPr lang="en-US" b="0" i="0" dirty="0" err="1">
                <a:solidFill>
                  <a:srgbClr val="222222"/>
                </a:solidFill>
                <a:effectLst/>
                <a:latin typeface="Arial" panose="020B0604020202020204" pitchFamily="34" charset="0"/>
              </a:rPr>
              <a:t>toolflow</a:t>
            </a:r>
            <a:r>
              <a:rPr lang="en-US" b="0" i="0" dirty="0">
                <a:solidFill>
                  <a:srgbClr val="222222"/>
                </a:solidFill>
                <a:effectLst/>
                <a:latin typeface="Arial" panose="020B0604020202020204" pitchFamily="34" charset="0"/>
              </a:rPr>
              <a:t> from the same work that generates FPGA-synthesizable hardware from </a:t>
            </a:r>
            <a:r>
              <a:rPr lang="en-US" b="0" i="0" dirty="0" err="1">
                <a:solidFill>
                  <a:srgbClr val="222222"/>
                </a:solidFill>
                <a:effectLst/>
                <a:latin typeface="Arial" panose="020B0604020202020204" pitchFamily="34" charset="0"/>
              </a:rPr>
              <a:t>LTLf</a:t>
            </a:r>
            <a:r>
              <a:rPr lang="en-US" b="0" i="0" dirty="0">
                <a:solidFill>
                  <a:srgbClr val="222222"/>
                </a:solidFill>
                <a:effectLst/>
                <a:latin typeface="Arial" panose="020B0604020202020204" pitchFamily="34" charset="0"/>
              </a:rPr>
              <a:t> specifications</a:t>
            </a:r>
          </a:p>
          <a:p>
            <a:endParaRPr lang="en-US" dirty="0"/>
          </a:p>
        </p:txBody>
      </p:sp>
      <p:sp>
        <p:nvSpPr>
          <p:cNvPr id="4" name="Slide Number Placeholder 3"/>
          <p:cNvSpPr>
            <a:spLocks noGrp="1"/>
          </p:cNvSpPr>
          <p:nvPr>
            <p:ph type="sldNum" sz="quarter" idx="5"/>
          </p:nvPr>
        </p:nvSpPr>
        <p:spPr/>
        <p:txBody>
          <a:bodyPr/>
          <a:lstStyle/>
          <a:p>
            <a:fld id="{7A2A8751-AC65-0D42-A8B1-352300EA94F0}" type="slidenum">
              <a:rPr lang="en-US" smtClean="0"/>
              <a:t>26</a:t>
            </a:fld>
            <a:endParaRPr lang="en-US"/>
          </a:p>
        </p:txBody>
      </p:sp>
    </p:spTree>
    <p:extLst>
      <p:ext uri="{BB962C8B-B14F-4D97-AF65-F5344CB8AC3E}">
        <p14:creationId xmlns:p14="http://schemas.microsoft.com/office/powerpoint/2010/main" val="2672574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deploy event doctors at each stage that need to be monitored. At the stage the monitoring need to start we have the monitoring instruction detector and lane allocator. </a:t>
            </a:r>
          </a:p>
          <a:p>
            <a:endParaRPr lang="en-US" dirty="0"/>
          </a:p>
          <a:p>
            <a:r>
              <a:rPr lang="en-US" dirty="0"/>
              <a:t>Event detectors forward detected events to the runtime monitor if a monitored instruction is in the pipeline stage.</a:t>
            </a:r>
          </a:p>
          <a:p>
            <a:r>
              <a:rPr lang="en-US" dirty="0"/>
              <a:t>The runtime monitor has lanes capable of validating the order in which events take place. </a:t>
            </a:r>
          </a:p>
          <a:p>
            <a:r>
              <a:rPr lang="en-US" dirty="0"/>
              <a:t>In the current architecture a single lane is capable of monitoring a single instruction at a given time. We plan on extending this in our </a:t>
            </a:r>
            <a:r>
              <a:rPr lang="en-US"/>
              <a:t>future iterations.</a:t>
            </a:r>
          </a:p>
          <a:p>
            <a:endParaRPr lang="en-US" dirty="0"/>
          </a:p>
        </p:txBody>
      </p:sp>
      <p:sp>
        <p:nvSpPr>
          <p:cNvPr id="4" name="Slide Number Placeholder 3"/>
          <p:cNvSpPr>
            <a:spLocks noGrp="1"/>
          </p:cNvSpPr>
          <p:nvPr>
            <p:ph type="sldNum" sz="quarter" idx="5"/>
          </p:nvPr>
        </p:nvSpPr>
        <p:spPr/>
        <p:txBody>
          <a:bodyPr/>
          <a:lstStyle/>
          <a:p>
            <a:fld id="{7A2A8751-AC65-0D42-A8B1-352300EA94F0}" type="slidenum">
              <a:rPr lang="en-US" smtClean="0"/>
              <a:t>27</a:t>
            </a:fld>
            <a:endParaRPr lang="en-US"/>
          </a:p>
        </p:txBody>
      </p:sp>
    </p:spTree>
    <p:extLst>
      <p:ext uri="{BB962C8B-B14F-4D97-AF65-F5344CB8AC3E}">
        <p14:creationId xmlns:p14="http://schemas.microsoft.com/office/powerpoint/2010/main" val="3169564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a:solidFill>
                  <a:schemeClr val="tx1"/>
                </a:solidFill>
                <a:latin typeface="Calibri" panose="020F0502020204030204" pitchFamily="34" charset="0"/>
                <a:cs typeface="Calibri" panose="020F0502020204030204" pitchFamily="34" charset="0"/>
              </a:rPr>
              <a:t>As a concrete example, consider this processor that features store buffer and implements TSO</a:t>
            </a:r>
          </a:p>
          <a:p>
            <a:r>
              <a:rPr lang="en-US" altLang="zh-TW" sz="1200">
                <a:solidFill>
                  <a:schemeClr val="tx1"/>
                </a:solidFill>
                <a:latin typeface="Calibri" panose="020F0502020204030204" pitchFamily="34" charset="0"/>
                <a:cs typeface="Calibri" panose="020F0502020204030204" pitchFamily="34" charset="0"/>
              </a:rPr>
              <a:t>Opposed to the previous examples, there are now axioms discarded because the corresponding SVA properties return undetermined outcomes. </a:t>
            </a:r>
          </a:p>
          <a:p>
            <a:r>
              <a:rPr lang="en-US" altLang="zh-TW" sz="1200">
                <a:solidFill>
                  <a:schemeClr val="tx1"/>
                </a:solidFill>
                <a:latin typeface="Calibri" panose="020F0502020204030204" pitchFamily="34" charset="0"/>
                <a:cs typeface="Calibri" panose="020F0502020204030204" pitchFamily="34" charset="0"/>
              </a:rPr>
              <a:t>Now if we handed this incomplete </a:t>
            </a:r>
            <a:r>
              <a:rPr lang="en-US" altLang="zh-TW" sz="1200" err="1">
                <a:solidFill>
                  <a:schemeClr val="tx1"/>
                </a:solidFill>
                <a:latin typeface="Calibri" panose="020F0502020204030204" pitchFamily="34" charset="0"/>
                <a:cs typeface="Calibri" panose="020F0502020204030204" pitchFamily="34" charset="0"/>
              </a:rPr>
              <a:t>uspec</a:t>
            </a:r>
            <a:r>
              <a:rPr lang="en-US" altLang="zh-TW" sz="1200">
                <a:solidFill>
                  <a:schemeClr val="tx1"/>
                </a:solidFill>
                <a:latin typeface="Calibri" panose="020F0502020204030204" pitchFamily="34" charset="0"/>
                <a:cs typeface="Calibri" panose="020F0502020204030204" pitchFamily="34" charset="0"/>
              </a:rPr>
              <a:t> model to check tool to verify MCM implementation, MCM violation can be found as shown on the right the forbidden result is observable with </a:t>
            </a:r>
            <a:r>
              <a:rPr lang="en-US" altLang="zh-TW" sz="1200" err="1">
                <a:solidFill>
                  <a:schemeClr val="tx1"/>
                </a:solidFill>
                <a:latin typeface="Calibri" panose="020F0502020204030204" pitchFamily="34" charset="0"/>
                <a:cs typeface="Calibri" panose="020F0502020204030204" pitchFamily="34" charset="0"/>
              </a:rPr>
              <a:t>concret</a:t>
            </a:r>
            <a:r>
              <a:rPr lang="en-US" altLang="zh-TW" sz="1200">
                <a:solidFill>
                  <a:schemeClr val="tx1"/>
                </a:solidFill>
                <a:latin typeface="Calibri" panose="020F0502020204030204" pitchFamily="34" charset="0"/>
                <a:cs typeface="Calibri" panose="020F0502020204030204" pitchFamily="34" charset="0"/>
              </a:rPr>
              <a:t> acyclic </a:t>
            </a:r>
            <a:r>
              <a:rPr lang="en-US" altLang="zh-TW" sz="1200" err="1">
                <a:solidFill>
                  <a:schemeClr val="tx1"/>
                </a:solidFill>
                <a:latin typeface="Calibri" panose="020F0502020204030204" pitchFamily="34" charset="0"/>
                <a:cs typeface="Calibri" panose="020F0502020204030204" pitchFamily="34" charset="0"/>
              </a:rPr>
              <a:t>uhb</a:t>
            </a:r>
            <a:r>
              <a:rPr lang="en-US" altLang="zh-TW" sz="1200">
                <a:solidFill>
                  <a:schemeClr val="tx1"/>
                </a:solidFill>
                <a:latin typeface="Calibri" panose="020F0502020204030204" pitchFamily="34" charset="0"/>
                <a:cs typeface="Calibri" panose="020F0502020204030204" pitchFamily="34" charset="0"/>
              </a:rPr>
              <a:t> graph.  </a:t>
            </a:r>
          </a:p>
          <a:p>
            <a:r>
              <a:rPr lang="en-US" altLang="zh-TW" sz="1200">
                <a:solidFill>
                  <a:schemeClr val="tx1"/>
                </a:solidFill>
                <a:latin typeface="Calibri" panose="020F0502020204030204" pitchFamily="34" charset="0"/>
                <a:cs typeface="Calibri" panose="020F0502020204030204" pitchFamily="34" charset="0"/>
              </a:rPr>
              <a:t>=========</a:t>
            </a:r>
          </a:p>
          <a:p>
            <a:r>
              <a:rPr lang="en-US" altLang="zh-TW" sz="1200">
                <a:solidFill>
                  <a:schemeClr val="tx1"/>
                </a:solidFill>
                <a:latin typeface="Calibri" panose="020F0502020204030204" pitchFamily="34" charset="0"/>
                <a:cs typeface="Calibri" panose="020F0502020204030204" pitchFamily="34" charset="0"/>
              </a:rPr>
              <a:t>Therefore, to restore the MCM compliance, the axioms corresponding to undetermined properties needs a way to be proven. </a:t>
            </a:r>
          </a:p>
          <a:p>
            <a:r>
              <a:rPr lang="en-US" altLang="zh-TW" sz="1200">
                <a:solidFill>
                  <a:schemeClr val="tx1"/>
                </a:solidFill>
                <a:latin typeface="Calibri" panose="020F0502020204030204" pitchFamily="34" charset="0"/>
                <a:cs typeface="Calibri" panose="020F0502020204030204" pitchFamily="34" charset="0"/>
              </a:rPr>
              <a:t>But how? </a:t>
            </a:r>
          </a:p>
          <a:p>
            <a:r>
              <a:rPr lang="en-US" altLang="zh-TW" sz="1200">
                <a:solidFill>
                  <a:schemeClr val="tx1"/>
                </a:solidFill>
                <a:latin typeface="Calibri" panose="020F0502020204030204" pitchFamily="34" charset="0"/>
                <a:cs typeface="Calibri" panose="020F0502020204030204" pitchFamily="34" charset="0"/>
              </a:rPr>
              <a:t>==========</a:t>
            </a:r>
          </a:p>
          <a:p>
            <a:r>
              <a:rPr lang="en-US" altLang="zh-TW" sz="1200">
                <a:solidFill>
                  <a:schemeClr val="tx1"/>
                </a:solidFill>
                <a:latin typeface="Calibri" panose="020F0502020204030204" pitchFamily="34" charset="0"/>
                <a:cs typeface="Calibri" panose="020F0502020204030204" pitchFamily="34" charset="0"/>
              </a:rPr>
              <a:t>We propose here to make the use of verifiable monitor that checks for difficult-to-prove properties at runtime and thus gives ordering guarantee during runtime. </a:t>
            </a:r>
          </a:p>
          <a:p>
            <a:endParaRPr lang="en-US" altLang="zh-TW" sz="1200">
              <a:solidFill>
                <a:schemeClr val="tx1"/>
              </a:solidFill>
              <a:latin typeface="Calibri" panose="020F0502020204030204" pitchFamily="34" charset="0"/>
              <a:cs typeface="Calibri" panose="020F0502020204030204" pitchFamily="34" charset="0"/>
            </a:endParaRPr>
          </a:p>
          <a:p>
            <a:endParaRPr lang="en-US" altLang="zh-TW" sz="1200">
              <a:solidFill>
                <a:schemeClr val="tx1"/>
              </a:solidFill>
              <a:latin typeface="Calibri" panose="020F0502020204030204" pitchFamily="34" charset="0"/>
              <a:cs typeface="Calibri" panose="020F0502020204030204" pitchFamily="34" charset="0"/>
            </a:endParaRPr>
          </a:p>
          <a:p>
            <a:r>
              <a:rPr lang="en-US" altLang="zh-TW" sz="1200">
                <a:solidFill>
                  <a:schemeClr val="tx1"/>
                </a:solidFill>
                <a:latin typeface="Calibri" panose="020F0502020204030204" pitchFamily="34" charset="0"/>
                <a:cs typeface="Calibri" panose="020F0502020204030204" pitchFamily="34" charset="0"/>
              </a:rPr>
              <a:t>As mentioned, since these </a:t>
            </a:r>
          </a:p>
          <a:p>
            <a:r>
              <a:rPr lang="en-US" altLang="zh-TW" sz="1200">
                <a:solidFill>
                  <a:schemeClr val="tx1"/>
                </a:solidFill>
                <a:latin typeface="Calibri" panose="020F0502020204030204" pitchFamily="34" charset="0"/>
                <a:cs typeface="Calibri" panose="020F0502020204030204" pitchFamily="34" charset="0"/>
              </a:rPr>
              <a:t>The problem is thus what is the minimal set of axioms that </a:t>
            </a:r>
            <a:r>
              <a:rPr lang="en-US" altLang="zh-TW" sz="1200" err="1">
                <a:solidFill>
                  <a:schemeClr val="tx1"/>
                </a:solidFill>
                <a:latin typeface="Calibri" panose="020F0502020204030204" pitchFamily="34" charset="0"/>
                <a:cs typeface="Calibri" panose="020F0502020204030204" pitchFamily="34" charset="0"/>
              </a:rPr>
              <a:t>corersopnd</a:t>
            </a:r>
            <a:r>
              <a:rPr lang="en-US" altLang="zh-TW" sz="1200">
                <a:solidFill>
                  <a:schemeClr val="tx1"/>
                </a:solidFill>
                <a:latin typeface="Calibri" panose="020F0502020204030204" pitchFamily="34" charset="0"/>
                <a:cs typeface="Calibri" panose="020F0502020204030204" pitchFamily="34" charset="0"/>
              </a:rPr>
              <a:t> to undetermined properties we should add back to satisfy MCM requirement? </a:t>
            </a:r>
            <a:br>
              <a:rPr lang="en-US" altLang="zh-TW" sz="1200">
                <a:solidFill>
                  <a:schemeClr val="tx1"/>
                </a:solidFill>
                <a:latin typeface="Calibri" panose="020F0502020204030204" pitchFamily="34" charset="0"/>
                <a:cs typeface="Calibri" panose="020F0502020204030204" pitchFamily="34" charset="0"/>
              </a:rPr>
            </a:br>
            <a:r>
              <a:rPr lang="en-US" altLang="zh-TW" sz="1200">
                <a:solidFill>
                  <a:schemeClr val="tx1"/>
                </a:solidFill>
                <a:latin typeface="Calibri" panose="020F0502020204030204" pitchFamily="34" charset="0"/>
                <a:cs typeface="Calibri" panose="020F0502020204030204" pitchFamily="34" charset="0"/>
              </a:rPr>
              <a:t>  can find counterexample </a:t>
            </a:r>
            <a:r>
              <a:rPr lang="en-US" altLang="zh-TW" sz="1200" err="1">
                <a:solidFill>
                  <a:schemeClr val="tx1"/>
                </a:solidFill>
                <a:latin typeface="Calibri" panose="020F0502020204030204" pitchFamily="34" charset="0"/>
                <a:cs typeface="Calibri" panose="020F0502020204030204" pitchFamily="34" charset="0"/>
              </a:rPr>
              <a:t>wher</a:t>
            </a:r>
            <a:r>
              <a:rPr lang="en-US" altLang="zh-TW" sz="1200">
                <a:solidFill>
                  <a:schemeClr val="tx1"/>
                </a:solidFill>
                <a:latin typeface="Calibri" panose="020F0502020204030204" pitchFamily="34" charset="0"/>
                <a:cs typeface="Calibri" panose="020F0502020204030204" pitchFamily="34" charset="0"/>
              </a:rPr>
              <a:t> a forbidden litmus test is render observable with acyclic </a:t>
            </a:r>
            <a:r>
              <a:rPr lang="en-US" altLang="zh-TW" sz="1200" err="1">
                <a:solidFill>
                  <a:schemeClr val="tx1"/>
                </a:solidFill>
                <a:latin typeface="Calibri" panose="020F0502020204030204" pitchFamily="34" charset="0"/>
                <a:cs typeface="Calibri" panose="020F0502020204030204" pitchFamily="34" charset="0"/>
              </a:rPr>
              <a:t>uhb</a:t>
            </a:r>
            <a:r>
              <a:rPr lang="en-US" altLang="zh-TW" sz="1200">
                <a:solidFill>
                  <a:schemeClr val="tx1"/>
                </a:solidFill>
                <a:latin typeface="Calibri" panose="020F0502020204030204" pitchFamily="34" charset="0"/>
                <a:cs typeface="Calibri" panose="020F0502020204030204" pitchFamily="34" charset="0"/>
              </a:rPr>
              <a:t> graph.</a:t>
            </a:r>
          </a:p>
          <a:p>
            <a:endParaRPr lang="en-US" altLang="zh-TW" sz="1200">
              <a:solidFill>
                <a:schemeClr val="tx1"/>
              </a:solidFill>
              <a:latin typeface="Calibri" panose="020F0502020204030204" pitchFamily="34" charset="0"/>
              <a:cs typeface="Calibri" panose="020F0502020204030204" pitchFamily="34" charset="0"/>
            </a:endParaRPr>
          </a:p>
          <a:p>
            <a:r>
              <a:rPr lang="en-US" altLang="zh-TW" sz="1200">
                <a:solidFill>
                  <a:schemeClr val="tx1"/>
                </a:solidFill>
                <a:latin typeface="Calibri" panose="020F0502020204030204" pitchFamily="34" charset="0"/>
                <a:cs typeface="Calibri" panose="020F0502020204030204" pitchFamily="34" charset="0"/>
              </a:rPr>
              <a:t>, and thus the results for this litmus test program should be forbidden. </a:t>
            </a:r>
          </a:p>
          <a:p>
            <a:r>
              <a:rPr lang="en-US" altLang="zh-TW" sz="1200">
                <a:solidFill>
                  <a:schemeClr val="tx1"/>
                </a:solidFill>
                <a:latin typeface="Calibri" panose="020F0502020204030204" pitchFamily="34" charset="0"/>
                <a:cs typeface="Calibri" panose="020F0502020204030204" pitchFamily="34" charset="0"/>
              </a:rPr>
              <a:t>That is we should not have any acyclic </a:t>
            </a:r>
            <a:r>
              <a:rPr lang="en-US" altLang="zh-TW" sz="1200" err="1">
                <a:solidFill>
                  <a:schemeClr val="tx1"/>
                </a:solidFill>
                <a:latin typeface="Calibri" panose="020F0502020204030204" pitchFamily="34" charset="0"/>
                <a:cs typeface="Calibri" panose="020F0502020204030204" pitchFamily="34" charset="0"/>
              </a:rPr>
              <a:t>uhb</a:t>
            </a:r>
            <a:r>
              <a:rPr lang="en-US" altLang="zh-TW" sz="1200">
                <a:solidFill>
                  <a:schemeClr val="tx1"/>
                </a:solidFill>
                <a:latin typeface="Calibri" panose="020F0502020204030204" pitchFamily="34" charset="0"/>
                <a:cs typeface="Calibri" panose="020F0502020204030204" pitchFamily="34" charset="0"/>
              </a:rPr>
              <a:t> graph corresponding to this particular program outcome. </a:t>
            </a:r>
          </a:p>
          <a:p>
            <a:r>
              <a:rPr lang="en-US" altLang="zh-TW" sz="1200">
                <a:solidFill>
                  <a:schemeClr val="tx1"/>
                </a:solidFill>
                <a:latin typeface="Calibri" panose="020F0502020204030204" pitchFamily="34" charset="0"/>
                <a:cs typeface="Calibri" panose="020F0502020204030204" pitchFamily="34" charset="0"/>
              </a:rPr>
              <a:t>As a reminder rtl2uspec collects only those axioms corresponding to proven SVA properties to construct </a:t>
            </a:r>
            <a:r>
              <a:rPr lang="en-US" altLang="zh-TW" sz="1200" err="1">
                <a:solidFill>
                  <a:schemeClr val="tx1"/>
                </a:solidFill>
                <a:latin typeface="Calibri" panose="020F0502020204030204" pitchFamily="34" charset="0"/>
                <a:cs typeface="Calibri" panose="020F0502020204030204" pitchFamily="34" charset="0"/>
              </a:rPr>
              <a:t>uspec</a:t>
            </a:r>
            <a:r>
              <a:rPr lang="en-US" altLang="zh-TW" sz="1200">
                <a:solidFill>
                  <a:schemeClr val="tx1"/>
                </a:solidFill>
                <a:latin typeface="Calibri" panose="020F0502020204030204" pitchFamily="34" charset="0"/>
                <a:cs typeface="Calibri" panose="020F0502020204030204" pitchFamily="34" charset="0"/>
              </a:rPr>
              <a:t> model. </a:t>
            </a:r>
          </a:p>
          <a:p>
            <a:endParaRPr lang="en-US" altLang="zh-TW" sz="1200">
              <a:solidFill>
                <a:schemeClr val="tx1"/>
              </a:solidFill>
              <a:latin typeface="Calibri" panose="020F0502020204030204" pitchFamily="34" charset="0"/>
              <a:cs typeface="Calibri" panose="020F0502020204030204" pitchFamily="34" charset="0"/>
            </a:endParaRPr>
          </a:p>
          <a:p>
            <a:r>
              <a:rPr lang="en-US" altLang="zh-TW" sz="1200">
                <a:solidFill>
                  <a:schemeClr val="tx1"/>
                </a:solidFill>
                <a:latin typeface="Calibri" panose="020F0502020204030204" pitchFamily="34" charset="0"/>
                <a:cs typeface="Calibri" panose="020F0502020204030204" pitchFamily="34" charset="0"/>
              </a:rPr>
              <a:t>For this example we use </a:t>
            </a:r>
            <a:r>
              <a:rPr lang="en-US" altLang="zh-TW" sz="1200" err="1">
                <a:solidFill>
                  <a:schemeClr val="tx1"/>
                </a:solidFill>
                <a:latin typeface="Calibri" panose="020F0502020204030204" pitchFamily="34" charset="0"/>
                <a:cs typeface="Calibri" panose="020F0502020204030204" pitchFamily="34" charset="0"/>
              </a:rPr>
              <a:t>solide</a:t>
            </a:r>
            <a:r>
              <a:rPr lang="en-US" altLang="zh-TW" sz="1200">
                <a:solidFill>
                  <a:schemeClr val="tx1"/>
                </a:solidFill>
                <a:latin typeface="Calibri" panose="020F0502020204030204" pitchFamily="34" charset="0"/>
                <a:cs typeface="Calibri" panose="020F0502020204030204" pitchFamily="34" charset="0"/>
              </a:rPr>
              <a:t> edges to represent them, realize this is actually an acyclic graph, which indicates an MCM violation. </a:t>
            </a:r>
          </a:p>
          <a:p>
            <a:endParaRPr lang="en-US" altLang="zh-TW" sz="1200">
              <a:solidFill>
                <a:schemeClr val="tx1"/>
              </a:solidFill>
              <a:latin typeface="Calibri" panose="020F0502020204030204" pitchFamily="34" charset="0"/>
              <a:cs typeface="Calibri" panose="020F0502020204030204" pitchFamily="34" charset="0"/>
            </a:endParaRPr>
          </a:p>
          <a:p>
            <a:r>
              <a:rPr lang="en-US" altLang="zh-TW" sz="1200">
                <a:solidFill>
                  <a:schemeClr val="tx1"/>
                </a:solidFill>
                <a:latin typeface="Calibri" panose="020F0502020204030204" pitchFamily="34" charset="0"/>
                <a:cs typeface="Calibri" panose="020F0502020204030204" pitchFamily="34" charset="0"/>
              </a:rPr>
              <a:t>let’s say we are unable to get unbound proof for properties corresponding to multiple happens-before relations as highlighted in red. </a:t>
            </a:r>
          </a:p>
          <a:p>
            <a:r>
              <a:rPr lang="en-US" altLang="zh-TW" sz="1200">
                <a:solidFill>
                  <a:schemeClr val="tx1"/>
                </a:solidFill>
                <a:latin typeface="Calibri" panose="020F0502020204030204" pitchFamily="34" charset="0"/>
                <a:cs typeface="Calibri" panose="020F0502020204030204" pitchFamily="34" charset="0"/>
              </a:rPr>
              <a:t>However, we may not need all of the orderings to verify MCM compliance. </a:t>
            </a:r>
          </a:p>
          <a:p>
            <a:r>
              <a:rPr lang="en-US" sz="1200">
                <a:solidFill>
                  <a:schemeClr val="tx1"/>
                </a:solidFill>
                <a:latin typeface="Calibri" panose="020F0502020204030204" pitchFamily="34" charset="0"/>
                <a:cs typeface="Calibri" panose="020F0502020204030204" pitchFamily="34" charset="0"/>
              </a:rPr>
              <a:t>That is, some of these undetermined edges may not be that important to verify MCM. By using a counterexample guided </a:t>
            </a:r>
            <a:r>
              <a:rPr lang="en-US" sz="1200" err="1">
                <a:solidFill>
                  <a:schemeClr val="tx1"/>
                </a:solidFill>
                <a:latin typeface="Calibri" panose="020F0502020204030204" pitchFamily="34" charset="0"/>
                <a:cs typeface="Calibri" panose="020F0502020204030204" pitchFamily="34" charset="0"/>
              </a:rPr>
              <a:t>abstraciton</a:t>
            </a:r>
            <a:r>
              <a:rPr lang="en-US" sz="1200">
                <a:solidFill>
                  <a:schemeClr val="tx1"/>
                </a:solidFill>
                <a:latin typeface="Calibri" panose="020F0502020204030204" pitchFamily="34" charset="0"/>
                <a:cs typeface="Calibri" panose="020F0502020204030204" pitchFamily="34" charset="0"/>
              </a:rPr>
              <a:t> synthesis along with the check tool we can identify a subset of ordering </a:t>
            </a:r>
            <a:r>
              <a:rPr lang="en-US" sz="1200" err="1">
                <a:solidFill>
                  <a:schemeClr val="tx1"/>
                </a:solidFill>
                <a:latin typeface="Calibri" panose="020F0502020204030204" pitchFamily="34" charset="0"/>
                <a:cs typeface="Calibri" panose="020F0502020204030204" pitchFamily="34" charset="0"/>
              </a:rPr>
              <a:t>relaitonship</a:t>
            </a:r>
            <a:r>
              <a:rPr lang="en-US" sz="1200">
                <a:solidFill>
                  <a:schemeClr val="tx1"/>
                </a:solidFill>
                <a:latin typeface="Calibri" panose="020F0502020204030204" pitchFamily="34" charset="0"/>
                <a:cs typeface="Calibri" panose="020F0502020204030204" pitchFamily="34" charset="0"/>
              </a:rPr>
              <a:t> as important and spend our </a:t>
            </a:r>
            <a:r>
              <a:rPr lang="en-US" sz="1200" err="1">
                <a:solidFill>
                  <a:schemeClr val="tx1"/>
                </a:solidFill>
                <a:latin typeface="Calibri" panose="020F0502020204030204" pitchFamily="34" charset="0"/>
                <a:cs typeface="Calibri" panose="020F0502020204030204" pitchFamily="34" charset="0"/>
              </a:rPr>
              <a:t>efforst</a:t>
            </a:r>
            <a:r>
              <a:rPr lang="en-US" sz="1200">
                <a:solidFill>
                  <a:schemeClr val="tx1"/>
                </a:solidFill>
                <a:latin typeface="Calibri" panose="020F0502020204030204" pitchFamily="34" charset="0"/>
                <a:cs typeface="Calibri" panose="020F0502020204030204" pitchFamily="34" charset="0"/>
              </a:rPr>
              <a:t> on them for MCM compliance. </a:t>
            </a:r>
          </a:p>
          <a:p>
            <a:endParaRPr lang="en-TW"/>
          </a:p>
        </p:txBody>
      </p:sp>
      <p:sp>
        <p:nvSpPr>
          <p:cNvPr id="4" name="Slide Number Placeholder 3"/>
          <p:cNvSpPr>
            <a:spLocks noGrp="1"/>
          </p:cNvSpPr>
          <p:nvPr>
            <p:ph type="sldNum" sz="quarter" idx="5"/>
          </p:nvPr>
        </p:nvSpPr>
        <p:spPr/>
        <p:txBody>
          <a:bodyPr/>
          <a:lstStyle/>
          <a:p>
            <a:fld id="{7A2A8751-AC65-0D42-A8B1-352300EA94F0}" type="slidenum">
              <a:rPr lang="en-US" smtClean="0"/>
              <a:t>28</a:t>
            </a:fld>
            <a:endParaRPr lang="en-US"/>
          </a:p>
        </p:txBody>
      </p:sp>
    </p:spTree>
    <p:extLst>
      <p:ext uri="{BB962C8B-B14F-4D97-AF65-F5344CB8AC3E}">
        <p14:creationId xmlns:p14="http://schemas.microsoft.com/office/powerpoint/2010/main" val="3667432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To facilitate execution path discovery, our second insight is that a subset of finite state machines (FSMs) from the DUV’s control-path, called micro-op FMS (</a:t>
            </a:r>
            <a:r>
              <a:rPr lang="el-GR" b="0" i="0">
                <a:effectLst/>
                <a:latin typeface="Arial" panose="020B0604020202020204" pitchFamily="34" charset="0"/>
              </a:rPr>
              <a:t>μ</a:t>
            </a:r>
            <a:r>
              <a:rPr lang="en-US" b="0" i="0">
                <a:effectLst/>
                <a:latin typeface="Arial" panose="020B0604020202020204" pitchFamily="34" charset="0"/>
              </a:rPr>
              <a:t>FSMs), orchestrate the execution of instructions from the time they are fetched to the time they project their final state updates onto the DUV. </a:t>
            </a:r>
          </a:p>
          <a:p>
            <a:r>
              <a:rPr lang="en-US" b="0" i="0">
                <a:effectLst/>
                <a:latin typeface="Arial" panose="020B0604020202020204" pitchFamily="34" charset="0"/>
              </a:rPr>
              <a:t>=======</a:t>
            </a:r>
          </a:p>
          <a:p>
            <a:r>
              <a:rPr lang="en-US" b="0" i="0">
                <a:effectLst/>
                <a:latin typeface="Arial" panose="020B0604020202020204" pitchFamily="34" charset="0"/>
              </a:rPr>
              <a:t>An instruction claims a set of </a:t>
            </a:r>
            <a:r>
              <a:rPr lang="el-GR" b="0" i="0">
                <a:effectLst/>
                <a:latin typeface="Arial" panose="020B0604020202020204" pitchFamily="34" charset="0"/>
              </a:rPr>
              <a:t>μ</a:t>
            </a:r>
            <a:r>
              <a:rPr lang="en-US" b="0" i="0">
                <a:effectLst/>
                <a:latin typeface="Arial" panose="020B0604020202020204" pitchFamily="34" charset="0"/>
              </a:rPr>
              <a:t>FSMs by occupying </a:t>
            </a:r>
            <a:r>
              <a:rPr lang="en-US" b="0" i="0" err="1">
                <a:effectLst/>
                <a:latin typeface="Arial" panose="020B0604020202020204" pitchFamily="34" charset="0"/>
              </a:rPr>
              <a:t>itheir</a:t>
            </a:r>
            <a:r>
              <a:rPr lang="en-US" b="0" i="0">
                <a:effectLst/>
                <a:latin typeface="Arial" panose="020B0604020202020204" pitchFamily="34" charset="0"/>
              </a:rPr>
              <a:t> associated </a:t>
            </a:r>
            <a:r>
              <a:rPr lang="en-US" b="0" i="0" err="1">
                <a:effectLst/>
                <a:latin typeface="Arial" panose="020B0604020202020204" pitchFamily="34" charset="0"/>
              </a:rPr>
              <a:t>dentifier</a:t>
            </a:r>
            <a:r>
              <a:rPr lang="en-US" b="0" i="0">
                <a:effectLst/>
                <a:latin typeface="Arial" panose="020B0604020202020204" pitchFamily="34" charset="0"/>
              </a:rPr>
              <a:t> registers during its execution and progresses through a series of control states in each. </a:t>
            </a:r>
          </a:p>
          <a:p>
            <a:r>
              <a:rPr lang="en-US" b="0" i="0">
                <a:effectLst/>
                <a:latin typeface="Arial" panose="020B0604020202020204" pitchFamily="34" charset="0"/>
              </a:rPr>
              <a:t>=========</a:t>
            </a:r>
          </a:p>
          <a:p>
            <a:r>
              <a:rPr lang="en-US" b="0" i="0">
                <a:effectLst/>
                <a:latin typeface="Arial" panose="020B0604020202020204" pitchFamily="34" charset="0"/>
              </a:rPr>
              <a:t>Each control state and the identifier registers represents an execution phase which summarizes a set of state updates that the instruction projects onto the DUV in a given cycle. Thus, </a:t>
            </a:r>
            <a:r>
              <a:rPr lang="el-GR" b="0" i="0">
                <a:effectLst/>
                <a:latin typeface="Arial" panose="020B0604020202020204" pitchFamily="34" charset="0"/>
              </a:rPr>
              <a:t>τ</a:t>
            </a:r>
            <a:r>
              <a:rPr lang="en-US" b="0" i="0">
                <a:effectLst/>
                <a:latin typeface="Arial" panose="020B0604020202020204" pitchFamily="34" charset="0"/>
              </a:rPr>
              <a:t>SYNTH can discover an IUV’s execution paths by exploring all realizable partial orders on visited </a:t>
            </a:r>
            <a:r>
              <a:rPr lang="el-GR" b="0" i="0">
                <a:effectLst/>
                <a:latin typeface="Arial" panose="020B0604020202020204" pitchFamily="34" charset="0"/>
              </a:rPr>
              <a:t>μ</a:t>
            </a:r>
            <a:r>
              <a:rPr lang="en-US" b="0" i="0">
                <a:effectLst/>
                <a:latin typeface="Arial" panose="020B0604020202020204" pitchFamily="34" charset="0"/>
              </a:rPr>
              <a:t>FSM states.</a:t>
            </a:r>
          </a:p>
          <a:p>
            <a:r>
              <a:rPr lang="en-US" b="0" i="0">
                <a:effectLst/>
                <a:latin typeface="Arial" panose="020B0604020202020204" pitchFamily="34" charset="0"/>
              </a:rPr>
              <a:t>// </a:t>
            </a:r>
            <a:r>
              <a:rPr lang="en-US" b="0" i="0">
                <a:solidFill>
                  <a:srgbClr val="D1D2D3"/>
                </a:solidFill>
                <a:effectLst/>
                <a:latin typeface="Slack-Lato"/>
              </a:rPr>
              <a:t>we shouldn’t use DIV to refer to both the instruction and a state</a:t>
            </a:r>
            <a:endParaRPr lang="en-US" b="0" i="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7A2A8751-AC65-0D42-A8B1-352300EA94F0}" type="slidenum">
              <a:rPr lang="en-US" smtClean="0"/>
              <a:t>29</a:t>
            </a:fld>
            <a:endParaRPr lang="en-US"/>
          </a:p>
        </p:txBody>
      </p:sp>
    </p:spTree>
    <p:extLst>
      <p:ext uri="{BB962C8B-B14F-4D97-AF65-F5344CB8AC3E}">
        <p14:creationId xmlns:p14="http://schemas.microsoft.com/office/powerpoint/2010/main" val="3358522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0" i="0">
                <a:effectLst/>
                <a:latin typeface="Arial" panose="020B0604020202020204" pitchFamily="34" charset="0"/>
              </a:rPr>
              <a:t>τ</a:t>
            </a:r>
            <a:r>
              <a:rPr lang="en-US" b="0" i="0">
                <a:effectLst/>
                <a:latin typeface="Arial" panose="020B0604020202020204" pitchFamily="34" charset="0"/>
              </a:rPr>
              <a:t>SYNTH conducts path exploration using a combination of modest design metadata, static netlist analysis, linear temporal logic (LTL) property generation, and model checking. It implements several optimizations to exhaustively explore IUV execution behavior on a DUV with reasonable runtimes. In general, </a:t>
            </a:r>
            <a:r>
              <a:rPr lang="el-GR" b="0" i="0">
                <a:effectLst/>
                <a:latin typeface="Arial" panose="020B0604020202020204" pitchFamily="34" charset="0"/>
              </a:rPr>
              <a:t>τ</a:t>
            </a:r>
            <a:r>
              <a:rPr lang="en-US" b="0" i="0">
                <a:effectLst/>
                <a:latin typeface="Arial" panose="020B0604020202020204" pitchFamily="34" charset="0"/>
              </a:rPr>
              <a:t>SYNTH benefits from evaluating many simple and localized LTL properties on the DUV, which are each evaluated on the order of a few seconds to a few minutes for the RISC-V CVA6 CPU [3] in our case study.</a:t>
            </a:r>
            <a:endParaRPr lang="en-US"/>
          </a:p>
        </p:txBody>
      </p:sp>
      <p:sp>
        <p:nvSpPr>
          <p:cNvPr id="4" name="Slide Number Placeholder 3"/>
          <p:cNvSpPr>
            <a:spLocks noGrp="1"/>
          </p:cNvSpPr>
          <p:nvPr>
            <p:ph type="sldNum" sz="quarter" idx="5"/>
          </p:nvPr>
        </p:nvSpPr>
        <p:spPr/>
        <p:txBody>
          <a:bodyPr/>
          <a:lstStyle/>
          <a:p>
            <a:fld id="{7A2A8751-AC65-0D42-A8B1-352300EA94F0}" type="slidenum">
              <a:rPr lang="en-US" smtClean="0"/>
              <a:t>30</a:t>
            </a:fld>
            <a:endParaRPr lang="en-US"/>
          </a:p>
        </p:txBody>
      </p:sp>
    </p:spTree>
    <p:extLst>
      <p:ext uri="{BB962C8B-B14F-4D97-AF65-F5344CB8AC3E}">
        <p14:creationId xmlns:p14="http://schemas.microsoft.com/office/powerpoint/2010/main" val="94560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dirty="0">
                <a:solidFill>
                  <a:schemeClr val="tx1"/>
                </a:solidFill>
                <a:latin typeface="Calibri" panose="020F0502020204030204" pitchFamily="34" charset="0"/>
                <a:cs typeface="Calibri" panose="020F0502020204030204" pitchFamily="34" charset="0"/>
              </a:rPr>
              <a:t>One could try to construct individual proofs for every microarchitecture.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Prior works adopt a top-down approach</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that tries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to</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maps</a:t>
            </a:r>
          </a:p>
          <a:p>
            <a:r>
              <a:rPr lang="en-US" altLang="zh-TW" sz="1200" dirty="0">
                <a:solidFill>
                  <a:schemeClr val="tx1"/>
                </a:solidFill>
                <a:latin typeface="Calibri" panose="020F0502020204030204" pitchFamily="34" charset="0"/>
                <a:cs typeface="Calibri" panose="020F0502020204030204" pitchFamily="34" charset="0"/>
              </a:rPr>
              <a:t>high-level ordering rules to </a:t>
            </a:r>
          </a:p>
          <a:p>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sets of signals and properties in Verilog </a:t>
            </a:r>
          </a:p>
          <a:p>
            <a:r>
              <a:rPr lang="en-TW" altLang="zh-TW" sz="1200" dirty="0">
                <a:solidFill>
                  <a:schemeClr val="tx1"/>
                </a:solidFill>
                <a:latin typeface="Calibri" panose="020F0502020204030204" pitchFamily="34" charset="0"/>
                <a:cs typeface="Calibri" panose="020F0502020204030204" pitchFamily="34" charset="0"/>
              </a:rPr>
              <a:t>Such approach</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lacks</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scalability</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and</a:t>
            </a:r>
            <a:r>
              <a:rPr lang="zh-TW" altLang="en-US" sz="1200" dirty="0">
                <a:solidFill>
                  <a:schemeClr val="tx1"/>
                </a:solidFill>
                <a:latin typeface="Calibri" panose="020F0502020204030204" pitchFamily="34" charset="0"/>
                <a:cs typeface="Calibri" panose="020F0502020204030204" pitchFamily="34" charset="0"/>
              </a:rPr>
              <a:t> </a:t>
            </a:r>
            <a:r>
              <a:rPr lang="en-US" altLang="zh-TW" sz="1200" dirty="0">
                <a:solidFill>
                  <a:schemeClr val="tx1"/>
                </a:solidFill>
                <a:latin typeface="Calibri" panose="020F0502020204030204" pitchFamily="34" charset="0"/>
                <a:cs typeface="Calibri" panose="020F0502020204030204" pitchFamily="34" charset="0"/>
              </a:rPr>
              <a:t>completeness</a:t>
            </a:r>
          </a:p>
          <a:p>
            <a:r>
              <a:rPr lang="en-US" altLang="zh-TW" sz="1200" dirty="0">
                <a:solidFill>
                  <a:schemeClr val="tx1"/>
                </a:solidFill>
                <a:latin typeface="Calibri" panose="020F0502020204030204" pitchFamily="34" charset="0"/>
                <a:cs typeface="Calibri" panose="020F0502020204030204" pitchFamily="34" charset="0"/>
              </a:rPr>
              <a:t>====</a:t>
            </a:r>
          </a:p>
          <a:p>
            <a:r>
              <a:rPr lang="en-US" altLang="zh-TW" sz="1200" dirty="0">
                <a:solidFill>
                  <a:schemeClr val="tx1"/>
                </a:solidFill>
                <a:latin typeface="Calibri" panose="020F0502020204030204" pitchFamily="34" charset="0"/>
                <a:cs typeface="Calibri" panose="020F0502020204030204" pitchFamily="34" charset="0"/>
              </a:rPr>
              <a:t>Verifying an industry design for its MCM implementation takes a whole team of engineers months or more and typically requires resorting to bounded proofs.</a:t>
            </a:r>
          </a:p>
          <a:p>
            <a:r>
              <a:rPr lang="en-US" altLang="zh-TW" sz="1200" dirty="0">
                <a:solidFill>
                  <a:schemeClr val="tx1"/>
                </a:solidFill>
                <a:latin typeface="Calibri" panose="020F0502020204030204" pitchFamily="34" charset="0"/>
                <a:cs typeface="Calibri" panose="020F0502020204030204" pitchFamily="34" charset="0"/>
              </a:rPr>
              <a:t>====</a:t>
            </a:r>
          </a:p>
          <a:p>
            <a:r>
              <a:rPr lang="en-US" sz="1200" dirty="0">
                <a:solidFill>
                  <a:schemeClr val="tx1"/>
                </a:solidFill>
                <a:latin typeface="Calibri" panose="020F0502020204030204" pitchFamily="34" charset="0"/>
                <a:cs typeface="Calibri" panose="020F0502020204030204" pitchFamily="34" charset="0"/>
              </a:rPr>
              <a:t>Not to mention you need to do so for every generation</a:t>
            </a:r>
          </a:p>
          <a:p>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3</a:t>
            </a:fld>
            <a:endParaRPr lang="en-US"/>
          </a:p>
        </p:txBody>
      </p:sp>
    </p:spTree>
    <p:extLst>
      <p:ext uri="{BB962C8B-B14F-4D97-AF65-F5344CB8AC3E}">
        <p14:creationId xmlns:p14="http://schemas.microsoft.com/office/powerpoint/2010/main" val="2735593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rPr>
              <a:t>We deployed a proof-of-concept implementation of </a:t>
            </a:r>
            <a:r>
              <a:rPr lang="el-GR" b="0" i="0">
                <a:effectLst/>
                <a:latin typeface="Arial" panose="020B0604020202020204" pitchFamily="34" charset="0"/>
              </a:rPr>
              <a:t>τ</a:t>
            </a:r>
            <a:r>
              <a:rPr lang="en-US" b="0" i="0">
                <a:effectLst/>
                <a:latin typeface="Arial" panose="020B0604020202020204" pitchFamily="34" charset="0"/>
              </a:rPr>
              <a:t>SYNTH on the open-source RISC-V CVA6 processor [3], a 64-bit, 6-stage, single-issue RISC-V core featuring speculation, limited out-of-order write-back, diversified functional units, and a data cache. We evaluated all 72 instructions across the RV64I ISA and M extension. </a:t>
            </a:r>
            <a:r>
              <a:rPr lang="el-GR" b="0" i="0">
                <a:effectLst/>
                <a:latin typeface="Arial" panose="020B0604020202020204" pitchFamily="34" charset="0"/>
              </a:rPr>
              <a:t>τ </a:t>
            </a:r>
            <a:r>
              <a:rPr lang="en-US" b="0" i="0">
                <a:effectLst/>
                <a:latin typeface="Arial" panose="020B0604020202020204" pitchFamily="34" charset="0"/>
              </a:rPr>
              <a:t>SYNTH classified 32 as transmitters.</a:t>
            </a:r>
            <a:endParaRPr lang="en-US"/>
          </a:p>
        </p:txBody>
      </p:sp>
      <p:sp>
        <p:nvSpPr>
          <p:cNvPr id="4" name="Slide Number Placeholder 3"/>
          <p:cNvSpPr>
            <a:spLocks noGrp="1"/>
          </p:cNvSpPr>
          <p:nvPr>
            <p:ph type="sldNum" sz="quarter" idx="5"/>
          </p:nvPr>
        </p:nvSpPr>
        <p:spPr/>
        <p:txBody>
          <a:bodyPr/>
          <a:lstStyle/>
          <a:p>
            <a:fld id="{7A2A8751-AC65-0D42-A8B1-352300EA94F0}" type="slidenum">
              <a:rPr lang="en-US" smtClean="0"/>
              <a:t>31</a:t>
            </a:fld>
            <a:endParaRPr lang="en-US"/>
          </a:p>
        </p:txBody>
      </p:sp>
    </p:spTree>
    <p:extLst>
      <p:ext uri="{BB962C8B-B14F-4D97-AF65-F5344CB8AC3E}">
        <p14:creationId xmlns:p14="http://schemas.microsoft.com/office/powerpoint/2010/main" val="878361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In our work, we take a different approach and ask if we can instead synthesize an abstract model of hardware that retains information relevant for MCM verification and thrwo away the reset.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Specifically, prior work propose a suite of tools called check tools that verify hardware MCM implementation.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It takes in as input an axiomatic model of MCM implementation of the microarchitecture, called uspec model, to prove copmliance to ISA-level MCM.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The check tools has been demonstrated effective and efficient in </a:t>
            </a:r>
            <a:r>
              <a:rPr lang="en-US" altLang="zh-TW" sz="1200" b="0" i="0" u="none" strike="noStrike" kern="1200" cap="none" dirty="0">
                <a:solidFill>
                  <a:schemeClr val="tx1"/>
                </a:solidFill>
                <a:effectLst/>
                <a:latin typeface="Arial"/>
                <a:ea typeface="Arial"/>
                <a:cs typeface="Arial"/>
                <a:sym typeface="Arial"/>
              </a:rPr>
              <a:t>identifying real bugs in processors, compilers, and MCM specifications.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ea typeface="Arial"/>
                <a:cs typeface="Arial"/>
                <a:sym typeface="Arial"/>
              </a:rPr>
              <a:t>But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TW" altLang="zh-TW" sz="1200" b="0" i="0" u="none" strike="noStrike" kern="1200" cap="none" dirty="0">
                <a:solidFill>
                  <a:schemeClr val="tx1"/>
                </a:solidFill>
                <a:effectLst/>
                <a:latin typeface="Arial"/>
                <a:ea typeface="Arial"/>
                <a:cs typeface="Arial"/>
                <a:sym typeface="Arial"/>
              </a:rPr>
              <a:t>Essentially uspec model is axiomatic model of MCM implementation of the microarchitecture.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It encodes the ordering behaviors of hardware events using a set of axioms written in first-order logic DSL, such as one shown on the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I’ll give a bit more details later but essentially it serves as input to a suite of tools called the check tools that verify hardware MCM implementation.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The check tools has been demonstrated effective and efficient in </a:t>
            </a:r>
            <a:r>
              <a:rPr lang="en-US" altLang="zh-TW" sz="1200" b="0" i="0" u="none" strike="noStrike" kern="1200" cap="none" dirty="0">
                <a:solidFill>
                  <a:schemeClr val="tx1"/>
                </a:solidFill>
                <a:effectLst/>
                <a:latin typeface="Arial"/>
                <a:ea typeface="Arial"/>
                <a:cs typeface="Arial"/>
                <a:sym typeface="Arial"/>
              </a:rPr>
              <a:t>identifying real bugs in processors, compilers, and MCM specifications.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ea typeface="Arial"/>
                <a:cs typeface="Arial"/>
                <a:sym typeface="Arial"/>
              </a:rPr>
              <a:t>Analysis on </a:t>
            </a:r>
            <a:r>
              <a:rPr lang="en-US" altLang="zh-TW" sz="1200" b="0" i="0" u="none" strike="noStrike" kern="1200" cap="none" dirty="0" err="1">
                <a:solidFill>
                  <a:schemeClr val="tx1"/>
                </a:solidFill>
                <a:effectLst/>
                <a:latin typeface="Arial"/>
                <a:ea typeface="Arial"/>
                <a:cs typeface="Arial"/>
                <a:sym typeface="Arial"/>
              </a:rPr>
              <a:t>uspec</a:t>
            </a:r>
            <a:r>
              <a:rPr lang="en-US" altLang="zh-TW" sz="1200" b="0" i="0" u="none" strike="noStrike" kern="1200" cap="none" dirty="0">
                <a:solidFill>
                  <a:schemeClr val="tx1"/>
                </a:solidFill>
                <a:effectLst/>
                <a:latin typeface="Arial"/>
                <a:ea typeface="Arial"/>
                <a:cs typeface="Arial"/>
                <a:sym typeface="Arial"/>
              </a:rPr>
              <a:t> model is efficient because it abstracts aways combinational logics from </a:t>
            </a:r>
            <a:r>
              <a:rPr lang="en-US" altLang="zh-TW" sz="1200" b="0" i="0" u="none" strike="noStrike" kern="1200" cap="none" dirty="0" err="1">
                <a:solidFill>
                  <a:schemeClr val="tx1"/>
                </a:solidFill>
                <a:effectLst/>
                <a:latin typeface="Arial"/>
                <a:ea typeface="Arial"/>
                <a:cs typeface="Arial"/>
                <a:sym typeface="Arial"/>
              </a:rPr>
              <a:t>uarch</a:t>
            </a:r>
            <a:r>
              <a:rPr lang="en-US" altLang="zh-TW" sz="1200" b="0" i="0" u="none" strike="noStrike" kern="1200" cap="none" dirty="0">
                <a:solidFill>
                  <a:schemeClr val="tx1"/>
                </a:solidFill>
                <a:effectLst/>
                <a:latin typeface="Arial"/>
                <a:ea typeface="Arial"/>
                <a:cs typeface="Arial"/>
                <a:sym typeface="Arial"/>
              </a:rPr>
              <a:t> and retains only information between state updates and their ordering behaviors, which are necessary and sufficient condition to ensure MCM to be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ea typeface="Arial"/>
                <a:cs typeface="Arial"/>
                <a:sym typeface="Arial"/>
              </a:rPr>
              <a:t>**** In this way the Check tool consume this </a:t>
            </a:r>
            <a:r>
              <a:rPr lang="en-US" altLang="zh-TW" sz="1200" b="0" i="0" u="none" strike="noStrike" kern="1200" cap="none" dirty="0" err="1">
                <a:solidFill>
                  <a:schemeClr val="tx1"/>
                </a:solidFill>
                <a:effectLst/>
                <a:latin typeface="Arial"/>
                <a:ea typeface="Arial"/>
                <a:cs typeface="Arial"/>
                <a:sym typeface="Arial"/>
              </a:rPr>
              <a:t>uspec</a:t>
            </a:r>
            <a:r>
              <a:rPr lang="en-US" altLang="zh-TW" sz="1200" b="0" i="0" u="none" strike="noStrike" kern="1200" cap="none" dirty="0">
                <a:solidFill>
                  <a:schemeClr val="tx1"/>
                </a:solidFill>
                <a:effectLst/>
                <a:latin typeface="Arial"/>
                <a:ea typeface="Arial"/>
                <a:cs typeface="Arial"/>
                <a:sym typeface="Arial"/>
              </a:rPr>
              <a:t> and reason exclusively about </a:t>
            </a:r>
            <a:r>
              <a:rPr lang="en-US" altLang="zh-TW" sz="1200" b="0" i="0" u="none" strike="noStrike" kern="1200" cap="none" dirty="0" err="1">
                <a:solidFill>
                  <a:schemeClr val="tx1"/>
                </a:solidFill>
                <a:effectLst/>
                <a:latin typeface="Arial"/>
                <a:ea typeface="Arial"/>
                <a:cs typeface="Arial"/>
                <a:sym typeface="Arial"/>
              </a:rPr>
              <a:t>microarchitectu’res</a:t>
            </a:r>
            <a:r>
              <a:rPr lang="en-US" altLang="zh-TW" sz="1200" b="0" i="0" u="none" strike="noStrike" kern="1200" cap="none" dirty="0">
                <a:solidFill>
                  <a:schemeClr val="tx1"/>
                </a:solidFill>
                <a:effectLst/>
                <a:latin typeface="Arial"/>
                <a:ea typeface="Arial"/>
                <a:cs typeface="Arial"/>
                <a:sym typeface="Arial"/>
              </a:rPr>
              <a:t> state update and ordering behavior, whereas prior work requires reasoning about complex combinational logic on top of all state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cs typeface="Arial"/>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cs typeface="Arial"/>
                <a:sym typeface="Arial"/>
              </a:rPr>
              <a:t>However </a:t>
            </a:r>
            <a:r>
              <a:rPr lang="en-US" altLang="zh-TW" sz="1200" b="0" i="0" u="none" strike="noStrike" kern="1200" cap="none" dirty="0" err="1">
                <a:solidFill>
                  <a:schemeClr val="tx1"/>
                </a:solidFill>
                <a:effectLst/>
                <a:latin typeface="Arial"/>
                <a:cs typeface="Arial"/>
                <a:sym typeface="Arial"/>
              </a:rPr>
              <a:t>uspec</a:t>
            </a:r>
            <a:r>
              <a:rPr lang="en-US" altLang="zh-TW" sz="1200" b="0" i="0" u="none" strike="noStrike" kern="1200" cap="none" dirty="0">
                <a:solidFill>
                  <a:schemeClr val="tx1"/>
                </a:solidFill>
                <a:effectLst/>
                <a:latin typeface="Arial"/>
                <a:cs typeface="Arial"/>
                <a:sym typeface="Arial"/>
              </a:rPr>
              <a:t> model had been manually written and therefore our prior work of rtl2uspec took the first step in</a:t>
            </a:r>
            <a:r>
              <a:rPr lang="en-US" altLang="zh-TW" dirty="0">
                <a:solidFill>
                  <a:schemeClr val="tx1"/>
                </a:solidFill>
                <a:latin typeface="Calibri" panose="020F0502020204030204" pitchFamily="34" charset="0"/>
                <a:cs typeface="Calibri" panose="020F0502020204030204" pitchFamily="34" charset="0"/>
              </a:rPr>
              <a:t> synthesizing a proven correct </a:t>
            </a:r>
            <a:r>
              <a:rPr lang="en-US" altLang="zh-TW" dirty="0" err="1">
                <a:solidFill>
                  <a:schemeClr val="tx1"/>
                </a:solidFill>
                <a:latin typeface="Calibri" panose="020F0502020204030204" pitchFamily="34" charset="0"/>
                <a:cs typeface="Calibri" panose="020F0502020204030204" pitchFamily="34" charset="0"/>
              </a:rPr>
              <a:t>uspec</a:t>
            </a:r>
            <a:r>
              <a:rPr lang="en-US" altLang="zh-TW" dirty="0">
                <a:solidFill>
                  <a:schemeClr val="tx1"/>
                </a:solidFill>
                <a:latin typeface="Calibri" panose="020F0502020204030204" pitchFamily="34" charset="0"/>
                <a:cs typeface="Calibri" panose="020F0502020204030204" pitchFamily="34" charset="0"/>
              </a:rPr>
              <a:t> model from RTL design.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cs typeface="Arial"/>
                <a:sym typeface="Arial"/>
              </a:rPr>
              <a:t>================</a:t>
            </a:r>
            <a:endParaRPr lang="en-US" altLang="zh-TW"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Unfortunately,</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there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are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limitation</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to</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applying</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rtl2uspec</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on</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complex</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processor, including limited support for designs with certain features such as coherence protocol, complex instruction interaction.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We have either addressed or in progress to solve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So</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this</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talk</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I</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will</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focus</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on</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some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of</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these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limitation</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and</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how</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we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plan</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to</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address</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them.</a:t>
            </a:r>
            <a:r>
              <a:rPr lang="zh-TW" altLang="en-US" dirty="0">
                <a:solidFill>
                  <a:schemeClr val="tx1"/>
                </a:solidFill>
                <a:latin typeface="Calibri" panose="020F0502020204030204" pitchFamily="34" charset="0"/>
                <a:cs typeface="Calibri" panose="020F0502020204030204" pitchFamily="34" charset="0"/>
              </a:rPr>
              <a:t> </a:t>
            </a:r>
            <a:endParaRPr lang="en-US" altLang="zh-TW"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Before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I</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do</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so,</a:t>
            </a:r>
            <a:r>
              <a:rPr lang="zh-TW" altLang="en-US" dirty="0">
                <a:solidFill>
                  <a:schemeClr val="tx1"/>
                </a:solidFill>
                <a:latin typeface="Calibri" panose="020F0502020204030204" pitchFamily="34" charset="0"/>
                <a:cs typeface="Calibri" panose="020F0502020204030204" pitchFamily="34" charset="0"/>
              </a:rPr>
              <a:t> </a:t>
            </a:r>
            <a:r>
              <a:rPr lang="en-US" altLang="zh-TW" dirty="0" err="1">
                <a:solidFill>
                  <a:schemeClr val="tx1"/>
                </a:solidFill>
                <a:latin typeface="Calibri" panose="020F0502020204030204" pitchFamily="34" charset="0"/>
                <a:cs typeface="Calibri" panose="020F0502020204030204" pitchFamily="34" charset="0"/>
              </a:rPr>
              <a:t>i’ll</a:t>
            </a:r>
            <a:r>
              <a:rPr lang="en-US" altLang="zh-TW" dirty="0">
                <a:solidFill>
                  <a:schemeClr val="tx1"/>
                </a:solidFill>
                <a:latin typeface="Calibri" panose="020F0502020204030204" pitchFamily="34" charset="0"/>
                <a:cs typeface="Calibri" panose="020F0502020204030204" pitchFamily="34" charset="0"/>
              </a:rPr>
              <a:t> briefly introduce the </a:t>
            </a:r>
            <a:r>
              <a:rPr lang="en-US" altLang="zh-TW" dirty="0" err="1">
                <a:solidFill>
                  <a:schemeClr val="tx1"/>
                </a:solidFill>
                <a:latin typeface="Calibri" panose="020F0502020204030204" pitchFamily="34" charset="0"/>
                <a:cs typeface="Calibri" panose="020F0502020204030204" pitchFamily="34" charset="0"/>
              </a:rPr>
              <a:t>uspec</a:t>
            </a:r>
            <a:r>
              <a:rPr lang="en-US" altLang="zh-TW" dirty="0">
                <a:solidFill>
                  <a:schemeClr val="tx1"/>
                </a:solidFill>
                <a:latin typeface="Calibri" panose="020F0502020204030204" pitchFamily="34" charset="0"/>
                <a:cs typeface="Calibri" panose="020F0502020204030204" pitchFamily="34" charset="0"/>
              </a:rPr>
              <a:t> model, and how rtl2psuec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7A2A8751-AC65-0D42-A8B1-352300EA94F0}" type="slidenum">
              <a:rPr lang="en-US" smtClean="0"/>
              <a:t>32</a:t>
            </a:fld>
            <a:endParaRPr lang="en-US"/>
          </a:p>
        </p:txBody>
      </p:sp>
    </p:spTree>
    <p:extLst>
      <p:ext uri="{BB962C8B-B14F-4D97-AF65-F5344CB8AC3E}">
        <p14:creationId xmlns:p14="http://schemas.microsoft.com/office/powerpoint/2010/main" val="250840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In our work, we take a different approach and ask if we can instead synthesize an abstract model of hardware for MCM 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 that only retains information relevant for MCM verification and thrwo away the reset.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7A2A8751-AC65-0D42-A8B1-352300EA94F0}" type="slidenum">
              <a:rPr lang="en-US" smtClean="0"/>
              <a:t>4</a:t>
            </a:fld>
            <a:endParaRPr lang="en-US"/>
          </a:p>
        </p:txBody>
      </p:sp>
    </p:spTree>
    <p:extLst>
      <p:ext uri="{BB962C8B-B14F-4D97-AF65-F5344CB8AC3E}">
        <p14:creationId xmlns:p14="http://schemas.microsoft.com/office/powerpoint/2010/main" val="66722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Specifically, prior work propose a suite of tools called check tools that verify hardware MCM implementation.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TW" dirty="0"/>
              <a:t>It takes in as input an axiomatic model of MCM implementation of the microarchitecture, called uspec model, to prove copmliance to ISA-level MCM.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The check tools has been demonstrated effective in </a:t>
            </a:r>
            <a:r>
              <a:rPr lang="en-US" altLang="zh-TW" sz="1200" b="0" i="0" u="none" strike="noStrike" kern="1200" cap="none" dirty="0">
                <a:solidFill>
                  <a:schemeClr val="tx1"/>
                </a:solidFill>
                <a:effectLst/>
                <a:latin typeface="Arial"/>
                <a:ea typeface="Arial"/>
                <a:cs typeface="Arial"/>
                <a:sym typeface="Arial"/>
              </a:rPr>
              <a:t>identifying real bugs in processors, compilers, and MCM specifications.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ea typeface="Arial"/>
                <a:cs typeface="Arial"/>
                <a:sym typeface="Arial"/>
              </a:rPr>
              <a:t>analysis on </a:t>
            </a:r>
            <a:r>
              <a:rPr lang="en-US" altLang="zh-TW" sz="1200" b="0" i="0" u="none" strike="noStrike" kern="1200" cap="none" dirty="0" err="1">
                <a:solidFill>
                  <a:schemeClr val="tx1"/>
                </a:solidFill>
                <a:effectLst/>
                <a:latin typeface="Arial"/>
                <a:ea typeface="Arial"/>
                <a:cs typeface="Arial"/>
                <a:sym typeface="Arial"/>
              </a:rPr>
              <a:t>uspec</a:t>
            </a:r>
            <a:r>
              <a:rPr lang="en-US" altLang="zh-TW" sz="1200" b="0" i="0" u="none" strike="noStrike" kern="1200" cap="none" dirty="0">
                <a:solidFill>
                  <a:schemeClr val="tx1"/>
                </a:solidFill>
                <a:effectLst/>
                <a:latin typeface="Arial"/>
                <a:ea typeface="Arial"/>
                <a:cs typeface="Arial"/>
                <a:sym typeface="Arial"/>
              </a:rPr>
              <a:t> model is efficient because it abstracts aways combinational logics from </a:t>
            </a:r>
            <a:r>
              <a:rPr lang="en-US" altLang="zh-TW" sz="1200" b="0" i="0" u="none" strike="noStrike" kern="1200" cap="none" dirty="0" err="1">
                <a:solidFill>
                  <a:schemeClr val="tx1"/>
                </a:solidFill>
                <a:effectLst/>
                <a:latin typeface="Arial"/>
                <a:ea typeface="Arial"/>
                <a:cs typeface="Arial"/>
                <a:sym typeface="Arial"/>
              </a:rPr>
              <a:t>uarch</a:t>
            </a:r>
            <a:r>
              <a:rPr lang="en-US" altLang="zh-TW" sz="1200" b="0" i="0" u="none" strike="noStrike" kern="1200" cap="none" dirty="0">
                <a:solidFill>
                  <a:schemeClr val="tx1"/>
                </a:solidFill>
                <a:effectLst/>
                <a:latin typeface="Arial"/>
                <a:ea typeface="Arial"/>
                <a:cs typeface="Arial"/>
                <a:sym typeface="Arial"/>
              </a:rPr>
              <a:t> and retains only information between state updates and their ordering behaviors, which are necessary and sufficient condition to ensure MCM to be 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cs typeface="Arial"/>
                <a:sym typeface="Arial"/>
              </a:rPr>
              <a:t>However </a:t>
            </a:r>
            <a:r>
              <a:rPr lang="en-US" altLang="zh-TW" sz="1200" b="0" i="0" u="none" strike="noStrike" kern="1200" cap="none" dirty="0" err="1">
                <a:solidFill>
                  <a:schemeClr val="tx1"/>
                </a:solidFill>
                <a:effectLst/>
                <a:latin typeface="Arial"/>
                <a:cs typeface="Arial"/>
                <a:sym typeface="Arial"/>
              </a:rPr>
              <a:t>uspec</a:t>
            </a:r>
            <a:r>
              <a:rPr lang="en-US" altLang="zh-TW" sz="1200" b="0" i="0" u="none" strike="noStrike" kern="1200" cap="none" dirty="0">
                <a:solidFill>
                  <a:schemeClr val="tx1"/>
                </a:solidFill>
                <a:effectLst/>
                <a:latin typeface="Arial"/>
                <a:cs typeface="Arial"/>
                <a:sym typeface="Arial"/>
              </a:rPr>
              <a:t> model had been manually written and </a:t>
            </a:r>
            <a:r>
              <a:rPr lang="en-US" altLang="zh-TW" sz="1200" b="0" i="0" u="none" strike="noStrike" kern="1200" cap="none" dirty="0" err="1">
                <a:solidFill>
                  <a:schemeClr val="tx1"/>
                </a:solidFill>
                <a:effectLst/>
                <a:latin typeface="Arial"/>
                <a:cs typeface="Arial"/>
                <a:sym typeface="Arial"/>
              </a:rPr>
              <a:t>uspec</a:t>
            </a:r>
            <a:r>
              <a:rPr lang="en-US" altLang="zh-TW" sz="1200" b="0" i="0" u="none" strike="noStrike" kern="1200" cap="none" dirty="0">
                <a:solidFill>
                  <a:schemeClr val="tx1"/>
                </a:solidFill>
                <a:effectLst/>
                <a:latin typeface="Arial"/>
                <a:cs typeface="Arial"/>
                <a:sym typeface="Arial"/>
              </a:rPr>
              <a:t> is not proven upheld by the actual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cs typeface="Arial"/>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cs typeface="Arial"/>
                <a:sym typeface="Arial"/>
              </a:rPr>
              <a:t>therefore our prior work of rtl2uspec took the first step in</a:t>
            </a:r>
            <a:r>
              <a:rPr lang="en-US" altLang="zh-TW" dirty="0">
                <a:solidFill>
                  <a:schemeClr val="tx1"/>
                </a:solidFill>
                <a:latin typeface="Calibri" panose="020F0502020204030204" pitchFamily="34" charset="0"/>
                <a:cs typeface="Calibri" panose="020F0502020204030204" pitchFamily="34" charset="0"/>
              </a:rPr>
              <a:t> synthesizing a proven correct </a:t>
            </a:r>
            <a:r>
              <a:rPr lang="en-US" altLang="zh-TW" dirty="0" err="1">
                <a:solidFill>
                  <a:schemeClr val="tx1"/>
                </a:solidFill>
                <a:latin typeface="Calibri" panose="020F0502020204030204" pitchFamily="34" charset="0"/>
                <a:cs typeface="Calibri" panose="020F0502020204030204" pitchFamily="34" charset="0"/>
              </a:rPr>
              <a:t>uspec</a:t>
            </a:r>
            <a:r>
              <a:rPr lang="en-US" altLang="zh-TW" dirty="0">
                <a:solidFill>
                  <a:schemeClr val="tx1"/>
                </a:solidFill>
                <a:latin typeface="Calibri" panose="020F0502020204030204" pitchFamily="34" charset="0"/>
                <a:cs typeface="Calibri" panose="020F0502020204030204" pitchFamily="34" charset="0"/>
              </a:rPr>
              <a:t> model from RTL design.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cap="none" dirty="0">
                <a:solidFill>
                  <a:schemeClr val="tx1"/>
                </a:solidFill>
                <a:effectLst/>
                <a:latin typeface="Arial"/>
                <a:cs typeface="Arial"/>
                <a:sym typeface="Arial"/>
              </a:rPr>
              <a:t>================</a:t>
            </a:r>
            <a:endParaRPr lang="en-US" altLang="zh-TW"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Unfortunately,</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there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are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limitation</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to</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applying</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rtl2uspec</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on</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complex</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processor// , including limited support for designs with certain features such as coherence protocol, complex instruction interaction.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We have either addressed or in progress to solve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So</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this</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talk</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I</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will</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focus</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on</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some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of</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these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limitation</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and</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how</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we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plan</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to</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address</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them.</a:t>
            </a:r>
            <a:r>
              <a:rPr lang="zh-TW" altLang="en-US" dirty="0">
                <a:solidFill>
                  <a:schemeClr val="tx1"/>
                </a:solidFill>
                <a:latin typeface="Calibri" panose="020F0502020204030204" pitchFamily="34" charset="0"/>
                <a:cs typeface="Calibri" panose="020F0502020204030204" pitchFamily="34" charset="0"/>
              </a:rPr>
              <a:t> </a:t>
            </a:r>
            <a:endParaRPr lang="en-US" altLang="zh-TW"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latin typeface="Calibri" panose="020F0502020204030204" pitchFamily="34" charset="0"/>
                <a:cs typeface="Calibri" panose="020F0502020204030204" pitchFamily="34" charset="0"/>
              </a:rPr>
              <a:t>Before</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I</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do</a:t>
            </a:r>
            <a:r>
              <a:rPr lang="zh-TW" altLang="en-US" dirty="0">
                <a:solidFill>
                  <a:schemeClr val="tx1"/>
                </a:solidFill>
                <a:latin typeface="Calibri" panose="020F0502020204030204" pitchFamily="34" charset="0"/>
                <a:cs typeface="Calibri" panose="020F0502020204030204" pitchFamily="34" charset="0"/>
              </a:rPr>
              <a:t> </a:t>
            </a:r>
            <a:r>
              <a:rPr lang="en-US" altLang="zh-TW" dirty="0">
                <a:solidFill>
                  <a:schemeClr val="tx1"/>
                </a:solidFill>
                <a:latin typeface="Calibri" panose="020F0502020204030204" pitchFamily="34" charset="0"/>
                <a:cs typeface="Calibri" panose="020F0502020204030204" pitchFamily="34" charset="0"/>
              </a:rPr>
              <a:t>so,</a:t>
            </a:r>
            <a:r>
              <a:rPr lang="zh-TW" altLang="en-US" dirty="0">
                <a:solidFill>
                  <a:schemeClr val="tx1"/>
                </a:solidFill>
                <a:latin typeface="Calibri" panose="020F0502020204030204" pitchFamily="34" charset="0"/>
                <a:cs typeface="Calibri" panose="020F0502020204030204" pitchFamily="34" charset="0"/>
              </a:rPr>
              <a:t> </a:t>
            </a:r>
            <a:r>
              <a:rPr lang="en-US" altLang="zh-TW" dirty="0" err="1">
                <a:solidFill>
                  <a:schemeClr val="tx1"/>
                </a:solidFill>
                <a:latin typeface="Calibri" panose="020F0502020204030204" pitchFamily="34" charset="0"/>
                <a:cs typeface="Calibri" panose="020F0502020204030204" pitchFamily="34" charset="0"/>
              </a:rPr>
              <a:t>i’ll</a:t>
            </a:r>
            <a:r>
              <a:rPr lang="en-US" altLang="zh-TW" dirty="0">
                <a:solidFill>
                  <a:schemeClr val="tx1"/>
                </a:solidFill>
                <a:latin typeface="Calibri" panose="020F0502020204030204" pitchFamily="34" charset="0"/>
                <a:cs typeface="Calibri" panose="020F0502020204030204" pitchFamily="34" charset="0"/>
              </a:rPr>
              <a:t> introduce the </a:t>
            </a:r>
            <a:r>
              <a:rPr lang="en-US" altLang="zh-TW" dirty="0" err="1">
                <a:solidFill>
                  <a:schemeClr val="tx1"/>
                </a:solidFill>
                <a:latin typeface="Calibri" panose="020F0502020204030204" pitchFamily="34" charset="0"/>
                <a:cs typeface="Calibri" panose="020F0502020204030204" pitchFamily="34" charset="0"/>
              </a:rPr>
              <a:t>uspec</a:t>
            </a:r>
            <a:r>
              <a:rPr lang="en-US" altLang="zh-TW" dirty="0">
                <a:solidFill>
                  <a:schemeClr val="tx1"/>
                </a:solidFill>
                <a:latin typeface="Calibri" panose="020F0502020204030204" pitchFamily="34" charset="0"/>
                <a:cs typeface="Calibri" panose="020F0502020204030204" pitchFamily="34" charset="0"/>
              </a:rPr>
              <a:t> model in more details and how rtl2psuec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tx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7A2A8751-AC65-0D42-A8B1-352300EA94F0}" type="slidenum">
              <a:rPr lang="en-US" smtClean="0"/>
              <a:t>5</a:t>
            </a:fld>
            <a:endParaRPr lang="en-US"/>
          </a:p>
        </p:txBody>
      </p:sp>
    </p:spTree>
    <p:extLst>
      <p:ext uri="{BB962C8B-B14F-4D97-AF65-F5344CB8AC3E}">
        <p14:creationId xmlns:p14="http://schemas.microsoft.com/office/powerpoint/2010/main" val="88490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a </a:t>
            </a:r>
            <a:r>
              <a:rPr lang="en-US" dirty="0" err="1"/>
              <a:t>uspec</a:t>
            </a:r>
            <a:r>
              <a:rPr lang="en-US" dirty="0"/>
              <a:t> model encodes ordering behaviors of the design using </a:t>
            </a:r>
            <a:r>
              <a:rPr lang="en-US" altLang="zh-TW" dirty="0"/>
              <a:t>a</a:t>
            </a:r>
            <a:r>
              <a:rPr lang="zh-TW" altLang="en-US" dirty="0"/>
              <a:t> </a:t>
            </a:r>
            <a:r>
              <a:rPr lang="en-US" dirty="0"/>
              <a:t>set of axioms written in a first-order logic DSL.</a:t>
            </a:r>
          </a:p>
          <a:p>
            <a:r>
              <a:rPr lang="en-US" dirty="0"/>
              <a:t>For example the </a:t>
            </a:r>
            <a:r>
              <a:rPr lang="en-US" dirty="0" err="1"/>
              <a:t>uspec</a:t>
            </a:r>
            <a:r>
              <a:rPr lang="en-US" dirty="0"/>
              <a:t> model shown in the middle represents the processor on the left. </a:t>
            </a:r>
          </a:p>
          <a:p>
            <a:r>
              <a:rPr lang="en-US" altLang="zh-TW" sz="1200" dirty="0">
                <a:solidFill>
                  <a:schemeClr val="tx1"/>
                </a:solidFill>
                <a:latin typeface="Calibri" panose="020F0502020204030204" pitchFamily="34" charset="0"/>
                <a:cs typeface="Calibri" panose="020F0502020204030204" pitchFamily="34" charset="0"/>
              </a:rPr>
              <a:t>It enables an analysis call microarchitectural happens-before analysis that models hardware-specific program execution as directed graph called </a:t>
            </a:r>
            <a:r>
              <a:rPr lang="en-US" altLang="zh-TW" sz="1200" dirty="0" err="1">
                <a:solidFill>
                  <a:schemeClr val="tx1"/>
                </a:solidFill>
                <a:latin typeface="Calibri" panose="020F0502020204030204" pitchFamily="34" charset="0"/>
                <a:cs typeface="Calibri" panose="020F0502020204030204" pitchFamily="34" charset="0"/>
              </a:rPr>
              <a:t>uhb</a:t>
            </a:r>
            <a:r>
              <a:rPr lang="en-US" altLang="zh-TW" sz="1200" dirty="0">
                <a:solidFill>
                  <a:schemeClr val="tx1"/>
                </a:solidFill>
                <a:latin typeface="Calibri" panose="020F0502020204030204" pitchFamily="34" charset="0"/>
                <a:cs typeface="Calibri" panose="020F0502020204030204" pitchFamily="34" charset="0"/>
              </a:rPr>
              <a:t> graph.</a:t>
            </a:r>
          </a:p>
          <a:p>
            <a:r>
              <a:rPr lang="en-US" sz="1200" dirty="0">
                <a:solidFill>
                  <a:schemeClr val="tx1"/>
                </a:solidFill>
                <a:latin typeface="Calibri" panose="020F0502020204030204" pitchFamily="34" charset="0"/>
                <a:cs typeface="Calibri" panose="020F0502020204030204" pitchFamily="34" charset="0"/>
              </a:rPr>
              <a:t>=====</a:t>
            </a:r>
            <a:endParaRPr lang="en-US" dirty="0"/>
          </a:p>
          <a:p>
            <a:r>
              <a:rPr lang="en-US" dirty="0"/>
              <a:t>Given a litmus test that is small program that encodes ordering behaviors of a given MCM, such as the one shown on the top, where// core 0 writes to 1 to x and y and core 1 reads y first and x second. </a:t>
            </a:r>
          </a:p>
          <a:p>
            <a:r>
              <a:rPr lang="en-US" dirty="0"/>
              <a:t>=====</a:t>
            </a:r>
          </a:p>
          <a:p>
            <a:r>
              <a:rPr lang="en-US" dirty="0"/>
              <a:t>according to the </a:t>
            </a:r>
            <a:r>
              <a:rPr lang="en-US" dirty="0" err="1"/>
              <a:t>uspec</a:t>
            </a:r>
            <a:r>
              <a:rPr lang="en-US" dirty="0"/>
              <a:t> model, we can instantiate a </a:t>
            </a:r>
            <a:r>
              <a:rPr lang="en-US" dirty="0" err="1"/>
              <a:t>uhb</a:t>
            </a:r>
            <a:r>
              <a:rPr lang="en-US" dirty="0"/>
              <a:t> graph on the right which represents a specific microarchitectural execution of the litmus test program </a:t>
            </a:r>
          </a:p>
          <a:p>
            <a:r>
              <a:rPr lang="en-US" dirty="0"/>
              <a:t>=====</a:t>
            </a:r>
          </a:p>
          <a:p>
            <a:r>
              <a:rPr lang="en-US" dirty="0"/>
              <a:t>with this particular outcome running on the targeted hardware</a:t>
            </a:r>
          </a:p>
        </p:txBody>
      </p:sp>
      <p:sp>
        <p:nvSpPr>
          <p:cNvPr id="4" name="Slide Number Placeholder 3"/>
          <p:cNvSpPr>
            <a:spLocks noGrp="1"/>
          </p:cNvSpPr>
          <p:nvPr>
            <p:ph type="sldNum" sz="quarter" idx="5"/>
          </p:nvPr>
        </p:nvSpPr>
        <p:spPr/>
        <p:txBody>
          <a:bodyPr/>
          <a:lstStyle/>
          <a:p>
            <a:fld id="{7A2A8751-AC65-0D42-A8B1-352300EA94F0}" type="slidenum">
              <a:rPr lang="en-US" smtClean="0"/>
              <a:t>6</a:t>
            </a:fld>
            <a:endParaRPr lang="en-US"/>
          </a:p>
        </p:txBody>
      </p:sp>
    </p:spTree>
    <p:extLst>
      <p:ext uri="{BB962C8B-B14F-4D97-AF65-F5344CB8AC3E}">
        <p14:creationId xmlns:p14="http://schemas.microsoft.com/office/powerpoint/2010/main" val="411289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graph, row labels are sets of state elements in the cores</a:t>
            </a:r>
          </a:p>
          <a:p>
            <a:r>
              <a:rPr lang="en-US" dirty="0"/>
              <a:t>For example, the IF row label represents pipeline registers in IF stage on the left</a:t>
            </a:r>
          </a:p>
          <a:p>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7A2A8751-AC65-0D42-A8B1-352300EA94F0}" type="slidenum">
              <a:rPr lang="en-US" smtClean="0"/>
              <a:t>7</a:t>
            </a:fld>
            <a:endParaRPr lang="en-US"/>
          </a:p>
        </p:txBody>
      </p:sp>
    </p:spTree>
    <p:extLst>
      <p:ext uri="{BB962C8B-B14F-4D97-AF65-F5344CB8AC3E}">
        <p14:creationId xmlns:p14="http://schemas.microsoft.com/office/powerpoint/2010/main" val="227384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column of nodes represent instruction execution through the design</a:t>
            </a:r>
          </a:p>
          <a:p>
            <a:r>
              <a:rPr lang="en-US" dirty="0">
                <a:latin typeface="Calibri" panose="020F0502020204030204" pitchFamily="34" charset="0"/>
                <a:cs typeface="Calibri" panose="020F0502020204030204" pitchFamily="34" charset="0"/>
              </a:rPr>
              <a:t>Say this highlighted column represents i0 in the program</a:t>
            </a:r>
          </a:p>
          <a:p>
            <a:endParaRPr lang="en-US" dirty="0"/>
          </a:p>
        </p:txBody>
      </p:sp>
      <p:sp>
        <p:nvSpPr>
          <p:cNvPr id="4" name="Slide Number Placeholder 3"/>
          <p:cNvSpPr>
            <a:spLocks noGrp="1"/>
          </p:cNvSpPr>
          <p:nvPr>
            <p:ph type="sldNum" sz="quarter" idx="5"/>
          </p:nvPr>
        </p:nvSpPr>
        <p:spPr/>
        <p:txBody>
          <a:bodyPr/>
          <a:lstStyle/>
          <a:p>
            <a:fld id="{7A2A8751-AC65-0D42-A8B1-352300EA94F0}" type="slidenum">
              <a:rPr lang="en-US" smtClean="0"/>
              <a:t>8</a:t>
            </a:fld>
            <a:endParaRPr lang="en-US"/>
          </a:p>
        </p:txBody>
      </p:sp>
    </p:spTree>
    <p:extLst>
      <p:ext uri="{BB962C8B-B14F-4D97-AF65-F5344CB8AC3E}">
        <p14:creationId xmlns:p14="http://schemas.microsoft.com/office/powerpoint/2010/main" val="87443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a column, a node represents a hardware event which corresponds to an instruction updating a particular set of state elements.</a:t>
            </a:r>
          </a:p>
          <a:p>
            <a:endParaRPr lang="en-TW" dirty="0"/>
          </a:p>
        </p:txBody>
      </p:sp>
      <p:sp>
        <p:nvSpPr>
          <p:cNvPr id="4" name="Slide Number Placeholder 3"/>
          <p:cNvSpPr>
            <a:spLocks noGrp="1"/>
          </p:cNvSpPr>
          <p:nvPr>
            <p:ph type="sldNum" sz="quarter" idx="5"/>
          </p:nvPr>
        </p:nvSpPr>
        <p:spPr/>
        <p:txBody>
          <a:bodyPr/>
          <a:lstStyle/>
          <a:p>
            <a:fld id="{7A2A8751-AC65-0D42-A8B1-352300EA94F0}" type="slidenum">
              <a:rPr lang="en-US" smtClean="0"/>
              <a:t>9</a:t>
            </a:fld>
            <a:endParaRPr lang="en-US"/>
          </a:p>
        </p:txBody>
      </p:sp>
    </p:spTree>
    <p:extLst>
      <p:ext uri="{BB962C8B-B14F-4D97-AF65-F5344CB8AC3E}">
        <p14:creationId xmlns:p14="http://schemas.microsoft.com/office/powerpoint/2010/main" val="3062678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4651-AD2D-C8AC-37D0-4EA2C4F092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E859F4-0BBB-4EBA-6A6B-42E22420A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5622DD-60BC-CACD-F1A2-200DE4A02D58}"/>
              </a:ext>
            </a:extLst>
          </p:cNvPr>
          <p:cNvSpPr>
            <a:spLocks noGrp="1"/>
          </p:cNvSpPr>
          <p:nvPr>
            <p:ph type="dt" sz="half" idx="10"/>
          </p:nvPr>
        </p:nvSpPr>
        <p:spPr/>
        <p:txBody>
          <a:bodyPr/>
          <a:lstStyle/>
          <a:p>
            <a:fld id="{C47EE0D5-06D1-FC45-B897-43EBCF06A0B1}" type="datetime1">
              <a:rPr lang="en-US" smtClean="0"/>
              <a:t>6/17/23</a:t>
            </a:fld>
            <a:endParaRPr lang="en-US"/>
          </a:p>
        </p:txBody>
      </p:sp>
      <p:sp>
        <p:nvSpPr>
          <p:cNvPr id="5" name="Footer Placeholder 4">
            <a:extLst>
              <a:ext uri="{FF2B5EF4-FFF2-40B4-BE49-F238E27FC236}">
                <a16:creationId xmlns:a16="http://schemas.microsoft.com/office/drawing/2014/main" id="{1AB070B6-1431-656B-37FD-6D0B43529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C67AC-7464-3022-3F0D-13F98C6941A8}"/>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390702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3482-D5A6-BAF2-A2BD-73E77EB533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0E16C1-CBCA-4831-CE33-824A74262A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B4E92-7AB0-0381-F5DE-706BE14D339C}"/>
              </a:ext>
            </a:extLst>
          </p:cNvPr>
          <p:cNvSpPr>
            <a:spLocks noGrp="1"/>
          </p:cNvSpPr>
          <p:nvPr>
            <p:ph type="dt" sz="half" idx="10"/>
          </p:nvPr>
        </p:nvSpPr>
        <p:spPr/>
        <p:txBody>
          <a:bodyPr/>
          <a:lstStyle/>
          <a:p>
            <a:fld id="{41203483-2EA6-274A-9528-B877A745113F}" type="datetime1">
              <a:rPr lang="en-US" smtClean="0"/>
              <a:t>6/17/23</a:t>
            </a:fld>
            <a:endParaRPr lang="en-US"/>
          </a:p>
        </p:txBody>
      </p:sp>
      <p:sp>
        <p:nvSpPr>
          <p:cNvPr id="5" name="Footer Placeholder 4">
            <a:extLst>
              <a:ext uri="{FF2B5EF4-FFF2-40B4-BE49-F238E27FC236}">
                <a16:creationId xmlns:a16="http://schemas.microsoft.com/office/drawing/2014/main" id="{35EE12C1-7C99-361D-A7C4-25F3CE551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C4870-6C1C-8FF8-FEE4-0299BDB19166}"/>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387634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22C2B-D179-724F-CE82-D760CA0D0A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87AD2A-8ED3-6ADB-24E3-C06F7C36AE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622A3-8265-A856-C08F-8F016A908FF1}"/>
              </a:ext>
            </a:extLst>
          </p:cNvPr>
          <p:cNvSpPr>
            <a:spLocks noGrp="1"/>
          </p:cNvSpPr>
          <p:nvPr>
            <p:ph type="dt" sz="half" idx="10"/>
          </p:nvPr>
        </p:nvSpPr>
        <p:spPr/>
        <p:txBody>
          <a:bodyPr/>
          <a:lstStyle/>
          <a:p>
            <a:fld id="{C2328863-5F7A-C64B-9F89-002AF581DE95}" type="datetime1">
              <a:rPr lang="en-US" smtClean="0"/>
              <a:t>6/17/23</a:t>
            </a:fld>
            <a:endParaRPr lang="en-US"/>
          </a:p>
        </p:txBody>
      </p:sp>
      <p:sp>
        <p:nvSpPr>
          <p:cNvPr id="5" name="Footer Placeholder 4">
            <a:extLst>
              <a:ext uri="{FF2B5EF4-FFF2-40B4-BE49-F238E27FC236}">
                <a16:creationId xmlns:a16="http://schemas.microsoft.com/office/drawing/2014/main" id="{0FE494FA-E993-3F0E-A6D1-2FA7F473A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EF794-45BB-87B8-9D9E-B64F6797CD6B}"/>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411610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E90A-6220-9A4C-0555-431FD4624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554826-2703-0D8A-5039-176B0E84D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DCD2A-3F65-1C44-B06E-1340C7D125D4}"/>
              </a:ext>
            </a:extLst>
          </p:cNvPr>
          <p:cNvSpPr>
            <a:spLocks noGrp="1"/>
          </p:cNvSpPr>
          <p:nvPr>
            <p:ph type="dt" sz="half" idx="10"/>
          </p:nvPr>
        </p:nvSpPr>
        <p:spPr/>
        <p:txBody>
          <a:bodyPr/>
          <a:lstStyle/>
          <a:p>
            <a:fld id="{9316BD5D-3EE6-634E-8AC3-1B7977303306}" type="datetime1">
              <a:rPr lang="en-US" smtClean="0"/>
              <a:t>6/17/23</a:t>
            </a:fld>
            <a:endParaRPr lang="en-US"/>
          </a:p>
        </p:txBody>
      </p:sp>
      <p:sp>
        <p:nvSpPr>
          <p:cNvPr id="5" name="Footer Placeholder 4">
            <a:extLst>
              <a:ext uri="{FF2B5EF4-FFF2-40B4-BE49-F238E27FC236}">
                <a16:creationId xmlns:a16="http://schemas.microsoft.com/office/drawing/2014/main" id="{3D25E376-F045-185B-872D-FCADF0064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B6B73-7BA6-F066-72BD-D3E8C016A0FD}"/>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38103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7FB9-59A1-1153-3BBA-C36DDC92A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3D6B02-9658-0C6F-7C5E-498945DBB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9579B3-234D-589A-C4BE-4C4E542C3C7F}"/>
              </a:ext>
            </a:extLst>
          </p:cNvPr>
          <p:cNvSpPr>
            <a:spLocks noGrp="1"/>
          </p:cNvSpPr>
          <p:nvPr>
            <p:ph type="dt" sz="half" idx="10"/>
          </p:nvPr>
        </p:nvSpPr>
        <p:spPr/>
        <p:txBody>
          <a:bodyPr/>
          <a:lstStyle/>
          <a:p>
            <a:fld id="{22C44F4C-E3EF-8A43-97B1-C8CA5F9EBDBD}" type="datetime1">
              <a:rPr lang="en-US" smtClean="0"/>
              <a:t>6/17/23</a:t>
            </a:fld>
            <a:endParaRPr lang="en-US"/>
          </a:p>
        </p:txBody>
      </p:sp>
      <p:sp>
        <p:nvSpPr>
          <p:cNvPr id="5" name="Footer Placeholder 4">
            <a:extLst>
              <a:ext uri="{FF2B5EF4-FFF2-40B4-BE49-F238E27FC236}">
                <a16:creationId xmlns:a16="http://schemas.microsoft.com/office/drawing/2014/main" id="{D61EFE6B-9C7F-45E8-AC1D-2DD82FCCC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3DC5E-B90E-857F-57C3-9ABFB9ADB812}"/>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48077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8FE5-7B2B-EF42-80FF-0D1A9C4378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EDA318-1BC3-7BD6-37DC-404E1C47DA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A842B-2F2A-867B-00AB-CFBC5C845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965D46-599F-F22B-9D4B-3A268C20494B}"/>
              </a:ext>
            </a:extLst>
          </p:cNvPr>
          <p:cNvSpPr>
            <a:spLocks noGrp="1"/>
          </p:cNvSpPr>
          <p:nvPr>
            <p:ph type="dt" sz="half" idx="10"/>
          </p:nvPr>
        </p:nvSpPr>
        <p:spPr/>
        <p:txBody>
          <a:bodyPr/>
          <a:lstStyle/>
          <a:p>
            <a:fld id="{9664B038-2850-C44C-AD93-82FC9E0816EF}" type="datetime1">
              <a:rPr lang="en-US" smtClean="0"/>
              <a:t>6/17/23</a:t>
            </a:fld>
            <a:endParaRPr lang="en-US"/>
          </a:p>
        </p:txBody>
      </p:sp>
      <p:sp>
        <p:nvSpPr>
          <p:cNvPr id="6" name="Footer Placeholder 5">
            <a:extLst>
              <a:ext uri="{FF2B5EF4-FFF2-40B4-BE49-F238E27FC236}">
                <a16:creationId xmlns:a16="http://schemas.microsoft.com/office/drawing/2014/main" id="{D162D62D-4506-2C91-BAE1-38E824996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6A299-2F37-0A28-BBFD-4C26DEA48F55}"/>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77785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1FD5-92FA-AB8B-480A-7DDC22D1B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B6DCF8-63A7-5C42-7E6D-A89B75D08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203BE-E177-4364-6CE0-E94C17E997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23E76D-50A2-6FE3-FF83-F149C7E8C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8736A1-CEB8-C942-3CB5-886D093AD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7FF44A-6C30-1918-A303-99EEE2FB5C2E}"/>
              </a:ext>
            </a:extLst>
          </p:cNvPr>
          <p:cNvSpPr>
            <a:spLocks noGrp="1"/>
          </p:cNvSpPr>
          <p:nvPr>
            <p:ph type="dt" sz="half" idx="10"/>
          </p:nvPr>
        </p:nvSpPr>
        <p:spPr/>
        <p:txBody>
          <a:bodyPr/>
          <a:lstStyle/>
          <a:p>
            <a:fld id="{7E53A782-5EA2-674A-9BC7-E5DF8D011D88}" type="datetime1">
              <a:rPr lang="en-US" smtClean="0"/>
              <a:t>6/17/23</a:t>
            </a:fld>
            <a:endParaRPr lang="en-US"/>
          </a:p>
        </p:txBody>
      </p:sp>
      <p:sp>
        <p:nvSpPr>
          <p:cNvPr id="8" name="Footer Placeholder 7">
            <a:extLst>
              <a:ext uri="{FF2B5EF4-FFF2-40B4-BE49-F238E27FC236}">
                <a16:creationId xmlns:a16="http://schemas.microsoft.com/office/drawing/2014/main" id="{C51BC91B-FFE3-A258-F34E-63936BEB7F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99E142-2F6E-3138-13FB-28B0CA41CCB4}"/>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5579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5E35-B453-209A-0AB4-9C263104E4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7E16A-C823-C3CD-4907-D16CF95F84B5}"/>
              </a:ext>
            </a:extLst>
          </p:cNvPr>
          <p:cNvSpPr>
            <a:spLocks noGrp="1"/>
          </p:cNvSpPr>
          <p:nvPr>
            <p:ph type="dt" sz="half" idx="10"/>
          </p:nvPr>
        </p:nvSpPr>
        <p:spPr/>
        <p:txBody>
          <a:bodyPr/>
          <a:lstStyle/>
          <a:p>
            <a:fld id="{AABEDD3E-A0EE-C54B-B1A9-6CF3A48BDB36}" type="datetime1">
              <a:rPr lang="en-US" smtClean="0"/>
              <a:t>6/17/23</a:t>
            </a:fld>
            <a:endParaRPr lang="en-US"/>
          </a:p>
        </p:txBody>
      </p:sp>
      <p:sp>
        <p:nvSpPr>
          <p:cNvPr id="4" name="Footer Placeholder 3">
            <a:extLst>
              <a:ext uri="{FF2B5EF4-FFF2-40B4-BE49-F238E27FC236}">
                <a16:creationId xmlns:a16="http://schemas.microsoft.com/office/drawing/2014/main" id="{F7D71EE0-634E-B95A-F9D7-200C0C9828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90E75E-0C3B-7C15-EB1D-03BD291E3141}"/>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97626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84DA2-984E-98AB-9C95-D6C43BE5D7D0}"/>
              </a:ext>
            </a:extLst>
          </p:cNvPr>
          <p:cNvSpPr>
            <a:spLocks noGrp="1"/>
          </p:cNvSpPr>
          <p:nvPr>
            <p:ph type="dt" sz="half" idx="10"/>
          </p:nvPr>
        </p:nvSpPr>
        <p:spPr/>
        <p:txBody>
          <a:bodyPr/>
          <a:lstStyle/>
          <a:p>
            <a:fld id="{7517DEC3-2D16-9242-9C09-4E5E2468D95C}" type="datetime1">
              <a:rPr lang="en-US" smtClean="0"/>
              <a:t>6/17/23</a:t>
            </a:fld>
            <a:endParaRPr lang="en-US"/>
          </a:p>
        </p:txBody>
      </p:sp>
      <p:sp>
        <p:nvSpPr>
          <p:cNvPr id="3" name="Footer Placeholder 2">
            <a:extLst>
              <a:ext uri="{FF2B5EF4-FFF2-40B4-BE49-F238E27FC236}">
                <a16:creationId xmlns:a16="http://schemas.microsoft.com/office/drawing/2014/main" id="{0F1DFEDA-264E-C642-EBB3-B084EB4D96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D61489-56EE-FFAF-24D4-BC1CE8C1391E}"/>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400599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D448-ABBB-387A-BFD4-0AB937755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3790D8-E7AB-2FF0-B3F6-9BF02B59D9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973A21-8A20-DD97-2E40-A51694639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2CD79-2341-5BB7-1F82-CE2ADCF72660}"/>
              </a:ext>
            </a:extLst>
          </p:cNvPr>
          <p:cNvSpPr>
            <a:spLocks noGrp="1"/>
          </p:cNvSpPr>
          <p:nvPr>
            <p:ph type="dt" sz="half" idx="10"/>
          </p:nvPr>
        </p:nvSpPr>
        <p:spPr/>
        <p:txBody>
          <a:bodyPr/>
          <a:lstStyle/>
          <a:p>
            <a:fld id="{8C5F92A9-A703-2146-BD81-406666C9FE19}" type="datetime1">
              <a:rPr lang="en-US" smtClean="0"/>
              <a:t>6/17/23</a:t>
            </a:fld>
            <a:endParaRPr lang="en-US"/>
          </a:p>
        </p:txBody>
      </p:sp>
      <p:sp>
        <p:nvSpPr>
          <p:cNvPr id="6" name="Footer Placeholder 5">
            <a:extLst>
              <a:ext uri="{FF2B5EF4-FFF2-40B4-BE49-F238E27FC236}">
                <a16:creationId xmlns:a16="http://schemas.microsoft.com/office/drawing/2014/main" id="{314BA642-0488-6B44-4FCE-C7205DB1A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6AD03-1D8A-51F8-2A82-3AA6D7E5BCF8}"/>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372949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C978-95A8-AFC2-D5AC-E556A6973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2242D6-7A43-BCD6-7A0A-2682E8361C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60BA30-1165-5893-4273-198CBDB16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77157-89E2-4C71-3EA7-385E3FC89408}"/>
              </a:ext>
            </a:extLst>
          </p:cNvPr>
          <p:cNvSpPr>
            <a:spLocks noGrp="1"/>
          </p:cNvSpPr>
          <p:nvPr>
            <p:ph type="dt" sz="half" idx="10"/>
          </p:nvPr>
        </p:nvSpPr>
        <p:spPr/>
        <p:txBody>
          <a:bodyPr/>
          <a:lstStyle/>
          <a:p>
            <a:fld id="{64CB8DA3-D7F1-2E4E-8782-B20BE63C927B}" type="datetime1">
              <a:rPr lang="en-US" smtClean="0"/>
              <a:t>6/17/23</a:t>
            </a:fld>
            <a:endParaRPr lang="en-US"/>
          </a:p>
        </p:txBody>
      </p:sp>
      <p:sp>
        <p:nvSpPr>
          <p:cNvPr id="6" name="Footer Placeholder 5">
            <a:extLst>
              <a:ext uri="{FF2B5EF4-FFF2-40B4-BE49-F238E27FC236}">
                <a16:creationId xmlns:a16="http://schemas.microsoft.com/office/drawing/2014/main" id="{DB02F06D-FBFD-C425-E9D4-F0D7027506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84ED3-25B8-DFA9-885D-897B57090068}"/>
              </a:ext>
            </a:extLst>
          </p:cNvPr>
          <p:cNvSpPr>
            <a:spLocks noGrp="1"/>
          </p:cNvSpPr>
          <p:nvPr>
            <p:ph type="sldNum" sz="quarter" idx="12"/>
          </p:nvPr>
        </p:nvSpPr>
        <p:spPr/>
        <p:txBody>
          <a:bodyPr/>
          <a:lstStyle/>
          <a:p>
            <a:fld id="{186D1076-08C5-B746-80BB-11C7C595E7F3}" type="slidenum">
              <a:rPr lang="en-US" smtClean="0"/>
              <a:t>‹#›</a:t>
            </a:fld>
            <a:endParaRPr lang="en-US"/>
          </a:p>
        </p:txBody>
      </p:sp>
    </p:spTree>
    <p:extLst>
      <p:ext uri="{BB962C8B-B14F-4D97-AF65-F5344CB8AC3E}">
        <p14:creationId xmlns:p14="http://schemas.microsoft.com/office/powerpoint/2010/main" val="255613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1ABDF4-EC57-A930-1A06-BDF5069D2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76D1FC-926C-238F-5F4A-F4D4A4D5F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B9220-039F-9C2A-167D-FE3A93478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42EE1-1295-8C4B-B47B-9482282A198D}" type="datetime1">
              <a:rPr lang="en-US" smtClean="0"/>
              <a:t>6/17/23</a:t>
            </a:fld>
            <a:endParaRPr lang="en-US"/>
          </a:p>
        </p:txBody>
      </p:sp>
      <p:sp>
        <p:nvSpPr>
          <p:cNvPr id="5" name="Footer Placeholder 4">
            <a:extLst>
              <a:ext uri="{FF2B5EF4-FFF2-40B4-BE49-F238E27FC236}">
                <a16:creationId xmlns:a16="http://schemas.microsoft.com/office/drawing/2014/main" id="{34BD0978-DDCB-F81F-4884-32B008FF88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E06FF8-68E4-E5BB-15AF-A8C25BDFD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D1076-08C5-B746-80BB-11C7C595E7F3}" type="slidenum">
              <a:rPr lang="en-US" smtClean="0"/>
              <a:t>‹#›</a:t>
            </a:fld>
            <a:endParaRPr lang="en-US"/>
          </a:p>
        </p:txBody>
      </p:sp>
    </p:spTree>
    <p:extLst>
      <p:ext uri="{BB962C8B-B14F-4D97-AF65-F5344CB8AC3E}">
        <p14:creationId xmlns:p14="http://schemas.microsoft.com/office/powerpoint/2010/main" val="1303740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5.png"/><Relationship Id="rId7" Type="http://schemas.openxmlformats.org/officeDocument/2006/relationships/image" Target="../media/image36.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26.svg"/><Relationship Id="rId9" Type="http://schemas.openxmlformats.org/officeDocument/2006/relationships/image" Target="../media/image28.sv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8.pn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6.sv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4.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46.svg"/><Relationship Id="rId5" Type="http://schemas.openxmlformats.org/officeDocument/2006/relationships/image" Target="../media/image48.svg"/><Relationship Id="rId10" Type="http://schemas.openxmlformats.org/officeDocument/2006/relationships/image" Target="../media/image45.png"/><Relationship Id="rId4" Type="http://schemas.openxmlformats.org/officeDocument/2006/relationships/image" Target="../media/image47.png"/><Relationship Id="rId9" Type="http://schemas.openxmlformats.org/officeDocument/2006/relationships/image" Target="../media/image2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8.png"/><Relationship Id="rId7" Type="http://schemas.openxmlformats.org/officeDocument/2006/relationships/image" Target="../media/image14.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4.svg"/><Relationship Id="rId5" Type="http://schemas.openxmlformats.org/officeDocument/2006/relationships/image" Target="../media/image46.svg"/><Relationship Id="rId10" Type="http://schemas.openxmlformats.org/officeDocument/2006/relationships/image" Target="../media/image23.png"/><Relationship Id="rId4" Type="http://schemas.openxmlformats.org/officeDocument/2006/relationships/image" Target="../media/image45.png"/><Relationship Id="rId9" Type="http://schemas.openxmlformats.org/officeDocument/2006/relationships/image" Target="../media/image48.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25.png"/><Relationship Id="rId7"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4.svg"/><Relationship Id="rId3" Type="http://schemas.openxmlformats.org/officeDocument/2006/relationships/image" Target="../media/image8.png"/><Relationship Id="rId7" Type="http://schemas.openxmlformats.org/officeDocument/2006/relationships/image" Target="../media/image46.svg"/><Relationship Id="rId12"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8.svg"/><Relationship Id="rId5" Type="http://schemas.openxmlformats.org/officeDocument/2006/relationships/image" Target="../media/image36.svg"/><Relationship Id="rId10" Type="http://schemas.openxmlformats.org/officeDocument/2006/relationships/image" Target="../media/image47.png"/><Relationship Id="rId4" Type="http://schemas.openxmlformats.org/officeDocument/2006/relationships/image" Target="../media/image35.png"/><Relationship Id="rId9" Type="http://schemas.openxmlformats.org/officeDocument/2006/relationships/image" Target="../media/image24.sv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pn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svg"/><Relationship Id="rId9" Type="http://schemas.openxmlformats.org/officeDocument/2006/relationships/image" Target="../media/image12.svg"/><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4.sv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31.png"/><Relationship Id="rId12"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7.png"/><Relationship Id="rId5" Type="http://schemas.openxmlformats.org/officeDocument/2006/relationships/image" Target="../media/image23.png"/><Relationship Id="rId10" Type="http://schemas.openxmlformats.org/officeDocument/2006/relationships/image" Target="../media/image26.svg"/><Relationship Id="rId4" Type="http://schemas.openxmlformats.org/officeDocument/2006/relationships/image" Target="../media/image7.svg"/><Relationship Id="rId9" Type="http://schemas.openxmlformats.org/officeDocument/2006/relationships/image" Target="../media/image25.png"/><Relationship Id="rId14" Type="http://schemas.openxmlformats.org/officeDocument/2006/relationships/image" Target="../media/image30.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6.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7.svg"/><Relationship Id="rId9" Type="http://schemas.openxmlformats.org/officeDocument/2006/relationships/image" Target="../media/image27.png"/><Relationship Id="rId14" Type="http://schemas.openxmlformats.org/officeDocument/2006/relationships/image" Target="../media/image32.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5631-26DE-F4D7-0C84-3AFE9AFEAF09}"/>
              </a:ext>
            </a:extLst>
          </p:cNvPr>
          <p:cNvSpPr>
            <a:spLocks noGrp="1"/>
          </p:cNvSpPr>
          <p:nvPr>
            <p:ph type="ctrTitle"/>
          </p:nvPr>
        </p:nvSpPr>
        <p:spPr>
          <a:xfrm>
            <a:off x="474345" y="995680"/>
            <a:ext cx="11243310" cy="2387600"/>
          </a:xfrm>
        </p:spPr>
        <p:txBody>
          <a:bodyPr>
            <a:normAutofit/>
          </a:bodyPr>
          <a:lstStyle/>
          <a:p>
            <a:r>
              <a:rPr lang="en-US" sz="4400" dirty="0"/>
              <a:t>Design for Hardware Memory Model Verification</a:t>
            </a:r>
          </a:p>
        </p:txBody>
      </p:sp>
      <p:sp>
        <p:nvSpPr>
          <p:cNvPr id="3" name="Subtitle 2">
            <a:extLst>
              <a:ext uri="{FF2B5EF4-FFF2-40B4-BE49-F238E27FC236}">
                <a16:creationId xmlns:a16="http://schemas.microsoft.com/office/drawing/2014/main" id="{C0BD7E1C-0E45-488E-1A25-36F20B7B84F3}"/>
              </a:ext>
            </a:extLst>
          </p:cNvPr>
          <p:cNvSpPr>
            <a:spLocks noGrp="1"/>
          </p:cNvSpPr>
          <p:nvPr>
            <p:ph type="subTitle" idx="1"/>
          </p:nvPr>
        </p:nvSpPr>
        <p:spPr>
          <a:xfrm>
            <a:off x="999172" y="3602038"/>
            <a:ext cx="10193655" cy="1655762"/>
          </a:xfrm>
        </p:spPr>
        <p:txBody>
          <a:bodyPr>
            <a:normAutofit/>
          </a:bodyPr>
          <a:lstStyle/>
          <a:p>
            <a:r>
              <a:rPr lang="en-US" dirty="0"/>
              <a:t>Yao Hsiao, </a:t>
            </a:r>
            <a:r>
              <a:rPr lang="en-US" dirty="0" err="1"/>
              <a:t>Yasas</a:t>
            </a:r>
            <a:r>
              <a:rPr lang="en-US"/>
              <a:t> Seneviratne*, Tommy Tracy*, Kevin </a:t>
            </a:r>
            <a:r>
              <a:rPr lang="en-US" err="1"/>
              <a:t>Skadron</a:t>
            </a:r>
            <a:r>
              <a:rPr lang="en-US"/>
              <a:t>*, Caroline Trippel</a:t>
            </a:r>
          </a:p>
          <a:p>
            <a:r>
              <a:rPr lang="en-US"/>
              <a:t>Stanford University, *University of Virginia</a:t>
            </a:r>
          </a:p>
        </p:txBody>
      </p:sp>
      <p:sp>
        <p:nvSpPr>
          <p:cNvPr id="4" name="Slide Number Placeholder 3">
            <a:extLst>
              <a:ext uri="{FF2B5EF4-FFF2-40B4-BE49-F238E27FC236}">
                <a16:creationId xmlns:a16="http://schemas.microsoft.com/office/drawing/2014/main" id="{4FFB0088-B6C8-56DB-AF46-103EABCE8BED}"/>
              </a:ext>
            </a:extLst>
          </p:cNvPr>
          <p:cNvSpPr>
            <a:spLocks noGrp="1"/>
          </p:cNvSpPr>
          <p:nvPr>
            <p:ph type="sldNum" sz="quarter" idx="12"/>
          </p:nvPr>
        </p:nvSpPr>
        <p:spPr/>
        <p:txBody>
          <a:bodyPr/>
          <a:lstStyle/>
          <a:p>
            <a:fld id="{186D1076-08C5-B746-80BB-11C7C595E7F3}" type="slidenum">
              <a:rPr lang="en-US" smtClean="0"/>
              <a:t>1</a:t>
            </a:fld>
            <a:endParaRPr lang="en-US"/>
          </a:p>
        </p:txBody>
      </p:sp>
    </p:spTree>
    <p:extLst>
      <p:ext uri="{BB962C8B-B14F-4D97-AF65-F5344CB8AC3E}">
        <p14:creationId xmlns:p14="http://schemas.microsoft.com/office/powerpoint/2010/main" val="227755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a:extLst>
              <a:ext uri="{FF2B5EF4-FFF2-40B4-BE49-F238E27FC236}">
                <a16:creationId xmlns:a16="http://schemas.microsoft.com/office/drawing/2014/main" id="{080628C0-F91A-6C7A-CF77-6820FAFB13A3}"/>
              </a:ext>
            </a:extLst>
          </p:cNvPr>
          <p:cNvCxnSpPr>
            <a:cxnSpLocks/>
          </p:cNvCxnSpPr>
          <p:nvPr/>
        </p:nvCxnSpPr>
        <p:spPr>
          <a:xfrm flipV="1">
            <a:off x="3037708" y="3249674"/>
            <a:ext cx="1187108" cy="63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7990BC58-7D8E-2508-E697-AA72A9074FE4}"/>
              </a:ext>
            </a:extLst>
          </p:cNvPr>
          <p:cNvSpPr/>
          <p:nvPr/>
        </p:nvSpPr>
        <p:spPr>
          <a:xfrm>
            <a:off x="1470512" y="1858611"/>
            <a:ext cx="3027618" cy="1074323"/>
          </a:xfrm>
          <a:prstGeom prst="roundRect">
            <a:avLst/>
          </a:prstGeom>
          <a:noFill/>
          <a:ln>
            <a:noFill/>
          </a:ln>
        </p:spPr>
        <p:style>
          <a:lnRef idx="2">
            <a:schemeClr val="dk1"/>
          </a:lnRef>
          <a:fillRef idx="1">
            <a:schemeClr val="lt1"/>
          </a:fillRef>
          <a:effectRef idx="0">
            <a:schemeClr val="dk1"/>
          </a:effectRef>
          <a:fontRef idx="minor">
            <a:schemeClr val="dk1"/>
          </a:fontRef>
        </p:style>
        <p:txBody>
          <a:bodyPr bIns="0" rtlCol="0" anchor="b"/>
          <a:lstStyle/>
          <a:p>
            <a:pPr algn="ctr"/>
            <a:r>
              <a:rPr lang="en-TW">
                <a:solidFill>
                  <a:schemeClr val="bg1">
                    <a:lumMod val="75000"/>
                  </a:schemeClr>
                </a:solidFill>
                <a:latin typeface="Calibri" panose="020F0502020204030204" pitchFamily="34" charset="0"/>
                <a:cs typeface="Calibri" panose="020F0502020204030204" pitchFamily="34" charset="0"/>
              </a:rPr>
              <a:t>Litmus test</a:t>
            </a:r>
          </a:p>
        </p:txBody>
      </p:sp>
      <p:graphicFrame>
        <p:nvGraphicFramePr>
          <p:cNvPr id="94" name="Table 14">
            <a:extLst>
              <a:ext uri="{FF2B5EF4-FFF2-40B4-BE49-F238E27FC236}">
                <a16:creationId xmlns:a16="http://schemas.microsoft.com/office/drawing/2014/main" id="{6D3306CE-5527-21B8-B6FD-BA5F7F528CC7}"/>
              </a:ext>
            </a:extLst>
          </p:cNvPr>
          <p:cNvGraphicFramePr>
            <a:graphicFrameLocks noGrp="1"/>
          </p:cNvGraphicFramePr>
          <p:nvPr>
            <p:extLst>
              <p:ext uri="{D42A27DB-BD31-4B8C-83A1-F6EECF244321}">
                <p14:modId xmlns:p14="http://schemas.microsoft.com/office/powerpoint/2010/main" val="1467825167"/>
              </p:ext>
            </p:extLst>
          </p:nvPr>
        </p:nvGraphicFramePr>
        <p:xfrm>
          <a:off x="588064" y="1233387"/>
          <a:ext cx="4819988" cy="1371600"/>
        </p:xfrm>
        <a:graphic>
          <a:graphicData uri="http://schemas.openxmlformats.org/drawingml/2006/table">
            <a:tbl>
              <a:tblPr firstRow="1" bandRow="1">
                <a:tableStyleId>{5C22544A-7EE6-4342-B048-85BDC9FD1C3A}</a:tableStyleId>
              </a:tblPr>
              <a:tblGrid>
                <a:gridCol w="2409994">
                  <a:extLst>
                    <a:ext uri="{9D8B030D-6E8A-4147-A177-3AD203B41FA5}">
                      <a16:colId xmlns:a16="http://schemas.microsoft.com/office/drawing/2014/main" val="2438790470"/>
                    </a:ext>
                  </a:extLst>
                </a:gridCol>
                <a:gridCol w="2409994">
                  <a:extLst>
                    <a:ext uri="{9D8B030D-6E8A-4147-A177-3AD203B41FA5}">
                      <a16:colId xmlns:a16="http://schemas.microsoft.com/office/drawing/2014/main" val="2095682981"/>
                    </a:ext>
                  </a:extLst>
                </a:gridCol>
              </a:tblGrid>
              <a:tr h="0">
                <a:tc gridSpan="2">
                  <a:txBody>
                    <a:bodyPr/>
                    <a:lstStyle/>
                    <a:p>
                      <a:pPr algn="ctr">
                        <a:lnSpc>
                          <a:spcPct val="100000"/>
                        </a:lnSpc>
                      </a:pPr>
                      <a:r>
                        <a:rPr lang="en-US" sz="1800" b="0" dirty="0">
                          <a:solidFill>
                            <a:schemeClr val="bg1">
                              <a:lumMod val="75000"/>
                            </a:schemeClr>
                          </a:solidFill>
                          <a:latin typeface="Consolas" panose="020B0609020204030204" pitchFamily="49" charset="0"/>
                          <a:cs typeface="Consolas" panose="020B0609020204030204" pitchFamily="49" charset="0"/>
                        </a:rPr>
                        <a:t>Initially x, y =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100000"/>
                        </a:lnSpc>
                      </a:pPr>
                      <a:endParaRPr lang="en-TW" sz="1800" b="0" dirty="0">
                        <a:solidFill>
                          <a:schemeClr val="tx1"/>
                        </a:solidFill>
                        <a:latin typeface="Consolas" panose="020B0609020204030204" pitchFamily="49" charset="0"/>
                        <a:cs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739685495"/>
                  </a:ext>
                </a:extLst>
              </a:tr>
              <a:tr h="236980">
                <a:tc>
                  <a:txBody>
                    <a:bodyPr/>
                    <a:lstStyle/>
                    <a:p>
                      <a:pPr algn="ctr">
                        <a:lnSpc>
                          <a:spcPct val="100000"/>
                        </a:lnSpc>
                      </a:pPr>
                      <a:r>
                        <a:rPr lang="en-TW" sz="1800" b="0" dirty="0">
                          <a:solidFill>
                            <a:schemeClr val="bg1">
                              <a:lumMod val="75000"/>
                            </a:schemeClr>
                          </a:solidFill>
                          <a:latin typeface="Consolas" panose="020B0609020204030204" pitchFamily="49" charset="0"/>
                          <a:cs typeface="Consolas" panose="020B0609020204030204" pitchFamily="49" charset="0"/>
                        </a:rPr>
                        <a:t>Core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0000"/>
                        </a:lnSpc>
                      </a:pPr>
                      <a:r>
                        <a:rPr lang="en-TW" sz="1800" b="0" dirty="0">
                          <a:solidFill>
                            <a:schemeClr val="bg1">
                              <a:lumMod val="75000"/>
                            </a:schemeClr>
                          </a:solidFill>
                          <a:latin typeface="Consolas" panose="020B0609020204030204" pitchFamily="49" charset="0"/>
                          <a:cs typeface="Consolas" panose="020B0609020204030204" pitchFamily="49" charset="0"/>
                        </a:rPr>
                        <a:t>Core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latin typeface="Consolas" panose="020B0609020204030204" pitchFamily="49" charset="0"/>
                          <a:ea typeface="Menlo" panose="020B0609030804020204" pitchFamily="49" charset="0"/>
                          <a:cs typeface="Consolas" panose="020B0609020204030204" pitchFamily="49" charset="0"/>
                        </a:rPr>
                        <a:t>(i0) W[x]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(i1) W[y] =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(i2) R[y]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(i3) R[x] = 0;</a:t>
                      </a:r>
                      <a:endParaRPr lang="en-TW"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11663416"/>
                  </a:ext>
                </a:extLst>
              </a:tr>
            </a:tbl>
          </a:graphicData>
        </a:graphic>
      </p:graphicFrame>
      <p:sp>
        <p:nvSpPr>
          <p:cNvPr id="81" name="Rounded Rectangular Callout 80">
            <a:extLst>
              <a:ext uri="{FF2B5EF4-FFF2-40B4-BE49-F238E27FC236}">
                <a16:creationId xmlns:a16="http://schemas.microsoft.com/office/drawing/2014/main" id="{0B87799D-4779-A0AC-DE00-D205E9CE282B}"/>
              </a:ext>
            </a:extLst>
          </p:cNvPr>
          <p:cNvSpPr/>
          <p:nvPr/>
        </p:nvSpPr>
        <p:spPr>
          <a:xfrm>
            <a:off x="3131926" y="3932160"/>
            <a:ext cx="4249048" cy="2443959"/>
          </a:xfrm>
          <a:prstGeom prst="wedgeRoundRectCallout">
            <a:avLst>
              <a:gd name="adj1" fmla="val -17619"/>
              <a:gd name="adj2" fmla="val -57494"/>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2000" dirty="0">
                <a:latin typeface="Consolas" panose="020B0609020204030204" pitchFamily="49" charset="0"/>
                <a:cs typeface="Consolas" panose="020B0609020204030204" pitchFamily="49" charset="0"/>
              </a:rPr>
              <a:t>1 Axiom </a:t>
            </a:r>
            <a:r>
              <a:rPr lang="en-US" sz="2000" dirty="0" err="1">
                <a:latin typeface="Consolas" panose="020B0609020204030204" pitchFamily="49" charset="0"/>
                <a:cs typeface="Consolas" panose="020B0609020204030204" pitchFamily="49" charset="0"/>
              </a:rPr>
              <a:t>Ld_exe_path</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2 </a:t>
            </a:r>
            <a:r>
              <a:rPr lang="en-US" sz="2000" dirty="0" err="1">
                <a:solidFill>
                  <a:srgbClr val="B00031"/>
                </a:solidFill>
                <a:latin typeface="Consolas" panose="020B0609020204030204" pitchFamily="49" charset="0"/>
                <a:cs typeface="Consolas" panose="020B0609020204030204" pitchFamily="49" charset="0"/>
              </a:rPr>
              <a:t>forall</a:t>
            </a:r>
            <a:r>
              <a:rPr lang="en-US" sz="2000" dirty="0">
                <a:solidFill>
                  <a:srgbClr val="B00031"/>
                </a:solidFill>
                <a:latin typeface="Consolas" panose="020B0609020204030204" pitchFamily="49" charset="0"/>
                <a:cs typeface="Consolas" panose="020B0609020204030204" pitchFamily="49" charset="0"/>
              </a:rPr>
              <a:t> </a:t>
            </a:r>
            <a:r>
              <a:rPr lang="en-US" sz="2000" dirty="0" err="1">
                <a:solidFill>
                  <a:srgbClr val="00006D"/>
                </a:solidFill>
                <a:latin typeface="Consolas" panose="020B0609020204030204" pitchFamily="49" charset="0"/>
                <a:cs typeface="Consolas" panose="020B0609020204030204" pitchFamily="49" charset="0"/>
              </a:rPr>
              <a:t>microops</a:t>
            </a:r>
            <a:r>
              <a:rPr lang="en-US" sz="2000" dirty="0">
                <a:solidFill>
                  <a:srgbClr val="00006D"/>
                </a:solidFill>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3 </a:t>
            </a:r>
            <a:r>
              <a:rPr lang="en-US" altLang="zh-TW" sz="2000" dirty="0" err="1">
                <a:solidFill>
                  <a:srgbClr val="6B0001"/>
                </a:solidFill>
                <a:latin typeface="Consolas" panose="020B0609020204030204" pitchFamily="49" charset="0"/>
                <a:cs typeface="Consolas" panose="020B0609020204030204" pitchFamily="49" charset="0"/>
              </a:rPr>
              <a:t>IsAnyWrite</a:t>
            </a:r>
            <a:r>
              <a:rPr lang="zh-TW" altLang="en-US" sz="2000" dirty="0">
                <a:solidFill>
                  <a:srgbClr val="6B0001"/>
                </a:solidFill>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altLang="zh-TW" sz="2000"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 </a:t>
            </a:r>
            <a:r>
              <a:rPr lang="en-US" sz="2000" dirty="0" err="1">
                <a:solidFill>
                  <a:srgbClr val="6B0001"/>
                </a:solidFill>
                <a:latin typeface="Consolas" panose="020B0609020204030204" pitchFamily="49" charset="0"/>
                <a:cs typeface="Consolas" panose="020B0609020204030204" pitchFamily="49" charset="0"/>
              </a:rPr>
              <a:t>AddEdg</a:t>
            </a:r>
            <a:r>
              <a:rPr lang="en-US" altLang="zh-TW" sz="2000" dirty="0" err="1">
                <a:solidFill>
                  <a:srgbClr val="6B0001"/>
                </a:solidFill>
                <a:latin typeface="Consolas" panose="020B0609020204030204" pitchFamily="49" charset="0"/>
                <a:cs typeface="Consolas" panose="020B0609020204030204" pitchFamily="49" charset="0"/>
              </a:rPr>
              <a:t>es</a:t>
            </a:r>
            <a:r>
              <a:rPr lang="en-US" altLang="zh-TW" sz="2000" dirty="0">
                <a:solidFill>
                  <a:srgbClr val="6B0001"/>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4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DX))</a:t>
            </a:r>
          </a:p>
          <a:p>
            <a:pPr>
              <a:buClr>
                <a:schemeClr val="lt2"/>
              </a:buClr>
              <a:buSzPts val="1700"/>
            </a:pPr>
            <a:r>
              <a:rPr lang="en-US" sz="2000" dirty="0">
                <a:latin typeface="Consolas" panose="020B0609020204030204" pitchFamily="49" charset="0"/>
                <a:cs typeface="Consolas" panose="020B0609020204030204" pitchFamily="49" charset="0"/>
              </a:rPr>
              <a:t>5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DX),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WB))</a:t>
            </a:r>
          </a:p>
          <a:p>
            <a:pPr>
              <a:buClr>
                <a:schemeClr val="lt2"/>
              </a:buClr>
              <a:buSzPts val="1700"/>
            </a:pPr>
            <a:r>
              <a:rPr lang="en-US" sz="2000" dirty="0">
                <a:latin typeface="Consolas" panose="020B0609020204030204" pitchFamily="49" charset="0"/>
                <a:cs typeface="Consolas" panose="020B0609020204030204" pitchFamily="49" charset="0"/>
              </a:rPr>
              <a:t>6 ....]</a:t>
            </a:r>
          </a:p>
          <a:p>
            <a:pPr>
              <a:buClr>
                <a:schemeClr val="lt2"/>
              </a:buClr>
              <a:buSzPts val="1700"/>
            </a:pPr>
            <a:r>
              <a:rPr lang="en-US" sz="2000" dirty="0">
                <a:latin typeface="Consolas" panose="020B0609020204030204" pitchFamily="49" charset="0"/>
                <a:cs typeface="Consolas" panose="020B0609020204030204" pitchFamily="49" charset="0"/>
              </a:rPr>
              <a:t>7 ...</a:t>
            </a:r>
          </a:p>
        </p:txBody>
      </p:sp>
      <p:sp>
        <p:nvSpPr>
          <p:cNvPr id="84" name="TextBox 83">
            <a:extLst>
              <a:ext uri="{FF2B5EF4-FFF2-40B4-BE49-F238E27FC236}">
                <a16:creationId xmlns:a16="http://schemas.microsoft.com/office/drawing/2014/main" id="{99D8FBB5-1A4F-08A5-06CD-D6BD62EF6914}"/>
              </a:ext>
            </a:extLst>
          </p:cNvPr>
          <p:cNvSpPr txBox="1"/>
          <p:nvPr/>
        </p:nvSpPr>
        <p:spPr>
          <a:xfrm>
            <a:off x="3700643" y="3307474"/>
            <a:ext cx="1654082" cy="525886"/>
          </a:xfrm>
          <a:prstGeom prst="rect">
            <a:avLst/>
          </a:prstGeom>
          <a:solidFill>
            <a:schemeClr val="bg1"/>
          </a:solidFill>
        </p:spPr>
        <p:txBody>
          <a:bodyPr wrap="square" tIns="108000" bIns="108000">
            <a:spAutoFit/>
          </a:bodyPr>
          <a:lstStyle/>
          <a:p>
            <a:pPr algn="ctr"/>
            <a:r>
              <a:rPr lang="el-GR" sz="2000" dirty="0">
                <a:solidFill>
                  <a:schemeClr val="bg1">
                    <a:lumMod val="85000"/>
                  </a:schemeClr>
                </a:solidFill>
                <a:latin typeface="Calibri" panose="020F0502020204030204" pitchFamily="34" charset="0"/>
                <a:cs typeface="Calibri" panose="020F0502020204030204" pitchFamily="34" charset="0"/>
              </a:rPr>
              <a:t>μ</a:t>
            </a:r>
            <a:r>
              <a:rPr lang="en-US" sz="2000" dirty="0">
                <a:solidFill>
                  <a:schemeClr val="bg1">
                    <a:lumMod val="85000"/>
                  </a:schemeClr>
                </a:solidFill>
                <a:latin typeface="Calibri" panose="020F0502020204030204" pitchFamily="34" charset="0"/>
                <a:cs typeface="Calibri" panose="020F0502020204030204" pitchFamily="34" charset="0"/>
              </a:rPr>
              <a:t>spec models</a:t>
            </a:r>
            <a:endParaRPr lang="en-TW" sz="2000" dirty="0">
              <a:solidFill>
                <a:schemeClr val="bg1">
                  <a:lumMod val="85000"/>
                </a:schemeClr>
              </a:solidFill>
            </a:endParaRPr>
          </a:p>
        </p:txBody>
      </p:sp>
      <p:sp>
        <p:nvSpPr>
          <p:cNvPr id="4" name="Title 1">
            <a:extLst>
              <a:ext uri="{FF2B5EF4-FFF2-40B4-BE49-F238E27FC236}">
                <a16:creationId xmlns:a16="http://schemas.microsoft.com/office/drawing/2014/main" id="{944DFE25-86EB-FA60-6930-488279482516}"/>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Microarchitectural happens-before analysis</a:t>
            </a:r>
          </a:p>
        </p:txBody>
      </p:sp>
      <p:sp>
        <p:nvSpPr>
          <p:cNvPr id="5" name="TextBox 4">
            <a:extLst>
              <a:ext uri="{FF2B5EF4-FFF2-40B4-BE49-F238E27FC236}">
                <a16:creationId xmlns:a16="http://schemas.microsoft.com/office/drawing/2014/main" id="{B84B50D8-17A5-8A06-0760-92867BCBB4AA}"/>
              </a:ext>
            </a:extLst>
          </p:cNvPr>
          <p:cNvSpPr txBox="1"/>
          <p:nvPr/>
        </p:nvSpPr>
        <p:spPr>
          <a:xfrm>
            <a:off x="577511" y="6492875"/>
            <a:ext cx="9492764" cy="184666"/>
          </a:xfrm>
          <a:prstGeom prst="rect">
            <a:avLst/>
          </a:prstGeom>
          <a:solidFill>
            <a:schemeClr val="bg1"/>
          </a:solidFill>
        </p:spPr>
        <p:txBody>
          <a:bodyPr wrap="square" lIns="0" tIns="0" rIns="0" bIns="0" rtlCol="0">
            <a:spAutoFit/>
          </a:bodyPr>
          <a:lstStyle/>
          <a:p>
            <a:r>
              <a:rPr lang="en-US" sz="1200" baseline="30000">
                <a:latin typeface="Calibri" panose="020F0502020204030204" pitchFamily="34" charset="0"/>
                <a:cs typeface="Calibri" panose="020F0502020204030204" pitchFamily="34" charset="0"/>
              </a:rPr>
              <a:t>3</a:t>
            </a:r>
            <a:r>
              <a:rPr lang="en-US" sz="1200">
                <a:latin typeface="Calibri" panose="020F0502020204030204" pitchFamily="34" charset="0"/>
                <a:cs typeface="Calibri" panose="020F0502020204030204" pitchFamily="34" charset="0"/>
              </a:rPr>
              <a:t>Albert Magyar. 2016. A Verilog implementation of the RISC-V Z-scale microprocessor. https://</a:t>
            </a:r>
            <a:r>
              <a:rPr lang="en-US" sz="1200" err="1">
                <a:latin typeface="Calibri" panose="020F0502020204030204" pitchFamily="34" charset="0"/>
                <a:cs typeface="Calibri" panose="020F0502020204030204" pitchFamily="34" charset="0"/>
              </a:rPr>
              <a:t>github.com</a:t>
            </a:r>
            <a:r>
              <a:rPr lang="en-US" sz="1200">
                <a:latin typeface="Calibri" panose="020F0502020204030204" pitchFamily="34" charset="0"/>
                <a:cs typeface="Calibri" panose="020F0502020204030204" pitchFamily="34" charset="0"/>
              </a:rPr>
              <a:t>/</a:t>
            </a:r>
            <a:r>
              <a:rPr lang="en-US" sz="1200" err="1">
                <a:latin typeface="Calibri" panose="020F0502020204030204" pitchFamily="34" charset="0"/>
                <a:cs typeface="Calibri" panose="020F0502020204030204" pitchFamily="34" charset="0"/>
              </a:rPr>
              <a:t>ucb</a:t>
            </a:r>
            <a:r>
              <a:rPr lang="en-US" sz="1200">
                <a:latin typeface="Calibri" panose="020F0502020204030204" pitchFamily="34" charset="0"/>
                <a:cs typeface="Calibri" panose="020F0502020204030204" pitchFamily="34" charset="0"/>
              </a:rPr>
              <a:t>-bar/</a:t>
            </a:r>
            <a:r>
              <a:rPr lang="en-US" sz="1200" err="1">
                <a:latin typeface="Calibri" panose="020F0502020204030204" pitchFamily="34" charset="0"/>
                <a:cs typeface="Calibri" panose="020F0502020204030204" pitchFamily="34" charset="0"/>
              </a:rPr>
              <a:t>vscale</a:t>
            </a:r>
            <a:r>
              <a:rPr lang="en-US" sz="1200">
                <a:latin typeface="Calibri" panose="020F0502020204030204" pitchFamily="34" charset="0"/>
                <a:cs typeface="Calibri" panose="020F0502020204030204" pitchFamily="34" charset="0"/>
              </a:rPr>
              <a:t>. </a:t>
            </a:r>
          </a:p>
        </p:txBody>
      </p:sp>
      <p:sp>
        <p:nvSpPr>
          <p:cNvPr id="6" name="Rectangle 5">
            <a:extLst>
              <a:ext uri="{FF2B5EF4-FFF2-40B4-BE49-F238E27FC236}">
                <a16:creationId xmlns:a16="http://schemas.microsoft.com/office/drawing/2014/main" id="{FC56DDF1-DEE0-CFD6-3E40-03F41910D65D}"/>
              </a:ext>
            </a:extLst>
          </p:cNvPr>
          <p:cNvSpPr/>
          <p:nvPr/>
        </p:nvSpPr>
        <p:spPr>
          <a:xfrm>
            <a:off x="773162" y="3034751"/>
            <a:ext cx="499322" cy="1097236"/>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600" b="1">
              <a:solidFill>
                <a:schemeClr val="bg2">
                  <a:lumMod val="90000"/>
                </a:schemeClr>
              </a:solidFill>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A0EB246A-2709-4557-8111-B4C49F56611A}"/>
              </a:ext>
            </a:extLst>
          </p:cNvPr>
          <p:cNvSpPr/>
          <p:nvPr/>
        </p:nvSpPr>
        <p:spPr>
          <a:xfrm>
            <a:off x="862185" y="3106235"/>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IF</a:t>
            </a:r>
          </a:p>
        </p:txBody>
      </p:sp>
      <p:sp>
        <p:nvSpPr>
          <p:cNvPr id="8" name="Rectangle 7">
            <a:extLst>
              <a:ext uri="{FF2B5EF4-FFF2-40B4-BE49-F238E27FC236}">
                <a16:creationId xmlns:a16="http://schemas.microsoft.com/office/drawing/2014/main" id="{D6F7E094-A84C-3FA0-1BF3-E0375A91B849}"/>
              </a:ext>
            </a:extLst>
          </p:cNvPr>
          <p:cNvSpPr/>
          <p:nvPr/>
        </p:nvSpPr>
        <p:spPr>
          <a:xfrm>
            <a:off x="900247" y="4216648"/>
            <a:ext cx="1928179" cy="28004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arbiter</a:t>
            </a:r>
          </a:p>
        </p:txBody>
      </p:sp>
      <p:sp>
        <p:nvSpPr>
          <p:cNvPr id="9" name="Rounded Rectangle 8">
            <a:extLst>
              <a:ext uri="{FF2B5EF4-FFF2-40B4-BE49-F238E27FC236}">
                <a16:creationId xmlns:a16="http://schemas.microsoft.com/office/drawing/2014/main" id="{D74B3C22-E37D-EECA-B03F-456A6DF94169}"/>
              </a:ext>
            </a:extLst>
          </p:cNvPr>
          <p:cNvSpPr/>
          <p:nvPr/>
        </p:nvSpPr>
        <p:spPr>
          <a:xfrm>
            <a:off x="1399963" y="4560449"/>
            <a:ext cx="928746" cy="280046"/>
          </a:xfrm>
          <a:prstGeom prst="roundRect">
            <a:avLst>
              <a:gd name="adj" fmla="val 0"/>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mem</a:t>
            </a:r>
          </a:p>
        </p:txBody>
      </p:sp>
      <p:cxnSp>
        <p:nvCxnSpPr>
          <p:cNvPr id="10" name="Straight Connector 9">
            <a:extLst>
              <a:ext uri="{FF2B5EF4-FFF2-40B4-BE49-F238E27FC236}">
                <a16:creationId xmlns:a16="http://schemas.microsoft.com/office/drawing/2014/main" id="{E2E24993-8C01-36C7-F715-D8020AEDDA0B}"/>
              </a:ext>
            </a:extLst>
          </p:cNvPr>
          <p:cNvCxnSpPr>
            <a:cxnSpLocks/>
          </p:cNvCxnSpPr>
          <p:nvPr/>
        </p:nvCxnSpPr>
        <p:spPr>
          <a:xfrm>
            <a:off x="1586595" y="4131320"/>
            <a:ext cx="0" cy="85328"/>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21D4E0-D865-AC2C-38ED-9E3CDF6E68DE}"/>
              </a:ext>
            </a:extLst>
          </p:cNvPr>
          <p:cNvCxnSpPr>
            <a:cxnSpLocks/>
          </p:cNvCxnSpPr>
          <p:nvPr/>
        </p:nvCxnSpPr>
        <p:spPr>
          <a:xfrm>
            <a:off x="1022823" y="4131987"/>
            <a:ext cx="0" cy="92282"/>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7D6D5B-1082-F161-0BEB-51E32D672808}"/>
              </a:ext>
            </a:extLst>
          </p:cNvPr>
          <p:cNvCxnSpPr>
            <a:cxnSpLocks/>
            <a:endCxn id="9" idx="0"/>
          </p:cNvCxnSpPr>
          <p:nvPr/>
        </p:nvCxnSpPr>
        <p:spPr>
          <a:xfrm flipH="1">
            <a:off x="1864336" y="4496694"/>
            <a:ext cx="1" cy="63755"/>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C371355-95CA-1736-0A08-CE143D8E2345}"/>
              </a:ext>
            </a:extLst>
          </p:cNvPr>
          <p:cNvSpPr/>
          <p:nvPr/>
        </p:nvSpPr>
        <p:spPr>
          <a:xfrm>
            <a:off x="862185" y="3445956"/>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DX</a:t>
            </a:r>
          </a:p>
        </p:txBody>
      </p:sp>
      <p:cxnSp>
        <p:nvCxnSpPr>
          <p:cNvPr id="14" name="Straight Connector 13">
            <a:extLst>
              <a:ext uri="{FF2B5EF4-FFF2-40B4-BE49-F238E27FC236}">
                <a16:creationId xmlns:a16="http://schemas.microsoft.com/office/drawing/2014/main" id="{2CDC25D7-0D84-5E93-F876-45A3252357BF}"/>
              </a:ext>
            </a:extLst>
          </p:cNvPr>
          <p:cNvCxnSpPr>
            <a:cxnSpLocks/>
          </p:cNvCxnSpPr>
          <p:nvPr/>
        </p:nvCxnSpPr>
        <p:spPr>
          <a:xfrm>
            <a:off x="1026228" y="3381063"/>
            <a:ext cx="0" cy="64893"/>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C5E14BC-8041-3461-F20E-9C2F1FF2C1D6}"/>
              </a:ext>
            </a:extLst>
          </p:cNvPr>
          <p:cNvSpPr/>
          <p:nvPr/>
        </p:nvSpPr>
        <p:spPr>
          <a:xfrm>
            <a:off x="862185" y="3788194"/>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WB</a:t>
            </a:r>
          </a:p>
        </p:txBody>
      </p:sp>
      <p:cxnSp>
        <p:nvCxnSpPr>
          <p:cNvPr id="16" name="Straight Connector 15">
            <a:extLst>
              <a:ext uri="{FF2B5EF4-FFF2-40B4-BE49-F238E27FC236}">
                <a16:creationId xmlns:a16="http://schemas.microsoft.com/office/drawing/2014/main" id="{D1BE616A-70F9-6B14-20D1-5D1EED8B0168}"/>
              </a:ext>
            </a:extLst>
          </p:cNvPr>
          <p:cNvCxnSpPr>
            <a:cxnSpLocks/>
          </p:cNvCxnSpPr>
          <p:nvPr/>
        </p:nvCxnSpPr>
        <p:spPr>
          <a:xfrm>
            <a:off x="1026228" y="3720783"/>
            <a:ext cx="0" cy="67410"/>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5021C03-6308-6983-FF1F-1B73E74B65C1}"/>
              </a:ext>
            </a:extLst>
          </p:cNvPr>
          <p:cNvSpPr/>
          <p:nvPr/>
        </p:nvSpPr>
        <p:spPr>
          <a:xfrm>
            <a:off x="1336934"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2">
                  <a:lumMod val="90000"/>
                </a:schemeClr>
              </a:solidFill>
              <a:latin typeface="Consolas" panose="020B0609020204030204" pitchFamily="49" charset="0"/>
              <a:cs typeface="Consolas" panose="020B0609020204030204" pitchFamily="49" charset="0"/>
            </a:endParaRPr>
          </a:p>
        </p:txBody>
      </p:sp>
      <p:sp>
        <p:nvSpPr>
          <p:cNvPr id="18" name="Rectangle 17">
            <a:extLst>
              <a:ext uri="{FF2B5EF4-FFF2-40B4-BE49-F238E27FC236}">
                <a16:creationId xmlns:a16="http://schemas.microsoft.com/office/drawing/2014/main" id="{99C6949D-5288-FA72-9DF7-82AA462D53BD}"/>
              </a:ext>
            </a:extLst>
          </p:cNvPr>
          <p:cNvSpPr/>
          <p:nvPr/>
        </p:nvSpPr>
        <p:spPr>
          <a:xfrm>
            <a:off x="1425957"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IF</a:t>
            </a:r>
          </a:p>
        </p:txBody>
      </p:sp>
      <p:sp>
        <p:nvSpPr>
          <p:cNvPr id="19" name="Rectangle 18">
            <a:extLst>
              <a:ext uri="{FF2B5EF4-FFF2-40B4-BE49-F238E27FC236}">
                <a16:creationId xmlns:a16="http://schemas.microsoft.com/office/drawing/2014/main" id="{B648A158-62B9-8866-163F-65EA1D0BA9F2}"/>
              </a:ext>
            </a:extLst>
          </p:cNvPr>
          <p:cNvSpPr/>
          <p:nvPr/>
        </p:nvSpPr>
        <p:spPr>
          <a:xfrm>
            <a:off x="1425957"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DX</a:t>
            </a:r>
          </a:p>
        </p:txBody>
      </p:sp>
      <p:cxnSp>
        <p:nvCxnSpPr>
          <p:cNvPr id="20" name="Straight Connector 19">
            <a:extLst>
              <a:ext uri="{FF2B5EF4-FFF2-40B4-BE49-F238E27FC236}">
                <a16:creationId xmlns:a16="http://schemas.microsoft.com/office/drawing/2014/main" id="{648B2C09-286D-9715-087C-8433EA5820AB}"/>
              </a:ext>
            </a:extLst>
          </p:cNvPr>
          <p:cNvCxnSpPr>
            <a:cxnSpLocks/>
          </p:cNvCxnSpPr>
          <p:nvPr/>
        </p:nvCxnSpPr>
        <p:spPr>
          <a:xfrm>
            <a:off x="1590000"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270168D-FC93-9187-6B2A-ECF70F957061}"/>
              </a:ext>
            </a:extLst>
          </p:cNvPr>
          <p:cNvSpPr/>
          <p:nvPr/>
        </p:nvSpPr>
        <p:spPr>
          <a:xfrm>
            <a:off x="1425957"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WB</a:t>
            </a:r>
          </a:p>
        </p:txBody>
      </p:sp>
      <p:cxnSp>
        <p:nvCxnSpPr>
          <p:cNvPr id="22" name="Straight Connector 21">
            <a:extLst>
              <a:ext uri="{FF2B5EF4-FFF2-40B4-BE49-F238E27FC236}">
                <a16:creationId xmlns:a16="http://schemas.microsoft.com/office/drawing/2014/main" id="{4EFE1210-0CBE-ED11-14D1-EAA838A8A140}"/>
              </a:ext>
            </a:extLst>
          </p:cNvPr>
          <p:cNvCxnSpPr>
            <a:cxnSpLocks/>
          </p:cNvCxnSpPr>
          <p:nvPr/>
        </p:nvCxnSpPr>
        <p:spPr>
          <a:xfrm>
            <a:off x="1590000"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3E7556-22AC-B0F2-C340-EE7AD98EB8FE}"/>
              </a:ext>
            </a:extLst>
          </p:cNvPr>
          <p:cNvCxnSpPr>
            <a:cxnSpLocks/>
          </p:cNvCxnSpPr>
          <p:nvPr/>
        </p:nvCxnSpPr>
        <p:spPr>
          <a:xfrm>
            <a:off x="2147686"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FE8DFE3-9440-691F-A971-B91FEDD12EAB}"/>
              </a:ext>
            </a:extLst>
          </p:cNvPr>
          <p:cNvSpPr/>
          <p:nvPr/>
        </p:nvSpPr>
        <p:spPr>
          <a:xfrm>
            <a:off x="189802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2">
                  <a:lumMod val="90000"/>
                </a:schemeClr>
              </a:solidFill>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3B801502-8A00-DA5A-0CDA-BDB41F61E2D7}"/>
              </a:ext>
            </a:extLst>
          </p:cNvPr>
          <p:cNvSpPr/>
          <p:nvPr/>
        </p:nvSpPr>
        <p:spPr>
          <a:xfrm>
            <a:off x="1987048"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IF</a:t>
            </a:r>
          </a:p>
        </p:txBody>
      </p:sp>
      <p:sp>
        <p:nvSpPr>
          <p:cNvPr id="26" name="Rectangle 25">
            <a:extLst>
              <a:ext uri="{FF2B5EF4-FFF2-40B4-BE49-F238E27FC236}">
                <a16:creationId xmlns:a16="http://schemas.microsoft.com/office/drawing/2014/main" id="{76840431-0BE5-C44F-2B6D-24F623DFE8DB}"/>
              </a:ext>
            </a:extLst>
          </p:cNvPr>
          <p:cNvSpPr/>
          <p:nvPr/>
        </p:nvSpPr>
        <p:spPr>
          <a:xfrm>
            <a:off x="1987048"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DX</a:t>
            </a:r>
          </a:p>
        </p:txBody>
      </p:sp>
      <p:cxnSp>
        <p:nvCxnSpPr>
          <p:cNvPr id="27" name="Straight Connector 26">
            <a:extLst>
              <a:ext uri="{FF2B5EF4-FFF2-40B4-BE49-F238E27FC236}">
                <a16:creationId xmlns:a16="http://schemas.microsoft.com/office/drawing/2014/main" id="{FA75C7EF-18E6-B10B-2BC5-B08578551558}"/>
              </a:ext>
            </a:extLst>
          </p:cNvPr>
          <p:cNvCxnSpPr>
            <a:cxnSpLocks/>
          </p:cNvCxnSpPr>
          <p:nvPr/>
        </p:nvCxnSpPr>
        <p:spPr>
          <a:xfrm>
            <a:off x="2151091"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630E727-59CC-11BA-756A-1E65FD87F3F4}"/>
              </a:ext>
            </a:extLst>
          </p:cNvPr>
          <p:cNvSpPr/>
          <p:nvPr/>
        </p:nvSpPr>
        <p:spPr>
          <a:xfrm>
            <a:off x="1987048"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WB</a:t>
            </a:r>
          </a:p>
        </p:txBody>
      </p:sp>
      <p:cxnSp>
        <p:nvCxnSpPr>
          <p:cNvPr id="29" name="Straight Connector 28">
            <a:extLst>
              <a:ext uri="{FF2B5EF4-FFF2-40B4-BE49-F238E27FC236}">
                <a16:creationId xmlns:a16="http://schemas.microsoft.com/office/drawing/2014/main" id="{B91E0B44-4997-2304-6E63-355F8E896F5A}"/>
              </a:ext>
            </a:extLst>
          </p:cNvPr>
          <p:cNvCxnSpPr>
            <a:cxnSpLocks/>
          </p:cNvCxnSpPr>
          <p:nvPr/>
        </p:nvCxnSpPr>
        <p:spPr>
          <a:xfrm>
            <a:off x="2151091"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76080F-7412-BE19-E993-AA3BA3E18974}"/>
              </a:ext>
            </a:extLst>
          </p:cNvPr>
          <p:cNvCxnSpPr>
            <a:cxnSpLocks/>
          </p:cNvCxnSpPr>
          <p:nvPr/>
        </p:nvCxnSpPr>
        <p:spPr>
          <a:xfrm>
            <a:off x="2714817"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7D21598-8589-CD03-3101-2D11BBE648A0}"/>
              </a:ext>
            </a:extLst>
          </p:cNvPr>
          <p:cNvSpPr/>
          <p:nvPr/>
        </p:nvSpPr>
        <p:spPr>
          <a:xfrm>
            <a:off x="246515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65000"/>
                </a:schemeClr>
              </a:solidFill>
              <a:latin typeface="Consolas" panose="020B0609020204030204" pitchFamily="49" charset="0"/>
              <a:cs typeface="Consolas" panose="020B0609020204030204" pitchFamily="49" charset="0"/>
            </a:endParaRPr>
          </a:p>
        </p:txBody>
      </p:sp>
      <p:sp>
        <p:nvSpPr>
          <p:cNvPr id="32" name="Rectangle 31">
            <a:extLst>
              <a:ext uri="{FF2B5EF4-FFF2-40B4-BE49-F238E27FC236}">
                <a16:creationId xmlns:a16="http://schemas.microsoft.com/office/drawing/2014/main" id="{95128759-BA1F-9D6B-9599-4EF8896E9544}"/>
              </a:ext>
            </a:extLst>
          </p:cNvPr>
          <p:cNvSpPr/>
          <p:nvPr/>
        </p:nvSpPr>
        <p:spPr>
          <a:xfrm>
            <a:off x="2554179"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IF</a:t>
            </a:r>
          </a:p>
        </p:txBody>
      </p:sp>
      <p:sp>
        <p:nvSpPr>
          <p:cNvPr id="33" name="Rectangle 32">
            <a:extLst>
              <a:ext uri="{FF2B5EF4-FFF2-40B4-BE49-F238E27FC236}">
                <a16:creationId xmlns:a16="http://schemas.microsoft.com/office/drawing/2014/main" id="{E19594DE-14BF-A83C-1386-F3EA76233C26}"/>
              </a:ext>
            </a:extLst>
          </p:cNvPr>
          <p:cNvSpPr/>
          <p:nvPr/>
        </p:nvSpPr>
        <p:spPr>
          <a:xfrm>
            <a:off x="2554179"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DX</a:t>
            </a:r>
          </a:p>
        </p:txBody>
      </p:sp>
      <p:cxnSp>
        <p:nvCxnSpPr>
          <p:cNvPr id="34" name="Straight Connector 33">
            <a:extLst>
              <a:ext uri="{FF2B5EF4-FFF2-40B4-BE49-F238E27FC236}">
                <a16:creationId xmlns:a16="http://schemas.microsoft.com/office/drawing/2014/main" id="{AADB4176-16EC-532C-5D81-C964FD15A0DA}"/>
              </a:ext>
            </a:extLst>
          </p:cNvPr>
          <p:cNvCxnSpPr>
            <a:cxnSpLocks/>
          </p:cNvCxnSpPr>
          <p:nvPr/>
        </p:nvCxnSpPr>
        <p:spPr>
          <a:xfrm>
            <a:off x="2718222"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7B5E83D-9465-8934-203B-ECE714FD4AFE}"/>
              </a:ext>
            </a:extLst>
          </p:cNvPr>
          <p:cNvSpPr/>
          <p:nvPr/>
        </p:nvSpPr>
        <p:spPr>
          <a:xfrm>
            <a:off x="2554179"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WB</a:t>
            </a:r>
          </a:p>
        </p:txBody>
      </p:sp>
      <p:cxnSp>
        <p:nvCxnSpPr>
          <p:cNvPr id="36" name="Straight Connector 35">
            <a:extLst>
              <a:ext uri="{FF2B5EF4-FFF2-40B4-BE49-F238E27FC236}">
                <a16:creationId xmlns:a16="http://schemas.microsoft.com/office/drawing/2014/main" id="{22DE1D0F-706D-3612-9E3B-FB165C5D2858}"/>
              </a:ext>
            </a:extLst>
          </p:cNvPr>
          <p:cNvCxnSpPr>
            <a:cxnSpLocks/>
          </p:cNvCxnSpPr>
          <p:nvPr/>
        </p:nvCxnSpPr>
        <p:spPr>
          <a:xfrm>
            <a:off x="2718222"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729FF9F-12B4-66EA-49AC-E48BF49EBD18}"/>
              </a:ext>
            </a:extLst>
          </p:cNvPr>
          <p:cNvSpPr txBox="1"/>
          <p:nvPr/>
        </p:nvSpPr>
        <p:spPr>
          <a:xfrm>
            <a:off x="738514" y="4875826"/>
            <a:ext cx="2195483" cy="369332"/>
          </a:xfrm>
          <a:prstGeom prst="rect">
            <a:avLst/>
          </a:prstGeom>
          <a:noFill/>
        </p:spPr>
        <p:txBody>
          <a:bodyPr wrap="square" rtlCol="0">
            <a:spAutoFit/>
          </a:bodyPr>
          <a:lstStyle/>
          <a:p>
            <a:pPr algn="ctr"/>
            <a:r>
              <a:rPr lang="en-TW">
                <a:solidFill>
                  <a:schemeClr val="bg2">
                    <a:lumMod val="90000"/>
                  </a:schemeClr>
                </a:solidFill>
                <a:latin typeface="Calibri" panose="020F0502020204030204" pitchFamily="34" charset="0"/>
                <a:cs typeface="Calibri" panose="020F0502020204030204" pitchFamily="34" charset="0"/>
              </a:rPr>
              <a:t>RISC-V </a:t>
            </a:r>
            <a:r>
              <a:rPr lang="en-US">
                <a:solidFill>
                  <a:schemeClr val="bg2">
                    <a:lumMod val="90000"/>
                  </a:schemeClr>
                </a:solidFill>
                <a:latin typeface="Calibri" panose="020F0502020204030204" pitchFamily="34" charset="0"/>
                <a:cs typeface="Calibri" panose="020F0502020204030204" pitchFamily="34" charset="0"/>
              </a:rPr>
              <a:t>multi-V-scale</a:t>
            </a:r>
            <a:r>
              <a:rPr lang="en-TW" baseline="30000">
                <a:solidFill>
                  <a:schemeClr val="bg2">
                    <a:lumMod val="90000"/>
                  </a:schemeClr>
                </a:solidFill>
                <a:latin typeface="Calibri" panose="020F0502020204030204" pitchFamily="34" charset="0"/>
                <a:cs typeface="Calibri" panose="020F0502020204030204" pitchFamily="34" charset="0"/>
              </a:rPr>
              <a:t>3</a:t>
            </a:r>
            <a:r>
              <a:rPr lang="en-TW">
                <a:solidFill>
                  <a:schemeClr val="bg2">
                    <a:lumMod val="90000"/>
                  </a:schemeClr>
                </a:solidFill>
                <a:latin typeface="Calibri" panose="020F0502020204030204" pitchFamily="34" charset="0"/>
                <a:cs typeface="Calibri" panose="020F0502020204030204" pitchFamily="34" charset="0"/>
              </a:rPr>
              <a:t> </a:t>
            </a:r>
          </a:p>
        </p:txBody>
      </p:sp>
      <p:sp>
        <p:nvSpPr>
          <p:cNvPr id="40" name="TextBox 39">
            <a:extLst>
              <a:ext uri="{FF2B5EF4-FFF2-40B4-BE49-F238E27FC236}">
                <a16:creationId xmlns:a16="http://schemas.microsoft.com/office/drawing/2014/main" id="{1479A2AE-EEA1-4142-BCC9-46C8EA18F58A}"/>
              </a:ext>
            </a:extLst>
          </p:cNvPr>
          <p:cNvSpPr txBox="1">
            <a:spLocks noChangeAspect="1"/>
          </p:cNvSpPr>
          <p:nvPr/>
        </p:nvSpPr>
        <p:spPr>
          <a:xfrm>
            <a:off x="7380973" y="172046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IF</a:t>
            </a:r>
            <a:endParaRPr lang="en-TW">
              <a:solidFill>
                <a:schemeClr val="tx1"/>
              </a:solidFill>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38B40A81-8A99-C392-152F-A24C16431B23}"/>
              </a:ext>
            </a:extLst>
          </p:cNvPr>
          <p:cNvSpPr txBox="1">
            <a:spLocks noChangeAspect="1"/>
          </p:cNvSpPr>
          <p:nvPr/>
        </p:nvSpPr>
        <p:spPr>
          <a:xfrm>
            <a:off x="7968515" y="2384819"/>
            <a:ext cx="555784"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DX</a:t>
            </a:r>
            <a:endParaRPr lang="en-TW">
              <a:solidFill>
                <a:schemeClr val="tx1"/>
              </a:solidFill>
              <a:latin typeface="Consolas" panose="020B0609020204030204" pitchFamily="49" charset="0"/>
              <a:cs typeface="Consolas" panose="020B0609020204030204" pitchFamily="49" charset="0"/>
            </a:endParaRPr>
          </a:p>
        </p:txBody>
      </p:sp>
      <p:sp>
        <p:nvSpPr>
          <p:cNvPr id="42" name="TextBox 6">
            <a:extLst>
              <a:ext uri="{FF2B5EF4-FFF2-40B4-BE49-F238E27FC236}">
                <a16:creationId xmlns:a16="http://schemas.microsoft.com/office/drawing/2014/main" id="{C4F61B52-AB7D-35E8-9FE9-3606B04BD086}"/>
              </a:ext>
            </a:extLst>
          </p:cNvPr>
          <p:cNvSpPr txBox="1">
            <a:spLocks noChangeAspect="1"/>
          </p:cNvSpPr>
          <p:nvPr/>
        </p:nvSpPr>
        <p:spPr>
          <a:xfrm>
            <a:off x="7077702" y="3049173"/>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mem_WB</a:t>
            </a:r>
            <a:endParaRPr lang="en-TW">
              <a:solidFill>
                <a:schemeClr val="tx1"/>
              </a:solidFill>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C80F63DA-5CE7-9FC2-07F2-A6EF6C2D4FA3}"/>
              </a:ext>
            </a:extLst>
          </p:cNvPr>
          <p:cNvSpPr>
            <a:spLocks noChangeAspect="1"/>
          </p:cNvSpPr>
          <p:nvPr/>
        </p:nvSpPr>
        <p:spPr>
          <a:xfrm>
            <a:off x="8637597" y="1688301"/>
            <a:ext cx="401070" cy="399331"/>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44" name="Straight Arrow Connector 43">
            <a:extLst>
              <a:ext uri="{FF2B5EF4-FFF2-40B4-BE49-F238E27FC236}">
                <a16:creationId xmlns:a16="http://schemas.microsoft.com/office/drawing/2014/main" id="{476978B5-3EA2-5F84-7E12-7542B024D5B0}"/>
              </a:ext>
            </a:extLst>
          </p:cNvPr>
          <p:cNvCxnSpPr>
            <a:cxnSpLocks noChangeAspect="1"/>
            <a:endCxn id="45" idx="0"/>
          </p:cNvCxnSpPr>
          <p:nvPr/>
        </p:nvCxnSpPr>
        <p:spPr>
          <a:xfrm flipH="1">
            <a:off x="8838134" y="2086785"/>
            <a:ext cx="2" cy="285584"/>
          </a:xfrm>
          <a:prstGeom prst="straightConnector1">
            <a:avLst/>
          </a:prstGeom>
          <a:ln w="444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AF9C09E-F7BB-B017-CA19-588F381047B1}"/>
              </a:ext>
            </a:extLst>
          </p:cNvPr>
          <p:cNvSpPr>
            <a:spLocks noChangeAspect="1"/>
          </p:cNvSpPr>
          <p:nvPr/>
        </p:nvSpPr>
        <p:spPr>
          <a:xfrm>
            <a:off x="8637596" y="2372371"/>
            <a:ext cx="401070" cy="399331"/>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CA6A5204-702B-BD09-02E3-B8FAC9626219}"/>
              </a:ext>
            </a:extLst>
          </p:cNvPr>
          <p:cNvSpPr>
            <a:spLocks noChangeAspect="1"/>
          </p:cNvSpPr>
          <p:nvPr/>
        </p:nvSpPr>
        <p:spPr>
          <a:xfrm>
            <a:off x="8637595" y="3036721"/>
            <a:ext cx="401070" cy="399331"/>
          </a:xfrm>
          <a:prstGeom prst="ellipse">
            <a:avLst/>
          </a:prstGeom>
          <a:noFill/>
          <a:ln w="349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47" name="Oval 46">
            <a:extLst>
              <a:ext uri="{FF2B5EF4-FFF2-40B4-BE49-F238E27FC236}">
                <a16:creationId xmlns:a16="http://schemas.microsoft.com/office/drawing/2014/main" id="{176475C8-ED97-6B07-66A5-55B48F2C615A}"/>
              </a:ext>
            </a:extLst>
          </p:cNvPr>
          <p:cNvSpPr>
            <a:spLocks noChangeAspect="1"/>
          </p:cNvSpPr>
          <p:nvPr/>
        </p:nvSpPr>
        <p:spPr>
          <a:xfrm>
            <a:off x="9567789" y="169776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48" name="Straight Arrow Connector 47">
            <a:extLst>
              <a:ext uri="{FF2B5EF4-FFF2-40B4-BE49-F238E27FC236}">
                <a16:creationId xmlns:a16="http://schemas.microsoft.com/office/drawing/2014/main" id="{382A1BB6-1498-6767-5A55-969AAA070D5A}"/>
              </a:ext>
            </a:extLst>
          </p:cNvPr>
          <p:cNvCxnSpPr>
            <a:cxnSpLocks noChangeAspect="1"/>
            <a:endCxn id="49" idx="0"/>
          </p:cNvCxnSpPr>
          <p:nvPr/>
        </p:nvCxnSpPr>
        <p:spPr>
          <a:xfrm flipH="1">
            <a:off x="9768326" y="2096248"/>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8E3F0B7-A769-9F44-5DF0-AF26E921228E}"/>
              </a:ext>
            </a:extLst>
          </p:cNvPr>
          <p:cNvSpPr>
            <a:spLocks noChangeAspect="1"/>
          </p:cNvSpPr>
          <p:nvPr/>
        </p:nvSpPr>
        <p:spPr>
          <a:xfrm>
            <a:off x="9567789" y="238183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50" name="Oval 49">
            <a:extLst>
              <a:ext uri="{FF2B5EF4-FFF2-40B4-BE49-F238E27FC236}">
                <a16:creationId xmlns:a16="http://schemas.microsoft.com/office/drawing/2014/main" id="{A559827D-ED31-33C8-34BF-AEF2FDF7D86E}"/>
              </a:ext>
            </a:extLst>
          </p:cNvPr>
          <p:cNvSpPr>
            <a:spLocks noChangeAspect="1"/>
          </p:cNvSpPr>
          <p:nvPr/>
        </p:nvSpPr>
        <p:spPr>
          <a:xfrm>
            <a:off x="9567788" y="3046185"/>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51" name="TextBox 50">
            <a:extLst>
              <a:ext uri="{FF2B5EF4-FFF2-40B4-BE49-F238E27FC236}">
                <a16:creationId xmlns:a16="http://schemas.microsoft.com/office/drawing/2014/main" id="{EAE66ABF-1CCE-6706-15CB-B42A95A9C3CB}"/>
              </a:ext>
            </a:extLst>
          </p:cNvPr>
          <p:cNvSpPr txBox="1">
            <a:spLocks noChangeAspect="1"/>
          </p:cNvSpPr>
          <p:nvPr/>
        </p:nvSpPr>
        <p:spPr>
          <a:xfrm>
            <a:off x="9488247" y="1234021"/>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i1</a:t>
            </a:r>
          </a:p>
        </p:txBody>
      </p:sp>
      <p:cxnSp>
        <p:nvCxnSpPr>
          <p:cNvPr id="52" name="Straight Arrow Connector 51">
            <a:extLst>
              <a:ext uri="{FF2B5EF4-FFF2-40B4-BE49-F238E27FC236}">
                <a16:creationId xmlns:a16="http://schemas.microsoft.com/office/drawing/2014/main" id="{52E1390E-255A-BD55-7939-F421D5985B2B}"/>
              </a:ext>
            </a:extLst>
          </p:cNvPr>
          <p:cNvCxnSpPr>
            <a:cxnSpLocks noChangeAspect="1"/>
            <a:stCxn id="43" idx="6"/>
            <a:endCxn id="47" idx="2"/>
          </p:cNvCxnSpPr>
          <p:nvPr/>
        </p:nvCxnSpPr>
        <p:spPr>
          <a:xfrm>
            <a:off x="9038667" y="1887966"/>
            <a:ext cx="529122"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B7C5D9B-3480-100B-A98C-9A28A44852A0}"/>
              </a:ext>
            </a:extLst>
          </p:cNvPr>
          <p:cNvSpPr txBox="1"/>
          <p:nvPr/>
        </p:nvSpPr>
        <p:spPr>
          <a:xfrm>
            <a:off x="9085378" y="1516357"/>
            <a:ext cx="437940" cy="369332"/>
          </a:xfrm>
          <a:prstGeom prst="rect">
            <a:avLst/>
          </a:prstGeom>
          <a:noFill/>
        </p:spPr>
        <p:txBody>
          <a:bodyPr wrap="none" rtlCol="0">
            <a:spAutoFit/>
          </a:bodyPr>
          <a:lstStyle/>
          <a:p>
            <a:r>
              <a:rPr lang="en-TW">
                <a:solidFill>
                  <a:schemeClr val="bg1">
                    <a:lumMod val="85000"/>
                  </a:schemeClr>
                </a:solidFill>
                <a:latin typeface="Consolas" panose="020B0609020204030204" pitchFamily="49" charset="0"/>
                <a:cs typeface="Consolas" panose="020B0609020204030204" pitchFamily="49" charset="0"/>
              </a:rPr>
              <a:t>PO</a:t>
            </a:r>
          </a:p>
        </p:txBody>
      </p:sp>
      <p:sp>
        <p:nvSpPr>
          <p:cNvPr id="54" name="TextBox 53">
            <a:extLst>
              <a:ext uri="{FF2B5EF4-FFF2-40B4-BE49-F238E27FC236}">
                <a16:creationId xmlns:a16="http://schemas.microsoft.com/office/drawing/2014/main" id="{5A123C03-6702-00AF-96E6-3D1D0771C208}"/>
              </a:ext>
            </a:extLst>
          </p:cNvPr>
          <p:cNvSpPr txBox="1">
            <a:spLocks noChangeAspect="1"/>
          </p:cNvSpPr>
          <p:nvPr/>
        </p:nvSpPr>
        <p:spPr>
          <a:xfrm>
            <a:off x="8684415"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latin typeface="Consolas" panose="020B0609020204030204" pitchFamily="49" charset="0"/>
                <a:cs typeface="Consolas" panose="020B0609020204030204" pitchFamily="49" charset="0"/>
              </a:rPr>
              <a:t>C0</a:t>
            </a:r>
          </a:p>
        </p:txBody>
      </p:sp>
      <p:cxnSp>
        <p:nvCxnSpPr>
          <p:cNvPr id="55" name="Straight Arrow Connector 54">
            <a:extLst>
              <a:ext uri="{FF2B5EF4-FFF2-40B4-BE49-F238E27FC236}">
                <a16:creationId xmlns:a16="http://schemas.microsoft.com/office/drawing/2014/main" id="{2A41F380-D10A-C4A7-EEC9-7B2B8D2C9682}"/>
              </a:ext>
            </a:extLst>
          </p:cNvPr>
          <p:cNvCxnSpPr>
            <a:cxnSpLocks noChangeAspect="1"/>
            <a:stCxn id="45" idx="4"/>
          </p:cNvCxnSpPr>
          <p:nvPr/>
        </p:nvCxnSpPr>
        <p:spPr>
          <a:xfrm>
            <a:off x="8838132" y="2771702"/>
            <a:ext cx="0" cy="264174"/>
          </a:xfrm>
          <a:prstGeom prst="straightConnector1">
            <a:avLst/>
          </a:prstGeom>
          <a:ln w="34925">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2CB4322-C9BA-81BF-A7DD-865A7484BC7D}"/>
              </a:ext>
            </a:extLst>
          </p:cNvPr>
          <p:cNvCxnSpPr>
            <a:cxnSpLocks noChangeAspect="1"/>
            <a:stCxn id="49" idx="4"/>
          </p:cNvCxnSpPr>
          <p:nvPr/>
        </p:nvCxnSpPr>
        <p:spPr>
          <a:xfrm>
            <a:off x="9768325" y="2781164"/>
            <a:ext cx="0" cy="264175"/>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10D4B65-934D-35C8-FA99-91D75572800F}"/>
              </a:ext>
            </a:extLst>
          </p:cNvPr>
          <p:cNvCxnSpPr>
            <a:cxnSpLocks noChangeAspect="1"/>
            <a:stCxn id="45" idx="6"/>
            <a:endCxn id="49" idx="2"/>
          </p:cNvCxnSpPr>
          <p:nvPr/>
        </p:nvCxnSpPr>
        <p:spPr>
          <a:xfrm>
            <a:off x="9038666" y="2572037"/>
            <a:ext cx="529123" cy="9462"/>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D34C364-82E4-5505-4CB7-21EAD0AFF1DB}"/>
              </a:ext>
            </a:extLst>
          </p:cNvPr>
          <p:cNvCxnSpPr>
            <a:cxnSpLocks noChangeAspect="1"/>
            <a:stCxn id="46" idx="6"/>
            <a:endCxn id="50" idx="2"/>
          </p:cNvCxnSpPr>
          <p:nvPr/>
        </p:nvCxnSpPr>
        <p:spPr>
          <a:xfrm>
            <a:off x="9038665" y="3236387"/>
            <a:ext cx="529123"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72048D0-2945-E0BB-9DFB-368B26FE8F17}"/>
              </a:ext>
            </a:extLst>
          </p:cNvPr>
          <p:cNvSpPr>
            <a:spLocks noChangeAspect="1"/>
          </p:cNvSpPr>
          <p:nvPr/>
        </p:nvSpPr>
        <p:spPr>
          <a:xfrm>
            <a:off x="10255024" y="1717846"/>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9A353403-CDA0-E093-E54D-07F3689AF934}"/>
              </a:ext>
            </a:extLst>
          </p:cNvPr>
          <p:cNvCxnSpPr>
            <a:cxnSpLocks noChangeAspect="1"/>
            <a:endCxn id="61" idx="0"/>
          </p:cNvCxnSpPr>
          <p:nvPr/>
        </p:nvCxnSpPr>
        <p:spPr>
          <a:xfrm flipH="1">
            <a:off x="10455560" y="2116330"/>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7CB07FB9-43AB-D831-D21B-BB15C6C94BCC}"/>
              </a:ext>
            </a:extLst>
          </p:cNvPr>
          <p:cNvSpPr>
            <a:spLocks noChangeAspect="1"/>
          </p:cNvSpPr>
          <p:nvPr/>
        </p:nvSpPr>
        <p:spPr>
          <a:xfrm>
            <a:off x="10255023" y="2401916"/>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62" name="Oval 61">
            <a:extLst>
              <a:ext uri="{FF2B5EF4-FFF2-40B4-BE49-F238E27FC236}">
                <a16:creationId xmlns:a16="http://schemas.microsoft.com/office/drawing/2014/main" id="{129898AE-27A7-6B79-C0C0-695C4D482252}"/>
              </a:ext>
            </a:extLst>
          </p:cNvPr>
          <p:cNvSpPr>
            <a:spLocks noChangeAspect="1"/>
          </p:cNvSpPr>
          <p:nvPr/>
        </p:nvSpPr>
        <p:spPr>
          <a:xfrm>
            <a:off x="10255023" y="3581491"/>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63" name="Oval 62">
            <a:extLst>
              <a:ext uri="{FF2B5EF4-FFF2-40B4-BE49-F238E27FC236}">
                <a16:creationId xmlns:a16="http://schemas.microsoft.com/office/drawing/2014/main" id="{3A07550E-A39C-C6B6-495D-FB6CC6F15FEA}"/>
              </a:ext>
            </a:extLst>
          </p:cNvPr>
          <p:cNvSpPr>
            <a:spLocks noChangeAspect="1"/>
          </p:cNvSpPr>
          <p:nvPr/>
        </p:nvSpPr>
        <p:spPr>
          <a:xfrm>
            <a:off x="11198587" y="1727309"/>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64" name="Straight Arrow Connector 63">
            <a:extLst>
              <a:ext uri="{FF2B5EF4-FFF2-40B4-BE49-F238E27FC236}">
                <a16:creationId xmlns:a16="http://schemas.microsoft.com/office/drawing/2014/main" id="{6874962A-7D93-07BD-0140-F12143C090AB}"/>
              </a:ext>
            </a:extLst>
          </p:cNvPr>
          <p:cNvCxnSpPr>
            <a:cxnSpLocks noChangeAspect="1"/>
            <a:endCxn id="65" idx="0"/>
          </p:cNvCxnSpPr>
          <p:nvPr/>
        </p:nvCxnSpPr>
        <p:spPr>
          <a:xfrm flipH="1">
            <a:off x="11399124" y="2125793"/>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4129A356-951A-51D8-8DF5-EFDC14BE1D0F}"/>
              </a:ext>
            </a:extLst>
          </p:cNvPr>
          <p:cNvSpPr>
            <a:spLocks noChangeAspect="1"/>
          </p:cNvSpPr>
          <p:nvPr/>
        </p:nvSpPr>
        <p:spPr>
          <a:xfrm>
            <a:off x="11198587" y="2411379"/>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66" name="Oval 65">
            <a:extLst>
              <a:ext uri="{FF2B5EF4-FFF2-40B4-BE49-F238E27FC236}">
                <a16:creationId xmlns:a16="http://schemas.microsoft.com/office/drawing/2014/main" id="{99A1F6A7-FDF3-4A7E-9D7E-8D4804AF1F1D}"/>
              </a:ext>
            </a:extLst>
          </p:cNvPr>
          <p:cNvSpPr>
            <a:spLocks noChangeAspect="1"/>
          </p:cNvSpPr>
          <p:nvPr/>
        </p:nvSpPr>
        <p:spPr>
          <a:xfrm>
            <a:off x="11198587" y="359095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67" name="TextBox 66">
            <a:extLst>
              <a:ext uri="{FF2B5EF4-FFF2-40B4-BE49-F238E27FC236}">
                <a16:creationId xmlns:a16="http://schemas.microsoft.com/office/drawing/2014/main" id="{4A120E49-D320-7F77-FF42-0A01CC90BEDF}"/>
              </a:ext>
            </a:extLst>
          </p:cNvPr>
          <p:cNvSpPr txBox="1">
            <a:spLocks noChangeAspect="1"/>
          </p:cNvSpPr>
          <p:nvPr/>
        </p:nvSpPr>
        <p:spPr>
          <a:xfrm>
            <a:off x="10152856" y="1237886"/>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solidFill>
                  <a:schemeClr val="bg1">
                    <a:lumMod val="85000"/>
                  </a:schemeClr>
                </a:solidFill>
                <a:latin typeface="Consolas" panose="020B0609020204030204" pitchFamily="49" charset="0"/>
                <a:cs typeface="Consolas" panose="020B0609020204030204" pitchFamily="49" charset="0"/>
              </a:rPr>
              <a:t>i2</a:t>
            </a:r>
            <a:endParaRPr lang="en-TW">
              <a:solidFill>
                <a:schemeClr val="bg1">
                  <a:lumMod val="85000"/>
                </a:schemeClr>
              </a:solidFill>
              <a:latin typeface="Consolas" panose="020B0609020204030204" pitchFamily="49" charset="0"/>
              <a:cs typeface="Consolas" panose="020B0609020204030204" pitchFamily="49" charset="0"/>
            </a:endParaRPr>
          </a:p>
        </p:txBody>
      </p:sp>
      <p:sp>
        <p:nvSpPr>
          <p:cNvPr id="68" name="TextBox 67">
            <a:extLst>
              <a:ext uri="{FF2B5EF4-FFF2-40B4-BE49-F238E27FC236}">
                <a16:creationId xmlns:a16="http://schemas.microsoft.com/office/drawing/2014/main" id="{F62AD12E-C6EC-22EA-56D6-AA6C4586D816}"/>
              </a:ext>
            </a:extLst>
          </p:cNvPr>
          <p:cNvSpPr txBox="1">
            <a:spLocks noChangeAspect="1"/>
          </p:cNvSpPr>
          <p:nvPr/>
        </p:nvSpPr>
        <p:spPr>
          <a:xfrm>
            <a:off x="11097847" y="123182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i3</a:t>
            </a:r>
          </a:p>
        </p:txBody>
      </p:sp>
      <p:cxnSp>
        <p:nvCxnSpPr>
          <p:cNvPr id="69" name="Straight Arrow Connector 68">
            <a:extLst>
              <a:ext uri="{FF2B5EF4-FFF2-40B4-BE49-F238E27FC236}">
                <a16:creationId xmlns:a16="http://schemas.microsoft.com/office/drawing/2014/main" id="{7D2DF8E9-1C2C-3815-E9B9-1298C725291B}"/>
              </a:ext>
            </a:extLst>
          </p:cNvPr>
          <p:cNvCxnSpPr>
            <a:cxnSpLocks noChangeAspect="1"/>
            <a:stCxn id="59" idx="6"/>
            <a:endCxn id="63" idx="2"/>
          </p:cNvCxnSpPr>
          <p:nvPr/>
        </p:nvCxnSpPr>
        <p:spPr>
          <a:xfrm>
            <a:off x="10656094" y="1917511"/>
            <a:ext cx="542493"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1FAF399-8A7F-7D34-41AD-2ECBE3CCC8A6}"/>
              </a:ext>
            </a:extLst>
          </p:cNvPr>
          <p:cNvSpPr txBox="1"/>
          <p:nvPr/>
        </p:nvSpPr>
        <p:spPr>
          <a:xfrm>
            <a:off x="10715363" y="1548207"/>
            <a:ext cx="470408" cy="374427"/>
          </a:xfrm>
          <a:prstGeom prst="rect">
            <a:avLst/>
          </a:prstGeom>
          <a:noFill/>
        </p:spPr>
        <p:txBody>
          <a:bodyPr wrap="square" rtlCol="0">
            <a:spAutoFit/>
          </a:bodyPr>
          <a:lstStyle/>
          <a:p>
            <a:r>
              <a:rPr lang="en-TW">
                <a:solidFill>
                  <a:schemeClr val="bg1">
                    <a:lumMod val="85000"/>
                  </a:schemeClr>
                </a:solidFill>
                <a:latin typeface="Consolas" panose="020B0609020204030204" pitchFamily="49" charset="0"/>
                <a:cs typeface="Consolas" panose="020B0609020204030204" pitchFamily="49" charset="0"/>
              </a:rPr>
              <a:t>PO</a:t>
            </a:r>
          </a:p>
        </p:txBody>
      </p:sp>
      <p:cxnSp>
        <p:nvCxnSpPr>
          <p:cNvPr id="71" name="Straight Arrow Connector 70">
            <a:extLst>
              <a:ext uri="{FF2B5EF4-FFF2-40B4-BE49-F238E27FC236}">
                <a16:creationId xmlns:a16="http://schemas.microsoft.com/office/drawing/2014/main" id="{2C330058-855C-76BA-6002-4B833E895BC0}"/>
              </a:ext>
            </a:extLst>
          </p:cNvPr>
          <p:cNvCxnSpPr>
            <a:cxnSpLocks noChangeAspect="1"/>
            <a:stCxn id="61" idx="4"/>
            <a:endCxn id="62" idx="0"/>
          </p:cNvCxnSpPr>
          <p:nvPr/>
        </p:nvCxnSpPr>
        <p:spPr>
          <a:xfrm>
            <a:off x="10455558" y="2801247"/>
            <a:ext cx="0" cy="78024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528A70-248D-9C42-B676-8C56EADE7599}"/>
              </a:ext>
            </a:extLst>
          </p:cNvPr>
          <p:cNvCxnSpPr>
            <a:cxnSpLocks noChangeAspect="1"/>
            <a:stCxn id="65" idx="4"/>
            <a:endCxn id="66" idx="0"/>
          </p:cNvCxnSpPr>
          <p:nvPr/>
        </p:nvCxnSpPr>
        <p:spPr>
          <a:xfrm>
            <a:off x="11399123" y="2810709"/>
            <a:ext cx="0" cy="780245"/>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8EC0E07-F3B8-B1A1-1C99-7AD3BBBEF149}"/>
              </a:ext>
            </a:extLst>
          </p:cNvPr>
          <p:cNvCxnSpPr>
            <a:cxnSpLocks noChangeAspect="1"/>
            <a:stCxn id="61" idx="6"/>
            <a:endCxn id="65" idx="2"/>
          </p:cNvCxnSpPr>
          <p:nvPr/>
        </p:nvCxnSpPr>
        <p:spPr>
          <a:xfrm>
            <a:off x="10656093" y="2601582"/>
            <a:ext cx="542494" cy="9462"/>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A85841C-DA1E-8691-3C0E-55322B7F3598}"/>
              </a:ext>
            </a:extLst>
          </p:cNvPr>
          <p:cNvCxnSpPr>
            <a:cxnSpLocks noChangeAspect="1"/>
            <a:stCxn id="62" idx="6"/>
            <a:endCxn id="66" idx="2"/>
          </p:cNvCxnSpPr>
          <p:nvPr/>
        </p:nvCxnSpPr>
        <p:spPr>
          <a:xfrm>
            <a:off x="10656093" y="3781156"/>
            <a:ext cx="542494"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F6E4BD4-2168-DFC0-A9D0-FC9C89F030F9}"/>
              </a:ext>
            </a:extLst>
          </p:cNvPr>
          <p:cNvSpPr txBox="1">
            <a:spLocks noChangeAspect="1"/>
          </p:cNvSpPr>
          <p:nvPr/>
        </p:nvSpPr>
        <p:spPr>
          <a:xfrm>
            <a:off x="10321913"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C1</a:t>
            </a:r>
          </a:p>
        </p:txBody>
      </p:sp>
      <p:sp>
        <p:nvSpPr>
          <p:cNvPr id="76" name="TextBox 6">
            <a:extLst>
              <a:ext uri="{FF2B5EF4-FFF2-40B4-BE49-F238E27FC236}">
                <a16:creationId xmlns:a16="http://schemas.microsoft.com/office/drawing/2014/main" id="{26829863-4393-4043-5177-35E4019A9596}"/>
              </a:ext>
            </a:extLst>
          </p:cNvPr>
          <p:cNvSpPr txBox="1">
            <a:spLocks noChangeAspect="1"/>
          </p:cNvSpPr>
          <p:nvPr/>
        </p:nvSpPr>
        <p:spPr>
          <a:xfrm>
            <a:off x="7085449" y="3606498"/>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regfile_WB</a:t>
            </a:r>
            <a:endParaRPr lang="en-TW">
              <a:solidFill>
                <a:schemeClr val="tx1"/>
              </a:solidFill>
              <a:latin typeface="Consolas" panose="020B0609020204030204" pitchFamily="49" charset="0"/>
              <a:cs typeface="Consolas" panose="020B0609020204030204" pitchFamily="49" charset="0"/>
            </a:endParaRPr>
          </a:p>
        </p:txBody>
      </p:sp>
      <p:cxnSp>
        <p:nvCxnSpPr>
          <p:cNvPr id="77" name="Straight Arrow Connector 76">
            <a:extLst>
              <a:ext uri="{FF2B5EF4-FFF2-40B4-BE49-F238E27FC236}">
                <a16:creationId xmlns:a16="http://schemas.microsoft.com/office/drawing/2014/main" id="{7563AC27-5717-0CB8-0A38-FA16794609E7}"/>
              </a:ext>
            </a:extLst>
          </p:cNvPr>
          <p:cNvCxnSpPr>
            <a:cxnSpLocks noChangeAspect="1"/>
            <a:stCxn id="66" idx="1"/>
            <a:endCxn id="46" idx="5"/>
          </p:cNvCxnSpPr>
          <p:nvPr/>
        </p:nvCxnSpPr>
        <p:spPr>
          <a:xfrm flipH="1" flipV="1">
            <a:off x="8979930" y="3377571"/>
            <a:ext cx="2277393" cy="2718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4D714B8-F2F5-C5E8-F2B7-9B61BA9324AE}"/>
              </a:ext>
            </a:extLst>
          </p:cNvPr>
          <p:cNvCxnSpPr>
            <a:cxnSpLocks noChangeAspect="1"/>
            <a:stCxn id="50" idx="5"/>
            <a:endCxn id="62" idx="2"/>
          </p:cNvCxnSpPr>
          <p:nvPr/>
        </p:nvCxnSpPr>
        <p:spPr>
          <a:xfrm>
            <a:off x="9910123" y="3387035"/>
            <a:ext cx="344900" cy="394121"/>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7892E7AB-76E8-DB55-DDD0-6B78354A48F0}"/>
              </a:ext>
            </a:extLst>
          </p:cNvPr>
          <p:cNvSpPr/>
          <p:nvPr/>
        </p:nvSpPr>
        <p:spPr>
          <a:xfrm flipH="1" flipV="1">
            <a:off x="8025711" y="1599460"/>
            <a:ext cx="407393" cy="176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sp>
        <p:nvSpPr>
          <p:cNvPr id="80" name="TextBox 79">
            <a:extLst>
              <a:ext uri="{FF2B5EF4-FFF2-40B4-BE49-F238E27FC236}">
                <a16:creationId xmlns:a16="http://schemas.microsoft.com/office/drawing/2014/main" id="{5B9AB8AE-7D77-1112-B2D8-F1646D133E73}"/>
              </a:ext>
            </a:extLst>
          </p:cNvPr>
          <p:cNvSpPr txBox="1">
            <a:spLocks noChangeAspect="1"/>
          </p:cNvSpPr>
          <p:nvPr/>
        </p:nvSpPr>
        <p:spPr>
          <a:xfrm>
            <a:off x="8556056" y="124468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latin typeface="Consolas" panose="020B0609020204030204" pitchFamily="49" charset="0"/>
                <a:cs typeface="Consolas" panose="020B0609020204030204" pitchFamily="49" charset="0"/>
              </a:rPr>
              <a:t>i0</a:t>
            </a:r>
          </a:p>
        </p:txBody>
      </p:sp>
      <p:grpSp>
        <p:nvGrpSpPr>
          <p:cNvPr id="85" name="Group 84">
            <a:extLst>
              <a:ext uri="{FF2B5EF4-FFF2-40B4-BE49-F238E27FC236}">
                <a16:creationId xmlns:a16="http://schemas.microsoft.com/office/drawing/2014/main" id="{1F3D8DFF-3CC7-260F-D205-415434E1A2FC}"/>
              </a:ext>
            </a:extLst>
          </p:cNvPr>
          <p:cNvGrpSpPr/>
          <p:nvPr/>
        </p:nvGrpSpPr>
        <p:grpSpPr>
          <a:xfrm>
            <a:off x="4365079" y="2940860"/>
            <a:ext cx="388588" cy="399332"/>
            <a:chOff x="2600584" y="3423582"/>
            <a:chExt cx="693351" cy="585076"/>
          </a:xfrm>
          <a:solidFill>
            <a:schemeClr val="bg1"/>
          </a:solidFill>
        </p:grpSpPr>
        <p:sp>
          <p:nvSpPr>
            <p:cNvPr id="86" name="Snip Single Corner Rectangle 85">
              <a:extLst>
                <a:ext uri="{FF2B5EF4-FFF2-40B4-BE49-F238E27FC236}">
                  <a16:creationId xmlns:a16="http://schemas.microsoft.com/office/drawing/2014/main" id="{9535B47C-8CBC-D5F1-8AAF-B0DD696FF922}"/>
                </a:ext>
              </a:extLst>
            </p:cNvPr>
            <p:cNvSpPr/>
            <p:nvPr/>
          </p:nvSpPr>
          <p:spPr>
            <a:xfrm rot="10800000" flipH="1" flipV="1">
              <a:off x="2600584" y="3423582"/>
              <a:ext cx="693351" cy="585076"/>
            </a:xfrm>
            <a:prstGeom prst="snip1Rect">
              <a:avLst>
                <a:gd name="adj" fmla="val 39526"/>
              </a:avLst>
            </a:prstGeom>
            <a:grpFill/>
            <a:ln w="539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87" name="Straight Connector 86">
              <a:extLst>
                <a:ext uri="{FF2B5EF4-FFF2-40B4-BE49-F238E27FC236}">
                  <a16:creationId xmlns:a16="http://schemas.microsoft.com/office/drawing/2014/main" id="{7F7F269B-CD4B-B54C-492E-516C79E5B7AF}"/>
                </a:ext>
              </a:extLst>
            </p:cNvPr>
            <p:cNvCxnSpPr/>
            <p:nvPr/>
          </p:nvCxnSpPr>
          <p:spPr>
            <a:xfrm>
              <a:off x="2734811" y="3632433"/>
              <a:ext cx="268448"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57E24DF-201E-3071-E9D4-F271E64E3EDE}"/>
                </a:ext>
              </a:extLst>
            </p:cNvPr>
            <p:cNvCxnSpPr>
              <a:cxnSpLocks/>
            </p:cNvCxnSpPr>
            <p:nvPr/>
          </p:nvCxnSpPr>
          <p:spPr>
            <a:xfrm>
              <a:off x="2734811" y="3734499"/>
              <a:ext cx="343949"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765E224-5EE1-61BF-BFC4-98DA48A921F8}"/>
                </a:ext>
              </a:extLst>
            </p:cNvPr>
            <p:cNvCxnSpPr>
              <a:cxnSpLocks/>
            </p:cNvCxnSpPr>
            <p:nvPr/>
          </p:nvCxnSpPr>
          <p:spPr>
            <a:xfrm>
              <a:off x="2734811" y="3844954"/>
              <a:ext cx="343949"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04008AE3-125F-8311-C867-8175B30967BD}"/>
              </a:ext>
            </a:extLst>
          </p:cNvPr>
          <p:cNvSpPr txBox="1"/>
          <p:nvPr/>
        </p:nvSpPr>
        <p:spPr>
          <a:xfrm>
            <a:off x="7204682" y="3040100"/>
            <a:ext cx="3993905" cy="910016"/>
          </a:xfrm>
          <a:prstGeom prst="wedgeRoundRectCallout">
            <a:avLst>
              <a:gd name="adj1" fmla="val -14859"/>
              <a:gd name="adj2" fmla="val -79903"/>
              <a:gd name="adj3" fmla="val 16667"/>
            </a:avLst>
          </a:prstGeom>
          <a:solidFill>
            <a:schemeClr val="bg1"/>
          </a:solidFill>
          <a:ln w="25400">
            <a:solidFill>
              <a:schemeClr val="tx1"/>
            </a:solidFill>
          </a:ln>
        </p:spPr>
        <p:txBody>
          <a:bodyPr wrap="square" tIns="72000" bIns="72000" rtlCol="0">
            <a:spAutoFit/>
          </a:bodyPr>
          <a:lstStyle/>
          <a:p>
            <a:pPr algn="ctr"/>
            <a:r>
              <a:rPr lang="el-GR" sz="2200">
                <a:solidFill>
                  <a:srgbClr val="B362AC"/>
                </a:solidFill>
                <a:latin typeface="Calibri" panose="020F0502020204030204" pitchFamily="34" charset="0"/>
                <a:cs typeface="Calibri" panose="020F0502020204030204" pitchFamily="34" charset="0"/>
              </a:rPr>
              <a:t>μ</a:t>
            </a:r>
            <a:r>
              <a:rPr lang="en-US" sz="2200">
                <a:solidFill>
                  <a:srgbClr val="B362AC"/>
                </a:solidFill>
                <a:latin typeface="Calibri" panose="020F0502020204030204" pitchFamily="34" charset="0"/>
                <a:cs typeface="Calibri" panose="020F0502020204030204" pitchFamily="34" charset="0"/>
              </a:rPr>
              <a:t>spec edges: </a:t>
            </a:r>
            <a:r>
              <a:rPr lang="en-US" sz="2200">
                <a:latin typeface="Calibri" panose="020F0502020204030204" pitchFamily="34" charset="0"/>
                <a:cs typeface="Calibri" panose="020F0502020204030204" pitchFamily="34" charset="0"/>
              </a:rPr>
              <a:t>happens-before relationships between nodes</a:t>
            </a:r>
            <a:endParaRPr lang="en-TW" sz="2200"/>
          </a:p>
        </p:txBody>
      </p:sp>
      <p:sp>
        <p:nvSpPr>
          <p:cNvPr id="91" name="Rectangle 90">
            <a:extLst>
              <a:ext uri="{FF2B5EF4-FFF2-40B4-BE49-F238E27FC236}">
                <a16:creationId xmlns:a16="http://schemas.microsoft.com/office/drawing/2014/main" id="{43F2C3B6-95A3-6435-C45A-F41A07FBDE4A}"/>
              </a:ext>
            </a:extLst>
          </p:cNvPr>
          <p:cNvSpPr/>
          <p:nvPr/>
        </p:nvSpPr>
        <p:spPr>
          <a:xfrm>
            <a:off x="3842908" y="5010284"/>
            <a:ext cx="2595311" cy="32838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92" name="Rectangle 91">
            <a:extLst>
              <a:ext uri="{FF2B5EF4-FFF2-40B4-BE49-F238E27FC236}">
                <a16:creationId xmlns:a16="http://schemas.microsoft.com/office/drawing/2014/main" id="{B0E6D8A7-55A2-6852-1712-C36A5F6F9EA0}"/>
              </a:ext>
            </a:extLst>
          </p:cNvPr>
          <p:cNvSpPr/>
          <p:nvPr/>
        </p:nvSpPr>
        <p:spPr>
          <a:xfrm>
            <a:off x="5577909" y="4703532"/>
            <a:ext cx="1663527" cy="31065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2" name="Rounded Rectangular Callout 1">
            <a:extLst>
              <a:ext uri="{FF2B5EF4-FFF2-40B4-BE49-F238E27FC236}">
                <a16:creationId xmlns:a16="http://schemas.microsoft.com/office/drawing/2014/main" id="{E00EE3EA-6AA6-AF5E-C967-D8E360AED6DE}"/>
              </a:ext>
            </a:extLst>
          </p:cNvPr>
          <p:cNvSpPr/>
          <p:nvPr/>
        </p:nvSpPr>
        <p:spPr>
          <a:xfrm>
            <a:off x="3142876" y="3942385"/>
            <a:ext cx="4249048" cy="2443959"/>
          </a:xfrm>
          <a:prstGeom prst="wedgeRoundRectCallout">
            <a:avLst>
              <a:gd name="adj1" fmla="val -17619"/>
              <a:gd name="adj2" fmla="val -57494"/>
              <a:gd name="adj3" fmla="val 16667"/>
            </a:avLst>
          </a:prstGeom>
          <a:noFill/>
          <a:ln w="34925">
            <a:solidFill>
              <a:schemeClr val="tx1"/>
            </a:solid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endParaRPr lang="en-US" sz="2000">
              <a:latin typeface="Consolas" panose="020B0609020204030204" pitchFamily="49" charset="0"/>
              <a:cs typeface="Consolas" panose="020B0609020204030204" pitchFamily="49" charset="0"/>
            </a:endParaRPr>
          </a:p>
          <a:p>
            <a:endParaRPr lang="en-US" sz="2000">
              <a:latin typeface="Consolas" panose="020B0609020204030204" pitchFamily="49" charset="0"/>
              <a:cs typeface="Consolas" panose="020B0609020204030204" pitchFamily="49" charset="0"/>
            </a:endParaRPr>
          </a:p>
          <a:p>
            <a:endParaRPr lang="en-US" sz="2000">
              <a:latin typeface="Consolas" panose="020B0609020204030204" pitchFamily="49" charset="0"/>
              <a:cs typeface="Consolas" panose="020B0609020204030204" pitchFamily="49" charset="0"/>
            </a:endParaRPr>
          </a:p>
          <a:p>
            <a:endParaRPr lang="en-US" sz="2000">
              <a:latin typeface="Consolas" panose="020B0609020204030204" pitchFamily="49" charset="0"/>
              <a:cs typeface="Consolas" panose="020B0609020204030204" pitchFamily="49" charset="0"/>
            </a:endParaRPr>
          </a:p>
          <a:p>
            <a:endParaRPr lang="en-US" sz="2000">
              <a:latin typeface="Consolas" panose="020B0609020204030204" pitchFamily="49" charset="0"/>
              <a:cs typeface="Consolas" panose="020B0609020204030204" pitchFamily="49" charset="0"/>
            </a:endParaRPr>
          </a:p>
          <a:p>
            <a:endParaRPr lang="en-US" sz="2000">
              <a:latin typeface="Consolas" panose="020B0609020204030204" pitchFamily="49" charset="0"/>
              <a:cs typeface="Consolas" panose="020B0609020204030204" pitchFamily="49" charset="0"/>
            </a:endParaRPr>
          </a:p>
          <a:p>
            <a:endParaRPr lang="en-US" sz="2000">
              <a:latin typeface="Consolas" panose="020B0609020204030204" pitchFamily="49" charset="0"/>
              <a:cs typeface="Consolas" panose="020B0609020204030204" pitchFamily="49" charset="0"/>
            </a:endParaRPr>
          </a:p>
        </p:txBody>
      </p:sp>
      <p:sp>
        <p:nvSpPr>
          <p:cNvPr id="3" name="Slide Number Placeholder 2">
            <a:extLst>
              <a:ext uri="{FF2B5EF4-FFF2-40B4-BE49-F238E27FC236}">
                <a16:creationId xmlns:a16="http://schemas.microsoft.com/office/drawing/2014/main" id="{2D1EC714-5C70-73C8-97E9-52EE6B1007B2}"/>
              </a:ext>
            </a:extLst>
          </p:cNvPr>
          <p:cNvSpPr>
            <a:spLocks noGrp="1"/>
          </p:cNvSpPr>
          <p:nvPr>
            <p:ph type="sldNum" sz="quarter" idx="12"/>
          </p:nvPr>
        </p:nvSpPr>
        <p:spPr/>
        <p:txBody>
          <a:bodyPr/>
          <a:lstStyle/>
          <a:p>
            <a:fld id="{186D1076-08C5-B746-80BB-11C7C595E7F3}" type="slidenum">
              <a:rPr lang="en-US" smtClean="0"/>
              <a:t>10</a:t>
            </a:fld>
            <a:endParaRPr lang="en-US"/>
          </a:p>
        </p:txBody>
      </p:sp>
      <p:grpSp>
        <p:nvGrpSpPr>
          <p:cNvPr id="82" name="Group 81">
            <a:extLst>
              <a:ext uri="{FF2B5EF4-FFF2-40B4-BE49-F238E27FC236}">
                <a16:creationId xmlns:a16="http://schemas.microsoft.com/office/drawing/2014/main" id="{6EBABAE0-37BB-EC17-6CF7-5F99D6E593C8}"/>
              </a:ext>
            </a:extLst>
          </p:cNvPr>
          <p:cNvGrpSpPr/>
          <p:nvPr/>
        </p:nvGrpSpPr>
        <p:grpSpPr>
          <a:xfrm>
            <a:off x="4866963" y="1919187"/>
            <a:ext cx="2571381" cy="1330487"/>
            <a:chOff x="4866963" y="1919187"/>
            <a:chExt cx="2571381" cy="1330487"/>
          </a:xfrm>
        </p:grpSpPr>
        <p:cxnSp>
          <p:nvCxnSpPr>
            <p:cNvPr id="83" name="Elbow Connector 82">
              <a:extLst>
                <a:ext uri="{FF2B5EF4-FFF2-40B4-BE49-F238E27FC236}">
                  <a16:creationId xmlns:a16="http://schemas.microsoft.com/office/drawing/2014/main" id="{7FF4A40C-4CD7-9E26-E4A9-1F094459EB39}"/>
                </a:ext>
              </a:extLst>
            </p:cNvPr>
            <p:cNvCxnSpPr>
              <a:cxnSpLocks/>
              <a:stCxn id="100" idx="0"/>
            </p:cNvCxnSpPr>
            <p:nvPr/>
          </p:nvCxnSpPr>
          <p:spPr>
            <a:xfrm rot="16200000" flipV="1">
              <a:off x="5411999" y="1915241"/>
              <a:ext cx="992595" cy="1000488"/>
            </a:xfrm>
            <a:prstGeom prst="bentConnector2">
              <a:avLst/>
            </a:prstGeom>
            <a:ln w="25400" cap="rnd">
              <a:solidFill>
                <a:schemeClr val="tx1"/>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BBFCBA1-4F1C-0984-B4AC-E54218C71C58}"/>
                </a:ext>
              </a:extLst>
            </p:cNvPr>
            <p:cNvCxnSpPr>
              <a:cxnSpLocks/>
            </p:cNvCxnSpPr>
            <p:nvPr/>
          </p:nvCxnSpPr>
          <p:spPr>
            <a:xfrm>
              <a:off x="4866963" y="3249674"/>
              <a:ext cx="122903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109193F-3D6D-AE07-FD9A-7300A79F3415}"/>
                </a:ext>
              </a:extLst>
            </p:cNvPr>
            <p:cNvCxnSpPr>
              <a:cxnSpLocks/>
            </p:cNvCxnSpPr>
            <p:nvPr/>
          </p:nvCxnSpPr>
          <p:spPr>
            <a:xfrm>
              <a:off x="6652732" y="3242982"/>
              <a:ext cx="785612" cy="669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395E061F-9D24-0F94-20C3-E87C3D6CEDD8}"/>
              </a:ext>
            </a:extLst>
          </p:cNvPr>
          <p:cNvGrpSpPr/>
          <p:nvPr/>
        </p:nvGrpSpPr>
        <p:grpSpPr>
          <a:xfrm>
            <a:off x="5641738" y="2911782"/>
            <a:ext cx="1698748" cy="905453"/>
            <a:chOff x="5641738" y="2911782"/>
            <a:chExt cx="1698748" cy="905453"/>
          </a:xfrm>
        </p:grpSpPr>
        <p:sp>
          <p:nvSpPr>
            <p:cNvPr id="99" name="Rounded Rectangle 98">
              <a:extLst>
                <a:ext uri="{FF2B5EF4-FFF2-40B4-BE49-F238E27FC236}">
                  <a16:creationId xmlns:a16="http://schemas.microsoft.com/office/drawing/2014/main" id="{4BA64FC1-B01F-923B-FB59-3A394AFC3C1B}"/>
                </a:ext>
              </a:extLst>
            </p:cNvPr>
            <p:cNvSpPr/>
            <p:nvPr/>
          </p:nvSpPr>
          <p:spPr>
            <a:xfrm>
              <a:off x="5641738" y="3393711"/>
              <a:ext cx="1698748" cy="423524"/>
            </a:xfrm>
            <a:prstGeom prst="roundRect">
              <a:avLst/>
            </a:prstGeom>
            <a:noFill/>
            <a:ln w="2222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Check Tools</a:t>
              </a:r>
              <a:r>
                <a:rPr lang="en-US" sz="2200" baseline="30000" dirty="0"/>
                <a:t>1</a:t>
              </a:r>
              <a:r>
                <a:rPr lang="en-US" sz="2200" dirty="0"/>
                <a:t> </a:t>
              </a:r>
            </a:p>
          </p:txBody>
        </p:sp>
        <p:pic>
          <p:nvPicPr>
            <p:cNvPr id="100" name="Graphic 99" descr="Magnifying glass with solid fill">
              <a:extLst>
                <a:ext uri="{FF2B5EF4-FFF2-40B4-BE49-F238E27FC236}">
                  <a16:creationId xmlns:a16="http://schemas.microsoft.com/office/drawing/2014/main" id="{E724E2BA-537D-D2AB-CCFD-1230013FBD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4483" y="2911782"/>
              <a:ext cx="488113" cy="488113"/>
            </a:xfrm>
            <a:prstGeom prst="rect">
              <a:avLst/>
            </a:prstGeom>
          </p:spPr>
        </p:pic>
      </p:grpSp>
    </p:spTree>
    <p:extLst>
      <p:ext uri="{BB962C8B-B14F-4D97-AF65-F5344CB8AC3E}">
        <p14:creationId xmlns:p14="http://schemas.microsoft.com/office/powerpoint/2010/main" val="218391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2" grpId="1"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67BA00-C428-D7DF-B0DB-9510B382DD6C}"/>
              </a:ext>
            </a:extLst>
          </p:cNvPr>
          <p:cNvSpPr txBox="1"/>
          <p:nvPr/>
        </p:nvSpPr>
        <p:spPr>
          <a:xfrm>
            <a:off x="7302167" y="4281793"/>
            <a:ext cx="4549028" cy="1225868"/>
          </a:xfrm>
          <a:prstGeom prst="wedgeRoundRectCallout">
            <a:avLst>
              <a:gd name="adj1" fmla="val -54110"/>
              <a:gd name="adj2" fmla="val -61418"/>
              <a:gd name="adj3" fmla="val 16667"/>
            </a:avLst>
          </a:prstGeom>
          <a:noFill/>
          <a:ln w="25400">
            <a:solidFill>
              <a:schemeClr val="tx1"/>
            </a:solidFill>
          </a:ln>
        </p:spPr>
        <p:txBody>
          <a:bodyPr wrap="square" rtlCol="0">
            <a:spAutoFit/>
          </a:bodyPr>
          <a:lstStyle/>
          <a:p>
            <a:r>
              <a:rPr lang="en-US" sz="2200" i="1" dirty="0">
                <a:latin typeface="Calibri" panose="020F0502020204030204" pitchFamily="34" charset="0"/>
                <a:cs typeface="Calibri" panose="020F0502020204030204" pitchFamily="34" charset="0"/>
              </a:rPr>
              <a:t>Check Tools</a:t>
            </a:r>
            <a:r>
              <a:rPr lang="en-TW" sz="2200" dirty="0">
                <a:latin typeface="Calibri" panose="020F0502020204030204" pitchFamily="34" charset="0"/>
                <a:cs typeface="Calibri" panose="020F0502020204030204" pitchFamily="34" charset="0"/>
              </a:rPr>
              <a:t>: searches </a:t>
            </a:r>
            <a:r>
              <a:rPr lang="en-TW" sz="2200" dirty="0">
                <a:solidFill>
                  <a:srgbClr val="B362AC"/>
                </a:solidFill>
                <a:latin typeface="Calibri" panose="020F0502020204030204" pitchFamily="34" charset="0"/>
                <a:cs typeface="Calibri" panose="020F0502020204030204" pitchFamily="34" charset="0"/>
              </a:rPr>
              <a:t>all microarchitectural executions </a:t>
            </a:r>
            <a:r>
              <a:rPr lang="en-TW" sz="2200" dirty="0">
                <a:latin typeface="Calibri" panose="020F0502020204030204" pitchFamily="34" charset="0"/>
                <a:cs typeface="Calibri" panose="020F0502020204030204" pitchFamily="34" charset="0"/>
              </a:rPr>
              <a:t>of the program on the hardware</a:t>
            </a:r>
          </a:p>
        </p:txBody>
      </p:sp>
      <p:grpSp>
        <p:nvGrpSpPr>
          <p:cNvPr id="128" name="Group 127">
            <a:extLst>
              <a:ext uri="{FF2B5EF4-FFF2-40B4-BE49-F238E27FC236}">
                <a16:creationId xmlns:a16="http://schemas.microsoft.com/office/drawing/2014/main" id="{E4DBD718-8854-D3B8-41EF-39EEF249EF74}"/>
              </a:ext>
            </a:extLst>
          </p:cNvPr>
          <p:cNvGrpSpPr/>
          <p:nvPr/>
        </p:nvGrpSpPr>
        <p:grpSpPr>
          <a:xfrm>
            <a:off x="4866963" y="1919187"/>
            <a:ext cx="2571381" cy="1330487"/>
            <a:chOff x="4866963" y="1919187"/>
            <a:chExt cx="2571381" cy="1330487"/>
          </a:xfrm>
        </p:grpSpPr>
        <p:cxnSp>
          <p:nvCxnSpPr>
            <p:cNvPr id="56" name="Elbow Connector 55">
              <a:extLst>
                <a:ext uri="{FF2B5EF4-FFF2-40B4-BE49-F238E27FC236}">
                  <a16:creationId xmlns:a16="http://schemas.microsoft.com/office/drawing/2014/main" id="{9B32E16B-E863-37E1-6208-1F05B7943B37}"/>
                </a:ext>
              </a:extLst>
            </p:cNvPr>
            <p:cNvCxnSpPr>
              <a:cxnSpLocks/>
              <a:stCxn id="55" idx="0"/>
              <a:endCxn id="51" idx="3"/>
            </p:cNvCxnSpPr>
            <p:nvPr/>
          </p:nvCxnSpPr>
          <p:spPr>
            <a:xfrm rot="16200000" flipV="1">
              <a:off x="5411999" y="1915241"/>
              <a:ext cx="992595" cy="1000488"/>
            </a:xfrm>
            <a:prstGeom prst="bentConnector2">
              <a:avLst/>
            </a:prstGeom>
            <a:ln w="25400" cap="rnd">
              <a:solidFill>
                <a:schemeClr val="tx1"/>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488E3EC-CB27-F9FA-D5D6-B47A42DE5117}"/>
                </a:ext>
              </a:extLst>
            </p:cNvPr>
            <p:cNvCxnSpPr>
              <a:cxnSpLocks/>
            </p:cNvCxnSpPr>
            <p:nvPr/>
          </p:nvCxnSpPr>
          <p:spPr>
            <a:xfrm>
              <a:off x="4866963" y="3249674"/>
              <a:ext cx="122903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6534142-53A7-6877-DF63-26FCD387EEB9}"/>
                </a:ext>
              </a:extLst>
            </p:cNvPr>
            <p:cNvCxnSpPr>
              <a:cxnSpLocks/>
            </p:cNvCxnSpPr>
            <p:nvPr/>
          </p:nvCxnSpPr>
          <p:spPr>
            <a:xfrm>
              <a:off x="6652732" y="3242982"/>
              <a:ext cx="785612" cy="669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a:extLst>
              <a:ext uri="{FF2B5EF4-FFF2-40B4-BE49-F238E27FC236}">
                <a16:creationId xmlns:a16="http://schemas.microsoft.com/office/drawing/2014/main" id="{0F30F5D6-15DD-287C-87C3-E05C31FD0FE0}"/>
              </a:ext>
            </a:extLst>
          </p:cNvPr>
          <p:cNvCxnSpPr>
            <a:cxnSpLocks/>
          </p:cNvCxnSpPr>
          <p:nvPr/>
        </p:nvCxnSpPr>
        <p:spPr>
          <a:xfrm flipV="1">
            <a:off x="3037708" y="3249674"/>
            <a:ext cx="1187108" cy="632"/>
          </a:xfrm>
          <a:prstGeom prst="straightConnector1">
            <a:avLst/>
          </a:prstGeom>
          <a:ln w="2540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8A0B73F-661D-CA4F-1804-7287EA4C3135}"/>
              </a:ext>
            </a:extLst>
          </p:cNvPr>
          <p:cNvSpPr>
            <a:spLocks noGrp="1"/>
          </p:cNvSpPr>
          <p:nvPr>
            <p:ph type="title"/>
          </p:nvPr>
        </p:nvSpPr>
        <p:spPr/>
        <p:txBody>
          <a:bodyPr/>
          <a:lstStyle/>
          <a:p>
            <a:endParaRPr lang="en-TW" dirty="0"/>
          </a:p>
        </p:txBody>
      </p:sp>
      <p:sp>
        <p:nvSpPr>
          <p:cNvPr id="5" name="Rounded Rectangular Callout 4">
            <a:extLst>
              <a:ext uri="{FF2B5EF4-FFF2-40B4-BE49-F238E27FC236}">
                <a16:creationId xmlns:a16="http://schemas.microsoft.com/office/drawing/2014/main" id="{6B81F433-1896-9BCC-9A7F-173176B56AAB}"/>
              </a:ext>
            </a:extLst>
          </p:cNvPr>
          <p:cNvSpPr/>
          <p:nvPr/>
        </p:nvSpPr>
        <p:spPr>
          <a:xfrm>
            <a:off x="7325815" y="4278406"/>
            <a:ext cx="4549028" cy="1107498"/>
          </a:xfrm>
          <a:prstGeom prst="wedgeRoundRectCallout">
            <a:avLst>
              <a:gd name="adj1" fmla="val 15717"/>
              <a:gd name="adj2" fmla="val -61525"/>
              <a:gd name="adj3" fmla="val 16667"/>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200" dirty="0">
                <a:solidFill>
                  <a:schemeClr val="tx1"/>
                </a:solidFill>
                <a:latin typeface="Calibri" panose="020F0502020204030204" pitchFamily="34" charset="0"/>
                <a:cs typeface="Calibri" panose="020F0502020204030204" pitchFamily="34" charset="0"/>
              </a:rPr>
              <a:t>A </a:t>
            </a:r>
            <a:r>
              <a:rPr lang="en-US" sz="2200" dirty="0">
                <a:solidFill>
                  <a:srgbClr val="B362AC"/>
                </a:solidFill>
                <a:latin typeface="Calibri" panose="020F0502020204030204" pitchFamily="34" charset="0"/>
                <a:cs typeface="Calibri" panose="020F0502020204030204" pitchFamily="34" charset="0"/>
              </a:rPr>
              <a:t>cycle </a:t>
            </a:r>
            <a:r>
              <a:rPr lang="en-US" sz="2200" dirty="0">
                <a:latin typeface="Calibri" panose="020F0502020204030204" pitchFamily="34" charset="0"/>
                <a:cs typeface="Calibri" panose="020F0502020204030204" pitchFamily="34" charset="0"/>
              </a:rPr>
              <a:t>⟷ An execution described by the graph is </a:t>
            </a:r>
            <a:r>
              <a:rPr lang="en-US" sz="2200" dirty="0">
                <a:solidFill>
                  <a:schemeClr val="accent1"/>
                </a:solidFill>
                <a:latin typeface="Calibri" panose="020F0502020204030204" pitchFamily="34" charset="0"/>
                <a:cs typeface="Calibri" panose="020F0502020204030204" pitchFamily="34" charset="0"/>
              </a:rPr>
              <a:t>not possible </a:t>
            </a:r>
            <a:r>
              <a:rPr lang="en-US" sz="2200" dirty="0">
                <a:latin typeface="Calibri" panose="020F0502020204030204" pitchFamily="34" charset="0"/>
                <a:cs typeface="Calibri" panose="020F0502020204030204" pitchFamily="34" charset="0"/>
              </a:rPr>
              <a:t>on the target hardware</a:t>
            </a:r>
          </a:p>
        </p:txBody>
      </p:sp>
      <p:sp>
        <p:nvSpPr>
          <p:cNvPr id="129" name="TextBox 128">
            <a:extLst>
              <a:ext uri="{FF2B5EF4-FFF2-40B4-BE49-F238E27FC236}">
                <a16:creationId xmlns:a16="http://schemas.microsoft.com/office/drawing/2014/main" id="{0A570591-97DE-8E30-CF30-27B2FD654A44}"/>
              </a:ext>
            </a:extLst>
          </p:cNvPr>
          <p:cNvSpPr txBox="1">
            <a:spLocks noChangeAspect="1"/>
          </p:cNvSpPr>
          <p:nvPr/>
        </p:nvSpPr>
        <p:spPr>
          <a:xfrm>
            <a:off x="7380973" y="172046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IF</a:t>
            </a:r>
            <a:endParaRPr lang="en-TW">
              <a:solidFill>
                <a:schemeClr val="tx1"/>
              </a:solidFill>
              <a:latin typeface="Consolas" panose="020B0609020204030204" pitchFamily="49" charset="0"/>
              <a:cs typeface="Consolas" panose="020B0609020204030204" pitchFamily="49" charset="0"/>
            </a:endParaRPr>
          </a:p>
        </p:txBody>
      </p:sp>
      <p:sp>
        <p:nvSpPr>
          <p:cNvPr id="130" name="TextBox 129">
            <a:extLst>
              <a:ext uri="{FF2B5EF4-FFF2-40B4-BE49-F238E27FC236}">
                <a16:creationId xmlns:a16="http://schemas.microsoft.com/office/drawing/2014/main" id="{7D0B5B50-C0DB-4389-37C0-0C3013B6B741}"/>
              </a:ext>
            </a:extLst>
          </p:cNvPr>
          <p:cNvSpPr txBox="1">
            <a:spLocks noChangeAspect="1"/>
          </p:cNvSpPr>
          <p:nvPr/>
        </p:nvSpPr>
        <p:spPr>
          <a:xfrm>
            <a:off x="7968515" y="2384819"/>
            <a:ext cx="555784"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DX</a:t>
            </a:r>
            <a:endParaRPr lang="en-TW">
              <a:solidFill>
                <a:schemeClr val="tx1"/>
              </a:solidFill>
              <a:latin typeface="Consolas" panose="020B0609020204030204" pitchFamily="49" charset="0"/>
              <a:cs typeface="Consolas" panose="020B0609020204030204" pitchFamily="49" charset="0"/>
            </a:endParaRPr>
          </a:p>
        </p:txBody>
      </p:sp>
      <p:sp>
        <p:nvSpPr>
          <p:cNvPr id="131" name="TextBox 6">
            <a:extLst>
              <a:ext uri="{FF2B5EF4-FFF2-40B4-BE49-F238E27FC236}">
                <a16:creationId xmlns:a16="http://schemas.microsoft.com/office/drawing/2014/main" id="{8570B321-340A-F950-8E14-2592C611FE0F}"/>
              </a:ext>
            </a:extLst>
          </p:cNvPr>
          <p:cNvSpPr txBox="1">
            <a:spLocks noChangeAspect="1"/>
          </p:cNvSpPr>
          <p:nvPr/>
        </p:nvSpPr>
        <p:spPr>
          <a:xfrm>
            <a:off x="7077702" y="3049173"/>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mem_WB</a:t>
            </a:r>
            <a:endParaRPr lang="en-TW">
              <a:solidFill>
                <a:schemeClr val="tx1"/>
              </a:solidFill>
              <a:latin typeface="Consolas" panose="020B0609020204030204" pitchFamily="49" charset="0"/>
              <a:cs typeface="Consolas" panose="020B0609020204030204" pitchFamily="49" charset="0"/>
            </a:endParaRPr>
          </a:p>
        </p:txBody>
      </p:sp>
      <p:sp>
        <p:nvSpPr>
          <p:cNvPr id="132" name="Oval 131">
            <a:extLst>
              <a:ext uri="{FF2B5EF4-FFF2-40B4-BE49-F238E27FC236}">
                <a16:creationId xmlns:a16="http://schemas.microsoft.com/office/drawing/2014/main" id="{563A62A2-69F0-63B9-9BD5-0EE3187759D7}"/>
              </a:ext>
            </a:extLst>
          </p:cNvPr>
          <p:cNvSpPr>
            <a:spLocks noChangeAspect="1"/>
          </p:cNvSpPr>
          <p:nvPr/>
        </p:nvSpPr>
        <p:spPr>
          <a:xfrm>
            <a:off x="8637597" y="1688301"/>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33" name="Straight Arrow Connector 132">
            <a:extLst>
              <a:ext uri="{FF2B5EF4-FFF2-40B4-BE49-F238E27FC236}">
                <a16:creationId xmlns:a16="http://schemas.microsoft.com/office/drawing/2014/main" id="{43493B01-E1BF-1484-91DB-30F2EADA500F}"/>
              </a:ext>
            </a:extLst>
          </p:cNvPr>
          <p:cNvCxnSpPr>
            <a:cxnSpLocks noChangeAspect="1"/>
            <a:endCxn id="134" idx="0"/>
          </p:cNvCxnSpPr>
          <p:nvPr/>
        </p:nvCxnSpPr>
        <p:spPr>
          <a:xfrm flipH="1">
            <a:off x="8838134" y="2086785"/>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72D84628-BD1A-797F-826D-E2EB72F9C4B9}"/>
              </a:ext>
            </a:extLst>
          </p:cNvPr>
          <p:cNvSpPr>
            <a:spLocks noChangeAspect="1"/>
          </p:cNvSpPr>
          <p:nvPr/>
        </p:nvSpPr>
        <p:spPr>
          <a:xfrm>
            <a:off x="8637596" y="2372371"/>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5" name="Oval 134">
            <a:extLst>
              <a:ext uri="{FF2B5EF4-FFF2-40B4-BE49-F238E27FC236}">
                <a16:creationId xmlns:a16="http://schemas.microsoft.com/office/drawing/2014/main" id="{376E075A-E5B9-94DD-8B16-5D5A765ECEB6}"/>
              </a:ext>
            </a:extLst>
          </p:cNvPr>
          <p:cNvSpPr>
            <a:spLocks noChangeAspect="1"/>
          </p:cNvSpPr>
          <p:nvPr/>
        </p:nvSpPr>
        <p:spPr>
          <a:xfrm>
            <a:off x="8637595" y="3036721"/>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6" name="Oval 135">
            <a:extLst>
              <a:ext uri="{FF2B5EF4-FFF2-40B4-BE49-F238E27FC236}">
                <a16:creationId xmlns:a16="http://schemas.microsoft.com/office/drawing/2014/main" id="{EE9E81AF-FA99-2138-44AB-D2C64E7B3293}"/>
              </a:ext>
            </a:extLst>
          </p:cNvPr>
          <p:cNvSpPr>
            <a:spLocks noChangeAspect="1"/>
          </p:cNvSpPr>
          <p:nvPr/>
        </p:nvSpPr>
        <p:spPr>
          <a:xfrm>
            <a:off x="9567789" y="1697764"/>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37" name="Straight Arrow Connector 136">
            <a:extLst>
              <a:ext uri="{FF2B5EF4-FFF2-40B4-BE49-F238E27FC236}">
                <a16:creationId xmlns:a16="http://schemas.microsoft.com/office/drawing/2014/main" id="{D1C2A2DF-E154-DBD7-A75D-2BBFB89FEB94}"/>
              </a:ext>
            </a:extLst>
          </p:cNvPr>
          <p:cNvCxnSpPr>
            <a:cxnSpLocks noChangeAspect="1"/>
            <a:endCxn id="138" idx="0"/>
          </p:cNvCxnSpPr>
          <p:nvPr/>
        </p:nvCxnSpPr>
        <p:spPr>
          <a:xfrm flipH="1">
            <a:off x="9768326" y="2096248"/>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98208862-820D-7CF2-0826-7EA747A5428F}"/>
              </a:ext>
            </a:extLst>
          </p:cNvPr>
          <p:cNvSpPr>
            <a:spLocks noChangeAspect="1"/>
          </p:cNvSpPr>
          <p:nvPr/>
        </p:nvSpPr>
        <p:spPr>
          <a:xfrm>
            <a:off x="9567789" y="2381834"/>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9" name="Oval 138">
            <a:extLst>
              <a:ext uri="{FF2B5EF4-FFF2-40B4-BE49-F238E27FC236}">
                <a16:creationId xmlns:a16="http://schemas.microsoft.com/office/drawing/2014/main" id="{69090371-A08B-034F-9610-95BDC3F3D1C9}"/>
              </a:ext>
            </a:extLst>
          </p:cNvPr>
          <p:cNvSpPr>
            <a:spLocks noChangeAspect="1"/>
          </p:cNvSpPr>
          <p:nvPr/>
        </p:nvSpPr>
        <p:spPr>
          <a:xfrm>
            <a:off x="9567788" y="3046185"/>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40" name="TextBox 139">
            <a:extLst>
              <a:ext uri="{FF2B5EF4-FFF2-40B4-BE49-F238E27FC236}">
                <a16:creationId xmlns:a16="http://schemas.microsoft.com/office/drawing/2014/main" id="{879DAD8E-7347-2531-7657-91746559D63F}"/>
              </a:ext>
            </a:extLst>
          </p:cNvPr>
          <p:cNvSpPr txBox="1">
            <a:spLocks noChangeAspect="1"/>
          </p:cNvSpPr>
          <p:nvPr/>
        </p:nvSpPr>
        <p:spPr>
          <a:xfrm>
            <a:off x="9488247" y="1234021"/>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i1</a:t>
            </a:r>
          </a:p>
        </p:txBody>
      </p:sp>
      <p:cxnSp>
        <p:nvCxnSpPr>
          <p:cNvPr id="141" name="Straight Arrow Connector 140">
            <a:extLst>
              <a:ext uri="{FF2B5EF4-FFF2-40B4-BE49-F238E27FC236}">
                <a16:creationId xmlns:a16="http://schemas.microsoft.com/office/drawing/2014/main" id="{A1BD62C7-D8FC-496F-3A11-0003081F4D64}"/>
              </a:ext>
            </a:extLst>
          </p:cNvPr>
          <p:cNvCxnSpPr>
            <a:cxnSpLocks noChangeAspect="1"/>
            <a:stCxn id="132" idx="6"/>
            <a:endCxn id="136" idx="2"/>
          </p:cNvCxnSpPr>
          <p:nvPr/>
        </p:nvCxnSpPr>
        <p:spPr>
          <a:xfrm>
            <a:off x="9038667" y="1887966"/>
            <a:ext cx="529122" cy="946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E8618B87-3825-8632-B904-50D85A63E090}"/>
              </a:ext>
            </a:extLst>
          </p:cNvPr>
          <p:cNvSpPr txBox="1"/>
          <p:nvPr/>
        </p:nvSpPr>
        <p:spPr>
          <a:xfrm>
            <a:off x="9085378" y="1516357"/>
            <a:ext cx="437940" cy="369332"/>
          </a:xfrm>
          <a:prstGeom prst="rect">
            <a:avLst/>
          </a:prstGeom>
          <a:noFill/>
        </p:spPr>
        <p:txBody>
          <a:bodyPr wrap="none" rtlCol="0">
            <a:spAutoFit/>
          </a:bodyPr>
          <a:lstStyle/>
          <a:p>
            <a:r>
              <a:rPr lang="en-TW">
                <a:solidFill>
                  <a:schemeClr val="bg1">
                    <a:lumMod val="75000"/>
                  </a:schemeClr>
                </a:solidFill>
                <a:latin typeface="Consolas" panose="020B0609020204030204" pitchFamily="49" charset="0"/>
                <a:cs typeface="Consolas" panose="020B0609020204030204" pitchFamily="49" charset="0"/>
              </a:rPr>
              <a:t>PO</a:t>
            </a:r>
          </a:p>
        </p:txBody>
      </p:sp>
      <p:sp>
        <p:nvSpPr>
          <p:cNvPr id="143" name="TextBox 142">
            <a:extLst>
              <a:ext uri="{FF2B5EF4-FFF2-40B4-BE49-F238E27FC236}">
                <a16:creationId xmlns:a16="http://schemas.microsoft.com/office/drawing/2014/main" id="{F60806AB-31C8-5955-C8DF-0C018B5D3037}"/>
              </a:ext>
            </a:extLst>
          </p:cNvPr>
          <p:cNvSpPr txBox="1">
            <a:spLocks noChangeAspect="1"/>
          </p:cNvSpPr>
          <p:nvPr/>
        </p:nvSpPr>
        <p:spPr>
          <a:xfrm>
            <a:off x="8684415"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C0</a:t>
            </a:r>
          </a:p>
        </p:txBody>
      </p:sp>
      <p:cxnSp>
        <p:nvCxnSpPr>
          <p:cNvPr id="144" name="Straight Arrow Connector 143">
            <a:extLst>
              <a:ext uri="{FF2B5EF4-FFF2-40B4-BE49-F238E27FC236}">
                <a16:creationId xmlns:a16="http://schemas.microsoft.com/office/drawing/2014/main" id="{4241F346-B09D-69C2-9D7A-E2E1CC4B2E07}"/>
              </a:ext>
            </a:extLst>
          </p:cNvPr>
          <p:cNvCxnSpPr>
            <a:cxnSpLocks noChangeAspect="1"/>
            <a:stCxn id="134" idx="4"/>
          </p:cNvCxnSpPr>
          <p:nvPr/>
        </p:nvCxnSpPr>
        <p:spPr>
          <a:xfrm>
            <a:off x="8838132" y="2771702"/>
            <a:ext cx="0" cy="26417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988D3E63-F1D6-47C3-CE2B-9B846D9D2628}"/>
              </a:ext>
            </a:extLst>
          </p:cNvPr>
          <p:cNvCxnSpPr>
            <a:cxnSpLocks noChangeAspect="1"/>
            <a:stCxn id="138" idx="4"/>
          </p:cNvCxnSpPr>
          <p:nvPr/>
        </p:nvCxnSpPr>
        <p:spPr>
          <a:xfrm>
            <a:off x="9768325" y="2781164"/>
            <a:ext cx="0" cy="264175"/>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8F5D255-31D5-C134-1340-DDAEEB4E789E}"/>
              </a:ext>
            </a:extLst>
          </p:cNvPr>
          <p:cNvCxnSpPr>
            <a:cxnSpLocks noChangeAspect="1"/>
            <a:stCxn id="134" idx="6"/>
            <a:endCxn id="138" idx="2"/>
          </p:cNvCxnSpPr>
          <p:nvPr/>
        </p:nvCxnSpPr>
        <p:spPr>
          <a:xfrm>
            <a:off x="9038666" y="2572037"/>
            <a:ext cx="529123" cy="9462"/>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F94933EA-B02E-9515-830E-8E3D3B10A6FE}"/>
              </a:ext>
            </a:extLst>
          </p:cNvPr>
          <p:cNvCxnSpPr>
            <a:cxnSpLocks noChangeAspect="1"/>
            <a:stCxn id="135" idx="6"/>
            <a:endCxn id="139" idx="2"/>
          </p:cNvCxnSpPr>
          <p:nvPr/>
        </p:nvCxnSpPr>
        <p:spPr>
          <a:xfrm>
            <a:off x="9038665" y="3236387"/>
            <a:ext cx="529123" cy="9464"/>
          </a:xfrm>
          <a:prstGeom prst="straightConnector1">
            <a:avLst/>
          </a:prstGeom>
          <a:ln w="3175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8" name="Oval 147">
            <a:extLst>
              <a:ext uri="{FF2B5EF4-FFF2-40B4-BE49-F238E27FC236}">
                <a16:creationId xmlns:a16="http://schemas.microsoft.com/office/drawing/2014/main" id="{90A6034C-B20C-FE0B-90AA-26C707316E58}"/>
              </a:ext>
            </a:extLst>
          </p:cNvPr>
          <p:cNvSpPr>
            <a:spLocks noChangeAspect="1"/>
          </p:cNvSpPr>
          <p:nvPr/>
        </p:nvSpPr>
        <p:spPr>
          <a:xfrm>
            <a:off x="10255024" y="1717846"/>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49" name="Straight Arrow Connector 148">
            <a:extLst>
              <a:ext uri="{FF2B5EF4-FFF2-40B4-BE49-F238E27FC236}">
                <a16:creationId xmlns:a16="http://schemas.microsoft.com/office/drawing/2014/main" id="{445DCCF7-3B5D-9126-3323-EC39EDE67F66}"/>
              </a:ext>
            </a:extLst>
          </p:cNvPr>
          <p:cNvCxnSpPr>
            <a:cxnSpLocks noChangeAspect="1"/>
            <a:endCxn id="150" idx="0"/>
          </p:cNvCxnSpPr>
          <p:nvPr/>
        </p:nvCxnSpPr>
        <p:spPr>
          <a:xfrm flipH="1">
            <a:off x="10455560" y="2116330"/>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32CC6D86-135E-19BB-5FD7-A47389939124}"/>
              </a:ext>
            </a:extLst>
          </p:cNvPr>
          <p:cNvSpPr>
            <a:spLocks noChangeAspect="1"/>
          </p:cNvSpPr>
          <p:nvPr/>
        </p:nvSpPr>
        <p:spPr>
          <a:xfrm>
            <a:off x="10255023" y="2401916"/>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1" name="Oval 150">
            <a:extLst>
              <a:ext uri="{FF2B5EF4-FFF2-40B4-BE49-F238E27FC236}">
                <a16:creationId xmlns:a16="http://schemas.microsoft.com/office/drawing/2014/main" id="{3A23B194-6B21-3389-BC3D-ABC5475EDDCA}"/>
              </a:ext>
            </a:extLst>
          </p:cNvPr>
          <p:cNvSpPr>
            <a:spLocks noChangeAspect="1"/>
          </p:cNvSpPr>
          <p:nvPr/>
        </p:nvSpPr>
        <p:spPr>
          <a:xfrm>
            <a:off x="10255023" y="3581491"/>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2" name="Oval 151">
            <a:extLst>
              <a:ext uri="{FF2B5EF4-FFF2-40B4-BE49-F238E27FC236}">
                <a16:creationId xmlns:a16="http://schemas.microsoft.com/office/drawing/2014/main" id="{FC30D3C4-408B-068B-834D-25BDF9D469E6}"/>
              </a:ext>
            </a:extLst>
          </p:cNvPr>
          <p:cNvSpPr>
            <a:spLocks noChangeAspect="1"/>
          </p:cNvSpPr>
          <p:nvPr/>
        </p:nvSpPr>
        <p:spPr>
          <a:xfrm>
            <a:off x="11198587" y="1727309"/>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53" name="Straight Arrow Connector 152">
            <a:extLst>
              <a:ext uri="{FF2B5EF4-FFF2-40B4-BE49-F238E27FC236}">
                <a16:creationId xmlns:a16="http://schemas.microsoft.com/office/drawing/2014/main" id="{67E2E6EB-EFFE-A416-BCC6-C2B1E0EC3ABE}"/>
              </a:ext>
            </a:extLst>
          </p:cNvPr>
          <p:cNvCxnSpPr>
            <a:cxnSpLocks noChangeAspect="1"/>
            <a:endCxn id="154" idx="0"/>
          </p:cNvCxnSpPr>
          <p:nvPr/>
        </p:nvCxnSpPr>
        <p:spPr>
          <a:xfrm flipH="1">
            <a:off x="11399124" y="2125793"/>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BFD6C756-A2E7-0BAF-969C-19BEE4A2AE57}"/>
              </a:ext>
            </a:extLst>
          </p:cNvPr>
          <p:cNvSpPr>
            <a:spLocks noChangeAspect="1"/>
          </p:cNvSpPr>
          <p:nvPr/>
        </p:nvSpPr>
        <p:spPr>
          <a:xfrm>
            <a:off x="11198587" y="2411379"/>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5" name="Oval 154">
            <a:extLst>
              <a:ext uri="{FF2B5EF4-FFF2-40B4-BE49-F238E27FC236}">
                <a16:creationId xmlns:a16="http://schemas.microsoft.com/office/drawing/2014/main" id="{8E19D9D3-5953-DDDE-4959-6FED67FA2D32}"/>
              </a:ext>
            </a:extLst>
          </p:cNvPr>
          <p:cNvSpPr>
            <a:spLocks noChangeAspect="1"/>
          </p:cNvSpPr>
          <p:nvPr/>
        </p:nvSpPr>
        <p:spPr>
          <a:xfrm>
            <a:off x="11198587" y="3590954"/>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6" name="TextBox 155">
            <a:extLst>
              <a:ext uri="{FF2B5EF4-FFF2-40B4-BE49-F238E27FC236}">
                <a16:creationId xmlns:a16="http://schemas.microsoft.com/office/drawing/2014/main" id="{80ED4CF2-BB1E-72E3-404F-33E81E6BC2E8}"/>
              </a:ext>
            </a:extLst>
          </p:cNvPr>
          <p:cNvSpPr txBox="1">
            <a:spLocks noChangeAspect="1"/>
          </p:cNvSpPr>
          <p:nvPr/>
        </p:nvSpPr>
        <p:spPr>
          <a:xfrm>
            <a:off x="10152856" y="1237886"/>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solidFill>
                  <a:schemeClr val="tx1"/>
                </a:solidFill>
                <a:latin typeface="Consolas" panose="020B0609020204030204" pitchFamily="49" charset="0"/>
                <a:cs typeface="Consolas" panose="020B0609020204030204" pitchFamily="49" charset="0"/>
              </a:rPr>
              <a:t>i2</a:t>
            </a:r>
            <a:endParaRPr lang="en-TW">
              <a:solidFill>
                <a:schemeClr val="tx1"/>
              </a:solidFill>
              <a:latin typeface="Consolas" panose="020B0609020204030204" pitchFamily="49" charset="0"/>
              <a:cs typeface="Consolas" panose="020B0609020204030204" pitchFamily="49" charset="0"/>
            </a:endParaRPr>
          </a:p>
        </p:txBody>
      </p:sp>
      <p:sp>
        <p:nvSpPr>
          <p:cNvPr id="157" name="TextBox 156">
            <a:extLst>
              <a:ext uri="{FF2B5EF4-FFF2-40B4-BE49-F238E27FC236}">
                <a16:creationId xmlns:a16="http://schemas.microsoft.com/office/drawing/2014/main" id="{AE02DD70-8ECB-7F25-81B7-2A9817A5DC36}"/>
              </a:ext>
            </a:extLst>
          </p:cNvPr>
          <p:cNvSpPr txBox="1">
            <a:spLocks noChangeAspect="1"/>
          </p:cNvSpPr>
          <p:nvPr/>
        </p:nvSpPr>
        <p:spPr>
          <a:xfrm>
            <a:off x="11097847" y="123182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i3</a:t>
            </a:r>
          </a:p>
        </p:txBody>
      </p:sp>
      <p:cxnSp>
        <p:nvCxnSpPr>
          <p:cNvPr id="158" name="Straight Arrow Connector 157">
            <a:extLst>
              <a:ext uri="{FF2B5EF4-FFF2-40B4-BE49-F238E27FC236}">
                <a16:creationId xmlns:a16="http://schemas.microsoft.com/office/drawing/2014/main" id="{BA0690C9-0003-D2F8-1AF2-01CED3A3F68B}"/>
              </a:ext>
            </a:extLst>
          </p:cNvPr>
          <p:cNvCxnSpPr>
            <a:cxnSpLocks noChangeAspect="1"/>
            <a:stCxn id="148" idx="6"/>
            <a:endCxn id="152" idx="2"/>
          </p:cNvCxnSpPr>
          <p:nvPr/>
        </p:nvCxnSpPr>
        <p:spPr>
          <a:xfrm>
            <a:off x="10656094" y="1917511"/>
            <a:ext cx="542493" cy="946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7182909-4022-5C27-3A59-247BA046A354}"/>
              </a:ext>
            </a:extLst>
          </p:cNvPr>
          <p:cNvSpPr txBox="1"/>
          <p:nvPr/>
        </p:nvSpPr>
        <p:spPr>
          <a:xfrm>
            <a:off x="10715363" y="1548207"/>
            <a:ext cx="470408" cy="374427"/>
          </a:xfrm>
          <a:prstGeom prst="rect">
            <a:avLst/>
          </a:prstGeom>
          <a:noFill/>
        </p:spPr>
        <p:txBody>
          <a:bodyPr wrap="square" rtlCol="0">
            <a:spAutoFit/>
          </a:bodyPr>
          <a:lstStyle/>
          <a:p>
            <a:r>
              <a:rPr lang="en-TW">
                <a:solidFill>
                  <a:schemeClr val="bg1">
                    <a:lumMod val="75000"/>
                  </a:schemeClr>
                </a:solidFill>
                <a:latin typeface="Consolas" panose="020B0609020204030204" pitchFamily="49" charset="0"/>
                <a:cs typeface="Consolas" panose="020B0609020204030204" pitchFamily="49" charset="0"/>
              </a:rPr>
              <a:t>PO</a:t>
            </a:r>
          </a:p>
        </p:txBody>
      </p:sp>
      <p:cxnSp>
        <p:nvCxnSpPr>
          <p:cNvPr id="160" name="Straight Arrow Connector 159">
            <a:extLst>
              <a:ext uri="{FF2B5EF4-FFF2-40B4-BE49-F238E27FC236}">
                <a16:creationId xmlns:a16="http://schemas.microsoft.com/office/drawing/2014/main" id="{3BB697AD-0A12-DB90-D37F-0FA1227EE76C}"/>
              </a:ext>
            </a:extLst>
          </p:cNvPr>
          <p:cNvCxnSpPr>
            <a:cxnSpLocks noChangeAspect="1"/>
            <a:stCxn id="150" idx="4"/>
            <a:endCxn id="151" idx="0"/>
          </p:cNvCxnSpPr>
          <p:nvPr/>
        </p:nvCxnSpPr>
        <p:spPr>
          <a:xfrm>
            <a:off x="10455558" y="2801247"/>
            <a:ext cx="0" cy="78024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C23F31F-8167-A115-90F0-BB47BC01308E}"/>
              </a:ext>
            </a:extLst>
          </p:cNvPr>
          <p:cNvCxnSpPr>
            <a:cxnSpLocks noChangeAspect="1"/>
            <a:stCxn id="154" idx="4"/>
            <a:endCxn id="155" idx="0"/>
          </p:cNvCxnSpPr>
          <p:nvPr/>
        </p:nvCxnSpPr>
        <p:spPr>
          <a:xfrm>
            <a:off x="11399123" y="2810709"/>
            <a:ext cx="0" cy="780245"/>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F1CA89A-5B12-8929-A418-E140BCB3D468}"/>
              </a:ext>
            </a:extLst>
          </p:cNvPr>
          <p:cNvCxnSpPr>
            <a:cxnSpLocks noChangeAspect="1"/>
            <a:stCxn id="150" idx="6"/>
            <a:endCxn id="154" idx="2"/>
          </p:cNvCxnSpPr>
          <p:nvPr/>
        </p:nvCxnSpPr>
        <p:spPr>
          <a:xfrm>
            <a:off x="10656093" y="2601582"/>
            <a:ext cx="542494" cy="9462"/>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2B85685E-2BC7-0DB8-68AA-7E126D9DADB0}"/>
              </a:ext>
            </a:extLst>
          </p:cNvPr>
          <p:cNvCxnSpPr>
            <a:cxnSpLocks noChangeAspect="1"/>
            <a:stCxn id="151" idx="6"/>
            <a:endCxn id="155" idx="2"/>
          </p:cNvCxnSpPr>
          <p:nvPr/>
        </p:nvCxnSpPr>
        <p:spPr>
          <a:xfrm>
            <a:off x="10656093" y="3781156"/>
            <a:ext cx="542494" cy="9464"/>
          </a:xfrm>
          <a:prstGeom prst="straightConnector1">
            <a:avLst/>
          </a:prstGeom>
          <a:ln w="3175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749A1B2-B979-BB54-6419-67A8A6FC65AA}"/>
              </a:ext>
            </a:extLst>
          </p:cNvPr>
          <p:cNvSpPr txBox="1">
            <a:spLocks noChangeAspect="1"/>
          </p:cNvSpPr>
          <p:nvPr/>
        </p:nvSpPr>
        <p:spPr>
          <a:xfrm>
            <a:off x="10321913"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C1</a:t>
            </a:r>
          </a:p>
        </p:txBody>
      </p:sp>
      <p:sp>
        <p:nvSpPr>
          <p:cNvPr id="165" name="TextBox 6">
            <a:extLst>
              <a:ext uri="{FF2B5EF4-FFF2-40B4-BE49-F238E27FC236}">
                <a16:creationId xmlns:a16="http://schemas.microsoft.com/office/drawing/2014/main" id="{3B2ECF24-9A9B-1A06-7EA0-019AA5D63C88}"/>
              </a:ext>
            </a:extLst>
          </p:cNvPr>
          <p:cNvSpPr txBox="1">
            <a:spLocks noChangeAspect="1"/>
          </p:cNvSpPr>
          <p:nvPr/>
        </p:nvSpPr>
        <p:spPr>
          <a:xfrm>
            <a:off x="7085449" y="3606498"/>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regfile_WB</a:t>
            </a:r>
            <a:endParaRPr lang="en-TW">
              <a:solidFill>
                <a:schemeClr val="tx1"/>
              </a:solidFill>
              <a:latin typeface="Consolas" panose="020B0609020204030204" pitchFamily="49" charset="0"/>
              <a:cs typeface="Consolas" panose="020B0609020204030204" pitchFamily="49" charset="0"/>
            </a:endParaRPr>
          </a:p>
        </p:txBody>
      </p:sp>
      <p:cxnSp>
        <p:nvCxnSpPr>
          <p:cNvPr id="166" name="Straight Arrow Connector 165">
            <a:extLst>
              <a:ext uri="{FF2B5EF4-FFF2-40B4-BE49-F238E27FC236}">
                <a16:creationId xmlns:a16="http://schemas.microsoft.com/office/drawing/2014/main" id="{A1D6BC07-844A-3835-BA21-C47044D64D45}"/>
              </a:ext>
            </a:extLst>
          </p:cNvPr>
          <p:cNvCxnSpPr>
            <a:cxnSpLocks noChangeAspect="1"/>
            <a:stCxn id="155" idx="1"/>
            <a:endCxn id="135" idx="5"/>
          </p:cNvCxnSpPr>
          <p:nvPr/>
        </p:nvCxnSpPr>
        <p:spPr>
          <a:xfrm flipH="1" flipV="1">
            <a:off x="8979930" y="3377571"/>
            <a:ext cx="2277393" cy="271864"/>
          </a:xfrm>
          <a:prstGeom prst="straightConnector1">
            <a:avLst/>
          </a:prstGeom>
          <a:ln w="34925">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026E64B-AE5D-AFCE-9322-834CD5307E2B}"/>
              </a:ext>
            </a:extLst>
          </p:cNvPr>
          <p:cNvCxnSpPr>
            <a:cxnSpLocks noChangeAspect="1"/>
            <a:stCxn id="139" idx="5"/>
            <a:endCxn id="151" idx="2"/>
          </p:cNvCxnSpPr>
          <p:nvPr/>
        </p:nvCxnSpPr>
        <p:spPr>
          <a:xfrm>
            <a:off x="9910123" y="3387035"/>
            <a:ext cx="344900" cy="394121"/>
          </a:xfrm>
          <a:prstGeom prst="straightConnector1">
            <a:avLst/>
          </a:prstGeom>
          <a:ln w="34925">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3D9CF52B-3D1C-5DED-660F-6A219EA6BB48}"/>
              </a:ext>
            </a:extLst>
          </p:cNvPr>
          <p:cNvSpPr/>
          <p:nvPr/>
        </p:nvSpPr>
        <p:spPr>
          <a:xfrm flipH="1" flipV="1">
            <a:off x="8025711" y="1599460"/>
            <a:ext cx="407393" cy="176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sp>
        <p:nvSpPr>
          <p:cNvPr id="169" name="TextBox 168">
            <a:extLst>
              <a:ext uri="{FF2B5EF4-FFF2-40B4-BE49-F238E27FC236}">
                <a16:creationId xmlns:a16="http://schemas.microsoft.com/office/drawing/2014/main" id="{EE137DFD-7B66-D7FA-3502-54053CF73265}"/>
              </a:ext>
            </a:extLst>
          </p:cNvPr>
          <p:cNvSpPr txBox="1">
            <a:spLocks noChangeAspect="1"/>
          </p:cNvSpPr>
          <p:nvPr/>
        </p:nvSpPr>
        <p:spPr>
          <a:xfrm>
            <a:off x="8556056" y="124468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i0</a:t>
            </a:r>
          </a:p>
        </p:txBody>
      </p:sp>
      <p:sp>
        <p:nvSpPr>
          <p:cNvPr id="180" name="Title 1">
            <a:extLst>
              <a:ext uri="{FF2B5EF4-FFF2-40B4-BE49-F238E27FC236}">
                <a16:creationId xmlns:a16="http://schemas.microsoft.com/office/drawing/2014/main" id="{E194EE96-7665-D3A7-37A2-EC8AA352C19D}"/>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Microarchitectural happens-before analysis</a:t>
            </a:r>
          </a:p>
        </p:txBody>
      </p:sp>
      <p:sp>
        <p:nvSpPr>
          <p:cNvPr id="3" name="Rectangle 2">
            <a:extLst>
              <a:ext uri="{FF2B5EF4-FFF2-40B4-BE49-F238E27FC236}">
                <a16:creationId xmlns:a16="http://schemas.microsoft.com/office/drawing/2014/main" id="{CB14A105-1401-7E94-541B-86957605D215}"/>
              </a:ext>
            </a:extLst>
          </p:cNvPr>
          <p:cNvSpPr/>
          <p:nvPr/>
        </p:nvSpPr>
        <p:spPr>
          <a:xfrm>
            <a:off x="773162" y="3034751"/>
            <a:ext cx="499322" cy="1097236"/>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600" b="1">
              <a:solidFill>
                <a:schemeClr val="bg2">
                  <a:lumMod val="90000"/>
                </a:schemeClr>
              </a:solidFill>
              <a:latin typeface="Consolas" panose="020B0609020204030204" pitchFamily="49" charset="0"/>
              <a:cs typeface="Consolas" panose="020B0609020204030204" pitchFamily="49" charset="0"/>
            </a:endParaRPr>
          </a:p>
        </p:txBody>
      </p:sp>
      <p:sp>
        <p:nvSpPr>
          <p:cNvPr id="6" name="Rectangle 5">
            <a:extLst>
              <a:ext uri="{FF2B5EF4-FFF2-40B4-BE49-F238E27FC236}">
                <a16:creationId xmlns:a16="http://schemas.microsoft.com/office/drawing/2014/main" id="{724E99CE-31DF-4915-2700-FE3ECF52E8B9}"/>
              </a:ext>
            </a:extLst>
          </p:cNvPr>
          <p:cNvSpPr/>
          <p:nvPr/>
        </p:nvSpPr>
        <p:spPr>
          <a:xfrm>
            <a:off x="862185" y="3106235"/>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IF</a:t>
            </a:r>
          </a:p>
        </p:txBody>
      </p:sp>
      <p:sp>
        <p:nvSpPr>
          <p:cNvPr id="8" name="Rectangle 7">
            <a:extLst>
              <a:ext uri="{FF2B5EF4-FFF2-40B4-BE49-F238E27FC236}">
                <a16:creationId xmlns:a16="http://schemas.microsoft.com/office/drawing/2014/main" id="{CF4DE9DC-FD11-B453-BAD7-F8261E7A8A8E}"/>
              </a:ext>
            </a:extLst>
          </p:cNvPr>
          <p:cNvSpPr/>
          <p:nvPr/>
        </p:nvSpPr>
        <p:spPr>
          <a:xfrm>
            <a:off x="900247" y="4216648"/>
            <a:ext cx="1928179" cy="28004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arbiter</a:t>
            </a:r>
          </a:p>
        </p:txBody>
      </p:sp>
      <p:sp>
        <p:nvSpPr>
          <p:cNvPr id="10" name="Rounded Rectangle 9">
            <a:extLst>
              <a:ext uri="{FF2B5EF4-FFF2-40B4-BE49-F238E27FC236}">
                <a16:creationId xmlns:a16="http://schemas.microsoft.com/office/drawing/2014/main" id="{084E38B6-0A7B-3154-F013-CEAF2B946CE0}"/>
              </a:ext>
            </a:extLst>
          </p:cNvPr>
          <p:cNvSpPr/>
          <p:nvPr/>
        </p:nvSpPr>
        <p:spPr>
          <a:xfrm>
            <a:off x="1399963" y="4560449"/>
            <a:ext cx="928746" cy="280046"/>
          </a:xfrm>
          <a:prstGeom prst="roundRect">
            <a:avLst>
              <a:gd name="adj" fmla="val 0"/>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mem</a:t>
            </a:r>
          </a:p>
        </p:txBody>
      </p:sp>
      <p:cxnSp>
        <p:nvCxnSpPr>
          <p:cNvPr id="11" name="Straight Connector 10">
            <a:extLst>
              <a:ext uri="{FF2B5EF4-FFF2-40B4-BE49-F238E27FC236}">
                <a16:creationId xmlns:a16="http://schemas.microsoft.com/office/drawing/2014/main" id="{09383D70-FF00-162F-224F-6F87F9A00889}"/>
              </a:ext>
            </a:extLst>
          </p:cNvPr>
          <p:cNvCxnSpPr>
            <a:cxnSpLocks/>
          </p:cNvCxnSpPr>
          <p:nvPr/>
        </p:nvCxnSpPr>
        <p:spPr>
          <a:xfrm>
            <a:off x="1586595" y="4131320"/>
            <a:ext cx="0" cy="85328"/>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6C6F60-5C70-7AA3-1664-9B5EB6334B87}"/>
              </a:ext>
            </a:extLst>
          </p:cNvPr>
          <p:cNvCxnSpPr>
            <a:cxnSpLocks/>
          </p:cNvCxnSpPr>
          <p:nvPr/>
        </p:nvCxnSpPr>
        <p:spPr>
          <a:xfrm>
            <a:off x="1022823" y="4131987"/>
            <a:ext cx="0" cy="92282"/>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C8D657-442B-C8BF-9630-07D7CF4015E5}"/>
              </a:ext>
            </a:extLst>
          </p:cNvPr>
          <p:cNvCxnSpPr>
            <a:cxnSpLocks/>
            <a:endCxn id="10" idx="0"/>
          </p:cNvCxnSpPr>
          <p:nvPr/>
        </p:nvCxnSpPr>
        <p:spPr>
          <a:xfrm flipH="1">
            <a:off x="1864336" y="4496694"/>
            <a:ext cx="1" cy="63755"/>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7A38EF3-EE8B-FDDA-0B06-38C82F737F65}"/>
              </a:ext>
            </a:extLst>
          </p:cNvPr>
          <p:cNvSpPr/>
          <p:nvPr/>
        </p:nvSpPr>
        <p:spPr>
          <a:xfrm>
            <a:off x="862185" y="3445956"/>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DX</a:t>
            </a:r>
          </a:p>
        </p:txBody>
      </p:sp>
      <p:cxnSp>
        <p:nvCxnSpPr>
          <p:cNvPr id="17" name="Straight Connector 16">
            <a:extLst>
              <a:ext uri="{FF2B5EF4-FFF2-40B4-BE49-F238E27FC236}">
                <a16:creationId xmlns:a16="http://schemas.microsoft.com/office/drawing/2014/main" id="{3AFBF153-9024-66FE-3F29-627EDA99A0BB}"/>
              </a:ext>
            </a:extLst>
          </p:cNvPr>
          <p:cNvCxnSpPr>
            <a:cxnSpLocks/>
          </p:cNvCxnSpPr>
          <p:nvPr/>
        </p:nvCxnSpPr>
        <p:spPr>
          <a:xfrm>
            <a:off x="1026228" y="3381063"/>
            <a:ext cx="0" cy="64893"/>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669020B-7EF0-D8C7-CF9C-BD11309FFFAC}"/>
              </a:ext>
            </a:extLst>
          </p:cNvPr>
          <p:cNvSpPr/>
          <p:nvPr/>
        </p:nvSpPr>
        <p:spPr>
          <a:xfrm>
            <a:off x="862185" y="3788194"/>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WB</a:t>
            </a:r>
          </a:p>
        </p:txBody>
      </p:sp>
      <p:cxnSp>
        <p:nvCxnSpPr>
          <p:cNvPr id="23" name="Straight Connector 22">
            <a:extLst>
              <a:ext uri="{FF2B5EF4-FFF2-40B4-BE49-F238E27FC236}">
                <a16:creationId xmlns:a16="http://schemas.microsoft.com/office/drawing/2014/main" id="{E8B4BD89-497A-2058-8146-9D6436D9B16A}"/>
              </a:ext>
            </a:extLst>
          </p:cNvPr>
          <p:cNvCxnSpPr>
            <a:cxnSpLocks/>
          </p:cNvCxnSpPr>
          <p:nvPr/>
        </p:nvCxnSpPr>
        <p:spPr>
          <a:xfrm>
            <a:off x="1026228" y="3720783"/>
            <a:ext cx="0" cy="67410"/>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9E9BE8-1632-4119-3872-4C07B33C56C1}"/>
              </a:ext>
            </a:extLst>
          </p:cNvPr>
          <p:cNvSpPr/>
          <p:nvPr/>
        </p:nvSpPr>
        <p:spPr>
          <a:xfrm>
            <a:off x="1336934"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2">
                  <a:lumMod val="90000"/>
                </a:schemeClr>
              </a:solidFill>
              <a:latin typeface="Consolas" panose="020B0609020204030204" pitchFamily="49" charset="0"/>
              <a:cs typeface="Consolas" panose="020B0609020204030204" pitchFamily="49" charset="0"/>
            </a:endParaRPr>
          </a:p>
        </p:txBody>
      </p:sp>
      <p:sp>
        <p:nvSpPr>
          <p:cNvPr id="26" name="Rectangle 25">
            <a:extLst>
              <a:ext uri="{FF2B5EF4-FFF2-40B4-BE49-F238E27FC236}">
                <a16:creationId xmlns:a16="http://schemas.microsoft.com/office/drawing/2014/main" id="{5028D514-7EFF-AECE-1519-552A755E36A3}"/>
              </a:ext>
            </a:extLst>
          </p:cNvPr>
          <p:cNvSpPr/>
          <p:nvPr/>
        </p:nvSpPr>
        <p:spPr>
          <a:xfrm>
            <a:off x="1425957"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IF</a:t>
            </a:r>
          </a:p>
        </p:txBody>
      </p:sp>
      <p:sp>
        <p:nvSpPr>
          <p:cNvPr id="28" name="Rectangle 27">
            <a:extLst>
              <a:ext uri="{FF2B5EF4-FFF2-40B4-BE49-F238E27FC236}">
                <a16:creationId xmlns:a16="http://schemas.microsoft.com/office/drawing/2014/main" id="{0BFE0735-6306-AA3F-F2A9-928BCAFE4795}"/>
              </a:ext>
            </a:extLst>
          </p:cNvPr>
          <p:cNvSpPr/>
          <p:nvPr/>
        </p:nvSpPr>
        <p:spPr>
          <a:xfrm>
            <a:off x="1425957"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DX</a:t>
            </a:r>
          </a:p>
        </p:txBody>
      </p:sp>
      <p:cxnSp>
        <p:nvCxnSpPr>
          <p:cNvPr id="29" name="Straight Connector 28">
            <a:extLst>
              <a:ext uri="{FF2B5EF4-FFF2-40B4-BE49-F238E27FC236}">
                <a16:creationId xmlns:a16="http://schemas.microsoft.com/office/drawing/2014/main" id="{2DCF153E-A782-A1BC-89A6-604F85863FD5}"/>
              </a:ext>
            </a:extLst>
          </p:cNvPr>
          <p:cNvCxnSpPr>
            <a:cxnSpLocks/>
          </p:cNvCxnSpPr>
          <p:nvPr/>
        </p:nvCxnSpPr>
        <p:spPr>
          <a:xfrm>
            <a:off x="1590000"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4725CA-13B1-431C-5830-9F48738B0192}"/>
              </a:ext>
            </a:extLst>
          </p:cNvPr>
          <p:cNvSpPr/>
          <p:nvPr/>
        </p:nvSpPr>
        <p:spPr>
          <a:xfrm>
            <a:off x="1425957"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WB</a:t>
            </a:r>
          </a:p>
        </p:txBody>
      </p:sp>
      <p:cxnSp>
        <p:nvCxnSpPr>
          <p:cNvPr id="31" name="Straight Connector 30">
            <a:extLst>
              <a:ext uri="{FF2B5EF4-FFF2-40B4-BE49-F238E27FC236}">
                <a16:creationId xmlns:a16="http://schemas.microsoft.com/office/drawing/2014/main" id="{271A518A-23CF-0665-08F7-5E4B9B69CE55}"/>
              </a:ext>
            </a:extLst>
          </p:cNvPr>
          <p:cNvCxnSpPr>
            <a:cxnSpLocks/>
          </p:cNvCxnSpPr>
          <p:nvPr/>
        </p:nvCxnSpPr>
        <p:spPr>
          <a:xfrm>
            <a:off x="1590000"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F49FDA-78BA-282F-63A4-BC9765321091}"/>
              </a:ext>
            </a:extLst>
          </p:cNvPr>
          <p:cNvCxnSpPr>
            <a:cxnSpLocks/>
          </p:cNvCxnSpPr>
          <p:nvPr/>
        </p:nvCxnSpPr>
        <p:spPr>
          <a:xfrm>
            <a:off x="2147686"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9412747-D8B2-04FD-3AB5-D5C27FF036B8}"/>
              </a:ext>
            </a:extLst>
          </p:cNvPr>
          <p:cNvSpPr/>
          <p:nvPr/>
        </p:nvSpPr>
        <p:spPr>
          <a:xfrm>
            <a:off x="189802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2">
                  <a:lumMod val="90000"/>
                </a:schemeClr>
              </a:solidFill>
              <a:latin typeface="Consolas" panose="020B0609020204030204" pitchFamily="49" charset="0"/>
              <a:cs typeface="Consolas" panose="020B0609020204030204" pitchFamily="49" charset="0"/>
            </a:endParaRPr>
          </a:p>
        </p:txBody>
      </p:sp>
      <p:sp>
        <p:nvSpPr>
          <p:cNvPr id="34" name="Rectangle 33">
            <a:extLst>
              <a:ext uri="{FF2B5EF4-FFF2-40B4-BE49-F238E27FC236}">
                <a16:creationId xmlns:a16="http://schemas.microsoft.com/office/drawing/2014/main" id="{8AD0F075-8810-AA4B-02E6-CB9B41899A10}"/>
              </a:ext>
            </a:extLst>
          </p:cNvPr>
          <p:cNvSpPr/>
          <p:nvPr/>
        </p:nvSpPr>
        <p:spPr>
          <a:xfrm>
            <a:off x="1987048"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IF</a:t>
            </a:r>
          </a:p>
        </p:txBody>
      </p:sp>
      <p:sp>
        <p:nvSpPr>
          <p:cNvPr id="35" name="Rectangle 34">
            <a:extLst>
              <a:ext uri="{FF2B5EF4-FFF2-40B4-BE49-F238E27FC236}">
                <a16:creationId xmlns:a16="http://schemas.microsoft.com/office/drawing/2014/main" id="{77A42865-4748-84A2-F522-FAFABA7429F9}"/>
              </a:ext>
            </a:extLst>
          </p:cNvPr>
          <p:cNvSpPr/>
          <p:nvPr/>
        </p:nvSpPr>
        <p:spPr>
          <a:xfrm>
            <a:off x="1987048"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DX</a:t>
            </a:r>
          </a:p>
        </p:txBody>
      </p:sp>
      <p:cxnSp>
        <p:nvCxnSpPr>
          <p:cNvPr id="36" name="Straight Connector 35">
            <a:extLst>
              <a:ext uri="{FF2B5EF4-FFF2-40B4-BE49-F238E27FC236}">
                <a16:creationId xmlns:a16="http://schemas.microsoft.com/office/drawing/2014/main" id="{63B8A547-4FB5-78AD-EA54-70A017B4C86A}"/>
              </a:ext>
            </a:extLst>
          </p:cNvPr>
          <p:cNvCxnSpPr>
            <a:cxnSpLocks/>
          </p:cNvCxnSpPr>
          <p:nvPr/>
        </p:nvCxnSpPr>
        <p:spPr>
          <a:xfrm>
            <a:off x="2151091"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14D079D-E708-4744-487E-4B6F5CB612EE}"/>
              </a:ext>
            </a:extLst>
          </p:cNvPr>
          <p:cNvSpPr/>
          <p:nvPr/>
        </p:nvSpPr>
        <p:spPr>
          <a:xfrm>
            <a:off x="1987048"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WB</a:t>
            </a:r>
          </a:p>
        </p:txBody>
      </p:sp>
      <p:cxnSp>
        <p:nvCxnSpPr>
          <p:cNvPr id="38" name="Straight Connector 37">
            <a:extLst>
              <a:ext uri="{FF2B5EF4-FFF2-40B4-BE49-F238E27FC236}">
                <a16:creationId xmlns:a16="http://schemas.microsoft.com/office/drawing/2014/main" id="{9997095F-2B21-91F8-7EC5-B309090D1CC6}"/>
              </a:ext>
            </a:extLst>
          </p:cNvPr>
          <p:cNvCxnSpPr>
            <a:cxnSpLocks/>
          </p:cNvCxnSpPr>
          <p:nvPr/>
        </p:nvCxnSpPr>
        <p:spPr>
          <a:xfrm>
            <a:off x="2151091"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63A2C43-EC0C-515C-244C-F883BAD29DD3}"/>
              </a:ext>
            </a:extLst>
          </p:cNvPr>
          <p:cNvCxnSpPr>
            <a:cxnSpLocks/>
          </p:cNvCxnSpPr>
          <p:nvPr/>
        </p:nvCxnSpPr>
        <p:spPr>
          <a:xfrm>
            <a:off x="2714817"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20DC945-5F7B-832C-2FB0-1B01CFD54E68}"/>
              </a:ext>
            </a:extLst>
          </p:cNvPr>
          <p:cNvSpPr/>
          <p:nvPr/>
        </p:nvSpPr>
        <p:spPr>
          <a:xfrm>
            <a:off x="246515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65000"/>
                </a:schemeClr>
              </a:solidFill>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E87F236D-A596-1BB2-56E6-4B20597C4C0D}"/>
              </a:ext>
            </a:extLst>
          </p:cNvPr>
          <p:cNvSpPr/>
          <p:nvPr/>
        </p:nvSpPr>
        <p:spPr>
          <a:xfrm>
            <a:off x="2554179"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IF</a:t>
            </a:r>
          </a:p>
        </p:txBody>
      </p:sp>
      <p:sp>
        <p:nvSpPr>
          <p:cNvPr id="42" name="Rectangle 41">
            <a:extLst>
              <a:ext uri="{FF2B5EF4-FFF2-40B4-BE49-F238E27FC236}">
                <a16:creationId xmlns:a16="http://schemas.microsoft.com/office/drawing/2014/main" id="{37011489-DA9C-3A59-1492-6B9C4F2055CF}"/>
              </a:ext>
            </a:extLst>
          </p:cNvPr>
          <p:cNvSpPr/>
          <p:nvPr/>
        </p:nvSpPr>
        <p:spPr>
          <a:xfrm>
            <a:off x="2554179"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DX</a:t>
            </a:r>
          </a:p>
        </p:txBody>
      </p:sp>
      <p:cxnSp>
        <p:nvCxnSpPr>
          <p:cNvPr id="43" name="Straight Connector 42">
            <a:extLst>
              <a:ext uri="{FF2B5EF4-FFF2-40B4-BE49-F238E27FC236}">
                <a16:creationId xmlns:a16="http://schemas.microsoft.com/office/drawing/2014/main" id="{3612D540-BB1F-3254-6E33-D8942EB2EBA7}"/>
              </a:ext>
            </a:extLst>
          </p:cNvPr>
          <p:cNvCxnSpPr>
            <a:cxnSpLocks/>
          </p:cNvCxnSpPr>
          <p:nvPr/>
        </p:nvCxnSpPr>
        <p:spPr>
          <a:xfrm>
            <a:off x="2718222"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0DC1C81-561F-CFB6-CEBF-90475DC480AA}"/>
              </a:ext>
            </a:extLst>
          </p:cNvPr>
          <p:cNvSpPr/>
          <p:nvPr/>
        </p:nvSpPr>
        <p:spPr>
          <a:xfrm>
            <a:off x="2554179"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WB</a:t>
            </a:r>
          </a:p>
        </p:txBody>
      </p:sp>
      <p:cxnSp>
        <p:nvCxnSpPr>
          <p:cNvPr id="45" name="Straight Connector 44">
            <a:extLst>
              <a:ext uri="{FF2B5EF4-FFF2-40B4-BE49-F238E27FC236}">
                <a16:creationId xmlns:a16="http://schemas.microsoft.com/office/drawing/2014/main" id="{B69FB9BF-AD83-6057-A748-688305027144}"/>
              </a:ext>
            </a:extLst>
          </p:cNvPr>
          <p:cNvCxnSpPr>
            <a:cxnSpLocks/>
          </p:cNvCxnSpPr>
          <p:nvPr/>
        </p:nvCxnSpPr>
        <p:spPr>
          <a:xfrm>
            <a:off x="2718222"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926D1C7-FE19-6585-702F-6D8F118C30F5}"/>
              </a:ext>
            </a:extLst>
          </p:cNvPr>
          <p:cNvSpPr txBox="1"/>
          <p:nvPr/>
        </p:nvSpPr>
        <p:spPr>
          <a:xfrm>
            <a:off x="738514" y="4875826"/>
            <a:ext cx="2195483" cy="369332"/>
          </a:xfrm>
          <a:prstGeom prst="rect">
            <a:avLst/>
          </a:prstGeom>
          <a:noFill/>
        </p:spPr>
        <p:txBody>
          <a:bodyPr wrap="square" rtlCol="0">
            <a:spAutoFit/>
          </a:bodyPr>
          <a:lstStyle/>
          <a:p>
            <a:pPr algn="ctr"/>
            <a:r>
              <a:rPr lang="en-TW">
                <a:solidFill>
                  <a:schemeClr val="bg2">
                    <a:lumMod val="90000"/>
                  </a:schemeClr>
                </a:solidFill>
                <a:latin typeface="Calibri" panose="020F0502020204030204" pitchFamily="34" charset="0"/>
                <a:cs typeface="Calibri" panose="020F0502020204030204" pitchFamily="34" charset="0"/>
              </a:rPr>
              <a:t>RISC-V </a:t>
            </a:r>
            <a:r>
              <a:rPr lang="en-US">
                <a:solidFill>
                  <a:schemeClr val="bg2">
                    <a:lumMod val="90000"/>
                  </a:schemeClr>
                </a:solidFill>
                <a:latin typeface="Calibri" panose="020F0502020204030204" pitchFamily="34" charset="0"/>
                <a:cs typeface="Calibri" panose="020F0502020204030204" pitchFamily="34" charset="0"/>
              </a:rPr>
              <a:t>multi-V-scale</a:t>
            </a:r>
            <a:r>
              <a:rPr lang="en-TW" baseline="30000">
                <a:solidFill>
                  <a:schemeClr val="bg2">
                    <a:lumMod val="90000"/>
                  </a:schemeClr>
                </a:solidFill>
                <a:latin typeface="Calibri" panose="020F0502020204030204" pitchFamily="34" charset="0"/>
                <a:cs typeface="Calibri" panose="020F0502020204030204" pitchFamily="34" charset="0"/>
              </a:rPr>
              <a:t>3</a:t>
            </a:r>
            <a:r>
              <a:rPr lang="en-TW">
                <a:solidFill>
                  <a:schemeClr val="bg2">
                    <a:lumMod val="90000"/>
                  </a:schemeClr>
                </a:solidFill>
                <a:latin typeface="Calibri" panose="020F0502020204030204" pitchFamily="34" charset="0"/>
                <a:cs typeface="Calibri" panose="020F0502020204030204" pitchFamily="34" charset="0"/>
              </a:rPr>
              <a:t> </a:t>
            </a:r>
          </a:p>
        </p:txBody>
      </p:sp>
      <p:sp>
        <p:nvSpPr>
          <p:cNvPr id="49" name="Slide Number Placeholder 48">
            <a:extLst>
              <a:ext uri="{FF2B5EF4-FFF2-40B4-BE49-F238E27FC236}">
                <a16:creationId xmlns:a16="http://schemas.microsoft.com/office/drawing/2014/main" id="{A77577A0-4A2B-8F54-A0DF-201EE517D287}"/>
              </a:ext>
            </a:extLst>
          </p:cNvPr>
          <p:cNvSpPr>
            <a:spLocks noGrp="1"/>
          </p:cNvSpPr>
          <p:nvPr>
            <p:ph type="sldNum" sz="quarter" idx="12"/>
          </p:nvPr>
        </p:nvSpPr>
        <p:spPr/>
        <p:txBody>
          <a:bodyPr/>
          <a:lstStyle/>
          <a:p>
            <a:fld id="{186D1076-08C5-B746-80BB-11C7C595E7F3}" type="slidenum">
              <a:rPr lang="en-US" smtClean="0"/>
              <a:t>11</a:t>
            </a:fld>
            <a:endParaRPr lang="en-US" dirty="0"/>
          </a:p>
        </p:txBody>
      </p:sp>
      <p:sp>
        <p:nvSpPr>
          <p:cNvPr id="50" name="Rounded Rectangle 49">
            <a:extLst>
              <a:ext uri="{FF2B5EF4-FFF2-40B4-BE49-F238E27FC236}">
                <a16:creationId xmlns:a16="http://schemas.microsoft.com/office/drawing/2014/main" id="{CE68B0F0-7DFF-61FD-DC9F-FD7C11C48967}"/>
              </a:ext>
            </a:extLst>
          </p:cNvPr>
          <p:cNvSpPr/>
          <p:nvPr/>
        </p:nvSpPr>
        <p:spPr>
          <a:xfrm>
            <a:off x="1470512" y="1858611"/>
            <a:ext cx="3027618" cy="1074323"/>
          </a:xfrm>
          <a:prstGeom prst="roundRect">
            <a:avLst/>
          </a:prstGeom>
          <a:noFill/>
          <a:ln>
            <a:noFill/>
          </a:ln>
        </p:spPr>
        <p:style>
          <a:lnRef idx="2">
            <a:schemeClr val="dk1"/>
          </a:lnRef>
          <a:fillRef idx="1">
            <a:schemeClr val="lt1"/>
          </a:fillRef>
          <a:effectRef idx="0">
            <a:schemeClr val="dk1"/>
          </a:effectRef>
          <a:fontRef idx="minor">
            <a:schemeClr val="dk1"/>
          </a:fontRef>
        </p:style>
        <p:txBody>
          <a:bodyPr bIns="0" rtlCol="0" anchor="b"/>
          <a:lstStyle/>
          <a:p>
            <a:pPr algn="ctr"/>
            <a:r>
              <a:rPr lang="en-TW">
                <a:solidFill>
                  <a:schemeClr val="bg1">
                    <a:lumMod val="75000"/>
                  </a:schemeClr>
                </a:solidFill>
                <a:latin typeface="Calibri" panose="020F0502020204030204" pitchFamily="34" charset="0"/>
                <a:cs typeface="Calibri" panose="020F0502020204030204" pitchFamily="34" charset="0"/>
              </a:rPr>
              <a:t>Litmus test</a:t>
            </a:r>
          </a:p>
        </p:txBody>
      </p:sp>
      <p:graphicFrame>
        <p:nvGraphicFramePr>
          <p:cNvPr id="51" name="Table 14">
            <a:extLst>
              <a:ext uri="{FF2B5EF4-FFF2-40B4-BE49-F238E27FC236}">
                <a16:creationId xmlns:a16="http://schemas.microsoft.com/office/drawing/2014/main" id="{218C95FA-C6F8-76C7-31A2-1B4A5267B735}"/>
              </a:ext>
            </a:extLst>
          </p:cNvPr>
          <p:cNvGraphicFramePr>
            <a:graphicFrameLocks noGrp="1"/>
          </p:cNvGraphicFramePr>
          <p:nvPr>
            <p:extLst>
              <p:ext uri="{D42A27DB-BD31-4B8C-83A1-F6EECF244321}">
                <p14:modId xmlns:p14="http://schemas.microsoft.com/office/powerpoint/2010/main" val="55389225"/>
              </p:ext>
            </p:extLst>
          </p:nvPr>
        </p:nvGraphicFramePr>
        <p:xfrm>
          <a:off x="588064" y="1233387"/>
          <a:ext cx="4819988" cy="1371600"/>
        </p:xfrm>
        <a:graphic>
          <a:graphicData uri="http://schemas.openxmlformats.org/drawingml/2006/table">
            <a:tbl>
              <a:tblPr firstRow="1" bandRow="1">
                <a:tableStyleId>{5C22544A-7EE6-4342-B048-85BDC9FD1C3A}</a:tableStyleId>
              </a:tblPr>
              <a:tblGrid>
                <a:gridCol w="2409994">
                  <a:extLst>
                    <a:ext uri="{9D8B030D-6E8A-4147-A177-3AD203B41FA5}">
                      <a16:colId xmlns:a16="http://schemas.microsoft.com/office/drawing/2014/main" val="2438790470"/>
                    </a:ext>
                  </a:extLst>
                </a:gridCol>
                <a:gridCol w="2409994">
                  <a:extLst>
                    <a:ext uri="{9D8B030D-6E8A-4147-A177-3AD203B41FA5}">
                      <a16:colId xmlns:a16="http://schemas.microsoft.com/office/drawing/2014/main" val="2095682981"/>
                    </a:ext>
                  </a:extLst>
                </a:gridCol>
              </a:tblGrid>
              <a:tr h="0">
                <a:tc gridSpan="2">
                  <a:txBody>
                    <a:bodyPr/>
                    <a:lstStyle/>
                    <a:p>
                      <a:pPr algn="ctr">
                        <a:lnSpc>
                          <a:spcPct val="100000"/>
                        </a:lnSpc>
                      </a:pPr>
                      <a:r>
                        <a:rPr lang="en-US" sz="1800" b="0" dirty="0">
                          <a:solidFill>
                            <a:schemeClr val="tx1"/>
                          </a:solidFill>
                          <a:latin typeface="Consolas" panose="020B0609020204030204" pitchFamily="49" charset="0"/>
                          <a:cs typeface="Consolas" panose="020B0609020204030204" pitchFamily="49" charset="0"/>
                        </a:rPr>
                        <a:t>Initially x, y =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100000"/>
                        </a:lnSpc>
                      </a:pPr>
                      <a:endParaRPr lang="en-TW" sz="1800" b="0" dirty="0">
                        <a:solidFill>
                          <a:schemeClr val="tx1"/>
                        </a:solidFill>
                        <a:latin typeface="Consolas" panose="020B0609020204030204" pitchFamily="49" charset="0"/>
                        <a:cs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739685495"/>
                  </a:ext>
                </a:extLst>
              </a:tr>
              <a:tr h="236980">
                <a:tc>
                  <a:txBody>
                    <a:bodyPr/>
                    <a:lstStyle/>
                    <a:p>
                      <a:pPr algn="ctr">
                        <a:lnSpc>
                          <a:spcPct val="100000"/>
                        </a:lnSpc>
                      </a:pPr>
                      <a:r>
                        <a:rPr lang="en-TW" sz="1800" b="0" dirty="0">
                          <a:solidFill>
                            <a:schemeClr val="tx1"/>
                          </a:solidFill>
                          <a:latin typeface="Consolas" panose="020B0609020204030204" pitchFamily="49" charset="0"/>
                          <a:cs typeface="Consolas" panose="020B0609020204030204" pitchFamily="49" charset="0"/>
                        </a:rPr>
                        <a:t>Core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0000"/>
                        </a:lnSpc>
                      </a:pPr>
                      <a:r>
                        <a:rPr lang="en-TW" sz="1800" b="0" dirty="0">
                          <a:solidFill>
                            <a:schemeClr val="tx1"/>
                          </a:solidFill>
                          <a:latin typeface="Consolas" panose="020B0609020204030204" pitchFamily="49" charset="0"/>
                          <a:cs typeface="Consolas" panose="020B0609020204030204" pitchFamily="49" charset="0"/>
                        </a:rPr>
                        <a:t>Core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tx1"/>
                          </a:solidFill>
                          <a:latin typeface="Consolas" panose="020B0609020204030204" pitchFamily="49" charset="0"/>
                          <a:ea typeface="Menlo" panose="020B0609030804020204" pitchFamily="49" charset="0"/>
                          <a:cs typeface="Consolas" panose="020B0609020204030204" pitchFamily="49" charset="0"/>
                        </a:rPr>
                        <a:t>(i0) W[x]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800" b="0" dirty="0">
                          <a:solidFill>
                            <a:schemeClr val="tx1"/>
                          </a:solidFill>
                          <a:latin typeface="Consolas" panose="020B0609020204030204" pitchFamily="49" charset="0"/>
                          <a:ea typeface="Menlo" panose="020B0609030804020204" pitchFamily="49" charset="0"/>
                          <a:cs typeface="Consolas" panose="020B0609020204030204" pitchFamily="49" charset="0"/>
                        </a:rPr>
                        <a:t>(i1) W[y] =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tx1"/>
                          </a:solidFill>
                          <a:latin typeface="Consolas" panose="020B0609020204030204" pitchFamily="49" charset="0"/>
                          <a:ea typeface="Menlo" panose="020B0609030804020204" pitchFamily="49" charset="0"/>
                          <a:cs typeface="Consolas" panose="020B0609020204030204" pitchFamily="49" charset="0"/>
                        </a:rPr>
                        <a:t>(i2) R[y]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tx1"/>
                          </a:solidFill>
                          <a:latin typeface="Consolas" panose="020B0609020204030204" pitchFamily="49" charset="0"/>
                          <a:ea typeface="Menlo" panose="020B0609030804020204" pitchFamily="49" charset="0"/>
                          <a:cs typeface="Consolas" panose="020B0609020204030204" pitchFamily="49" charset="0"/>
                        </a:rPr>
                        <a:t>(i3) R[x] = 0;</a:t>
                      </a:r>
                      <a:endParaRPr lang="en-TW" sz="1800" b="0" dirty="0">
                        <a:solidFill>
                          <a:schemeClr val="tx1"/>
                        </a:solidFill>
                        <a:latin typeface="Consolas" panose="020B0609020204030204" pitchFamily="49" charset="0"/>
                        <a:ea typeface="Menlo" panose="020B0609030804020204" pitchFamily="49" charset="0"/>
                        <a:cs typeface="Consolas" panose="020B0609020204030204"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11663416"/>
                  </a:ext>
                </a:extLst>
              </a:tr>
            </a:tbl>
          </a:graphicData>
        </a:graphic>
      </p:graphicFrame>
      <p:grpSp>
        <p:nvGrpSpPr>
          <p:cNvPr id="171" name="Group 170">
            <a:extLst>
              <a:ext uri="{FF2B5EF4-FFF2-40B4-BE49-F238E27FC236}">
                <a16:creationId xmlns:a16="http://schemas.microsoft.com/office/drawing/2014/main" id="{2E757791-122F-4539-0C91-DE0CDCC50A2A}"/>
              </a:ext>
            </a:extLst>
          </p:cNvPr>
          <p:cNvGrpSpPr/>
          <p:nvPr/>
        </p:nvGrpSpPr>
        <p:grpSpPr>
          <a:xfrm>
            <a:off x="5641738" y="2911782"/>
            <a:ext cx="1698748" cy="905453"/>
            <a:chOff x="5641738" y="2911782"/>
            <a:chExt cx="1698748" cy="905453"/>
          </a:xfrm>
        </p:grpSpPr>
        <p:sp>
          <p:nvSpPr>
            <p:cNvPr id="54" name="Rounded Rectangle 53">
              <a:extLst>
                <a:ext uri="{FF2B5EF4-FFF2-40B4-BE49-F238E27FC236}">
                  <a16:creationId xmlns:a16="http://schemas.microsoft.com/office/drawing/2014/main" id="{93BE9621-C901-9363-4A32-60D245614EEB}"/>
                </a:ext>
              </a:extLst>
            </p:cNvPr>
            <p:cNvSpPr/>
            <p:nvPr/>
          </p:nvSpPr>
          <p:spPr>
            <a:xfrm>
              <a:off x="5641738" y="3393711"/>
              <a:ext cx="1698748" cy="423524"/>
            </a:xfrm>
            <a:prstGeom prst="roundRect">
              <a:avLst/>
            </a:prstGeom>
            <a:noFill/>
            <a:ln w="2222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Check Tools</a:t>
              </a:r>
              <a:r>
                <a:rPr lang="en-US" sz="2200" baseline="30000" dirty="0"/>
                <a:t>1</a:t>
              </a:r>
              <a:r>
                <a:rPr lang="en-US" sz="2200" dirty="0"/>
                <a:t> </a:t>
              </a:r>
            </a:p>
          </p:txBody>
        </p:sp>
        <p:pic>
          <p:nvPicPr>
            <p:cNvPr id="55" name="Graphic 54" descr="Magnifying glass with solid fill">
              <a:extLst>
                <a:ext uri="{FF2B5EF4-FFF2-40B4-BE49-F238E27FC236}">
                  <a16:creationId xmlns:a16="http://schemas.microsoft.com/office/drawing/2014/main" id="{66954986-6747-A844-0B35-E04594E301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4483" y="2911782"/>
              <a:ext cx="488113" cy="488113"/>
            </a:xfrm>
            <a:prstGeom prst="rect">
              <a:avLst/>
            </a:prstGeom>
          </p:spPr>
        </p:pic>
      </p:grpSp>
      <p:sp>
        <p:nvSpPr>
          <p:cNvPr id="265" name="TextBox 264">
            <a:extLst>
              <a:ext uri="{FF2B5EF4-FFF2-40B4-BE49-F238E27FC236}">
                <a16:creationId xmlns:a16="http://schemas.microsoft.com/office/drawing/2014/main" id="{16745C25-F3B0-56AD-C7BE-2D915192A1BA}"/>
              </a:ext>
            </a:extLst>
          </p:cNvPr>
          <p:cNvSpPr txBox="1"/>
          <p:nvPr/>
        </p:nvSpPr>
        <p:spPr>
          <a:xfrm>
            <a:off x="3700643" y="3307474"/>
            <a:ext cx="1654082" cy="525886"/>
          </a:xfrm>
          <a:prstGeom prst="rect">
            <a:avLst/>
          </a:prstGeom>
          <a:solidFill>
            <a:schemeClr val="bg1"/>
          </a:solidFill>
        </p:spPr>
        <p:txBody>
          <a:bodyPr wrap="square" tIns="108000" bIns="108000">
            <a:spAutoFit/>
          </a:bodyPr>
          <a:lstStyle/>
          <a:p>
            <a:pPr algn="ctr"/>
            <a:r>
              <a:rPr lang="el-GR" sz="2000" dirty="0">
                <a:solidFill>
                  <a:schemeClr val="bg1">
                    <a:lumMod val="85000"/>
                  </a:schemeClr>
                </a:solidFill>
                <a:latin typeface="Calibri" panose="020F0502020204030204" pitchFamily="34" charset="0"/>
                <a:cs typeface="Calibri" panose="020F0502020204030204" pitchFamily="34" charset="0"/>
              </a:rPr>
              <a:t>μ</a:t>
            </a:r>
            <a:r>
              <a:rPr lang="en-US" sz="2000" dirty="0">
                <a:solidFill>
                  <a:schemeClr val="bg1">
                    <a:lumMod val="85000"/>
                  </a:schemeClr>
                </a:solidFill>
                <a:latin typeface="Calibri" panose="020F0502020204030204" pitchFamily="34" charset="0"/>
                <a:cs typeface="Calibri" panose="020F0502020204030204" pitchFamily="34" charset="0"/>
              </a:rPr>
              <a:t>spec models</a:t>
            </a:r>
            <a:endParaRPr lang="en-TW" sz="2000" dirty="0">
              <a:solidFill>
                <a:schemeClr val="bg1">
                  <a:lumMod val="85000"/>
                </a:schemeClr>
              </a:solidFill>
            </a:endParaRPr>
          </a:p>
        </p:txBody>
      </p:sp>
      <p:grpSp>
        <p:nvGrpSpPr>
          <p:cNvPr id="266" name="Group 265">
            <a:extLst>
              <a:ext uri="{FF2B5EF4-FFF2-40B4-BE49-F238E27FC236}">
                <a16:creationId xmlns:a16="http://schemas.microsoft.com/office/drawing/2014/main" id="{1DDF75D0-5658-BDAC-DFF1-F070E15CBBE6}"/>
              </a:ext>
            </a:extLst>
          </p:cNvPr>
          <p:cNvGrpSpPr/>
          <p:nvPr/>
        </p:nvGrpSpPr>
        <p:grpSpPr>
          <a:xfrm>
            <a:off x="4365079" y="2940860"/>
            <a:ext cx="388588" cy="399332"/>
            <a:chOff x="2600584" y="3423582"/>
            <a:chExt cx="693351" cy="585076"/>
          </a:xfrm>
          <a:solidFill>
            <a:schemeClr val="bg1"/>
          </a:solidFill>
        </p:grpSpPr>
        <p:sp>
          <p:nvSpPr>
            <p:cNvPr id="267" name="Snip Single Corner Rectangle 266">
              <a:extLst>
                <a:ext uri="{FF2B5EF4-FFF2-40B4-BE49-F238E27FC236}">
                  <a16:creationId xmlns:a16="http://schemas.microsoft.com/office/drawing/2014/main" id="{563756A6-736D-9EAD-C0E2-60A091D3698E}"/>
                </a:ext>
              </a:extLst>
            </p:cNvPr>
            <p:cNvSpPr/>
            <p:nvPr/>
          </p:nvSpPr>
          <p:spPr>
            <a:xfrm rot="10800000" flipH="1" flipV="1">
              <a:off x="2600584" y="3423582"/>
              <a:ext cx="693351" cy="585076"/>
            </a:xfrm>
            <a:prstGeom prst="snip1Rect">
              <a:avLst>
                <a:gd name="adj" fmla="val 39526"/>
              </a:avLst>
            </a:prstGeom>
            <a:grpFill/>
            <a:ln w="539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268" name="Straight Connector 267">
              <a:extLst>
                <a:ext uri="{FF2B5EF4-FFF2-40B4-BE49-F238E27FC236}">
                  <a16:creationId xmlns:a16="http://schemas.microsoft.com/office/drawing/2014/main" id="{0E085A18-8743-C594-D43D-EE1F21C40335}"/>
                </a:ext>
              </a:extLst>
            </p:cNvPr>
            <p:cNvCxnSpPr/>
            <p:nvPr/>
          </p:nvCxnSpPr>
          <p:spPr>
            <a:xfrm>
              <a:off x="2734811" y="3632433"/>
              <a:ext cx="268448"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97796733-7725-0DB7-DD82-F8F5F0D44BCC}"/>
                </a:ext>
              </a:extLst>
            </p:cNvPr>
            <p:cNvCxnSpPr>
              <a:cxnSpLocks/>
            </p:cNvCxnSpPr>
            <p:nvPr/>
          </p:nvCxnSpPr>
          <p:spPr>
            <a:xfrm>
              <a:off x="2734811" y="3734499"/>
              <a:ext cx="343949"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20A04A2A-1140-C078-B258-01D0DA80626B}"/>
                </a:ext>
              </a:extLst>
            </p:cNvPr>
            <p:cNvCxnSpPr>
              <a:cxnSpLocks/>
            </p:cNvCxnSpPr>
            <p:nvPr/>
          </p:nvCxnSpPr>
          <p:spPr>
            <a:xfrm>
              <a:off x="2734811" y="3844954"/>
              <a:ext cx="343949"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289" name="Group 288">
            <a:extLst>
              <a:ext uri="{FF2B5EF4-FFF2-40B4-BE49-F238E27FC236}">
                <a16:creationId xmlns:a16="http://schemas.microsoft.com/office/drawing/2014/main" id="{D7A27AE2-6FAC-7437-A67F-B6384AAD7480}"/>
              </a:ext>
            </a:extLst>
          </p:cNvPr>
          <p:cNvGrpSpPr/>
          <p:nvPr/>
        </p:nvGrpSpPr>
        <p:grpSpPr>
          <a:xfrm>
            <a:off x="3295296" y="3793935"/>
            <a:ext cx="3742706" cy="2238724"/>
            <a:chOff x="3222600" y="3774435"/>
            <a:chExt cx="3742706" cy="2238724"/>
          </a:xfrm>
        </p:grpSpPr>
        <p:grpSp>
          <p:nvGrpSpPr>
            <p:cNvPr id="263" name="Group 262">
              <a:extLst>
                <a:ext uri="{FF2B5EF4-FFF2-40B4-BE49-F238E27FC236}">
                  <a16:creationId xmlns:a16="http://schemas.microsoft.com/office/drawing/2014/main" id="{1B75963F-C0A7-E60C-32A8-08519EB24472}"/>
                </a:ext>
              </a:extLst>
            </p:cNvPr>
            <p:cNvGrpSpPr/>
            <p:nvPr/>
          </p:nvGrpSpPr>
          <p:grpSpPr>
            <a:xfrm>
              <a:off x="5674746" y="4285333"/>
              <a:ext cx="1290560" cy="1665043"/>
              <a:chOff x="5121882" y="4235586"/>
              <a:chExt cx="1290560" cy="1665043"/>
            </a:xfrm>
          </p:grpSpPr>
          <p:sp>
            <p:nvSpPr>
              <p:cNvPr id="260" name="Rectangle 259">
                <a:extLst>
                  <a:ext uri="{FF2B5EF4-FFF2-40B4-BE49-F238E27FC236}">
                    <a16:creationId xmlns:a16="http://schemas.microsoft.com/office/drawing/2014/main" id="{19F0AF62-8AE8-E29A-7DA1-50B72E1BDCC0}"/>
                  </a:ext>
                </a:extLst>
              </p:cNvPr>
              <p:cNvSpPr/>
              <p:nvPr/>
            </p:nvSpPr>
            <p:spPr>
              <a:xfrm>
                <a:off x="5121882" y="4235586"/>
                <a:ext cx="1290560" cy="166504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l-GR" sz="1800" dirty="0">
                    <a:solidFill>
                      <a:srgbClr val="B362AC"/>
                    </a:solidFill>
                    <a:latin typeface="Calibri" panose="020F0502020204030204" pitchFamily="34" charset="0"/>
                    <a:cs typeface="Calibri" panose="020F0502020204030204" pitchFamily="34" charset="0"/>
                  </a:rPr>
                  <a:t>μ</a:t>
                </a:r>
                <a:r>
                  <a:rPr lang="en-US" sz="1800" dirty="0">
                    <a:solidFill>
                      <a:srgbClr val="B362AC"/>
                    </a:solidFill>
                    <a:latin typeface="Calibri" panose="020F0502020204030204" pitchFamily="34" charset="0"/>
                    <a:cs typeface="Calibri" panose="020F0502020204030204" pitchFamily="34" charset="0"/>
                  </a:rPr>
                  <a:t>arch exe N</a:t>
                </a:r>
                <a:endParaRPr lang="en-TW" dirty="0"/>
              </a:p>
            </p:txBody>
          </p:sp>
          <p:grpSp>
            <p:nvGrpSpPr>
              <p:cNvPr id="257" name="Group 256">
                <a:extLst>
                  <a:ext uri="{FF2B5EF4-FFF2-40B4-BE49-F238E27FC236}">
                    <a16:creationId xmlns:a16="http://schemas.microsoft.com/office/drawing/2014/main" id="{79ABC828-3A41-07EF-E5DD-C4FC0E32859A}"/>
                  </a:ext>
                </a:extLst>
              </p:cNvPr>
              <p:cNvGrpSpPr/>
              <p:nvPr/>
            </p:nvGrpSpPr>
            <p:grpSpPr>
              <a:xfrm>
                <a:off x="5315650" y="4615026"/>
                <a:ext cx="895049" cy="1127624"/>
                <a:chOff x="5315650" y="4615026"/>
                <a:chExt cx="895049" cy="1127624"/>
              </a:xfrm>
            </p:grpSpPr>
            <p:sp>
              <p:nvSpPr>
                <p:cNvPr id="230" name="Oval 229">
                  <a:extLst>
                    <a:ext uri="{FF2B5EF4-FFF2-40B4-BE49-F238E27FC236}">
                      <a16:creationId xmlns:a16="http://schemas.microsoft.com/office/drawing/2014/main" id="{6D19892E-D8A5-28A2-F23C-C1E3784DEA18}"/>
                    </a:ext>
                  </a:extLst>
                </p:cNvPr>
                <p:cNvSpPr>
                  <a:spLocks noChangeAspect="1"/>
                </p:cNvSpPr>
                <p:nvPr/>
              </p:nvSpPr>
              <p:spPr>
                <a:xfrm>
                  <a:off x="5375517" y="4617023"/>
                  <a:ext cx="252223" cy="25112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050">
                    <a:solidFill>
                      <a:schemeClr val="tx1"/>
                    </a:solidFill>
                    <a:latin typeface="Consolas" panose="020B0609020204030204" pitchFamily="49" charset="0"/>
                    <a:cs typeface="Consolas" panose="020B0609020204030204" pitchFamily="49" charset="0"/>
                  </a:endParaRPr>
                </a:p>
              </p:txBody>
            </p:sp>
            <p:cxnSp>
              <p:nvCxnSpPr>
                <p:cNvPr id="231" name="Straight Arrow Connector 230">
                  <a:extLst>
                    <a:ext uri="{FF2B5EF4-FFF2-40B4-BE49-F238E27FC236}">
                      <a16:creationId xmlns:a16="http://schemas.microsoft.com/office/drawing/2014/main" id="{8760D9E9-AB36-3F67-9631-68EBCEFD8C3A}"/>
                    </a:ext>
                  </a:extLst>
                </p:cNvPr>
                <p:cNvCxnSpPr>
                  <a:cxnSpLocks noChangeAspect="1"/>
                </p:cNvCxnSpPr>
                <p:nvPr/>
              </p:nvCxnSpPr>
              <p:spPr>
                <a:xfrm flipH="1">
                  <a:off x="5501630" y="4867620"/>
                  <a:ext cx="1" cy="179597"/>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32" name="Oval 231">
                  <a:extLst>
                    <a:ext uri="{FF2B5EF4-FFF2-40B4-BE49-F238E27FC236}">
                      <a16:creationId xmlns:a16="http://schemas.microsoft.com/office/drawing/2014/main" id="{1A0D7EF0-8470-077F-CF18-32609F2E2933}"/>
                    </a:ext>
                  </a:extLst>
                </p:cNvPr>
                <p:cNvSpPr>
                  <a:spLocks noChangeAspect="1"/>
                </p:cNvSpPr>
                <p:nvPr/>
              </p:nvSpPr>
              <p:spPr>
                <a:xfrm>
                  <a:off x="5843777" y="4615026"/>
                  <a:ext cx="252223" cy="25112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050">
                    <a:solidFill>
                      <a:schemeClr val="tx1"/>
                    </a:solidFill>
                    <a:latin typeface="Consolas" panose="020B0609020204030204" pitchFamily="49" charset="0"/>
                    <a:cs typeface="Consolas" panose="020B0609020204030204" pitchFamily="49" charset="0"/>
                  </a:endParaRPr>
                </a:p>
              </p:txBody>
            </p:sp>
            <p:sp>
              <p:nvSpPr>
                <p:cNvPr id="237" name="Oval 236">
                  <a:extLst>
                    <a:ext uri="{FF2B5EF4-FFF2-40B4-BE49-F238E27FC236}">
                      <a16:creationId xmlns:a16="http://schemas.microsoft.com/office/drawing/2014/main" id="{43FFD987-4344-8B78-2DC1-52F99949B109}"/>
                    </a:ext>
                  </a:extLst>
                </p:cNvPr>
                <p:cNvSpPr>
                  <a:spLocks noChangeAspect="1"/>
                </p:cNvSpPr>
                <p:nvPr/>
              </p:nvSpPr>
              <p:spPr>
                <a:xfrm>
                  <a:off x="5375517" y="5046069"/>
                  <a:ext cx="252223" cy="25112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050">
                    <a:solidFill>
                      <a:schemeClr val="tx1"/>
                    </a:solidFill>
                    <a:latin typeface="Consolas" panose="020B0609020204030204" pitchFamily="49" charset="0"/>
                    <a:cs typeface="Consolas" panose="020B0609020204030204" pitchFamily="49" charset="0"/>
                  </a:endParaRPr>
                </a:p>
              </p:txBody>
            </p:sp>
            <p:sp>
              <p:nvSpPr>
                <p:cNvPr id="239" name="TextBox 238">
                  <a:extLst>
                    <a:ext uri="{FF2B5EF4-FFF2-40B4-BE49-F238E27FC236}">
                      <a16:creationId xmlns:a16="http://schemas.microsoft.com/office/drawing/2014/main" id="{D89106FE-A74C-C52D-1E0E-152C76464898}"/>
                    </a:ext>
                  </a:extLst>
                </p:cNvPr>
                <p:cNvSpPr txBox="1"/>
                <p:nvPr/>
              </p:nvSpPr>
              <p:spPr>
                <a:xfrm rot="5400000">
                  <a:off x="5772118" y="4917276"/>
                  <a:ext cx="415498" cy="461665"/>
                </a:xfrm>
                <a:prstGeom prst="rect">
                  <a:avLst/>
                </a:prstGeom>
                <a:noFill/>
              </p:spPr>
              <p:txBody>
                <a:bodyPr wrap="none" rtlCol="0">
                  <a:spAutoFit/>
                </a:bodyPr>
                <a:lstStyle/>
                <a:p>
                  <a:r>
                    <a:rPr lang="en-TW" sz="2400" dirty="0"/>
                    <a:t>...</a:t>
                  </a:r>
                </a:p>
              </p:txBody>
            </p:sp>
            <p:sp>
              <p:nvSpPr>
                <p:cNvPr id="240" name="TextBox 239">
                  <a:extLst>
                    <a:ext uri="{FF2B5EF4-FFF2-40B4-BE49-F238E27FC236}">
                      <a16:creationId xmlns:a16="http://schemas.microsoft.com/office/drawing/2014/main" id="{7F86D335-7C8A-0905-62D0-C66386E5C64F}"/>
                    </a:ext>
                  </a:extLst>
                </p:cNvPr>
                <p:cNvSpPr txBox="1"/>
                <p:nvPr/>
              </p:nvSpPr>
              <p:spPr>
                <a:xfrm rot="5400000">
                  <a:off x="5338734" y="5304068"/>
                  <a:ext cx="415498" cy="461665"/>
                </a:xfrm>
                <a:prstGeom prst="rect">
                  <a:avLst/>
                </a:prstGeom>
                <a:noFill/>
              </p:spPr>
              <p:txBody>
                <a:bodyPr wrap="none" rtlCol="0">
                  <a:spAutoFit/>
                </a:bodyPr>
                <a:lstStyle/>
                <a:p>
                  <a:r>
                    <a:rPr lang="en-TW" sz="2400" dirty="0"/>
                    <a:t>...</a:t>
                  </a:r>
                </a:p>
              </p:txBody>
            </p:sp>
            <p:cxnSp>
              <p:nvCxnSpPr>
                <p:cNvPr id="241" name="Straight Arrow Connector 240">
                  <a:extLst>
                    <a:ext uri="{FF2B5EF4-FFF2-40B4-BE49-F238E27FC236}">
                      <a16:creationId xmlns:a16="http://schemas.microsoft.com/office/drawing/2014/main" id="{117E3DD1-C7C0-C88D-05FF-325D9A29721D}"/>
                    </a:ext>
                  </a:extLst>
                </p:cNvPr>
                <p:cNvCxnSpPr>
                  <a:cxnSpLocks noChangeAspect="1"/>
                  <a:stCxn id="230" idx="6"/>
                  <a:endCxn id="232" idx="2"/>
                </p:cNvCxnSpPr>
                <p:nvPr/>
              </p:nvCxnSpPr>
              <p:spPr>
                <a:xfrm flipV="1">
                  <a:off x="5627740" y="4740591"/>
                  <a:ext cx="216037" cy="1997"/>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262" name="Group 261">
              <a:extLst>
                <a:ext uri="{FF2B5EF4-FFF2-40B4-BE49-F238E27FC236}">
                  <a16:creationId xmlns:a16="http://schemas.microsoft.com/office/drawing/2014/main" id="{391C4F31-B86A-7BBE-1259-A75DC02C07EF}"/>
                </a:ext>
              </a:extLst>
            </p:cNvPr>
            <p:cNvGrpSpPr/>
            <p:nvPr/>
          </p:nvGrpSpPr>
          <p:grpSpPr>
            <a:xfrm>
              <a:off x="3222600" y="4276792"/>
              <a:ext cx="1290560" cy="1736367"/>
              <a:chOff x="3356508" y="4229984"/>
              <a:chExt cx="1290560" cy="1736367"/>
            </a:xfrm>
          </p:grpSpPr>
          <p:sp>
            <p:nvSpPr>
              <p:cNvPr id="259" name="Rectangle 258">
                <a:extLst>
                  <a:ext uri="{FF2B5EF4-FFF2-40B4-BE49-F238E27FC236}">
                    <a16:creationId xmlns:a16="http://schemas.microsoft.com/office/drawing/2014/main" id="{54D579A0-FA1E-AE48-C29F-5DE268A36725}"/>
                  </a:ext>
                </a:extLst>
              </p:cNvPr>
              <p:cNvSpPr/>
              <p:nvPr/>
            </p:nvSpPr>
            <p:spPr>
              <a:xfrm>
                <a:off x="3356508" y="4229984"/>
                <a:ext cx="1290560" cy="167358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l-GR" sz="1800" dirty="0">
                    <a:solidFill>
                      <a:srgbClr val="B362AC"/>
                    </a:solidFill>
                    <a:latin typeface="Calibri" panose="020F0502020204030204" pitchFamily="34" charset="0"/>
                    <a:cs typeface="Calibri" panose="020F0502020204030204" pitchFamily="34" charset="0"/>
                  </a:rPr>
                  <a:t>μ</a:t>
                </a:r>
                <a:r>
                  <a:rPr lang="en-US" sz="1800" dirty="0">
                    <a:solidFill>
                      <a:srgbClr val="B362AC"/>
                    </a:solidFill>
                    <a:latin typeface="Calibri" panose="020F0502020204030204" pitchFamily="34" charset="0"/>
                    <a:cs typeface="Calibri" panose="020F0502020204030204" pitchFamily="34" charset="0"/>
                  </a:rPr>
                  <a:t>arch exe 1</a:t>
                </a:r>
                <a:endParaRPr lang="en-TW" dirty="0"/>
              </a:p>
            </p:txBody>
          </p:sp>
          <p:grpSp>
            <p:nvGrpSpPr>
              <p:cNvPr id="258" name="Group 257">
                <a:extLst>
                  <a:ext uri="{FF2B5EF4-FFF2-40B4-BE49-F238E27FC236}">
                    <a16:creationId xmlns:a16="http://schemas.microsoft.com/office/drawing/2014/main" id="{FB705481-8260-FD5F-2B15-610E1980810C}"/>
                  </a:ext>
                </a:extLst>
              </p:cNvPr>
              <p:cNvGrpSpPr/>
              <p:nvPr/>
            </p:nvGrpSpPr>
            <p:grpSpPr>
              <a:xfrm>
                <a:off x="3605465" y="4614067"/>
                <a:ext cx="953876" cy="1352284"/>
                <a:chOff x="3607421" y="4526239"/>
                <a:chExt cx="953876" cy="1352284"/>
              </a:xfrm>
            </p:grpSpPr>
            <p:sp>
              <p:nvSpPr>
                <p:cNvPr id="185" name="Oval 184">
                  <a:extLst>
                    <a:ext uri="{FF2B5EF4-FFF2-40B4-BE49-F238E27FC236}">
                      <a16:creationId xmlns:a16="http://schemas.microsoft.com/office/drawing/2014/main" id="{852A4510-7F92-7FB2-9B7C-E28E86178B56}"/>
                    </a:ext>
                  </a:extLst>
                </p:cNvPr>
                <p:cNvSpPr>
                  <a:spLocks noChangeAspect="1"/>
                </p:cNvSpPr>
                <p:nvPr/>
              </p:nvSpPr>
              <p:spPr>
                <a:xfrm>
                  <a:off x="3667288" y="4526239"/>
                  <a:ext cx="252223" cy="25112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050">
                    <a:solidFill>
                      <a:schemeClr val="tx1"/>
                    </a:solidFill>
                    <a:latin typeface="Consolas" panose="020B0609020204030204" pitchFamily="49" charset="0"/>
                    <a:cs typeface="Consolas" panose="020B0609020204030204" pitchFamily="49" charset="0"/>
                  </a:endParaRPr>
                </a:p>
              </p:txBody>
            </p:sp>
            <p:cxnSp>
              <p:nvCxnSpPr>
                <p:cNvPr id="186" name="Straight Arrow Connector 185">
                  <a:extLst>
                    <a:ext uri="{FF2B5EF4-FFF2-40B4-BE49-F238E27FC236}">
                      <a16:creationId xmlns:a16="http://schemas.microsoft.com/office/drawing/2014/main" id="{AEC48B47-E069-44C9-B7B1-83D4E5073158}"/>
                    </a:ext>
                  </a:extLst>
                </p:cNvPr>
                <p:cNvCxnSpPr>
                  <a:cxnSpLocks noChangeAspect="1"/>
                </p:cNvCxnSpPr>
                <p:nvPr/>
              </p:nvCxnSpPr>
              <p:spPr>
                <a:xfrm flipH="1">
                  <a:off x="3793401" y="4776836"/>
                  <a:ext cx="1" cy="179597"/>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33B927F9-1EA3-CA78-505F-B4FEBCBDB672}"/>
                    </a:ext>
                  </a:extLst>
                </p:cNvPr>
                <p:cNvSpPr>
                  <a:spLocks noChangeAspect="1"/>
                </p:cNvSpPr>
                <p:nvPr/>
              </p:nvSpPr>
              <p:spPr>
                <a:xfrm>
                  <a:off x="4103884" y="4526239"/>
                  <a:ext cx="252223" cy="25112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050">
                    <a:solidFill>
                      <a:schemeClr val="tx1"/>
                    </a:solidFill>
                    <a:latin typeface="Consolas" panose="020B0609020204030204" pitchFamily="49" charset="0"/>
                    <a:cs typeface="Consolas" panose="020B0609020204030204" pitchFamily="49" charset="0"/>
                  </a:endParaRPr>
                </a:p>
              </p:txBody>
            </p:sp>
            <p:sp>
              <p:nvSpPr>
                <p:cNvPr id="201" name="Oval 200">
                  <a:extLst>
                    <a:ext uri="{FF2B5EF4-FFF2-40B4-BE49-F238E27FC236}">
                      <a16:creationId xmlns:a16="http://schemas.microsoft.com/office/drawing/2014/main" id="{263F5AD9-1D56-068A-875D-E92AE63E09B1}"/>
                    </a:ext>
                  </a:extLst>
                </p:cNvPr>
                <p:cNvSpPr>
                  <a:spLocks noChangeAspect="1"/>
                </p:cNvSpPr>
                <p:nvPr/>
              </p:nvSpPr>
              <p:spPr>
                <a:xfrm>
                  <a:off x="3667288" y="4955285"/>
                  <a:ext cx="252223" cy="25112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050">
                    <a:solidFill>
                      <a:schemeClr val="tx1"/>
                    </a:solidFill>
                    <a:latin typeface="Consolas" panose="020B0609020204030204" pitchFamily="49" charset="0"/>
                    <a:cs typeface="Consolas" panose="020B0609020204030204" pitchFamily="49" charset="0"/>
                  </a:endParaRPr>
                </a:p>
              </p:txBody>
            </p:sp>
            <p:sp>
              <p:nvSpPr>
                <p:cNvPr id="225" name="TextBox 224">
                  <a:extLst>
                    <a:ext uri="{FF2B5EF4-FFF2-40B4-BE49-F238E27FC236}">
                      <a16:creationId xmlns:a16="http://schemas.microsoft.com/office/drawing/2014/main" id="{71742FB0-C117-0872-BC50-D76169BB0C72}"/>
                    </a:ext>
                  </a:extLst>
                </p:cNvPr>
                <p:cNvSpPr txBox="1"/>
                <p:nvPr/>
              </p:nvSpPr>
              <p:spPr>
                <a:xfrm rot="5400000">
                  <a:off x="4122716" y="5439941"/>
                  <a:ext cx="415498" cy="461665"/>
                </a:xfrm>
                <a:prstGeom prst="rect">
                  <a:avLst/>
                </a:prstGeom>
                <a:noFill/>
              </p:spPr>
              <p:txBody>
                <a:bodyPr wrap="none" rtlCol="0">
                  <a:spAutoFit/>
                </a:bodyPr>
                <a:lstStyle/>
                <a:p>
                  <a:r>
                    <a:rPr lang="en-TW" sz="2400" dirty="0"/>
                    <a:t>...</a:t>
                  </a:r>
                </a:p>
              </p:txBody>
            </p:sp>
            <p:sp>
              <p:nvSpPr>
                <p:cNvPr id="226" name="TextBox 225">
                  <a:extLst>
                    <a:ext uri="{FF2B5EF4-FFF2-40B4-BE49-F238E27FC236}">
                      <a16:creationId xmlns:a16="http://schemas.microsoft.com/office/drawing/2014/main" id="{D7167C11-53C5-3287-CB7C-025D4E359FBD}"/>
                    </a:ext>
                  </a:extLst>
                </p:cNvPr>
                <p:cNvSpPr txBox="1"/>
                <p:nvPr/>
              </p:nvSpPr>
              <p:spPr>
                <a:xfrm rot="5400000">
                  <a:off x="3630505" y="5213284"/>
                  <a:ext cx="415498" cy="461665"/>
                </a:xfrm>
                <a:prstGeom prst="rect">
                  <a:avLst/>
                </a:prstGeom>
                <a:noFill/>
              </p:spPr>
              <p:txBody>
                <a:bodyPr wrap="none" rtlCol="0">
                  <a:spAutoFit/>
                </a:bodyPr>
                <a:lstStyle/>
                <a:p>
                  <a:r>
                    <a:rPr lang="en-TW" sz="2400" dirty="0"/>
                    <a:t>...</a:t>
                  </a:r>
                </a:p>
              </p:txBody>
            </p:sp>
            <p:sp>
              <p:nvSpPr>
                <p:cNvPr id="245" name="Oval 244">
                  <a:extLst>
                    <a:ext uri="{FF2B5EF4-FFF2-40B4-BE49-F238E27FC236}">
                      <a16:creationId xmlns:a16="http://schemas.microsoft.com/office/drawing/2014/main" id="{F10BD20A-C2ED-BDE8-CE47-978EE157D9A7}"/>
                    </a:ext>
                  </a:extLst>
                </p:cNvPr>
                <p:cNvSpPr>
                  <a:spLocks noChangeAspect="1"/>
                </p:cNvSpPr>
                <p:nvPr/>
              </p:nvSpPr>
              <p:spPr>
                <a:xfrm>
                  <a:off x="4108492" y="5244488"/>
                  <a:ext cx="252223" cy="25112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050">
                    <a:solidFill>
                      <a:schemeClr val="tx1"/>
                    </a:solidFill>
                    <a:latin typeface="Consolas" panose="020B0609020204030204" pitchFamily="49" charset="0"/>
                    <a:cs typeface="Consolas" panose="020B0609020204030204" pitchFamily="49" charset="0"/>
                  </a:endParaRPr>
                </a:p>
              </p:txBody>
            </p:sp>
            <p:cxnSp>
              <p:nvCxnSpPr>
                <p:cNvPr id="247" name="Straight Arrow Connector 246">
                  <a:extLst>
                    <a:ext uri="{FF2B5EF4-FFF2-40B4-BE49-F238E27FC236}">
                      <a16:creationId xmlns:a16="http://schemas.microsoft.com/office/drawing/2014/main" id="{B70D883C-C58B-73D6-5BD6-E60BFCB2D7E4}"/>
                    </a:ext>
                  </a:extLst>
                </p:cNvPr>
                <p:cNvCxnSpPr>
                  <a:cxnSpLocks noChangeAspect="1"/>
                  <a:stCxn id="201" idx="6"/>
                  <a:endCxn id="189" idx="3"/>
                </p:cNvCxnSpPr>
                <p:nvPr/>
              </p:nvCxnSpPr>
              <p:spPr>
                <a:xfrm flipV="1">
                  <a:off x="3919511" y="4740591"/>
                  <a:ext cx="221310" cy="340259"/>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D12A4C7B-64B9-31EA-60F0-30E0F8F13E88}"/>
                    </a:ext>
                  </a:extLst>
                </p:cNvPr>
                <p:cNvCxnSpPr>
                  <a:cxnSpLocks noChangeAspect="1"/>
                  <a:stCxn id="189" idx="4"/>
                  <a:endCxn id="245" idx="0"/>
                </p:cNvCxnSpPr>
                <p:nvPr/>
              </p:nvCxnSpPr>
              <p:spPr>
                <a:xfrm>
                  <a:off x="4229996" y="4777368"/>
                  <a:ext cx="4608" cy="46712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264" name="TextBox 263">
              <a:extLst>
                <a:ext uri="{FF2B5EF4-FFF2-40B4-BE49-F238E27FC236}">
                  <a16:creationId xmlns:a16="http://schemas.microsoft.com/office/drawing/2014/main" id="{796A7680-6132-8E7E-EE5C-2973DBD51D43}"/>
                </a:ext>
              </a:extLst>
            </p:cNvPr>
            <p:cNvSpPr txBox="1"/>
            <p:nvPr/>
          </p:nvSpPr>
          <p:spPr>
            <a:xfrm>
              <a:off x="4682295" y="4866238"/>
              <a:ext cx="415498" cy="461665"/>
            </a:xfrm>
            <a:prstGeom prst="rect">
              <a:avLst/>
            </a:prstGeom>
            <a:noFill/>
          </p:spPr>
          <p:txBody>
            <a:bodyPr wrap="none" rtlCol="0">
              <a:spAutoFit/>
            </a:bodyPr>
            <a:lstStyle/>
            <a:p>
              <a:r>
                <a:rPr lang="en-TW" sz="2400" dirty="0"/>
                <a:t>...</a:t>
              </a:r>
            </a:p>
          </p:txBody>
        </p:sp>
        <p:cxnSp>
          <p:nvCxnSpPr>
            <p:cNvPr id="279" name="Straight Arrow Connector 278">
              <a:extLst>
                <a:ext uri="{FF2B5EF4-FFF2-40B4-BE49-F238E27FC236}">
                  <a16:creationId xmlns:a16="http://schemas.microsoft.com/office/drawing/2014/main" id="{CCC2CC84-37E5-5F1B-998B-55D85EEBA9F2}"/>
                </a:ext>
              </a:extLst>
            </p:cNvPr>
            <p:cNvCxnSpPr>
              <a:cxnSpLocks/>
            </p:cNvCxnSpPr>
            <p:nvPr/>
          </p:nvCxnSpPr>
          <p:spPr>
            <a:xfrm>
              <a:off x="6180604" y="3787526"/>
              <a:ext cx="57939" cy="416501"/>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6CF021D5-C7DB-691E-EC2A-C1BA86D97520}"/>
                </a:ext>
              </a:extLst>
            </p:cNvPr>
            <p:cNvCxnSpPr>
              <a:cxnSpLocks/>
            </p:cNvCxnSpPr>
            <p:nvPr/>
          </p:nvCxnSpPr>
          <p:spPr>
            <a:xfrm flipH="1">
              <a:off x="5251293" y="3787526"/>
              <a:ext cx="943840" cy="416501"/>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B908A6C4-9D01-278D-A440-C415BF71CFEE}"/>
                </a:ext>
              </a:extLst>
            </p:cNvPr>
            <p:cNvCxnSpPr>
              <a:cxnSpLocks/>
            </p:cNvCxnSpPr>
            <p:nvPr/>
          </p:nvCxnSpPr>
          <p:spPr>
            <a:xfrm flipH="1">
              <a:off x="3870664" y="3774435"/>
              <a:ext cx="2309940" cy="388899"/>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00" name="Group 299">
            <a:extLst>
              <a:ext uri="{FF2B5EF4-FFF2-40B4-BE49-F238E27FC236}">
                <a16:creationId xmlns:a16="http://schemas.microsoft.com/office/drawing/2014/main" id="{2FA81639-7678-592E-91B3-A3DD5E090F7F}"/>
              </a:ext>
            </a:extLst>
          </p:cNvPr>
          <p:cNvGrpSpPr/>
          <p:nvPr/>
        </p:nvGrpSpPr>
        <p:grpSpPr>
          <a:xfrm>
            <a:off x="447562" y="5865761"/>
            <a:ext cx="7048166" cy="780132"/>
            <a:chOff x="447562" y="5865761"/>
            <a:chExt cx="7048166" cy="780132"/>
          </a:xfrm>
        </p:grpSpPr>
        <p:grpSp>
          <p:nvGrpSpPr>
            <p:cNvPr id="294" name="Group 293">
              <a:extLst>
                <a:ext uri="{FF2B5EF4-FFF2-40B4-BE49-F238E27FC236}">
                  <a16:creationId xmlns:a16="http://schemas.microsoft.com/office/drawing/2014/main" id="{91307D9C-BCC9-4FF6-2889-75674AAED64F}"/>
                </a:ext>
              </a:extLst>
            </p:cNvPr>
            <p:cNvGrpSpPr/>
            <p:nvPr/>
          </p:nvGrpSpPr>
          <p:grpSpPr>
            <a:xfrm>
              <a:off x="447562" y="5865761"/>
              <a:ext cx="6332586" cy="473447"/>
              <a:chOff x="447562" y="5865761"/>
              <a:chExt cx="6332586" cy="473447"/>
            </a:xfrm>
          </p:grpSpPr>
          <p:sp>
            <p:nvSpPr>
              <p:cNvPr id="290" name="TextBox 289">
                <a:extLst>
                  <a:ext uri="{FF2B5EF4-FFF2-40B4-BE49-F238E27FC236}">
                    <a16:creationId xmlns:a16="http://schemas.microsoft.com/office/drawing/2014/main" id="{D48E341A-2E0D-CEFE-140D-A71F965C76DB}"/>
                  </a:ext>
                </a:extLst>
              </p:cNvPr>
              <p:cNvSpPr txBox="1"/>
              <p:nvPr/>
            </p:nvSpPr>
            <p:spPr>
              <a:xfrm>
                <a:off x="447562" y="5969876"/>
                <a:ext cx="2531847" cy="369332"/>
              </a:xfrm>
              <a:prstGeom prst="rect">
                <a:avLst/>
              </a:prstGeom>
              <a:noFill/>
            </p:spPr>
            <p:txBody>
              <a:bodyPr wrap="none" rtlCol="0">
                <a:spAutoFit/>
              </a:bodyPr>
              <a:lstStyle/>
              <a:p>
                <a:r>
                  <a:rPr lang="en-TW" dirty="0"/>
                  <a:t>Outcome w.r.t ISA MCM: </a:t>
                </a:r>
              </a:p>
            </p:txBody>
          </p:sp>
          <p:sp>
            <p:nvSpPr>
              <p:cNvPr id="291" name="TextBox 290">
                <a:extLst>
                  <a:ext uri="{FF2B5EF4-FFF2-40B4-BE49-F238E27FC236}">
                    <a16:creationId xmlns:a16="http://schemas.microsoft.com/office/drawing/2014/main" id="{E669A620-ADC1-2F7D-AFE9-FA33DF23D93C}"/>
                  </a:ext>
                </a:extLst>
              </p:cNvPr>
              <p:cNvSpPr txBox="1"/>
              <p:nvPr/>
            </p:nvSpPr>
            <p:spPr>
              <a:xfrm>
                <a:off x="3577458" y="5954841"/>
                <a:ext cx="748154" cy="369332"/>
              </a:xfrm>
              <a:prstGeom prst="rect">
                <a:avLst/>
              </a:prstGeom>
              <a:noFill/>
            </p:spPr>
            <p:txBody>
              <a:bodyPr wrap="none" rtlCol="0">
                <a:spAutoFit/>
              </a:bodyPr>
              <a:lstStyle/>
              <a:p>
                <a:r>
                  <a:rPr lang="en-TW" b="1" dirty="0">
                    <a:solidFill>
                      <a:srgbClr val="C00000"/>
                    </a:solidFill>
                  </a:rPr>
                  <a:t>Illegal</a:t>
                </a:r>
              </a:p>
            </p:txBody>
          </p:sp>
          <p:sp>
            <p:nvSpPr>
              <p:cNvPr id="292" name="TextBox 291">
                <a:extLst>
                  <a:ext uri="{FF2B5EF4-FFF2-40B4-BE49-F238E27FC236}">
                    <a16:creationId xmlns:a16="http://schemas.microsoft.com/office/drawing/2014/main" id="{B47A02E2-72B2-20CD-6FF3-C0D1395594B6}"/>
                  </a:ext>
                </a:extLst>
              </p:cNvPr>
              <p:cNvSpPr txBox="1"/>
              <p:nvPr/>
            </p:nvSpPr>
            <p:spPr>
              <a:xfrm>
                <a:off x="6114068" y="5951736"/>
                <a:ext cx="666080" cy="369332"/>
              </a:xfrm>
              <a:prstGeom prst="rect">
                <a:avLst/>
              </a:prstGeom>
              <a:noFill/>
            </p:spPr>
            <p:txBody>
              <a:bodyPr wrap="none" rtlCol="0">
                <a:spAutoFit/>
              </a:bodyPr>
              <a:lstStyle/>
              <a:p>
                <a:r>
                  <a:rPr lang="en-TW" dirty="0"/>
                  <a:t>Legal</a:t>
                </a:r>
              </a:p>
            </p:txBody>
          </p:sp>
          <p:sp>
            <p:nvSpPr>
              <p:cNvPr id="293" name="TextBox 292">
                <a:extLst>
                  <a:ext uri="{FF2B5EF4-FFF2-40B4-BE49-F238E27FC236}">
                    <a16:creationId xmlns:a16="http://schemas.microsoft.com/office/drawing/2014/main" id="{BC8AAF79-AB69-FBC4-1978-ADB46B429995}"/>
                  </a:ext>
                </a:extLst>
              </p:cNvPr>
              <p:cNvSpPr txBox="1"/>
              <p:nvPr/>
            </p:nvSpPr>
            <p:spPr>
              <a:xfrm>
                <a:off x="4886214" y="5865761"/>
                <a:ext cx="415498" cy="461665"/>
              </a:xfrm>
              <a:prstGeom prst="rect">
                <a:avLst/>
              </a:prstGeom>
              <a:noFill/>
            </p:spPr>
            <p:txBody>
              <a:bodyPr wrap="none" rtlCol="0">
                <a:spAutoFit/>
              </a:bodyPr>
              <a:lstStyle/>
              <a:p>
                <a:r>
                  <a:rPr lang="en-TW" sz="2400" dirty="0"/>
                  <a:t>...</a:t>
                </a:r>
              </a:p>
            </p:txBody>
          </p:sp>
        </p:grpSp>
        <p:grpSp>
          <p:nvGrpSpPr>
            <p:cNvPr id="295" name="Group 294">
              <a:extLst>
                <a:ext uri="{FF2B5EF4-FFF2-40B4-BE49-F238E27FC236}">
                  <a16:creationId xmlns:a16="http://schemas.microsoft.com/office/drawing/2014/main" id="{B7B6C950-D611-2F63-BC1F-C76E6B0851AB}"/>
                </a:ext>
              </a:extLst>
            </p:cNvPr>
            <p:cNvGrpSpPr/>
            <p:nvPr/>
          </p:nvGrpSpPr>
          <p:grpSpPr>
            <a:xfrm>
              <a:off x="2101789" y="6184228"/>
              <a:ext cx="5393939" cy="461665"/>
              <a:chOff x="2101789" y="5865761"/>
              <a:chExt cx="5393939" cy="461665"/>
            </a:xfrm>
          </p:grpSpPr>
          <p:sp>
            <p:nvSpPr>
              <p:cNvPr id="296" name="TextBox 295">
                <a:extLst>
                  <a:ext uri="{FF2B5EF4-FFF2-40B4-BE49-F238E27FC236}">
                    <a16:creationId xmlns:a16="http://schemas.microsoft.com/office/drawing/2014/main" id="{FE786364-F4C6-6350-06C7-94EB566DC33F}"/>
                  </a:ext>
                </a:extLst>
              </p:cNvPr>
              <p:cNvSpPr txBox="1"/>
              <p:nvPr/>
            </p:nvSpPr>
            <p:spPr>
              <a:xfrm>
                <a:off x="2101789" y="5951736"/>
                <a:ext cx="773225" cy="369332"/>
              </a:xfrm>
              <a:prstGeom prst="rect">
                <a:avLst/>
              </a:prstGeom>
              <a:noFill/>
            </p:spPr>
            <p:txBody>
              <a:bodyPr wrap="none" rtlCol="0">
                <a:spAutoFit/>
              </a:bodyPr>
              <a:lstStyle/>
              <a:p>
                <a:r>
                  <a:rPr lang="en-TW" dirty="0"/>
                  <a:t>Cyclic:</a:t>
                </a:r>
              </a:p>
            </p:txBody>
          </p:sp>
          <p:sp>
            <p:nvSpPr>
              <p:cNvPr id="297" name="TextBox 296">
                <a:extLst>
                  <a:ext uri="{FF2B5EF4-FFF2-40B4-BE49-F238E27FC236}">
                    <a16:creationId xmlns:a16="http://schemas.microsoft.com/office/drawing/2014/main" id="{98FD8EC7-F612-A9B6-5BF7-D2529F0B7D10}"/>
                  </a:ext>
                </a:extLst>
              </p:cNvPr>
              <p:cNvSpPr txBox="1"/>
              <p:nvPr/>
            </p:nvSpPr>
            <p:spPr>
              <a:xfrm>
                <a:off x="3577458" y="5954841"/>
                <a:ext cx="710707" cy="369332"/>
              </a:xfrm>
              <a:prstGeom prst="rect">
                <a:avLst/>
              </a:prstGeom>
              <a:noFill/>
            </p:spPr>
            <p:txBody>
              <a:bodyPr wrap="none" rtlCol="0">
                <a:spAutoFit/>
              </a:bodyPr>
              <a:lstStyle/>
              <a:p>
                <a:r>
                  <a:rPr lang="en-TW" b="1" dirty="0">
                    <a:solidFill>
                      <a:srgbClr val="C00000"/>
                    </a:solidFill>
                  </a:rPr>
                  <a:t>Cyclic</a:t>
                </a:r>
              </a:p>
            </p:txBody>
          </p:sp>
          <p:sp>
            <p:nvSpPr>
              <p:cNvPr id="298" name="TextBox 297">
                <a:extLst>
                  <a:ext uri="{FF2B5EF4-FFF2-40B4-BE49-F238E27FC236}">
                    <a16:creationId xmlns:a16="http://schemas.microsoft.com/office/drawing/2014/main" id="{7D235400-0B3F-2EF0-8798-3C95B2ADAADA}"/>
                  </a:ext>
                </a:extLst>
              </p:cNvPr>
              <p:cNvSpPr txBox="1"/>
              <p:nvPr/>
            </p:nvSpPr>
            <p:spPr>
              <a:xfrm>
                <a:off x="6114068" y="5951736"/>
                <a:ext cx="1381660" cy="369332"/>
              </a:xfrm>
              <a:prstGeom prst="rect">
                <a:avLst/>
              </a:prstGeom>
              <a:noFill/>
            </p:spPr>
            <p:txBody>
              <a:bodyPr wrap="none" rtlCol="0">
                <a:spAutoFit/>
              </a:bodyPr>
              <a:lstStyle/>
              <a:p>
                <a:r>
                  <a:rPr lang="en-TW" dirty="0"/>
                  <a:t>acyclic/cyclic</a:t>
                </a:r>
              </a:p>
            </p:txBody>
          </p:sp>
          <p:sp>
            <p:nvSpPr>
              <p:cNvPr id="299" name="TextBox 298">
                <a:extLst>
                  <a:ext uri="{FF2B5EF4-FFF2-40B4-BE49-F238E27FC236}">
                    <a16:creationId xmlns:a16="http://schemas.microsoft.com/office/drawing/2014/main" id="{44403426-CCEA-2344-ED23-27F25BB3D872}"/>
                  </a:ext>
                </a:extLst>
              </p:cNvPr>
              <p:cNvSpPr txBox="1"/>
              <p:nvPr/>
            </p:nvSpPr>
            <p:spPr>
              <a:xfrm>
                <a:off x="4886214" y="5865761"/>
                <a:ext cx="415498" cy="461665"/>
              </a:xfrm>
              <a:prstGeom prst="rect">
                <a:avLst/>
              </a:prstGeom>
              <a:noFill/>
            </p:spPr>
            <p:txBody>
              <a:bodyPr wrap="none" rtlCol="0">
                <a:spAutoFit/>
              </a:bodyPr>
              <a:lstStyle/>
              <a:p>
                <a:r>
                  <a:rPr lang="en-TW" sz="2400" dirty="0"/>
                  <a:t>...</a:t>
                </a:r>
              </a:p>
            </p:txBody>
          </p:sp>
        </p:grpSp>
      </p:grpSp>
      <p:sp>
        <p:nvSpPr>
          <p:cNvPr id="301" name="TextBox 300">
            <a:extLst>
              <a:ext uri="{FF2B5EF4-FFF2-40B4-BE49-F238E27FC236}">
                <a16:creationId xmlns:a16="http://schemas.microsoft.com/office/drawing/2014/main" id="{C207B3B6-31B3-9ABD-5A63-DEC83F0FE449}"/>
              </a:ext>
            </a:extLst>
          </p:cNvPr>
          <p:cNvSpPr txBox="1"/>
          <p:nvPr/>
        </p:nvSpPr>
        <p:spPr>
          <a:xfrm>
            <a:off x="7592504" y="5611479"/>
            <a:ext cx="4282339" cy="851297"/>
          </a:xfrm>
          <a:prstGeom prst="wedgeRoundRectCallout">
            <a:avLst>
              <a:gd name="adj1" fmla="val -51338"/>
              <a:gd name="adj2" fmla="val 15129"/>
              <a:gd name="adj3" fmla="val 16667"/>
            </a:avLst>
          </a:prstGeom>
          <a:noFill/>
          <a:ln w="25400">
            <a:solidFill>
              <a:schemeClr val="tx1"/>
            </a:solidFill>
          </a:ln>
        </p:spPr>
        <p:txBody>
          <a:bodyPr wrap="square" rtlCol="0">
            <a:spAutoFit/>
          </a:bodyPr>
          <a:lstStyle/>
          <a:p>
            <a:r>
              <a:rPr lang="en-TW" sz="2200" dirty="0">
                <a:latin typeface="Calibri" panose="020F0502020204030204" pitchFamily="34" charset="0"/>
                <a:cs typeface="Calibri" panose="020F0502020204030204" pitchFamily="34" charset="0"/>
              </a:rPr>
              <a:t>All graphs corresponding to illegal outcomes should be cyclic</a:t>
            </a:r>
          </a:p>
        </p:txBody>
      </p:sp>
    </p:spTree>
    <p:extLst>
      <p:ext uri="{BB962C8B-B14F-4D97-AF65-F5344CB8AC3E}">
        <p14:creationId xmlns:p14="http://schemas.microsoft.com/office/powerpoint/2010/main" val="192709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1" animBg="1"/>
      <p:bldP spid="3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0F30F5D6-15DD-287C-87C3-E05C31FD0FE0}"/>
              </a:ext>
            </a:extLst>
          </p:cNvPr>
          <p:cNvCxnSpPr>
            <a:cxnSpLocks/>
          </p:cNvCxnSpPr>
          <p:nvPr/>
        </p:nvCxnSpPr>
        <p:spPr>
          <a:xfrm>
            <a:off x="3164858" y="3249674"/>
            <a:ext cx="105995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8A0B73F-661D-CA4F-1804-7287EA4C3135}"/>
              </a:ext>
            </a:extLst>
          </p:cNvPr>
          <p:cNvSpPr>
            <a:spLocks noGrp="1"/>
          </p:cNvSpPr>
          <p:nvPr>
            <p:ph type="title"/>
          </p:nvPr>
        </p:nvSpPr>
        <p:spPr/>
        <p:txBody>
          <a:bodyPr/>
          <a:lstStyle/>
          <a:p>
            <a:endParaRPr lang="en-TW"/>
          </a:p>
        </p:txBody>
      </p:sp>
      <p:sp>
        <p:nvSpPr>
          <p:cNvPr id="129" name="TextBox 128">
            <a:extLst>
              <a:ext uri="{FF2B5EF4-FFF2-40B4-BE49-F238E27FC236}">
                <a16:creationId xmlns:a16="http://schemas.microsoft.com/office/drawing/2014/main" id="{0A570591-97DE-8E30-CF30-27B2FD654A44}"/>
              </a:ext>
            </a:extLst>
          </p:cNvPr>
          <p:cNvSpPr txBox="1">
            <a:spLocks noChangeAspect="1"/>
          </p:cNvSpPr>
          <p:nvPr/>
        </p:nvSpPr>
        <p:spPr>
          <a:xfrm>
            <a:off x="7380973" y="172046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IF</a:t>
            </a:r>
            <a:endParaRPr lang="en-TW">
              <a:solidFill>
                <a:schemeClr val="tx1"/>
              </a:solidFill>
              <a:latin typeface="Consolas" panose="020B0609020204030204" pitchFamily="49" charset="0"/>
              <a:cs typeface="Consolas" panose="020B0609020204030204" pitchFamily="49" charset="0"/>
            </a:endParaRPr>
          </a:p>
        </p:txBody>
      </p:sp>
      <p:sp>
        <p:nvSpPr>
          <p:cNvPr id="130" name="TextBox 129">
            <a:extLst>
              <a:ext uri="{FF2B5EF4-FFF2-40B4-BE49-F238E27FC236}">
                <a16:creationId xmlns:a16="http://schemas.microsoft.com/office/drawing/2014/main" id="{7D0B5B50-C0DB-4389-37C0-0C3013B6B741}"/>
              </a:ext>
            </a:extLst>
          </p:cNvPr>
          <p:cNvSpPr txBox="1">
            <a:spLocks noChangeAspect="1"/>
          </p:cNvSpPr>
          <p:nvPr/>
        </p:nvSpPr>
        <p:spPr>
          <a:xfrm>
            <a:off x="7968515" y="2384819"/>
            <a:ext cx="555784"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DX</a:t>
            </a:r>
            <a:endParaRPr lang="en-TW">
              <a:solidFill>
                <a:schemeClr val="tx1"/>
              </a:solidFill>
              <a:latin typeface="Consolas" panose="020B0609020204030204" pitchFamily="49" charset="0"/>
              <a:cs typeface="Consolas" panose="020B0609020204030204" pitchFamily="49" charset="0"/>
            </a:endParaRPr>
          </a:p>
        </p:txBody>
      </p:sp>
      <p:sp>
        <p:nvSpPr>
          <p:cNvPr id="131" name="TextBox 6">
            <a:extLst>
              <a:ext uri="{FF2B5EF4-FFF2-40B4-BE49-F238E27FC236}">
                <a16:creationId xmlns:a16="http://schemas.microsoft.com/office/drawing/2014/main" id="{8570B321-340A-F950-8E14-2592C611FE0F}"/>
              </a:ext>
            </a:extLst>
          </p:cNvPr>
          <p:cNvSpPr txBox="1">
            <a:spLocks noChangeAspect="1"/>
          </p:cNvSpPr>
          <p:nvPr/>
        </p:nvSpPr>
        <p:spPr>
          <a:xfrm>
            <a:off x="7077702" y="3049173"/>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mem_WB</a:t>
            </a:r>
            <a:endParaRPr lang="en-TW">
              <a:solidFill>
                <a:schemeClr val="tx1"/>
              </a:solidFill>
              <a:latin typeface="Consolas" panose="020B0609020204030204" pitchFamily="49" charset="0"/>
              <a:cs typeface="Consolas" panose="020B0609020204030204" pitchFamily="49" charset="0"/>
            </a:endParaRPr>
          </a:p>
        </p:txBody>
      </p:sp>
      <p:sp>
        <p:nvSpPr>
          <p:cNvPr id="132" name="Oval 131">
            <a:extLst>
              <a:ext uri="{FF2B5EF4-FFF2-40B4-BE49-F238E27FC236}">
                <a16:creationId xmlns:a16="http://schemas.microsoft.com/office/drawing/2014/main" id="{563A62A2-69F0-63B9-9BD5-0EE3187759D7}"/>
              </a:ext>
            </a:extLst>
          </p:cNvPr>
          <p:cNvSpPr>
            <a:spLocks noChangeAspect="1"/>
          </p:cNvSpPr>
          <p:nvPr/>
        </p:nvSpPr>
        <p:spPr>
          <a:xfrm>
            <a:off x="8637597" y="1688301"/>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33" name="Straight Arrow Connector 132">
            <a:extLst>
              <a:ext uri="{FF2B5EF4-FFF2-40B4-BE49-F238E27FC236}">
                <a16:creationId xmlns:a16="http://schemas.microsoft.com/office/drawing/2014/main" id="{43493B01-E1BF-1484-91DB-30F2EADA500F}"/>
              </a:ext>
            </a:extLst>
          </p:cNvPr>
          <p:cNvCxnSpPr>
            <a:cxnSpLocks noChangeAspect="1"/>
            <a:endCxn id="134" idx="0"/>
          </p:cNvCxnSpPr>
          <p:nvPr/>
        </p:nvCxnSpPr>
        <p:spPr>
          <a:xfrm flipH="1">
            <a:off x="8838134" y="2086785"/>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72D84628-BD1A-797F-826D-E2EB72F9C4B9}"/>
              </a:ext>
            </a:extLst>
          </p:cNvPr>
          <p:cNvSpPr>
            <a:spLocks noChangeAspect="1"/>
          </p:cNvSpPr>
          <p:nvPr/>
        </p:nvSpPr>
        <p:spPr>
          <a:xfrm>
            <a:off x="8637596" y="2372371"/>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5" name="Oval 134">
            <a:extLst>
              <a:ext uri="{FF2B5EF4-FFF2-40B4-BE49-F238E27FC236}">
                <a16:creationId xmlns:a16="http://schemas.microsoft.com/office/drawing/2014/main" id="{376E075A-E5B9-94DD-8B16-5D5A765ECEB6}"/>
              </a:ext>
            </a:extLst>
          </p:cNvPr>
          <p:cNvSpPr>
            <a:spLocks noChangeAspect="1"/>
          </p:cNvSpPr>
          <p:nvPr/>
        </p:nvSpPr>
        <p:spPr>
          <a:xfrm>
            <a:off x="8637595" y="3036721"/>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6" name="Oval 135">
            <a:extLst>
              <a:ext uri="{FF2B5EF4-FFF2-40B4-BE49-F238E27FC236}">
                <a16:creationId xmlns:a16="http://schemas.microsoft.com/office/drawing/2014/main" id="{EE9E81AF-FA99-2138-44AB-D2C64E7B3293}"/>
              </a:ext>
            </a:extLst>
          </p:cNvPr>
          <p:cNvSpPr>
            <a:spLocks noChangeAspect="1"/>
          </p:cNvSpPr>
          <p:nvPr/>
        </p:nvSpPr>
        <p:spPr>
          <a:xfrm>
            <a:off x="9567789" y="1697764"/>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37" name="Straight Arrow Connector 136">
            <a:extLst>
              <a:ext uri="{FF2B5EF4-FFF2-40B4-BE49-F238E27FC236}">
                <a16:creationId xmlns:a16="http://schemas.microsoft.com/office/drawing/2014/main" id="{D1C2A2DF-E154-DBD7-A75D-2BBFB89FEB94}"/>
              </a:ext>
            </a:extLst>
          </p:cNvPr>
          <p:cNvCxnSpPr>
            <a:cxnSpLocks noChangeAspect="1"/>
            <a:endCxn id="138" idx="0"/>
          </p:cNvCxnSpPr>
          <p:nvPr/>
        </p:nvCxnSpPr>
        <p:spPr>
          <a:xfrm flipH="1">
            <a:off x="9768326" y="2096248"/>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98208862-820D-7CF2-0826-7EA747A5428F}"/>
              </a:ext>
            </a:extLst>
          </p:cNvPr>
          <p:cNvSpPr>
            <a:spLocks noChangeAspect="1"/>
          </p:cNvSpPr>
          <p:nvPr/>
        </p:nvSpPr>
        <p:spPr>
          <a:xfrm>
            <a:off x="9567789" y="2381834"/>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9" name="Oval 138">
            <a:extLst>
              <a:ext uri="{FF2B5EF4-FFF2-40B4-BE49-F238E27FC236}">
                <a16:creationId xmlns:a16="http://schemas.microsoft.com/office/drawing/2014/main" id="{69090371-A08B-034F-9610-95BDC3F3D1C9}"/>
              </a:ext>
            </a:extLst>
          </p:cNvPr>
          <p:cNvSpPr>
            <a:spLocks noChangeAspect="1"/>
          </p:cNvSpPr>
          <p:nvPr/>
        </p:nvSpPr>
        <p:spPr>
          <a:xfrm>
            <a:off x="9567788" y="3046185"/>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40" name="TextBox 139">
            <a:extLst>
              <a:ext uri="{FF2B5EF4-FFF2-40B4-BE49-F238E27FC236}">
                <a16:creationId xmlns:a16="http://schemas.microsoft.com/office/drawing/2014/main" id="{879DAD8E-7347-2531-7657-91746559D63F}"/>
              </a:ext>
            </a:extLst>
          </p:cNvPr>
          <p:cNvSpPr txBox="1">
            <a:spLocks noChangeAspect="1"/>
          </p:cNvSpPr>
          <p:nvPr/>
        </p:nvSpPr>
        <p:spPr>
          <a:xfrm>
            <a:off x="9488247" y="1234021"/>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i1</a:t>
            </a:r>
          </a:p>
        </p:txBody>
      </p:sp>
      <p:cxnSp>
        <p:nvCxnSpPr>
          <p:cNvPr id="141" name="Straight Arrow Connector 140">
            <a:extLst>
              <a:ext uri="{FF2B5EF4-FFF2-40B4-BE49-F238E27FC236}">
                <a16:creationId xmlns:a16="http://schemas.microsoft.com/office/drawing/2014/main" id="{A1BD62C7-D8FC-496F-3A11-0003081F4D64}"/>
              </a:ext>
            </a:extLst>
          </p:cNvPr>
          <p:cNvCxnSpPr>
            <a:cxnSpLocks noChangeAspect="1"/>
            <a:stCxn id="132" idx="6"/>
            <a:endCxn id="136" idx="2"/>
          </p:cNvCxnSpPr>
          <p:nvPr/>
        </p:nvCxnSpPr>
        <p:spPr>
          <a:xfrm>
            <a:off x="9038667" y="1887966"/>
            <a:ext cx="529122" cy="946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E8618B87-3825-8632-B904-50D85A63E090}"/>
              </a:ext>
            </a:extLst>
          </p:cNvPr>
          <p:cNvSpPr txBox="1"/>
          <p:nvPr/>
        </p:nvSpPr>
        <p:spPr>
          <a:xfrm>
            <a:off x="9085378" y="1516357"/>
            <a:ext cx="437940" cy="369332"/>
          </a:xfrm>
          <a:prstGeom prst="rect">
            <a:avLst/>
          </a:prstGeom>
          <a:noFill/>
        </p:spPr>
        <p:txBody>
          <a:bodyPr wrap="none" rtlCol="0">
            <a:spAutoFit/>
          </a:bodyPr>
          <a:lstStyle/>
          <a:p>
            <a:r>
              <a:rPr lang="en-TW">
                <a:solidFill>
                  <a:schemeClr val="bg1">
                    <a:lumMod val="75000"/>
                  </a:schemeClr>
                </a:solidFill>
                <a:latin typeface="Consolas" panose="020B0609020204030204" pitchFamily="49" charset="0"/>
                <a:cs typeface="Consolas" panose="020B0609020204030204" pitchFamily="49" charset="0"/>
              </a:rPr>
              <a:t>PO</a:t>
            </a:r>
          </a:p>
        </p:txBody>
      </p:sp>
      <p:sp>
        <p:nvSpPr>
          <p:cNvPr id="143" name="TextBox 142">
            <a:extLst>
              <a:ext uri="{FF2B5EF4-FFF2-40B4-BE49-F238E27FC236}">
                <a16:creationId xmlns:a16="http://schemas.microsoft.com/office/drawing/2014/main" id="{F60806AB-31C8-5955-C8DF-0C018B5D3037}"/>
              </a:ext>
            </a:extLst>
          </p:cNvPr>
          <p:cNvSpPr txBox="1">
            <a:spLocks noChangeAspect="1"/>
          </p:cNvSpPr>
          <p:nvPr/>
        </p:nvSpPr>
        <p:spPr>
          <a:xfrm>
            <a:off x="8684415"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C0</a:t>
            </a:r>
          </a:p>
        </p:txBody>
      </p:sp>
      <p:cxnSp>
        <p:nvCxnSpPr>
          <p:cNvPr id="144" name="Straight Arrow Connector 143">
            <a:extLst>
              <a:ext uri="{FF2B5EF4-FFF2-40B4-BE49-F238E27FC236}">
                <a16:creationId xmlns:a16="http://schemas.microsoft.com/office/drawing/2014/main" id="{4241F346-B09D-69C2-9D7A-E2E1CC4B2E07}"/>
              </a:ext>
            </a:extLst>
          </p:cNvPr>
          <p:cNvCxnSpPr>
            <a:cxnSpLocks noChangeAspect="1"/>
            <a:stCxn id="134" idx="4"/>
          </p:cNvCxnSpPr>
          <p:nvPr/>
        </p:nvCxnSpPr>
        <p:spPr>
          <a:xfrm>
            <a:off x="8838132" y="2771702"/>
            <a:ext cx="0" cy="26417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988D3E63-F1D6-47C3-CE2B-9B846D9D2628}"/>
              </a:ext>
            </a:extLst>
          </p:cNvPr>
          <p:cNvCxnSpPr>
            <a:cxnSpLocks noChangeAspect="1"/>
            <a:stCxn id="138" idx="4"/>
          </p:cNvCxnSpPr>
          <p:nvPr/>
        </p:nvCxnSpPr>
        <p:spPr>
          <a:xfrm>
            <a:off x="9768325" y="2781164"/>
            <a:ext cx="0" cy="264175"/>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8F5D255-31D5-C134-1340-DDAEEB4E789E}"/>
              </a:ext>
            </a:extLst>
          </p:cNvPr>
          <p:cNvCxnSpPr>
            <a:cxnSpLocks noChangeAspect="1"/>
            <a:stCxn id="134" idx="6"/>
            <a:endCxn id="138" idx="2"/>
          </p:cNvCxnSpPr>
          <p:nvPr/>
        </p:nvCxnSpPr>
        <p:spPr>
          <a:xfrm>
            <a:off x="9038666" y="2572037"/>
            <a:ext cx="529123" cy="9462"/>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F94933EA-B02E-9515-830E-8E3D3B10A6FE}"/>
              </a:ext>
            </a:extLst>
          </p:cNvPr>
          <p:cNvCxnSpPr>
            <a:cxnSpLocks noChangeAspect="1"/>
            <a:stCxn id="135" idx="6"/>
            <a:endCxn id="139" idx="2"/>
          </p:cNvCxnSpPr>
          <p:nvPr/>
        </p:nvCxnSpPr>
        <p:spPr>
          <a:xfrm>
            <a:off x="9038665" y="3236387"/>
            <a:ext cx="529123" cy="9464"/>
          </a:xfrm>
          <a:prstGeom prst="straightConnector1">
            <a:avLst/>
          </a:prstGeom>
          <a:ln w="3175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8" name="Oval 147">
            <a:extLst>
              <a:ext uri="{FF2B5EF4-FFF2-40B4-BE49-F238E27FC236}">
                <a16:creationId xmlns:a16="http://schemas.microsoft.com/office/drawing/2014/main" id="{90A6034C-B20C-FE0B-90AA-26C707316E58}"/>
              </a:ext>
            </a:extLst>
          </p:cNvPr>
          <p:cNvSpPr>
            <a:spLocks noChangeAspect="1"/>
          </p:cNvSpPr>
          <p:nvPr/>
        </p:nvSpPr>
        <p:spPr>
          <a:xfrm>
            <a:off x="10255024" y="1717846"/>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49" name="Straight Arrow Connector 148">
            <a:extLst>
              <a:ext uri="{FF2B5EF4-FFF2-40B4-BE49-F238E27FC236}">
                <a16:creationId xmlns:a16="http://schemas.microsoft.com/office/drawing/2014/main" id="{445DCCF7-3B5D-9126-3323-EC39EDE67F66}"/>
              </a:ext>
            </a:extLst>
          </p:cNvPr>
          <p:cNvCxnSpPr>
            <a:cxnSpLocks noChangeAspect="1"/>
            <a:endCxn id="150" idx="0"/>
          </p:cNvCxnSpPr>
          <p:nvPr/>
        </p:nvCxnSpPr>
        <p:spPr>
          <a:xfrm flipH="1">
            <a:off x="10455560" y="2116330"/>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32CC6D86-135E-19BB-5FD7-A47389939124}"/>
              </a:ext>
            </a:extLst>
          </p:cNvPr>
          <p:cNvSpPr>
            <a:spLocks noChangeAspect="1"/>
          </p:cNvSpPr>
          <p:nvPr/>
        </p:nvSpPr>
        <p:spPr>
          <a:xfrm>
            <a:off x="10255023" y="2401916"/>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1" name="Oval 150">
            <a:extLst>
              <a:ext uri="{FF2B5EF4-FFF2-40B4-BE49-F238E27FC236}">
                <a16:creationId xmlns:a16="http://schemas.microsoft.com/office/drawing/2014/main" id="{3A23B194-6B21-3389-BC3D-ABC5475EDDCA}"/>
              </a:ext>
            </a:extLst>
          </p:cNvPr>
          <p:cNvSpPr>
            <a:spLocks noChangeAspect="1"/>
          </p:cNvSpPr>
          <p:nvPr/>
        </p:nvSpPr>
        <p:spPr>
          <a:xfrm>
            <a:off x="10255023" y="3581491"/>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2" name="Oval 151">
            <a:extLst>
              <a:ext uri="{FF2B5EF4-FFF2-40B4-BE49-F238E27FC236}">
                <a16:creationId xmlns:a16="http://schemas.microsoft.com/office/drawing/2014/main" id="{FC30D3C4-408B-068B-834D-25BDF9D469E6}"/>
              </a:ext>
            </a:extLst>
          </p:cNvPr>
          <p:cNvSpPr>
            <a:spLocks noChangeAspect="1"/>
          </p:cNvSpPr>
          <p:nvPr/>
        </p:nvSpPr>
        <p:spPr>
          <a:xfrm>
            <a:off x="11198587" y="1727309"/>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53" name="Straight Arrow Connector 152">
            <a:extLst>
              <a:ext uri="{FF2B5EF4-FFF2-40B4-BE49-F238E27FC236}">
                <a16:creationId xmlns:a16="http://schemas.microsoft.com/office/drawing/2014/main" id="{67E2E6EB-EFFE-A416-BCC6-C2B1E0EC3ABE}"/>
              </a:ext>
            </a:extLst>
          </p:cNvPr>
          <p:cNvCxnSpPr>
            <a:cxnSpLocks noChangeAspect="1"/>
            <a:endCxn id="154" idx="0"/>
          </p:cNvCxnSpPr>
          <p:nvPr/>
        </p:nvCxnSpPr>
        <p:spPr>
          <a:xfrm flipH="1">
            <a:off x="11399124" y="2125793"/>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BFD6C756-A2E7-0BAF-969C-19BEE4A2AE57}"/>
              </a:ext>
            </a:extLst>
          </p:cNvPr>
          <p:cNvSpPr>
            <a:spLocks noChangeAspect="1"/>
          </p:cNvSpPr>
          <p:nvPr/>
        </p:nvSpPr>
        <p:spPr>
          <a:xfrm>
            <a:off x="11198587" y="2411379"/>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5" name="Oval 154">
            <a:extLst>
              <a:ext uri="{FF2B5EF4-FFF2-40B4-BE49-F238E27FC236}">
                <a16:creationId xmlns:a16="http://schemas.microsoft.com/office/drawing/2014/main" id="{8E19D9D3-5953-DDDE-4959-6FED67FA2D32}"/>
              </a:ext>
            </a:extLst>
          </p:cNvPr>
          <p:cNvSpPr>
            <a:spLocks noChangeAspect="1"/>
          </p:cNvSpPr>
          <p:nvPr/>
        </p:nvSpPr>
        <p:spPr>
          <a:xfrm>
            <a:off x="11198587" y="3590954"/>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6" name="TextBox 155">
            <a:extLst>
              <a:ext uri="{FF2B5EF4-FFF2-40B4-BE49-F238E27FC236}">
                <a16:creationId xmlns:a16="http://schemas.microsoft.com/office/drawing/2014/main" id="{80ED4CF2-BB1E-72E3-404F-33E81E6BC2E8}"/>
              </a:ext>
            </a:extLst>
          </p:cNvPr>
          <p:cNvSpPr txBox="1">
            <a:spLocks noChangeAspect="1"/>
          </p:cNvSpPr>
          <p:nvPr/>
        </p:nvSpPr>
        <p:spPr>
          <a:xfrm>
            <a:off x="10152856" y="1237886"/>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solidFill>
                  <a:schemeClr val="tx1"/>
                </a:solidFill>
                <a:latin typeface="Consolas" panose="020B0609020204030204" pitchFamily="49" charset="0"/>
                <a:cs typeface="Consolas" panose="020B0609020204030204" pitchFamily="49" charset="0"/>
              </a:rPr>
              <a:t>i2</a:t>
            </a:r>
            <a:endParaRPr lang="en-TW">
              <a:solidFill>
                <a:schemeClr val="tx1"/>
              </a:solidFill>
              <a:latin typeface="Consolas" panose="020B0609020204030204" pitchFamily="49" charset="0"/>
              <a:cs typeface="Consolas" panose="020B0609020204030204" pitchFamily="49" charset="0"/>
            </a:endParaRPr>
          </a:p>
        </p:txBody>
      </p:sp>
      <p:sp>
        <p:nvSpPr>
          <p:cNvPr id="157" name="TextBox 156">
            <a:extLst>
              <a:ext uri="{FF2B5EF4-FFF2-40B4-BE49-F238E27FC236}">
                <a16:creationId xmlns:a16="http://schemas.microsoft.com/office/drawing/2014/main" id="{AE02DD70-8ECB-7F25-81B7-2A9817A5DC36}"/>
              </a:ext>
            </a:extLst>
          </p:cNvPr>
          <p:cNvSpPr txBox="1">
            <a:spLocks noChangeAspect="1"/>
          </p:cNvSpPr>
          <p:nvPr/>
        </p:nvSpPr>
        <p:spPr>
          <a:xfrm>
            <a:off x="11097847" y="123182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i3</a:t>
            </a:r>
          </a:p>
        </p:txBody>
      </p:sp>
      <p:cxnSp>
        <p:nvCxnSpPr>
          <p:cNvPr id="158" name="Straight Arrow Connector 157">
            <a:extLst>
              <a:ext uri="{FF2B5EF4-FFF2-40B4-BE49-F238E27FC236}">
                <a16:creationId xmlns:a16="http://schemas.microsoft.com/office/drawing/2014/main" id="{BA0690C9-0003-D2F8-1AF2-01CED3A3F68B}"/>
              </a:ext>
            </a:extLst>
          </p:cNvPr>
          <p:cNvCxnSpPr>
            <a:cxnSpLocks noChangeAspect="1"/>
            <a:stCxn id="148" idx="6"/>
            <a:endCxn id="152" idx="2"/>
          </p:cNvCxnSpPr>
          <p:nvPr/>
        </p:nvCxnSpPr>
        <p:spPr>
          <a:xfrm>
            <a:off x="10656094" y="1917511"/>
            <a:ext cx="542493" cy="946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7182909-4022-5C27-3A59-247BA046A354}"/>
              </a:ext>
            </a:extLst>
          </p:cNvPr>
          <p:cNvSpPr txBox="1"/>
          <p:nvPr/>
        </p:nvSpPr>
        <p:spPr>
          <a:xfrm>
            <a:off x="10715363" y="1548207"/>
            <a:ext cx="470408" cy="374427"/>
          </a:xfrm>
          <a:prstGeom prst="rect">
            <a:avLst/>
          </a:prstGeom>
          <a:noFill/>
        </p:spPr>
        <p:txBody>
          <a:bodyPr wrap="square" rtlCol="0">
            <a:spAutoFit/>
          </a:bodyPr>
          <a:lstStyle/>
          <a:p>
            <a:r>
              <a:rPr lang="en-TW">
                <a:solidFill>
                  <a:schemeClr val="bg1">
                    <a:lumMod val="75000"/>
                  </a:schemeClr>
                </a:solidFill>
                <a:latin typeface="Consolas" panose="020B0609020204030204" pitchFamily="49" charset="0"/>
                <a:cs typeface="Consolas" panose="020B0609020204030204" pitchFamily="49" charset="0"/>
              </a:rPr>
              <a:t>PO</a:t>
            </a:r>
          </a:p>
        </p:txBody>
      </p:sp>
      <p:cxnSp>
        <p:nvCxnSpPr>
          <p:cNvPr id="160" name="Straight Arrow Connector 159">
            <a:extLst>
              <a:ext uri="{FF2B5EF4-FFF2-40B4-BE49-F238E27FC236}">
                <a16:creationId xmlns:a16="http://schemas.microsoft.com/office/drawing/2014/main" id="{3BB697AD-0A12-DB90-D37F-0FA1227EE76C}"/>
              </a:ext>
            </a:extLst>
          </p:cNvPr>
          <p:cNvCxnSpPr>
            <a:cxnSpLocks noChangeAspect="1"/>
            <a:stCxn id="150" idx="4"/>
            <a:endCxn id="151" idx="0"/>
          </p:cNvCxnSpPr>
          <p:nvPr/>
        </p:nvCxnSpPr>
        <p:spPr>
          <a:xfrm>
            <a:off x="10455558" y="2801247"/>
            <a:ext cx="0" cy="78024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C23F31F-8167-A115-90F0-BB47BC01308E}"/>
              </a:ext>
            </a:extLst>
          </p:cNvPr>
          <p:cNvCxnSpPr>
            <a:cxnSpLocks noChangeAspect="1"/>
            <a:stCxn id="154" idx="4"/>
            <a:endCxn id="155" idx="0"/>
          </p:cNvCxnSpPr>
          <p:nvPr/>
        </p:nvCxnSpPr>
        <p:spPr>
          <a:xfrm>
            <a:off x="11399123" y="2810709"/>
            <a:ext cx="0" cy="780245"/>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F1CA89A-5B12-8929-A418-E140BCB3D468}"/>
              </a:ext>
            </a:extLst>
          </p:cNvPr>
          <p:cNvCxnSpPr>
            <a:cxnSpLocks noChangeAspect="1"/>
            <a:stCxn id="150" idx="6"/>
            <a:endCxn id="154" idx="2"/>
          </p:cNvCxnSpPr>
          <p:nvPr/>
        </p:nvCxnSpPr>
        <p:spPr>
          <a:xfrm>
            <a:off x="10656093" y="2601582"/>
            <a:ext cx="542494" cy="9462"/>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2B85685E-2BC7-0DB8-68AA-7E126D9DADB0}"/>
              </a:ext>
            </a:extLst>
          </p:cNvPr>
          <p:cNvCxnSpPr>
            <a:cxnSpLocks noChangeAspect="1"/>
            <a:stCxn id="151" idx="6"/>
            <a:endCxn id="155" idx="2"/>
          </p:cNvCxnSpPr>
          <p:nvPr/>
        </p:nvCxnSpPr>
        <p:spPr>
          <a:xfrm>
            <a:off x="10656093" y="3781156"/>
            <a:ext cx="542494" cy="9464"/>
          </a:xfrm>
          <a:prstGeom prst="straightConnector1">
            <a:avLst/>
          </a:prstGeom>
          <a:ln w="3175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749A1B2-B979-BB54-6419-67A8A6FC65AA}"/>
              </a:ext>
            </a:extLst>
          </p:cNvPr>
          <p:cNvSpPr txBox="1">
            <a:spLocks noChangeAspect="1"/>
          </p:cNvSpPr>
          <p:nvPr/>
        </p:nvSpPr>
        <p:spPr>
          <a:xfrm>
            <a:off x="10321913"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C1</a:t>
            </a:r>
          </a:p>
        </p:txBody>
      </p:sp>
      <p:sp>
        <p:nvSpPr>
          <p:cNvPr id="165" name="TextBox 6">
            <a:extLst>
              <a:ext uri="{FF2B5EF4-FFF2-40B4-BE49-F238E27FC236}">
                <a16:creationId xmlns:a16="http://schemas.microsoft.com/office/drawing/2014/main" id="{3B2ECF24-9A9B-1A06-7EA0-019AA5D63C88}"/>
              </a:ext>
            </a:extLst>
          </p:cNvPr>
          <p:cNvSpPr txBox="1">
            <a:spLocks noChangeAspect="1"/>
          </p:cNvSpPr>
          <p:nvPr/>
        </p:nvSpPr>
        <p:spPr>
          <a:xfrm>
            <a:off x="7085449" y="3606498"/>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dirty="0" err="1">
                <a:solidFill>
                  <a:schemeClr val="tx1"/>
                </a:solidFill>
                <a:latin typeface="Consolas" panose="020B0609020204030204" pitchFamily="49" charset="0"/>
                <a:cs typeface="Consolas" panose="020B0609020204030204" pitchFamily="49" charset="0"/>
              </a:rPr>
              <a:t>regfile_WB</a:t>
            </a:r>
            <a:endParaRPr lang="en-TW" dirty="0">
              <a:solidFill>
                <a:schemeClr val="tx1"/>
              </a:solidFill>
              <a:latin typeface="Consolas" panose="020B0609020204030204" pitchFamily="49" charset="0"/>
              <a:cs typeface="Consolas" panose="020B0609020204030204" pitchFamily="49" charset="0"/>
            </a:endParaRPr>
          </a:p>
        </p:txBody>
      </p:sp>
      <p:cxnSp>
        <p:nvCxnSpPr>
          <p:cNvPr id="166" name="Straight Arrow Connector 165">
            <a:extLst>
              <a:ext uri="{FF2B5EF4-FFF2-40B4-BE49-F238E27FC236}">
                <a16:creationId xmlns:a16="http://schemas.microsoft.com/office/drawing/2014/main" id="{A1D6BC07-844A-3835-BA21-C47044D64D45}"/>
              </a:ext>
            </a:extLst>
          </p:cNvPr>
          <p:cNvCxnSpPr>
            <a:cxnSpLocks noChangeAspect="1"/>
            <a:stCxn id="155" idx="1"/>
            <a:endCxn id="135" idx="5"/>
          </p:cNvCxnSpPr>
          <p:nvPr/>
        </p:nvCxnSpPr>
        <p:spPr>
          <a:xfrm flipH="1" flipV="1">
            <a:off x="8979930" y="3377571"/>
            <a:ext cx="2277393" cy="271864"/>
          </a:xfrm>
          <a:prstGeom prst="straightConnector1">
            <a:avLst/>
          </a:prstGeom>
          <a:ln w="34925">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026E64B-AE5D-AFCE-9322-834CD5307E2B}"/>
              </a:ext>
            </a:extLst>
          </p:cNvPr>
          <p:cNvCxnSpPr>
            <a:cxnSpLocks noChangeAspect="1"/>
            <a:stCxn id="139" idx="5"/>
            <a:endCxn id="151" idx="2"/>
          </p:cNvCxnSpPr>
          <p:nvPr/>
        </p:nvCxnSpPr>
        <p:spPr>
          <a:xfrm>
            <a:off x="9910123" y="3387035"/>
            <a:ext cx="344900" cy="394121"/>
          </a:xfrm>
          <a:prstGeom prst="straightConnector1">
            <a:avLst/>
          </a:prstGeom>
          <a:ln w="34925">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3D9CF52B-3D1C-5DED-660F-6A219EA6BB48}"/>
              </a:ext>
            </a:extLst>
          </p:cNvPr>
          <p:cNvSpPr/>
          <p:nvPr/>
        </p:nvSpPr>
        <p:spPr>
          <a:xfrm flipH="1" flipV="1">
            <a:off x="8025711" y="1599460"/>
            <a:ext cx="407393" cy="176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sp>
        <p:nvSpPr>
          <p:cNvPr id="169" name="TextBox 168">
            <a:extLst>
              <a:ext uri="{FF2B5EF4-FFF2-40B4-BE49-F238E27FC236}">
                <a16:creationId xmlns:a16="http://schemas.microsoft.com/office/drawing/2014/main" id="{EE137DFD-7B66-D7FA-3502-54053CF73265}"/>
              </a:ext>
            </a:extLst>
          </p:cNvPr>
          <p:cNvSpPr txBox="1">
            <a:spLocks noChangeAspect="1"/>
          </p:cNvSpPr>
          <p:nvPr/>
        </p:nvSpPr>
        <p:spPr>
          <a:xfrm>
            <a:off x="8556056" y="124468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i0</a:t>
            </a:r>
          </a:p>
        </p:txBody>
      </p:sp>
      <p:grpSp>
        <p:nvGrpSpPr>
          <p:cNvPr id="173" name="Group 172">
            <a:extLst>
              <a:ext uri="{FF2B5EF4-FFF2-40B4-BE49-F238E27FC236}">
                <a16:creationId xmlns:a16="http://schemas.microsoft.com/office/drawing/2014/main" id="{2CF170D3-6A59-4DAF-1CB7-4E4DB3501BA7}"/>
              </a:ext>
            </a:extLst>
          </p:cNvPr>
          <p:cNvGrpSpPr/>
          <p:nvPr/>
        </p:nvGrpSpPr>
        <p:grpSpPr>
          <a:xfrm>
            <a:off x="3635596" y="2940860"/>
            <a:ext cx="1980111" cy="962560"/>
            <a:chOff x="3635596" y="2940860"/>
            <a:chExt cx="1980111" cy="962560"/>
          </a:xfrm>
        </p:grpSpPr>
        <p:sp>
          <p:nvSpPr>
            <p:cNvPr id="174" name="TextBox 173">
              <a:extLst>
                <a:ext uri="{FF2B5EF4-FFF2-40B4-BE49-F238E27FC236}">
                  <a16:creationId xmlns:a16="http://schemas.microsoft.com/office/drawing/2014/main" id="{5E4FAE5B-81E6-E4CF-9589-CF381E5ADB87}"/>
                </a:ext>
              </a:extLst>
            </p:cNvPr>
            <p:cNvSpPr txBox="1"/>
            <p:nvPr/>
          </p:nvSpPr>
          <p:spPr>
            <a:xfrm>
              <a:off x="3635596" y="3315979"/>
              <a:ext cx="1980111" cy="587441"/>
            </a:xfrm>
            <a:prstGeom prst="rect">
              <a:avLst/>
            </a:prstGeom>
            <a:solidFill>
              <a:schemeClr val="bg1"/>
            </a:solidFill>
          </p:spPr>
          <p:txBody>
            <a:bodyPr wrap="square" tIns="108000" bIns="108000">
              <a:spAutoFit/>
            </a:bodyPr>
            <a:lstStyle/>
            <a:p>
              <a:pPr algn="ctr"/>
              <a:r>
                <a:rPr lang="el-GR" sz="2400" dirty="0">
                  <a:solidFill>
                    <a:srgbClr val="B362AC"/>
                  </a:solidFill>
                  <a:latin typeface="Calibri" panose="020F0502020204030204" pitchFamily="34" charset="0"/>
                  <a:cs typeface="Calibri" panose="020F0502020204030204" pitchFamily="34" charset="0"/>
                </a:rPr>
                <a:t>μ</a:t>
              </a:r>
              <a:r>
                <a:rPr lang="en-US" sz="2400" dirty="0">
                  <a:solidFill>
                    <a:srgbClr val="B362AC"/>
                  </a:solidFill>
                  <a:latin typeface="Calibri" panose="020F0502020204030204" pitchFamily="34" charset="0"/>
                  <a:cs typeface="Calibri" panose="020F0502020204030204" pitchFamily="34" charset="0"/>
                </a:rPr>
                <a:t>spec models</a:t>
              </a:r>
              <a:endParaRPr lang="en-TW" sz="2400" dirty="0"/>
            </a:p>
          </p:txBody>
        </p:sp>
        <p:grpSp>
          <p:nvGrpSpPr>
            <p:cNvPr id="175" name="Group 174">
              <a:extLst>
                <a:ext uri="{FF2B5EF4-FFF2-40B4-BE49-F238E27FC236}">
                  <a16:creationId xmlns:a16="http://schemas.microsoft.com/office/drawing/2014/main" id="{2F8EB744-10CC-4475-87C1-CA1F01D13789}"/>
                </a:ext>
              </a:extLst>
            </p:cNvPr>
            <p:cNvGrpSpPr/>
            <p:nvPr/>
          </p:nvGrpSpPr>
          <p:grpSpPr>
            <a:xfrm>
              <a:off x="4365079" y="2940860"/>
              <a:ext cx="388588" cy="399332"/>
              <a:chOff x="2600584" y="3423582"/>
              <a:chExt cx="693351" cy="585076"/>
            </a:xfrm>
            <a:solidFill>
              <a:schemeClr val="bg1"/>
            </a:solidFill>
          </p:grpSpPr>
          <p:sp>
            <p:nvSpPr>
              <p:cNvPr id="176" name="Snip Single Corner Rectangle 175">
                <a:extLst>
                  <a:ext uri="{FF2B5EF4-FFF2-40B4-BE49-F238E27FC236}">
                    <a16:creationId xmlns:a16="http://schemas.microsoft.com/office/drawing/2014/main" id="{F2FE6CB5-DE41-D0A0-CD82-C074EB2C75C5}"/>
                  </a:ext>
                </a:extLst>
              </p:cNvPr>
              <p:cNvSpPr/>
              <p:nvPr/>
            </p:nvSpPr>
            <p:spPr>
              <a:xfrm rot="10800000" flipH="1" flipV="1">
                <a:off x="2600584" y="3423582"/>
                <a:ext cx="693351" cy="585076"/>
              </a:xfrm>
              <a:prstGeom prst="snip1Rect">
                <a:avLst>
                  <a:gd name="adj" fmla="val 39526"/>
                </a:avLst>
              </a:prstGeom>
              <a:grpFill/>
              <a:ln w="53975">
                <a:solidFill>
                  <a:srgbClr val="B3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177" name="Straight Connector 176">
                <a:extLst>
                  <a:ext uri="{FF2B5EF4-FFF2-40B4-BE49-F238E27FC236}">
                    <a16:creationId xmlns:a16="http://schemas.microsoft.com/office/drawing/2014/main" id="{DF5A979E-7CEE-0507-614C-3CB474AEE517}"/>
                  </a:ext>
                </a:extLst>
              </p:cNvPr>
              <p:cNvCxnSpPr/>
              <p:nvPr/>
            </p:nvCxnSpPr>
            <p:spPr>
              <a:xfrm>
                <a:off x="2734811" y="3632433"/>
                <a:ext cx="268448" cy="0"/>
              </a:xfrm>
              <a:prstGeom prst="line">
                <a:avLst/>
              </a:prstGeom>
              <a:grpFill/>
              <a:ln w="539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BBBC603-089B-F1FE-473E-C433840ACF08}"/>
                  </a:ext>
                </a:extLst>
              </p:cNvPr>
              <p:cNvCxnSpPr>
                <a:cxnSpLocks/>
              </p:cNvCxnSpPr>
              <p:nvPr/>
            </p:nvCxnSpPr>
            <p:spPr>
              <a:xfrm>
                <a:off x="2734811" y="3734499"/>
                <a:ext cx="343949" cy="0"/>
              </a:xfrm>
              <a:prstGeom prst="line">
                <a:avLst/>
              </a:prstGeom>
              <a:grpFill/>
              <a:ln w="539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AA189A7-84EF-0E2E-7F40-93FEDBF95BFC}"/>
                  </a:ext>
                </a:extLst>
              </p:cNvPr>
              <p:cNvCxnSpPr>
                <a:cxnSpLocks/>
              </p:cNvCxnSpPr>
              <p:nvPr/>
            </p:nvCxnSpPr>
            <p:spPr>
              <a:xfrm>
                <a:off x="2734811" y="3844954"/>
                <a:ext cx="343949" cy="0"/>
              </a:xfrm>
              <a:prstGeom prst="line">
                <a:avLst/>
              </a:prstGeom>
              <a:grpFill/>
              <a:ln w="53975">
                <a:solidFill>
                  <a:srgbClr val="B362AC"/>
                </a:solidFill>
              </a:ln>
            </p:spPr>
            <p:style>
              <a:lnRef idx="1">
                <a:schemeClr val="accent1"/>
              </a:lnRef>
              <a:fillRef idx="0">
                <a:schemeClr val="accent1"/>
              </a:fillRef>
              <a:effectRef idx="0">
                <a:schemeClr val="accent1"/>
              </a:effectRef>
              <a:fontRef idx="minor">
                <a:schemeClr val="tx1"/>
              </a:fontRef>
            </p:style>
          </p:cxnSp>
        </p:grpSp>
      </p:grpSp>
      <p:sp>
        <p:nvSpPr>
          <p:cNvPr id="180" name="Title 1">
            <a:extLst>
              <a:ext uri="{FF2B5EF4-FFF2-40B4-BE49-F238E27FC236}">
                <a16:creationId xmlns:a16="http://schemas.microsoft.com/office/drawing/2014/main" id="{E194EE96-7665-D3A7-37A2-EC8AA352C19D}"/>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Microarchitectural happens-before analysis</a:t>
            </a:r>
          </a:p>
        </p:txBody>
      </p:sp>
      <p:sp>
        <p:nvSpPr>
          <p:cNvPr id="170" name="Rounded Rectangular Callout 169">
            <a:extLst>
              <a:ext uri="{FF2B5EF4-FFF2-40B4-BE49-F238E27FC236}">
                <a16:creationId xmlns:a16="http://schemas.microsoft.com/office/drawing/2014/main" id="{6C7CB667-064E-8958-6EAC-97B99A8E0764}"/>
              </a:ext>
            </a:extLst>
          </p:cNvPr>
          <p:cNvSpPr/>
          <p:nvPr/>
        </p:nvSpPr>
        <p:spPr>
          <a:xfrm>
            <a:off x="3171190" y="3990285"/>
            <a:ext cx="3619127" cy="1967233"/>
          </a:xfrm>
          <a:prstGeom prst="wedgeRoundRectCallout">
            <a:avLst>
              <a:gd name="adj1" fmla="val -17619"/>
              <a:gd name="adj2" fmla="val -57494"/>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1600" dirty="0">
                <a:latin typeface="Consolas" panose="020B0609020204030204" pitchFamily="49" charset="0"/>
                <a:cs typeface="Consolas" panose="020B0609020204030204" pitchFamily="49" charset="0"/>
              </a:rPr>
              <a:t>1 Axiom </a:t>
            </a:r>
            <a:r>
              <a:rPr lang="en-US" sz="1600" dirty="0" err="1">
                <a:latin typeface="Consolas" panose="020B0609020204030204" pitchFamily="49" charset="0"/>
                <a:cs typeface="Consolas" panose="020B0609020204030204" pitchFamily="49" charset="0"/>
              </a:rPr>
              <a:t>Ld_exe_path</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2 </a:t>
            </a:r>
            <a:r>
              <a:rPr lang="en-US" sz="1600" dirty="0" err="1">
                <a:solidFill>
                  <a:srgbClr val="B00031"/>
                </a:solidFill>
                <a:latin typeface="Consolas" panose="020B0609020204030204" pitchFamily="49" charset="0"/>
                <a:cs typeface="Consolas" panose="020B0609020204030204" pitchFamily="49" charset="0"/>
              </a:rPr>
              <a:t>forall</a:t>
            </a:r>
            <a:r>
              <a:rPr lang="en-US" sz="1600" dirty="0">
                <a:solidFill>
                  <a:srgbClr val="B00031"/>
                </a:solidFill>
                <a:latin typeface="Consolas" panose="020B0609020204030204" pitchFamily="49" charset="0"/>
                <a:cs typeface="Consolas" panose="020B0609020204030204" pitchFamily="49" charset="0"/>
              </a:rPr>
              <a:t> </a:t>
            </a:r>
            <a:r>
              <a:rPr lang="en-US" sz="1600" dirty="0" err="1">
                <a:solidFill>
                  <a:srgbClr val="00006D"/>
                </a:solidFill>
                <a:latin typeface="Consolas" panose="020B0609020204030204" pitchFamily="49" charset="0"/>
                <a:cs typeface="Consolas" panose="020B0609020204030204" pitchFamily="49" charset="0"/>
              </a:rPr>
              <a:t>microops</a:t>
            </a:r>
            <a:r>
              <a:rPr lang="en-US" sz="1600" dirty="0">
                <a:solidFill>
                  <a:srgbClr val="00006D"/>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3 </a:t>
            </a:r>
            <a:r>
              <a:rPr lang="en-US" altLang="zh-TW" sz="1600" dirty="0" err="1">
                <a:solidFill>
                  <a:srgbClr val="6B0001"/>
                </a:solidFill>
                <a:latin typeface="Consolas" panose="020B0609020204030204" pitchFamily="49" charset="0"/>
                <a:cs typeface="Consolas" panose="020B0609020204030204" pitchFamily="49" charset="0"/>
              </a:rPr>
              <a:t>IsAnyWrite</a:t>
            </a:r>
            <a:r>
              <a:rPr lang="zh-TW" altLang="en-US" sz="1600" dirty="0">
                <a:solidFill>
                  <a:srgbClr val="6B0001"/>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altLang="zh-TW"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6B0001"/>
                </a:solidFill>
                <a:latin typeface="Consolas" panose="020B0609020204030204" pitchFamily="49" charset="0"/>
                <a:cs typeface="Consolas" panose="020B0609020204030204" pitchFamily="49" charset="0"/>
              </a:rPr>
              <a:t>AddEdg</a:t>
            </a:r>
            <a:r>
              <a:rPr lang="en-US" altLang="zh-TW" sz="1600" dirty="0" err="1">
                <a:solidFill>
                  <a:srgbClr val="6B0001"/>
                </a:solidFill>
                <a:latin typeface="Consolas" panose="020B0609020204030204" pitchFamily="49" charset="0"/>
                <a:cs typeface="Consolas" panose="020B0609020204030204" pitchFamily="49" charset="0"/>
              </a:rPr>
              <a:t>es</a:t>
            </a:r>
            <a:r>
              <a:rPr lang="en-US" altLang="zh-TW" sz="1600" dirty="0">
                <a:solidFill>
                  <a:srgbClr val="6B0001"/>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4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DX))</a:t>
            </a:r>
          </a:p>
          <a:p>
            <a:pPr>
              <a:buClr>
                <a:schemeClr val="lt2"/>
              </a:buClr>
              <a:buSzPts val="1700"/>
            </a:pPr>
            <a:r>
              <a:rPr lang="en-US" sz="1600" dirty="0">
                <a:latin typeface="Consolas" panose="020B0609020204030204" pitchFamily="49" charset="0"/>
                <a:cs typeface="Consolas" panose="020B0609020204030204" pitchFamily="49" charset="0"/>
              </a:rPr>
              <a:t>5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DX),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WB))</a:t>
            </a:r>
          </a:p>
          <a:p>
            <a:pPr>
              <a:buClr>
                <a:schemeClr val="lt2"/>
              </a:buClr>
              <a:buSzPts val="1700"/>
            </a:pPr>
            <a:r>
              <a:rPr lang="en-US" sz="1600" dirty="0">
                <a:latin typeface="Consolas" panose="020B0609020204030204" pitchFamily="49" charset="0"/>
                <a:cs typeface="Consolas" panose="020B0609020204030204" pitchFamily="49" charset="0"/>
              </a:rPr>
              <a:t>6 ....]</a:t>
            </a:r>
          </a:p>
          <a:p>
            <a:pPr>
              <a:buClr>
                <a:schemeClr val="lt2"/>
              </a:buClr>
              <a:buSzPts val="1700"/>
            </a:pPr>
            <a:r>
              <a:rPr lang="en-US" sz="1600" dirty="0">
                <a:latin typeface="Consolas" panose="020B0609020204030204" pitchFamily="49" charset="0"/>
                <a:cs typeface="Consolas" panose="020B0609020204030204" pitchFamily="49" charset="0"/>
              </a:rPr>
              <a:t>7 ...</a:t>
            </a:r>
          </a:p>
        </p:txBody>
      </p:sp>
      <p:grpSp>
        <p:nvGrpSpPr>
          <p:cNvPr id="14" name="Group 13">
            <a:extLst>
              <a:ext uri="{FF2B5EF4-FFF2-40B4-BE49-F238E27FC236}">
                <a16:creationId xmlns:a16="http://schemas.microsoft.com/office/drawing/2014/main" id="{9CB58C16-AAD4-F8AF-CF44-B43E315BF626}"/>
              </a:ext>
            </a:extLst>
          </p:cNvPr>
          <p:cNvGrpSpPr/>
          <p:nvPr/>
        </p:nvGrpSpPr>
        <p:grpSpPr>
          <a:xfrm>
            <a:off x="3125027" y="2707668"/>
            <a:ext cx="1105640" cy="542006"/>
            <a:chOff x="3167178" y="2698058"/>
            <a:chExt cx="1105640" cy="542006"/>
          </a:xfrm>
        </p:grpSpPr>
        <p:cxnSp>
          <p:nvCxnSpPr>
            <p:cNvPr id="9" name="Straight Arrow Connector 8">
              <a:extLst>
                <a:ext uri="{FF2B5EF4-FFF2-40B4-BE49-F238E27FC236}">
                  <a16:creationId xmlns:a16="http://schemas.microsoft.com/office/drawing/2014/main" id="{21549A06-CE01-66AB-9BCD-ABB603AA6BAE}"/>
                </a:ext>
              </a:extLst>
            </p:cNvPr>
            <p:cNvCxnSpPr>
              <a:cxnSpLocks/>
            </p:cNvCxnSpPr>
            <p:nvPr/>
          </p:nvCxnSpPr>
          <p:spPr>
            <a:xfrm flipV="1">
              <a:off x="3167178" y="3237714"/>
              <a:ext cx="1105640" cy="2350"/>
            </a:xfrm>
            <a:prstGeom prst="straightConnector1">
              <a:avLst/>
            </a:prstGeom>
            <a:ln w="38100">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2" name="Graphic 11" descr="Programmer male with solid fill">
              <a:extLst>
                <a:ext uri="{FF2B5EF4-FFF2-40B4-BE49-F238E27FC236}">
                  <a16:creationId xmlns:a16="http://schemas.microsoft.com/office/drawing/2014/main" id="{D6538634-6412-37AC-430B-E6E2DE8D40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10029" y="2698058"/>
              <a:ext cx="485727" cy="485727"/>
            </a:xfrm>
            <a:prstGeom prst="rect">
              <a:avLst/>
            </a:prstGeom>
          </p:spPr>
        </p:pic>
      </p:grpSp>
      <p:grpSp>
        <p:nvGrpSpPr>
          <p:cNvPr id="27" name="Group 26">
            <a:extLst>
              <a:ext uri="{FF2B5EF4-FFF2-40B4-BE49-F238E27FC236}">
                <a16:creationId xmlns:a16="http://schemas.microsoft.com/office/drawing/2014/main" id="{B5B36F39-02F2-D2A0-DDE2-782275CA0A71}"/>
              </a:ext>
            </a:extLst>
          </p:cNvPr>
          <p:cNvGrpSpPr/>
          <p:nvPr/>
        </p:nvGrpSpPr>
        <p:grpSpPr>
          <a:xfrm>
            <a:off x="3167178" y="3903420"/>
            <a:ext cx="2344165" cy="972406"/>
            <a:chOff x="3167178" y="3903420"/>
            <a:chExt cx="2344165" cy="972406"/>
          </a:xfrm>
        </p:grpSpPr>
        <p:grpSp>
          <p:nvGrpSpPr>
            <p:cNvPr id="18" name="Group 17">
              <a:extLst>
                <a:ext uri="{FF2B5EF4-FFF2-40B4-BE49-F238E27FC236}">
                  <a16:creationId xmlns:a16="http://schemas.microsoft.com/office/drawing/2014/main" id="{5E3C08A5-ED09-D888-BE3A-F8138171080F}"/>
                </a:ext>
              </a:extLst>
            </p:cNvPr>
            <p:cNvGrpSpPr/>
            <p:nvPr/>
          </p:nvGrpSpPr>
          <p:grpSpPr>
            <a:xfrm>
              <a:off x="3733672" y="4206304"/>
              <a:ext cx="1777671" cy="669522"/>
              <a:chOff x="7016036" y="4624742"/>
              <a:chExt cx="1777671" cy="669522"/>
            </a:xfrm>
          </p:grpSpPr>
          <p:sp>
            <p:nvSpPr>
              <p:cNvPr id="19" name="Rounded Rectangle 18">
                <a:extLst>
                  <a:ext uri="{FF2B5EF4-FFF2-40B4-BE49-F238E27FC236}">
                    <a16:creationId xmlns:a16="http://schemas.microsoft.com/office/drawing/2014/main" id="{7CEFA5C1-D00A-0196-53E2-800A73993CB4}"/>
                  </a:ext>
                </a:extLst>
              </p:cNvPr>
              <p:cNvSpPr/>
              <p:nvPr/>
            </p:nvSpPr>
            <p:spPr>
              <a:xfrm>
                <a:off x="7016036" y="4624742"/>
                <a:ext cx="1777671" cy="66952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400" dirty="0" err="1"/>
                  <a:t>rtl</a:t>
                </a:r>
                <a:r>
                  <a:rPr lang="el-GR" sz="2400" dirty="0"/>
                  <a:t>μ</a:t>
                </a:r>
                <a:r>
                  <a:rPr lang="en-US" sz="2400" dirty="0"/>
                  <a:t>spec</a:t>
                </a:r>
                <a:r>
                  <a:rPr lang="en-US" sz="2400" baseline="30000" dirty="0"/>
                  <a:t>1</a:t>
                </a:r>
              </a:p>
            </p:txBody>
          </p:sp>
          <p:pic>
            <p:nvPicPr>
              <p:cNvPr id="20" name="Graphic 19" descr="Key with solid fill">
                <a:extLst>
                  <a:ext uri="{FF2B5EF4-FFF2-40B4-BE49-F238E27FC236}">
                    <a16:creationId xmlns:a16="http://schemas.microsoft.com/office/drawing/2014/main" id="{F2C59C70-FC68-8C0A-C280-B062246653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7024344" y="4642988"/>
                <a:ext cx="608042" cy="608042"/>
              </a:xfrm>
              <a:prstGeom prst="rect">
                <a:avLst/>
              </a:prstGeom>
            </p:spPr>
          </p:pic>
        </p:grpSp>
        <p:cxnSp>
          <p:nvCxnSpPr>
            <p:cNvPr id="21" name="Straight Arrow Connector 20">
              <a:extLst>
                <a:ext uri="{FF2B5EF4-FFF2-40B4-BE49-F238E27FC236}">
                  <a16:creationId xmlns:a16="http://schemas.microsoft.com/office/drawing/2014/main" id="{145F5220-0CEC-4567-0001-29337B17048A}"/>
                </a:ext>
              </a:extLst>
            </p:cNvPr>
            <p:cNvCxnSpPr>
              <a:cxnSpLocks/>
              <a:endCxn id="20" idx="0"/>
            </p:cNvCxnSpPr>
            <p:nvPr/>
          </p:nvCxnSpPr>
          <p:spPr>
            <a:xfrm>
              <a:off x="3167178" y="4528570"/>
              <a:ext cx="574802" cy="1"/>
            </a:xfrm>
            <a:prstGeom prst="straightConnector1">
              <a:avLst/>
            </a:pr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8B1F07A-2D00-2707-ECFE-B5466C4C1D83}"/>
                </a:ext>
              </a:extLst>
            </p:cNvPr>
            <p:cNvCxnSpPr>
              <a:cxnSpLocks/>
              <a:stCxn id="19" idx="0"/>
              <a:endCxn id="174" idx="2"/>
            </p:cNvCxnSpPr>
            <p:nvPr/>
          </p:nvCxnSpPr>
          <p:spPr>
            <a:xfrm flipV="1">
              <a:off x="4622508" y="3903420"/>
              <a:ext cx="3144" cy="302884"/>
            </a:xfrm>
            <a:prstGeom prst="straightConnector1">
              <a:avLst/>
            </a:pr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CB14A105-1401-7E94-541B-86957605D215}"/>
              </a:ext>
            </a:extLst>
          </p:cNvPr>
          <p:cNvSpPr/>
          <p:nvPr/>
        </p:nvSpPr>
        <p:spPr>
          <a:xfrm>
            <a:off x="773162" y="3034751"/>
            <a:ext cx="499322" cy="1097236"/>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600" b="1">
              <a:solidFill>
                <a:schemeClr val="bg2">
                  <a:lumMod val="90000"/>
                </a:schemeClr>
              </a:solidFill>
              <a:latin typeface="Consolas" panose="020B0609020204030204" pitchFamily="49" charset="0"/>
              <a:cs typeface="Consolas" panose="020B0609020204030204" pitchFamily="49" charset="0"/>
            </a:endParaRPr>
          </a:p>
        </p:txBody>
      </p:sp>
      <p:sp>
        <p:nvSpPr>
          <p:cNvPr id="6" name="Rectangle 5">
            <a:extLst>
              <a:ext uri="{FF2B5EF4-FFF2-40B4-BE49-F238E27FC236}">
                <a16:creationId xmlns:a16="http://schemas.microsoft.com/office/drawing/2014/main" id="{724E99CE-31DF-4915-2700-FE3ECF52E8B9}"/>
              </a:ext>
            </a:extLst>
          </p:cNvPr>
          <p:cNvSpPr/>
          <p:nvPr/>
        </p:nvSpPr>
        <p:spPr>
          <a:xfrm>
            <a:off x="862185" y="3106235"/>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IF</a:t>
            </a:r>
          </a:p>
        </p:txBody>
      </p:sp>
      <p:sp>
        <p:nvSpPr>
          <p:cNvPr id="8" name="Rectangle 7">
            <a:extLst>
              <a:ext uri="{FF2B5EF4-FFF2-40B4-BE49-F238E27FC236}">
                <a16:creationId xmlns:a16="http://schemas.microsoft.com/office/drawing/2014/main" id="{CF4DE9DC-FD11-B453-BAD7-F8261E7A8A8E}"/>
              </a:ext>
            </a:extLst>
          </p:cNvPr>
          <p:cNvSpPr/>
          <p:nvPr/>
        </p:nvSpPr>
        <p:spPr>
          <a:xfrm>
            <a:off x="900247" y="4216648"/>
            <a:ext cx="1928179" cy="28004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arbiter</a:t>
            </a:r>
          </a:p>
        </p:txBody>
      </p:sp>
      <p:sp>
        <p:nvSpPr>
          <p:cNvPr id="10" name="Rounded Rectangle 9">
            <a:extLst>
              <a:ext uri="{FF2B5EF4-FFF2-40B4-BE49-F238E27FC236}">
                <a16:creationId xmlns:a16="http://schemas.microsoft.com/office/drawing/2014/main" id="{084E38B6-0A7B-3154-F013-CEAF2B946CE0}"/>
              </a:ext>
            </a:extLst>
          </p:cNvPr>
          <p:cNvSpPr/>
          <p:nvPr/>
        </p:nvSpPr>
        <p:spPr>
          <a:xfrm>
            <a:off x="1399963" y="4560449"/>
            <a:ext cx="928746" cy="280046"/>
          </a:xfrm>
          <a:prstGeom prst="roundRect">
            <a:avLst>
              <a:gd name="adj" fmla="val 0"/>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mem</a:t>
            </a:r>
          </a:p>
        </p:txBody>
      </p:sp>
      <p:cxnSp>
        <p:nvCxnSpPr>
          <p:cNvPr id="11" name="Straight Connector 10">
            <a:extLst>
              <a:ext uri="{FF2B5EF4-FFF2-40B4-BE49-F238E27FC236}">
                <a16:creationId xmlns:a16="http://schemas.microsoft.com/office/drawing/2014/main" id="{09383D70-FF00-162F-224F-6F87F9A00889}"/>
              </a:ext>
            </a:extLst>
          </p:cNvPr>
          <p:cNvCxnSpPr>
            <a:cxnSpLocks/>
          </p:cNvCxnSpPr>
          <p:nvPr/>
        </p:nvCxnSpPr>
        <p:spPr>
          <a:xfrm>
            <a:off x="1586595" y="4131320"/>
            <a:ext cx="0" cy="85328"/>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6C6F60-5C70-7AA3-1664-9B5EB6334B87}"/>
              </a:ext>
            </a:extLst>
          </p:cNvPr>
          <p:cNvCxnSpPr>
            <a:cxnSpLocks/>
          </p:cNvCxnSpPr>
          <p:nvPr/>
        </p:nvCxnSpPr>
        <p:spPr>
          <a:xfrm>
            <a:off x="1022823" y="4131987"/>
            <a:ext cx="0" cy="92282"/>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C8D657-442B-C8BF-9630-07D7CF4015E5}"/>
              </a:ext>
            </a:extLst>
          </p:cNvPr>
          <p:cNvCxnSpPr>
            <a:cxnSpLocks/>
            <a:endCxn id="10" idx="0"/>
          </p:cNvCxnSpPr>
          <p:nvPr/>
        </p:nvCxnSpPr>
        <p:spPr>
          <a:xfrm flipH="1">
            <a:off x="1864336" y="4496694"/>
            <a:ext cx="1" cy="63755"/>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7A38EF3-EE8B-FDDA-0B06-38C82F737F65}"/>
              </a:ext>
            </a:extLst>
          </p:cNvPr>
          <p:cNvSpPr/>
          <p:nvPr/>
        </p:nvSpPr>
        <p:spPr>
          <a:xfrm>
            <a:off x="862185" y="3445956"/>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DX</a:t>
            </a:r>
          </a:p>
        </p:txBody>
      </p:sp>
      <p:cxnSp>
        <p:nvCxnSpPr>
          <p:cNvPr id="17" name="Straight Connector 16">
            <a:extLst>
              <a:ext uri="{FF2B5EF4-FFF2-40B4-BE49-F238E27FC236}">
                <a16:creationId xmlns:a16="http://schemas.microsoft.com/office/drawing/2014/main" id="{3AFBF153-9024-66FE-3F29-627EDA99A0BB}"/>
              </a:ext>
            </a:extLst>
          </p:cNvPr>
          <p:cNvCxnSpPr>
            <a:cxnSpLocks/>
          </p:cNvCxnSpPr>
          <p:nvPr/>
        </p:nvCxnSpPr>
        <p:spPr>
          <a:xfrm>
            <a:off x="1026228" y="3381063"/>
            <a:ext cx="0" cy="64893"/>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669020B-7EF0-D8C7-CF9C-BD11309FFFAC}"/>
              </a:ext>
            </a:extLst>
          </p:cNvPr>
          <p:cNvSpPr/>
          <p:nvPr/>
        </p:nvSpPr>
        <p:spPr>
          <a:xfrm>
            <a:off x="862185" y="3788194"/>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WB</a:t>
            </a:r>
          </a:p>
        </p:txBody>
      </p:sp>
      <p:cxnSp>
        <p:nvCxnSpPr>
          <p:cNvPr id="23" name="Straight Connector 22">
            <a:extLst>
              <a:ext uri="{FF2B5EF4-FFF2-40B4-BE49-F238E27FC236}">
                <a16:creationId xmlns:a16="http://schemas.microsoft.com/office/drawing/2014/main" id="{E8B4BD89-497A-2058-8146-9D6436D9B16A}"/>
              </a:ext>
            </a:extLst>
          </p:cNvPr>
          <p:cNvCxnSpPr>
            <a:cxnSpLocks/>
          </p:cNvCxnSpPr>
          <p:nvPr/>
        </p:nvCxnSpPr>
        <p:spPr>
          <a:xfrm>
            <a:off x="1026228" y="3720783"/>
            <a:ext cx="0" cy="67410"/>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9E9BE8-1632-4119-3872-4C07B33C56C1}"/>
              </a:ext>
            </a:extLst>
          </p:cNvPr>
          <p:cNvSpPr/>
          <p:nvPr/>
        </p:nvSpPr>
        <p:spPr>
          <a:xfrm>
            <a:off x="1336934"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2">
                  <a:lumMod val="90000"/>
                </a:schemeClr>
              </a:solidFill>
              <a:latin typeface="Consolas" panose="020B0609020204030204" pitchFamily="49" charset="0"/>
              <a:cs typeface="Consolas" panose="020B0609020204030204" pitchFamily="49" charset="0"/>
            </a:endParaRPr>
          </a:p>
        </p:txBody>
      </p:sp>
      <p:sp>
        <p:nvSpPr>
          <p:cNvPr id="26" name="Rectangle 25">
            <a:extLst>
              <a:ext uri="{FF2B5EF4-FFF2-40B4-BE49-F238E27FC236}">
                <a16:creationId xmlns:a16="http://schemas.microsoft.com/office/drawing/2014/main" id="{5028D514-7EFF-AECE-1519-552A755E36A3}"/>
              </a:ext>
            </a:extLst>
          </p:cNvPr>
          <p:cNvSpPr/>
          <p:nvPr/>
        </p:nvSpPr>
        <p:spPr>
          <a:xfrm>
            <a:off x="1425957"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IF</a:t>
            </a:r>
          </a:p>
        </p:txBody>
      </p:sp>
      <p:sp>
        <p:nvSpPr>
          <p:cNvPr id="28" name="Rectangle 27">
            <a:extLst>
              <a:ext uri="{FF2B5EF4-FFF2-40B4-BE49-F238E27FC236}">
                <a16:creationId xmlns:a16="http://schemas.microsoft.com/office/drawing/2014/main" id="{0BFE0735-6306-AA3F-F2A9-928BCAFE4795}"/>
              </a:ext>
            </a:extLst>
          </p:cNvPr>
          <p:cNvSpPr/>
          <p:nvPr/>
        </p:nvSpPr>
        <p:spPr>
          <a:xfrm>
            <a:off x="1425957"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DX</a:t>
            </a:r>
          </a:p>
        </p:txBody>
      </p:sp>
      <p:cxnSp>
        <p:nvCxnSpPr>
          <p:cNvPr id="29" name="Straight Connector 28">
            <a:extLst>
              <a:ext uri="{FF2B5EF4-FFF2-40B4-BE49-F238E27FC236}">
                <a16:creationId xmlns:a16="http://schemas.microsoft.com/office/drawing/2014/main" id="{2DCF153E-A782-A1BC-89A6-604F85863FD5}"/>
              </a:ext>
            </a:extLst>
          </p:cNvPr>
          <p:cNvCxnSpPr>
            <a:cxnSpLocks/>
          </p:cNvCxnSpPr>
          <p:nvPr/>
        </p:nvCxnSpPr>
        <p:spPr>
          <a:xfrm>
            <a:off x="1590000"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4725CA-13B1-431C-5830-9F48738B0192}"/>
              </a:ext>
            </a:extLst>
          </p:cNvPr>
          <p:cNvSpPr/>
          <p:nvPr/>
        </p:nvSpPr>
        <p:spPr>
          <a:xfrm>
            <a:off x="1425957"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WB</a:t>
            </a:r>
          </a:p>
        </p:txBody>
      </p:sp>
      <p:cxnSp>
        <p:nvCxnSpPr>
          <p:cNvPr id="31" name="Straight Connector 30">
            <a:extLst>
              <a:ext uri="{FF2B5EF4-FFF2-40B4-BE49-F238E27FC236}">
                <a16:creationId xmlns:a16="http://schemas.microsoft.com/office/drawing/2014/main" id="{271A518A-23CF-0665-08F7-5E4B9B69CE55}"/>
              </a:ext>
            </a:extLst>
          </p:cNvPr>
          <p:cNvCxnSpPr>
            <a:cxnSpLocks/>
          </p:cNvCxnSpPr>
          <p:nvPr/>
        </p:nvCxnSpPr>
        <p:spPr>
          <a:xfrm>
            <a:off x="1590000"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F49FDA-78BA-282F-63A4-BC9765321091}"/>
              </a:ext>
            </a:extLst>
          </p:cNvPr>
          <p:cNvCxnSpPr>
            <a:cxnSpLocks/>
          </p:cNvCxnSpPr>
          <p:nvPr/>
        </p:nvCxnSpPr>
        <p:spPr>
          <a:xfrm>
            <a:off x="2147686"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9412747-D8B2-04FD-3AB5-D5C27FF036B8}"/>
              </a:ext>
            </a:extLst>
          </p:cNvPr>
          <p:cNvSpPr/>
          <p:nvPr/>
        </p:nvSpPr>
        <p:spPr>
          <a:xfrm>
            <a:off x="189802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2">
                  <a:lumMod val="90000"/>
                </a:schemeClr>
              </a:solidFill>
              <a:latin typeface="Consolas" panose="020B0609020204030204" pitchFamily="49" charset="0"/>
              <a:cs typeface="Consolas" panose="020B0609020204030204" pitchFamily="49" charset="0"/>
            </a:endParaRPr>
          </a:p>
        </p:txBody>
      </p:sp>
      <p:sp>
        <p:nvSpPr>
          <p:cNvPr id="34" name="Rectangle 33">
            <a:extLst>
              <a:ext uri="{FF2B5EF4-FFF2-40B4-BE49-F238E27FC236}">
                <a16:creationId xmlns:a16="http://schemas.microsoft.com/office/drawing/2014/main" id="{8AD0F075-8810-AA4B-02E6-CB9B41899A10}"/>
              </a:ext>
            </a:extLst>
          </p:cNvPr>
          <p:cNvSpPr/>
          <p:nvPr/>
        </p:nvSpPr>
        <p:spPr>
          <a:xfrm>
            <a:off x="1987048"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IF</a:t>
            </a:r>
          </a:p>
        </p:txBody>
      </p:sp>
      <p:sp>
        <p:nvSpPr>
          <p:cNvPr id="35" name="Rectangle 34">
            <a:extLst>
              <a:ext uri="{FF2B5EF4-FFF2-40B4-BE49-F238E27FC236}">
                <a16:creationId xmlns:a16="http://schemas.microsoft.com/office/drawing/2014/main" id="{77A42865-4748-84A2-F522-FAFABA7429F9}"/>
              </a:ext>
            </a:extLst>
          </p:cNvPr>
          <p:cNvSpPr/>
          <p:nvPr/>
        </p:nvSpPr>
        <p:spPr>
          <a:xfrm>
            <a:off x="1987048"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DX</a:t>
            </a:r>
          </a:p>
        </p:txBody>
      </p:sp>
      <p:cxnSp>
        <p:nvCxnSpPr>
          <p:cNvPr id="36" name="Straight Connector 35">
            <a:extLst>
              <a:ext uri="{FF2B5EF4-FFF2-40B4-BE49-F238E27FC236}">
                <a16:creationId xmlns:a16="http://schemas.microsoft.com/office/drawing/2014/main" id="{63B8A547-4FB5-78AD-EA54-70A017B4C86A}"/>
              </a:ext>
            </a:extLst>
          </p:cNvPr>
          <p:cNvCxnSpPr>
            <a:cxnSpLocks/>
          </p:cNvCxnSpPr>
          <p:nvPr/>
        </p:nvCxnSpPr>
        <p:spPr>
          <a:xfrm>
            <a:off x="2151091"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14D079D-E708-4744-487E-4B6F5CB612EE}"/>
              </a:ext>
            </a:extLst>
          </p:cNvPr>
          <p:cNvSpPr/>
          <p:nvPr/>
        </p:nvSpPr>
        <p:spPr>
          <a:xfrm>
            <a:off x="1987048"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WB</a:t>
            </a:r>
          </a:p>
        </p:txBody>
      </p:sp>
      <p:cxnSp>
        <p:nvCxnSpPr>
          <p:cNvPr id="38" name="Straight Connector 37">
            <a:extLst>
              <a:ext uri="{FF2B5EF4-FFF2-40B4-BE49-F238E27FC236}">
                <a16:creationId xmlns:a16="http://schemas.microsoft.com/office/drawing/2014/main" id="{9997095F-2B21-91F8-7EC5-B309090D1CC6}"/>
              </a:ext>
            </a:extLst>
          </p:cNvPr>
          <p:cNvCxnSpPr>
            <a:cxnSpLocks/>
          </p:cNvCxnSpPr>
          <p:nvPr/>
        </p:nvCxnSpPr>
        <p:spPr>
          <a:xfrm>
            <a:off x="2151091"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63A2C43-EC0C-515C-244C-F883BAD29DD3}"/>
              </a:ext>
            </a:extLst>
          </p:cNvPr>
          <p:cNvCxnSpPr>
            <a:cxnSpLocks/>
          </p:cNvCxnSpPr>
          <p:nvPr/>
        </p:nvCxnSpPr>
        <p:spPr>
          <a:xfrm>
            <a:off x="2714817"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20DC945-5F7B-832C-2FB0-1B01CFD54E68}"/>
              </a:ext>
            </a:extLst>
          </p:cNvPr>
          <p:cNvSpPr/>
          <p:nvPr/>
        </p:nvSpPr>
        <p:spPr>
          <a:xfrm>
            <a:off x="246515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65000"/>
                </a:schemeClr>
              </a:solidFill>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E87F236D-A596-1BB2-56E6-4B20597C4C0D}"/>
              </a:ext>
            </a:extLst>
          </p:cNvPr>
          <p:cNvSpPr/>
          <p:nvPr/>
        </p:nvSpPr>
        <p:spPr>
          <a:xfrm>
            <a:off x="2554179"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IF</a:t>
            </a:r>
          </a:p>
        </p:txBody>
      </p:sp>
      <p:sp>
        <p:nvSpPr>
          <p:cNvPr id="42" name="Rectangle 41">
            <a:extLst>
              <a:ext uri="{FF2B5EF4-FFF2-40B4-BE49-F238E27FC236}">
                <a16:creationId xmlns:a16="http://schemas.microsoft.com/office/drawing/2014/main" id="{37011489-DA9C-3A59-1492-6B9C4F2055CF}"/>
              </a:ext>
            </a:extLst>
          </p:cNvPr>
          <p:cNvSpPr/>
          <p:nvPr/>
        </p:nvSpPr>
        <p:spPr>
          <a:xfrm>
            <a:off x="2554179"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DX</a:t>
            </a:r>
          </a:p>
        </p:txBody>
      </p:sp>
      <p:cxnSp>
        <p:nvCxnSpPr>
          <p:cNvPr id="43" name="Straight Connector 42">
            <a:extLst>
              <a:ext uri="{FF2B5EF4-FFF2-40B4-BE49-F238E27FC236}">
                <a16:creationId xmlns:a16="http://schemas.microsoft.com/office/drawing/2014/main" id="{3612D540-BB1F-3254-6E33-D8942EB2EBA7}"/>
              </a:ext>
            </a:extLst>
          </p:cNvPr>
          <p:cNvCxnSpPr>
            <a:cxnSpLocks/>
          </p:cNvCxnSpPr>
          <p:nvPr/>
        </p:nvCxnSpPr>
        <p:spPr>
          <a:xfrm>
            <a:off x="2718222"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E0DC1C81-561F-CFB6-CEBF-90475DC480AA}"/>
              </a:ext>
            </a:extLst>
          </p:cNvPr>
          <p:cNvSpPr/>
          <p:nvPr/>
        </p:nvSpPr>
        <p:spPr>
          <a:xfrm>
            <a:off x="2554179"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WB</a:t>
            </a:r>
          </a:p>
        </p:txBody>
      </p:sp>
      <p:cxnSp>
        <p:nvCxnSpPr>
          <p:cNvPr id="45" name="Straight Connector 44">
            <a:extLst>
              <a:ext uri="{FF2B5EF4-FFF2-40B4-BE49-F238E27FC236}">
                <a16:creationId xmlns:a16="http://schemas.microsoft.com/office/drawing/2014/main" id="{B69FB9BF-AD83-6057-A748-688305027144}"/>
              </a:ext>
            </a:extLst>
          </p:cNvPr>
          <p:cNvCxnSpPr>
            <a:cxnSpLocks/>
          </p:cNvCxnSpPr>
          <p:nvPr/>
        </p:nvCxnSpPr>
        <p:spPr>
          <a:xfrm>
            <a:off x="2718222"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926D1C7-FE19-6585-702F-6D8F118C30F5}"/>
              </a:ext>
            </a:extLst>
          </p:cNvPr>
          <p:cNvSpPr txBox="1"/>
          <p:nvPr/>
        </p:nvSpPr>
        <p:spPr>
          <a:xfrm>
            <a:off x="738514" y="4875826"/>
            <a:ext cx="2195483" cy="369332"/>
          </a:xfrm>
          <a:prstGeom prst="rect">
            <a:avLst/>
          </a:prstGeom>
          <a:noFill/>
        </p:spPr>
        <p:txBody>
          <a:bodyPr wrap="square" rtlCol="0">
            <a:spAutoFit/>
          </a:bodyPr>
          <a:lstStyle/>
          <a:p>
            <a:pPr algn="ctr"/>
            <a:r>
              <a:rPr lang="en-TW">
                <a:solidFill>
                  <a:schemeClr val="bg2">
                    <a:lumMod val="90000"/>
                  </a:schemeClr>
                </a:solidFill>
                <a:latin typeface="Calibri" panose="020F0502020204030204" pitchFamily="34" charset="0"/>
                <a:cs typeface="Calibri" panose="020F0502020204030204" pitchFamily="34" charset="0"/>
              </a:rPr>
              <a:t>RISC-V </a:t>
            </a:r>
            <a:r>
              <a:rPr lang="en-US">
                <a:solidFill>
                  <a:schemeClr val="bg2">
                    <a:lumMod val="90000"/>
                  </a:schemeClr>
                </a:solidFill>
                <a:latin typeface="Calibri" panose="020F0502020204030204" pitchFamily="34" charset="0"/>
                <a:cs typeface="Calibri" panose="020F0502020204030204" pitchFamily="34" charset="0"/>
              </a:rPr>
              <a:t>multi-V-scale</a:t>
            </a:r>
            <a:r>
              <a:rPr lang="en-TW" baseline="30000">
                <a:solidFill>
                  <a:schemeClr val="bg2">
                    <a:lumMod val="90000"/>
                  </a:schemeClr>
                </a:solidFill>
                <a:latin typeface="Calibri" panose="020F0502020204030204" pitchFamily="34" charset="0"/>
                <a:cs typeface="Calibri" panose="020F0502020204030204" pitchFamily="34" charset="0"/>
              </a:rPr>
              <a:t>3</a:t>
            </a:r>
            <a:r>
              <a:rPr lang="en-TW">
                <a:solidFill>
                  <a:schemeClr val="bg2">
                    <a:lumMod val="90000"/>
                  </a:schemeClr>
                </a:solidFill>
                <a:latin typeface="Calibri" panose="020F0502020204030204" pitchFamily="34" charset="0"/>
                <a:cs typeface="Calibri" panose="020F0502020204030204" pitchFamily="34" charset="0"/>
              </a:rPr>
              <a:t> </a:t>
            </a:r>
          </a:p>
        </p:txBody>
      </p:sp>
      <p:sp>
        <p:nvSpPr>
          <p:cNvPr id="49" name="Slide Number Placeholder 48">
            <a:extLst>
              <a:ext uri="{FF2B5EF4-FFF2-40B4-BE49-F238E27FC236}">
                <a16:creationId xmlns:a16="http://schemas.microsoft.com/office/drawing/2014/main" id="{A77577A0-4A2B-8F54-A0DF-201EE517D287}"/>
              </a:ext>
            </a:extLst>
          </p:cNvPr>
          <p:cNvSpPr>
            <a:spLocks noGrp="1"/>
          </p:cNvSpPr>
          <p:nvPr>
            <p:ph type="sldNum" sz="quarter" idx="12"/>
          </p:nvPr>
        </p:nvSpPr>
        <p:spPr/>
        <p:txBody>
          <a:bodyPr/>
          <a:lstStyle/>
          <a:p>
            <a:fld id="{186D1076-08C5-B746-80BB-11C7C595E7F3}" type="slidenum">
              <a:rPr lang="en-US" smtClean="0"/>
              <a:t>12</a:t>
            </a:fld>
            <a:endParaRPr lang="en-US" dirty="0"/>
          </a:p>
        </p:txBody>
      </p:sp>
      <p:sp>
        <p:nvSpPr>
          <p:cNvPr id="50" name="Rounded Rectangle 49">
            <a:extLst>
              <a:ext uri="{FF2B5EF4-FFF2-40B4-BE49-F238E27FC236}">
                <a16:creationId xmlns:a16="http://schemas.microsoft.com/office/drawing/2014/main" id="{CE68B0F0-7DFF-61FD-DC9F-FD7C11C48967}"/>
              </a:ext>
            </a:extLst>
          </p:cNvPr>
          <p:cNvSpPr/>
          <p:nvPr/>
        </p:nvSpPr>
        <p:spPr>
          <a:xfrm>
            <a:off x="1470512" y="1858611"/>
            <a:ext cx="3027618" cy="1074323"/>
          </a:xfrm>
          <a:prstGeom prst="roundRect">
            <a:avLst/>
          </a:prstGeom>
          <a:noFill/>
          <a:ln>
            <a:noFill/>
          </a:ln>
        </p:spPr>
        <p:style>
          <a:lnRef idx="2">
            <a:schemeClr val="dk1"/>
          </a:lnRef>
          <a:fillRef idx="1">
            <a:schemeClr val="lt1"/>
          </a:fillRef>
          <a:effectRef idx="0">
            <a:schemeClr val="dk1"/>
          </a:effectRef>
          <a:fontRef idx="minor">
            <a:schemeClr val="dk1"/>
          </a:fontRef>
        </p:style>
        <p:txBody>
          <a:bodyPr bIns="0" rtlCol="0" anchor="b"/>
          <a:lstStyle/>
          <a:p>
            <a:pPr algn="ctr"/>
            <a:r>
              <a:rPr lang="en-TW">
                <a:solidFill>
                  <a:schemeClr val="bg1">
                    <a:lumMod val="75000"/>
                  </a:schemeClr>
                </a:solidFill>
                <a:latin typeface="Calibri" panose="020F0502020204030204" pitchFamily="34" charset="0"/>
                <a:cs typeface="Calibri" panose="020F0502020204030204" pitchFamily="34" charset="0"/>
              </a:rPr>
              <a:t>Litmus test</a:t>
            </a:r>
          </a:p>
        </p:txBody>
      </p:sp>
      <p:graphicFrame>
        <p:nvGraphicFramePr>
          <p:cNvPr id="51" name="Table 14">
            <a:extLst>
              <a:ext uri="{FF2B5EF4-FFF2-40B4-BE49-F238E27FC236}">
                <a16:creationId xmlns:a16="http://schemas.microsoft.com/office/drawing/2014/main" id="{218C95FA-C6F8-76C7-31A2-1B4A5267B735}"/>
              </a:ext>
            </a:extLst>
          </p:cNvPr>
          <p:cNvGraphicFramePr>
            <a:graphicFrameLocks noGrp="1"/>
          </p:cNvGraphicFramePr>
          <p:nvPr>
            <p:extLst>
              <p:ext uri="{D42A27DB-BD31-4B8C-83A1-F6EECF244321}">
                <p14:modId xmlns:p14="http://schemas.microsoft.com/office/powerpoint/2010/main" val="4060461813"/>
              </p:ext>
            </p:extLst>
          </p:nvPr>
        </p:nvGraphicFramePr>
        <p:xfrm>
          <a:off x="588064" y="1233387"/>
          <a:ext cx="4819988" cy="1371600"/>
        </p:xfrm>
        <a:graphic>
          <a:graphicData uri="http://schemas.openxmlformats.org/drawingml/2006/table">
            <a:tbl>
              <a:tblPr firstRow="1" bandRow="1">
                <a:tableStyleId>{5C22544A-7EE6-4342-B048-85BDC9FD1C3A}</a:tableStyleId>
              </a:tblPr>
              <a:tblGrid>
                <a:gridCol w="2409994">
                  <a:extLst>
                    <a:ext uri="{9D8B030D-6E8A-4147-A177-3AD203B41FA5}">
                      <a16:colId xmlns:a16="http://schemas.microsoft.com/office/drawing/2014/main" val="2438790470"/>
                    </a:ext>
                  </a:extLst>
                </a:gridCol>
                <a:gridCol w="2409994">
                  <a:extLst>
                    <a:ext uri="{9D8B030D-6E8A-4147-A177-3AD203B41FA5}">
                      <a16:colId xmlns:a16="http://schemas.microsoft.com/office/drawing/2014/main" val="2095682981"/>
                    </a:ext>
                  </a:extLst>
                </a:gridCol>
              </a:tblGrid>
              <a:tr h="0">
                <a:tc gridSpan="2">
                  <a:txBody>
                    <a:bodyPr/>
                    <a:lstStyle/>
                    <a:p>
                      <a:pPr algn="ctr">
                        <a:lnSpc>
                          <a:spcPct val="100000"/>
                        </a:lnSpc>
                      </a:pPr>
                      <a:r>
                        <a:rPr lang="en-US" sz="1800" b="0" dirty="0">
                          <a:solidFill>
                            <a:schemeClr val="bg1">
                              <a:lumMod val="75000"/>
                            </a:schemeClr>
                          </a:solidFill>
                          <a:latin typeface="Consolas" panose="020B0609020204030204" pitchFamily="49" charset="0"/>
                          <a:cs typeface="Consolas" panose="020B0609020204030204" pitchFamily="49" charset="0"/>
                        </a:rPr>
                        <a:t>Initially x, y =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100000"/>
                        </a:lnSpc>
                      </a:pPr>
                      <a:endParaRPr lang="en-TW" sz="1800" b="0" dirty="0">
                        <a:solidFill>
                          <a:schemeClr val="tx1"/>
                        </a:solidFill>
                        <a:latin typeface="Consolas" panose="020B0609020204030204" pitchFamily="49" charset="0"/>
                        <a:cs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739685495"/>
                  </a:ext>
                </a:extLst>
              </a:tr>
              <a:tr h="236980">
                <a:tc>
                  <a:txBody>
                    <a:bodyPr/>
                    <a:lstStyle/>
                    <a:p>
                      <a:pPr algn="ctr">
                        <a:lnSpc>
                          <a:spcPct val="100000"/>
                        </a:lnSpc>
                      </a:pPr>
                      <a:r>
                        <a:rPr lang="en-TW" sz="1800" b="0" dirty="0">
                          <a:solidFill>
                            <a:schemeClr val="bg1">
                              <a:lumMod val="75000"/>
                            </a:schemeClr>
                          </a:solidFill>
                          <a:latin typeface="Consolas" panose="020B0609020204030204" pitchFamily="49" charset="0"/>
                          <a:cs typeface="Consolas" panose="020B0609020204030204" pitchFamily="49" charset="0"/>
                        </a:rPr>
                        <a:t>Core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0000"/>
                        </a:lnSpc>
                      </a:pPr>
                      <a:r>
                        <a:rPr lang="en-TW" sz="1800" b="0" dirty="0">
                          <a:solidFill>
                            <a:schemeClr val="bg1">
                              <a:lumMod val="75000"/>
                            </a:schemeClr>
                          </a:solidFill>
                          <a:latin typeface="Consolas" panose="020B0609020204030204" pitchFamily="49" charset="0"/>
                          <a:cs typeface="Consolas" panose="020B0609020204030204" pitchFamily="49" charset="0"/>
                        </a:rPr>
                        <a:t>Core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(i0) W[x]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(i1) W[y] =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(i2) R[y]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(i3) R[x] = 0;</a:t>
                      </a:r>
                      <a:endParaRPr lang="en-TW"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11663416"/>
                  </a:ext>
                </a:extLst>
              </a:tr>
            </a:tbl>
          </a:graphicData>
        </a:graphic>
      </p:graphicFrame>
      <p:grpSp>
        <p:nvGrpSpPr>
          <p:cNvPr id="7" name="Group 6">
            <a:extLst>
              <a:ext uri="{FF2B5EF4-FFF2-40B4-BE49-F238E27FC236}">
                <a16:creationId xmlns:a16="http://schemas.microsoft.com/office/drawing/2014/main" id="{632B2726-75FC-6C17-E26E-0DB08375A815}"/>
              </a:ext>
            </a:extLst>
          </p:cNvPr>
          <p:cNvGrpSpPr/>
          <p:nvPr/>
        </p:nvGrpSpPr>
        <p:grpSpPr>
          <a:xfrm>
            <a:off x="5641738" y="2911782"/>
            <a:ext cx="1698748" cy="905453"/>
            <a:chOff x="5641738" y="2911782"/>
            <a:chExt cx="1698748" cy="905453"/>
          </a:xfrm>
        </p:grpSpPr>
        <p:sp>
          <p:nvSpPr>
            <p:cNvPr id="53" name="Rounded Rectangle 52">
              <a:extLst>
                <a:ext uri="{FF2B5EF4-FFF2-40B4-BE49-F238E27FC236}">
                  <a16:creationId xmlns:a16="http://schemas.microsoft.com/office/drawing/2014/main" id="{6A0B8B13-ABF2-DC6D-F0E0-83B7B634378A}"/>
                </a:ext>
              </a:extLst>
            </p:cNvPr>
            <p:cNvSpPr/>
            <p:nvPr/>
          </p:nvSpPr>
          <p:spPr>
            <a:xfrm>
              <a:off x="5641738" y="3393711"/>
              <a:ext cx="1698748" cy="423524"/>
            </a:xfrm>
            <a:prstGeom prst="roundRect">
              <a:avLst/>
            </a:prstGeom>
            <a:noFill/>
            <a:ln w="2222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solidFill>
                </a:rPr>
                <a:t>Check Tools</a:t>
              </a:r>
            </a:p>
          </p:txBody>
        </p:sp>
        <p:pic>
          <p:nvPicPr>
            <p:cNvPr id="54" name="Graphic 53" descr="Magnifying glass with solid fill">
              <a:extLst>
                <a:ext uri="{FF2B5EF4-FFF2-40B4-BE49-F238E27FC236}">
                  <a16:creationId xmlns:a16="http://schemas.microsoft.com/office/drawing/2014/main" id="{12BA4F92-222D-79A7-664F-10CF0C2743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64483" y="2911782"/>
              <a:ext cx="488113" cy="488113"/>
            </a:xfrm>
            <a:prstGeom prst="rect">
              <a:avLst/>
            </a:prstGeom>
          </p:spPr>
        </p:pic>
      </p:grpSp>
      <p:grpSp>
        <p:nvGrpSpPr>
          <p:cNvPr id="55" name="Group 54">
            <a:extLst>
              <a:ext uri="{FF2B5EF4-FFF2-40B4-BE49-F238E27FC236}">
                <a16:creationId xmlns:a16="http://schemas.microsoft.com/office/drawing/2014/main" id="{E57AB227-732C-9D0A-C013-328A422A0FA9}"/>
              </a:ext>
            </a:extLst>
          </p:cNvPr>
          <p:cNvGrpSpPr/>
          <p:nvPr/>
        </p:nvGrpSpPr>
        <p:grpSpPr>
          <a:xfrm>
            <a:off x="4866963" y="1919187"/>
            <a:ext cx="2571381" cy="1330487"/>
            <a:chOff x="4866963" y="1919187"/>
            <a:chExt cx="2571381" cy="1330487"/>
          </a:xfrm>
        </p:grpSpPr>
        <p:cxnSp>
          <p:nvCxnSpPr>
            <p:cNvPr id="56" name="Elbow Connector 55">
              <a:extLst>
                <a:ext uri="{FF2B5EF4-FFF2-40B4-BE49-F238E27FC236}">
                  <a16:creationId xmlns:a16="http://schemas.microsoft.com/office/drawing/2014/main" id="{94126ABC-9249-8BC4-6F0F-7270479BB4D0}"/>
                </a:ext>
              </a:extLst>
            </p:cNvPr>
            <p:cNvCxnSpPr>
              <a:cxnSpLocks/>
              <a:stCxn id="54" idx="0"/>
            </p:cNvCxnSpPr>
            <p:nvPr/>
          </p:nvCxnSpPr>
          <p:spPr>
            <a:xfrm rot="16200000" flipV="1">
              <a:off x="5411999" y="1915241"/>
              <a:ext cx="992595" cy="1000488"/>
            </a:xfrm>
            <a:prstGeom prst="bentConnector2">
              <a:avLst/>
            </a:prstGeom>
            <a:ln w="25400" cap="rnd">
              <a:solidFill>
                <a:schemeClr val="bg1">
                  <a:lumMod val="75000"/>
                </a:schemeClr>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F949C3-FC24-FF69-648B-3B5F5F5F48AD}"/>
                </a:ext>
              </a:extLst>
            </p:cNvPr>
            <p:cNvCxnSpPr>
              <a:cxnSpLocks/>
            </p:cNvCxnSpPr>
            <p:nvPr/>
          </p:nvCxnSpPr>
          <p:spPr>
            <a:xfrm>
              <a:off x="4866963" y="3249674"/>
              <a:ext cx="1229037" cy="0"/>
            </a:xfrm>
            <a:prstGeom prst="straightConnector1">
              <a:avLst/>
            </a:prstGeom>
            <a:ln w="2540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A77720B-904F-6036-6B86-CC87E59D95C7}"/>
                </a:ext>
              </a:extLst>
            </p:cNvPr>
            <p:cNvCxnSpPr>
              <a:cxnSpLocks/>
            </p:cNvCxnSpPr>
            <p:nvPr/>
          </p:nvCxnSpPr>
          <p:spPr>
            <a:xfrm>
              <a:off x="6652732" y="3242982"/>
              <a:ext cx="785612" cy="6692"/>
            </a:xfrm>
            <a:prstGeom prst="straightConnector1">
              <a:avLst/>
            </a:prstGeom>
            <a:ln w="25400">
              <a:solidFill>
                <a:schemeClr val="bg1">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48D90812-8A76-D0D6-3ADB-CB4028F61CB8}"/>
              </a:ext>
            </a:extLst>
          </p:cNvPr>
          <p:cNvSpPr txBox="1"/>
          <p:nvPr/>
        </p:nvSpPr>
        <p:spPr>
          <a:xfrm>
            <a:off x="158054" y="6231874"/>
            <a:ext cx="11875891" cy="276999"/>
          </a:xfrm>
          <a:prstGeom prst="rect">
            <a:avLst/>
          </a:prstGeom>
          <a:noFill/>
        </p:spPr>
        <p:txBody>
          <a:bodyPr wrap="square" rtlCol="0">
            <a:spAutoFit/>
          </a:bodyPr>
          <a:lstStyle/>
          <a:p>
            <a:r>
              <a:rPr lang="en-TW" sz="1200" baseline="30000" dirty="0"/>
              <a:t>1</a:t>
            </a:r>
            <a:r>
              <a:rPr lang="en-US" sz="1200" dirty="0">
                <a:cs typeface="Calibri" panose="020F0502020204030204" pitchFamily="34" charset="0"/>
              </a:rPr>
              <a:t>Hsiao et al. “Synthesizing Formal Models of Hardware from RTL for Efficient Verification of Memory Model Implementations.” MICRO’21</a:t>
            </a:r>
          </a:p>
        </p:txBody>
      </p:sp>
    </p:spTree>
    <p:extLst>
      <p:ext uri="{BB962C8B-B14F-4D97-AF65-F5344CB8AC3E}">
        <p14:creationId xmlns:p14="http://schemas.microsoft.com/office/powerpoint/2010/main" val="48615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E37B34-8540-7FF2-B1D6-3D94B65A820A}"/>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Flow of rtl2</a:t>
            </a:r>
            <a:r>
              <a:rPr lang="el-GR" sz="3200">
                <a:cs typeface="Calibri" panose="020F0502020204030204" pitchFamily="34" charset="0"/>
              </a:rPr>
              <a:t>μ</a:t>
            </a:r>
            <a:r>
              <a:rPr lang="en-US" sz="3200">
                <a:cs typeface="Calibri" panose="020F0502020204030204" pitchFamily="34" charset="0"/>
              </a:rPr>
              <a:t>spec: Automatic synthesis of </a:t>
            </a:r>
            <a:r>
              <a:rPr lang="el-GR" sz="3200">
                <a:cs typeface="Calibri" panose="020F0502020204030204" pitchFamily="34" charset="0"/>
              </a:rPr>
              <a:t>μ</a:t>
            </a:r>
            <a:r>
              <a:rPr lang="en-US" sz="3200">
                <a:cs typeface="Calibri" panose="020F0502020204030204" pitchFamily="34" charset="0"/>
              </a:rPr>
              <a:t>spec models</a:t>
            </a:r>
            <a:endParaRPr lang="en-US" sz="3200"/>
          </a:p>
        </p:txBody>
      </p:sp>
      <p:sp>
        <p:nvSpPr>
          <p:cNvPr id="90" name="Folded Corner 89">
            <a:extLst>
              <a:ext uri="{FF2B5EF4-FFF2-40B4-BE49-F238E27FC236}">
                <a16:creationId xmlns:a16="http://schemas.microsoft.com/office/drawing/2014/main" id="{B2B38B69-078F-E4BE-EE9C-208DF26ED0A0}"/>
              </a:ext>
            </a:extLst>
          </p:cNvPr>
          <p:cNvSpPr>
            <a:spLocks noChangeAspect="1"/>
          </p:cNvSpPr>
          <p:nvPr/>
        </p:nvSpPr>
        <p:spPr>
          <a:xfrm>
            <a:off x="7613222" y="23667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a:t>
            </a:r>
          </a:p>
        </p:txBody>
      </p:sp>
      <p:sp>
        <p:nvSpPr>
          <p:cNvPr id="91" name="Folded Corner 90">
            <a:extLst>
              <a:ext uri="{FF2B5EF4-FFF2-40B4-BE49-F238E27FC236}">
                <a16:creationId xmlns:a16="http://schemas.microsoft.com/office/drawing/2014/main" id="{4565A22F-5BF2-EC0B-5846-8D0F67EC4E0E}"/>
              </a:ext>
            </a:extLst>
          </p:cNvPr>
          <p:cNvSpPr>
            <a:spLocks noChangeAspect="1"/>
          </p:cNvSpPr>
          <p:nvPr/>
        </p:nvSpPr>
        <p:spPr>
          <a:xfrm>
            <a:off x="6845758" y="23667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92" name="Folded Corner 91">
            <a:extLst>
              <a:ext uri="{FF2B5EF4-FFF2-40B4-BE49-F238E27FC236}">
                <a16:creationId xmlns:a16="http://schemas.microsoft.com/office/drawing/2014/main" id="{BE9E41D2-F8E2-534F-3AA3-623B1AFE7F0F}"/>
              </a:ext>
            </a:extLst>
          </p:cNvPr>
          <p:cNvSpPr>
            <a:spLocks noChangeAspect="1"/>
          </p:cNvSpPr>
          <p:nvPr/>
        </p:nvSpPr>
        <p:spPr>
          <a:xfrm>
            <a:off x="6085761" y="23667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93" name="Folded Corner 92">
            <a:extLst>
              <a:ext uri="{FF2B5EF4-FFF2-40B4-BE49-F238E27FC236}">
                <a16:creationId xmlns:a16="http://schemas.microsoft.com/office/drawing/2014/main" id="{60431277-5B71-0739-EF99-22D1F477A481}"/>
              </a:ext>
            </a:extLst>
          </p:cNvPr>
          <p:cNvSpPr>
            <a:spLocks noChangeAspect="1"/>
          </p:cNvSpPr>
          <p:nvPr/>
        </p:nvSpPr>
        <p:spPr>
          <a:xfrm>
            <a:off x="5325764" y="23667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94" name="Folded Corner 93">
            <a:extLst>
              <a:ext uri="{FF2B5EF4-FFF2-40B4-BE49-F238E27FC236}">
                <a16:creationId xmlns:a16="http://schemas.microsoft.com/office/drawing/2014/main" id="{0CA33611-11D4-C7E0-0517-3DFCDE24BBE3}"/>
              </a:ext>
            </a:extLst>
          </p:cNvPr>
          <p:cNvSpPr>
            <a:spLocks noChangeAspect="1"/>
          </p:cNvSpPr>
          <p:nvPr/>
        </p:nvSpPr>
        <p:spPr>
          <a:xfrm>
            <a:off x="4553165" y="23667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95" name="Folded Corner 94">
            <a:extLst>
              <a:ext uri="{FF2B5EF4-FFF2-40B4-BE49-F238E27FC236}">
                <a16:creationId xmlns:a16="http://schemas.microsoft.com/office/drawing/2014/main" id="{C91B2921-1167-2742-3776-4129CAFFD037}"/>
              </a:ext>
            </a:extLst>
          </p:cNvPr>
          <p:cNvSpPr>
            <a:spLocks noChangeAspect="1"/>
          </p:cNvSpPr>
          <p:nvPr/>
        </p:nvSpPr>
        <p:spPr>
          <a:xfrm>
            <a:off x="3801971" y="23667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grpSp>
        <p:nvGrpSpPr>
          <p:cNvPr id="97" name="Group 96">
            <a:extLst>
              <a:ext uri="{FF2B5EF4-FFF2-40B4-BE49-F238E27FC236}">
                <a16:creationId xmlns:a16="http://schemas.microsoft.com/office/drawing/2014/main" id="{DCB777EB-1F25-F3DB-08EC-DC6375074674}"/>
              </a:ext>
            </a:extLst>
          </p:cNvPr>
          <p:cNvGrpSpPr/>
          <p:nvPr/>
        </p:nvGrpSpPr>
        <p:grpSpPr>
          <a:xfrm>
            <a:off x="1173950" y="4219407"/>
            <a:ext cx="2799226" cy="1796565"/>
            <a:chOff x="3472955" y="2238617"/>
            <a:chExt cx="2799226" cy="1796565"/>
          </a:xfrm>
        </p:grpSpPr>
        <p:grpSp>
          <p:nvGrpSpPr>
            <p:cNvPr id="98" name="Group 97">
              <a:extLst>
                <a:ext uri="{FF2B5EF4-FFF2-40B4-BE49-F238E27FC236}">
                  <a16:creationId xmlns:a16="http://schemas.microsoft.com/office/drawing/2014/main" id="{B78E8C45-1A97-24D6-19D8-9F2BA6998AFA}"/>
                </a:ext>
              </a:extLst>
            </p:cNvPr>
            <p:cNvGrpSpPr/>
            <p:nvPr/>
          </p:nvGrpSpPr>
          <p:grpSpPr>
            <a:xfrm>
              <a:off x="3494984" y="3038624"/>
              <a:ext cx="1334020" cy="996558"/>
              <a:chOff x="626366" y="3513346"/>
              <a:chExt cx="1334020" cy="996558"/>
            </a:xfrm>
          </p:grpSpPr>
          <p:pic>
            <p:nvPicPr>
              <p:cNvPr id="101" name="Picture 100" descr="Logo&#10;&#10;Description automatically generated">
                <a:extLst>
                  <a:ext uri="{FF2B5EF4-FFF2-40B4-BE49-F238E27FC236}">
                    <a16:creationId xmlns:a16="http://schemas.microsoft.com/office/drawing/2014/main" id="{CA432DE2-D69D-910F-3178-D1D16BEB5A4E}"/>
                  </a:ext>
                </a:extLst>
              </p:cNvPr>
              <p:cNvPicPr>
                <a:picLocks noChangeAspect="1"/>
              </p:cNvPicPr>
              <p:nvPr/>
            </p:nvPicPr>
            <p:blipFill>
              <a:blip r:embed="rId3"/>
              <a:stretch>
                <a:fillRect/>
              </a:stretch>
            </p:blipFill>
            <p:spPr>
              <a:xfrm>
                <a:off x="887753" y="3513346"/>
                <a:ext cx="785939" cy="615494"/>
              </a:xfrm>
              <a:prstGeom prst="rect">
                <a:avLst/>
              </a:prstGeom>
            </p:spPr>
          </p:pic>
          <p:sp>
            <p:nvSpPr>
              <p:cNvPr id="102" name="TextBox 101">
                <a:extLst>
                  <a:ext uri="{FF2B5EF4-FFF2-40B4-BE49-F238E27FC236}">
                    <a16:creationId xmlns:a16="http://schemas.microsoft.com/office/drawing/2014/main" id="{8B1F2C97-9CDE-A44C-7B3B-7737F55ADB96}"/>
                  </a:ext>
                </a:extLst>
              </p:cNvPr>
              <p:cNvSpPr txBox="1"/>
              <p:nvPr/>
            </p:nvSpPr>
            <p:spPr>
              <a:xfrm>
                <a:off x="626366" y="4109794"/>
                <a:ext cx="1334020" cy="400110"/>
              </a:xfrm>
              <a:prstGeom prst="rect">
                <a:avLst/>
              </a:prstGeom>
              <a:noFill/>
            </p:spPr>
            <p:txBody>
              <a:bodyPr wrap="none" rtlCol="0">
                <a:spAutoFit/>
              </a:bodyPr>
              <a:lstStyle/>
              <a:p>
                <a:pPr algn="ctr"/>
                <a:r>
                  <a:rPr lang="en-TW" sz="2000">
                    <a:latin typeface="Calibri" panose="020F0502020204030204" pitchFamily="34" charset="0"/>
                    <a:cs typeface="Calibri" panose="020F0502020204030204" pitchFamily="34" charset="0"/>
                  </a:rPr>
                  <a:t>JasperGo</a:t>
                </a:r>
                <a:r>
                  <a:rPr lang="en-US" sz="2000" err="1">
                    <a:latin typeface="Calibri" panose="020F0502020204030204" pitchFamily="34" charset="0"/>
                    <a:cs typeface="Calibri" panose="020F0502020204030204" pitchFamily="34" charset="0"/>
                  </a:rPr>
                  <a:t>ld</a:t>
                </a:r>
                <a:endParaRPr lang="en-TW" sz="2000">
                  <a:latin typeface="Calibri" panose="020F0502020204030204" pitchFamily="34" charset="0"/>
                  <a:cs typeface="Calibri" panose="020F0502020204030204" pitchFamily="34" charset="0"/>
                </a:endParaRPr>
              </a:p>
            </p:txBody>
          </p:sp>
        </p:grpSp>
        <p:sp>
          <p:nvSpPr>
            <p:cNvPr id="99" name="Right Arrow 98">
              <a:extLst>
                <a:ext uri="{FF2B5EF4-FFF2-40B4-BE49-F238E27FC236}">
                  <a16:creationId xmlns:a16="http://schemas.microsoft.com/office/drawing/2014/main" id="{CEFCBD12-8038-1C1C-84DA-E9A4D3B108D6}"/>
                </a:ext>
              </a:extLst>
            </p:cNvPr>
            <p:cNvSpPr/>
            <p:nvPr/>
          </p:nvSpPr>
          <p:spPr>
            <a:xfrm rot="5400000">
              <a:off x="3436102" y="2527353"/>
              <a:ext cx="508704" cy="43499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100" name="Right Arrow 99">
              <a:extLst>
                <a:ext uri="{FF2B5EF4-FFF2-40B4-BE49-F238E27FC236}">
                  <a16:creationId xmlns:a16="http://schemas.microsoft.com/office/drawing/2014/main" id="{EC94A86C-9756-0259-F7C8-7EED30C4F7A2}"/>
                </a:ext>
              </a:extLst>
            </p:cNvPr>
            <p:cNvSpPr/>
            <p:nvPr/>
          </p:nvSpPr>
          <p:spPr>
            <a:xfrm rot="8772966">
              <a:off x="4510886" y="2238617"/>
              <a:ext cx="1761295" cy="44880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dirty="0"/>
            </a:p>
          </p:txBody>
        </p:sp>
      </p:grpSp>
      <p:sp>
        <p:nvSpPr>
          <p:cNvPr id="106" name="TextBox 105">
            <a:extLst>
              <a:ext uri="{FF2B5EF4-FFF2-40B4-BE49-F238E27FC236}">
                <a16:creationId xmlns:a16="http://schemas.microsoft.com/office/drawing/2014/main" id="{A9EE6B6F-8F3B-8D44-60D3-C7C749D92074}"/>
              </a:ext>
            </a:extLst>
          </p:cNvPr>
          <p:cNvSpPr txBox="1"/>
          <p:nvPr/>
        </p:nvSpPr>
        <p:spPr>
          <a:xfrm>
            <a:off x="3595366" y="2809956"/>
            <a:ext cx="4656569" cy="646331"/>
          </a:xfrm>
          <a:prstGeom prst="rect">
            <a:avLst/>
          </a:prstGeom>
          <a:noFill/>
        </p:spPr>
        <p:txBody>
          <a:bodyPr wrap="square" rtlCol="0">
            <a:spAutoFit/>
          </a:bodyPr>
          <a:lstStyle/>
          <a:p>
            <a:pPr algn="ctr"/>
            <a:r>
              <a:rPr lang="en-US" dirty="0">
                <a:solidFill>
                  <a:schemeClr val="tx1"/>
                </a:solidFill>
                <a:latin typeface="Calibri" panose="020F0502020204030204" pitchFamily="34" charset="0"/>
                <a:cs typeface="Calibri" panose="020F0502020204030204" pitchFamily="34" charset="0"/>
              </a:rPr>
              <a:t>Over-approximation of all </a:t>
            </a:r>
            <a:r>
              <a:rPr lang="el-GR" dirty="0">
                <a:solidFill>
                  <a:schemeClr val="tx1"/>
                </a:solidFill>
                <a:latin typeface="Calibri" panose="020F0502020204030204" pitchFamily="34" charset="0"/>
                <a:cs typeface="Calibri" panose="020F0502020204030204" pitchFamily="34" charset="0"/>
              </a:rPr>
              <a:t>μ</a:t>
            </a:r>
            <a:r>
              <a:rPr lang="en-US" dirty="0">
                <a:solidFill>
                  <a:schemeClr val="tx1"/>
                </a:solidFill>
                <a:latin typeface="Calibri" panose="020F0502020204030204" pitchFamily="34" charset="0"/>
                <a:cs typeface="Calibri" panose="020F0502020204030204" pitchFamily="34" charset="0"/>
              </a:rPr>
              <a:t>spec axioms </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(i.e., all state updates and ordering invariants) </a:t>
            </a:r>
            <a:endParaRPr lang="en-TW" dirty="0">
              <a:solidFill>
                <a:schemeClr val="tx1"/>
              </a:solidFill>
              <a:latin typeface="Calibri" panose="020F0502020204030204" pitchFamily="34" charset="0"/>
              <a:cs typeface="Calibri" panose="020F0502020204030204" pitchFamily="34" charset="0"/>
            </a:endParaRPr>
          </a:p>
        </p:txBody>
      </p:sp>
      <p:sp>
        <p:nvSpPr>
          <p:cNvPr id="107" name="TextBox 106">
            <a:extLst>
              <a:ext uri="{FF2B5EF4-FFF2-40B4-BE49-F238E27FC236}">
                <a16:creationId xmlns:a16="http://schemas.microsoft.com/office/drawing/2014/main" id="{F2220835-2FDA-08DF-37B0-1D87B8D9E391}"/>
              </a:ext>
            </a:extLst>
          </p:cNvPr>
          <p:cNvSpPr txBox="1"/>
          <p:nvPr/>
        </p:nvSpPr>
        <p:spPr>
          <a:xfrm>
            <a:off x="3789908" y="3482985"/>
            <a:ext cx="2791860" cy="646331"/>
          </a:xfrm>
          <a:prstGeom prst="rect">
            <a:avLst/>
          </a:prstGeom>
          <a:noFill/>
        </p:spPr>
        <p:txBody>
          <a:bodyPr wrap="square" rtlCol="0">
            <a:spAutoFit/>
          </a:bodyPr>
          <a:lstStyle/>
          <a:p>
            <a:pPr algn="ctr"/>
            <a:r>
              <a:rPr lang="en-TW" dirty="0">
                <a:latin typeface="Calibri" panose="020F0502020204030204" pitchFamily="34" charset="0"/>
                <a:cs typeface="Calibri" panose="020F0502020204030204" pitchFamily="34" charset="0"/>
              </a:rPr>
              <a:t>Embedded in SystemVerilog Assertion (SVA)</a:t>
            </a:r>
          </a:p>
        </p:txBody>
      </p:sp>
      <p:grpSp>
        <p:nvGrpSpPr>
          <p:cNvPr id="224" name="Group 223">
            <a:extLst>
              <a:ext uri="{FF2B5EF4-FFF2-40B4-BE49-F238E27FC236}">
                <a16:creationId xmlns:a16="http://schemas.microsoft.com/office/drawing/2014/main" id="{BFE2FABB-D3A0-605F-7097-E418F971E177}"/>
              </a:ext>
            </a:extLst>
          </p:cNvPr>
          <p:cNvGrpSpPr/>
          <p:nvPr/>
        </p:nvGrpSpPr>
        <p:grpSpPr>
          <a:xfrm>
            <a:off x="2972958" y="5258664"/>
            <a:ext cx="3209126" cy="782094"/>
            <a:chOff x="2972958" y="5258664"/>
            <a:chExt cx="3209126" cy="782094"/>
          </a:xfrm>
        </p:grpSpPr>
        <p:sp>
          <p:nvSpPr>
            <p:cNvPr id="88" name="TextBox 87">
              <a:extLst>
                <a:ext uri="{FF2B5EF4-FFF2-40B4-BE49-F238E27FC236}">
                  <a16:creationId xmlns:a16="http://schemas.microsoft.com/office/drawing/2014/main" id="{D5E10597-CF51-63BD-0235-50F38E4F73FC}"/>
                </a:ext>
              </a:extLst>
            </p:cNvPr>
            <p:cNvSpPr txBox="1"/>
            <p:nvPr/>
          </p:nvSpPr>
          <p:spPr>
            <a:xfrm>
              <a:off x="5276867" y="5258664"/>
              <a:ext cx="905217" cy="369332"/>
            </a:xfrm>
            <a:prstGeom prst="rect">
              <a:avLst/>
            </a:prstGeom>
            <a:noFill/>
          </p:spPr>
          <p:txBody>
            <a:bodyPr wrap="square" rtlCol="0">
              <a:spAutoFit/>
            </a:bodyPr>
            <a:lstStyle/>
            <a:p>
              <a:pPr algn="ctr"/>
              <a:r>
                <a:rPr lang="en-TW">
                  <a:latin typeface="Calibri" panose="020F0502020204030204" pitchFamily="34" charset="0"/>
                  <a:cs typeface="Calibri" panose="020F0502020204030204" pitchFamily="34" charset="0"/>
                </a:rPr>
                <a:t>......</a:t>
              </a:r>
            </a:p>
          </p:txBody>
        </p:sp>
        <p:sp>
          <p:nvSpPr>
            <p:cNvPr id="108" name="TextBox 107">
              <a:extLst>
                <a:ext uri="{FF2B5EF4-FFF2-40B4-BE49-F238E27FC236}">
                  <a16:creationId xmlns:a16="http://schemas.microsoft.com/office/drawing/2014/main" id="{63CEB1E4-1B57-9E84-B744-E60832818E03}"/>
                </a:ext>
              </a:extLst>
            </p:cNvPr>
            <p:cNvSpPr txBox="1"/>
            <p:nvPr/>
          </p:nvSpPr>
          <p:spPr>
            <a:xfrm>
              <a:off x="2972958" y="5640648"/>
              <a:ext cx="3084806" cy="400110"/>
            </a:xfrm>
            <a:prstGeom prst="rect">
              <a:avLst/>
            </a:prstGeom>
            <a:noFill/>
          </p:spPr>
          <p:txBody>
            <a:bodyPr wrap="square" rtlCol="0">
              <a:spAutoFit/>
            </a:bodyPr>
            <a:lstStyle/>
            <a:p>
              <a:pPr algn="ctr"/>
              <a:r>
                <a:rPr lang="en-US" sz="2000">
                  <a:solidFill>
                    <a:schemeClr val="tx1"/>
                  </a:solidFill>
                  <a:latin typeface="Calibri" panose="020F0502020204030204" pitchFamily="34" charset="0"/>
                  <a:cs typeface="Calibri" panose="020F0502020204030204" pitchFamily="34" charset="0"/>
                </a:rPr>
                <a:t>Proven set of </a:t>
              </a:r>
              <a:r>
                <a:rPr lang="el-GR" sz="2000">
                  <a:solidFill>
                    <a:schemeClr val="tx1"/>
                  </a:solidFill>
                  <a:latin typeface="Calibri" panose="020F0502020204030204" pitchFamily="34" charset="0"/>
                  <a:cs typeface="Calibri" panose="020F0502020204030204" pitchFamily="34" charset="0"/>
                </a:rPr>
                <a:t>μ</a:t>
              </a:r>
              <a:r>
                <a:rPr lang="en-US" sz="2000">
                  <a:solidFill>
                    <a:schemeClr val="tx1"/>
                  </a:solidFill>
                  <a:latin typeface="Calibri" panose="020F0502020204030204" pitchFamily="34" charset="0"/>
                  <a:cs typeface="Calibri" panose="020F0502020204030204" pitchFamily="34" charset="0"/>
                </a:rPr>
                <a:t>spec axioms </a:t>
              </a:r>
              <a:endParaRPr lang="en-TW" sz="2000">
                <a:solidFill>
                  <a:schemeClr val="tx1"/>
                </a:solidFill>
                <a:latin typeface="Calibri" panose="020F0502020204030204" pitchFamily="34" charset="0"/>
                <a:cs typeface="Calibri" panose="020F0502020204030204" pitchFamily="34" charset="0"/>
              </a:endParaRPr>
            </a:p>
          </p:txBody>
        </p:sp>
      </p:grpSp>
      <p:grpSp>
        <p:nvGrpSpPr>
          <p:cNvPr id="109" name="Group 108">
            <a:extLst>
              <a:ext uri="{FF2B5EF4-FFF2-40B4-BE49-F238E27FC236}">
                <a16:creationId xmlns:a16="http://schemas.microsoft.com/office/drawing/2014/main" id="{6FCAEFAF-868B-F67D-8568-DFE232F50E25}"/>
              </a:ext>
            </a:extLst>
          </p:cNvPr>
          <p:cNvGrpSpPr>
            <a:grpSpLocks noChangeAspect="1"/>
          </p:cNvGrpSpPr>
          <p:nvPr/>
        </p:nvGrpSpPr>
        <p:grpSpPr>
          <a:xfrm>
            <a:off x="555613" y="1398973"/>
            <a:ext cx="2883658" cy="503993"/>
            <a:chOff x="3405914" y="4180247"/>
            <a:chExt cx="1760983" cy="307777"/>
          </a:xfrm>
        </p:grpSpPr>
        <p:sp>
          <p:nvSpPr>
            <p:cNvPr id="110" name="Rounded Rectangle 109">
              <a:extLst>
                <a:ext uri="{FF2B5EF4-FFF2-40B4-BE49-F238E27FC236}">
                  <a16:creationId xmlns:a16="http://schemas.microsoft.com/office/drawing/2014/main" id="{E7196C98-21C6-CC7B-37DC-0068E758CD60}"/>
                </a:ext>
              </a:extLst>
            </p:cNvPr>
            <p:cNvSpPr/>
            <p:nvPr/>
          </p:nvSpPr>
          <p:spPr>
            <a:xfrm>
              <a:off x="3741166" y="4196577"/>
              <a:ext cx="1425731" cy="291447"/>
            </a:xfrm>
            <a:prstGeom prst="roundRect">
              <a:avLst/>
            </a:prstGeom>
            <a:ln w="19050">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altLang="zh-TW" sz="2200">
                  <a:latin typeface="Calibri" panose="020F0502020204030204" pitchFamily="34" charset="0"/>
                  <a:cs typeface="Calibri" panose="020F0502020204030204" pitchFamily="34" charset="0"/>
                </a:rPr>
                <a:t>User annotation</a:t>
              </a:r>
              <a:endParaRPr lang="en-TW" sz="2200">
                <a:latin typeface="Calibri" panose="020F0502020204030204" pitchFamily="34" charset="0"/>
                <a:cs typeface="Calibri" panose="020F0502020204030204" pitchFamily="34" charset="0"/>
              </a:endParaRPr>
            </a:p>
          </p:txBody>
        </p:sp>
        <p:pic>
          <p:nvPicPr>
            <p:cNvPr id="111" name="Graphic 110" descr="Document with solid fill">
              <a:extLst>
                <a:ext uri="{FF2B5EF4-FFF2-40B4-BE49-F238E27FC236}">
                  <a16:creationId xmlns:a16="http://schemas.microsoft.com/office/drawing/2014/main" id="{791619F4-465B-2A2F-CCC8-E5B90E87E3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05914" y="4180247"/>
              <a:ext cx="304924" cy="304924"/>
            </a:xfrm>
            <a:prstGeom prst="rect">
              <a:avLst/>
            </a:prstGeom>
          </p:spPr>
        </p:pic>
      </p:grpSp>
      <p:sp>
        <p:nvSpPr>
          <p:cNvPr id="112" name="TextBox 111">
            <a:extLst>
              <a:ext uri="{FF2B5EF4-FFF2-40B4-BE49-F238E27FC236}">
                <a16:creationId xmlns:a16="http://schemas.microsoft.com/office/drawing/2014/main" id="{171D43C3-F28C-EB20-D125-2A067D035DC5}"/>
              </a:ext>
            </a:extLst>
          </p:cNvPr>
          <p:cNvSpPr txBox="1"/>
          <p:nvPr/>
        </p:nvSpPr>
        <p:spPr>
          <a:xfrm>
            <a:off x="1642148" y="1761050"/>
            <a:ext cx="338554" cy="461665"/>
          </a:xfrm>
          <a:prstGeom prst="rect">
            <a:avLst/>
          </a:prstGeom>
          <a:noFill/>
        </p:spPr>
        <p:txBody>
          <a:bodyPr wrap="none" rtlCol="0">
            <a:spAutoFit/>
          </a:bodyPr>
          <a:lstStyle/>
          <a:p>
            <a:r>
              <a:rPr lang="en-TW" sz="2400"/>
              <a:t>+</a:t>
            </a:r>
          </a:p>
        </p:txBody>
      </p:sp>
      <p:grpSp>
        <p:nvGrpSpPr>
          <p:cNvPr id="116" name="Group 115">
            <a:extLst>
              <a:ext uri="{FF2B5EF4-FFF2-40B4-BE49-F238E27FC236}">
                <a16:creationId xmlns:a16="http://schemas.microsoft.com/office/drawing/2014/main" id="{78919202-F139-16BF-E63B-EF124B47B8C5}"/>
              </a:ext>
            </a:extLst>
          </p:cNvPr>
          <p:cNvGrpSpPr>
            <a:grpSpLocks noChangeAspect="1"/>
          </p:cNvGrpSpPr>
          <p:nvPr/>
        </p:nvGrpSpPr>
        <p:grpSpPr>
          <a:xfrm>
            <a:off x="691714" y="2254415"/>
            <a:ext cx="2191316" cy="1806411"/>
            <a:chOff x="1457799" y="2234381"/>
            <a:chExt cx="3261886" cy="2688936"/>
          </a:xfrm>
          <a:solidFill>
            <a:schemeClr val="bg1"/>
          </a:solidFill>
        </p:grpSpPr>
        <p:sp>
          <p:nvSpPr>
            <p:cNvPr id="117" name="Rectangle 116">
              <a:extLst>
                <a:ext uri="{FF2B5EF4-FFF2-40B4-BE49-F238E27FC236}">
                  <a16:creationId xmlns:a16="http://schemas.microsoft.com/office/drawing/2014/main" id="{AB174A28-3134-58DB-9362-29300A077A4D}"/>
                </a:ext>
              </a:extLst>
            </p:cNvPr>
            <p:cNvSpPr/>
            <p:nvPr/>
          </p:nvSpPr>
          <p:spPr>
            <a:xfrm>
              <a:off x="1457799" y="2235374"/>
              <a:ext cx="743266" cy="1633292"/>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18" name="Rectangle 117">
              <a:extLst>
                <a:ext uri="{FF2B5EF4-FFF2-40B4-BE49-F238E27FC236}">
                  <a16:creationId xmlns:a16="http://schemas.microsoft.com/office/drawing/2014/main" id="{00E16CCC-C330-1DBE-D835-C9503AD46C80}"/>
                </a:ext>
              </a:extLst>
            </p:cNvPr>
            <p:cNvSpPr/>
            <p:nvPr/>
          </p:nvSpPr>
          <p:spPr>
            <a:xfrm>
              <a:off x="1590314" y="2341782"/>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IF</a:t>
              </a:r>
            </a:p>
          </p:txBody>
        </p:sp>
        <p:sp>
          <p:nvSpPr>
            <p:cNvPr id="119" name="Rectangle 118">
              <a:extLst>
                <a:ext uri="{FF2B5EF4-FFF2-40B4-BE49-F238E27FC236}">
                  <a16:creationId xmlns:a16="http://schemas.microsoft.com/office/drawing/2014/main" id="{99A4F2CB-6300-EE46-3B75-15DB97BD7DED}"/>
                </a:ext>
              </a:extLst>
            </p:cNvPr>
            <p:cNvSpPr/>
            <p:nvPr/>
          </p:nvSpPr>
          <p:spPr>
            <a:xfrm>
              <a:off x="1646972" y="3994688"/>
              <a:ext cx="2870193" cy="416863"/>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arbiter</a:t>
              </a:r>
            </a:p>
          </p:txBody>
        </p:sp>
        <p:sp>
          <p:nvSpPr>
            <p:cNvPr id="120" name="Rounded Rectangle 119">
              <a:extLst>
                <a:ext uri="{FF2B5EF4-FFF2-40B4-BE49-F238E27FC236}">
                  <a16:creationId xmlns:a16="http://schemas.microsoft.com/office/drawing/2014/main" id="{52CE9C90-5C24-BA09-C6CB-E43CD92E8EEA}"/>
                </a:ext>
              </a:extLst>
            </p:cNvPr>
            <p:cNvSpPr/>
            <p:nvPr/>
          </p:nvSpPr>
          <p:spPr>
            <a:xfrm>
              <a:off x="2390825" y="4506454"/>
              <a:ext cx="1382486" cy="416863"/>
            </a:xfrm>
            <a:prstGeom prst="roundRect">
              <a:avLst>
                <a:gd name="adj" fmla="val 0"/>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mem</a:t>
              </a:r>
            </a:p>
          </p:txBody>
        </p:sp>
        <p:cxnSp>
          <p:nvCxnSpPr>
            <p:cNvPr id="121" name="Straight Connector 120">
              <a:extLst>
                <a:ext uri="{FF2B5EF4-FFF2-40B4-BE49-F238E27FC236}">
                  <a16:creationId xmlns:a16="http://schemas.microsoft.com/office/drawing/2014/main" id="{EE8ECBE6-3E7D-B411-663D-3E336E083D44}"/>
                </a:ext>
              </a:extLst>
            </p:cNvPr>
            <p:cNvCxnSpPr>
              <a:cxnSpLocks/>
            </p:cNvCxnSpPr>
            <p:nvPr/>
          </p:nvCxnSpPr>
          <p:spPr>
            <a:xfrm>
              <a:off x="2668636" y="3867673"/>
              <a:ext cx="0" cy="127015"/>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D21A9D3-FF20-AE4C-2D7B-30F98BA04DAF}"/>
                </a:ext>
              </a:extLst>
            </p:cNvPr>
            <p:cNvCxnSpPr>
              <a:cxnSpLocks/>
            </p:cNvCxnSpPr>
            <p:nvPr/>
          </p:nvCxnSpPr>
          <p:spPr>
            <a:xfrm>
              <a:off x="1829432" y="3868666"/>
              <a:ext cx="0" cy="13736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62ADEE-6033-0F3D-2FBF-EA81D64740EF}"/>
                </a:ext>
              </a:extLst>
            </p:cNvPr>
            <p:cNvCxnSpPr>
              <a:cxnSpLocks/>
              <a:endCxn id="120" idx="0"/>
            </p:cNvCxnSpPr>
            <p:nvPr/>
          </p:nvCxnSpPr>
          <p:spPr>
            <a:xfrm flipH="1">
              <a:off x="3082068" y="4411551"/>
              <a:ext cx="1" cy="9490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FD17236D-54B5-507B-9041-7E4A6C27011C}"/>
                </a:ext>
              </a:extLst>
            </p:cNvPr>
            <p:cNvSpPr/>
            <p:nvPr/>
          </p:nvSpPr>
          <p:spPr>
            <a:xfrm>
              <a:off x="1590314" y="2847473"/>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DX</a:t>
              </a:r>
            </a:p>
          </p:txBody>
        </p:sp>
        <p:cxnSp>
          <p:nvCxnSpPr>
            <p:cNvPr id="125" name="Straight Connector 124">
              <a:extLst>
                <a:ext uri="{FF2B5EF4-FFF2-40B4-BE49-F238E27FC236}">
                  <a16:creationId xmlns:a16="http://schemas.microsoft.com/office/drawing/2014/main" id="{C8B98B6D-911F-9FD8-3198-83B854D54523}"/>
                </a:ext>
              </a:extLst>
            </p:cNvPr>
            <p:cNvCxnSpPr>
              <a:cxnSpLocks/>
            </p:cNvCxnSpPr>
            <p:nvPr/>
          </p:nvCxnSpPr>
          <p:spPr>
            <a:xfrm>
              <a:off x="1834500" y="2750877"/>
              <a:ext cx="0" cy="9659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E93995E3-865A-B0AA-91DC-6811DF3D9C15}"/>
                </a:ext>
              </a:extLst>
            </p:cNvPr>
            <p:cNvSpPr/>
            <p:nvPr/>
          </p:nvSpPr>
          <p:spPr>
            <a:xfrm>
              <a:off x="1590314" y="3356912"/>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WB</a:t>
              </a:r>
            </a:p>
          </p:txBody>
        </p:sp>
        <p:cxnSp>
          <p:nvCxnSpPr>
            <p:cNvPr id="127" name="Straight Connector 126">
              <a:extLst>
                <a:ext uri="{FF2B5EF4-FFF2-40B4-BE49-F238E27FC236}">
                  <a16:creationId xmlns:a16="http://schemas.microsoft.com/office/drawing/2014/main" id="{F21F80FB-773B-74C0-31DA-264FC2F24A4F}"/>
                </a:ext>
              </a:extLst>
            </p:cNvPr>
            <p:cNvCxnSpPr>
              <a:cxnSpLocks/>
            </p:cNvCxnSpPr>
            <p:nvPr/>
          </p:nvCxnSpPr>
          <p:spPr>
            <a:xfrm>
              <a:off x="1834500" y="3256568"/>
              <a:ext cx="0" cy="100344"/>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DEB5C11B-E5E0-CC44-947B-A917BCA40E54}"/>
                </a:ext>
              </a:extLst>
            </p:cNvPr>
            <p:cNvSpPr/>
            <p:nvPr/>
          </p:nvSpPr>
          <p:spPr>
            <a:xfrm>
              <a:off x="2297003" y="2234381"/>
              <a:ext cx="743266" cy="1633292"/>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C4E320B2-26D4-9ACE-10B0-41F8F19C7404}"/>
                </a:ext>
              </a:extLst>
            </p:cNvPr>
            <p:cNvSpPr/>
            <p:nvPr/>
          </p:nvSpPr>
          <p:spPr>
            <a:xfrm>
              <a:off x="2429518" y="234078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IF</a:t>
              </a:r>
            </a:p>
          </p:txBody>
        </p:sp>
        <p:sp>
          <p:nvSpPr>
            <p:cNvPr id="130" name="Rectangle 129">
              <a:extLst>
                <a:ext uri="{FF2B5EF4-FFF2-40B4-BE49-F238E27FC236}">
                  <a16:creationId xmlns:a16="http://schemas.microsoft.com/office/drawing/2014/main" id="{E15941D5-8A4E-5BB7-3E2D-3B647F2AA4BB}"/>
                </a:ext>
              </a:extLst>
            </p:cNvPr>
            <p:cNvSpPr/>
            <p:nvPr/>
          </p:nvSpPr>
          <p:spPr>
            <a:xfrm>
              <a:off x="2429518" y="2846480"/>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DX</a:t>
              </a:r>
            </a:p>
          </p:txBody>
        </p:sp>
        <p:cxnSp>
          <p:nvCxnSpPr>
            <p:cNvPr id="131" name="Straight Connector 130">
              <a:extLst>
                <a:ext uri="{FF2B5EF4-FFF2-40B4-BE49-F238E27FC236}">
                  <a16:creationId xmlns:a16="http://schemas.microsoft.com/office/drawing/2014/main" id="{04473233-6C66-7E16-517A-F65F57674560}"/>
                </a:ext>
              </a:extLst>
            </p:cNvPr>
            <p:cNvCxnSpPr>
              <a:cxnSpLocks/>
            </p:cNvCxnSpPr>
            <p:nvPr/>
          </p:nvCxnSpPr>
          <p:spPr>
            <a:xfrm>
              <a:off x="2673704" y="2749884"/>
              <a:ext cx="0" cy="9659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D1E30FC3-6C34-F0AD-6E8F-3D82E8045381}"/>
                </a:ext>
              </a:extLst>
            </p:cNvPr>
            <p:cNvSpPr/>
            <p:nvPr/>
          </p:nvSpPr>
          <p:spPr>
            <a:xfrm>
              <a:off x="2429518" y="335591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dirty="0">
                  <a:solidFill>
                    <a:schemeClr val="tx1"/>
                  </a:solidFill>
                  <a:latin typeface="Consolas" panose="020B0609020204030204" pitchFamily="49" charset="0"/>
                  <a:cs typeface="Consolas" panose="020B0609020204030204" pitchFamily="49" charset="0"/>
                </a:rPr>
                <a:t>WB</a:t>
              </a:r>
            </a:p>
          </p:txBody>
        </p:sp>
        <p:cxnSp>
          <p:nvCxnSpPr>
            <p:cNvPr id="133" name="Straight Connector 132">
              <a:extLst>
                <a:ext uri="{FF2B5EF4-FFF2-40B4-BE49-F238E27FC236}">
                  <a16:creationId xmlns:a16="http://schemas.microsoft.com/office/drawing/2014/main" id="{CA2FC10C-367D-ECFA-6A68-8F61494E35D3}"/>
                </a:ext>
              </a:extLst>
            </p:cNvPr>
            <p:cNvCxnSpPr>
              <a:cxnSpLocks/>
            </p:cNvCxnSpPr>
            <p:nvPr/>
          </p:nvCxnSpPr>
          <p:spPr>
            <a:xfrm>
              <a:off x="2673704" y="3255575"/>
              <a:ext cx="0" cy="100344"/>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30FB9C4-A7AC-12D4-A44D-1E1F9D16481E}"/>
                </a:ext>
              </a:extLst>
            </p:cNvPr>
            <p:cNvCxnSpPr>
              <a:cxnSpLocks/>
            </p:cNvCxnSpPr>
            <p:nvPr/>
          </p:nvCxnSpPr>
          <p:spPr>
            <a:xfrm>
              <a:off x="3503849" y="3867673"/>
              <a:ext cx="0" cy="13835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9FC514C5-C8FD-58E0-F92B-5836465DA23C}"/>
                </a:ext>
              </a:extLst>
            </p:cNvPr>
            <p:cNvSpPr/>
            <p:nvPr/>
          </p:nvSpPr>
          <p:spPr>
            <a:xfrm>
              <a:off x="3132216" y="2234381"/>
              <a:ext cx="743266" cy="1633292"/>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36" name="Rectangle 135">
              <a:extLst>
                <a:ext uri="{FF2B5EF4-FFF2-40B4-BE49-F238E27FC236}">
                  <a16:creationId xmlns:a16="http://schemas.microsoft.com/office/drawing/2014/main" id="{068BFF09-495C-DAF2-8FC9-603CDBD156E8}"/>
                </a:ext>
              </a:extLst>
            </p:cNvPr>
            <p:cNvSpPr/>
            <p:nvPr/>
          </p:nvSpPr>
          <p:spPr>
            <a:xfrm>
              <a:off x="3264731" y="234078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IF</a:t>
              </a:r>
            </a:p>
          </p:txBody>
        </p:sp>
        <p:sp>
          <p:nvSpPr>
            <p:cNvPr id="137" name="Rectangle 136">
              <a:extLst>
                <a:ext uri="{FF2B5EF4-FFF2-40B4-BE49-F238E27FC236}">
                  <a16:creationId xmlns:a16="http://schemas.microsoft.com/office/drawing/2014/main" id="{AA42650E-305F-54CA-4281-4BD422FA01C7}"/>
                </a:ext>
              </a:extLst>
            </p:cNvPr>
            <p:cNvSpPr/>
            <p:nvPr/>
          </p:nvSpPr>
          <p:spPr>
            <a:xfrm>
              <a:off x="3264731" y="2846480"/>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DX</a:t>
              </a:r>
            </a:p>
          </p:txBody>
        </p:sp>
        <p:cxnSp>
          <p:nvCxnSpPr>
            <p:cNvPr id="138" name="Straight Connector 137">
              <a:extLst>
                <a:ext uri="{FF2B5EF4-FFF2-40B4-BE49-F238E27FC236}">
                  <a16:creationId xmlns:a16="http://schemas.microsoft.com/office/drawing/2014/main" id="{1ED2BB1D-A885-5809-27F8-E910F4405D3F}"/>
                </a:ext>
              </a:extLst>
            </p:cNvPr>
            <p:cNvCxnSpPr>
              <a:cxnSpLocks/>
            </p:cNvCxnSpPr>
            <p:nvPr/>
          </p:nvCxnSpPr>
          <p:spPr>
            <a:xfrm>
              <a:off x="3508917" y="2749884"/>
              <a:ext cx="0" cy="9659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753ACE4C-891A-A4A8-2787-C9725004D7F5}"/>
                </a:ext>
              </a:extLst>
            </p:cNvPr>
            <p:cNvSpPr/>
            <p:nvPr/>
          </p:nvSpPr>
          <p:spPr>
            <a:xfrm>
              <a:off x="3264731" y="335591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WB</a:t>
              </a:r>
            </a:p>
          </p:txBody>
        </p:sp>
        <p:cxnSp>
          <p:nvCxnSpPr>
            <p:cNvPr id="140" name="Straight Connector 139">
              <a:extLst>
                <a:ext uri="{FF2B5EF4-FFF2-40B4-BE49-F238E27FC236}">
                  <a16:creationId xmlns:a16="http://schemas.microsoft.com/office/drawing/2014/main" id="{3E0A6FCC-7A6E-631B-E1D0-28B924890AD4}"/>
                </a:ext>
              </a:extLst>
            </p:cNvPr>
            <p:cNvCxnSpPr>
              <a:cxnSpLocks/>
            </p:cNvCxnSpPr>
            <p:nvPr/>
          </p:nvCxnSpPr>
          <p:spPr>
            <a:xfrm>
              <a:off x="3508917" y="3255575"/>
              <a:ext cx="0" cy="100344"/>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9954FDD-984B-6020-3160-5E86EE7E7FC2}"/>
                </a:ext>
              </a:extLst>
            </p:cNvPr>
            <p:cNvCxnSpPr>
              <a:cxnSpLocks/>
            </p:cNvCxnSpPr>
            <p:nvPr/>
          </p:nvCxnSpPr>
          <p:spPr>
            <a:xfrm>
              <a:off x="4348052" y="3867673"/>
              <a:ext cx="0" cy="13835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0A11DFA8-A1D8-B900-B33A-B6473A813B49}"/>
                </a:ext>
              </a:extLst>
            </p:cNvPr>
            <p:cNvSpPr/>
            <p:nvPr/>
          </p:nvSpPr>
          <p:spPr>
            <a:xfrm>
              <a:off x="3976419" y="2234381"/>
              <a:ext cx="743266" cy="1633292"/>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43" name="Rectangle 142">
              <a:extLst>
                <a:ext uri="{FF2B5EF4-FFF2-40B4-BE49-F238E27FC236}">
                  <a16:creationId xmlns:a16="http://schemas.microsoft.com/office/drawing/2014/main" id="{29BB2D07-B349-25E4-91BA-AD3C5BC4B6CD}"/>
                </a:ext>
              </a:extLst>
            </p:cNvPr>
            <p:cNvSpPr/>
            <p:nvPr/>
          </p:nvSpPr>
          <p:spPr>
            <a:xfrm>
              <a:off x="4108934" y="234078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IF</a:t>
              </a:r>
            </a:p>
          </p:txBody>
        </p:sp>
        <p:sp>
          <p:nvSpPr>
            <p:cNvPr id="144" name="Rectangle 143">
              <a:extLst>
                <a:ext uri="{FF2B5EF4-FFF2-40B4-BE49-F238E27FC236}">
                  <a16:creationId xmlns:a16="http://schemas.microsoft.com/office/drawing/2014/main" id="{10C14E69-7D2C-5D23-D4C9-224D1E2A02AF}"/>
                </a:ext>
              </a:extLst>
            </p:cNvPr>
            <p:cNvSpPr/>
            <p:nvPr/>
          </p:nvSpPr>
          <p:spPr>
            <a:xfrm>
              <a:off x="4108934" y="2846480"/>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DX</a:t>
              </a:r>
            </a:p>
          </p:txBody>
        </p:sp>
        <p:cxnSp>
          <p:nvCxnSpPr>
            <p:cNvPr id="145" name="Straight Connector 144">
              <a:extLst>
                <a:ext uri="{FF2B5EF4-FFF2-40B4-BE49-F238E27FC236}">
                  <a16:creationId xmlns:a16="http://schemas.microsoft.com/office/drawing/2014/main" id="{F2317FAA-0CDB-D658-D17E-EC1A6B693A2F}"/>
                </a:ext>
              </a:extLst>
            </p:cNvPr>
            <p:cNvCxnSpPr>
              <a:cxnSpLocks/>
            </p:cNvCxnSpPr>
            <p:nvPr/>
          </p:nvCxnSpPr>
          <p:spPr>
            <a:xfrm>
              <a:off x="4353120" y="2749884"/>
              <a:ext cx="0" cy="9659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420C2912-DC7B-A833-D824-8ED41DEF529C}"/>
                </a:ext>
              </a:extLst>
            </p:cNvPr>
            <p:cNvSpPr/>
            <p:nvPr/>
          </p:nvSpPr>
          <p:spPr>
            <a:xfrm>
              <a:off x="4108934" y="335591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WB</a:t>
              </a:r>
            </a:p>
          </p:txBody>
        </p:sp>
        <p:cxnSp>
          <p:nvCxnSpPr>
            <p:cNvPr id="147" name="Straight Connector 146">
              <a:extLst>
                <a:ext uri="{FF2B5EF4-FFF2-40B4-BE49-F238E27FC236}">
                  <a16:creationId xmlns:a16="http://schemas.microsoft.com/office/drawing/2014/main" id="{836585DF-D0D2-D09E-6B7A-794CF895E705}"/>
                </a:ext>
              </a:extLst>
            </p:cNvPr>
            <p:cNvCxnSpPr>
              <a:cxnSpLocks/>
            </p:cNvCxnSpPr>
            <p:nvPr/>
          </p:nvCxnSpPr>
          <p:spPr>
            <a:xfrm>
              <a:off x="4353120" y="3255575"/>
              <a:ext cx="0" cy="100344"/>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8" name="TextBox 147">
            <a:extLst>
              <a:ext uri="{FF2B5EF4-FFF2-40B4-BE49-F238E27FC236}">
                <a16:creationId xmlns:a16="http://schemas.microsoft.com/office/drawing/2014/main" id="{51169F20-DC1F-ADF2-5DB4-C847B23DF821}"/>
              </a:ext>
            </a:extLst>
          </p:cNvPr>
          <p:cNvSpPr txBox="1"/>
          <p:nvPr/>
        </p:nvSpPr>
        <p:spPr>
          <a:xfrm>
            <a:off x="441104" y="4047103"/>
            <a:ext cx="2740642" cy="400110"/>
          </a:xfrm>
          <a:prstGeom prst="rect">
            <a:avLst/>
          </a:prstGeom>
          <a:noFill/>
        </p:spPr>
        <p:txBody>
          <a:bodyPr wrap="square" rtlCol="0">
            <a:spAutoFit/>
          </a:bodyPr>
          <a:lstStyle/>
          <a:p>
            <a:pPr algn="ctr"/>
            <a:r>
              <a:rPr lang="en-TW" sz="2000" dirty="0">
                <a:solidFill>
                  <a:schemeClr val="tx1"/>
                </a:solidFill>
                <a:latin typeface="Calibri" panose="020F0502020204030204" pitchFamily="34" charset="0"/>
                <a:cs typeface="Calibri" panose="020F0502020204030204" pitchFamily="34" charset="0"/>
              </a:rPr>
              <a:t>RISC-V </a:t>
            </a:r>
            <a:r>
              <a:rPr lang="en-US" sz="2000" dirty="0">
                <a:solidFill>
                  <a:schemeClr val="tx1"/>
                </a:solidFill>
                <a:latin typeface="Calibri" panose="020F0502020204030204" pitchFamily="34" charset="0"/>
                <a:cs typeface="Calibri" panose="020F0502020204030204" pitchFamily="34" charset="0"/>
              </a:rPr>
              <a:t>multi-V-scale</a:t>
            </a:r>
            <a:endParaRPr lang="en-TW" sz="2000" dirty="0">
              <a:solidFill>
                <a:schemeClr val="tx1"/>
              </a:solidFill>
              <a:latin typeface="Calibri" panose="020F0502020204030204" pitchFamily="34" charset="0"/>
              <a:cs typeface="Calibri" panose="020F0502020204030204" pitchFamily="34" charset="0"/>
            </a:endParaRPr>
          </a:p>
        </p:txBody>
      </p:sp>
      <p:sp>
        <p:nvSpPr>
          <p:cNvPr id="149" name="Rounded Rectangular Callout 148">
            <a:extLst>
              <a:ext uri="{FF2B5EF4-FFF2-40B4-BE49-F238E27FC236}">
                <a16:creationId xmlns:a16="http://schemas.microsoft.com/office/drawing/2014/main" id="{D7B56383-6398-CD7E-837E-89C2A8AD6DA5}"/>
              </a:ext>
            </a:extLst>
          </p:cNvPr>
          <p:cNvSpPr/>
          <p:nvPr/>
        </p:nvSpPr>
        <p:spPr>
          <a:xfrm>
            <a:off x="3350944" y="1204437"/>
            <a:ext cx="5279100" cy="932248"/>
          </a:xfrm>
          <a:prstGeom prst="wedgeRoundRectCallout">
            <a:avLst>
              <a:gd name="adj1" fmla="val -33645"/>
              <a:gd name="adj2" fmla="val 62500"/>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b="1">
                <a:solidFill>
                  <a:schemeClr val="tx1"/>
                </a:solidFill>
                <a:latin typeface="Calibri" panose="020F0502020204030204" pitchFamily="34" charset="0"/>
                <a:cs typeface="Calibri" panose="020F0502020204030204" pitchFamily="34" charset="0"/>
              </a:rPr>
              <a:t>Control-flow dataflow graph </a:t>
            </a:r>
            <a:r>
              <a:rPr lang="en-US" altLang="zh-TW" sz="2000">
                <a:latin typeface="Calibri" panose="020F0502020204030204" pitchFamily="34" charset="0"/>
                <a:cs typeface="Calibri" panose="020F0502020204030204" pitchFamily="34" charset="0"/>
              </a:rPr>
              <a:t>of a design enables generation of over-approximation of all axioms</a:t>
            </a:r>
          </a:p>
        </p:txBody>
      </p:sp>
      <p:sp>
        <p:nvSpPr>
          <p:cNvPr id="96" name="Right Arrow 95">
            <a:extLst>
              <a:ext uri="{FF2B5EF4-FFF2-40B4-BE49-F238E27FC236}">
                <a16:creationId xmlns:a16="http://schemas.microsoft.com/office/drawing/2014/main" id="{DEBBD1F6-C3C1-F04F-3B74-3DADF7393501}"/>
              </a:ext>
            </a:extLst>
          </p:cNvPr>
          <p:cNvSpPr>
            <a:spLocks noChangeAspect="1"/>
          </p:cNvSpPr>
          <p:nvPr/>
        </p:nvSpPr>
        <p:spPr>
          <a:xfrm>
            <a:off x="3058925" y="2776924"/>
            <a:ext cx="576258" cy="4497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grpSp>
        <p:nvGrpSpPr>
          <p:cNvPr id="198" name="Group 197">
            <a:extLst>
              <a:ext uri="{FF2B5EF4-FFF2-40B4-BE49-F238E27FC236}">
                <a16:creationId xmlns:a16="http://schemas.microsoft.com/office/drawing/2014/main" id="{E57B7E97-4DB0-FEB4-0A06-12DBEED83250}"/>
              </a:ext>
            </a:extLst>
          </p:cNvPr>
          <p:cNvGrpSpPr>
            <a:grpSpLocks noChangeAspect="1"/>
          </p:cNvGrpSpPr>
          <p:nvPr/>
        </p:nvGrpSpPr>
        <p:grpSpPr>
          <a:xfrm>
            <a:off x="7778951" y="1873120"/>
            <a:ext cx="4058682" cy="3173316"/>
            <a:chOff x="7438545" y="2098954"/>
            <a:chExt cx="4586383" cy="3585902"/>
          </a:xfrm>
        </p:grpSpPr>
        <p:sp>
          <p:nvSpPr>
            <p:cNvPr id="152" name="TextBox 6">
              <a:extLst>
                <a:ext uri="{FF2B5EF4-FFF2-40B4-BE49-F238E27FC236}">
                  <a16:creationId xmlns:a16="http://schemas.microsoft.com/office/drawing/2014/main" id="{E6911523-A8A6-C54A-6DA4-96910EBBDDCC}"/>
                </a:ext>
              </a:extLst>
            </p:cNvPr>
            <p:cNvSpPr txBox="1">
              <a:spLocks noChangeAspect="1"/>
            </p:cNvSpPr>
            <p:nvPr/>
          </p:nvSpPr>
          <p:spPr>
            <a:xfrm>
              <a:off x="7438545" y="4109842"/>
              <a:ext cx="1446597" cy="347793"/>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mem_WB</a:t>
              </a:r>
              <a:endParaRPr lang="en-TW" sz="1400">
                <a:solidFill>
                  <a:schemeClr val="tx1"/>
                </a:solidFill>
                <a:latin typeface="Consolas" panose="020B0609020204030204" pitchFamily="49" charset="0"/>
                <a:cs typeface="Consolas" panose="020B0609020204030204" pitchFamily="49" charset="0"/>
              </a:endParaRPr>
            </a:p>
          </p:txBody>
        </p:sp>
        <p:cxnSp>
          <p:nvCxnSpPr>
            <p:cNvPr id="104" name="Straight Arrow Connector 103">
              <a:extLst>
                <a:ext uri="{FF2B5EF4-FFF2-40B4-BE49-F238E27FC236}">
                  <a16:creationId xmlns:a16="http://schemas.microsoft.com/office/drawing/2014/main" id="{21B834E0-F6BA-6776-E99D-A37439782EDC}"/>
                </a:ext>
              </a:extLst>
            </p:cNvPr>
            <p:cNvCxnSpPr>
              <a:cxnSpLocks noChangeAspect="1"/>
            </p:cNvCxnSpPr>
            <p:nvPr/>
          </p:nvCxnSpPr>
          <p:spPr>
            <a:xfrm flipV="1">
              <a:off x="10833972" y="5256687"/>
              <a:ext cx="366655" cy="638"/>
            </a:xfrm>
            <a:prstGeom prst="straightConnector1">
              <a:avLst/>
            </a:prstGeom>
            <a:ln w="3175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0AFECC4-EF51-BCEB-C89F-D6DB41557EC7}"/>
                </a:ext>
              </a:extLst>
            </p:cNvPr>
            <p:cNvSpPr txBox="1"/>
            <p:nvPr/>
          </p:nvSpPr>
          <p:spPr>
            <a:xfrm>
              <a:off x="10077390" y="5267501"/>
              <a:ext cx="1879821" cy="417352"/>
            </a:xfrm>
            <a:prstGeom prst="rect">
              <a:avLst/>
            </a:prstGeom>
            <a:noFill/>
          </p:spPr>
          <p:txBody>
            <a:bodyPr wrap="none" rtlCol="0">
              <a:spAutoFit/>
            </a:bodyPr>
            <a:lstStyle/>
            <a:p>
              <a:pPr algn="ctr"/>
              <a:r>
                <a:rPr lang="en-TW">
                  <a:latin typeface="Calibri" panose="020F0502020204030204" pitchFamily="34" charset="0"/>
                  <a:cs typeface="Calibri" panose="020F0502020204030204" pitchFamily="34" charset="0"/>
                </a:rPr>
                <a:t>Inst. Interaction</a:t>
              </a:r>
            </a:p>
          </p:txBody>
        </p:sp>
        <p:cxnSp>
          <p:nvCxnSpPr>
            <p:cNvPr id="114" name="Straight Arrow Connector 113">
              <a:extLst>
                <a:ext uri="{FF2B5EF4-FFF2-40B4-BE49-F238E27FC236}">
                  <a16:creationId xmlns:a16="http://schemas.microsoft.com/office/drawing/2014/main" id="{DBCEFC8F-BE0C-3977-815D-2A6D91D5109D}"/>
                </a:ext>
              </a:extLst>
            </p:cNvPr>
            <p:cNvCxnSpPr>
              <a:cxnSpLocks noChangeAspect="1"/>
            </p:cNvCxnSpPr>
            <p:nvPr/>
          </p:nvCxnSpPr>
          <p:spPr>
            <a:xfrm flipV="1">
              <a:off x="8748971" y="5257325"/>
              <a:ext cx="366655" cy="638"/>
            </a:xfrm>
            <a:prstGeom prst="straightConnector1">
              <a:avLst/>
            </a:prstGeom>
            <a:ln w="3175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E220D737-A0FF-ECD4-9D12-18907441D1C7}"/>
                </a:ext>
              </a:extLst>
            </p:cNvPr>
            <p:cNvSpPr txBox="1"/>
            <p:nvPr/>
          </p:nvSpPr>
          <p:spPr>
            <a:xfrm>
              <a:off x="8045453" y="5267504"/>
              <a:ext cx="1754906" cy="417352"/>
            </a:xfrm>
            <a:prstGeom prst="rect">
              <a:avLst/>
            </a:prstGeom>
            <a:noFill/>
          </p:spPr>
          <p:txBody>
            <a:bodyPr wrap="none" rtlCol="0">
              <a:spAutoFit/>
            </a:bodyPr>
            <a:lstStyle/>
            <a:p>
              <a:pPr algn="ctr"/>
              <a:r>
                <a:rPr lang="en-TW">
                  <a:latin typeface="Calibri" panose="020F0502020204030204" pitchFamily="34" charset="0"/>
                  <a:cs typeface="Calibri" panose="020F0502020204030204" pitchFamily="34" charset="0"/>
                </a:rPr>
                <a:t>Inst. Execution</a:t>
              </a:r>
            </a:p>
          </p:txBody>
        </p:sp>
        <p:sp>
          <p:nvSpPr>
            <p:cNvPr id="150" name="TextBox 149">
              <a:extLst>
                <a:ext uri="{FF2B5EF4-FFF2-40B4-BE49-F238E27FC236}">
                  <a16:creationId xmlns:a16="http://schemas.microsoft.com/office/drawing/2014/main" id="{AC56DFDB-7E1B-8ED0-9334-C2ED4834DE20}"/>
                </a:ext>
              </a:extLst>
            </p:cNvPr>
            <p:cNvSpPr txBox="1">
              <a:spLocks noChangeAspect="1"/>
            </p:cNvSpPr>
            <p:nvPr/>
          </p:nvSpPr>
          <p:spPr>
            <a:xfrm>
              <a:off x="7741816" y="2781135"/>
              <a:ext cx="1213813" cy="347793"/>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IF</a:t>
              </a:r>
              <a:endParaRPr lang="en-TW" sz="1400">
                <a:solidFill>
                  <a:schemeClr val="tx1"/>
                </a:solidFill>
                <a:latin typeface="Consolas" panose="020B0609020204030204" pitchFamily="49" charset="0"/>
                <a:cs typeface="Consolas" panose="020B0609020204030204" pitchFamily="49" charset="0"/>
              </a:endParaRPr>
            </a:p>
          </p:txBody>
        </p:sp>
        <p:sp>
          <p:nvSpPr>
            <p:cNvPr id="151" name="TextBox 150">
              <a:extLst>
                <a:ext uri="{FF2B5EF4-FFF2-40B4-BE49-F238E27FC236}">
                  <a16:creationId xmlns:a16="http://schemas.microsoft.com/office/drawing/2014/main" id="{0660FDFB-35BC-AC03-DCF2-1BB7621E22F1}"/>
                </a:ext>
              </a:extLst>
            </p:cNvPr>
            <p:cNvSpPr txBox="1">
              <a:spLocks noChangeAspect="1"/>
            </p:cNvSpPr>
            <p:nvPr/>
          </p:nvSpPr>
          <p:spPr>
            <a:xfrm>
              <a:off x="8329358" y="3445487"/>
              <a:ext cx="555783" cy="347793"/>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DX</a:t>
              </a:r>
              <a:endParaRPr lang="en-TW" sz="1400">
                <a:solidFill>
                  <a:schemeClr val="tx1"/>
                </a:solidFill>
                <a:latin typeface="Consolas" panose="020B0609020204030204" pitchFamily="49" charset="0"/>
                <a:cs typeface="Consolas" panose="020B0609020204030204" pitchFamily="49" charset="0"/>
              </a:endParaRPr>
            </a:p>
          </p:txBody>
        </p:sp>
        <p:sp>
          <p:nvSpPr>
            <p:cNvPr id="153" name="Oval 152">
              <a:extLst>
                <a:ext uri="{FF2B5EF4-FFF2-40B4-BE49-F238E27FC236}">
                  <a16:creationId xmlns:a16="http://schemas.microsoft.com/office/drawing/2014/main" id="{E9869EC3-88C9-59C6-C15B-017F0B9EEF79}"/>
                </a:ext>
              </a:extLst>
            </p:cNvPr>
            <p:cNvSpPr>
              <a:spLocks noChangeAspect="1"/>
            </p:cNvSpPr>
            <p:nvPr/>
          </p:nvSpPr>
          <p:spPr>
            <a:xfrm>
              <a:off x="8998440" y="2772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154" name="Straight Arrow Connector 153">
              <a:extLst>
                <a:ext uri="{FF2B5EF4-FFF2-40B4-BE49-F238E27FC236}">
                  <a16:creationId xmlns:a16="http://schemas.microsoft.com/office/drawing/2014/main" id="{4A00E77A-B170-20F0-9845-0405AC53D5C3}"/>
                </a:ext>
              </a:extLst>
            </p:cNvPr>
            <p:cNvCxnSpPr>
              <a:cxnSpLocks noChangeAspect="1"/>
              <a:endCxn id="155" idx="0"/>
            </p:cNvCxnSpPr>
            <p:nvPr/>
          </p:nvCxnSpPr>
          <p:spPr>
            <a:xfrm flipH="1">
              <a:off x="9198977" y="3170414"/>
              <a:ext cx="2" cy="285584"/>
            </a:xfrm>
            <a:prstGeom prst="straightConnector1">
              <a:avLst/>
            </a:prstGeom>
            <a:ln w="254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867847D4-ABA6-3ECB-A438-C6644BC4870D}"/>
                </a:ext>
              </a:extLst>
            </p:cNvPr>
            <p:cNvSpPr>
              <a:spLocks noChangeAspect="1"/>
            </p:cNvSpPr>
            <p:nvPr/>
          </p:nvSpPr>
          <p:spPr>
            <a:xfrm>
              <a:off x="8998439" y="3456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56" name="Oval 155">
              <a:extLst>
                <a:ext uri="{FF2B5EF4-FFF2-40B4-BE49-F238E27FC236}">
                  <a16:creationId xmlns:a16="http://schemas.microsoft.com/office/drawing/2014/main" id="{4BED6905-E5D1-1205-52A3-EC968592529A}"/>
                </a:ext>
              </a:extLst>
            </p:cNvPr>
            <p:cNvSpPr>
              <a:spLocks noChangeAspect="1"/>
            </p:cNvSpPr>
            <p:nvPr/>
          </p:nvSpPr>
          <p:spPr>
            <a:xfrm>
              <a:off x="8998438" y="4068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57" name="Oval 156">
              <a:extLst>
                <a:ext uri="{FF2B5EF4-FFF2-40B4-BE49-F238E27FC236}">
                  <a16:creationId xmlns:a16="http://schemas.microsoft.com/office/drawing/2014/main" id="{8B98C837-C9D6-12D4-74B9-DBA868231A90}"/>
                </a:ext>
              </a:extLst>
            </p:cNvPr>
            <p:cNvSpPr>
              <a:spLocks noChangeAspect="1"/>
            </p:cNvSpPr>
            <p:nvPr/>
          </p:nvSpPr>
          <p:spPr>
            <a:xfrm>
              <a:off x="9928632" y="2772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158" name="Straight Arrow Connector 157">
              <a:extLst>
                <a:ext uri="{FF2B5EF4-FFF2-40B4-BE49-F238E27FC236}">
                  <a16:creationId xmlns:a16="http://schemas.microsoft.com/office/drawing/2014/main" id="{5527F400-68EA-B85D-4CE7-2B7A7F38524F}"/>
                </a:ext>
              </a:extLst>
            </p:cNvPr>
            <p:cNvCxnSpPr>
              <a:cxnSpLocks noChangeAspect="1"/>
              <a:endCxn id="159" idx="0"/>
            </p:cNvCxnSpPr>
            <p:nvPr/>
          </p:nvCxnSpPr>
          <p:spPr>
            <a:xfrm flipH="1">
              <a:off x="10129169" y="3170414"/>
              <a:ext cx="2" cy="285584"/>
            </a:xfrm>
            <a:prstGeom prst="straightConnector1">
              <a:avLst/>
            </a:prstGeom>
            <a:ln w="254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D7FCEA0F-6D00-5C90-3787-BCA5465BCFEE}"/>
                </a:ext>
              </a:extLst>
            </p:cNvPr>
            <p:cNvSpPr>
              <a:spLocks noChangeAspect="1"/>
            </p:cNvSpPr>
            <p:nvPr/>
          </p:nvSpPr>
          <p:spPr>
            <a:xfrm>
              <a:off x="9928632" y="3456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60" name="Oval 159">
              <a:extLst>
                <a:ext uri="{FF2B5EF4-FFF2-40B4-BE49-F238E27FC236}">
                  <a16:creationId xmlns:a16="http://schemas.microsoft.com/office/drawing/2014/main" id="{03B66901-6DC8-34DE-F893-CBE4CBC392EB}"/>
                </a:ext>
              </a:extLst>
            </p:cNvPr>
            <p:cNvSpPr>
              <a:spLocks noChangeAspect="1"/>
            </p:cNvSpPr>
            <p:nvPr/>
          </p:nvSpPr>
          <p:spPr>
            <a:xfrm>
              <a:off x="9928631" y="4068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61" name="TextBox 160">
              <a:extLst>
                <a:ext uri="{FF2B5EF4-FFF2-40B4-BE49-F238E27FC236}">
                  <a16:creationId xmlns:a16="http://schemas.microsoft.com/office/drawing/2014/main" id="{18F8319B-B602-D1E8-94E0-7FFDDD13BA1F}"/>
                </a:ext>
              </a:extLst>
            </p:cNvPr>
            <p:cNvSpPr txBox="1">
              <a:spLocks noChangeAspect="1"/>
            </p:cNvSpPr>
            <p:nvPr/>
          </p:nvSpPr>
          <p:spPr>
            <a:xfrm>
              <a:off x="9849090" y="2294690"/>
              <a:ext cx="566238" cy="347793"/>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i1</a:t>
              </a:r>
            </a:p>
          </p:txBody>
        </p:sp>
        <p:cxnSp>
          <p:nvCxnSpPr>
            <p:cNvPr id="162" name="Straight Arrow Connector 161">
              <a:extLst>
                <a:ext uri="{FF2B5EF4-FFF2-40B4-BE49-F238E27FC236}">
                  <a16:creationId xmlns:a16="http://schemas.microsoft.com/office/drawing/2014/main" id="{C24E41F7-B00B-8D65-E692-90A99CE36B38}"/>
                </a:ext>
              </a:extLst>
            </p:cNvPr>
            <p:cNvCxnSpPr>
              <a:cxnSpLocks noChangeAspect="1"/>
              <a:stCxn id="153" idx="6"/>
              <a:endCxn id="157" idx="2"/>
            </p:cNvCxnSpPr>
            <p:nvPr/>
          </p:nvCxnSpPr>
          <p:spPr>
            <a:xfrm>
              <a:off x="9399510" y="2971666"/>
              <a:ext cx="529122" cy="0"/>
            </a:xfrm>
            <a:prstGeom prst="straightConnector1">
              <a:avLst/>
            </a:prstGeom>
            <a:ln w="254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633D926A-0057-8E11-1459-C99BBE2A6C45}"/>
                </a:ext>
              </a:extLst>
            </p:cNvPr>
            <p:cNvSpPr txBox="1"/>
            <p:nvPr/>
          </p:nvSpPr>
          <p:spPr>
            <a:xfrm>
              <a:off x="9446221" y="2563710"/>
              <a:ext cx="433292" cy="347793"/>
            </a:xfrm>
            <a:prstGeom prst="rect">
              <a:avLst/>
            </a:prstGeom>
            <a:noFill/>
          </p:spPr>
          <p:txBody>
            <a:bodyPr wrap="none" rtlCol="0">
              <a:spAutoFit/>
            </a:bodyPr>
            <a:lstStyle/>
            <a:p>
              <a:r>
                <a:rPr lang="en-TW" sz="1400">
                  <a:solidFill>
                    <a:schemeClr val="tx1"/>
                  </a:solidFill>
                  <a:latin typeface="Consolas" panose="020B0609020204030204" pitchFamily="49" charset="0"/>
                  <a:cs typeface="Consolas" panose="020B0609020204030204" pitchFamily="49" charset="0"/>
                </a:rPr>
                <a:t>PO</a:t>
              </a:r>
            </a:p>
          </p:txBody>
        </p:sp>
        <p:sp>
          <p:nvSpPr>
            <p:cNvPr id="164" name="TextBox 163">
              <a:extLst>
                <a:ext uri="{FF2B5EF4-FFF2-40B4-BE49-F238E27FC236}">
                  <a16:creationId xmlns:a16="http://schemas.microsoft.com/office/drawing/2014/main" id="{105C8024-91DD-AB62-DF1F-45BA655C6252}"/>
                </a:ext>
              </a:extLst>
            </p:cNvPr>
            <p:cNvSpPr txBox="1">
              <a:spLocks noChangeAspect="1"/>
            </p:cNvSpPr>
            <p:nvPr/>
          </p:nvSpPr>
          <p:spPr>
            <a:xfrm>
              <a:off x="9045257" y="2098954"/>
              <a:ext cx="1213813" cy="347793"/>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C0</a:t>
              </a:r>
            </a:p>
          </p:txBody>
        </p:sp>
        <p:cxnSp>
          <p:nvCxnSpPr>
            <p:cNvPr id="165" name="Straight Arrow Connector 164">
              <a:extLst>
                <a:ext uri="{FF2B5EF4-FFF2-40B4-BE49-F238E27FC236}">
                  <a16:creationId xmlns:a16="http://schemas.microsoft.com/office/drawing/2014/main" id="{7DED6B57-0AFD-BC3F-7981-4921C35B4B68}"/>
                </a:ext>
              </a:extLst>
            </p:cNvPr>
            <p:cNvCxnSpPr>
              <a:cxnSpLocks noChangeAspect="1"/>
              <a:stCxn id="155" idx="4"/>
              <a:endCxn id="156" idx="0"/>
            </p:cNvCxnSpPr>
            <p:nvPr/>
          </p:nvCxnSpPr>
          <p:spPr>
            <a:xfrm flipH="1">
              <a:off x="9198973" y="3855331"/>
              <a:ext cx="1" cy="212669"/>
            </a:xfrm>
            <a:prstGeom prst="straightConnector1">
              <a:avLst/>
            </a:prstGeom>
            <a:ln w="254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EF853E0B-EFF5-8A8C-46EA-B891A8017A3D}"/>
                </a:ext>
              </a:extLst>
            </p:cNvPr>
            <p:cNvCxnSpPr>
              <a:cxnSpLocks noChangeAspect="1"/>
              <a:stCxn id="159" idx="4"/>
              <a:endCxn id="160" idx="0"/>
            </p:cNvCxnSpPr>
            <p:nvPr/>
          </p:nvCxnSpPr>
          <p:spPr>
            <a:xfrm flipH="1">
              <a:off x="10129166" y="3855331"/>
              <a:ext cx="1" cy="212669"/>
            </a:xfrm>
            <a:prstGeom prst="straightConnector1">
              <a:avLst/>
            </a:prstGeom>
            <a:ln w="254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1B9AB57F-70C1-0EBD-3CFB-3233781FB32A}"/>
                </a:ext>
              </a:extLst>
            </p:cNvPr>
            <p:cNvCxnSpPr>
              <a:cxnSpLocks noChangeAspect="1"/>
              <a:stCxn id="155" idx="6"/>
              <a:endCxn id="159" idx="2"/>
            </p:cNvCxnSpPr>
            <p:nvPr/>
          </p:nvCxnSpPr>
          <p:spPr>
            <a:xfrm>
              <a:off x="9399509" y="3655666"/>
              <a:ext cx="529123" cy="0"/>
            </a:xfrm>
            <a:prstGeom prst="straightConnector1">
              <a:avLst/>
            </a:prstGeom>
            <a:ln w="254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23301FF-3437-9B4E-88BF-0B4EF5C4B314}"/>
                </a:ext>
              </a:extLst>
            </p:cNvPr>
            <p:cNvCxnSpPr>
              <a:cxnSpLocks noChangeAspect="1"/>
              <a:stCxn id="156" idx="6"/>
              <a:endCxn id="160" idx="2"/>
            </p:cNvCxnSpPr>
            <p:nvPr/>
          </p:nvCxnSpPr>
          <p:spPr>
            <a:xfrm>
              <a:off x="9399508" y="4267666"/>
              <a:ext cx="529123" cy="0"/>
            </a:xfrm>
            <a:prstGeom prst="straightConnector1">
              <a:avLst/>
            </a:prstGeom>
            <a:ln w="3175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4C93B050-41EB-71C3-D47B-4DF9182B1E35}"/>
                </a:ext>
              </a:extLst>
            </p:cNvPr>
            <p:cNvSpPr>
              <a:spLocks noChangeAspect="1"/>
            </p:cNvSpPr>
            <p:nvPr/>
          </p:nvSpPr>
          <p:spPr>
            <a:xfrm>
              <a:off x="10615867" y="2772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170" name="Straight Arrow Connector 169">
              <a:extLst>
                <a:ext uri="{FF2B5EF4-FFF2-40B4-BE49-F238E27FC236}">
                  <a16:creationId xmlns:a16="http://schemas.microsoft.com/office/drawing/2014/main" id="{169E0A99-3020-7A27-60DA-AC86B6274A3A}"/>
                </a:ext>
              </a:extLst>
            </p:cNvPr>
            <p:cNvCxnSpPr>
              <a:cxnSpLocks noChangeAspect="1"/>
              <a:endCxn id="171" idx="0"/>
            </p:cNvCxnSpPr>
            <p:nvPr/>
          </p:nvCxnSpPr>
          <p:spPr>
            <a:xfrm flipH="1">
              <a:off x="10816403" y="3170414"/>
              <a:ext cx="2" cy="285584"/>
            </a:xfrm>
            <a:prstGeom prst="straightConnector1">
              <a:avLst/>
            </a:prstGeom>
            <a:ln w="254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71" name="Oval 170">
              <a:extLst>
                <a:ext uri="{FF2B5EF4-FFF2-40B4-BE49-F238E27FC236}">
                  <a16:creationId xmlns:a16="http://schemas.microsoft.com/office/drawing/2014/main" id="{0B9AD934-0884-DAC4-EE49-D0D673F4EA6F}"/>
                </a:ext>
              </a:extLst>
            </p:cNvPr>
            <p:cNvSpPr>
              <a:spLocks noChangeAspect="1"/>
            </p:cNvSpPr>
            <p:nvPr/>
          </p:nvSpPr>
          <p:spPr>
            <a:xfrm>
              <a:off x="10615866" y="3456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72" name="Oval 171">
              <a:extLst>
                <a:ext uri="{FF2B5EF4-FFF2-40B4-BE49-F238E27FC236}">
                  <a16:creationId xmlns:a16="http://schemas.microsoft.com/office/drawing/2014/main" id="{42DEB21B-0BDA-DD2B-982E-E3681BA74E57}"/>
                </a:ext>
              </a:extLst>
            </p:cNvPr>
            <p:cNvSpPr>
              <a:spLocks noChangeAspect="1"/>
            </p:cNvSpPr>
            <p:nvPr/>
          </p:nvSpPr>
          <p:spPr>
            <a:xfrm>
              <a:off x="10615866" y="4608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73" name="Oval 172">
              <a:extLst>
                <a:ext uri="{FF2B5EF4-FFF2-40B4-BE49-F238E27FC236}">
                  <a16:creationId xmlns:a16="http://schemas.microsoft.com/office/drawing/2014/main" id="{10CE007B-FDAF-B17E-FB15-A5129B4F51A8}"/>
                </a:ext>
              </a:extLst>
            </p:cNvPr>
            <p:cNvSpPr>
              <a:spLocks noChangeAspect="1"/>
            </p:cNvSpPr>
            <p:nvPr/>
          </p:nvSpPr>
          <p:spPr>
            <a:xfrm>
              <a:off x="11559430" y="2772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174" name="Straight Arrow Connector 173">
              <a:extLst>
                <a:ext uri="{FF2B5EF4-FFF2-40B4-BE49-F238E27FC236}">
                  <a16:creationId xmlns:a16="http://schemas.microsoft.com/office/drawing/2014/main" id="{A0287D17-020A-2670-36F9-2F5B0BE14446}"/>
                </a:ext>
              </a:extLst>
            </p:cNvPr>
            <p:cNvCxnSpPr>
              <a:cxnSpLocks noChangeAspect="1"/>
              <a:endCxn id="175" idx="0"/>
            </p:cNvCxnSpPr>
            <p:nvPr/>
          </p:nvCxnSpPr>
          <p:spPr>
            <a:xfrm flipH="1">
              <a:off x="11759967" y="3170414"/>
              <a:ext cx="2" cy="285584"/>
            </a:xfrm>
            <a:prstGeom prst="straightConnector1">
              <a:avLst/>
            </a:prstGeom>
            <a:ln w="254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BBCD6A6D-5BBB-44A1-F9ED-C4DF32C8F7BA}"/>
                </a:ext>
              </a:extLst>
            </p:cNvPr>
            <p:cNvSpPr>
              <a:spLocks noChangeAspect="1"/>
            </p:cNvSpPr>
            <p:nvPr/>
          </p:nvSpPr>
          <p:spPr>
            <a:xfrm>
              <a:off x="11559430" y="3456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76" name="Oval 175">
              <a:extLst>
                <a:ext uri="{FF2B5EF4-FFF2-40B4-BE49-F238E27FC236}">
                  <a16:creationId xmlns:a16="http://schemas.microsoft.com/office/drawing/2014/main" id="{F4001B18-D832-18FC-6BB7-8E31DA27A843}"/>
                </a:ext>
              </a:extLst>
            </p:cNvPr>
            <p:cNvSpPr>
              <a:spLocks noChangeAspect="1"/>
            </p:cNvSpPr>
            <p:nvPr/>
          </p:nvSpPr>
          <p:spPr>
            <a:xfrm>
              <a:off x="11559430" y="4608000"/>
              <a:ext cx="401070" cy="39933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77" name="TextBox 176">
              <a:extLst>
                <a:ext uri="{FF2B5EF4-FFF2-40B4-BE49-F238E27FC236}">
                  <a16:creationId xmlns:a16="http://schemas.microsoft.com/office/drawing/2014/main" id="{EEFCE704-0EE8-03CC-07FD-B1B1478AEB39}"/>
                </a:ext>
              </a:extLst>
            </p:cNvPr>
            <p:cNvSpPr txBox="1">
              <a:spLocks noChangeAspect="1"/>
            </p:cNvSpPr>
            <p:nvPr/>
          </p:nvSpPr>
          <p:spPr>
            <a:xfrm>
              <a:off x="10513699" y="2298555"/>
              <a:ext cx="566238" cy="347793"/>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400">
                  <a:solidFill>
                    <a:schemeClr val="tx1"/>
                  </a:solidFill>
                  <a:latin typeface="Consolas" panose="020B0609020204030204" pitchFamily="49" charset="0"/>
                  <a:cs typeface="Consolas" panose="020B0609020204030204" pitchFamily="49" charset="0"/>
                </a:rPr>
                <a:t>i2</a:t>
              </a:r>
              <a:endParaRPr lang="en-TW" sz="1400">
                <a:solidFill>
                  <a:schemeClr val="tx1"/>
                </a:solidFill>
                <a:latin typeface="Consolas" panose="020B0609020204030204" pitchFamily="49" charset="0"/>
                <a:cs typeface="Consolas" panose="020B0609020204030204" pitchFamily="49" charset="0"/>
              </a:endParaRPr>
            </a:p>
          </p:txBody>
        </p:sp>
        <p:sp>
          <p:nvSpPr>
            <p:cNvPr id="178" name="TextBox 177">
              <a:extLst>
                <a:ext uri="{FF2B5EF4-FFF2-40B4-BE49-F238E27FC236}">
                  <a16:creationId xmlns:a16="http://schemas.microsoft.com/office/drawing/2014/main" id="{B147CC64-E2B8-C65A-3862-D71CC12B30C0}"/>
                </a:ext>
              </a:extLst>
            </p:cNvPr>
            <p:cNvSpPr txBox="1">
              <a:spLocks noChangeAspect="1"/>
            </p:cNvSpPr>
            <p:nvPr/>
          </p:nvSpPr>
          <p:spPr>
            <a:xfrm>
              <a:off x="11458690" y="2292492"/>
              <a:ext cx="566238" cy="347793"/>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i3</a:t>
              </a:r>
            </a:p>
          </p:txBody>
        </p:sp>
        <p:cxnSp>
          <p:nvCxnSpPr>
            <p:cNvPr id="179" name="Straight Arrow Connector 178">
              <a:extLst>
                <a:ext uri="{FF2B5EF4-FFF2-40B4-BE49-F238E27FC236}">
                  <a16:creationId xmlns:a16="http://schemas.microsoft.com/office/drawing/2014/main" id="{1966EA88-BF85-5C79-FE9E-9A47104B0939}"/>
                </a:ext>
              </a:extLst>
            </p:cNvPr>
            <p:cNvCxnSpPr>
              <a:cxnSpLocks noChangeAspect="1"/>
              <a:stCxn id="169" idx="6"/>
              <a:endCxn id="173" idx="2"/>
            </p:cNvCxnSpPr>
            <p:nvPr/>
          </p:nvCxnSpPr>
          <p:spPr>
            <a:xfrm>
              <a:off x="11016937" y="2971666"/>
              <a:ext cx="542493" cy="0"/>
            </a:xfrm>
            <a:prstGeom prst="straightConnector1">
              <a:avLst/>
            </a:prstGeom>
            <a:ln w="254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BBE468C9-4892-6C43-2CA4-49ED7C42D702}"/>
                </a:ext>
              </a:extLst>
            </p:cNvPr>
            <p:cNvSpPr txBox="1"/>
            <p:nvPr/>
          </p:nvSpPr>
          <p:spPr>
            <a:xfrm>
              <a:off x="11076206" y="2595560"/>
              <a:ext cx="470408" cy="347793"/>
            </a:xfrm>
            <a:prstGeom prst="rect">
              <a:avLst/>
            </a:prstGeom>
            <a:noFill/>
          </p:spPr>
          <p:txBody>
            <a:bodyPr wrap="square" rtlCol="0">
              <a:spAutoFit/>
            </a:bodyPr>
            <a:lstStyle/>
            <a:p>
              <a:r>
                <a:rPr lang="en-TW" sz="1400">
                  <a:solidFill>
                    <a:schemeClr val="tx1"/>
                  </a:solidFill>
                  <a:latin typeface="Consolas" panose="020B0609020204030204" pitchFamily="49" charset="0"/>
                  <a:cs typeface="Consolas" panose="020B0609020204030204" pitchFamily="49" charset="0"/>
                </a:rPr>
                <a:t>PO</a:t>
              </a:r>
            </a:p>
          </p:txBody>
        </p:sp>
        <p:cxnSp>
          <p:nvCxnSpPr>
            <p:cNvPr id="181" name="Straight Arrow Connector 180">
              <a:extLst>
                <a:ext uri="{FF2B5EF4-FFF2-40B4-BE49-F238E27FC236}">
                  <a16:creationId xmlns:a16="http://schemas.microsoft.com/office/drawing/2014/main" id="{C5713690-C002-A392-EC24-A4A7DEFFBE17}"/>
                </a:ext>
              </a:extLst>
            </p:cNvPr>
            <p:cNvCxnSpPr>
              <a:cxnSpLocks noChangeAspect="1"/>
              <a:stCxn id="171" idx="4"/>
              <a:endCxn id="172" idx="0"/>
            </p:cNvCxnSpPr>
            <p:nvPr/>
          </p:nvCxnSpPr>
          <p:spPr>
            <a:xfrm>
              <a:off x="10816401" y="3855331"/>
              <a:ext cx="0" cy="752669"/>
            </a:xfrm>
            <a:prstGeom prst="straightConnector1">
              <a:avLst/>
            </a:prstGeom>
            <a:ln w="254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CE1AFC23-5353-4EEE-1F86-724E72A88F97}"/>
                </a:ext>
              </a:extLst>
            </p:cNvPr>
            <p:cNvCxnSpPr>
              <a:cxnSpLocks noChangeAspect="1"/>
              <a:stCxn id="175" idx="4"/>
              <a:endCxn id="176" idx="0"/>
            </p:cNvCxnSpPr>
            <p:nvPr/>
          </p:nvCxnSpPr>
          <p:spPr>
            <a:xfrm>
              <a:off x="11759965" y="3855331"/>
              <a:ext cx="0" cy="752669"/>
            </a:xfrm>
            <a:prstGeom prst="straightConnector1">
              <a:avLst/>
            </a:prstGeom>
            <a:ln w="254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3B63BA38-EEFE-7FF4-57B9-ED353A67D43C}"/>
                </a:ext>
              </a:extLst>
            </p:cNvPr>
            <p:cNvCxnSpPr>
              <a:cxnSpLocks noChangeAspect="1"/>
              <a:stCxn id="171" idx="6"/>
              <a:endCxn id="175" idx="2"/>
            </p:cNvCxnSpPr>
            <p:nvPr/>
          </p:nvCxnSpPr>
          <p:spPr>
            <a:xfrm>
              <a:off x="11016936" y="3655666"/>
              <a:ext cx="542494" cy="0"/>
            </a:xfrm>
            <a:prstGeom prst="straightConnector1">
              <a:avLst/>
            </a:prstGeom>
            <a:ln w="254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5A8F57D-9F1A-57B8-66B6-FC4E0CF97C4D}"/>
                </a:ext>
              </a:extLst>
            </p:cNvPr>
            <p:cNvCxnSpPr>
              <a:cxnSpLocks noChangeAspect="1"/>
              <a:stCxn id="172" idx="6"/>
              <a:endCxn id="176" idx="2"/>
            </p:cNvCxnSpPr>
            <p:nvPr/>
          </p:nvCxnSpPr>
          <p:spPr>
            <a:xfrm>
              <a:off x="11016936" y="4807666"/>
              <a:ext cx="542494" cy="0"/>
            </a:xfrm>
            <a:prstGeom prst="straightConnector1">
              <a:avLst/>
            </a:prstGeom>
            <a:ln w="3175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2C713222-3316-27E7-8864-59F4C2A301F5}"/>
                </a:ext>
              </a:extLst>
            </p:cNvPr>
            <p:cNvSpPr txBox="1">
              <a:spLocks noChangeAspect="1"/>
            </p:cNvSpPr>
            <p:nvPr/>
          </p:nvSpPr>
          <p:spPr>
            <a:xfrm>
              <a:off x="10682756" y="2098954"/>
              <a:ext cx="1213813" cy="347793"/>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C1</a:t>
              </a:r>
            </a:p>
          </p:txBody>
        </p:sp>
        <p:sp>
          <p:nvSpPr>
            <p:cNvPr id="186" name="TextBox 6">
              <a:extLst>
                <a:ext uri="{FF2B5EF4-FFF2-40B4-BE49-F238E27FC236}">
                  <a16:creationId xmlns:a16="http://schemas.microsoft.com/office/drawing/2014/main" id="{5ABE498C-B7E9-EB32-51AB-84B511E00487}"/>
                </a:ext>
              </a:extLst>
            </p:cNvPr>
            <p:cNvSpPr txBox="1">
              <a:spLocks noChangeAspect="1"/>
            </p:cNvSpPr>
            <p:nvPr/>
          </p:nvSpPr>
          <p:spPr>
            <a:xfrm>
              <a:off x="7446292" y="4667167"/>
              <a:ext cx="1446597" cy="347793"/>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regfile_WB</a:t>
              </a:r>
              <a:endParaRPr lang="en-TW" sz="1400">
                <a:solidFill>
                  <a:schemeClr val="tx1"/>
                </a:solidFill>
                <a:latin typeface="Consolas" panose="020B0609020204030204" pitchFamily="49" charset="0"/>
                <a:cs typeface="Consolas" panose="020B0609020204030204" pitchFamily="49" charset="0"/>
              </a:endParaRPr>
            </a:p>
          </p:txBody>
        </p:sp>
        <p:cxnSp>
          <p:nvCxnSpPr>
            <p:cNvPr id="187" name="Straight Arrow Connector 186">
              <a:extLst>
                <a:ext uri="{FF2B5EF4-FFF2-40B4-BE49-F238E27FC236}">
                  <a16:creationId xmlns:a16="http://schemas.microsoft.com/office/drawing/2014/main" id="{B3340206-CFEF-C96C-64AC-C0E08CDE97F3}"/>
                </a:ext>
              </a:extLst>
            </p:cNvPr>
            <p:cNvCxnSpPr>
              <a:cxnSpLocks noChangeAspect="1"/>
              <a:stCxn id="176" idx="1"/>
              <a:endCxn id="156" idx="5"/>
            </p:cNvCxnSpPr>
            <p:nvPr/>
          </p:nvCxnSpPr>
          <p:spPr>
            <a:xfrm flipH="1" flipV="1">
              <a:off x="9340773" y="4408850"/>
              <a:ext cx="2277392" cy="257631"/>
            </a:xfrm>
            <a:prstGeom prst="straightConnector1">
              <a:avLst/>
            </a:prstGeom>
            <a:ln w="3175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9F444FA2-83A2-6E48-0209-5D3BFDE2261D}"/>
                </a:ext>
              </a:extLst>
            </p:cNvPr>
            <p:cNvCxnSpPr>
              <a:cxnSpLocks noChangeAspect="1"/>
              <a:stCxn id="160" idx="5"/>
              <a:endCxn id="172" idx="2"/>
            </p:cNvCxnSpPr>
            <p:nvPr/>
          </p:nvCxnSpPr>
          <p:spPr>
            <a:xfrm>
              <a:off x="10270966" y="4408850"/>
              <a:ext cx="344900" cy="398816"/>
            </a:xfrm>
            <a:prstGeom prst="straightConnector1">
              <a:avLst/>
            </a:prstGeom>
            <a:ln w="3175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DD5172B8-2A66-D0F6-9873-2D33EED183BB}"/>
                </a:ext>
              </a:extLst>
            </p:cNvPr>
            <p:cNvSpPr/>
            <p:nvPr/>
          </p:nvSpPr>
          <p:spPr>
            <a:xfrm flipH="1" flipV="1">
              <a:off x="8386554" y="2646813"/>
              <a:ext cx="407393" cy="176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p>
          </p:txBody>
        </p:sp>
        <p:sp>
          <p:nvSpPr>
            <p:cNvPr id="190" name="TextBox 189">
              <a:extLst>
                <a:ext uri="{FF2B5EF4-FFF2-40B4-BE49-F238E27FC236}">
                  <a16:creationId xmlns:a16="http://schemas.microsoft.com/office/drawing/2014/main" id="{461C53D3-61D3-A903-99DF-1D89A8909A31}"/>
                </a:ext>
              </a:extLst>
            </p:cNvPr>
            <p:cNvSpPr txBox="1">
              <a:spLocks noChangeAspect="1"/>
            </p:cNvSpPr>
            <p:nvPr/>
          </p:nvSpPr>
          <p:spPr>
            <a:xfrm>
              <a:off x="8916899" y="2305353"/>
              <a:ext cx="566238" cy="347793"/>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i0</a:t>
              </a:r>
            </a:p>
          </p:txBody>
        </p:sp>
      </p:grpSp>
      <p:sp>
        <p:nvSpPr>
          <p:cNvPr id="192" name="Rounded Rectangular Callout 191">
            <a:extLst>
              <a:ext uri="{FF2B5EF4-FFF2-40B4-BE49-F238E27FC236}">
                <a16:creationId xmlns:a16="http://schemas.microsoft.com/office/drawing/2014/main" id="{ED0B7739-FF93-01CA-C3EF-BF17E5AC71EA}"/>
              </a:ext>
            </a:extLst>
          </p:cNvPr>
          <p:cNvSpPr/>
          <p:nvPr/>
        </p:nvSpPr>
        <p:spPr>
          <a:xfrm>
            <a:off x="8055117" y="5265015"/>
            <a:ext cx="3782516" cy="676094"/>
          </a:xfrm>
          <a:prstGeom prst="wedgeRoundRectCallout">
            <a:avLst>
              <a:gd name="adj1" fmla="val 12304"/>
              <a:gd name="adj2" fmla="val -70121"/>
              <a:gd name="adj3" fmla="val 16667"/>
            </a:avLst>
          </a:prstGeom>
          <a:solidFill>
            <a:schemeClr val="accent6">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lIns="36000" tIns="0" rIns="36000" bIns="0" rtlCol="0" anchor="ctr"/>
          <a:lstStyle/>
          <a:p>
            <a:pPr algn="ctr"/>
            <a:r>
              <a:rPr lang="en-US" altLang="zh-TW" sz="2000" b="1" dirty="0">
                <a:solidFill>
                  <a:schemeClr val="tx1"/>
                </a:solidFill>
                <a:latin typeface="Calibri" panose="020F0502020204030204" pitchFamily="34" charset="0"/>
                <a:cs typeface="Calibri" panose="020F0502020204030204" pitchFamily="34" charset="0"/>
              </a:rPr>
              <a:t>multi-V-scale</a:t>
            </a:r>
            <a:r>
              <a:rPr lang="en-US" altLang="zh-TW" sz="2000" dirty="0">
                <a:solidFill>
                  <a:schemeClr val="tx1"/>
                </a:solidFill>
                <a:latin typeface="Calibri" panose="020F0502020204030204" pitchFamily="34" charset="0"/>
                <a:cs typeface="Calibri" panose="020F0502020204030204" pitchFamily="34" charset="0"/>
              </a:rPr>
              <a:t>: </a:t>
            </a:r>
            <a:r>
              <a:rPr lang="en-US" altLang="zh-TW" sz="2000" dirty="0">
                <a:solidFill>
                  <a:srgbClr val="C00000"/>
                </a:solidFill>
                <a:latin typeface="Calibri" panose="020F0502020204030204" pitchFamily="34" charset="0"/>
                <a:cs typeface="Calibri" panose="020F0502020204030204" pitchFamily="34" charset="0"/>
              </a:rPr>
              <a:t>complete proof</a:t>
            </a:r>
            <a:r>
              <a:rPr lang="en-US" altLang="zh-TW" sz="2000" dirty="0">
                <a:solidFill>
                  <a:schemeClr val="accent3">
                    <a:lumMod val="60000"/>
                    <a:lumOff val="40000"/>
                  </a:schemeClr>
                </a:solidFill>
                <a:latin typeface="Calibri" panose="020F0502020204030204" pitchFamily="34" charset="0"/>
                <a:cs typeface="Calibri" panose="020F0502020204030204" pitchFamily="34" charset="0"/>
              </a:rPr>
              <a:t> </a:t>
            </a:r>
            <a:r>
              <a:rPr lang="en-US" altLang="zh-TW" sz="2000" dirty="0" err="1">
                <a:solidFill>
                  <a:schemeClr val="tx1"/>
                </a:solidFill>
                <a:latin typeface="Calibri" panose="020F0502020204030204" pitchFamily="34" charset="0"/>
                <a:cs typeface="Calibri" panose="020F0502020204030204" pitchFamily="34" charset="0"/>
              </a:rPr>
              <a:t>v.s</a:t>
            </a:r>
            <a:r>
              <a:rPr lang="en-US" altLang="zh-TW" sz="2000" dirty="0">
                <a:solidFill>
                  <a:schemeClr val="tx1"/>
                </a:solidFill>
                <a:latin typeface="Calibri" panose="020F0502020204030204" pitchFamily="34" charset="0"/>
                <a:cs typeface="Calibri" panose="020F0502020204030204" pitchFamily="34" charset="0"/>
              </a:rPr>
              <a:t>. incomplete proof in RTLCheck</a:t>
            </a:r>
            <a:r>
              <a:rPr lang="en-US" altLang="zh-TW" sz="2000" baseline="30000" dirty="0">
                <a:solidFill>
                  <a:schemeClr val="tx1"/>
                </a:solidFill>
                <a:latin typeface="Calibri" panose="020F0502020204030204" pitchFamily="34" charset="0"/>
                <a:cs typeface="Calibri" panose="020F0502020204030204" pitchFamily="34" charset="0"/>
              </a:rPr>
              <a:t>1</a:t>
            </a:r>
          </a:p>
        </p:txBody>
      </p:sp>
      <p:sp>
        <p:nvSpPr>
          <p:cNvPr id="199" name="TextBox 198">
            <a:extLst>
              <a:ext uri="{FF2B5EF4-FFF2-40B4-BE49-F238E27FC236}">
                <a16:creationId xmlns:a16="http://schemas.microsoft.com/office/drawing/2014/main" id="{30A64363-2A8B-D38C-A435-3729A340C87F}"/>
              </a:ext>
            </a:extLst>
          </p:cNvPr>
          <p:cNvSpPr txBox="1"/>
          <p:nvPr/>
        </p:nvSpPr>
        <p:spPr>
          <a:xfrm>
            <a:off x="147815" y="6489561"/>
            <a:ext cx="11875891" cy="276999"/>
          </a:xfrm>
          <a:prstGeom prst="rect">
            <a:avLst/>
          </a:prstGeom>
          <a:noFill/>
        </p:spPr>
        <p:txBody>
          <a:bodyPr wrap="square" rtlCol="0">
            <a:spAutoFit/>
          </a:bodyPr>
          <a:lstStyle/>
          <a:p>
            <a:r>
              <a:rPr lang="en-TW" sz="1200" baseline="30000" dirty="0">
                <a:cs typeface="Calibri" panose="020F0502020204030204" pitchFamily="34" charset="0"/>
              </a:rPr>
              <a:t>1</a:t>
            </a:r>
            <a:r>
              <a:rPr lang="en-US" sz="1200" dirty="0" err="1">
                <a:latin typeface="Calibri" panose="020F0502020204030204" pitchFamily="34" charset="0"/>
                <a:cs typeface="Calibri" panose="020F0502020204030204" pitchFamily="34" charset="0"/>
              </a:rPr>
              <a:t>Manerkar</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Yatin</a:t>
            </a:r>
            <a:r>
              <a:rPr lang="en-US" sz="1200" dirty="0">
                <a:latin typeface="Calibri" panose="020F0502020204030204" pitchFamily="34" charset="0"/>
                <a:cs typeface="Calibri" panose="020F0502020204030204" pitchFamily="34" charset="0"/>
              </a:rPr>
              <a:t> A., et al. "</a:t>
            </a:r>
            <a:r>
              <a:rPr lang="en-US" sz="1200" dirty="0" err="1">
                <a:latin typeface="Calibri" panose="020F0502020204030204" pitchFamily="34" charset="0"/>
                <a:cs typeface="Calibri" panose="020F0502020204030204" pitchFamily="34" charset="0"/>
              </a:rPr>
              <a:t>RTLCheck</a:t>
            </a:r>
            <a:r>
              <a:rPr lang="en-US" sz="1200" dirty="0">
                <a:latin typeface="Calibri" panose="020F0502020204030204" pitchFamily="34" charset="0"/>
                <a:cs typeface="Calibri" panose="020F0502020204030204" pitchFamily="34" charset="0"/>
              </a:rPr>
              <a:t>: Verifying the memory consistency of RTL designs." MICRO’17</a:t>
            </a:r>
          </a:p>
        </p:txBody>
      </p:sp>
      <p:grpSp>
        <p:nvGrpSpPr>
          <p:cNvPr id="217" name="Group 216">
            <a:extLst>
              <a:ext uri="{FF2B5EF4-FFF2-40B4-BE49-F238E27FC236}">
                <a16:creationId xmlns:a16="http://schemas.microsoft.com/office/drawing/2014/main" id="{B02EE64D-C823-C575-55B3-F442290F9841}"/>
              </a:ext>
            </a:extLst>
          </p:cNvPr>
          <p:cNvGrpSpPr/>
          <p:nvPr/>
        </p:nvGrpSpPr>
        <p:grpSpPr>
          <a:xfrm>
            <a:off x="7210695" y="4910149"/>
            <a:ext cx="510967" cy="703801"/>
            <a:chOff x="6988271" y="4392000"/>
            <a:chExt cx="510967" cy="703801"/>
          </a:xfrm>
        </p:grpSpPr>
        <p:sp>
          <p:nvSpPr>
            <p:cNvPr id="208" name="Folded Corner 207">
              <a:extLst>
                <a:ext uri="{FF2B5EF4-FFF2-40B4-BE49-F238E27FC236}">
                  <a16:creationId xmlns:a16="http://schemas.microsoft.com/office/drawing/2014/main" id="{B9887B9B-E574-7C6D-5244-1D50B2424F4E}"/>
                </a:ext>
              </a:extLst>
            </p:cNvPr>
            <p:cNvSpPr>
              <a:spLocks noChangeAspect="1"/>
            </p:cNvSpPr>
            <p:nvPr/>
          </p:nvSpPr>
          <p:spPr>
            <a:xfrm>
              <a:off x="6988271" y="472127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a:t>
              </a:r>
            </a:p>
          </p:txBody>
        </p:sp>
        <p:sp>
          <p:nvSpPr>
            <p:cNvPr id="82" name="Rectangle 81">
              <a:extLst>
                <a:ext uri="{FF2B5EF4-FFF2-40B4-BE49-F238E27FC236}">
                  <a16:creationId xmlns:a16="http://schemas.microsoft.com/office/drawing/2014/main" id="{E1DF981C-EBA7-0C8F-E145-809A431AEA6B}"/>
                </a:ext>
              </a:extLst>
            </p:cNvPr>
            <p:cNvSpPr/>
            <p:nvPr/>
          </p:nvSpPr>
          <p:spPr>
            <a:xfrm>
              <a:off x="7120124" y="439200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grpSp>
      <p:grpSp>
        <p:nvGrpSpPr>
          <p:cNvPr id="218" name="Group 217">
            <a:extLst>
              <a:ext uri="{FF2B5EF4-FFF2-40B4-BE49-F238E27FC236}">
                <a16:creationId xmlns:a16="http://schemas.microsoft.com/office/drawing/2014/main" id="{5B8DE6E2-D923-57EB-C588-ED84A1BD41F2}"/>
              </a:ext>
            </a:extLst>
          </p:cNvPr>
          <p:cNvGrpSpPr/>
          <p:nvPr/>
        </p:nvGrpSpPr>
        <p:grpSpPr>
          <a:xfrm>
            <a:off x="6443231" y="5054149"/>
            <a:ext cx="583585" cy="559801"/>
            <a:chOff x="6220807" y="4536000"/>
            <a:chExt cx="583585" cy="559801"/>
          </a:xfrm>
        </p:grpSpPr>
        <p:sp>
          <p:nvSpPr>
            <p:cNvPr id="209" name="Folded Corner 208">
              <a:extLst>
                <a:ext uri="{FF2B5EF4-FFF2-40B4-BE49-F238E27FC236}">
                  <a16:creationId xmlns:a16="http://schemas.microsoft.com/office/drawing/2014/main" id="{9AE3DB24-E17A-8D4F-4A5C-8913E90C549D}"/>
                </a:ext>
              </a:extLst>
            </p:cNvPr>
            <p:cNvSpPr>
              <a:spLocks noChangeAspect="1"/>
            </p:cNvSpPr>
            <p:nvPr/>
          </p:nvSpPr>
          <p:spPr>
            <a:xfrm>
              <a:off x="6220807" y="472127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85" name="Rectangle 84">
              <a:extLst>
                <a:ext uri="{FF2B5EF4-FFF2-40B4-BE49-F238E27FC236}">
                  <a16:creationId xmlns:a16="http://schemas.microsoft.com/office/drawing/2014/main" id="{B2575083-FC2E-C8BB-22A4-31B21C3869A9}"/>
                </a:ext>
              </a:extLst>
            </p:cNvPr>
            <p:cNvSpPr/>
            <p:nvPr/>
          </p:nvSpPr>
          <p:spPr>
            <a:xfrm>
              <a:off x="6345019" y="4536000"/>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grpSp>
      <p:grpSp>
        <p:nvGrpSpPr>
          <p:cNvPr id="219" name="Group 218">
            <a:extLst>
              <a:ext uri="{FF2B5EF4-FFF2-40B4-BE49-F238E27FC236}">
                <a16:creationId xmlns:a16="http://schemas.microsoft.com/office/drawing/2014/main" id="{C8BD92AA-4A2D-D2DB-38F9-49E5D120FA4E}"/>
              </a:ext>
            </a:extLst>
          </p:cNvPr>
          <p:cNvGrpSpPr/>
          <p:nvPr/>
        </p:nvGrpSpPr>
        <p:grpSpPr>
          <a:xfrm>
            <a:off x="5683234" y="4910149"/>
            <a:ext cx="476062" cy="703801"/>
            <a:chOff x="5460810" y="4392000"/>
            <a:chExt cx="476062" cy="703801"/>
          </a:xfrm>
        </p:grpSpPr>
        <p:sp>
          <p:nvSpPr>
            <p:cNvPr id="210" name="Folded Corner 209">
              <a:extLst>
                <a:ext uri="{FF2B5EF4-FFF2-40B4-BE49-F238E27FC236}">
                  <a16:creationId xmlns:a16="http://schemas.microsoft.com/office/drawing/2014/main" id="{1CF65268-6F54-02C8-220F-5250A5C716EF}"/>
                </a:ext>
              </a:extLst>
            </p:cNvPr>
            <p:cNvSpPr>
              <a:spLocks noChangeAspect="1"/>
            </p:cNvSpPr>
            <p:nvPr/>
          </p:nvSpPr>
          <p:spPr>
            <a:xfrm>
              <a:off x="5460810" y="472127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79" name="Rectangle 78">
              <a:extLst>
                <a:ext uri="{FF2B5EF4-FFF2-40B4-BE49-F238E27FC236}">
                  <a16:creationId xmlns:a16="http://schemas.microsoft.com/office/drawing/2014/main" id="{62460F08-9556-0072-07B3-FB4568319A68}"/>
                </a:ext>
              </a:extLst>
            </p:cNvPr>
            <p:cNvSpPr/>
            <p:nvPr/>
          </p:nvSpPr>
          <p:spPr>
            <a:xfrm>
              <a:off x="5557758" y="439200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grpSp>
      <p:grpSp>
        <p:nvGrpSpPr>
          <p:cNvPr id="222" name="Group 221">
            <a:extLst>
              <a:ext uri="{FF2B5EF4-FFF2-40B4-BE49-F238E27FC236}">
                <a16:creationId xmlns:a16="http://schemas.microsoft.com/office/drawing/2014/main" id="{0A5A3E42-3978-B29B-7666-04CBC9D370E6}"/>
              </a:ext>
            </a:extLst>
          </p:cNvPr>
          <p:cNvGrpSpPr/>
          <p:nvPr/>
        </p:nvGrpSpPr>
        <p:grpSpPr>
          <a:xfrm>
            <a:off x="3399444" y="4910149"/>
            <a:ext cx="471478" cy="703801"/>
            <a:chOff x="3177020" y="4392000"/>
            <a:chExt cx="471478" cy="703801"/>
          </a:xfrm>
        </p:grpSpPr>
        <p:sp>
          <p:nvSpPr>
            <p:cNvPr id="213" name="Folded Corner 212">
              <a:extLst>
                <a:ext uri="{FF2B5EF4-FFF2-40B4-BE49-F238E27FC236}">
                  <a16:creationId xmlns:a16="http://schemas.microsoft.com/office/drawing/2014/main" id="{7B2D54B5-2F7D-57B2-0F0B-621C8706BDB1}"/>
                </a:ext>
              </a:extLst>
            </p:cNvPr>
            <p:cNvSpPr>
              <a:spLocks noChangeAspect="1"/>
            </p:cNvSpPr>
            <p:nvPr/>
          </p:nvSpPr>
          <p:spPr>
            <a:xfrm>
              <a:off x="3177020" y="472127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214" name="Rectangle 213">
              <a:extLst>
                <a:ext uri="{FF2B5EF4-FFF2-40B4-BE49-F238E27FC236}">
                  <a16:creationId xmlns:a16="http://schemas.microsoft.com/office/drawing/2014/main" id="{FD96167B-138A-4EF5-1164-D0C4E9B03BFC}"/>
                </a:ext>
              </a:extLst>
            </p:cNvPr>
            <p:cNvSpPr/>
            <p:nvPr/>
          </p:nvSpPr>
          <p:spPr>
            <a:xfrm>
              <a:off x="3269384" y="439200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grpSp>
      <p:grpSp>
        <p:nvGrpSpPr>
          <p:cNvPr id="220" name="Group 219">
            <a:extLst>
              <a:ext uri="{FF2B5EF4-FFF2-40B4-BE49-F238E27FC236}">
                <a16:creationId xmlns:a16="http://schemas.microsoft.com/office/drawing/2014/main" id="{1BAE377D-F009-6DEA-05D3-5F2FD46D49D7}"/>
              </a:ext>
            </a:extLst>
          </p:cNvPr>
          <p:cNvGrpSpPr/>
          <p:nvPr/>
        </p:nvGrpSpPr>
        <p:grpSpPr>
          <a:xfrm>
            <a:off x="4923237" y="5054149"/>
            <a:ext cx="570242" cy="559801"/>
            <a:chOff x="4700813" y="4536000"/>
            <a:chExt cx="570242" cy="559801"/>
          </a:xfrm>
        </p:grpSpPr>
        <p:sp>
          <p:nvSpPr>
            <p:cNvPr id="211" name="Folded Corner 210">
              <a:extLst>
                <a:ext uri="{FF2B5EF4-FFF2-40B4-BE49-F238E27FC236}">
                  <a16:creationId xmlns:a16="http://schemas.microsoft.com/office/drawing/2014/main" id="{D1D74899-7175-4539-F815-82B02707C94C}"/>
                </a:ext>
              </a:extLst>
            </p:cNvPr>
            <p:cNvSpPr>
              <a:spLocks noChangeAspect="1"/>
            </p:cNvSpPr>
            <p:nvPr/>
          </p:nvSpPr>
          <p:spPr>
            <a:xfrm>
              <a:off x="4700813" y="472127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215" name="Rectangle 214">
              <a:extLst>
                <a:ext uri="{FF2B5EF4-FFF2-40B4-BE49-F238E27FC236}">
                  <a16:creationId xmlns:a16="http://schemas.microsoft.com/office/drawing/2014/main" id="{58748AFA-FB8C-3B61-3755-D37F5A519B34}"/>
                </a:ext>
              </a:extLst>
            </p:cNvPr>
            <p:cNvSpPr/>
            <p:nvPr/>
          </p:nvSpPr>
          <p:spPr>
            <a:xfrm>
              <a:off x="4811682" y="4536000"/>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grpSp>
      <p:grpSp>
        <p:nvGrpSpPr>
          <p:cNvPr id="221" name="Group 220">
            <a:extLst>
              <a:ext uri="{FF2B5EF4-FFF2-40B4-BE49-F238E27FC236}">
                <a16:creationId xmlns:a16="http://schemas.microsoft.com/office/drawing/2014/main" id="{1FD810F0-3E26-AF51-72E1-73D4ECC4352D}"/>
              </a:ext>
            </a:extLst>
          </p:cNvPr>
          <p:cNvGrpSpPr/>
          <p:nvPr/>
        </p:nvGrpSpPr>
        <p:grpSpPr>
          <a:xfrm>
            <a:off x="4150638" y="5054149"/>
            <a:ext cx="544873" cy="559801"/>
            <a:chOff x="3928214" y="4536000"/>
            <a:chExt cx="544873" cy="559801"/>
          </a:xfrm>
        </p:grpSpPr>
        <p:sp>
          <p:nvSpPr>
            <p:cNvPr id="212" name="Folded Corner 211">
              <a:extLst>
                <a:ext uri="{FF2B5EF4-FFF2-40B4-BE49-F238E27FC236}">
                  <a16:creationId xmlns:a16="http://schemas.microsoft.com/office/drawing/2014/main" id="{585BBB68-A9DF-D2B6-00E7-995962E802D8}"/>
                </a:ext>
              </a:extLst>
            </p:cNvPr>
            <p:cNvSpPr>
              <a:spLocks noChangeAspect="1"/>
            </p:cNvSpPr>
            <p:nvPr/>
          </p:nvSpPr>
          <p:spPr>
            <a:xfrm>
              <a:off x="3928214" y="472127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216" name="Rectangle 215">
              <a:extLst>
                <a:ext uri="{FF2B5EF4-FFF2-40B4-BE49-F238E27FC236}">
                  <a16:creationId xmlns:a16="http://schemas.microsoft.com/office/drawing/2014/main" id="{63A81717-1856-FA8E-A72A-FADCAD4D3A10}"/>
                </a:ext>
              </a:extLst>
            </p:cNvPr>
            <p:cNvSpPr/>
            <p:nvPr/>
          </p:nvSpPr>
          <p:spPr>
            <a:xfrm>
              <a:off x="4013714" y="4536000"/>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grpSp>
      <p:sp>
        <p:nvSpPr>
          <p:cNvPr id="223" name="Right Arrow 222">
            <a:extLst>
              <a:ext uri="{FF2B5EF4-FFF2-40B4-BE49-F238E27FC236}">
                <a16:creationId xmlns:a16="http://schemas.microsoft.com/office/drawing/2014/main" id="{3FE4D3E1-C142-AAE5-CA82-EB307EE658ED}"/>
              </a:ext>
            </a:extLst>
          </p:cNvPr>
          <p:cNvSpPr>
            <a:spLocks noChangeAspect="1"/>
          </p:cNvSpPr>
          <p:nvPr/>
        </p:nvSpPr>
        <p:spPr>
          <a:xfrm>
            <a:off x="2545367" y="5184236"/>
            <a:ext cx="576258" cy="44976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2" name="Slide Number Placeholder 1">
            <a:extLst>
              <a:ext uri="{FF2B5EF4-FFF2-40B4-BE49-F238E27FC236}">
                <a16:creationId xmlns:a16="http://schemas.microsoft.com/office/drawing/2014/main" id="{69E315A2-E6E2-2383-6864-B08A562361DC}"/>
              </a:ext>
            </a:extLst>
          </p:cNvPr>
          <p:cNvSpPr>
            <a:spLocks noGrp="1"/>
          </p:cNvSpPr>
          <p:nvPr>
            <p:ph type="sldNum" sz="quarter" idx="12"/>
          </p:nvPr>
        </p:nvSpPr>
        <p:spPr/>
        <p:txBody>
          <a:bodyPr/>
          <a:lstStyle/>
          <a:p>
            <a:fld id="{186D1076-08C5-B746-80BB-11C7C595E7F3}" type="slidenum">
              <a:rPr lang="en-US" smtClean="0"/>
              <a:t>13</a:t>
            </a:fld>
            <a:endParaRPr lang="en-US"/>
          </a:p>
        </p:txBody>
      </p:sp>
      <p:sp>
        <p:nvSpPr>
          <p:cNvPr id="3" name="Rounded Rectangular Callout 2">
            <a:extLst>
              <a:ext uri="{FF2B5EF4-FFF2-40B4-BE49-F238E27FC236}">
                <a16:creationId xmlns:a16="http://schemas.microsoft.com/office/drawing/2014/main" id="{A6DDAD25-053D-1FD6-8EFF-3F1E860729EA}"/>
              </a:ext>
            </a:extLst>
          </p:cNvPr>
          <p:cNvSpPr/>
          <p:nvPr/>
        </p:nvSpPr>
        <p:spPr>
          <a:xfrm>
            <a:off x="3892884" y="4153995"/>
            <a:ext cx="3673182" cy="749828"/>
          </a:xfrm>
          <a:prstGeom prst="wedgeRoundRectCallout">
            <a:avLst>
              <a:gd name="adj1" fmla="val -55078"/>
              <a:gd name="adj2" fmla="val 60094"/>
              <a:gd name="adj3" fmla="val 16667"/>
            </a:avLst>
          </a:prstGeom>
          <a:solidFill>
            <a:schemeClr val="accent6">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lIns="108000" tIns="0" rIns="36000" bIns="0" rtlCol="0" anchor="ctr"/>
          <a:lstStyle/>
          <a:p>
            <a:r>
              <a:rPr lang="en-US" altLang="zh-TW" sz="2000" b="1" dirty="0">
                <a:solidFill>
                  <a:schemeClr val="tx1"/>
                </a:solidFill>
                <a:latin typeface="Calibri" panose="020F0502020204030204" pitchFamily="34" charset="0"/>
                <a:cs typeface="Calibri" panose="020F0502020204030204" pitchFamily="34" charset="0"/>
              </a:rPr>
              <a:t>assert</a:t>
            </a:r>
            <a:r>
              <a:rPr lang="en-US" altLang="zh-TW" sz="2000" dirty="0">
                <a:solidFill>
                  <a:schemeClr val="tx1"/>
                </a:solidFill>
                <a:latin typeface="Calibri" panose="020F0502020204030204" pitchFamily="34" charset="0"/>
                <a:cs typeface="Calibri" panose="020F0502020204030204" pitchFamily="34" charset="0"/>
              </a:rPr>
              <a:t> (SW ops. update DX stage in program order)</a:t>
            </a:r>
            <a:endParaRPr lang="en-US" altLang="zh-TW" sz="2000" baseline="30000" dirty="0">
              <a:solidFill>
                <a:schemeClr val="tx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670599B6-4486-519B-46AE-F07837EE2572}"/>
              </a:ext>
            </a:extLst>
          </p:cNvPr>
          <p:cNvSpPr txBox="1"/>
          <p:nvPr/>
        </p:nvSpPr>
        <p:spPr>
          <a:xfrm>
            <a:off x="7328013" y="4185619"/>
            <a:ext cx="184731" cy="369332"/>
          </a:xfrm>
          <a:prstGeom prst="rect">
            <a:avLst/>
          </a:prstGeom>
          <a:noFill/>
        </p:spPr>
        <p:txBody>
          <a:bodyPr wrap="none" rtlCol="0">
            <a:spAutoFit/>
          </a:bodyPr>
          <a:lstStyle/>
          <a:p>
            <a:endParaRPr lang="en-TW" dirty="0"/>
          </a:p>
        </p:txBody>
      </p:sp>
      <p:grpSp>
        <p:nvGrpSpPr>
          <p:cNvPr id="68" name="Group 67">
            <a:extLst>
              <a:ext uri="{FF2B5EF4-FFF2-40B4-BE49-F238E27FC236}">
                <a16:creationId xmlns:a16="http://schemas.microsoft.com/office/drawing/2014/main" id="{D0B18971-93DA-C1EF-C483-20127EE3E1F7}"/>
              </a:ext>
            </a:extLst>
          </p:cNvPr>
          <p:cNvGrpSpPr>
            <a:grpSpLocks noChangeAspect="1"/>
          </p:cNvGrpSpPr>
          <p:nvPr/>
        </p:nvGrpSpPr>
        <p:grpSpPr>
          <a:xfrm>
            <a:off x="9161700" y="2468726"/>
            <a:ext cx="2623718" cy="1980000"/>
            <a:chOff x="8998438" y="2772000"/>
            <a:chExt cx="2962062" cy="2235331"/>
          </a:xfrm>
        </p:grpSpPr>
        <p:sp>
          <p:nvSpPr>
            <p:cNvPr id="76" name="Oval 75">
              <a:extLst>
                <a:ext uri="{FF2B5EF4-FFF2-40B4-BE49-F238E27FC236}">
                  <a16:creationId xmlns:a16="http://schemas.microsoft.com/office/drawing/2014/main" id="{98F2C872-47CA-43A9-1BAE-CD0B177F7919}"/>
                </a:ext>
              </a:extLst>
            </p:cNvPr>
            <p:cNvSpPr>
              <a:spLocks noChangeAspect="1"/>
            </p:cNvSpPr>
            <p:nvPr/>
          </p:nvSpPr>
          <p:spPr>
            <a:xfrm>
              <a:off x="8998440" y="2772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77" name="Straight Arrow Connector 76">
              <a:extLst>
                <a:ext uri="{FF2B5EF4-FFF2-40B4-BE49-F238E27FC236}">
                  <a16:creationId xmlns:a16="http://schemas.microsoft.com/office/drawing/2014/main" id="{2A8FF2CD-6B70-76F2-FDBF-2C4EDBE37EB9}"/>
                </a:ext>
              </a:extLst>
            </p:cNvPr>
            <p:cNvCxnSpPr>
              <a:cxnSpLocks noChangeAspect="1"/>
              <a:endCxn id="78" idx="0"/>
            </p:cNvCxnSpPr>
            <p:nvPr/>
          </p:nvCxnSpPr>
          <p:spPr>
            <a:xfrm flipH="1">
              <a:off x="9198977" y="3170414"/>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F15C4B54-2CBE-AF5E-6A7E-7649F979B87B}"/>
                </a:ext>
              </a:extLst>
            </p:cNvPr>
            <p:cNvSpPr>
              <a:spLocks noChangeAspect="1"/>
            </p:cNvSpPr>
            <p:nvPr/>
          </p:nvSpPr>
          <p:spPr>
            <a:xfrm>
              <a:off x="8998439" y="3456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80" name="Oval 79">
              <a:extLst>
                <a:ext uri="{FF2B5EF4-FFF2-40B4-BE49-F238E27FC236}">
                  <a16:creationId xmlns:a16="http://schemas.microsoft.com/office/drawing/2014/main" id="{E30E1AAB-C621-05F0-217B-5A387E6D2D12}"/>
                </a:ext>
              </a:extLst>
            </p:cNvPr>
            <p:cNvSpPr>
              <a:spLocks noChangeAspect="1"/>
            </p:cNvSpPr>
            <p:nvPr/>
          </p:nvSpPr>
          <p:spPr>
            <a:xfrm>
              <a:off x="8998438" y="4068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81" name="Oval 80">
              <a:extLst>
                <a:ext uri="{FF2B5EF4-FFF2-40B4-BE49-F238E27FC236}">
                  <a16:creationId xmlns:a16="http://schemas.microsoft.com/office/drawing/2014/main" id="{528F99E5-4BBF-F21A-B389-7C8E598DA3E4}"/>
                </a:ext>
              </a:extLst>
            </p:cNvPr>
            <p:cNvSpPr>
              <a:spLocks noChangeAspect="1"/>
            </p:cNvSpPr>
            <p:nvPr/>
          </p:nvSpPr>
          <p:spPr>
            <a:xfrm>
              <a:off x="9928632" y="2772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83" name="Straight Arrow Connector 82">
              <a:extLst>
                <a:ext uri="{FF2B5EF4-FFF2-40B4-BE49-F238E27FC236}">
                  <a16:creationId xmlns:a16="http://schemas.microsoft.com/office/drawing/2014/main" id="{3538632F-0637-3293-077B-ABA1B4518727}"/>
                </a:ext>
              </a:extLst>
            </p:cNvPr>
            <p:cNvCxnSpPr>
              <a:cxnSpLocks noChangeAspect="1"/>
              <a:endCxn id="84" idx="0"/>
            </p:cNvCxnSpPr>
            <p:nvPr/>
          </p:nvCxnSpPr>
          <p:spPr>
            <a:xfrm flipH="1">
              <a:off x="10129169" y="3170414"/>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59BB51C7-B6A8-1823-C312-D3005E72A71F}"/>
                </a:ext>
              </a:extLst>
            </p:cNvPr>
            <p:cNvSpPr>
              <a:spLocks noChangeAspect="1"/>
            </p:cNvSpPr>
            <p:nvPr/>
          </p:nvSpPr>
          <p:spPr>
            <a:xfrm>
              <a:off x="9928632" y="3456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86" name="Oval 85">
              <a:extLst>
                <a:ext uri="{FF2B5EF4-FFF2-40B4-BE49-F238E27FC236}">
                  <a16:creationId xmlns:a16="http://schemas.microsoft.com/office/drawing/2014/main" id="{7647E299-50BD-2115-15B4-37041D99152A}"/>
                </a:ext>
              </a:extLst>
            </p:cNvPr>
            <p:cNvSpPr>
              <a:spLocks noChangeAspect="1"/>
            </p:cNvSpPr>
            <p:nvPr/>
          </p:nvSpPr>
          <p:spPr>
            <a:xfrm>
              <a:off x="9928631" y="4068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89" name="Straight Arrow Connector 88">
              <a:extLst>
                <a:ext uri="{FF2B5EF4-FFF2-40B4-BE49-F238E27FC236}">
                  <a16:creationId xmlns:a16="http://schemas.microsoft.com/office/drawing/2014/main" id="{968FA734-639E-810F-09FE-5077EB3999EA}"/>
                </a:ext>
              </a:extLst>
            </p:cNvPr>
            <p:cNvCxnSpPr>
              <a:cxnSpLocks noChangeAspect="1"/>
              <a:stCxn id="76" idx="6"/>
              <a:endCxn id="81" idx="2"/>
            </p:cNvCxnSpPr>
            <p:nvPr/>
          </p:nvCxnSpPr>
          <p:spPr>
            <a:xfrm>
              <a:off x="9399510" y="2971666"/>
              <a:ext cx="529122" cy="0"/>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159CA65-57E6-2CB2-2FA1-7110E9D2356A}"/>
                </a:ext>
              </a:extLst>
            </p:cNvPr>
            <p:cNvCxnSpPr>
              <a:cxnSpLocks noChangeAspect="1"/>
              <a:stCxn id="78" idx="4"/>
              <a:endCxn id="80" idx="0"/>
            </p:cNvCxnSpPr>
            <p:nvPr/>
          </p:nvCxnSpPr>
          <p:spPr>
            <a:xfrm flipH="1">
              <a:off x="9198973" y="3855331"/>
              <a:ext cx="1" cy="212669"/>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01C02697-60E5-95CA-E7F4-583621F22AC0}"/>
                </a:ext>
              </a:extLst>
            </p:cNvPr>
            <p:cNvCxnSpPr>
              <a:cxnSpLocks noChangeAspect="1"/>
              <a:stCxn id="84" idx="4"/>
              <a:endCxn id="86" idx="0"/>
            </p:cNvCxnSpPr>
            <p:nvPr/>
          </p:nvCxnSpPr>
          <p:spPr>
            <a:xfrm flipH="1">
              <a:off x="10129166" y="3855331"/>
              <a:ext cx="1" cy="212669"/>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954549B0-A894-AD3D-4888-4B3FF388A7F9}"/>
                </a:ext>
              </a:extLst>
            </p:cNvPr>
            <p:cNvCxnSpPr>
              <a:cxnSpLocks noChangeAspect="1"/>
              <a:stCxn id="78" idx="6"/>
              <a:endCxn id="84" idx="2"/>
            </p:cNvCxnSpPr>
            <p:nvPr/>
          </p:nvCxnSpPr>
          <p:spPr>
            <a:xfrm>
              <a:off x="9399509" y="3655666"/>
              <a:ext cx="529123" cy="0"/>
            </a:xfrm>
            <a:prstGeom prst="straightConnector1">
              <a:avLst/>
            </a:prstGeom>
            <a:ln w="28575">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A50CAEA1-30F9-EBD4-2032-4121C99803DE}"/>
                </a:ext>
              </a:extLst>
            </p:cNvPr>
            <p:cNvCxnSpPr>
              <a:cxnSpLocks noChangeAspect="1"/>
              <a:stCxn id="80" idx="6"/>
              <a:endCxn id="86" idx="2"/>
            </p:cNvCxnSpPr>
            <p:nvPr/>
          </p:nvCxnSpPr>
          <p:spPr>
            <a:xfrm>
              <a:off x="9399508" y="4267666"/>
              <a:ext cx="529123" cy="0"/>
            </a:xfrm>
            <a:prstGeom prst="straightConnector1">
              <a:avLst/>
            </a:prstGeom>
            <a:ln w="3175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6" name="Oval 195">
              <a:extLst>
                <a:ext uri="{FF2B5EF4-FFF2-40B4-BE49-F238E27FC236}">
                  <a16:creationId xmlns:a16="http://schemas.microsoft.com/office/drawing/2014/main" id="{69E4ABE1-EB25-B2FD-F810-A1EAD81B2188}"/>
                </a:ext>
              </a:extLst>
            </p:cNvPr>
            <p:cNvSpPr>
              <a:spLocks noChangeAspect="1"/>
            </p:cNvSpPr>
            <p:nvPr/>
          </p:nvSpPr>
          <p:spPr>
            <a:xfrm>
              <a:off x="10615867" y="2772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197" name="Straight Arrow Connector 196">
              <a:extLst>
                <a:ext uri="{FF2B5EF4-FFF2-40B4-BE49-F238E27FC236}">
                  <a16:creationId xmlns:a16="http://schemas.microsoft.com/office/drawing/2014/main" id="{890CCDD3-2814-A7E1-4CF1-03B1CD0E6CE7}"/>
                </a:ext>
              </a:extLst>
            </p:cNvPr>
            <p:cNvCxnSpPr>
              <a:cxnSpLocks noChangeAspect="1"/>
              <a:endCxn id="200" idx="0"/>
            </p:cNvCxnSpPr>
            <p:nvPr/>
          </p:nvCxnSpPr>
          <p:spPr>
            <a:xfrm flipH="1">
              <a:off x="10816403" y="3170414"/>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0" name="Oval 199">
              <a:extLst>
                <a:ext uri="{FF2B5EF4-FFF2-40B4-BE49-F238E27FC236}">
                  <a16:creationId xmlns:a16="http://schemas.microsoft.com/office/drawing/2014/main" id="{C80EE585-43FE-A057-BD10-08D4A9D012AD}"/>
                </a:ext>
              </a:extLst>
            </p:cNvPr>
            <p:cNvSpPr>
              <a:spLocks noChangeAspect="1"/>
            </p:cNvSpPr>
            <p:nvPr/>
          </p:nvSpPr>
          <p:spPr>
            <a:xfrm>
              <a:off x="10615866" y="3456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01" name="Oval 200">
              <a:extLst>
                <a:ext uri="{FF2B5EF4-FFF2-40B4-BE49-F238E27FC236}">
                  <a16:creationId xmlns:a16="http://schemas.microsoft.com/office/drawing/2014/main" id="{D2B4B8A3-2D85-F5C0-4264-70F263440D63}"/>
                </a:ext>
              </a:extLst>
            </p:cNvPr>
            <p:cNvSpPr>
              <a:spLocks noChangeAspect="1"/>
            </p:cNvSpPr>
            <p:nvPr/>
          </p:nvSpPr>
          <p:spPr>
            <a:xfrm>
              <a:off x="10615866" y="4608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02" name="Oval 201">
              <a:extLst>
                <a:ext uri="{FF2B5EF4-FFF2-40B4-BE49-F238E27FC236}">
                  <a16:creationId xmlns:a16="http://schemas.microsoft.com/office/drawing/2014/main" id="{E1AE353F-A094-E181-54D7-B776F1F1A034}"/>
                </a:ext>
              </a:extLst>
            </p:cNvPr>
            <p:cNvSpPr>
              <a:spLocks noChangeAspect="1"/>
            </p:cNvSpPr>
            <p:nvPr/>
          </p:nvSpPr>
          <p:spPr>
            <a:xfrm>
              <a:off x="11559430" y="2772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03" name="Straight Arrow Connector 202">
              <a:extLst>
                <a:ext uri="{FF2B5EF4-FFF2-40B4-BE49-F238E27FC236}">
                  <a16:creationId xmlns:a16="http://schemas.microsoft.com/office/drawing/2014/main" id="{B7404E38-6220-10EE-A928-D7A0938A34DE}"/>
                </a:ext>
              </a:extLst>
            </p:cNvPr>
            <p:cNvCxnSpPr>
              <a:cxnSpLocks noChangeAspect="1"/>
              <a:endCxn id="204" idx="0"/>
            </p:cNvCxnSpPr>
            <p:nvPr/>
          </p:nvCxnSpPr>
          <p:spPr>
            <a:xfrm flipH="1">
              <a:off x="11759967" y="3170414"/>
              <a:ext cx="2" cy="285584"/>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C9F9877D-6FDB-E42A-2BED-ABC4F51E40F4}"/>
                </a:ext>
              </a:extLst>
            </p:cNvPr>
            <p:cNvSpPr>
              <a:spLocks noChangeAspect="1"/>
            </p:cNvSpPr>
            <p:nvPr/>
          </p:nvSpPr>
          <p:spPr>
            <a:xfrm>
              <a:off x="11559430" y="3456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05" name="Oval 204">
              <a:extLst>
                <a:ext uri="{FF2B5EF4-FFF2-40B4-BE49-F238E27FC236}">
                  <a16:creationId xmlns:a16="http://schemas.microsoft.com/office/drawing/2014/main" id="{87D10178-11DE-BD9D-9840-A95FDC18A891}"/>
                </a:ext>
              </a:extLst>
            </p:cNvPr>
            <p:cNvSpPr>
              <a:spLocks noChangeAspect="1"/>
            </p:cNvSpPr>
            <p:nvPr/>
          </p:nvSpPr>
          <p:spPr>
            <a:xfrm>
              <a:off x="11559430" y="4608000"/>
              <a:ext cx="401070" cy="399331"/>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25" name="Straight Arrow Connector 224">
              <a:extLst>
                <a:ext uri="{FF2B5EF4-FFF2-40B4-BE49-F238E27FC236}">
                  <a16:creationId xmlns:a16="http://schemas.microsoft.com/office/drawing/2014/main" id="{374E2A3F-E24B-70B3-F6E7-680F78DA97B2}"/>
                </a:ext>
              </a:extLst>
            </p:cNvPr>
            <p:cNvCxnSpPr>
              <a:cxnSpLocks noChangeAspect="1"/>
              <a:stCxn id="196" idx="6"/>
              <a:endCxn id="202" idx="2"/>
            </p:cNvCxnSpPr>
            <p:nvPr/>
          </p:nvCxnSpPr>
          <p:spPr>
            <a:xfrm>
              <a:off x="11016937" y="2971666"/>
              <a:ext cx="542493" cy="0"/>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671231AA-2666-0F39-985F-73FFD420B678}"/>
                </a:ext>
              </a:extLst>
            </p:cNvPr>
            <p:cNvCxnSpPr>
              <a:cxnSpLocks noChangeAspect="1"/>
              <a:stCxn id="200" idx="4"/>
              <a:endCxn id="201" idx="0"/>
            </p:cNvCxnSpPr>
            <p:nvPr/>
          </p:nvCxnSpPr>
          <p:spPr>
            <a:xfrm>
              <a:off x="10816401" y="3855331"/>
              <a:ext cx="0" cy="752669"/>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B01ADF1-5590-3061-7AD6-651B526B65AD}"/>
                </a:ext>
              </a:extLst>
            </p:cNvPr>
            <p:cNvCxnSpPr>
              <a:cxnSpLocks noChangeAspect="1"/>
              <a:stCxn id="204" idx="4"/>
              <a:endCxn id="205" idx="0"/>
            </p:cNvCxnSpPr>
            <p:nvPr/>
          </p:nvCxnSpPr>
          <p:spPr>
            <a:xfrm>
              <a:off x="11759965" y="3855331"/>
              <a:ext cx="0" cy="752669"/>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EEC491BC-906E-2FAB-E0D2-672F767D3735}"/>
                </a:ext>
              </a:extLst>
            </p:cNvPr>
            <p:cNvCxnSpPr>
              <a:cxnSpLocks noChangeAspect="1"/>
              <a:stCxn id="200" idx="6"/>
              <a:endCxn id="204" idx="2"/>
            </p:cNvCxnSpPr>
            <p:nvPr/>
          </p:nvCxnSpPr>
          <p:spPr>
            <a:xfrm>
              <a:off x="11016936" y="3655666"/>
              <a:ext cx="542494" cy="0"/>
            </a:xfrm>
            <a:prstGeom prst="straightConnector1">
              <a:avLst/>
            </a:prstGeom>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88E21AC0-A364-E1BE-CACA-15994C616137}"/>
                </a:ext>
              </a:extLst>
            </p:cNvPr>
            <p:cNvCxnSpPr>
              <a:cxnSpLocks noChangeAspect="1"/>
              <a:stCxn id="201" idx="6"/>
              <a:endCxn id="205" idx="2"/>
            </p:cNvCxnSpPr>
            <p:nvPr/>
          </p:nvCxnSpPr>
          <p:spPr>
            <a:xfrm>
              <a:off x="11016936" y="4807666"/>
              <a:ext cx="542494" cy="0"/>
            </a:xfrm>
            <a:prstGeom prst="straightConnector1">
              <a:avLst/>
            </a:prstGeom>
            <a:ln w="3175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E8979F18-653C-ACCF-00BF-BC0C3A58A7A3}"/>
                </a:ext>
              </a:extLst>
            </p:cNvPr>
            <p:cNvCxnSpPr>
              <a:cxnSpLocks noChangeAspect="1"/>
              <a:stCxn id="205" idx="1"/>
              <a:endCxn id="80" idx="5"/>
            </p:cNvCxnSpPr>
            <p:nvPr/>
          </p:nvCxnSpPr>
          <p:spPr>
            <a:xfrm flipH="1" flipV="1">
              <a:off x="9340773" y="4408850"/>
              <a:ext cx="2277392" cy="257631"/>
            </a:xfrm>
            <a:prstGeom prst="straightConnector1">
              <a:avLst/>
            </a:prstGeom>
            <a:ln w="3175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391A1351-29AD-A7AD-00B2-055FEBD1BB89}"/>
                </a:ext>
              </a:extLst>
            </p:cNvPr>
            <p:cNvCxnSpPr>
              <a:cxnSpLocks noChangeAspect="1"/>
              <a:stCxn id="86" idx="5"/>
              <a:endCxn id="201" idx="2"/>
            </p:cNvCxnSpPr>
            <p:nvPr/>
          </p:nvCxnSpPr>
          <p:spPr>
            <a:xfrm>
              <a:off x="10270966" y="4408850"/>
              <a:ext cx="344900" cy="398816"/>
            </a:xfrm>
            <a:prstGeom prst="straightConnector1">
              <a:avLst/>
            </a:prstGeom>
            <a:ln w="3175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66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221"/>
                                        </p:tgtEl>
                                      </p:cBhvr>
                                    </p:animEffect>
                                    <p:set>
                                      <p:cBhvr>
                                        <p:cTn id="29" dur="1" fill="hold">
                                          <p:stCondLst>
                                            <p:cond delay="499"/>
                                          </p:stCondLst>
                                        </p:cTn>
                                        <p:tgtEl>
                                          <p:spTgt spid="221"/>
                                        </p:tgtEl>
                                        <p:attrNameLst>
                                          <p:attrName>style.visibility</p:attrName>
                                        </p:attrNameLst>
                                      </p:cBhvr>
                                      <p:to>
                                        <p:strVal val="hidden"/>
                                      </p:to>
                                    </p:set>
                                  </p:childTnLst>
                                </p:cTn>
                              </p:par>
                              <p:par>
                                <p:cTn id="30" presetID="9" presetClass="exit" presetSubtype="0" fill="hold" nodeType="withEffect">
                                  <p:stCondLst>
                                    <p:cond delay="0"/>
                                  </p:stCondLst>
                                  <p:childTnLst>
                                    <p:animEffect transition="out" filter="dissolve">
                                      <p:cBhvr>
                                        <p:cTn id="31" dur="500"/>
                                        <p:tgtEl>
                                          <p:spTgt spid="220"/>
                                        </p:tgtEl>
                                      </p:cBhvr>
                                    </p:animEffect>
                                    <p:set>
                                      <p:cBhvr>
                                        <p:cTn id="32" dur="1" fill="hold">
                                          <p:stCondLst>
                                            <p:cond delay="499"/>
                                          </p:stCondLst>
                                        </p:cTn>
                                        <p:tgtEl>
                                          <p:spTgt spid="220"/>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218"/>
                                        </p:tgtEl>
                                      </p:cBhvr>
                                    </p:animEffect>
                                    <p:set>
                                      <p:cBhvr>
                                        <p:cTn id="35" dur="1" fill="hold">
                                          <p:stCondLst>
                                            <p:cond delay="499"/>
                                          </p:stCondLst>
                                        </p:cTn>
                                        <p:tgtEl>
                                          <p:spTgt spid="218"/>
                                        </p:tgtEl>
                                        <p:attrNameLst>
                                          <p:attrName>style.visibility</p:attrName>
                                        </p:attrNameLst>
                                      </p:cBhvr>
                                      <p:to>
                                        <p:strVal val="hidden"/>
                                      </p:to>
                                    </p:set>
                                  </p:childTnLst>
                                </p:cTn>
                              </p:par>
                            </p:childTnLst>
                          </p:cTn>
                        </p:par>
                        <p:par>
                          <p:cTn id="36" fill="hold">
                            <p:stCondLst>
                              <p:cond delay="500"/>
                            </p:stCondLst>
                            <p:childTnLst>
                              <p:par>
                                <p:cTn id="37" presetID="0" presetClass="path" presetSubtype="0" accel="50000" decel="50000" fill="hold" nodeType="afterEffect">
                                  <p:stCondLst>
                                    <p:cond delay="0"/>
                                  </p:stCondLst>
                                  <p:childTnLst>
                                    <p:animMotion origin="layout" path="M -1.875E-6 -4.07407E-6 L -0.12657 0.00069 " pathEditMode="relative" rAng="0" ptsTypes="AA">
                                      <p:cBhvr>
                                        <p:cTn id="38" dur="2000" fill="hold"/>
                                        <p:tgtEl>
                                          <p:spTgt spid="219"/>
                                        </p:tgtEl>
                                        <p:attrNameLst>
                                          <p:attrName>ppt_x</p:attrName>
                                          <p:attrName>ppt_y</p:attrName>
                                        </p:attrNameLst>
                                      </p:cBhvr>
                                      <p:rCtr x="-5859" y="0"/>
                                    </p:animMotion>
                                  </p:childTnLst>
                                </p:cTn>
                              </p:par>
                              <p:par>
                                <p:cTn id="39" presetID="0" presetClass="path" presetSubtype="0" accel="50000" decel="50000" fill="hold" nodeType="withEffect">
                                  <p:stCondLst>
                                    <p:cond delay="0"/>
                                  </p:stCondLst>
                                  <p:childTnLst>
                                    <p:animMotion origin="layout" path="M 1.875E-6 -4.07407E-6 L -0.18867 0.00069 " pathEditMode="relative" rAng="0" ptsTypes="AA">
                                      <p:cBhvr>
                                        <p:cTn id="40" dur="2000" fill="hold"/>
                                        <p:tgtEl>
                                          <p:spTgt spid="217"/>
                                        </p:tgtEl>
                                        <p:attrNameLst>
                                          <p:attrName>ppt_x</p:attrName>
                                          <p:attrName>ppt_y</p:attrName>
                                        </p:attrNameLst>
                                      </p:cBhvr>
                                      <p:rCtr x="-9388" y="0"/>
                                    </p:animMotion>
                                  </p:childTnLst>
                                </p:cTn>
                              </p:par>
                            </p:childTnLst>
                          </p:cTn>
                        </p:par>
                        <p:par>
                          <p:cTn id="41" fill="hold">
                            <p:stCondLst>
                              <p:cond delay="2500"/>
                            </p:stCondLst>
                            <p:childTnLst>
                              <p:par>
                                <p:cTn id="42" presetID="1" presetClass="entr" presetSubtype="0" fill="hold" nodeType="afterEffect">
                                  <p:stCondLst>
                                    <p:cond delay="0"/>
                                  </p:stCondLst>
                                  <p:childTnLst>
                                    <p:set>
                                      <p:cBhvr>
                                        <p:cTn id="43" dur="1" fill="hold">
                                          <p:stCondLst>
                                            <p:cond delay="0"/>
                                          </p:stCondLst>
                                        </p:cTn>
                                        <p:tgtEl>
                                          <p:spTgt spid="2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9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6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9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99"/>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92" grpId="0" animBg="1"/>
      <p:bldP spid="199" grpId="0"/>
      <p:bldP spid="223"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ular Callout 93">
            <a:extLst>
              <a:ext uri="{FF2B5EF4-FFF2-40B4-BE49-F238E27FC236}">
                <a16:creationId xmlns:a16="http://schemas.microsoft.com/office/drawing/2014/main" id="{73353E48-AFDC-64C4-D3AB-52893CA36255}"/>
              </a:ext>
            </a:extLst>
          </p:cNvPr>
          <p:cNvSpPr/>
          <p:nvPr/>
        </p:nvSpPr>
        <p:spPr>
          <a:xfrm>
            <a:off x="3488934" y="1381951"/>
            <a:ext cx="661704" cy="679871"/>
          </a:xfrm>
          <a:prstGeom prst="wedgeRectCallout">
            <a:avLst>
              <a:gd name="adj1" fmla="val -44582"/>
              <a:gd name="adj2" fmla="val 89681"/>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95" name="Rounded Rectangle 94">
            <a:extLst>
              <a:ext uri="{FF2B5EF4-FFF2-40B4-BE49-F238E27FC236}">
                <a16:creationId xmlns:a16="http://schemas.microsoft.com/office/drawing/2014/main" id="{EB9A9175-176C-25E5-F5D3-DC4C9B7102A3}"/>
              </a:ext>
            </a:extLst>
          </p:cNvPr>
          <p:cNvSpPr/>
          <p:nvPr/>
        </p:nvSpPr>
        <p:spPr>
          <a:xfrm>
            <a:off x="3329126" y="1307268"/>
            <a:ext cx="5888230" cy="775454"/>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6" name="Title 1">
            <a:extLst>
              <a:ext uri="{FF2B5EF4-FFF2-40B4-BE49-F238E27FC236}">
                <a16:creationId xmlns:a16="http://schemas.microsoft.com/office/drawing/2014/main" id="{8477DE49-A2CD-0CA3-EFEC-D989616041F1}"/>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Extending rtl2</a:t>
            </a:r>
            <a:r>
              <a:rPr lang="el-GR" sz="3200" dirty="0">
                <a:cs typeface="Calibri" panose="020F0502020204030204" pitchFamily="34" charset="0"/>
              </a:rPr>
              <a:t>μ</a:t>
            </a:r>
            <a:r>
              <a:rPr lang="en-US" sz="3200" dirty="0">
                <a:cs typeface="Calibri" panose="020F0502020204030204" pitchFamily="34" charset="0"/>
              </a:rPr>
              <a:t>spec to support advanced processors</a:t>
            </a:r>
            <a:endParaRPr lang="en-US" sz="3200" dirty="0"/>
          </a:p>
        </p:txBody>
      </p:sp>
      <p:pic>
        <p:nvPicPr>
          <p:cNvPr id="8" name="Graphic 7" descr="Warning with solid fill">
            <a:extLst>
              <a:ext uri="{FF2B5EF4-FFF2-40B4-BE49-F238E27FC236}">
                <a16:creationId xmlns:a16="http://schemas.microsoft.com/office/drawing/2014/main" id="{64BA5FAC-4856-B0C8-6C21-FC6230233C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1981" y="1381952"/>
            <a:ext cx="294824" cy="294824"/>
          </a:xfrm>
          <a:prstGeom prst="rect">
            <a:avLst/>
          </a:prstGeom>
        </p:spPr>
      </p:pic>
      <p:sp>
        <p:nvSpPr>
          <p:cNvPr id="9" name="Rounded Rectangle 8">
            <a:extLst>
              <a:ext uri="{FF2B5EF4-FFF2-40B4-BE49-F238E27FC236}">
                <a16:creationId xmlns:a16="http://schemas.microsoft.com/office/drawing/2014/main" id="{162AF2A6-D7EB-FF64-6BBC-674920D147A6}"/>
              </a:ext>
            </a:extLst>
          </p:cNvPr>
          <p:cNvSpPr/>
          <p:nvPr/>
        </p:nvSpPr>
        <p:spPr>
          <a:xfrm>
            <a:off x="3782297" y="1342615"/>
            <a:ext cx="2619205"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Multiple execution paths</a:t>
            </a:r>
            <a:endParaRPr lang="en-TW" sz="2000" dirty="0">
              <a:solidFill>
                <a:schemeClr val="tx1"/>
              </a:solidFill>
              <a:latin typeface="Calibri" panose="020F0502020204030204" pitchFamily="34" charset="0"/>
              <a:cs typeface="Calibri" panose="020F0502020204030204" pitchFamily="34" charset="0"/>
            </a:endParaRPr>
          </a:p>
        </p:txBody>
      </p:sp>
      <p:sp>
        <p:nvSpPr>
          <p:cNvPr id="12" name="Folded Corner 11">
            <a:extLst>
              <a:ext uri="{FF2B5EF4-FFF2-40B4-BE49-F238E27FC236}">
                <a16:creationId xmlns:a16="http://schemas.microsoft.com/office/drawing/2014/main" id="{1D5C4001-2022-6465-4C72-C2262F492254}"/>
              </a:ext>
            </a:extLst>
          </p:cNvPr>
          <p:cNvSpPr>
            <a:spLocks noChangeAspect="1"/>
          </p:cNvSpPr>
          <p:nvPr/>
        </p:nvSpPr>
        <p:spPr>
          <a:xfrm>
            <a:off x="7613222"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a:t>
            </a:r>
          </a:p>
        </p:txBody>
      </p:sp>
      <p:sp>
        <p:nvSpPr>
          <p:cNvPr id="13" name="Folded Corner 12">
            <a:extLst>
              <a:ext uri="{FF2B5EF4-FFF2-40B4-BE49-F238E27FC236}">
                <a16:creationId xmlns:a16="http://schemas.microsoft.com/office/drawing/2014/main" id="{99217BBB-2585-68CC-081C-7F5694A3B2AE}"/>
              </a:ext>
            </a:extLst>
          </p:cNvPr>
          <p:cNvSpPr>
            <a:spLocks noChangeAspect="1"/>
          </p:cNvSpPr>
          <p:nvPr/>
        </p:nvSpPr>
        <p:spPr>
          <a:xfrm>
            <a:off x="6845758"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4" name="Folded Corner 13">
            <a:extLst>
              <a:ext uri="{FF2B5EF4-FFF2-40B4-BE49-F238E27FC236}">
                <a16:creationId xmlns:a16="http://schemas.microsoft.com/office/drawing/2014/main" id="{8A1BCA9D-D3A8-F7AA-564C-AD74F282F37E}"/>
              </a:ext>
            </a:extLst>
          </p:cNvPr>
          <p:cNvSpPr>
            <a:spLocks noChangeAspect="1"/>
          </p:cNvSpPr>
          <p:nvPr/>
        </p:nvSpPr>
        <p:spPr>
          <a:xfrm>
            <a:off x="6085761"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 name="Folded Corner 14">
            <a:extLst>
              <a:ext uri="{FF2B5EF4-FFF2-40B4-BE49-F238E27FC236}">
                <a16:creationId xmlns:a16="http://schemas.microsoft.com/office/drawing/2014/main" id="{4C962B1E-A00F-9A81-F92C-A04A2ECAE739}"/>
              </a:ext>
            </a:extLst>
          </p:cNvPr>
          <p:cNvSpPr>
            <a:spLocks noChangeAspect="1"/>
          </p:cNvSpPr>
          <p:nvPr/>
        </p:nvSpPr>
        <p:spPr>
          <a:xfrm>
            <a:off x="5325764"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 name="Folded Corner 15">
            <a:extLst>
              <a:ext uri="{FF2B5EF4-FFF2-40B4-BE49-F238E27FC236}">
                <a16:creationId xmlns:a16="http://schemas.microsoft.com/office/drawing/2014/main" id="{3F36A0A2-4C64-8C5A-C673-CE678820E8AF}"/>
              </a:ext>
            </a:extLst>
          </p:cNvPr>
          <p:cNvSpPr>
            <a:spLocks noChangeAspect="1"/>
          </p:cNvSpPr>
          <p:nvPr/>
        </p:nvSpPr>
        <p:spPr>
          <a:xfrm>
            <a:off x="4553165"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7" name="Folded Corner 16">
            <a:extLst>
              <a:ext uri="{FF2B5EF4-FFF2-40B4-BE49-F238E27FC236}">
                <a16:creationId xmlns:a16="http://schemas.microsoft.com/office/drawing/2014/main" id="{0D8743B9-6827-AB29-DFD6-D55103B92138}"/>
              </a:ext>
            </a:extLst>
          </p:cNvPr>
          <p:cNvSpPr>
            <a:spLocks noChangeAspect="1"/>
          </p:cNvSpPr>
          <p:nvPr/>
        </p:nvSpPr>
        <p:spPr>
          <a:xfrm>
            <a:off x="3801971"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grpSp>
        <p:nvGrpSpPr>
          <p:cNvPr id="18" name="Group 17">
            <a:extLst>
              <a:ext uri="{FF2B5EF4-FFF2-40B4-BE49-F238E27FC236}">
                <a16:creationId xmlns:a16="http://schemas.microsoft.com/office/drawing/2014/main" id="{2EC528E5-8136-5BEA-947B-D14C528E78B9}"/>
              </a:ext>
            </a:extLst>
          </p:cNvPr>
          <p:cNvGrpSpPr/>
          <p:nvPr/>
        </p:nvGrpSpPr>
        <p:grpSpPr>
          <a:xfrm>
            <a:off x="1173950" y="4219407"/>
            <a:ext cx="2799226" cy="1796565"/>
            <a:chOff x="3472955" y="2238617"/>
            <a:chExt cx="2799226" cy="1796565"/>
          </a:xfrm>
        </p:grpSpPr>
        <p:grpSp>
          <p:nvGrpSpPr>
            <p:cNvPr id="19" name="Group 18">
              <a:extLst>
                <a:ext uri="{FF2B5EF4-FFF2-40B4-BE49-F238E27FC236}">
                  <a16:creationId xmlns:a16="http://schemas.microsoft.com/office/drawing/2014/main" id="{1384BD9A-32DB-6A9B-67E1-8B9D2DE9F956}"/>
                </a:ext>
              </a:extLst>
            </p:cNvPr>
            <p:cNvGrpSpPr/>
            <p:nvPr/>
          </p:nvGrpSpPr>
          <p:grpSpPr>
            <a:xfrm>
              <a:off x="3494984" y="3038624"/>
              <a:ext cx="1334020" cy="996558"/>
              <a:chOff x="626366" y="3513346"/>
              <a:chExt cx="1334020" cy="996558"/>
            </a:xfrm>
          </p:grpSpPr>
          <p:pic>
            <p:nvPicPr>
              <p:cNvPr id="22" name="Picture 21" descr="Logo&#10;&#10;Description automatically generated">
                <a:extLst>
                  <a:ext uri="{FF2B5EF4-FFF2-40B4-BE49-F238E27FC236}">
                    <a16:creationId xmlns:a16="http://schemas.microsoft.com/office/drawing/2014/main" id="{F582C51E-B86D-6DB4-78A7-C882290A3B2F}"/>
                  </a:ext>
                </a:extLst>
              </p:cNvPr>
              <p:cNvPicPr>
                <a:picLocks noChangeAspect="1"/>
              </p:cNvPicPr>
              <p:nvPr/>
            </p:nvPicPr>
            <p:blipFill>
              <a:blip r:embed="rId5"/>
              <a:stretch>
                <a:fillRect/>
              </a:stretch>
            </p:blipFill>
            <p:spPr>
              <a:xfrm>
                <a:off x="887753" y="3513346"/>
                <a:ext cx="785939" cy="615494"/>
              </a:xfrm>
              <a:prstGeom prst="rect">
                <a:avLst/>
              </a:prstGeom>
            </p:spPr>
          </p:pic>
          <p:sp>
            <p:nvSpPr>
              <p:cNvPr id="23" name="TextBox 22">
                <a:extLst>
                  <a:ext uri="{FF2B5EF4-FFF2-40B4-BE49-F238E27FC236}">
                    <a16:creationId xmlns:a16="http://schemas.microsoft.com/office/drawing/2014/main" id="{BA636B10-10C2-8F19-8882-6231A35882F7}"/>
                  </a:ext>
                </a:extLst>
              </p:cNvPr>
              <p:cNvSpPr txBox="1"/>
              <p:nvPr/>
            </p:nvSpPr>
            <p:spPr>
              <a:xfrm>
                <a:off x="626366" y="4109794"/>
                <a:ext cx="1334020" cy="400110"/>
              </a:xfrm>
              <a:prstGeom prst="rect">
                <a:avLst/>
              </a:prstGeom>
              <a:noFill/>
            </p:spPr>
            <p:txBody>
              <a:bodyPr wrap="none" rtlCol="0">
                <a:spAutoFit/>
              </a:bodyPr>
              <a:lstStyle/>
              <a:p>
                <a:pPr algn="ctr"/>
                <a:r>
                  <a:rPr lang="en-TW" sz="2000">
                    <a:solidFill>
                      <a:schemeClr val="bg1">
                        <a:lumMod val="75000"/>
                      </a:schemeClr>
                    </a:solidFill>
                    <a:latin typeface="Calibri" panose="020F0502020204030204" pitchFamily="34" charset="0"/>
                    <a:cs typeface="Calibri" panose="020F0502020204030204" pitchFamily="34" charset="0"/>
                  </a:rPr>
                  <a:t>JasperGo</a:t>
                </a:r>
                <a:r>
                  <a:rPr lang="en-US" sz="2000" err="1">
                    <a:solidFill>
                      <a:schemeClr val="bg1">
                        <a:lumMod val="75000"/>
                      </a:schemeClr>
                    </a:solidFill>
                    <a:latin typeface="Calibri" panose="020F0502020204030204" pitchFamily="34" charset="0"/>
                    <a:cs typeface="Calibri" panose="020F0502020204030204" pitchFamily="34" charset="0"/>
                  </a:rPr>
                  <a:t>ld</a:t>
                </a:r>
                <a:endParaRPr lang="en-TW" sz="2000">
                  <a:solidFill>
                    <a:schemeClr val="bg1">
                      <a:lumMod val="75000"/>
                    </a:schemeClr>
                  </a:solidFill>
                  <a:latin typeface="Calibri" panose="020F0502020204030204" pitchFamily="34" charset="0"/>
                  <a:cs typeface="Calibri" panose="020F0502020204030204" pitchFamily="34" charset="0"/>
                </a:endParaRPr>
              </a:p>
            </p:txBody>
          </p:sp>
        </p:grpSp>
        <p:sp>
          <p:nvSpPr>
            <p:cNvPr id="20" name="Right Arrow 19">
              <a:extLst>
                <a:ext uri="{FF2B5EF4-FFF2-40B4-BE49-F238E27FC236}">
                  <a16:creationId xmlns:a16="http://schemas.microsoft.com/office/drawing/2014/main" id="{A49525E1-83F5-26CB-94DC-06AB81BFBB63}"/>
                </a:ext>
              </a:extLst>
            </p:cNvPr>
            <p:cNvSpPr/>
            <p:nvPr/>
          </p:nvSpPr>
          <p:spPr>
            <a:xfrm rot="5400000">
              <a:off x="3436102" y="2527353"/>
              <a:ext cx="508704" cy="43499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21" name="Right Arrow 20">
              <a:extLst>
                <a:ext uri="{FF2B5EF4-FFF2-40B4-BE49-F238E27FC236}">
                  <a16:creationId xmlns:a16="http://schemas.microsoft.com/office/drawing/2014/main" id="{712E9A74-A233-2118-2E06-2B17AA7806AE}"/>
                </a:ext>
              </a:extLst>
            </p:cNvPr>
            <p:cNvSpPr/>
            <p:nvPr/>
          </p:nvSpPr>
          <p:spPr>
            <a:xfrm rot="8772966">
              <a:off x="4510886" y="2238617"/>
              <a:ext cx="1761295" cy="448809"/>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grpSp>
      <p:sp>
        <p:nvSpPr>
          <p:cNvPr id="24" name="TextBox 23">
            <a:extLst>
              <a:ext uri="{FF2B5EF4-FFF2-40B4-BE49-F238E27FC236}">
                <a16:creationId xmlns:a16="http://schemas.microsoft.com/office/drawing/2014/main" id="{561E9643-1832-E294-AD85-A358F7D69287}"/>
              </a:ext>
            </a:extLst>
          </p:cNvPr>
          <p:cNvSpPr txBox="1"/>
          <p:nvPr/>
        </p:nvSpPr>
        <p:spPr>
          <a:xfrm>
            <a:off x="3595366" y="2809956"/>
            <a:ext cx="4656569" cy="646331"/>
          </a:xfrm>
          <a:prstGeom prst="rect">
            <a:avLst/>
          </a:prstGeom>
          <a:noFill/>
        </p:spPr>
        <p:txBody>
          <a:bodyPr wrap="square" rtlCol="0">
            <a:spAutoFit/>
          </a:bodyPr>
          <a:lstStyle/>
          <a:p>
            <a:pPr algn="ctr"/>
            <a:r>
              <a:rPr lang="en-US" dirty="0">
                <a:solidFill>
                  <a:schemeClr val="tx1"/>
                </a:solidFill>
                <a:latin typeface="Calibri" panose="020F0502020204030204" pitchFamily="34" charset="0"/>
                <a:cs typeface="Calibri" panose="020F0502020204030204" pitchFamily="34" charset="0"/>
              </a:rPr>
              <a:t>Over-approximation of all </a:t>
            </a:r>
            <a:r>
              <a:rPr lang="el-GR" dirty="0">
                <a:solidFill>
                  <a:schemeClr val="tx1"/>
                </a:solidFill>
                <a:latin typeface="Calibri" panose="020F0502020204030204" pitchFamily="34" charset="0"/>
                <a:cs typeface="Calibri" panose="020F0502020204030204" pitchFamily="34" charset="0"/>
              </a:rPr>
              <a:t>μ</a:t>
            </a:r>
            <a:r>
              <a:rPr lang="en-US" dirty="0">
                <a:solidFill>
                  <a:schemeClr val="tx1"/>
                </a:solidFill>
                <a:latin typeface="Calibri" panose="020F0502020204030204" pitchFamily="34" charset="0"/>
                <a:cs typeface="Calibri" panose="020F0502020204030204" pitchFamily="34" charset="0"/>
              </a:rPr>
              <a:t>spec axioms </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(i.e., all state updates and ordering invariants) </a:t>
            </a:r>
            <a:endParaRPr lang="en-TW" dirty="0">
              <a:solidFill>
                <a:schemeClr val="tx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F631A072-5A9F-9234-90E8-BA350A766778}"/>
              </a:ext>
            </a:extLst>
          </p:cNvPr>
          <p:cNvSpPr txBox="1"/>
          <p:nvPr/>
        </p:nvSpPr>
        <p:spPr>
          <a:xfrm>
            <a:off x="3886151" y="3897972"/>
            <a:ext cx="2791860" cy="646331"/>
          </a:xfrm>
          <a:prstGeom prst="rect">
            <a:avLst/>
          </a:prstGeom>
          <a:noFill/>
        </p:spPr>
        <p:txBody>
          <a:bodyPr wrap="square" rtlCol="0">
            <a:spAutoFit/>
          </a:bodyPr>
          <a:lstStyle/>
          <a:p>
            <a:pPr algn="ctr"/>
            <a:r>
              <a:rPr lang="en-TW" dirty="0">
                <a:solidFill>
                  <a:schemeClr val="bg1">
                    <a:lumMod val="75000"/>
                  </a:schemeClr>
                </a:solidFill>
                <a:latin typeface="Calibri" panose="020F0502020204030204" pitchFamily="34" charset="0"/>
                <a:cs typeface="Calibri" panose="020F0502020204030204" pitchFamily="34" charset="0"/>
              </a:rPr>
              <a:t>Embedded in SystemVerilog Assertion (SVA)</a:t>
            </a:r>
          </a:p>
        </p:txBody>
      </p:sp>
      <p:grpSp>
        <p:nvGrpSpPr>
          <p:cNvPr id="26" name="Group 25">
            <a:extLst>
              <a:ext uri="{FF2B5EF4-FFF2-40B4-BE49-F238E27FC236}">
                <a16:creationId xmlns:a16="http://schemas.microsoft.com/office/drawing/2014/main" id="{AC8557AC-B083-D380-5CE1-94AB741882AA}"/>
              </a:ext>
            </a:extLst>
          </p:cNvPr>
          <p:cNvGrpSpPr/>
          <p:nvPr/>
        </p:nvGrpSpPr>
        <p:grpSpPr>
          <a:xfrm>
            <a:off x="2972958" y="5258664"/>
            <a:ext cx="3209126" cy="782094"/>
            <a:chOff x="2972958" y="5258664"/>
            <a:chExt cx="3209126" cy="782094"/>
          </a:xfrm>
        </p:grpSpPr>
        <p:sp>
          <p:nvSpPr>
            <p:cNvPr id="27" name="TextBox 26">
              <a:extLst>
                <a:ext uri="{FF2B5EF4-FFF2-40B4-BE49-F238E27FC236}">
                  <a16:creationId xmlns:a16="http://schemas.microsoft.com/office/drawing/2014/main" id="{4E6E2B4E-0980-730F-0F26-2C0E9CF13677}"/>
                </a:ext>
              </a:extLst>
            </p:cNvPr>
            <p:cNvSpPr txBox="1"/>
            <p:nvPr/>
          </p:nvSpPr>
          <p:spPr>
            <a:xfrm>
              <a:off x="5276867" y="5258664"/>
              <a:ext cx="905217" cy="369332"/>
            </a:xfrm>
            <a:prstGeom prst="rect">
              <a:avLst/>
            </a:prstGeom>
            <a:noFill/>
          </p:spPr>
          <p:txBody>
            <a:bodyPr wrap="square" rtlCol="0">
              <a:spAutoFit/>
            </a:bodyPr>
            <a:lstStyle/>
            <a:p>
              <a:pPr algn="ctr"/>
              <a:r>
                <a:rPr lang="en-TW">
                  <a:solidFill>
                    <a:schemeClr val="bg1">
                      <a:lumMod val="75000"/>
                    </a:schemeClr>
                  </a:solidFill>
                  <a:latin typeface="Calibri" panose="020F0502020204030204" pitchFamily="34" charset="0"/>
                  <a:cs typeface="Calibri" panose="020F0502020204030204" pitchFamily="34" charset="0"/>
                </a:rPr>
                <a:t>......</a:t>
              </a:r>
            </a:p>
          </p:txBody>
        </p:sp>
        <p:sp>
          <p:nvSpPr>
            <p:cNvPr id="28" name="TextBox 27">
              <a:extLst>
                <a:ext uri="{FF2B5EF4-FFF2-40B4-BE49-F238E27FC236}">
                  <a16:creationId xmlns:a16="http://schemas.microsoft.com/office/drawing/2014/main" id="{A1312365-1E6B-49B7-9EBE-6AA2EE336E0B}"/>
                </a:ext>
              </a:extLst>
            </p:cNvPr>
            <p:cNvSpPr txBox="1"/>
            <p:nvPr/>
          </p:nvSpPr>
          <p:spPr>
            <a:xfrm>
              <a:off x="2972958" y="5640648"/>
              <a:ext cx="3084806" cy="400110"/>
            </a:xfrm>
            <a:prstGeom prst="rect">
              <a:avLst/>
            </a:prstGeom>
            <a:noFill/>
          </p:spPr>
          <p:txBody>
            <a:bodyPr wrap="square" rtlCol="0">
              <a:spAutoFit/>
            </a:bodyPr>
            <a:lstStyle/>
            <a:p>
              <a:pPr algn="ctr"/>
              <a:r>
                <a:rPr lang="en-US" sz="2000">
                  <a:solidFill>
                    <a:schemeClr val="bg1">
                      <a:lumMod val="75000"/>
                    </a:schemeClr>
                  </a:solidFill>
                  <a:latin typeface="Calibri" panose="020F0502020204030204" pitchFamily="34" charset="0"/>
                  <a:cs typeface="Calibri" panose="020F0502020204030204" pitchFamily="34" charset="0"/>
                </a:rPr>
                <a:t>Proven set of </a:t>
              </a:r>
              <a:r>
                <a:rPr lang="el-GR" sz="2000">
                  <a:solidFill>
                    <a:schemeClr val="bg1">
                      <a:lumMod val="75000"/>
                    </a:schemeClr>
                  </a:solidFill>
                  <a:latin typeface="Calibri" panose="020F0502020204030204" pitchFamily="34" charset="0"/>
                  <a:cs typeface="Calibri" panose="020F0502020204030204" pitchFamily="34" charset="0"/>
                </a:rPr>
                <a:t>μ</a:t>
              </a:r>
              <a:r>
                <a:rPr lang="en-US" sz="2000">
                  <a:solidFill>
                    <a:schemeClr val="bg1">
                      <a:lumMod val="75000"/>
                    </a:schemeClr>
                  </a:solidFill>
                  <a:latin typeface="Calibri" panose="020F0502020204030204" pitchFamily="34" charset="0"/>
                  <a:cs typeface="Calibri" panose="020F0502020204030204" pitchFamily="34" charset="0"/>
                </a:rPr>
                <a:t>spec axioms </a:t>
              </a:r>
              <a:endParaRPr lang="en-TW" sz="2000">
                <a:solidFill>
                  <a:schemeClr val="bg1">
                    <a:lumMod val="75000"/>
                  </a:schemeClr>
                </a:solidFill>
                <a:latin typeface="Calibri" panose="020F0502020204030204" pitchFamily="34" charset="0"/>
                <a:cs typeface="Calibri" panose="020F0502020204030204" pitchFamily="34" charset="0"/>
              </a:endParaRPr>
            </a:p>
          </p:txBody>
        </p:sp>
      </p:grpSp>
      <p:grpSp>
        <p:nvGrpSpPr>
          <p:cNvPr id="29" name="Group 28">
            <a:extLst>
              <a:ext uri="{FF2B5EF4-FFF2-40B4-BE49-F238E27FC236}">
                <a16:creationId xmlns:a16="http://schemas.microsoft.com/office/drawing/2014/main" id="{C633A121-E932-F580-10D5-20577FE1508F}"/>
              </a:ext>
            </a:extLst>
          </p:cNvPr>
          <p:cNvGrpSpPr>
            <a:grpSpLocks noChangeAspect="1"/>
          </p:cNvGrpSpPr>
          <p:nvPr/>
        </p:nvGrpSpPr>
        <p:grpSpPr>
          <a:xfrm>
            <a:off x="555613" y="1398973"/>
            <a:ext cx="2531421" cy="503993"/>
            <a:chOff x="3405914" y="4180247"/>
            <a:chExt cx="1545880" cy="307777"/>
          </a:xfrm>
        </p:grpSpPr>
        <p:sp>
          <p:nvSpPr>
            <p:cNvPr id="30" name="Rounded Rectangle 29">
              <a:extLst>
                <a:ext uri="{FF2B5EF4-FFF2-40B4-BE49-F238E27FC236}">
                  <a16:creationId xmlns:a16="http://schemas.microsoft.com/office/drawing/2014/main" id="{AF464410-1C81-40F8-D81F-01532D6E8725}"/>
                </a:ext>
              </a:extLst>
            </p:cNvPr>
            <p:cNvSpPr/>
            <p:nvPr/>
          </p:nvSpPr>
          <p:spPr>
            <a:xfrm>
              <a:off x="3741166" y="4196577"/>
              <a:ext cx="1210628" cy="291447"/>
            </a:xfrm>
            <a:prstGeom prst="roundRect">
              <a:avLst/>
            </a:prstGeom>
            <a:ln w="19050">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altLang="zh-TW" sz="2000">
                  <a:solidFill>
                    <a:schemeClr val="bg1">
                      <a:lumMod val="75000"/>
                    </a:schemeClr>
                  </a:solidFill>
                  <a:latin typeface="Calibri" panose="020F0502020204030204" pitchFamily="34" charset="0"/>
                  <a:cs typeface="Calibri" panose="020F0502020204030204" pitchFamily="34" charset="0"/>
                </a:rPr>
                <a:t>User annotation</a:t>
              </a:r>
              <a:endParaRPr lang="en-TW" sz="2000">
                <a:solidFill>
                  <a:schemeClr val="bg1">
                    <a:lumMod val="75000"/>
                  </a:schemeClr>
                </a:solidFill>
                <a:latin typeface="Calibri" panose="020F0502020204030204" pitchFamily="34" charset="0"/>
                <a:cs typeface="Calibri" panose="020F0502020204030204" pitchFamily="34" charset="0"/>
              </a:endParaRPr>
            </a:p>
          </p:txBody>
        </p:sp>
        <p:pic>
          <p:nvPicPr>
            <p:cNvPr id="31" name="Graphic 30" descr="Document with solid fill">
              <a:extLst>
                <a:ext uri="{FF2B5EF4-FFF2-40B4-BE49-F238E27FC236}">
                  <a16:creationId xmlns:a16="http://schemas.microsoft.com/office/drawing/2014/main" id="{1B1AA32B-45A7-13AD-2906-B8770FFF64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05914" y="4180247"/>
              <a:ext cx="304924" cy="304924"/>
            </a:xfrm>
            <a:prstGeom prst="rect">
              <a:avLst/>
            </a:prstGeom>
          </p:spPr>
        </p:pic>
      </p:grpSp>
      <p:sp>
        <p:nvSpPr>
          <p:cNvPr id="32" name="TextBox 31">
            <a:extLst>
              <a:ext uri="{FF2B5EF4-FFF2-40B4-BE49-F238E27FC236}">
                <a16:creationId xmlns:a16="http://schemas.microsoft.com/office/drawing/2014/main" id="{EFB23D74-CFB7-FC20-5599-1DA0F288B356}"/>
              </a:ext>
            </a:extLst>
          </p:cNvPr>
          <p:cNvSpPr txBox="1"/>
          <p:nvPr/>
        </p:nvSpPr>
        <p:spPr>
          <a:xfrm>
            <a:off x="1642148" y="1761050"/>
            <a:ext cx="338554" cy="461665"/>
          </a:xfrm>
          <a:prstGeom prst="rect">
            <a:avLst/>
          </a:prstGeom>
          <a:noFill/>
        </p:spPr>
        <p:txBody>
          <a:bodyPr wrap="none" rtlCol="0">
            <a:spAutoFit/>
          </a:bodyPr>
          <a:lstStyle/>
          <a:p>
            <a:r>
              <a:rPr lang="en-TW" sz="2400">
                <a:solidFill>
                  <a:schemeClr val="bg1">
                    <a:lumMod val="75000"/>
                  </a:schemeClr>
                </a:solidFill>
              </a:rPr>
              <a:t>+</a:t>
            </a:r>
          </a:p>
        </p:txBody>
      </p:sp>
      <p:grpSp>
        <p:nvGrpSpPr>
          <p:cNvPr id="33" name="Group 32">
            <a:extLst>
              <a:ext uri="{FF2B5EF4-FFF2-40B4-BE49-F238E27FC236}">
                <a16:creationId xmlns:a16="http://schemas.microsoft.com/office/drawing/2014/main" id="{46891034-65D8-1FA5-A133-7C007C65FEB7}"/>
              </a:ext>
            </a:extLst>
          </p:cNvPr>
          <p:cNvGrpSpPr>
            <a:grpSpLocks noChangeAspect="1"/>
          </p:cNvGrpSpPr>
          <p:nvPr/>
        </p:nvGrpSpPr>
        <p:grpSpPr>
          <a:xfrm>
            <a:off x="691714" y="2254415"/>
            <a:ext cx="2191316" cy="1806411"/>
            <a:chOff x="1457799" y="2234381"/>
            <a:chExt cx="3261886" cy="2688936"/>
          </a:xfrm>
          <a:solidFill>
            <a:schemeClr val="bg1"/>
          </a:solidFill>
        </p:grpSpPr>
        <p:sp>
          <p:nvSpPr>
            <p:cNvPr id="34" name="Rectangle 33">
              <a:extLst>
                <a:ext uri="{FF2B5EF4-FFF2-40B4-BE49-F238E27FC236}">
                  <a16:creationId xmlns:a16="http://schemas.microsoft.com/office/drawing/2014/main" id="{04FDEAFA-521C-B242-DAFA-0AEC37FEDBCA}"/>
                </a:ext>
              </a:extLst>
            </p:cNvPr>
            <p:cNvSpPr/>
            <p:nvPr/>
          </p:nvSpPr>
          <p:spPr>
            <a:xfrm>
              <a:off x="1457799" y="2235374"/>
              <a:ext cx="743266" cy="1633292"/>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5" name="Rectangle 34">
              <a:extLst>
                <a:ext uri="{FF2B5EF4-FFF2-40B4-BE49-F238E27FC236}">
                  <a16:creationId xmlns:a16="http://schemas.microsoft.com/office/drawing/2014/main" id="{44B154CC-9EC9-597A-2D50-B9E4509D08A2}"/>
                </a:ext>
              </a:extLst>
            </p:cNvPr>
            <p:cNvSpPr/>
            <p:nvPr/>
          </p:nvSpPr>
          <p:spPr>
            <a:xfrm>
              <a:off x="1590314" y="2341782"/>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36" name="Rectangle 35">
              <a:extLst>
                <a:ext uri="{FF2B5EF4-FFF2-40B4-BE49-F238E27FC236}">
                  <a16:creationId xmlns:a16="http://schemas.microsoft.com/office/drawing/2014/main" id="{61C6FE00-97F6-9415-FC33-0388A9A52D39}"/>
                </a:ext>
              </a:extLst>
            </p:cNvPr>
            <p:cNvSpPr/>
            <p:nvPr/>
          </p:nvSpPr>
          <p:spPr>
            <a:xfrm>
              <a:off x="1646972" y="3994688"/>
              <a:ext cx="2870193" cy="416863"/>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arbiter</a:t>
              </a:r>
            </a:p>
          </p:txBody>
        </p:sp>
        <p:sp>
          <p:nvSpPr>
            <p:cNvPr id="37" name="Rounded Rectangle 36">
              <a:extLst>
                <a:ext uri="{FF2B5EF4-FFF2-40B4-BE49-F238E27FC236}">
                  <a16:creationId xmlns:a16="http://schemas.microsoft.com/office/drawing/2014/main" id="{74E3744F-B3AD-44E6-990C-6FA30A146FA1}"/>
                </a:ext>
              </a:extLst>
            </p:cNvPr>
            <p:cNvSpPr/>
            <p:nvPr/>
          </p:nvSpPr>
          <p:spPr>
            <a:xfrm>
              <a:off x="2390825" y="4506454"/>
              <a:ext cx="1382486" cy="416863"/>
            </a:xfrm>
            <a:prstGeom prst="roundRect">
              <a:avLst>
                <a:gd name="adj" fmla="val 0"/>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mem</a:t>
              </a:r>
            </a:p>
          </p:txBody>
        </p:sp>
        <p:cxnSp>
          <p:nvCxnSpPr>
            <p:cNvPr id="38" name="Straight Connector 37">
              <a:extLst>
                <a:ext uri="{FF2B5EF4-FFF2-40B4-BE49-F238E27FC236}">
                  <a16:creationId xmlns:a16="http://schemas.microsoft.com/office/drawing/2014/main" id="{72972FAB-8732-EA82-119A-3CD1CA2E1681}"/>
                </a:ext>
              </a:extLst>
            </p:cNvPr>
            <p:cNvCxnSpPr>
              <a:cxnSpLocks/>
            </p:cNvCxnSpPr>
            <p:nvPr/>
          </p:nvCxnSpPr>
          <p:spPr>
            <a:xfrm>
              <a:off x="2668636" y="3867673"/>
              <a:ext cx="0" cy="127015"/>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90D0665-A69B-EF7D-883A-9BC4D096CAF7}"/>
                </a:ext>
              </a:extLst>
            </p:cNvPr>
            <p:cNvCxnSpPr>
              <a:cxnSpLocks/>
            </p:cNvCxnSpPr>
            <p:nvPr/>
          </p:nvCxnSpPr>
          <p:spPr>
            <a:xfrm>
              <a:off x="1829432" y="3868666"/>
              <a:ext cx="0" cy="137366"/>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52EFC6-C6D5-F231-E5E4-9BEB574EFB8F}"/>
                </a:ext>
              </a:extLst>
            </p:cNvPr>
            <p:cNvCxnSpPr>
              <a:cxnSpLocks/>
              <a:endCxn id="37" idx="0"/>
            </p:cNvCxnSpPr>
            <p:nvPr/>
          </p:nvCxnSpPr>
          <p:spPr>
            <a:xfrm flipH="1">
              <a:off x="3082068" y="4411551"/>
              <a:ext cx="1" cy="94903"/>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26AFDFD-8619-CBFE-2661-5934267B3C36}"/>
                </a:ext>
              </a:extLst>
            </p:cNvPr>
            <p:cNvSpPr/>
            <p:nvPr/>
          </p:nvSpPr>
          <p:spPr>
            <a:xfrm>
              <a:off x="1590314" y="2847473"/>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42" name="Straight Connector 41">
              <a:extLst>
                <a:ext uri="{FF2B5EF4-FFF2-40B4-BE49-F238E27FC236}">
                  <a16:creationId xmlns:a16="http://schemas.microsoft.com/office/drawing/2014/main" id="{5DD894EE-D44B-B579-F56F-29CC3FD69975}"/>
                </a:ext>
              </a:extLst>
            </p:cNvPr>
            <p:cNvCxnSpPr>
              <a:cxnSpLocks/>
            </p:cNvCxnSpPr>
            <p:nvPr/>
          </p:nvCxnSpPr>
          <p:spPr>
            <a:xfrm>
              <a:off x="1834500" y="2750877"/>
              <a:ext cx="0" cy="96596"/>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46930F8-68F0-FA0F-9667-CD09FCA605AD}"/>
                </a:ext>
              </a:extLst>
            </p:cNvPr>
            <p:cNvSpPr/>
            <p:nvPr/>
          </p:nvSpPr>
          <p:spPr>
            <a:xfrm>
              <a:off x="1590314" y="3356912"/>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44" name="Straight Connector 43">
              <a:extLst>
                <a:ext uri="{FF2B5EF4-FFF2-40B4-BE49-F238E27FC236}">
                  <a16:creationId xmlns:a16="http://schemas.microsoft.com/office/drawing/2014/main" id="{FD819970-3B7B-C362-20ED-7086A1D36FCF}"/>
                </a:ext>
              </a:extLst>
            </p:cNvPr>
            <p:cNvCxnSpPr>
              <a:cxnSpLocks/>
            </p:cNvCxnSpPr>
            <p:nvPr/>
          </p:nvCxnSpPr>
          <p:spPr>
            <a:xfrm>
              <a:off x="1834500" y="3256568"/>
              <a:ext cx="0" cy="100344"/>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3C17202-69AE-8FF1-097F-66ACC705D08E}"/>
                </a:ext>
              </a:extLst>
            </p:cNvPr>
            <p:cNvSpPr/>
            <p:nvPr/>
          </p:nvSpPr>
          <p:spPr>
            <a:xfrm>
              <a:off x="2297003" y="2234381"/>
              <a:ext cx="743266" cy="1633292"/>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46" name="Rectangle 45">
              <a:extLst>
                <a:ext uri="{FF2B5EF4-FFF2-40B4-BE49-F238E27FC236}">
                  <a16:creationId xmlns:a16="http://schemas.microsoft.com/office/drawing/2014/main" id="{7C38783C-906C-68F9-DAEA-4862F8AF4B04}"/>
                </a:ext>
              </a:extLst>
            </p:cNvPr>
            <p:cNvSpPr/>
            <p:nvPr/>
          </p:nvSpPr>
          <p:spPr>
            <a:xfrm>
              <a:off x="2429518" y="234078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47" name="Rectangle 46">
              <a:extLst>
                <a:ext uri="{FF2B5EF4-FFF2-40B4-BE49-F238E27FC236}">
                  <a16:creationId xmlns:a16="http://schemas.microsoft.com/office/drawing/2014/main" id="{0325311E-289C-4CBB-28F9-1F2149EEC394}"/>
                </a:ext>
              </a:extLst>
            </p:cNvPr>
            <p:cNvSpPr/>
            <p:nvPr/>
          </p:nvSpPr>
          <p:spPr>
            <a:xfrm>
              <a:off x="2429518" y="2846480"/>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48" name="Straight Connector 47">
              <a:extLst>
                <a:ext uri="{FF2B5EF4-FFF2-40B4-BE49-F238E27FC236}">
                  <a16:creationId xmlns:a16="http://schemas.microsoft.com/office/drawing/2014/main" id="{EC0175E6-E255-C147-49DB-CE7F464D77BF}"/>
                </a:ext>
              </a:extLst>
            </p:cNvPr>
            <p:cNvCxnSpPr>
              <a:cxnSpLocks/>
            </p:cNvCxnSpPr>
            <p:nvPr/>
          </p:nvCxnSpPr>
          <p:spPr>
            <a:xfrm>
              <a:off x="2673704" y="2749884"/>
              <a:ext cx="0" cy="96596"/>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2ED6855-F5BF-0911-651A-61D9A7CC6A24}"/>
                </a:ext>
              </a:extLst>
            </p:cNvPr>
            <p:cNvSpPr/>
            <p:nvPr/>
          </p:nvSpPr>
          <p:spPr>
            <a:xfrm>
              <a:off x="2429518" y="335591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50" name="Straight Connector 49">
              <a:extLst>
                <a:ext uri="{FF2B5EF4-FFF2-40B4-BE49-F238E27FC236}">
                  <a16:creationId xmlns:a16="http://schemas.microsoft.com/office/drawing/2014/main" id="{0394576F-2780-BADC-2707-B1BD6857C145}"/>
                </a:ext>
              </a:extLst>
            </p:cNvPr>
            <p:cNvCxnSpPr>
              <a:cxnSpLocks/>
            </p:cNvCxnSpPr>
            <p:nvPr/>
          </p:nvCxnSpPr>
          <p:spPr>
            <a:xfrm>
              <a:off x="2673704" y="3255575"/>
              <a:ext cx="0" cy="100344"/>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C7185E9-B8A5-377C-1E24-A8AA6115B4D4}"/>
                </a:ext>
              </a:extLst>
            </p:cNvPr>
            <p:cNvCxnSpPr>
              <a:cxnSpLocks/>
            </p:cNvCxnSpPr>
            <p:nvPr/>
          </p:nvCxnSpPr>
          <p:spPr>
            <a:xfrm>
              <a:off x="3503849" y="3867673"/>
              <a:ext cx="0" cy="138359"/>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09C74CD2-BDD3-BE77-35A8-4E641B59662F}"/>
                </a:ext>
              </a:extLst>
            </p:cNvPr>
            <p:cNvSpPr/>
            <p:nvPr/>
          </p:nvSpPr>
          <p:spPr>
            <a:xfrm>
              <a:off x="3132216" y="2234381"/>
              <a:ext cx="743266" cy="1633292"/>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53" name="Rectangle 52">
              <a:extLst>
                <a:ext uri="{FF2B5EF4-FFF2-40B4-BE49-F238E27FC236}">
                  <a16:creationId xmlns:a16="http://schemas.microsoft.com/office/drawing/2014/main" id="{99DCBA20-A533-7C50-AACF-562B52619B22}"/>
                </a:ext>
              </a:extLst>
            </p:cNvPr>
            <p:cNvSpPr/>
            <p:nvPr/>
          </p:nvSpPr>
          <p:spPr>
            <a:xfrm>
              <a:off x="3264731" y="234078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54" name="Rectangle 53">
              <a:extLst>
                <a:ext uri="{FF2B5EF4-FFF2-40B4-BE49-F238E27FC236}">
                  <a16:creationId xmlns:a16="http://schemas.microsoft.com/office/drawing/2014/main" id="{56D77E56-32EC-C8E1-F10C-3817B53FC77B}"/>
                </a:ext>
              </a:extLst>
            </p:cNvPr>
            <p:cNvSpPr/>
            <p:nvPr/>
          </p:nvSpPr>
          <p:spPr>
            <a:xfrm>
              <a:off x="3264731" y="2846480"/>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55" name="Straight Connector 54">
              <a:extLst>
                <a:ext uri="{FF2B5EF4-FFF2-40B4-BE49-F238E27FC236}">
                  <a16:creationId xmlns:a16="http://schemas.microsoft.com/office/drawing/2014/main" id="{D0B3531D-8686-838B-D5B1-D4AE044B45CC}"/>
                </a:ext>
              </a:extLst>
            </p:cNvPr>
            <p:cNvCxnSpPr>
              <a:cxnSpLocks/>
            </p:cNvCxnSpPr>
            <p:nvPr/>
          </p:nvCxnSpPr>
          <p:spPr>
            <a:xfrm>
              <a:off x="3508917" y="2749884"/>
              <a:ext cx="0" cy="96596"/>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FE96F78F-1D0A-8A90-AB0E-82A10D10EE3E}"/>
                </a:ext>
              </a:extLst>
            </p:cNvPr>
            <p:cNvSpPr/>
            <p:nvPr/>
          </p:nvSpPr>
          <p:spPr>
            <a:xfrm>
              <a:off x="3264731" y="335591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57" name="Straight Connector 56">
              <a:extLst>
                <a:ext uri="{FF2B5EF4-FFF2-40B4-BE49-F238E27FC236}">
                  <a16:creationId xmlns:a16="http://schemas.microsoft.com/office/drawing/2014/main" id="{61D2BC21-F902-659C-229F-AC8243F03030}"/>
                </a:ext>
              </a:extLst>
            </p:cNvPr>
            <p:cNvCxnSpPr>
              <a:cxnSpLocks/>
            </p:cNvCxnSpPr>
            <p:nvPr/>
          </p:nvCxnSpPr>
          <p:spPr>
            <a:xfrm>
              <a:off x="3508917" y="3255575"/>
              <a:ext cx="0" cy="100344"/>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7CB4B7B-E08A-7480-F305-DC383862E639}"/>
                </a:ext>
              </a:extLst>
            </p:cNvPr>
            <p:cNvCxnSpPr>
              <a:cxnSpLocks/>
            </p:cNvCxnSpPr>
            <p:nvPr/>
          </p:nvCxnSpPr>
          <p:spPr>
            <a:xfrm>
              <a:off x="4348052" y="3867673"/>
              <a:ext cx="0" cy="138359"/>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6489B5B-A130-47C6-99B0-D991AD515640}"/>
                </a:ext>
              </a:extLst>
            </p:cNvPr>
            <p:cNvSpPr/>
            <p:nvPr/>
          </p:nvSpPr>
          <p:spPr>
            <a:xfrm>
              <a:off x="3976419" y="2234381"/>
              <a:ext cx="743266" cy="1633292"/>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60" name="Rectangle 59">
              <a:extLst>
                <a:ext uri="{FF2B5EF4-FFF2-40B4-BE49-F238E27FC236}">
                  <a16:creationId xmlns:a16="http://schemas.microsoft.com/office/drawing/2014/main" id="{CFDCF6C3-B992-47C1-7B21-795D1F8D54EF}"/>
                </a:ext>
              </a:extLst>
            </p:cNvPr>
            <p:cNvSpPr/>
            <p:nvPr/>
          </p:nvSpPr>
          <p:spPr>
            <a:xfrm>
              <a:off x="4108934" y="234078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61" name="Rectangle 60">
              <a:extLst>
                <a:ext uri="{FF2B5EF4-FFF2-40B4-BE49-F238E27FC236}">
                  <a16:creationId xmlns:a16="http://schemas.microsoft.com/office/drawing/2014/main" id="{5895A17C-5EB8-B277-D866-955DB2A91C5C}"/>
                </a:ext>
              </a:extLst>
            </p:cNvPr>
            <p:cNvSpPr/>
            <p:nvPr/>
          </p:nvSpPr>
          <p:spPr>
            <a:xfrm>
              <a:off x="4108934" y="2846480"/>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62" name="Straight Connector 61">
              <a:extLst>
                <a:ext uri="{FF2B5EF4-FFF2-40B4-BE49-F238E27FC236}">
                  <a16:creationId xmlns:a16="http://schemas.microsoft.com/office/drawing/2014/main" id="{106CFFFE-B1AD-1E8E-9C0F-7D87F96D00C3}"/>
                </a:ext>
              </a:extLst>
            </p:cNvPr>
            <p:cNvCxnSpPr>
              <a:cxnSpLocks/>
            </p:cNvCxnSpPr>
            <p:nvPr/>
          </p:nvCxnSpPr>
          <p:spPr>
            <a:xfrm>
              <a:off x="4353120" y="2749884"/>
              <a:ext cx="0" cy="96596"/>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2E2E7F4C-EF46-CB46-EA17-7124CC1E0913}"/>
                </a:ext>
              </a:extLst>
            </p:cNvPr>
            <p:cNvSpPr/>
            <p:nvPr/>
          </p:nvSpPr>
          <p:spPr>
            <a:xfrm>
              <a:off x="4108934" y="335591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64" name="Straight Connector 63">
              <a:extLst>
                <a:ext uri="{FF2B5EF4-FFF2-40B4-BE49-F238E27FC236}">
                  <a16:creationId xmlns:a16="http://schemas.microsoft.com/office/drawing/2014/main" id="{497F3579-9990-1E9A-22B7-4E9979FCB24F}"/>
                </a:ext>
              </a:extLst>
            </p:cNvPr>
            <p:cNvCxnSpPr>
              <a:cxnSpLocks/>
            </p:cNvCxnSpPr>
            <p:nvPr/>
          </p:nvCxnSpPr>
          <p:spPr>
            <a:xfrm>
              <a:off x="4353120" y="3255575"/>
              <a:ext cx="0" cy="100344"/>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58D1BAEA-F825-E0B0-1870-EBEF823CFDF2}"/>
              </a:ext>
            </a:extLst>
          </p:cNvPr>
          <p:cNvSpPr txBox="1"/>
          <p:nvPr/>
        </p:nvSpPr>
        <p:spPr>
          <a:xfrm>
            <a:off x="441104" y="4047103"/>
            <a:ext cx="2740642" cy="400110"/>
          </a:xfrm>
          <a:prstGeom prst="rect">
            <a:avLst/>
          </a:prstGeom>
          <a:noFill/>
        </p:spPr>
        <p:txBody>
          <a:bodyPr wrap="square" rtlCol="0">
            <a:spAutoFit/>
          </a:bodyPr>
          <a:lstStyle/>
          <a:p>
            <a:pPr algn="ctr"/>
            <a:r>
              <a:rPr lang="en-US" sz="2000">
                <a:solidFill>
                  <a:schemeClr val="bg1">
                    <a:lumMod val="75000"/>
                  </a:schemeClr>
                </a:solidFill>
                <a:latin typeface="Calibri" panose="020F0502020204030204" pitchFamily="34" charset="0"/>
                <a:cs typeface="Calibri" panose="020F0502020204030204" pitchFamily="34" charset="0"/>
              </a:rPr>
              <a:t>RTL design</a:t>
            </a:r>
            <a:endParaRPr lang="en-TW" sz="2000">
              <a:solidFill>
                <a:schemeClr val="bg1">
                  <a:lumMod val="75000"/>
                </a:schemeClr>
              </a:solidFill>
              <a:latin typeface="Calibri" panose="020F0502020204030204" pitchFamily="34" charset="0"/>
              <a:cs typeface="Calibri" panose="020F0502020204030204" pitchFamily="34" charset="0"/>
            </a:endParaRPr>
          </a:p>
        </p:txBody>
      </p:sp>
      <p:sp>
        <p:nvSpPr>
          <p:cNvPr id="67" name="Right Arrow 66">
            <a:extLst>
              <a:ext uri="{FF2B5EF4-FFF2-40B4-BE49-F238E27FC236}">
                <a16:creationId xmlns:a16="http://schemas.microsoft.com/office/drawing/2014/main" id="{48E6B25B-B099-AFBB-A464-1053C5930C1A}"/>
              </a:ext>
            </a:extLst>
          </p:cNvPr>
          <p:cNvSpPr>
            <a:spLocks noChangeAspect="1"/>
          </p:cNvSpPr>
          <p:nvPr/>
        </p:nvSpPr>
        <p:spPr>
          <a:xfrm>
            <a:off x="3058924" y="2776924"/>
            <a:ext cx="743047" cy="5597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78" name="Folded Corner 77">
            <a:extLst>
              <a:ext uri="{FF2B5EF4-FFF2-40B4-BE49-F238E27FC236}">
                <a16:creationId xmlns:a16="http://schemas.microsoft.com/office/drawing/2014/main" id="{7CFEBE77-DDAC-8438-AD49-EE1947E77912}"/>
              </a:ext>
            </a:extLst>
          </p:cNvPr>
          <p:cNvSpPr>
            <a:spLocks noChangeAspect="1"/>
          </p:cNvSpPr>
          <p:nvPr/>
        </p:nvSpPr>
        <p:spPr>
          <a:xfrm>
            <a:off x="3399444" y="52394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endParaRPr lang="en-TW" sz="1100" b="1">
              <a:solidFill>
                <a:schemeClr val="bg1">
                  <a:lumMod val="75000"/>
                </a:schemeClr>
              </a:solidFill>
              <a:latin typeface="Calibri" panose="020F0502020204030204" pitchFamily="34" charset="0"/>
              <a:cs typeface="Calibri" panose="020F0502020204030204" pitchFamily="34" charset="0"/>
            </a:endParaRPr>
          </a:p>
        </p:txBody>
      </p:sp>
      <p:sp>
        <p:nvSpPr>
          <p:cNvPr id="79" name="Rectangle 78">
            <a:extLst>
              <a:ext uri="{FF2B5EF4-FFF2-40B4-BE49-F238E27FC236}">
                <a16:creationId xmlns:a16="http://schemas.microsoft.com/office/drawing/2014/main" id="{EB275570-81DA-5E41-708A-280B4D443A54}"/>
              </a:ext>
            </a:extLst>
          </p:cNvPr>
          <p:cNvSpPr/>
          <p:nvPr/>
        </p:nvSpPr>
        <p:spPr>
          <a:xfrm>
            <a:off x="3491808" y="4910149"/>
            <a:ext cx="379114" cy="584775"/>
          </a:xfrm>
          <a:prstGeom prst="rect">
            <a:avLst/>
          </a:prstGeom>
        </p:spPr>
        <p:txBody>
          <a:bodyPr wrap="square">
            <a:spAutoFit/>
          </a:bodyPr>
          <a:lstStyle/>
          <a:p>
            <a:r>
              <a:rPr lang="zh-TW" altLang="en-US" sz="3200" b="1">
                <a:solidFill>
                  <a:schemeClr val="bg1">
                    <a:lumMod val="75000"/>
                  </a:schemeClr>
                </a:solidFill>
                <a:latin typeface="Calibri" panose="020F0502020204030204" pitchFamily="34" charset="0"/>
                <a:cs typeface="Calibri" panose="020F0502020204030204" pitchFamily="34" charset="0"/>
              </a:rPr>
              <a:t>✓</a:t>
            </a:r>
            <a:endParaRPr lang="en-TW" sz="3200" b="1">
              <a:solidFill>
                <a:schemeClr val="bg1">
                  <a:lumMod val="75000"/>
                </a:schemeClr>
              </a:solidFill>
              <a:latin typeface="Calibri" panose="020F0502020204030204" pitchFamily="34" charset="0"/>
              <a:cs typeface="Calibri" panose="020F0502020204030204" pitchFamily="34" charset="0"/>
            </a:endParaRPr>
          </a:p>
        </p:txBody>
      </p:sp>
      <p:sp>
        <p:nvSpPr>
          <p:cNvPr id="81" name="Folded Corner 80">
            <a:extLst>
              <a:ext uri="{FF2B5EF4-FFF2-40B4-BE49-F238E27FC236}">
                <a16:creationId xmlns:a16="http://schemas.microsoft.com/office/drawing/2014/main" id="{2788759C-F081-CF09-D73A-4CDE71F8F3B7}"/>
              </a:ext>
            </a:extLst>
          </p:cNvPr>
          <p:cNvSpPr>
            <a:spLocks noChangeAspect="1"/>
          </p:cNvSpPr>
          <p:nvPr/>
        </p:nvSpPr>
        <p:spPr>
          <a:xfrm>
            <a:off x="4923237" y="52394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endParaRPr lang="en-TW" sz="1100" b="1">
              <a:solidFill>
                <a:schemeClr val="bg1">
                  <a:lumMod val="75000"/>
                </a:schemeClr>
              </a:solidFill>
              <a:latin typeface="Calibri" panose="020F0502020204030204" pitchFamily="34" charset="0"/>
              <a:cs typeface="Calibri" panose="020F0502020204030204" pitchFamily="34" charset="0"/>
            </a:endParaRPr>
          </a:p>
        </p:txBody>
      </p:sp>
      <p:sp>
        <p:nvSpPr>
          <p:cNvPr id="84" name="Folded Corner 83">
            <a:extLst>
              <a:ext uri="{FF2B5EF4-FFF2-40B4-BE49-F238E27FC236}">
                <a16:creationId xmlns:a16="http://schemas.microsoft.com/office/drawing/2014/main" id="{7E75E301-7341-5FE8-3B69-0147F7CF29EF}"/>
              </a:ext>
            </a:extLst>
          </p:cNvPr>
          <p:cNvSpPr>
            <a:spLocks noChangeAspect="1"/>
          </p:cNvSpPr>
          <p:nvPr/>
        </p:nvSpPr>
        <p:spPr>
          <a:xfrm>
            <a:off x="4150638" y="52394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endParaRPr lang="en-TW" sz="1100" b="1">
              <a:solidFill>
                <a:schemeClr val="bg1">
                  <a:lumMod val="75000"/>
                </a:schemeClr>
              </a:solidFill>
              <a:latin typeface="Calibri" panose="020F0502020204030204" pitchFamily="34" charset="0"/>
              <a:cs typeface="Calibri" panose="020F0502020204030204" pitchFamily="34" charset="0"/>
            </a:endParaRPr>
          </a:p>
        </p:txBody>
      </p:sp>
      <p:sp>
        <p:nvSpPr>
          <p:cNvPr id="86" name="Right Arrow 85">
            <a:extLst>
              <a:ext uri="{FF2B5EF4-FFF2-40B4-BE49-F238E27FC236}">
                <a16:creationId xmlns:a16="http://schemas.microsoft.com/office/drawing/2014/main" id="{18F202B1-5721-951A-4BEA-837D089093B7}"/>
              </a:ext>
            </a:extLst>
          </p:cNvPr>
          <p:cNvSpPr>
            <a:spLocks noChangeAspect="1"/>
          </p:cNvSpPr>
          <p:nvPr/>
        </p:nvSpPr>
        <p:spPr>
          <a:xfrm>
            <a:off x="2545367" y="5184236"/>
            <a:ext cx="576258" cy="4497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70" name="Rectangle 69">
            <a:extLst>
              <a:ext uri="{FF2B5EF4-FFF2-40B4-BE49-F238E27FC236}">
                <a16:creationId xmlns:a16="http://schemas.microsoft.com/office/drawing/2014/main" id="{0A4A972E-A51E-A1E1-C839-2025F11CABCF}"/>
              </a:ext>
            </a:extLst>
          </p:cNvPr>
          <p:cNvSpPr/>
          <p:nvPr/>
        </p:nvSpPr>
        <p:spPr>
          <a:xfrm>
            <a:off x="5052457" y="4910149"/>
            <a:ext cx="379114" cy="584775"/>
          </a:xfrm>
          <a:prstGeom prst="rect">
            <a:avLst/>
          </a:prstGeom>
        </p:spPr>
        <p:txBody>
          <a:bodyPr wrap="square">
            <a:spAutoFit/>
          </a:bodyPr>
          <a:lstStyle/>
          <a:p>
            <a:r>
              <a:rPr lang="zh-TW" altLang="en-US" sz="3200" b="1">
                <a:solidFill>
                  <a:schemeClr val="bg1">
                    <a:lumMod val="75000"/>
                  </a:schemeClr>
                </a:solidFill>
                <a:latin typeface="Calibri" panose="020F0502020204030204" pitchFamily="34" charset="0"/>
                <a:cs typeface="Calibri" panose="020F0502020204030204" pitchFamily="34" charset="0"/>
              </a:rPr>
              <a:t>✓</a:t>
            </a:r>
            <a:endParaRPr lang="en-TW" sz="3200" b="1">
              <a:solidFill>
                <a:schemeClr val="bg1">
                  <a:lumMod val="75000"/>
                </a:schemeClr>
              </a:solidFill>
              <a:latin typeface="Calibri" panose="020F0502020204030204" pitchFamily="34" charset="0"/>
              <a:cs typeface="Calibri" panose="020F0502020204030204" pitchFamily="34" charset="0"/>
            </a:endParaRPr>
          </a:p>
        </p:txBody>
      </p:sp>
      <p:sp>
        <p:nvSpPr>
          <p:cNvPr id="76" name="Rectangle 75">
            <a:extLst>
              <a:ext uri="{FF2B5EF4-FFF2-40B4-BE49-F238E27FC236}">
                <a16:creationId xmlns:a16="http://schemas.microsoft.com/office/drawing/2014/main" id="{9924A4D4-E92F-F60A-3F77-79F87C89BC9A}"/>
              </a:ext>
            </a:extLst>
          </p:cNvPr>
          <p:cNvSpPr/>
          <p:nvPr/>
        </p:nvSpPr>
        <p:spPr>
          <a:xfrm>
            <a:off x="4270266" y="4910149"/>
            <a:ext cx="379114" cy="584775"/>
          </a:xfrm>
          <a:prstGeom prst="rect">
            <a:avLst/>
          </a:prstGeom>
        </p:spPr>
        <p:txBody>
          <a:bodyPr wrap="square">
            <a:spAutoFit/>
          </a:bodyPr>
          <a:lstStyle/>
          <a:p>
            <a:r>
              <a:rPr lang="zh-TW" altLang="en-US" sz="3200" b="1">
                <a:solidFill>
                  <a:schemeClr val="bg1">
                    <a:lumMod val="75000"/>
                  </a:schemeClr>
                </a:solidFill>
                <a:latin typeface="Calibri" panose="020F0502020204030204" pitchFamily="34" charset="0"/>
                <a:cs typeface="Calibri" panose="020F0502020204030204" pitchFamily="34" charset="0"/>
              </a:rPr>
              <a:t>✓</a:t>
            </a:r>
            <a:endParaRPr lang="en-TW" sz="3200" b="1">
              <a:solidFill>
                <a:schemeClr val="bg1">
                  <a:lumMod val="75000"/>
                </a:schemeClr>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A2563EED-0A25-C792-B784-40B10C7B4E5C}"/>
              </a:ext>
            </a:extLst>
          </p:cNvPr>
          <p:cNvGrpSpPr/>
          <p:nvPr/>
        </p:nvGrpSpPr>
        <p:grpSpPr>
          <a:xfrm>
            <a:off x="3431981" y="1331526"/>
            <a:ext cx="5729957" cy="751196"/>
            <a:chOff x="3431981" y="1331526"/>
            <a:chExt cx="5729957" cy="751196"/>
          </a:xfrm>
        </p:grpSpPr>
        <p:pic>
          <p:nvPicPr>
            <p:cNvPr id="10" name="Graphic 9" descr="Warning with solid fill">
              <a:extLst>
                <a:ext uri="{FF2B5EF4-FFF2-40B4-BE49-F238E27FC236}">
                  <a16:creationId xmlns:a16="http://schemas.microsoft.com/office/drawing/2014/main" id="{5B298813-5B1E-F3DB-4DB7-8A7EF1382D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1981" y="1719874"/>
              <a:ext cx="294824" cy="294824"/>
            </a:xfrm>
            <a:prstGeom prst="rect">
              <a:avLst/>
            </a:prstGeom>
          </p:spPr>
        </p:pic>
        <p:sp>
          <p:nvSpPr>
            <p:cNvPr id="11" name="Rounded Rectangle 10">
              <a:extLst>
                <a:ext uri="{FF2B5EF4-FFF2-40B4-BE49-F238E27FC236}">
                  <a16:creationId xmlns:a16="http://schemas.microsoft.com/office/drawing/2014/main" id="{33A8E873-73E9-7937-54F0-94E931E897FE}"/>
                </a:ext>
              </a:extLst>
            </p:cNvPr>
            <p:cNvSpPr/>
            <p:nvPr/>
          </p:nvSpPr>
          <p:spPr>
            <a:xfrm>
              <a:off x="3782297" y="1694959"/>
              <a:ext cx="3508359"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Restricted instruction interaction</a:t>
              </a:r>
              <a:endParaRPr lang="en-TW" sz="2000" dirty="0">
                <a:solidFill>
                  <a:schemeClr val="tx1"/>
                </a:solidFill>
                <a:latin typeface="Calibri" panose="020F0502020204030204" pitchFamily="34" charset="0"/>
                <a:cs typeface="Calibri" panose="020F0502020204030204" pitchFamily="34" charset="0"/>
              </a:endParaRPr>
            </a:p>
          </p:txBody>
        </p:sp>
        <p:pic>
          <p:nvPicPr>
            <p:cNvPr id="88" name="Graphic 87" descr="Warning with solid fill">
              <a:extLst>
                <a:ext uri="{FF2B5EF4-FFF2-40B4-BE49-F238E27FC236}">
                  <a16:creationId xmlns:a16="http://schemas.microsoft.com/office/drawing/2014/main" id="{5BDB5408-8DAA-B89E-5203-0B9D7A7F98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87243" y="1356441"/>
              <a:ext cx="294824" cy="294824"/>
            </a:xfrm>
            <a:prstGeom prst="rect">
              <a:avLst/>
            </a:prstGeom>
          </p:spPr>
        </p:pic>
        <p:sp>
          <p:nvSpPr>
            <p:cNvPr id="89" name="Rounded Rectangle 88">
              <a:extLst>
                <a:ext uri="{FF2B5EF4-FFF2-40B4-BE49-F238E27FC236}">
                  <a16:creationId xmlns:a16="http://schemas.microsoft.com/office/drawing/2014/main" id="{9BB5162F-F690-FAF7-B557-619C4950CC6C}"/>
                </a:ext>
              </a:extLst>
            </p:cNvPr>
            <p:cNvSpPr/>
            <p:nvPr/>
          </p:nvSpPr>
          <p:spPr>
            <a:xfrm>
              <a:off x="6837560" y="1331526"/>
              <a:ext cx="2324378"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Coherence support</a:t>
              </a:r>
              <a:endParaRPr lang="en-TW" sz="2000" dirty="0">
                <a:solidFill>
                  <a:schemeClr val="tx1"/>
                </a:solidFill>
                <a:latin typeface="Calibri" panose="020F0502020204030204" pitchFamily="34" charset="0"/>
                <a:cs typeface="Calibri" panose="020F0502020204030204" pitchFamily="34" charset="0"/>
              </a:endParaRPr>
            </a:p>
          </p:txBody>
        </p:sp>
      </p:grpSp>
      <p:sp>
        <p:nvSpPr>
          <p:cNvPr id="90" name="Lightning Bolt 89">
            <a:extLst>
              <a:ext uri="{FF2B5EF4-FFF2-40B4-BE49-F238E27FC236}">
                <a16:creationId xmlns:a16="http://schemas.microsoft.com/office/drawing/2014/main" id="{CAE65A7C-4032-5C15-76B6-EC188B851EAC}"/>
              </a:ext>
            </a:extLst>
          </p:cNvPr>
          <p:cNvSpPr/>
          <p:nvPr/>
        </p:nvSpPr>
        <p:spPr>
          <a:xfrm rot="1243112">
            <a:off x="3188968" y="2846462"/>
            <a:ext cx="339157" cy="465723"/>
          </a:xfrm>
          <a:prstGeom prst="lightningBol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grpSp>
        <p:nvGrpSpPr>
          <p:cNvPr id="138" name="Group 137">
            <a:extLst>
              <a:ext uri="{FF2B5EF4-FFF2-40B4-BE49-F238E27FC236}">
                <a16:creationId xmlns:a16="http://schemas.microsoft.com/office/drawing/2014/main" id="{E9C9DFEA-3BBF-9066-222B-D2ADD230766D}"/>
              </a:ext>
            </a:extLst>
          </p:cNvPr>
          <p:cNvGrpSpPr/>
          <p:nvPr/>
        </p:nvGrpSpPr>
        <p:grpSpPr>
          <a:xfrm>
            <a:off x="8113728" y="2281443"/>
            <a:ext cx="3558224" cy="2999358"/>
            <a:chOff x="8113728" y="2281443"/>
            <a:chExt cx="3558224" cy="2999358"/>
          </a:xfrm>
        </p:grpSpPr>
        <p:sp>
          <p:nvSpPr>
            <p:cNvPr id="97" name="Oval 96">
              <a:extLst>
                <a:ext uri="{FF2B5EF4-FFF2-40B4-BE49-F238E27FC236}">
                  <a16:creationId xmlns:a16="http://schemas.microsoft.com/office/drawing/2014/main" id="{9366F692-AC64-4052-78D5-940772036250}"/>
                </a:ext>
              </a:extLst>
            </p:cNvPr>
            <p:cNvSpPr>
              <a:spLocks noChangeAspect="1"/>
            </p:cNvSpPr>
            <p:nvPr/>
          </p:nvSpPr>
          <p:spPr>
            <a:xfrm>
              <a:off x="9505280" y="5004000"/>
              <a:ext cx="215110" cy="21511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000">
                <a:solidFill>
                  <a:schemeClr val="bg1">
                    <a:lumMod val="75000"/>
                  </a:schemeClr>
                </a:solidFill>
                <a:latin typeface="Consolas" panose="020B0609020204030204" pitchFamily="49" charset="0"/>
                <a:cs typeface="Consolas" panose="020B0609020204030204" pitchFamily="49" charset="0"/>
              </a:endParaRPr>
            </a:p>
          </p:txBody>
        </p:sp>
        <p:sp>
          <p:nvSpPr>
            <p:cNvPr id="98" name="Oval 97">
              <a:extLst>
                <a:ext uri="{FF2B5EF4-FFF2-40B4-BE49-F238E27FC236}">
                  <a16:creationId xmlns:a16="http://schemas.microsoft.com/office/drawing/2014/main" id="{C6CDCA8E-381E-BD72-8F65-23E1BBC6F3B7}"/>
                </a:ext>
              </a:extLst>
            </p:cNvPr>
            <p:cNvSpPr>
              <a:spLocks noChangeAspect="1"/>
            </p:cNvSpPr>
            <p:nvPr/>
          </p:nvSpPr>
          <p:spPr>
            <a:xfrm>
              <a:off x="9505280" y="2981448"/>
              <a:ext cx="215110" cy="21511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000">
                <a:solidFill>
                  <a:schemeClr val="bg1">
                    <a:lumMod val="75000"/>
                  </a:schemeClr>
                </a:solidFill>
                <a:latin typeface="Consolas" panose="020B0609020204030204" pitchFamily="49" charset="0"/>
                <a:cs typeface="Consolas" panose="020B0609020204030204" pitchFamily="49" charset="0"/>
              </a:endParaRPr>
            </a:p>
          </p:txBody>
        </p:sp>
        <p:sp>
          <p:nvSpPr>
            <p:cNvPr id="99" name="Oval 98">
              <a:extLst>
                <a:ext uri="{FF2B5EF4-FFF2-40B4-BE49-F238E27FC236}">
                  <a16:creationId xmlns:a16="http://schemas.microsoft.com/office/drawing/2014/main" id="{921DF2A8-01A2-AC57-2133-63325AD05471}"/>
                </a:ext>
              </a:extLst>
            </p:cNvPr>
            <p:cNvSpPr>
              <a:spLocks noChangeAspect="1"/>
            </p:cNvSpPr>
            <p:nvPr/>
          </p:nvSpPr>
          <p:spPr>
            <a:xfrm>
              <a:off x="9504000" y="4578750"/>
              <a:ext cx="215110" cy="21511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000">
                <a:solidFill>
                  <a:schemeClr val="bg1">
                    <a:lumMod val="75000"/>
                  </a:schemeClr>
                </a:solidFill>
                <a:latin typeface="Consolas" panose="020B0609020204030204" pitchFamily="49" charset="0"/>
                <a:cs typeface="Consolas" panose="020B0609020204030204" pitchFamily="49" charset="0"/>
              </a:endParaRPr>
            </a:p>
          </p:txBody>
        </p:sp>
        <p:cxnSp>
          <p:nvCxnSpPr>
            <p:cNvPr id="100" name="Straight Arrow Connector 99">
              <a:extLst>
                <a:ext uri="{FF2B5EF4-FFF2-40B4-BE49-F238E27FC236}">
                  <a16:creationId xmlns:a16="http://schemas.microsoft.com/office/drawing/2014/main" id="{1DCFA6BD-2FEE-8658-369B-9E2C29ACA776}"/>
                </a:ext>
              </a:extLst>
            </p:cNvPr>
            <p:cNvCxnSpPr>
              <a:cxnSpLocks/>
              <a:stCxn id="99" idx="4"/>
              <a:endCxn id="97" idx="0"/>
            </p:cNvCxnSpPr>
            <p:nvPr/>
          </p:nvCxnSpPr>
          <p:spPr>
            <a:xfrm>
              <a:off x="9611555" y="4793861"/>
              <a:ext cx="1280" cy="2101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3AE9DDBC-4B78-FC9A-FA66-FE35093D7936}"/>
                </a:ext>
              </a:extLst>
            </p:cNvPr>
            <p:cNvSpPr>
              <a:spLocks noChangeAspect="1"/>
            </p:cNvSpPr>
            <p:nvPr/>
          </p:nvSpPr>
          <p:spPr>
            <a:xfrm>
              <a:off x="9505280" y="3902888"/>
              <a:ext cx="215110" cy="215111"/>
            </a:xfrm>
            <a:prstGeom prst="ellipse">
              <a:avLst/>
            </a:prstGeom>
            <a:noFill/>
            <a:ln w="31750">
              <a:solidFill>
                <a:srgbClr val="C01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000">
                <a:solidFill>
                  <a:schemeClr val="bg1">
                    <a:lumMod val="75000"/>
                  </a:schemeClr>
                </a:solidFill>
                <a:latin typeface="Consolas" panose="020B0609020204030204" pitchFamily="49" charset="0"/>
                <a:cs typeface="Consolas" panose="020B0609020204030204" pitchFamily="49" charset="0"/>
              </a:endParaRPr>
            </a:p>
          </p:txBody>
        </p:sp>
        <p:cxnSp>
          <p:nvCxnSpPr>
            <p:cNvPr id="102" name="Straight Arrow Connector 101">
              <a:extLst>
                <a:ext uri="{FF2B5EF4-FFF2-40B4-BE49-F238E27FC236}">
                  <a16:creationId xmlns:a16="http://schemas.microsoft.com/office/drawing/2014/main" id="{EA39CF5C-F14F-79AA-4813-1DE42245F4F8}"/>
                </a:ext>
              </a:extLst>
            </p:cNvPr>
            <p:cNvCxnSpPr>
              <a:cxnSpLocks/>
              <a:stCxn id="98" idx="4"/>
              <a:endCxn id="106" idx="0"/>
            </p:cNvCxnSpPr>
            <p:nvPr/>
          </p:nvCxnSpPr>
          <p:spPr>
            <a:xfrm flipH="1">
              <a:off x="9611267" y="3196559"/>
              <a:ext cx="1568" cy="1890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7965DD84-BD19-13ED-A381-142E603F68F1}"/>
                </a:ext>
              </a:extLst>
            </p:cNvPr>
            <p:cNvSpPr txBox="1"/>
            <p:nvPr/>
          </p:nvSpPr>
          <p:spPr>
            <a:xfrm>
              <a:off x="9266094" y="2281443"/>
              <a:ext cx="691215" cy="646331"/>
            </a:xfrm>
            <a:prstGeom prst="rect">
              <a:avLst/>
            </a:prstGeom>
            <a:noFill/>
            <a:ln>
              <a:solidFill>
                <a:schemeClr val="bg1"/>
              </a:solidFill>
            </a:ln>
          </p:spPr>
          <p:txBody>
            <a:bodyPr wrap="none" rtlCol="0">
              <a:spAutoFit/>
            </a:bodyPr>
            <a:lstStyle/>
            <a:p>
              <a:pPr algn="ctr"/>
              <a:r>
                <a:rPr lang="en-US" altLang="zh-TW" b="1">
                  <a:solidFill>
                    <a:schemeClr val="tx1"/>
                  </a:solidFill>
                  <a:latin typeface="Consolas" panose="020B0609020204030204" pitchFamily="49" charset="0"/>
                  <a:cs typeface="Consolas" panose="020B0609020204030204" pitchFamily="49" charset="0"/>
                </a:rPr>
                <a:t>miss</a:t>
              </a:r>
            </a:p>
            <a:p>
              <a:pPr algn="ctr"/>
              <a:r>
                <a:rPr lang="en-US" altLang="zh-TW" err="1">
                  <a:solidFill>
                    <a:schemeClr val="tx1"/>
                  </a:solidFill>
                  <a:latin typeface="Consolas" panose="020B0609020204030204" pitchFamily="49" charset="0"/>
                  <a:cs typeface="Consolas" panose="020B0609020204030204" pitchFamily="49" charset="0"/>
                </a:rPr>
                <a:t>ld</a:t>
              </a:r>
              <a:r>
                <a:rPr lang="zh-TW" altLang="en-US">
                  <a:solidFill>
                    <a:schemeClr val="tx1"/>
                  </a:solidFill>
                  <a:latin typeface="Consolas" panose="020B0609020204030204" pitchFamily="49" charset="0"/>
                  <a:cs typeface="Consolas" panose="020B0609020204030204" pitchFamily="49" charset="0"/>
                </a:rPr>
                <a:t> </a:t>
              </a:r>
              <a:r>
                <a:rPr lang="en-US" altLang="zh-TW">
                  <a:solidFill>
                    <a:schemeClr val="tx1"/>
                  </a:solidFill>
                  <a:latin typeface="Consolas" panose="020B0609020204030204" pitchFamily="49" charset="0"/>
                  <a:cs typeface="Consolas" panose="020B0609020204030204" pitchFamily="49" charset="0"/>
                </a:rPr>
                <a:t>y</a:t>
              </a:r>
              <a:endParaRPr lang="en-TW">
                <a:solidFill>
                  <a:schemeClr val="tx1"/>
                </a:solidFill>
                <a:latin typeface="Consolas" panose="020B0609020204030204" pitchFamily="49" charset="0"/>
                <a:cs typeface="Consolas" panose="020B0609020204030204" pitchFamily="49" charset="0"/>
              </a:endParaRPr>
            </a:p>
          </p:txBody>
        </p:sp>
        <p:sp>
          <p:nvSpPr>
            <p:cNvPr id="106" name="TextBox 105">
              <a:extLst>
                <a:ext uri="{FF2B5EF4-FFF2-40B4-BE49-F238E27FC236}">
                  <a16:creationId xmlns:a16="http://schemas.microsoft.com/office/drawing/2014/main" id="{38042CD0-CBB5-4D46-CC66-022257E7C0EB}"/>
                </a:ext>
              </a:extLst>
            </p:cNvPr>
            <p:cNvSpPr txBox="1"/>
            <p:nvPr/>
          </p:nvSpPr>
          <p:spPr>
            <a:xfrm>
              <a:off x="9391495" y="3385628"/>
              <a:ext cx="439544" cy="276999"/>
            </a:xfrm>
            <a:prstGeom prst="rect">
              <a:avLst/>
            </a:prstGeom>
            <a:noFill/>
            <a:ln>
              <a:solidFill>
                <a:schemeClr val="bg1"/>
              </a:solidFill>
            </a:ln>
          </p:spPr>
          <p:txBody>
            <a:bodyPr wrap="none" rtlCol="0">
              <a:spAutoFit/>
            </a:bodyPr>
            <a:lstStyle/>
            <a:p>
              <a:r>
                <a:rPr lang="en-TW" sz="1200">
                  <a:solidFill>
                    <a:schemeClr val="tx1"/>
                  </a:solidFill>
                  <a:latin typeface="Consolas" panose="020B0609020204030204" pitchFamily="49" charset="0"/>
                  <a:cs typeface="Consolas" panose="020B0609020204030204" pitchFamily="49" charset="0"/>
                </a:rPr>
                <a:t>...</a:t>
              </a:r>
            </a:p>
          </p:txBody>
        </p:sp>
        <p:cxnSp>
          <p:nvCxnSpPr>
            <p:cNvPr id="107" name="Straight Arrow Connector 106">
              <a:extLst>
                <a:ext uri="{FF2B5EF4-FFF2-40B4-BE49-F238E27FC236}">
                  <a16:creationId xmlns:a16="http://schemas.microsoft.com/office/drawing/2014/main" id="{0FD119F7-4199-A34B-5202-DE3161FF93A2}"/>
                </a:ext>
              </a:extLst>
            </p:cNvPr>
            <p:cNvCxnSpPr>
              <a:cxnSpLocks/>
              <a:stCxn id="106" idx="2"/>
              <a:endCxn id="101" idx="0"/>
            </p:cNvCxnSpPr>
            <p:nvPr/>
          </p:nvCxnSpPr>
          <p:spPr>
            <a:xfrm>
              <a:off x="9611267" y="3662627"/>
              <a:ext cx="1568" cy="2402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31F232E-7865-01BC-0EFE-4AE07207EF03}"/>
                </a:ext>
              </a:extLst>
            </p:cNvPr>
            <p:cNvCxnSpPr>
              <a:cxnSpLocks/>
              <a:stCxn id="101" idx="4"/>
              <a:endCxn id="99" idx="0"/>
            </p:cNvCxnSpPr>
            <p:nvPr/>
          </p:nvCxnSpPr>
          <p:spPr>
            <a:xfrm flipH="1">
              <a:off x="9611555" y="4117999"/>
              <a:ext cx="1280" cy="4607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6CFBDD15-12B4-79B3-C557-F9E4AF758B49}"/>
                </a:ext>
              </a:extLst>
            </p:cNvPr>
            <p:cNvCxnSpPr>
              <a:cxnSpLocks/>
              <a:stCxn id="124" idx="6"/>
              <a:endCxn id="112" idx="6"/>
            </p:cNvCxnSpPr>
            <p:nvPr/>
          </p:nvCxnSpPr>
          <p:spPr>
            <a:xfrm>
              <a:off x="11339110" y="3069523"/>
              <a:ext cx="12700" cy="1592639"/>
            </a:xfrm>
            <a:prstGeom prst="curvedConnector3">
              <a:avLst>
                <a:gd name="adj1" fmla="val 1800000"/>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D0AF7904-BA3B-8118-6B8D-925DF12118C8}"/>
                </a:ext>
              </a:extLst>
            </p:cNvPr>
            <p:cNvSpPr>
              <a:spLocks noChangeAspect="1"/>
            </p:cNvSpPr>
            <p:nvPr/>
          </p:nvSpPr>
          <p:spPr>
            <a:xfrm>
              <a:off x="11124000" y="5004000"/>
              <a:ext cx="215110" cy="21511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000">
                <a:latin typeface="Consolas" panose="020B0609020204030204" pitchFamily="49" charset="0"/>
                <a:cs typeface="Consolas" panose="020B0609020204030204" pitchFamily="49" charset="0"/>
              </a:endParaRPr>
            </a:p>
          </p:txBody>
        </p:sp>
        <p:sp>
          <p:nvSpPr>
            <p:cNvPr id="112" name="Oval 111">
              <a:extLst>
                <a:ext uri="{FF2B5EF4-FFF2-40B4-BE49-F238E27FC236}">
                  <a16:creationId xmlns:a16="http://schemas.microsoft.com/office/drawing/2014/main" id="{5D8182C4-AA1A-D1B7-7108-5CD1D2766260}"/>
                </a:ext>
              </a:extLst>
            </p:cNvPr>
            <p:cNvSpPr>
              <a:spLocks noChangeAspect="1"/>
            </p:cNvSpPr>
            <p:nvPr/>
          </p:nvSpPr>
          <p:spPr>
            <a:xfrm>
              <a:off x="11124000" y="4554606"/>
              <a:ext cx="215110" cy="21511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000">
                <a:latin typeface="Consolas" panose="020B0609020204030204" pitchFamily="49" charset="0"/>
                <a:cs typeface="Consolas" panose="020B0609020204030204" pitchFamily="49" charset="0"/>
              </a:endParaRPr>
            </a:p>
          </p:txBody>
        </p:sp>
        <p:cxnSp>
          <p:nvCxnSpPr>
            <p:cNvPr id="113" name="Straight Arrow Connector 112">
              <a:extLst>
                <a:ext uri="{FF2B5EF4-FFF2-40B4-BE49-F238E27FC236}">
                  <a16:creationId xmlns:a16="http://schemas.microsoft.com/office/drawing/2014/main" id="{D9A5F211-4F93-7F0C-B036-9B52F53C12C8}"/>
                </a:ext>
              </a:extLst>
            </p:cNvPr>
            <p:cNvCxnSpPr>
              <a:cxnSpLocks/>
              <a:stCxn id="112" idx="4"/>
              <a:endCxn id="111" idx="0"/>
            </p:cNvCxnSpPr>
            <p:nvPr/>
          </p:nvCxnSpPr>
          <p:spPr>
            <a:xfrm>
              <a:off x="11231555" y="4769717"/>
              <a:ext cx="0" cy="2342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E0708CCF-2FC5-627F-B8C9-827D168D37FE}"/>
                </a:ext>
              </a:extLst>
            </p:cNvPr>
            <p:cNvSpPr txBox="1"/>
            <p:nvPr/>
          </p:nvSpPr>
          <p:spPr>
            <a:xfrm>
              <a:off x="10890324" y="2285780"/>
              <a:ext cx="691215" cy="646331"/>
            </a:xfrm>
            <a:prstGeom prst="rect">
              <a:avLst/>
            </a:prstGeom>
            <a:noFill/>
          </p:spPr>
          <p:txBody>
            <a:bodyPr wrap="none" rtlCol="0">
              <a:spAutoFit/>
            </a:bodyPr>
            <a:lstStyle/>
            <a:p>
              <a:pPr algn="ctr"/>
              <a:r>
                <a:rPr lang="en-US" altLang="zh-TW" b="1">
                  <a:solidFill>
                    <a:schemeClr val="tx1"/>
                  </a:solidFill>
                  <a:latin typeface="Consolas" panose="020B0609020204030204" pitchFamily="49" charset="0"/>
                  <a:cs typeface="Consolas" panose="020B0609020204030204" pitchFamily="49" charset="0"/>
                </a:rPr>
                <a:t>hit</a:t>
              </a:r>
            </a:p>
            <a:p>
              <a:pPr algn="ctr"/>
              <a:r>
                <a:rPr lang="en-US" altLang="zh-TW" err="1">
                  <a:solidFill>
                    <a:schemeClr val="tx1"/>
                  </a:solidFill>
                  <a:latin typeface="Consolas" panose="020B0609020204030204" pitchFamily="49" charset="0"/>
                  <a:cs typeface="Consolas" panose="020B0609020204030204" pitchFamily="49" charset="0"/>
                </a:rPr>
                <a:t>ld</a:t>
              </a:r>
              <a:r>
                <a:rPr lang="zh-TW" altLang="en-US">
                  <a:solidFill>
                    <a:schemeClr val="tx1"/>
                  </a:solidFill>
                  <a:latin typeface="Consolas" panose="020B0609020204030204" pitchFamily="49" charset="0"/>
                  <a:cs typeface="Consolas" panose="020B0609020204030204" pitchFamily="49" charset="0"/>
                </a:rPr>
                <a:t> </a:t>
              </a:r>
              <a:r>
                <a:rPr lang="en-US" altLang="zh-TW">
                  <a:solidFill>
                    <a:schemeClr val="tx1"/>
                  </a:solidFill>
                  <a:latin typeface="Consolas" panose="020B0609020204030204" pitchFamily="49" charset="0"/>
                  <a:cs typeface="Consolas" panose="020B0609020204030204" pitchFamily="49" charset="0"/>
                </a:rPr>
                <a:t>y</a:t>
              </a:r>
              <a:endParaRPr lang="en-TW">
                <a:solidFill>
                  <a:schemeClr val="tx1"/>
                </a:solidFill>
                <a:latin typeface="Consolas" panose="020B0609020204030204" pitchFamily="49" charset="0"/>
                <a:cs typeface="Consolas" panose="020B0609020204030204" pitchFamily="49" charset="0"/>
              </a:endParaRPr>
            </a:p>
          </p:txBody>
        </p:sp>
        <p:sp>
          <p:nvSpPr>
            <p:cNvPr id="115" name="Oval 114">
              <a:extLst>
                <a:ext uri="{FF2B5EF4-FFF2-40B4-BE49-F238E27FC236}">
                  <a16:creationId xmlns:a16="http://schemas.microsoft.com/office/drawing/2014/main" id="{611E854E-27BA-5A02-C5C3-FAD0FA2BB88B}"/>
                </a:ext>
              </a:extLst>
            </p:cNvPr>
            <p:cNvSpPr>
              <a:spLocks noChangeAspect="1"/>
            </p:cNvSpPr>
            <p:nvPr/>
          </p:nvSpPr>
          <p:spPr>
            <a:xfrm>
              <a:off x="10545640" y="3867052"/>
              <a:ext cx="215110" cy="21511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000">
                <a:latin typeface="Consolas" panose="020B0609020204030204" pitchFamily="49" charset="0"/>
                <a:cs typeface="Consolas" panose="020B0609020204030204" pitchFamily="49" charset="0"/>
              </a:endParaRPr>
            </a:p>
          </p:txBody>
        </p:sp>
        <p:sp>
          <p:nvSpPr>
            <p:cNvPr id="116" name="Oval 115">
              <a:extLst>
                <a:ext uri="{FF2B5EF4-FFF2-40B4-BE49-F238E27FC236}">
                  <a16:creationId xmlns:a16="http://schemas.microsoft.com/office/drawing/2014/main" id="{9D0ED04B-08B2-90A5-F77A-0F35B32BA91A}"/>
                </a:ext>
              </a:extLst>
            </p:cNvPr>
            <p:cNvSpPr>
              <a:spLocks noChangeAspect="1"/>
            </p:cNvSpPr>
            <p:nvPr/>
          </p:nvSpPr>
          <p:spPr>
            <a:xfrm>
              <a:off x="10544144" y="4561386"/>
              <a:ext cx="215110" cy="21511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000">
                <a:latin typeface="Consolas" panose="020B0609020204030204" pitchFamily="49" charset="0"/>
                <a:cs typeface="Consolas" panose="020B0609020204030204" pitchFamily="49" charset="0"/>
              </a:endParaRPr>
            </a:p>
          </p:txBody>
        </p:sp>
        <p:sp>
          <p:nvSpPr>
            <p:cNvPr id="117" name="TextBox 116">
              <a:extLst>
                <a:ext uri="{FF2B5EF4-FFF2-40B4-BE49-F238E27FC236}">
                  <a16:creationId xmlns:a16="http://schemas.microsoft.com/office/drawing/2014/main" id="{C83BCD4C-D4DE-C0E4-5DC6-745ED3585901}"/>
                </a:ext>
              </a:extLst>
            </p:cNvPr>
            <p:cNvSpPr txBox="1"/>
            <p:nvPr/>
          </p:nvSpPr>
          <p:spPr>
            <a:xfrm>
              <a:off x="10303007" y="2603213"/>
              <a:ext cx="633507" cy="338554"/>
            </a:xfrm>
            <a:prstGeom prst="rect">
              <a:avLst/>
            </a:prstGeom>
            <a:noFill/>
          </p:spPr>
          <p:txBody>
            <a:bodyPr wrap="none" rtlCol="0">
              <a:spAutoFit/>
            </a:bodyPr>
            <a:lstStyle/>
            <a:p>
              <a:r>
                <a:rPr lang="en-US" altLang="zh-TW" sz="1600" err="1">
                  <a:solidFill>
                    <a:schemeClr val="bg2">
                      <a:lumMod val="90000"/>
                    </a:schemeClr>
                  </a:solidFill>
                  <a:latin typeface="Consolas" panose="020B0609020204030204" pitchFamily="49" charset="0"/>
                  <a:cs typeface="Consolas" panose="020B0609020204030204" pitchFamily="49" charset="0"/>
                </a:rPr>
                <a:t>ld</a:t>
              </a:r>
              <a:r>
                <a:rPr lang="en-TW" sz="1600">
                  <a:solidFill>
                    <a:schemeClr val="bg2">
                      <a:lumMod val="90000"/>
                    </a:schemeClr>
                  </a:solidFill>
                  <a:latin typeface="Consolas" panose="020B0609020204030204" pitchFamily="49" charset="0"/>
                  <a:cs typeface="Consolas" panose="020B0609020204030204" pitchFamily="49" charset="0"/>
                </a:rPr>
                <a:t> y</a:t>
              </a:r>
            </a:p>
          </p:txBody>
        </p:sp>
        <p:cxnSp>
          <p:nvCxnSpPr>
            <p:cNvPr id="118" name="Straight Arrow Connector 117">
              <a:extLst>
                <a:ext uri="{FF2B5EF4-FFF2-40B4-BE49-F238E27FC236}">
                  <a16:creationId xmlns:a16="http://schemas.microsoft.com/office/drawing/2014/main" id="{14313B58-E37A-9612-4F04-304659F1B6F8}"/>
                </a:ext>
              </a:extLst>
            </p:cNvPr>
            <p:cNvCxnSpPr>
              <a:cxnSpLocks/>
              <a:stCxn id="115" idx="5"/>
              <a:endCxn id="112" idx="1"/>
            </p:cNvCxnSpPr>
            <p:nvPr/>
          </p:nvCxnSpPr>
          <p:spPr>
            <a:xfrm>
              <a:off x="10729248" y="4050661"/>
              <a:ext cx="426254" cy="535447"/>
            </a:xfrm>
            <a:prstGeom prst="straightConnector1">
              <a:avLst/>
            </a:prstGeom>
            <a:ln w="254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urved Connector 118">
              <a:extLst>
                <a:ext uri="{FF2B5EF4-FFF2-40B4-BE49-F238E27FC236}">
                  <a16:creationId xmlns:a16="http://schemas.microsoft.com/office/drawing/2014/main" id="{C6696F55-DCF2-B833-D6C8-496DA5FB001D}"/>
                </a:ext>
              </a:extLst>
            </p:cNvPr>
            <p:cNvCxnSpPr>
              <a:cxnSpLocks/>
              <a:stCxn id="115" idx="2"/>
              <a:endCxn id="116" idx="2"/>
            </p:cNvCxnSpPr>
            <p:nvPr/>
          </p:nvCxnSpPr>
          <p:spPr>
            <a:xfrm rot="10800000" flipV="1">
              <a:off x="10544144" y="3974608"/>
              <a:ext cx="1496" cy="694334"/>
            </a:xfrm>
            <a:prstGeom prst="curvedConnector3">
              <a:avLst>
                <a:gd name="adj1" fmla="val 15380749"/>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584D1F37-E4B1-F61E-F6DF-7780E022FF06}"/>
                </a:ext>
              </a:extLst>
            </p:cNvPr>
            <p:cNvSpPr>
              <a:spLocks noChangeAspect="1"/>
            </p:cNvSpPr>
            <p:nvPr/>
          </p:nvSpPr>
          <p:spPr>
            <a:xfrm>
              <a:off x="10545640" y="2957931"/>
              <a:ext cx="215110" cy="21511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000">
                <a:latin typeface="Consolas" panose="020B0609020204030204" pitchFamily="49" charset="0"/>
                <a:cs typeface="Consolas" panose="020B0609020204030204" pitchFamily="49" charset="0"/>
              </a:endParaRPr>
            </a:p>
          </p:txBody>
        </p:sp>
        <p:cxnSp>
          <p:nvCxnSpPr>
            <p:cNvPr id="121" name="Straight Arrow Connector 120">
              <a:extLst>
                <a:ext uri="{FF2B5EF4-FFF2-40B4-BE49-F238E27FC236}">
                  <a16:creationId xmlns:a16="http://schemas.microsoft.com/office/drawing/2014/main" id="{A6A6FE75-5D23-D114-68C2-3C4340E5A77B}"/>
                </a:ext>
              </a:extLst>
            </p:cNvPr>
            <p:cNvCxnSpPr>
              <a:cxnSpLocks/>
              <a:stCxn id="120" idx="4"/>
              <a:endCxn id="122" idx="0"/>
            </p:cNvCxnSpPr>
            <p:nvPr/>
          </p:nvCxnSpPr>
          <p:spPr>
            <a:xfrm>
              <a:off x="10653195" y="3173042"/>
              <a:ext cx="0" cy="189069"/>
            </a:xfrm>
            <a:prstGeom prst="straightConnector1">
              <a:avLst/>
            </a:prstGeom>
            <a:ln w="254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DDE621F3-E40E-1F74-0BA1-58DEAE1A17CD}"/>
                </a:ext>
              </a:extLst>
            </p:cNvPr>
            <p:cNvSpPr txBox="1"/>
            <p:nvPr/>
          </p:nvSpPr>
          <p:spPr>
            <a:xfrm>
              <a:off x="10411783" y="3362111"/>
              <a:ext cx="482824" cy="307777"/>
            </a:xfrm>
            <a:prstGeom prst="rect">
              <a:avLst/>
            </a:prstGeom>
            <a:noFill/>
          </p:spPr>
          <p:txBody>
            <a:bodyPr wrap="none" rtlCol="0">
              <a:spAutoFit/>
            </a:bodyPr>
            <a:lstStyle/>
            <a:p>
              <a:r>
                <a:rPr lang="en-TW">
                  <a:solidFill>
                    <a:schemeClr val="bg2">
                      <a:lumMod val="90000"/>
                    </a:schemeClr>
                  </a:solidFill>
                </a:rPr>
                <a:t>......</a:t>
              </a:r>
            </a:p>
          </p:txBody>
        </p:sp>
        <p:cxnSp>
          <p:nvCxnSpPr>
            <p:cNvPr id="123" name="Straight Arrow Connector 122">
              <a:extLst>
                <a:ext uri="{FF2B5EF4-FFF2-40B4-BE49-F238E27FC236}">
                  <a16:creationId xmlns:a16="http://schemas.microsoft.com/office/drawing/2014/main" id="{79D9E5A0-1C20-9061-6A00-42B2A42008E9}"/>
                </a:ext>
              </a:extLst>
            </p:cNvPr>
            <p:cNvCxnSpPr>
              <a:cxnSpLocks/>
              <a:stCxn id="122" idx="2"/>
              <a:endCxn id="115" idx="0"/>
            </p:cNvCxnSpPr>
            <p:nvPr/>
          </p:nvCxnSpPr>
          <p:spPr>
            <a:xfrm>
              <a:off x="10653195" y="3669888"/>
              <a:ext cx="0" cy="197164"/>
            </a:xfrm>
            <a:prstGeom prst="straightConnector1">
              <a:avLst/>
            </a:prstGeom>
            <a:ln w="254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4F7D109C-27D4-7EB1-4A95-53EC20AFDC69}"/>
                </a:ext>
              </a:extLst>
            </p:cNvPr>
            <p:cNvSpPr>
              <a:spLocks noChangeAspect="1"/>
            </p:cNvSpPr>
            <p:nvPr/>
          </p:nvSpPr>
          <p:spPr>
            <a:xfrm>
              <a:off x="11124000" y="2961967"/>
              <a:ext cx="215110" cy="21511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000">
                <a:latin typeface="Consolas" panose="020B0609020204030204" pitchFamily="49" charset="0"/>
                <a:cs typeface="Consolas" panose="020B0609020204030204" pitchFamily="49" charset="0"/>
              </a:endParaRPr>
            </a:p>
          </p:txBody>
        </p:sp>
        <p:cxnSp>
          <p:nvCxnSpPr>
            <p:cNvPr id="125" name="Straight Arrow Connector 124">
              <a:extLst>
                <a:ext uri="{FF2B5EF4-FFF2-40B4-BE49-F238E27FC236}">
                  <a16:creationId xmlns:a16="http://schemas.microsoft.com/office/drawing/2014/main" id="{281B50FE-29FD-8394-8A3B-766389601219}"/>
                </a:ext>
              </a:extLst>
            </p:cNvPr>
            <p:cNvCxnSpPr>
              <a:cxnSpLocks/>
              <a:stCxn id="124" idx="4"/>
              <a:endCxn id="126" idx="0"/>
            </p:cNvCxnSpPr>
            <p:nvPr/>
          </p:nvCxnSpPr>
          <p:spPr>
            <a:xfrm>
              <a:off x="11231555" y="3177078"/>
              <a:ext cx="4065" cy="1890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0723AF8D-23BF-B7A6-9C3F-EC36E08791D2}"/>
                </a:ext>
              </a:extLst>
            </p:cNvPr>
            <p:cNvSpPr txBox="1"/>
            <p:nvPr/>
          </p:nvSpPr>
          <p:spPr>
            <a:xfrm>
              <a:off x="10994208" y="3366147"/>
              <a:ext cx="482824" cy="307777"/>
            </a:xfrm>
            <a:prstGeom prst="rect">
              <a:avLst/>
            </a:prstGeom>
            <a:noFill/>
          </p:spPr>
          <p:txBody>
            <a:bodyPr wrap="none" rtlCol="0">
              <a:spAutoFit/>
            </a:bodyPr>
            <a:lstStyle/>
            <a:p>
              <a:r>
                <a:rPr lang="en-TW"/>
                <a:t>......</a:t>
              </a:r>
            </a:p>
          </p:txBody>
        </p:sp>
        <p:sp>
          <p:nvSpPr>
            <p:cNvPr id="129" name="TextBox 128">
              <a:extLst>
                <a:ext uri="{FF2B5EF4-FFF2-40B4-BE49-F238E27FC236}">
                  <a16:creationId xmlns:a16="http://schemas.microsoft.com/office/drawing/2014/main" id="{4781C8D8-7E78-A64F-BED7-3EE999460AB0}"/>
                </a:ext>
              </a:extLst>
            </p:cNvPr>
            <p:cNvSpPr txBox="1"/>
            <p:nvPr/>
          </p:nvSpPr>
          <p:spPr>
            <a:xfrm>
              <a:off x="8409364" y="4508272"/>
              <a:ext cx="780983" cy="307777"/>
            </a:xfrm>
            <a:prstGeom prst="rect">
              <a:avLst/>
            </a:prstGeom>
            <a:noFill/>
          </p:spPr>
          <p:txBody>
            <a:bodyPr wrap="none" rtlCol="0">
              <a:spAutoFit/>
            </a:bodyPr>
            <a:lstStyle/>
            <a:p>
              <a:r>
                <a:rPr lang="en-TW">
                  <a:solidFill>
                    <a:schemeClr val="tx1"/>
                  </a:solidFill>
                  <a:latin typeface="Consolas" panose="020B0609020204030204" pitchFamily="49" charset="0"/>
                  <a:cs typeface="Consolas" panose="020B0609020204030204" pitchFamily="49" charset="0"/>
                </a:rPr>
                <a:t>rob_wb</a:t>
              </a:r>
            </a:p>
          </p:txBody>
        </p:sp>
        <p:sp>
          <p:nvSpPr>
            <p:cNvPr id="130" name="TextBox 129">
              <a:extLst>
                <a:ext uri="{FF2B5EF4-FFF2-40B4-BE49-F238E27FC236}">
                  <a16:creationId xmlns:a16="http://schemas.microsoft.com/office/drawing/2014/main" id="{BC305005-4F7A-C364-AD0E-2AABBDA66DFD}"/>
                </a:ext>
              </a:extLst>
            </p:cNvPr>
            <p:cNvSpPr txBox="1"/>
            <p:nvPr/>
          </p:nvSpPr>
          <p:spPr>
            <a:xfrm>
              <a:off x="8838319" y="2911597"/>
              <a:ext cx="383438" cy="307777"/>
            </a:xfrm>
            <a:prstGeom prst="rect">
              <a:avLst/>
            </a:prstGeom>
            <a:noFill/>
          </p:spPr>
          <p:txBody>
            <a:bodyPr wrap="none" rtlCol="0">
              <a:spAutoFit/>
            </a:bodyPr>
            <a:lstStyle/>
            <a:p>
              <a:r>
                <a:rPr lang="en-TW">
                  <a:solidFill>
                    <a:schemeClr val="tx1"/>
                  </a:solidFill>
                  <a:latin typeface="Consolas" panose="020B0609020204030204" pitchFamily="49" charset="0"/>
                  <a:cs typeface="Consolas" panose="020B0609020204030204" pitchFamily="49" charset="0"/>
                </a:rPr>
                <a:t>IF</a:t>
              </a:r>
            </a:p>
          </p:txBody>
        </p:sp>
        <p:sp>
          <p:nvSpPr>
            <p:cNvPr id="131" name="TextBox 130">
              <a:extLst>
                <a:ext uri="{FF2B5EF4-FFF2-40B4-BE49-F238E27FC236}">
                  <a16:creationId xmlns:a16="http://schemas.microsoft.com/office/drawing/2014/main" id="{FD2F24D8-471B-2A90-1EE2-7B0BD4A3D97E}"/>
                </a:ext>
              </a:extLst>
            </p:cNvPr>
            <p:cNvSpPr txBox="1"/>
            <p:nvPr/>
          </p:nvSpPr>
          <p:spPr>
            <a:xfrm>
              <a:off x="8273807" y="4909836"/>
              <a:ext cx="880369" cy="307777"/>
            </a:xfrm>
            <a:prstGeom prst="rect">
              <a:avLst/>
            </a:prstGeom>
            <a:noFill/>
          </p:spPr>
          <p:txBody>
            <a:bodyPr wrap="none" rtlCol="0">
              <a:spAutoFit/>
            </a:bodyPr>
            <a:lstStyle/>
            <a:p>
              <a:r>
                <a:rPr lang="en-TW">
                  <a:solidFill>
                    <a:schemeClr val="tx1"/>
                  </a:solidFill>
                  <a:latin typeface="Consolas" panose="020B0609020204030204" pitchFamily="49" charset="0"/>
                  <a:cs typeface="Consolas" panose="020B0609020204030204" pitchFamily="49" charset="0"/>
                </a:rPr>
                <a:t>regfile</a:t>
              </a:r>
            </a:p>
          </p:txBody>
        </p:sp>
        <p:sp>
          <p:nvSpPr>
            <p:cNvPr id="132" name="TextBox 131">
              <a:extLst>
                <a:ext uri="{FF2B5EF4-FFF2-40B4-BE49-F238E27FC236}">
                  <a16:creationId xmlns:a16="http://schemas.microsoft.com/office/drawing/2014/main" id="{D054A3D3-590C-0D39-4874-139695F57E95}"/>
                </a:ext>
              </a:extLst>
            </p:cNvPr>
            <p:cNvSpPr txBox="1"/>
            <p:nvPr/>
          </p:nvSpPr>
          <p:spPr>
            <a:xfrm>
              <a:off x="8113728" y="3820718"/>
              <a:ext cx="979755" cy="307777"/>
            </a:xfrm>
            <a:prstGeom prst="rect">
              <a:avLst/>
            </a:prstGeom>
            <a:solidFill>
              <a:schemeClr val="bg1"/>
            </a:solidFill>
          </p:spPr>
          <p:txBody>
            <a:bodyPr wrap="none" rtlCol="0">
              <a:spAutoFit/>
            </a:bodyPr>
            <a:lstStyle/>
            <a:p>
              <a:r>
                <a:rPr lang="en-TW" b="1">
                  <a:solidFill>
                    <a:srgbClr val="C00000"/>
                  </a:solidFill>
                  <a:latin typeface="Consolas" panose="020B0609020204030204" pitchFamily="49" charset="0"/>
                  <a:cs typeface="Consolas" panose="020B0609020204030204" pitchFamily="49" charset="0"/>
                </a:rPr>
                <a:t>L1_write</a:t>
              </a:r>
            </a:p>
          </p:txBody>
        </p:sp>
        <p:sp>
          <p:nvSpPr>
            <p:cNvPr id="133" name="Rectangle 132">
              <a:extLst>
                <a:ext uri="{FF2B5EF4-FFF2-40B4-BE49-F238E27FC236}">
                  <a16:creationId xmlns:a16="http://schemas.microsoft.com/office/drawing/2014/main" id="{34B84291-6ED8-1A10-29DE-D6AC86D569DF}"/>
                </a:ext>
              </a:extLst>
            </p:cNvPr>
            <p:cNvSpPr/>
            <p:nvPr/>
          </p:nvSpPr>
          <p:spPr>
            <a:xfrm flipH="1">
              <a:off x="9326973" y="2931053"/>
              <a:ext cx="574097" cy="2349748"/>
            </a:xfrm>
            <a:prstGeom prst="rect">
              <a:avLst/>
            </a:prstGeom>
            <a:noFill/>
            <a:ln w="254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134" name="Rectangle 133">
              <a:extLst>
                <a:ext uri="{FF2B5EF4-FFF2-40B4-BE49-F238E27FC236}">
                  <a16:creationId xmlns:a16="http://schemas.microsoft.com/office/drawing/2014/main" id="{BFF72378-3114-10A8-CC0A-7D5A1694B29E}"/>
                </a:ext>
              </a:extLst>
            </p:cNvPr>
            <p:cNvSpPr/>
            <p:nvPr/>
          </p:nvSpPr>
          <p:spPr>
            <a:xfrm flipH="1">
              <a:off x="11000507" y="2908916"/>
              <a:ext cx="671445" cy="2349748"/>
            </a:xfrm>
            <a:prstGeom prst="rect">
              <a:avLst/>
            </a:prstGeom>
            <a:noFill/>
            <a:ln w="254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grpSp>
      <p:sp>
        <p:nvSpPr>
          <p:cNvPr id="2" name="Slide Number Placeholder 1">
            <a:extLst>
              <a:ext uri="{FF2B5EF4-FFF2-40B4-BE49-F238E27FC236}">
                <a16:creationId xmlns:a16="http://schemas.microsoft.com/office/drawing/2014/main" id="{A64FF007-F31D-C5C8-01B0-7FD99C64D2EB}"/>
              </a:ext>
            </a:extLst>
          </p:cNvPr>
          <p:cNvSpPr>
            <a:spLocks noGrp="1"/>
          </p:cNvSpPr>
          <p:nvPr>
            <p:ph type="sldNum" sz="quarter" idx="12"/>
          </p:nvPr>
        </p:nvSpPr>
        <p:spPr/>
        <p:txBody>
          <a:bodyPr/>
          <a:lstStyle/>
          <a:p>
            <a:fld id="{186D1076-08C5-B746-80BB-11C7C595E7F3}" type="slidenum">
              <a:rPr lang="en-US" smtClean="0"/>
              <a:t>14</a:t>
            </a:fld>
            <a:endParaRPr lang="en-US"/>
          </a:p>
        </p:txBody>
      </p:sp>
      <p:pic>
        <p:nvPicPr>
          <p:cNvPr id="4" name="Graphic 3" descr="Checkbox Checked with solid fill">
            <a:extLst>
              <a:ext uri="{FF2B5EF4-FFF2-40B4-BE49-F238E27FC236}">
                <a16:creationId xmlns:a16="http://schemas.microsoft.com/office/drawing/2014/main" id="{7276D45B-74D0-14F5-0123-C5A897BC98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23002" y="1291686"/>
            <a:ext cx="510713" cy="510713"/>
          </a:xfrm>
          <a:prstGeom prst="rect">
            <a:avLst/>
          </a:prstGeom>
        </p:spPr>
      </p:pic>
      <p:sp>
        <p:nvSpPr>
          <p:cNvPr id="5" name="TextBox 4">
            <a:extLst>
              <a:ext uri="{FF2B5EF4-FFF2-40B4-BE49-F238E27FC236}">
                <a16:creationId xmlns:a16="http://schemas.microsoft.com/office/drawing/2014/main" id="{83AABE5B-B8F5-64CC-01CB-1B37788BEF54}"/>
              </a:ext>
            </a:extLst>
          </p:cNvPr>
          <p:cNvSpPr txBox="1"/>
          <p:nvPr/>
        </p:nvSpPr>
        <p:spPr>
          <a:xfrm>
            <a:off x="9653414" y="1317260"/>
            <a:ext cx="2071684" cy="783193"/>
          </a:xfrm>
          <a:prstGeom prst="wedgeRoundRectCallout">
            <a:avLst>
              <a:gd name="adj1" fmla="val -19414"/>
              <a:gd name="adj2" fmla="val 81650"/>
              <a:gd name="adj3" fmla="val 16667"/>
            </a:avLst>
          </a:prstGeom>
          <a:solidFill>
            <a:schemeClr val="accent6">
              <a:lumMod val="40000"/>
              <a:lumOff val="60000"/>
            </a:schemeClr>
          </a:solidFill>
          <a:ln w="22225">
            <a:noFill/>
          </a:ln>
        </p:spPr>
        <p:txBody>
          <a:bodyPr wrap="square" rtlCol="0">
            <a:spAutoFit/>
          </a:bodyPr>
          <a:lstStyle/>
          <a:p>
            <a:pPr marL="6350" algn="ctr"/>
            <a:r>
              <a:rPr lang="en-TW" sz="2000" dirty="0">
                <a:latin typeface="Calibri" panose="020F0502020204030204" pitchFamily="34" charset="0"/>
                <a:ea typeface="Menlo" panose="020B0609030804020204" pitchFamily="49" charset="0"/>
                <a:cs typeface="Calibri" panose="020F0502020204030204" pitchFamily="34" charset="0"/>
              </a:rPr>
              <a:t>Tomorrow OSCAR workshop </a:t>
            </a:r>
          </a:p>
        </p:txBody>
      </p:sp>
    </p:spTree>
    <p:extLst>
      <p:ext uri="{BB962C8B-B14F-4D97-AF65-F5344CB8AC3E}">
        <p14:creationId xmlns:p14="http://schemas.microsoft.com/office/powerpoint/2010/main" val="42554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477DE49-A2CD-0CA3-EFEC-D989616041F1}"/>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Extending rtl2</a:t>
            </a:r>
            <a:r>
              <a:rPr lang="el-GR" sz="3200" dirty="0">
                <a:cs typeface="Calibri" panose="020F0502020204030204" pitchFamily="34" charset="0"/>
              </a:rPr>
              <a:t>μ</a:t>
            </a:r>
            <a:r>
              <a:rPr lang="en-US" sz="3200" dirty="0">
                <a:cs typeface="Calibri" panose="020F0502020204030204" pitchFamily="34" charset="0"/>
              </a:rPr>
              <a:t>spec to support advanced processors</a:t>
            </a:r>
            <a:endParaRPr lang="en-US" sz="3200" dirty="0"/>
          </a:p>
        </p:txBody>
      </p:sp>
      <p:sp>
        <p:nvSpPr>
          <p:cNvPr id="12" name="Folded Corner 11">
            <a:extLst>
              <a:ext uri="{FF2B5EF4-FFF2-40B4-BE49-F238E27FC236}">
                <a16:creationId xmlns:a16="http://schemas.microsoft.com/office/drawing/2014/main" id="{1D5C4001-2022-6465-4C72-C2262F492254}"/>
              </a:ext>
            </a:extLst>
          </p:cNvPr>
          <p:cNvSpPr>
            <a:spLocks noChangeAspect="1"/>
          </p:cNvSpPr>
          <p:nvPr/>
        </p:nvSpPr>
        <p:spPr>
          <a:xfrm>
            <a:off x="7613222"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a:t>
            </a:r>
          </a:p>
        </p:txBody>
      </p:sp>
      <p:sp>
        <p:nvSpPr>
          <p:cNvPr id="13" name="Folded Corner 12">
            <a:extLst>
              <a:ext uri="{FF2B5EF4-FFF2-40B4-BE49-F238E27FC236}">
                <a16:creationId xmlns:a16="http://schemas.microsoft.com/office/drawing/2014/main" id="{99217BBB-2585-68CC-081C-7F5694A3B2AE}"/>
              </a:ext>
            </a:extLst>
          </p:cNvPr>
          <p:cNvSpPr>
            <a:spLocks noChangeAspect="1"/>
          </p:cNvSpPr>
          <p:nvPr/>
        </p:nvSpPr>
        <p:spPr>
          <a:xfrm>
            <a:off x="6845758"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4" name="Folded Corner 13">
            <a:extLst>
              <a:ext uri="{FF2B5EF4-FFF2-40B4-BE49-F238E27FC236}">
                <a16:creationId xmlns:a16="http://schemas.microsoft.com/office/drawing/2014/main" id="{8A1BCA9D-D3A8-F7AA-564C-AD74F282F37E}"/>
              </a:ext>
            </a:extLst>
          </p:cNvPr>
          <p:cNvSpPr>
            <a:spLocks noChangeAspect="1"/>
          </p:cNvSpPr>
          <p:nvPr/>
        </p:nvSpPr>
        <p:spPr>
          <a:xfrm>
            <a:off x="6085761"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 name="Folded Corner 14">
            <a:extLst>
              <a:ext uri="{FF2B5EF4-FFF2-40B4-BE49-F238E27FC236}">
                <a16:creationId xmlns:a16="http://schemas.microsoft.com/office/drawing/2014/main" id="{4C962B1E-A00F-9A81-F92C-A04A2ECAE739}"/>
              </a:ext>
            </a:extLst>
          </p:cNvPr>
          <p:cNvSpPr>
            <a:spLocks noChangeAspect="1"/>
          </p:cNvSpPr>
          <p:nvPr/>
        </p:nvSpPr>
        <p:spPr>
          <a:xfrm>
            <a:off x="5325764"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 name="Folded Corner 15">
            <a:extLst>
              <a:ext uri="{FF2B5EF4-FFF2-40B4-BE49-F238E27FC236}">
                <a16:creationId xmlns:a16="http://schemas.microsoft.com/office/drawing/2014/main" id="{3F36A0A2-4C64-8C5A-C673-CE678820E8AF}"/>
              </a:ext>
            </a:extLst>
          </p:cNvPr>
          <p:cNvSpPr>
            <a:spLocks noChangeAspect="1"/>
          </p:cNvSpPr>
          <p:nvPr/>
        </p:nvSpPr>
        <p:spPr>
          <a:xfrm>
            <a:off x="4553165"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7" name="Folded Corner 16">
            <a:extLst>
              <a:ext uri="{FF2B5EF4-FFF2-40B4-BE49-F238E27FC236}">
                <a16:creationId xmlns:a16="http://schemas.microsoft.com/office/drawing/2014/main" id="{0D8743B9-6827-AB29-DFD6-D55103B92138}"/>
              </a:ext>
            </a:extLst>
          </p:cNvPr>
          <p:cNvSpPr>
            <a:spLocks noChangeAspect="1"/>
          </p:cNvSpPr>
          <p:nvPr/>
        </p:nvSpPr>
        <p:spPr>
          <a:xfrm>
            <a:off x="3801971"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grpSp>
        <p:nvGrpSpPr>
          <p:cNvPr id="19" name="Group 18">
            <a:extLst>
              <a:ext uri="{FF2B5EF4-FFF2-40B4-BE49-F238E27FC236}">
                <a16:creationId xmlns:a16="http://schemas.microsoft.com/office/drawing/2014/main" id="{1384BD9A-32DB-6A9B-67E1-8B9D2DE9F956}"/>
              </a:ext>
            </a:extLst>
          </p:cNvPr>
          <p:cNvGrpSpPr/>
          <p:nvPr/>
        </p:nvGrpSpPr>
        <p:grpSpPr>
          <a:xfrm>
            <a:off x="1195979" y="5019414"/>
            <a:ext cx="1334020" cy="996558"/>
            <a:chOff x="626366" y="3513346"/>
            <a:chExt cx="1334020" cy="996558"/>
          </a:xfrm>
        </p:grpSpPr>
        <p:pic>
          <p:nvPicPr>
            <p:cNvPr id="22" name="Picture 21" descr="Logo&#10;&#10;Description automatically generated">
              <a:extLst>
                <a:ext uri="{FF2B5EF4-FFF2-40B4-BE49-F238E27FC236}">
                  <a16:creationId xmlns:a16="http://schemas.microsoft.com/office/drawing/2014/main" id="{F582C51E-B86D-6DB4-78A7-C882290A3B2F}"/>
                </a:ext>
              </a:extLst>
            </p:cNvPr>
            <p:cNvPicPr>
              <a:picLocks noChangeAspect="1"/>
            </p:cNvPicPr>
            <p:nvPr/>
          </p:nvPicPr>
          <p:blipFill>
            <a:blip r:embed="rId3"/>
            <a:stretch>
              <a:fillRect/>
            </a:stretch>
          </p:blipFill>
          <p:spPr>
            <a:xfrm>
              <a:off x="887753" y="3513346"/>
              <a:ext cx="785939" cy="615494"/>
            </a:xfrm>
            <a:prstGeom prst="rect">
              <a:avLst/>
            </a:prstGeom>
          </p:spPr>
        </p:pic>
        <p:sp>
          <p:nvSpPr>
            <p:cNvPr id="23" name="TextBox 22">
              <a:extLst>
                <a:ext uri="{FF2B5EF4-FFF2-40B4-BE49-F238E27FC236}">
                  <a16:creationId xmlns:a16="http://schemas.microsoft.com/office/drawing/2014/main" id="{BA636B10-10C2-8F19-8882-6231A35882F7}"/>
                </a:ext>
              </a:extLst>
            </p:cNvPr>
            <p:cNvSpPr txBox="1"/>
            <p:nvPr/>
          </p:nvSpPr>
          <p:spPr>
            <a:xfrm>
              <a:off x="626366" y="4109794"/>
              <a:ext cx="1334020" cy="400110"/>
            </a:xfrm>
            <a:prstGeom prst="rect">
              <a:avLst/>
            </a:prstGeom>
            <a:noFill/>
          </p:spPr>
          <p:txBody>
            <a:bodyPr wrap="none" rtlCol="0">
              <a:spAutoFit/>
            </a:bodyPr>
            <a:lstStyle/>
            <a:p>
              <a:pPr algn="ctr"/>
              <a:r>
                <a:rPr lang="en-TW" sz="2000">
                  <a:latin typeface="Calibri" panose="020F0502020204030204" pitchFamily="34" charset="0"/>
                  <a:cs typeface="Calibri" panose="020F0502020204030204" pitchFamily="34" charset="0"/>
                </a:rPr>
                <a:t>JasperGo</a:t>
              </a:r>
              <a:r>
                <a:rPr lang="en-US" sz="2000" err="1">
                  <a:latin typeface="Calibri" panose="020F0502020204030204" pitchFamily="34" charset="0"/>
                  <a:cs typeface="Calibri" panose="020F0502020204030204" pitchFamily="34" charset="0"/>
                </a:rPr>
                <a:t>ld</a:t>
              </a:r>
              <a:endParaRPr lang="en-TW" sz="2000">
                <a:latin typeface="Calibri" panose="020F0502020204030204" pitchFamily="34" charset="0"/>
                <a:cs typeface="Calibri" panose="020F0502020204030204" pitchFamily="34" charset="0"/>
              </a:endParaRPr>
            </a:p>
          </p:txBody>
        </p:sp>
      </p:grpSp>
      <p:sp>
        <p:nvSpPr>
          <p:cNvPr id="20" name="Right Arrow 19">
            <a:extLst>
              <a:ext uri="{FF2B5EF4-FFF2-40B4-BE49-F238E27FC236}">
                <a16:creationId xmlns:a16="http://schemas.microsoft.com/office/drawing/2014/main" id="{A49525E1-83F5-26CB-94DC-06AB81BFBB63}"/>
              </a:ext>
            </a:extLst>
          </p:cNvPr>
          <p:cNvSpPr/>
          <p:nvPr/>
        </p:nvSpPr>
        <p:spPr>
          <a:xfrm rot="5400000">
            <a:off x="1137097" y="4508143"/>
            <a:ext cx="508704" cy="43499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21" name="Right Arrow 20">
            <a:extLst>
              <a:ext uri="{FF2B5EF4-FFF2-40B4-BE49-F238E27FC236}">
                <a16:creationId xmlns:a16="http://schemas.microsoft.com/office/drawing/2014/main" id="{712E9A74-A233-2118-2E06-2B17AA7806AE}"/>
              </a:ext>
            </a:extLst>
          </p:cNvPr>
          <p:cNvSpPr/>
          <p:nvPr/>
        </p:nvSpPr>
        <p:spPr>
          <a:xfrm rot="8772966">
            <a:off x="2211881" y="4219407"/>
            <a:ext cx="1761295" cy="44880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24" name="TextBox 23">
            <a:extLst>
              <a:ext uri="{FF2B5EF4-FFF2-40B4-BE49-F238E27FC236}">
                <a16:creationId xmlns:a16="http://schemas.microsoft.com/office/drawing/2014/main" id="{561E9643-1832-E294-AD85-A358F7D69287}"/>
              </a:ext>
            </a:extLst>
          </p:cNvPr>
          <p:cNvSpPr txBox="1"/>
          <p:nvPr/>
        </p:nvSpPr>
        <p:spPr>
          <a:xfrm>
            <a:off x="3595366" y="2809956"/>
            <a:ext cx="4656569" cy="646331"/>
          </a:xfrm>
          <a:prstGeom prst="rect">
            <a:avLst/>
          </a:prstGeom>
          <a:noFill/>
        </p:spPr>
        <p:txBody>
          <a:bodyPr wrap="square" rtlCol="0">
            <a:spAutoFit/>
          </a:bodyPr>
          <a:lstStyle/>
          <a:p>
            <a:pPr algn="ctr"/>
            <a:r>
              <a:rPr lang="en-US" dirty="0">
                <a:solidFill>
                  <a:schemeClr val="bg1">
                    <a:lumMod val="75000"/>
                  </a:schemeClr>
                </a:solidFill>
                <a:latin typeface="Calibri" panose="020F0502020204030204" pitchFamily="34" charset="0"/>
                <a:cs typeface="Calibri" panose="020F0502020204030204" pitchFamily="34" charset="0"/>
              </a:rPr>
              <a:t>Over-approximation of all </a:t>
            </a:r>
            <a:r>
              <a:rPr lang="el-GR" dirty="0">
                <a:solidFill>
                  <a:schemeClr val="bg1">
                    <a:lumMod val="75000"/>
                  </a:schemeClr>
                </a:solidFill>
                <a:latin typeface="Calibri" panose="020F0502020204030204" pitchFamily="34" charset="0"/>
                <a:cs typeface="Calibri" panose="020F0502020204030204" pitchFamily="34" charset="0"/>
              </a:rPr>
              <a:t>μ</a:t>
            </a:r>
            <a:r>
              <a:rPr lang="en-US" dirty="0">
                <a:solidFill>
                  <a:schemeClr val="bg1">
                    <a:lumMod val="75000"/>
                  </a:schemeClr>
                </a:solidFill>
                <a:latin typeface="Calibri" panose="020F0502020204030204" pitchFamily="34" charset="0"/>
                <a:cs typeface="Calibri" panose="020F0502020204030204" pitchFamily="34" charset="0"/>
              </a:rPr>
              <a:t>spec axioms </a:t>
            </a:r>
            <a:br>
              <a:rPr lang="en-US" dirty="0">
                <a:solidFill>
                  <a:schemeClr val="bg1">
                    <a:lumMod val="75000"/>
                  </a:schemeClr>
                </a:solidFill>
                <a:latin typeface="Calibri" panose="020F0502020204030204" pitchFamily="34" charset="0"/>
                <a:cs typeface="Calibri" panose="020F0502020204030204" pitchFamily="34" charset="0"/>
              </a:rPr>
            </a:br>
            <a:r>
              <a:rPr lang="en-US" dirty="0">
                <a:solidFill>
                  <a:schemeClr val="bg1">
                    <a:lumMod val="75000"/>
                  </a:schemeClr>
                </a:solidFill>
                <a:latin typeface="Calibri" panose="020F0502020204030204" pitchFamily="34" charset="0"/>
                <a:cs typeface="Calibri" panose="020F0502020204030204" pitchFamily="34" charset="0"/>
              </a:rPr>
              <a:t>(i.e., all state updates and ordering invariants) </a:t>
            </a:r>
          </a:p>
        </p:txBody>
      </p:sp>
      <p:sp>
        <p:nvSpPr>
          <p:cNvPr id="25" name="TextBox 24">
            <a:extLst>
              <a:ext uri="{FF2B5EF4-FFF2-40B4-BE49-F238E27FC236}">
                <a16:creationId xmlns:a16="http://schemas.microsoft.com/office/drawing/2014/main" id="{F631A072-5A9F-9234-90E8-BA350A766778}"/>
              </a:ext>
            </a:extLst>
          </p:cNvPr>
          <p:cNvSpPr txBox="1"/>
          <p:nvPr/>
        </p:nvSpPr>
        <p:spPr>
          <a:xfrm>
            <a:off x="3739137" y="3696175"/>
            <a:ext cx="3153841" cy="646331"/>
          </a:xfrm>
          <a:prstGeom prst="rect">
            <a:avLst/>
          </a:prstGeom>
          <a:noFill/>
        </p:spPr>
        <p:txBody>
          <a:bodyPr wrap="square" rtlCol="0">
            <a:spAutoFit/>
          </a:bodyPr>
          <a:lstStyle/>
          <a:p>
            <a:pPr algn="ctr"/>
            <a:r>
              <a:rPr lang="en-TW" dirty="0">
                <a:latin typeface="Calibri" panose="020F0502020204030204" pitchFamily="34" charset="0"/>
                <a:cs typeface="Calibri" panose="020F0502020204030204" pitchFamily="34" charset="0"/>
              </a:rPr>
              <a:t>Embedded in SystemVerilog Assertion (SVA)</a:t>
            </a:r>
          </a:p>
        </p:txBody>
      </p:sp>
      <p:grpSp>
        <p:nvGrpSpPr>
          <p:cNvPr id="29" name="Group 28">
            <a:extLst>
              <a:ext uri="{FF2B5EF4-FFF2-40B4-BE49-F238E27FC236}">
                <a16:creationId xmlns:a16="http://schemas.microsoft.com/office/drawing/2014/main" id="{C633A121-E932-F580-10D5-20577FE1508F}"/>
              </a:ext>
            </a:extLst>
          </p:cNvPr>
          <p:cNvGrpSpPr>
            <a:grpSpLocks noChangeAspect="1"/>
          </p:cNvGrpSpPr>
          <p:nvPr/>
        </p:nvGrpSpPr>
        <p:grpSpPr>
          <a:xfrm>
            <a:off x="555613" y="1398973"/>
            <a:ext cx="2531421" cy="503993"/>
            <a:chOff x="3405914" y="4180247"/>
            <a:chExt cx="1545880" cy="307777"/>
          </a:xfrm>
        </p:grpSpPr>
        <p:sp>
          <p:nvSpPr>
            <p:cNvPr id="30" name="Rounded Rectangle 29">
              <a:extLst>
                <a:ext uri="{FF2B5EF4-FFF2-40B4-BE49-F238E27FC236}">
                  <a16:creationId xmlns:a16="http://schemas.microsoft.com/office/drawing/2014/main" id="{AF464410-1C81-40F8-D81F-01532D6E8725}"/>
                </a:ext>
              </a:extLst>
            </p:cNvPr>
            <p:cNvSpPr/>
            <p:nvPr/>
          </p:nvSpPr>
          <p:spPr>
            <a:xfrm>
              <a:off x="3741166" y="4196577"/>
              <a:ext cx="1210628" cy="291447"/>
            </a:xfrm>
            <a:prstGeom prst="roundRect">
              <a:avLst/>
            </a:prstGeom>
            <a:ln w="19050">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altLang="zh-TW" sz="2000">
                  <a:solidFill>
                    <a:schemeClr val="bg1">
                      <a:lumMod val="75000"/>
                    </a:schemeClr>
                  </a:solidFill>
                  <a:latin typeface="Calibri" panose="020F0502020204030204" pitchFamily="34" charset="0"/>
                  <a:cs typeface="Calibri" panose="020F0502020204030204" pitchFamily="34" charset="0"/>
                </a:rPr>
                <a:t>User annotation</a:t>
              </a:r>
              <a:endParaRPr lang="en-TW" sz="2000">
                <a:solidFill>
                  <a:schemeClr val="bg1">
                    <a:lumMod val="75000"/>
                  </a:schemeClr>
                </a:solidFill>
                <a:latin typeface="Calibri" panose="020F0502020204030204" pitchFamily="34" charset="0"/>
                <a:cs typeface="Calibri" panose="020F0502020204030204" pitchFamily="34" charset="0"/>
              </a:endParaRPr>
            </a:p>
          </p:txBody>
        </p:sp>
        <p:pic>
          <p:nvPicPr>
            <p:cNvPr id="31" name="Graphic 30" descr="Document with solid fill">
              <a:extLst>
                <a:ext uri="{FF2B5EF4-FFF2-40B4-BE49-F238E27FC236}">
                  <a16:creationId xmlns:a16="http://schemas.microsoft.com/office/drawing/2014/main" id="{1B1AA32B-45A7-13AD-2906-B8770FFF64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05914" y="4180247"/>
              <a:ext cx="304924" cy="304924"/>
            </a:xfrm>
            <a:prstGeom prst="rect">
              <a:avLst/>
            </a:prstGeom>
          </p:spPr>
        </p:pic>
      </p:grpSp>
      <p:sp>
        <p:nvSpPr>
          <p:cNvPr id="32" name="TextBox 31">
            <a:extLst>
              <a:ext uri="{FF2B5EF4-FFF2-40B4-BE49-F238E27FC236}">
                <a16:creationId xmlns:a16="http://schemas.microsoft.com/office/drawing/2014/main" id="{EFB23D74-CFB7-FC20-5599-1DA0F288B356}"/>
              </a:ext>
            </a:extLst>
          </p:cNvPr>
          <p:cNvSpPr txBox="1"/>
          <p:nvPr/>
        </p:nvSpPr>
        <p:spPr>
          <a:xfrm>
            <a:off x="1642148" y="1761050"/>
            <a:ext cx="338554" cy="461665"/>
          </a:xfrm>
          <a:prstGeom prst="rect">
            <a:avLst/>
          </a:prstGeom>
          <a:noFill/>
        </p:spPr>
        <p:txBody>
          <a:bodyPr wrap="none" rtlCol="0">
            <a:spAutoFit/>
          </a:bodyPr>
          <a:lstStyle/>
          <a:p>
            <a:r>
              <a:rPr lang="en-TW" sz="2400">
                <a:solidFill>
                  <a:schemeClr val="bg1">
                    <a:lumMod val="75000"/>
                  </a:schemeClr>
                </a:solidFill>
              </a:rPr>
              <a:t>+</a:t>
            </a:r>
          </a:p>
        </p:txBody>
      </p:sp>
      <p:grpSp>
        <p:nvGrpSpPr>
          <p:cNvPr id="33" name="Group 32">
            <a:extLst>
              <a:ext uri="{FF2B5EF4-FFF2-40B4-BE49-F238E27FC236}">
                <a16:creationId xmlns:a16="http://schemas.microsoft.com/office/drawing/2014/main" id="{46891034-65D8-1FA5-A133-7C007C65FEB7}"/>
              </a:ext>
            </a:extLst>
          </p:cNvPr>
          <p:cNvGrpSpPr>
            <a:grpSpLocks noChangeAspect="1"/>
          </p:cNvGrpSpPr>
          <p:nvPr/>
        </p:nvGrpSpPr>
        <p:grpSpPr>
          <a:xfrm>
            <a:off x="691714" y="2254415"/>
            <a:ext cx="2191316" cy="1806411"/>
            <a:chOff x="1457799" y="2234381"/>
            <a:chExt cx="3261886" cy="2688936"/>
          </a:xfrm>
          <a:solidFill>
            <a:schemeClr val="bg1"/>
          </a:solidFill>
        </p:grpSpPr>
        <p:sp>
          <p:nvSpPr>
            <p:cNvPr id="34" name="Rectangle 33">
              <a:extLst>
                <a:ext uri="{FF2B5EF4-FFF2-40B4-BE49-F238E27FC236}">
                  <a16:creationId xmlns:a16="http://schemas.microsoft.com/office/drawing/2014/main" id="{04FDEAFA-521C-B242-DAFA-0AEC37FEDBCA}"/>
                </a:ext>
              </a:extLst>
            </p:cNvPr>
            <p:cNvSpPr/>
            <p:nvPr/>
          </p:nvSpPr>
          <p:spPr>
            <a:xfrm>
              <a:off x="1457799" y="2235374"/>
              <a:ext cx="743266" cy="1633292"/>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5" name="Rectangle 34">
              <a:extLst>
                <a:ext uri="{FF2B5EF4-FFF2-40B4-BE49-F238E27FC236}">
                  <a16:creationId xmlns:a16="http://schemas.microsoft.com/office/drawing/2014/main" id="{44B154CC-9EC9-597A-2D50-B9E4509D08A2}"/>
                </a:ext>
              </a:extLst>
            </p:cNvPr>
            <p:cNvSpPr/>
            <p:nvPr/>
          </p:nvSpPr>
          <p:spPr>
            <a:xfrm>
              <a:off x="1590314" y="2341782"/>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36" name="Rectangle 35">
              <a:extLst>
                <a:ext uri="{FF2B5EF4-FFF2-40B4-BE49-F238E27FC236}">
                  <a16:creationId xmlns:a16="http://schemas.microsoft.com/office/drawing/2014/main" id="{61C6FE00-97F6-9415-FC33-0388A9A52D39}"/>
                </a:ext>
              </a:extLst>
            </p:cNvPr>
            <p:cNvSpPr/>
            <p:nvPr/>
          </p:nvSpPr>
          <p:spPr>
            <a:xfrm>
              <a:off x="1646972" y="3994688"/>
              <a:ext cx="2870193" cy="416863"/>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arbiter</a:t>
              </a:r>
            </a:p>
          </p:txBody>
        </p:sp>
        <p:sp>
          <p:nvSpPr>
            <p:cNvPr id="37" name="Rounded Rectangle 36">
              <a:extLst>
                <a:ext uri="{FF2B5EF4-FFF2-40B4-BE49-F238E27FC236}">
                  <a16:creationId xmlns:a16="http://schemas.microsoft.com/office/drawing/2014/main" id="{74E3744F-B3AD-44E6-990C-6FA30A146FA1}"/>
                </a:ext>
              </a:extLst>
            </p:cNvPr>
            <p:cNvSpPr/>
            <p:nvPr/>
          </p:nvSpPr>
          <p:spPr>
            <a:xfrm>
              <a:off x="2390825" y="4506454"/>
              <a:ext cx="1382486" cy="416863"/>
            </a:xfrm>
            <a:prstGeom prst="roundRect">
              <a:avLst>
                <a:gd name="adj" fmla="val 0"/>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mem</a:t>
              </a:r>
            </a:p>
          </p:txBody>
        </p:sp>
        <p:cxnSp>
          <p:nvCxnSpPr>
            <p:cNvPr id="38" name="Straight Connector 37">
              <a:extLst>
                <a:ext uri="{FF2B5EF4-FFF2-40B4-BE49-F238E27FC236}">
                  <a16:creationId xmlns:a16="http://schemas.microsoft.com/office/drawing/2014/main" id="{72972FAB-8732-EA82-119A-3CD1CA2E1681}"/>
                </a:ext>
              </a:extLst>
            </p:cNvPr>
            <p:cNvCxnSpPr>
              <a:cxnSpLocks/>
            </p:cNvCxnSpPr>
            <p:nvPr/>
          </p:nvCxnSpPr>
          <p:spPr>
            <a:xfrm>
              <a:off x="2668636" y="3867673"/>
              <a:ext cx="0" cy="127015"/>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90D0665-A69B-EF7D-883A-9BC4D096CAF7}"/>
                </a:ext>
              </a:extLst>
            </p:cNvPr>
            <p:cNvCxnSpPr>
              <a:cxnSpLocks/>
            </p:cNvCxnSpPr>
            <p:nvPr/>
          </p:nvCxnSpPr>
          <p:spPr>
            <a:xfrm>
              <a:off x="1829432" y="3868666"/>
              <a:ext cx="0" cy="137366"/>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52EFC6-C6D5-F231-E5E4-9BEB574EFB8F}"/>
                </a:ext>
              </a:extLst>
            </p:cNvPr>
            <p:cNvCxnSpPr>
              <a:cxnSpLocks/>
              <a:endCxn id="37" idx="0"/>
            </p:cNvCxnSpPr>
            <p:nvPr/>
          </p:nvCxnSpPr>
          <p:spPr>
            <a:xfrm flipH="1">
              <a:off x="3082068" y="4411551"/>
              <a:ext cx="1" cy="94903"/>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26AFDFD-8619-CBFE-2661-5934267B3C36}"/>
                </a:ext>
              </a:extLst>
            </p:cNvPr>
            <p:cNvSpPr/>
            <p:nvPr/>
          </p:nvSpPr>
          <p:spPr>
            <a:xfrm>
              <a:off x="1590314" y="2847473"/>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42" name="Straight Connector 41">
              <a:extLst>
                <a:ext uri="{FF2B5EF4-FFF2-40B4-BE49-F238E27FC236}">
                  <a16:creationId xmlns:a16="http://schemas.microsoft.com/office/drawing/2014/main" id="{5DD894EE-D44B-B579-F56F-29CC3FD69975}"/>
                </a:ext>
              </a:extLst>
            </p:cNvPr>
            <p:cNvCxnSpPr>
              <a:cxnSpLocks/>
            </p:cNvCxnSpPr>
            <p:nvPr/>
          </p:nvCxnSpPr>
          <p:spPr>
            <a:xfrm>
              <a:off x="1834500" y="2750877"/>
              <a:ext cx="0" cy="96596"/>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46930F8-68F0-FA0F-9667-CD09FCA605AD}"/>
                </a:ext>
              </a:extLst>
            </p:cNvPr>
            <p:cNvSpPr/>
            <p:nvPr/>
          </p:nvSpPr>
          <p:spPr>
            <a:xfrm>
              <a:off x="1590314" y="3356912"/>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44" name="Straight Connector 43">
              <a:extLst>
                <a:ext uri="{FF2B5EF4-FFF2-40B4-BE49-F238E27FC236}">
                  <a16:creationId xmlns:a16="http://schemas.microsoft.com/office/drawing/2014/main" id="{FD819970-3B7B-C362-20ED-7086A1D36FCF}"/>
                </a:ext>
              </a:extLst>
            </p:cNvPr>
            <p:cNvCxnSpPr>
              <a:cxnSpLocks/>
            </p:cNvCxnSpPr>
            <p:nvPr/>
          </p:nvCxnSpPr>
          <p:spPr>
            <a:xfrm>
              <a:off x="1834500" y="3256568"/>
              <a:ext cx="0" cy="100344"/>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3C17202-69AE-8FF1-097F-66ACC705D08E}"/>
                </a:ext>
              </a:extLst>
            </p:cNvPr>
            <p:cNvSpPr/>
            <p:nvPr/>
          </p:nvSpPr>
          <p:spPr>
            <a:xfrm>
              <a:off x="2297003" y="2234381"/>
              <a:ext cx="743266" cy="1633292"/>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46" name="Rectangle 45">
              <a:extLst>
                <a:ext uri="{FF2B5EF4-FFF2-40B4-BE49-F238E27FC236}">
                  <a16:creationId xmlns:a16="http://schemas.microsoft.com/office/drawing/2014/main" id="{7C38783C-906C-68F9-DAEA-4862F8AF4B04}"/>
                </a:ext>
              </a:extLst>
            </p:cNvPr>
            <p:cNvSpPr/>
            <p:nvPr/>
          </p:nvSpPr>
          <p:spPr>
            <a:xfrm>
              <a:off x="2429518" y="234078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47" name="Rectangle 46">
              <a:extLst>
                <a:ext uri="{FF2B5EF4-FFF2-40B4-BE49-F238E27FC236}">
                  <a16:creationId xmlns:a16="http://schemas.microsoft.com/office/drawing/2014/main" id="{0325311E-289C-4CBB-28F9-1F2149EEC394}"/>
                </a:ext>
              </a:extLst>
            </p:cNvPr>
            <p:cNvSpPr/>
            <p:nvPr/>
          </p:nvSpPr>
          <p:spPr>
            <a:xfrm>
              <a:off x="2429518" y="2846480"/>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48" name="Straight Connector 47">
              <a:extLst>
                <a:ext uri="{FF2B5EF4-FFF2-40B4-BE49-F238E27FC236}">
                  <a16:creationId xmlns:a16="http://schemas.microsoft.com/office/drawing/2014/main" id="{EC0175E6-E255-C147-49DB-CE7F464D77BF}"/>
                </a:ext>
              </a:extLst>
            </p:cNvPr>
            <p:cNvCxnSpPr>
              <a:cxnSpLocks/>
            </p:cNvCxnSpPr>
            <p:nvPr/>
          </p:nvCxnSpPr>
          <p:spPr>
            <a:xfrm>
              <a:off x="2673704" y="2749884"/>
              <a:ext cx="0" cy="96596"/>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2ED6855-F5BF-0911-651A-61D9A7CC6A24}"/>
                </a:ext>
              </a:extLst>
            </p:cNvPr>
            <p:cNvSpPr/>
            <p:nvPr/>
          </p:nvSpPr>
          <p:spPr>
            <a:xfrm>
              <a:off x="2429518" y="335591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50" name="Straight Connector 49">
              <a:extLst>
                <a:ext uri="{FF2B5EF4-FFF2-40B4-BE49-F238E27FC236}">
                  <a16:creationId xmlns:a16="http://schemas.microsoft.com/office/drawing/2014/main" id="{0394576F-2780-BADC-2707-B1BD6857C145}"/>
                </a:ext>
              </a:extLst>
            </p:cNvPr>
            <p:cNvCxnSpPr>
              <a:cxnSpLocks/>
            </p:cNvCxnSpPr>
            <p:nvPr/>
          </p:nvCxnSpPr>
          <p:spPr>
            <a:xfrm>
              <a:off x="2673704" y="3255575"/>
              <a:ext cx="0" cy="100344"/>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C7185E9-B8A5-377C-1E24-A8AA6115B4D4}"/>
                </a:ext>
              </a:extLst>
            </p:cNvPr>
            <p:cNvCxnSpPr>
              <a:cxnSpLocks/>
            </p:cNvCxnSpPr>
            <p:nvPr/>
          </p:nvCxnSpPr>
          <p:spPr>
            <a:xfrm>
              <a:off x="3503849" y="3867673"/>
              <a:ext cx="0" cy="138359"/>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09C74CD2-BDD3-BE77-35A8-4E641B59662F}"/>
                </a:ext>
              </a:extLst>
            </p:cNvPr>
            <p:cNvSpPr/>
            <p:nvPr/>
          </p:nvSpPr>
          <p:spPr>
            <a:xfrm>
              <a:off x="3132216" y="2234381"/>
              <a:ext cx="743266" cy="1633292"/>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53" name="Rectangle 52">
              <a:extLst>
                <a:ext uri="{FF2B5EF4-FFF2-40B4-BE49-F238E27FC236}">
                  <a16:creationId xmlns:a16="http://schemas.microsoft.com/office/drawing/2014/main" id="{99DCBA20-A533-7C50-AACF-562B52619B22}"/>
                </a:ext>
              </a:extLst>
            </p:cNvPr>
            <p:cNvSpPr/>
            <p:nvPr/>
          </p:nvSpPr>
          <p:spPr>
            <a:xfrm>
              <a:off x="3264731" y="234078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54" name="Rectangle 53">
              <a:extLst>
                <a:ext uri="{FF2B5EF4-FFF2-40B4-BE49-F238E27FC236}">
                  <a16:creationId xmlns:a16="http://schemas.microsoft.com/office/drawing/2014/main" id="{56D77E56-32EC-C8E1-F10C-3817B53FC77B}"/>
                </a:ext>
              </a:extLst>
            </p:cNvPr>
            <p:cNvSpPr/>
            <p:nvPr/>
          </p:nvSpPr>
          <p:spPr>
            <a:xfrm>
              <a:off x="3264731" y="2846480"/>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55" name="Straight Connector 54">
              <a:extLst>
                <a:ext uri="{FF2B5EF4-FFF2-40B4-BE49-F238E27FC236}">
                  <a16:creationId xmlns:a16="http://schemas.microsoft.com/office/drawing/2014/main" id="{D0B3531D-8686-838B-D5B1-D4AE044B45CC}"/>
                </a:ext>
              </a:extLst>
            </p:cNvPr>
            <p:cNvCxnSpPr>
              <a:cxnSpLocks/>
            </p:cNvCxnSpPr>
            <p:nvPr/>
          </p:nvCxnSpPr>
          <p:spPr>
            <a:xfrm>
              <a:off x="3508917" y="2749884"/>
              <a:ext cx="0" cy="96596"/>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FE96F78F-1D0A-8A90-AB0E-82A10D10EE3E}"/>
                </a:ext>
              </a:extLst>
            </p:cNvPr>
            <p:cNvSpPr/>
            <p:nvPr/>
          </p:nvSpPr>
          <p:spPr>
            <a:xfrm>
              <a:off x="3264731" y="335591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57" name="Straight Connector 56">
              <a:extLst>
                <a:ext uri="{FF2B5EF4-FFF2-40B4-BE49-F238E27FC236}">
                  <a16:creationId xmlns:a16="http://schemas.microsoft.com/office/drawing/2014/main" id="{61D2BC21-F902-659C-229F-AC8243F03030}"/>
                </a:ext>
              </a:extLst>
            </p:cNvPr>
            <p:cNvCxnSpPr>
              <a:cxnSpLocks/>
            </p:cNvCxnSpPr>
            <p:nvPr/>
          </p:nvCxnSpPr>
          <p:spPr>
            <a:xfrm>
              <a:off x="3508917" y="3255575"/>
              <a:ext cx="0" cy="100344"/>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7CB4B7B-E08A-7480-F305-DC383862E639}"/>
                </a:ext>
              </a:extLst>
            </p:cNvPr>
            <p:cNvCxnSpPr>
              <a:cxnSpLocks/>
            </p:cNvCxnSpPr>
            <p:nvPr/>
          </p:nvCxnSpPr>
          <p:spPr>
            <a:xfrm>
              <a:off x="4348052" y="3867673"/>
              <a:ext cx="0" cy="138359"/>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6489B5B-A130-47C6-99B0-D991AD515640}"/>
                </a:ext>
              </a:extLst>
            </p:cNvPr>
            <p:cNvSpPr/>
            <p:nvPr/>
          </p:nvSpPr>
          <p:spPr>
            <a:xfrm>
              <a:off x="3976419" y="2234381"/>
              <a:ext cx="743266" cy="1633292"/>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60" name="Rectangle 59">
              <a:extLst>
                <a:ext uri="{FF2B5EF4-FFF2-40B4-BE49-F238E27FC236}">
                  <a16:creationId xmlns:a16="http://schemas.microsoft.com/office/drawing/2014/main" id="{CFDCF6C3-B992-47C1-7B21-795D1F8D54EF}"/>
                </a:ext>
              </a:extLst>
            </p:cNvPr>
            <p:cNvSpPr/>
            <p:nvPr/>
          </p:nvSpPr>
          <p:spPr>
            <a:xfrm>
              <a:off x="4108934" y="234078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61" name="Rectangle 60">
              <a:extLst>
                <a:ext uri="{FF2B5EF4-FFF2-40B4-BE49-F238E27FC236}">
                  <a16:creationId xmlns:a16="http://schemas.microsoft.com/office/drawing/2014/main" id="{5895A17C-5EB8-B277-D866-955DB2A91C5C}"/>
                </a:ext>
              </a:extLst>
            </p:cNvPr>
            <p:cNvSpPr/>
            <p:nvPr/>
          </p:nvSpPr>
          <p:spPr>
            <a:xfrm>
              <a:off x="4108934" y="2846480"/>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62" name="Straight Connector 61">
              <a:extLst>
                <a:ext uri="{FF2B5EF4-FFF2-40B4-BE49-F238E27FC236}">
                  <a16:creationId xmlns:a16="http://schemas.microsoft.com/office/drawing/2014/main" id="{106CFFFE-B1AD-1E8E-9C0F-7D87F96D00C3}"/>
                </a:ext>
              </a:extLst>
            </p:cNvPr>
            <p:cNvCxnSpPr>
              <a:cxnSpLocks/>
            </p:cNvCxnSpPr>
            <p:nvPr/>
          </p:nvCxnSpPr>
          <p:spPr>
            <a:xfrm>
              <a:off x="4353120" y="2749884"/>
              <a:ext cx="0" cy="96596"/>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2E2E7F4C-EF46-CB46-EA17-7124CC1E0913}"/>
                </a:ext>
              </a:extLst>
            </p:cNvPr>
            <p:cNvSpPr/>
            <p:nvPr/>
          </p:nvSpPr>
          <p:spPr>
            <a:xfrm>
              <a:off x="4108934" y="3355919"/>
              <a:ext cx="488371" cy="409095"/>
            </a:xfrm>
            <a:prstGeom prst="rect">
              <a:avLst/>
            </a:prstGeom>
            <a:grp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64" name="Straight Connector 63">
              <a:extLst>
                <a:ext uri="{FF2B5EF4-FFF2-40B4-BE49-F238E27FC236}">
                  <a16:creationId xmlns:a16="http://schemas.microsoft.com/office/drawing/2014/main" id="{497F3579-9990-1E9A-22B7-4E9979FCB24F}"/>
                </a:ext>
              </a:extLst>
            </p:cNvPr>
            <p:cNvCxnSpPr>
              <a:cxnSpLocks/>
            </p:cNvCxnSpPr>
            <p:nvPr/>
          </p:nvCxnSpPr>
          <p:spPr>
            <a:xfrm>
              <a:off x="4353120" y="3255575"/>
              <a:ext cx="0" cy="100344"/>
            </a:xfrm>
            <a:prstGeom prst="line">
              <a:avLst/>
            </a:prstGeom>
            <a:grp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58D1BAEA-F825-E0B0-1870-EBEF823CFDF2}"/>
              </a:ext>
            </a:extLst>
          </p:cNvPr>
          <p:cNvSpPr txBox="1"/>
          <p:nvPr/>
        </p:nvSpPr>
        <p:spPr>
          <a:xfrm>
            <a:off x="441104" y="4047103"/>
            <a:ext cx="2740642" cy="400110"/>
          </a:xfrm>
          <a:prstGeom prst="rect">
            <a:avLst/>
          </a:prstGeom>
          <a:noFill/>
        </p:spPr>
        <p:txBody>
          <a:bodyPr wrap="square" rtlCol="0">
            <a:spAutoFit/>
          </a:bodyPr>
          <a:lstStyle/>
          <a:p>
            <a:pPr algn="ctr"/>
            <a:r>
              <a:rPr lang="en-US" sz="2000">
                <a:latin typeface="Calibri" panose="020F0502020204030204" pitchFamily="34" charset="0"/>
                <a:cs typeface="Calibri" panose="020F0502020204030204" pitchFamily="34" charset="0"/>
              </a:rPr>
              <a:t>RTL design</a:t>
            </a:r>
            <a:endParaRPr lang="en-TW" sz="2000">
              <a:latin typeface="Calibri" panose="020F0502020204030204" pitchFamily="34" charset="0"/>
              <a:cs typeface="Calibri" panose="020F0502020204030204" pitchFamily="34" charset="0"/>
            </a:endParaRPr>
          </a:p>
        </p:txBody>
      </p:sp>
      <p:sp>
        <p:nvSpPr>
          <p:cNvPr id="67" name="Right Arrow 66">
            <a:extLst>
              <a:ext uri="{FF2B5EF4-FFF2-40B4-BE49-F238E27FC236}">
                <a16:creationId xmlns:a16="http://schemas.microsoft.com/office/drawing/2014/main" id="{48E6B25B-B099-AFBB-A464-1053C5930C1A}"/>
              </a:ext>
            </a:extLst>
          </p:cNvPr>
          <p:cNvSpPr>
            <a:spLocks noChangeAspect="1"/>
          </p:cNvSpPr>
          <p:nvPr/>
        </p:nvSpPr>
        <p:spPr>
          <a:xfrm>
            <a:off x="3058924" y="2776924"/>
            <a:ext cx="743047" cy="55974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86" name="Right Arrow 85">
            <a:extLst>
              <a:ext uri="{FF2B5EF4-FFF2-40B4-BE49-F238E27FC236}">
                <a16:creationId xmlns:a16="http://schemas.microsoft.com/office/drawing/2014/main" id="{18F202B1-5721-951A-4BEA-837D089093B7}"/>
              </a:ext>
            </a:extLst>
          </p:cNvPr>
          <p:cNvSpPr>
            <a:spLocks noChangeAspect="1"/>
          </p:cNvSpPr>
          <p:nvPr/>
        </p:nvSpPr>
        <p:spPr>
          <a:xfrm>
            <a:off x="2545367" y="5184236"/>
            <a:ext cx="576258" cy="44976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90" name="Lightning Bolt 89">
            <a:extLst>
              <a:ext uri="{FF2B5EF4-FFF2-40B4-BE49-F238E27FC236}">
                <a16:creationId xmlns:a16="http://schemas.microsoft.com/office/drawing/2014/main" id="{CAE65A7C-4032-5C15-76B6-EC188B851EAC}"/>
              </a:ext>
            </a:extLst>
          </p:cNvPr>
          <p:cNvSpPr/>
          <p:nvPr/>
        </p:nvSpPr>
        <p:spPr>
          <a:xfrm rot="1243112">
            <a:off x="3188968" y="2846462"/>
            <a:ext cx="339157" cy="465723"/>
          </a:xfrm>
          <a:prstGeom prst="lightningBol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147" name="Folded Corner 146">
            <a:extLst>
              <a:ext uri="{FF2B5EF4-FFF2-40B4-BE49-F238E27FC236}">
                <a16:creationId xmlns:a16="http://schemas.microsoft.com/office/drawing/2014/main" id="{C918DD31-BE71-9943-D7BF-E43904A4F317}"/>
              </a:ext>
            </a:extLst>
          </p:cNvPr>
          <p:cNvSpPr>
            <a:spLocks noChangeAspect="1"/>
          </p:cNvSpPr>
          <p:nvPr/>
        </p:nvSpPr>
        <p:spPr>
          <a:xfrm>
            <a:off x="7210695"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a:t>
            </a:r>
          </a:p>
        </p:txBody>
      </p:sp>
      <p:sp>
        <p:nvSpPr>
          <p:cNvPr id="150" name="Folded Corner 149">
            <a:extLst>
              <a:ext uri="{FF2B5EF4-FFF2-40B4-BE49-F238E27FC236}">
                <a16:creationId xmlns:a16="http://schemas.microsoft.com/office/drawing/2014/main" id="{557B968C-80A4-6B20-CC3B-3E2D4C9E690E}"/>
              </a:ext>
            </a:extLst>
          </p:cNvPr>
          <p:cNvSpPr>
            <a:spLocks noChangeAspect="1"/>
          </p:cNvSpPr>
          <p:nvPr/>
        </p:nvSpPr>
        <p:spPr>
          <a:xfrm>
            <a:off x="6443231"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3" name="Folded Corner 152">
            <a:extLst>
              <a:ext uri="{FF2B5EF4-FFF2-40B4-BE49-F238E27FC236}">
                <a16:creationId xmlns:a16="http://schemas.microsoft.com/office/drawing/2014/main" id="{1B76D1CA-707A-8D50-EA60-89D5BD1CCF3B}"/>
              </a:ext>
            </a:extLst>
          </p:cNvPr>
          <p:cNvSpPr>
            <a:spLocks noChangeAspect="1"/>
          </p:cNvSpPr>
          <p:nvPr/>
        </p:nvSpPr>
        <p:spPr>
          <a:xfrm>
            <a:off x="5683234"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4" name="Rectangle 153">
            <a:extLst>
              <a:ext uri="{FF2B5EF4-FFF2-40B4-BE49-F238E27FC236}">
                <a16:creationId xmlns:a16="http://schemas.microsoft.com/office/drawing/2014/main" id="{78CFFE12-C803-42E4-52AD-39EB9484B556}"/>
              </a:ext>
            </a:extLst>
          </p:cNvPr>
          <p:cNvSpPr/>
          <p:nvPr/>
        </p:nvSpPr>
        <p:spPr>
          <a:xfrm>
            <a:off x="5780182" y="4910149"/>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156" name="Folded Corner 155">
            <a:extLst>
              <a:ext uri="{FF2B5EF4-FFF2-40B4-BE49-F238E27FC236}">
                <a16:creationId xmlns:a16="http://schemas.microsoft.com/office/drawing/2014/main" id="{8FC5668D-1387-DC4A-CB04-6AC0E1A7F8DB}"/>
              </a:ext>
            </a:extLst>
          </p:cNvPr>
          <p:cNvSpPr>
            <a:spLocks noChangeAspect="1"/>
          </p:cNvSpPr>
          <p:nvPr/>
        </p:nvSpPr>
        <p:spPr>
          <a:xfrm>
            <a:off x="3399444"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7" name="Rectangle 156">
            <a:extLst>
              <a:ext uri="{FF2B5EF4-FFF2-40B4-BE49-F238E27FC236}">
                <a16:creationId xmlns:a16="http://schemas.microsoft.com/office/drawing/2014/main" id="{F1ECCAA9-4922-5EBB-3EFA-57FB135528A3}"/>
              </a:ext>
            </a:extLst>
          </p:cNvPr>
          <p:cNvSpPr/>
          <p:nvPr/>
        </p:nvSpPr>
        <p:spPr>
          <a:xfrm>
            <a:off x="3491808" y="4910149"/>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159" name="Folded Corner 158">
            <a:extLst>
              <a:ext uri="{FF2B5EF4-FFF2-40B4-BE49-F238E27FC236}">
                <a16:creationId xmlns:a16="http://schemas.microsoft.com/office/drawing/2014/main" id="{465AD639-A2CF-926D-37D1-1D77264E1FB0}"/>
              </a:ext>
            </a:extLst>
          </p:cNvPr>
          <p:cNvSpPr>
            <a:spLocks noChangeAspect="1"/>
          </p:cNvSpPr>
          <p:nvPr/>
        </p:nvSpPr>
        <p:spPr>
          <a:xfrm>
            <a:off x="4923237"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0" name="Rectangle 159">
            <a:extLst>
              <a:ext uri="{FF2B5EF4-FFF2-40B4-BE49-F238E27FC236}">
                <a16:creationId xmlns:a16="http://schemas.microsoft.com/office/drawing/2014/main" id="{2B73429D-6F69-765A-DF9B-CDAA22BEA57A}"/>
              </a:ext>
            </a:extLst>
          </p:cNvPr>
          <p:cNvSpPr/>
          <p:nvPr/>
        </p:nvSpPr>
        <p:spPr>
          <a:xfrm>
            <a:off x="5034106" y="5054149"/>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sp>
        <p:nvSpPr>
          <p:cNvPr id="162" name="Folded Corner 161">
            <a:extLst>
              <a:ext uri="{FF2B5EF4-FFF2-40B4-BE49-F238E27FC236}">
                <a16:creationId xmlns:a16="http://schemas.microsoft.com/office/drawing/2014/main" id="{869BFF08-C9EA-3C87-8335-9C6C1A328B83}"/>
              </a:ext>
            </a:extLst>
          </p:cNvPr>
          <p:cNvSpPr>
            <a:spLocks noChangeAspect="1"/>
          </p:cNvSpPr>
          <p:nvPr/>
        </p:nvSpPr>
        <p:spPr>
          <a:xfrm>
            <a:off x="4150638"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3" name="Rectangle 162">
            <a:extLst>
              <a:ext uri="{FF2B5EF4-FFF2-40B4-BE49-F238E27FC236}">
                <a16:creationId xmlns:a16="http://schemas.microsoft.com/office/drawing/2014/main" id="{25F691CB-C7CC-3822-6E37-D7A98476DB37}"/>
              </a:ext>
            </a:extLst>
          </p:cNvPr>
          <p:cNvSpPr/>
          <p:nvPr/>
        </p:nvSpPr>
        <p:spPr>
          <a:xfrm>
            <a:off x="4236138" y="5054149"/>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sp>
        <p:nvSpPr>
          <p:cNvPr id="164" name="Rounded Rectangular Callout 163">
            <a:extLst>
              <a:ext uri="{FF2B5EF4-FFF2-40B4-BE49-F238E27FC236}">
                <a16:creationId xmlns:a16="http://schemas.microsoft.com/office/drawing/2014/main" id="{3D56FBAD-89B5-8AB6-06E2-B146C56934C6}"/>
              </a:ext>
            </a:extLst>
          </p:cNvPr>
          <p:cNvSpPr/>
          <p:nvPr/>
        </p:nvSpPr>
        <p:spPr>
          <a:xfrm>
            <a:off x="3055779" y="5830640"/>
            <a:ext cx="5840146" cy="467377"/>
          </a:xfrm>
          <a:prstGeom prst="wedgeRoundRectCallout">
            <a:avLst>
              <a:gd name="adj1" fmla="val -40196"/>
              <a:gd name="adj2" fmla="val -78061"/>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b="1" dirty="0">
                <a:latin typeface="Calibri" panose="020F0502020204030204" pitchFamily="34" charset="0"/>
                <a:cs typeface="Calibri" panose="020F0502020204030204" pitchFamily="34" charset="0"/>
              </a:rPr>
              <a:t>Proven</a:t>
            </a:r>
            <a:r>
              <a:rPr lang="en-US" altLang="zh-TW" sz="2000" dirty="0">
                <a:latin typeface="Calibri" panose="020F0502020204030204" pitchFamily="34" charset="0"/>
                <a:cs typeface="Calibri" panose="020F0502020204030204" pitchFamily="34" charset="0"/>
              </a:rPr>
              <a:t>:</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True</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for</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all</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hardware</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traces</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(unbound</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proof)</a:t>
            </a:r>
          </a:p>
        </p:txBody>
      </p:sp>
      <p:sp>
        <p:nvSpPr>
          <p:cNvPr id="165" name="Rounded Rectangular Callout 164">
            <a:extLst>
              <a:ext uri="{FF2B5EF4-FFF2-40B4-BE49-F238E27FC236}">
                <a16:creationId xmlns:a16="http://schemas.microsoft.com/office/drawing/2014/main" id="{33BF642A-2AB5-4A48-7C8F-66C183048003}"/>
              </a:ext>
            </a:extLst>
          </p:cNvPr>
          <p:cNvSpPr/>
          <p:nvPr/>
        </p:nvSpPr>
        <p:spPr>
          <a:xfrm>
            <a:off x="3662232" y="4409775"/>
            <a:ext cx="4325520" cy="467377"/>
          </a:xfrm>
          <a:prstGeom prst="wedgeRoundRectCallout">
            <a:avLst>
              <a:gd name="adj1" fmla="val -28354"/>
              <a:gd name="adj2" fmla="val 75795"/>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b="1" dirty="0">
                <a:latin typeface="Calibri" panose="020F0502020204030204" pitchFamily="34" charset="0"/>
                <a:cs typeface="Calibri" panose="020F0502020204030204" pitchFamily="34" charset="0"/>
              </a:rPr>
              <a:t>Disproven</a:t>
            </a:r>
            <a:r>
              <a:rPr lang="en-US" altLang="zh-TW" sz="2000" dirty="0">
                <a:latin typeface="Calibri" panose="020F0502020204030204" pitchFamily="34" charset="0"/>
                <a:cs typeface="Calibri" panose="020F0502020204030204" pitchFamily="34" charset="0"/>
              </a:rPr>
              <a:t>:</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False</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with</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a</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counterexample</a:t>
            </a:r>
          </a:p>
        </p:txBody>
      </p:sp>
      <p:pic>
        <p:nvPicPr>
          <p:cNvPr id="169" name="Graphic 168" descr="Question Mark with solid fill">
            <a:extLst>
              <a:ext uri="{FF2B5EF4-FFF2-40B4-BE49-F238E27FC236}">
                <a16:creationId xmlns:a16="http://schemas.microsoft.com/office/drawing/2014/main" id="{50AA575A-B86C-CE49-944B-895776123B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09731" y="4979994"/>
            <a:ext cx="459373" cy="459373"/>
          </a:xfrm>
          <a:prstGeom prst="rect">
            <a:avLst/>
          </a:prstGeom>
        </p:spPr>
      </p:pic>
      <p:sp>
        <p:nvSpPr>
          <p:cNvPr id="170" name="Rounded Rectangular Callout 169">
            <a:extLst>
              <a:ext uri="{FF2B5EF4-FFF2-40B4-BE49-F238E27FC236}">
                <a16:creationId xmlns:a16="http://schemas.microsoft.com/office/drawing/2014/main" id="{B57CFF6F-72D3-789E-7533-A4014C09483C}"/>
              </a:ext>
            </a:extLst>
          </p:cNvPr>
          <p:cNvSpPr/>
          <p:nvPr/>
        </p:nvSpPr>
        <p:spPr>
          <a:xfrm>
            <a:off x="8001561" y="4698484"/>
            <a:ext cx="3498962" cy="971504"/>
          </a:xfrm>
          <a:prstGeom prst="wedgeRoundRectCallout">
            <a:avLst>
              <a:gd name="adj1" fmla="val -61953"/>
              <a:gd name="adj2" fmla="val 25199"/>
              <a:gd name="adj3" fmla="val 16667"/>
            </a:avLst>
          </a:prstGeom>
          <a:solidFill>
            <a:schemeClr val="accent4">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b="1" dirty="0">
                <a:latin typeface="Calibri" panose="020F0502020204030204" pitchFamily="34" charset="0"/>
                <a:cs typeface="Calibri" panose="020F0502020204030204" pitchFamily="34" charset="0"/>
              </a:rPr>
              <a:t>Undetermined</a:t>
            </a:r>
            <a:r>
              <a:rPr lang="en-US" altLang="zh-TW" sz="2000" dirty="0">
                <a:latin typeface="Calibri" panose="020F0502020204030204" pitchFamily="34" charset="0"/>
                <a:cs typeface="Calibri" panose="020F0502020204030204" pitchFamily="34" charset="0"/>
              </a:rPr>
              <a:t>:</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True</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up to</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a</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bound</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(bounded</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proof)</a:t>
            </a:r>
          </a:p>
        </p:txBody>
      </p:sp>
      <p:pic>
        <p:nvPicPr>
          <p:cNvPr id="171" name="Graphic 170" descr="Question Mark with solid fill">
            <a:extLst>
              <a:ext uri="{FF2B5EF4-FFF2-40B4-BE49-F238E27FC236}">
                <a16:creationId xmlns:a16="http://schemas.microsoft.com/office/drawing/2014/main" id="{4D29ED27-F2DD-8AD4-8BA0-44F108CCD5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37776" y="4981591"/>
            <a:ext cx="459373" cy="459373"/>
          </a:xfrm>
          <a:prstGeom prst="rect">
            <a:avLst/>
          </a:prstGeom>
        </p:spPr>
      </p:pic>
      <p:sp>
        <p:nvSpPr>
          <p:cNvPr id="172" name="Rounded Rectangle 171">
            <a:extLst>
              <a:ext uri="{FF2B5EF4-FFF2-40B4-BE49-F238E27FC236}">
                <a16:creationId xmlns:a16="http://schemas.microsoft.com/office/drawing/2014/main" id="{0F0801F2-B97A-DB10-131C-F577C437A151}"/>
              </a:ext>
            </a:extLst>
          </p:cNvPr>
          <p:cNvSpPr/>
          <p:nvPr/>
        </p:nvSpPr>
        <p:spPr>
          <a:xfrm>
            <a:off x="8251934" y="2600726"/>
            <a:ext cx="3498962" cy="1937105"/>
          </a:xfrm>
          <a:prstGeom prst="roundRect">
            <a:avLst>
              <a:gd name="adj" fmla="val 8642"/>
            </a:avLst>
          </a:prstGeom>
          <a:solidFill>
            <a:schemeClr val="accent4">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72000" tIns="0" rIns="72000" bIns="0" rtlCol="0" anchor="ctr"/>
          <a:lstStyle/>
          <a:p>
            <a:r>
              <a:rPr lang="en-US" altLang="zh-TW" sz="2000" dirty="0">
                <a:solidFill>
                  <a:schemeClr val="tx1"/>
                </a:solidFill>
                <a:latin typeface="Calibri" panose="020F0502020204030204" pitchFamily="34" charset="0"/>
                <a:cs typeface="Calibri" panose="020F0502020204030204" pitchFamily="34" charset="0"/>
              </a:rPr>
              <a:t>Common Techniques</a:t>
            </a:r>
          </a:p>
          <a:p>
            <a:pPr marL="342900" indent="-342900">
              <a:buFont typeface="Arial" panose="020B0604020202020204" pitchFamily="34" charset="0"/>
              <a:buChar char="•"/>
            </a:pPr>
            <a:r>
              <a:rPr lang="en-US" altLang="zh-TW" sz="2000" dirty="0">
                <a:solidFill>
                  <a:schemeClr val="tx1"/>
                </a:solidFill>
                <a:latin typeface="Calibri" panose="020F0502020204030204" pitchFamily="34" charset="0"/>
                <a:cs typeface="Calibri" panose="020F0502020204030204" pitchFamily="34" charset="0"/>
              </a:rPr>
              <a:t>Modularization</a:t>
            </a:r>
          </a:p>
          <a:p>
            <a:pPr marL="342900" indent="-342900">
              <a:buFont typeface="Arial" panose="020B0604020202020204" pitchFamily="34" charset="0"/>
              <a:buChar char="•"/>
            </a:pPr>
            <a:r>
              <a:rPr lang="en-US" altLang="zh-TW" sz="2000" dirty="0">
                <a:solidFill>
                  <a:schemeClr val="tx1"/>
                </a:solidFill>
                <a:latin typeface="Calibri" panose="020F0502020204030204" pitchFamily="34" charset="0"/>
                <a:cs typeface="Calibri" panose="020F0502020204030204" pitchFamily="34" charset="0"/>
              </a:rPr>
              <a:t>Induction: Prove on scaled-down design</a:t>
            </a:r>
          </a:p>
          <a:p>
            <a:r>
              <a:rPr lang="en-US" altLang="zh-TW" sz="2000" dirty="0">
                <a:solidFill>
                  <a:srgbClr val="C00000"/>
                </a:solidFill>
                <a:latin typeface="Calibri" panose="020F0502020204030204" pitchFamily="34" charset="0"/>
                <a:cs typeface="Calibri" panose="020F0502020204030204" pitchFamily="34" charset="0"/>
              </a:rPr>
              <a:t>Q: Still difficult-to-prove properties? </a:t>
            </a:r>
          </a:p>
        </p:txBody>
      </p:sp>
      <p:sp>
        <p:nvSpPr>
          <p:cNvPr id="2" name="Slide Number Placeholder 1">
            <a:extLst>
              <a:ext uri="{FF2B5EF4-FFF2-40B4-BE49-F238E27FC236}">
                <a16:creationId xmlns:a16="http://schemas.microsoft.com/office/drawing/2014/main" id="{824DF062-953A-7AED-BE8F-D332BAF8420E}"/>
              </a:ext>
            </a:extLst>
          </p:cNvPr>
          <p:cNvSpPr>
            <a:spLocks noGrp="1"/>
          </p:cNvSpPr>
          <p:nvPr>
            <p:ph type="sldNum" sz="quarter" idx="12"/>
          </p:nvPr>
        </p:nvSpPr>
        <p:spPr/>
        <p:txBody>
          <a:bodyPr/>
          <a:lstStyle/>
          <a:p>
            <a:fld id="{186D1076-08C5-B746-80BB-11C7C595E7F3}" type="slidenum">
              <a:rPr lang="en-US" smtClean="0"/>
              <a:t>15</a:t>
            </a:fld>
            <a:endParaRPr lang="en-US"/>
          </a:p>
        </p:txBody>
      </p:sp>
      <p:sp>
        <p:nvSpPr>
          <p:cNvPr id="3" name="Rectangular Callout 2">
            <a:extLst>
              <a:ext uri="{FF2B5EF4-FFF2-40B4-BE49-F238E27FC236}">
                <a16:creationId xmlns:a16="http://schemas.microsoft.com/office/drawing/2014/main" id="{D329165B-115A-AFDC-4242-6B6168967A57}"/>
              </a:ext>
            </a:extLst>
          </p:cNvPr>
          <p:cNvSpPr/>
          <p:nvPr/>
        </p:nvSpPr>
        <p:spPr>
          <a:xfrm>
            <a:off x="3488934" y="1381951"/>
            <a:ext cx="661704" cy="679871"/>
          </a:xfrm>
          <a:prstGeom prst="wedgeRectCallout">
            <a:avLst>
              <a:gd name="adj1" fmla="val -44582"/>
              <a:gd name="adj2" fmla="val 89681"/>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4" name="Rounded Rectangle 3">
            <a:extLst>
              <a:ext uri="{FF2B5EF4-FFF2-40B4-BE49-F238E27FC236}">
                <a16:creationId xmlns:a16="http://schemas.microsoft.com/office/drawing/2014/main" id="{0B4CFAB9-38FF-DA3C-DCD3-177AD417CE31}"/>
              </a:ext>
            </a:extLst>
          </p:cNvPr>
          <p:cNvSpPr/>
          <p:nvPr/>
        </p:nvSpPr>
        <p:spPr>
          <a:xfrm>
            <a:off x="3329126" y="1307268"/>
            <a:ext cx="5888230" cy="775454"/>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dirty="0">
              <a:solidFill>
                <a:schemeClr val="bg1">
                  <a:lumMod val="75000"/>
                </a:schemeClr>
              </a:solidFill>
            </a:endParaRPr>
          </a:p>
        </p:txBody>
      </p:sp>
      <p:pic>
        <p:nvPicPr>
          <p:cNvPr id="5" name="Graphic 4" descr="Warning with solid fill">
            <a:extLst>
              <a:ext uri="{FF2B5EF4-FFF2-40B4-BE49-F238E27FC236}">
                <a16:creationId xmlns:a16="http://schemas.microsoft.com/office/drawing/2014/main" id="{154F275B-0A71-7B56-50BB-726563E2E29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31981" y="1381952"/>
            <a:ext cx="294824" cy="294824"/>
          </a:xfrm>
          <a:prstGeom prst="rect">
            <a:avLst/>
          </a:prstGeom>
        </p:spPr>
      </p:pic>
      <p:sp>
        <p:nvSpPr>
          <p:cNvPr id="7" name="Rounded Rectangle 6">
            <a:extLst>
              <a:ext uri="{FF2B5EF4-FFF2-40B4-BE49-F238E27FC236}">
                <a16:creationId xmlns:a16="http://schemas.microsoft.com/office/drawing/2014/main" id="{7410E2BE-FFE7-6CCF-2C45-B57674D782A9}"/>
              </a:ext>
            </a:extLst>
          </p:cNvPr>
          <p:cNvSpPr/>
          <p:nvPr/>
        </p:nvSpPr>
        <p:spPr>
          <a:xfrm>
            <a:off x="3782297" y="1342615"/>
            <a:ext cx="2619205" cy="387763"/>
          </a:xfrm>
          <a:prstGeom prst="roundRect">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bg1">
                    <a:lumMod val="65000"/>
                  </a:schemeClr>
                </a:solidFill>
                <a:latin typeface="Calibri" panose="020F0502020204030204" pitchFamily="34" charset="0"/>
                <a:cs typeface="Calibri" panose="020F0502020204030204" pitchFamily="34" charset="0"/>
              </a:rPr>
              <a:t>Multiple execution paths</a:t>
            </a:r>
            <a:endParaRPr lang="en-TW" sz="2000" dirty="0">
              <a:solidFill>
                <a:schemeClr val="bg1">
                  <a:lumMod val="65000"/>
                </a:schemeClr>
              </a:solidFill>
              <a:latin typeface="Calibri" panose="020F0502020204030204" pitchFamily="34" charset="0"/>
              <a:cs typeface="Calibri" panose="020F0502020204030204" pitchFamily="34" charset="0"/>
            </a:endParaRPr>
          </a:p>
        </p:txBody>
      </p:sp>
      <p:grpSp>
        <p:nvGrpSpPr>
          <p:cNvPr id="18" name="Group 17">
            <a:extLst>
              <a:ext uri="{FF2B5EF4-FFF2-40B4-BE49-F238E27FC236}">
                <a16:creationId xmlns:a16="http://schemas.microsoft.com/office/drawing/2014/main" id="{A1D1B179-E9BB-01D0-0FED-4EA5FB49615A}"/>
              </a:ext>
            </a:extLst>
          </p:cNvPr>
          <p:cNvGrpSpPr/>
          <p:nvPr/>
        </p:nvGrpSpPr>
        <p:grpSpPr>
          <a:xfrm>
            <a:off x="3431981" y="1331526"/>
            <a:ext cx="5729957" cy="751196"/>
            <a:chOff x="3431981" y="1331526"/>
            <a:chExt cx="5729957" cy="751196"/>
          </a:xfrm>
          <a:solidFill>
            <a:schemeClr val="bg1">
              <a:lumMod val="75000"/>
            </a:schemeClr>
          </a:solidFill>
        </p:grpSpPr>
        <p:pic>
          <p:nvPicPr>
            <p:cNvPr id="26" name="Graphic 25" descr="Warning with solid fill">
              <a:extLst>
                <a:ext uri="{FF2B5EF4-FFF2-40B4-BE49-F238E27FC236}">
                  <a16:creationId xmlns:a16="http://schemas.microsoft.com/office/drawing/2014/main" id="{99E83EC7-080B-042B-F701-F07F6DB7F8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31981" y="1719874"/>
              <a:ext cx="294824" cy="294824"/>
            </a:xfrm>
            <a:prstGeom prst="rect">
              <a:avLst/>
            </a:prstGeom>
          </p:spPr>
        </p:pic>
        <p:sp>
          <p:nvSpPr>
            <p:cNvPr id="27" name="Rounded Rectangle 26">
              <a:extLst>
                <a:ext uri="{FF2B5EF4-FFF2-40B4-BE49-F238E27FC236}">
                  <a16:creationId xmlns:a16="http://schemas.microsoft.com/office/drawing/2014/main" id="{2A9B5526-8834-4932-163E-2CDC8F0721AE}"/>
                </a:ext>
              </a:extLst>
            </p:cNvPr>
            <p:cNvSpPr/>
            <p:nvPr/>
          </p:nvSpPr>
          <p:spPr>
            <a:xfrm>
              <a:off x="3782297" y="1694959"/>
              <a:ext cx="3508359" cy="387763"/>
            </a:xfrm>
            <a:prstGeom prst="roundRect">
              <a:avLst/>
            </a:prstGeom>
            <a:grp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bg1">
                      <a:lumMod val="65000"/>
                    </a:schemeClr>
                  </a:solidFill>
                  <a:latin typeface="Calibri" panose="020F0502020204030204" pitchFamily="34" charset="0"/>
                  <a:cs typeface="Calibri" panose="020F0502020204030204" pitchFamily="34" charset="0"/>
                </a:rPr>
                <a:t>Restricted instruction interaction</a:t>
              </a:r>
              <a:endParaRPr lang="en-TW" sz="2000" dirty="0">
                <a:solidFill>
                  <a:schemeClr val="bg1">
                    <a:lumMod val="65000"/>
                  </a:schemeClr>
                </a:solidFill>
                <a:latin typeface="Calibri" panose="020F0502020204030204" pitchFamily="34" charset="0"/>
                <a:cs typeface="Calibri" panose="020F0502020204030204" pitchFamily="34" charset="0"/>
              </a:endParaRPr>
            </a:p>
          </p:txBody>
        </p:sp>
        <p:pic>
          <p:nvPicPr>
            <p:cNvPr id="28" name="Graphic 27" descr="Warning with solid fill">
              <a:extLst>
                <a:ext uri="{FF2B5EF4-FFF2-40B4-BE49-F238E27FC236}">
                  <a16:creationId xmlns:a16="http://schemas.microsoft.com/office/drawing/2014/main" id="{B47D7A3F-B1D4-0DF5-AAF0-7344826FC49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87243" y="1356441"/>
              <a:ext cx="294824" cy="294824"/>
            </a:xfrm>
            <a:prstGeom prst="rect">
              <a:avLst/>
            </a:prstGeom>
          </p:spPr>
        </p:pic>
        <p:sp>
          <p:nvSpPr>
            <p:cNvPr id="66" name="Rounded Rectangle 65">
              <a:extLst>
                <a:ext uri="{FF2B5EF4-FFF2-40B4-BE49-F238E27FC236}">
                  <a16:creationId xmlns:a16="http://schemas.microsoft.com/office/drawing/2014/main" id="{2F6D76C7-578D-F909-23EB-1836D5C09D26}"/>
                </a:ext>
              </a:extLst>
            </p:cNvPr>
            <p:cNvSpPr/>
            <p:nvPr/>
          </p:nvSpPr>
          <p:spPr>
            <a:xfrm>
              <a:off x="6837560" y="1331526"/>
              <a:ext cx="2324378" cy="387763"/>
            </a:xfrm>
            <a:prstGeom prst="roundRect">
              <a:avLst/>
            </a:prstGeom>
            <a:grp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bg1">
                      <a:lumMod val="65000"/>
                    </a:schemeClr>
                  </a:solidFill>
                  <a:latin typeface="Calibri" panose="020F0502020204030204" pitchFamily="34" charset="0"/>
                  <a:cs typeface="Calibri" panose="020F0502020204030204" pitchFamily="34" charset="0"/>
                </a:rPr>
                <a:t>Coherence support</a:t>
              </a:r>
              <a:endParaRPr lang="en-TW" sz="2000" dirty="0">
                <a:solidFill>
                  <a:schemeClr val="bg1">
                    <a:lumMod val="65000"/>
                  </a:schemeClr>
                </a:solidFill>
                <a:latin typeface="Calibri" panose="020F0502020204030204" pitchFamily="34" charset="0"/>
                <a:cs typeface="Calibri" panose="020F0502020204030204" pitchFamily="34" charset="0"/>
              </a:endParaRPr>
            </a:p>
          </p:txBody>
        </p:sp>
      </p:grpSp>
      <p:pic>
        <p:nvPicPr>
          <p:cNvPr id="68" name="Graphic 67" descr="Checkbox Checked with solid fill">
            <a:extLst>
              <a:ext uri="{FF2B5EF4-FFF2-40B4-BE49-F238E27FC236}">
                <a16:creationId xmlns:a16="http://schemas.microsoft.com/office/drawing/2014/main" id="{3185354F-ECF9-BF62-9077-2D54FD7CB01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23002" y="1291686"/>
            <a:ext cx="510713" cy="510713"/>
          </a:xfrm>
          <a:prstGeom prst="rect">
            <a:avLst/>
          </a:prstGeom>
        </p:spPr>
      </p:pic>
    </p:spTree>
    <p:extLst>
      <p:ext uri="{BB962C8B-B14F-4D97-AF65-F5344CB8AC3E}">
        <p14:creationId xmlns:p14="http://schemas.microsoft.com/office/powerpoint/2010/main" val="85630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157" grpId="0"/>
      <p:bldP spid="160" grpId="0"/>
      <p:bldP spid="163" grpId="0"/>
      <p:bldP spid="164" grpId="0" animBg="1"/>
      <p:bldP spid="165" grpId="0" animBg="1"/>
      <p:bldP spid="170" grpId="0" animBg="1"/>
      <p:bldP spid="1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477DE49-A2CD-0CA3-EFEC-D989616041F1}"/>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dirty="0"/>
              <a:t>MCM violation due to undetermined outcomes</a:t>
            </a:r>
            <a:endParaRPr lang="en-US" sz="3200" dirty="0"/>
          </a:p>
        </p:txBody>
      </p:sp>
      <p:grpSp>
        <p:nvGrpSpPr>
          <p:cNvPr id="19" name="Group 18">
            <a:extLst>
              <a:ext uri="{FF2B5EF4-FFF2-40B4-BE49-F238E27FC236}">
                <a16:creationId xmlns:a16="http://schemas.microsoft.com/office/drawing/2014/main" id="{1384BD9A-32DB-6A9B-67E1-8B9D2DE9F956}"/>
              </a:ext>
            </a:extLst>
          </p:cNvPr>
          <p:cNvGrpSpPr/>
          <p:nvPr/>
        </p:nvGrpSpPr>
        <p:grpSpPr>
          <a:xfrm>
            <a:off x="403699" y="5376300"/>
            <a:ext cx="1334020" cy="996558"/>
            <a:chOff x="626366" y="3513346"/>
            <a:chExt cx="1334020" cy="996558"/>
          </a:xfrm>
        </p:grpSpPr>
        <p:pic>
          <p:nvPicPr>
            <p:cNvPr id="22" name="Picture 21" descr="Logo&#10;&#10;Description automatically generated">
              <a:extLst>
                <a:ext uri="{FF2B5EF4-FFF2-40B4-BE49-F238E27FC236}">
                  <a16:creationId xmlns:a16="http://schemas.microsoft.com/office/drawing/2014/main" id="{F582C51E-B86D-6DB4-78A7-C882290A3B2F}"/>
                </a:ext>
              </a:extLst>
            </p:cNvPr>
            <p:cNvPicPr>
              <a:picLocks noChangeAspect="1"/>
            </p:cNvPicPr>
            <p:nvPr/>
          </p:nvPicPr>
          <p:blipFill>
            <a:blip r:embed="rId3"/>
            <a:stretch>
              <a:fillRect/>
            </a:stretch>
          </p:blipFill>
          <p:spPr>
            <a:xfrm>
              <a:off x="887753" y="3513346"/>
              <a:ext cx="785939" cy="615494"/>
            </a:xfrm>
            <a:prstGeom prst="rect">
              <a:avLst/>
            </a:prstGeom>
          </p:spPr>
        </p:pic>
        <p:sp>
          <p:nvSpPr>
            <p:cNvPr id="23" name="TextBox 22">
              <a:extLst>
                <a:ext uri="{FF2B5EF4-FFF2-40B4-BE49-F238E27FC236}">
                  <a16:creationId xmlns:a16="http://schemas.microsoft.com/office/drawing/2014/main" id="{BA636B10-10C2-8F19-8882-6231A35882F7}"/>
                </a:ext>
              </a:extLst>
            </p:cNvPr>
            <p:cNvSpPr txBox="1"/>
            <p:nvPr/>
          </p:nvSpPr>
          <p:spPr>
            <a:xfrm>
              <a:off x="626366" y="4109794"/>
              <a:ext cx="1334020" cy="400110"/>
            </a:xfrm>
            <a:prstGeom prst="rect">
              <a:avLst/>
            </a:prstGeom>
            <a:noFill/>
          </p:spPr>
          <p:txBody>
            <a:bodyPr wrap="none" rtlCol="0">
              <a:spAutoFit/>
            </a:bodyPr>
            <a:lstStyle/>
            <a:p>
              <a:pPr algn="ctr"/>
              <a:r>
                <a:rPr lang="en-TW" sz="2000" dirty="0">
                  <a:latin typeface="Calibri" panose="020F0502020204030204" pitchFamily="34" charset="0"/>
                  <a:cs typeface="Calibri" panose="020F0502020204030204" pitchFamily="34" charset="0"/>
                </a:rPr>
                <a:t>JasperGo</a:t>
              </a:r>
              <a:r>
                <a:rPr lang="en-US" sz="2000" dirty="0" err="1">
                  <a:latin typeface="Calibri" panose="020F0502020204030204" pitchFamily="34" charset="0"/>
                  <a:cs typeface="Calibri" panose="020F0502020204030204" pitchFamily="34" charset="0"/>
                </a:rPr>
                <a:t>ld</a:t>
              </a:r>
              <a:endParaRPr lang="en-TW" sz="2000" dirty="0">
                <a:latin typeface="Calibri" panose="020F0502020204030204" pitchFamily="34" charset="0"/>
                <a:cs typeface="Calibri" panose="020F0502020204030204" pitchFamily="34" charset="0"/>
              </a:endParaRPr>
            </a:p>
          </p:txBody>
        </p:sp>
      </p:grpSp>
      <p:sp>
        <p:nvSpPr>
          <p:cNvPr id="20" name="Right Arrow 19">
            <a:extLst>
              <a:ext uri="{FF2B5EF4-FFF2-40B4-BE49-F238E27FC236}">
                <a16:creationId xmlns:a16="http://schemas.microsoft.com/office/drawing/2014/main" id="{A49525E1-83F5-26CB-94DC-06AB81BFBB63}"/>
              </a:ext>
            </a:extLst>
          </p:cNvPr>
          <p:cNvSpPr/>
          <p:nvPr/>
        </p:nvSpPr>
        <p:spPr>
          <a:xfrm rot="5400000">
            <a:off x="824449" y="4815648"/>
            <a:ext cx="508704" cy="43499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65" name="TextBox 64">
            <a:extLst>
              <a:ext uri="{FF2B5EF4-FFF2-40B4-BE49-F238E27FC236}">
                <a16:creationId xmlns:a16="http://schemas.microsoft.com/office/drawing/2014/main" id="{58D1BAEA-F825-E0B0-1870-EBEF823CFDF2}"/>
              </a:ext>
            </a:extLst>
          </p:cNvPr>
          <p:cNvSpPr txBox="1"/>
          <p:nvPr/>
        </p:nvSpPr>
        <p:spPr>
          <a:xfrm>
            <a:off x="561987" y="4359909"/>
            <a:ext cx="2740642" cy="400110"/>
          </a:xfrm>
          <a:prstGeom prst="rect">
            <a:avLst/>
          </a:prstGeom>
          <a:noFill/>
        </p:spPr>
        <p:txBody>
          <a:bodyPr wrap="square" rtlCol="0">
            <a:spAutoFit/>
          </a:bodyPr>
          <a:lstStyle/>
          <a:p>
            <a:pPr algn="ctr"/>
            <a:r>
              <a:rPr lang="en-US" sz="2000">
                <a:latin typeface="Calibri" panose="020F0502020204030204" pitchFamily="34" charset="0"/>
                <a:cs typeface="Calibri" panose="020F0502020204030204" pitchFamily="34" charset="0"/>
              </a:rPr>
              <a:t>RTL design</a:t>
            </a:r>
            <a:endParaRPr lang="en-TW" sz="2000">
              <a:latin typeface="Calibri" panose="020F0502020204030204" pitchFamily="34" charset="0"/>
              <a:cs typeface="Calibri" panose="020F0502020204030204" pitchFamily="34" charset="0"/>
            </a:endParaRPr>
          </a:p>
        </p:txBody>
      </p:sp>
      <p:sp>
        <p:nvSpPr>
          <p:cNvPr id="86" name="Right Arrow 85">
            <a:extLst>
              <a:ext uri="{FF2B5EF4-FFF2-40B4-BE49-F238E27FC236}">
                <a16:creationId xmlns:a16="http://schemas.microsoft.com/office/drawing/2014/main" id="{18F202B1-5721-951A-4BEA-837D089093B7}"/>
              </a:ext>
            </a:extLst>
          </p:cNvPr>
          <p:cNvSpPr>
            <a:spLocks noChangeAspect="1"/>
          </p:cNvSpPr>
          <p:nvPr/>
        </p:nvSpPr>
        <p:spPr>
          <a:xfrm>
            <a:off x="1644179" y="5448217"/>
            <a:ext cx="576258" cy="44976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150" name="Folded Corner 149">
            <a:extLst>
              <a:ext uri="{FF2B5EF4-FFF2-40B4-BE49-F238E27FC236}">
                <a16:creationId xmlns:a16="http://schemas.microsoft.com/office/drawing/2014/main" id="{557B968C-80A4-6B20-CC3B-3E2D4C9E690E}"/>
              </a:ext>
            </a:extLst>
          </p:cNvPr>
          <p:cNvSpPr>
            <a:spLocks noChangeAspect="1"/>
          </p:cNvSpPr>
          <p:nvPr/>
        </p:nvSpPr>
        <p:spPr>
          <a:xfrm>
            <a:off x="4927437"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3" name="Folded Corner 152">
            <a:extLst>
              <a:ext uri="{FF2B5EF4-FFF2-40B4-BE49-F238E27FC236}">
                <a16:creationId xmlns:a16="http://schemas.microsoft.com/office/drawing/2014/main" id="{1B76D1CA-707A-8D50-EA60-89D5BD1CCF3B}"/>
              </a:ext>
            </a:extLst>
          </p:cNvPr>
          <p:cNvSpPr>
            <a:spLocks noChangeAspect="1"/>
          </p:cNvSpPr>
          <p:nvPr/>
        </p:nvSpPr>
        <p:spPr>
          <a:xfrm>
            <a:off x="4298135"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4" name="Rectangle 153">
            <a:extLst>
              <a:ext uri="{FF2B5EF4-FFF2-40B4-BE49-F238E27FC236}">
                <a16:creationId xmlns:a16="http://schemas.microsoft.com/office/drawing/2014/main" id="{78CFFE12-C803-42E4-52AD-39EB9484B556}"/>
              </a:ext>
            </a:extLst>
          </p:cNvPr>
          <p:cNvSpPr/>
          <p:nvPr/>
        </p:nvSpPr>
        <p:spPr>
          <a:xfrm>
            <a:off x="4395083" y="512505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156" name="Folded Corner 155">
            <a:extLst>
              <a:ext uri="{FF2B5EF4-FFF2-40B4-BE49-F238E27FC236}">
                <a16:creationId xmlns:a16="http://schemas.microsoft.com/office/drawing/2014/main" id="{8FC5668D-1387-DC4A-CB04-6AC0E1A7F8DB}"/>
              </a:ext>
            </a:extLst>
          </p:cNvPr>
          <p:cNvSpPr>
            <a:spLocks noChangeAspect="1"/>
          </p:cNvSpPr>
          <p:nvPr/>
        </p:nvSpPr>
        <p:spPr>
          <a:xfrm>
            <a:off x="2405153"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7" name="Rectangle 156">
            <a:extLst>
              <a:ext uri="{FF2B5EF4-FFF2-40B4-BE49-F238E27FC236}">
                <a16:creationId xmlns:a16="http://schemas.microsoft.com/office/drawing/2014/main" id="{F1ECCAA9-4922-5EBB-3EFA-57FB135528A3}"/>
              </a:ext>
            </a:extLst>
          </p:cNvPr>
          <p:cNvSpPr/>
          <p:nvPr/>
        </p:nvSpPr>
        <p:spPr>
          <a:xfrm>
            <a:off x="2497517" y="512505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159" name="Folded Corner 158">
            <a:extLst>
              <a:ext uri="{FF2B5EF4-FFF2-40B4-BE49-F238E27FC236}">
                <a16:creationId xmlns:a16="http://schemas.microsoft.com/office/drawing/2014/main" id="{465AD639-A2CF-926D-37D1-1D77264E1FB0}"/>
              </a:ext>
            </a:extLst>
          </p:cNvPr>
          <p:cNvSpPr>
            <a:spLocks noChangeAspect="1"/>
          </p:cNvSpPr>
          <p:nvPr/>
        </p:nvSpPr>
        <p:spPr>
          <a:xfrm>
            <a:off x="3662706"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0" name="Rectangle 159">
            <a:extLst>
              <a:ext uri="{FF2B5EF4-FFF2-40B4-BE49-F238E27FC236}">
                <a16:creationId xmlns:a16="http://schemas.microsoft.com/office/drawing/2014/main" id="{2B73429D-6F69-765A-DF9B-CDAA22BEA57A}"/>
              </a:ext>
            </a:extLst>
          </p:cNvPr>
          <p:cNvSpPr/>
          <p:nvPr/>
        </p:nvSpPr>
        <p:spPr>
          <a:xfrm>
            <a:off x="3773575" y="5269050"/>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sp>
        <p:nvSpPr>
          <p:cNvPr id="162" name="Folded Corner 161">
            <a:extLst>
              <a:ext uri="{FF2B5EF4-FFF2-40B4-BE49-F238E27FC236}">
                <a16:creationId xmlns:a16="http://schemas.microsoft.com/office/drawing/2014/main" id="{869BFF08-C9EA-3C87-8335-9C6C1A328B83}"/>
              </a:ext>
            </a:extLst>
          </p:cNvPr>
          <p:cNvSpPr>
            <a:spLocks noChangeAspect="1"/>
          </p:cNvSpPr>
          <p:nvPr/>
        </p:nvSpPr>
        <p:spPr>
          <a:xfrm>
            <a:off x="3033347"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3" name="Rectangle 162">
            <a:extLst>
              <a:ext uri="{FF2B5EF4-FFF2-40B4-BE49-F238E27FC236}">
                <a16:creationId xmlns:a16="http://schemas.microsoft.com/office/drawing/2014/main" id="{25F691CB-C7CC-3822-6E37-D7A98476DB37}"/>
              </a:ext>
            </a:extLst>
          </p:cNvPr>
          <p:cNvSpPr/>
          <p:nvPr/>
        </p:nvSpPr>
        <p:spPr>
          <a:xfrm>
            <a:off x="3118847" y="5269050"/>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sp>
        <p:nvSpPr>
          <p:cNvPr id="170" name="Rounded Rectangular Callout 169">
            <a:extLst>
              <a:ext uri="{FF2B5EF4-FFF2-40B4-BE49-F238E27FC236}">
                <a16:creationId xmlns:a16="http://schemas.microsoft.com/office/drawing/2014/main" id="{B57CFF6F-72D3-789E-7533-A4014C09483C}"/>
              </a:ext>
            </a:extLst>
          </p:cNvPr>
          <p:cNvSpPr/>
          <p:nvPr/>
        </p:nvSpPr>
        <p:spPr>
          <a:xfrm>
            <a:off x="2053334" y="6009525"/>
            <a:ext cx="3528559" cy="485916"/>
          </a:xfrm>
          <a:prstGeom prst="wedgeRoundRectCallout">
            <a:avLst>
              <a:gd name="adj1" fmla="val 45184"/>
              <a:gd name="adj2" fmla="val -80076"/>
              <a:gd name="adj3" fmla="val 16667"/>
            </a:avLst>
          </a:prstGeom>
          <a:solidFill>
            <a:schemeClr val="accent4">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dirty="0">
                <a:latin typeface="Calibri" panose="020F0502020204030204" pitchFamily="34" charset="0"/>
                <a:cs typeface="Calibri" panose="020F0502020204030204" pitchFamily="34" charset="0"/>
              </a:rPr>
              <a:t>Undetermined (bounded</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proof)</a:t>
            </a:r>
          </a:p>
        </p:txBody>
      </p:sp>
      <p:pic>
        <p:nvPicPr>
          <p:cNvPr id="171" name="Graphic 170" descr="Question Mark with solid fill">
            <a:extLst>
              <a:ext uri="{FF2B5EF4-FFF2-40B4-BE49-F238E27FC236}">
                <a16:creationId xmlns:a16="http://schemas.microsoft.com/office/drawing/2014/main" id="{4D29ED27-F2DD-8AD4-8BA0-44F108CCD5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1982" y="5196492"/>
            <a:ext cx="459373" cy="459373"/>
          </a:xfrm>
          <a:prstGeom prst="rect">
            <a:avLst/>
          </a:prstGeom>
        </p:spPr>
      </p:pic>
      <p:graphicFrame>
        <p:nvGraphicFramePr>
          <p:cNvPr id="5" name="Table 6">
            <a:extLst>
              <a:ext uri="{FF2B5EF4-FFF2-40B4-BE49-F238E27FC236}">
                <a16:creationId xmlns:a16="http://schemas.microsoft.com/office/drawing/2014/main" id="{4932B492-0E9D-0384-610C-409D044F30EA}"/>
              </a:ext>
            </a:extLst>
          </p:cNvPr>
          <p:cNvGraphicFramePr>
            <a:graphicFrameLocks noGrp="1"/>
          </p:cNvGraphicFramePr>
          <p:nvPr>
            <p:extLst>
              <p:ext uri="{D42A27DB-BD31-4B8C-83A1-F6EECF244321}">
                <p14:modId xmlns:p14="http://schemas.microsoft.com/office/powerpoint/2010/main" val="284590417"/>
              </p:ext>
            </p:extLst>
          </p:nvPr>
        </p:nvGraphicFramePr>
        <p:xfrm>
          <a:off x="1554663" y="2641016"/>
          <a:ext cx="293390" cy="715128"/>
        </p:xfrm>
        <a:graphic>
          <a:graphicData uri="http://schemas.openxmlformats.org/drawingml/2006/table">
            <a:tbl>
              <a:tblPr firstRow="1" bandRow="1">
                <a:tableStyleId>{5C22544A-7EE6-4342-B048-85BDC9FD1C3A}</a:tableStyleId>
              </a:tblPr>
              <a:tblGrid>
                <a:gridCol w="293390">
                  <a:extLst>
                    <a:ext uri="{9D8B030D-6E8A-4147-A177-3AD203B41FA5}">
                      <a16:colId xmlns:a16="http://schemas.microsoft.com/office/drawing/2014/main" val="993478481"/>
                    </a:ext>
                  </a:extLst>
                </a:gridCol>
              </a:tblGrid>
              <a:tr h="238376">
                <a:tc>
                  <a:txBody>
                    <a:bodyPr/>
                    <a:lstStyle/>
                    <a:p>
                      <a:endParaRPr lang="en-TW" sz="6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5075372"/>
                  </a:ext>
                </a:extLst>
              </a:tr>
              <a:tr h="238376">
                <a:tc>
                  <a:txBody>
                    <a:bodyPr/>
                    <a:lstStyle/>
                    <a:p>
                      <a:endParaRPr lang="en-TW" sz="6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6046078"/>
                  </a:ext>
                </a:extLst>
              </a:tr>
              <a:tr h="238376">
                <a:tc>
                  <a:txBody>
                    <a:bodyPr/>
                    <a:lstStyle/>
                    <a:p>
                      <a:endParaRPr lang="en-TW" sz="6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6404986"/>
                  </a:ext>
                </a:extLst>
              </a:tr>
            </a:tbl>
          </a:graphicData>
        </a:graphic>
      </p:graphicFrame>
      <p:graphicFrame>
        <p:nvGraphicFramePr>
          <p:cNvPr id="172" name="Table 6">
            <a:extLst>
              <a:ext uri="{FF2B5EF4-FFF2-40B4-BE49-F238E27FC236}">
                <a16:creationId xmlns:a16="http://schemas.microsoft.com/office/drawing/2014/main" id="{86E01520-4576-DBC5-7F8A-378420BCBC4F}"/>
              </a:ext>
            </a:extLst>
          </p:cNvPr>
          <p:cNvGraphicFramePr>
            <a:graphicFrameLocks noGrp="1"/>
          </p:cNvGraphicFramePr>
          <p:nvPr>
            <p:extLst>
              <p:ext uri="{D42A27DB-BD31-4B8C-83A1-F6EECF244321}">
                <p14:modId xmlns:p14="http://schemas.microsoft.com/office/powerpoint/2010/main" val="1590977270"/>
              </p:ext>
            </p:extLst>
          </p:nvPr>
        </p:nvGraphicFramePr>
        <p:xfrm>
          <a:off x="2142541" y="2624916"/>
          <a:ext cx="293390" cy="719706"/>
        </p:xfrm>
        <a:graphic>
          <a:graphicData uri="http://schemas.openxmlformats.org/drawingml/2006/table">
            <a:tbl>
              <a:tblPr firstRow="1" bandRow="1">
                <a:tableStyleId>{5C22544A-7EE6-4342-B048-85BDC9FD1C3A}</a:tableStyleId>
              </a:tblPr>
              <a:tblGrid>
                <a:gridCol w="293390">
                  <a:extLst>
                    <a:ext uri="{9D8B030D-6E8A-4147-A177-3AD203B41FA5}">
                      <a16:colId xmlns:a16="http://schemas.microsoft.com/office/drawing/2014/main" val="993478481"/>
                    </a:ext>
                  </a:extLst>
                </a:gridCol>
              </a:tblGrid>
              <a:tr h="239902">
                <a:tc>
                  <a:txBody>
                    <a:bodyPr/>
                    <a:lstStyle/>
                    <a:p>
                      <a:endParaRPr lang="en-TW" sz="6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5075372"/>
                  </a:ext>
                </a:extLst>
              </a:tr>
              <a:tr h="239902">
                <a:tc>
                  <a:txBody>
                    <a:bodyPr/>
                    <a:lstStyle/>
                    <a:p>
                      <a:endParaRPr lang="en-TW" sz="6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6046078"/>
                  </a:ext>
                </a:extLst>
              </a:tr>
              <a:tr h="239902">
                <a:tc>
                  <a:txBody>
                    <a:bodyPr/>
                    <a:lstStyle/>
                    <a:p>
                      <a:endParaRPr lang="en-TW" sz="60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6404986"/>
                  </a:ext>
                </a:extLst>
              </a:tr>
            </a:tbl>
          </a:graphicData>
        </a:graphic>
      </p:graphicFrame>
      <p:grpSp>
        <p:nvGrpSpPr>
          <p:cNvPr id="8" name="Group 7">
            <a:extLst>
              <a:ext uri="{FF2B5EF4-FFF2-40B4-BE49-F238E27FC236}">
                <a16:creationId xmlns:a16="http://schemas.microsoft.com/office/drawing/2014/main" id="{C2DEB960-D0FB-194D-69FB-9193E302AEFC}"/>
              </a:ext>
            </a:extLst>
          </p:cNvPr>
          <p:cNvGrpSpPr>
            <a:grpSpLocks noChangeAspect="1"/>
          </p:cNvGrpSpPr>
          <p:nvPr/>
        </p:nvGrpSpPr>
        <p:grpSpPr>
          <a:xfrm>
            <a:off x="381587" y="2191332"/>
            <a:ext cx="3196633" cy="2154311"/>
            <a:chOff x="381587" y="2721591"/>
            <a:chExt cx="2409849" cy="1624073"/>
          </a:xfrm>
        </p:grpSpPr>
        <p:sp>
          <p:nvSpPr>
            <p:cNvPr id="35" name="Rectangle 34">
              <a:extLst>
                <a:ext uri="{FF2B5EF4-FFF2-40B4-BE49-F238E27FC236}">
                  <a16:creationId xmlns:a16="http://schemas.microsoft.com/office/drawing/2014/main" id="{44B154CC-9EC9-597A-2D50-B9E4509D08A2}"/>
                </a:ext>
              </a:extLst>
            </p:cNvPr>
            <p:cNvSpPr/>
            <p:nvPr/>
          </p:nvSpPr>
          <p:spPr>
            <a:xfrm>
              <a:off x="384136" y="2721591"/>
              <a:ext cx="516275" cy="22225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IF</a:t>
              </a:r>
            </a:p>
          </p:txBody>
        </p:sp>
        <p:sp>
          <p:nvSpPr>
            <p:cNvPr id="36" name="Rectangle 35">
              <a:extLst>
                <a:ext uri="{FF2B5EF4-FFF2-40B4-BE49-F238E27FC236}">
                  <a16:creationId xmlns:a16="http://schemas.microsoft.com/office/drawing/2014/main" id="{61C6FE00-97F6-9415-FC33-0388A9A52D39}"/>
                </a:ext>
              </a:extLst>
            </p:cNvPr>
            <p:cNvSpPr/>
            <p:nvPr/>
          </p:nvSpPr>
          <p:spPr>
            <a:xfrm>
              <a:off x="1135040" y="3812985"/>
              <a:ext cx="922199" cy="22647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arbiter</a:t>
              </a:r>
            </a:p>
          </p:txBody>
        </p:sp>
        <p:sp>
          <p:nvSpPr>
            <p:cNvPr id="37" name="Rounded Rectangle 36">
              <a:extLst>
                <a:ext uri="{FF2B5EF4-FFF2-40B4-BE49-F238E27FC236}">
                  <a16:creationId xmlns:a16="http://schemas.microsoft.com/office/drawing/2014/main" id="{74E3744F-B3AD-44E6-990C-6FA30A146FA1}"/>
                </a:ext>
              </a:extLst>
            </p:cNvPr>
            <p:cNvSpPr/>
            <p:nvPr/>
          </p:nvSpPr>
          <p:spPr>
            <a:xfrm>
              <a:off x="1276634" y="4119186"/>
              <a:ext cx="633519" cy="226478"/>
            </a:xfrm>
            <a:prstGeom prst="roundRect">
              <a:avLst>
                <a:gd name="adj" fmla="val 0"/>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mem</a:t>
              </a:r>
            </a:p>
          </p:txBody>
        </p:sp>
        <p:cxnSp>
          <p:nvCxnSpPr>
            <p:cNvPr id="40" name="Straight Connector 39">
              <a:extLst>
                <a:ext uri="{FF2B5EF4-FFF2-40B4-BE49-F238E27FC236}">
                  <a16:creationId xmlns:a16="http://schemas.microsoft.com/office/drawing/2014/main" id="{1D52EFC6-C6D5-F231-E5E4-9BEB574EFB8F}"/>
                </a:ext>
              </a:extLst>
            </p:cNvPr>
            <p:cNvCxnSpPr>
              <a:cxnSpLocks/>
              <a:stCxn id="36" idx="2"/>
              <a:endCxn id="37" idx="0"/>
            </p:cNvCxnSpPr>
            <p:nvPr/>
          </p:nvCxnSpPr>
          <p:spPr>
            <a:xfrm flipH="1">
              <a:off x="1593394" y="4039463"/>
              <a:ext cx="2746" cy="79723"/>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26AFDFD-8619-CBFE-2661-5934267B3C36}"/>
                </a:ext>
              </a:extLst>
            </p:cNvPr>
            <p:cNvSpPr/>
            <p:nvPr/>
          </p:nvSpPr>
          <p:spPr>
            <a:xfrm>
              <a:off x="384136" y="3019602"/>
              <a:ext cx="516275" cy="22225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ID</a:t>
              </a:r>
            </a:p>
          </p:txBody>
        </p:sp>
        <p:cxnSp>
          <p:nvCxnSpPr>
            <p:cNvPr id="42" name="Straight Connector 41">
              <a:extLst>
                <a:ext uri="{FF2B5EF4-FFF2-40B4-BE49-F238E27FC236}">
                  <a16:creationId xmlns:a16="http://schemas.microsoft.com/office/drawing/2014/main" id="{5DD894EE-D44B-B579-F56F-29CC3FD69975}"/>
                </a:ext>
              </a:extLst>
            </p:cNvPr>
            <p:cNvCxnSpPr>
              <a:cxnSpLocks/>
              <a:stCxn id="35" idx="2"/>
              <a:endCxn id="41" idx="0"/>
            </p:cNvCxnSpPr>
            <p:nvPr/>
          </p:nvCxnSpPr>
          <p:spPr>
            <a:xfrm>
              <a:off x="642273" y="2943849"/>
              <a:ext cx="0" cy="75753"/>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46930F8-68F0-FA0F-9667-CD09FCA605AD}"/>
                </a:ext>
              </a:extLst>
            </p:cNvPr>
            <p:cNvSpPr/>
            <p:nvPr/>
          </p:nvSpPr>
          <p:spPr>
            <a:xfrm>
              <a:off x="384925" y="3308143"/>
              <a:ext cx="522272" cy="22225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ISSUE</a:t>
              </a:r>
            </a:p>
          </p:txBody>
        </p:sp>
        <p:cxnSp>
          <p:nvCxnSpPr>
            <p:cNvPr id="44" name="Straight Connector 43">
              <a:extLst>
                <a:ext uri="{FF2B5EF4-FFF2-40B4-BE49-F238E27FC236}">
                  <a16:creationId xmlns:a16="http://schemas.microsoft.com/office/drawing/2014/main" id="{FD819970-3B7B-C362-20ED-7086A1D36FCF}"/>
                </a:ext>
              </a:extLst>
            </p:cNvPr>
            <p:cNvCxnSpPr>
              <a:cxnSpLocks/>
              <a:stCxn id="41" idx="2"/>
              <a:endCxn id="43" idx="0"/>
            </p:cNvCxnSpPr>
            <p:nvPr/>
          </p:nvCxnSpPr>
          <p:spPr>
            <a:xfrm>
              <a:off x="642273" y="3241860"/>
              <a:ext cx="3789" cy="66282"/>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D218D72-8B42-FA12-15C2-6DA9DC66A762}"/>
                </a:ext>
              </a:extLst>
            </p:cNvPr>
            <p:cNvSpPr/>
            <p:nvPr/>
          </p:nvSpPr>
          <p:spPr>
            <a:xfrm>
              <a:off x="381587" y="3584376"/>
              <a:ext cx="522272" cy="22225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EX</a:t>
              </a:r>
            </a:p>
          </p:txBody>
        </p:sp>
        <p:sp>
          <p:nvSpPr>
            <p:cNvPr id="4" name="Rectangle 3">
              <a:extLst>
                <a:ext uri="{FF2B5EF4-FFF2-40B4-BE49-F238E27FC236}">
                  <a16:creationId xmlns:a16="http://schemas.microsoft.com/office/drawing/2014/main" id="{E67BABD7-3138-368F-DC48-B4071C23AF78}"/>
                </a:ext>
              </a:extLst>
            </p:cNvPr>
            <p:cNvSpPr/>
            <p:nvPr/>
          </p:nvSpPr>
          <p:spPr>
            <a:xfrm>
              <a:off x="389374" y="3864140"/>
              <a:ext cx="514486" cy="22225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COM</a:t>
              </a:r>
            </a:p>
          </p:txBody>
        </p:sp>
        <p:cxnSp>
          <p:nvCxnSpPr>
            <p:cNvPr id="11" name="Straight Connector 10">
              <a:extLst>
                <a:ext uri="{FF2B5EF4-FFF2-40B4-BE49-F238E27FC236}">
                  <a16:creationId xmlns:a16="http://schemas.microsoft.com/office/drawing/2014/main" id="{5E73729B-760B-FDAD-0C8D-94F21B008E7C}"/>
                </a:ext>
              </a:extLst>
            </p:cNvPr>
            <p:cNvCxnSpPr>
              <a:cxnSpLocks/>
              <a:stCxn id="43" idx="2"/>
              <a:endCxn id="3" idx="0"/>
            </p:cNvCxnSpPr>
            <p:nvPr/>
          </p:nvCxnSpPr>
          <p:spPr>
            <a:xfrm flipH="1">
              <a:off x="642724" y="3530401"/>
              <a:ext cx="3338" cy="53975"/>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45F69EC-D376-35C1-64CA-D05B0CB47DA6}"/>
                </a:ext>
              </a:extLst>
            </p:cNvPr>
            <p:cNvCxnSpPr>
              <a:cxnSpLocks/>
              <a:stCxn id="3" idx="2"/>
              <a:endCxn id="4" idx="0"/>
            </p:cNvCxnSpPr>
            <p:nvPr/>
          </p:nvCxnSpPr>
          <p:spPr>
            <a:xfrm>
              <a:off x="642724" y="3806634"/>
              <a:ext cx="3893" cy="57506"/>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0F0333C1-ECE8-E68C-1F13-AA20B431DA53}"/>
                </a:ext>
              </a:extLst>
            </p:cNvPr>
            <p:cNvCxnSpPr>
              <a:cxnSpLocks/>
              <a:stCxn id="187" idx="0"/>
              <a:endCxn id="4" idx="3"/>
            </p:cNvCxnSpPr>
            <p:nvPr/>
          </p:nvCxnSpPr>
          <p:spPr>
            <a:xfrm rot="16200000" flipH="1" flipV="1">
              <a:off x="564125" y="3146557"/>
              <a:ext cx="1168447" cy="488977"/>
            </a:xfrm>
            <a:prstGeom prst="bentConnector4">
              <a:avLst>
                <a:gd name="adj1" fmla="val -14749"/>
                <a:gd name="adj2" fmla="val 71761"/>
              </a:avLst>
            </a:prstGeom>
            <a:ln w="19050" cap="rnd">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35" name="Elbow Connector 134">
              <a:extLst>
                <a:ext uri="{FF2B5EF4-FFF2-40B4-BE49-F238E27FC236}">
                  <a16:creationId xmlns:a16="http://schemas.microsoft.com/office/drawing/2014/main" id="{C2BCF498-8A96-AC68-2388-15E8D510F0EF}"/>
                </a:ext>
              </a:extLst>
            </p:cNvPr>
            <p:cNvCxnSpPr>
              <a:cxnSpLocks/>
              <a:endCxn id="3" idx="3"/>
            </p:cNvCxnSpPr>
            <p:nvPr/>
          </p:nvCxnSpPr>
          <p:spPr>
            <a:xfrm rot="16200000" flipV="1">
              <a:off x="1036589" y="3562776"/>
              <a:ext cx="113867" cy="379325"/>
            </a:xfrm>
            <a:prstGeom prst="bentConnector2">
              <a:avLst/>
            </a:prstGeom>
            <a:ln w="19050" cap="rnd">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E45CC9D-5D6E-23DB-5A40-10000AD4B323}"/>
                </a:ext>
              </a:extLst>
            </p:cNvPr>
            <p:cNvCxnSpPr>
              <a:cxnSpLocks/>
              <a:stCxn id="5" idx="2"/>
            </p:cNvCxnSpPr>
            <p:nvPr/>
          </p:nvCxnSpPr>
          <p:spPr>
            <a:xfrm>
              <a:off x="1376524" y="3599693"/>
              <a:ext cx="0" cy="222289"/>
            </a:xfrm>
            <a:prstGeom prst="line">
              <a:avLst/>
            </a:prstGeom>
            <a:solidFill>
              <a:schemeClr val="bg1"/>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15D32C54-57CE-43CE-E9FF-C64D101D6FB3}"/>
                </a:ext>
              </a:extLst>
            </p:cNvPr>
            <p:cNvSpPr/>
            <p:nvPr/>
          </p:nvSpPr>
          <p:spPr>
            <a:xfrm>
              <a:off x="2268374" y="2721591"/>
              <a:ext cx="516275" cy="22225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IF</a:t>
              </a:r>
            </a:p>
          </p:txBody>
        </p:sp>
        <p:sp>
          <p:nvSpPr>
            <p:cNvPr id="161" name="Rectangle 160">
              <a:extLst>
                <a:ext uri="{FF2B5EF4-FFF2-40B4-BE49-F238E27FC236}">
                  <a16:creationId xmlns:a16="http://schemas.microsoft.com/office/drawing/2014/main" id="{6BBF8496-E915-FACC-843E-06D1D2F121B6}"/>
                </a:ext>
              </a:extLst>
            </p:cNvPr>
            <p:cNvSpPr/>
            <p:nvPr/>
          </p:nvSpPr>
          <p:spPr>
            <a:xfrm>
              <a:off x="2268374" y="3019602"/>
              <a:ext cx="516275" cy="22225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ID</a:t>
              </a:r>
            </a:p>
          </p:txBody>
        </p:sp>
        <p:sp>
          <p:nvSpPr>
            <p:cNvPr id="165" name="Rectangle 164">
              <a:extLst>
                <a:ext uri="{FF2B5EF4-FFF2-40B4-BE49-F238E27FC236}">
                  <a16:creationId xmlns:a16="http://schemas.microsoft.com/office/drawing/2014/main" id="{D8AF0DF0-AAFD-A0D9-B4DA-52C7C37B13E9}"/>
                </a:ext>
              </a:extLst>
            </p:cNvPr>
            <p:cNvSpPr/>
            <p:nvPr/>
          </p:nvSpPr>
          <p:spPr>
            <a:xfrm>
              <a:off x="2269164" y="3308143"/>
              <a:ext cx="522272" cy="22225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ISSUE</a:t>
              </a:r>
            </a:p>
          </p:txBody>
        </p:sp>
        <p:sp>
          <p:nvSpPr>
            <p:cNvPr id="167" name="Rectangle 166">
              <a:extLst>
                <a:ext uri="{FF2B5EF4-FFF2-40B4-BE49-F238E27FC236}">
                  <a16:creationId xmlns:a16="http://schemas.microsoft.com/office/drawing/2014/main" id="{94B592C6-5E36-C251-AAB5-CBBC0AC38938}"/>
                </a:ext>
              </a:extLst>
            </p:cNvPr>
            <p:cNvSpPr/>
            <p:nvPr/>
          </p:nvSpPr>
          <p:spPr>
            <a:xfrm>
              <a:off x="2265825" y="3584376"/>
              <a:ext cx="522272" cy="22225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EX</a:t>
              </a:r>
            </a:p>
          </p:txBody>
        </p:sp>
        <p:sp>
          <p:nvSpPr>
            <p:cNvPr id="168" name="Rectangle 167">
              <a:extLst>
                <a:ext uri="{FF2B5EF4-FFF2-40B4-BE49-F238E27FC236}">
                  <a16:creationId xmlns:a16="http://schemas.microsoft.com/office/drawing/2014/main" id="{B3D339E3-E954-9E5B-57C7-CEA0B9BED287}"/>
                </a:ext>
              </a:extLst>
            </p:cNvPr>
            <p:cNvSpPr/>
            <p:nvPr/>
          </p:nvSpPr>
          <p:spPr>
            <a:xfrm>
              <a:off x="2273612" y="3864140"/>
              <a:ext cx="514486" cy="22225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COM</a:t>
              </a:r>
            </a:p>
          </p:txBody>
        </p:sp>
        <p:cxnSp>
          <p:nvCxnSpPr>
            <p:cNvPr id="175" name="Elbow Connector 174">
              <a:extLst>
                <a:ext uri="{FF2B5EF4-FFF2-40B4-BE49-F238E27FC236}">
                  <a16:creationId xmlns:a16="http://schemas.microsoft.com/office/drawing/2014/main" id="{E1D94BBD-7A88-0228-DBA1-F78AB0B23C19}"/>
                </a:ext>
              </a:extLst>
            </p:cNvPr>
            <p:cNvCxnSpPr>
              <a:cxnSpLocks/>
              <a:stCxn id="188" idx="0"/>
              <a:endCxn id="168" idx="1"/>
            </p:cNvCxnSpPr>
            <p:nvPr/>
          </p:nvCxnSpPr>
          <p:spPr>
            <a:xfrm rot="16200000" flipH="1">
              <a:off x="1464834" y="3166491"/>
              <a:ext cx="1173180" cy="444375"/>
            </a:xfrm>
            <a:prstGeom prst="bentConnector4">
              <a:avLst>
                <a:gd name="adj1" fmla="val -14690"/>
                <a:gd name="adj2" fmla="val 73945"/>
              </a:avLst>
            </a:prstGeom>
            <a:ln w="19050" cap="rnd">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76" name="Elbow Connector 175">
              <a:extLst>
                <a:ext uri="{FF2B5EF4-FFF2-40B4-BE49-F238E27FC236}">
                  <a16:creationId xmlns:a16="http://schemas.microsoft.com/office/drawing/2014/main" id="{5D4C1E1B-E6F8-5F4A-6266-6087D3D4CDD9}"/>
                </a:ext>
              </a:extLst>
            </p:cNvPr>
            <p:cNvCxnSpPr>
              <a:cxnSpLocks/>
              <a:endCxn id="167" idx="1"/>
            </p:cNvCxnSpPr>
            <p:nvPr/>
          </p:nvCxnSpPr>
          <p:spPr>
            <a:xfrm rot="5400000" flipH="1" flipV="1">
              <a:off x="2057483" y="3609285"/>
              <a:ext cx="122121" cy="294563"/>
            </a:xfrm>
            <a:prstGeom prst="bentConnector2">
              <a:avLst/>
            </a:prstGeom>
            <a:ln w="19050" cap="rnd">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1C32564-E93B-CF31-D163-D56C474C4BF0}"/>
                </a:ext>
              </a:extLst>
            </p:cNvPr>
            <p:cNvCxnSpPr>
              <a:cxnSpLocks/>
              <a:stCxn id="172" idx="2"/>
            </p:cNvCxnSpPr>
            <p:nvPr/>
          </p:nvCxnSpPr>
          <p:spPr>
            <a:xfrm>
              <a:off x="1819708" y="3591007"/>
              <a:ext cx="0" cy="223455"/>
            </a:xfrm>
            <a:prstGeom prst="line">
              <a:avLst/>
            </a:prstGeom>
            <a:solidFill>
              <a:schemeClr val="bg1"/>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C5376517-EB60-04AC-DCC0-CC79B7FFD7A2}"/>
                </a:ext>
              </a:extLst>
            </p:cNvPr>
            <p:cNvSpPr txBox="1"/>
            <p:nvPr/>
          </p:nvSpPr>
          <p:spPr>
            <a:xfrm>
              <a:off x="1180028" y="2806822"/>
              <a:ext cx="425619" cy="278429"/>
            </a:xfrm>
            <a:prstGeom prst="rect">
              <a:avLst/>
            </a:prstGeom>
            <a:noFill/>
          </p:spPr>
          <p:txBody>
            <a:bodyPr wrap="none" rtlCol="0">
              <a:spAutoFit/>
            </a:bodyPr>
            <a:lstStyle/>
            <a:p>
              <a:r>
                <a:rPr lang="en-TW">
                  <a:latin typeface="Consolas" panose="020B0609020204030204" pitchFamily="49" charset="0"/>
                  <a:cs typeface="Consolas" panose="020B0609020204030204" pitchFamily="49" charset="0"/>
                </a:rPr>
                <a:t>stb</a:t>
              </a:r>
            </a:p>
          </p:txBody>
        </p:sp>
        <p:sp>
          <p:nvSpPr>
            <p:cNvPr id="188" name="TextBox 187">
              <a:extLst>
                <a:ext uri="{FF2B5EF4-FFF2-40B4-BE49-F238E27FC236}">
                  <a16:creationId xmlns:a16="http://schemas.microsoft.com/office/drawing/2014/main" id="{E204ACDE-03B9-18B1-DA75-4A56A861C828}"/>
                </a:ext>
              </a:extLst>
            </p:cNvPr>
            <p:cNvSpPr txBox="1"/>
            <p:nvPr/>
          </p:nvSpPr>
          <p:spPr>
            <a:xfrm>
              <a:off x="1616427" y="2802089"/>
              <a:ext cx="425619" cy="278429"/>
            </a:xfrm>
            <a:prstGeom prst="rect">
              <a:avLst/>
            </a:prstGeom>
            <a:noFill/>
          </p:spPr>
          <p:txBody>
            <a:bodyPr wrap="none" rtlCol="0">
              <a:spAutoFit/>
            </a:bodyPr>
            <a:lstStyle/>
            <a:p>
              <a:r>
                <a:rPr lang="en-TW">
                  <a:latin typeface="Consolas" panose="020B0609020204030204" pitchFamily="49" charset="0"/>
                  <a:cs typeface="Consolas" panose="020B0609020204030204" pitchFamily="49" charset="0"/>
                </a:rPr>
                <a:t>stb</a:t>
              </a:r>
            </a:p>
          </p:txBody>
        </p:sp>
      </p:grpSp>
      <p:sp>
        <p:nvSpPr>
          <p:cNvPr id="2" name="Slide Number Placeholder 1">
            <a:extLst>
              <a:ext uri="{FF2B5EF4-FFF2-40B4-BE49-F238E27FC236}">
                <a16:creationId xmlns:a16="http://schemas.microsoft.com/office/drawing/2014/main" id="{A0E172ED-4644-FB3F-6C7A-F6F40CD5B23C}"/>
              </a:ext>
            </a:extLst>
          </p:cNvPr>
          <p:cNvSpPr>
            <a:spLocks noGrp="1"/>
          </p:cNvSpPr>
          <p:nvPr>
            <p:ph type="sldNum" sz="quarter" idx="12"/>
          </p:nvPr>
        </p:nvSpPr>
        <p:spPr/>
        <p:txBody>
          <a:bodyPr/>
          <a:lstStyle/>
          <a:p>
            <a:fld id="{186D1076-08C5-B746-80BB-11C7C595E7F3}" type="slidenum">
              <a:rPr lang="en-US" smtClean="0"/>
              <a:t>16</a:t>
            </a:fld>
            <a:endParaRPr lang="en-US"/>
          </a:p>
        </p:txBody>
      </p:sp>
      <p:sp>
        <p:nvSpPr>
          <p:cNvPr id="13" name="Folded Corner 12">
            <a:extLst>
              <a:ext uri="{FF2B5EF4-FFF2-40B4-BE49-F238E27FC236}">
                <a16:creationId xmlns:a16="http://schemas.microsoft.com/office/drawing/2014/main" id="{9EADE679-839C-908B-3941-779C20D2A83A}"/>
              </a:ext>
            </a:extLst>
          </p:cNvPr>
          <p:cNvSpPr>
            <a:spLocks noChangeAspect="1"/>
          </p:cNvSpPr>
          <p:nvPr/>
        </p:nvSpPr>
        <p:spPr>
          <a:xfrm>
            <a:off x="5559796"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dirty="0">
                <a:latin typeface="Calibri" panose="020F0502020204030204" pitchFamily="34" charset="0"/>
                <a:cs typeface="Calibri" panose="020F0502020204030204" pitchFamily="34" charset="0"/>
              </a:rPr>
              <a:t>___</a:t>
            </a:r>
          </a:p>
          <a:p>
            <a:pPr algn="ctr">
              <a:lnSpc>
                <a:spcPts val="920"/>
              </a:lnSpc>
            </a:pPr>
            <a:r>
              <a:rPr lang="en-TW" sz="1200" b="1" dirty="0">
                <a:latin typeface="Calibri" panose="020F0502020204030204" pitchFamily="34" charset="0"/>
                <a:cs typeface="Calibri" panose="020F0502020204030204" pitchFamily="34" charset="0"/>
              </a:rPr>
              <a:t>___</a:t>
            </a:r>
          </a:p>
          <a:p>
            <a:pPr algn="ctr">
              <a:lnSpc>
                <a:spcPts val="920"/>
              </a:lnSpc>
            </a:pPr>
            <a:r>
              <a:rPr lang="en-TW" sz="1200" b="1" dirty="0">
                <a:latin typeface="Calibri" panose="020F0502020204030204" pitchFamily="34" charset="0"/>
                <a:cs typeface="Calibri" panose="020F0502020204030204" pitchFamily="34" charset="0"/>
              </a:rPr>
              <a:t>__</a:t>
            </a:r>
          </a:p>
        </p:txBody>
      </p:sp>
      <p:pic>
        <p:nvPicPr>
          <p:cNvPr id="14" name="Graphic 13" descr="Question Mark with solid fill">
            <a:extLst>
              <a:ext uri="{FF2B5EF4-FFF2-40B4-BE49-F238E27FC236}">
                <a16:creationId xmlns:a16="http://schemas.microsoft.com/office/drawing/2014/main" id="{07117096-FA5C-F6B0-6631-667D10950B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8832" y="5194895"/>
            <a:ext cx="459373" cy="459373"/>
          </a:xfrm>
          <a:prstGeom prst="rect">
            <a:avLst/>
          </a:prstGeom>
        </p:spPr>
      </p:pic>
      <p:sp>
        <p:nvSpPr>
          <p:cNvPr id="15" name="Rounded Rectangular Callout 14">
            <a:extLst>
              <a:ext uri="{FF2B5EF4-FFF2-40B4-BE49-F238E27FC236}">
                <a16:creationId xmlns:a16="http://schemas.microsoft.com/office/drawing/2014/main" id="{9E77075F-9E18-7B66-768F-D48C6028115D}"/>
              </a:ext>
            </a:extLst>
          </p:cNvPr>
          <p:cNvSpPr/>
          <p:nvPr/>
        </p:nvSpPr>
        <p:spPr>
          <a:xfrm>
            <a:off x="4395082" y="4001729"/>
            <a:ext cx="2729713" cy="902093"/>
          </a:xfrm>
          <a:prstGeom prst="wedgeRoundRectCallout">
            <a:avLst>
              <a:gd name="adj1" fmla="val 813"/>
              <a:gd name="adj2" fmla="val 70920"/>
              <a:gd name="adj3" fmla="val 16667"/>
            </a:avLst>
          </a:prstGeom>
          <a:solidFill>
            <a:schemeClr val="accent6">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lIns="108000" tIns="0" rIns="36000" bIns="0" rtlCol="0" anchor="ctr"/>
          <a:lstStyle/>
          <a:p>
            <a:r>
              <a:rPr lang="en-US" altLang="zh-TW" sz="2000" b="1" dirty="0">
                <a:solidFill>
                  <a:schemeClr val="tx1"/>
                </a:solidFill>
                <a:latin typeface="Calibri" panose="020F0502020204030204" pitchFamily="34" charset="0"/>
                <a:cs typeface="Calibri" panose="020F0502020204030204" pitchFamily="34" charset="0"/>
              </a:rPr>
              <a:t>assert</a:t>
            </a:r>
            <a:r>
              <a:rPr lang="en-US" altLang="zh-TW" sz="2000" dirty="0">
                <a:solidFill>
                  <a:schemeClr val="tx1"/>
                </a:solidFill>
                <a:latin typeface="Calibri" panose="020F0502020204030204" pitchFamily="34" charset="0"/>
                <a:cs typeface="Calibri" panose="020F0502020204030204" pitchFamily="34" charset="0"/>
              </a:rPr>
              <a:t> (SW ops update MEM in program order)</a:t>
            </a:r>
            <a:endParaRPr lang="en-US" altLang="zh-TW" sz="2000" baseline="30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4018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 name="Group 206">
            <a:extLst>
              <a:ext uri="{FF2B5EF4-FFF2-40B4-BE49-F238E27FC236}">
                <a16:creationId xmlns:a16="http://schemas.microsoft.com/office/drawing/2014/main" id="{B7F93622-4FB0-ACAF-2022-078E228B19F0}"/>
              </a:ext>
            </a:extLst>
          </p:cNvPr>
          <p:cNvGrpSpPr/>
          <p:nvPr/>
        </p:nvGrpSpPr>
        <p:grpSpPr>
          <a:xfrm>
            <a:off x="8351246" y="4197937"/>
            <a:ext cx="3753934" cy="1240610"/>
            <a:chOff x="7989735" y="4654009"/>
            <a:chExt cx="3753934" cy="1240610"/>
          </a:xfrm>
          <a:solidFill>
            <a:schemeClr val="bg1"/>
          </a:solidFill>
        </p:grpSpPr>
        <p:sp>
          <p:nvSpPr>
            <p:cNvPr id="194" name="TextBox 193">
              <a:extLst>
                <a:ext uri="{FF2B5EF4-FFF2-40B4-BE49-F238E27FC236}">
                  <a16:creationId xmlns:a16="http://schemas.microsoft.com/office/drawing/2014/main" id="{8AA8C424-A3B7-0D41-E347-2FB7DEFCA1F5}"/>
                </a:ext>
              </a:extLst>
            </p:cNvPr>
            <p:cNvSpPr txBox="1"/>
            <p:nvPr/>
          </p:nvSpPr>
          <p:spPr>
            <a:xfrm>
              <a:off x="8348126" y="4654009"/>
              <a:ext cx="1314912" cy="430887"/>
            </a:xfrm>
            <a:prstGeom prst="rect">
              <a:avLst/>
            </a:prstGeom>
            <a:grpFill/>
          </p:spPr>
          <p:txBody>
            <a:bodyPr wrap="none" rtlCol="0">
              <a:spAutoFit/>
            </a:bodyPr>
            <a:lstStyle/>
            <a:p>
              <a:r>
                <a:rPr lang="en-TW" sz="2200" dirty="0"/>
                <a:t>True bug?</a:t>
              </a:r>
            </a:p>
          </p:txBody>
        </p:sp>
        <p:sp>
          <p:nvSpPr>
            <p:cNvPr id="196" name="TextBox 195">
              <a:extLst>
                <a:ext uri="{FF2B5EF4-FFF2-40B4-BE49-F238E27FC236}">
                  <a16:creationId xmlns:a16="http://schemas.microsoft.com/office/drawing/2014/main" id="{EEF32337-5449-5467-E683-D0BD9E2C600B}"/>
                </a:ext>
              </a:extLst>
            </p:cNvPr>
            <p:cNvSpPr txBox="1"/>
            <p:nvPr/>
          </p:nvSpPr>
          <p:spPr>
            <a:xfrm>
              <a:off x="8345516" y="5125178"/>
              <a:ext cx="3398153" cy="769441"/>
            </a:xfrm>
            <a:prstGeom prst="rect">
              <a:avLst/>
            </a:prstGeom>
            <a:grpFill/>
          </p:spPr>
          <p:txBody>
            <a:bodyPr wrap="square" rtlCol="0">
              <a:spAutoFit/>
            </a:bodyPr>
            <a:lstStyle/>
            <a:p>
              <a:r>
                <a:rPr lang="en-TW" sz="2200" dirty="0"/>
                <a:t>False positive bug due to model being partial?</a:t>
              </a:r>
            </a:p>
          </p:txBody>
        </p:sp>
        <p:sp>
          <p:nvSpPr>
            <p:cNvPr id="205" name="Oval 204">
              <a:extLst>
                <a:ext uri="{FF2B5EF4-FFF2-40B4-BE49-F238E27FC236}">
                  <a16:creationId xmlns:a16="http://schemas.microsoft.com/office/drawing/2014/main" id="{68B047A3-B40A-7D65-88F2-5F0680A3B51D}"/>
                </a:ext>
              </a:extLst>
            </p:cNvPr>
            <p:cNvSpPr/>
            <p:nvPr/>
          </p:nvSpPr>
          <p:spPr>
            <a:xfrm>
              <a:off x="7989735" y="4701425"/>
              <a:ext cx="360000" cy="360000"/>
            </a:xfrm>
            <a:prstGeom prst="ellipse">
              <a:avLst/>
            </a:prstGeom>
            <a:grp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TW" dirty="0"/>
                <a:t>1</a:t>
              </a:r>
            </a:p>
          </p:txBody>
        </p:sp>
        <p:sp>
          <p:nvSpPr>
            <p:cNvPr id="206" name="Oval 205">
              <a:extLst>
                <a:ext uri="{FF2B5EF4-FFF2-40B4-BE49-F238E27FC236}">
                  <a16:creationId xmlns:a16="http://schemas.microsoft.com/office/drawing/2014/main" id="{D88B23AF-F3AA-3DDB-8C45-AA2575F9DA01}"/>
                </a:ext>
              </a:extLst>
            </p:cNvPr>
            <p:cNvSpPr/>
            <p:nvPr/>
          </p:nvSpPr>
          <p:spPr>
            <a:xfrm>
              <a:off x="7989735" y="5144838"/>
              <a:ext cx="360000" cy="360000"/>
            </a:xfrm>
            <a:prstGeom prst="ellipse">
              <a:avLst/>
            </a:prstGeom>
            <a:grp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TW" dirty="0"/>
                <a:t>2</a:t>
              </a:r>
            </a:p>
          </p:txBody>
        </p:sp>
      </p:grpSp>
      <p:grpSp>
        <p:nvGrpSpPr>
          <p:cNvPr id="208" name="Group 207">
            <a:extLst>
              <a:ext uri="{FF2B5EF4-FFF2-40B4-BE49-F238E27FC236}">
                <a16:creationId xmlns:a16="http://schemas.microsoft.com/office/drawing/2014/main" id="{58ABD3D4-70C9-70FC-1D77-B7D1AC38EFBC}"/>
              </a:ext>
            </a:extLst>
          </p:cNvPr>
          <p:cNvGrpSpPr/>
          <p:nvPr/>
        </p:nvGrpSpPr>
        <p:grpSpPr>
          <a:xfrm>
            <a:off x="8351246" y="4198719"/>
            <a:ext cx="3753934" cy="1240610"/>
            <a:chOff x="7989735" y="4654009"/>
            <a:chExt cx="3753934" cy="1240610"/>
          </a:xfrm>
          <a:solidFill>
            <a:schemeClr val="bg1"/>
          </a:solidFill>
        </p:grpSpPr>
        <p:sp>
          <p:nvSpPr>
            <p:cNvPr id="209" name="TextBox 208">
              <a:extLst>
                <a:ext uri="{FF2B5EF4-FFF2-40B4-BE49-F238E27FC236}">
                  <a16:creationId xmlns:a16="http://schemas.microsoft.com/office/drawing/2014/main" id="{3DF8EDFB-9683-78C6-6D65-24AE939CBE2C}"/>
                </a:ext>
              </a:extLst>
            </p:cNvPr>
            <p:cNvSpPr txBox="1"/>
            <p:nvPr/>
          </p:nvSpPr>
          <p:spPr>
            <a:xfrm>
              <a:off x="8348126" y="4654009"/>
              <a:ext cx="1314912" cy="430887"/>
            </a:xfrm>
            <a:prstGeom prst="rect">
              <a:avLst/>
            </a:prstGeom>
            <a:grpFill/>
          </p:spPr>
          <p:txBody>
            <a:bodyPr wrap="none" rtlCol="0">
              <a:spAutoFit/>
            </a:bodyPr>
            <a:lstStyle/>
            <a:p>
              <a:r>
                <a:rPr lang="en-TW" sz="2200" dirty="0">
                  <a:solidFill>
                    <a:schemeClr val="bg1">
                      <a:lumMod val="75000"/>
                    </a:schemeClr>
                  </a:solidFill>
                </a:rPr>
                <a:t>True bug?</a:t>
              </a:r>
            </a:p>
          </p:txBody>
        </p:sp>
        <p:sp>
          <p:nvSpPr>
            <p:cNvPr id="210" name="TextBox 209">
              <a:extLst>
                <a:ext uri="{FF2B5EF4-FFF2-40B4-BE49-F238E27FC236}">
                  <a16:creationId xmlns:a16="http://schemas.microsoft.com/office/drawing/2014/main" id="{20738A92-67E1-8685-9EF3-70EBA6894D1F}"/>
                </a:ext>
              </a:extLst>
            </p:cNvPr>
            <p:cNvSpPr txBox="1"/>
            <p:nvPr/>
          </p:nvSpPr>
          <p:spPr>
            <a:xfrm>
              <a:off x="8345516" y="5125178"/>
              <a:ext cx="3398153" cy="769441"/>
            </a:xfrm>
            <a:prstGeom prst="rect">
              <a:avLst/>
            </a:prstGeom>
            <a:grpFill/>
          </p:spPr>
          <p:txBody>
            <a:bodyPr wrap="square" rtlCol="0">
              <a:spAutoFit/>
            </a:bodyPr>
            <a:lstStyle/>
            <a:p>
              <a:r>
                <a:rPr lang="en-TW" sz="2200" b="1" dirty="0"/>
                <a:t>False positive bug due to model being partial!</a:t>
              </a:r>
            </a:p>
          </p:txBody>
        </p:sp>
        <p:sp>
          <p:nvSpPr>
            <p:cNvPr id="211" name="Oval 210">
              <a:extLst>
                <a:ext uri="{FF2B5EF4-FFF2-40B4-BE49-F238E27FC236}">
                  <a16:creationId xmlns:a16="http://schemas.microsoft.com/office/drawing/2014/main" id="{3910F676-04E3-1653-F505-79940BF4E1BD}"/>
                </a:ext>
              </a:extLst>
            </p:cNvPr>
            <p:cNvSpPr/>
            <p:nvPr/>
          </p:nvSpPr>
          <p:spPr>
            <a:xfrm>
              <a:off x="7989735" y="4701425"/>
              <a:ext cx="360000" cy="360000"/>
            </a:xfrm>
            <a:prstGeom prst="ellipse">
              <a:avLst/>
            </a:prstGeom>
            <a:grpFill/>
            <a:ln w="22225">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TW" dirty="0">
                  <a:solidFill>
                    <a:schemeClr val="bg1">
                      <a:lumMod val="75000"/>
                    </a:schemeClr>
                  </a:solidFill>
                </a:rPr>
                <a:t>1</a:t>
              </a:r>
            </a:p>
          </p:txBody>
        </p:sp>
        <p:sp>
          <p:nvSpPr>
            <p:cNvPr id="212" name="Oval 211">
              <a:extLst>
                <a:ext uri="{FF2B5EF4-FFF2-40B4-BE49-F238E27FC236}">
                  <a16:creationId xmlns:a16="http://schemas.microsoft.com/office/drawing/2014/main" id="{761956B6-64F3-D0D7-603B-365DC164779D}"/>
                </a:ext>
              </a:extLst>
            </p:cNvPr>
            <p:cNvSpPr/>
            <p:nvPr/>
          </p:nvSpPr>
          <p:spPr>
            <a:xfrm>
              <a:off x="7989735" y="5144838"/>
              <a:ext cx="360000" cy="360000"/>
            </a:xfrm>
            <a:prstGeom prst="ellipse">
              <a:avLst/>
            </a:prstGeom>
            <a:grp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TW" b="1" dirty="0"/>
                <a:t>2</a:t>
              </a:r>
            </a:p>
          </p:txBody>
        </p:sp>
      </p:grpSp>
      <p:cxnSp>
        <p:nvCxnSpPr>
          <p:cNvPr id="145" name="Straight Arrow Connector 144">
            <a:extLst>
              <a:ext uri="{FF2B5EF4-FFF2-40B4-BE49-F238E27FC236}">
                <a16:creationId xmlns:a16="http://schemas.microsoft.com/office/drawing/2014/main" id="{6C69BDBC-E1DF-E106-8DEF-8709F9CD48F0}"/>
              </a:ext>
            </a:extLst>
          </p:cNvPr>
          <p:cNvCxnSpPr>
            <a:cxnSpLocks/>
          </p:cNvCxnSpPr>
          <p:nvPr/>
        </p:nvCxnSpPr>
        <p:spPr>
          <a:xfrm flipH="1" flipV="1">
            <a:off x="3718733" y="3286292"/>
            <a:ext cx="344" cy="172649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253" name="Group 252">
            <a:extLst>
              <a:ext uri="{FF2B5EF4-FFF2-40B4-BE49-F238E27FC236}">
                <a16:creationId xmlns:a16="http://schemas.microsoft.com/office/drawing/2014/main" id="{FA428B72-D8ED-D5DE-B955-C132DAB76ED5}"/>
              </a:ext>
            </a:extLst>
          </p:cNvPr>
          <p:cNvGrpSpPr/>
          <p:nvPr/>
        </p:nvGrpSpPr>
        <p:grpSpPr>
          <a:xfrm>
            <a:off x="6003147" y="994767"/>
            <a:ext cx="3478558" cy="3914030"/>
            <a:chOff x="6221706" y="1176837"/>
            <a:chExt cx="3478558" cy="3914030"/>
          </a:xfrm>
        </p:grpSpPr>
        <p:sp>
          <p:nvSpPr>
            <p:cNvPr id="18" name="TextBox 6">
              <a:extLst>
                <a:ext uri="{FF2B5EF4-FFF2-40B4-BE49-F238E27FC236}">
                  <a16:creationId xmlns:a16="http://schemas.microsoft.com/office/drawing/2014/main" id="{DFDC3515-8DC3-314B-367A-203E26EE3129}"/>
                </a:ext>
              </a:extLst>
            </p:cNvPr>
            <p:cNvSpPr txBox="1">
              <a:spLocks noChangeAspect="1"/>
            </p:cNvSpPr>
            <p:nvPr/>
          </p:nvSpPr>
          <p:spPr>
            <a:xfrm>
              <a:off x="6221706" y="2274148"/>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ID</a:t>
              </a:r>
              <a:endParaRPr lang="en-TW" sz="1400">
                <a:solidFill>
                  <a:schemeClr val="tx1"/>
                </a:solidFill>
                <a:latin typeface="Consolas" panose="020B0609020204030204" pitchFamily="49" charset="0"/>
                <a:cs typeface="Consolas" panose="020B0609020204030204" pitchFamily="49" charset="0"/>
              </a:endParaRPr>
            </a:p>
          </p:txBody>
        </p:sp>
        <p:sp>
          <p:nvSpPr>
            <p:cNvPr id="68" name="TextBox 67">
              <a:extLst>
                <a:ext uri="{FF2B5EF4-FFF2-40B4-BE49-F238E27FC236}">
                  <a16:creationId xmlns:a16="http://schemas.microsoft.com/office/drawing/2014/main" id="{93AA36D5-BCAA-C282-F4F5-174A392BFB6A}"/>
                </a:ext>
              </a:extLst>
            </p:cNvPr>
            <p:cNvSpPr txBox="1">
              <a:spLocks noChangeAspect="1"/>
            </p:cNvSpPr>
            <p:nvPr/>
          </p:nvSpPr>
          <p:spPr>
            <a:xfrm>
              <a:off x="6314559" y="2773486"/>
              <a:ext cx="7389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Issue</a:t>
              </a:r>
              <a:endParaRPr lang="en-TW" sz="1400">
                <a:solidFill>
                  <a:schemeClr val="tx1"/>
                </a:solidFill>
                <a:latin typeface="Consolas" panose="020B0609020204030204" pitchFamily="49" charset="0"/>
                <a:cs typeface="Consolas" panose="020B0609020204030204" pitchFamily="49" charset="0"/>
              </a:endParaRPr>
            </a:p>
          </p:txBody>
        </p:sp>
        <p:sp>
          <p:nvSpPr>
            <p:cNvPr id="69" name="TextBox 68">
              <a:extLst>
                <a:ext uri="{FF2B5EF4-FFF2-40B4-BE49-F238E27FC236}">
                  <a16:creationId xmlns:a16="http://schemas.microsoft.com/office/drawing/2014/main" id="{78B0A67C-3E16-8680-1F2D-73E147BC313F}"/>
                </a:ext>
              </a:extLst>
            </p:cNvPr>
            <p:cNvSpPr txBox="1">
              <a:spLocks noChangeAspect="1"/>
            </p:cNvSpPr>
            <p:nvPr/>
          </p:nvSpPr>
          <p:spPr>
            <a:xfrm>
              <a:off x="6558999" y="1809713"/>
              <a:ext cx="491836"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IF</a:t>
              </a:r>
              <a:endParaRPr lang="en-TW" sz="1400">
                <a:solidFill>
                  <a:schemeClr val="tx1"/>
                </a:solidFill>
                <a:latin typeface="Consolas" panose="020B0609020204030204" pitchFamily="49" charset="0"/>
                <a:cs typeface="Consolas" panose="020B0609020204030204" pitchFamily="49" charset="0"/>
              </a:endParaRPr>
            </a:p>
          </p:txBody>
        </p:sp>
        <p:sp>
          <p:nvSpPr>
            <p:cNvPr id="78" name="TextBox 77">
              <a:extLst>
                <a:ext uri="{FF2B5EF4-FFF2-40B4-BE49-F238E27FC236}">
                  <a16:creationId xmlns:a16="http://schemas.microsoft.com/office/drawing/2014/main" id="{FFF2279F-971F-56AF-6AC8-FC892800D489}"/>
                </a:ext>
              </a:extLst>
            </p:cNvPr>
            <p:cNvSpPr txBox="1">
              <a:spLocks noChangeAspect="1"/>
            </p:cNvSpPr>
            <p:nvPr/>
          </p:nvSpPr>
          <p:spPr>
            <a:xfrm>
              <a:off x="7759904" y="1359489"/>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i1</a:t>
              </a:r>
            </a:p>
          </p:txBody>
        </p:sp>
        <p:sp>
          <p:nvSpPr>
            <p:cNvPr id="80" name="TextBox 79">
              <a:extLst>
                <a:ext uri="{FF2B5EF4-FFF2-40B4-BE49-F238E27FC236}">
                  <a16:creationId xmlns:a16="http://schemas.microsoft.com/office/drawing/2014/main" id="{F3912C6F-FDCD-B51A-3FF4-C34CF157832C}"/>
                </a:ext>
              </a:extLst>
            </p:cNvPr>
            <p:cNvSpPr txBox="1"/>
            <p:nvPr/>
          </p:nvSpPr>
          <p:spPr>
            <a:xfrm>
              <a:off x="7484682" y="1615160"/>
              <a:ext cx="383438" cy="307777"/>
            </a:xfrm>
            <a:prstGeom prst="rect">
              <a:avLst/>
            </a:prstGeom>
            <a:noFill/>
          </p:spPr>
          <p:txBody>
            <a:bodyPr wrap="none" rtlCol="0">
              <a:spAutoFit/>
            </a:bodyPr>
            <a:lstStyle/>
            <a:p>
              <a:r>
                <a:rPr lang="en-TW" sz="1400">
                  <a:solidFill>
                    <a:schemeClr val="tx1"/>
                  </a:solidFill>
                  <a:latin typeface="Consolas" panose="020B0609020204030204" pitchFamily="49" charset="0"/>
                  <a:cs typeface="Consolas" panose="020B0609020204030204" pitchFamily="49" charset="0"/>
                </a:rPr>
                <a:t>PO</a:t>
              </a:r>
            </a:p>
          </p:txBody>
        </p:sp>
        <p:sp>
          <p:nvSpPr>
            <p:cNvPr id="81" name="TextBox 80">
              <a:extLst>
                <a:ext uri="{FF2B5EF4-FFF2-40B4-BE49-F238E27FC236}">
                  <a16:creationId xmlns:a16="http://schemas.microsoft.com/office/drawing/2014/main" id="{DF858D2C-226F-A2EE-BEA9-64CE888296EA}"/>
                </a:ext>
              </a:extLst>
            </p:cNvPr>
            <p:cNvSpPr txBox="1">
              <a:spLocks noChangeAspect="1"/>
            </p:cNvSpPr>
            <p:nvPr/>
          </p:nvSpPr>
          <p:spPr>
            <a:xfrm>
              <a:off x="7145520" y="1186168"/>
              <a:ext cx="1074154"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C0</a:t>
              </a:r>
            </a:p>
          </p:txBody>
        </p:sp>
        <p:sp>
          <p:nvSpPr>
            <p:cNvPr id="109" name="TextBox 6">
              <a:extLst>
                <a:ext uri="{FF2B5EF4-FFF2-40B4-BE49-F238E27FC236}">
                  <a16:creationId xmlns:a16="http://schemas.microsoft.com/office/drawing/2014/main" id="{FCD0AE95-B872-5426-8214-D13E2A995999}"/>
                </a:ext>
              </a:extLst>
            </p:cNvPr>
            <p:cNvSpPr txBox="1">
              <a:spLocks noChangeAspect="1"/>
            </p:cNvSpPr>
            <p:nvPr/>
          </p:nvSpPr>
          <p:spPr>
            <a:xfrm>
              <a:off x="6223572" y="3269102"/>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EX</a:t>
              </a:r>
              <a:endParaRPr lang="en-TW" sz="1400">
                <a:solidFill>
                  <a:schemeClr val="tx1"/>
                </a:solidFill>
                <a:latin typeface="Consolas" panose="020B0609020204030204" pitchFamily="49" charset="0"/>
                <a:cs typeface="Consolas" panose="020B0609020204030204" pitchFamily="49" charset="0"/>
              </a:endParaRPr>
            </a:p>
          </p:txBody>
        </p:sp>
        <p:sp>
          <p:nvSpPr>
            <p:cNvPr id="70" name="Oval 69">
              <a:extLst>
                <a:ext uri="{FF2B5EF4-FFF2-40B4-BE49-F238E27FC236}">
                  <a16:creationId xmlns:a16="http://schemas.microsoft.com/office/drawing/2014/main" id="{FAFCBAE1-65EB-2DA1-371B-7403DE90C243}"/>
                </a:ext>
              </a:extLst>
            </p:cNvPr>
            <p:cNvSpPr>
              <a:spLocks noChangeAspect="1"/>
            </p:cNvSpPr>
            <p:nvPr/>
          </p:nvSpPr>
          <p:spPr>
            <a:xfrm>
              <a:off x="7159093" y="1778100"/>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71" name="Straight Arrow Connector 70">
              <a:extLst>
                <a:ext uri="{FF2B5EF4-FFF2-40B4-BE49-F238E27FC236}">
                  <a16:creationId xmlns:a16="http://schemas.microsoft.com/office/drawing/2014/main" id="{0AC3EF69-2680-CF52-D589-9BCD8851F66B}"/>
                </a:ext>
              </a:extLst>
            </p:cNvPr>
            <p:cNvCxnSpPr>
              <a:cxnSpLocks noChangeAspect="1"/>
              <a:stCxn id="70" idx="4"/>
              <a:endCxn id="72" idx="0"/>
            </p:cNvCxnSpPr>
            <p:nvPr/>
          </p:nvCxnSpPr>
          <p:spPr>
            <a:xfrm>
              <a:off x="7317344" y="2093230"/>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9E3F017A-052C-29B4-BCC5-0E02CA5A7B97}"/>
                </a:ext>
              </a:extLst>
            </p:cNvPr>
            <p:cNvSpPr>
              <a:spLocks noChangeAspect="1"/>
            </p:cNvSpPr>
            <p:nvPr/>
          </p:nvSpPr>
          <p:spPr>
            <a:xfrm>
              <a:off x="7159093" y="227421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73" name="Oval 72">
              <a:extLst>
                <a:ext uri="{FF2B5EF4-FFF2-40B4-BE49-F238E27FC236}">
                  <a16:creationId xmlns:a16="http://schemas.microsoft.com/office/drawing/2014/main" id="{8D5AF292-7594-1D2C-00AB-83FD0CD94F94}"/>
                </a:ext>
              </a:extLst>
            </p:cNvPr>
            <p:cNvSpPr>
              <a:spLocks noChangeAspect="1"/>
            </p:cNvSpPr>
            <p:nvPr/>
          </p:nvSpPr>
          <p:spPr>
            <a:xfrm>
              <a:off x="7159093" y="4258582"/>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74" name="Oval 73">
              <a:extLst>
                <a:ext uri="{FF2B5EF4-FFF2-40B4-BE49-F238E27FC236}">
                  <a16:creationId xmlns:a16="http://schemas.microsoft.com/office/drawing/2014/main" id="{7045FB88-34AF-C3E8-3702-C4618D09D109}"/>
                </a:ext>
              </a:extLst>
            </p:cNvPr>
            <p:cNvSpPr>
              <a:spLocks noChangeAspect="1"/>
            </p:cNvSpPr>
            <p:nvPr/>
          </p:nvSpPr>
          <p:spPr>
            <a:xfrm>
              <a:off x="7896849" y="1778100"/>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75" name="Straight Arrow Connector 74">
              <a:extLst>
                <a:ext uri="{FF2B5EF4-FFF2-40B4-BE49-F238E27FC236}">
                  <a16:creationId xmlns:a16="http://schemas.microsoft.com/office/drawing/2014/main" id="{50CBB234-D52D-85A5-D0C6-027869EB478F}"/>
                </a:ext>
              </a:extLst>
            </p:cNvPr>
            <p:cNvCxnSpPr>
              <a:cxnSpLocks noChangeAspect="1"/>
              <a:stCxn id="74" idx="4"/>
              <a:endCxn id="76" idx="0"/>
            </p:cNvCxnSpPr>
            <p:nvPr/>
          </p:nvCxnSpPr>
          <p:spPr>
            <a:xfrm>
              <a:off x="8055100" y="2093230"/>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4550D938-0D18-1DEF-E7C7-5E257C265E52}"/>
                </a:ext>
              </a:extLst>
            </p:cNvPr>
            <p:cNvSpPr>
              <a:spLocks noChangeAspect="1"/>
            </p:cNvSpPr>
            <p:nvPr/>
          </p:nvSpPr>
          <p:spPr>
            <a:xfrm>
              <a:off x="7896849" y="227421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77" name="Oval 76">
              <a:extLst>
                <a:ext uri="{FF2B5EF4-FFF2-40B4-BE49-F238E27FC236}">
                  <a16:creationId xmlns:a16="http://schemas.microsoft.com/office/drawing/2014/main" id="{0243EBDB-AD73-804A-5F6A-0AD10A6A2979}"/>
                </a:ext>
              </a:extLst>
            </p:cNvPr>
            <p:cNvSpPr>
              <a:spLocks noChangeAspect="1"/>
            </p:cNvSpPr>
            <p:nvPr/>
          </p:nvSpPr>
          <p:spPr>
            <a:xfrm>
              <a:off x="7896849" y="4258582"/>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79" name="Straight Arrow Connector 78">
              <a:extLst>
                <a:ext uri="{FF2B5EF4-FFF2-40B4-BE49-F238E27FC236}">
                  <a16:creationId xmlns:a16="http://schemas.microsoft.com/office/drawing/2014/main" id="{7695E637-8CF7-164F-54DB-5668F0EDFBE7}"/>
                </a:ext>
              </a:extLst>
            </p:cNvPr>
            <p:cNvCxnSpPr>
              <a:cxnSpLocks noChangeAspect="1"/>
              <a:stCxn id="70" idx="6"/>
              <a:endCxn id="74" idx="2"/>
            </p:cNvCxnSpPr>
            <p:nvPr/>
          </p:nvCxnSpPr>
          <p:spPr>
            <a:xfrm>
              <a:off x="7475595" y="1935665"/>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5D1A7B3-395F-FC85-52A8-19B3CF72EE71}"/>
                </a:ext>
              </a:extLst>
            </p:cNvPr>
            <p:cNvCxnSpPr>
              <a:cxnSpLocks noChangeAspect="1"/>
              <a:stCxn id="242" idx="4"/>
              <a:endCxn id="73" idx="0"/>
            </p:cNvCxnSpPr>
            <p:nvPr/>
          </p:nvCxnSpPr>
          <p:spPr>
            <a:xfrm>
              <a:off x="7317344" y="4056557"/>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8F1544C-3CD0-0AE9-84E6-296029D9F513}"/>
                </a:ext>
              </a:extLst>
            </p:cNvPr>
            <p:cNvCxnSpPr>
              <a:cxnSpLocks noChangeAspect="1"/>
              <a:stCxn id="243" idx="4"/>
              <a:endCxn id="77" idx="0"/>
            </p:cNvCxnSpPr>
            <p:nvPr/>
          </p:nvCxnSpPr>
          <p:spPr>
            <a:xfrm>
              <a:off x="8055100" y="4056557"/>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1A40723-A559-DAD4-B1B9-344765F92ECA}"/>
                </a:ext>
              </a:extLst>
            </p:cNvPr>
            <p:cNvCxnSpPr>
              <a:cxnSpLocks noChangeAspect="1"/>
              <a:stCxn id="72" idx="6"/>
              <a:endCxn id="76" idx="2"/>
            </p:cNvCxnSpPr>
            <p:nvPr/>
          </p:nvCxnSpPr>
          <p:spPr>
            <a:xfrm>
              <a:off x="7475595" y="2431781"/>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46B0B2D-59C3-FD56-EF93-99421AAA0C8F}"/>
                </a:ext>
              </a:extLst>
            </p:cNvPr>
            <p:cNvCxnSpPr>
              <a:cxnSpLocks noChangeAspect="1"/>
              <a:stCxn id="73" idx="6"/>
              <a:endCxn id="77" idx="2"/>
            </p:cNvCxnSpPr>
            <p:nvPr/>
          </p:nvCxnSpPr>
          <p:spPr>
            <a:xfrm>
              <a:off x="7475595" y="4416147"/>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35BCDDF-7684-2F0D-26AC-0ED600390DD4}"/>
                </a:ext>
              </a:extLst>
            </p:cNvPr>
            <p:cNvSpPr/>
            <p:nvPr/>
          </p:nvSpPr>
          <p:spPr>
            <a:xfrm flipH="1" flipV="1">
              <a:off x="6598437" y="1670993"/>
              <a:ext cx="360519" cy="155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p>
          </p:txBody>
        </p:sp>
        <p:sp>
          <p:nvSpPr>
            <p:cNvPr id="113" name="TextBox 112">
              <a:extLst>
                <a:ext uri="{FF2B5EF4-FFF2-40B4-BE49-F238E27FC236}">
                  <a16:creationId xmlns:a16="http://schemas.microsoft.com/office/drawing/2014/main" id="{AF1AB3A6-F356-CC8E-558A-7C8476D056EF}"/>
                </a:ext>
              </a:extLst>
            </p:cNvPr>
            <p:cNvSpPr txBox="1">
              <a:spLocks noChangeAspect="1"/>
            </p:cNvSpPr>
            <p:nvPr/>
          </p:nvSpPr>
          <p:spPr>
            <a:xfrm>
              <a:off x="7067761" y="1368820"/>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i0</a:t>
              </a:r>
            </a:p>
          </p:txBody>
        </p:sp>
        <p:sp>
          <p:nvSpPr>
            <p:cNvPr id="198" name="TextBox 6">
              <a:extLst>
                <a:ext uri="{FF2B5EF4-FFF2-40B4-BE49-F238E27FC236}">
                  <a16:creationId xmlns:a16="http://schemas.microsoft.com/office/drawing/2014/main" id="{949C7CE5-4AA1-E9C7-D4AC-312704085021}"/>
                </a:ext>
              </a:extLst>
            </p:cNvPr>
            <p:cNvSpPr txBox="1">
              <a:spLocks noChangeAspect="1"/>
            </p:cNvSpPr>
            <p:nvPr/>
          </p:nvSpPr>
          <p:spPr>
            <a:xfrm>
              <a:off x="6243711" y="3747704"/>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Commit</a:t>
              </a:r>
              <a:endParaRPr lang="en-TW" sz="1400">
                <a:solidFill>
                  <a:schemeClr val="tx1"/>
                </a:solidFill>
                <a:latin typeface="Consolas" panose="020B0609020204030204" pitchFamily="49" charset="0"/>
                <a:cs typeface="Consolas" panose="020B0609020204030204" pitchFamily="49" charset="0"/>
              </a:endParaRPr>
            </a:p>
          </p:txBody>
        </p:sp>
        <p:sp>
          <p:nvSpPr>
            <p:cNvPr id="199" name="TextBox 6">
              <a:extLst>
                <a:ext uri="{FF2B5EF4-FFF2-40B4-BE49-F238E27FC236}">
                  <a16:creationId xmlns:a16="http://schemas.microsoft.com/office/drawing/2014/main" id="{5C9F1C81-CEC3-314E-28CD-2D76CF90C4F3}"/>
                </a:ext>
              </a:extLst>
            </p:cNvPr>
            <p:cNvSpPr txBox="1">
              <a:spLocks noChangeAspect="1"/>
            </p:cNvSpPr>
            <p:nvPr/>
          </p:nvSpPr>
          <p:spPr>
            <a:xfrm>
              <a:off x="6221706" y="4234758"/>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STB</a:t>
              </a:r>
              <a:endParaRPr lang="en-TW" sz="1400">
                <a:solidFill>
                  <a:schemeClr val="tx1"/>
                </a:solidFill>
                <a:latin typeface="Consolas" panose="020B0609020204030204" pitchFamily="49" charset="0"/>
                <a:cs typeface="Consolas" panose="020B0609020204030204" pitchFamily="49" charset="0"/>
              </a:endParaRPr>
            </a:p>
          </p:txBody>
        </p:sp>
        <p:sp>
          <p:nvSpPr>
            <p:cNvPr id="200" name="TextBox 6">
              <a:extLst>
                <a:ext uri="{FF2B5EF4-FFF2-40B4-BE49-F238E27FC236}">
                  <a16:creationId xmlns:a16="http://schemas.microsoft.com/office/drawing/2014/main" id="{B6313B39-D791-EA42-9180-24322D0ADA94}"/>
                </a:ext>
              </a:extLst>
            </p:cNvPr>
            <p:cNvSpPr txBox="1">
              <a:spLocks noChangeAspect="1"/>
            </p:cNvSpPr>
            <p:nvPr/>
          </p:nvSpPr>
          <p:spPr>
            <a:xfrm>
              <a:off x="6221706" y="4768734"/>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Mem</a:t>
              </a:r>
              <a:endParaRPr lang="en-TW" sz="1400">
                <a:solidFill>
                  <a:schemeClr val="tx1"/>
                </a:solidFill>
                <a:latin typeface="Consolas" panose="020B0609020204030204" pitchFamily="49" charset="0"/>
                <a:cs typeface="Consolas" panose="020B0609020204030204" pitchFamily="49" charset="0"/>
              </a:endParaRPr>
            </a:p>
          </p:txBody>
        </p:sp>
        <p:sp>
          <p:nvSpPr>
            <p:cNvPr id="214" name="Oval 213">
              <a:extLst>
                <a:ext uri="{FF2B5EF4-FFF2-40B4-BE49-F238E27FC236}">
                  <a16:creationId xmlns:a16="http://schemas.microsoft.com/office/drawing/2014/main" id="{F95F9415-CFC0-8F72-673E-27FE3B1782C7}"/>
                </a:ext>
              </a:extLst>
            </p:cNvPr>
            <p:cNvSpPr>
              <a:spLocks noChangeAspect="1"/>
            </p:cNvSpPr>
            <p:nvPr/>
          </p:nvSpPr>
          <p:spPr>
            <a:xfrm>
              <a:off x="7159093" y="2762309"/>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15" name="Oval 214">
              <a:extLst>
                <a:ext uri="{FF2B5EF4-FFF2-40B4-BE49-F238E27FC236}">
                  <a16:creationId xmlns:a16="http://schemas.microsoft.com/office/drawing/2014/main" id="{08D0FBFF-D2E9-1DD4-1C4F-F8C8F2659D54}"/>
                </a:ext>
              </a:extLst>
            </p:cNvPr>
            <p:cNvSpPr>
              <a:spLocks noChangeAspect="1"/>
            </p:cNvSpPr>
            <p:nvPr/>
          </p:nvSpPr>
          <p:spPr>
            <a:xfrm>
              <a:off x="7896849" y="2762309"/>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16" name="Straight Arrow Connector 215">
              <a:extLst>
                <a:ext uri="{FF2B5EF4-FFF2-40B4-BE49-F238E27FC236}">
                  <a16:creationId xmlns:a16="http://schemas.microsoft.com/office/drawing/2014/main" id="{86BF6DA1-E7FD-AB81-D014-4DE21AD02B05}"/>
                </a:ext>
              </a:extLst>
            </p:cNvPr>
            <p:cNvCxnSpPr>
              <a:cxnSpLocks noChangeAspect="1"/>
              <a:stCxn id="214" idx="6"/>
              <a:endCxn id="215" idx="2"/>
            </p:cNvCxnSpPr>
            <p:nvPr/>
          </p:nvCxnSpPr>
          <p:spPr>
            <a:xfrm>
              <a:off x="7475595" y="2919874"/>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D2246FCD-EFCC-2865-8A3C-6955CD536A9A}"/>
                </a:ext>
              </a:extLst>
            </p:cNvPr>
            <p:cNvCxnSpPr>
              <a:cxnSpLocks noChangeAspect="1"/>
              <a:stCxn id="76" idx="4"/>
              <a:endCxn id="215" idx="0"/>
            </p:cNvCxnSpPr>
            <p:nvPr/>
          </p:nvCxnSpPr>
          <p:spPr>
            <a:xfrm>
              <a:off x="8055100" y="2589346"/>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CBB02DC0-7E0E-81D8-90A8-365133E912BB}"/>
                </a:ext>
              </a:extLst>
            </p:cNvPr>
            <p:cNvCxnSpPr>
              <a:cxnSpLocks noChangeAspect="1"/>
              <a:stCxn id="72" idx="4"/>
              <a:endCxn id="214" idx="0"/>
            </p:cNvCxnSpPr>
            <p:nvPr/>
          </p:nvCxnSpPr>
          <p:spPr>
            <a:xfrm>
              <a:off x="7317344" y="2589346"/>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46970E92-FCEA-10AA-0B0D-BCF57FB9BF24}"/>
                </a:ext>
              </a:extLst>
            </p:cNvPr>
            <p:cNvSpPr>
              <a:spLocks noChangeAspect="1"/>
            </p:cNvSpPr>
            <p:nvPr/>
          </p:nvSpPr>
          <p:spPr>
            <a:xfrm>
              <a:off x="7159093" y="325186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40" name="Oval 239">
              <a:extLst>
                <a:ext uri="{FF2B5EF4-FFF2-40B4-BE49-F238E27FC236}">
                  <a16:creationId xmlns:a16="http://schemas.microsoft.com/office/drawing/2014/main" id="{EB33136E-92F7-9BF8-7F10-E5C75EFDF603}"/>
                </a:ext>
              </a:extLst>
            </p:cNvPr>
            <p:cNvSpPr>
              <a:spLocks noChangeAspect="1"/>
            </p:cNvSpPr>
            <p:nvPr/>
          </p:nvSpPr>
          <p:spPr>
            <a:xfrm>
              <a:off x="7896849" y="325186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42" name="Oval 241">
              <a:extLst>
                <a:ext uri="{FF2B5EF4-FFF2-40B4-BE49-F238E27FC236}">
                  <a16:creationId xmlns:a16="http://schemas.microsoft.com/office/drawing/2014/main" id="{4AD3CEEA-B279-7F2D-F41C-42D64963BFC7}"/>
                </a:ext>
              </a:extLst>
            </p:cNvPr>
            <p:cNvSpPr>
              <a:spLocks noChangeAspect="1"/>
            </p:cNvSpPr>
            <p:nvPr/>
          </p:nvSpPr>
          <p:spPr>
            <a:xfrm>
              <a:off x="7159093" y="374142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43" name="Oval 242">
              <a:extLst>
                <a:ext uri="{FF2B5EF4-FFF2-40B4-BE49-F238E27FC236}">
                  <a16:creationId xmlns:a16="http://schemas.microsoft.com/office/drawing/2014/main" id="{A88C3182-74EC-6F6B-B700-47432C3C3745}"/>
                </a:ext>
              </a:extLst>
            </p:cNvPr>
            <p:cNvSpPr>
              <a:spLocks noChangeAspect="1"/>
            </p:cNvSpPr>
            <p:nvPr/>
          </p:nvSpPr>
          <p:spPr>
            <a:xfrm>
              <a:off x="7896849" y="374142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44" name="Straight Arrow Connector 243">
              <a:extLst>
                <a:ext uri="{FF2B5EF4-FFF2-40B4-BE49-F238E27FC236}">
                  <a16:creationId xmlns:a16="http://schemas.microsoft.com/office/drawing/2014/main" id="{34409510-92DB-7FCC-2088-88DDAEEB5244}"/>
                </a:ext>
              </a:extLst>
            </p:cNvPr>
            <p:cNvCxnSpPr>
              <a:cxnSpLocks noChangeAspect="1"/>
              <a:stCxn id="242" idx="6"/>
              <a:endCxn id="243" idx="2"/>
            </p:cNvCxnSpPr>
            <p:nvPr/>
          </p:nvCxnSpPr>
          <p:spPr>
            <a:xfrm>
              <a:off x="7475595" y="3898992"/>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D41685EC-F666-881C-3058-4CEBF3203E02}"/>
                </a:ext>
              </a:extLst>
            </p:cNvPr>
            <p:cNvCxnSpPr>
              <a:cxnSpLocks noChangeAspect="1"/>
              <a:stCxn id="215" idx="4"/>
              <a:endCxn id="240" idx="0"/>
            </p:cNvCxnSpPr>
            <p:nvPr/>
          </p:nvCxnSpPr>
          <p:spPr>
            <a:xfrm>
              <a:off x="8055100" y="3077439"/>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A025AF72-5E81-731B-B964-6CCDD8BD1422}"/>
                </a:ext>
              </a:extLst>
            </p:cNvPr>
            <p:cNvCxnSpPr>
              <a:cxnSpLocks noChangeAspect="1"/>
              <a:stCxn id="214" idx="4"/>
              <a:endCxn id="239" idx="0"/>
            </p:cNvCxnSpPr>
            <p:nvPr/>
          </p:nvCxnSpPr>
          <p:spPr>
            <a:xfrm>
              <a:off x="7317344" y="3077439"/>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F153D395-71F6-5AAD-66DD-334BE213FA53}"/>
                </a:ext>
              </a:extLst>
            </p:cNvPr>
            <p:cNvCxnSpPr>
              <a:cxnSpLocks noChangeAspect="1"/>
              <a:stCxn id="239" idx="4"/>
              <a:endCxn id="242" idx="0"/>
            </p:cNvCxnSpPr>
            <p:nvPr/>
          </p:nvCxnSpPr>
          <p:spPr>
            <a:xfrm>
              <a:off x="7317344" y="3566997"/>
              <a:ext cx="0" cy="17443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E72B83CF-C9DE-8883-C2BC-2B5D843D2D29}"/>
                </a:ext>
              </a:extLst>
            </p:cNvPr>
            <p:cNvCxnSpPr>
              <a:cxnSpLocks noChangeAspect="1"/>
              <a:stCxn id="240" idx="4"/>
              <a:endCxn id="243" idx="0"/>
            </p:cNvCxnSpPr>
            <p:nvPr/>
          </p:nvCxnSpPr>
          <p:spPr>
            <a:xfrm>
              <a:off x="8055100" y="3566997"/>
              <a:ext cx="0" cy="17443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62" name="Oval 261">
              <a:extLst>
                <a:ext uri="{FF2B5EF4-FFF2-40B4-BE49-F238E27FC236}">
                  <a16:creationId xmlns:a16="http://schemas.microsoft.com/office/drawing/2014/main" id="{7788683E-EDDD-FBD6-F731-37B55165B9EA}"/>
                </a:ext>
              </a:extLst>
            </p:cNvPr>
            <p:cNvSpPr>
              <a:spLocks noChangeAspect="1"/>
            </p:cNvSpPr>
            <p:nvPr/>
          </p:nvSpPr>
          <p:spPr>
            <a:xfrm>
              <a:off x="7159093" y="477573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63" name="Oval 262">
              <a:extLst>
                <a:ext uri="{FF2B5EF4-FFF2-40B4-BE49-F238E27FC236}">
                  <a16:creationId xmlns:a16="http://schemas.microsoft.com/office/drawing/2014/main" id="{93675B7E-83FC-C23D-4D4B-2BC11A2C71D5}"/>
                </a:ext>
              </a:extLst>
            </p:cNvPr>
            <p:cNvSpPr>
              <a:spLocks noChangeAspect="1"/>
            </p:cNvSpPr>
            <p:nvPr/>
          </p:nvSpPr>
          <p:spPr>
            <a:xfrm>
              <a:off x="7896849" y="477573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64" name="Straight Arrow Connector 263">
              <a:extLst>
                <a:ext uri="{FF2B5EF4-FFF2-40B4-BE49-F238E27FC236}">
                  <a16:creationId xmlns:a16="http://schemas.microsoft.com/office/drawing/2014/main" id="{D9C97972-1C20-6F3D-8F5E-7FAACB6577DA}"/>
                </a:ext>
              </a:extLst>
            </p:cNvPr>
            <p:cNvCxnSpPr>
              <a:cxnSpLocks noChangeAspect="1"/>
              <a:endCxn id="262" idx="0"/>
            </p:cNvCxnSpPr>
            <p:nvPr/>
          </p:nvCxnSpPr>
          <p:spPr>
            <a:xfrm>
              <a:off x="7317344" y="4573712"/>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AA4A1C3F-77B1-1F67-EB4B-E62292262838}"/>
                </a:ext>
              </a:extLst>
            </p:cNvPr>
            <p:cNvCxnSpPr>
              <a:cxnSpLocks noChangeAspect="1"/>
              <a:endCxn id="263" idx="0"/>
            </p:cNvCxnSpPr>
            <p:nvPr/>
          </p:nvCxnSpPr>
          <p:spPr>
            <a:xfrm>
              <a:off x="8055100" y="4573712"/>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67" name="TextBox 266">
              <a:extLst>
                <a:ext uri="{FF2B5EF4-FFF2-40B4-BE49-F238E27FC236}">
                  <a16:creationId xmlns:a16="http://schemas.microsoft.com/office/drawing/2014/main" id="{55E8A938-AAA2-14E7-28A0-08DA35DD8B33}"/>
                </a:ext>
              </a:extLst>
            </p:cNvPr>
            <p:cNvSpPr txBox="1">
              <a:spLocks noChangeAspect="1"/>
            </p:cNvSpPr>
            <p:nvPr/>
          </p:nvSpPr>
          <p:spPr>
            <a:xfrm>
              <a:off x="9199176" y="1350158"/>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i3</a:t>
              </a:r>
            </a:p>
          </p:txBody>
        </p:sp>
        <p:sp>
          <p:nvSpPr>
            <p:cNvPr id="268" name="TextBox 267">
              <a:extLst>
                <a:ext uri="{FF2B5EF4-FFF2-40B4-BE49-F238E27FC236}">
                  <a16:creationId xmlns:a16="http://schemas.microsoft.com/office/drawing/2014/main" id="{A786C570-E8E7-0A97-E49B-77DD4BA51BBB}"/>
                </a:ext>
              </a:extLst>
            </p:cNvPr>
            <p:cNvSpPr txBox="1"/>
            <p:nvPr/>
          </p:nvSpPr>
          <p:spPr>
            <a:xfrm>
              <a:off x="8923954" y="1605829"/>
              <a:ext cx="383438" cy="307777"/>
            </a:xfrm>
            <a:prstGeom prst="rect">
              <a:avLst/>
            </a:prstGeom>
            <a:noFill/>
          </p:spPr>
          <p:txBody>
            <a:bodyPr wrap="none" rtlCol="0">
              <a:spAutoFit/>
            </a:bodyPr>
            <a:lstStyle/>
            <a:p>
              <a:r>
                <a:rPr lang="en-TW" sz="1400">
                  <a:solidFill>
                    <a:schemeClr val="tx1"/>
                  </a:solidFill>
                  <a:latin typeface="Consolas" panose="020B0609020204030204" pitchFamily="49" charset="0"/>
                  <a:cs typeface="Consolas" panose="020B0609020204030204" pitchFamily="49" charset="0"/>
                </a:rPr>
                <a:t>PO</a:t>
              </a:r>
            </a:p>
          </p:txBody>
        </p:sp>
        <p:sp>
          <p:nvSpPr>
            <p:cNvPr id="269" name="TextBox 268">
              <a:extLst>
                <a:ext uri="{FF2B5EF4-FFF2-40B4-BE49-F238E27FC236}">
                  <a16:creationId xmlns:a16="http://schemas.microsoft.com/office/drawing/2014/main" id="{66FE281A-AE0C-AEBA-D0D3-BC1ADFB65277}"/>
                </a:ext>
              </a:extLst>
            </p:cNvPr>
            <p:cNvSpPr txBox="1">
              <a:spLocks noChangeAspect="1"/>
            </p:cNvSpPr>
            <p:nvPr/>
          </p:nvSpPr>
          <p:spPr>
            <a:xfrm>
              <a:off x="8584792" y="1176837"/>
              <a:ext cx="1074154"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C1</a:t>
              </a:r>
            </a:p>
          </p:txBody>
        </p:sp>
        <p:sp>
          <p:nvSpPr>
            <p:cNvPr id="270" name="Oval 269">
              <a:extLst>
                <a:ext uri="{FF2B5EF4-FFF2-40B4-BE49-F238E27FC236}">
                  <a16:creationId xmlns:a16="http://schemas.microsoft.com/office/drawing/2014/main" id="{2E7DE788-18AE-8F40-FF5E-7605D1AE4FE6}"/>
                </a:ext>
              </a:extLst>
            </p:cNvPr>
            <p:cNvSpPr>
              <a:spLocks noChangeAspect="1"/>
            </p:cNvSpPr>
            <p:nvPr/>
          </p:nvSpPr>
          <p:spPr>
            <a:xfrm>
              <a:off x="8598365" y="1768769"/>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71" name="Straight Arrow Connector 270">
              <a:extLst>
                <a:ext uri="{FF2B5EF4-FFF2-40B4-BE49-F238E27FC236}">
                  <a16:creationId xmlns:a16="http://schemas.microsoft.com/office/drawing/2014/main" id="{337B31EC-4608-B166-0320-E47AA6E43F1A}"/>
                </a:ext>
              </a:extLst>
            </p:cNvPr>
            <p:cNvCxnSpPr>
              <a:cxnSpLocks noChangeAspect="1"/>
              <a:stCxn id="270" idx="4"/>
              <a:endCxn id="272" idx="0"/>
            </p:cNvCxnSpPr>
            <p:nvPr/>
          </p:nvCxnSpPr>
          <p:spPr>
            <a:xfrm>
              <a:off x="8756616" y="2083899"/>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2" name="Oval 271">
              <a:extLst>
                <a:ext uri="{FF2B5EF4-FFF2-40B4-BE49-F238E27FC236}">
                  <a16:creationId xmlns:a16="http://schemas.microsoft.com/office/drawing/2014/main" id="{B8A7013A-16E1-14F5-C0A7-55528A38FB67}"/>
                </a:ext>
              </a:extLst>
            </p:cNvPr>
            <p:cNvSpPr>
              <a:spLocks noChangeAspect="1"/>
            </p:cNvSpPr>
            <p:nvPr/>
          </p:nvSpPr>
          <p:spPr>
            <a:xfrm>
              <a:off x="8598365" y="2264885"/>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74" name="Oval 273">
              <a:extLst>
                <a:ext uri="{FF2B5EF4-FFF2-40B4-BE49-F238E27FC236}">
                  <a16:creationId xmlns:a16="http://schemas.microsoft.com/office/drawing/2014/main" id="{F19719FA-B999-93FC-83D0-835EF1E380DE}"/>
                </a:ext>
              </a:extLst>
            </p:cNvPr>
            <p:cNvSpPr>
              <a:spLocks noChangeAspect="1"/>
            </p:cNvSpPr>
            <p:nvPr/>
          </p:nvSpPr>
          <p:spPr>
            <a:xfrm>
              <a:off x="9318365" y="1768769"/>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75" name="Straight Arrow Connector 274">
              <a:extLst>
                <a:ext uri="{FF2B5EF4-FFF2-40B4-BE49-F238E27FC236}">
                  <a16:creationId xmlns:a16="http://schemas.microsoft.com/office/drawing/2014/main" id="{EEF56DBF-2ABA-BC44-0795-77EB27B2B7E7}"/>
                </a:ext>
              </a:extLst>
            </p:cNvPr>
            <p:cNvCxnSpPr>
              <a:cxnSpLocks noChangeAspect="1"/>
              <a:stCxn id="274" idx="4"/>
              <a:endCxn id="276" idx="0"/>
            </p:cNvCxnSpPr>
            <p:nvPr/>
          </p:nvCxnSpPr>
          <p:spPr>
            <a:xfrm>
              <a:off x="9476616" y="2083899"/>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6" name="Oval 275">
              <a:extLst>
                <a:ext uri="{FF2B5EF4-FFF2-40B4-BE49-F238E27FC236}">
                  <a16:creationId xmlns:a16="http://schemas.microsoft.com/office/drawing/2014/main" id="{88994AC2-D74A-A31C-57D4-847D18C273B6}"/>
                </a:ext>
              </a:extLst>
            </p:cNvPr>
            <p:cNvSpPr>
              <a:spLocks noChangeAspect="1"/>
            </p:cNvSpPr>
            <p:nvPr/>
          </p:nvSpPr>
          <p:spPr>
            <a:xfrm>
              <a:off x="9318365" y="2264885"/>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78" name="Straight Arrow Connector 277">
              <a:extLst>
                <a:ext uri="{FF2B5EF4-FFF2-40B4-BE49-F238E27FC236}">
                  <a16:creationId xmlns:a16="http://schemas.microsoft.com/office/drawing/2014/main" id="{E7FAA1C2-8988-27FF-616D-CDEC39752357}"/>
                </a:ext>
              </a:extLst>
            </p:cNvPr>
            <p:cNvCxnSpPr>
              <a:cxnSpLocks noChangeAspect="1"/>
              <a:stCxn id="270" idx="6"/>
              <a:endCxn id="274" idx="2"/>
            </p:cNvCxnSpPr>
            <p:nvPr/>
          </p:nvCxnSpPr>
          <p:spPr>
            <a:xfrm>
              <a:off x="8914867" y="1926334"/>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AEBC7C8C-06D9-694E-FAD8-5D93CA0D58CD}"/>
                </a:ext>
              </a:extLst>
            </p:cNvPr>
            <p:cNvCxnSpPr>
              <a:cxnSpLocks noChangeAspect="1"/>
              <a:stCxn id="272" idx="6"/>
              <a:endCxn id="276" idx="2"/>
            </p:cNvCxnSpPr>
            <p:nvPr/>
          </p:nvCxnSpPr>
          <p:spPr>
            <a:xfrm>
              <a:off x="8914867" y="2422450"/>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C14BFFAF-BC2C-9DE7-C12A-C71967DBB8BD}"/>
                </a:ext>
              </a:extLst>
            </p:cNvPr>
            <p:cNvSpPr txBox="1">
              <a:spLocks noChangeAspect="1"/>
            </p:cNvSpPr>
            <p:nvPr/>
          </p:nvSpPr>
          <p:spPr>
            <a:xfrm>
              <a:off x="8507033" y="1359489"/>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i2</a:t>
              </a:r>
            </a:p>
          </p:txBody>
        </p:sp>
        <p:sp>
          <p:nvSpPr>
            <p:cNvPr id="284" name="Oval 283">
              <a:extLst>
                <a:ext uri="{FF2B5EF4-FFF2-40B4-BE49-F238E27FC236}">
                  <a16:creationId xmlns:a16="http://schemas.microsoft.com/office/drawing/2014/main" id="{32D3C537-EAA6-6713-6CD6-02E67C431607}"/>
                </a:ext>
              </a:extLst>
            </p:cNvPr>
            <p:cNvSpPr>
              <a:spLocks noChangeAspect="1"/>
            </p:cNvSpPr>
            <p:nvPr/>
          </p:nvSpPr>
          <p:spPr>
            <a:xfrm>
              <a:off x="8598365" y="2752978"/>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85" name="Oval 284">
              <a:extLst>
                <a:ext uri="{FF2B5EF4-FFF2-40B4-BE49-F238E27FC236}">
                  <a16:creationId xmlns:a16="http://schemas.microsoft.com/office/drawing/2014/main" id="{7626FFD4-2F2D-747C-B13E-28CAA80AF103}"/>
                </a:ext>
              </a:extLst>
            </p:cNvPr>
            <p:cNvSpPr>
              <a:spLocks noChangeAspect="1"/>
            </p:cNvSpPr>
            <p:nvPr/>
          </p:nvSpPr>
          <p:spPr>
            <a:xfrm>
              <a:off x="9318365" y="2752978"/>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86" name="Straight Arrow Connector 285">
              <a:extLst>
                <a:ext uri="{FF2B5EF4-FFF2-40B4-BE49-F238E27FC236}">
                  <a16:creationId xmlns:a16="http://schemas.microsoft.com/office/drawing/2014/main" id="{48026A03-76C9-3F10-8B40-00875BB0197A}"/>
                </a:ext>
              </a:extLst>
            </p:cNvPr>
            <p:cNvCxnSpPr>
              <a:cxnSpLocks noChangeAspect="1"/>
              <a:stCxn id="284" idx="6"/>
              <a:endCxn id="285" idx="2"/>
            </p:cNvCxnSpPr>
            <p:nvPr/>
          </p:nvCxnSpPr>
          <p:spPr>
            <a:xfrm>
              <a:off x="8914867" y="2910543"/>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9BB62A-FA95-CFEF-E134-58566E66AEC5}"/>
                </a:ext>
              </a:extLst>
            </p:cNvPr>
            <p:cNvCxnSpPr>
              <a:cxnSpLocks noChangeAspect="1"/>
              <a:stCxn id="276" idx="4"/>
              <a:endCxn id="285" idx="0"/>
            </p:cNvCxnSpPr>
            <p:nvPr/>
          </p:nvCxnSpPr>
          <p:spPr>
            <a:xfrm>
              <a:off x="9476616" y="2580015"/>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7E281A2C-6388-8A82-AB1E-11476EC983E4}"/>
                </a:ext>
              </a:extLst>
            </p:cNvPr>
            <p:cNvCxnSpPr>
              <a:cxnSpLocks noChangeAspect="1"/>
              <a:stCxn id="272" idx="4"/>
              <a:endCxn id="284" idx="0"/>
            </p:cNvCxnSpPr>
            <p:nvPr/>
          </p:nvCxnSpPr>
          <p:spPr>
            <a:xfrm>
              <a:off x="8756616" y="2580015"/>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89" name="Oval 288">
              <a:extLst>
                <a:ext uri="{FF2B5EF4-FFF2-40B4-BE49-F238E27FC236}">
                  <a16:creationId xmlns:a16="http://schemas.microsoft.com/office/drawing/2014/main" id="{686A4717-1735-169E-3C4D-2190969C735D}"/>
                </a:ext>
              </a:extLst>
            </p:cNvPr>
            <p:cNvSpPr>
              <a:spLocks noChangeAspect="1"/>
            </p:cNvSpPr>
            <p:nvPr/>
          </p:nvSpPr>
          <p:spPr>
            <a:xfrm>
              <a:off x="8598365" y="324253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90" name="Oval 289">
              <a:extLst>
                <a:ext uri="{FF2B5EF4-FFF2-40B4-BE49-F238E27FC236}">
                  <a16:creationId xmlns:a16="http://schemas.microsoft.com/office/drawing/2014/main" id="{DAC9ED5F-6120-727D-2497-F5B9D9C8EE51}"/>
                </a:ext>
              </a:extLst>
            </p:cNvPr>
            <p:cNvSpPr>
              <a:spLocks noChangeAspect="1"/>
            </p:cNvSpPr>
            <p:nvPr/>
          </p:nvSpPr>
          <p:spPr>
            <a:xfrm>
              <a:off x="9318365" y="324253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91" name="Straight Arrow Connector 290">
              <a:extLst>
                <a:ext uri="{FF2B5EF4-FFF2-40B4-BE49-F238E27FC236}">
                  <a16:creationId xmlns:a16="http://schemas.microsoft.com/office/drawing/2014/main" id="{4FEB284B-7E5F-50FD-85F6-46860EFC4361}"/>
                </a:ext>
              </a:extLst>
            </p:cNvPr>
            <p:cNvCxnSpPr>
              <a:cxnSpLocks noChangeAspect="1"/>
              <a:stCxn id="292" idx="6"/>
              <a:endCxn id="293" idx="2"/>
            </p:cNvCxnSpPr>
            <p:nvPr/>
          </p:nvCxnSpPr>
          <p:spPr>
            <a:xfrm>
              <a:off x="8914867" y="3889661"/>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2" name="Oval 291">
              <a:extLst>
                <a:ext uri="{FF2B5EF4-FFF2-40B4-BE49-F238E27FC236}">
                  <a16:creationId xmlns:a16="http://schemas.microsoft.com/office/drawing/2014/main" id="{BE1A4ECD-82FA-4678-A46C-1029C3A455B4}"/>
                </a:ext>
              </a:extLst>
            </p:cNvPr>
            <p:cNvSpPr>
              <a:spLocks noChangeAspect="1"/>
            </p:cNvSpPr>
            <p:nvPr/>
          </p:nvSpPr>
          <p:spPr>
            <a:xfrm>
              <a:off x="8598365" y="373209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93" name="Oval 292">
              <a:extLst>
                <a:ext uri="{FF2B5EF4-FFF2-40B4-BE49-F238E27FC236}">
                  <a16:creationId xmlns:a16="http://schemas.microsoft.com/office/drawing/2014/main" id="{0A5F2D4D-972F-104D-512A-CF1A2BAADB70}"/>
                </a:ext>
              </a:extLst>
            </p:cNvPr>
            <p:cNvSpPr>
              <a:spLocks noChangeAspect="1"/>
            </p:cNvSpPr>
            <p:nvPr/>
          </p:nvSpPr>
          <p:spPr>
            <a:xfrm>
              <a:off x="9318365" y="373209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94" name="Straight Arrow Connector 293">
              <a:extLst>
                <a:ext uri="{FF2B5EF4-FFF2-40B4-BE49-F238E27FC236}">
                  <a16:creationId xmlns:a16="http://schemas.microsoft.com/office/drawing/2014/main" id="{EA7B9F27-98DC-0C89-4870-E8BAE0900C41}"/>
                </a:ext>
              </a:extLst>
            </p:cNvPr>
            <p:cNvCxnSpPr>
              <a:cxnSpLocks noChangeAspect="1"/>
              <a:stCxn id="263" idx="6"/>
              <a:endCxn id="289" idx="3"/>
            </p:cNvCxnSpPr>
            <p:nvPr/>
          </p:nvCxnSpPr>
          <p:spPr>
            <a:xfrm flipV="1">
              <a:off x="8213351" y="3511516"/>
              <a:ext cx="431365" cy="14217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5F9220DE-DE05-7C76-9AE7-29D8DFE89149}"/>
                </a:ext>
              </a:extLst>
            </p:cNvPr>
            <p:cNvCxnSpPr>
              <a:cxnSpLocks noChangeAspect="1"/>
              <a:stCxn id="285" idx="4"/>
              <a:endCxn id="290" idx="0"/>
            </p:cNvCxnSpPr>
            <p:nvPr/>
          </p:nvCxnSpPr>
          <p:spPr>
            <a:xfrm>
              <a:off x="9476616" y="3068108"/>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F9F7234F-7A8A-5FBD-23B6-88425A9AA1D7}"/>
                </a:ext>
              </a:extLst>
            </p:cNvPr>
            <p:cNvCxnSpPr>
              <a:cxnSpLocks noChangeAspect="1"/>
              <a:stCxn id="284" idx="4"/>
              <a:endCxn id="289" idx="0"/>
            </p:cNvCxnSpPr>
            <p:nvPr/>
          </p:nvCxnSpPr>
          <p:spPr>
            <a:xfrm>
              <a:off x="8756616" y="3068108"/>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D23CDA20-692E-F973-B9AC-88577B3D5B2E}"/>
                </a:ext>
              </a:extLst>
            </p:cNvPr>
            <p:cNvCxnSpPr>
              <a:cxnSpLocks noChangeAspect="1"/>
              <a:stCxn id="290" idx="4"/>
              <a:endCxn id="293" idx="0"/>
            </p:cNvCxnSpPr>
            <p:nvPr/>
          </p:nvCxnSpPr>
          <p:spPr>
            <a:xfrm>
              <a:off x="9476616" y="3557666"/>
              <a:ext cx="0" cy="17443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12" name="Curved Connector 311">
              <a:extLst>
                <a:ext uri="{FF2B5EF4-FFF2-40B4-BE49-F238E27FC236}">
                  <a16:creationId xmlns:a16="http://schemas.microsoft.com/office/drawing/2014/main" id="{471B4527-DAF9-15A2-64DB-19A7DFFA0DB3}"/>
                </a:ext>
              </a:extLst>
            </p:cNvPr>
            <p:cNvCxnSpPr>
              <a:cxnSpLocks/>
              <a:stCxn id="290" idx="3"/>
              <a:endCxn id="262" idx="7"/>
            </p:cNvCxnSpPr>
            <p:nvPr/>
          </p:nvCxnSpPr>
          <p:spPr>
            <a:xfrm rot="5400000">
              <a:off x="7741795" y="3198965"/>
              <a:ext cx="1310371" cy="1935472"/>
            </a:xfrm>
            <a:prstGeom prst="curvedConnector3">
              <a:avLst>
                <a:gd name="adj1" fmla="val 4051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99369D66-8A3E-CB17-F22F-43469F9D9955}"/>
              </a:ext>
            </a:extLst>
          </p:cNvPr>
          <p:cNvGrpSpPr/>
          <p:nvPr/>
        </p:nvGrpSpPr>
        <p:grpSpPr>
          <a:xfrm>
            <a:off x="6003736" y="995191"/>
            <a:ext cx="3478558" cy="3914030"/>
            <a:chOff x="11847624" y="769056"/>
            <a:chExt cx="3478558" cy="3914030"/>
          </a:xfrm>
        </p:grpSpPr>
        <p:sp>
          <p:nvSpPr>
            <p:cNvPr id="16" name="TextBox 6">
              <a:extLst>
                <a:ext uri="{FF2B5EF4-FFF2-40B4-BE49-F238E27FC236}">
                  <a16:creationId xmlns:a16="http://schemas.microsoft.com/office/drawing/2014/main" id="{4BB9B082-ECA6-BA41-03BF-54178DFC010B}"/>
                </a:ext>
              </a:extLst>
            </p:cNvPr>
            <p:cNvSpPr txBox="1">
              <a:spLocks noChangeAspect="1"/>
            </p:cNvSpPr>
            <p:nvPr/>
          </p:nvSpPr>
          <p:spPr>
            <a:xfrm>
              <a:off x="11847624" y="1866367"/>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ID</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17738F25-4CA8-F12A-9684-FD6573BB8337}"/>
                </a:ext>
              </a:extLst>
            </p:cNvPr>
            <p:cNvSpPr txBox="1">
              <a:spLocks noChangeAspect="1"/>
            </p:cNvSpPr>
            <p:nvPr/>
          </p:nvSpPr>
          <p:spPr>
            <a:xfrm>
              <a:off x="11940477" y="2365705"/>
              <a:ext cx="7389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Issue</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5E9993BC-EA2B-6855-A921-A0F1BEBF7062}"/>
                </a:ext>
              </a:extLst>
            </p:cNvPr>
            <p:cNvSpPr txBox="1">
              <a:spLocks noChangeAspect="1"/>
            </p:cNvSpPr>
            <p:nvPr/>
          </p:nvSpPr>
          <p:spPr>
            <a:xfrm>
              <a:off x="12184917" y="1401932"/>
              <a:ext cx="491836"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IF</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BD3BE9EA-165B-026F-A96C-9E7017295303}"/>
                </a:ext>
              </a:extLst>
            </p:cNvPr>
            <p:cNvSpPr txBox="1"/>
            <p:nvPr/>
          </p:nvSpPr>
          <p:spPr>
            <a:xfrm>
              <a:off x="13110600" y="1207379"/>
              <a:ext cx="383438" cy="307777"/>
            </a:xfrm>
            <a:prstGeom prst="rect">
              <a:avLst/>
            </a:prstGeom>
            <a:solidFill>
              <a:schemeClr val="bg1"/>
            </a:solidFill>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PO</a:t>
              </a:r>
            </a:p>
          </p:txBody>
        </p:sp>
        <p:sp>
          <p:nvSpPr>
            <p:cNvPr id="26" name="TextBox 25">
              <a:extLst>
                <a:ext uri="{FF2B5EF4-FFF2-40B4-BE49-F238E27FC236}">
                  <a16:creationId xmlns:a16="http://schemas.microsoft.com/office/drawing/2014/main" id="{056115DE-D672-D146-3740-6DD8DB1BBB43}"/>
                </a:ext>
              </a:extLst>
            </p:cNvPr>
            <p:cNvSpPr txBox="1">
              <a:spLocks noChangeAspect="1"/>
            </p:cNvSpPr>
            <p:nvPr/>
          </p:nvSpPr>
          <p:spPr>
            <a:xfrm>
              <a:off x="12771438" y="778387"/>
              <a:ext cx="1074154"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C0</a:t>
              </a:r>
            </a:p>
          </p:txBody>
        </p:sp>
        <p:sp>
          <p:nvSpPr>
            <p:cNvPr id="27" name="TextBox 6">
              <a:extLst>
                <a:ext uri="{FF2B5EF4-FFF2-40B4-BE49-F238E27FC236}">
                  <a16:creationId xmlns:a16="http://schemas.microsoft.com/office/drawing/2014/main" id="{08149A72-C804-499C-6BDC-B3E106F4E2DC}"/>
                </a:ext>
              </a:extLst>
            </p:cNvPr>
            <p:cNvSpPr txBox="1">
              <a:spLocks noChangeAspect="1"/>
            </p:cNvSpPr>
            <p:nvPr/>
          </p:nvSpPr>
          <p:spPr>
            <a:xfrm>
              <a:off x="11849490" y="2861321"/>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EX</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F567515C-2241-26BC-A36F-72F66F485E97}"/>
                </a:ext>
              </a:extLst>
            </p:cNvPr>
            <p:cNvSpPr>
              <a:spLocks noChangeAspect="1"/>
            </p:cNvSpPr>
            <p:nvPr/>
          </p:nvSpPr>
          <p:spPr>
            <a:xfrm>
              <a:off x="12785011" y="1370319"/>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0" name="Straight Arrow Connector 29">
              <a:extLst>
                <a:ext uri="{FF2B5EF4-FFF2-40B4-BE49-F238E27FC236}">
                  <a16:creationId xmlns:a16="http://schemas.microsoft.com/office/drawing/2014/main" id="{619D2E90-15FD-2ABC-08FA-B6AD49A5BF04}"/>
                </a:ext>
              </a:extLst>
            </p:cNvPr>
            <p:cNvCxnSpPr>
              <a:cxnSpLocks noChangeAspect="1"/>
              <a:stCxn id="29" idx="4"/>
              <a:endCxn id="31" idx="0"/>
            </p:cNvCxnSpPr>
            <p:nvPr/>
          </p:nvCxnSpPr>
          <p:spPr>
            <a:xfrm>
              <a:off x="12943262" y="1685449"/>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996213F-B212-2254-1428-962ABB4154F4}"/>
                </a:ext>
              </a:extLst>
            </p:cNvPr>
            <p:cNvSpPr>
              <a:spLocks noChangeAspect="1"/>
            </p:cNvSpPr>
            <p:nvPr/>
          </p:nvSpPr>
          <p:spPr>
            <a:xfrm>
              <a:off x="12785011" y="186643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2" name="Oval 31">
              <a:extLst>
                <a:ext uri="{FF2B5EF4-FFF2-40B4-BE49-F238E27FC236}">
                  <a16:creationId xmlns:a16="http://schemas.microsoft.com/office/drawing/2014/main" id="{1FFB230A-157F-BDA0-D746-3006729C2D1D}"/>
                </a:ext>
              </a:extLst>
            </p:cNvPr>
            <p:cNvSpPr>
              <a:spLocks noChangeAspect="1"/>
            </p:cNvSpPr>
            <p:nvPr/>
          </p:nvSpPr>
          <p:spPr>
            <a:xfrm>
              <a:off x="12785011" y="3850801"/>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3" name="Oval 32">
              <a:extLst>
                <a:ext uri="{FF2B5EF4-FFF2-40B4-BE49-F238E27FC236}">
                  <a16:creationId xmlns:a16="http://schemas.microsoft.com/office/drawing/2014/main" id="{F54BF299-9CC1-24BC-8AE4-65DEE53D0389}"/>
                </a:ext>
              </a:extLst>
            </p:cNvPr>
            <p:cNvSpPr>
              <a:spLocks noChangeAspect="1"/>
            </p:cNvSpPr>
            <p:nvPr/>
          </p:nvSpPr>
          <p:spPr>
            <a:xfrm>
              <a:off x="13522767" y="1370319"/>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4" name="Straight Arrow Connector 33">
              <a:extLst>
                <a:ext uri="{FF2B5EF4-FFF2-40B4-BE49-F238E27FC236}">
                  <a16:creationId xmlns:a16="http://schemas.microsoft.com/office/drawing/2014/main" id="{7E1CCDF7-29A7-8B77-3C77-C262EB1528F9}"/>
                </a:ext>
              </a:extLst>
            </p:cNvPr>
            <p:cNvCxnSpPr>
              <a:cxnSpLocks noChangeAspect="1"/>
              <a:stCxn id="33" idx="4"/>
              <a:endCxn id="38" idx="0"/>
            </p:cNvCxnSpPr>
            <p:nvPr/>
          </p:nvCxnSpPr>
          <p:spPr>
            <a:xfrm>
              <a:off x="13681018" y="1685449"/>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114F063-789B-AA29-F190-7671227B33AF}"/>
                </a:ext>
              </a:extLst>
            </p:cNvPr>
            <p:cNvSpPr>
              <a:spLocks noChangeAspect="1"/>
            </p:cNvSpPr>
            <p:nvPr/>
          </p:nvSpPr>
          <p:spPr>
            <a:xfrm>
              <a:off x="13522767" y="186643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9" name="Oval 38">
              <a:extLst>
                <a:ext uri="{FF2B5EF4-FFF2-40B4-BE49-F238E27FC236}">
                  <a16:creationId xmlns:a16="http://schemas.microsoft.com/office/drawing/2014/main" id="{49FC048B-CEA7-F73A-D9EB-358AE9A2EB74}"/>
                </a:ext>
              </a:extLst>
            </p:cNvPr>
            <p:cNvSpPr>
              <a:spLocks noChangeAspect="1"/>
            </p:cNvSpPr>
            <p:nvPr/>
          </p:nvSpPr>
          <p:spPr>
            <a:xfrm>
              <a:off x="13522767" y="3850801"/>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46" name="Straight Arrow Connector 45">
              <a:extLst>
                <a:ext uri="{FF2B5EF4-FFF2-40B4-BE49-F238E27FC236}">
                  <a16:creationId xmlns:a16="http://schemas.microsoft.com/office/drawing/2014/main" id="{74B06AC5-7216-36B0-8A21-7AE50ABC4272}"/>
                </a:ext>
              </a:extLst>
            </p:cNvPr>
            <p:cNvCxnSpPr>
              <a:cxnSpLocks noChangeAspect="1"/>
              <a:stCxn id="62" idx="4"/>
              <a:endCxn id="32" idx="0"/>
            </p:cNvCxnSpPr>
            <p:nvPr/>
          </p:nvCxnSpPr>
          <p:spPr>
            <a:xfrm>
              <a:off x="12943262" y="3648776"/>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B8CE27E-2E99-BE44-E8E8-65E9E992F237}"/>
                </a:ext>
              </a:extLst>
            </p:cNvPr>
            <p:cNvCxnSpPr>
              <a:cxnSpLocks noChangeAspect="1"/>
              <a:stCxn id="63" idx="4"/>
              <a:endCxn id="39" idx="0"/>
            </p:cNvCxnSpPr>
            <p:nvPr/>
          </p:nvCxnSpPr>
          <p:spPr>
            <a:xfrm>
              <a:off x="13681018" y="3648776"/>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4A9658C-E914-DE79-A136-F046F43FFB13}"/>
                </a:ext>
              </a:extLst>
            </p:cNvPr>
            <p:cNvCxnSpPr>
              <a:cxnSpLocks noChangeAspect="1"/>
              <a:stCxn id="31" idx="6"/>
              <a:endCxn id="38" idx="2"/>
            </p:cNvCxnSpPr>
            <p:nvPr/>
          </p:nvCxnSpPr>
          <p:spPr>
            <a:xfrm>
              <a:off x="13101513" y="2024000"/>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7975938-C6BB-C811-DEBC-0A260BF3EDBF}"/>
                </a:ext>
              </a:extLst>
            </p:cNvPr>
            <p:cNvCxnSpPr>
              <a:cxnSpLocks noChangeAspect="1"/>
              <a:stCxn id="32" idx="6"/>
              <a:endCxn id="39" idx="2"/>
            </p:cNvCxnSpPr>
            <p:nvPr/>
          </p:nvCxnSpPr>
          <p:spPr>
            <a:xfrm>
              <a:off x="13101513" y="4008366"/>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B18E186-4AB0-61E9-EEA2-CEA2081679D3}"/>
                </a:ext>
              </a:extLst>
            </p:cNvPr>
            <p:cNvSpPr/>
            <p:nvPr/>
          </p:nvSpPr>
          <p:spPr>
            <a:xfrm flipH="1" flipV="1">
              <a:off x="12224355" y="1263212"/>
              <a:ext cx="360519" cy="155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lumMod val="75000"/>
                  </a:schemeClr>
                </a:solidFill>
              </a:endParaRPr>
            </a:p>
          </p:txBody>
        </p:sp>
        <p:sp>
          <p:nvSpPr>
            <p:cNvPr id="52" name="TextBox 6">
              <a:extLst>
                <a:ext uri="{FF2B5EF4-FFF2-40B4-BE49-F238E27FC236}">
                  <a16:creationId xmlns:a16="http://schemas.microsoft.com/office/drawing/2014/main" id="{62437C99-1429-A8D7-113B-F56F8944E54F}"/>
                </a:ext>
              </a:extLst>
            </p:cNvPr>
            <p:cNvSpPr txBox="1">
              <a:spLocks noChangeAspect="1"/>
            </p:cNvSpPr>
            <p:nvPr/>
          </p:nvSpPr>
          <p:spPr>
            <a:xfrm>
              <a:off x="11869629" y="3339923"/>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Commit</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53" name="TextBox 6">
              <a:extLst>
                <a:ext uri="{FF2B5EF4-FFF2-40B4-BE49-F238E27FC236}">
                  <a16:creationId xmlns:a16="http://schemas.microsoft.com/office/drawing/2014/main" id="{F41BCE7E-5824-C315-3EE9-959C087B8900}"/>
                </a:ext>
              </a:extLst>
            </p:cNvPr>
            <p:cNvSpPr txBox="1">
              <a:spLocks noChangeAspect="1"/>
            </p:cNvSpPr>
            <p:nvPr/>
          </p:nvSpPr>
          <p:spPr>
            <a:xfrm>
              <a:off x="11847624" y="3826977"/>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STB</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54" name="TextBox 6">
              <a:extLst>
                <a:ext uri="{FF2B5EF4-FFF2-40B4-BE49-F238E27FC236}">
                  <a16:creationId xmlns:a16="http://schemas.microsoft.com/office/drawing/2014/main" id="{3E9C3A8F-19A8-2486-E996-034383ED6D63}"/>
                </a:ext>
              </a:extLst>
            </p:cNvPr>
            <p:cNvSpPr txBox="1">
              <a:spLocks noChangeAspect="1"/>
            </p:cNvSpPr>
            <p:nvPr/>
          </p:nvSpPr>
          <p:spPr>
            <a:xfrm>
              <a:off x="11847624" y="4360953"/>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Mem</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55" name="Oval 54">
              <a:extLst>
                <a:ext uri="{FF2B5EF4-FFF2-40B4-BE49-F238E27FC236}">
                  <a16:creationId xmlns:a16="http://schemas.microsoft.com/office/drawing/2014/main" id="{6346024D-BF7F-784A-C3B6-8718C52BA356}"/>
                </a:ext>
              </a:extLst>
            </p:cNvPr>
            <p:cNvSpPr>
              <a:spLocks noChangeAspect="1"/>
            </p:cNvSpPr>
            <p:nvPr/>
          </p:nvSpPr>
          <p:spPr>
            <a:xfrm>
              <a:off x="12785011" y="235452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56" name="Oval 55">
              <a:extLst>
                <a:ext uri="{FF2B5EF4-FFF2-40B4-BE49-F238E27FC236}">
                  <a16:creationId xmlns:a16="http://schemas.microsoft.com/office/drawing/2014/main" id="{CBE7700D-6B52-D0BB-C349-82EBB94FF6AE}"/>
                </a:ext>
              </a:extLst>
            </p:cNvPr>
            <p:cNvSpPr>
              <a:spLocks noChangeAspect="1"/>
            </p:cNvSpPr>
            <p:nvPr/>
          </p:nvSpPr>
          <p:spPr>
            <a:xfrm>
              <a:off x="13522767" y="235452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57" name="Straight Arrow Connector 56">
              <a:extLst>
                <a:ext uri="{FF2B5EF4-FFF2-40B4-BE49-F238E27FC236}">
                  <a16:creationId xmlns:a16="http://schemas.microsoft.com/office/drawing/2014/main" id="{54D2127E-21E6-D211-2A56-8B5A8DFD3103}"/>
                </a:ext>
              </a:extLst>
            </p:cNvPr>
            <p:cNvCxnSpPr>
              <a:cxnSpLocks noChangeAspect="1"/>
              <a:stCxn id="55" idx="6"/>
              <a:endCxn id="56" idx="2"/>
            </p:cNvCxnSpPr>
            <p:nvPr/>
          </p:nvCxnSpPr>
          <p:spPr>
            <a:xfrm>
              <a:off x="13101513" y="2512093"/>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7200F5-91BF-35E0-7744-2D8BDA54E575}"/>
                </a:ext>
              </a:extLst>
            </p:cNvPr>
            <p:cNvCxnSpPr>
              <a:cxnSpLocks noChangeAspect="1"/>
              <a:stCxn id="38" idx="4"/>
              <a:endCxn id="56" idx="0"/>
            </p:cNvCxnSpPr>
            <p:nvPr/>
          </p:nvCxnSpPr>
          <p:spPr>
            <a:xfrm>
              <a:off x="13681018" y="2181565"/>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7735801-1B75-9599-1D1C-280E3B478BA2}"/>
                </a:ext>
              </a:extLst>
            </p:cNvPr>
            <p:cNvCxnSpPr>
              <a:cxnSpLocks noChangeAspect="1"/>
              <a:stCxn id="31" idx="4"/>
              <a:endCxn id="55" idx="0"/>
            </p:cNvCxnSpPr>
            <p:nvPr/>
          </p:nvCxnSpPr>
          <p:spPr>
            <a:xfrm>
              <a:off x="12943262" y="2181565"/>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F12D726B-EB23-A4E3-47E1-9649C8CA6D1F}"/>
                </a:ext>
              </a:extLst>
            </p:cNvPr>
            <p:cNvSpPr>
              <a:spLocks noChangeAspect="1"/>
            </p:cNvSpPr>
            <p:nvPr/>
          </p:nvSpPr>
          <p:spPr>
            <a:xfrm>
              <a:off x="12785011" y="284408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61" name="Oval 60">
              <a:extLst>
                <a:ext uri="{FF2B5EF4-FFF2-40B4-BE49-F238E27FC236}">
                  <a16:creationId xmlns:a16="http://schemas.microsoft.com/office/drawing/2014/main" id="{B659D688-439B-00E7-3534-5E22A2B68939}"/>
                </a:ext>
              </a:extLst>
            </p:cNvPr>
            <p:cNvSpPr>
              <a:spLocks noChangeAspect="1"/>
            </p:cNvSpPr>
            <p:nvPr/>
          </p:nvSpPr>
          <p:spPr>
            <a:xfrm>
              <a:off x="13522767" y="284408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62" name="Oval 61">
              <a:extLst>
                <a:ext uri="{FF2B5EF4-FFF2-40B4-BE49-F238E27FC236}">
                  <a16:creationId xmlns:a16="http://schemas.microsoft.com/office/drawing/2014/main" id="{0A3BBD14-B1D5-1C86-C833-694DBCB82F56}"/>
                </a:ext>
              </a:extLst>
            </p:cNvPr>
            <p:cNvSpPr>
              <a:spLocks noChangeAspect="1"/>
            </p:cNvSpPr>
            <p:nvPr/>
          </p:nvSpPr>
          <p:spPr>
            <a:xfrm>
              <a:off x="12785011" y="333364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63" name="Oval 62">
              <a:extLst>
                <a:ext uri="{FF2B5EF4-FFF2-40B4-BE49-F238E27FC236}">
                  <a16:creationId xmlns:a16="http://schemas.microsoft.com/office/drawing/2014/main" id="{5E9245D7-8BB9-86FA-2FFF-945318AE4A57}"/>
                </a:ext>
              </a:extLst>
            </p:cNvPr>
            <p:cNvSpPr>
              <a:spLocks noChangeAspect="1"/>
            </p:cNvSpPr>
            <p:nvPr/>
          </p:nvSpPr>
          <p:spPr>
            <a:xfrm>
              <a:off x="13522767" y="333364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64" name="Straight Arrow Connector 63">
              <a:extLst>
                <a:ext uri="{FF2B5EF4-FFF2-40B4-BE49-F238E27FC236}">
                  <a16:creationId xmlns:a16="http://schemas.microsoft.com/office/drawing/2014/main" id="{AFD24DE1-BC27-A08E-3CE3-0113F354CCB4}"/>
                </a:ext>
              </a:extLst>
            </p:cNvPr>
            <p:cNvCxnSpPr>
              <a:cxnSpLocks noChangeAspect="1"/>
              <a:stCxn id="62" idx="6"/>
              <a:endCxn id="63" idx="2"/>
            </p:cNvCxnSpPr>
            <p:nvPr/>
          </p:nvCxnSpPr>
          <p:spPr>
            <a:xfrm>
              <a:off x="13101513" y="3491211"/>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617113D-F64E-3CB1-98AF-62608476FFB7}"/>
                </a:ext>
              </a:extLst>
            </p:cNvPr>
            <p:cNvCxnSpPr>
              <a:cxnSpLocks noChangeAspect="1"/>
              <a:stCxn id="56" idx="4"/>
              <a:endCxn id="61" idx="0"/>
            </p:cNvCxnSpPr>
            <p:nvPr/>
          </p:nvCxnSpPr>
          <p:spPr>
            <a:xfrm>
              <a:off x="13681018" y="2669658"/>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CE67D8E-40DD-B969-135A-EAF1CE21E79B}"/>
                </a:ext>
              </a:extLst>
            </p:cNvPr>
            <p:cNvCxnSpPr>
              <a:cxnSpLocks noChangeAspect="1"/>
              <a:stCxn id="55" idx="4"/>
              <a:endCxn id="60" idx="0"/>
            </p:cNvCxnSpPr>
            <p:nvPr/>
          </p:nvCxnSpPr>
          <p:spPr>
            <a:xfrm>
              <a:off x="12943262" y="2669658"/>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2931C3C-165A-A187-ECBE-D7CA99E3E52C}"/>
                </a:ext>
              </a:extLst>
            </p:cNvPr>
            <p:cNvCxnSpPr>
              <a:cxnSpLocks noChangeAspect="1"/>
              <a:stCxn id="60" idx="4"/>
              <a:endCxn id="62" idx="0"/>
            </p:cNvCxnSpPr>
            <p:nvPr/>
          </p:nvCxnSpPr>
          <p:spPr>
            <a:xfrm>
              <a:off x="12943262" y="3159216"/>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A2C1B46-2645-192D-754A-2CB58D981878}"/>
                </a:ext>
              </a:extLst>
            </p:cNvPr>
            <p:cNvCxnSpPr>
              <a:cxnSpLocks noChangeAspect="1"/>
              <a:stCxn id="61" idx="4"/>
              <a:endCxn id="63" idx="0"/>
            </p:cNvCxnSpPr>
            <p:nvPr/>
          </p:nvCxnSpPr>
          <p:spPr>
            <a:xfrm>
              <a:off x="13681018" y="3159216"/>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7536EEBA-2CB1-6A70-BF7F-FD590D912B0A}"/>
                </a:ext>
              </a:extLst>
            </p:cNvPr>
            <p:cNvSpPr>
              <a:spLocks noChangeAspect="1"/>
            </p:cNvSpPr>
            <p:nvPr/>
          </p:nvSpPr>
          <p:spPr>
            <a:xfrm>
              <a:off x="12785011" y="436795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94" name="Oval 93">
              <a:extLst>
                <a:ext uri="{FF2B5EF4-FFF2-40B4-BE49-F238E27FC236}">
                  <a16:creationId xmlns:a16="http://schemas.microsoft.com/office/drawing/2014/main" id="{EDCA5F2F-8E81-1106-A039-2887144DBA8C}"/>
                </a:ext>
              </a:extLst>
            </p:cNvPr>
            <p:cNvSpPr>
              <a:spLocks noChangeAspect="1"/>
            </p:cNvSpPr>
            <p:nvPr/>
          </p:nvSpPr>
          <p:spPr>
            <a:xfrm>
              <a:off x="13522767" y="436795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96" name="Straight Arrow Connector 95">
              <a:extLst>
                <a:ext uri="{FF2B5EF4-FFF2-40B4-BE49-F238E27FC236}">
                  <a16:creationId xmlns:a16="http://schemas.microsoft.com/office/drawing/2014/main" id="{B8F89193-B9CD-D963-179A-B1EBDA26873A}"/>
                </a:ext>
              </a:extLst>
            </p:cNvPr>
            <p:cNvCxnSpPr>
              <a:cxnSpLocks noChangeAspect="1"/>
              <a:endCxn id="93" idx="0"/>
            </p:cNvCxnSpPr>
            <p:nvPr/>
          </p:nvCxnSpPr>
          <p:spPr>
            <a:xfrm>
              <a:off x="12943262" y="4165931"/>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CED8498-7D1A-04A3-3F6B-F9C2857D34CA}"/>
                </a:ext>
              </a:extLst>
            </p:cNvPr>
            <p:cNvCxnSpPr>
              <a:cxnSpLocks noChangeAspect="1"/>
              <a:endCxn id="94" idx="0"/>
            </p:cNvCxnSpPr>
            <p:nvPr/>
          </p:nvCxnSpPr>
          <p:spPr>
            <a:xfrm>
              <a:off x="13681018" y="4165931"/>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C3707EA-4B4D-EDB9-3E89-ECABF9505190}"/>
                </a:ext>
              </a:extLst>
            </p:cNvPr>
            <p:cNvSpPr txBox="1"/>
            <p:nvPr/>
          </p:nvSpPr>
          <p:spPr>
            <a:xfrm>
              <a:off x="14549872" y="1198048"/>
              <a:ext cx="383438" cy="307777"/>
            </a:xfrm>
            <a:prstGeom prst="rect">
              <a:avLst/>
            </a:prstGeom>
            <a:solidFill>
              <a:schemeClr val="bg1"/>
            </a:solidFill>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PO</a:t>
              </a:r>
            </a:p>
          </p:txBody>
        </p:sp>
        <p:sp>
          <p:nvSpPr>
            <p:cNvPr id="100" name="TextBox 99">
              <a:extLst>
                <a:ext uri="{FF2B5EF4-FFF2-40B4-BE49-F238E27FC236}">
                  <a16:creationId xmlns:a16="http://schemas.microsoft.com/office/drawing/2014/main" id="{E7047881-9A48-A946-47B5-D6A80BC6F45A}"/>
                </a:ext>
              </a:extLst>
            </p:cNvPr>
            <p:cNvSpPr txBox="1">
              <a:spLocks noChangeAspect="1"/>
            </p:cNvSpPr>
            <p:nvPr/>
          </p:nvSpPr>
          <p:spPr>
            <a:xfrm>
              <a:off x="14210710" y="769056"/>
              <a:ext cx="1074154"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C1</a:t>
              </a:r>
            </a:p>
          </p:txBody>
        </p:sp>
        <p:sp>
          <p:nvSpPr>
            <p:cNvPr id="101" name="Oval 100">
              <a:extLst>
                <a:ext uri="{FF2B5EF4-FFF2-40B4-BE49-F238E27FC236}">
                  <a16:creationId xmlns:a16="http://schemas.microsoft.com/office/drawing/2014/main" id="{83F28D6F-A2A0-B9C0-15B2-FE39B2777D69}"/>
                </a:ext>
              </a:extLst>
            </p:cNvPr>
            <p:cNvSpPr>
              <a:spLocks noChangeAspect="1"/>
            </p:cNvSpPr>
            <p:nvPr/>
          </p:nvSpPr>
          <p:spPr>
            <a:xfrm>
              <a:off x="14224283" y="136098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02" name="Straight Arrow Connector 101">
              <a:extLst>
                <a:ext uri="{FF2B5EF4-FFF2-40B4-BE49-F238E27FC236}">
                  <a16:creationId xmlns:a16="http://schemas.microsoft.com/office/drawing/2014/main" id="{604A8A74-1AF7-AD68-6DEB-A7C40CEDB5B8}"/>
                </a:ext>
              </a:extLst>
            </p:cNvPr>
            <p:cNvCxnSpPr>
              <a:cxnSpLocks noChangeAspect="1"/>
              <a:stCxn id="101" idx="4"/>
              <a:endCxn id="103" idx="0"/>
            </p:cNvCxnSpPr>
            <p:nvPr/>
          </p:nvCxnSpPr>
          <p:spPr>
            <a:xfrm>
              <a:off x="14382534" y="1676118"/>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CF543F24-1BF2-5FF5-FA95-8A1B81381F3C}"/>
                </a:ext>
              </a:extLst>
            </p:cNvPr>
            <p:cNvSpPr>
              <a:spLocks noChangeAspect="1"/>
            </p:cNvSpPr>
            <p:nvPr/>
          </p:nvSpPr>
          <p:spPr>
            <a:xfrm>
              <a:off x="14224283" y="1857104"/>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04" name="Oval 103">
              <a:extLst>
                <a:ext uri="{FF2B5EF4-FFF2-40B4-BE49-F238E27FC236}">
                  <a16:creationId xmlns:a16="http://schemas.microsoft.com/office/drawing/2014/main" id="{84266510-ABF8-61B2-4338-27C6996FE474}"/>
                </a:ext>
              </a:extLst>
            </p:cNvPr>
            <p:cNvSpPr>
              <a:spLocks noChangeAspect="1"/>
            </p:cNvSpPr>
            <p:nvPr/>
          </p:nvSpPr>
          <p:spPr>
            <a:xfrm>
              <a:off x="14944283" y="136098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06" name="Straight Arrow Connector 105">
              <a:extLst>
                <a:ext uri="{FF2B5EF4-FFF2-40B4-BE49-F238E27FC236}">
                  <a16:creationId xmlns:a16="http://schemas.microsoft.com/office/drawing/2014/main" id="{DA002000-EBC4-4CE9-5B5B-4DC5C267D0A9}"/>
                </a:ext>
              </a:extLst>
            </p:cNvPr>
            <p:cNvCxnSpPr>
              <a:cxnSpLocks noChangeAspect="1"/>
              <a:stCxn id="104" idx="4"/>
              <a:endCxn id="107" idx="0"/>
            </p:cNvCxnSpPr>
            <p:nvPr/>
          </p:nvCxnSpPr>
          <p:spPr>
            <a:xfrm>
              <a:off x="15102534" y="1676118"/>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06F95135-B71F-71C6-72C9-56A88B79C9FA}"/>
                </a:ext>
              </a:extLst>
            </p:cNvPr>
            <p:cNvSpPr>
              <a:spLocks noChangeAspect="1"/>
            </p:cNvSpPr>
            <p:nvPr/>
          </p:nvSpPr>
          <p:spPr>
            <a:xfrm>
              <a:off x="14944283" y="1857104"/>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08" name="Straight Arrow Connector 107">
              <a:extLst>
                <a:ext uri="{FF2B5EF4-FFF2-40B4-BE49-F238E27FC236}">
                  <a16:creationId xmlns:a16="http://schemas.microsoft.com/office/drawing/2014/main" id="{62A28F2A-454D-FEE2-A073-25569A7E5024}"/>
                </a:ext>
              </a:extLst>
            </p:cNvPr>
            <p:cNvCxnSpPr>
              <a:cxnSpLocks noChangeAspect="1"/>
              <a:stCxn id="101" idx="6"/>
              <a:endCxn id="104" idx="2"/>
            </p:cNvCxnSpPr>
            <p:nvPr/>
          </p:nvCxnSpPr>
          <p:spPr>
            <a:xfrm>
              <a:off x="14540785" y="1518553"/>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4BAB9D0F-EE5B-1C55-2260-E05D9675173B}"/>
                </a:ext>
              </a:extLst>
            </p:cNvPr>
            <p:cNvCxnSpPr>
              <a:cxnSpLocks noChangeAspect="1"/>
              <a:stCxn id="103" idx="6"/>
              <a:endCxn id="107" idx="2"/>
            </p:cNvCxnSpPr>
            <p:nvPr/>
          </p:nvCxnSpPr>
          <p:spPr>
            <a:xfrm>
              <a:off x="14540785" y="2014669"/>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71C2B4E8-3F18-2B22-91C1-A661E9321BCA}"/>
                </a:ext>
              </a:extLst>
            </p:cNvPr>
            <p:cNvSpPr>
              <a:spLocks noChangeAspect="1"/>
            </p:cNvSpPr>
            <p:nvPr/>
          </p:nvSpPr>
          <p:spPr>
            <a:xfrm>
              <a:off x="14224283" y="2345197"/>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16" name="Oval 115">
              <a:extLst>
                <a:ext uri="{FF2B5EF4-FFF2-40B4-BE49-F238E27FC236}">
                  <a16:creationId xmlns:a16="http://schemas.microsoft.com/office/drawing/2014/main" id="{F6CC460E-B240-9D49-D01E-FB6E83625EB2}"/>
                </a:ext>
              </a:extLst>
            </p:cNvPr>
            <p:cNvSpPr>
              <a:spLocks noChangeAspect="1"/>
            </p:cNvSpPr>
            <p:nvPr/>
          </p:nvSpPr>
          <p:spPr>
            <a:xfrm>
              <a:off x="14944283" y="2345197"/>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17" name="Straight Arrow Connector 116">
              <a:extLst>
                <a:ext uri="{FF2B5EF4-FFF2-40B4-BE49-F238E27FC236}">
                  <a16:creationId xmlns:a16="http://schemas.microsoft.com/office/drawing/2014/main" id="{27B09688-0182-151A-A876-2EB6B1F40E44}"/>
                </a:ext>
              </a:extLst>
            </p:cNvPr>
            <p:cNvCxnSpPr>
              <a:cxnSpLocks noChangeAspect="1"/>
              <a:stCxn id="115" idx="6"/>
              <a:endCxn id="116" idx="2"/>
            </p:cNvCxnSpPr>
            <p:nvPr/>
          </p:nvCxnSpPr>
          <p:spPr>
            <a:xfrm>
              <a:off x="14540785" y="2502762"/>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03FE121-499C-9F73-B2F0-7D45825ED60F}"/>
                </a:ext>
              </a:extLst>
            </p:cNvPr>
            <p:cNvCxnSpPr>
              <a:cxnSpLocks noChangeAspect="1"/>
              <a:stCxn id="107" idx="4"/>
              <a:endCxn id="116" idx="0"/>
            </p:cNvCxnSpPr>
            <p:nvPr/>
          </p:nvCxnSpPr>
          <p:spPr>
            <a:xfrm>
              <a:off x="15102534" y="2172234"/>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78D2EA7-EBC4-7682-96F8-7AFA37C3E642}"/>
                </a:ext>
              </a:extLst>
            </p:cNvPr>
            <p:cNvCxnSpPr>
              <a:cxnSpLocks noChangeAspect="1"/>
              <a:stCxn id="103" idx="4"/>
              <a:endCxn id="115" idx="0"/>
            </p:cNvCxnSpPr>
            <p:nvPr/>
          </p:nvCxnSpPr>
          <p:spPr>
            <a:xfrm>
              <a:off x="14382534" y="2172234"/>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EAA30284-2BB3-811A-DD90-7AF483012C81}"/>
                </a:ext>
              </a:extLst>
            </p:cNvPr>
            <p:cNvSpPr>
              <a:spLocks noChangeAspect="1"/>
            </p:cNvSpPr>
            <p:nvPr/>
          </p:nvSpPr>
          <p:spPr>
            <a:xfrm>
              <a:off x="14224283" y="283475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22" name="Oval 121">
              <a:extLst>
                <a:ext uri="{FF2B5EF4-FFF2-40B4-BE49-F238E27FC236}">
                  <a16:creationId xmlns:a16="http://schemas.microsoft.com/office/drawing/2014/main" id="{AD3430A8-602F-C2E2-D6EA-993A5D6B4335}"/>
                </a:ext>
              </a:extLst>
            </p:cNvPr>
            <p:cNvSpPr>
              <a:spLocks noChangeAspect="1"/>
            </p:cNvSpPr>
            <p:nvPr/>
          </p:nvSpPr>
          <p:spPr>
            <a:xfrm>
              <a:off x="14944283" y="283475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23" name="Straight Arrow Connector 122">
              <a:extLst>
                <a:ext uri="{FF2B5EF4-FFF2-40B4-BE49-F238E27FC236}">
                  <a16:creationId xmlns:a16="http://schemas.microsoft.com/office/drawing/2014/main" id="{305A05A2-1C27-F1B8-9CB5-230669847848}"/>
                </a:ext>
              </a:extLst>
            </p:cNvPr>
            <p:cNvCxnSpPr>
              <a:cxnSpLocks noChangeAspect="1"/>
              <a:stCxn id="125" idx="6"/>
              <a:endCxn id="126" idx="2"/>
            </p:cNvCxnSpPr>
            <p:nvPr/>
          </p:nvCxnSpPr>
          <p:spPr>
            <a:xfrm>
              <a:off x="14540785" y="3481880"/>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F1D6E19B-337B-7F45-61D4-FA4D99D0C3D8}"/>
                </a:ext>
              </a:extLst>
            </p:cNvPr>
            <p:cNvSpPr>
              <a:spLocks noChangeAspect="1"/>
            </p:cNvSpPr>
            <p:nvPr/>
          </p:nvSpPr>
          <p:spPr>
            <a:xfrm>
              <a:off x="14224283" y="332431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26" name="Oval 125">
              <a:extLst>
                <a:ext uri="{FF2B5EF4-FFF2-40B4-BE49-F238E27FC236}">
                  <a16:creationId xmlns:a16="http://schemas.microsoft.com/office/drawing/2014/main" id="{D742EFA5-6CC5-41EB-16A0-245681342ADB}"/>
                </a:ext>
              </a:extLst>
            </p:cNvPr>
            <p:cNvSpPr>
              <a:spLocks noChangeAspect="1"/>
            </p:cNvSpPr>
            <p:nvPr/>
          </p:nvSpPr>
          <p:spPr>
            <a:xfrm>
              <a:off x="14944283" y="332431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27" name="Straight Arrow Connector 126">
              <a:extLst>
                <a:ext uri="{FF2B5EF4-FFF2-40B4-BE49-F238E27FC236}">
                  <a16:creationId xmlns:a16="http://schemas.microsoft.com/office/drawing/2014/main" id="{E8333F73-7639-5D10-6E08-E26BDCB96757}"/>
                </a:ext>
              </a:extLst>
            </p:cNvPr>
            <p:cNvCxnSpPr>
              <a:cxnSpLocks noChangeAspect="1"/>
              <a:stCxn id="94" idx="6"/>
              <a:endCxn id="121" idx="3"/>
            </p:cNvCxnSpPr>
            <p:nvPr/>
          </p:nvCxnSpPr>
          <p:spPr>
            <a:xfrm flipV="1">
              <a:off x="13839269" y="3103735"/>
              <a:ext cx="431365" cy="14217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2EAD82EF-3DCA-14A9-CD9B-5E143588CF7E}"/>
                </a:ext>
              </a:extLst>
            </p:cNvPr>
            <p:cNvCxnSpPr>
              <a:cxnSpLocks noChangeAspect="1"/>
              <a:stCxn id="116" idx="4"/>
              <a:endCxn id="122" idx="0"/>
            </p:cNvCxnSpPr>
            <p:nvPr/>
          </p:nvCxnSpPr>
          <p:spPr>
            <a:xfrm>
              <a:off x="15102534" y="2660327"/>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973329F-BA64-F7F6-28C5-224BF7873333}"/>
                </a:ext>
              </a:extLst>
            </p:cNvPr>
            <p:cNvCxnSpPr>
              <a:cxnSpLocks noChangeAspect="1"/>
              <a:stCxn id="115" idx="4"/>
              <a:endCxn id="121" idx="0"/>
            </p:cNvCxnSpPr>
            <p:nvPr/>
          </p:nvCxnSpPr>
          <p:spPr>
            <a:xfrm>
              <a:off x="14382534" y="2660327"/>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B1F0B03-1A22-8A2A-799D-3240FA2F34A5}"/>
                </a:ext>
              </a:extLst>
            </p:cNvPr>
            <p:cNvCxnSpPr>
              <a:cxnSpLocks noChangeAspect="1"/>
              <a:stCxn id="122" idx="4"/>
              <a:endCxn id="126" idx="0"/>
            </p:cNvCxnSpPr>
            <p:nvPr/>
          </p:nvCxnSpPr>
          <p:spPr>
            <a:xfrm>
              <a:off x="15102534" y="3149885"/>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F93282B7-3D96-6058-C6AE-109084BD71EE}"/>
                </a:ext>
              </a:extLst>
            </p:cNvPr>
            <p:cNvCxnSpPr>
              <a:cxnSpLocks/>
              <a:stCxn id="122" idx="3"/>
              <a:endCxn id="93" idx="7"/>
            </p:cNvCxnSpPr>
            <p:nvPr/>
          </p:nvCxnSpPr>
          <p:spPr>
            <a:xfrm rot="5400000">
              <a:off x="13367713" y="2791184"/>
              <a:ext cx="1310371" cy="1935472"/>
            </a:xfrm>
            <a:prstGeom prst="curvedConnector3">
              <a:avLst>
                <a:gd name="adj1" fmla="val 40515"/>
              </a:avLst>
            </a:prstGeom>
            <a:solidFill>
              <a:schemeClr val="bg1"/>
            </a:solidFill>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E2B6C64-F849-FEF2-CB31-B472C07C5598}"/>
                </a:ext>
              </a:extLst>
            </p:cNvPr>
            <p:cNvSpPr txBox="1">
              <a:spLocks noChangeAspect="1"/>
            </p:cNvSpPr>
            <p:nvPr/>
          </p:nvSpPr>
          <p:spPr>
            <a:xfrm>
              <a:off x="13385822" y="951708"/>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i1</a:t>
              </a:r>
            </a:p>
          </p:txBody>
        </p:sp>
        <p:sp>
          <p:nvSpPr>
            <p:cNvPr id="98" name="TextBox 97">
              <a:extLst>
                <a:ext uri="{FF2B5EF4-FFF2-40B4-BE49-F238E27FC236}">
                  <a16:creationId xmlns:a16="http://schemas.microsoft.com/office/drawing/2014/main" id="{3E865F6F-BE66-5697-BF32-7A4A7BA35450}"/>
                </a:ext>
              </a:extLst>
            </p:cNvPr>
            <p:cNvSpPr txBox="1">
              <a:spLocks noChangeAspect="1"/>
            </p:cNvSpPr>
            <p:nvPr/>
          </p:nvSpPr>
          <p:spPr>
            <a:xfrm>
              <a:off x="14825094" y="942377"/>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i3</a:t>
              </a:r>
            </a:p>
          </p:txBody>
        </p:sp>
        <p:sp>
          <p:nvSpPr>
            <p:cNvPr id="114" name="TextBox 113">
              <a:extLst>
                <a:ext uri="{FF2B5EF4-FFF2-40B4-BE49-F238E27FC236}">
                  <a16:creationId xmlns:a16="http://schemas.microsoft.com/office/drawing/2014/main" id="{7BB88609-FD68-9B79-5D8E-1D869CD8F3C8}"/>
                </a:ext>
              </a:extLst>
            </p:cNvPr>
            <p:cNvSpPr txBox="1">
              <a:spLocks noChangeAspect="1"/>
            </p:cNvSpPr>
            <p:nvPr/>
          </p:nvSpPr>
          <p:spPr>
            <a:xfrm>
              <a:off x="14132951" y="951708"/>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i2</a:t>
              </a:r>
            </a:p>
          </p:txBody>
        </p:sp>
        <p:sp>
          <p:nvSpPr>
            <p:cNvPr id="51" name="TextBox 50">
              <a:extLst>
                <a:ext uri="{FF2B5EF4-FFF2-40B4-BE49-F238E27FC236}">
                  <a16:creationId xmlns:a16="http://schemas.microsoft.com/office/drawing/2014/main" id="{BCA8BE8D-0B7A-CF8E-00A8-E33B215E711B}"/>
                </a:ext>
              </a:extLst>
            </p:cNvPr>
            <p:cNvSpPr txBox="1">
              <a:spLocks noChangeAspect="1"/>
            </p:cNvSpPr>
            <p:nvPr/>
          </p:nvSpPr>
          <p:spPr>
            <a:xfrm>
              <a:off x="12693679" y="961039"/>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i0</a:t>
              </a:r>
            </a:p>
          </p:txBody>
        </p:sp>
        <p:cxnSp>
          <p:nvCxnSpPr>
            <p:cNvPr id="45" name="Straight Arrow Connector 44">
              <a:extLst>
                <a:ext uri="{FF2B5EF4-FFF2-40B4-BE49-F238E27FC236}">
                  <a16:creationId xmlns:a16="http://schemas.microsoft.com/office/drawing/2014/main" id="{B53724BD-C16F-C004-3759-AEE9945919DB}"/>
                </a:ext>
              </a:extLst>
            </p:cNvPr>
            <p:cNvCxnSpPr>
              <a:cxnSpLocks noChangeAspect="1"/>
              <a:stCxn id="29" idx="6"/>
              <a:endCxn id="33" idx="2"/>
            </p:cNvCxnSpPr>
            <p:nvPr/>
          </p:nvCxnSpPr>
          <p:spPr>
            <a:xfrm>
              <a:off x="13101513" y="1527884"/>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8477DE49-A2CD-0CA3-EFEC-D989616041F1}"/>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a:t>MCM violation due to undetermined outcomes</a:t>
            </a:r>
            <a:endParaRPr lang="en-US" sz="3200"/>
          </a:p>
        </p:txBody>
      </p:sp>
      <p:grpSp>
        <p:nvGrpSpPr>
          <p:cNvPr id="19" name="Group 18">
            <a:extLst>
              <a:ext uri="{FF2B5EF4-FFF2-40B4-BE49-F238E27FC236}">
                <a16:creationId xmlns:a16="http://schemas.microsoft.com/office/drawing/2014/main" id="{1384BD9A-32DB-6A9B-67E1-8B9D2DE9F956}"/>
              </a:ext>
            </a:extLst>
          </p:cNvPr>
          <p:cNvGrpSpPr/>
          <p:nvPr/>
        </p:nvGrpSpPr>
        <p:grpSpPr>
          <a:xfrm>
            <a:off x="403699" y="5376300"/>
            <a:ext cx="1334020" cy="996558"/>
            <a:chOff x="626366" y="3513346"/>
            <a:chExt cx="1334020" cy="996558"/>
          </a:xfrm>
        </p:grpSpPr>
        <p:pic>
          <p:nvPicPr>
            <p:cNvPr id="22" name="Picture 21" descr="Logo&#10;&#10;Description automatically generated">
              <a:extLst>
                <a:ext uri="{FF2B5EF4-FFF2-40B4-BE49-F238E27FC236}">
                  <a16:creationId xmlns:a16="http://schemas.microsoft.com/office/drawing/2014/main" id="{F582C51E-B86D-6DB4-78A7-C882290A3B2F}"/>
                </a:ext>
              </a:extLst>
            </p:cNvPr>
            <p:cNvPicPr>
              <a:picLocks noChangeAspect="1"/>
            </p:cNvPicPr>
            <p:nvPr/>
          </p:nvPicPr>
          <p:blipFill>
            <a:blip r:embed="rId3"/>
            <a:stretch>
              <a:fillRect/>
            </a:stretch>
          </p:blipFill>
          <p:spPr>
            <a:xfrm>
              <a:off x="887753" y="3513346"/>
              <a:ext cx="785939" cy="615494"/>
            </a:xfrm>
            <a:prstGeom prst="rect">
              <a:avLst/>
            </a:prstGeom>
          </p:spPr>
        </p:pic>
        <p:sp>
          <p:nvSpPr>
            <p:cNvPr id="23" name="TextBox 22">
              <a:extLst>
                <a:ext uri="{FF2B5EF4-FFF2-40B4-BE49-F238E27FC236}">
                  <a16:creationId xmlns:a16="http://schemas.microsoft.com/office/drawing/2014/main" id="{BA636B10-10C2-8F19-8882-6231A35882F7}"/>
                </a:ext>
              </a:extLst>
            </p:cNvPr>
            <p:cNvSpPr txBox="1"/>
            <p:nvPr/>
          </p:nvSpPr>
          <p:spPr>
            <a:xfrm>
              <a:off x="626366" y="4109794"/>
              <a:ext cx="1334020" cy="400110"/>
            </a:xfrm>
            <a:prstGeom prst="rect">
              <a:avLst/>
            </a:prstGeom>
            <a:noFill/>
          </p:spPr>
          <p:txBody>
            <a:bodyPr wrap="none" rtlCol="0">
              <a:spAutoFit/>
            </a:bodyPr>
            <a:lstStyle/>
            <a:p>
              <a:pPr algn="ctr"/>
              <a:r>
                <a:rPr lang="en-TW" sz="2000">
                  <a:latin typeface="Calibri" panose="020F0502020204030204" pitchFamily="34" charset="0"/>
                  <a:cs typeface="Calibri" panose="020F0502020204030204" pitchFamily="34" charset="0"/>
                </a:rPr>
                <a:t>JasperGo</a:t>
              </a:r>
              <a:r>
                <a:rPr lang="en-US" sz="2000" err="1">
                  <a:latin typeface="Calibri" panose="020F0502020204030204" pitchFamily="34" charset="0"/>
                  <a:cs typeface="Calibri" panose="020F0502020204030204" pitchFamily="34" charset="0"/>
                </a:rPr>
                <a:t>ld</a:t>
              </a:r>
              <a:endParaRPr lang="en-TW" sz="2000">
                <a:latin typeface="Calibri" panose="020F0502020204030204" pitchFamily="34" charset="0"/>
                <a:cs typeface="Calibri" panose="020F0502020204030204" pitchFamily="34" charset="0"/>
              </a:endParaRPr>
            </a:p>
          </p:txBody>
        </p:sp>
      </p:grpSp>
      <p:sp>
        <p:nvSpPr>
          <p:cNvPr id="20" name="Right Arrow 19">
            <a:extLst>
              <a:ext uri="{FF2B5EF4-FFF2-40B4-BE49-F238E27FC236}">
                <a16:creationId xmlns:a16="http://schemas.microsoft.com/office/drawing/2014/main" id="{A49525E1-83F5-26CB-94DC-06AB81BFBB63}"/>
              </a:ext>
            </a:extLst>
          </p:cNvPr>
          <p:cNvSpPr/>
          <p:nvPr/>
        </p:nvSpPr>
        <p:spPr>
          <a:xfrm rot="5400000">
            <a:off x="729313" y="4820511"/>
            <a:ext cx="508704" cy="43499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65" name="TextBox 64">
            <a:extLst>
              <a:ext uri="{FF2B5EF4-FFF2-40B4-BE49-F238E27FC236}">
                <a16:creationId xmlns:a16="http://schemas.microsoft.com/office/drawing/2014/main" id="{58D1BAEA-F825-E0B0-1870-EBEF823CFDF2}"/>
              </a:ext>
            </a:extLst>
          </p:cNvPr>
          <p:cNvSpPr txBox="1"/>
          <p:nvPr/>
        </p:nvSpPr>
        <p:spPr>
          <a:xfrm>
            <a:off x="143708" y="4333945"/>
            <a:ext cx="2740642" cy="400110"/>
          </a:xfrm>
          <a:prstGeom prst="rect">
            <a:avLst/>
          </a:prstGeom>
          <a:noFill/>
        </p:spPr>
        <p:txBody>
          <a:bodyPr wrap="square" rtlCol="0">
            <a:spAutoFit/>
          </a:bodyPr>
          <a:lstStyle/>
          <a:p>
            <a:pPr algn="ctr"/>
            <a:r>
              <a:rPr lang="en-US" sz="2000">
                <a:solidFill>
                  <a:schemeClr val="bg1">
                    <a:lumMod val="75000"/>
                  </a:schemeClr>
                </a:solidFill>
                <a:latin typeface="Calibri" panose="020F0502020204030204" pitchFamily="34" charset="0"/>
                <a:cs typeface="Calibri" panose="020F0502020204030204" pitchFamily="34" charset="0"/>
              </a:rPr>
              <a:t>RTL design</a:t>
            </a:r>
            <a:endParaRPr lang="en-TW" sz="2000">
              <a:solidFill>
                <a:schemeClr val="bg1">
                  <a:lumMod val="75000"/>
                </a:schemeClr>
              </a:solidFill>
              <a:latin typeface="Calibri" panose="020F0502020204030204" pitchFamily="34" charset="0"/>
              <a:cs typeface="Calibri" panose="020F0502020204030204" pitchFamily="34" charset="0"/>
            </a:endParaRPr>
          </a:p>
        </p:txBody>
      </p:sp>
      <p:sp>
        <p:nvSpPr>
          <p:cNvPr id="86" name="Right Arrow 85">
            <a:extLst>
              <a:ext uri="{FF2B5EF4-FFF2-40B4-BE49-F238E27FC236}">
                <a16:creationId xmlns:a16="http://schemas.microsoft.com/office/drawing/2014/main" id="{18F202B1-5721-951A-4BEA-837D089093B7}"/>
              </a:ext>
            </a:extLst>
          </p:cNvPr>
          <p:cNvSpPr>
            <a:spLocks noChangeAspect="1"/>
          </p:cNvSpPr>
          <p:nvPr/>
        </p:nvSpPr>
        <p:spPr>
          <a:xfrm>
            <a:off x="1644179" y="5448217"/>
            <a:ext cx="576258" cy="44976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147" name="Folded Corner 146">
            <a:extLst>
              <a:ext uri="{FF2B5EF4-FFF2-40B4-BE49-F238E27FC236}">
                <a16:creationId xmlns:a16="http://schemas.microsoft.com/office/drawing/2014/main" id="{C918DD31-BE71-9943-D7BF-E43904A4F317}"/>
              </a:ext>
            </a:extLst>
          </p:cNvPr>
          <p:cNvSpPr>
            <a:spLocks noChangeAspect="1"/>
          </p:cNvSpPr>
          <p:nvPr/>
        </p:nvSpPr>
        <p:spPr>
          <a:xfrm>
            <a:off x="5559796"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dirty="0">
                <a:latin typeface="Calibri" panose="020F0502020204030204" pitchFamily="34" charset="0"/>
                <a:cs typeface="Calibri" panose="020F0502020204030204" pitchFamily="34" charset="0"/>
              </a:rPr>
              <a:t>___</a:t>
            </a:r>
          </a:p>
          <a:p>
            <a:pPr algn="ctr">
              <a:lnSpc>
                <a:spcPts val="920"/>
              </a:lnSpc>
            </a:pPr>
            <a:r>
              <a:rPr lang="en-TW" sz="1200" b="1" dirty="0">
                <a:latin typeface="Calibri" panose="020F0502020204030204" pitchFamily="34" charset="0"/>
                <a:cs typeface="Calibri" panose="020F0502020204030204" pitchFamily="34" charset="0"/>
              </a:rPr>
              <a:t>___</a:t>
            </a:r>
          </a:p>
          <a:p>
            <a:pPr algn="ctr">
              <a:lnSpc>
                <a:spcPts val="920"/>
              </a:lnSpc>
            </a:pPr>
            <a:r>
              <a:rPr lang="en-TW" sz="1200" b="1" dirty="0">
                <a:latin typeface="Calibri" panose="020F0502020204030204" pitchFamily="34" charset="0"/>
                <a:cs typeface="Calibri" panose="020F0502020204030204" pitchFamily="34" charset="0"/>
              </a:rPr>
              <a:t>__</a:t>
            </a:r>
          </a:p>
        </p:txBody>
      </p:sp>
      <p:sp>
        <p:nvSpPr>
          <p:cNvPr id="150" name="Folded Corner 149">
            <a:extLst>
              <a:ext uri="{FF2B5EF4-FFF2-40B4-BE49-F238E27FC236}">
                <a16:creationId xmlns:a16="http://schemas.microsoft.com/office/drawing/2014/main" id="{557B968C-80A4-6B20-CC3B-3E2D4C9E690E}"/>
              </a:ext>
            </a:extLst>
          </p:cNvPr>
          <p:cNvSpPr>
            <a:spLocks noChangeAspect="1"/>
          </p:cNvSpPr>
          <p:nvPr/>
        </p:nvSpPr>
        <p:spPr>
          <a:xfrm>
            <a:off x="4927437"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3" name="Folded Corner 152">
            <a:extLst>
              <a:ext uri="{FF2B5EF4-FFF2-40B4-BE49-F238E27FC236}">
                <a16:creationId xmlns:a16="http://schemas.microsoft.com/office/drawing/2014/main" id="{1B76D1CA-707A-8D50-EA60-89D5BD1CCF3B}"/>
              </a:ext>
            </a:extLst>
          </p:cNvPr>
          <p:cNvSpPr>
            <a:spLocks noChangeAspect="1"/>
          </p:cNvSpPr>
          <p:nvPr/>
        </p:nvSpPr>
        <p:spPr>
          <a:xfrm>
            <a:off x="4298135"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4" name="Rectangle 153">
            <a:extLst>
              <a:ext uri="{FF2B5EF4-FFF2-40B4-BE49-F238E27FC236}">
                <a16:creationId xmlns:a16="http://schemas.microsoft.com/office/drawing/2014/main" id="{78CFFE12-C803-42E4-52AD-39EB9484B556}"/>
              </a:ext>
            </a:extLst>
          </p:cNvPr>
          <p:cNvSpPr/>
          <p:nvPr/>
        </p:nvSpPr>
        <p:spPr>
          <a:xfrm>
            <a:off x="4395083" y="512505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156" name="Folded Corner 155">
            <a:extLst>
              <a:ext uri="{FF2B5EF4-FFF2-40B4-BE49-F238E27FC236}">
                <a16:creationId xmlns:a16="http://schemas.microsoft.com/office/drawing/2014/main" id="{8FC5668D-1387-DC4A-CB04-6AC0E1A7F8DB}"/>
              </a:ext>
            </a:extLst>
          </p:cNvPr>
          <p:cNvSpPr>
            <a:spLocks noChangeAspect="1"/>
          </p:cNvSpPr>
          <p:nvPr/>
        </p:nvSpPr>
        <p:spPr>
          <a:xfrm>
            <a:off x="2405153"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7" name="Rectangle 156">
            <a:extLst>
              <a:ext uri="{FF2B5EF4-FFF2-40B4-BE49-F238E27FC236}">
                <a16:creationId xmlns:a16="http://schemas.microsoft.com/office/drawing/2014/main" id="{F1ECCAA9-4922-5EBB-3EFA-57FB135528A3}"/>
              </a:ext>
            </a:extLst>
          </p:cNvPr>
          <p:cNvSpPr/>
          <p:nvPr/>
        </p:nvSpPr>
        <p:spPr>
          <a:xfrm>
            <a:off x="2497517" y="512505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159" name="Folded Corner 158">
            <a:extLst>
              <a:ext uri="{FF2B5EF4-FFF2-40B4-BE49-F238E27FC236}">
                <a16:creationId xmlns:a16="http://schemas.microsoft.com/office/drawing/2014/main" id="{465AD639-A2CF-926D-37D1-1D77264E1FB0}"/>
              </a:ext>
            </a:extLst>
          </p:cNvPr>
          <p:cNvSpPr>
            <a:spLocks noChangeAspect="1"/>
          </p:cNvSpPr>
          <p:nvPr/>
        </p:nvSpPr>
        <p:spPr>
          <a:xfrm>
            <a:off x="3662706"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dirty="0">
                <a:latin typeface="Calibri" panose="020F0502020204030204" pitchFamily="34" charset="0"/>
                <a:cs typeface="Calibri" panose="020F0502020204030204" pitchFamily="34" charset="0"/>
              </a:rPr>
              <a:t>___</a:t>
            </a:r>
          </a:p>
          <a:p>
            <a:pPr algn="ctr">
              <a:lnSpc>
                <a:spcPts val="920"/>
              </a:lnSpc>
            </a:pPr>
            <a:r>
              <a:rPr lang="en-TW" sz="1100" b="1" dirty="0">
                <a:latin typeface="Calibri" panose="020F0502020204030204" pitchFamily="34" charset="0"/>
                <a:cs typeface="Calibri" panose="020F0502020204030204" pitchFamily="34" charset="0"/>
              </a:rPr>
              <a:t>___</a:t>
            </a:r>
          </a:p>
          <a:p>
            <a:pPr algn="ctr">
              <a:lnSpc>
                <a:spcPts val="920"/>
              </a:lnSpc>
            </a:pPr>
            <a:r>
              <a:rPr lang="en-TW" sz="1100" b="1" dirty="0">
                <a:latin typeface="Calibri" panose="020F0502020204030204" pitchFamily="34" charset="0"/>
                <a:cs typeface="Calibri" panose="020F0502020204030204" pitchFamily="34" charset="0"/>
              </a:rPr>
              <a:t>__</a:t>
            </a:r>
          </a:p>
        </p:txBody>
      </p:sp>
      <p:sp>
        <p:nvSpPr>
          <p:cNvPr id="160" name="Rectangle 159">
            <a:extLst>
              <a:ext uri="{FF2B5EF4-FFF2-40B4-BE49-F238E27FC236}">
                <a16:creationId xmlns:a16="http://schemas.microsoft.com/office/drawing/2014/main" id="{2B73429D-6F69-765A-DF9B-CDAA22BEA57A}"/>
              </a:ext>
            </a:extLst>
          </p:cNvPr>
          <p:cNvSpPr/>
          <p:nvPr/>
        </p:nvSpPr>
        <p:spPr>
          <a:xfrm>
            <a:off x="3773575" y="5269050"/>
            <a:ext cx="459373" cy="374528"/>
          </a:xfrm>
          <a:prstGeom prst="rect">
            <a:avLst/>
          </a:prstGeom>
        </p:spPr>
        <p:txBody>
          <a:bodyPr wrap="square">
            <a:spAutoFit/>
          </a:bodyPr>
          <a:lstStyle/>
          <a:p>
            <a:r>
              <a:rPr lang="zh-TW" altLang="en-US" sz="2400" b="1" dirty="0">
                <a:solidFill>
                  <a:srgbClr val="00B050"/>
                </a:solidFill>
                <a:latin typeface="Calibri" panose="020F0502020204030204" pitchFamily="34" charset="0"/>
                <a:cs typeface="Calibri" panose="020F0502020204030204" pitchFamily="34" charset="0"/>
              </a:rPr>
              <a:t>❌</a:t>
            </a:r>
            <a:endParaRPr lang="en-TW" sz="2400" b="1" dirty="0">
              <a:solidFill>
                <a:srgbClr val="00B050"/>
              </a:solidFill>
              <a:latin typeface="Calibri" panose="020F0502020204030204" pitchFamily="34" charset="0"/>
              <a:cs typeface="Calibri" panose="020F0502020204030204" pitchFamily="34" charset="0"/>
            </a:endParaRPr>
          </a:p>
        </p:txBody>
      </p:sp>
      <p:sp>
        <p:nvSpPr>
          <p:cNvPr id="162" name="Folded Corner 161">
            <a:extLst>
              <a:ext uri="{FF2B5EF4-FFF2-40B4-BE49-F238E27FC236}">
                <a16:creationId xmlns:a16="http://schemas.microsoft.com/office/drawing/2014/main" id="{869BFF08-C9EA-3C87-8335-9C6C1A328B83}"/>
              </a:ext>
            </a:extLst>
          </p:cNvPr>
          <p:cNvSpPr>
            <a:spLocks noChangeAspect="1"/>
          </p:cNvSpPr>
          <p:nvPr/>
        </p:nvSpPr>
        <p:spPr>
          <a:xfrm>
            <a:off x="3033347"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3" name="Rectangle 162">
            <a:extLst>
              <a:ext uri="{FF2B5EF4-FFF2-40B4-BE49-F238E27FC236}">
                <a16:creationId xmlns:a16="http://schemas.microsoft.com/office/drawing/2014/main" id="{25F691CB-C7CC-3822-6E37-D7A98476DB37}"/>
              </a:ext>
            </a:extLst>
          </p:cNvPr>
          <p:cNvSpPr/>
          <p:nvPr/>
        </p:nvSpPr>
        <p:spPr>
          <a:xfrm>
            <a:off x="3118847" y="5269050"/>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pic>
        <p:nvPicPr>
          <p:cNvPr id="169" name="Graphic 168" descr="Question Mark with solid fill">
            <a:extLst>
              <a:ext uri="{FF2B5EF4-FFF2-40B4-BE49-F238E27FC236}">
                <a16:creationId xmlns:a16="http://schemas.microsoft.com/office/drawing/2014/main" id="{50AA575A-B86C-CE49-944B-895776123B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8832" y="5194895"/>
            <a:ext cx="459373" cy="459373"/>
          </a:xfrm>
          <a:prstGeom prst="rect">
            <a:avLst/>
          </a:prstGeom>
        </p:spPr>
      </p:pic>
      <p:sp>
        <p:nvSpPr>
          <p:cNvPr id="170" name="Rounded Rectangular Callout 169">
            <a:extLst>
              <a:ext uri="{FF2B5EF4-FFF2-40B4-BE49-F238E27FC236}">
                <a16:creationId xmlns:a16="http://schemas.microsoft.com/office/drawing/2014/main" id="{B57CFF6F-72D3-789E-7533-A4014C09483C}"/>
              </a:ext>
            </a:extLst>
          </p:cNvPr>
          <p:cNvSpPr/>
          <p:nvPr/>
        </p:nvSpPr>
        <p:spPr>
          <a:xfrm>
            <a:off x="2053334" y="6009525"/>
            <a:ext cx="3528559" cy="485916"/>
          </a:xfrm>
          <a:prstGeom prst="wedgeRoundRectCallout">
            <a:avLst>
              <a:gd name="adj1" fmla="val 35761"/>
              <a:gd name="adj2" fmla="val -62969"/>
              <a:gd name="adj3" fmla="val 16667"/>
            </a:avLst>
          </a:prstGeom>
          <a:solidFill>
            <a:schemeClr val="accent4">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a:latin typeface="Calibri" panose="020F0502020204030204" pitchFamily="34" charset="0"/>
                <a:cs typeface="Calibri" panose="020F0502020204030204" pitchFamily="34" charset="0"/>
              </a:rPr>
              <a:t>Undetermined (bounded</a:t>
            </a:r>
            <a:r>
              <a:rPr lang="zh-TW" altLang="en-US" sz="2000">
                <a:latin typeface="Calibri" panose="020F0502020204030204" pitchFamily="34" charset="0"/>
                <a:cs typeface="Calibri" panose="020F0502020204030204" pitchFamily="34" charset="0"/>
              </a:rPr>
              <a:t> </a:t>
            </a:r>
            <a:r>
              <a:rPr lang="en-US" altLang="zh-TW" sz="2000">
                <a:latin typeface="Calibri" panose="020F0502020204030204" pitchFamily="34" charset="0"/>
                <a:cs typeface="Calibri" panose="020F0502020204030204" pitchFamily="34" charset="0"/>
              </a:rPr>
              <a:t>proof)</a:t>
            </a:r>
          </a:p>
        </p:txBody>
      </p:sp>
      <p:pic>
        <p:nvPicPr>
          <p:cNvPr id="171" name="Graphic 170" descr="Question Mark with solid fill">
            <a:extLst>
              <a:ext uri="{FF2B5EF4-FFF2-40B4-BE49-F238E27FC236}">
                <a16:creationId xmlns:a16="http://schemas.microsoft.com/office/drawing/2014/main" id="{4D29ED27-F2DD-8AD4-8BA0-44F108CCD5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1982" y="5196492"/>
            <a:ext cx="459373" cy="459373"/>
          </a:xfrm>
          <a:prstGeom prst="rect">
            <a:avLst/>
          </a:prstGeom>
        </p:spPr>
      </p:pic>
      <p:graphicFrame>
        <p:nvGraphicFramePr>
          <p:cNvPr id="2" name="Table 14">
            <a:extLst>
              <a:ext uri="{FF2B5EF4-FFF2-40B4-BE49-F238E27FC236}">
                <a16:creationId xmlns:a16="http://schemas.microsoft.com/office/drawing/2014/main" id="{3327FE06-7528-EE18-6148-80BF53B1C8E8}"/>
              </a:ext>
            </a:extLst>
          </p:cNvPr>
          <p:cNvGraphicFramePr>
            <a:graphicFrameLocks noGrp="1"/>
          </p:cNvGraphicFramePr>
          <p:nvPr>
            <p:extLst>
              <p:ext uri="{D42A27DB-BD31-4B8C-83A1-F6EECF244321}">
                <p14:modId xmlns:p14="http://schemas.microsoft.com/office/powerpoint/2010/main" val="2890971001"/>
              </p:ext>
            </p:extLst>
          </p:nvPr>
        </p:nvGraphicFramePr>
        <p:xfrm>
          <a:off x="804865" y="1203621"/>
          <a:ext cx="3673394" cy="1249680"/>
        </p:xfrm>
        <a:graphic>
          <a:graphicData uri="http://schemas.openxmlformats.org/drawingml/2006/table">
            <a:tbl>
              <a:tblPr firstRow="1" bandRow="1">
                <a:tableStyleId>{5C22544A-7EE6-4342-B048-85BDC9FD1C3A}</a:tableStyleId>
              </a:tblPr>
              <a:tblGrid>
                <a:gridCol w="1836697">
                  <a:extLst>
                    <a:ext uri="{9D8B030D-6E8A-4147-A177-3AD203B41FA5}">
                      <a16:colId xmlns:a16="http://schemas.microsoft.com/office/drawing/2014/main" val="2438790470"/>
                    </a:ext>
                  </a:extLst>
                </a:gridCol>
                <a:gridCol w="1836697">
                  <a:extLst>
                    <a:ext uri="{9D8B030D-6E8A-4147-A177-3AD203B41FA5}">
                      <a16:colId xmlns:a16="http://schemas.microsoft.com/office/drawing/2014/main" val="2095682981"/>
                    </a:ext>
                  </a:extLst>
                </a:gridCol>
              </a:tblGrid>
              <a:tr h="236980">
                <a:tc gridSpan="2">
                  <a:txBody>
                    <a:bodyPr/>
                    <a:lstStyle/>
                    <a:p>
                      <a:pPr algn="ctr">
                        <a:lnSpc>
                          <a:spcPct val="100000"/>
                        </a:lnSpc>
                      </a:pPr>
                      <a:r>
                        <a:rPr lang="en-TW" sz="1600" b="0" dirty="0">
                          <a:solidFill>
                            <a:schemeClr val="tx1"/>
                          </a:solidFill>
                          <a:latin typeface="Consolas" panose="020B0609020204030204" pitchFamily="49" charset="0"/>
                          <a:cs typeface="Consolas" panose="020B0609020204030204" pitchFamily="49" charset="0"/>
                        </a:rPr>
                        <a:t>Initially x, y = 0</a:t>
                      </a:r>
                    </a:p>
                  </a:txBody>
                  <a:tcPr marL="0" marR="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tc hMerge="1">
                  <a:txBody>
                    <a:bodyPr/>
                    <a:lstStyle/>
                    <a:p>
                      <a:pPr algn="ctr">
                        <a:lnSpc>
                          <a:spcPct val="100000"/>
                        </a:lnSpc>
                      </a:pPr>
                      <a:endParaRPr lang="en-TW" sz="1600" b="0" dirty="0">
                        <a:solidFill>
                          <a:schemeClr val="tx1"/>
                        </a:solidFill>
                        <a:latin typeface="Consolas" panose="020B0609020204030204" pitchFamily="49" charset="0"/>
                        <a:cs typeface="Consolas" panose="020B0609020204030204" pitchFamily="49" charset="0"/>
                      </a:endParaRPr>
                    </a:p>
                  </a:txBody>
                  <a:tcPr marL="0" marR="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614467920"/>
                  </a:ext>
                </a:extLst>
              </a:tr>
              <a:tr h="236980">
                <a:tc>
                  <a:txBody>
                    <a:bodyPr/>
                    <a:lstStyle/>
                    <a:p>
                      <a:pPr algn="ctr">
                        <a:lnSpc>
                          <a:spcPct val="100000"/>
                        </a:lnSpc>
                      </a:pPr>
                      <a:r>
                        <a:rPr lang="en-TW" sz="1600" b="0">
                          <a:solidFill>
                            <a:schemeClr val="tx1"/>
                          </a:solidFill>
                          <a:latin typeface="Consolas" panose="020B0609020204030204" pitchFamily="49" charset="0"/>
                          <a:cs typeface="Consolas" panose="020B0609020204030204" pitchFamily="49" charset="0"/>
                        </a:rPr>
                        <a:t>Core 0</a:t>
                      </a:r>
                    </a:p>
                  </a:txBody>
                  <a:tcPr marL="0" marR="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00000"/>
                        </a:lnSpc>
                      </a:pPr>
                      <a:r>
                        <a:rPr lang="en-TW" sz="1600" b="0" dirty="0">
                          <a:solidFill>
                            <a:schemeClr val="tx1"/>
                          </a:solidFill>
                          <a:latin typeface="Consolas" panose="020B0609020204030204" pitchFamily="49" charset="0"/>
                          <a:cs typeface="Consolas" panose="020B0609020204030204" pitchFamily="49" charset="0"/>
                        </a:rPr>
                        <a:t>Core 1</a:t>
                      </a:r>
                    </a:p>
                  </a:txBody>
                  <a:tcPr marL="0" marR="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solidFill>
                            <a:schemeClr val="tx1"/>
                          </a:solidFill>
                          <a:latin typeface="Consolas" panose="020B0609020204030204" pitchFamily="49" charset="0"/>
                          <a:ea typeface="Menlo" panose="020B0609030804020204" pitchFamily="49" charset="0"/>
                          <a:cs typeface="Consolas" panose="020B0609020204030204" pitchFamily="49" charset="0"/>
                        </a:rPr>
                        <a:t>(i0) W[x]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600" b="0">
                          <a:solidFill>
                            <a:schemeClr val="tx1"/>
                          </a:solidFill>
                          <a:latin typeface="Consolas" panose="020B0609020204030204" pitchFamily="49" charset="0"/>
                          <a:ea typeface="Menlo" panose="020B0609030804020204" pitchFamily="49" charset="0"/>
                          <a:cs typeface="Consolas" panose="020B0609020204030204" pitchFamily="49" charset="0"/>
                        </a:rPr>
                        <a:t>(i1) W[y] = 1;</a:t>
                      </a:r>
                    </a:p>
                  </a:txBody>
                  <a:tcPr marL="0" mar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Consolas" panose="020B0609020204030204" pitchFamily="49" charset="0"/>
                          <a:ea typeface="Menlo" panose="020B0609030804020204" pitchFamily="49" charset="0"/>
                          <a:cs typeface="Consolas" panose="020B0609020204030204" pitchFamily="49" charset="0"/>
                        </a:rPr>
                        <a:t>(i2) R[y]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Consolas" panose="020B0609020204030204" pitchFamily="49" charset="0"/>
                          <a:ea typeface="Menlo" panose="020B0609030804020204" pitchFamily="49" charset="0"/>
                          <a:cs typeface="Consolas" panose="020B0609020204030204" pitchFamily="49" charset="0"/>
                        </a:rPr>
                        <a:t>(i3) R[x] = 0;</a:t>
                      </a:r>
                      <a:endParaRPr lang="en-TW" sz="1600" b="0" dirty="0">
                        <a:solidFill>
                          <a:schemeClr val="tx1"/>
                        </a:solidFill>
                        <a:latin typeface="Consolas" panose="020B0609020204030204" pitchFamily="49" charset="0"/>
                        <a:ea typeface="Menlo" panose="020B0609030804020204" pitchFamily="49" charset="0"/>
                        <a:cs typeface="Consolas" panose="020B0609020204030204" pitchFamily="49" charset="0"/>
                      </a:endParaRPr>
                    </a:p>
                  </a:txBody>
                  <a:tcPr marL="0" mar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11663416"/>
                  </a:ext>
                </a:extLst>
              </a:tr>
            </a:tbl>
          </a:graphicData>
        </a:graphic>
      </p:graphicFrame>
      <p:graphicFrame>
        <p:nvGraphicFramePr>
          <p:cNvPr id="5" name="Table 6">
            <a:extLst>
              <a:ext uri="{FF2B5EF4-FFF2-40B4-BE49-F238E27FC236}">
                <a16:creationId xmlns:a16="http://schemas.microsoft.com/office/drawing/2014/main" id="{4932B492-0E9D-0384-610C-409D044F30EA}"/>
              </a:ext>
            </a:extLst>
          </p:cNvPr>
          <p:cNvGraphicFramePr>
            <a:graphicFrameLocks noGrp="1"/>
          </p:cNvGraphicFramePr>
          <p:nvPr>
            <p:extLst>
              <p:ext uri="{D42A27DB-BD31-4B8C-83A1-F6EECF244321}">
                <p14:modId xmlns:p14="http://schemas.microsoft.com/office/powerpoint/2010/main" val="2610723327"/>
              </p:ext>
            </p:extLst>
          </p:nvPr>
        </p:nvGraphicFramePr>
        <p:xfrm>
          <a:off x="1232331" y="3065786"/>
          <a:ext cx="293390" cy="556458"/>
        </p:xfrm>
        <a:graphic>
          <a:graphicData uri="http://schemas.openxmlformats.org/drawingml/2006/table">
            <a:tbl>
              <a:tblPr firstRow="1" bandRow="1">
                <a:tableStyleId>{5C22544A-7EE6-4342-B048-85BDC9FD1C3A}</a:tableStyleId>
              </a:tblPr>
              <a:tblGrid>
                <a:gridCol w="293390">
                  <a:extLst>
                    <a:ext uri="{9D8B030D-6E8A-4147-A177-3AD203B41FA5}">
                      <a16:colId xmlns:a16="http://schemas.microsoft.com/office/drawing/2014/main" val="993478481"/>
                    </a:ext>
                  </a:extLst>
                </a:gridCol>
              </a:tblGrid>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25075372"/>
                  </a:ext>
                </a:extLst>
              </a:tr>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56046078"/>
                  </a:ext>
                </a:extLst>
              </a:tr>
              <a:tr h="185486">
                <a:tc>
                  <a:txBody>
                    <a:bodyPr/>
                    <a:lstStyle/>
                    <a:p>
                      <a:endParaRPr lang="en-TW" sz="6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6404986"/>
                  </a:ext>
                </a:extLst>
              </a:tr>
            </a:tbl>
          </a:graphicData>
        </a:graphic>
      </p:graphicFrame>
      <p:grpSp>
        <p:nvGrpSpPr>
          <p:cNvPr id="91" name="Group 90">
            <a:extLst>
              <a:ext uri="{FF2B5EF4-FFF2-40B4-BE49-F238E27FC236}">
                <a16:creationId xmlns:a16="http://schemas.microsoft.com/office/drawing/2014/main" id="{5411BF1E-D3FC-72F9-3972-E6E9E66267EF}"/>
              </a:ext>
            </a:extLst>
          </p:cNvPr>
          <p:cNvGrpSpPr/>
          <p:nvPr/>
        </p:nvGrpSpPr>
        <p:grpSpPr>
          <a:xfrm>
            <a:off x="7257036" y="3153418"/>
            <a:ext cx="3870478" cy="1597814"/>
            <a:chOff x="7214678" y="3442360"/>
            <a:chExt cx="3870478" cy="1597814"/>
          </a:xfrm>
        </p:grpSpPr>
        <p:cxnSp>
          <p:nvCxnSpPr>
            <p:cNvPr id="241" name="Straight Arrow Connector 240">
              <a:extLst>
                <a:ext uri="{FF2B5EF4-FFF2-40B4-BE49-F238E27FC236}">
                  <a16:creationId xmlns:a16="http://schemas.microsoft.com/office/drawing/2014/main" id="{C195E5F7-A3FE-153E-5E16-71F3C4AAC851}"/>
                </a:ext>
              </a:extLst>
            </p:cNvPr>
            <p:cNvCxnSpPr>
              <a:cxnSpLocks noChangeAspect="1"/>
              <a:stCxn id="60" idx="6"/>
              <a:endCxn id="61" idx="2"/>
            </p:cNvCxnSpPr>
            <p:nvPr/>
          </p:nvCxnSpPr>
          <p:spPr>
            <a:xfrm>
              <a:off x="7215267" y="3516728"/>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4BB78E1A-1CDF-F8E5-5B01-259A9AFF3BE8}"/>
                </a:ext>
              </a:extLst>
            </p:cNvPr>
            <p:cNvCxnSpPr>
              <a:cxnSpLocks noChangeAspect="1"/>
              <a:stCxn id="262" idx="6"/>
              <a:endCxn id="263" idx="2"/>
            </p:cNvCxnSpPr>
            <p:nvPr/>
          </p:nvCxnSpPr>
          <p:spPr>
            <a:xfrm>
              <a:off x="7214678" y="5040174"/>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88EAAC00-6283-201F-E63A-2D360596FBEC}"/>
                </a:ext>
              </a:extLst>
            </p:cNvPr>
            <p:cNvCxnSpPr>
              <a:cxnSpLocks noChangeAspect="1"/>
              <a:stCxn id="289" idx="4"/>
              <a:endCxn id="292" idx="0"/>
            </p:cNvCxnSpPr>
            <p:nvPr/>
          </p:nvCxnSpPr>
          <p:spPr>
            <a:xfrm>
              <a:off x="8495699" y="3664538"/>
              <a:ext cx="0" cy="17443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FF09DDBF-34CB-D08E-1E8B-5FB6E0E5B097}"/>
                </a:ext>
              </a:extLst>
            </p:cNvPr>
            <p:cNvCxnSpPr>
              <a:cxnSpLocks noChangeAspect="1"/>
              <a:stCxn id="289" idx="6"/>
              <a:endCxn id="290" idx="2"/>
            </p:cNvCxnSpPr>
            <p:nvPr/>
          </p:nvCxnSpPr>
          <p:spPr>
            <a:xfrm>
              <a:off x="8653950" y="3506973"/>
              <a:ext cx="403498"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6E2E184-2BF1-1E78-A1BD-688CC2E307A8}"/>
                </a:ext>
              </a:extLst>
            </p:cNvPr>
            <p:cNvCxnSpPr>
              <a:cxnSpLocks noChangeAspect="1"/>
            </p:cNvCxnSpPr>
            <p:nvPr/>
          </p:nvCxnSpPr>
          <p:spPr>
            <a:xfrm>
              <a:off x="10039002" y="3442360"/>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1E08806-8414-5A47-66A3-F0667CB43016}"/>
                </a:ext>
              </a:extLst>
            </p:cNvPr>
            <p:cNvSpPr txBox="1"/>
            <p:nvPr/>
          </p:nvSpPr>
          <p:spPr>
            <a:xfrm>
              <a:off x="9524465" y="3507966"/>
              <a:ext cx="1560691" cy="584775"/>
            </a:xfrm>
            <a:prstGeom prst="rect">
              <a:avLst/>
            </a:prstGeom>
            <a:noFill/>
          </p:spPr>
          <p:txBody>
            <a:bodyPr wrap="square" rtlCol="0">
              <a:spAutoFit/>
            </a:bodyPr>
            <a:lstStyle/>
            <a:p>
              <a:pPr algn="ctr"/>
              <a:r>
                <a:rPr lang="en-TW" sz="1600" b="1" dirty="0">
                  <a:solidFill>
                    <a:srgbClr val="C00000"/>
                  </a:solidFill>
                  <a:latin typeface="Calibri" panose="020F0502020204030204" pitchFamily="34" charset="0"/>
                  <a:cs typeface="Calibri" panose="020F0502020204030204" pitchFamily="34" charset="0"/>
                </a:rPr>
                <a:t>Undetermined ordering rules</a:t>
              </a:r>
            </a:p>
          </p:txBody>
        </p:sp>
      </p:grpSp>
      <p:sp>
        <p:nvSpPr>
          <p:cNvPr id="118" name="TextBox 117">
            <a:extLst>
              <a:ext uri="{FF2B5EF4-FFF2-40B4-BE49-F238E27FC236}">
                <a16:creationId xmlns:a16="http://schemas.microsoft.com/office/drawing/2014/main" id="{413B1057-3557-1E7E-7E12-B9E699EB9F6A}"/>
              </a:ext>
            </a:extLst>
          </p:cNvPr>
          <p:cNvSpPr txBox="1"/>
          <p:nvPr/>
        </p:nvSpPr>
        <p:spPr>
          <a:xfrm>
            <a:off x="8327114" y="5294204"/>
            <a:ext cx="184731" cy="369332"/>
          </a:xfrm>
          <a:prstGeom prst="rect">
            <a:avLst/>
          </a:prstGeom>
          <a:noFill/>
        </p:spPr>
        <p:txBody>
          <a:bodyPr wrap="none" rtlCol="0">
            <a:spAutoFit/>
          </a:bodyPr>
          <a:lstStyle/>
          <a:p>
            <a:endParaRPr lang="en-TW"/>
          </a:p>
        </p:txBody>
      </p:sp>
      <p:graphicFrame>
        <p:nvGraphicFramePr>
          <p:cNvPr id="172" name="Table 6">
            <a:extLst>
              <a:ext uri="{FF2B5EF4-FFF2-40B4-BE49-F238E27FC236}">
                <a16:creationId xmlns:a16="http://schemas.microsoft.com/office/drawing/2014/main" id="{86E01520-4576-DBC5-7F8A-378420BCBC4F}"/>
              </a:ext>
            </a:extLst>
          </p:cNvPr>
          <p:cNvGraphicFramePr>
            <a:graphicFrameLocks noGrp="1"/>
          </p:cNvGraphicFramePr>
          <p:nvPr>
            <p:extLst>
              <p:ext uri="{D42A27DB-BD31-4B8C-83A1-F6EECF244321}">
                <p14:modId xmlns:p14="http://schemas.microsoft.com/office/powerpoint/2010/main" val="1315144556"/>
              </p:ext>
            </p:extLst>
          </p:nvPr>
        </p:nvGraphicFramePr>
        <p:xfrm>
          <a:off x="1697906" y="3065786"/>
          <a:ext cx="293390" cy="556458"/>
        </p:xfrm>
        <a:graphic>
          <a:graphicData uri="http://schemas.openxmlformats.org/drawingml/2006/table">
            <a:tbl>
              <a:tblPr firstRow="1" bandRow="1">
                <a:tableStyleId>{5C22544A-7EE6-4342-B048-85BDC9FD1C3A}</a:tableStyleId>
              </a:tblPr>
              <a:tblGrid>
                <a:gridCol w="293390">
                  <a:extLst>
                    <a:ext uri="{9D8B030D-6E8A-4147-A177-3AD203B41FA5}">
                      <a16:colId xmlns:a16="http://schemas.microsoft.com/office/drawing/2014/main" val="993478481"/>
                    </a:ext>
                  </a:extLst>
                </a:gridCol>
              </a:tblGrid>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25075372"/>
                  </a:ext>
                </a:extLst>
              </a:tr>
              <a:tr h="185486">
                <a:tc>
                  <a:txBody>
                    <a:bodyPr/>
                    <a:lstStyle/>
                    <a:p>
                      <a:endParaRPr lang="en-TW" sz="6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56046078"/>
                  </a:ext>
                </a:extLst>
              </a:tr>
              <a:tr h="185486">
                <a:tc>
                  <a:txBody>
                    <a:bodyPr/>
                    <a:lstStyle/>
                    <a:p>
                      <a:endParaRPr lang="en-TW" sz="6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6404986"/>
                  </a:ext>
                </a:extLst>
              </a:tr>
            </a:tbl>
          </a:graphicData>
        </a:graphic>
      </p:graphicFrame>
      <p:sp>
        <p:nvSpPr>
          <p:cNvPr id="35" name="Rectangle 34">
            <a:extLst>
              <a:ext uri="{FF2B5EF4-FFF2-40B4-BE49-F238E27FC236}">
                <a16:creationId xmlns:a16="http://schemas.microsoft.com/office/drawing/2014/main" id="{44B154CC-9EC9-597A-2D50-B9E4509D08A2}"/>
              </a:ext>
            </a:extLst>
          </p:cNvPr>
          <p:cNvSpPr/>
          <p:nvPr/>
        </p:nvSpPr>
        <p:spPr>
          <a:xfrm>
            <a:off x="384136" y="2721591"/>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36" name="Rectangle 35">
            <a:extLst>
              <a:ext uri="{FF2B5EF4-FFF2-40B4-BE49-F238E27FC236}">
                <a16:creationId xmlns:a16="http://schemas.microsoft.com/office/drawing/2014/main" id="{61C6FE00-97F6-9415-FC33-0388A9A52D39}"/>
              </a:ext>
            </a:extLst>
          </p:cNvPr>
          <p:cNvSpPr/>
          <p:nvPr/>
        </p:nvSpPr>
        <p:spPr>
          <a:xfrm>
            <a:off x="1135040" y="3812985"/>
            <a:ext cx="922199" cy="22647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arbiter</a:t>
            </a:r>
          </a:p>
        </p:txBody>
      </p:sp>
      <p:sp>
        <p:nvSpPr>
          <p:cNvPr id="37" name="Rounded Rectangle 36">
            <a:extLst>
              <a:ext uri="{FF2B5EF4-FFF2-40B4-BE49-F238E27FC236}">
                <a16:creationId xmlns:a16="http://schemas.microsoft.com/office/drawing/2014/main" id="{74E3744F-B3AD-44E6-990C-6FA30A146FA1}"/>
              </a:ext>
            </a:extLst>
          </p:cNvPr>
          <p:cNvSpPr/>
          <p:nvPr/>
        </p:nvSpPr>
        <p:spPr>
          <a:xfrm>
            <a:off x="1276634" y="4119186"/>
            <a:ext cx="633519" cy="226478"/>
          </a:xfrm>
          <a:prstGeom prst="roundRect">
            <a:avLst>
              <a:gd name="adj" fmla="val 0"/>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mem</a:t>
            </a:r>
          </a:p>
        </p:txBody>
      </p:sp>
      <p:cxnSp>
        <p:nvCxnSpPr>
          <p:cNvPr id="40" name="Straight Connector 39">
            <a:extLst>
              <a:ext uri="{FF2B5EF4-FFF2-40B4-BE49-F238E27FC236}">
                <a16:creationId xmlns:a16="http://schemas.microsoft.com/office/drawing/2014/main" id="{1D52EFC6-C6D5-F231-E5E4-9BEB574EFB8F}"/>
              </a:ext>
            </a:extLst>
          </p:cNvPr>
          <p:cNvCxnSpPr>
            <a:cxnSpLocks/>
            <a:stCxn id="36" idx="2"/>
            <a:endCxn id="37" idx="0"/>
          </p:cNvCxnSpPr>
          <p:nvPr/>
        </p:nvCxnSpPr>
        <p:spPr>
          <a:xfrm flipH="1">
            <a:off x="1593394" y="4039463"/>
            <a:ext cx="2746" cy="7972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26AFDFD-8619-CBFE-2661-5934267B3C36}"/>
              </a:ext>
            </a:extLst>
          </p:cNvPr>
          <p:cNvSpPr/>
          <p:nvPr/>
        </p:nvSpPr>
        <p:spPr>
          <a:xfrm>
            <a:off x="384136" y="3019602"/>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ID</a:t>
            </a:r>
          </a:p>
        </p:txBody>
      </p:sp>
      <p:cxnSp>
        <p:nvCxnSpPr>
          <p:cNvPr id="42" name="Straight Connector 41">
            <a:extLst>
              <a:ext uri="{FF2B5EF4-FFF2-40B4-BE49-F238E27FC236}">
                <a16:creationId xmlns:a16="http://schemas.microsoft.com/office/drawing/2014/main" id="{5DD894EE-D44B-B579-F56F-29CC3FD69975}"/>
              </a:ext>
            </a:extLst>
          </p:cNvPr>
          <p:cNvCxnSpPr>
            <a:cxnSpLocks/>
            <a:stCxn id="35" idx="2"/>
            <a:endCxn id="41" idx="0"/>
          </p:cNvCxnSpPr>
          <p:nvPr/>
        </p:nvCxnSpPr>
        <p:spPr>
          <a:xfrm>
            <a:off x="642273" y="2943849"/>
            <a:ext cx="0" cy="7575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46930F8-68F0-FA0F-9667-CD09FCA605AD}"/>
              </a:ext>
            </a:extLst>
          </p:cNvPr>
          <p:cNvSpPr/>
          <p:nvPr/>
        </p:nvSpPr>
        <p:spPr>
          <a:xfrm>
            <a:off x="384925" y="3308143"/>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ISSUE</a:t>
            </a:r>
          </a:p>
        </p:txBody>
      </p:sp>
      <p:cxnSp>
        <p:nvCxnSpPr>
          <p:cNvPr id="44" name="Straight Connector 43">
            <a:extLst>
              <a:ext uri="{FF2B5EF4-FFF2-40B4-BE49-F238E27FC236}">
                <a16:creationId xmlns:a16="http://schemas.microsoft.com/office/drawing/2014/main" id="{FD819970-3B7B-C362-20ED-7086A1D36FCF}"/>
              </a:ext>
            </a:extLst>
          </p:cNvPr>
          <p:cNvCxnSpPr>
            <a:cxnSpLocks/>
            <a:stCxn id="41" idx="2"/>
            <a:endCxn id="43" idx="0"/>
          </p:cNvCxnSpPr>
          <p:nvPr/>
        </p:nvCxnSpPr>
        <p:spPr>
          <a:xfrm>
            <a:off x="642273" y="3241860"/>
            <a:ext cx="3789" cy="66282"/>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D218D72-8B42-FA12-15C2-6DA9DC66A762}"/>
              </a:ext>
            </a:extLst>
          </p:cNvPr>
          <p:cNvSpPr/>
          <p:nvPr/>
        </p:nvSpPr>
        <p:spPr>
          <a:xfrm>
            <a:off x="381587" y="3584376"/>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EX</a:t>
            </a:r>
          </a:p>
        </p:txBody>
      </p:sp>
      <p:sp>
        <p:nvSpPr>
          <p:cNvPr id="4" name="Rectangle 3">
            <a:extLst>
              <a:ext uri="{FF2B5EF4-FFF2-40B4-BE49-F238E27FC236}">
                <a16:creationId xmlns:a16="http://schemas.microsoft.com/office/drawing/2014/main" id="{E67BABD7-3138-368F-DC48-B4071C23AF78}"/>
              </a:ext>
            </a:extLst>
          </p:cNvPr>
          <p:cNvSpPr/>
          <p:nvPr/>
        </p:nvSpPr>
        <p:spPr>
          <a:xfrm>
            <a:off x="389374" y="3864140"/>
            <a:ext cx="514486"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COM</a:t>
            </a:r>
          </a:p>
        </p:txBody>
      </p:sp>
      <p:cxnSp>
        <p:nvCxnSpPr>
          <p:cNvPr id="11" name="Straight Connector 10">
            <a:extLst>
              <a:ext uri="{FF2B5EF4-FFF2-40B4-BE49-F238E27FC236}">
                <a16:creationId xmlns:a16="http://schemas.microsoft.com/office/drawing/2014/main" id="{5E73729B-760B-FDAD-0C8D-94F21B008E7C}"/>
              </a:ext>
            </a:extLst>
          </p:cNvPr>
          <p:cNvCxnSpPr>
            <a:cxnSpLocks/>
            <a:stCxn id="43" idx="2"/>
            <a:endCxn id="3" idx="0"/>
          </p:cNvCxnSpPr>
          <p:nvPr/>
        </p:nvCxnSpPr>
        <p:spPr>
          <a:xfrm flipH="1">
            <a:off x="642724" y="3530401"/>
            <a:ext cx="3338" cy="53975"/>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45F69EC-D376-35C1-64CA-D05B0CB47DA6}"/>
              </a:ext>
            </a:extLst>
          </p:cNvPr>
          <p:cNvCxnSpPr>
            <a:cxnSpLocks/>
            <a:stCxn id="3" idx="2"/>
            <a:endCxn id="4" idx="0"/>
          </p:cNvCxnSpPr>
          <p:nvPr/>
        </p:nvCxnSpPr>
        <p:spPr>
          <a:xfrm>
            <a:off x="642724" y="3806634"/>
            <a:ext cx="3893" cy="57506"/>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0F0333C1-ECE8-E68C-1F13-AA20B431DA53}"/>
              </a:ext>
            </a:extLst>
          </p:cNvPr>
          <p:cNvCxnSpPr>
            <a:cxnSpLocks/>
            <a:stCxn id="187" idx="0"/>
            <a:endCxn id="4" idx="3"/>
          </p:cNvCxnSpPr>
          <p:nvPr/>
        </p:nvCxnSpPr>
        <p:spPr>
          <a:xfrm rot="16200000" flipH="1" flipV="1">
            <a:off x="571643" y="3151614"/>
            <a:ext cx="1155872" cy="491438"/>
          </a:xfrm>
          <a:prstGeom prst="bentConnector4">
            <a:avLst>
              <a:gd name="adj1" fmla="val -19777"/>
              <a:gd name="adj2" fmla="val 7456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35" name="Elbow Connector 134">
            <a:extLst>
              <a:ext uri="{FF2B5EF4-FFF2-40B4-BE49-F238E27FC236}">
                <a16:creationId xmlns:a16="http://schemas.microsoft.com/office/drawing/2014/main" id="{C2BCF498-8A96-AC68-2388-15E8D510F0EF}"/>
              </a:ext>
            </a:extLst>
          </p:cNvPr>
          <p:cNvCxnSpPr>
            <a:cxnSpLocks/>
            <a:endCxn id="3" idx="3"/>
          </p:cNvCxnSpPr>
          <p:nvPr/>
        </p:nvCxnSpPr>
        <p:spPr>
          <a:xfrm rot="16200000" flipV="1">
            <a:off x="1036589" y="3562776"/>
            <a:ext cx="113867" cy="379325"/>
          </a:xfrm>
          <a:prstGeom prst="bentConnector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E45CC9D-5D6E-23DB-5A40-10000AD4B323}"/>
              </a:ext>
            </a:extLst>
          </p:cNvPr>
          <p:cNvCxnSpPr>
            <a:cxnSpLocks/>
            <a:stCxn id="5" idx="2"/>
          </p:cNvCxnSpPr>
          <p:nvPr/>
        </p:nvCxnSpPr>
        <p:spPr>
          <a:xfrm>
            <a:off x="1379026" y="3622244"/>
            <a:ext cx="0" cy="190740"/>
          </a:xfrm>
          <a:prstGeom prst="line">
            <a:avLst/>
          </a:prstGeom>
          <a:solidFill>
            <a:schemeClr val="bg1"/>
          </a:solidFill>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15D32C54-57CE-43CE-E9FF-C64D101D6FB3}"/>
              </a:ext>
            </a:extLst>
          </p:cNvPr>
          <p:cNvSpPr/>
          <p:nvPr/>
        </p:nvSpPr>
        <p:spPr>
          <a:xfrm>
            <a:off x="2268374" y="2721591"/>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161" name="Rectangle 160">
            <a:extLst>
              <a:ext uri="{FF2B5EF4-FFF2-40B4-BE49-F238E27FC236}">
                <a16:creationId xmlns:a16="http://schemas.microsoft.com/office/drawing/2014/main" id="{6BBF8496-E915-FACC-843E-06D1D2F121B6}"/>
              </a:ext>
            </a:extLst>
          </p:cNvPr>
          <p:cNvSpPr/>
          <p:nvPr/>
        </p:nvSpPr>
        <p:spPr>
          <a:xfrm>
            <a:off x="2268374" y="3019602"/>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ID</a:t>
            </a:r>
          </a:p>
        </p:txBody>
      </p:sp>
      <p:cxnSp>
        <p:nvCxnSpPr>
          <p:cNvPr id="164" name="Straight Connector 163">
            <a:extLst>
              <a:ext uri="{FF2B5EF4-FFF2-40B4-BE49-F238E27FC236}">
                <a16:creationId xmlns:a16="http://schemas.microsoft.com/office/drawing/2014/main" id="{EFDC3CD5-F94B-ACBD-484F-6D2008DDD4FA}"/>
              </a:ext>
            </a:extLst>
          </p:cNvPr>
          <p:cNvCxnSpPr>
            <a:cxnSpLocks/>
            <a:stCxn id="155" idx="2"/>
            <a:endCxn id="161" idx="0"/>
          </p:cNvCxnSpPr>
          <p:nvPr/>
        </p:nvCxnSpPr>
        <p:spPr>
          <a:xfrm>
            <a:off x="2526512" y="2943849"/>
            <a:ext cx="0" cy="7575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D8AF0DF0-AAFD-A0D9-B4DA-52C7C37B13E9}"/>
              </a:ext>
            </a:extLst>
          </p:cNvPr>
          <p:cNvSpPr/>
          <p:nvPr/>
        </p:nvSpPr>
        <p:spPr>
          <a:xfrm>
            <a:off x="2269164" y="3308143"/>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ISSUE</a:t>
            </a:r>
          </a:p>
        </p:txBody>
      </p:sp>
      <p:cxnSp>
        <p:nvCxnSpPr>
          <p:cNvPr id="166" name="Straight Connector 165">
            <a:extLst>
              <a:ext uri="{FF2B5EF4-FFF2-40B4-BE49-F238E27FC236}">
                <a16:creationId xmlns:a16="http://schemas.microsoft.com/office/drawing/2014/main" id="{7AEC2339-0A48-7C7B-4249-239557369CC5}"/>
              </a:ext>
            </a:extLst>
          </p:cNvPr>
          <p:cNvCxnSpPr>
            <a:cxnSpLocks/>
            <a:stCxn id="161" idx="2"/>
            <a:endCxn id="165" idx="0"/>
          </p:cNvCxnSpPr>
          <p:nvPr/>
        </p:nvCxnSpPr>
        <p:spPr>
          <a:xfrm>
            <a:off x="2526512" y="3241860"/>
            <a:ext cx="3789" cy="66282"/>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4B592C6-5E36-C251-AAB5-CBBC0AC38938}"/>
              </a:ext>
            </a:extLst>
          </p:cNvPr>
          <p:cNvSpPr/>
          <p:nvPr/>
        </p:nvSpPr>
        <p:spPr>
          <a:xfrm>
            <a:off x="2265825" y="3584376"/>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EX</a:t>
            </a:r>
          </a:p>
        </p:txBody>
      </p:sp>
      <p:sp>
        <p:nvSpPr>
          <p:cNvPr id="168" name="Rectangle 167">
            <a:extLst>
              <a:ext uri="{FF2B5EF4-FFF2-40B4-BE49-F238E27FC236}">
                <a16:creationId xmlns:a16="http://schemas.microsoft.com/office/drawing/2014/main" id="{B3D339E3-E954-9E5B-57C7-CEA0B9BED287}"/>
              </a:ext>
            </a:extLst>
          </p:cNvPr>
          <p:cNvSpPr/>
          <p:nvPr/>
        </p:nvSpPr>
        <p:spPr>
          <a:xfrm>
            <a:off x="2273612" y="3864140"/>
            <a:ext cx="514486"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COM</a:t>
            </a:r>
          </a:p>
        </p:txBody>
      </p:sp>
      <p:cxnSp>
        <p:nvCxnSpPr>
          <p:cNvPr id="173" name="Straight Connector 172">
            <a:extLst>
              <a:ext uri="{FF2B5EF4-FFF2-40B4-BE49-F238E27FC236}">
                <a16:creationId xmlns:a16="http://schemas.microsoft.com/office/drawing/2014/main" id="{3186CFE6-0996-770E-EF89-974C08C38888}"/>
              </a:ext>
            </a:extLst>
          </p:cNvPr>
          <p:cNvCxnSpPr>
            <a:cxnSpLocks/>
            <a:stCxn id="165" idx="2"/>
            <a:endCxn id="167" idx="0"/>
          </p:cNvCxnSpPr>
          <p:nvPr/>
        </p:nvCxnSpPr>
        <p:spPr>
          <a:xfrm flipH="1">
            <a:off x="2526962" y="3530401"/>
            <a:ext cx="3338" cy="53975"/>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D212C34-5CB9-38B4-CFCC-19CE1FCD5794}"/>
              </a:ext>
            </a:extLst>
          </p:cNvPr>
          <p:cNvCxnSpPr>
            <a:cxnSpLocks/>
            <a:stCxn id="167" idx="2"/>
            <a:endCxn id="168" idx="0"/>
          </p:cNvCxnSpPr>
          <p:nvPr/>
        </p:nvCxnSpPr>
        <p:spPr>
          <a:xfrm>
            <a:off x="2526962" y="3806634"/>
            <a:ext cx="3893" cy="57506"/>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E1D94BBD-7A88-0228-DBA1-F78AB0B23C19}"/>
              </a:ext>
            </a:extLst>
          </p:cNvPr>
          <p:cNvCxnSpPr>
            <a:cxnSpLocks/>
            <a:stCxn id="188" idx="0"/>
            <a:endCxn id="168" idx="1"/>
          </p:cNvCxnSpPr>
          <p:nvPr/>
        </p:nvCxnSpPr>
        <p:spPr>
          <a:xfrm rot="16200000" flipH="1">
            <a:off x="1479135" y="3180793"/>
            <a:ext cx="1173180" cy="415773"/>
          </a:xfrm>
          <a:prstGeom prst="bentConnector4">
            <a:avLst>
              <a:gd name="adj1" fmla="val -19486"/>
              <a:gd name="adj2" fmla="val 7903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76" name="Elbow Connector 175">
            <a:extLst>
              <a:ext uri="{FF2B5EF4-FFF2-40B4-BE49-F238E27FC236}">
                <a16:creationId xmlns:a16="http://schemas.microsoft.com/office/drawing/2014/main" id="{5D4C1E1B-E6F8-5F4A-6266-6087D3D4CDD9}"/>
              </a:ext>
            </a:extLst>
          </p:cNvPr>
          <p:cNvCxnSpPr>
            <a:cxnSpLocks/>
            <a:endCxn id="167" idx="1"/>
          </p:cNvCxnSpPr>
          <p:nvPr/>
        </p:nvCxnSpPr>
        <p:spPr>
          <a:xfrm rot="5400000" flipH="1" flipV="1">
            <a:off x="2057483" y="3609285"/>
            <a:ext cx="122121" cy="294563"/>
          </a:xfrm>
          <a:prstGeom prst="bentConnector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1C32564-E93B-CF31-D163-D56C474C4BF0}"/>
              </a:ext>
            </a:extLst>
          </p:cNvPr>
          <p:cNvCxnSpPr>
            <a:cxnSpLocks/>
            <a:stCxn id="172" idx="2"/>
          </p:cNvCxnSpPr>
          <p:nvPr/>
        </p:nvCxnSpPr>
        <p:spPr>
          <a:xfrm>
            <a:off x="1844601" y="3622244"/>
            <a:ext cx="0" cy="187129"/>
          </a:xfrm>
          <a:prstGeom prst="line">
            <a:avLst/>
          </a:prstGeom>
          <a:solidFill>
            <a:schemeClr val="bg1"/>
          </a:solidFill>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C5376517-EB60-04AC-DCC0-CC79B7FFD7A2}"/>
              </a:ext>
            </a:extLst>
          </p:cNvPr>
          <p:cNvSpPr txBox="1"/>
          <p:nvPr/>
        </p:nvSpPr>
        <p:spPr>
          <a:xfrm>
            <a:off x="1153886" y="2819397"/>
            <a:ext cx="482824" cy="307777"/>
          </a:xfrm>
          <a:prstGeom prst="rect">
            <a:avLst/>
          </a:prstGeom>
          <a:noFill/>
          <a:ln>
            <a:noFill/>
          </a:ln>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stb</a:t>
            </a:r>
          </a:p>
        </p:txBody>
      </p:sp>
      <p:sp>
        <p:nvSpPr>
          <p:cNvPr id="188" name="TextBox 187">
            <a:extLst>
              <a:ext uri="{FF2B5EF4-FFF2-40B4-BE49-F238E27FC236}">
                <a16:creationId xmlns:a16="http://schemas.microsoft.com/office/drawing/2014/main" id="{E204ACDE-03B9-18B1-DA75-4A56A861C828}"/>
              </a:ext>
            </a:extLst>
          </p:cNvPr>
          <p:cNvSpPr txBox="1"/>
          <p:nvPr/>
        </p:nvSpPr>
        <p:spPr>
          <a:xfrm>
            <a:off x="1616427" y="2802089"/>
            <a:ext cx="482824" cy="307777"/>
          </a:xfrm>
          <a:prstGeom prst="rect">
            <a:avLst/>
          </a:prstGeom>
          <a:noFill/>
          <a:ln>
            <a:noFill/>
          </a:ln>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stb</a:t>
            </a:r>
          </a:p>
        </p:txBody>
      </p:sp>
      <p:cxnSp>
        <p:nvCxnSpPr>
          <p:cNvPr id="331" name="Elbow Connector 330">
            <a:extLst>
              <a:ext uri="{FF2B5EF4-FFF2-40B4-BE49-F238E27FC236}">
                <a16:creationId xmlns:a16="http://schemas.microsoft.com/office/drawing/2014/main" id="{73BAED9A-7909-7593-ADCC-CB1925936292}"/>
              </a:ext>
            </a:extLst>
          </p:cNvPr>
          <p:cNvCxnSpPr>
            <a:cxnSpLocks/>
            <a:endCxn id="2" idx="3"/>
          </p:cNvCxnSpPr>
          <p:nvPr/>
        </p:nvCxnSpPr>
        <p:spPr>
          <a:xfrm rot="16200000" flipV="1">
            <a:off x="4060754" y="2245966"/>
            <a:ext cx="1066908" cy="231897"/>
          </a:xfrm>
          <a:prstGeom prst="bentConnector2">
            <a:avLst/>
          </a:prstGeom>
          <a:ln w="25400" cap="rnd">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45" name="Group 344">
            <a:extLst>
              <a:ext uri="{FF2B5EF4-FFF2-40B4-BE49-F238E27FC236}">
                <a16:creationId xmlns:a16="http://schemas.microsoft.com/office/drawing/2014/main" id="{1945FE1D-D2EF-79FA-DFF8-0FF0FE602CE1}"/>
              </a:ext>
            </a:extLst>
          </p:cNvPr>
          <p:cNvGrpSpPr/>
          <p:nvPr/>
        </p:nvGrpSpPr>
        <p:grpSpPr>
          <a:xfrm>
            <a:off x="3407877" y="2888826"/>
            <a:ext cx="1636327" cy="383052"/>
            <a:chOff x="7884082" y="2350459"/>
            <a:chExt cx="1636327" cy="383052"/>
          </a:xfrm>
        </p:grpSpPr>
        <p:sp>
          <p:nvSpPr>
            <p:cNvPr id="346" name="Rounded Rectangle 345">
              <a:extLst>
                <a:ext uri="{FF2B5EF4-FFF2-40B4-BE49-F238E27FC236}">
                  <a16:creationId xmlns:a16="http://schemas.microsoft.com/office/drawing/2014/main" id="{970F667B-A2F8-734F-C00B-6E0DE611B6C1}"/>
                </a:ext>
              </a:extLst>
            </p:cNvPr>
            <p:cNvSpPr/>
            <p:nvPr/>
          </p:nvSpPr>
          <p:spPr>
            <a:xfrm>
              <a:off x="7884082" y="2350459"/>
              <a:ext cx="1636327" cy="38305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000" dirty="0"/>
                <a:t>Check Tools </a:t>
              </a:r>
            </a:p>
          </p:txBody>
        </p:sp>
        <p:pic>
          <p:nvPicPr>
            <p:cNvPr id="347" name="Graphic 346" descr="Magnifying glass with solid fill">
              <a:extLst>
                <a:ext uri="{FF2B5EF4-FFF2-40B4-BE49-F238E27FC236}">
                  <a16:creationId xmlns:a16="http://schemas.microsoft.com/office/drawing/2014/main" id="{F84DE284-29B9-1F45-F997-B57D30920E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00708" y="2389024"/>
              <a:ext cx="317638" cy="317638"/>
            </a:xfrm>
            <a:prstGeom prst="rect">
              <a:avLst/>
            </a:prstGeom>
          </p:spPr>
        </p:pic>
      </p:grpSp>
      <p:cxnSp>
        <p:nvCxnSpPr>
          <p:cNvPr id="358" name="Straight Arrow Connector 357">
            <a:extLst>
              <a:ext uri="{FF2B5EF4-FFF2-40B4-BE49-F238E27FC236}">
                <a16:creationId xmlns:a16="http://schemas.microsoft.com/office/drawing/2014/main" id="{3724D7CD-97DE-6E25-921B-297BE1212791}"/>
              </a:ext>
            </a:extLst>
          </p:cNvPr>
          <p:cNvCxnSpPr>
            <a:cxnSpLocks/>
            <a:stCxn id="346" idx="3"/>
          </p:cNvCxnSpPr>
          <p:nvPr/>
        </p:nvCxnSpPr>
        <p:spPr>
          <a:xfrm>
            <a:off x="5044204" y="3080352"/>
            <a:ext cx="349626" cy="90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29" name="Right Bracket 228">
            <a:extLst>
              <a:ext uri="{FF2B5EF4-FFF2-40B4-BE49-F238E27FC236}">
                <a16:creationId xmlns:a16="http://schemas.microsoft.com/office/drawing/2014/main" id="{35E086CD-A14E-3A94-4FAB-B408A44A4370}"/>
              </a:ext>
            </a:extLst>
          </p:cNvPr>
          <p:cNvSpPr/>
          <p:nvPr/>
        </p:nvSpPr>
        <p:spPr>
          <a:xfrm rot="16200000">
            <a:off x="3575914" y="4158394"/>
            <a:ext cx="200664" cy="1908409"/>
          </a:xfrm>
          <a:prstGeom prst="righ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W"/>
          </a:p>
        </p:txBody>
      </p:sp>
      <p:sp>
        <p:nvSpPr>
          <p:cNvPr id="234" name="TextBox 233">
            <a:extLst>
              <a:ext uri="{FF2B5EF4-FFF2-40B4-BE49-F238E27FC236}">
                <a16:creationId xmlns:a16="http://schemas.microsoft.com/office/drawing/2014/main" id="{0BE5A8B9-1933-9CE9-E142-B5D8C9F56B64}"/>
              </a:ext>
            </a:extLst>
          </p:cNvPr>
          <p:cNvSpPr txBox="1"/>
          <p:nvPr/>
        </p:nvSpPr>
        <p:spPr>
          <a:xfrm>
            <a:off x="2593176" y="4493995"/>
            <a:ext cx="2428806" cy="400110"/>
          </a:xfrm>
          <a:prstGeom prst="rect">
            <a:avLst/>
          </a:prstGeom>
          <a:solidFill>
            <a:schemeClr val="bg1"/>
          </a:solidFill>
        </p:spPr>
        <p:txBody>
          <a:bodyPr wrap="square" rtlCol="0">
            <a:spAutoFit/>
          </a:bodyPr>
          <a:lstStyle/>
          <a:p>
            <a:r>
              <a:rPr lang="en-TW" sz="2000" dirty="0"/>
              <a:t>Proven ordering rules</a:t>
            </a:r>
          </a:p>
        </p:txBody>
      </p:sp>
      <p:sp>
        <p:nvSpPr>
          <p:cNvPr id="236" name="Rounded Rectangular Callout 235">
            <a:extLst>
              <a:ext uri="{FF2B5EF4-FFF2-40B4-BE49-F238E27FC236}">
                <a16:creationId xmlns:a16="http://schemas.microsoft.com/office/drawing/2014/main" id="{3E792112-B7DB-3777-8B9B-6D4C96FE6F28}"/>
              </a:ext>
            </a:extLst>
          </p:cNvPr>
          <p:cNvSpPr/>
          <p:nvPr/>
        </p:nvSpPr>
        <p:spPr>
          <a:xfrm>
            <a:off x="4978652" y="1363495"/>
            <a:ext cx="1338898" cy="605673"/>
          </a:xfrm>
          <a:prstGeom prst="wedgeRoundRectCallout">
            <a:avLst>
              <a:gd name="adj1" fmla="val -77294"/>
              <a:gd name="adj2" fmla="val 17045"/>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b="1">
                <a:latin typeface="Calibri" panose="020F0502020204030204" pitchFamily="34" charset="0"/>
                <a:cs typeface="Calibri" panose="020F0502020204030204" pitchFamily="34" charset="0"/>
              </a:rPr>
              <a:t>Forbidden</a:t>
            </a:r>
            <a:r>
              <a:rPr lang="en-US" altLang="zh-TW" sz="2000">
                <a:latin typeface="Calibri" panose="020F0502020204030204" pitchFamily="34" charset="0"/>
                <a:cs typeface="Calibri" panose="020F0502020204030204" pitchFamily="34" charset="0"/>
              </a:rPr>
              <a:t> on TSO</a:t>
            </a:r>
          </a:p>
        </p:txBody>
      </p:sp>
      <p:sp>
        <p:nvSpPr>
          <p:cNvPr id="7" name="Rounded Rectangular Callout 6">
            <a:extLst>
              <a:ext uri="{FF2B5EF4-FFF2-40B4-BE49-F238E27FC236}">
                <a16:creationId xmlns:a16="http://schemas.microsoft.com/office/drawing/2014/main" id="{A2A5CC5F-E3E4-AB35-F6F4-8295522F81C3}"/>
              </a:ext>
            </a:extLst>
          </p:cNvPr>
          <p:cNvSpPr/>
          <p:nvPr/>
        </p:nvSpPr>
        <p:spPr>
          <a:xfrm>
            <a:off x="9672171" y="908413"/>
            <a:ext cx="2318537" cy="846903"/>
          </a:xfrm>
          <a:prstGeom prst="wedgeRoundRectCallout">
            <a:avLst>
              <a:gd name="adj1" fmla="val -58241"/>
              <a:gd name="adj2" fmla="val 57471"/>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dirty="0">
                <a:latin typeface="Calibri" panose="020F0502020204030204" pitchFamily="34" charset="0"/>
                <a:cs typeface="Calibri" panose="020F0502020204030204" pitchFamily="34" charset="0"/>
              </a:rPr>
              <a:t>Acyclic</a:t>
            </a:r>
            <a:r>
              <a:rPr lang="en-US" altLang="zh-TW"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Observable execution</a:t>
            </a:r>
            <a:endParaRPr lang="en-US" altLang="zh-TW" sz="2000" dirty="0">
              <a:latin typeface="Calibri" panose="020F0502020204030204" pitchFamily="34" charset="0"/>
              <a:cs typeface="Calibri" panose="020F0502020204030204" pitchFamily="34" charset="0"/>
            </a:endParaRPr>
          </a:p>
        </p:txBody>
      </p:sp>
      <p:grpSp>
        <p:nvGrpSpPr>
          <p:cNvPr id="138" name="Group 137">
            <a:extLst>
              <a:ext uri="{FF2B5EF4-FFF2-40B4-BE49-F238E27FC236}">
                <a16:creationId xmlns:a16="http://schemas.microsoft.com/office/drawing/2014/main" id="{EE185118-0059-DE71-721B-783B48D6D9A6}"/>
              </a:ext>
            </a:extLst>
          </p:cNvPr>
          <p:cNvGrpSpPr/>
          <p:nvPr/>
        </p:nvGrpSpPr>
        <p:grpSpPr>
          <a:xfrm>
            <a:off x="6926961" y="4593242"/>
            <a:ext cx="1054258" cy="315130"/>
            <a:chOff x="7532959" y="4530538"/>
            <a:chExt cx="1054258" cy="315130"/>
          </a:xfrm>
        </p:grpSpPr>
        <p:grpSp>
          <p:nvGrpSpPr>
            <p:cNvPr id="136" name="Group 135">
              <a:extLst>
                <a:ext uri="{FF2B5EF4-FFF2-40B4-BE49-F238E27FC236}">
                  <a16:creationId xmlns:a16="http://schemas.microsoft.com/office/drawing/2014/main" id="{85C63FC0-B526-FA2B-BED9-6CDDDCFC78A4}"/>
                </a:ext>
              </a:extLst>
            </p:cNvPr>
            <p:cNvGrpSpPr/>
            <p:nvPr/>
          </p:nvGrpSpPr>
          <p:grpSpPr>
            <a:xfrm>
              <a:off x="7532959" y="4530538"/>
              <a:ext cx="1054258" cy="315130"/>
              <a:chOff x="7532959" y="4530538"/>
              <a:chExt cx="1054258" cy="315130"/>
            </a:xfrm>
          </p:grpSpPr>
          <p:sp>
            <p:nvSpPr>
              <p:cNvPr id="133" name="Oval 132">
                <a:extLst>
                  <a:ext uri="{FF2B5EF4-FFF2-40B4-BE49-F238E27FC236}">
                    <a16:creationId xmlns:a16="http://schemas.microsoft.com/office/drawing/2014/main" id="{02B8A02E-3EBC-C2BE-7D3B-BEED61171CB9}"/>
                  </a:ext>
                </a:extLst>
              </p:cNvPr>
              <p:cNvSpPr>
                <a:spLocks noChangeAspect="1"/>
              </p:cNvSpPr>
              <p:nvPr/>
            </p:nvSpPr>
            <p:spPr>
              <a:xfrm>
                <a:off x="7532959" y="4530538"/>
                <a:ext cx="316502" cy="315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34" name="Oval 133">
                <a:extLst>
                  <a:ext uri="{FF2B5EF4-FFF2-40B4-BE49-F238E27FC236}">
                    <a16:creationId xmlns:a16="http://schemas.microsoft.com/office/drawing/2014/main" id="{C899E5B4-8C13-FFEF-E481-B9C7EF47E58A}"/>
                  </a:ext>
                </a:extLst>
              </p:cNvPr>
              <p:cNvSpPr>
                <a:spLocks noChangeAspect="1"/>
              </p:cNvSpPr>
              <p:nvPr/>
            </p:nvSpPr>
            <p:spPr>
              <a:xfrm>
                <a:off x="8270715" y="4530538"/>
                <a:ext cx="316502" cy="315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grpSp>
        <p:cxnSp>
          <p:nvCxnSpPr>
            <p:cNvPr id="137" name="Straight Arrow Connector 136">
              <a:extLst>
                <a:ext uri="{FF2B5EF4-FFF2-40B4-BE49-F238E27FC236}">
                  <a16:creationId xmlns:a16="http://schemas.microsoft.com/office/drawing/2014/main" id="{17178FDA-3B50-9E75-4E81-D3584323C321}"/>
                </a:ext>
              </a:extLst>
            </p:cNvPr>
            <p:cNvCxnSpPr>
              <a:cxnSpLocks noChangeAspect="1"/>
            </p:cNvCxnSpPr>
            <p:nvPr/>
          </p:nvCxnSpPr>
          <p:spPr>
            <a:xfrm>
              <a:off x="7857587" y="4684841"/>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sp>
        <p:nvSpPr>
          <p:cNvPr id="8" name="Slide Number Placeholder 7">
            <a:extLst>
              <a:ext uri="{FF2B5EF4-FFF2-40B4-BE49-F238E27FC236}">
                <a16:creationId xmlns:a16="http://schemas.microsoft.com/office/drawing/2014/main" id="{A37BD544-FB23-9E55-6107-A94F150C6809}"/>
              </a:ext>
            </a:extLst>
          </p:cNvPr>
          <p:cNvSpPr>
            <a:spLocks noGrp="1"/>
          </p:cNvSpPr>
          <p:nvPr>
            <p:ph type="sldNum" sz="quarter" idx="12"/>
          </p:nvPr>
        </p:nvSpPr>
        <p:spPr/>
        <p:txBody>
          <a:bodyPr/>
          <a:lstStyle/>
          <a:p>
            <a:fld id="{186D1076-08C5-B746-80BB-11C7C595E7F3}" type="slidenum">
              <a:rPr lang="en-US" smtClean="0"/>
              <a:t>17</a:t>
            </a:fld>
            <a:endParaRPr lang="en-US"/>
          </a:p>
        </p:txBody>
      </p:sp>
      <p:sp>
        <p:nvSpPr>
          <p:cNvPr id="10" name="TextBox 9">
            <a:extLst>
              <a:ext uri="{FF2B5EF4-FFF2-40B4-BE49-F238E27FC236}">
                <a16:creationId xmlns:a16="http://schemas.microsoft.com/office/drawing/2014/main" id="{9016B68F-8B19-5EAD-08CB-4DBB5EE4F70B}"/>
              </a:ext>
            </a:extLst>
          </p:cNvPr>
          <p:cNvSpPr txBox="1"/>
          <p:nvPr/>
        </p:nvSpPr>
        <p:spPr>
          <a:xfrm>
            <a:off x="3151668" y="3887601"/>
            <a:ext cx="1168656" cy="615553"/>
          </a:xfrm>
          <a:prstGeom prst="rect">
            <a:avLst/>
          </a:prstGeom>
          <a:solidFill>
            <a:schemeClr val="bg1"/>
          </a:solidFill>
        </p:spPr>
        <p:txBody>
          <a:bodyPr wrap="square" lIns="0" tIns="0" rIns="0" bIns="0">
            <a:spAutoFit/>
          </a:bodyPr>
          <a:lstStyle/>
          <a:p>
            <a:pPr algn="ctr"/>
            <a:r>
              <a:rPr lang="el-GR" sz="2000" dirty="0">
                <a:solidFill>
                  <a:srgbClr val="B362AC"/>
                </a:solidFill>
                <a:latin typeface="Calibri" panose="020F0502020204030204" pitchFamily="34" charset="0"/>
                <a:cs typeface="Calibri" panose="020F0502020204030204" pitchFamily="34" charset="0"/>
              </a:rPr>
              <a:t>μ</a:t>
            </a:r>
            <a:r>
              <a:rPr lang="en-US" sz="2000" dirty="0">
                <a:solidFill>
                  <a:srgbClr val="B362AC"/>
                </a:solidFill>
                <a:latin typeface="Calibri" panose="020F0502020204030204" pitchFamily="34" charset="0"/>
                <a:cs typeface="Calibri" panose="020F0502020204030204" pitchFamily="34" charset="0"/>
              </a:rPr>
              <a:t>spec models</a:t>
            </a:r>
            <a:endParaRPr lang="en-TW" sz="2000" dirty="0"/>
          </a:p>
        </p:txBody>
      </p:sp>
      <p:grpSp>
        <p:nvGrpSpPr>
          <p:cNvPr id="12" name="Group 11">
            <a:extLst>
              <a:ext uri="{FF2B5EF4-FFF2-40B4-BE49-F238E27FC236}">
                <a16:creationId xmlns:a16="http://schemas.microsoft.com/office/drawing/2014/main" id="{CA785F79-55C7-B45A-EA06-7D0CA449981C}"/>
              </a:ext>
            </a:extLst>
          </p:cNvPr>
          <p:cNvGrpSpPr>
            <a:grpSpLocks noChangeAspect="1"/>
          </p:cNvGrpSpPr>
          <p:nvPr/>
        </p:nvGrpSpPr>
        <p:grpSpPr>
          <a:xfrm>
            <a:off x="3579736" y="3548064"/>
            <a:ext cx="339468" cy="348854"/>
            <a:chOff x="2600584" y="3423582"/>
            <a:chExt cx="693351" cy="585076"/>
          </a:xfrm>
          <a:solidFill>
            <a:schemeClr val="bg1"/>
          </a:solidFill>
        </p:grpSpPr>
        <p:sp>
          <p:nvSpPr>
            <p:cNvPr id="13" name="Snip Single Corner Rectangle 12">
              <a:extLst>
                <a:ext uri="{FF2B5EF4-FFF2-40B4-BE49-F238E27FC236}">
                  <a16:creationId xmlns:a16="http://schemas.microsoft.com/office/drawing/2014/main" id="{9068FF0E-4DCC-4825-D779-07F598740884}"/>
                </a:ext>
              </a:extLst>
            </p:cNvPr>
            <p:cNvSpPr/>
            <p:nvPr/>
          </p:nvSpPr>
          <p:spPr>
            <a:xfrm rot="10800000" flipH="1" flipV="1">
              <a:off x="2600584" y="3423582"/>
              <a:ext cx="693351" cy="585076"/>
            </a:xfrm>
            <a:prstGeom prst="snip1Rect">
              <a:avLst>
                <a:gd name="adj" fmla="val 39526"/>
              </a:avLst>
            </a:prstGeom>
            <a:grpFill/>
            <a:ln w="41275">
              <a:solidFill>
                <a:srgbClr val="B3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14" name="Straight Connector 13">
              <a:extLst>
                <a:ext uri="{FF2B5EF4-FFF2-40B4-BE49-F238E27FC236}">
                  <a16:creationId xmlns:a16="http://schemas.microsoft.com/office/drawing/2014/main" id="{716F55F6-AE88-0EB8-7EFC-D41320B746AB}"/>
                </a:ext>
              </a:extLst>
            </p:cNvPr>
            <p:cNvCxnSpPr/>
            <p:nvPr/>
          </p:nvCxnSpPr>
          <p:spPr>
            <a:xfrm>
              <a:off x="2734811" y="3632433"/>
              <a:ext cx="268448" cy="0"/>
            </a:xfrm>
            <a:prstGeom prst="line">
              <a:avLst/>
            </a:prstGeom>
            <a:grpFill/>
            <a:ln w="412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CEFFB5-892D-73DB-2232-F29589BD5BE2}"/>
                </a:ext>
              </a:extLst>
            </p:cNvPr>
            <p:cNvCxnSpPr>
              <a:cxnSpLocks/>
            </p:cNvCxnSpPr>
            <p:nvPr/>
          </p:nvCxnSpPr>
          <p:spPr>
            <a:xfrm>
              <a:off x="2734811" y="3734499"/>
              <a:ext cx="343949" cy="0"/>
            </a:xfrm>
            <a:prstGeom prst="line">
              <a:avLst/>
            </a:prstGeom>
            <a:grpFill/>
            <a:ln w="412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EEEAA01-4C59-5317-BC3A-EAD404F794E7}"/>
                </a:ext>
              </a:extLst>
            </p:cNvPr>
            <p:cNvCxnSpPr>
              <a:cxnSpLocks/>
            </p:cNvCxnSpPr>
            <p:nvPr/>
          </p:nvCxnSpPr>
          <p:spPr>
            <a:xfrm>
              <a:off x="2734811" y="3844954"/>
              <a:ext cx="343949" cy="0"/>
            </a:xfrm>
            <a:prstGeom prst="line">
              <a:avLst/>
            </a:prstGeom>
            <a:grpFill/>
            <a:ln w="41275">
              <a:solidFill>
                <a:srgbClr val="B362AC"/>
              </a:solidFill>
            </a:ln>
          </p:spPr>
          <p:style>
            <a:lnRef idx="1">
              <a:schemeClr val="accent1"/>
            </a:lnRef>
            <a:fillRef idx="0">
              <a:schemeClr val="accent1"/>
            </a:fillRef>
            <a:effectRef idx="0">
              <a:schemeClr val="accent1"/>
            </a:effectRef>
            <a:fontRef idx="minor">
              <a:schemeClr val="tx1"/>
            </a:fontRef>
          </p:style>
        </p:cxnSp>
      </p:grpSp>
      <p:sp>
        <p:nvSpPr>
          <p:cNvPr id="182" name="Rounded Rectangular Callout 181">
            <a:extLst>
              <a:ext uri="{FF2B5EF4-FFF2-40B4-BE49-F238E27FC236}">
                <a16:creationId xmlns:a16="http://schemas.microsoft.com/office/drawing/2014/main" id="{79A4D14D-AB9E-18E8-6AFB-14A237C39409}"/>
              </a:ext>
            </a:extLst>
          </p:cNvPr>
          <p:cNvSpPr/>
          <p:nvPr/>
        </p:nvSpPr>
        <p:spPr>
          <a:xfrm>
            <a:off x="12944566" y="3706263"/>
            <a:ext cx="1727299" cy="1043605"/>
          </a:xfrm>
          <a:prstGeom prst="wedgeRoundRectCallout">
            <a:avLst>
              <a:gd name="adj1" fmla="val 22597"/>
              <a:gd name="adj2" fmla="val 148108"/>
              <a:gd name="adj3" fmla="val 16667"/>
            </a:avLst>
          </a:prstGeom>
          <a:solidFill>
            <a:schemeClr val="accent6">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lIns="36000" tIns="0" rIns="36000" bIns="0" rtlCol="0" anchor="ctr"/>
          <a:lstStyle/>
          <a:p>
            <a:pPr algn="ctr"/>
            <a:r>
              <a:rPr lang="en-US" altLang="zh-TW" sz="2000" dirty="0">
                <a:solidFill>
                  <a:schemeClr val="tx1"/>
                </a:solidFill>
                <a:latin typeface="Calibri" panose="020F0502020204030204" pitchFamily="34" charset="0"/>
                <a:cs typeface="Calibri" panose="020F0502020204030204" pitchFamily="34" charset="0"/>
              </a:rPr>
              <a:t>in-order update on MEM by SW?</a:t>
            </a:r>
            <a:endParaRPr lang="en-US" altLang="zh-TW" sz="2000" baseline="30000" dirty="0">
              <a:solidFill>
                <a:schemeClr val="tx1"/>
              </a:solidFill>
              <a:latin typeface="Calibri" panose="020F0502020204030204" pitchFamily="34" charset="0"/>
              <a:cs typeface="Calibri" panose="020F0502020204030204" pitchFamily="34" charset="0"/>
            </a:endParaRPr>
          </a:p>
        </p:txBody>
      </p:sp>
      <p:sp>
        <p:nvSpPr>
          <p:cNvPr id="140" name="Rounded Rectangular Callout 139">
            <a:extLst>
              <a:ext uri="{FF2B5EF4-FFF2-40B4-BE49-F238E27FC236}">
                <a16:creationId xmlns:a16="http://schemas.microsoft.com/office/drawing/2014/main" id="{0F0E4D8B-8689-A478-FBF4-E539FE24D58B}"/>
              </a:ext>
            </a:extLst>
          </p:cNvPr>
          <p:cNvSpPr/>
          <p:nvPr/>
        </p:nvSpPr>
        <p:spPr>
          <a:xfrm>
            <a:off x="7003991" y="5048766"/>
            <a:ext cx="4784309" cy="1342256"/>
          </a:xfrm>
          <a:prstGeom prst="wedgeRoundRectCallout">
            <a:avLst>
              <a:gd name="adj1" fmla="val -33173"/>
              <a:gd name="adj2" fmla="val -57150"/>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72000" tIns="0" rIns="0" bIns="0" rtlCol="0" anchor="ctr"/>
          <a:lstStyle/>
          <a:p>
            <a:r>
              <a:rPr lang="en-US" altLang="zh-TW" sz="2400" dirty="0">
                <a:latin typeface="Calibri" panose="020F0502020204030204" pitchFamily="34" charset="0"/>
                <a:cs typeface="Calibri" panose="020F0502020204030204" pitchFamily="34" charset="0"/>
              </a:rPr>
              <a:t>Challenge: </a:t>
            </a:r>
            <a:r>
              <a:rPr lang="en-US" altLang="zh-TW" sz="2400" dirty="0">
                <a:solidFill>
                  <a:srgbClr val="B362AC"/>
                </a:solidFill>
                <a:latin typeface="Calibri" panose="020F0502020204030204" pitchFamily="34" charset="0"/>
                <a:cs typeface="Calibri" panose="020F0502020204030204" pitchFamily="34" charset="0"/>
              </a:rPr>
              <a:t>Guarantee</a:t>
            </a:r>
            <a:r>
              <a:rPr lang="en-US" altLang="zh-TW" sz="2400" dirty="0">
                <a:latin typeface="Calibri" panose="020F0502020204030204" pitchFamily="34" charset="0"/>
                <a:cs typeface="Calibri" panose="020F0502020204030204" pitchFamily="34" charset="0"/>
              </a:rPr>
              <a:t> ordering when it </a:t>
            </a:r>
            <a:r>
              <a:rPr lang="en-US" altLang="zh-TW" sz="2400" dirty="0">
                <a:solidFill>
                  <a:srgbClr val="B362AC"/>
                </a:solidFill>
                <a:latin typeface="Calibri" panose="020F0502020204030204" pitchFamily="34" charset="0"/>
                <a:cs typeface="Calibri" panose="020F0502020204030204" pitchFamily="34" charset="0"/>
              </a:rPr>
              <a:t>cannot be proven statically </a:t>
            </a:r>
            <a:r>
              <a:rPr lang="en-US" altLang="zh-TW" sz="2400" dirty="0">
                <a:latin typeface="Calibri" panose="020F0502020204030204" pitchFamily="34" charset="0"/>
                <a:cs typeface="Calibri" panose="020F0502020204030204" pitchFamily="34" charset="0"/>
              </a:rPr>
              <a:t>by model checker</a:t>
            </a:r>
          </a:p>
        </p:txBody>
      </p:sp>
      <p:grpSp>
        <p:nvGrpSpPr>
          <p:cNvPr id="142" name="Group 141">
            <a:extLst>
              <a:ext uri="{FF2B5EF4-FFF2-40B4-BE49-F238E27FC236}">
                <a16:creationId xmlns:a16="http://schemas.microsoft.com/office/drawing/2014/main" id="{22A06022-233A-011E-1D7A-48ECF55DD545}"/>
              </a:ext>
            </a:extLst>
          </p:cNvPr>
          <p:cNvGrpSpPr/>
          <p:nvPr/>
        </p:nvGrpSpPr>
        <p:grpSpPr>
          <a:xfrm>
            <a:off x="4822082" y="3044673"/>
            <a:ext cx="4416582" cy="2880434"/>
            <a:chOff x="4822082" y="3044673"/>
            <a:chExt cx="4416582" cy="2880434"/>
          </a:xfrm>
        </p:grpSpPr>
        <p:sp>
          <p:nvSpPr>
            <p:cNvPr id="9" name="Rectangle 8">
              <a:extLst>
                <a:ext uri="{FF2B5EF4-FFF2-40B4-BE49-F238E27FC236}">
                  <a16:creationId xmlns:a16="http://schemas.microsoft.com/office/drawing/2014/main" id="{B653B00B-3361-BB04-2BB7-BCED5E342620}"/>
                </a:ext>
              </a:extLst>
            </p:cNvPr>
            <p:cNvSpPr/>
            <p:nvPr/>
          </p:nvSpPr>
          <p:spPr>
            <a:xfrm>
              <a:off x="4822082" y="5075891"/>
              <a:ext cx="1296124" cy="849216"/>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92" name="Rectangle 91">
              <a:extLst>
                <a:ext uri="{FF2B5EF4-FFF2-40B4-BE49-F238E27FC236}">
                  <a16:creationId xmlns:a16="http://schemas.microsoft.com/office/drawing/2014/main" id="{A4D86DC8-5C08-DC9D-E239-AD35CCDBF4F2}"/>
                </a:ext>
              </a:extLst>
            </p:cNvPr>
            <p:cNvSpPr/>
            <p:nvPr/>
          </p:nvSpPr>
          <p:spPr>
            <a:xfrm>
              <a:off x="7161138" y="3050991"/>
              <a:ext cx="632414" cy="350378"/>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95" name="Rectangle 94">
              <a:extLst>
                <a:ext uri="{FF2B5EF4-FFF2-40B4-BE49-F238E27FC236}">
                  <a16:creationId xmlns:a16="http://schemas.microsoft.com/office/drawing/2014/main" id="{50839252-60B2-76E1-F5EB-0A9FF7A18DA6}"/>
                </a:ext>
              </a:extLst>
            </p:cNvPr>
            <p:cNvSpPr/>
            <p:nvPr/>
          </p:nvSpPr>
          <p:spPr>
            <a:xfrm>
              <a:off x="8606250" y="3044673"/>
              <a:ext cx="632414" cy="350378"/>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105" name="Rectangle 104">
              <a:extLst>
                <a:ext uri="{FF2B5EF4-FFF2-40B4-BE49-F238E27FC236}">
                  <a16:creationId xmlns:a16="http://schemas.microsoft.com/office/drawing/2014/main" id="{728DAB3B-6280-D834-40C0-A833F9B3A380}"/>
                </a:ext>
              </a:extLst>
            </p:cNvPr>
            <p:cNvSpPr/>
            <p:nvPr/>
          </p:nvSpPr>
          <p:spPr>
            <a:xfrm>
              <a:off x="7171727" y="4551719"/>
              <a:ext cx="632414" cy="350378"/>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141" name="Rectangle 140">
              <a:extLst>
                <a:ext uri="{FF2B5EF4-FFF2-40B4-BE49-F238E27FC236}">
                  <a16:creationId xmlns:a16="http://schemas.microsoft.com/office/drawing/2014/main" id="{BFFE9C72-EAA7-2713-B8B1-85257046FD05}"/>
                </a:ext>
              </a:extLst>
            </p:cNvPr>
            <p:cNvSpPr/>
            <p:nvPr/>
          </p:nvSpPr>
          <p:spPr>
            <a:xfrm>
              <a:off x="8320941" y="3271878"/>
              <a:ext cx="360359" cy="350378"/>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grpSp>
    </p:spTree>
    <p:extLst>
      <p:ext uri="{BB962C8B-B14F-4D97-AF65-F5344CB8AC3E}">
        <p14:creationId xmlns:p14="http://schemas.microsoft.com/office/powerpoint/2010/main" val="2429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5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0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7"/>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animBg="1"/>
      <p:bldP spid="7" grpId="0" animBg="1"/>
      <p:bldP spid="182" grpId="0" animBg="1"/>
      <p:bldP spid="1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Rounded Rectangular Callout 281">
            <a:extLst>
              <a:ext uri="{FF2B5EF4-FFF2-40B4-BE49-F238E27FC236}">
                <a16:creationId xmlns:a16="http://schemas.microsoft.com/office/drawing/2014/main" id="{5EE210F7-F2CD-8F72-1A50-E4EB4E302601}"/>
              </a:ext>
            </a:extLst>
          </p:cNvPr>
          <p:cNvSpPr/>
          <p:nvPr/>
        </p:nvSpPr>
        <p:spPr>
          <a:xfrm>
            <a:off x="8511845" y="3829480"/>
            <a:ext cx="3473476" cy="1895756"/>
          </a:xfrm>
          <a:prstGeom prst="wedgeRoundRectCallout">
            <a:avLst>
              <a:gd name="adj1" fmla="val -59959"/>
              <a:gd name="adj2" fmla="val 34290"/>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72000" tIns="0" rIns="0" bIns="0" rtlCol="0" anchor="ctr"/>
          <a:lstStyle/>
          <a:p>
            <a:pPr marL="285750" indent="-285750">
              <a:buFont typeface="Arial" panose="020B0604020202020204" pitchFamily="34" charset="0"/>
              <a:buChar char="•"/>
            </a:pPr>
            <a:r>
              <a:rPr lang="en-US" altLang="zh-TW" sz="2200" dirty="0">
                <a:solidFill>
                  <a:srgbClr val="B362AC"/>
                </a:solidFill>
                <a:latin typeface="Calibri" panose="020F0502020204030204" pitchFamily="34" charset="0"/>
                <a:cs typeface="Calibri" panose="020F0502020204030204" pitchFamily="34" charset="0"/>
              </a:rPr>
              <a:t>Monitors events</a:t>
            </a:r>
            <a:r>
              <a:rPr lang="en-US" altLang="zh-TW" sz="2200" dirty="0">
                <a:latin typeface="Calibri" panose="020F0502020204030204" pitchFamily="34" charset="0"/>
                <a:cs typeface="Calibri" panose="020F0502020204030204" pitchFamily="34" charset="0"/>
              </a:rPr>
              <a:t> and flushes the processor or </a:t>
            </a:r>
            <a:r>
              <a:rPr lang="en-US" altLang="zh-TW" sz="2200" dirty="0">
                <a:solidFill>
                  <a:srgbClr val="B362AC"/>
                </a:solidFill>
                <a:latin typeface="Calibri" panose="020F0502020204030204" pitchFamily="34" charset="0"/>
                <a:cs typeface="Calibri" panose="020F0502020204030204" pitchFamily="34" charset="0"/>
              </a:rPr>
              <a:t>raises an alert when reordering</a:t>
            </a:r>
            <a:r>
              <a:rPr lang="zh-TW" altLang="en-US" sz="2200" dirty="0">
                <a:latin typeface="Calibri" panose="020F0502020204030204" pitchFamily="34" charset="0"/>
                <a:cs typeface="Calibri" panose="020F0502020204030204" pitchFamily="34" charset="0"/>
              </a:rPr>
              <a:t> </a:t>
            </a:r>
            <a:r>
              <a:rPr lang="en-US" altLang="zh-TW" sz="2200" dirty="0">
                <a:latin typeface="Calibri" panose="020F0502020204030204" pitchFamily="34" charset="0"/>
                <a:cs typeface="Calibri" panose="020F0502020204030204" pitchFamily="34" charset="0"/>
              </a:rPr>
              <a:t>is</a:t>
            </a:r>
            <a:r>
              <a:rPr lang="zh-TW" altLang="en-US" sz="2200" dirty="0">
                <a:latin typeface="Calibri" panose="020F0502020204030204" pitchFamily="34" charset="0"/>
                <a:cs typeface="Calibri" panose="020F0502020204030204" pitchFamily="34" charset="0"/>
              </a:rPr>
              <a:t> </a:t>
            </a:r>
            <a:r>
              <a:rPr lang="en-US" altLang="zh-TW" sz="2200" dirty="0">
                <a:latin typeface="Calibri" panose="020F0502020204030204" pitchFamily="34" charset="0"/>
                <a:cs typeface="Calibri" panose="020F0502020204030204" pitchFamily="34" charset="0"/>
              </a:rPr>
              <a:t>detected</a:t>
            </a:r>
          </a:p>
          <a:p>
            <a:pPr marL="285750" indent="-285750">
              <a:buFont typeface="Arial" panose="020B0604020202020204" pitchFamily="34" charset="0"/>
              <a:buChar char="•"/>
            </a:pPr>
            <a:r>
              <a:rPr lang="en-US" altLang="zh-TW" sz="2200" dirty="0">
                <a:latin typeface="Calibri" panose="020F0502020204030204" pitchFamily="34" charset="0"/>
                <a:cs typeface="Calibri" panose="020F0502020204030204" pitchFamily="34" charset="0"/>
              </a:rPr>
              <a:t>Amenable</a:t>
            </a:r>
            <a:r>
              <a:rPr lang="zh-TW" altLang="en-US" sz="2200" dirty="0">
                <a:latin typeface="Calibri" panose="020F0502020204030204" pitchFamily="34" charset="0"/>
                <a:cs typeface="Calibri" panose="020F0502020204030204" pitchFamily="34" charset="0"/>
              </a:rPr>
              <a:t> </a:t>
            </a:r>
            <a:r>
              <a:rPr lang="en-US" altLang="zh-TW" sz="2200" dirty="0">
                <a:latin typeface="Calibri" panose="020F0502020204030204" pitchFamily="34" charset="0"/>
                <a:cs typeface="Calibri" panose="020F0502020204030204" pitchFamily="34" charset="0"/>
              </a:rPr>
              <a:t>to</a:t>
            </a:r>
            <a:r>
              <a:rPr lang="zh-TW" altLang="en-US" sz="2200" dirty="0">
                <a:latin typeface="Calibri" panose="020F0502020204030204" pitchFamily="34" charset="0"/>
                <a:cs typeface="Calibri" panose="020F0502020204030204" pitchFamily="34" charset="0"/>
              </a:rPr>
              <a:t> </a:t>
            </a:r>
            <a:r>
              <a:rPr lang="en-US" altLang="zh-TW" sz="2200" dirty="0">
                <a:latin typeface="Calibri" panose="020F0502020204030204" pitchFamily="34" charset="0"/>
                <a:cs typeface="Calibri" panose="020F0502020204030204" pitchFamily="34" charset="0"/>
              </a:rPr>
              <a:t>verification</a:t>
            </a:r>
          </a:p>
        </p:txBody>
      </p:sp>
      <p:cxnSp>
        <p:nvCxnSpPr>
          <p:cNvPr id="145" name="Straight Arrow Connector 144">
            <a:extLst>
              <a:ext uri="{FF2B5EF4-FFF2-40B4-BE49-F238E27FC236}">
                <a16:creationId xmlns:a16="http://schemas.microsoft.com/office/drawing/2014/main" id="{6C69BDBC-E1DF-E106-8DEF-8709F9CD48F0}"/>
              </a:ext>
            </a:extLst>
          </p:cNvPr>
          <p:cNvCxnSpPr>
            <a:cxnSpLocks/>
          </p:cNvCxnSpPr>
          <p:nvPr/>
        </p:nvCxnSpPr>
        <p:spPr>
          <a:xfrm flipH="1" flipV="1">
            <a:off x="3718733" y="3286292"/>
            <a:ext cx="344" cy="172649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99369D66-8A3E-CB17-F22F-43469F9D9955}"/>
              </a:ext>
            </a:extLst>
          </p:cNvPr>
          <p:cNvGrpSpPr/>
          <p:nvPr/>
        </p:nvGrpSpPr>
        <p:grpSpPr>
          <a:xfrm>
            <a:off x="6003736" y="995191"/>
            <a:ext cx="3478558" cy="3914030"/>
            <a:chOff x="11847624" y="769056"/>
            <a:chExt cx="3478558" cy="3914030"/>
          </a:xfrm>
        </p:grpSpPr>
        <p:sp>
          <p:nvSpPr>
            <p:cNvPr id="16" name="TextBox 6">
              <a:extLst>
                <a:ext uri="{FF2B5EF4-FFF2-40B4-BE49-F238E27FC236}">
                  <a16:creationId xmlns:a16="http://schemas.microsoft.com/office/drawing/2014/main" id="{4BB9B082-ECA6-BA41-03BF-54178DFC010B}"/>
                </a:ext>
              </a:extLst>
            </p:cNvPr>
            <p:cNvSpPr txBox="1">
              <a:spLocks noChangeAspect="1"/>
            </p:cNvSpPr>
            <p:nvPr/>
          </p:nvSpPr>
          <p:spPr>
            <a:xfrm>
              <a:off x="11847624" y="1866367"/>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ID</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17738F25-4CA8-F12A-9684-FD6573BB8337}"/>
                </a:ext>
              </a:extLst>
            </p:cNvPr>
            <p:cNvSpPr txBox="1">
              <a:spLocks noChangeAspect="1"/>
            </p:cNvSpPr>
            <p:nvPr/>
          </p:nvSpPr>
          <p:spPr>
            <a:xfrm>
              <a:off x="11940477" y="2365705"/>
              <a:ext cx="7389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Issue</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5E9993BC-EA2B-6855-A921-A0F1BEBF7062}"/>
                </a:ext>
              </a:extLst>
            </p:cNvPr>
            <p:cNvSpPr txBox="1">
              <a:spLocks noChangeAspect="1"/>
            </p:cNvSpPr>
            <p:nvPr/>
          </p:nvSpPr>
          <p:spPr>
            <a:xfrm>
              <a:off x="12184917" y="1401932"/>
              <a:ext cx="491836"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IF</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BD3BE9EA-165B-026F-A96C-9E7017295303}"/>
                </a:ext>
              </a:extLst>
            </p:cNvPr>
            <p:cNvSpPr txBox="1"/>
            <p:nvPr/>
          </p:nvSpPr>
          <p:spPr>
            <a:xfrm>
              <a:off x="13110600" y="1207379"/>
              <a:ext cx="383438" cy="307777"/>
            </a:xfrm>
            <a:prstGeom prst="rect">
              <a:avLst/>
            </a:prstGeom>
            <a:solidFill>
              <a:schemeClr val="bg1"/>
            </a:solidFill>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PO</a:t>
              </a:r>
            </a:p>
          </p:txBody>
        </p:sp>
        <p:sp>
          <p:nvSpPr>
            <p:cNvPr id="26" name="TextBox 25">
              <a:extLst>
                <a:ext uri="{FF2B5EF4-FFF2-40B4-BE49-F238E27FC236}">
                  <a16:creationId xmlns:a16="http://schemas.microsoft.com/office/drawing/2014/main" id="{056115DE-D672-D146-3740-6DD8DB1BBB43}"/>
                </a:ext>
              </a:extLst>
            </p:cNvPr>
            <p:cNvSpPr txBox="1">
              <a:spLocks noChangeAspect="1"/>
            </p:cNvSpPr>
            <p:nvPr/>
          </p:nvSpPr>
          <p:spPr>
            <a:xfrm>
              <a:off x="12771438" y="778387"/>
              <a:ext cx="1074154"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C0</a:t>
              </a:r>
            </a:p>
          </p:txBody>
        </p:sp>
        <p:sp>
          <p:nvSpPr>
            <p:cNvPr id="27" name="TextBox 6">
              <a:extLst>
                <a:ext uri="{FF2B5EF4-FFF2-40B4-BE49-F238E27FC236}">
                  <a16:creationId xmlns:a16="http://schemas.microsoft.com/office/drawing/2014/main" id="{08149A72-C804-499C-6BDC-B3E106F4E2DC}"/>
                </a:ext>
              </a:extLst>
            </p:cNvPr>
            <p:cNvSpPr txBox="1">
              <a:spLocks noChangeAspect="1"/>
            </p:cNvSpPr>
            <p:nvPr/>
          </p:nvSpPr>
          <p:spPr>
            <a:xfrm>
              <a:off x="11849490" y="2861321"/>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EX</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F567515C-2241-26BC-A36F-72F66F485E97}"/>
                </a:ext>
              </a:extLst>
            </p:cNvPr>
            <p:cNvSpPr>
              <a:spLocks noChangeAspect="1"/>
            </p:cNvSpPr>
            <p:nvPr/>
          </p:nvSpPr>
          <p:spPr>
            <a:xfrm>
              <a:off x="12785011" y="1370319"/>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0" name="Straight Arrow Connector 29">
              <a:extLst>
                <a:ext uri="{FF2B5EF4-FFF2-40B4-BE49-F238E27FC236}">
                  <a16:creationId xmlns:a16="http://schemas.microsoft.com/office/drawing/2014/main" id="{619D2E90-15FD-2ABC-08FA-B6AD49A5BF04}"/>
                </a:ext>
              </a:extLst>
            </p:cNvPr>
            <p:cNvCxnSpPr>
              <a:cxnSpLocks noChangeAspect="1"/>
              <a:stCxn id="29" idx="4"/>
              <a:endCxn id="31" idx="0"/>
            </p:cNvCxnSpPr>
            <p:nvPr/>
          </p:nvCxnSpPr>
          <p:spPr>
            <a:xfrm>
              <a:off x="12943262" y="1685449"/>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996213F-B212-2254-1428-962ABB4154F4}"/>
                </a:ext>
              </a:extLst>
            </p:cNvPr>
            <p:cNvSpPr>
              <a:spLocks noChangeAspect="1"/>
            </p:cNvSpPr>
            <p:nvPr/>
          </p:nvSpPr>
          <p:spPr>
            <a:xfrm>
              <a:off x="12785011" y="186643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2" name="Oval 31">
              <a:extLst>
                <a:ext uri="{FF2B5EF4-FFF2-40B4-BE49-F238E27FC236}">
                  <a16:creationId xmlns:a16="http://schemas.microsoft.com/office/drawing/2014/main" id="{1FFB230A-157F-BDA0-D746-3006729C2D1D}"/>
                </a:ext>
              </a:extLst>
            </p:cNvPr>
            <p:cNvSpPr>
              <a:spLocks noChangeAspect="1"/>
            </p:cNvSpPr>
            <p:nvPr/>
          </p:nvSpPr>
          <p:spPr>
            <a:xfrm>
              <a:off x="12785011" y="3850801"/>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3" name="Oval 32">
              <a:extLst>
                <a:ext uri="{FF2B5EF4-FFF2-40B4-BE49-F238E27FC236}">
                  <a16:creationId xmlns:a16="http://schemas.microsoft.com/office/drawing/2014/main" id="{F54BF299-9CC1-24BC-8AE4-65DEE53D0389}"/>
                </a:ext>
              </a:extLst>
            </p:cNvPr>
            <p:cNvSpPr>
              <a:spLocks noChangeAspect="1"/>
            </p:cNvSpPr>
            <p:nvPr/>
          </p:nvSpPr>
          <p:spPr>
            <a:xfrm>
              <a:off x="13522767" y="1370319"/>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4" name="Straight Arrow Connector 33">
              <a:extLst>
                <a:ext uri="{FF2B5EF4-FFF2-40B4-BE49-F238E27FC236}">
                  <a16:creationId xmlns:a16="http://schemas.microsoft.com/office/drawing/2014/main" id="{7E1CCDF7-29A7-8B77-3C77-C262EB1528F9}"/>
                </a:ext>
              </a:extLst>
            </p:cNvPr>
            <p:cNvCxnSpPr>
              <a:cxnSpLocks noChangeAspect="1"/>
              <a:stCxn id="33" idx="4"/>
              <a:endCxn id="38" idx="0"/>
            </p:cNvCxnSpPr>
            <p:nvPr/>
          </p:nvCxnSpPr>
          <p:spPr>
            <a:xfrm>
              <a:off x="13681018" y="1685449"/>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114F063-789B-AA29-F190-7671227B33AF}"/>
                </a:ext>
              </a:extLst>
            </p:cNvPr>
            <p:cNvSpPr>
              <a:spLocks noChangeAspect="1"/>
            </p:cNvSpPr>
            <p:nvPr/>
          </p:nvSpPr>
          <p:spPr>
            <a:xfrm>
              <a:off x="13522767" y="186643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9" name="Oval 38">
              <a:extLst>
                <a:ext uri="{FF2B5EF4-FFF2-40B4-BE49-F238E27FC236}">
                  <a16:creationId xmlns:a16="http://schemas.microsoft.com/office/drawing/2014/main" id="{49FC048B-CEA7-F73A-D9EB-358AE9A2EB74}"/>
                </a:ext>
              </a:extLst>
            </p:cNvPr>
            <p:cNvSpPr>
              <a:spLocks noChangeAspect="1"/>
            </p:cNvSpPr>
            <p:nvPr/>
          </p:nvSpPr>
          <p:spPr>
            <a:xfrm>
              <a:off x="13522767" y="3850801"/>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46" name="Straight Arrow Connector 45">
              <a:extLst>
                <a:ext uri="{FF2B5EF4-FFF2-40B4-BE49-F238E27FC236}">
                  <a16:creationId xmlns:a16="http://schemas.microsoft.com/office/drawing/2014/main" id="{74B06AC5-7216-36B0-8A21-7AE50ABC4272}"/>
                </a:ext>
              </a:extLst>
            </p:cNvPr>
            <p:cNvCxnSpPr>
              <a:cxnSpLocks noChangeAspect="1"/>
              <a:stCxn id="62" idx="4"/>
              <a:endCxn id="32" idx="0"/>
            </p:cNvCxnSpPr>
            <p:nvPr/>
          </p:nvCxnSpPr>
          <p:spPr>
            <a:xfrm>
              <a:off x="12943262" y="3648776"/>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B8CE27E-2E99-BE44-E8E8-65E9E992F237}"/>
                </a:ext>
              </a:extLst>
            </p:cNvPr>
            <p:cNvCxnSpPr>
              <a:cxnSpLocks noChangeAspect="1"/>
              <a:stCxn id="63" idx="4"/>
              <a:endCxn id="39" idx="0"/>
            </p:cNvCxnSpPr>
            <p:nvPr/>
          </p:nvCxnSpPr>
          <p:spPr>
            <a:xfrm>
              <a:off x="13681018" y="3648776"/>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4A9658C-E914-DE79-A136-F046F43FFB13}"/>
                </a:ext>
              </a:extLst>
            </p:cNvPr>
            <p:cNvCxnSpPr>
              <a:cxnSpLocks noChangeAspect="1"/>
              <a:stCxn id="31" idx="6"/>
              <a:endCxn id="38" idx="2"/>
            </p:cNvCxnSpPr>
            <p:nvPr/>
          </p:nvCxnSpPr>
          <p:spPr>
            <a:xfrm>
              <a:off x="13101513" y="2024000"/>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7975938-C6BB-C811-DEBC-0A260BF3EDBF}"/>
                </a:ext>
              </a:extLst>
            </p:cNvPr>
            <p:cNvCxnSpPr>
              <a:cxnSpLocks noChangeAspect="1"/>
              <a:stCxn id="32" idx="6"/>
              <a:endCxn id="39" idx="2"/>
            </p:cNvCxnSpPr>
            <p:nvPr/>
          </p:nvCxnSpPr>
          <p:spPr>
            <a:xfrm>
              <a:off x="13101513" y="4008366"/>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B18E186-4AB0-61E9-EEA2-CEA2081679D3}"/>
                </a:ext>
              </a:extLst>
            </p:cNvPr>
            <p:cNvSpPr/>
            <p:nvPr/>
          </p:nvSpPr>
          <p:spPr>
            <a:xfrm flipH="1" flipV="1">
              <a:off x="12224355" y="1263212"/>
              <a:ext cx="360519" cy="155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lumMod val="75000"/>
                  </a:schemeClr>
                </a:solidFill>
              </a:endParaRPr>
            </a:p>
          </p:txBody>
        </p:sp>
        <p:sp>
          <p:nvSpPr>
            <p:cNvPr id="52" name="TextBox 6">
              <a:extLst>
                <a:ext uri="{FF2B5EF4-FFF2-40B4-BE49-F238E27FC236}">
                  <a16:creationId xmlns:a16="http://schemas.microsoft.com/office/drawing/2014/main" id="{62437C99-1429-A8D7-113B-F56F8944E54F}"/>
                </a:ext>
              </a:extLst>
            </p:cNvPr>
            <p:cNvSpPr txBox="1">
              <a:spLocks noChangeAspect="1"/>
            </p:cNvSpPr>
            <p:nvPr/>
          </p:nvSpPr>
          <p:spPr>
            <a:xfrm>
              <a:off x="11869629" y="3339923"/>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Commit</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53" name="TextBox 6">
              <a:extLst>
                <a:ext uri="{FF2B5EF4-FFF2-40B4-BE49-F238E27FC236}">
                  <a16:creationId xmlns:a16="http://schemas.microsoft.com/office/drawing/2014/main" id="{F41BCE7E-5824-C315-3EE9-959C087B8900}"/>
                </a:ext>
              </a:extLst>
            </p:cNvPr>
            <p:cNvSpPr txBox="1">
              <a:spLocks noChangeAspect="1"/>
            </p:cNvSpPr>
            <p:nvPr/>
          </p:nvSpPr>
          <p:spPr>
            <a:xfrm>
              <a:off x="11847624" y="3826977"/>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STB</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54" name="TextBox 6">
              <a:extLst>
                <a:ext uri="{FF2B5EF4-FFF2-40B4-BE49-F238E27FC236}">
                  <a16:creationId xmlns:a16="http://schemas.microsoft.com/office/drawing/2014/main" id="{3E9C3A8F-19A8-2486-E996-034383ED6D63}"/>
                </a:ext>
              </a:extLst>
            </p:cNvPr>
            <p:cNvSpPr txBox="1">
              <a:spLocks noChangeAspect="1"/>
            </p:cNvSpPr>
            <p:nvPr/>
          </p:nvSpPr>
          <p:spPr>
            <a:xfrm>
              <a:off x="11847624" y="4360953"/>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dirty="0">
                  <a:latin typeface="Consolas" panose="020B0609020204030204" pitchFamily="49" charset="0"/>
                  <a:cs typeface="Consolas" panose="020B0609020204030204" pitchFamily="49" charset="0"/>
                </a:rPr>
                <a:t>Mem</a:t>
              </a:r>
              <a:endParaRPr lang="en-TW" sz="1400" dirty="0">
                <a:latin typeface="Consolas" panose="020B0609020204030204" pitchFamily="49" charset="0"/>
                <a:cs typeface="Consolas" panose="020B0609020204030204" pitchFamily="49" charset="0"/>
              </a:endParaRPr>
            </a:p>
          </p:txBody>
        </p:sp>
        <p:sp>
          <p:nvSpPr>
            <p:cNvPr id="55" name="Oval 54">
              <a:extLst>
                <a:ext uri="{FF2B5EF4-FFF2-40B4-BE49-F238E27FC236}">
                  <a16:creationId xmlns:a16="http://schemas.microsoft.com/office/drawing/2014/main" id="{6346024D-BF7F-784A-C3B6-8718C52BA356}"/>
                </a:ext>
              </a:extLst>
            </p:cNvPr>
            <p:cNvSpPr>
              <a:spLocks noChangeAspect="1"/>
            </p:cNvSpPr>
            <p:nvPr/>
          </p:nvSpPr>
          <p:spPr>
            <a:xfrm>
              <a:off x="12785011" y="235452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56" name="Oval 55">
              <a:extLst>
                <a:ext uri="{FF2B5EF4-FFF2-40B4-BE49-F238E27FC236}">
                  <a16:creationId xmlns:a16="http://schemas.microsoft.com/office/drawing/2014/main" id="{CBE7700D-6B52-D0BB-C349-82EBB94FF6AE}"/>
                </a:ext>
              </a:extLst>
            </p:cNvPr>
            <p:cNvSpPr>
              <a:spLocks noChangeAspect="1"/>
            </p:cNvSpPr>
            <p:nvPr/>
          </p:nvSpPr>
          <p:spPr>
            <a:xfrm>
              <a:off x="13522767" y="235452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57" name="Straight Arrow Connector 56">
              <a:extLst>
                <a:ext uri="{FF2B5EF4-FFF2-40B4-BE49-F238E27FC236}">
                  <a16:creationId xmlns:a16="http://schemas.microsoft.com/office/drawing/2014/main" id="{54D2127E-21E6-D211-2A56-8B5A8DFD3103}"/>
                </a:ext>
              </a:extLst>
            </p:cNvPr>
            <p:cNvCxnSpPr>
              <a:cxnSpLocks noChangeAspect="1"/>
              <a:stCxn id="55" idx="6"/>
              <a:endCxn id="56" idx="2"/>
            </p:cNvCxnSpPr>
            <p:nvPr/>
          </p:nvCxnSpPr>
          <p:spPr>
            <a:xfrm>
              <a:off x="13101513" y="2512093"/>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7200F5-91BF-35E0-7744-2D8BDA54E575}"/>
                </a:ext>
              </a:extLst>
            </p:cNvPr>
            <p:cNvCxnSpPr>
              <a:cxnSpLocks noChangeAspect="1"/>
              <a:stCxn id="38" idx="4"/>
              <a:endCxn id="56" idx="0"/>
            </p:cNvCxnSpPr>
            <p:nvPr/>
          </p:nvCxnSpPr>
          <p:spPr>
            <a:xfrm>
              <a:off x="13681018" y="2181565"/>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7735801-1B75-9599-1D1C-280E3B478BA2}"/>
                </a:ext>
              </a:extLst>
            </p:cNvPr>
            <p:cNvCxnSpPr>
              <a:cxnSpLocks noChangeAspect="1"/>
              <a:stCxn id="31" idx="4"/>
              <a:endCxn id="55" idx="0"/>
            </p:cNvCxnSpPr>
            <p:nvPr/>
          </p:nvCxnSpPr>
          <p:spPr>
            <a:xfrm>
              <a:off x="12943262" y="2181565"/>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F12D726B-EB23-A4E3-47E1-9649C8CA6D1F}"/>
                </a:ext>
              </a:extLst>
            </p:cNvPr>
            <p:cNvSpPr>
              <a:spLocks noChangeAspect="1"/>
            </p:cNvSpPr>
            <p:nvPr/>
          </p:nvSpPr>
          <p:spPr>
            <a:xfrm>
              <a:off x="12785011" y="284408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61" name="Oval 60">
              <a:extLst>
                <a:ext uri="{FF2B5EF4-FFF2-40B4-BE49-F238E27FC236}">
                  <a16:creationId xmlns:a16="http://schemas.microsoft.com/office/drawing/2014/main" id="{B659D688-439B-00E7-3534-5E22A2B68939}"/>
                </a:ext>
              </a:extLst>
            </p:cNvPr>
            <p:cNvSpPr>
              <a:spLocks noChangeAspect="1"/>
            </p:cNvSpPr>
            <p:nvPr/>
          </p:nvSpPr>
          <p:spPr>
            <a:xfrm>
              <a:off x="13522767" y="284408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62" name="Oval 61">
              <a:extLst>
                <a:ext uri="{FF2B5EF4-FFF2-40B4-BE49-F238E27FC236}">
                  <a16:creationId xmlns:a16="http://schemas.microsoft.com/office/drawing/2014/main" id="{0A3BBD14-B1D5-1C86-C833-694DBCB82F56}"/>
                </a:ext>
              </a:extLst>
            </p:cNvPr>
            <p:cNvSpPr>
              <a:spLocks noChangeAspect="1"/>
            </p:cNvSpPr>
            <p:nvPr/>
          </p:nvSpPr>
          <p:spPr>
            <a:xfrm>
              <a:off x="12785011" y="333364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63" name="Oval 62">
              <a:extLst>
                <a:ext uri="{FF2B5EF4-FFF2-40B4-BE49-F238E27FC236}">
                  <a16:creationId xmlns:a16="http://schemas.microsoft.com/office/drawing/2014/main" id="{5E9245D7-8BB9-86FA-2FFF-945318AE4A57}"/>
                </a:ext>
              </a:extLst>
            </p:cNvPr>
            <p:cNvSpPr>
              <a:spLocks noChangeAspect="1"/>
            </p:cNvSpPr>
            <p:nvPr/>
          </p:nvSpPr>
          <p:spPr>
            <a:xfrm>
              <a:off x="13522767" y="333364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64" name="Straight Arrow Connector 63">
              <a:extLst>
                <a:ext uri="{FF2B5EF4-FFF2-40B4-BE49-F238E27FC236}">
                  <a16:creationId xmlns:a16="http://schemas.microsoft.com/office/drawing/2014/main" id="{AFD24DE1-BC27-A08E-3CE3-0113F354CCB4}"/>
                </a:ext>
              </a:extLst>
            </p:cNvPr>
            <p:cNvCxnSpPr>
              <a:cxnSpLocks noChangeAspect="1"/>
              <a:stCxn id="62" idx="6"/>
              <a:endCxn id="63" idx="2"/>
            </p:cNvCxnSpPr>
            <p:nvPr/>
          </p:nvCxnSpPr>
          <p:spPr>
            <a:xfrm>
              <a:off x="13101513" y="3491211"/>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617113D-F64E-3CB1-98AF-62608476FFB7}"/>
                </a:ext>
              </a:extLst>
            </p:cNvPr>
            <p:cNvCxnSpPr>
              <a:cxnSpLocks noChangeAspect="1"/>
              <a:stCxn id="56" idx="4"/>
              <a:endCxn id="61" idx="0"/>
            </p:cNvCxnSpPr>
            <p:nvPr/>
          </p:nvCxnSpPr>
          <p:spPr>
            <a:xfrm>
              <a:off x="13681018" y="2669658"/>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CE67D8E-40DD-B969-135A-EAF1CE21E79B}"/>
                </a:ext>
              </a:extLst>
            </p:cNvPr>
            <p:cNvCxnSpPr>
              <a:cxnSpLocks noChangeAspect="1"/>
              <a:stCxn id="55" idx="4"/>
              <a:endCxn id="60" idx="0"/>
            </p:cNvCxnSpPr>
            <p:nvPr/>
          </p:nvCxnSpPr>
          <p:spPr>
            <a:xfrm>
              <a:off x="12943262" y="2669658"/>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2931C3C-165A-A187-ECBE-D7CA99E3E52C}"/>
                </a:ext>
              </a:extLst>
            </p:cNvPr>
            <p:cNvCxnSpPr>
              <a:cxnSpLocks noChangeAspect="1"/>
              <a:stCxn id="60" idx="4"/>
              <a:endCxn id="62" idx="0"/>
            </p:cNvCxnSpPr>
            <p:nvPr/>
          </p:nvCxnSpPr>
          <p:spPr>
            <a:xfrm>
              <a:off x="12943262" y="3159216"/>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A2C1B46-2645-192D-754A-2CB58D981878}"/>
                </a:ext>
              </a:extLst>
            </p:cNvPr>
            <p:cNvCxnSpPr>
              <a:cxnSpLocks noChangeAspect="1"/>
              <a:stCxn id="61" idx="4"/>
              <a:endCxn id="63" idx="0"/>
            </p:cNvCxnSpPr>
            <p:nvPr/>
          </p:nvCxnSpPr>
          <p:spPr>
            <a:xfrm>
              <a:off x="13681018" y="3159216"/>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7536EEBA-2CB1-6A70-BF7F-FD590D912B0A}"/>
                </a:ext>
              </a:extLst>
            </p:cNvPr>
            <p:cNvSpPr>
              <a:spLocks noChangeAspect="1"/>
            </p:cNvSpPr>
            <p:nvPr/>
          </p:nvSpPr>
          <p:spPr>
            <a:xfrm>
              <a:off x="12785011" y="436795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94" name="Oval 93">
              <a:extLst>
                <a:ext uri="{FF2B5EF4-FFF2-40B4-BE49-F238E27FC236}">
                  <a16:creationId xmlns:a16="http://schemas.microsoft.com/office/drawing/2014/main" id="{EDCA5F2F-8E81-1106-A039-2887144DBA8C}"/>
                </a:ext>
              </a:extLst>
            </p:cNvPr>
            <p:cNvSpPr>
              <a:spLocks noChangeAspect="1"/>
            </p:cNvSpPr>
            <p:nvPr/>
          </p:nvSpPr>
          <p:spPr>
            <a:xfrm>
              <a:off x="13522767" y="436795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96" name="Straight Arrow Connector 95">
              <a:extLst>
                <a:ext uri="{FF2B5EF4-FFF2-40B4-BE49-F238E27FC236}">
                  <a16:creationId xmlns:a16="http://schemas.microsoft.com/office/drawing/2014/main" id="{B8F89193-B9CD-D963-179A-B1EBDA26873A}"/>
                </a:ext>
              </a:extLst>
            </p:cNvPr>
            <p:cNvCxnSpPr>
              <a:cxnSpLocks noChangeAspect="1"/>
              <a:endCxn id="93" idx="0"/>
            </p:cNvCxnSpPr>
            <p:nvPr/>
          </p:nvCxnSpPr>
          <p:spPr>
            <a:xfrm>
              <a:off x="12943262" y="4165931"/>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CED8498-7D1A-04A3-3F6B-F9C2857D34CA}"/>
                </a:ext>
              </a:extLst>
            </p:cNvPr>
            <p:cNvCxnSpPr>
              <a:cxnSpLocks noChangeAspect="1"/>
              <a:endCxn id="94" idx="0"/>
            </p:cNvCxnSpPr>
            <p:nvPr/>
          </p:nvCxnSpPr>
          <p:spPr>
            <a:xfrm>
              <a:off x="13681018" y="4165931"/>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C3707EA-4B4D-EDB9-3E89-ECABF9505190}"/>
                </a:ext>
              </a:extLst>
            </p:cNvPr>
            <p:cNvSpPr txBox="1"/>
            <p:nvPr/>
          </p:nvSpPr>
          <p:spPr>
            <a:xfrm>
              <a:off x="14549872" y="1198048"/>
              <a:ext cx="383438" cy="307777"/>
            </a:xfrm>
            <a:prstGeom prst="rect">
              <a:avLst/>
            </a:prstGeom>
            <a:solidFill>
              <a:schemeClr val="bg1"/>
            </a:solidFill>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PO</a:t>
              </a:r>
            </a:p>
          </p:txBody>
        </p:sp>
        <p:sp>
          <p:nvSpPr>
            <p:cNvPr id="100" name="TextBox 99">
              <a:extLst>
                <a:ext uri="{FF2B5EF4-FFF2-40B4-BE49-F238E27FC236}">
                  <a16:creationId xmlns:a16="http://schemas.microsoft.com/office/drawing/2014/main" id="{E7047881-9A48-A946-47B5-D6A80BC6F45A}"/>
                </a:ext>
              </a:extLst>
            </p:cNvPr>
            <p:cNvSpPr txBox="1">
              <a:spLocks noChangeAspect="1"/>
            </p:cNvSpPr>
            <p:nvPr/>
          </p:nvSpPr>
          <p:spPr>
            <a:xfrm>
              <a:off x="14210710" y="769056"/>
              <a:ext cx="1074154"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C1</a:t>
              </a:r>
            </a:p>
          </p:txBody>
        </p:sp>
        <p:sp>
          <p:nvSpPr>
            <p:cNvPr id="101" name="Oval 100">
              <a:extLst>
                <a:ext uri="{FF2B5EF4-FFF2-40B4-BE49-F238E27FC236}">
                  <a16:creationId xmlns:a16="http://schemas.microsoft.com/office/drawing/2014/main" id="{83F28D6F-A2A0-B9C0-15B2-FE39B2777D69}"/>
                </a:ext>
              </a:extLst>
            </p:cNvPr>
            <p:cNvSpPr>
              <a:spLocks noChangeAspect="1"/>
            </p:cNvSpPr>
            <p:nvPr/>
          </p:nvSpPr>
          <p:spPr>
            <a:xfrm>
              <a:off x="14224283" y="136098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02" name="Straight Arrow Connector 101">
              <a:extLst>
                <a:ext uri="{FF2B5EF4-FFF2-40B4-BE49-F238E27FC236}">
                  <a16:creationId xmlns:a16="http://schemas.microsoft.com/office/drawing/2014/main" id="{604A8A74-1AF7-AD68-6DEB-A7C40CEDB5B8}"/>
                </a:ext>
              </a:extLst>
            </p:cNvPr>
            <p:cNvCxnSpPr>
              <a:cxnSpLocks noChangeAspect="1"/>
              <a:stCxn id="101" idx="4"/>
              <a:endCxn id="103" idx="0"/>
            </p:cNvCxnSpPr>
            <p:nvPr/>
          </p:nvCxnSpPr>
          <p:spPr>
            <a:xfrm>
              <a:off x="14382534" y="1676118"/>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CF543F24-1BF2-5FF5-FA95-8A1B81381F3C}"/>
                </a:ext>
              </a:extLst>
            </p:cNvPr>
            <p:cNvSpPr>
              <a:spLocks noChangeAspect="1"/>
            </p:cNvSpPr>
            <p:nvPr/>
          </p:nvSpPr>
          <p:spPr>
            <a:xfrm>
              <a:off x="14224283" y="1857104"/>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04" name="Oval 103">
              <a:extLst>
                <a:ext uri="{FF2B5EF4-FFF2-40B4-BE49-F238E27FC236}">
                  <a16:creationId xmlns:a16="http://schemas.microsoft.com/office/drawing/2014/main" id="{84266510-ABF8-61B2-4338-27C6996FE474}"/>
                </a:ext>
              </a:extLst>
            </p:cNvPr>
            <p:cNvSpPr>
              <a:spLocks noChangeAspect="1"/>
            </p:cNvSpPr>
            <p:nvPr/>
          </p:nvSpPr>
          <p:spPr>
            <a:xfrm>
              <a:off x="14944283" y="136098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06" name="Straight Arrow Connector 105">
              <a:extLst>
                <a:ext uri="{FF2B5EF4-FFF2-40B4-BE49-F238E27FC236}">
                  <a16:creationId xmlns:a16="http://schemas.microsoft.com/office/drawing/2014/main" id="{DA002000-EBC4-4CE9-5B5B-4DC5C267D0A9}"/>
                </a:ext>
              </a:extLst>
            </p:cNvPr>
            <p:cNvCxnSpPr>
              <a:cxnSpLocks noChangeAspect="1"/>
              <a:stCxn id="104" idx="4"/>
              <a:endCxn id="107" idx="0"/>
            </p:cNvCxnSpPr>
            <p:nvPr/>
          </p:nvCxnSpPr>
          <p:spPr>
            <a:xfrm>
              <a:off x="15102534" y="1676118"/>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06F95135-B71F-71C6-72C9-56A88B79C9FA}"/>
                </a:ext>
              </a:extLst>
            </p:cNvPr>
            <p:cNvSpPr>
              <a:spLocks noChangeAspect="1"/>
            </p:cNvSpPr>
            <p:nvPr/>
          </p:nvSpPr>
          <p:spPr>
            <a:xfrm>
              <a:off x="14944283" y="1857104"/>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08" name="Straight Arrow Connector 107">
              <a:extLst>
                <a:ext uri="{FF2B5EF4-FFF2-40B4-BE49-F238E27FC236}">
                  <a16:creationId xmlns:a16="http://schemas.microsoft.com/office/drawing/2014/main" id="{62A28F2A-454D-FEE2-A073-25569A7E5024}"/>
                </a:ext>
              </a:extLst>
            </p:cNvPr>
            <p:cNvCxnSpPr>
              <a:cxnSpLocks noChangeAspect="1"/>
              <a:stCxn id="101" idx="6"/>
              <a:endCxn id="104" idx="2"/>
            </p:cNvCxnSpPr>
            <p:nvPr/>
          </p:nvCxnSpPr>
          <p:spPr>
            <a:xfrm>
              <a:off x="14540785" y="1518553"/>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4BAB9D0F-EE5B-1C55-2260-E05D9675173B}"/>
                </a:ext>
              </a:extLst>
            </p:cNvPr>
            <p:cNvCxnSpPr>
              <a:cxnSpLocks noChangeAspect="1"/>
              <a:stCxn id="103" idx="6"/>
              <a:endCxn id="107" idx="2"/>
            </p:cNvCxnSpPr>
            <p:nvPr/>
          </p:nvCxnSpPr>
          <p:spPr>
            <a:xfrm>
              <a:off x="14540785" y="2014669"/>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71C2B4E8-3F18-2B22-91C1-A661E9321BCA}"/>
                </a:ext>
              </a:extLst>
            </p:cNvPr>
            <p:cNvSpPr>
              <a:spLocks noChangeAspect="1"/>
            </p:cNvSpPr>
            <p:nvPr/>
          </p:nvSpPr>
          <p:spPr>
            <a:xfrm>
              <a:off x="14224283" y="2345197"/>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16" name="Oval 115">
              <a:extLst>
                <a:ext uri="{FF2B5EF4-FFF2-40B4-BE49-F238E27FC236}">
                  <a16:creationId xmlns:a16="http://schemas.microsoft.com/office/drawing/2014/main" id="{F6CC460E-B240-9D49-D01E-FB6E83625EB2}"/>
                </a:ext>
              </a:extLst>
            </p:cNvPr>
            <p:cNvSpPr>
              <a:spLocks noChangeAspect="1"/>
            </p:cNvSpPr>
            <p:nvPr/>
          </p:nvSpPr>
          <p:spPr>
            <a:xfrm>
              <a:off x="14944283" y="2345197"/>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17" name="Straight Arrow Connector 116">
              <a:extLst>
                <a:ext uri="{FF2B5EF4-FFF2-40B4-BE49-F238E27FC236}">
                  <a16:creationId xmlns:a16="http://schemas.microsoft.com/office/drawing/2014/main" id="{27B09688-0182-151A-A876-2EB6B1F40E44}"/>
                </a:ext>
              </a:extLst>
            </p:cNvPr>
            <p:cNvCxnSpPr>
              <a:cxnSpLocks noChangeAspect="1"/>
              <a:stCxn id="115" idx="6"/>
              <a:endCxn id="116" idx="2"/>
            </p:cNvCxnSpPr>
            <p:nvPr/>
          </p:nvCxnSpPr>
          <p:spPr>
            <a:xfrm>
              <a:off x="14540785" y="2502762"/>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03FE121-499C-9F73-B2F0-7D45825ED60F}"/>
                </a:ext>
              </a:extLst>
            </p:cNvPr>
            <p:cNvCxnSpPr>
              <a:cxnSpLocks noChangeAspect="1"/>
              <a:stCxn id="107" idx="4"/>
              <a:endCxn id="116" idx="0"/>
            </p:cNvCxnSpPr>
            <p:nvPr/>
          </p:nvCxnSpPr>
          <p:spPr>
            <a:xfrm>
              <a:off x="15102534" y="2172234"/>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78D2EA7-EBC4-7682-96F8-7AFA37C3E642}"/>
                </a:ext>
              </a:extLst>
            </p:cNvPr>
            <p:cNvCxnSpPr>
              <a:cxnSpLocks noChangeAspect="1"/>
              <a:stCxn id="103" idx="4"/>
              <a:endCxn id="115" idx="0"/>
            </p:cNvCxnSpPr>
            <p:nvPr/>
          </p:nvCxnSpPr>
          <p:spPr>
            <a:xfrm>
              <a:off x="14382534" y="2172234"/>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EAA30284-2BB3-811A-DD90-7AF483012C81}"/>
                </a:ext>
              </a:extLst>
            </p:cNvPr>
            <p:cNvSpPr>
              <a:spLocks noChangeAspect="1"/>
            </p:cNvSpPr>
            <p:nvPr/>
          </p:nvSpPr>
          <p:spPr>
            <a:xfrm>
              <a:off x="14224283" y="283475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22" name="Oval 121">
              <a:extLst>
                <a:ext uri="{FF2B5EF4-FFF2-40B4-BE49-F238E27FC236}">
                  <a16:creationId xmlns:a16="http://schemas.microsoft.com/office/drawing/2014/main" id="{AD3430A8-602F-C2E2-D6EA-993A5D6B4335}"/>
                </a:ext>
              </a:extLst>
            </p:cNvPr>
            <p:cNvSpPr>
              <a:spLocks noChangeAspect="1"/>
            </p:cNvSpPr>
            <p:nvPr/>
          </p:nvSpPr>
          <p:spPr>
            <a:xfrm>
              <a:off x="14944283" y="283475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23" name="Straight Arrow Connector 122">
              <a:extLst>
                <a:ext uri="{FF2B5EF4-FFF2-40B4-BE49-F238E27FC236}">
                  <a16:creationId xmlns:a16="http://schemas.microsoft.com/office/drawing/2014/main" id="{305A05A2-1C27-F1B8-9CB5-230669847848}"/>
                </a:ext>
              </a:extLst>
            </p:cNvPr>
            <p:cNvCxnSpPr>
              <a:cxnSpLocks noChangeAspect="1"/>
              <a:stCxn id="125" idx="6"/>
              <a:endCxn id="126" idx="2"/>
            </p:cNvCxnSpPr>
            <p:nvPr/>
          </p:nvCxnSpPr>
          <p:spPr>
            <a:xfrm>
              <a:off x="14540785" y="3481880"/>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F1D6E19B-337B-7F45-61D4-FA4D99D0C3D8}"/>
                </a:ext>
              </a:extLst>
            </p:cNvPr>
            <p:cNvSpPr>
              <a:spLocks noChangeAspect="1"/>
            </p:cNvSpPr>
            <p:nvPr/>
          </p:nvSpPr>
          <p:spPr>
            <a:xfrm>
              <a:off x="14224283" y="332431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26" name="Oval 125">
              <a:extLst>
                <a:ext uri="{FF2B5EF4-FFF2-40B4-BE49-F238E27FC236}">
                  <a16:creationId xmlns:a16="http://schemas.microsoft.com/office/drawing/2014/main" id="{D742EFA5-6CC5-41EB-16A0-245681342ADB}"/>
                </a:ext>
              </a:extLst>
            </p:cNvPr>
            <p:cNvSpPr>
              <a:spLocks noChangeAspect="1"/>
            </p:cNvSpPr>
            <p:nvPr/>
          </p:nvSpPr>
          <p:spPr>
            <a:xfrm>
              <a:off x="14944283" y="332431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27" name="Straight Arrow Connector 126">
              <a:extLst>
                <a:ext uri="{FF2B5EF4-FFF2-40B4-BE49-F238E27FC236}">
                  <a16:creationId xmlns:a16="http://schemas.microsoft.com/office/drawing/2014/main" id="{E8333F73-7639-5D10-6E08-E26BDCB96757}"/>
                </a:ext>
              </a:extLst>
            </p:cNvPr>
            <p:cNvCxnSpPr>
              <a:cxnSpLocks noChangeAspect="1"/>
              <a:stCxn id="94" idx="6"/>
              <a:endCxn id="121" idx="3"/>
            </p:cNvCxnSpPr>
            <p:nvPr/>
          </p:nvCxnSpPr>
          <p:spPr>
            <a:xfrm flipV="1">
              <a:off x="13839269" y="3103735"/>
              <a:ext cx="431365" cy="14217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2EAD82EF-3DCA-14A9-CD9B-5E143588CF7E}"/>
                </a:ext>
              </a:extLst>
            </p:cNvPr>
            <p:cNvCxnSpPr>
              <a:cxnSpLocks noChangeAspect="1"/>
              <a:stCxn id="116" idx="4"/>
              <a:endCxn id="122" idx="0"/>
            </p:cNvCxnSpPr>
            <p:nvPr/>
          </p:nvCxnSpPr>
          <p:spPr>
            <a:xfrm>
              <a:off x="15102534" y="2660327"/>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973329F-BA64-F7F6-28C5-224BF7873333}"/>
                </a:ext>
              </a:extLst>
            </p:cNvPr>
            <p:cNvCxnSpPr>
              <a:cxnSpLocks noChangeAspect="1"/>
              <a:stCxn id="115" idx="4"/>
              <a:endCxn id="121" idx="0"/>
            </p:cNvCxnSpPr>
            <p:nvPr/>
          </p:nvCxnSpPr>
          <p:spPr>
            <a:xfrm>
              <a:off x="14382534" y="2660327"/>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B1F0B03-1A22-8A2A-799D-3240FA2F34A5}"/>
                </a:ext>
              </a:extLst>
            </p:cNvPr>
            <p:cNvCxnSpPr>
              <a:cxnSpLocks noChangeAspect="1"/>
              <a:stCxn id="122" idx="4"/>
              <a:endCxn id="126" idx="0"/>
            </p:cNvCxnSpPr>
            <p:nvPr/>
          </p:nvCxnSpPr>
          <p:spPr>
            <a:xfrm>
              <a:off x="15102534" y="3149885"/>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F93282B7-3D96-6058-C6AE-109084BD71EE}"/>
                </a:ext>
              </a:extLst>
            </p:cNvPr>
            <p:cNvCxnSpPr>
              <a:cxnSpLocks/>
              <a:stCxn id="122" idx="3"/>
              <a:endCxn id="93" idx="7"/>
            </p:cNvCxnSpPr>
            <p:nvPr/>
          </p:nvCxnSpPr>
          <p:spPr>
            <a:xfrm rot="5400000">
              <a:off x="13367713" y="2791184"/>
              <a:ext cx="1310371" cy="1935472"/>
            </a:xfrm>
            <a:prstGeom prst="curvedConnector3">
              <a:avLst>
                <a:gd name="adj1" fmla="val 40515"/>
              </a:avLst>
            </a:prstGeom>
            <a:solidFill>
              <a:schemeClr val="bg1"/>
            </a:solidFill>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E2B6C64-F849-FEF2-CB31-B472C07C5598}"/>
                </a:ext>
              </a:extLst>
            </p:cNvPr>
            <p:cNvSpPr txBox="1">
              <a:spLocks noChangeAspect="1"/>
            </p:cNvSpPr>
            <p:nvPr/>
          </p:nvSpPr>
          <p:spPr>
            <a:xfrm>
              <a:off x="13385822" y="951708"/>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i1</a:t>
              </a:r>
            </a:p>
          </p:txBody>
        </p:sp>
        <p:sp>
          <p:nvSpPr>
            <p:cNvPr id="98" name="TextBox 97">
              <a:extLst>
                <a:ext uri="{FF2B5EF4-FFF2-40B4-BE49-F238E27FC236}">
                  <a16:creationId xmlns:a16="http://schemas.microsoft.com/office/drawing/2014/main" id="{3E865F6F-BE66-5697-BF32-7A4A7BA35450}"/>
                </a:ext>
              </a:extLst>
            </p:cNvPr>
            <p:cNvSpPr txBox="1">
              <a:spLocks noChangeAspect="1"/>
            </p:cNvSpPr>
            <p:nvPr/>
          </p:nvSpPr>
          <p:spPr>
            <a:xfrm>
              <a:off x="14825094" y="942377"/>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i3</a:t>
              </a:r>
            </a:p>
          </p:txBody>
        </p:sp>
        <p:sp>
          <p:nvSpPr>
            <p:cNvPr id="114" name="TextBox 113">
              <a:extLst>
                <a:ext uri="{FF2B5EF4-FFF2-40B4-BE49-F238E27FC236}">
                  <a16:creationId xmlns:a16="http://schemas.microsoft.com/office/drawing/2014/main" id="{7BB88609-FD68-9B79-5D8E-1D869CD8F3C8}"/>
                </a:ext>
              </a:extLst>
            </p:cNvPr>
            <p:cNvSpPr txBox="1">
              <a:spLocks noChangeAspect="1"/>
            </p:cNvSpPr>
            <p:nvPr/>
          </p:nvSpPr>
          <p:spPr>
            <a:xfrm>
              <a:off x="14132951" y="951708"/>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i2</a:t>
              </a:r>
            </a:p>
          </p:txBody>
        </p:sp>
        <p:sp>
          <p:nvSpPr>
            <p:cNvPr id="51" name="TextBox 50">
              <a:extLst>
                <a:ext uri="{FF2B5EF4-FFF2-40B4-BE49-F238E27FC236}">
                  <a16:creationId xmlns:a16="http://schemas.microsoft.com/office/drawing/2014/main" id="{BCA8BE8D-0B7A-CF8E-00A8-E33B215E711B}"/>
                </a:ext>
              </a:extLst>
            </p:cNvPr>
            <p:cNvSpPr txBox="1">
              <a:spLocks noChangeAspect="1"/>
            </p:cNvSpPr>
            <p:nvPr/>
          </p:nvSpPr>
          <p:spPr>
            <a:xfrm>
              <a:off x="12693679" y="961039"/>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i0</a:t>
              </a:r>
            </a:p>
          </p:txBody>
        </p:sp>
        <p:cxnSp>
          <p:nvCxnSpPr>
            <p:cNvPr id="45" name="Straight Arrow Connector 44">
              <a:extLst>
                <a:ext uri="{FF2B5EF4-FFF2-40B4-BE49-F238E27FC236}">
                  <a16:creationId xmlns:a16="http://schemas.microsoft.com/office/drawing/2014/main" id="{B53724BD-C16F-C004-3759-AEE9945919DB}"/>
                </a:ext>
              </a:extLst>
            </p:cNvPr>
            <p:cNvCxnSpPr>
              <a:cxnSpLocks noChangeAspect="1"/>
              <a:stCxn id="29" idx="6"/>
              <a:endCxn id="33" idx="2"/>
            </p:cNvCxnSpPr>
            <p:nvPr/>
          </p:nvCxnSpPr>
          <p:spPr>
            <a:xfrm>
              <a:off x="13101513" y="1527884"/>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8477DE49-A2CD-0CA3-EFEC-D989616041F1}"/>
              </a:ext>
            </a:extLst>
          </p:cNvPr>
          <p:cNvSpPr txBox="1">
            <a:spLocks/>
          </p:cNvSpPr>
          <p:nvPr/>
        </p:nvSpPr>
        <p:spPr>
          <a:xfrm>
            <a:off x="838200" y="365126"/>
            <a:ext cx="10226828" cy="7131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dirty="0"/>
              <a:t>Guarantee difficult-to-prove-statically ordering relation</a:t>
            </a:r>
          </a:p>
        </p:txBody>
      </p:sp>
      <p:grpSp>
        <p:nvGrpSpPr>
          <p:cNvPr id="19" name="Group 18">
            <a:extLst>
              <a:ext uri="{FF2B5EF4-FFF2-40B4-BE49-F238E27FC236}">
                <a16:creationId xmlns:a16="http://schemas.microsoft.com/office/drawing/2014/main" id="{1384BD9A-32DB-6A9B-67E1-8B9D2DE9F956}"/>
              </a:ext>
            </a:extLst>
          </p:cNvPr>
          <p:cNvGrpSpPr/>
          <p:nvPr/>
        </p:nvGrpSpPr>
        <p:grpSpPr>
          <a:xfrm>
            <a:off x="403699" y="5376300"/>
            <a:ext cx="1334020" cy="996558"/>
            <a:chOff x="626366" y="3513346"/>
            <a:chExt cx="1334020" cy="996558"/>
          </a:xfrm>
        </p:grpSpPr>
        <p:pic>
          <p:nvPicPr>
            <p:cNvPr id="22" name="Picture 21" descr="Logo&#10;&#10;Description automatically generated">
              <a:extLst>
                <a:ext uri="{FF2B5EF4-FFF2-40B4-BE49-F238E27FC236}">
                  <a16:creationId xmlns:a16="http://schemas.microsoft.com/office/drawing/2014/main" id="{F582C51E-B86D-6DB4-78A7-C882290A3B2F}"/>
                </a:ext>
              </a:extLst>
            </p:cNvPr>
            <p:cNvPicPr>
              <a:picLocks noChangeAspect="1"/>
            </p:cNvPicPr>
            <p:nvPr/>
          </p:nvPicPr>
          <p:blipFill>
            <a:blip r:embed="rId3"/>
            <a:stretch>
              <a:fillRect/>
            </a:stretch>
          </p:blipFill>
          <p:spPr>
            <a:xfrm>
              <a:off x="887753" y="3513346"/>
              <a:ext cx="785939" cy="615494"/>
            </a:xfrm>
            <a:prstGeom prst="rect">
              <a:avLst/>
            </a:prstGeom>
          </p:spPr>
        </p:pic>
        <p:sp>
          <p:nvSpPr>
            <p:cNvPr id="23" name="TextBox 22">
              <a:extLst>
                <a:ext uri="{FF2B5EF4-FFF2-40B4-BE49-F238E27FC236}">
                  <a16:creationId xmlns:a16="http://schemas.microsoft.com/office/drawing/2014/main" id="{BA636B10-10C2-8F19-8882-6231A35882F7}"/>
                </a:ext>
              </a:extLst>
            </p:cNvPr>
            <p:cNvSpPr txBox="1"/>
            <p:nvPr/>
          </p:nvSpPr>
          <p:spPr>
            <a:xfrm>
              <a:off x="626366" y="4109794"/>
              <a:ext cx="1334020" cy="400110"/>
            </a:xfrm>
            <a:prstGeom prst="rect">
              <a:avLst/>
            </a:prstGeom>
            <a:noFill/>
          </p:spPr>
          <p:txBody>
            <a:bodyPr wrap="none" rtlCol="0">
              <a:spAutoFit/>
            </a:bodyPr>
            <a:lstStyle/>
            <a:p>
              <a:pPr algn="ctr"/>
              <a:r>
                <a:rPr lang="en-TW" sz="2000">
                  <a:latin typeface="Calibri" panose="020F0502020204030204" pitchFamily="34" charset="0"/>
                  <a:cs typeface="Calibri" panose="020F0502020204030204" pitchFamily="34" charset="0"/>
                </a:rPr>
                <a:t>JasperGo</a:t>
              </a:r>
              <a:r>
                <a:rPr lang="en-US" sz="2000" err="1">
                  <a:latin typeface="Calibri" panose="020F0502020204030204" pitchFamily="34" charset="0"/>
                  <a:cs typeface="Calibri" panose="020F0502020204030204" pitchFamily="34" charset="0"/>
                </a:rPr>
                <a:t>ld</a:t>
              </a:r>
              <a:endParaRPr lang="en-TW" sz="2000">
                <a:latin typeface="Calibri" panose="020F0502020204030204" pitchFamily="34" charset="0"/>
                <a:cs typeface="Calibri" panose="020F0502020204030204" pitchFamily="34" charset="0"/>
              </a:endParaRPr>
            </a:p>
          </p:txBody>
        </p:sp>
      </p:grpSp>
      <p:sp>
        <p:nvSpPr>
          <p:cNvPr id="20" name="Right Arrow 19">
            <a:extLst>
              <a:ext uri="{FF2B5EF4-FFF2-40B4-BE49-F238E27FC236}">
                <a16:creationId xmlns:a16="http://schemas.microsoft.com/office/drawing/2014/main" id="{A49525E1-83F5-26CB-94DC-06AB81BFBB63}"/>
              </a:ext>
            </a:extLst>
          </p:cNvPr>
          <p:cNvSpPr/>
          <p:nvPr/>
        </p:nvSpPr>
        <p:spPr>
          <a:xfrm rot="5400000">
            <a:off x="729313" y="4820511"/>
            <a:ext cx="508704" cy="43499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65" name="TextBox 64">
            <a:extLst>
              <a:ext uri="{FF2B5EF4-FFF2-40B4-BE49-F238E27FC236}">
                <a16:creationId xmlns:a16="http://schemas.microsoft.com/office/drawing/2014/main" id="{58D1BAEA-F825-E0B0-1870-EBEF823CFDF2}"/>
              </a:ext>
            </a:extLst>
          </p:cNvPr>
          <p:cNvSpPr txBox="1"/>
          <p:nvPr/>
        </p:nvSpPr>
        <p:spPr>
          <a:xfrm>
            <a:off x="143708" y="4333945"/>
            <a:ext cx="2740642" cy="400110"/>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RTL design</a:t>
            </a:r>
            <a:endParaRPr lang="en-TW" sz="2000" dirty="0">
              <a:latin typeface="Calibri" panose="020F0502020204030204" pitchFamily="34" charset="0"/>
              <a:cs typeface="Calibri" panose="020F0502020204030204" pitchFamily="34" charset="0"/>
            </a:endParaRPr>
          </a:p>
        </p:txBody>
      </p:sp>
      <p:sp>
        <p:nvSpPr>
          <p:cNvPr id="86" name="Right Arrow 85">
            <a:extLst>
              <a:ext uri="{FF2B5EF4-FFF2-40B4-BE49-F238E27FC236}">
                <a16:creationId xmlns:a16="http://schemas.microsoft.com/office/drawing/2014/main" id="{18F202B1-5721-951A-4BEA-837D089093B7}"/>
              </a:ext>
            </a:extLst>
          </p:cNvPr>
          <p:cNvSpPr>
            <a:spLocks noChangeAspect="1"/>
          </p:cNvSpPr>
          <p:nvPr/>
        </p:nvSpPr>
        <p:spPr>
          <a:xfrm>
            <a:off x="1644179" y="5448217"/>
            <a:ext cx="576258" cy="44976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170" name="Rounded Rectangular Callout 169">
            <a:extLst>
              <a:ext uri="{FF2B5EF4-FFF2-40B4-BE49-F238E27FC236}">
                <a16:creationId xmlns:a16="http://schemas.microsoft.com/office/drawing/2014/main" id="{B57CFF6F-72D3-789E-7533-A4014C09483C}"/>
              </a:ext>
            </a:extLst>
          </p:cNvPr>
          <p:cNvSpPr/>
          <p:nvPr/>
        </p:nvSpPr>
        <p:spPr>
          <a:xfrm>
            <a:off x="2053334" y="6009525"/>
            <a:ext cx="3528559" cy="485916"/>
          </a:xfrm>
          <a:prstGeom prst="wedgeRoundRectCallout">
            <a:avLst>
              <a:gd name="adj1" fmla="val 35761"/>
              <a:gd name="adj2" fmla="val -62969"/>
              <a:gd name="adj3" fmla="val 16667"/>
            </a:avLst>
          </a:prstGeom>
          <a:solidFill>
            <a:schemeClr val="accent4">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dirty="0">
                <a:latin typeface="Calibri" panose="020F0502020204030204" pitchFamily="34" charset="0"/>
                <a:cs typeface="Calibri" panose="020F0502020204030204" pitchFamily="34" charset="0"/>
              </a:rPr>
              <a:t>Undetermined (bounded</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proof)</a:t>
            </a:r>
          </a:p>
        </p:txBody>
      </p:sp>
      <p:graphicFrame>
        <p:nvGraphicFramePr>
          <p:cNvPr id="2" name="Table 14">
            <a:extLst>
              <a:ext uri="{FF2B5EF4-FFF2-40B4-BE49-F238E27FC236}">
                <a16:creationId xmlns:a16="http://schemas.microsoft.com/office/drawing/2014/main" id="{3327FE06-7528-EE18-6148-80BF53B1C8E8}"/>
              </a:ext>
            </a:extLst>
          </p:cNvPr>
          <p:cNvGraphicFramePr>
            <a:graphicFrameLocks noGrp="1"/>
          </p:cNvGraphicFramePr>
          <p:nvPr/>
        </p:nvGraphicFramePr>
        <p:xfrm>
          <a:off x="804865" y="1203621"/>
          <a:ext cx="3673394" cy="1249680"/>
        </p:xfrm>
        <a:graphic>
          <a:graphicData uri="http://schemas.openxmlformats.org/drawingml/2006/table">
            <a:tbl>
              <a:tblPr firstRow="1" bandRow="1">
                <a:tableStyleId>{5C22544A-7EE6-4342-B048-85BDC9FD1C3A}</a:tableStyleId>
              </a:tblPr>
              <a:tblGrid>
                <a:gridCol w="1836697">
                  <a:extLst>
                    <a:ext uri="{9D8B030D-6E8A-4147-A177-3AD203B41FA5}">
                      <a16:colId xmlns:a16="http://schemas.microsoft.com/office/drawing/2014/main" val="2438790470"/>
                    </a:ext>
                  </a:extLst>
                </a:gridCol>
                <a:gridCol w="1836697">
                  <a:extLst>
                    <a:ext uri="{9D8B030D-6E8A-4147-A177-3AD203B41FA5}">
                      <a16:colId xmlns:a16="http://schemas.microsoft.com/office/drawing/2014/main" val="2095682981"/>
                    </a:ext>
                  </a:extLst>
                </a:gridCol>
              </a:tblGrid>
              <a:tr h="236980">
                <a:tc gridSpan="2">
                  <a:txBody>
                    <a:bodyPr/>
                    <a:lstStyle/>
                    <a:p>
                      <a:pPr algn="ctr">
                        <a:lnSpc>
                          <a:spcPct val="100000"/>
                        </a:lnSpc>
                      </a:pPr>
                      <a:r>
                        <a:rPr lang="en-TW" sz="1600" b="0" dirty="0">
                          <a:solidFill>
                            <a:schemeClr val="tx1"/>
                          </a:solidFill>
                          <a:latin typeface="Consolas" panose="020B0609020204030204" pitchFamily="49" charset="0"/>
                          <a:cs typeface="Consolas" panose="020B0609020204030204" pitchFamily="49" charset="0"/>
                        </a:rPr>
                        <a:t>Initially x, y = 0</a:t>
                      </a:r>
                    </a:p>
                  </a:txBody>
                  <a:tcPr marL="0" marR="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tc hMerge="1">
                  <a:txBody>
                    <a:bodyPr/>
                    <a:lstStyle/>
                    <a:p>
                      <a:pPr algn="ctr">
                        <a:lnSpc>
                          <a:spcPct val="100000"/>
                        </a:lnSpc>
                      </a:pPr>
                      <a:endParaRPr lang="en-TW" sz="1600" b="0" dirty="0">
                        <a:solidFill>
                          <a:schemeClr val="tx1"/>
                        </a:solidFill>
                        <a:latin typeface="Consolas" panose="020B0609020204030204" pitchFamily="49" charset="0"/>
                        <a:cs typeface="Consolas" panose="020B0609020204030204" pitchFamily="49" charset="0"/>
                      </a:endParaRPr>
                    </a:p>
                  </a:txBody>
                  <a:tcPr marL="0" marR="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614467920"/>
                  </a:ext>
                </a:extLst>
              </a:tr>
              <a:tr h="236980">
                <a:tc>
                  <a:txBody>
                    <a:bodyPr/>
                    <a:lstStyle/>
                    <a:p>
                      <a:pPr algn="ctr">
                        <a:lnSpc>
                          <a:spcPct val="100000"/>
                        </a:lnSpc>
                      </a:pPr>
                      <a:r>
                        <a:rPr lang="en-TW" sz="1600" b="0">
                          <a:solidFill>
                            <a:schemeClr val="tx1"/>
                          </a:solidFill>
                          <a:latin typeface="Consolas" panose="020B0609020204030204" pitchFamily="49" charset="0"/>
                          <a:cs typeface="Consolas" panose="020B0609020204030204" pitchFamily="49" charset="0"/>
                        </a:rPr>
                        <a:t>Core 0</a:t>
                      </a:r>
                    </a:p>
                  </a:txBody>
                  <a:tcPr marL="0" marR="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00000"/>
                        </a:lnSpc>
                      </a:pPr>
                      <a:r>
                        <a:rPr lang="en-TW" sz="1600" b="0" dirty="0">
                          <a:solidFill>
                            <a:schemeClr val="tx1"/>
                          </a:solidFill>
                          <a:latin typeface="Consolas" panose="020B0609020204030204" pitchFamily="49" charset="0"/>
                          <a:cs typeface="Consolas" panose="020B0609020204030204" pitchFamily="49" charset="0"/>
                        </a:rPr>
                        <a:t>Core 1</a:t>
                      </a:r>
                    </a:p>
                  </a:txBody>
                  <a:tcPr marL="0" marR="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solidFill>
                            <a:schemeClr val="tx1"/>
                          </a:solidFill>
                          <a:latin typeface="Consolas" panose="020B0609020204030204" pitchFamily="49" charset="0"/>
                          <a:ea typeface="Menlo" panose="020B0609030804020204" pitchFamily="49" charset="0"/>
                          <a:cs typeface="Consolas" panose="020B0609020204030204" pitchFamily="49" charset="0"/>
                        </a:rPr>
                        <a:t>(i0) W[x]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600" b="0">
                          <a:solidFill>
                            <a:schemeClr val="tx1"/>
                          </a:solidFill>
                          <a:latin typeface="Consolas" panose="020B0609020204030204" pitchFamily="49" charset="0"/>
                          <a:ea typeface="Menlo" panose="020B0609030804020204" pitchFamily="49" charset="0"/>
                          <a:cs typeface="Consolas" panose="020B0609020204030204" pitchFamily="49" charset="0"/>
                        </a:rPr>
                        <a:t>(i1) W[y] = 1;</a:t>
                      </a:r>
                    </a:p>
                  </a:txBody>
                  <a:tcPr marL="0" mar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Consolas" panose="020B0609020204030204" pitchFamily="49" charset="0"/>
                          <a:ea typeface="Menlo" panose="020B0609030804020204" pitchFamily="49" charset="0"/>
                          <a:cs typeface="Consolas" panose="020B0609020204030204" pitchFamily="49" charset="0"/>
                        </a:rPr>
                        <a:t>(i2) R[y]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Consolas" panose="020B0609020204030204" pitchFamily="49" charset="0"/>
                          <a:ea typeface="Menlo" panose="020B0609030804020204" pitchFamily="49" charset="0"/>
                          <a:cs typeface="Consolas" panose="020B0609020204030204" pitchFamily="49" charset="0"/>
                        </a:rPr>
                        <a:t>(i3) R[x] = 0;</a:t>
                      </a:r>
                      <a:endParaRPr lang="en-TW" sz="1600" b="0" dirty="0">
                        <a:solidFill>
                          <a:schemeClr val="tx1"/>
                        </a:solidFill>
                        <a:latin typeface="Consolas" panose="020B0609020204030204" pitchFamily="49" charset="0"/>
                        <a:ea typeface="Menlo" panose="020B0609030804020204" pitchFamily="49" charset="0"/>
                        <a:cs typeface="Consolas" panose="020B0609020204030204" pitchFamily="49" charset="0"/>
                      </a:endParaRPr>
                    </a:p>
                  </a:txBody>
                  <a:tcPr marL="0" mar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11663416"/>
                  </a:ext>
                </a:extLst>
              </a:tr>
            </a:tbl>
          </a:graphicData>
        </a:graphic>
      </p:graphicFrame>
      <p:graphicFrame>
        <p:nvGraphicFramePr>
          <p:cNvPr id="5" name="Table 6">
            <a:extLst>
              <a:ext uri="{FF2B5EF4-FFF2-40B4-BE49-F238E27FC236}">
                <a16:creationId xmlns:a16="http://schemas.microsoft.com/office/drawing/2014/main" id="{4932B492-0E9D-0384-610C-409D044F30EA}"/>
              </a:ext>
            </a:extLst>
          </p:cNvPr>
          <p:cNvGraphicFramePr>
            <a:graphicFrameLocks noGrp="1"/>
          </p:cNvGraphicFramePr>
          <p:nvPr/>
        </p:nvGraphicFramePr>
        <p:xfrm>
          <a:off x="1232331" y="3065786"/>
          <a:ext cx="293390" cy="556458"/>
        </p:xfrm>
        <a:graphic>
          <a:graphicData uri="http://schemas.openxmlformats.org/drawingml/2006/table">
            <a:tbl>
              <a:tblPr firstRow="1" bandRow="1">
                <a:tableStyleId>{5C22544A-7EE6-4342-B048-85BDC9FD1C3A}</a:tableStyleId>
              </a:tblPr>
              <a:tblGrid>
                <a:gridCol w="293390">
                  <a:extLst>
                    <a:ext uri="{9D8B030D-6E8A-4147-A177-3AD203B41FA5}">
                      <a16:colId xmlns:a16="http://schemas.microsoft.com/office/drawing/2014/main" val="993478481"/>
                    </a:ext>
                  </a:extLst>
                </a:gridCol>
              </a:tblGrid>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25075372"/>
                  </a:ext>
                </a:extLst>
              </a:tr>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56046078"/>
                  </a:ext>
                </a:extLst>
              </a:tr>
              <a:tr h="185486">
                <a:tc>
                  <a:txBody>
                    <a:bodyPr/>
                    <a:lstStyle/>
                    <a:p>
                      <a:endParaRPr lang="en-TW" sz="6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6404986"/>
                  </a:ext>
                </a:extLst>
              </a:tr>
            </a:tbl>
          </a:graphicData>
        </a:graphic>
      </p:graphicFrame>
      <p:grpSp>
        <p:nvGrpSpPr>
          <p:cNvPr id="92" name="Group 91">
            <a:extLst>
              <a:ext uri="{FF2B5EF4-FFF2-40B4-BE49-F238E27FC236}">
                <a16:creationId xmlns:a16="http://schemas.microsoft.com/office/drawing/2014/main" id="{27918BEF-61A8-6C00-77C6-1AF62230F2F2}"/>
              </a:ext>
            </a:extLst>
          </p:cNvPr>
          <p:cNvGrpSpPr/>
          <p:nvPr/>
        </p:nvGrpSpPr>
        <p:grpSpPr>
          <a:xfrm>
            <a:off x="5978445" y="5663485"/>
            <a:ext cx="5711664" cy="830997"/>
            <a:chOff x="7935311" y="5179716"/>
            <a:chExt cx="5711664" cy="830997"/>
          </a:xfrm>
        </p:grpSpPr>
        <p:pic>
          <p:nvPicPr>
            <p:cNvPr id="368" name="Graphic 367" descr="Lights On with solid fill">
              <a:extLst>
                <a:ext uri="{FF2B5EF4-FFF2-40B4-BE49-F238E27FC236}">
                  <a16:creationId xmlns:a16="http://schemas.microsoft.com/office/drawing/2014/main" id="{A0530D36-2167-5962-87EB-661A53A630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35311" y="5232438"/>
              <a:ext cx="628332" cy="628332"/>
            </a:xfrm>
            <a:prstGeom prst="rect">
              <a:avLst/>
            </a:prstGeom>
          </p:spPr>
        </p:pic>
        <p:sp>
          <p:nvSpPr>
            <p:cNvPr id="369" name="TextBox 368">
              <a:extLst>
                <a:ext uri="{FF2B5EF4-FFF2-40B4-BE49-F238E27FC236}">
                  <a16:creationId xmlns:a16="http://schemas.microsoft.com/office/drawing/2014/main" id="{F6C301EC-6DB4-4A54-59B1-26AF6FA6A505}"/>
                </a:ext>
              </a:extLst>
            </p:cNvPr>
            <p:cNvSpPr txBox="1"/>
            <p:nvPr/>
          </p:nvSpPr>
          <p:spPr>
            <a:xfrm>
              <a:off x="8418029" y="5179716"/>
              <a:ext cx="5228946" cy="830997"/>
            </a:xfrm>
            <a:prstGeom prst="rect">
              <a:avLst/>
            </a:prstGeom>
            <a:noFill/>
          </p:spPr>
          <p:txBody>
            <a:bodyPr wrap="square" rtlCol="0">
              <a:spAutoFit/>
            </a:bodyPr>
            <a:lstStyle/>
            <a:p>
              <a:r>
                <a:rPr lang="en-TW" sz="2400" dirty="0">
                  <a:solidFill>
                    <a:srgbClr val="B362AC"/>
                  </a:solidFill>
                  <a:latin typeface="Calibri" panose="020F0502020204030204" pitchFamily="34" charset="0"/>
                  <a:cs typeface="Calibri" panose="020F0502020204030204" pitchFamily="34" charset="0"/>
                </a:rPr>
                <a:t>Verifiable</a:t>
              </a:r>
              <a:r>
                <a:rPr lang="en-TW" sz="2400" dirty="0">
                  <a:latin typeface="Calibri" panose="020F0502020204030204" pitchFamily="34" charset="0"/>
                  <a:cs typeface="Calibri" panose="020F0502020204030204" pitchFamily="34" charset="0"/>
                </a:rPr>
                <a:t> hardware monitor</a:t>
              </a:r>
              <a:r>
                <a:rPr lang="en-US" altLang="zh-TW" sz="2400" baseline="30000" dirty="0">
                  <a:latin typeface="Calibri" panose="020F0502020204030204" pitchFamily="34" charset="0"/>
                  <a:cs typeface="Calibri" panose="020F0502020204030204" pitchFamily="34" charset="0"/>
                </a:rPr>
                <a:t>1</a:t>
              </a:r>
              <a:r>
                <a:rPr lang="en-TW" sz="2400" dirty="0">
                  <a:latin typeface="Calibri" panose="020F0502020204030204" pitchFamily="34" charset="0"/>
                  <a:cs typeface="Calibri" panose="020F0502020204030204" pitchFamily="34" charset="0"/>
                </a:rPr>
                <a:t> that checks for ordering violation </a:t>
              </a:r>
              <a:r>
                <a:rPr lang="en-TW" sz="2400" dirty="0">
                  <a:solidFill>
                    <a:srgbClr val="B362AC"/>
                  </a:solidFill>
                  <a:latin typeface="Calibri" panose="020F0502020204030204" pitchFamily="34" charset="0"/>
                  <a:cs typeface="Calibri" panose="020F0502020204030204" pitchFamily="34" charset="0"/>
                </a:rPr>
                <a:t>at runtime</a:t>
              </a:r>
            </a:p>
          </p:txBody>
        </p:sp>
      </p:grpSp>
      <p:grpSp>
        <p:nvGrpSpPr>
          <p:cNvPr id="91" name="Group 90">
            <a:extLst>
              <a:ext uri="{FF2B5EF4-FFF2-40B4-BE49-F238E27FC236}">
                <a16:creationId xmlns:a16="http://schemas.microsoft.com/office/drawing/2014/main" id="{5411BF1E-D3FC-72F9-3972-E6E9E66267EF}"/>
              </a:ext>
            </a:extLst>
          </p:cNvPr>
          <p:cNvGrpSpPr/>
          <p:nvPr/>
        </p:nvGrpSpPr>
        <p:grpSpPr>
          <a:xfrm>
            <a:off x="7257036" y="3153418"/>
            <a:ext cx="3870478" cy="1597814"/>
            <a:chOff x="7214678" y="3442360"/>
            <a:chExt cx="3870478" cy="1597814"/>
          </a:xfrm>
        </p:grpSpPr>
        <p:cxnSp>
          <p:nvCxnSpPr>
            <p:cNvPr id="241" name="Straight Arrow Connector 240">
              <a:extLst>
                <a:ext uri="{FF2B5EF4-FFF2-40B4-BE49-F238E27FC236}">
                  <a16:creationId xmlns:a16="http://schemas.microsoft.com/office/drawing/2014/main" id="{C195E5F7-A3FE-153E-5E16-71F3C4AAC851}"/>
                </a:ext>
              </a:extLst>
            </p:cNvPr>
            <p:cNvCxnSpPr>
              <a:cxnSpLocks noChangeAspect="1"/>
              <a:stCxn id="60" idx="6"/>
              <a:endCxn id="61" idx="2"/>
            </p:cNvCxnSpPr>
            <p:nvPr/>
          </p:nvCxnSpPr>
          <p:spPr>
            <a:xfrm>
              <a:off x="7215267" y="3516728"/>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4BB78E1A-1CDF-F8E5-5B01-259A9AFF3BE8}"/>
                </a:ext>
              </a:extLst>
            </p:cNvPr>
            <p:cNvCxnSpPr>
              <a:cxnSpLocks noChangeAspect="1"/>
            </p:cNvCxnSpPr>
            <p:nvPr/>
          </p:nvCxnSpPr>
          <p:spPr>
            <a:xfrm>
              <a:off x="7214678" y="5040174"/>
              <a:ext cx="421254" cy="0"/>
            </a:xfrm>
            <a:prstGeom prst="straightConnector1">
              <a:avLst/>
            </a:prstGeom>
            <a:ln w="31750">
              <a:solidFill>
                <a:srgbClr val="C0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88EAAC00-6283-201F-E63A-2D360596FBEC}"/>
                </a:ext>
              </a:extLst>
            </p:cNvPr>
            <p:cNvCxnSpPr>
              <a:cxnSpLocks noChangeAspect="1"/>
            </p:cNvCxnSpPr>
            <p:nvPr/>
          </p:nvCxnSpPr>
          <p:spPr>
            <a:xfrm>
              <a:off x="8495699" y="3664538"/>
              <a:ext cx="0" cy="17443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FF09DDBF-34CB-D08E-1E8B-5FB6E0E5B097}"/>
                </a:ext>
              </a:extLst>
            </p:cNvPr>
            <p:cNvCxnSpPr>
              <a:cxnSpLocks noChangeAspect="1"/>
            </p:cNvCxnSpPr>
            <p:nvPr/>
          </p:nvCxnSpPr>
          <p:spPr>
            <a:xfrm>
              <a:off x="8653950" y="3506973"/>
              <a:ext cx="403498"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6E2E184-2BF1-1E78-A1BD-688CC2E307A8}"/>
                </a:ext>
              </a:extLst>
            </p:cNvPr>
            <p:cNvCxnSpPr>
              <a:cxnSpLocks noChangeAspect="1"/>
            </p:cNvCxnSpPr>
            <p:nvPr/>
          </p:nvCxnSpPr>
          <p:spPr>
            <a:xfrm>
              <a:off x="10039002" y="3442360"/>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1E08806-8414-5A47-66A3-F0667CB43016}"/>
                </a:ext>
              </a:extLst>
            </p:cNvPr>
            <p:cNvSpPr txBox="1"/>
            <p:nvPr/>
          </p:nvSpPr>
          <p:spPr>
            <a:xfrm>
              <a:off x="9524465" y="3507966"/>
              <a:ext cx="1560691" cy="584775"/>
            </a:xfrm>
            <a:prstGeom prst="rect">
              <a:avLst/>
            </a:prstGeom>
            <a:noFill/>
          </p:spPr>
          <p:txBody>
            <a:bodyPr wrap="square" rtlCol="0">
              <a:spAutoFit/>
            </a:bodyPr>
            <a:lstStyle/>
            <a:p>
              <a:pPr algn="ctr"/>
              <a:r>
                <a:rPr lang="en-TW" sz="1600" b="1" dirty="0">
                  <a:solidFill>
                    <a:srgbClr val="C00000"/>
                  </a:solidFill>
                  <a:latin typeface="Calibri" panose="020F0502020204030204" pitchFamily="34" charset="0"/>
                  <a:cs typeface="Calibri" panose="020F0502020204030204" pitchFamily="34" charset="0"/>
                </a:rPr>
                <a:t>Undetermined ordering rules</a:t>
              </a:r>
            </a:p>
          </p:txBody>
        </p:sp>
      </p:grpSp>
      <p:grpSp>
        <p:nvGrpSpPr>
          <p:cNvPr id="299" name="Group 298">
            <a:extLst>
              <a:ext uri="{FF2B5EF4-FFF2-40B4-BE49-F238E27FC236}">
                <a16:creationId xmlns:a16="http://schemas.microsoft.com/office/drawing/2014/main" id="{A28BB8E5-8377-6473-DF13-A215A9F47D19}"/>
              </a:ext>
            </a:extLst>
          </p:cNvPr>
          <p:cNvGrpSpPr/>
          <p:nvPr/>
        </p:nvGrpSpPr>
        <p:grpSpPr>
          <a:xfrm>
            <a:off x="7099746" y="4912059"/>
            <a:ext cx="1051550" cy="849092"/>
            <a:chOff x="6857084" y="4912059"/>
            <a:chExt cx="1051550" cy="849092"/>
          </a:xfrm>
        </p:grpSpPr>
        <p:cxnSp>
          <p:nvCxnSpPr>
            <p:cNvPr id="95" name="Elbow Connector 94">
              <a:extLst>
                <a:ext uri="{FF2B5EF4-FFF2-40B4-BE49-F238E27FC236}">
                  <a16:creationId xmlns:a16="http://schemas.microsoft.com/office/drawing/2014/main" id="{D0B5D3DB-2FCE-83A4-F73E-B989FFDE984C}"/>
                </a:ext>
              </a:extLst>
            </p:cNvPr>
            <p:cNvCxnSpPr>
              <a:cxnSpLocks/>
              <a:stCxn id="105" idx="1"/>
              <a:endCxn id="133" idx="4"/>
            </p:cNvCxnSpPr>
            <p:nvPr/>
          </p:nvCxnSpPr>
          <p:spPr>
            <a:xfrm rot="10800000">
              <a:off x="6857084" y="4912059"/>
              <a:ext cx="423218" cy="534926"/>
            </a:xfrm>
            <a:prstGeom prst="bentConnector2">
              <a:avLst/>
            </a:prstGeom>
            <a:ln w="47625" cap="rnd">
              <a:solidFill>
                <a:schemeClr val="accent6"/>
              </a:solidFill>
              <a:headEnd type="triangle"/>
              <a:tailEnd type="none" w="lg" len="med"/>
            </a:ln>
          </p:spPr>
          <p:style>
            <a:lnRef idx="1">
              <a:schemeClr val="accent1"/>
            </a:lnRef>
            <a:fillRef idx="0">
              <a:schemeClr val="accent1"/>
            </a:fillRef>
            <a:effectRef idx="0">
              <a:schemeClr val="accent1"/>
            </a:effectRef>
            <a:fontRef idx="minor">
              <a:schemeClr val="tx1"/>
            </a:fontRef>
          </p:style>
        </p:cxnSp>
        <p:pic>
          <p:nvPicPr>
            <p:cNvPr id="105" name="Graphic 104" descr="Processor with solid fill">
              <a:extLst>
                <a:ext uri="{FF2B5EF4-FFF2-40B4-BE49-F238E27FC236}">
                  <a16:creationId xmlns:a16="http://schemas.microsoft.com/office/drawing/2014/main" id="{B2CA09AB-C295-20EF-68AC-ED6201BFB7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80302" y="5132819"/>
              <a:ext cx="628332" cy="628332"/>
            </a:xfrm>
            <a:prstGeom prst="rect">
              <a:avLst/>
            </a:prstGeom>
          </p:spPr>
        </p:pic>
        <p:cxnSp>
          <p:nvCxnSpPr>
            <p:cNvPr id="111" name="Straight Arrow Connector 110">
              <a:extLst>
                <a:ext uri="{FF2B5EF4-FFF2-40B4-BE49-F238E27FC236}">
                  <a16:creationId xmlns:a16="http://schemas.microsoft.com/office/drawing/2014/main" id="{07D54B89-0DE6-2603-B5BD-6AA39D5ED842}"/>
                </a:ext>
              </a:extLst>
            </p:cNvPr>
            <p:cNvCxnSpPr>
              <a:cxnSpLocks noChangeAspect="1"/>
              <a:stCxn id="105" idx="0"/>
              <a:endCxn id="134" idx="4"/>
            </p:cNvCxnSpPr>
            <p:nvPr/>
          </p:nvCxnSpPr>
          <p:spPr>
            <a:xfrm flipV="1">
              <a:off x="7594468" y="4912059"/>
              <a:ext cx="372" cy="220760"/>
            </a:xfrm>
            <a:prstGeom prst="straightConnector1">
              <a:avLst/>
            </a:prstGeom>
            <a:ln w="47625">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118" name="TextBox 117">
            <a:extLst>
              <a:ext uri="{FF2B5EF4-FFF2-40B4-BE49-F238E27FC236}">
                <a16:creationId xmlns:a16="http://schemas.microsoft.com/office/drawing/2014/main" id="{413B1057-3557-1E7E-7E12-B9E699EB9F6A}"/>
              </a:ext>
            </a:extLst>
          </p:cNvPr>
          <p:cNvSpPr txBox="1"/>
          <p:nvPr/>
        </p:nvSpPr>
        <p:spPr>
          <a:xfrm>
            <a:off x="8327114" y="5294204"/>
            <a:ext cx="184731" cy="369332"/>
          </a:xfrm>
          <a:prstGeom prst="rect">
            <a:avLst/>
          </a:prstGeom>
          <a:noFill/>
        </p:spPr>
        <p:txBody>
          <a:bodyPr wrap="none" rtlCol="0">
            <a:spAutoFit/>
          </a:bodyPr>
          <a:lstStyle/>
          <a:p>
            <a:endParaRPr lang="en-TW"/>
          </a:p>
        </p:txBody>
      </p:sp>
      <p:graphicFrame>
        <p:nvGraphicFramePr>
          <p:cNvPr id="172" name="Table 6">
            <a:extLst>
              <a:ext uri="{FF2B5EF4-FFF2-40B4-BE49-F238E27FC236}">
                <a16:creationId xmlns:a16="http://schemas.microsoft.com/office/drawing/2014/main" id="{86E01520-4576-DBC5-7F8A-378420BCBC4F}"/>
              </a:ext>
            </a:extLst>
          </p:cNvPr>
          <p:cNvGraphicFramePr>
            <a:graphicFrameLocks noGrp="1"/>
          </p:cNvGraphicFramePr>
          <p:nvPr/>
        </p:nvGraphicFramePr>
        <p:xfrm>
          <a:off x="1697906" y="3065786"/>
          <a:ext cx="293390" cy="556458"/>
        </p:xfrm>
        <a:graphic>
          <a:graphicData uri="http://schemas.openxmlformats.org/drawingml/2006/table">
            <a:tbl>
              <a:tblPr firstRow="1" bandRow="1">
                <a:tableStyleId>{5C22544A-7EE6-4342-B048-85BDC9FD1C3A}</a:tableStyleId>
              </a:tblPr>
              <a:tblGrid>
                <a:gridCol w="293390">
                  <a:extLst>
                    <a:ext uri="{9D8B030D-6E8A-4147-A177-3AD203B41FA5}">
                      <a16:colId xmlns:a16="http://schemas.microsoft.com/office/drawing/2014/main" val="993478481"/>
                    </a:ext>
                  </a:extLst>
                </a:gridCol>
              </a:tblGrid>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25075372"/>
                  </a:ext>
                </a:extLst>
              </a:tr>
              <a:tr h="185486">
                <a:tc>
                  <a:txBody>
                    <a:bodyPr/>
                    <a:lstStyle/>
                    <a:p>
                      <a:endParaRPr lang="en-TW" sz="6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56046078"/>
                  </a:ext>
                </a:extLst>
              </a:tr>
              <a:tr h="185486">
                <a:tc>
                  <a:txBody>
                    <a:bodyPr/>
                    <a:lstStyle/>
                    <a:p>
                      <a:endParaRPr lang="en-TW" sz="6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6404986"/>
                  </a:ext>
                </a:extLst>
              </a:tr>
            </a:tbl>
          </a:graphicData>
        </a:graphic>
      </p:graphicFrame>
      <p:sp>
        <p:nvSpPr>
          <p:cNvPr id="35" name="Rectangle 34">
            <a:extLst>
              <a:ext uri="{FF2B5EF4-FFF2-40B4-BE49-F238E27FC236}">
                <a16:creationId xmlns:a16="http://schemas.microsoft.com/office/drawing/2014/main" id="{44B154CC-9EC9-597A-2D50-B9E4509D08A2}"/>
              </a:ext>
            </a:extLst>
          </p:cNvPr>
          <p:cNvSpPr/>
          <p:nvPr/>
        </p:nvSpPr>
        <p:spPr>
          <a:xfrm>
            <a:off x="384136" y="2721591"/>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36" name="Rectangle 35">
            <a:extLst>
              <a:ext uri="{FF2B5EF4-FFF2-40B4-BE49-F238E27FC236}">
                <a16:creationId xmlns:a16="http://schemas.microsoft.com/office/drawing/2014/main" id="{61C6FE00-97F6-9415-FC33-0388A9A52D39}"/>
              </a:ext>
            </a:extLst>
          </p:cNvPr>
          <p:cNvSpPr/>
          <p:nvPr/>
        </p:nvSpPr>
        <p:spPr>
          <a:xfrm>
            <a:off x="1135040" y="3812985"/>
            <a:ext cx="922199" cy="22647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arbiter</a:t>
            </a:r>
          </a:p>
        </p:txBody>
      </p:sp>
      <p:sp>
        <p:nvSpPr>
          <p:cNvPr id="37" name="Rounded Rectangle 36">
            <a:extLst>
              <a:ext uri="{FF2B5EF4-FFF2-40B4-BE49-F238E27FC236}">
                <a16:creationId xmlns:a16="http://schemas.microsoft.com/office/drawing/2014/main" id="{74E3744F-B3AD-44E6-990C-6FA30A146FA1}"/>
              </a:ext>
            </a:extLst>
          </p:cNvPr>
          <p:cNvSpPr/>
          <p:nvPr/>
        </p:nvSpPr>
        <p:spPr>
          <a:xfrm>
            <a:off x="1276634" y="4119186"/>
            <a:ext cx="633519" cy="226478"/>
          </a:xfrm>
          <a:prstGeom prst="roundRect">
            <a:avLst>
              <a:gd name="adj" fmla="val 0"/>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dirty="0">
                <a:solidFill>
                  <a:schemeClr val="tx1"/>
                </a:solidFill>
                <a:latin typeface="Consolas" panose="020B0609020204030204" pitchFamily="49" charset="0"/>
                <a:cs typeface="Consolas" panose="020B0609020204030204" pitchFamily="49" charset="0"/>
              </a:rPr>
              <a:t>mem</a:t>
            </a:r>
          </a:p>
        </p:txBody>
      </p:sp>
      <p:cxnSp>
        <p:nvCxnSpPr>
          <p:cNvPr id="40" name="Straight Connector 39">
            <a:extLst>
              <a:ext uri="{FF2B5EF4-FFF2-40B4-BE49-F238E27FC236}">
                <a16:creationId xmlns:a16="http://schemas.microsoft.com/office/drawing/2014/main" id="{1D52EFC6-C6D5-F231-E5E4-9BEB574EFB8F}"/>
              </a:ext>
            </a:extLst>
          </p:cNvPr>
          <p:cNvCxnSpPr>
            <a:cxnSpLocks/>
            <a:stCxn id="36" idx="2"/>
            <a:endCxn id="37" idx="0"/>
          </p:cNvCxnSpPr>
          <p:nvPr/>
        </p:nvCxnSpPr>
        <p:spPr>
          <a:xfrm flipH="1">
            <a:off x="1593394" y="4039463"/>
            <a:ext cx="2746" cy="7972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26AFDFD-8619-CBFE-2661-5934267B3C36}"/>
              </a:ext>
            </a:extLst>
          </p:cNvPr>
          <p:cNvSpPr/>
          <p:nvPr/>
        </p:nvSpPr>
        <p:spPr>
          <a:xfrm>
            <a:off x="384136" y="3019602"/>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ID</a:t>
            </a:r>
          </a:p>
        </p:txBody>
      </p:sp>
      <p:cxnSp>
        <p:nvCxnSpPr>
          <p:cNvPr id="42" name="Straight Connector 41">
            <a:extLst>
              <a:ext uri="{FF2B5EF4-FFF2-40B4-BE49-F238E27FC236}">
                <a16:creationId xmlns:a16="http://schemas.microsoft.com/office/drawing/2014/main" id="{5DD894EE-D44B-B579-F56F-29CC3FD69975}"/>
              </a:ext>
            </a:extLst>
          </p:cNvPr>
          <p:cNvCxnSpPr>
            <a:cxnSpLocks/>
            <a:stCxn id="35" idx="2"/>
            <a:endCxn id="41" idx="0"/>
          </p:cNvCxnSpPr>
          <p:nvPr/>
        </p:nvCxnSpPr>
        <p:spPr>
          <a:xfrm>
            <a:off x="642273" y="2943849"/>
            <a:ext cx="0" cy="7575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46930F8-68F0-FA0F-9667-CD09FCA605AD}"/>
              </a:ext>
            </a:extLst>
          </p:cNvPr>
          <p:cNvSpPr/>
          <p:nvPr/>
        </p:nvSpPr>
        <p:spPr>
          <a:xfrm>
            <a:off x="384925" y="3308143"/>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ISSUE</a:t>
            </a:r>
          </a:p>
        </p:txBody>
      </p:sp>
      <p:cxnSp>
        <p:nvCxnSpPr>
          <p:cNvPr id="44" name="Straight Connector 43">
            <a:extLst>
              <a:ext uri="{FF2B5EF4-FFF2-40B4-BE49-F238E27FC236}">
                <a16:creationId xmlns:a16="http://schemas.microsoft.com/office/drawing/2014/main" id="{FD819970-3B7B-C362-20ED-7086A1D36FCF}"/>
              </a:ext>
            </a:extLst>
          </p:cNvPr>
          <p:cNvCxnSpPr>
            <a:cxnSpLocks/>
            <a:stCxn id="41" idx="2"/>
            <a:endCxn id="43" idx="0"/>
          </p:cNvCxnSpPr>
          <p:nvPr/>
        </p:nvCxnSpPr>
        <p:spPr>
          <a:xfrm>
            <a:off x="642273" y="3241860"/>
            <a:ext cx="3789" cy="66282"/>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D218D72-8B42-FA12-15C2-6DA9DC66A762}"/>
              </a:ext>
            </a:extLst>
          </p:cNvPr>
          <p:cNvSpPr/>
          <p:nvPr/>
        </p:nvSpPr>
        <p:spPr>
          <a:xfrm>
            <a:off x="381587" y="3584376"/>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EX</a:t>
            </a:r>
          </a:p>
        </p:txBody>
      </p:sp>
      <p:sp>
        <p:nvSpPr>
          <p:cNvPr id="4" name="Rectangle 3">
            <a:extLst>
              <a:ext uri="{FF2B5EF4-FFF2-40B4-BE49-F238E27FC236}">
                <a16:creationId xmlns:a16="http://schemas.microsoft.com/office/drawing/2014/main" id="{E67BABD7-3138-368F-DC48-B4071C23AF78}"/>
              </a:ext>
            </a:extLst>
          </p:cNvPr>
          <p:cNvSpPr/>
          <p:nvPr/>
        </p:nvSpPr>
        <p:spPr>
          <a:xfrm>
            <a:off x="389374" y="3864140"/>
            <a:ext cx="514486"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COM</a:t>
            </a:r>
          </a:p>
        </p:txBody>
      </p:sp>
      <p:cxnSp>
        <p:nvCxnSpPr>
          <p:cNvPr id="11" name="Straight Connector 10">
            <a:extLst>
              <a:ext uri="{FF2B5EF4-FFF2-40B4-BE49-F238E27FC236}">
                <a16:creationId xmlns:a16="http://schemas.microsoft.com/office/drawing/2014/main" id="{5E73729B-760B-FDAD-0C8D-94F21B008E7C}"/>
              </a:ext>
            </a:extLst>
          </p:cNvPr>
          <p:cNvCxnSpPr>
            <a:cxnSpLocks/>
            <a:stCxn id="43" idx="2"/>
            <a:endCxn id="3" idx="0"/>
          </p:cNvCxnSpPr>
          <p:nvPr/>
        </p:nvCxnSpPr>
        <p:spPr>
          <a:xfrm flipH="1">
            <a:off x="642724" y="3530401"/>
            <a:ext cx="3338" cy="53975"/>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45F69EC-D376-35C1-64CA-D05B0CB47DA6}"/>
              </a:ext>
            </a:extLst>
          </p:cNvPr>
          <p:cNvCxnSpPr>
            <a:cxnSpLocks/>
            <a:stCxn id="3" idx="2"/>
            <a:endCxn id="4" idx="0"/>
          </p:cNvCxnSpPr>
          <p:nvPr/>
        </p:nvCxnSpPr>
        <p:spPr>
          <a:xfrm>
            <a:off x="642724" y="3806634"/>
            <a:ext cx="3893" cy="57506"/>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0F0333C1-ECE8-E68C-1F13-AA20B431DA53}"/>
              </a:ext>
            </a:extLst>
          </p:cNvPr>
          <p:cNvCxnSpPr>
            <a:cxnSpLocks/>
            <a:stCxn id="187" idx="0"/>
            <a:endCxn id="4" idx="3"/>
          </p:cNvCxnSpPr>
          <p:nvPr/>
        </p:nvCxnSpPr>
        <p:spPr>
          <a:xfrm rot="16200000" flipH="1" flipV="1">
            <a:off x="571643" y="3151614"/>
            <a:ext cx="1155872" cy="491438"/>
          </a:xfrm>
          <a:prstGeom prst="bentConnector4">
            <a:avLst>
              <a:gd name="adj1" fmla="val -19777"/>
              <a:gd name="adj2" fmla="val 7456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35" name="Elbow Connector 134">
            <a:extLst>
              <a:ext uri="{FF2B5EF4-FFF2-40B4-BE49-F238E27FC236}">
                <a16:creationId xmlns:a16="http://schemas.microsoft.com/office/drawing/2014/main" id="{C2BCF498-8A96-AC68-2388-15E8D510F0EF}"/>
              </a:ext>
            </a:extLst>
          </p:cNvPr>
          <p:cNvCxnSpPr>
            <a:cxnSpLocks/>
            <a:endCxn id="3" idx="3"/>
          </p:cNvCxnSpPr>
          <p:nvPr/>
        </p:nvCxnSpPr>
        <p:spPr>
          <a:xfrm rot="16200000" flipV="1">
            <a:off x="1036589" y="3562776"/>
            <a:ext cx="113867" cy="379325"/>
          </a:xfrm>
          <a:prstGeom prst="bentConnector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E45CC9D-5D6E-23DB-5A40-10000AD4B323}"/>
              </a:ext>
            </a:extLst>
          </p:cNvPr>
          <p:cNvCxnSpPr>
            <a:cxnSpLocks/>
            <a:stCxn id="5" idx="2"/>
          </p:cNvCxnSpPr>
          <p:nvPr/>
        </p:nvCxnSpPr>
        <p:spPr>
          <a:xfrm>
            <a:off x="1379026" y="3622244"/>
            <a:ext cx="0" cy="190740"/>
          </a:xfrm>
          <a:prstGeom prst="line">
            <a:avLst/>
          </a:prstGeom>
          <a:solidFill>
            <a:schemeClr val="bg1"/>
          </a:solidFill>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15D32C54-57CE-43CE-E9FF-C64D101D6FB3}"/>
              </a:ext>
            </a:extLst>
          </p:cNvPr>
          <p:cNvSpPr/>
          <p:nvPr/>
        </p:nvSpPr>
        <p:spPr>
          <a:xfrm>
            <a:off x="2268374" y="2721591"/>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161" name="Rectangle 160">
            <a:extLst>
              <a:ext uri="{FF2B5EF4-FFF2-40B4-BE49-F238E27FC236}">
                <a16:creationId xmlns:a16="http://schemas.microsoft.com/office/drawing/2014/main" id="{6BBF8496-E915-FACC-843E-06D1D2F121B6}"/>
              </a:ext>
            </a:extLst>
          </p:cNvPr>
          <p:cNvSpPr/>
          <p:nvPr/>
        </p:nvSpPr>
        <p:spPr>
          <a:xfrm>
            <a:off x="2268374" y="3019602"/>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ID</a:t>
            </a:r>
          </a:p>
        </p:txBody>
      </p:sp>
      <p:cxnSp>
        <p:nvCxnSpPr>
          <p:cNvPr id="164" name="Straight Connector 163">
            <a:extLst>
              <a:ext uri="{FF2B5EF4-FFF2-40B4-BE49-F238E27FC236}">
                <a16:creationId xmlns:a16="http://schemas.microsoft.com/office/drawing/2014/main" id="{EFDC3CD5-F94B-ACBD-484F-6D2008DDD4FA}"/>
              </a:ext>
            </a:extLst>
          </p:cNvPr>
          <p:cNvCxnSpPr>
            <a:cxnSpLocks/>
            <a:stCxn id="155" idx="2"/>
            <a:endCxn id="161" idx="0"/>
          </p:cNvCxnSpPr>
          <p:nvPr/>
        </p:nvCxnSpPr>
        <p:spPr>
          <a:xfrm>
            <a:off x="2526512" y="2943849"/>
            <a:ext cx="0" cy="7575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D8AF0DF0-AAFD-A0D9-B4DA-52C7C37B13E9}"/>
              </a:ext>
            </a:extLst>
          </p:cNvPr>
          <p:cNvSpPr/>
          <p:nvPr/>
        </p:nvSpPr>
        <p:spPr>
          <a:xfrm>
            <a:off x="2269164" y="3308143"/>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ISSUE</a:t>
            </a:r>
          </a:p>
        </p:txBody>
      </p:sp>
      <p:cxnSp>
        <p:nvCxnSpPr>
          <p:cNvPr id="166" name="Straight Connector 165">
            <a:extLst>
              <a:ext uri="{FF2B5EF4-FFF2-40B4-BE49-F238E27FC236}">
                <a16:creationId xmlns:a16="http://schemas.microsoft.com/office/drawing/2014/main" id="{7AEC2339-0A48-7C7B-4249-239557369CC5}"/>
              </a:ext>
            </a:extLst>
          </p:cNvPr>
          <p:cNvCxnSpPr>
            <a:cxnSpLocks/>
            <a:stCxn id="161" idx="2"/>
            <a:endCxn id="165" idx="0"/>
          </p:cNvCxnSpPr>
          <p:nvPr/>
        </p:nvCxnSpPr>
        <p:spPr>
          <a:xfrm>
            <a:off x="2526512" y="3241860"/>
            <a:ext cx="3789" cy="66282"/>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4B592C6-5E36-C251-AAB5-CBBC0AC38938}"/>
              </a:ext>
            </a:extLst>
          </p:cNvPr>
          <p:cNvSpPr/>
          <p:nvPr/>
        </p:nvSpPr>
        <p:spPr>
          <a:xfrm>
            <a:off x="2265825" y="3584376"/>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EX</a:t>
            </a:r>
          </a:p>
        </p:txBody>
      </p:sp>
      <p:sp>
        <p:nvSpPr>
          <p:cNvPr id="168" name="Rectangle 167">
            <a:extLst>
              <a:ext uri="{FF2B5EF4-FFF2-40B4-BE49-F238E27FC236}">
                <a16:creationId xmlns:a16="http://schemas.microsoft.com/office/drawing/2014/main" id="{B3D339E3-E954-9E5B-57C7-CEA0B9BED287}"/>
              </a:ext>
            </a:extLst>
          </p:cNvPr>
          <p:cNvSpPr/>
          <p:nvPr/>
        </p:nvSpPr>
        <p:spPr>
          <a:xfrm>
            <a:off x="2273612" y="3864140"/>
            <a:ext cx="514486"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COM</a:t>
            </a:r>
          </a:p>
        </p:txBody>
      </p:sp>
      <p:cxnSp>
        <p:nvCxnSpPr>
          <p:cNvPr id="173" name="Straight Connector 172">
            <a:extLst>
              <a:ext uri="{FF2B5EF4-FFF2-40B4-BE49-F238E27FC236}">
                <a16:creationId xmlns:a16="http://schemas.microsoft.com/office/drawing/2014/main" id="{3186CFE6-0996-770E-EF89-974C08C38888}"/>
              </a:ext>
            </a:extLst>
          </p:cNvPr>
          <p:cNvCxnSpPr>
            <a:cxnSpLocks/>
            <a:stCxn id="165" idx="2"/>
            <a:endCxn id="167" idx="0"/>
          </p:cNvCxnSpPr>
          <p:nvPr/>
        </p:nvCxnSpPr>
        <p:spPr>
          <a:xfrm flipH="1">
            <a:off x="2526962" y="3530401"/>
            <a:ext cx="3338" cy="53975"/>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D212C34-5CB9-38B4-CFCC-19CE1FCD5794}"/>
              </a:ext>
            </a:extLst>
          </p:cNvPr>
          <p:cNvCxnSpPr>
            <a:cxnSpLocks/>
            <a:stCxn id="167" idx="2"/>
            <a:endCxn id="168" idx="0"/>
          </p:cNvCxnSpPr>
          <p:nvPr/>
        </p:nvCxnSpPr>
        <p:spPr>
          <a:xfrm>
            <a:off x="2526962" y="3806634"/>
            <a:ext cx="3893" cy="57506"/>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E1D94BBD-7A88-0228-DBA1-F78AB0B23C19}"/>
              </a:ext>
            </a:extLst>
          </p:cNvPr>
          <p:cNvCxnSpPr>
            <a:cxnSpLocks/>
            <a:stCxn id="188" idx="0"/>
            <a:endCxn id="168" idx="1"/>
          </p:cNvCxnSpPr>
          <p:nvPr/>
        </p:nvCxnSpPr>
        <p:spPr>
          <a:xfrm rot="16200000" flipH="1">
            <a:off x="1479135" y="3180793"/>
            <a:ext cx="1173180" cy="415773"/>
          </a:xfrm>
          <a:prstGeom prst="bentConnector4">
            <a:avLst>
              <a:gd name="adj1" fmla="val -19486"/>
              <a:gd name="adj2" fmla="val 7903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76" name="Elbow Connector 175">
            <a:extLst>
              <a:ext uri="{FF2B5EF4-FFF2-40B4-BE49-F238E27FC236}">
                <a16:creationId xmlns:a16="http://schemas.microsoft.com/office/drawing/2014/main" id="{5D4C1E1B-E6F8-5F4A-6266-6087D3D4CDD9}"/>
              </a:ext>
            </a:extLst>
          </p:cNvPr>
          <p:cNvCxnSpPr>
            <a:cxnSpLocks/>
            <a:endCxn id="167" idx="1"/>
          </p:cNvCxnSpPr>
          <p:nvPr/>
        </p:nvCxnSpPr>
        <p:spPr>
          <a:xfrm rot="5400000" flipH="1" flipV="1">
            <a:off x="2057483" y="3609285"/>
            <a:ext cx="122121" cy="294563"/>
          </a:xfrm>
          <a:prstGeom prst="bentConnector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1C32564-E93B-CF31-D163-D56C474C4BF0}"/>
              </a:ext>
            </a:extLst>
          </p:cNvPr>
          <p:cNvCxnSpPr>
            <a:cxnSpLocks/>
            <a:stCxn id="172" idx="2"/>
          </p:cNvCxnSpPr>
          <p:nvPr/>
        </p:nvCxnSpPr>
        <p:spPr>
          <a:xfrm>
            <a:off x="1844601" y="3622244"/>
            <a:ext cx="0" cy="187129"/>
          </a:xfrm>
          <a:prstGeom prst="line">
            <a:avLst/>
          </a:prstGeom>
          <a:solidFill>
            <a:schemeClr val="bg1"/>
          </a:solidFill>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C5376517-EB60-04AC-DCC0-CC79B7FFD7A2}"/>
              </a:ext>
            </a:extLst>
          </p:cNvPr>
          <p:cNvSpPr txBox="1"/>
          <p:nvPr/>
        </p:nvSpPr>
        <p:spPr>
          <a:xfrm>
            <a:off x="1153886" y="2819397"/>
            <a:ext cx="482824" cy="307777"/>
          </a:xfrm>
          <a:prstGeom prst="rect">
            <a:avLst/>
          </a:prstGeom>
          <a:noFill/>
          <a:ln>
            <a:noFill/>
          </a:ln>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stb</a:t>
            </a:r>
          </a:p>
        </p:txBody>
      </p:sp>
      <p:sp>
        <p:nvSpPr>
          <p:cNvPr id="188" name="TextBox 187">
            <a:extLst>
              <a:ext uri="{FF2B5EF4-FFF2-40B4-BE49-F238E27FC236}">
                <a16:creationId xmlns:a16="http://schemas.microsoft.com/office/drawing/2014/main" id="{E204ACDE-03B9-18B1-DA75-4A56A861C828}"/>
              </a:ext>
            </a:extLst>
          </p:cNvPr>
          <p:cNvSpPr txBox="1"/>
          <p:nvPr/>
        </p:nvSpPr>
        <p:spPr>
          <a:xfrm>
            <a:off x="1616427" y="2802089"/>
            <a:ext cx="482824" cy="307777"/>
          </a:xfrm>
          <a:prstGeom prst="rect">
            <a:avLst/>
          </a:prstGeom>
          <a:noFill/>
          <a:ln>
            <a:noFill/>
          </a:ln>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stb</a:t>
            </a:r>
          </a:p>
        </p:txBody>
      </p:sp>
      <p:cxnSp>
        <p:nvCxnSpPr>
          <p:cNvPr id="331" name="Elbow Connector 330">
            <a:extLst>
              <a:ext uri="{FF2B5EF4-FFF2-40B4-BE49-F238E27FC236}">
                <a16:creationId xmlns:a16="http://schemas.microsoft.com/office/drawing/2014/main" id="{73BAED9A-7909-7593-ADCC-CB1925936292}"/>
              </a:ext>
            </a:extLst>
          </p:cNvPr>
          <p:cNvCxnSpPr>
            <a:cxnSpLocks/>
            <a:endCxn id="2" idx="3"/>
          </p:cNvCxnSpPr>
          <p:nvPr/>
        </p:nvCxnSpPr>
        <p:spPr>
          <a:xfrm rot="16200000" flipV="1">
            <a:off x="4060754" y="2245966"/>
            <a:ext cx="1066908" cy="231897"/>
          </a:xfrm>
          <a:prstGeom prst="bentConnector2">
            <a:avLst/>
          </a:prstGeom>
          <a:ln w="25400" cap="rnd">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45" name="Group 344">
            <a:extLst>
              <a:ext uri="{FF2B5EF4-FFF2-40B4-BE49-F238E27FC236}">
                <a16:creationId xmlns:a16="http://schemas.microsoft.com/office/drawing/2014/main" id="{1945FE1D-D2EF-79FA-DFF8-0FF0FE602CE1}"/>
              </a:ext>
            </a:extLst>
          </p:cNvPr>
          <p:cNvGrpSpPr/>
          <p:nvPr/>
        </p:nvGrpSpPr>
        <p:grpSpPr>
          <a:xfrm>
            <a:off x="3407877" y="2888826"/>
            <a:ext cx="1636327" cy="383052"/>
            <a:chOff x="7884082" y="2350459"/>
            <a:chExt cx="1636327" cy="383052"/>
          </a:xfrm>
        </p:grpSpPr>
        <p:sp>
          <p:nvSpPr>
            <p:cNvPr id="346" name="Rounded Rectangle 345">
              <a:extLst>
                <a:ext uri="{FF2B5EF4-FFF2-40B4-BE49-F238E27FC236}">
                  <a16:creationId xmlns:a16="http://schemas.microsoft.com/office/drawing/2014/main" id="{970F667B-A2F8-734F-C00B-6E0DE611B6C1}"/>
                </a:ext>
              </a:extLst>
            </p:cNvPr>
            <p:cNvSpPr/>
            <p:nvPr/>
          </p:nvSpPr>
          <p:spPr>
            <a:xfrm>
              <a:off x="7884082" y="2350459"/>
              <a:ext cx="1636327" cy="38305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000" dirty="0"/>
                <a:t>Check Tools </a:t>
              </a:r>
            </a:p>
          </p:txBody>
        </p:sp>
        <p:pic>
          <p:nvPicPr>
            <p:cNvPr id="347" name="Graphic 346" descr="Magnifying glass with solid fill">
              <a:extLst>
                <a:ext uri="{FF2B5EF4-FFF2-40B4-BE49-F238E27FC236}">
                  <a16:creationId xmlns:a16="http://schemas.microsoft.com/office/drawing/2014/main" id="{F84DE284-29B9-1F45-F997-B57D30920E3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00708" y="2389024"/>
              <a:ext cx="317638" cy="317638"/>
            </a:xfrm>
            <a:prstGeom prst="rect">
              <a:avLst/>
            </a:prstGeom>
          </p:spPr>
        </p:pic>
      </p:grpSp>
      <p:cxnSp>
        <p:nvCxnSpPr>
          <p:cNvPr id="358" name="Straight Arrow Connector 357">
            <a:extLst>
              <a:ext uri="{FF2B5EF4-FFF2-40B4-BE49-F238E27FC236}">
                <a16:creationId xmlns:a16="http://schemas.microsoft.com/office/drawing/2014/main" id="{3724D7CD-97DE-6E25-921B-297BE1212791}"/>
              </a:ext>
            </a:extLst>
          </p:cNvPr>
          <p:cNvCxnSpPr>
            <a:cxnSpLocks/>
            <a:stCxn id="346" idx="3"/>
          </p:cNvCxnSpPr>
          <p:nvPr/>
        </p:nvCxnSpPr>
        <p:spPr>
          <a:xfrm>
            <a:off x="5044204" y="3080352"/>
            <a:ext cx="349626" cy="90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36" name="Rounded Rectangular Callout 235">
            <a:extLst>
              <a:ext uri="{FF2B5EF4-FFF2-40B4-BE49-F238E27FC236}">
                <a16:creationId xmlns:a16="http://schemas.microsoft.com/office/drawing/2014/main" id="{3E792112-B7DB-3777-8B9B-6D4C96FE6F28}"/>
              </a:ext>
            </a:extLst>
          </p:cNvPr>
          <p:cNvSpPr/>
          <p:nvPr/>
        </p:nvSpPr>
        <p:spPr>
          <a:xfrm>
            <a:off x="4978652" y="1363495"/>
            <a:ext cx="1338898" cy="605673"/>
          </a:xfrm>
          <a:prstGeom prst="wedgeRoundRectCallout">
            <a:avLst>
              <a:gd name="adj1" fmla="val -77294"/>
              <a:gd name="adj2" fmla="val 17045"/>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b="1">
                <a:latin typeface="Calibri" panose="020F0502020204030204" pitchFamily="34" charset="0"/>
                <a:cs typeface="Calibri" panose="020F0502020204030204" pitchFamily="34" charset="0"/>
              </a:rPr>
              <a:t>Forbidden</a:t>
            </a:r>
            <a:r>
              <a:rPr lang="en-US" altLang="zh-TW" sz="2000">
                <a:latin typeface="Calibri" panose="020F0502020204030204" pitchFamily="34" charset="0"/>
                <a:cs typeface="Calibri" panose="020F0502020204030204" pitchFamily="34" charset="0"/>
              </a:rPr>
              <a:t> on TSO</a:t>
            </a:r>
          </a:p>
        </p:txBody>
      </p:sp>
      <p:sp>
        <p:nvSpPr>
          <p:cNvPr id="327" name="TextBox 326">
            <a:extLst>
              <a:ext uri="{FF2B5EF4-FFF2-40B4-BE49-F238E27FC236}">
                <a16:creationId xmlns:a16="http://schemas.microsoft.com/office/drawing/2014/main" id="{31D2BF78-D9E6-C901-A202-01AA2267FB32}"/>
              </a:ext>
            </a:extLst>
          </p:cNvPr>
          <p:cNvSpPr txBox="1"/>
          <p:nvPr/>
        </p:nvSpPr>
        <p:spPr>
          <a:xfrm>
            <a:off x="158054" y="6581001"/>
            <a:ext cx="11875891" cy="276999"/>
          </a:xfrm>
          <a:prstGeom prst="rect">
            <a:avLst/>
          </a:prstGeom>
          <a:noFill/>
        </p:spPr>
        <p:txBody>
          <a:bodyPr wrap="square" rtlCol="0">
            <a:spAutoFit/>
          </a:bodyPr>
          <a:lstStyle/>
          <a:p>
            <a:r>
              <a:rPr lang="en-TW" sz="1200" baseline="30000"/>
              <a:t>1</a:t>
            </a:r>
            <a:r>
              <a:rPr lang="en-US" sz="1200">
                <a:cs typeface="Calibri" panose="020F0502020204030204" pitchFamily="34" charset="0"/>
              </a:rPr>
              <a:t>Tracy</a:t>
            </a:r>
            <a:r>
              <a:rPr lang="zh-TW" altLang="en-US" sz="1200">
                <a:cs typeface="Calibri" panose="020F0502020204030204" pitchFamily="34" charset="0"/>
              </a:rPr>
              <a:t> </a:t>
            </a:r>
            <a:r>
              <a:rPr lang="en-US" altLang="zh-TW" sz="1200">
                <a:cs typeface="Calibri" panose="020F0502020204030204" pitchFamily="34" charset="0"/>
              </a:rPr>
              <a:t>et</a:t>
            </a:r>
            <a:r>
              <a:rPr lang="zh-TW" altLang="en-US" sz="1200">
                <a:cs typeface="Calibri" panose="020F0502020204030204" pitchFamily="34" charset="0"/>
              </a:rPr>
              <a:t> </a:t>
            </a:r>
            <a:r>
              <a:rPr lang="en-US" altLang="zh-TW" sz="1200">
                <a:cs typeface="Calibri" panose="020F0502020204030204" pitchFamily="34" charset="0"/>
              </a:rPr>
              <a:t>al.</a:t>
            </a:r>
            <a:r>
              <a:rPr lang="zh-TW" altLang="en-US" sz="1200">
                <a:cs typeface="Calibri" panose="020F0502020204030204" pitchFamily="34" charset="0"/>
              </a:rPr>
              <a:t> </a:t>
            </a:r>
            <a:r>
              <a:rPr lang="en-US" altLang="zh-TW" sz="1200">
                <a:cs typeface="Calibri" panose="020F0502020204030204" pitchFamily="34" charset="0"/>
              </a:rPr>
              <a:t>“</a:t>
            </a:r>
            <a:r>
              <a:rPr lang="en-US" sz="1200">
                <a:cs typeface="Calibri" panose="020F0502020204030204" pitchFamily="34" charset="0"/>
              </a:rPr>
              <a:t>Runtime verification on </a:t>
            </a:r>
            <a:r>
              <a:rPr lang="en-US" sz="1200" err="1">
                <a:cs typeface="Calibri" panose="020F0502020204030204" pitchFamily="34" charset="0"/>
              </a:rPr>
              <a:t>fpgas</a:t>
            </a:r>
            <a:r>
              <a:rPr lang="en-US" sz="1200">
                <a:cs typeface="Calibri" panose="020F0502020204030204" pitchFamily="34" charset="0"/>
              </a:rPr>
              <a:t> with </a:t>
            </a:r>
            <a:r>
              <a:rPr lang="en-US" sz="1200" err="1">
                <a:cs typeface="Calibri" panose="020F0502020204030204" pitchFamily="34" charset="0"/>
              </a:rPr>
              <a:t>ltlf</a:t>
            </a:r>
            <a:r>
              <a:rPr lang="en-US" sz="1200">
                <a:cs typeface="Calibri" panose="020F0502020204030204" pitchFamily="34" charset="0"/>
              </a:rPr>
              <a:t> specifications</a:t>
            </a:r>
            <a:r>
              <a:rPr lang="en-US" altLang="zh-TW" sz="1200">
                <a:cs typeface="Calibri" panose="020F0502020204030204" pitchFamily="34" charset="0"/>
              </a:rPr>
              <a:t>”.</a:t>
            </a:r>
            <a:r>
              <a:rPr lang="zh-TW" altLang="en-US" sz="1200">
                <a:cs typeface="Calibri" panose="020F0502020204030204" pitchFamily="34" charset="0"/>
              </a:rPr>
              <a:t> </a:t>
            </a:r>
            <a:r>
              <a:rPr lang="en-US" sz="1200">
                <a:cs typeface="Calibri" panose="020F0502020204030204" pitchFamily="34" charset="0"/>
              </a:rPr>
              <a:t>FMCAD</a:t>
            </a:r>
            <a:r>
              <a:rPr lang="zh-TW" altLang="en-US" sz="1200">
                <a:cs typeface="Calibri" panose="020F0502020204030204" pitchFamily="34" charset="0"/>
              </a:rPr>
              <a:t> </a:t>
            </a:r>
            <a:r>
              <a:rPr lang="en-US" altLang="zh-TW" sz="1200">
                <a:cs typeface="Calibri" panose="020F0502020204030204" pitchFamily="34" charset="0"/>
              </a:rPr>
              <a:t>2020.</a:t>
            </a:r>
            <a:r>
              <a:rPr lang="zh-TW" altLang="en-US" sz="1200">
                <a:cs typeface="Calibri" panose="020F0502020204030204" pitchFamily="34" charset="0"/>
              </a:rPr>
              <a:t> </a:t>
            </a:r>
            <a:endParaRPr lang="en-US" sz="1200">
              <a:cs typeface="Calibri" panose="020F0502020204030204" pitchFamily="34" charset="0"/>
            </a:endParaRPr>
          </a:p>
        </p:txBody>
      </p:sp>
      <p:sp>
        <p:nvSpPr>
          <p:cNvPr id="7" name="Rounded Rectangular Callout 6">
            <a:extLst>
              <a:ext uri="{FF2B5EF4-FFF2-40B4-BE49-F238E27FC236}">
                <a16:creationId xmlns:a16="http://schemas.microsoft.com/office/drawing/2014/main" id="{A2A5CC5F-E3E4-AB35-F6F4-8295522F81C3}"/>
              </a:ext>
            </a:extLst>
          </p:cNvPr>
          <p:cNvSpPr/>
          <p:nvPr/>
        </p:nvSpPr>
        <p:spPr>
          <a:xfrm>
            <a:off x="13846172" y="832352"/>
            <a:ext cx="2318537" cy="846903"/>
          </a:xfrm>
          <a:prstGeom prst="wedgeRoundRectCallout">
            <a:avLst>
              <a:gd name="adj1" fmla="val -58241"/>
              <a:gd name="adj2" fmla="val 57471"/>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dirty="0">
                <a:latin typeface="Calibri" panose="020F0502020204030204" pitchFamily="34" charset="0"/>
                <a:cs typeface="Calibri" panose="020F0502020204030204" pitchFamily="34" charset="0"/>
              </a:rPr>
              <a:t>Acyclic</a:t>
            </a:r>
            <a:r>
              <a:rPr lang="en-US" altLang="zh-TW"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Observable execution</a:t>
            </a:r>
            <a:endParaRPr lang="en-US" altLang="zh-TW" sz="2000" dirty="0">
              <a:latin typeface="Calibri" panose="020F0502020204030204" pitchFamily="34" charset="0"/>
              <a:cs typeface="Calibri" panose="020F0502020204030204" pitchFamily="34" charset="0"/>
            </a:endParaRPr>
          </a:p>
        </p:txBody>
      </p:sp>
      <p:grpSp>
        <p:nvGrpSpPr>
          <p:cNvPr id="138" name="Group 137">
            <a:extLst>
              <a:ext uri="{FF2B5EF4-FFF2-40B4-BE49-F238E27FC236}">
                <a16:creationId xmlns:a16="http://schemas.microsoft.com/office/drawing/2014/main" id="{EE185118-0059-DE71-721B-783B48D6D9A6}"/>
              </a:ext>
            </a:extLst>
          </p:cNvPr>
          <p:cNvGrpSpPr/>
          <p:nvPr/>
        </p:nvGrpSpPr>
        <p:grpSpPr>
          <a:xfrm>
            <a:off x="6941495" y="4596929"/>
            <a:ext cx="1054258" cy="315130"/>
            <a:chOff x="7532959" y="4530538"/>
            <a:chExt cx="1054258" cy="315130"/>
          </a:xfrm>
        </p:grpSpPr>
        <p:grpSp>
          <p:nvGrpSpPr>
            <p:cNvPr id="136" name="Group 135">
              <a:extLst>
                <a:ext uri="{FF2B5EF4-FFF2-40B4-BE49-F238E27FC236}">
                  <a16:creationId xmlns:a16="http://schemas.microsoft.com/office/drawing/2014/main" id="{85C63FC0-B526-FA2B-BED9-6CDDDCFC78A4}"/>
                </a:ext>
              </a:extLst>
            </p:cNvPr>
            <p:cNvGrpSpPr/>
            <p:nvPr/>
          </p:nvGrpSpPr>
          <p:grpSpPr>
            <a:xfrm>
              <a:off x="7532959" y="4530538"/>
              <a:ext cx="1054258" cy="315130"/>
              <a:chOff x="7532959" y="4530538"/>
              <a:chExt cx="1054258" cy="315130"/>
            </a:xfrm>
          </p:grpSpPr>
          <p:sp>
            <p:nvSpPr>
              <p:cNvPr id="133" name="Oval 132">
                <a:extLst>
                  <a:ext uri="{FF2B5EF4-FFF2-40B4-BE49-F238E27FC236}">
                    <a16:creationId xmlns:a16="http://schemas.microsoft.com/office/drawing/2014/main" id="{02B8A02E-3EBC-C2BE-7D3B-BEED61171CB9}"/>
                  </a:ext>
                </a:extLst>
              </p:cNvPr>
              <p:cNvSpPr>
                <a:spLocks noChangeAspect="1"/>
              </p:cNvSpPr>
              <p:nvPr/>
            </p:nvSpPr>
            <p:spPr>
              <a:xfrm>
                <a:off x="7532959" y="4530538"/>
                <a:ext cx="316502" cy="315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34" name="Oval 133">
                <a:extLst>
                  <a:ext uri="{FF2B5EF4-FFF2-40B4-BE49-F238E27FC236}">
                    <a16:creationId xmlns:a16="http://schemas.microsoft.com/office/drawing/2014/main" id="{C899E5B4-8C13-FFEF-E481-B9C7EF47E58A}"/>
                  </a:ext>
                </a:extLst>
              </p:cNvPr>
              <p:cNvSpPr>
                <a:spLocks noChangeAspect="1"/>
              </p:cNvSpPr>
              <p:nvPr/>
            </p:nvSpPr>
            <p:spPr>
              <a:xfrm>
                <a:off x="8270715" y="4530538"/>
                <a:ext cx="316502" cy="315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grpSp>
        <p:cxnSp>
          <p:nvCxnSpPr>
            <p:cNvPr id="137" name="Straight Arrow Connector 136">
              <a:extLst>
                <a:ext uri="{FF2B5EF4-FFF2-40B4-BE49-F238E27FC236}">
                  <a16:creationId xmlns:a16="http://schemas.microsoft.com/office/drawing/2014/main" id="{17178FDA-3B50-9E75-4E81-D3584323C321}"/>
                </a:ext>
              </a:extLst>
            </p:cNvPr>
            <p:cNvCxnSpPr>
              <a:cxnSpLocks noChangeAspect="1"/>
            </p:cNvCxnSpPr>
            <p:nvPr/>
          </p:nvCxnSpPr>
          <p:spPr>
            <a:xfrm>
              <a:off x="7857587" y="4684841"/>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sp>
        <p:nvSpPr>
          <p:cNvPr id="8" name="Slide Number Placeholder 7">
            <a:extLst>
              <a:ext uri="{FF2B5EF4-FFF2-40B4-BE49-F238E27FC236}">
                <a16:creationId xmlns:a16="http://schemas.microsoft.com/office/drawing/2014/main" id="{A37BD544-FB23-9E55-6107-A94F150C6809}"/>
              </a:ext>
            </a:extLst>
          </p:cNvPr>
          <p:cNvSpPr>
            <a:spLocks noGrp="1"/>
          </p:cNvSpPr>
          <p:nvPr>
            <p:ph type="sldNum" sz="quarter" idx="12"/>
          </p:nvPr>
        </p:nvSpPr>
        <p:spPr/>
        <p:txBody>
          <a:bodyPr/>
          <a:lstStyle/>
          <a:p>
            <a:fld id="{186D1076-08C5-B746-80BB-11C7C595E7F3}" type="slidenum">
              <a:rPr lang="en-US" smtClean="0"/>
              <a:pPr/>
              <a:t>18</a:t>
            </a:fld>
            <a:endParaRPr lang="en-US" dirty="0"/>
          </a:p>
        </p:txBody>
      </p:sp>
      <p:sp>
        <p:nvSpPr>
          <p:cNvPr id="75" name="Folded Corner 74">
            <a:extLst>
              <a:ext uri="{FF2B5EF4-FFF2-40B4-BE49-F238E27FC236}">
                <a16:creationId xmlns:a16="http://schemas.microsoft.com/office/drawing/2014/main" id="{4ADF8DEA-A4DF-0650-2248-1B0C38921065}"/>
              </a:ext>
            </a:extLst>
          </p:cNvPr>
          <p:cNvSpPr>
            <a:spLocks noChangeAspect="1"/>
          </p:cNvSpPr>
          <p:nvPr/>
        </p:nvSpPr>
        <p:spPr>
          <a:xfrm>
            <a:off x="5559796"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dirty="0">
                <a:latin typeface="Calibri" panose="020F0502020204030204" pitchFamily="34" charset="0"/>
                <a:cs typeface="Calibri" panose="020F0502020204030204" pitchFamily="34" charset="0"/>
              </a:rPr>
              <a:t>___</a:t>
            </a:r>
          </a:p>
          <a:p>
            <a:pPr algn="ctr">
              <a:lnSpc>
                <a:spcPts val="920"/>
              </a:lnSpc>
            </a:pPr>
            <a:r>
              <a:rPr lang="en-TW" sz="1200" b="1" dirty="0">
                <a:latin typeface="Calibri" panose="020F0502020204030204" pitchFamily="34" charset="0"/>
                <a:cs typeface="Calibri" panose="020F0502020204030204" pitchFamily="34" charset="0"/>
              </a:rPr>
              <a:t>___</a:t>
            </a:r>
          </a:p>
          <a:p>
            <a:pPr algn="ctr">
              <a:lnSpc>
                <a:spcPts val="920"/>
              </a:lnSpc>
            </a:pPr>
            <a:r>
              <a:rPr lang="en-TW" sz="1200" b="1" dirty="0">
                <a:latin typeface="Calibri" panose="020F0502020204030204" pitchFamily="34" charset="0"/>
                <a:cs typeface="Calibri" panose="020F0502020204030204" pitchFamily="34" charset="0"/>
              </a:rPr>
              <a:t>__</a:t>
            </a:r>
          </a:p>
        </p:txBody>
      </p:sp>
      <p:sp>
        <p:nvSpPr>
          <p:cNvPr id="76" name="Folded Corner 75">
            <a:extLst>
              <a:ext uri="{FF2B5EF4-FFF2-40B4-BE49-F238E27FC236}">
                <a16:creationId xmlns:a16="http://schemas.microsoft.com/office/drawing/2014/main" id="{FC867E2E-5300-8ACB-3372-6C31EEC60B20}"/>
              </a:ext>
            </a:extLst>
          </p:cNvPr>
          <p:cNvSpPr>
            <a:spLocks noChangeAspect="1"/>
          </p:cNvSpPr>
          <p:nvPr/>
        </p:nvSpPr>
        <p:spPr>
          <a:xfrm>
            <a:off x="4927437"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77" name="Folded Corner 76">
            <a:extLst>
              <a:ext uri="{FF2B5EF4-FFF2-40B4-BE49-F238E27FC236}">
                <a16:creationId xmlns:a16="http://schemas.microsoft.com/office/drawing/2014/main" id="{3F0C9AE8-E39E-335F-0280-25BB0CA40453}"/>
              </a:ext>
            </a:extLst>
          </p:cNvPr>
          <p:cNvSpPr>
            <a:spLocks noChangeAspect="1"/>
          </p:cNvSpPr>
          <p:nvPr/>
        </p:nvSpPr>
        <p:spPr>
          <a:xfrm>
            <a:off x="4298135"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78" name="Rectangle 77">
            <a:extLst>
              <a:ext uri="{FF2B5EF4-FFF2-40B4-BE49-F238E27FC236}">
                <a16:creationId xmlns:a16="http://schemas.microsoft.com/office/drawing/2014/main" id="{9C5DEF1B-0791-9EA3-755B-2FBC1A5581F6}"/>
              </a:ext>
            </a:extLst>
          </p:cNvPr>
          <p:cNvSpPr/>
          <p:nvPr/>
        </p:nvSpPr>
        <p:spPr>
          <a:xfrm>
            <a:off x="4395083" y="512505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79" name="Folded Corner 78">
            <a:extLst>
              <a:ext uri="{FF2B5EF4-FFF2-40B4-BE49-F238E27FC236}">
                <a16:creationId xmlns:a16="http://schemas.microsoft.com/office/drawing/2014/main" id="{B0A8F3ED-915B-294D-3641-C9342CE2C4F8}"/>
              </a:ext>
            </a:extLst>
          </p:cNvPr>
          <p:cNvSpPr>
            <a:spLocks noChangeAspect="1"/>
          </p:cNvSpPr>
          <p:nvPr/>
        </p:nvSpPr>
        <p:spPr>
          <a:xfrm>
            <a:off x="2405153"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80" name="Rectangle 79">
            <a:extLst>
              <a:ext uri="{FF2B5EF4-FFF2-40B4-BE49-F238E27FC236}">
                <a16:creationId xmlns:a16="http://schemas.microsoft.com/office/drawing/2014/main" id="{62228F40-0A80-9A69-47A3-BCCE8F0B3F9B}"/>
              </a:ext>
            </a:extLst>
          </p:cNvPr>
          <p:cNvSpPr/>
          <p:nvPr/>
        </p:nvSpPr>
        <p:spPr>
          <a:xfrm>
            <a:off x="2497517" y="512505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81" name="Folded Corner 80">
            <a:extLst>
              <a:ext uri="{FF2B5EF4-FFF2-40B4-BE49-F238E27FC236}">
                <a16:creationId xmlns:a16="http://schemas.microsoft.com/office/drawing/2014/main" id="{180BC20D-5B34-1CCA-3311-6210F5D783E1}"/>
              </a:ext>
            </a:extLst>
          </p:cNvPr>
          <p:cNvSpPr>
            <a:spLocks noChangeAspect="1"/>
          </p:cNvSpPr>
          <p:nvPr/>
        </p:nvSpPr>
        <p:spPr>
          <a:xfrm>
            <a:off x="3662706"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dirty="0">
                <a:latin typeface="Calibri" panose="020F0502020204030204" pitchFamily="34" charset="0"/>
                <a:cs typeface="Calibri" panose="020F0502020204030204" pitchFamily="34" charset="0"/>
              </a:rPr>
              <a:t>___</a:t>
            </a:r>
          </a:p>
          <a:p>
            <a:pPr algn="ctr">
              <a:lnSpc>
                <a:spcPts val="920"/>
              </a:lnSpc>
            </a:pPr>
            <a:r>
              <a:rPr lang="en-TW" sz="1100" b="1" dirty="0">
                <a:latin typeface="Calibri" panose="020F0502020204030204" pitchFamily="34" charset="0"/>
                <a:cs typeface="Calibri" panose="020F0502020204030204" pitchFamily="34" charset="0"/>
              </a:rPr>
              <a:t>___</a:t>
            </a:r>
          </a:p>
          <a:p>
            <a:pPr algn="ctr">
              <a:lnSpc>
                <a:spcPts val="920"/>
              </a:lnSpc>
            </a:pPr>
            <a:r>
              <a:rPr lang="en-TW" sz="1100" b="1" dirty="0">
                <a:latin typeface="Calibri" panose="020F0502020204030204" pitchFamily="34" charset="0"/>
                <a:cs typeface="Calibri" panose="020F0502020204030204" pitchFamily="34" charset="0"/>
              </a:rPr>
              <a:t>__</a:t>
            </a:r>
          </a:p>
        </p:txBody>
      </p:sp>
      <p:sp>
        <p:nvSpPr>
          <p:cNvPr id="82" name="Rectangle 81">
            <a:extLst>
              <a:ext uri="{FF2B5EF4-FFF2-40B4-BE49-F238E27FC236}">
                <a16:creationId xmlns:a16="http://schemas.microsoft.com/office/drawing/2014/main" id="{5F701C5A-6B13-5011-E830-56CC4982C3C7}"/>
              </a:ext>
            </a:extLst>
          </p:cNvPr>
          <p:cNvSpPr/>
          <p:nvPr/>
        </p:nvSpPr>
        <p:spPr>
          <a:xfrm>
            <a:off x="3773575" y="5269050"/>
            <a:ext cx="459373" cy="374528"/>
          </a:xfrm>
          <a:prstGeom prst="rect">
            <a:avLst/>
          </a:prstGeom>
        </p:spPr>
        <p:txBody>
          <a:bodyPr wrap="square">
            <a:spAutoFit/>
          </a:bodyPr>
          <a:lstStyle/>
          <a:p>
            <a:r>
              <a:rPr lang="zh-TW" altLang="en-US" sz="2400" b="1" dirty="0">
                <a:solidFill>
                  <a:srgbClr val="00B050"/>
                </a:solidFill>
                <a:latin typeface="Calibri" panose="020F0502020204030204" pitchFamily="34" charset="0"/>
                <a:cs typeface="Calibri" panose="020F0502020204030204" pitchFamily="34" charset="0"/>
              </a:rPr>
              <a:t>❌</a:t>
            </a:r>
            <a:endParaRPr lang="en-TW" sz="2400" b="1" dirty="0">
              <a:solidFill>
                <a:srgbClr val="00B050"/>
              </a:solidFill>
              <a:latin typeface="Calibri" panose="020F0502020204030204" pitchFamily="34" charset="0"/>
              <a:cs typeface="Calibri" panose="020F0502020204030204" pitchFamily="34" charset="0"/>
            </a:endParaRPr>
          </a:p>
        </p:txBody>
      </p:sp>
      <p:sp>
        <p:nvSpPr>
          <p:cNvPr id="83" name="Folded Corner 82">
            <a:extLst>
              <a:ext uri="{FF2B5EF4-FFF2-40B4-BE49-F238E27FC236}">
                <a16:creationId xmlns:a16="http://schemas.microsoft.com/office/drawing/2014/main" id="{F6BA18A7-9988-3DEE-B42C-0ABF1FFE2448}"/>
              </a:ext>
            </a:extLst>
          </p:cNvPr>
          <p:cNvSpPr>
            <a:spLocks noChangeAspect="1"/>
          </p:cNvSpPr>
          <p:nvPr/>
        </p:nvSpPr>
        <p:spPr>
          <a:xfrm>
            <a:off x="3033347"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84" name="Rectangle 83">
            <a:extLst>
              <a:ext uri="{FF2B5EF4-FFF2-40B4-BE49-F238E27FC236}">
                <a16:creationId xmlns:a16="http://schemas.microsoft.com/office/drawing/2014/main" id="{9E27AE02-EEA4-5891-2098-4F32CD42E742}"/>
              </a:ext>
            </a:extLst>
          </p:cNvPr>
          <p:cNvSpPr/>
          <p:nvPr/>
        </p:nvSpPr>
        <p:spPr>
          <a:xfrm>
            <a:off x="3118847" y="5269050"/>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pic>
        <p:nvPicPr>
          <p:cNvPr id="85" name="Graphic 84" descr="Question Mark with solid fill">
            <a:extLst>
              <a:ext uri="{FF2B5EF4-FFF2-40B4-BE49-F238E27FC236}">
                <a16:creationId xmlns:a16="http://schemas.microsoft.com/office/drawing/2014/main" id="{42F7FBE9-43D1-AEF5-8A3F-375E4D45C10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58832" y="5194895"/>
            <a:ext cx="459373" cy="459373"/>
          </a:xfrm>
          <a:prstGeom prst="rect">
            <a:avLst/>
          </a:prstGeom>
        </p:spPr>
      </p:pic>
      <p:pic>
        <p:nvPicPr>
          <p:cNvPr id="109" name="Graphic 108" descr="Question Mark with solid fill">
            <a:extLst>
              <a:ext uri="{FF2B5EF4-FFF2-40B4-BE49-F238E27FC236}">
                <a16:creationId xmlns:a16="http://schemas.microsoft.com/office/drawing/2014/main" id="{4AC069CC-1CE6-7E31-4E22-6756B3154A8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21982" y="5196492"/>
            <a:ext cx="459373" cy="459373"/>
          </a:xfrm>
          <a:prstGeom prst="rect">
            <a:avLst/>
          </a:prstGeom>
        </p:spPr>
      </p:pic>
      <p:sp>
        <p:nvSpPr>
          <p:cNvPr id="112" name="Right Bracket 111">
            <a:extLst>
              <a:ext uri="{FF2B5EF4-FFF2-40B4-BE49-F238E27FC236}">
                <a16:creationId xmlns:a16="http://schemas.microsoft.com/office/drawing/2014/main" id="{7C46546B-BE9A-AAB2-E963-AAB7ED572782}"/>
              </a:ext>
            </a:extLst>
          </p:cNvPr>
          <p:cNvSpPr/>
          <p:nvPr/>
        </p:nvSpPr>
        <p:spPr>
          <a:xfrm rot="16200000">
            <a:off x="3575914" y="4158394"/>
            <a:ext cx="200664" cy="1908409"/>
          </a:xfrm>
          <a:prstGeom prst="righ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W"/>
          </a:p>
        </p:txBody>
      </p:sp>
      <p:sp>
        <p:nvSpPr>
          <p:cNvPr id="143" name="Down Arrow Callout 142">
            <a:extLst>
              <a:ext uri="{FF2B5EF4-FFF2-40B4-BE49-F238E27FC236}">
                <a16:creationId xmlns:a16="http://schemas.microsoft.com/office/drawing/2014/main" id="{3683C331-70DD-D702-DE20-580081DE6322}"/>
              </a:ext>
            </a:extLst>
          </p:cNvPr>
          <p:cNvSpPr/>
          <p:nvPr/>
        </p:nvSpPr>
        <p:spPr>
          <a:xfrm>
            <a:off x="1017848" y="3144482"/>
            <a:ext cx="1136799" cy="957096"/>
          </a:xfrm>
          <a:prstGeom prst="downArrowCallout">
            <a:avLst>
              <a:gd name="adj1" fmla="val 25000"/>
              <a:gd name="adj2" fmla="val 25000"/>
              <a:gd name="adj3" fmla="val 16535"/>
              <a:gd name="adj4" fmla="val 64977"/>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pic>
        <p:nvPicPr>
          <p:cNvPr id="142" name="Graphic 141" descr="Processor with solid fill">
            <a:extLst>
              <a:ext uri="{FF2B5EF4-FFF2-40B4-BE49-F238E27FC236}">
                <a16:creationId xmlns:a16="http://schemas.microsoft.com/office/drawing/2014/main" id="{46B8EE38-D3C4-579D-8D9C-81E52A0979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64439" y="3137740"/>
            <a:ext cx="628332" cy="628332"/>
          </a:xfrm>
          <a:prstGeom prst="rect">
            <a:avLst/>
          </a:prstGeom>
        </p:spPr>
      </p:pic>
      <p:sp>
        <p:nvSpPr>
          <p:cNvPr id="183" name="TextBox 182">
            <a:extLst>
              <a:ext uri="{FF2B5EF4-FFF2-40B4-BE49-F238E27FC236}">
                <a16:creationId xmlns:a16="http://schemas.microsoft.com/office/drawing/2014/main" id="{B333CAAB-5EF6-A454-D983-D356E18AD2BD}"/>
              </a:ext>
            </a:extLst>
          </p:cNvPr>
          <p:cNvSpPr txBox="1"/>
          <p:nvPr/>
        </p:nvSpPr>
        <p:spPr>
          <a:xfrm>
            <a:off x="2593176" y="4493995"/>
            <a:ext cx="2428806" cy="400110"/>
          </a:xfrm>
          <a:prstGeom prst="rect">
            <a:avLst/>
          </a:prstGeom>
          <a:solidFill>
            <a:schemeClr val="bg1"/>
          </a:solidFill>
        </p:spPr>
        <p:txBody>
          <a:bodyPr wrap="square" rtlCol="0">
            <a:spAutoFit/>
          </a:bodyPr>
          <a:lstStyle/>
          <a:p>
            <a:r>
              <a:rPr lang="en-TW" sz="2000" dirty="0"/>
              <a:t>Proven ordering rules</a:t>
            </a:r>
          </a:p>
        </p:txBody>
      </p:sp>
      <p:sp>
        <p:nvSpPr>
          <p:cNvPr id="184" name="TextBox 183">
            <a:extLst>
              <a:ext uri="{FF2B5EF4-FFF2-40B4-BE49-F238E27FC236}">
                <a16:creationId xmlns:a16="http://schemas.microsoft.com/office/drawing/2014/main" id="{431B1A40-445D-1C2D-D854-A25A710211C4}"/>
              </a:ext>
            </a:extLst>
          </p:cNvPr>
          <p:cNvSpPr txBox="1"/>
          <p:nvPr/>
        </p:nvSpPr>
        <p:spPr>
          <a:xfrm>
            <a:off x="3151668" y="3887601"/>
            <a:ext cx="1168656" cy="615553"/>
          </a:xfrm>
          <a:prstGeom prst="rect">
            <a:avLst/>
          </a:prstGeom>
          <a:solidFill>
            <a:schemeClr val="bg1"/>
          </a:solidFill>
        </p:spPr>
        <p:txBody>
          <a:bodyPr wrap="square" lIns="0" tIns="0" rIns="0" bIns="0">
            <a:spAutoFit/>
          </a:bodyPr>
          <a:lstStyle/>
          <a:p>
            <a:pPr algn="ctr"/>
            <a:r>
              <a:rPr lang="el-GR" sz="2000" dirty="0">
                <a:solidFill>
                  <a:srgbClr val="B362AC"/>
                </a:solidFill>
                <a:latin typeface="Calibri" panose="020F0502020204030204" pitchFamily="34" charset="0"/>
                <a:cs typeface="Calibri" panose="020F0502020204030204" pitchFamily="34" charset="0"/>
              </a:rPr>
              <a:t>μ</a:t>
            </a:r>
            <a:r>
              <a:rPr lang="en-US" sz="2000" dirty="0">
                <a:solidFill>
                  <a:srgbClr val="B362AC"/>
                </a:solidFill>
                <a:latin typeface="Calibri" panose="020F0502020204030204" pitchFamily="34" charset="0"/>
                <a:cs typeface="Calibri" panose="020F0502020204030204" pitchFamily="34" charset="0"/>
              </a:rPr>
              <a:t>spec models</a:t>
            </a:r>
            <a:endParaRPr lang="en-TW" sz="2000" dirty="0"/>
          </a:p>
        </p:txBody>
      </p:sp>
      <p:grpSp>
        <p:nvGrpSpPr>
          <p:cNvPr id="185" name="Group 184">
            <a:extLst>
              <a:ext uri="{FF2B5EF4-FFF2-40B4-BE49-F238E27FC236}">
                <a16:creationId xmlns:a16="http://schemas.microsoft.com/office/drawing/2014/main" id="{EF9C6E6B-E619-226E-0473-57B433D6E797}"/>
              </a:ext>
            </a:extLst>
          </p:cNvPr>
          <p:cNvGrpSpPr>
            <a:grpSpLocks noChangeAspect="1"/>
          </p:cNvGrpSpPr>
          <p:nvPr/>
        </p:nvGrpSpPr>
        <p:grpSpPr>
          <a:xfrm>
            <a:off x="3579736" y="3548064"/>
            <a:ext cx="339468" cy="348854"/>
            <a:chOff x="2600584" y="3423582"/>
            <a:chExt cx="693351" cy="585076"/>
          </a:xfrm>
          <a:solidFill>
            <a:schemeClr val="bg1"/>
          </a:solidFill>
        </p:grpSpPr>
        <p:sp>
          <p:nvSpPr>
            <p:cNvPr id="186" name="Snip Single Corner Rectangle 185">
              <a:extLst>
                <a:ext uri="{FF2B5EF4-FFF2-40B4-BE49-F238E27FC236}">
                  <a16:creationId xmlns:a16="http://schemas.microsoft.com/office/drawing/2014/main" id="{871812A2-8678-307F-9AC3-2575090AA71C}"/>
                </a:ext>
              </a:extLst>
            </p:cNvPr>
            <p:cNvSpPr/>
            <p:nvPr/>
          </p:nvSpPr>
          <p:spPr>
            <a:xfrm rot="10800000" flipH="1" flipV="1">
              <a:off x="2600584" y="3423582"/>
              <a:ext cx="693351" cy="585076"/>
            </a:xfrm>
            <a:prstGeom prst="snip1Rect">
              <a:avLst>
                <a:gd name="adj" fmla="val 39526"/>
              </a:avLst>
            </a:prstGeom>
            <a:grpFill/>
            <a:ln w="41275">
              <a:solidFill>
                <a:srgbClr val="B3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189" name="Straight Connector 188">
              <a:extLst>
                <a:ext uri="{FF2B5EF4-FFF2-40B4-BE49-F238E27FC236}">
                  <a16:creationId xmlns:a16="http://schemas.microsoft.com/office/drawing/2014/main" id="{C15B5C0B-A963-F1CC-1B67-0AF376F3B6A1}"/>
                </a:ext>
              </a:extLst>
            </p:cNvPr>
            <p:cNvCxnSpPr/>
            <p:nvPr/>
          </p:nvCxnSpPr>
          <p:spPr>
            <a:xfrm>
              <a:off x="2734811" y="3632433"/>
              <a:ext cx="268448" cy="0"/>
            </a:xfrm>
            <a:prstGeom prst="line">
              <a:avLst/>
            </a:prstGeom>
            <a:grpFill/>
            <a:ln w="412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F88450B-3762-E22D-59B1-EB07439B0AA6}"/>
                </a:ext>
              </a:extLst>
            </p:cNvPr>
            <p:cNvCxnSpPr>
              <a:cxnSpLocks/>
            </p:cNvCxnSpPr>
            <p:nvPr/>
          </p:nvCxnSpPr>
          <p:spPr>
            <a:xfrm>
              <a:off x="2734811" y="3734499"/>
              <a:ext cx="343949" cy="0"/>
            </a:xfrm>
            <a:prstGeom prst="line">
              <a:avLst/>
            </a:prstGeom>
            <a:grpFill/>
            <a:ln w="412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066ABA-A7D4-EEB9-1725-038679FC5197}"/>
                </a:ext>
              </a:extLst>
            </p:cNvPr>
            <p:cNvCxnSpPr>
              <a:cxnSpLocks/>
            </p:cNvCxnSpPr>
            <p:nvPr/>
          </p:nvCxnSpPr>
          <p:spPr>
            <a:xfrm>
              <a:off x="2734811" y="3844954"/>
              <a:ext cx="343949" cy="0"/>
            </a:xfrm>
            <a:prstGeom prst="line">
              <a:avLst/>
            </a:prstGeom>
            <a:grpFill/>
            <a:ln w="41275">
              <a:solidFill>
                <a:srgbClr val="B362AC"/>
              </a:solidFill>
            </a:ln>
          </p:spPr>
          <p:style>
            <a:lnRef idx="1">
              <a:schemeClr val="accent1"/>
            </a:lnRef>
            <a:fillRef idx="0">
              <a:schemeClr val="accent1"/>
            </a:fillRef>
            <a:effectRef idx="0">
              <a:schemeClr val="accent1"/>
            </a:effectRef>
            <a:fontRef idx="minor">
              <a:schemeClr val="tx1"/>
            </a:fontRef>
          </p:style>
        </p:cxnSp>
      </p:grpSp>
      <p:grpSp>
        <p:nvGrpSpPr>
          <p:cNvPr id="201" name="Group 200">
            <a:extLst>
              <a:ext uri="{FF2B5EF4-FFF2-40B4-BE49-F238E27FC236}">
                <a16:creationId xmlns:a16="http://schemas.microsoft.com/office/drawing/2014/main" id="{0F155FE1-82E8-3DA5-DCAE-1370B51EC148}"/>
              </a:ext>
            </a:extLst>
          </p:cNvPr>
          <p:cNvGrpSpPr/>
          <p:nvPr/>
        </p:nvGrpSpPr>
        <p:grpSpPr>
          <a:xfrm>
            <a:off x="4320324" y="4195378"/>
            <a:ext cx="1648397" cy="1017553"/>
            <a:chOff x="4320324" y="4195378"/>
            <a:chExt cx="1648397" cy="1017553"/>
          </a:xfrm>
        </p:grpSpPr>
        <p:grpSp>
          <p:nvGrpSpPr>
            <p:cNvPr id="198" name="Group 197">
              <a:extLst>
                <a:ext uri="{FF2B5EF4-FFF2-40B4-BE49-F238E27FC236}">
                  <a16:creationId xmlns:a16="http://schemas.microsoft.com/office/drawing/2014/main" id="{7FAB5924-5AB7-A444-BF37-DEFA88FE781B}"/>
                </a:ext>
              </a:extLst>
            </p:cNvPr>
            <p:cNvGrpSpPr/>
            <p:nvPr/>
          </p:nvGrpSpPr>
          <p:grpSpPr>
            <a:xfrm>
              <a:off x="4320324" y="4195378"/>
              <a:ext cx="1648397" cy="1017553"/>
              <a:chOff x="4320324" y="4195378"/>
              <a:chExt cx="1648397" cy="1017553"/>
            </a:xfrm>
          </p:grpSpPr>
          <p:sp>
            <p:nvSpPr>
              <p:cNvPr id="141" name="Right Bracket 140">
                <a:extLst>
                  <a:ext uri="{FF2B5EF4-FFF2-40B4-BE49-F238E27FC236}">
                    <a16:creationId xmlns:a16="http://schemas.microsoft.com/office/drawing/2014/main" id="{91C53049-ED2C-C5AA-9421-9AE1E8BABA3C}"/>
                  </a:ext>
                </a:extLst>
              </p:cNvPr>
              <p:cNvSpPr/>
              <p:nvPr/>
            </p:nvSpPr>
            <p:spPr>
              <a:xfrm rot="16200000">
                <a:off x="5334837" y="4579047"/>
                <a:ext cx="194439" cy="1073329"/>
              </a:xfrm>
              <a:prstGeom prst="rightBracket">
                <a:avLst/>
              </a:prstGeom>
              <a:ln w="317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W"/>
              </a:p>
            </p:txBody>
          </p:sp>
          <p:cxnSp>
            <p:nvCxnSpPr>
              <p:cNvPr id="152" name="Elbow Connector 151">
                <a:extLst>
                  <a:ext uri="{FF2B5EF4-FFF2-40B4-BE49-F238E27FC236}">
                    <a16:creationId xmlns:a16="http://schemas.microsoft.com/office/drawing/2014/main" id="{B8C161BB-0EBE-11D3-4441-66E91A7CF9BB}"/>
                  </a:ext>
                </a:extLst>
              </p:cNvPr>
              <p:cNvCxnSpPr>
                <a:cxnSpLocks/>
                <a:stCxn id="184" idx="3"/>
                <a:endCxn id="141" idx="2"/>
              </p:cNvCxnSpPr>
              <p:nvPr/>
            </p:nvCxnSpPr>
            <p:spPr>
              <a:xfrm>
                <a:off x="4320324" y="4195378"/>
                <a:ext cx="1111733" cy="823114"/>
              </a:xfrm>
              <a:prstGeom prst="bentConnector4">
                <a:avLst>
                  <a:gd name="adj1" fmla="val 45628"/>
                  <a:gd name="adj2" fmla="val 19"/>
                </a:avLst>
              </a:prstGeom>
              <a:ln w="31750" cap="rnd">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pic>
          <p:nvPicPr>
            <p:cNvPr id="200" name="Graphic 199" descr="Processor with solid fill">
              <a:extLst>
                <a:ext uri="{FF2B5EF4-FFF2-40B4-BE49-F238E27FC236}">
                  <a16:creationId xmlns:a16="http://schemas.microsoft.com/office/drawing/2014/main" id="{72634846-CE6D-9B7C-D316-9517D26753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22943" y="4415241"/>
              <a:ext cx="508881" cy="508881"/>
            </a:xfrm>
            <a:prstGeom prst="rect">
              <a:avLst/>
            </a:prstGeom>
          </p:spPr>
        </p:pic>
      </p:grpSp>
    </p:spTree>
    <p:extLst>
      <p:ext uri="{BB962C8B-B14F-4D97-AF65-F5344CB8AC3E}">
        <p14:creationId xmlns:p14="http://schemas.microsoft.com/office/powerpoint/2010/main" val="69038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B83A65-783E-F4C7-FB3C-DABB3694CD6A}"/>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dirty="0"/>
              <a:t>Verifiable and performant hardware monitor synthesized from </a:t>
            </a:r>
            <a:r>
              <a:rPr lang="en-US" altLang="zh-TW" sz="3200" dirty="0" err="1"/>
              <a:t>LTL</a:t>
            </a:r>
            <a:r>
              <a:rPr lang="en-US" altLang="zh-TW" sz="3200" baseline="-25000" dirty="0" err="1"/>
              <a:t>f</a:t>
            </a:r>
            <a:r>
              <a:rPr lang="en-US" altLang="zh-TW" sz="3200" baseline="-25000" dirty="0"/>
              <a:t>.</a:t>
            </a:r>
            <a:r>
              <a:rPr lang="en-US" altLang="zh-TW" sz="3200" dirty="0"/>
              <a:t> specification</a:t>
            </a:r>
            <a:endParaRPr lang="en-US" sz="3200" dirty="0"/>
          </a:p>
        </p:txBody>
      </p:sp>
      <p:sp>
        <p:nvSpPr>
          <p:cNvPr id="4" name="Slide Number Placeholder 3">
            <a:extLst>
              <a:ext uri="{FF2B5EF4-FFF2-40B4-BE49-F238E27FC236}">
                <a16:creationId xmlns:a16="http://schemas.microsoft.com/office/drawing/2014/main" id="{498465D2-4A5B-18D9-83CE-985F35F405ED}"/>
              </a:ext>
            </a:extLst>
          </p:cNvPr>
          <p:cNvSpPr>
            <a:spLocks noGrp="1"/>
          </p:cNvSpPr>
          <p:nvPr>
            <p:ph type="sldNum" sz="quarter" idx="12"/>
          </p:nvPr>
        </p:nvSpPr>
        <p:spPr/>
        <p:txBody>
          <a:bodyPr/>
          <a:lstStyle/>
          <a:p>
            <a:fld id="{186D1076-08C5-B746-80BB-11C7C595E7F3}" type="slidenum">
              <a:rPr lang="en-US" smtClean="0"/>
              <a:t>19</a:t>
            </a:fld>
            <a:endParaRPr lang="en-US"/>
          </a:p>
        </p:txBody>
      </p:sp>
      <p:sp>
        <p:nvSpPr>
          <p:cNvPr id="274" name="Rounded Rectangular Callout 273">
            <a:extLst>
              <a:ext uri="{FF2B5EF4-FFF2-40B4-BE49-F238E27FC236}">
                <a16:creationId xmlns:a16="http://schemas.microsoft.com/office/drawing/2014/main" id="{9882BCE8-B00F-6435-297B-230106784394}"/>
              </a:ext>
            </a:extLst>
          </p:cNvPr>
          <p:cNvSpPr/>
          <p:nvPr/>
        </p:nvSpPr>
        <p:spPr>
          <a:xfrm>
            <a:off x="8349526" y="3987505"/>
            <a:ext cx="3791085" cy="2382616"/>
          </a:xfrm>
          <a:prstGeom prst="wedgeRoundRectCallout">
            <a:avLst>
              <a:gd name="adj1" fmla="val -54351"/>
              <a:gd name="adj2" fmla="val 10832"/>
              <a:gd name="adj3" fmla="val 16667"/>
            </a:avLst>
          </a:prstGeom>
          <a:solidFill>
            <a:schemeClr val="bg1">
              <a:lumMod val="85000"/>
            </a:schemeClr>
          </a:solidFill>
          <a:ln w="28575">
            <a:noFill/>
          </a:ln>
        </p:spPr>
        <p:style>
          <a:lnRef idx="2">
            <a:schemeClr val="accent6"/>
          </a:lnRef>
          <a:fillRef idx="1">
            <a:schemeClr val="lt1"/>
          </a:fillRef>
          <a:effectRef idx="0">
            <a:schemeClr val="accent6"/>
          </a:effectRef>
          <a:fontRef idx="minor">
            <a:schemeClr val="dk1"/>
          </a:fontRef>
        </p:style>
        <p:txBody>
          <a:bodyPr lIns="72000" tIns="0" rIns="0" bIns="0" rtlCol="0" anchor="ctr"/>
          <a:lstStyle/>
          <a:p>
            <a:pPr marL="285750" indent="-285750">
              <a:buFont typeface="Arial" panose="020B0604020202020204" pitchFamily="34" charset="0"/>
              <a:buChar char="•"/>
            </a:pPr>
            <a:endParaRPr lang="en-US" altLang="zh-TW" sz="2200" dirty="0">
              <a:latin typeface="Calibri" panose="020F0502020204030204" pitchFamily="34" charset="0"/>
              <a:cs typeface="Calibri" panose="020F0502020204030204" pitchFamily="34" charset="0"/>
            </a:endParaRPr>
          </a:p>
        </p:txBody>
      </p:sp>
      <p:grpSp>
        <p:nvGrpSpPr>
          <p:cNvPr id="276" name="Group 275">
            <a:extLst>
              <a:ext uri="{FF2B5EF4-FFF2-40B4-BE49-F238E27FC236}">
                <a16:creationId xmlns:a16="http://schemas.microsoft.com/office/drawing/2014/main" id="{216BF95F-49F9-94D9-CD5A-7DAE7F25425E}"/>
              </a:ext>
            </a:extLst>
          </p:cNvPr>
          <p:cNvGrpSpPr/>
          <p:nvPr/>
        </p:nvGrpSpPr>
        <p:grpSpPr>
          <a:xfrm>
            <a:off x="6003736" y="995191"/>
            <a:ext cx="3478558" cy="3914030"/>
            <a:chOff x="11847624" y="769056"/>
            <a:chExt cx="3478558" cy="3914030"/>
          </a:xfrm>
        </p:grpSpPr>
        <p:sp>
          <p:nvSpPr>
            <p:cNvPr id="277" name="TextBox 6">
              <a:extLst>
                <a:ext uri="{FF2B5EF4-FFF2-40B4-BE49-F238E27FC236}">
                  <a16:creationId xmlns:a16="http://schemas.microsoft.com/office/drawing/2014/main" id="{5A362760-26D4-F80D-1112-B6F9CB9F9314}"/>
                </a:ext>
              </a:extLst>
            </p:cNvPr>
            <p:cNvSpPr txBox="1">
              <a:spLocks noChangeAspect="1"/>
            </p:cNvSpPr>
            <p:nvPr/>
          </p:nvSpPr>
          <p:spPr>
            <a:xfrm>
              <a:off x="11847624" y="1866367"/>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ID</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78" name="TextBox 277">
              <a:extLst>
                <a:ext uri="{FF2B5EF4-FFF2-40B4-BE49-F238E27FC236}">
                  <a16:creationId xmlns:a16="http://schemas.microsoft.com/office/drawing/2014/main" id="{5BDDB356-390B-AD0F-190F-19DA0E20529B}"/>
                </a:ext>
              </a:extLst>
            </p:cNvPr>
            <p:cNvSpPr txBox="1">
              <a:spLocks noChangeAspect="1"/>
            </p:cNvSpPr>
            <p:nvPr/>
          </p:nvSpPr>
          <p:spPr>
            <a:xfrm>
              <a:off x="11940477" y="2365705"/>
              <a:ext cx="7389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Issue</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79" name="TextBox 278">
              <a:extLst>
                <a:ext uri="{FF2B5EF4-FFF2-40B4-BE49-F238E27FC236}">
                  <a16:creationId xmlns:a16="http://schemas.microsoft.com/office/drawing/2014/main" id="{41084BAB-211A-FB83-DA59-1538BA2ADF98}"/>
                </a:ext>
              </a:extLst>
            </p:cNvPr>
            <p:cNvSpPr txBox="1">
              <a:spLocks noChangeAspect="1"/>
            </p:cNvSpPr>
            <p:nvPr/>
          </p:nvSpPr>
          <p:spPr>
            <a:xfrm>
              <a:off x="12184917" y="1401932"/>
              <a:ext cx="491836"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IF</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80" name="TextBox 279">
              <a:extLst>
                <a:ext uri="{FF2B5EF4-FFF2-40B4-BE49-F238E27FC236}">
                  <a16:creationId xmlns:a16="http://schemas.microsoft.com/office/drawing/2014/main" id="{A200E03B-4A74-260F-9A34-CD708A5C2029}"/>
                </a:ext>
              </a:extLst>
            </p:cNvPr>
            <p:cNvSpPr txBox="1"/>
            <p:nvPr/>
          </p:nvSpPr>
          <p:spPr>
            <a:xfrm>
              <a:off x="13110600" y="1207379"/>
              <a:ext cx="383438" cy="307777"/>
            </a:xfrm>
            <a:prstGeom prst="rect">
              <a:avLst/>
            </a:prstGeom>
            <a:solidFill>
              <a:schemeClr val="bg1"/>
            </a:solidFill>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PO</a:t>
              </a:r>
            </a:p>
          </p:txBody>
        </p:sp>
        <p:sp>
          <p:nvSpPr>
            <p:cNvPr id="281" name="TextBox 280">
              <a:extLst>
                <a:ext uri="{FF2B5EF4-FFF2-40B4-BE49-F238E27FC236}">
                  <a16:creationId xmlns:a16="http://schemas.microsoft.com/office/drawing/2014/main" id="{627E4ECC-18CC-0491-D307-552650134193}"/>
                </a:ext>
              </a:extLst>
            </p:cNvPr>
            <p:cNvSpPr txBox="1">
              <a:spLocks noChangeAspect="1"/>
            </p:cNvSpPr>
            <p:nvPr/>
          </p:nvSpPr>
          <p:spPr>
            <a:xfrm>
              <a:off x="12771438" y="778387"/>
              <a:ext cx="1074154"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C0</a:t>
              </a:r>
            </a:p>
          </p:txBody>
        </p:sp>
        <p:sp>
          <p:nvSpPr>
            <p:cNvPr id="282" name="TextBox 6">
              <a:extLst>
                <a:ext uri="{FF2B5EF4-FFF2-40B4-BE49-F238E27FC236}">
                  <a16:creationId xmlns:a16="http://schemas.microsoft.com/office/drawing/2014/main" id="{B66468AD-811B-38D1-6286-D496A11BCA16}"/>
                </a:ext>
              </a:extLst>
            </p:cNvPr>
            <p:cNvSpPr txBox="1">
              <a:spLocks noChangeAspect="1"/>
            </p:cNvSpPr>
            <p:nvPr/>
          </p:nvSpPr>
          <p:spPr>
            <a:xfrm>
              <a:off x="11849490" y="2861321"/>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EX</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83" name="Oval 282">
              <a:extLst>
                <a:ext uri="{FF2B5EF4-FFF2-40B4-BE49-F238E27FC236}">
                  <a16:creationId xmlns:a16="http://schemas.microsoft.com/office/drawing/2014/main" id="{14EF6080-44BC-590A-3CAB-843E7BA23408}"/>
                </a:ext>
              </a:extLst>
            </p:cNvPr>
            <p:cNvSpPr>
              <a:spLocks noChangeAspect="1"/>
            </p:cNvSpPr>
            <p:nvPr/>
          </p:nvSpPr>
          <p:spPr>
            <a:xfrm>
              <a:off x="12785011" y="1370319"/>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284" name="Straight Arrow Connector 283">
              <a:extLst>
                <a:ext uri="{FF2B5EF4-FFF2-40B4-BE49-F238E27FC236}">
                  <a16:creationId xmlns:a16="http://schemas.microsoft.com/office/drawing/2014/main" id="{6411625D-953E-C6DF-F75C-D92A52484D29}"/>
                </a:ext>
              </a:extLst>
            </p:cNvPr>
            <p:cNvCxnSpPr>
              <a:cxnSpLocks noChangeAspect="1"/>
              <a:stCxn id="283" idx="4"/>
              <a:endCxn id="285" idx="0"/>
            </p:cNvCxnSpPr>
            <p:nvPr/>
          </p:nvCxnSpPr>
          <p:spPr>
            <a:xfrm>
              <a:off x="12943262" y="1685449"/>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85" name="Oval 284">
              <a:extLst>
                <a:ext uri="{FF2B5EF4-FFF2-40B4-BE49-F238E27FC236}">
                  <a16:creationId xmlns:a16="http://schemas.microsoft.com/office/drawing/2014/main" id="{762713C6-AC56-46D2-3E81-ECB60E26D0E7}"/>
                </a:ext>
              </a:extLst>
            </p:cNvPr>
            <p:cNvSpPr>
              <a:spLocks noChangeAspect="1"/>
            </p:cNvSpPr>
            <p:nvPr/>
          </p:nvSpPr>
          <p:spPr>
            <a:xfrm>
              <a:off x="12785011" y="186643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86" name="Oval 285">
              <a:extLst>
                <a:ext uri="{FF2B5EF4-FFF2-40B4-BE49-F238E27FC236}">
                  <a16:creationId xmlns:a16="http://schemas.microsoft.com/office/drawing/2014/main" id="{AE999BF2-81D6-1065-A402-AE0F6FB805A7}"/>
                </a:ext>
              </a:extLst>
            </p:cNvPr>
            <p:cNvSpPr>
              <a:spLocks noChangeAspect="1"/>
            </p:cNvSpPr>
            <p:nvPr/>
          </p:nvSpPr>
          <p:spPr>
            <a:xfrm>
              <a:off x="12785011" y="3850801"/>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87" name="Oval 286">
              <a:extLst>
                <a:ext uri="{FF2B5EF4-FFF2-40B4-BE49-F238E27FC236}">
                  <a16:creationId xmlns:a16="http://schemas.microsoft.com/office/drawing/2014/main" id="{37CB2625-9FFC-0175-EE27-49E7BAADCEEF}"/>
                </a:ext>
              </a:extLst>
            </p:cNvPr>
            <p:cNvSpPr>
              <a:spLocks noChangeAspect="1"/>
            </p:cNvSpPr>
            <p:nvPr/>
          </p:nvSpPr>
          <p:spPr>
            <a:xfrm>
              <a:off x="13522767" y="1370319"/>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288" name="Straight Arrow Connector 287">
              <a:extLst>
                <a:ext uri="{FF2B5EF4-FFF2-40B4-BE49-F238E27FC236}">
                  <a16:creationId xmlns:a16="http://schemas.microsoft.com/office/drawing/2014/main" id="{C0A9AE67-680F-FCFB-E04E-8442CB94AB2B}"/>
                </a:ext>
              </a:extLst>
            </p:cNvPr>
            <p:cNvCxnSpPr>
              <a:cxnSpLocks noChangeAspect="1"/>
              <a:stCxn id="287" idx="4"/>
              <a:endCxn id="289" idx="0"/>
            </p:cNvCxnSpPr>
            <p:nvPr/>
          </p:nvCxnSpPr>
          <p:spPr>
            <a:xfrm>
              <a:off x="13681018" y="1685449"/>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89" name="Oval 288">
              <a:extLst>
                <a:ext uri="{FF2B5EF4-FFF2-40B4-BE49-F238E27FC236}">
                  <a16:creationId xmlns:a16="http://schemas.microsoft.com/office/drawing/2014/main" id="{FA713028-DD74-2AB9-806A-93F69A0EE6A2}"/>
                </a:ext>
              </a:extLst>
            </p:cNvPr>
            <p:cNvSpPr>
              <a:spLocks noChangeAspect="1"/>
            </p:cNvSpPr>
            <p:nvPr/>
          </p:nvSpPr>
          <p:spPr>
            <a:xfrm>
              <a:off x="13522767" y="186643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90" name="Oval 289">
              <a:extLst>
                <a:ext uri="{FF2B5EF4-FFF2-40B4-BE49-F238E27FC236}">
                  <a16:creationId xmlns:a16="http://schemas.microsoft.com/office/drawing/2014/main" id="{7A3386DA-F06C-379D-E7F6-65642A61E66F}"/>
                </a:ext>
              </a:extLst>
            </p:cNvPr>
            <p:cNvSpPr>
              <a:spLocks noChangeAspect="1"/>
            </p:cNvSpPr>
            <p:nvPr/>
          </p:nvSpPr>
          <p:spPr>
            <a:xfrm>
              <a:off x="13522767" y="3850801"/>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291" name="Straight Arrow Connector 290">
              <a:extLst>
                <a:ext uri="{FF2B5EF4-FFF2-40B4-BE49-F238E27FC236}">
                  <a16:creationId xmlns:a16="http://schemas.microsoft.com/office/drawing/2014/main" id="{8BA6DFB4-2453-F2FB-85B4-2AB681470929}"/>
                </a:ext>
              </a:extLst>
            </p:cNvPr>
            <p:cNvCxnSpPr>
              <a:cxnSpLocks noChangeAspect="1"/>
              <a:stCxn id="306" idx="4"/>
              <a:endCxn id="286" idx="0"/>
            </p:cNvCxnSpPr>
            <p:nvPr/>
          </p:nvCxnSpPr>
          <p:spPr>
            <a:xfrm>
              <a:off x="12943262" y="3648776"/>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9AA18353-7E2A-F66A-7154-2C7C138758AC}"/>
                </a:ext>
              </a:extLst>
            </p:cNvPr>
            <p:cNvCxnSpPr>
              <a:cxnSpLocks noChangeAspect="1"/>
              <a:stCxn id="307" idx="4"/>
              <a:endCxn id="290" idx="0"/>
            </p:cNvCxnSpPr>
            <p:nvPr/>
          </p:nvCxnSpPr>
          <p:spPr>
            <a:xfrm>
              <a:off x="13681018" y="3648776"/>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25A9F34E-048E-7E49-1626-A158FD842387}"/>
                </a:ext>
              </a:extLst>
            </p:cNvPr>
            <p:cNvCxnSpPr>
              <a:cxnSpLocks noChangeAspect="1"/>
              <a:stCxn id="285" idx="6"/>
              <a:endCxn id="289" idx="2"/>
            </p:cNvCxnSpPr>
            <p:nvPr/>
          </p:nvCxnSpPr>
          <p:spPr>
            <a:xfrm>
              <a:off x="13101513" y="2024000"/>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2A90B16B-D49F-B2BC-60C4-D5B41781595C}"/>
                </a:ext>
              </a:extLst>
            </p:cNvPr>
            <p:cNvCxnSpPr>
              <a:cxnSpLocks noChangeAspect="1"/>
              <a:stCxn id="286" idx="6"/>
              <a:endCxn id="290" idx="2"/>
            </p:cNvCxnSpPr>
            <p:nvPr/>
          </p:nvCxnSpPr>
          <p:spPr>
            <a:xfrm>
              <a:off x="13101513" y="4008366"/>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5" name="Rectangle 294">
              <a:extLst>
                <a:ext uri="{FF2B5EF4-FFF2-40B4-BE49-F238E27FC236}">
                  <a16:creationId xmlns:a16="http://schemas.microsoft.com/office/drawing/2014/main" id="{3A98C16D-0F0C-C5F2-7E4D-C5C93DFF51CB}"/>
                </a:ext>
              </a:extLst>
            </p:cNvPr>
            <p:cNvSpPr/>
            <p:nvPr/>
          </p:nvSpPr>
          <p:spPr>
            <a:xfrm flipH="1" flipV="1">
              <a:off x="12224355" y="1263212"/>
              <a:ext cx="360519" cy="155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lumMod val="75000"/>
                  </a:schemeClr>
                </a:solidFill>
              </a:endParaRPr>
            </a:p>
          </p:txBody>
        </p:sp>
        <p:sp>
          <p:nvSpPr>
            <p:cNvPr id="296" name="TextBox 6">
              <a:extLst>
                <a:ext uri="{FF2B5EF4-FFF2-40B4-BE49-F238E27FC236}">
                  <a16:creationId xmlns:a16="http://schemas.microsoft.com/office/drawing/2014/main" id="{45BA706D-CB92-297C-24E5-9D81A833D196}"/>
                </a:ext>
              </a:extLst>
            </p:cNvPr>
            <p:cNvSpPr txBox="1">
              <a:spLocks noChangeAspect="1"/>
            </p:cNvSpPr>
            <p:nvPr/>
          </p:nvSpPr>
          <p:spPr>
            <a:xfrm>
              <a:off x="11869629" y="3339923"/>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Commit</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97" name="TextBox 6">
              <a:extLst>
                <a:ext uri="{FF2B5EF4-FFF2-40B4-BE49-F238E27FC236}">
                  <a16:creationId xmlns:a16="http://schemas.microsoft.com/office/drawing/2014/main" id="{F95E8D95-0D61-06CA-E505-C47F1816512D}"/>
                </a:ext>
              </a:extLst>
            </p:cNvPr>
            <p:cNvSpPr txBox="1">
              <a:spLocks noChangeAspect="1"/>
            </p:cNvSpPr>
            <p:nvPr/>
          </p:nvSpPr>
          <p:spPr>
            <a:xfrm>
              <a:off x="11847624" y="3826977"/>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STB</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98" name="TextBox 6">
              <a:extLst>
                <a:ext uri="{FF2B5EF4-FFF2-40B4-BE49-F238E27FC236}">
                  <a16:creationId xmlns:a16="http://schemas.microsoft.com/office/drawing/2014/main" id="{40471A09-FF36-C40B-9570-4E169261989A}"/>
                </a:ext>
              </a:extLst>
            </p:cNvPr>
            <p:cNvSpPr txBox="1">
              <a:spLocks noChangeAspect="1"/>
            </p:cNvSpPr>
            <p:nvPr/>
          </p:nvSpPr>
          <p:spPr>
            <a:xfrm>
              <a:off x="11847624" y="4360953"/>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dirty="0">
                  <a:latin typeface="Consolas" panose="020B0609020204030204" pitchFamily="49" charset="0"/>
                  <a:cs typeface="Consolas" panose="020B0609020204030204" pitchFamily="49" charset="0"/>
                </a:rPr>
                <a:t>Mem</a:t>
              </a:r>
              <a:endParaRPr lang="en-TW" sz="1400" dirty="0">
                <a:latin typeface="Consolas" panose="020B0609020204030204" pitchFamily="49" charset="0"/>
                <a:cs typeface="Consolas" panose="020B0609020204030204" pitchFamily="49" charset="0"/>
              </a:endParaRPr>
            </a:p>
          </p:txBody>
        </p:sp>
        <p:sp>
          <p:nvSpPr>
            <p:cNvPr id="299" name="Oval 298">
              <a:extLst>
                <a:ext uri="{FF2B5EF4-FFF2-40B4-BE49-F238E27FC236}">
                  <a16:creationId xmlns:a16="http://schemas.microsoft.com/office/drawing/2014/main" id="{72B826A3-D113-770A-7651-7162163AAB7B}"/>
                </a:ext>
              </a:extLst>
            </p:cNvPr>
            <p:cNvSpPr>
              <a:spLocks noChangeAspect="1"/>
            </p:cNvSpPr>
            <p:nvPr/>
          </p:nvSpPr>
          <p:spPr>
            <a:xfrm>
              <a:off x="12785011" y="235452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00" name="Oval 299">
              <a:extLst>
                <a:ext uri="{FF2B5EF4-FFF2-40B4-BE49-F238E27FC236}">
                  <a16:creationId xmlns:a16="http://schemas.microsoft.com/office/drawing/2014/main" id="{3F89192D-5F75-9EAC-4F73-4B673B0E54E5}"/>
                </a:ext>
              </a:extLst>
            </p:cNvPr>
            <p:cNvSpPr>
              <a:spLocks noChangeAspect="1"/>
            </p:cNvSpPr>
            <p:nvPr/>
          </p:nvSpPr>
          <p:spPr>
            <a:xfrm>
              <a:off x="13522767" y="235452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01" name="Straight Arrow Connector 300">
              <a:extLst>
                <a:ext uri="{FF2B5EF4-FFF2-40B4-BE49-F238E27FC236}">
                  <a16:creationId xmlns:a16="http://schemas.microsoft.com/office/drawing/2014/main" id="{110F943C-390A-8D1E-7DCC-0E72179B1C2B}"/>
                </a:ext>
              </a:extLst>
            </p:cNvPr>
            <p:cNvCxnSpPr>
              <a:cxnSpLocks noChangeAspect="1"/>
              <a:stCxn id="299" idx="6"/>
              <a:endCxn id="300" idx="2"/>
            </p:cNvCxnSpPr>
            <p:nvPr/>
          </p:nvCxnSpPr>
          <p:spPr>
            <a:xfrm>
              <a:off x="13101513" y="2512093"/>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B3CBBAD0-7D38-414A-D454-19D3E51EB236}"/>
                </a:ext>
              </a:extLst>
            </p:cNvPr>
            <p:cNvCxnSpPr>
              <a:cxnSpLocks noChangeAspect="1"/>
              <a:stCxn id="289" idx="4"/>
              <a:endCxn id="300" idx="0"/>
            </p:cNvCxnSpPr>
            <p:nvPr/>
          </p:nvCxnSpPr>
          <p:spPr>
            <a:xfrm>
              <a:off x="13681018" y="2181565"/>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A88C1FAC-60CD-FFD2-F613-17E9031B502C}"/>
                </a:ext>
              </a:extLst>
            </p:cNvPr>
            <p:cNvCxnSpPr>
              <a:cxnSpLocks noChangeAspect="1"/>
              <a:stCxn id="285" idx="4"/>
              <a:endCxn id="299" idx="0"/>
            </p:cNvCxnSpPr>
            <p:nvPr/>
          </p:nvCxnSpPr>
          <p:spPr>
            <a:xfrm>
              <a:off x="12943262" y="2181565"/>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4" name="Oval 303">
              <a:extLst>
                <a:ext uri="{FF2B5EF4-FFF2-40B4-BE49-F238E27FC236}">
                  <a16:creationId xmlns:a16="http://schemas.microsoft.com/office/drawing/2014/main" id="{DE6344F5-F1FB-B3B3-C1BB-77E8CFC33604}"/>
                </a:ext>
              </a:extLst>
            </p:cNvPr>
            <p:cNvSpPr>
              <a:spLocks noChangeAspect="1"/>
            </p:cNvSpPr>
            <p:nvPr/>
          </p:nvSpPr>
          <p:spPr>
            <a:xfrm>
              <a:off x="12785011" y="284408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05" name="Oval 304">
              <a:extLst>
                <a:ext uri="{FF2B5EF4-FFF2-40B4-BE49-F238E27FC236}">
                  <a16:creationId xmlns:a16="http://schemas.microsoft.com/office/drawing/2014/main" id="{D8552B08-F16B-53CB-7A05-574BD86BACE7}"/>
                </a:ext>
              </a:extLst>
            </p:cNvPr>
            <p:cNvSpPr>
              <a:spLocks noChangeAspect="1"/>
            </p:cNvSpPr>
            <p:nvPr/>
          </p:nvSpPr>
          <p:spPr>
            <a:xfrm>
              <a:off x="13522767" y="284408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06" name="Oval 305">
              <a:extLst>
                <a:ext uri="{FF2B5EF4-FFF2-40B4-BE49-F238E27FC236}">
                  <a16:creationId xmlns:a16="http://schemas.microsoft.com/office/drawing/2014/main" id="{52304336-6A28-94AA-941F-46D54A367D7C}"/>
                </a:ext>
              </a:extLst>
            </p:cNvPr>
            <p:cNvSpPr>
              <a:spLocks noChangeAspect="1"/>
            </p:cNvSpPr>
            <p:nvPr/>
          </p:nvSpPr>
          <p:spPr>
            <a:xfrm>
              <a:off x="12785011" y="333364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07" name="Oval 306">
              <a:extLst>
                <a:ext uri="{FF2B5EF4-FFF2-40B4-BE49-F238E27FC236}">
                  <a16:creationId xmlns:a16="http://schemas.microsoft.com/office/drawing/2014/main" id="{F7A6BBF2-1628-1140-A58A-AC28BB80ECCD}"/>
                </a:ext>
              </a:extLst>
            </p:cNvPr>
            <p:cNvSpPr>
              <a:spLocks noChangeAspect="1"/>
            </p:cNvSpPr>
            <p:nvPr/>
          </p:nvSpPr>
          <p:spPr>
            <a:xfrm>
              <a:off x="13522767" y="333364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08" name="Straight Arrow Connector 307">
              <a:extLst>
                <a:ext uri="{FF2B5EF4-FFF2-40B4-BE49-F238E27FC236}">
                  <a16:creationId xmlns:a16="http://schemas.microsoft.com/office/drawing/2014/main" id="{05612060-6EA4-83D2-EE1F-534C2F7282F8}"/>
                </a:ext>
              </a:extLst>
            </p:cNvPr>
            <p:cNvCxnSpPr>
              <a:cxnSpLocks noChangeAspect="1"/>
              <a:stCxn id="306" idx="6"/>
              <a:endCxn id="307" idx="2"/>
            </p:cNvCxnSpPr>
            <p:nvPr/>
          </p:nvCxnSpPr>
          <p:spPr>
            <a:xfrm>
              <a:off x="13101513" y="3491211"/>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D60E167F-090F-45E9-FDBA-F79C459B389A}"/>
                </a:ext>
              </a:extLst>
            </p:cNvPr>
            <p:cNvCxnSpPr>
              <a:cxnSpLocks noChangeAspect="1"/>
              <a:stCxn id="300" idx="4"/>
              <a:endCxn id="305" idx="0"/>
            </p:cNvCxnSpPr>
            <p:nvPr/>
          </p:nvCxnSpPr>
          <p:spPr>
            <a:xfrm>
              <a:off x="13681018" y="2669658"/>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896D422A-DD82-CC1C-803B-77201578991A}"/>
                </a:ext>
              </a:extLst>
            </p:cNvPr>
            <p:cNvCxnSpPr>
              <a:cxnSpLocks noChangeAspect="1"/>
              <a:stCxn id="299" idx="4"/>
              <a:endCxn id="304" idx="0"/>
            </p:cNvCxnSpPr>
            <p:nvPr/>
          </p:nvCxnSpPr>
          <p:spPr>
            <a:xfrm>
              <a:off x="12943262" y="2669658"/>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83A23EC5-86A6-9883-9A70-8564203A00BD}"/>
                </a:ext>
              </a:extLst>
            </p:cNvPr>
            <p:cNvCxnSpPr>
              <a:cxnSpLocks noChangeAspect="1"/>
              <a:stCxn id="304" idx="4"/>
              <a:endCxn id="306" idx="0"/>
            </p:cNvCxnSpPr>
            <p:nvPr/>
          </p:nvCxnSpPr>
          <p:spPr>
            <a:xfrm>
              <a:off x="12943262" y="3159216"/>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8325373-1F8E-F185-6A8C-DE1D0F902B28}"/>
                </a:ext>
              </a:extLst>
            </p:cNvPr>
            <p:cNvCxnSpPr>
              <a:cxnSpLocks noChangeAspect="1"/>
              <a:stCxn id="305" idx="4"/>
              <a:endCxn id="307" idx="0"/>
            </p:cNvCxnSpPr>
            <p:nvPr/>
          </p:nvCxnSpPr>
          <p:spPr>
            <a:xfrm>
              <a:off x="13681018" y="3159216"/>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13" name="Oval 312">
              <a:extLst>
                <a:ext uri="{FF2B5EF4-FFF2-40B4-BE49-F238E27FC236}">
                  <a16:creationId xmlns:a16="http://schemas.microsoft.com/office/drawing/2014/main" id="{F4B9BCC4-4122-1322-ECAC-F56AAAF79E48}"/>
                </a:ext>
              </a:extLst>
            </p:cNvPr>
            <p:cNvSpPr>
              <a:spLocks noChangeAspect="1"/>
            </p:cNvSpPr>
            <p:nvPr/>
          </p:nvSpPr>
          <p:spPr>
            <a:xfrm>
              <a:off x="12785011" y="436795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14" name="Oval 313">
              <a:extLst>
                <a:ext uri="{FF2B5EF4-FFF2-40B4-BE49-F238E27FC236}">
                  <a16:creationId xmlns:a16="http://schemas.microsoft.com/office/drawing/2014/main" id="{EEF59931-2FE3-B6F3-CB7B-16C85453C0E7}"/>
                </a:ext>
              </a:extLst>
            </p:cNvPr>
            <p:cNvSpPr>
              <a:spLocks noChangeAspect="1"/>
            </p:cNvSpPr>
            <p:nvPr/>
          </p:nvSpPr>
          <p:spPr>
            <a:xfrm>
              <a:off x="13522767" y="436795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15" name="Straight Arrow Connector 314">
              <a:extLst>
                <a:ext uri="{FF2B5EF4-FFF2-40B4-BE49-F238E27FC236}">
                  <a16:creationId xmlns:a16="http://schemas.microsoft.com/office/drawing/2014/main" id="{38C3E7B7-D775-51B0-F573-4253A5B74F26}"/>
                </a:ext>
              </a:extLst>
            </p:cNvPr>
            <p:cNvCxnSpPr>
              <a:cxnSpLocks noChangeAspect="1"/>
              <a:endCxn id="313" idx="0"/>
            </p:cNvCxnSpPr>
            <p:nvPr/>
          </p:nvCxnSpPr>
          <p:spPr>
            <a:xfrm>
              <a:off x="12943262" y="4165931"/>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5251327D-21CC-3C3F-384E-E114A0FC3388}"/>
                </a:ext>
              </a:extLst>
            </p:cNvPr>
            <p:cNvCxnSpPr>
              <a:cxnSpLocks noChangeAspect="1"/>
              <a:endCxn id="314" idx="0"/>
            </p:cNvCxnSpPr>
            <p:nvPr/>
          </p:nvCxnSpPr>
          <p:spPr>
            <a:xfrm>
              <a:off x="13681018" y="4165931"/>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17" name="TextBox 316">
              <a:extLst>
                <a:ext uri="{FF2B5EF4-FFF2-40B4-BE49-F238E27FC236}">
                  <a16:creationId xmlns:a16="http://schemas.microsoft.com/office/drawing/2014/main" id="{84FBC2D1-745F-EFD3-7C19-67243F7596A3}"/>
                </a:ext>
              </a:extLst>
            </p:cNvPr>
            <p:cNvSpPr txBox="1"/>
            <p:nvPr/>
          </p:nvSpPr>
          <p:spPr>
            <a:xfrm>
              <a:off x="14549872" y="1198048"/>
              <a:ext cx="383438" cy="307777"/>
            </a:xfrm>
            <a:prstGeom prst="rect">
              <a:avLst/>
            </a:prstGeom>
            <a:solidFill>
              <a:schemeClr val="bg1"/>
            </a:solidFill>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PO</a:t>
              </a:r>
            </a:p>
          </p:txBody>
        </p:sp>
        <p:sp>
          <p:nvSpPr>
            <p:cNvPr id="318" name="TextBox 317">
              <a:extLst>
                <a:ext uri="{FF2B5EF4-FFF2-40B4-BE49-F238E27FC236}">
                  <a16:creationId xmlns:a16="http://schemas.microsoft.com/office/drawing/2014/main" id="{A466DF86-346C-DC8C-2ED6-6D300ED7C0F0}"/>
                </a:ext>
              </a:extLst>
            </p:cNvPr>
            <p:cNvSpPr txBox="1">
              <a:spLocks noChangeAspect="1"/>
            </p:cNvSpPr>
            <p:nvPr/>
          </p:nvSpPr>
          <p:spPr>
            <a:xfrm>
              <a:off x="14210710" y="769056"/>
              <a:ext cx="1074154"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C1</a:t>
              </a:r>
            </a:p>
          </p:txBody>
        </p:sp>
        <p:sp>
          <p:nvSpPr>
            <p:cNvPr id="319" name="Oval 318">
              <a:extLst>
                <a:ext uri="{FF2B5EF4-FFF2-40B4-BE49-F238E27FC236}">
                  <a16:creationId xmlns:a16="http://schemas.microsoft.com/office/drawing/2014/main" id="{C24E50D0-9A14-0844-E447-349F0D764763}"/>
                </a:ext>
              </a:extLst>
            </p:cNvPr>
            <p:cNvSpPr>
              <a:spLocks noChangeAspect="1"/>
            </p:cNvSpPr>
            <p:nvPr/>
          </p:nvSpPr>
          <p:spPr>
            <a:xfrm>
              <a:off x="14224283" y="136098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20" name="Straight Arrow Connector 319">
              <a:extLst>
                <a:ext uri="{FF2B5EF4-FFF2-40B4-BE49-F238E27FC236}">
                  <a16:creationId xmlns:a16="http://schemas.microsoft.com/office/drawing/2014/main" id="{DF89495B-79D8-8206-52F2-603C62A35A5E}"/>
                </a:ext>
              </a:extLst>
            </p:cNvPr>
            <p:cNvCxnSpPr>
              <a:cxnSpLocks noChangeAspect="1"/>
              <a:stCxn id="319" idx="4"/>
              <a:endCxn id="321" idx="0"/>
            </p:cNvCxnSpPr>
            <p:nvPr/>
          </p:nvCxnSpPr>
          <p:spPr>
            <a:xfrm>
              <a:off x="14382534" y="1676118"/>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1" name="Oval 320">
              <a:extLst>
                <a:ext uri="{FF2B5EF4-FFF2-40B4-BE49-F238E27FC236}">
                  <a16:creationId xmlns:a16="http://schemas.microsoft.com/office/drawing/2014/main" id="{0C1DDD1B-AC13-8413-4B09-68F6A4E01861}"/>
                </a:ext>
              </a:extLst>
            </p:cNvPr>
            <p:cNvSpPr>
              <a:spLocks noChangeAspect="1"/>
            </p:cNvSpPr>
            <p:nvPr/>
          </p:nvSpPr>
          <p:spPr>
            <a:xfrm>
              <a:off x="14224283" y="1857104"/>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22" name="Oval 321">
              <a:extLst>
                <a:ext uri="{FF2B5EF4-FFF2-40B4-BE49-F238E27FC236}">
                  <a16:creationId xmlns:a16="http://schemas.microsoft.com/office/drawing/2014/main" id="{8184F046-F35E-5F7F-C94F-EDDB03A768C6}"/>
                </a:ext>
              </a:extLst>
            </p:cNvPr>
            <p:cNvSpPr>
              <a:spLocks noChangeAspect="1"/>
            </p:cNvSpPr>
            <p:nvPr/>
          </p:nvSpPr>
          <p:spPr>
            <a:xfrm>
              <a:off x="14944283" y="136098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23" name="Straight Arrow Connector 322">
              <a:extLst>
                <a:ext uri="{FF2B5EF4-FFF2-40B4-BE49-F238E27FC236}">
                  <a16:creationId xmlns:a16="http://schemas.microsoft.com/office/drawing/2014/main" id="{99F373B7-F712-8E91-CA29-438BFB525386}"/>
                </a:ext>
              </a:extLst>
            </p:cNvPr>
            <p:cNvCxnSpPr>
              <a:cxnSpLocks noChangeAspect="1"/>
              <a:stCxn id="322" idx="4"/>
              <a:endCxn id="324" idx="0"/>
            </p:cNvCxnSpPr>
            <p:nvPr/>
          </p:nvCxnSpPr>
          <p:spPr>
            <a:xfrm>
              <a:off x="15102534" y="1676118"/>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4" name="Oval 323">
              <a:extLst>
                <a:ext uri="{FF2B5EF4-FFF2-40B4-BE49-F238E27FC236}">
                  <a16:creationId xmlns:a16="http://schemas.microsoft.com/office/drawing/2014/main" id="{118E3113-444C-BD82-E642-DE711EC9631F}"/>
                </a:ext>
              </a:extLst>
            </p:cNvPr>
            <p:cNvSpPr>
              <a:spLocks noChangeAspect="1"/>
            </p:cNvSpPr>
            <p:nvPr/>
          </p:nvSpPr>
          <p:spPr>
            <a:xfrm>
              <a:off x="14944283" y="1857104"/>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25" name="Straight Arrow Connector 324">
              <a:extLst>
                <a:ext uri="{FF2B5EF4-FFF2-40B4-BE49-F238E27FC236}">
                  <a16:creationId xmlns:a16="http://schemas.microsoft.com/office/drawing/2014/main" id="{04E1A7A3-D51A-E031-8FD2-A54B071999E9}"/>
                </a:ext>
              </a:extLst>
            </p:cNvPr>
            <p:cNvCxnSpPr>
              <a:cxnSpLocks noChangeAspect="1"/>
              <a:stCxn id="319" idx="6"/>
              <a:endCxn id="322" idx="2"/>
            </p:cNvCxnSpPr>
            <p:nvPr/>
          </p:nvCxnSpPr>
          <p:spPr>
            <a:xfrm>
              <a:off x="14540785" y="1518553"/>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9690B71-9F71-03EF-B7E0-D8E917DC8C99}"/>
                </a:ext>
              </a:extLst>
            </p:cNvPr>
            <p:cNvCxnSpPr>
              <a:cxnSpLocks noChangeAspect="1"/>
              <a:stCxn id="321" idx="6"/>
              <a:endCxn id="324" idx="2"/>
            </p:cNvCxnSpPr>
            <p:nvPr/>
          </p:nvCxnSpPr>
          <p:spPr>
            <a:xfrm>
              <a:off x="14540785" y="2014669"/>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7" name="Oval 326">
              <a:extLst>
                <a:ext uri="{FF2B5EF4-FFF2-40B4-BE49-F238E27FC236}">
                  <a16:creationId xmlns:a16="http://schemas.microsoft.com/office/drawing/2014/main" id="{9D9DB8AD-17D0-26A2-0940-D654DF57AC82}"/>
                </a:ext>
              </a:extLst>
            </p:cNvPr>
            <p:cNvSpPr>
              <a:spLocks noChangeAspect="1"/>
            </p:cNvSpPr>
            <p:nvPr/>
          </p:nvSpPr>
          <p:spPr>
            <a:xfrm>
              <a:off x="14224283" y="2345197"/>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28" name="Oval 327">
              <a:extLst>
                <a:ext uri="{FF2B5EF4-FFF2-40B4-BE49-F238E27FC236}">
                  <a16:creationId xmlns:a16="http://schemas.microsoft.com/office/drawing/2014/main" id="{53BFD030-AA89-DE52-DBAC-4F8E65576EEB}"/>
                </a:ext>
              </a:extLst>
            </p:cNvPr>
            <p:cNvSpPr>
              <a:spLocks noChangeAspect="1"/>
            </p:cNvSpPr>
            <p:nvPr/>
          </p:nvSpPr>
          <p:spPr>
            <a:xfrm>
              <a:off x="14944283" y="2345197"/>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29" name="Straight Arrow Connector 328">
              <a:extLst>
                <a:ext uri="{FF2B5EF4-FFF2-40B4-BE49-F238E27FC236}">
                  <a16:creationId xmlns:a16="http://schemas.microsoft.com/office/drawing/2014/main" id="{62DA6C9A-1B0A-898C-18A8-FBD95A39E688}"/>
                </a:ext>
              </a:extLst>
            </p:cNvPr>
            <p:cNvCxnSpPr>
              <a:cxnSpLocks noChangeAspect="1"/>
              <a:stCxn id="327" idx="6"/>
              <a:endCxn id="328" idx="2"/>
            </p:cNvCxnSpPr>
            <p:nvPr/>
          </p:nvCxnSpPr>
          <p:spPr>
            <a:xfrm>
              <a:off x="14540785" y="2502762"/>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092B7F67-9309-37E1-E95C-AB9B7B7825FC}"/>
                </a:ext>
              </a:extLst>
            </p:cNvPr>
            <p:cNvCxnSpPr>
              <a:cxnSpLocks noChangeAspect="1"/>
              <a:stCxn id="324" idx="4"/>
              <a:endCxn id="328" idx="0"/>
            </p:cNvCxnSpPr>
            <p:nvPr/>
          </p:nvCxnSpPr>
          <p:spPr>
            <a:xfrm>
              <a:off x="15102534" y="2172234"/>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ACA873AC-956D-412F-C415-554D46EDDC45}"/>
                </a:ext>
              </a:extLst>
            </p:cNvPr>
            <p:cNvCxnSpPr>
              <a:cxnSpLocks noChangeAspect="1"/>
              <a:stCxn id="321" idx="4"/>
              <a:endCxn id="327" idx="0"/>
            </p:cNvCxnSpPr>
            <p:nvPr/>
          </p:nvCxnSpPr>
          <p:spPr>
            <a:xfrm>
              <a:off x="14382534" y="2172234"/>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32" name="Oval 331">
              <a:extLst>
                <a:ext uri="{FF2B5EF4-FFF2-40B4-BE49-F238E27FC236}">
                  <a16:creationId xmlns:a16="http://schemas.microsoft.com/office/drawing/2014/main" id="{F4F7DE9F-D9FF-CB55-6501-B0D9ED25E182}"/>
                </a:ext>
              </a:extLst>
            </p:cNvPr>
            <p:cNvSpPr>
              <a:spLocks noChangeAspect="1"/>
            </p:cNvSpPr>
            <p:nvPr/>
          </p:nvSpPr>
          <p:spPr>
            <a:xfrm>
              <a:off x="14224283" y="283475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33" name="Oval 332">
              <a:extLst>
                <a:ext uri="{FF2B5EF4-FFF2-40B4-BE49-F238E27FC236}">
                  <a16:creationId xmlns:a16="http://schemas.microsoft.com/office/drawing/2014/main" id="{FD26AB12-DF76-62C5-3011-7F1DC5B7B118}"/>
                </a:ext>
              </a:extLst>
            </p:cNvPr>
            <p:cNvSpPr>
              <a:spLocks noChangeAspect="1"/>
            </p:cNvSpPr>
            <p:nvPr/>
          </p:nvSpPr>
          <p:spPr>
            <a:xfrm>
              <a:off x="14944283" y="283475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34" name="Straight Arrow Connector 333">
              <a:extLst>
                <a:ext uri="{FF2B5EF4-FFF2-40B4-BE49-F238E27FC236}">
                  <a16:creationId xmlns:a16="http://schemas.microsoft.com/office/drawing/2014/main" id="{9F047AD8-47B6-4746-7102-44C2494117DD}"/>
                </a:ext>
              </a:extLst>
            </p:cNvPr>
            <p:cNvCxnSpPr>
              <a:cxnSpLocks noChangeAspect="1"/>
              <a:stCxn id="335" idx="6"/>
              <a:endCxn id="336" idx="2"/>
            </p:cNvCxnSpPr>
            <p:nvPr/>
          </p:nvCxnSpPr>
          <p:spPr>
            <a:xfrm>
              <a:off x="14540785" y="3481880"/>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4F93B6BA-8512-12A5-7D8B-34B0C21A1AD7}"/>
                </a:ext>
              </a:extLst>
            </p:cNvPr>
            <p:cNvSpPr>
              <a:spLocks noChangeAspect="1"/>
            </p:cNvSpPr>
            <p:nvPr/>
          </p:nvSpPr>
          <p:spPr>
            <a:xfrm>
              <a:off x="14224283" y="332431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336" name="Oval 335">
              <a:extLst>
                <a:ext uri="{FF2B5EF4-FFF2-40B4-BE49-F238E27FC236}">
                  <a16:creationId xmlns:a16="http://schemas.microsoft.com/office/drawing/2014/main" id="{1A57C7C6-8E9C-6B1B-8172-28F39C63E625}"/>
                </a:ext>
              </a:extLst>
            </p:cNvPr>
            <p:cNvSpPr>
              <a:spLocks noChangeAspect="1"/>
            </p:cNvSpPr>
            <p:nvPr/>
          </p:nvSpPr>
          <p:spPr>
            <a:xfrm>
              <a:off x="14944283" y="332431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337" name="Straight Arrow Connector 336">
              <a:extLst>
                <a:ext uri="{FF2B5EF4-FFF2-40B4-BE49-F238E27FC236}">
                  <a16:creationId xmlns:a16="http://schemas.microsoft.com/office/drawing/2014/main" id="{80D0D937-25B6-2C92-2B8C-F2D419189EC8}"/>
                </a:ext>
              </a:extLst>
            </p:cNvPr>
            <p:cNvCxnSpPr>
              <a:cxnSpLocks noChangeAspect="1"/>
              <a:stCxn id="314" idx="6"/>
              <a:endCxn id="332" idx="3"/>
            </p:cNvCxnSpPr>
            <p:nvPr/>
          </p:nvCxnSpPr>
          <p:spPr>
            <a:xfrm flipV="1">
              <a:off x="13839269" y="3103735"/>
              <a:ext cx="431365" cy="14217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C59A6632-3121-70C1-19A7-4A266FAFDD91}"/>
                </a:ext>
              </a:extLst>
            </p:cNvPr>
            <p:cNvCxnSpPr>
              <a:cxnSpLocks noChangeAspect="1"/>
              <a:stCxn id="328" idx="4"/>
              <a:endCxn id="333" idx="0"/>
            </p:cNvCxnSpPr>
            <p:nvPr/>
          </p:nvCxnSpPr>
          <p:spPr>
            <a:xfrm>
              <a:off x="15102534" y="2660327"/>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3FBC71F9-DF22-744C-1961-B224710F2242}"/>
                </a:ext>
              </a:extLst>
            </p:cNvPr>
            <p:cNvCxnSpPr>
              <a:cxnSpLocks noChangeAspect="1"/>
              <a:stCxn id="327" idx="4"/>
              <a:endCxn id="332" idx="0"/>
            </p:cNvCxnSpPr>
            <p:nvPr/>
          </p:nvCxnSpPr>
          <p:spPr>
            <a:xfrm>
              <a:off x="14382534" y="2660327"/>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B02E716F-7D31-EBA6-5C99-82AF6A9F4ECE}"/>
                </a:ext>
              </a:extLst>
            </p:cNvPr>
            <p:cNvCxnSpPr>
              <a:cxnSpLocks noChangeAspect="1"/>
              <a:stCxn id="333" idx="4"/>
              <a:endCxn id="336" idx="0"/>
            </p:cNvCxnSpPr>
            <p:nvPr/>
          </p:nvCxnSpPr>
          <p:spPr>
            <a:xfrm>
              <a:off x="15102534" y="3149885"/>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41" name="Curved Connector 340">
              <a:extLst>
                <a:ext uri="{FF2B5EF4-FFF2-40B4-BE49-F238E27FC236}">
                  <a16:creationId xmlns:a16="http://schemas.microsoft.com/office/drawing/2014/main" id="{EF5A2987-909D-5931-F150-410CD4A84CBD}"/>
                </a:ext>
              </a:extLst>
            </p:cNvPr>
            <p:cNvCxnSpPr>
              <a:cxnSpLocks/>
              <a:stCxn id="333" idx="3"/>
              <a:endCxn id="313" idx="7"/>
            </p:cNvCxnSpPr>
            <p:nvPr/>
          </p:nvCxnSpPr>
          <p:spPr>
            <a:xfrm rot="5400000">
              <a:off x="13367713" y="2791184"/>
              <a:ext cx="1310371" cy="1935472"/>
            </a:xfrm>
            <a:prstGeom prst="curvedConnector3">
              <a:avLst>
                <a:gd name="adj1" fmla="val 40515"/>
              </a:avLst>
            </a:prstGeom>
            <a:solidFill>
              <a:schemeClr val="bg1"/>
            </a:solidFill>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2" name="TextBox 341">
              <a:extLst>
                <a:ext uri="{FF2B5EF4-FFF2-40B4-BE49-F238E27FC236}">
                  <a16:creationId xmlns:a16="http://schemas.microsoft.com/office/drawing/2014/main" id="{306E8B3E-BE76-9A33-DE68-6848607A9666}"/>
                </a:ext>
              </a:extLst>
            </p:cNvPr>
            <p:cNvSpPr txBox="1">
              <a:spLocks noChangeAspect="1"/>
            </p:cNvSpPr>
            <p:nvPr/>
          </p:nvSpPr>
          <p:spPr>
            <a:xfrm>
              <a:off x="13385822" y="951708"/>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i1</a:t>
              </a:r>
            </a:p>
          </p:txBody>
        </p:sp>
        <p:sp>
          <p:nvSpPr>
            <p:cNvPr id="343" name="TextBox 342">
              <a:extLst>
                <a:ext uri="{FF2B5EF4-FFF2-40B4-BE49-F238E27FC236}">
                  <a16:creationId xmlns:a16="http://schemas.microsoft.com/office/drawing/2014/main" id="{938E41C5-4D6B-DF7C-6DE5-474E1EFCFE72}"/>
                </a:ext>
              </a:extLst>
            </p:cNvPr>
            <p:cNvSpPr txBox="1">
              <a:spLocks noChangeAspect="1"/>
            </p:cNvSpPr>
            <p:nvPr/>
          </p:nvSpPr>
          <p:spPr>
            <a:xfrm>
              <a:off x="14825094" y="942377"/>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i3</a:t>
              </a:r>
            </a:p>
          </p:txBody>
        </p:sp>
        <p:sp>
          <p:nvSpPr>
            <p:cNvPr id="344" name="TextBox 343">
              <a:extLst>
                <a:ext uri="{FF2B5EF4-FFF2-40B4-BE49-F238E27FC236}">
                  <a16:creationId xmlns:a16="http://schemas.microsoft.com/office/drawing/2014/main" id="{1CC5AD93-4042-21B5-6F51-AD94B37A1B3C}"/>
                </a:ext>
              </a:extLst>
            </p:cNvPr>
            <p:cNvSpPr txBox="1">
              <a:spLocks noChangeAspect="1"/>
            </p:cNvSpPr>
            <p:nvPr/>
          </p:nvSpPr>
          <p:spPr>
            <a:xfrm>
              <a:off x="14132951" y="951708"/>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i2</a:t>
              </a:r>
            </a:p>
          </p:txBody>
        </p:sp>
        <p:sp>
          <p:nvSpPr>
            <p:cNvPr id="345" name="TextBox 344">
              <a:extLst>
                <a:ext uri="{FF2B5EF4-FFF2-40B4-BE49-F238E27FC236}">
                  <a16:creationId xmlns:a16="http://schemas.microsoft.com/office/drawing/2014/main" id="{3F91AAF4-0F1A-8065-2CC5-633C203CCC59}"/>
                </a:ext>
              </a:extLst>
            </p:cNvPr>
            <p:cNvSpPr txBox="1">
              <a:spLocks noChangeAspect="1"/>
            </p:cNvSpPr>
            <p:nvPr/>
          </p:nvSpPr>
          <p:spPr>
            <a:xfrm>
              <a:off x="12693679" y="961039"/>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i0</a:t>
              </a:r>
            </a:p>
          </p:txBody>
        </p:sp>
        <p:cxnSp>
          <p:nvCxnSpPr>
            <p:cNvPr id="346" name="Straight Arrow Connector 345">
              <a:extLst>
                <a:ext uri="{FF2B5EF4-FFF2-40B4-BE49-F238E27FC236}">
                  <a16:creationId xmlns:a16="http://schemas.microsoft.com/office/drawing/2014/main" id="{9673684E-36F6-0AAC-575C-85753BEE8807}"/>
                </a:ext>
              </a:extLst>
            </p:cNvPr>
            <p:cNvCxnSpPr>
              <a:cxnSpLocks noChangeAspect="1"/>
              <a:stCxn id="283" idx="6"/>
              <a:endCxn id="287" idx="2"/>
            </p:cNvCxnSpPr>
            <p:nvPr/>
          </p:nvCxnSpPr>
          <p:spPr>
            <a:xfrm>
              <a:off x="13101513" y="1527884"/>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60" name="Group 359">
            <a:extLst>
              <a:ext uri="{FF2B5EF4-FFF2-40B4-BE49-F238E27FC236}">
                <a16:creationId xmlns:a16="http://schemas.microsoft.com/office/drawing/2014/main" id="{FB77F8CA-DAF6-458F-D7CB-48424EB7BC66}"/>
              </a:ext>
            </a:extLst>
          </p:cNvPr>
          <p:cNvGrpSpPr/>
          <p:nvPr/>
        </p:nvGrpSpPr>
        <p:grpSpPr>
          <a:xfrm>
            <a:off x="6425485" y="3218031"/>
            <a:ext cx="2674321" cy="3335269"/>
            <a:chOff x="6383127" y="3506973"/>
            <a:chExt cx="2674321" cy="3335269"/>
          </a:xfrm>
        </p:grpSpPr>
        <p:cxnSp>
          <p:nvCxnSpPr>
            <p:cNvPr id="361" name="Straight Arrow Connector 360">
              <a:extLst>
                <a:ext uri="{FF2B5EF4-FFF2-40B4-BE49-F238E27FC236}">
                  <a16:creationId xmlns:a16="http://schemas.microsoft.com/office/drawing/2014/main" id="{A174D11D-F8A4-7E0B-9FF7-9BA660017B1B}"/>
                </a:ext>
              </a:extLst>
            </p:cNvPr>
            <p:cNvCxnSpPr>
              <a:cxnSpLocks noChangeAspect="1"/>
              <a:stCxn id="304" idx="6"/>
              <a:endCxn id="305" idx="2"/>
            </p:cNvCxnSpPr>
            <p:nvPr/>
          </p:nvCxnSpPr>
          <p:spPr>
            <a:xfrm>
              <a:off x="7215267" y="3516728"/>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0A1DD88F-E2A3-B5A7-2601-C2F8670D4260}"/>
                </a:ext>
              </a:extLst>
            </p:cNvPr>
            <p:cNvCxnSpPr>
              <a:cxnSpLocks noChangeAspect="1"/>
            </p:cNvCxnSpPr>
            <p:nvPr/>
          </p:nvCxnSpPr>
          <p:spPr>
            <a:xfrm>
              <a:off x="7214678" y="5040174"/>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3B186B64-595D-F481-AD63-D4B3ADFD24A5}"/>
                </a:ext>
              </a:extLst>
            </p:cNvPr>
            <p:cNvCxnSpPr>
              <a:cxnSpLocks noChangeAspect="1"/>
            </p:cNvCxnSpPr>
            <p:nvPr/>
          </p:nvCxnSpPr>
          <p:spPr>
            <a:xfrm>
              <a:off x="8495699" y="3664538"/>
              <a:ext cx="0" cy="17443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E741A837-7707-CA32-3F27-C8B7080A6716}"/>
                </a:ext>
              </a:extLst>
            </p:cNvPr>
            <p:cNvCxnSpPr>
              <a:cxnSpLocks noChangeAspect="1"/>
            </p:cNvCxnSpPr>
            <p:nvPr/>
          </p:nvCxnSpPr>
          <p:spPr>
            <a:xfrm>
              <a:off x="8653950" y="3506973"/>
              <a:ext cx="403498"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FC086E8D-6603-F8D1-9FBF-218C70BF0424}"/>
                </a:ext>
              </a:extLst>
            </p:cNvPr>
            <p:cNvCxnSpPr>
              <a:cxnSpLocks noChangeAspect="1"/>
            </p:cNvCxnSpPr>
            <p:nvPr/>
          </p:nvCxnSpPr>
          <p:spPr>
            <a:xfrm>
              <a:off x="6897664" y="6191861"/>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366" name="TextBox 365">
              <a:extLst>
                <a:ext uri="{FF2B5EF4-FFF2-40B4-BE49-F238E27FC236}">
                  <a16:creationId xmlns:a16="http://schemas.microsoft.com/office/drawing/2014/main" id="{D0EDE261-AE53-31D0-8079-E4E91B6E25A0}"/>
                </a:ext>
              </a:extLst>
            </p:cNvPr>
            <p:cNvSpPr txBox="1"/>
            <p:nvPr/>
          </p:nvSpPr>
          <p:spPr>
            <a:xfrm>
              <a:off x="6383127" y="6257467"/>
              <a:ext cx="1560691" cy="584775"/>
            </a:xfrm>
            <a:prstGeom prst="rect">
              <a:avLst/>
            </a:prstGeom>
            <a:noFill/>
            <a:ln>
              <a:noFill/>
              <a:prstDash val="solid"/>
            </a:ln>
          </p:spPr>
          <p:txBody>
            <a:bodyPr wrap="square" rtlCol="0">
              <a:spAutoFit/>
            </a:bodyPr>
            <a:lstStyle/>
            <a:p>
              <a:pPr algn="ctr"/>
              <a:r>
                <a:rPr lang="en-TW" sz="1600" b="1" dirty="0">
                  <a:solidFill>
                    <a:srgbClr val="C00000"/>
                  </a:solidFill>
                  <a:latin typeface="Calibri" panose="020F0502020204030204" pitchFamily="34" charset="0"/>
                  <a:cs typeface="Calibri" panose="020F0502020204030204" pitchFamily="34" charset="0"/>
                </a:rPr>
                <a:t>Undetermined ordering rules</a:t>
              </a:r>
            </a:p>
          </p:txBody>
        </p:sp>
      </p:grpSp>
      <p:grpSp>
        <p:nvGrpSpPr>
          <p:cNvPr id="367" name="Group 366">
            <a:extLst>
              <a:ext uri="{FF2B5EF4-FFF2-40B4-BE49-F238E27FC236}">
                <a16:creationId xmlns:a16="http://schemas.microsoft.com/office/drawing/2014/main" id="{C7B36014-5223-79A4-629C-9AD7ED99D78A}"/>
              </a:ext>
            </a:extLst>
          </p:cNvPr>
          <p:cNvGrpSpPr/>
          <p:nvPr/>
        </p:nvGrpSpPr>
        <p:grpSpPr>
          <a:xfrm>
            <a:off x="7099746" y="4912059"/>
            <a:ext cx="1051550" cy="849092"/>
            <a:chOff x="6857084" y="4912059"/>
            <a:chExt cx="1051550" cy="849092"/>
          </a:xfrm>
        </p:grpSpPr>
        <p:cxnSp>
          <p:nvCxnSpPr>
            <p:cNvPr id="368" name="Elbow Connector 367">
              <a:extLst>
                <a:ext uri="{FF2B5EF4-FFF2-40B4-BE49-F238E27FC236}">
                  <a16:creationId xmlns:a16="http://schemas.microsoft.com/office/drawing/2014/main" id="{D3B7DE4A-EF5C-4EF4-E36D-54860FB2E624}"/>
                </a:ext>
              </a:extLst>
            </p:cNvPr>
            <p:cNvCxnSpPr>
              <a:cxnSpLocks/>
              <a:stCxn id="369" idx="1"/>
              <a:endCxn id="413" idx="4"/>
            </p:cNvCxnSpPr>
            <p:nvPr/>
          </p:nvCxnSpPr>
          <p:spPr>
            <a:xfrm rot="10800000">
              <a:off x="6857084" y="4912059"/>
              <a:ext cx="423218" cy="534926"/>
            </a:xfrm>
            <a:prstGeom prst="bentConnector2">
              <a:avLst/>
            </a:prstGeom>
            <a:ln w="47625" cap="rnd">
              <a:solidFill>
                <a:schemeClr val="accent6"/>
              </a:solidFill>
              <a:headEnd type="triangle"/>
              <a:tailEnd type="none" w="lg" len="med"/>
            </a:ln>
          </p:spPr>
          <p:style>
            <a:lnRef idx="1">
              <a:schemeClr val="accent1"/>
            </a:lnRef>
            <a:fillRef idx="0">
              <a:schemeClr val="accent1"/>
            </a:fillRef>
            <a:effectRef idx="0">
              <a:schemeClr val="accent1"/>
            </a:effectRef>
            <a:fontRef idx="minor">
              <a:schemeClr val="tx1"/>
            </a:fontRef>
          </p:style>
        </p:cxnSp>
        <p:pic>
          <p:nvPicPr>
            <p:cNvPr id="369" name="Graphic 368" descr="Processor with solid fill">
              <a:extLst>
                <a:ext uri="{FF2B5EF4-FFF2-40B4-BE49-F238E27FC236}">
                  <a16:creationId xmlns:a16="http://schemas.microsoft.com/office/drawing/2014/main" id="{C1DDD77D-4428-DA1B-BB52-A94AD25977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0302" y="5132819"/>
              <a:ext cx="628332" cy="628332"/>
            </a:xfrm>
            <a:prstGeom prst="rect">
              <a:avLst/>
            </a:prstGeom>
          </p:spPr>
        </p:pic>
        <p:cxnSp>
          <p:nvCxnSpPr>
            <p:cNvPr id="370" name="Straight Arrow Connector 369">
              <a:extLst>
                <a:ext uri="{FF2B5EF4-FFF2-40B4-BE49-F238E27FC236}">
                  <a16:creationId xmlns:a16="http://schemas.microsoft.com/office/drawing/2014/main" id="{32EBFF64-B671-CDD0-B52B-DA8FD02DD234}"/>
                </a:ext>
              </a:extLst>
            </p:cNvPr>
            <p:cNvCxnSpPr>
              <a:cxnSpLocks noChangeAspect="1"/>
              <a:stCxn id="369" idx="0"/>
              <a:endCxn id="414" idx="4"/>
            </p:cNvCxnSpPr>
            <p:nvPr/>
          </p:nvCxnSpPr>
          <p:spPr>
            <a:xfrm flipV="1">
              <a:off x="7594468" y="4912059"/>
              <a:ext cx="372" cy="220760"/>
            </a:xfrm>
            <a:prstGeom prst="straightConnector1">
              <a:avLst/>
            </a:prstGeom>
            <a:ln w="47625">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371" name="TextBox 370">
            <a:extLst>
              <a:ext uri="{FF2B5EF4-FFF2-40B4-BE49-F238E27FC236}">
                <a16:creationId xmlns:a16="http://schemas.microsoft.com/office/drawing/2014/main" id="{35500167-4E8A-B0AF-14D6-B088248F9CD4}"/>
              </a:ext>
            </a:extLst>
          </p:cNvPr>
          <p:cNvSpPr txBox="1"/>
          <p:nvPr/>
        </p:nvSpPr>
        <p:spPr>
          <a:xfrm>
            <a:off x="8327114" y="5294204"/>
            <a:ext cx="184731" cy="369332"/>
          </a:xfrm>
          <a:prstGeom prst="rect">
            <a:avLst/>
          </a:prstGeom>
          <a:noFill/>
        </p:spPr>
        <p:txBody>
          <a:bodyPr wrap="none" rtlCol="0">
            <a:spAutoFit/>
          </a:bodyPr>
          <a:lstStyle/>
          <a:p>
            <a:endParaRPr lang="en-TW"/>
          </a:p>
        </p:txBody>
      </p:sp>
      <p:sp>
        <p:nvSpPr>
          <p:cNvPr id="409" name="Rounded Rectangular Callout 408">
            <a:extLst>
              <a:ext uri="{FF2B5EF4-FFF2-40B4-BE49-F238E27FC236}">
                <a16:creationId xmlns:a16="http://schemas.microsoft.com/office/drawing/2014/main" id="{8A4AD011-A98D-A5C8-9F0A-D6BFBC018FC2}"/>
              </a:ext>
            </a:extLst>
          </p:cNvPr>
          <p:cNvSpPr/>
          <p:nvPr/>
        </p:nvSpPr>
        <p:spPr>
          <a:xfrm>
            <a:off x="13846172" y="832352"/>
            <a:ext cx="2318537" cy="846903"/>
          </a:xfrm>
          <a:prstGeom prst="wedgeRoundRectCallout">
            <a:avLst>
              <a:gd name="adj1" fmla="val -58241"/>
              <a:gd name="adj2" fmla="val 57471"/>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dirty="0">
                <a:latin typeface="Calibri" panose="020F0502020204030204" pitchFamily="34" charset="0"/>
                <a:cs typeface="Calibri" panose="020F0502020204030204" pitchFamily="34" charset="0"/>
              </a:rPr>
              <a:t>Acyclic</a:t>
            </a:r>
            <a:r>
              <a:rPr lang="en-US" altLang="zh-TW"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Observable execution</a:t>
            </a:r>
            <a:endParaRPr lang="en-US" altLang="zh-TW" sz="2000" dirty="0">
              <a:latin typeface="Calibri" panose="020F0502020204030204" pitchFamily="34" charset="0"/>
              <a:cs typeface="Calibri" panose="020F0502020204030204" pitchFamily="34" charset="0"/>
            </a:endParaRPr>
          </a:p>
        </p:txBody>
      </p:sp>
      <p:grpSp>
        <p:nvGrpSpPr>
          <p:cNvPr id="410" name="Group 409">
            <a:extLst>
              <a:ext uri="{FF2B5EF4-FFF2-40B4-BE49-F238E27FC236}">
                <a16:creationId xmlns:a16="http://schemas.microsoft.com/office/drawing/2014/main" id="{12250080-1429-C83C-69CE-0CE5FEB79E54}"/>
              </a:ext>
            </a:extLst>
          </p:cNvPr>
          <p:cNvGrpSpPr/>
          <p:nvPr/>
        </p:nvGrpSpPr>
        <p:grpSpPr>
          <a:xfrm>
            <a:off x="6941495" y="4596929"/>
            <a:ext cx="1054258" cy="315130"/>
            <a:chOff x="7532959" y="4530538"/>
            <a:chExt cx="1054258" cy="315130"/>
          </a:xfrm>
        </p:grpSpPr>
        <p:grpSp>
          <p:nvGrpSpPr>
            <p:cNvPr id="411" name="Group 410">
              <a:extLst>
                <a:ext uri="{FF2B5EF4-FFF2-40B4-BE49-F238E27FC236}">
                  <a16:creationId xmlns:a16="http://schemas.microsoft.com/office/drawing/2014/main" id="{B165231E-87F6-6CD1-BCD4-E090868D5AB2}"/>
                </a:ext>
              </a:extLst>
            </p:cNvPr>
            <p:cNvGrpSpPr/>
            <p:nvPr/>
          </p:nvGrpSpPr>
          <p:grpSpPr>
            <a:xfrm>
              <a:off x="7532959" y="4530538"/>
              <a:ext cx="1054258" cy="315130"/>
              <a:chOff x="7532959" y="4530538"/>
              <a:chExt cx="1054258" cy="315130"/>
            </a:xfrm>
          </p:grpSpPr>
          <p:sp>
            <p:nvSpPr>
              <p:cNvPr id="413" name="Oval 412">
                <a:extLst>
                  <a:ext uri="{FF2B5EF4-FFF2-40B4-BE49-F238E27FC236}">
                    <a16:creationId xmlns:a16="http://schemas.microsoft.com/office/drawing/2014/main" id="{34765B0C-78C4-8F5D-64BB-E652C037361D}"/>
                  </a:ext>
                </a:extLst>
              </p:cNvPr>
              <p:cNvSpPr>
                <a:spLocks noChangeAspect="1"/>
              </p:cNvSpPr>
              <p:nvPr/>
            </p:nvSpPr>
            <p:spPr>
              <a:xfrm>
                <a:off x="7532959" y="4530538"/>
                <a:ext cx="316502" cy="315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414" name="Oval 413">
                <a:extLst>
                  <a:ext uri="{FF2B5EF4-FFF2-40B4-BE49-F238E27FC236}">
                    <a16:creationId xmlns:a16="http://schemas.microsoft.com/office/drawing/2014/main" id="{263E9EC0-59D6-8730-50AE-3037EB568EC3}"/>
                  </a:ext>
                </a:extLst>
              </p:cNvPr>
              <p:cNvSpPr>
                <a:spLocks noChangeAspect="1"/>
              </p:cNvSpPr>
              <p:nvPr/>
            </p:nvSpPr>
            <p:spPr>
              <a:xfrm>
                <a:off x="8270715" y="4530538"/>
                <a:ext cx="316502" cy="315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grpSp>
        <p:cxnSp>
          <p:nvCxnSpPr>
            <p:cNvPr id="412" name="Straight Arrow Connector 411">
              <a:extLst>
                <a:ext uri="{FF2B5EF4-FFF2-40B4-BE49-F238E27FC236}">
                  <a16:creationId xmlns:a16="http://schemas.microsoft.com/office/drawing/2014/main" id="{4E7FB1D3-E1C7-7FA9-9893-D1B388E14140}"/>
                </a:ext>
              </a:extLst>
            </p:cNvPr>
            <p:cNvCxnSpPr>
              <a:cxnSpLocks noChangeAspect="1"/>
            </p:cNvCxnSpPr>
            <p:nvPr/>
          </p:nvCxnSpPr>
          <p:spPr>
            <a:xfrm>
              <a:off x="7857587" y="4684841"/>
              <a:ext cx="421254" cy="0"/>
            </a:xfrm>
            <a:prstGeom prst="straightConnector1">
              <a:avLst/>
            </a:prstGeom>
            <a:ln w="31750">
              <a:solidFill>
                <a:srgbClr val="C0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grpSp>
      <p:sp>
        <p:nvSpPr>
          <p:cNvPr id="415" name="Slide Number Placeholder 7">
            <a:extLst>
              <a:ext uri="{FF2B5EF4-FFF2-40B4-BE49-F238E27FC236}">
                <a16:creationId xmlns:a16="http://schemas.microsoft.com/office/drawing/2014/main" id="{8F68F59C-AF93-614D-A2C5-A618A42D32F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6D1076-08C5-B746-80BB-11C7C595E7F3}" type="slidenum">
              <a:rPr lang="en-US" smtClean="0"/>
              <a:pPr/>
              <a:t>19</a:t>
            </a:fld>
            <a:endParaRPr lang="en-US" dirty="0"/>
          </a:p>
        </p:txBody>
      </p:sp>
      <p:sp>
        <p:nvSpPr>
          <p:cNvPr id="444" name="Content Placeholder 2">
            <a:extLst>
              <a:ext uri="{FF2B5EF4-FFF2-40B4-BE49-F238E27FC236}">
                <a16:creationId xmlns:a16="http://schemas.microsoft.com/office/drawing/2014/main" id="{482B0AEA-96D5-7C97-E887-E20AE1D7DCE0}"/>
              </a:ext>
            </a:extLst>
          </p:cNvPr>
          <p:cNvSpPr>
            <a:spLocks noGrp="1"/>
          </p:cNvSpPr>
          <p:nvPr>
            <p:ph idx="1"/>
          </p:nvPr>
        </p:nvSpPr>
        <p:spPr>
          <a:xfrm>
            <a:off x="416546" y="1373238"/>
            <a:ext cx="6005880" cy="1301849"/>
          </a:xfrm>
        </p:spPr>
        <p:txBody>
          <a:bodyPr>
            <a:noAutofit/>
          </a:bodyPr>
          <a:lstStyle/>
          <a:p>
            <a:pPr>
              <a:lnSpc>
                <a:spcPct val="120000"/>
              </a:lnSpc>
            </a:pPr>
            <a:r>
              <a:rPr lang="en-TW" sz="2200" dirty="0"/>
              <a:t>Tracy et al. [1] (Collaborators at UVA): Automated generation of runtime monitor given formula expressed in linear temporal logic </a:t>
            </a:r>
          </a:p>
          <a:p>
            <a:pPr lvl="1">
              <a:lnSpc>
                <a:spcPct val="120000"/>
              </a:lnSpc>
            </a:pPr>
            <a:r>
              <a:rPr lang="en-TW" sz="2000" dirty="0"/>
              <a:t>Monitor has </a:t>
            </a:r>
            <a:r>
              <a:rPr lang="en-TW" sz="2000" dirty="0">
                <a:solidFill>
                  <a:srgbClr val="B362AC"/>
                </a:solidFill>
              </a:rPr>
              <a:t>low overhead </a:t>
            </a:r>
            <a:r>
              <a:rPr lang="en-TW" sz="2000" dirty="0"/>
              <a:t>in power/area</a:t>
            </a:r>
          </a:p>
          <a:p>
            <a:pPr lvl="1">
              <a:lnSpc>
                <a:spcPct val="120000"/>
              </a:lnSpc>
            </a:pPr>
            <a:r>
              <a:rPr lang="en-TW" sz="2000" dirty="0"/>
              <a:t>Preliminary result: Average 6.6 flip-flop bits per ordering relation</a:t>
            </a:r>
            <a:endParaRPr lang="en-TW" sz="2200" dirty="0"/>
          </a:p>
          <a:p>
            <a:pPr>
              <a:lnSpc>
                <a:spcPct val="120000"/>
              </a:lnSpc>
            </a:pPr>
            <a:endParaRPr lang="en-TW" sz="2200" dirty="0"/>
          </a:p>
          <a:p>
            <a:pPr>
              <a:lnSpc>
                <a:spcPct val="120000"/>
              </a:lnSpc>
            </a:pPr>
            <a:endParaRPr lang="en-TW" sz="2200" dirty="0"/>
          </a:p>
          <a:p>
            <a:pPr>
              <a:lnSpc>
                <a:spcPct val="120000"/>
              </a:lnSpc>
            </a:pPr>
            <a:endParaRPr lang="en-TW" sz="2200" dirty="0"/>
          </a:p>
          <a:p>
            <a:pPr marL="0" indent="0">
              <a:lnSpc>
                <a:spcPct val="120000"/>
              </a:lnSpc>
              <a:buNone/>
            </a:pPr>
            <a:endParaRPr lang="en-TW" sz="2000" dirty="0"/>
          </a:p>
          <a:p>
            <a:pPr marL="0" indent="0">
              <a:lnSpc>
                <a:spcPct val="120000"/>
              </a:lnSpc>
              <a:buNone/>
            </a:pPr>
            <a:r>
              <a:rPr lang="en-US" sz="2000" dirty="0"/>
              <a:t>[1] Tracy et al. “Runtime verification on FPGAs with </a:t>
            </a:r>
            <a:r>
              <a:rPr lang="en-US" sz="2000" dirty="0" err="1"/>
              <a:t>ltlf</a:t>
            </a:r>
            <a:r>
              <a:rPr lang="en-US" sz="2000" dirty="0"/>
              <a:t> specifications”. FMCAD 2020.</a:t>
            </a:r>
            <a:endParaRPr lang="en-TW" sz="2200" dirty="0"/>
          </a:p>
        </p:txBody>
      </p:sp>
      <p:sp>
        <p:nvSpPr>
          <p:cNvPr id="445" name="Rectangle 444">
            <a:extLst>
              <a:ext uri="{FF2B5EF4-FFF2-40B4-BE49-F238E27FC236}">
                <a16:creationId xmlns:a16="http://schemas.microsoft.com/office/drawing/2014/main" id="{59B4CE50-FBEC-36E5-A898-679334D34931}"/>
              </a:ext>
            </a:extLst>
          </p:cNvPr>
          <p:cNvSpPr/>
          <p:nvPr/>
        </p:nvSpPr>
        <p:spPr>
          <a:xfrm>
            <a:off x="9277809" y="4326592"/>
            <a:ext cx="1111275" cy="922591"/>
          </a:xfrm>
          <a:prstGeom prst="rect">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W" dirty="0">
                <a:solidFill>
                  <a:schemeClr val="tx1"/>
                </a:solidFill>
              </a:rPr>
              <a:t>state transition logics</a:t>
            </a:r>
          </a:p>
        </p:txBody>
      </p:sp>
      <p:sp>
        <p:nvSpPr>
          <p:cNvPr id="446" name="Rectangle 445">
            <a:extLst>
              <a:ext uri="{FF2B5EF4-FFF2-40B4-BE49-F238E27FC236}">
                <a16:creationId xmlns:a16="http://schemas.microsoft.com/office/drawing/2014/main" id="{CA885E3C-65D5-5B37-39DD-1CD20031D6CB}"/>
              </a:ext>
            </a:extLst>
          </p:cNvPr>
          <p:cNvSpPr/>
          <p:nvPr/>
        </p:nvSpPr>
        <p:spPr>
          <a:xfrm>
            <a:off x="8994635" y="5792297"/>
            <a:ext cx="1111275" cy="332184"/>
          </a:xfrm>
          <a:prstGeom prst="rect">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W" dirty="0">
                <a:solidFill>
                  <a:schemeClr val="tx1"/>
                </a:solidFill>
              </a:rPr>
              <a:t>state bit</a:t>
            </a:r>
          </a:p>
        </p:txBody>
      </p:sp>
      <p:sp>
        <p:nvSpPr>
          <p:cNvPr id="447" name="Rectangle 446">
            <a:extLst>
              <a:ext uri="{FF2B5EF4-FFF2-40B4-BE49-F238E27FC236}">
                <a16:creationId xmlns:a16="http://schemas.microsoft.com/office/drawing/2014/main" id="{4A99D531-4C8D-BBDC-10CD-53D4DBE7DAC5}"/>
              </a:ext>
            </a:extLst>
          </p:cNvPr>
          <p:cNvSpPr/>
          <p:nvPr/>
        </p:nvSpPr>
        <p:spPr>
          <a:xfrm>
            <a:off x="10795869" y="4356878"/>
            <a:ext cx="817386" cy="771930"/>
          </a:xfrm>
          <a:prstGeom prst="rect">
            <a:avLst/>
          </a:prstGeom>
          <a:solidFill>
            <a:schemeClr val="bg1"/>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TW" dirty="0">
                <a:solidFill>
                  <a:schemeClr val="tx1"/>
                </a:solidFill>
              </a:rPr>
              <a:t>report logic</a:t>
            </a:r>
          </a:p>
        </p:txBody>
      </p:sp>
      <p:cxnSp>
        <p:nvCxnSpPr>
          <p:cNvPr id="448" name="Straight Arrow Connector 447">
            <a:extLst>
              <a:ext uri="{FF2B5EF4-FFF2-40B4-BE49-F238E27FC236}">
                <a16:creationId xmlns:a16="http://schemas.microsoft.com/office/drawing/2014/main" id="{19C6F247-2498-D065-C4F0-8E91AFBCC424}"/>
              </a:ext>
            </a:extLst>
          </p:cNvPr>
          <p:cNvCxnSpPr>
            <a:cxnSpLocks/>
          </p:cNvCxnSpPr>
          <p:nvPr/>
        </p:nvCxnSpPr>
        <p:spPr>
          <a:xfrm>
            <a:off x="10398894" y="4597037"/>
            <a:ext cx="396975"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51" name="Straight Arrow Connector 450">
            <a:extLst>
              <a:ext uri="{FF2B5EF4-FFF2-40B4-BE49-F238E27FC236}">
                <a16:creationId xmlns:a16="http://schemas.microsoft.com/office/drawing/2014/main" id="{071BE5B8-3D1E-BFF7-D231-21D0B450E01C}"/>
              </a:ext>
            </a:extLst>
          </p:cNvPr>
          <p:cNvCxnSpPr>
            <a:cxnSpLocks/>
          </p:cNvCxnSpPr>
          <p:nvPr/>
        </p:nvCxnSpPr>
        <p:spPr>
          <a:xfrm>
            <a:off x="10389718" y="4799062"/>
            <a:ext cx="396975"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54" name="TextBox 453">
            <a:extLst>
              <a:ext uri="{FF2B5EF4-FFF2-40B4-BE49-F238E27FC236}">
                <a16:creationId xmlns:a16="http://schemas.microsoft.com/office/drawing/2014/main" id="{E9EE638D-B1AE-3B80-424B-F58002217836}"/>
              </a:ext>
            </a:extLst>
          </p:cNvPr>
          <p:cNvSpPr txBox="1"/>
          <p:nvPr/>
        </p:nvSpPr>
        <p:spPr>
          <a:xfrm>
            <a:off x="416546" y="3815251"/>
            <a:ext cx="5678353" cy="877804"/>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TW" sz="2200" dirty="0"/>
              <a:t>Monitoring </a:t>
            </a:r>
            <a:r>
              <a:rPr lang="en-TW" sz="2200" dirty="0">
                <a:solidFill>
                  <a:srgbClr val="B362AC"/>
                </a:solidFill>
              </a:rPr>
              <a:t>localized events </a:t>
            </a:r>
            <a:r>
              <a:rPr lang="en-TW" sz="2200" dirty="0">
                <a:sym typeface="Wingdings" pitchFamily="2" charset="2"/>
              </a:rPr>
              <a:t> low overhead in wiring for events monitoring</a:t>
            </a:r>
            <a:endParaRPr lang="en-TW" sz="2200" dirty="0"/>
          </a:p>
        </p:txBody>
      </p:sp>
      <p:grpSp>
        <p:nvGrpSpPr>
          <p:cNvPr id="551" name="Group 550">
            <a:extLst>
              <a:ext uri="{FF2B5EF4-FFF2-40B4-BE49-F238E27FC236}">
                <a16:creationId xmlns:a16="http://schemas.microsoft.com/office/drawing/2014/main" id="{E4363E66-27E6-B72D-E1B6-EDE0E5672147}"/>
              </a:ext>
            </a:extLst>
          </p:cNvPr>
          <p:cNvGrpSpPr/>
          <p:nvPr/>
        </p:nvGrpSpPr>
        <p:grpSpPr>
          <a:xfrm>
            <a:off x="9573514" y="897249"/>
            <a:ext cx="2406022" cy="3418875"/>
            <a:chOff x="9550273" y="1506247"/>
            <a:chExt cx="2406022" cy="3418875"/>
          </a:xfrm>
        </p:grpSpPr>
        <p:sp>
          <p:nvSpPr>
            <p:cNvPr id="475" name="Rectangle 474">
              <a:extLst>
                <a:ext uri="{FF2B5EF4-FFF2-40B4-BE49-F238E27FC236}">
                  <a16:creationId xmlns:a16="http://schemas.microsoft.com/office/drawing/2014/main" id="{2C01247B-B1A9-B441-F29D-336426BD1F9B}"/>
                </a:ext>
              </a:extLst>
            </p:cNvPr>
            <p:cNvSpPr/>
            <p:nvPr/>
          </p:nvSpPr>
          <p:spPr>
            <a:xfrm>
              <a:off x="9550273" y="1506247"/>
              <a:ext cx="921104" cy="780203"/>
            </a:xfrm>
            <a:prstGeom prst="rect">
              <a:avLst/>
            </a:prstGeom>
            <a:solidFill>
              <a:schemeClr val="bg1"/>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108000" rIns="0" bIns="0" rtlCol="0" anchor="t"/>
            <a:lstStyle/>
            <a:p>
              <a:pPr algn="ctr"/>
              <a:r>
                <a:rPr lang="en-TW" sz="2000" dirty="0">
                  <a:solidFill>
                    <a:schemeClr val="tx1"/>
                  </a:solidFill>
                  <a:latin typeface="Consolas" panose="020B0609020204030204" pitchFamily="49" charset="0"/>
                  <a:cs typeface="Consolas" panose="020B0609020204030204" pitchFamily="49" charset="0"/>
                </a:rPr>
                <a:t>C1</a:t>
              </a:r>
            </a:p>
          </p:txBody>
        </p:sp>
        <p:sp>
          <p:nvSpPr>
            <p:cNvPr id="458" name="Rounded Rectangle 457">
              <a:extLst>
                <a:ext uri="{FF2B5EF4-FFF2-40B4-BE49-F238E27FC236}">
                  <a16:creationId xmlns:a16="http://schemas.microsoft.com/office/drawing/2014/main" id="{01026A53-655C-3138-3661-C067C2629B34}"/>
                </a:ext>
              </a:extLst>
            </p:cNvPr>
            <p:cNvSpPr/>
            <p:nvPr/>
          </p:nvSpPr>
          <p:spPr>
            <a:xfrm>
              <a:off x="10347168" y="2570076"/>
              <a:ext cx="840355" cy="300420"/>
            </a:xfrm>
            <a:prstGeom prst="roundRect">
              <a:avLst>
                <a:gd name="adj" fmla="val 0"/>
              </a:avLst>
            </a:prstGeom>
            <a:solidFill>
              <a:schemeClr val="bg1"/>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a:solidFill>
                    <a:schemeClr val="tx1"/>
                  </a:solidFill>
                  <a:latin typeface="Consolas" panose="020B0609020204030204" pitchFamily="49" charset="0"/>
                  <a:cs typeface="Consolas" panose="020B0609020204030204" pitchFamily="49" charset="0"/>
                </a:rPr>
                <a:t>mem</a:t>
              </a:r>
            </a:p>
          </p:txBody>
        </p:sp>
        <p:sp>
          <p:nvSpPr>
            <p:cNvPr id="474" name="Rectangle 473">
              <a:extLst>
                <a:ext uri="{FF2B5EF4-FFF2-40B4-BE49-F238E27FC236}">
                  <a16:creationId xmlns:a16="http://schemas.microsoft.com/office/drawing/2014/main" id="{E5FEAAE1-BA89-F459-9E15-FBA839103D5E}"/>
                </a:ext>
              </a:extLst>
            </p:cNvPr>
            <p:cNvSpPr/>
            <p:nvPr/>
          </p:nvSpPr>
          <p:spPr>
            <a:xfrm>
              <a:off x="9773976" y="1946673"/>
              <a:ext cx="473697" cy="294822"/>
            </a:xfrm>
            <a:prstGeom prst="rect">
              <a:avLst/>
            </a:prstGeom>
            <a:solidFill>
              <a:schemeClr val="bg1"/>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2000" dirty="0">
                  <a:solidFill>
                    <a:schemeClr val="tx1"/>
                  </a:solidFill>
                  <a:latin typeface="Consolas" panose="020B0609020204030204" pitchFamily="49" charset="0"/>
                  <a:cs typeface="Consolas" panose="020B0609020204030204" pitchFamily="49" charset="0"/>
                </a:rPr>
                <a:t>EX</a:t>
              </a:r>
            </a:p>
          </p:txBody>
        </p:sp>
        <p:sp>
          <p:nvSpPr>
            <p:cNvPr id="488" name="Rectangle 487">
              <a:extLst>
                <a:ext uri="{FF2B5EF4-FFF2-40B4-BE49-F238E27FC236}">
                  <a16:creationId xmlns:a16="http://schemas.microsoft.com/office/drawing/2014/main" id="{C9F2A5B8-DF61-F571-AD77-9FB06B1417EC}"/>
                </a:ext>
              </a:extLst>
            </p:cNvPr>
            <p:cNvSpPr/>
            <p:nvPr/>
          </p:nvSpPr>
          <p:spPr>
            <a:xfrm>
              <a:off x="11035191" y="1509177"/>
              <a:ext cx="921104" cy="780203"/>
            </a:xfrm>
            <a:prstGeom prst="rect">
              <a:avLst/>
            </a:prstGeom>
            <a:solidFill>
              <a:schemeClr val="bg1"/>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108000" rIns="0" bIns="0" rtlCol="0" anchor="t"/>
            <a:lstStyle/>
            <a:p>
              <a:pPr algn="ctr"/>
              <a:r>
                <a:rPr lang="en-TW" sz="2000" dirty="0">
                  <a:solidFill>
                    <a:schemeClr val="tx1"/>
                  </a:solidFill>
                  <a:latin typeface="Consolas" panose="020B0609020204030204" pitchFamily="49" charset="0"/>
                  <a:cs typeface="Consolas" panose="020B0609020204030204" pitchFamily="49" charset="0"/>
                </a:rPr>
                <a:t>C3</a:t>
              </a:r>
            </a:p>
          </p:txBody>
        </p:sp>
        <p:sp>
          <p:nvSpPr>
            <p:cNvPr id="489" name="Rectangle 488">
              <a:extLst>
                <a:ext uri="{FF2B5EF4-FFF2-40B4-BE49-F238E27FC236}">
                  <a16:creationId xmlns:a16="http://schemas.microsoft.com/office/drawing/2014/main" id="{FC434777-2548-6116-6F78-06F4C777D9EA}"/>
                </a:ext>
              </a:extLst>
            </p:cNvPr>
            <p:cNvSpPr/>
            <p:nvPr/>
          </p:nvSpPr>
          <p:spPr>
            <a:xfrm>
              <a:off x="11241093" y="1955313"/>
              <a:ext cx="507149" cy="294822"/>
            </a:xfrm>
            <a:prstGeom prst="rect">
              <a:avLst/>
            </a:prstGeom>
            <a:solidFill>
              <a:schemeClr val="bg1"/>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2000" dirty="0">
                  <a:solidFill>
                    <a:schemeClr val="tx1"/>
                  </a:solidFill>
                  <a:latin typeface="Consolas" panose="020B0609020204030204" pitchFamily="49" charset="0"/>
                  <a:cs typeface="Consolas" panose="020B0609020204030204" pitchFamily="49" charset="0"/>
                </a:rPr>
                <a:t>EX</a:t>
              </a:r>
            </a:p>
          </p:txBody>
        </p:sp>
        <p:sp>
          <p:nvSpPr>
            <p:cNvPr id="490" name="TextBox 489">
              <a:extLst>
                <a:ext uri="{FF2B5EF4-FFF2-40B4-BE49-F238E27FC236}">
                  <a16:creationId xmlns:a16="http://schemas.microsoft.com/office/drawing/2014/main" id="{9CB021A2-4015-166C-6D40-936D20A0CF34}"/>
                </a:ext>
              </a:extLst>
            </p:cNvPr>
            <p:cNvSpPr txBox="1"/>
            <p:nvPr/>
          </p:nvSpPr>
          <p:spPr>
            <a:xfrm>
              <a:off x="10566479" y="1778259"/>
              <a:ext cx="458780" cy="523220"/>
            </a:xfrm>
            <a:prstGeom prst="rect">
              <a:avLst/>
            </a:prstGeom>
            <a:noFill/>
          </p:spPr>
          <p:txBody>
            <a:bodyPr wrap="none" rtlCol="0">
              <a:spAutoFit/>
            </a:bodyPr>
            <a:lstStyle/>
            <a:p>
              <a:r>
                <a:rPr lang="en-TW" sz="2800" dirty="0"/>
                <a:t>...</a:t>
              </a:r>
            </a:p>
          </p:txBody>
        </p:sp>
        <p:cxnSp>
          <p:nvCxnSpPr>
            <p:cNvPr id="495" name="Elbow Connector 494">
              <a:extLst>
                <a:ext uri="{FF2B5EF4-FFF2-40B4-BE49-F238E27FC236}">
                  <a16:creationId xmlns:a16="http://schemas.microsoft.com/office/drawing/2014/main" id="{A9CDA132-458B-21E2-D565-93F2BE31FC35}"/>
                </a:ext>
              </a:extLst>
            </p:cNvPr>
            <p:cNvCxnSpPr>
              <a:cxnSpLocks/>
              <a:stCxn id="488" idx="2"/>
              <a:endCxn id="458" idx="0"/>
            </p:cNvCxnSpPr>
            <p:nvPr/>
          </p:nvCxnSpPr>
          <p:spPr>
            <a:xfrm rot="5400000">
              <a:off x="10991197" y="2065530"/>
              <a:ext cx="280696" cy="728397"/>
            </a:xfrm>
            <a:prstGeom prst="bentConnector3">
              <a:avLst>
                <a:gd name="adj1" fmla="val 50000"/>
              </a:avLst>
            </a:prstGeom>
            <a:ln w="25400" cap="rnd">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498" name="Elbow Connector 497">
              <a:extLst>
                <a:ext uri="{FF2B5EF4-FFF2-40B4-BE49-F238E27FC236}">
                  <a16:creationId xmlns:a16="http://schemas.microsoft.com/office/drawing/2014/main" id="{FC047624-C5A7-9B87-32E0-9E3A3ABF51E4}"/>
                </a:ext>
              </a:extLst>
            </p:cNvPr>
            <p:cNvCxnSpPr>
              <a:cxnSpLocks/>
              <a:stCxn id="475" idx="2"/>
              <a:endCxn id="458" idx="0"/>
            </p:cNvCxnSpPr>
            <p:nvPr/>
          </p:nvCxnSpPr>
          <p:spPr>
            <a:xfrm rot="16200000" flipH="1">
              <a:off x="10247272" y="2050002"/>
              <a:ext cx="283626" cy="756521"/>
            </a:xfrm>
            <a:prstGeom prst="bentConnector3">
              <a:avLst>
                <a:gd name="adj1" fmla="val 50000"/>
              </a:avLst>
            </a:prstGeom>
            <a:ln w="25400" cap="rnd">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504" name="Elbow Connector 503">
              <a:extLst>
                <a:ext uri="{FF2B5EF4-FFF2-40B4-BE49-F238E27FC236}">
                  <a16:creationId xmlns:a16="http://schemas.microsoft.com/office/drawing/2014/main" id="{65B9ADAF-DFC7-EB50-DC2F-D9BF08672AC7}"/>
                </a:ext>
              </a:extLst>
            </p:cNvPr>
            <p:cNvCxnSpPr>
              <a:cxnSpLocks/>
              <a:endCxn id="474" idx="1"/>
            </p:cNvCxnSpPr>
            <p:nvPr/>
          </p:nvCxnSpPr>
          <p:spPr>
            <a:xfrm rot="5400000" flipH="1" flipV="1">
              <a:off x="8296087" y="3447232"/>
              <a:ext cx="2831037" cy="124742"/>
            </a:xfrm>
            <a:prstGeom prst="bentConnector2">
              <a:avLst/>
            </a:prstGeom>
            <a:ln w="47625" cap="rnd">
              <a:solidFill>
                <a:schemeClr val="accent6"/>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507" name="Elbow Connector 506">
              <a:extLst>
                <a:ext uri="{FF2B5EF4-FFF2-40B4-BE49-F238E27FC236}">
                  <a16:creationId xmlns:a16="http://schemas.microsoft.com/office/drawing/2014/main" id="{4F707A54-DD16-A0F4-A18D-393140D67D92}"/>
                </a:ext>
              </a:extLst>
            </p:cNvPr>
            <p:cNvCxnSpPr>
              <a:cxnSpLocks/>
              <a:endCxn id="489" idx="3"/>
            </p:cNvCxnSpPr>
            <p:nvPr/>
          </p:nvCxnSpPr>
          <p:spPr>
            <a:xfrm rot="5400000" flipH="1" flipV="1">
              <a:off x="9595036" y="2771916"/>
              <a:ext cx="2822397" cy="1484015"/>
            </a:xfrm>
            <a:prstGeom prst="bentConnector4">
              <a:avLst>
                <a:gd name="adj1" fmla="val 69258"/>
                <a:gd name="adj2" fmla="val 115404"/>
              </a:avLst>
            </a:prstGeom>
            <a:ln w="47625" cap="rnd">
              <a:solidFill>
                <a:schemeClr val="accent6"/>
              </a:solidFill>
              <a:headEnd type="triangle"/>
              <a:tailEnd type="none" w="lg" len="med"/>
            </a:ln>
          </p:spPr>
          <p:style>
            <a:lnRef idx="1">
              <a:schemeClr val="accent1"/>
            </a:lnRef>
            <a:fillRef idx="0">
              <a:schemeClr val="accent1"/>
            </a:fillRef>
            <a:effectRef idx="0">
              <a:schemeClr val="accent1"/>
            </a:effectRef>
            <a:fontRef idx="minor">
              <a:schemeClr val="tx1"/>
            </a:fontRef>
          </p:style>
        </p:cxnSp>
      </p:grpSp>
      <p:grpSp>
        <p:nvGrpSpPr>
          <p:cNvPr id="552" name="Group 551">
            <a:extLst>
              <a:ext uri="{FF2B5EF4-FFF2-40B4-BE49-F238E27FC236}">
                <a16:creationId xmlns:a16="http://schemas.microsoft.com/office/drawing/2014/main" id="{3C0716AC-0E05-35F5-7440-A7074279476F}"/>
              </a:ext>
            </a:extLst>
          </p:cNvPr>
          <p:cNvGrpSpPr/>
          <p:nvPr/>
        </p:nvGrpSpPr>
        <p:grpSpPr>
          <a:xfrm>
            <a:off x="8392356" y="4160923"/>
            <a:ext cx="908710" cy="967885"/>
            <a:chOff x="8392356" y="4160923"/>
            <a:chExt cx="908710" cy="967885"/>
          </a:xfrm>
        </p:grpSpPr>
        <p:cxnSp>
          <p:nvCxnSpPr>
            <p:cNvPr id="513" name="Straight Arrow Connector 512">
              <a:extLst>
                <a:ext uri="{FF2B5EF4-FFF2-40B4-BE49-F238E27FC236}">
                  <a16:creationId xmlns:a16="http://schemas.microsoft.com/office/drawing/2014/main" id="{5B4FADED-8539-E220-079F-C4FE9FB00D9C}"/>
                </a:ext>
              </a:extLst>
            </p:cNvPr>
            <p:cNvCxnSpPr>
              <a:cxnSpLocks noChangeAspect="1"/>
            </p:cNvCxnSpPr>
            <p:nvPr/>
          </p:nvCxnSpPr>
          <p:spPr>
            <a:xfrm>
              <a:off x="8571031" y="4594253"/>
              <a:ext cx="706778" cy="0"/>
            </a:xfrm>
            <a:prstGeom prst="straightConnector1">
              <a:avLst/>
            </a:prstGeom>
            <a:ln w="31750">
              <a:solidFill>
                <a:schemeClr val="accent6"/>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515" name="TextBox 514">
              <a:extLst>
                <a:ext uri="{FF2B5EF4-FFF2-40B4-BE49-F238E27FC236}">
                  <a16:creationId xmlns:a16="http://schemas.microsoft.com/office/drawing/2014/main" id="{967B2FFB-858B-27AC-32F7-7026A13EDCB9}"/>
                </a:ext>
              </a:extLst>
            </p:cNvPr>
            <p:cNvSpPr txBox="1"/>
            <p:nvPr/>
          </p:nvSpPr>
          <p:spPr>
            <a:xfrm>
              <a:off x="8402166" y="4160923"/>
              <a:ext cx="898900" cy="369332"/>
            </a:xfrm>
            <a:prstGeom prst="rect">
              <a:avLst/>
            </a:prstGeom>
            <a:noFill/>
          </p:spPr>
          <p:txBody>
            <a:bodyPr wrap="none" rtlCol="0">
              <a:spAutoFit/>
            </a:bodyPr>
            <a:lstStyle/>
            <a:p>
              <a:r>
                <a:rPr lang="en-TW" dirty="0"/>
                <a:t>event A</a:t>
              </a:r>
            </a:p>
          </p:txBody>
        </p:sp>
        <p:cxnSp>
          <p:nvCxnSpPr>
            <p:cNvPr id="518" name="Straight Arrow Connector 517">
              <a:extLst>
                <a:ext uri="{FF2B5EF4-FFF2-40B4-BE49-F238E27FC236}">
                  <a16:creationId xmlns:a16="http://schemas.microsoft.com/office/drawing/2014/main" id="{FD30991A-FAED-45D1-14C1-E64515DBFA80}"/>
                </a:ext>
              </a:extLst>
            </p:cNvPr>
            <p:cNvCxnSpPr>
              <a:cxnSpLocks noChangeAspect="1"/>
            </p:cNvCxnSpPr>
            <p:nvPr/>
          </p:nvCxnSpPr>
          <p:spPr>
            <a:xfrm>
              <a:off x="8563892" y="5128808"/>
              <a:ext cx="706778" cy="0"/>
            </a:xfrm>
            <a:prstGeom prst="straightConnector1">
              <a:avLst/>
            </a:prstGeom>
            <a:ln w="31750">
              <a:solidFill>
                <a:schemeClr val="accent6"/>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519" name="TextBox 518">
              <a:extLst>
                <a:ext uri="{FF2B5EF4-FFF2-40B4-BE49-F238E27FC236}">
                  <a16:creationId xmlns:a16="http://schemas.microsoft.com/office/drawing/2014/main" id="{635A45D9-39EA-3F03-D205-5BC06AD7932B}"/>
                </a:ext>
              </a:extLst>
            </p:cNvPr>
            <p:cNvSpPr txBox="1"/>
            <p:nvPr/>
          </p:nvSpPr>
          <p:spPr>
            <a:xfrm>
              <a:off x="8392356" y="4737432"/>
              <a:ext cx="890885" cy="369332"/>
            </a:xfrm>
            <a:prstGeom prst="rect">
              <a:avLst/>
            </a:prstGeom>
            <a:noFill/>
          </p:spPr>
          <p:txBody>
            <a:bodyPr wrap="none" rtlCol="0">
              <a:spAutoFit/>
            </a:bodyPr>
            <a:lstStyle/>
            <a:p>
              <a:r>
                <a:rPr lang="en-TW" dirty="0"/>
                <a:t>event B</a:t>
              </a:r>
            </a:p>
          </p:txBody>
        </p:sp>
      </p:grpSp>
      <p:cxnSp>
        <p:nvCxnSpPr>
          <p:cNvPr id="520" name="Elbow Connector 519">
            <a:extLst>
              <a:ext uri="{FF2B5EF4-FFF2-40B4-BE49-F238E27FC236}">
                <a16:creationId xmlns:a16="http://schemas.microsoft.com/office/drawing/2014/main" id="{4F8958C5-D9D7-7456-C41A-F8D7D05D8490}"/>
              </a:ext>
            </a:extLst>
          </p:cNvPr>
          <p:cNvCxnSpPr>
            <a:cxnSpLocks/>
          </p:cNvCxnSpPr>
          <p:nvPr/>
        </p:nvCxnSpPr>
        <p:spPr>
          <a:xfrm flipV="1">
            <a:off x="10120752" y="4993833"/>
            <a:ext cx="290744" cy="958704"/>
          </a:xfrm>
          <a:prstGeom prst="bentConnector3">
            <a:avLst>
              <a:gd name="adj1" fmla="val 178626"/>
            </a:avLst>
          </a:prstGeom>
          <a:ln w="25400" cap="rnd">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3" name="Straight Arrow Connector 532">
            <a:extLst>
              <a:ext uri="{FF2B5EF4-FFF2-40B4-BE49-F238E27FC236}">
                <a16:creationId xmlns:a16="http://schemas.microsoft.com/office/drawing/2014/main" id="{E9AD887E-EEF9-E798-BBE4-2E9509F67061}"/>
              </a:ext>
            </a:extLst>
          </p:cNvPr>
          <p:cNvCxnSpPr>
            <a:cxnSpLocks/>
          </p:cNvCxnSpPr>
          <p:nvPr/>
        </p:nvCxnSpPr>
        <p:spPr>
          <a:xfrm flipV="1">
            <a:off x="9760203" y="5259652"/>
            <a:ext cx="0" cy="501499"/>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554" name="Graphic 553" descr="Close with solid fill">
            <a:extLst>
              <a:ext uri="{FF2B5EF4-FFF2-40B4-BE49-F238E27FC236}">
                <a16:creationId xmlns:a16="http://schemas.microsoft.com/office/drawing/2014/main" id="{EB35C399-7745-85C3-FD37-3A0A64CAEF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7445" y="918131"/>
            <a:ext cx="1447761" cy="1447761"/>
          </a:xfrm>
          <a:prstGeom prst="rect">
            <a:avLst/>
          </a:prstGeom>
        </p:spPr>
      </p:pic>
      <p:grpSp>
        <p:nvGrpSpPr>
          <p:cNvPr id="590" name="Group 589">
            <a:extLst>
              <a:ext uri="{FF2B5EF4-FFF2-40B4-BE49-F238E27FC236}">
                <a16:creationId xmlns:a16="http://schemas.microsoft.com/office/drawing/2014/main" id="{1E0C0042-98D5-9FD3-4ED6-F53154711C3A}"/>
              </a:ext>
            </a:extLst>
          </p:cNvPr>
          <p:cNvGrpSpPr/>
          <p:nvPr/>
        </p:nvGrpSpPr>
        <p:grpSpPr>
          <a:xfrm>
            <a:off x="1942979" y="4683951"/>
            <a:ext cx="2812399" cy="1151402"/>
            <a:chOff x="1856631" y="4325671"/>
            <a:chExt cx="2812406" cy="1626866"/>
          </a:xfrm>
        </p:grpSpPr>
        <p:sp>
          <p:nvSpPr>
            <p:cNvPr id="557" name="Rectangle 556">
              <a:extLst>
                <a:ext uri="{FF2B5EF4-FFF2-40B4-BE49-F238E27FC236}">
                  <a16:creationId xmlns:a16="http://schemas.microsoft.com/office/drawing/2014/main" id="{1DDBD0DA-CA6B-E4FA-1652-0498783A519E}"/>
                </a:ext>
              </a:extLst>
            </p:cNvPr>
            <p:cNvSpPr/>
            <p:nvPr/>
          </p:nvSpPr>
          <p:spPr>
            <a:xfrm>
              <a:off x="1856631" y="4325671"/>
              <a:ext cx="2318536" cy="1485097"/>
            </a:xfrm>
            <a:prstGeom prst="rect">
              <a:avLst/>
            </a:prstGeom>
            <a:solidFill>
              <a:schemeClr val="bg1"/>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108000" rIns="0" bIns="0" rtlCol="0" anchor="t"/>
            <a:lstStyle/>
            <a:p>
              <a:pPr algn="ctr"/>
              <a:r>
                <a:rPr lang="en-TW" sz="2000" dirty="0">
                  <a:solidFill>
                    <a:schemeClr val="tx1"/>
                  </a:solidFill>
                  <a:latin typeface="Consolas" panose="020B0609020204030204" pitchFamily="49" charset="0"/>
                  <a:cs typeface="Consolas" panose="020B0609020204030204" pitchFamily="49" charset="0"/>
                </a:rPr>
                <a:t>EX</a:t>
              </a:r>
            </a:p>
          </p:txBody>
        </p:sp>
        <p:cxnSp>
          <p:nvCxnSpPr>
            <p:cNvPr id="585" name="Straight Arrow Connector 584">
              <a:extLst>
                <a:ext uri="{FF2B5EF4-FFF2-40B4-BE49-F238E27FC236}">
                  <a16:creationId xmlns:a16="http://schemas.microsoft.com/office/drawing/2014/main" id="{F26DA1DF-92AF-6207-D8CA-2B0CC004673A}"/>
                </a:ext>
              </a:extLst>
            </p:cNvPr>
            <p:cNvCxnSpPr>
              <a:cxnSpLocks/>
              <a:stCxn id="559" idx="3"/>
              <a:endCxn id="578" idx="1"/>
            </p:cNvCxnSpPr>
            <p:nvPr/>
          </p:nvCxnSpPr>
          <p:spPr>
            <a:xfrm>
              <a:off x="2422536" y="5250047"/>
              <a:ext cx="1217204"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59" name="Rectangle 558">
              <a:extLst>
                <a:ext uri="{FF2B5EF4-FFF2-40B4-BE49-F238E27FC236}">
                  <a16:creationId xmlns:a16="http://schemas.microsoft.com/office/drawing/2014/main" id="{C7270E1F-9B5F-4D29-7169-5A2183CA224E}"/>
                </a:ext>
              </a:extLst>
            </p:cNvPr>
            <p:cNvSpPr/>
            <p:nvPr/>
          </p:nvSpPr>
          <p:spPr>
            <a:xfrm>
              <a:off x="1951265" y="5016912"/>
              <a:ext cx="471271" cy="466269"/>
            </a:xfrm>
            <a:prstGeom prst="rect">
              <a:avLst/>
            </a:prstGeom>
            <a:solidFill>
              <a:schemeClr val="bg1"/>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dirty="0">
                  <a:solidFill>
                    <a:schemeClr val="tx1"/>
                  </a:solidFill>
                  <a:latin typeface="Consolas" panose="020B0609020204030204" pitchFamily="49" charset="0"/>
                  <a:cs typeface="Consolas" panose="020B0609020204030204" pitchFamily="49" charset="0"/>
                </a:rPr>
                <a:t>ff1</a:t>
              </a:r>
            </a:p>
          </p:txBody>
        </p:sp>
        <p:cxnSp>
          <p:nvCxnSpPr>
            <p:cNvPr id="565" name="Elbow Connector 564">
              <a:extLst>
                <a:ext uri="{FF2B5EF4-FFF2-40B4-BE49-F238E27FC236}">
                  <a16:creationId xmlns:a16="http://schemas.microsoft.com/office/drawing/2014/main" id="{B75F69DE-F221-A495-0192-BB8C19216893}"/>
                </a:ext>
              </a:extLst>
            </p:cNvPr>
            <p:cNvCxnSpPr>
              <a:cxnSpLocks/>
              <a:endCxn id="559" idx="2"/>
            </p:cNvCxnSpPr>
            <p:nvPr/>
          </p:nvCxnSpPr>
          <p:spPr>
            <a:xfrm rot="10800000">
              <a:off x="2186901" y="5483182"/>
              <a:ext cx="2482136" cy="469355"/>
            </a:xfrm>
            <a:prstGeom prst="bentConnector2">
              <a:avLst/>
            </a:prstGeom>
            <a:ln w="47625" cap="rnd">
              <a:solidFill>
                <a:schemeClr val="accent6"/>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566" name="Elbow Connector 565">
              <a:extLst>
                <a:ext uri="{FF2B5EF4-FFF2-40B4-BE49-F238E27FC236}">
                  <a16:creationId xmlns:a16="http://schemas.microsoft.com/office/drawing/2014/main" id="{586A3BA7-A706-E7D2-5701-078E6DAA4D01}"/>
                </a:ext>
              </a:extLst>
            </p:cNvPr>
            <p:cNvCxnSpPr>
              <a:cxnSpLocks/>
              <a:endCxn id="578" idx="2"/>
            </p:cNvCxnSpPr>
            <p:nvPr/>
          </p:nvCxnSpPr>
          <p:spPr>
            <a:xfrm rot="10800000">
              <a:off x="3875376" y="5483182"/>
              <a:ext cx="760670" cy="144767"/>
            </a:xfrm>
            <a:prstGeom prst="bentConnector2">
              <a:avLst/>
            </a:prstGeom>
            <a:ln w="47625" cap="rnd">
              <a:solidFill>
                <a:schemeClr val="accent6"/>
              </a:solidFill>
              <a:headEnd type="triangle"/>
              <a:tailEnd type="none" w="lg" len="med"/>
            </a:ln>
          </p:spPr>
          <p:style>
            <a:lnRef idx="1">
              <a:schemeClr val="accent1"/>
            </a:lnRef>
            <a:fillRef idx="0">
              <a:schemeClr val="accent1"/>
            </a:fillRef>
            <a:effectRef idx="0">
              <a:schemeClr val="accent1"/>
            </a:effectRef>
            <a:fontRef idx="minor">
              <a:schemeClr val="tx1"/>
            </a:fontRef>
          </p:style>
        </p:cxnSp>
        <p:sp>
          <p:nvSpPr>
            <p:cNvPr id="578" name="Rectangle 577">
              <a:extLst>
                <a:ext uri="{FF2B5EF4-FFF2-40B4-BE49-F238E27FC236}">
                  <a16:creationId xmlns:a16="http://schemas.microsoft.com/office/drawing/2014/main" id="{D544311D-D6D4-B6C0-327E-508C9911416B}"/>
                </a:ext>
              </a:extLst>
            </p:cNvPr>
            <p:cNvSpPr/>
            <p:nvPr/>
          </p:nvSpPr>
          <p:spPr>
            <a:xfrm>
              <a:off x="3639740" y="5016912"/>
              <a:ext cx="471271" cy="466269"/>
            </a:xfrm>
            <a:prstGeom prst="rect">
              <a:avLst/>
            </a:prstGeom>
            <a:solidFill>
              <a:schemeClr val="bg1"/>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dirty="0">
                  <a:solidFill>
                    <a:schemeClr val="tx1"/>
                  </a:solidFill>
                  <a:latin typeface="Consolas" panose="020B0609020204030204" pitchFamily="49" charset="0"/>
                  <a:cs typeface="Consolas" panose="020B0609020204030204" pitchFamily="49" charset="0"/>
                </a:rPr>
                <a:t>ff2</a:t>
              </a:r>
            </a:p>
          </p:txBody>
        </p:sp>
        <p:sp>
          <p:nvSpPr>
            <p:cNvPr id="581" name="Cloud 580">
              <a:extLst>
                <a:ext uri="{FF2B5EF4-FFF2-40B4-BE49-F238E27FC236}">
                  <a16:creationId xmlns:a16="http://schemas.microsoft.com/office/drawing/2014/main" id="{783BA8D2-1078-1744-87B2-14A7E41A042A}"/>
                </a:ext>
              </a:extLst>
            </p:cNvPr>
            <p:cNvSpPr/>
            <p:nvPr/>
          </p:nvSpPr>
          <p:spPr>
            <a:xfrm>
              <a:off x="2538669" y="4865735"/>
              <a:ext cx="921832" cy="762213"/>
            </a:xfrm>
            <a:prstGeom prst="cloud">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TW" sz="1600" dirty="0">
                  <a:solidFill>
                    <a:schemeClr val="tx1"/>
                  </a:solidFill>
                </a:rPr>
                <a:t>comb. logic</a:t>
              </a:r>
            </a:p>
          </p:txBody>
        </p:sp>
      </p:grpSp>
      <p:cxnSp>
        <p:nvCxnSpPr>
          <p:cNvPr id="2" name="Straight Arrow Connector 1">
            <a:extLst>
              <a:ext uri="{FF2B5EF4-FFF2-40B4-BE49-F238E27FC236}">
                <a16:creationId xmlns:a16="http://schemas.microsoft.com/office/drawing/2014/main" id="{EEDBA043-5696-7F77-3791-C8A175DD58B6}"/>
              </a:ext>
            </a:extLst>
          </p:cNvPr>
          <p:cNvCxnSpPr>
            <a:cxnSpLocks noChangeAspect="1"/>
          </p:cNvCxnSpPr>
          <p:nvPr/>
        </p:nvCxnSpPr>
        <p:spPr>
          <a:xfrm>
            <a:off x="11619491" y="4735632"/>
            <a:ext cx="525212" cy="0"/>
          </a:xfrm>
          <a:prstGeom prst="straightConnector1">
            <a:avLst/>
          </a:prstGeom>
          <a:ln w="31750">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8D48565-E1D7-E6FF-1DFC-CF468A951C8E}"/>
              </a:ext>
            </a:extLst>
          </p:cNvPr>
          <p:cNvSpPr txBox="1"/>
          <p:nvPr/>
        </p:nvSpPr>
        <p:spPr>
          <a:xfrm>
            <a:off x="11554491" y="4320745"/>
            <a:ext cx="620683" cy="369332"/>
          </a:xfrm>
          <a:prstGeom prst="rect">
            <a:avLst/>
          </a:prstGeom>
          <a:noFill/>
        </p:spPr>
        <p:txBody>
          <a:bodyPr wrap="none" rtlCol="0">
            <a:spAutoFit/>
          </a:bodyPr>
          <a:lstStyle/>
          <a:p>
            <a:r>
              <a:rPr lang="en-TW" dirty="0"/>
              <a:t>alert</a:t>
            </a:r>
          </a:p>
        </p:txBody>
      </p:sp>
    </p:spTree>
    <p:extLst>
      <p:ext uri="{BB962C8B-B14F-4D97-AF65-F5344CB8AC3E}">
        <p14:creationId xmlns:p14="http://schemas.microsoft.com/office/powerpoint/2010/main" val="315335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5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69900E-6074-062D-09EC-FE8F4B7E35C1}"/>
              </a:ext>
            </a:extLst>
          </p:cNvPr>
          <p:cNvGrpSpPr>
            <a:grpSpLocks noChangeAspect="1"/>
          </p:cNvGrpSpPr>
          <p:nvPr/>
        </p:nvGrpSpPr>
        <p:grpSpPr>
          <a:xfrm>
            <a:off x="2022677" y="1352268"/>
            <a:ext cx="8146645" cy="2004685"/>
            <a:chOff x="1270688" y="665433"/>
            <a:chExt cx="6598574" cy="1623746"/>
          </a:xfrm>
        </p:grpSpPr>
        <p:sp>
          <p:nvSpPr>
            <p:cNvPr id="5" name="Rounded Rectangular Callout 4">
              <a:extLst>
                <a:ext uri="{FF2B5EF4-FFF2-40B4-BE49-F238E27FC236}">
                  <a16:creationId xmlns:a16="http://schemas.microsoft.com/office/drawing/2014/main" id="{2A60B423-D3ED-8242-A7E9-53B5693B8DB4}"/>
                </a:ext>
              </a:extLst>
            </p:cNvPr>
            <p:cNvSpPr/>
            <p:nvPr/>
          </p:nvSpPr>
          <p:spPr>
            <a:xfrm>
              <a:off x="6279878" y="816628"/>
              <a:ext cx="1589384" cy="669921"/>
            </a:xfrm>
            <a:prstGeom prst="wedgeRoundRectCallout">
              <a:avLst>
                <a:gd name="adj1" fmla="val -56488"/>
                <a:gd name="adj2" fmla="val -10960"/>
                <a:gd name="adj3" fmla="val 16667"/>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000" dirty="0">
                  <a:solidFill>
                    <a:schemeClr val="tx1"/>
                  </a:solidFill>
                  <a:latin typeface="Consolas" panose="020B0609020204030204" pitchFamily="49" charset="0"/>
                  <a:cs typeface="Consolas" panose="020B0609020204030204" pitchFamily="49" charset="0"/>
                </a:rPr>
                <a:t>Initially</a:t>
              </a:r>
              <a:r>
                <a:rPr lang="zh-TW" altLang="en-US" sz="2000" dirty="0">
                  <a:solidFill>
                    <a:schemeClr val="tx1"/>
                  </a:solidFill>
                  <a:latin typeface="Consolas" panose="020B0609020204030204" pitchFamily="49" charset="0"/>
                  <a:cs typeface="Consolas" panose="020B0609020204030204" pitchFamily="49" charset="0"/>
                </a:rPr>
                <a:t> </a:t>
              </a:r>
              <a:endParaRPr lang="en-US" altLang="zh-TW" sz="2000" dirty="0">
                <a:solidFill>
                  <a:schemeClr val="tx1"/>
                </a:solidFill>
                <a:latin typeface="Consolas" panose="020B0609020204030204" pitchFamily="49" charset="0"/>
                <a:cs typeface="Consolas" panose="020B0609020204030204" pitchFamily="49" charset="0"/>
              </a:endParaRPr>
            </a:p>
            <a:p>
              <a:pPr algn="ctr"/>
              <a:r>
                <a:rPr lang="en-US" altLang="zh-TW" sz="2000" dirty="0">
                  <a:solidFill>
                    <a:schemeClr val="tx1"/>
                  </a:solidFill>
                  <a:latin typeface="Consolas" panose="020B0609020204030204" pitchFamily="49" charset="0"/>
                  <a:cs typeface="Consolas" panose="020B0609020204030204" pitchFamily="49" charset="0"/>
                </a:rPr>
                <a:t>x,</a:t>
              </a:r>
              <a:r>
                <a:rPr lang="zh-TW" altLang="en-US" sz="2000" dirty="0">
                  <a:solidFill>
                    <a:schemeClr val="tx1"/>
                  </a:solidFill>
                  <a:latin typeface="Consolas" panose="020B0609020204030204" pitchFamily="49" charset="0"/>
                  <a:cs typeface="Consolas" panose="020B0609020204030204" pitchFamily="49" charset="0"/>
                </a:rPr>
                <a:t> </a:t>
              </a:r>
              <a:r>
                <a:rPr lang="en-US" altLang="zh-TW" sz="2000" dirty="0">
                  <a:solidFill>
                    <a:schemeClr val="tx1"/>
                  </a:solidFill>
                  <a:latin typeface="Consolas" panose="020B0609020204030204" pitchFamily="49" charset="0"/>
                  <a:cs typeface="Consolas" panose="020B0609020204030204" pitchFamily="49" charset="0"/>
                </a:rPr>
                <a:t>y</a:t>
              </a:r>
              <a:r>
                <a:rPr lang="zh-TW" altLang="en-US" sz="2000" dirty="0">
                  <a:solidFill>
                    <a:schemeClr val="tx1"/>
                  </a:solidFill>
                  <a:latin typeface="Consolas" panose="020B0609020204030204" pitchFamily="49" charset="0"/>
                  <a:cs typeface="Consolas" panose="020B0609020204030204" pitchFamily="49" charset="0"/>
                </a:rPr>
                <a:t> </a:t>
              </a:r>
              <a:r>
                <a:rPr lang="en-US" altLang="zh-TW" sz="2000" dirty="0">
                  <a:solidFill>
                    <a:schemeClr val="tx1"/>
                  </a:solidFill>
                  <a:latin typeface="Consolas" panose="020B0609020204030204" pitchFamily="49" charset="0"/>
                  <a:cs typeface="Consolas" panose="020B0609020204030204" pitchFamily="49" charset="0"/>
                </a:rPr>
                <a:t>=</a:t>
              </a:r>
              <a:r>
                <a:rPr lang="zh-TW" altLang="en-US" sz="2000" dirty="0">
                  <a:solidFill>
                    <a:schemeClr val="tx1"/>
                  </a:solidFill>
                  <a:latin typeface="Consolas" panose="020B0609020204030204" pitchFamily="49" charset="0"/>
                  <a:cs typeface="Consolas" panose="020B0609020204030204" pitchFamily="49" charset="0"/>
                </a:rPr>
                <a:t> </a:t>
              </a:r>
              <a:r>
                <a:rPr lang="en-US" altLang="zh-TW" sz="2000" dirty="0">
                  <a:solidFill>
                    <a:schemeClr val="tx1"/>
                  </a:solidFill>
                  <a:latin typeface="Consolas" panose="020B0609020204030204" pitchFamily="49" charset="0"/>
                  <a:cs typeface="Consolas" panose="020B0609020204030204" pitchFamily="49" charset="0"/>
                </a:rPr>
                <a:t>0</a:t>
              </a:r>
              <a:endParaRPr lang="en-US" sz="2000" dirty="0">
                <a:solidFill>
                  <a:schemeClr val="tx1"/>
                </a:solidFill>
                <a:latin typeface="Consolas" panose="020B0609020204030204" pitchFamily="49" charset="0"/>
                <a:cs typeface="Consolas" panose="020B0609020204030204" pitchFamily="49" charset="0"/>
              </a:endParaRPr>
            </a:p>
          </p:txBody>
        </p:sp>
        <p:sp>
          <p:nvSpPr>
            <p:cNvPr id="6" name="Rounded Rectangle 5">
              <a:extLst>
                <a:ext uri="{FF2B5EF4-FFF2-40B4-BE49-F238E27FC236}">
                  <a16:creationId xmlns:a16="http://schemas.microsoft.com/office/drawing/2014/main" id="{F4B45FB8-DEFF-05C7-6B8A-66D4F30F35DA}"/>
                </a:ext>
              </a:extLst>
            </p:cNvPr>
            <p:cNvSpPr/>
            <p:nvPr/>
          </p:nvSpPr>
          <p:spPr>
            <a:xfrm>
              <a:off x="1270688" y="665433"/>
              <a:ext cx="2592913" cy="293687"/>
            </a:xfrm>
            <a:prstGeom prst="roundRect">
              <a:avLst>
                <a:gd name="adj" fmla="val 0"/>
              </a:avLst>
            </a:prstGeom>
            <a:noFill/>
            <a:ln w="1905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2000">
                  <a:solidFill>
                    <a:schemeClr val="tx1"/>
                  </a:solidFill>
                  <a:latin typeface="Consolas" panose="020B0609020204030204" pitchFamily="49" charset="0"/>
                  <a:ea typeface="Menlo" panose="020B0609030804020204" pitchFamily="49" charset="0"/>
                  <a:cs typeface="Consolas" panose="020B0609020204030204" pitchFamily="49" charset="0"/>
                </a:rPr>
                <a:t>Core 0</a:t>
              </a:r>
            </a:p>
          </p:txBody>
        </p:sp>
        <p:sp>
          <p:nvSpPr>
            <p:cNvPr id="7" name="Rounded Rectangle 6">
              <a:extLst>
                <a:ext uri="{FF2B5EF4-FFF2-40B4-BE49-F238E27FC236}">
                  <a16:creationId xmlns:a16="http://schemas.microsoft.com/office/drawing/2014/main" id="{74CA6E42-DB99-038E-AAF0-A8905FE69720}"/>
                </a:ext>
              </a:extLst>
            </p:cNvPr>
            <p:cNvSpPr/>
            <p:nvPr/>
          </p:nvSpPr>
          <p:spPr>
            <a:xfrm>
              <a:off x="3469394" y="673029"/>
              <a:ext cx="2592908" cy="293687"/>
            </a:xfrm>
            <a:prstGeom prst="roundRect">
              <a:avLst>
                <a:gd name="adj" fmla="val 0"/>
              </a:avLst>
            </a:prstGeom>
            <a:noFill/>
            <a:ln w="1905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2000">
                  <a:solidFill>
                    <a:schemeClr val="tx1"/>
                  </a:solidFill>
                  <a:latin typeface="Consolas" panose="020B0609020204030204" pitchFamily="49" charset="0"/>
                  <a:ea typeface="Menlo" panose="020B0609030804020204" pitchFamily="49" charset="0"/>
                  <a:cs typeface="Consolas" panose="020B0609020204030204" pitchFamily="49" charset="0"/>
                </a:rPr>
                <a:t>Core 1</a:t>
              </a:r>
            </a:p>
          </p:txBody>
        </p:sp>
        <p:sp>
          <p:nvSpPr>
            <p:cNvPr id="8" name="Rounded Rectangle 7">
              <a:extLst>
                <a:ext uri="{FF2B5EF4-FFF2-40B4-BE49-F238E27FC236}">
                  <a16:creationId xmlns:a16="http://schemas.microsoft.com/office/drawing/2014/main" id="{F8EC9063-2DC9-0D2F-FD59-24446FC0B54B}"/>
                </a:ext>
              </a:extLst>
            </p:cNvPr>
            <p:cNvSpPr/>
            <p:nvPr/>
          </p:nvSpPr>
          <p:spPr>
            <a:xfrm>
              <a:off x="1339184" y="1001520"/>
              <a:ext cx="2592912" cy="293687"/>
            </a:xfrm>
            <a:prstGeom prst="roundRect">
              <a:avLst>
                <a:gd name="adj" fmla="val 0"/>
              </a:avLst>
            </a:prstGeom>
            <a:noFill/>
            <a:ln w="1905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2000">
                  <a:solidFill>
                    <a:schemeClr val="tx1"/>
                  </a:solidFill>
                  <a:latin typeface="Consolas" panose="020B0609020204030204" pitchFamily="49" charset="0"/>
                  <a:ea typeface="Menlo" panose="020B0609030804020204" pitchFamily="49" charset="0"/>
                  <a:cs typeface="Consolas" panose="020B0609020204030204" pitchFamily="49" charset="0"/>
                </a:rPr>
                <a:t>x = 1;</a:t>
              </a:r>
            </a:p>
          </p:txBody>
        </p:sp>
        <p:sp>
          <p:nvSpPr>
            <p:cNvPr id="9" name="Oval 8">
              <a:extLst>
                <a:ext uri="{FF2B5EF4-FFF2-40B4-BE49-F238E27FC236}">
                  <a16:creationId xmlns:a16="http://schemas.microsoft.com/office/drawing/2014/main" id="{157C5B71-B060-CE64-05ED-F181EEA4BE34}"/>
                </a:ext>
              </a:extLst>
            </p:cNvPr>
            <p:cNvSpPr>
              <a:spLocks noChangeAspect="1"/>
            </p:cNvSpPr>
            <p:nvPr/>
          </p:nvSpPr>
          <p:spPr>
            <a:xfrm>
              <a:off x="1654970" y="973675"/>
              <a:ext cx="349200" cy="349200"/>
            </a:xfrm>
            <a:prstGeom prst="ellipse">
              <a:avLst/>
            </a:prstGeom>
            <a:solidFill>
              <a:schemeClr val="bg1"/>
            </a:solid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000">
                  <a:latin typeface="Consolas" panose="020B0609020204030204" pitchFamily="49" charset="0"/>
                  <a:cs typeface="Consolas" panose="020B0609020204030204" pitchFamily="49" charset="0"/>
                </a:rPr>
                <a:t>0</a:t>
              </a:r>
              <a:endParaRPr lang="en-TW" sz="2000">
                <a:latin typeface="Consolas" panose="020B0609020204030204" pitchFamily="49" charset="0"/>
                <a:cs typeface="Consolas" panose="020B0609020204030204" pitchFamily="49" charset="0"/>
              </a:endParaRPr>
            </a:p>
          </p:txBody>
        </p:sp>
        <p:sp>
          <p:nvSpPr>
            <p:cNvPr id="10" name="Rounded Rectangle 9">
              <a:extLst>
                <a:ext uri="{FF2B5EF4-FFF2-40B4-BE49-F238E27FC236}">
                  <a16:creationId xmlns:a16="http://schemas.microsoft.com/office/drawing/2014/main" id="{069AF0F2-B09D-D951-4D91-C837A737C7B2}"/>
                </a:ext>
              </a:extLst>
            </p:cNvPr>
            <p:cNvSpPr/>
            <p:nvPr/>
          </p:nvSpPr>
          <p:spPr>
            <a:xfrm>
              <a:off x="1339184" y="1602979"/>
              <a:ext cx="2592912" cy="293687"/>
            </a:xfrm>
            <a:prstGeom prst="roundRect">
              <a:avLst>
                <a:gd name="adj" fmla="val 0"/>
              </a:avLst>
            </a:prstGeom>
            <a:noFill/>
            <a:ln w="1905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altLang="zh-TW" sz="2000">
                  <a:solidFill>
                    <a:schemeClr val="tx1"/>
                  </a:solidFill>
                  <a:latin typeface="Consolas" panose="020B0609020204030204" pitchFamily="49" charset="0"/>
                  <a:ea typeface="Menlo" panose="020B0609030804020204" pitchFamily="49" charset="0"/>
                  <a:cs typeface="Consolas" panose="020B0609020204030204" pitchFamily="49" charset="0"/>
                </a:rPr>
                <a:t>y = 1;</a:t>
              </a:r>
              <a:endParaRPr lang="en-TW" sz="2000">
                <a:solidFill>
                  <a:schemeClr val="tx1"/>
                </a:solidFill>
                <a:latin typeface="Consolas" panose="020B0609020204030204" pitchFamily="49" charset="0"/>
                <a:ea typeface="Menlo" panose="020B0609030804020204" pitchFamily="49" charset="0"/>
                <a:cs typeface="Consolas" panose="020B0609020204030204" pitchFamily="49" charset="0"/>
              </a:endParaRPr>
            </a:p>
          </p:txBody>
        </p:sp>
        <p:sp>
          <p:nvSpPr>
            <p:cNvPr id="11" name="Oval 10">
              <a:extLst>
                <a:ext uri="{FF2B5EF4-FFF2-40B4-BE49-F238E27FC236}">
                  <a16:creationId xmlns:a16="http://schemas.microsoft.com/office/drawing/2014/main" id="{CCD48114-9001-B670-9511-96C020952ACF}"/>
                </a:ext>
              </a:extLst>
            </p:cNvPr>
            <p:cNvSpPr>
              <a:spLocks noChangeAspect="1"/>
            </p:cNvSpPr>
            <p:nvPr/>
          </p:nvSpPr>
          <p:spPr>
            <a:xfrm>
              <a:off x="1643095" y="1575134"/>
              <a:ext cx="349201" cy="349200"/>
            </a:xfrm>
            <a:prstGeom prst="ellipse">
              <a:avLst/>
            </a:prstGeom>
            <a:solidFill>
              <a:schemeClr val="bg1"/>
            </a:solid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000">
                  <a:latin typeface="Consolas" panose="020B0609020204030204" pitchFamily="49" charset="0"/>
                  <a:cs typeface="Consolas" panose="020B0609020204030204" pitchFamily="49" charset="0"/>
                </a:rPr>
                <a:t>1</a:t>
              </a:r>
              <a:endParaRPr lang="en-TW" sz="2000">
                <a:latin typeface="Consolas" panose="020B0609020204030204" pitchFamily="49" charset="0"/>
                <a:cs typeface="Consolas" panose="020B0609020204030204" pitchFamily="49" charset="0"/>
              </a:endParaRPr>
            </a:p>
          </p:txBody>
        </p:sp>
        <p:grpSp>
          <p:nvGrpSpPr>
            <p:cNvPr id="12" name="Group 11">
              <a:extLst>
                <a:ext uri="{FF2B5EF4-FFF2-40B4-BE49-F238E27FC236}">
                  <a16:creationId xmlns:a16="http://schemas.microsoft.com/office/drawing/2014/main" id="{D1A5403E-CA1B-E21F-3B0C-342843161A22}"/>
                </a:ext>
              </a:extLst>
            </p:cNvPr>
            <p:cNvGrpSpPr/>
            <p:nvPr/>
          </p:nvGrpSpPr>
          <p:grpSpPr>
            <a:xfrm>
              <a:off x="2790934" y="737359"/>
              <a:ext cx="3816000" cy="969868"/>
              <a:chOff x="3396425" y="1904263"/>
              <a:chExt cx="3816000" cy="969868"/>
            </a:xfrm>
          </p:grpSpPr>
          <p:sp>
            <p:nvSpPr>
              <p:cNvPr id="16" name="Rounded Rectangle 15">
                <a:extLst>
                  <a:ext uri="{FF2B5EF4-FFF2-40B4-BE49-F238E27FC236}">
                    <a16:creationId xmlns:a16="http://schemas.microsoft.com/office/drawing/2014/main" id="{D2E3BDB8-07AA-3A62-3761-2B19B367ECFF}"/>
                  </a:ext>
                </a:extLst>
              </p:cNvPr>
              <p:cNvSpPr/>
              <p:nvPr/>
            </p:nvSpPr>
            <p:spPr>
              <a:xfrm>
                <a:off x="3396425" y="1904263"/>
                <a:ext cx="3816000" cy="969868"/>
              </a:xfrm>
              <a:prstGeom prst="roundRect">
                <a:avLst>
                  <a:gd name="adj" fmla="val 0"/>
                </a:avLst>
              </a:prstGeom>
              <a:noFill/>
              <a:ln w="1905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altLang="zh-TW" sz="2000">
                    <a:solidFill>
                      <a:schemeClr val="tx1"/>
                    </a:solidFill>
                    <a:latin typeface="Consolas" panose="020B0609020204030204" pitchFamily="49" charset="0"/>
                    <a:ea typeface="Menlo" panose="020B0609030804020204" pitchFamily="49" charset="0"/>
                    <a:cs typeface="Consolas" panose="020B0609020204030204" pitchFamily="49" charset="0"/>
                  </a:rPr>
                  <a:t>if (y == 1)</a:t>
                </a:r>
              </a:p>
              <a:p>
                <a:pPr algn="ctr"/>
                <a:r>
                  <a:rPr lang="en-US" sz="2000">
                    <a:solidFill>
                      <a:schemeClr val="tx1"/>
                    </a:solidFill>
                    <a:latin typeface="Consolas" panose="020B0609020204030204" pitchFamily="49" charset="0"/>
                    <a:ea typeface="Menlo" panose="020B0609030804020204" pitchFamily="49" charset="0"/>
                    <a:cs typeface="Consolas" panose="020B0609020204030204" pitchFamily="49" charset="0"/>
                  </a:rPr>
                  <a:t>      print(“hello”);</a:t>
                </a:r>
                <a:endParaRPr lang="en-TW" sz="2000">
                  <a:solidFill>
                    <a:schemeClr val="tx1"/>
                  </a:solidFill>
                  <a:latin typeface="Consolas" panose="020B0609020204030204" pitchFamily="49" charset="0"/>
                  <a:ea typeface="Menlo" panose="020B0609030804020204" pitchFamily="49" charset="0"/>
                  <a:cs typeface="Consolas" panose="020B0609020204030204" pitchFamily="49" charset="0"/>
                </a:endParaRPr>
              </a:p>
            </p:txBody>
          </p:sp>
          <p:sp>
            <p:nvSpPr>
              <p:cNvPr id="17" name="Oval 16">
                <a:extLst>
                  <a:ext uri="{FF2B5EF4-FFF2-40B4-BE49-F238E27FC236}">
                    <a16:creationId xmlns:a16="http://schemas.microsoft.com/office/drawing/2014/main" id="{BB720FB7-7026-585F-DD1E-236AFBC30EAF}"/>
                  </a:ext>
                </a:extLst>
              </p:cNvPr>
              <p:cNvSpPr>
                <a:spLocks noChangeAspect="1"/>
              </p:cNvSpPr>
              <p:nvPr/>
            </p:nvSpPr>
            <p:spPr>
              <a:xfrm>
                <a:off x="4067857" y="2163230"/>
                <a:ext cx="349200" cy="349200"/>
              </a:xfrm>
              <a:prstGeom prst="ellipse">
                <a:avLst/>
              </a:prstGeom>
              <a:solidFill>
                <a:schemeClr val="bg1"/>
              </a:solid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000">
                    <a:latin typeface="Consolas" panose="020B0609020204030204" pitchFamily="49" charset="0"/>
                    <a:cs typeface="Consolas" panose="020B0609020204030204" pitchFamily="49" charset="0"/>
                  </a:rPr>
                  <a:t>2</a:t>
                </a:r>
                <a:endParaRPr lang="en-TW" sz="200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8B8CA611-FB0C-B9F3-0C09-5F922A9B9F87}"/>
                </a:ext>
              </a:extLst>
            </p:cNvPr>
            <p:cNvGrpSpPr/>
            <p:nvPr/>
          </p:nvGrpSpPr>
          <p:grpSpPr>
            <a:xfrm>
              <a:off x="2759133" y="1345526"/>
              <a:ext cx="3816000" cy="943653"/>
              <a:chOff x="3364624" y="1828811"/>
              <a:chExt cx="3816000" cy="943653"/>
            </a:xfrm>
          </p:grpSpPr>
          <p:sp>
            <p:nvSpPr>
              <p:cNvPr id="14" name="Rounded Rectangle 13">
                <a:extLst>
                  <a:ext uri="{FF2B5EF4-FFF2-40B4-BE49-F238E27FC236}">
                    <a16:creationId xmlns:a16="http://schemas.microsoft.com/office/drawing/2014/main" id="{526EA8FA-71F3-404A-C086-96137EC2905A}"/>
                  </a:ext>
                </a:extLst>
              </p:cNvPr>
              <p:cNvSpPr/>
              <p:nvPr/>
            </p:nvSpPr>
            <p:spPr>
              <a:xfrm>
                <a:off x="3364624" y="1828811"/>
                <a:ext cx="3816000" cy="943653"/>
              </a:xfrm>
              <a:prstGeom prst="roundRect">
                <a:avLst>
                  <a:gd name="adj" fmla="val 0"/>
                </a:avLst>
              </a:prstGeom>
              <a:noFill/>
              <a:ln w="19050">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altLang="zh-TW" sz="2000">
                    <a:solidFill>
                      <a:schemeClr val="tx1"/>
                    </a:solidFill>
                    <a:latin typeface="Consolas" panose="020B0609020204030204" pitchFamily="49" charset="0"/>
                    <a:ea typeface="Menlo" panose="020B0609030804020204" pitchFamily="49" charset="0"/>
                    <a:cs typeface="Consolas" panose="020B0609020204030204" pitchFamily="49" charset="0"/>
                  </a:rPr>
                  <a:t>if (x == 1)</a:t>
                </a:r>
              </a:p>
              <a:p>
                <a:pPr algn="ctr"/>
                <a:r>
                  <a:rPr lang="en-US" sz="2000">
                    <a:solidFill>
                      <a:schemeClr val="tx1"/>
                    </a:solidFill>
                    <a:latin typeface="Consolas" panose="020B0609020204030204" pitchFamily="49" charset="0"/>
                    <a:ea typeface="Menlo" panose="020B0609030804020204" pitchFamily="49" charset="0"/>
                    <a:cs typeface="Consolas" panose="020B0609020204030204" pitchFamily="49" charset="0"/>
                  </a:rPr>
                  <a:t>      print(“world”);</a:t>
                </a:r>
                <a:endParaRPr lang="en-TW" sz="2000">
                  <a:solidFill>
                    <a:schemeClr val="tx1"/>
                  </a:solidFill>
                  <a:latin typeface="Consolas" panose="020B0609020204030204" pitchFamily="49" charset="0"/>
                  <a:ea typeface="Menlo" panose="020B0609030804020204" pitchFamily="49" charset="0"/>
                  <a:cs typeface="Consolas" panose="020B0609020204030204" pitchFamily="49" charset="0"/>
                </a:endParaRPr>
              </a:p>
            </p:txBody>
          </p:sp>
          <p:sp>
            <p:nvSpPr>
              <p:cNvPr id="15" name="Oval 14">
                <a:extLst>
                  <a:ext uri="{FF2B5EF4-FFF2-40B4-BE49-F238E27FC236}">
                    <a16:creationId xmlns:a16="http://schemas.microsoft.com/office/drawing/2014/main" id="{8178480C-F806-60D4-CAF9-B33E3094A2BF}"/>
                  </a:ext>
                </a:extLst>
              </p:cNvPr>
              <p:cNvSpPr>
                <a:spLocks noChangeAspect="1"/>
              </p:cNvSpPr>
              <p:nvPr/>
            </p:nvSpPr>
            <p:spPr>
              <a:xfrm>
                <a:off x="4067859" y="2060548"/>
                <a:ext cx="349201" cy="349200"/>
              </a:xfrm>
              <a:prstGeom prst="ellipse">
                <a:avLst/>
              </a:prstGeom>
              <a:solidFill>
                <a:schemeClr val="bg1"/>
              </a:solid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onsolas" panose="020B0609020204030204" pitchFamily="49" charset="0"/>
                    <a:cs typeface="Consolas" panose="020B0609020204030204" pitchFamily="49" charset="0"/>
                  </a:rPr>
                  <a:t>3</a:t>
                </a:r>
                <a:endParaRPr lang="en-TW" sz="2000">
                  <a:latin typeface="Consolas" panose="020B0609020204030204" pitchFamily="49" charset="0"/>
                  <a:cs typeface="Consolas" panose="020B0609020204030204" pitchFamily="49" charset="0"/>
                </a:endParaRPr>
              </a:p>
            </p:txBody>
          </p:sp>
        </p:grpSp>
      </p:grpSp>
      <p:grpSp>
        <p:nvGrpSpPr>
          <p:cNvPr id="66" name="Group 65">
            <a:extLst>
              <a:ext uri="{FF2B5EF4-FFF2-40B4-BE49-F238E27FC236}">
                <a16:creationId xmlns:a16="http://schemas.microsoft.com/office/drawing/2014/main" id="{7CA0BF04-0BFC-B738-6BF9-4F9560F51331}"/>
              </a:ext>
            </a:extLst>
          </p:cNvPr>
          <p:cNvGrpSpPr/>
          <p:nvPr/>
        </p:nvGrpSpPr>
        <p:grpSpPr>
          <a:xfrm>
            <a:off x="2024511" y="3312461"/>
            <a:ext cx="8151878" cy="464106"/>
            <a:chOff x="2499376" y="3311961"/>
            <a:chExt cx="8151878" cy="464106"/>
          </a:xfrm>
        </p:grpSpPr>
        <p:sp>
          <p:nvSpPr>
            <p:cNvPr id="23" name="TextBox 22">
              <a:extLst>
                <a:ext uri="{FF2B5EF4-FFF2-40B4-BE49-F238E27FC236}">
                  <a16:creationId xmlns:a16="http://schemas.microsoft.com/office/drawing/2014/main" id="{A17C00DE-F05F-DC1B-FF49-B4D26AE15392}"/>
                </a:ext>
              </a:extLst>
            </p:cNvPr>
            <p:cNvSpPr txBox="1"/>
            <p:nvPr/>
          </p:nvSpPr>
          <p:spPr>
            <a:xfrm>
              <a:off x="2499376" y="3314402"/>
              <a:ext cx="3926200" cy="461665"/>
            </a:xfrm>
            <a:prstGeom prst="rect">
              <a:avLst/>
            </a:prstGeom>
            <a:noFill/>
          </p:spPr>
          <p:txBody>
            <a:bodyPr wrap="square" rtlCol="0">
              <a:spAutoFit/>
            </a:bodyPr>
            <a:lstStyle/>
            <a:p>
              <a:pPr marL="342900" indent="-342900">
                <a:buClr>
                  <a:schemeClr val="tx2"/>
                </a:buClr>
                <a:buFont typeface="Wingdings" pitchFamily="2" charset="2"/>
                <a:buChar char="§"/>
              </a:pPr>
              <a:r>
                <a:rPr lang="en-US" sz="2400">
                  <a:latin typeface="Calibri" panose="020F0502020204030204" pitchFamily="34" charset="0"/>
                  <a:cs typeface="Calibri" panose="020F0502020204030204" pitchFamily="34" charset="0"/>
                </a:rPr>
                <a:t>Print “</a:t>
              </a:r>
              <a:r>
                <a:rPr lang="en-US" altLang="zh-TW" sz="2400">
                  <a:latin typeface="Calibri" panose="020F0502020204030204" pitchFamily="34" charset="0"/>
                  <a:cs typeface="Calibri" panose="020F0502020204030204" pitchFamily="34" charset="0"/>
                </a:rPr>
                <a:t>world</a:t>
              </a:r>
              <a:r>
                <a:rPr lang="en-US" sz="2400">
                  <a:latin typeface="Calibri" panose="020F0502020204030204" pitchFamily="34" charset="0"/>
                  <a:cs typeface="Calibri" panose="020F0502020204030204" pitchFamily="34" charset="0"/>
                </a:rPr>
                <a:t>” only?</a:t>
              </a:r>
            </a:p>
          </p:txBody>
        </p:sp>
        <p:grpSp>
          <p:nvGrpSpPr>
            <p:cNvPr id="31" name="Group 30">
              <a:extLst>
                <a:ext uri="{FF2B5EF4-FFF2-40B4-BE49-F238E27FC236}">
                  <a16:creationId xmlns:a16="http://schemas.microsoft.com/office/drawing/2014/main" id="{DD89C752-9361-2D9E-C135-2D5202D7301E}"/>
                </a:ext>
              </a:extLst>
            </p:cNvPr>
            <p:cNvGrpSpPr/>
            <p:nvPr/>
          </p:nvGrpSpPr>
          <p:grpSpPr>
            <a:xfrm>
              <a:off x="9049893" y="3368725"/>
              <a:ext cx="1601361" cy="352824"/>
              <a:chOff x="5553445" y="3172254"/>
              <a:chExt cx="1601361" cy="352824"/>
            </a:xfrm>
          </p:grpSpPr>
          <p:sp>
            <p:nvSpPr>
              <p:cNvPr id="32" name="Oval 31">
                <a:extLst>
                  <a:ext uri="{FF2B5EF4-FFF2-40B4-BE49-F238E27FC236}">
                    <a16:creationId xmlns:a16="http://schemas.microsoft.com/office/drawing/2014/main" id="{7FE7ABF3-B2AE-F884-8DA8-D58A4CF2F0D2}"/>
                  </a:ext>
                </a:extLst>
              </p:cNvPr>
              <p:cNvSpPr>
                <a:spLocks noChangeAspect="1"/>
              </p:cNvSpPr>
              <p:nvPr/>
            </p:nvSpPr>
            <p:spPr>
              <a:xfrm>
                <a:off x="6388219" y="3172254"/>
                <a:ext cx="349200" cy="349200"/>
              </a:xfrm>
              <a:prstGeom prst="ellipse">
                <a:avLst/>
              </a:prstGeom>
              <a:solidFill>
                <a:schemeClr val="bg1"/>
              </a:solid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a:solidFill>
                      <a:schemeClr val="tx1"/>
                    </a:solidFill>
                    <a:latin typeface="Consolas" panose="020B0609020204030204" pitchFamily="49" charset="0"/>
                    <a:cs typeface="Consolas" panose="020B0609020204030204" pitchFamily="49" charset="0"/>
                  </a:rPr>
                  <a:t>3</a:t>
                </a:r>
                <a:endParaRPr lang="en-TW">
                  <a:solidFill>
                    <a:schemeClr val="tx1"/>
                  </a:solidFill>
                  <a:latin typeface="Consolas" panose="020B0609020204030204" pitchFamily="49" charset="0"/>
                  <a:cs typeface="Consolas" panose="020B0609020204030204" pitchFamily="49" charset="0"/>
                </a:endParaRPr>
              </a:p>
            </p:txBody>
          </p:sp>
          <p:sp>
            <p:nvSpPr>
              <p:cNvPr id="33" name="Oval 32">
                <a:extLst>
                  <a:ext uri="{FF2B5EF4-FFF2-40B4-BE49-F238E27FC236}">
                    <a16:creationId xmlns:a16="http://schemas.microsoft.com/office/drawing/2014/main" id="{DB0021CB-8F8E-8089-9256-2C2262C7D036}"/>
                  </a:ext>
                </a:extLst>
              </p:cNvPr>
              <p:cNvSpPr>
                <a:spLocks noChangeAspect="1"/>
              </p:cNvSpPr>
              <p:nvPr/>
            </p:nvSpPr>
            <p:spPr>
              <a:xfrm>
                <a:off x="6805606" y="3175629"/>
                <a:ext cx="349200" cy="349200"/>
              </a:xfrm>
              <a:prstGeom prst="ellipse">
                <a:avLst/>
              </a:prstGeom>
              <a:solidFill>
                <a:schemeClr val="bg1"/>
              </a:solid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a:solidFill>
                      <a:schemeClr val="tx1"/>
                    </a:solidFill>
                    <a:latin typeface="Consolas" panose="020B0609020204030204" pitchFamily="49" charset="0"/>
                    <a:cs typeface="Consolas" panose="020B0609020204030204" pitchFamily="49" charset="0"/>
                  </a:rPr>
                  <a:t>1</a:t>
                </a:r>
                <a:endParaRPr lang="en-TW">
                  <a:solidFill>
                    <a:schemeClr val="tx1"/>
                  </a:solidFill>
                  <a:latin typeface="Consolas" panose="020B0609020204030204" pitchFamily="49" charset="0"/>
                  <a:cs typeface="Consolas" panose="020B0609020204030204" pitchFamily="49" charset="0"/>
                </a:endParaRPr>
              </a:p>
            </p:txBody>
          </p:sp>
          <p:sp>
            <p:nvSpPr>
              <p:cNvPr id="34" name="Oval 33">
                <a:extLst>
                  <a:ext uri="{FF2B5EF4-FFF2-40B4-BE49-F238E27FC236}">
                    <a16:creationId xmlns:a16="http://schemas.microsoft.com/office/drawing/2014/main" id="{C73D7ACF-121A-0D9D-9AFC-5604C6FD584F}"/>
                  </a:ext>
                </a:extLst>
              </p:cNvPr>
              <p:cNvSpPr>
                <a:spLocks noChangeAspect="1"/>
              </p:cNvSpPr>
              <p:nvPr/>
            </p:nvSpPr>
            <p:spPr>
              <a:xfrm>
                <a:off x="5553445" y="3175878"/>
                <a:ext cx="349200" cy="349200"/>
              </a:xfrm>
              <a:prstGeom prst="ellipse">
                <a:avLst/>
              </a:prstGeom>
              <a:solidFill>
                <a:schemeClr val="bg1"/>
              </a:solid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a:solidFill>
                      <a:schemeClr val="tx1"/>
                    </a:solidFill>
                    <a:latin typeface="Consolas" panose="020B0609020204030204" pitchFamily="49" charset="0"/>
                    <a:cs typeface="Consolas" panose="020B0609020204030204" pitchFamily="49" charset="0"/>
                  </a:rPr>
                  <a:t>0</a:t>
                </a:r>
                <a:endParaRPr lang="en-TW">
                  <a:solidFill>
                    <a:schemeClr val="tx1"/>
                  </a:solidFill>
                  <a:latin typeface="Consolas" panose="020B0609020204030204" pitchFamily="49" charset="0"/>
                  <a:cs typeface="Consolas" panose="020B0609020204030204" pitchFamily="49" charset="0"/>
                </a:endParaRPr>
              </a:p>
            </p:txBody>
          </p:sp>
          <p:sp>
            <p:nvSpPr>
              <p:cNvPr id="35" name="Oval 34">
                <a:extLst>
                  <a:ext uri="{FF2B5EF4-FFF2-40B4-BE49-F238E27FC236}">
                    <a16:creationId xmlns:a16="http://schemas.microsoft.com/office/drawing/2014/main" id="{88EB42E7-A550-7525-5CC3-22AB41D44002}"/>
                  </a:ext>
                </a:extLst>
              </p:cNvPr>
              <p:cNvSpPr>
                <a:spLocks noChangeAspect="1"/>
              </p:cNvSpPr>
              <p:nvPr/>
            </p:nvSpPr>
            <p:spPr>
              <a:xfrm>
                <a:off x="5970832" y="3172254"/>
                <a:ext cx="349200" cy="349200"/>
              </a:xfrm>
              <a:prstGeom prst="ellipse">
                <a:avLst/>
              </a:prstGeom>
              <a:solidFill>
                <a:schemeClr val="bg1"/>
              </a:solid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a:solidFill>
                      <a:schemeClr val="tx1"/>
                    </a:solidFill>
                    <a:latin typeface="Consolas" panose="020B0609020204030204" pitchFamily="49" charset="0"/>
                    <a:cs typeface="Consolas" panose="020B0609020204030204" pitchFamily="49" charset="0"/>
                  </a:rPr>
                  <a:t>2</a:t>
                </a:r>
                <a:endParaRPr lang="en-TW">
                  <a:solidFill>
                    <a:schemeClr val="tx1"/>
                  </a:solidFill>
                  <a:latin typeface="Consolas" panose="020B0609020204030204" pitchFamily="49" charset="0"/>
                  <a:cs typeface="Consolas" panose="020B0609020204030204" pitchFamily="49" charset="0"/>
                </a:endParaRPr>
              </a:p>
            </p:txBody>
          </p:sp>
        </p:grpSp>
        <p:sp>
          <p:nvSpPr>
            <p:cNvPr id="36" name="Rectangle 35">
              <a:extLst>
                <a:ext uri="{FF2B5EF4-FFF2-40B4-BE49-F238E27FC236}">
                  <a16:creationId xmlns:a16="http://schemas.microsoft.com/office/drawing/2014/main" id="{72778A13-5B37-0C7A-C8F0-DE8E280FABD2}"/>
                </a:ext>
              </a:extLst>
            </p:cNvPr>
            <p:cNvSpPr/>
            <p:nvPr/>
          </p:nvSpPr>
          <p:spPr>
            <a:xfrm>
              <a:off x="6273194" y="3311961"/>
              <a:ext cx="1069962" cy="461665"/>
            </a:xfrm>
            <a:prstGeom prst="rect">
              <a:avLst/>
            </a:prstGeom>
          </p:spPr>
          <p:txBody>
            <a:bodyPr wrap="square">
              <a:spAutoFit/>
            </a:bodyPr>
            <a:lstStyle/>
            <a:p>
              <a:r>
                <a:rPr lang="en-US" altLang="zh-TW" sz="2400">
                  <a:latin typeface="Calibri" panose="020F0502020204030204" pitchFamily="34" charset="0"/>
                  <a:cs typeface="Calibri" panose="020F0502020204030204" pitchFamily="34" charset="0"/>
                </a:rPr>
                <a:t>Yes.</a:t>
              </a:r>
              <a:endParaRPr lang="en-TW" sz="2400"/>
            </a:p>
          </p:txBody>
        </p:sp>
      </p:grpSp>
      <p:grpSp>
        <p:nvGrpSpPr>
          <p:cNvPr id="67" name="Group 66">
            <a:extLst>
              <a:ext uri="{FF2B5EF4-FFF2-40B4-BE49-F238E27FC236}">
                <a16:creationId xmlns:a16="http://schemas.microsoft.com/office/drawing/2014/main" id="{737CAB14-A526-A587-13EA-8AEC4C8C5B78}"/>
              </a:ext>
            </a:extLst>
          </p:cNvPr>
          <p:cNvGrpSpPr/>
          <p:nvPr/>
        </p:nvGrpSpPr>
        <p:grpSpPr>
          <a:xfrm>
            <a:off x="2024512" y="3988901"/>
            <a:ext cx="8151877" cy="463198"/>
            <a:chOff x="2499377" y="5057295"/>
            <a:chExt cx="8151877" cy="463198"/>
          </a:xfrm>
        </p:grpSpPr>
        <p:sp>
          <p:nvSpPr>
            <p:cNvPr id="43" name="TextBox 42">
              <a:extLst>
                <a:ext uri="{FF2B5EF4-FFF2-40B4-BE49-F238E27FC236}">
                  <a16:creationId xmlns:a16="http://schemas.microsoft.com/office/drawing/2014/main" id="{6AD15654-2064-6E4F-D02F-EB0D6A69A15C}"/>
                </a:ext>
              </a:extLst>
            </p:cNvPr>
            <p:cNvSpPr txBox="1"/>
            <p:nvPr/>
          </p:nvSpPr>
          <p:spPr>
            <a:xfrm>
              <a:off x="2499377" y="5058828"/>
              <a:ext cx="3926199" cy="461665"/>
            </a:xfrm>
            <a:prstGeom prst="rect">
              <a:avLst/>
            </a:prstGeom>
            <a:noFill/>
          </p:spPr>
          <p:txBody>
            <a:bodyPr wrap="square" rtlCol="0">
              <a:spAutoFit/>
            </a:bodyPr>
            <a:lstStyle/>
            <a:p>
              <a:pPr marL="342900" indent="-342900">
                <a:buClr>
                  <a:schemeClr val="tx2"/>
                </a:buClr>
                <a:buFont typeface="Wingdings" pitchFamily="2" charset="2"/>
                <a:buChar char="§"/>
              </a:pPr>
              <a:r>
                <a:rPr lang="en-US" sz="2400">
                  <a:latin typeface="Calibri" panose="020F0502020204030204" pitchFamily="34" charset="0"/>
                  <a:cs typeface="Calibri" panose="020F0502020204030204" pitchFamily="34" charset="0"/>
                </a:rPr>
                <a:t>P</a:t>
              </a:r>
              <a:r>
                <a:rPr lang="en-US" sz="2400">
                  <a:solidFill>
                    <a:schemeClr val="tx1"/>
                  </a:solidFill>
                  <a:latin typeface="Calibri" panose="020F0502020204030204" pitchFamily="34" charset="0"/>
                  <a:cs typeface="Calibri" panose="020F0502020204030204" pitchFamily="34" charset="0"/>
                </a:rPr>
                <a:t>rint “hello” only? </a:t>
              </a:r>
            </a:p>
          </p:txBody>
        </p:sp>
        <p:grpSp>
          <p:nvGrpSpPr>
            <p:cNvPr id="44" name="Group 43">
              <a:extLst>
                <a:ext uri="{FF2B5EF4-FFF2-40B4-BE49-F238E27FC236}">
                  <a16:creationId xmlns:a16="http://schemas.microsoft.com/office/drawing/2014/main" id="{3C0CD7EE-D0ED-CF3B-B7D0-832D219AA083}"/>
                </a:ext>
              </a:extLst>
            </p:cNvPr>
            <p:cNvGrpSpPr>
              <a:grpSpLocks noChangeAspect="1"/>
            </p:cNvGrpSpPr>
            <p:nvPr/>
          </p:nvGrpSpPr>
          <p:grpSpPr>
            <a:xfrm>
              <a:off x="9066341" y="5083644"/>
              <a:ext cx="1584913" cy="349200"/>
              <a:chOff x="5553445" y="3172254"/>
              <a:chExt cx="1601361" cy="352824"/>
            </a:xfrm>
          </p:grpSpPr>
          <p:sp>
            <p:nvSpPr>
              <p:cNvPr id="45" name="Oval 44">
                <a:extLst>
                  <a:ext uri="{FF2B5EF4-FFF2-40B4-BE49-F238E27FC236}">
                    <a16:creationId xmlns:a16="http://schemas.microsoft.com/office/drawing/2014/main" id="{A7114D02-963A-5E88-BC81-8BA07B8952F6}"/>
                  </a:ext>
                </a:extLst>
              </p:cNvPr>
              <p:cNvSpPr>
                <a:spLocks noChangeAspect="1"/>
              </p:cNvSpPr>
              <p:nvPr/>
            </p:nvSpPr>
            <p:spPr>
              <a:xfrm>
                <a:off x="6388219" y="3172254"/>
                <a:ext cx="349200" cy="349200"/>
              </a:xfrm>
              <a:prstGeom prst="ellipse">
                <a:avLst/>
              </a:prstGeom>
              <a:solidFill>
                <a:schemeClr val="bg1"/>
              </a:solid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a:latin typeface="Consolas" panose="020B0609020204030204" pitchFamily="49" charset="0"/>
                    <a:cs typeface="Consolas" panose="020B0609020204030204" pitchFamily="49" charset="0"/>
                  </a:rPr>
                  <a:t>3</a:t>
                </a:r>
                <a:endParaRPr lang="en-TW">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CB95C35B-349F-1CD4-4706-4711A003803A}"/>
                  </a:ext>
                </a:extLst>
              </p:cNvPr>
              <p:cNvSpPr>
                <a:spLocks noChangeAspect="1"/>
              </p:cNvSpPr>
              <p:nvPr/>
            </p:nvSpPr>
            <p:spPr>
              <a:xfrm>
                <a:off x="6805606" y="3175629"/>
                <a:ext cx="349200" cy="349200"/>
              </a:xfrm>
              <a:prstGeom prst="ellipse">
                <a:avLst/>
              </a:prstGeom>
              <a:solidFill>
                <a:schemeClr val="bg1"/>
              </a:solid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a:solidFill>
                      <a:srgbClr val="C00000"/>
                    </a:solidFill>
                    <a:latin typeface="Consolas" panose="020B0609020204030204" pitchFamily="49" charset="0"/>
                    <a:cs typeface="Consolas" panose="020B0609020204030204" pitchFamily="49" charset="0"/>
                  </a:rPr>
                  <a:t>0</a:t>
                </a:r>
                <a:endParaRPr lang="en-TW">
                  <a:solidFill>
                    <a:srgbClr val="C00000"/>
                  </a:solidFill>
                  <a:latin typeface="Consolas" panose="020B0609020204030204" pitchFamily="49" charset="0"/>
                  <a:cs typeface="Consolas" panose="020B0609020204030204" pitchFamily="49" charset="0"/>
                </a:endParaRPr>
              </a:p>
            </p:txBody>
          </p:sp>
          <p:sp>
            <p:nvSpPr>
              <p:cNvPr id="47" name="Oval 46">
                <a:extLst>
                  <a:ext uri="{FF2B5EF4-FFF2-40B4-BE49-F238E27FC236}">
                    <a16:creationId xmlns:a16="http://schemas.microsoft.com/office/drawing/2014/main" id="{831BF9A0-00D3-C700-6087-8E5BFDBBC252}"/>
                  </a:ext>
                </a:extLst>
              </p:cNvPr>
              <p:cNvSpPr>
                <a:spLocks noChangeAspect="1"/>
              </p:cNvSpPr>
              <p:nvPr/>
            </p:nvSpPr>
            <p:spPr>
              <a:xfrm>
                <a:off x="5553445" y="3175878"/>
                <a:ext cx="349200" cy="349200"/>
              </a:xfrm>
              <a:prstGeom prst="ellipse">
                <a:avLst/>
              </a:prstGeom>
              <a:solidFill>
                <a:schemeClr val="bg1"/>
              </a:solid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a:solidFill>
                      <a:srgbClr val="C00000"/>
                    </a:solidFill>
                    <a:latin typeface="Consolas" panose="020B0609020204030204" pitchFamily="49" charset="0"/>
                    <a:cs typeface="Consolas" panose="020B0609020204030204" pitchFamily="49" charset="0"/>
                  </a:rPr>
                  <a:t>1</a:t>
                </a:r>
                <a:endParaRPr lang="en-TW">
                  <a:solidFill>
                    <a:srgbClr val="C00000"/>
                  </a:solidFill>
                  <a:latin typeface="Consolas" panose="020B0609020204030204" pitchFamily="49" charset="0"/>
                  <a:cs typeface="Consolas" panose="020B0609020204030204" pitchFamily="49" charset="0"/>
                </a:endParaRPr>
              </a:p>
            </p:txBody>
          </p:sp>
          <p:sp>
            <p:nvSpPr>
              <p:cNvPr id="48" name="Oval 47">
                <a:extLst>
                  <a:ext uri="{FF2B5EF4-FFF2-40B4-BE49-F238E27FC236}">
                    <a16:creationId xmlns:a16="http://schemas.microsoft.com/office/drawing/2014/main" id="{4CEFE560-CA7C-C519-E0B9-42EC5C2F8E9E}"/>
                  </a:ext>
                </a:extLst>
              </p:cNvPr>
              <p:cNvSpPr>
                <a:spLocks noChangeAspect="1"/>
              </p:cNvSpPr>
              <p:nvPr/>
            </p:nvSpPr>
            <p:spPr>
              <a:xfrm>
                <a:off x="5970832" y="3172254"/>
                <a:ext cx="349200" cy="349200"/>
              </a:xfrm>
              <a:prstGeom prst="ellipse">
                <a:avLst/>
              </a:prstGeom>
              <a:solidFill>
                <a:schemeClr val="bg1"/>
              </a:solidFill>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a:solidFill>
                      <a:schemeClr val="tx1"/>
                    </a:solidFill>
                    <a:latin typeface="Consolas" panose="020B0609020204030204" pitchFamily="49" charset="0"/>
                    <a:cs typeface="Consolas" panose="020B0609020204030204" pitchFamily="49" charset="0"/>
                  </a:rPr>
                  <a:t>2</a:t>
                </a:r>
                <a:endParaRPr lang="en-TW">
                  <a:solidFill>
                    <a:schemeClr val="tx1"/>
                  </a:solidFill>
                  <a:latin typeface="Consolas" panose="020B0609020204030204" pitchFamily="49" charset="0"/>
                  <a:cs typeface="Consolas" panose="020B0609020204030204" pitchFamily="49" charset="0"/>
                </a:endParaRPr>
              </a:p>
            </p:txBody>
          </p:sp>
        </p:grpSp>
        <p:sp>
          <p:nvSpPr>
            <p:cNvPr id="49" name="Rectangle 48">
              <a:extLst>
                <a:ext uri="{FF2B5EF4-FFF2-40B4-BE49-F238E27FC236}">
                  <a16:creationId xmlns:a16="http://schemas.microsoft.com/office/drawing/2014/main" id="{3953FFDE-AD2A-220C-428E-D290BD5C75B8}"/>
                </a:ext>
              </a:extLst>
            </p:cNvPr>
            <p:cNvSpPr/>
            <p:nvPr/>
          </p:nvSpPr>
          <p:spPr>
            <a:xfrm>
              <a:off x="6253579" y="5057295"/>
              <a:ext cx="2725143" cy="461665"/>
            </a:xfrm>
            <a:prstGeom prst="rect">
              <a:avLst/>
            </a:prstGeom>
          </p:spPr>
          <p:txBody>
            <a:bodyPr wrap="square">
              <a:spAutoFit/>
            </a:bodyPr>
            <a:lstStyle/>
            <a:p>
              <a:r>
                <a:rPr lang="en-US" altLang="zh-TW" sz="2400">
                  <a:solidFill>
                    <a:srgbClr val="C00000"/>
                  </a:solidFill>
                  <a:latin typeface="Calibri" panose="020F0502020204030204" pitchFamily="34" charset="0"/>
                  <a:cs typeface="Calibri" panose="020F0502020204030204" pitchFamily="34" charset="0"/>
                </a:rPr>
                <a:t>Depends on MCM! </a:t>
              </a:r>
              <a:r>
                <a:rPr lang="zh-TW" altLang="en-US" sz="2400">
                  <a:solidFill>
                    <a:srgbClr val="C00000"/>
                  </a:solidFill>
                  <a:latin typeface="Calibri" panose="020F0502020204030204" pitchFamily="34" charset="0"/>
                  <a:cs typeface="Calibri" panose="020F0502020204030204" pitchFamily="34" charset="0"/>
                </a:rPr>
                <a:t> </a:t>
              </a:r>
              <a:endParaRPr lang="en-TW" sz="2400">
                <a:solidFill>
                  <a:srgbClr val="C00000"/>
                </a:solidFill>
                <a:latin typeface="Calibri" panose="020F0502020204030204" pitchFamily="34" charset="0"/>
                <a:cs typeface="Calibri" panose="020F0502020204030204" pitchFamily="34" charset="0"/>
              </a:endParaRPr>
            </a:p>
          </p:txBody>
        </p:sp>
      </p:grpSp>
      <p:grpSp>
        <p:nvGrpSpPr>
          <p:cNvPr id="63" name="Group 62">
            <a:extLst>
              <a:ext uri="{FF2B5EF4-FFF2-40B4-BE49-F238E27FC236}">
                <a16:creationId xmlns:a16="http://schemas.microsoft.com/office/drawing/2014/main" id="{FB0BC59A-A277-F154-42F5-D6E2A82ADF64}"/>
              </a:ext>
            </a:extLst>
          </p:cNvPr>
          <p:cNvGrpSpPr/>
          <p:nvPr/>
        </p:nvGrpSpPr>
        <p:grpSpPr>
          <a:xfrm>
            <a:off x="2714546" y="4406074"/>
            <a:ext cx="5223891" cy="1143535"/>
            <a:chOff x="2820375" y="4120775"/>
            <a:chExt cx="5223891" cy="1143535"/>
          </a:xfrm>
        </p:grpSpPr>
        <p:grpSp>
          <p:nvGrpSpPr>
            <p:cNvPr id="53" name="Group 52">
              <a:extLst>
                <a:ext uri="{FF2B5EF4-FFF2-40B4-BE49-F238E27FC236}">
                  <a16:creationId xmlns:a16="http://schemas.microsoft.com/office/drawing/2014/main" id="{36F9AC6E-FF2C-18E6-5F69-2BA548ED0C5D}"/>
                </a:ext>
              </a:extLst>
            </p:cNvPr>
            <p:cNvGrpSpPr/>
            <p:nvPr/>
          </p:nvGrpSpPr>
          <p:grpSpPr>
            <a:xfrm>
              <a:off x="3595763" y="4300630"/>
              <a:ext cx="4448503" cy="724804"/>
              <a:chOff x="2209400" y="2846440"/>
              <a:chExt cx="4448503" cy="724804"/>
            </a:xfrm>
          </p:grpSpPr>
          <p:sp>
            <p:nvSpPr>
              <p:cNvPr id="58" name="Rectangle 57">
                <a:extLst>
                  <a:ext uri="{FF2B5EF4-FFF2-40B4-BE49-F238E27FC236}">
                    <a16:creationId xmlns:a16="http://schemas.microsoft.com/office/drawing/2014/main" id="{F168A11C-A733-CE1F-D336-B83F0E381EA1}"/>
                  </a:ext>
                </a:extLst>
              </p:cNvPr>
              <p:cNvSpPr/>
              <p:nvPr/>
            </p:nvSpPr>
            <p:spPr>
              <a:xfrm>
                <a:off x="6091652" y="3044271"/>
                <a:ext cx="566251" cy="461665"/>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endParaRPr>
              </a:p>
            </p:txBody>
          </p:sp>
          <p:pic>
            <p:nvPicPr>
              <p:cNvPr id="59" name="Picture 58" descr="A blue and white logo&#10;&#10;Description automatically generated with medium confidence">
                <a:extLst>
                  <a:ext uri="{FF2B5EF4-FFF2-40B4-BE49-F238E27FC236}">
                    <a16:creationId xmlns:a16="http://schemas.microsoft.com/office/drawing/2014/main" id="{536FB208-0CA2-DF58-D744-2051565ABE57}"/>
                  </a:ext>
                </a:extLst>
              </p:cNvPr>
              <p:cNvPicPr>
                <a:picLocks noChangeAspect="1"/>
              </p:cNvPicPr>
              <p:nvPr/>
            </p:nvPicPr>
            <p:blipFill>
              <a:blip r:embed="rId3"/>
              <a:stretch>
                <a:fillRect/>
              </a:stretch>
            </p:blipFill>
            <p:spPr>
              <a:xfrm>
                <a:off x="2209400" y="3300783"/>
                <a:ext cx="885543" cy="270461"/>
              </a:xfrm>
              <a:prstGeom prst="rect">
                <a:avLst/>
              </a:prstGeom>
            </p:spPr>
          </p:pic>
          <p:sp>
            <p:nvSpPr>
              <p:cNvPr id="60" name="Rectangle 59">
                <a:extLst>
                  <a:ext uri="{FF2B5EF4-FFF2-40B4-BE49-F238E27FC236}">
                    <a16:creationId xmlns:a16="http://schemas.microsoft.com/office/drawing/2014/main" id="{D26FE709-5445-2BFC-E6F8-356794274A11}"/>
                  </a:ext>
                </a:extLst>
              </p:cNvPr>
              <p:cNvSpPr/>
              <p:nvPr/>
            </p:nvSpPr>
            <p:spPr>
              <a:xfrm>
                <a:off x="3169475" y="2921161"/>
                <a:ext cx="456245" cy="584775"/>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endParaRPr>
              </a:p>
            </p:txBody>
          </p:sp>
          <p:pic>
            <p:nvPicPr>
              <p:cNvPr id="61" name="Picture 60" descr="A close-up of a logo&#10;&#10;Description automatically generated with low confidence">
                <a:extLst>
                  <a:ext uri="{FF2B5EF4-FFF2-40B4-BE49-F238E27FC236}">
                    <a16:creationId xmlns:a16="http://schemas.microsoft.com/office/drawing/2014/main" id="{A4E504A1-220B-F33A-B3D5-A953F47ACFBA}"/>
                  </a:ext>
                </a:extLst>
              </p:cNvPr>
              <p:cNvPicPr>
                <a:picLocks noChangeAspect="1"/>
              </p:cNvPicPr>
              <p:nvPr/>
            </p:nvPicPr>
            <p:blipFill rotWithShape="1">
              <a:blip r:embed="rId4"/>
              <a:srcRect l="33117" t="19555" r="32853" b="19555"/>
              <a:stretch/>
            </p:blipFill>
            <p:spPr>
              <a:xfrm>
                <a:off x="4593487" y="2846440"/>
                <a:ext cx="665093" cy="669414"/>
              </a:xfrm>
              <a:prstGeom prst="rect">
                <a:avLst/>
              </a:prstGeom>
            </p:spPr>
          </p:pic>
        </p:grpSp>
        <p:pic>
          <p:nvPicPr>
            <p:cNvPr id="54" name="Picture 53" descr="A picture containing icon&#10;&#10;Description automatically generated">
              <a:extLst>
                <a:ext uri="{FF2B5EF4-FFF2-40B4-BE49-F238E27FC236}">
                  <a16:creationId xmlns:a16="http://schemas.microsoft.com/office/drawing/2014/main" id="{53327DF7-6C13-F46D-F26F-D1EC692ED493}"/>
                </a:ext>
              </a:extLst>
            </p:cNvPr>
            <p:cNvPicPr>
              <a:picLocks noChangeAspect="1"/>
            </p:cNvPicPr>
            <p:nvPr/>
          </p:nvPicPr>
          <p:blipFill>
            <a:blip r:embed="rId5"/>
            <a:stretch>
              <a:fillRect/>
            </a:stretch>
          </p:blipFill>
          <p:spPr>
            <a:xfrm>
              <a:off x="2820375" y="4545954"/>
              <a:ext cx="718356" cy="718356"/>
            </a:xfrm>
            <a:prstGeom prst="rect">
              <a:avLst/>
            </a:prstGeom>
          </p:spPr>
        </p:pic>
        <p:pic>
          <p:nvPicPr>
            <p:cNvPr id="55" name="Picture 54" descr="Logo, company name&#10;&#10;Description automatically generated">
              <a:extLst>
                <a:ext uri="{FF2B5EF4-FFF2-40B4-BE49-F238E27FC236}">
                  <a16:creationId xmlns:a16="http://schemas.microsoft.com/office/drawing/2014/main" id="{39B59F68-E96D-D350-1E0D-CFCA242DFCEA}"/>
                </a:ext>
              </a:extLst>
            </p:cNvPr>
            <p:cNvPicPr>
              <a:picLocks noChangeAspect="1"/>
            </p:cNvPicPr>
            <p:nvPr/>
          </p:nvPicPr>
          <p:blipFill>
            <a:blip r:embed="rId6"/>
            <a:stretch>
              <a:fillRect/>
            </a:stretch>
          </p:blipFill>
          <p:spPr>
            <a:xfrm>
              <a:off x="3693801" y="4120775"/>
              <a:ext cx="607440" cy="607440"/>
            </a:xfrm>
            <a:prstGeom prst="rect">
              <a:avLst/>
            </a:prstGeom>
          </p:spPr>
        </p:pic>
        <p:pic>
          <p:nvPicPr>
            <p:cNvPr id="56" name="Picture 55" descr="Logo&#10;&#10;Description automatically generated">
              <a:extLst>
                <a:ext uri="{FF2B5EF4-FFF2-40B4-BE49-F238E27FC236}">
                  <a16:creationId xmlns:a16="http://schemas.microsoft.com/office/drawing/2014/main" id="{55328E2B-B04B-6FE6-588D-39ADD3EDB74F}"/>
                </a:ext>
              </a:extLst>
            </p:cNvPr>
            <p:cNvPicPr>
              <a:picLocks noChangeAspect="1"/>
            </p:cNvPicPr>
            <p:nvPr/>
          </p:nvPicPr>
          <p:blipFill>
            <a:blip r:embed="rId7"/>
            <a:stretch>
              <a:fillRect/>
            </a:stretch>
          </p:blipFill>
          <p:spPr>
            <a:xfrm>
              <a:off x="2907460" y="4224551"/>
              <a:ext cx="747540" cy="449953"/>
            </a:xfrm>
            <a:prstGeom prst="rect">
              <a:avLst/>
            </a:prstGeom>
          </p:spPr>
        </p:pic>
        <p:sp>
          <p:nvSpPr>
            <p:cNvPr id="52" name="TextBox 51">
              <a:extLst>
                <a:ext uri="{FF2B5EF4-FFF2-40B4-BE49-F238E27FC236}">
                  <a16:creationId xmlns:a16="http://schemas.microsoft.com/office/drawing/2014/main" id="{BFED55AD-362A-B4B8-B349-8F1FE55AF757}"/>
                </a:ext>
              </a:extLst>
            </p:cNvPr>
            <p:cNvSpPr txBox="1"/>
            <p:nvPr/>
          </p:nvSpPr>
          <p:spPr>
            <a:xfrm>
              <a:off x="6783834" y="4434345"/>
              <a:ext cx="537539" cy="523220"/>
            </a:xfrm>
            <a:prstGeom prst="rect">
              <a:avLst/>
            </a:prstGeom>
            <a:noFill/>
          </p:spPr>
          <p:txBody>
            <a:bodyPr wrap="square" rtlCol="0">
              <a:spAutoFit/>
            </a:bodyPr>
            <a:lstStyle/>
            <a:p>
              <a:r>
                <a:rPr lang="en-TW" sz="2800">
                  <a:latin typeface="Calibri" panose="020F0502020204030204" pitchFamily="34" charset="0"/>
                  <a:cs typeface="Calibri" panose="020F0502020204030204" pitchFamily="34" charset="0"/>
                </a:rPr>
                <a:t>SC</a:t>
              </a:r>
            </a:p>
          </p:txBody>
        </p:sp>
      </p:grpSp>
      <p:sp>
        <p:nvSpPr>
          <p:cNvPr id="62" name="Title 1">
            <a:extLst>
              <a:ext uri="{FF2B5EF4-FFF2-40B4-BE49-F238E27FC236}">
                <a16:creationId xmlns:a16="http://schemas.microsoft.com/office/drawing/2014/main" id="{E770A6D7-A850-D80E-DECD-58F154D090A8}"/>
              </a:ext>
            </a:extLst>
          </p:cNvPr>
          <p:cNvSpPr txBox="1">
            <a:spLocks/>
          </p:cNvSpPr>
          <p:nvPr/>
        </p:nvSpPr>
        <p:spPr>
          <a:xfrm>
            <a:off x="838200" y="365125"/>
            <a:ext cx="10515600"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Memory Consistency Model (MCM): Restricts the ordering and visibility of shared memory accesses on a multiprocesso</a:t>
            </a:r>
            <a:r>
              <a:rPr lang="en-US" altLang="zh-TW" sz="3200"/>
              <a:t>r</a:t>
            </a:r>
            <a:endParaRPr lang="en-TW" sz="3200"/>
          </a:p>
        </p:txBody>
      </p:sp>
      <p:sp>
        <p:nvSpPr>
          <p:cNvPr id="65" name="Rounded Rectangle 64">
            <a:extLst>
              <a:ext uri="{FF2B5EF4-FFF2-40B4-BE49-F238E27FC236}">
                <a16:creationId xmlns:a16="http://schemas.microsoft.com/office/drawing/2014/main" id="{D15336C7-52A7-936D-8D38-4F014724ACC1}"/>
              </a:ext>
            </a:extLst>
          </p:cNvPr>
          <p:cNvSpPr/>
          <p:nvPr/>
        </p:nvSpPr>
        <p:spPr>
          <a:xfrm>
            <a:off x="2022989" y="5671683"/>
            <a:ext cx="8153400" cy="896870"/>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400" dirty="0">
                <a:solidFill>
                  <a:schemeClr val="tx1"/>
                </a:solidFill>
                <a:latin typeface="Calibri" panose="020F0502020204030204" pitchFamily="34" charset="0"/>
                <a:cs typeface="Calibri" panose="020F0502020204030204" pitchFamily="34" charset="0"/>
              </a:rPr>
              <a:t>How do we </a:t>
            </a:r>
            <a:r>
              <a:rPr lang="en-US" altLang="zh-TW" sz="2400" dirty="0">
                <a:solidFill>
                  <a:schemeClr val="accent1"/>
                </a:solidFill>
                <a:latin typeface="Calibri" panose="020F0502020204030204" pitchFamily="34" charset="0"/>
                <a:cs typeface="Calibri" panose="020F0502020204030204" pitchFamily="34" charset="0"/>
              </a:rPr>
              <a:t>verify</a:t>
            </a:r>
            <a:r>
              <a:rPr lang="en-US" altLang="zh-TW" sz="2400" dirty="0">
                <a:solidFill>
                  <a:schemeClr val="tx1"/>
                </a:solidFill>
                <a:latin typeface="Calibri" panose="020F0502020204030204" pitchFamily="34" charset="0"/>
                <a:cs typeface="Calibri" panose="020F0502020204030204" pitchFamily="34" charset="0"/>
              </a:rPr>
              <a:t> that a microarchitecture complies with</a:t>
            </a:r>
          </a:p>
          <a:p>
            <a:pPr algn="ctr"/>
            <a:r>
              <a:rPr lang="en-US" altLang="zh-TW" sz="2400" dirty="0">
                <a:solidFill>
                  <a:schemeClr val="accent1"/>
                </a:solidFill>
                <a:latin typeface="Calibri" panose="020F0502020204030204" pitchFamily="34" charset="0"/>
                <a:cs typeface="Calibri" panose="020F0502020204030204" pitchFamily="34" charset="0"/>
              </a:rPr>
              <a:t>ordering rules</a:t>
            </a:r>
            <a:r>
              <a:rPr lang="en-US" altLang="zh-TW" sz="2400" dirty="0">
                <a:solidFill>
                  <a:schemeClr val="accent3">
                    <a:lumMod val="60000"/>
                    <a:lumOff val="40000"/>
                  </a:schemeClr>
                </a:solidFill>
                <a:latin typeface="Calibri" panose="020F0502020204030204" pitchFamily="34" charset="0"/>
                <a:cs typeface="Calibri" panose="020F0502020204030204" pitchFamily="34" charset="0"/>
              </a:rPr>
              <a:t> </a:t>
            </a:r>
            <a:r>
              <a:rPr lang="en-US" altLang="zh-TW" sz="2400" dirty="0">
                <a:solidFill>
                  <a:schemeClr val="tx1"/>
                </a:solidFill>
                <a:latin typeface="Calibri" panose="020F0502020204030204" pitchFamily="34" charset="0"/>
                <a:cs typeface="Calibri" panose="020F0502020204030204" pitchFamily="34" charset="0"/>
              </a:rPr>
              <a:t>defined in its ISA MCM specification? </a:t>
            </a:r>
            <a:endParaRPr lang="en-US" sz="2400" dirty="0">
              <a:solidFill>
                <a:schemeClr val="tx1"/>
              </a:solidFill>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5B7C38D0-49D0-9B51-6EFA-46FC41A8BA5E}"/>
              </a:ext>
            </a:extLst>
          </p:cNvPr>
          <p:cNvSpPr>
            <a:spLocks noGrp="1"/>
          </p:cNvSpPr>
          <p:nvPr>
            <p:ph type="sldNum" sz="quarter" idx="12"/>
          </p:nvPr>
        </p:nvSpPr>
        <p:spPr/>
        <p:txBody>
          <a:bodyPr/>
          <a:lstStyle/>
          <a:p>
            <a:fld id="{186D1076-08C5-B746-80BB-11C7C595E7F3}" type="slidenum">
              <a:rPr lang="en-US" smtClean="0"/>
              <a:t>2</a:t>
            </a:fld>
            <a:endParaRPr lang="en-US"/>
          </a:p>
        </p:txBody>
      </p:sp>
    </p:spTree>
    <p:extLst>
      <p:ext uri="{BB962C8B-B14F-4D97-AF65-F5344CB8AC3E}">
        <p14:creationId xmlns:p14="http://schemas.microsoft.com/office/powerpoint/2010/main" val="218992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5"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5309-1FE4-0DB5-67DA-67B1F5A92FA5}"/>
              </a:ext>
            </a:extLst>
          </p:cNvPr>
          <p:cNvSpPr>
            <a:spLocks noGrp="1"/>
          </p:cNvSpPr>
          <p:nvPr>
            <p:ph type="title"/>
          </p:nvPr>
        </p:nvSpPr>
        <p:spPr/>
        <p:txBody>
          <a:bodyPr/>
          <a:lstStyle/>
          <a:p>
            <a:endParaRPr lang="en-TW"/>
          </a:p>
        </p:txBody>
      </p:sp>
      <p:sp>
        <p:nvSpPr>
          <p:cNvPr id="4" name="Slide Number Placeholder 3">
            <a:extLst>
              <a:ext uri="{FF2B5EF4-FFF2-40B4-BE49-F238E27FC236}">
                <a16:creationId xmlns:a16="http://schemas.microsoft.com/office/drawing/2014/main" id="{6557041E-52B7-325E-422D-26467B380F15}"/>
              </a:ext>
            </a:extLst>
          </p:cNvPr>
          <p:cNvSpPr>
            <a:spLocks noGrp="1"/>
          </p:cNvSpPr>
          <p:nvPr>
            <p:ph type="sldNum" sz="quarter" idx="12"/>
          </p:nvPr>
        </p:nvSpPr>
        <p:spPr/>
        <p:txBody>
          <a:bodyPr/>
          <a:lstStyle/>
          <a:p>
            <a:fld id="{186D1076-08C5-B746-80BB-11C7C595E7F3}" type="slidenum">
              <a:rPr lang="en-US" smtClean="0"/>
              <a:t>20</a:t>
            </a:fld>
            <a:endParaRPr lang="en-US"/>
          </a:p>
        </p:txBody>
      </p:sp>
      <p:sp>
        <p:nvSpPr>
          <p:cNvPr id="6" name="TextBox 5">
            <a:extLst>
              <a:ext uri="{FF2B5EF4-FFF2-40B4-BE49-F238E27FC236}">
                <a16:creationId xmlns:a16="http://schemas.microsoft.com/office/drawing/2014/main" id="{BDFA3BFB-71F0-E611-0FA7-5C3E14C2CC1D}"/>
              </a:ext>
            </a:extLst>
          </p:cNvPr>
          <p:cNvSpPr txBox="1"/>
          <p:nvPr/>
        </p:nvSpPr>
        <p:spPr>
          <a:xfrm>
            <a:off x="595347" y="2083945"/>
            <a:ext cx="6098192" cy="3693319"/>
          </a:xfrm>
          <a:prstGeom prst="rect">
            <a:avLst/>
          </a:prstGeom>
          <a:noFill/>
        </p:spPr>
        <p:txBody>
          <a:bodyPr wrap="square">
            <a:spAutoFit/>
          </a:bodyPr>
          <a:lstStyle/>
          <a:p>
            <a:r>
              <a:rPr lang="en-TW" dirty="0"/>
              <a:t>Statistics [for instance "Automata_Stage0"]</a:t>
            </a:r>
          </a:p>
          <a:p>
            <a:r>
              <a:rPr lang="en-TW" dirty="0"/>
              <a:t>---------------------------</a:t>
            </a:r>
          </a:p>
          <a:p>
            <a:r>
              <a:rPr lang="en-TW" dirty="0"/>
              <a:t># Flops:         56 (61) (0 property flop bits)</a:t>
            </a:r>
          </a:p>
          <a:p>
            <a:r>
              <a:rPr lang="en-TW" dirty="0"/>
              <a:t># Latches:       0 (0)</a:t>
            </a:r>
          </a:p>
          <a:p>
            <a:r>
              <a:rPr lang="en-TW" dirty="0"/>
              <a:t># Gates:         3322 (27617)</a:t>
            </a:r>
          </a:p>
          <a:p>
            <a:r>
              <a:rPr lang="en-TW" dirty="0"/>
              <a:t># Nets:          4171</a:t>
            </a:r>
          </a:p>
          <a:p>
            <a:r>
              <a:rPr lang="en-TW" dirty="0"/>
              <a:t># Ports:         42</a:t>
            </a:r>
          </a:p>
          <a:p>
            <a:r>
              <a:rPr lang="en-TW" dirty="0"/>
              <a:t># RTL Lines:     3519</a:t>
            </a:r>
          </a:p>
          <a:p>
            <a:r>
              <a:rPr lang="en-TW" dirty="0"/>
              <a:t># RTL Instances: 118</a:t>
            </a:r>
          </a:p>
          <a:p>
            <a:r>
              <a:rPr lang="en-TW" dirty="0"/>
              <a:t># Embedded Assumptions: 0</a:t>
            </a:r>
          </a:p>
          <a:p>
            <a:r>
              <a:rPr lang="en-TW" dirty="0"/>
              <a:t># Embedded Assertions:  0</a:t>
            </a:r>
          </a:p>
          <a:p>
            <a:r>
              <a:rPr lang="en-TW" dirty="0"/>
              <a:t># Embedded Covers:      0</a:t>
            </a:r>
          </a:p>
          <a:p>
            <a:r>
              <a:rPr lang="en-TW" dirty="0"/>
              <a:t>61</a:t>
            </a:r>
          </a:p>
        </p:txBody>
      </p:sp>
      <p:sp>
        <p:nvSpPr>
          <p:cNvPr id="8" name="TextBox 7">
            <a:extLst>
              <a:ext uri="{FF2B5EF4-FFF2-40B4-BE49-F238E27FC236}">
                <a16:creationId xmlns:a16="http://schemas.microsoft.com/office/drawing/2014/main" id="{ECAFA4FF-1F6A-30B4-0B04-7A2A3B8F2D78}"/>
              </a:ext>
            </a:extLst>
          </p:cNvPr>
          <p:cNvSpPr txBox="1"/>
          <p:nvPr/>
        </p:nvSpPr>
        <p:spPr>
          <a:xfrm>
            <a:off x="5088406" y="2129994"/>
            <a:ext cx="4002967" cy="3693319"/>
          </a:xfrm>
          <a:prstGeom prst="rect">
            <a:avLst/>
          </a:prstGeom>
          <a:noFill/>
        </p:spPr>
        <p:txBody>
          <a:bodyPr wrap="square">
            <a:spAutoFit/>
          </a:bodyPr>
          <a:lstStyle/>
          <a:p>
            <a:r>
              <a:rPr lang="en-TW" dirty="0"/>
              <a:t>Statistics [for instance "Automata_ltl0"]</a:t>
            </a:r>
          </a:p>
          <a:p>
            <a:r>
              <a:rPr lang="en-TW" dirty="0"/>
              <a:t>---------------------------</a:t>
            </a:r>
          </a:p>
          <a:p>
            <a:r>
              <a:rPr lang="en-TW" dirty="0"/>
              <a:t># Flops:         6 (6) (0 property flop bits)</a:t>
            </a:r>
          </a:p>
          <a:p>
            <a:r>
              <a:rPr lang="en-TW" dirty="0"/>
              <a:t># Latches:       0 (0)</a:t>
            </a:r>
          </a:p>
          <a:p>
            <a:r>
              <a:rPr lang="en-TW" dirty="0"/>
              <a:t># Gates:         198 (1444)</a:t>
            </a:r>
          </a:p>
          <a:p>
            <a:r>
              <a:rPr lang="en-TW" dirty="0"/>
              <a:t># Nets:          294</a:t>
            </a:r>
          </a:p>
          <a:p>
            <a:r>
              <a:rPr lang="en-TW" dirty="0"/>
              <a:t># Ports:         8</a:t>
            </a:r>
          </a:p>
          <a:p>
            <a:r>
              <a:rPr lang="en-TW" dirty="0"/>
              <a:t># RTL Lines:     465</a:t>
            </a:r>
          </a:p>
          <a:p>
            <a:r>
              <a:rPr lang="en-TW" dirty="0"/>
              <a:t># RTL Instances: 13</a:t>
            </a:r>
          </a:p>
          <a:p>
            <a:r>
              <a:rPr lang="en-TW" dirty="0"/>
              <a:t># Embedded Assumptions: 0</a:t>
            </a:r>
          </a:p>
          <a:p>
            <a:r>
              <a:rPr lang="en-TW" dirty="0"/>
              <a:t># Embedded Assertions:  0</a:t>
            </a:r>
          </a:p>
          <a:p>
            <a:r>
              <a:rPr lang="en-TW" dirty="0"/>
              <a:t># Embedded Covers:      0</a:t>
            </a:r>
          </a:p>
          <a:p>
            <a:r>
              <a:rPr lang="en-TW" dirty="0"/>
              <a:t>6</a:t>
            </a:r>
          </a:p>
        </p:txBody>
      </p:sp>
    </p:spTree>
    <p:extLst>
      <p:ext uri="{BB962C8B-B14F-4D97-AF65-F5344CB8AC3E}">
        <p14:creationId xmlns:p14="http://schemas.microsoft.com/office/powerpoint/2010/main" val="342360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424DC-F765-D89D-886E-0D0707461B8D}"/>
              </a:ext>
            </a:extLst>
          </p:cNvPr>
          <p:cNvSpPr>
            <a:spLocks noGrp="1"/>
          </p:cNvSpPr>
          <p:nvPr>
            <p:ph idx="1"/>
          </p:nvPr>
        </p:nvSpPr>
        <p:spPr/>
        <p:txBody>
          <a:bodyPr/>
          <a:lstStyle/>
          <a:p>
            <a:r>
              <a:rPr lang="en-TW" dirty="0"/>
              <a:t>unbound!</a:t>
            </a:r>
          </a:p>
          <a:p>
            <a:r>
              <a:rPr lang="en-TW" dirty="0"/>
              <a:t>time!</a:t>
            </a:r>
          </a:p>
          <a:p>
            <a:r>
              <a:rPr lang="en-TW" dirty="0"/>
              <a:t>reusable</a:t>
            </a:r>
          </a:p>
          <a:p>
            <a:r>
              <a:rPr lang="en-TW" dirty="0"/>
              <a:t>overhead </a:t>
            </a:r>
          </a:p>
          <a:p>
            <a:pPr lvl="1"/>
            <a:r>
              <a:rPr lang="en-TW" dirty="0"/>
              <a:t>(wires, will not have two wire between two cores) worst case is the longest wire in the design</a:t>
            </a:r>
          </a:p>
          <a:p>
            <a:pPr lvl="2"/>
            <a:r>
              <a:rPr lang="en-TW" dirty="0"/>
              <a:t>increase the STA??.....</a:t>
            </a:r>
          </a:p>
          <a:p>
            <a:pPr lvl="1"/>
            <a:r>
              <a:rPr lang="en-TW" dirty="0"/>
              <a:t>Number of concurrent instructions.....</a:t>
            </a:r>
          </a:p>
        </p:txBody>
      </p:sp>
      <p:sp>
        <p:nvSpPr>
          <p:cNvPr id="4" name="Slide Number Placeholder 3">
            <a:extLst>
              <a:ext uri="{FF2B5EF4-FFF2-40B4-BE49-F238E27FC236}">
                <a16:creationId xmlns:a16="http://schemas.microsoft.com/office/drawing/2014/main" id="{498465D2-4A5B-18D9-83CE-985F35F405ED}"/>
              </a:ext>
            </a:extLst>
          </p:cNvPr>
          <p:cNvSpPr>
            <a:spLocks noGrp="1"/>
          </p:cNvSpPr>
          <p:nvPr>
            <p:ph type="sldNum" sz="quarter" idx="12"/>
          </p:nvPr>
        </p:nvSpPr>
        <p:spPr/>
        <p:txBody>
          <a:bodyPr/>
          <a:lstStyle/>
          <a:p>
            <a:fld id="{186D1076-08C5-B746-80BB-11C7C595E7F3}" type="slidenum">
              <a:rPr lang="en-US" smtClean="0"/>
              <a:t>21</a:t>
            </a:fld>
            <a:endParaRPr lang="en-US"/>
          </a:p>
        </p:txBody>
      </p:sp>
      <p:sp>
        <p:nvSpPr>
          <p:cNvPr id="5" name="Title 1">
            <a:extLst>
              <a:ext uri="{FF2B5EF4-FFF2-40B4-BE49-F238E27FC236}">
                <a16:creationId xmlns:a16="http://schemas.microsoft.com/office/drawing/2014/main" id="{27B83A65-783E-F4C7-FB3C-DABB3694CD6A}"/>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dirty="0"/>
              <a:t>Preliminary result of verification on hardware monitor</a:t>
            </a:r>
            <a:endParaRPr lang="en-US" sz="3200" dirty="0"/>
          </a:p>
        </p:txBody>
      </p:sp>
      <p:sp>
        <p:nvSpPr>
          <p:cNvPr id="6" name="TextBox 5">
            <a:extLst>
              <a:ext uri="{FF2B5EF4-FFF2-40B4-BE49-F238E27FC236}">
                <a16:creationId xmlns:a16="http://schemas.microsoft.com/office/drawing/2014/main" id="{D190DA55-4BC5-B39B-5BCB-F93B8D87E2B6}"/>
              </a:ext>
            </a:extLst>
          </p:cNvPr>
          <p:cNvSpPr txBox="1"/>
          <p:nvPr/>
        </p:nvSpPr>
        <p:spPr>
          <a:xfrm>
            <a:off x="158054" y="6581001"/>
            <a:ext cx="11875891" cy="276999"/>
          </a:xfrm>
          <a:prstGeom prst="rect">
            <a:avLst/>
          </a:prstGeom>
          <a:noFill/>
        </p:spPr>
        <p:txBody>
          <a:bodyPr wrap="square" rtlCol="0">
            <a:spAutoFit/>
          </a:bodyPr>
          <a:lstStyle/>
          <a:p>
            <a:r>
              <a:rPr lang="en-TW" sz="1200" baseline="30000"/>
              <a:t>1</a:t>
            </a:r>
            <a:r>
              <a:rPr lang="en-US" sz="1200">
                <a:cs typeface="Calibri" panose="020F0502020204030204" pitchFamily="34" charset="0"/>
              </a:rPr>
              <a:t>Tracy</a:t>
            </a:r>
            <a:r>
              <a:rPr lang="zh-TW" altLang="en-US" sz="1200">
                <a:cs typeface="Calibri" panose="020F0502020204030204" pitchFamily="34" charset="0"/>
              </a:rPr>
              <a:t> </a:t>
            </a:r>
            <a:r>
              <a:rPr lang="en-US" altLang="zh-TW" sz="1200">
                <a:cs typeface="Calibri" panose="020F0502020204030204" pitchFamily="34" charset="0"/>
              </a:rPr>
              <a:t>et</a:t>
            </a:r>
            <a:r>
              <a:rPr lang="zh-TW" altLang="en-US" sz="1200">
                <a:cs typeface="Calibri" panose="020F0502020204030204" pitchFamily="34" charset="0"/>
              </a:rPr>
              <a:t> </a:t>
            </a:r>
            <a:r>
              <a:rPr lang="en-US" altLang="zh-TW" sz="1200">
                <a:cs typeface="Calibri" panose="020F0502020204030204" pitchFamily="34" charset="0"/>
              </a:rPr>
              <a:t>al.</a:t>
            </a:r>
            <a:r>
              <a:rPr lang="zh-TW" altLang="en-US" sz="1200">
                <a:cs typeface="Calibri" panose="020F0502020204030204" pitchFamily="34" charset="0"/>
              </a:rPr>
              <a:t> </a:t>
            </a:r>
            <a:r>
              <a:rPr lang="en-US" altLang="zh-TW" sz="1200">
                <a:cs typeface="Calibri" panose="020F0502020204030204" pitchFamily="34" charset="0"/>
              </a:rPr>
              <a:t>“</a:t>
            </a:r>
            <a:r>
              <a:rPr lang="en-US" sz="1200">
                <a:cs typeface="Calibri" panose="020F0502020204030204" pitchFamily="34" charset="0"/>
              </a:rPr>
              <a:t>Runtime verification on </a:t>
            </a:r>
            <a:r>
              <a:rPr lang="en-US" sz="1200" err="1">
                <a:cs typeface="Calibri" panose="020F0502020204030204" pitchFamily="34" charset="0"/>
              </a:rPr>
              <a:t>fpgas</a:t>
            </a:r>
            <a:r>
              <a:rPr lang="en-US" sz="1200">
                <a:cs typeface="Calibri" panose="020F0502020204030204" pitchFamily="34" charset="0"/>
              </a:rPr>
              <a:t> with </a:t>
            </a:r>
            <a:r>
              <a:rPr lang="en-US" sz="1200" err="1">
                <a:cs typeface="Calibri" panose="020F0502020204030204" pitchFamily="34" charset="0"/>
              </a:rPr>
              <a:t>ltlf</a:t>
            </a:r>
            <a:r>
              <a:rPr lang="en-US" sz="1200">
                <a:cs typeface="Calibri" panose="020F0502020204030204" pitchFamily="34" charset="0"/>
              </a:rPr>
              <a:t> specifications</a:t>
            </a:r>
            <a:r>
              <a:rPr lang="en-US" altLang="zh-TW" sz="1200">
                <a:cs typeface="Calibri" panose="020F0502020204030204" pitchFamily="34" charset="0"/>
              </a:rPr>
              <a:t>”.</a:t>
            </a:r>
            <a:r>
              <a:rPr lang="zh-TW" altLang="en-US" sz="1200">
                <a:cs typeface="Calibri" panose="020F0502020204030204" pitchFamily="34" charset="0"/>
              </a:rPr>
              <a:t> </a:t>
            </a:r>
            <a:r>
              <a:rPr lang="en-US" sz="1200">
                <a:cs typeface="Calibri" panose="020F0502020204030204" pitchFamily="34" charset="0"/>
              </a:rPr>
              <a:t>FMCAD</a:t>
            </a:r>
            <a:r>
              <a:rPr lang="zh-TW" altLang="en-US" sz="1200">
                <a:cs typeface="Calibri" panose="020F0502020204030204" pitchFamily="34" charset="0"/>
              </a:rPr>
              <a:t> </a:t>
            </a:r>
            <a:r>
              <a:rPr lang="en-US" altLang="zh-TW" sz="1200">
                <a:cs typeface="Calibri" panose="020F0502020204030204" pitchFamily="34" charset="0"/>
              </a:rPr>
              <a:t>2020.</a:t>
            </a:r>
            <a:r>
              <a:rPr lang="zh-TW" altLang="en-US" sz="1200">
                <a:cs typeface="Calibri" panose="020F0502020204030204" pitchFamily="34" charset="0"/>
              </a:rPr>
              <a:t> </a:t>
            </a:r>
            <a:endParaRPr lang="en-US" sz="1200">
              <a:cs typeface="Calibri" panose="020F0502020204030204" pitchFamily="34" charset="0"/>
            </a:endParaRPr>
          </a:p>
        </p:txBody>
      </p:sp>
    </p:spTree>
    <p:extLst>
      <p:ext uri="{BB962C8B-B14F-4D97-AF65-F5344CB8AC3E}">
        <p14:creationId xmlns:p14="http://schemas.microsoft.com/office/powerpoint/2010/main" val="1418614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712A0A2-C4FF-7EE4-2F42-70EE9C5B8893}"/>
              </a:ext>
            </a:extLst>
          </p:cNvPr>
          <p:cNvGrpSpPr/>
          <p:nvPr/>
        </p:nvGrpSpPr>
        <p:grpSpPr>
          <a:xfrm>
            <a:off x="6003147" y="994767"/>
            <a:ext cx="3478558" cy="3914030"/>
            <a:chOff x="6221706" y="1176837"/>
            <a:chExt cx="3478558" cy="3914030"/>
          </a:xfrm>
        </p:grpSpPr>
        <p:sp>
          <p:nvSpPr>
            <p:cNvPr id="5" name="TextBox 6">
              <a:extLst>
                <a:ext uri="{FF2B5EF4-FFF2-40B4-BE49-F238E27FC236}">
                  <a16:creationId xmlns:a16="http://schemas.microsoft.com/office/drawing/2014/main" id="{AD1B17BD-B74C-4231-DAD8-116FC1F47A07}"/>
                </a:ext>
              </a:extLst>
            </p:cNvPr>
            <p:cNvSpPr txBox="1">
              <a:spLocks noChangeAspect="1"/>
            </p:cNvSpPr>
            <p:nvPr/>
          </p:nvSpPr>
          <p:spPr>
            <a:xfrm>
              <a:off x="6221706" y="2274148"/>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ID</a:t>
              </a:r>
              <a:endParaRPr lang="en-TW" sz="1400">
                <a:solidFill>
                  <a:schemeClr val="tx1"/>
                </a:solidFill>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95CD593F-5EE9-CAE0-CB18-5DA256DE23CF}"/>
                </a:ext>
              </a:extLst>
            </p:cNvPr>
            <p:cNvSpPr txBox="1">
              <a:spLocks noChangeAspect="1"/>
            </p:cNvSpPr>
            <p:nvPr/>
          </p:nvSpPr>
          <p:spPr>
            <a:xfrm>
              <a:off x="6314559" y="2773486"/>
              <a:ext cx="7389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Issue</a:t>
              </a:r>
              <a:endParaRPr lang="en-TW" sz="1400">
                <a:solidFill>
                  <a:schemeClr val="tx1"/>
                </a:solidFill>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A4859F47-C606-AE6F-3CE5-F9846576AE0C}"/>
                </a:ext>
              </a:extLst>
            </p:cNvPr>
            <p:cNvSpPr txBox="1">
              <a:spLocks noChangeAspect="1"/>
            </p:cNvSpPr>
            <p:nvPr/>
          </p:nvSpPr>
          <p:spPr>
            <a:xfrm>
              <a:off x="6558999" y="1809713"/>
              <a:ext cx="491836"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IF</a:t>
              </a:r>
              <a:endParaRPr lang="en-TW" sz="1400">
                <a:solidFill>
                  <a:schemeClr val="tx1"/>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916B5C4F-48BF-4E43-1AD7-8E0D754558C9}"/>
                </a:ext>
              </a:extLst>
            </p:cNvPr>
            <p:cNvSpPr txBox="1">
              <a:spLocks noChangeAspect="1"/>
            </p:cNvSpPr>
            <p:nvPr/>
          </p:nvSpPr>
          <p:spPr>
            <a:xfrm>
              <a:off x="7759904" y="1359489"/>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i1</a:t>
              </a:r>
            </a:p>
          </p:txBody>
        </p:sp>
        <p:sp>
          <p:nvSpPr>
            <p:cNvPr id="9" name="TextBox 8">
              <a:extLst>
                <a:ext uri="{FF2B5EF4-FFF2-40B4-BE49-F238E27FC236}">
                  <a16:creationId xmlns:a16="http://schemas.microsoft.com/office/drawing/2014/main" id="{5232C53A-F958-DB9A-10CA-4D7E0133E184}"/>
                </a:ext>
              </a:extLst>
            </p:cNvPr>
            <p:cNvSpPr txBox="1"/>
            <p:nvPr/>
          </p:nvSpPr>
          <p:spPr>
            <a:xfrm>
              <a:off x="7484682" y="1615160"/>
              <a:ext cx="383438" cy="307777"/>
            </a:xfrm>
            <a:prstGeom prst="rect">
              <a:avLst/>
            </a:prstGeom>
            <a:noFill/>
          </p:spPr>
          <p:txBody>
            <a:bodyPr wrap="none" rtlCol="0">
              <a:spAutoFit/>
            </a:bodyPr>
            <a:lstStyle/>
            <a:p>
              <a:r>
                <a:rPr lang="en-TW" sz="1400">
                  <a:solidFill>
                    <a:schemeClr val="tx1"/>
                  </a:solidFill>
                  <a:latin typeface="Consolas" panose="020B0609020204030204" pitchFamily="49" charset="0"/>
                  <a:cs typeface="Consolas" panose="020B0609020204030204" pitchFamily="49" charset="0"/>
                </a:rPr>
                <a:t>PO</a:t>
              </a:r>
            </a:p>
          </p:txBody>
        </p:sp>
        <p:sp>
          <p:nvSpPr>
            <p:cNvPr id="10" name="TextBox 9">
              <a:extLst>
                <a:ext uri="{FF2B5EF4-FFF2-40B4-BE49-F238E27FC236}">
                  <a16:creationId xmlns:a16="http://schemas.microsoft.com/office/drawing/2014/main" id="{EB1AE9DE-2CA5-84AB-3AA2-31C0CADC0689}"/>
                </a:ext>
              </a:extLst>
            </p:cNvPr>
            <p:cNvSpPr txBox="1">
              <a:spLocks noChangeAspect="1"/>
            </p:cNvSpPr>
            <p:nvPr/>
          </p:nvSpPr>
          <p:spPr>
            <a:xfrm>
              <a:off x="7145520" y="1186168"/>
              <a:ext cx="1074154"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C0</a:t>
              </a:r>
            </a:p>
          </p:txBody>
        </p:sp>
        <p:sp>
          <p:nvSpPr>
            <p:cNvPr id="11" name="TextBox 6">
              <a:extLst>
                <a:ext uri="{FF2B5EF4-FFF2-40B4-BE49-F238E27FC236}">
                  <a16:creationId xmlns:a16="http://schemas.microsoft.com/office/drawing/2014/main" id="{04490E91-D303-C84C-8985-4F7A001EB09E}"/>
                </a:ext>
              </a:extLst>
            </p:cNvPr>
            <p:cNvSpPr txBox="1">
              <a:spLocks noChangeAspect="1"/>
            </p:cNvSpPr>
            <p:nvPr/>
          </p:nvSpPr>
          <p:spPr>
            <a:xfrm>
              <a:off x="6223572" y="3269102"/>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EX</a:t>
              </a:r>
              <a:endParaRPr lang="en-TW" sz="1400">
                <a:solidFill>
                  <a:schemeClr val="tx1"/>
                </a:solidFill>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6342A5E4-CC0D-8C0A-9228-3255BD49908E}"/>
                </a:ext>
              </a:extLst>
            </p:cNvPr>
            <p:cNvSpPr>
              <a:spLocks noChangeAspect="1"/>
            </p:cNvSpPr>
            <p:nvPr/>
          </p:nvSpPr>
          <p:spPr>
            <a:xfrm>
              <a:off x="7159093" y="1778100"/>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13" name="Straight Arrow Connector 12">
              <a:extLst>
                <a:ext uri="{FF2B5EF4-FFF2-40B4-BE49-F238E27FC236}">
                  <a16:creationId xmlns:a16="http://schemas.microsoft.com/office/drawing/2014/main" id="{4ECB9D8A-1CFE-03D4-2831-FA2CD7FAA78B}"/>
                </a:ext>
              </a:extLst>
            </p:cNvPr>
            <p:cNvCxnSpPr>
              <a:cxnSpLocks noChangeAspect="1"/>
              <a:stCxn id="12" idx="4"/>
              <a:endCxn id="14" idx="0"/>
            </p:cNvCxnSpPr>
            <p:nvPr/>
          </p:nvCxnSpPr>
          <p:spPr>
            <a:xfrm>
              <a:off x="7317344" y="2093230"/>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8648294-C787-0C93-1ACB-457FCD5A2234}"/>
                </a:ext>
              </a:extLst>
            </p:cNvPr>
            <p:cNvSpPr>
              <a:spLocks noChangeAspect="1"/>
            </p:cNvSpPr>
            <p:nvPr/>
          </p:nvSpPr>
          <p:spPr>
            <a:xfrm>
              <a:off x="7159093" y="227421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5" name="Oval 14">
              <a:extLst>
                <a:ext uri="{FF2B5EF4-FFF2-40B4-BE49-F238E27FC236}">
                  <a16:creationId xmlns:a16="http://schemas.microsoft.com/office/drawing/2014/main" id="{BC2C1B00-561E-0A84-3478-898AA791D3AF}"/>
                </a:ext>
              </a:extLst>
            </p:cNvPr>
            <p:cNvSpPr>
              <a:spLocks noChangeAspect="1"/>
            </p:cNvSpPr>
            <p:nvPr/>
          </p:nvSpPr>
          <p:spPr>
            <a:xfrm>
              <a:off x="7159093" y="4258582"/>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6" name="Oval 15">
              <a:extLst>
                <a:ext uri="{FF2B5EF4-FFF2-40B4-BE49-F238E27FC236}">
                  <a16:creationId xmlns:a16="http://schemas.microsoft.com/office/drawing/2014/main" id="{D275B68D-1C76-0586-AA4D-1D006F37C839}"/>
                </a:ext>
              </a:extLst>
            </p:cNvPr>
            <p:cNvSpPr>
              <a:spLocks noChangeAspect="1"/>
            </p:cNvSpPr>
            <p:nvPr/>
          </p:nvSpPr>
          <p:spPr>
            <a:xfrm>
              <a:off x="7896849" y="1778100"/>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AD7753D1-4B5B-7445-2FE1-534C5568BF53}"/>
                </a:ext>
              </a:extLst>
            </p:cNvPr>
            <p:cNvCxnSpPr>
              <a:cxnSpLocks noChangeAspect="1"/>
              <a:stCxn id="16" idx="4"/>
              <a:endCxn id="18" idx="0"/>
            </p:cNvCxnSpPr>
            <p:nvPr/>
          </p:nvCxnSpPr>
          <p:spPr>
            <a:xfrm>
              <a:off x="8055100" y="2093230"/>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26801FE-D15B-59F5-67B6-05F9901EB062}"/>
                </a:ext>
              </a:extLst>
            </p:cNvPr>
            <p:cNvSpPr>
              <a:spLocks noChangeAspect="1"/>
            </p:cNvSpPr>
            <p:nvPr/>
          </p:nvSpPr>
          <p:spPr>
            <a:xfrm>
              <a:off x="7896849" y="227421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19" name="Oval 18">
              <a:extLst>
                <a:ext uri="{FF2B5EF4-FFF2-40B4-BE49-F238E27FC236}">
                  <a16:creationId xmlns:a16="http://schemas.microsoft.com/office/drawing/2014/main" id="{DB9679AA-3114-B406-36A7-3953842DA63A}"/>
                </a:ext>
              </a:extLst>
            </p:cNvPr>
            <p:cNvSpPr>
              <a:spLocks noChangeAspect="1"/>
            </p:cNvSpPr>
            <p:nvPr/>
          </p:nvSpPr>
          <p:spPr>
            <a:xfrm>
              <a:off x="7896849" y="4258582"/>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0" name="Straight Arrow Connector 19">
              <a:extLst>
                <a:ext uri="{FF2B5EF4-FFF2-40B4-BE49-F238E27FC236}">
                  <a16:creationId xmlns:a16="http://schemas.microsoft.com/office/drawing/2014/main" id="{B722A1DE-7220-D136-4B62-E8F3A862BA8C}"/>
                </a:ext>
              </a:extLst>
            </p:cNvPr>
            <p:cNvCxnSpPr>
              <a:cxnSpLocks noChangeAspect="1"/>
              <a:stCxn id="12" idx="6"/>
              <a:endCxn id="16" idx="2"/>
            </p:cNvCxnSpPr>
            <p:nvPr/>
          </p:nvCxnSpPr>
          <p:spPr>
            <a:xfrm>
              <a:off x="7475595" y="1935665"/>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C48FB9C-DF61-9A54-26E1-32D35B3A3ABB}"/>
                </a:ext>
              </a:extLst>
            </p:cNvPr>
            <p:cNvCxnSpPr>
              <a:cxnSpLocks noChangeAspect="1"/>
              <a:stCxn id="37" idx="4"/>
              <a:endCxn id="15" idx="0"/>
            </p:cNvCxnSpPr>
            <p:nvPr/>
          </p:nvCxnSpPr>
          <p:spPr>
            <a:xfrm>
              <a:off x="7317344" y="4056557"/>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EB5D9D3-1FF7-09F0-64DF-1AA2C547EBD5}"/>
                </a:ext>
              </a:extLst>
            </p:cNvPr>
            <p:cNvCxnSpPr>
              <a:cxnSpLocks noChangeAspect="1"/>
              <a:stCxn id="38" idx="4"/>
              <a:endCxn id="19" idx="0"/>
            </p:cNvCxnSpPr>
            <p:nvPr/>
          </p:nvCxnSpPr>
          <p:spPr>
            <a:xfrm>
              <a:off x="8055100" y="4056557"/>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0A7E52-1203-3190-F140-6D155991CE88}"/>
                </a:ext>
              </a:extLst>
            </p:cNvPr>
            <p:cNvCxnSpPr>
              <a:cxnSpLocks noChangeAspect="1"/>
              <a:stCxn id="14" idx="6"/>
              <a:endCxn id="18" idx="2"/>
            </p:cNvCxnSpPr>
            <p:nvPr/>
          </p:nvCxnSpPr>
          <p:spPr>
            <a:xfrm>
              <a:off x="7475595" y="2431781"/>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C2CF42-8B50-76C9-5FCB-96BFB40CDBC1}"/>
                </a:ext>
              </a:extLst>
            </p:cNvPr>
            <p:cNvCxnSpPr>
              <a:cxnSpLocks noChangeAspect="1"/>
              <a:stCxn id="15" idx="6"/>
              <a:endCxn id="19" idx="2"/>
            </p:cNvCxnSpPr>
            <p:nvPr/>
          </p:nvCxnSpPr>
          <p:spPr>
            <a:xfrm>
              <a:off x="7475595" y="4416147"/>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0BD521F-4703-8EAB-9F71-5A130A45B202}"/>
                </a:ext>
              </a:extLst>
            </p:cNvPr>
            <p:cNvSpPr/>
            <p:nvPr/>
          </p:nvSpPr>
          <p:spPr>
            <a:xfrm flipH="1" flipV="1">
              <a:off x="6598437" y="1670993"/>
              <a:ext cx="360519" cy="155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p>
          </p:txBody>
        </p:sp>
        <p:sp>
          <p:nvSpPr>
            <p:cNvPr id="26" name="TextBox 25">
              <a:extLst>
                <a:ext uri="{FF2B5EF4-FFF2-40B4-BE49-F238E27FC236}">
                  <a16:creationId xmlns:a16="http://schemas.microsoft.com/office/drawing/2014/main" id="{DD42E126-15FD-9E98-917C-E5781A747C18}"/>
                </a:ext>
              </a:extLst>
            </p:cNvPr>
            <p:cNvSpPr txBox="1">
              <a:spLocks noChangeAspect="1"/>
            </p:cNvSpPr>
            <p:nvPr/>
          </p:nvSpPr>
          <p:spPr>
            <a:xfrm>
              <a:off x="7067761" y="1368820"/>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i0</a:t>
              </a:r>
            </a:p>
          </p:txBody>
        </p:sp>
        <p:sp>
          <p:nvSpPr>
            <p:cNvPr id="27" name="TextBox 6">
              <a:extLst>
                <a:ext uri="{FF2B5EF4-FFF2-40B4-BE49-F238E27FC236}">
                  <a16:creationId xmlns:a16="http://schemas.microsoft.com/office/drawing/2014/main" id="{85C7FD85-3500-66A9-E8F1-174F8A358BDC}"/>
                </a:ext>
              </a:extLst>
            </p:cNvPr>
            <p:cNvSpPr txBox="1">
              <a:spLocks noChangeAspect="1"/>
            </p:cNvSpPr>
            <p:nvPr/>
          </p:nvSpPr>
          <p:spPr>
            <a:xfrm>
              <a:off x="6243711" y="3747704"/>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Commit</a:t>
              </a:r>
              <a:endParaRPr lang="en-TW" sz="1400">
                <a:solidFill>
                  <a:schemeClr val="tx1"/>
                </a:solidFill>
                <a:latin typeface="Consolas" panose="020B0609020204030204" pitchFamily="49" charset="0"/>
                <a:cs typeface="Consolas" panose="020B0609020204030204" pitchFamily="49" charset="0"/>
              </a:endParaRPr>
            </a:p>
          </p:txBody>
        </p:sp>
        <p:sp>
          <p:nvSpPr>
            <p:cNvPr id="28" name="TextBox 6">
              <a:extLst>
                <a:ext uri="{FF2B5EF4-FFF2-40B4-BE49-F238E27FC236}">
                  <a16:creationId xmlns:a16="http://schemas.microsoft.com/office/drawing/2014/main" id="{A78C355C-2A82-781C-4471-704359865FFF}"/>
                </a:ext>
              </a:extLst>
            </p:cNvPr>
            <p:cNvSpPr txBox="1">
              <a:spLocks noChangeAspect="1"/>
            </p:cNvSpPr>
            <p:nvPr/>
          </p:nvSpPr>
          <p:spPr>
            <a:xfrm>
              <a:off x="6221706" y="4234758"/>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STB</a:t>
              </a:r>
              <a:endParaRPr lang="en-TW" sz="1400">
                <a:solidFill>
                  <a:schemeClr val="tx1"/>
                </a:solidFill>
                <a:latin typeface="Consolas" panose="020B0609020204030204" pitchFamily="49" charset="0"/>
                <a:cs typeface="Consolas" panose="020B0609020204030204" pitchFamily="49" charset="0"/>
              </a:endParaRPr>
            </a:p>
          </p:txBody>
        </p:sp>
        <p:sp>
          <p:nvSpPr>
            <p:cNvPr id="29" name="TextBox 6">
              <a:extLst>
                <a:ext uri="{FF2B5EF4-FFF2-40B4-BE49-F238E27FC236}">
                  <a16:creationId xmlns:a16="http://schemas.microsoft.com/office/drawing/2014/main" id="{243BD087-190B-FE17-981B-F640988A2386}"/>
                </a:ext>
              </a:extLst>
            </p:cNvPr>
            <p:cNvSpPr txBox="1">
              <a:spLocks noChangeAspect="1"/>
            </p:cNvSpPr>
            <p:nvPr/>
          </p:nvSpPr>
          <p:spPr>
            <a:xfrm>
              <a:off x="6221706" y="4768734"/>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Mem</a:t>
              </a:r>
              <a:endParaRPr lang="en-TW" sz="1400">
                <a:solidFill>
                  <a:schemeClr val="tx1"/>
                </a:solidFill>
                <a:latin typeface="Consolas" panose="020B0609020204030204" pitchFamily="49" charset="0"/>
                <a:cs typeface="Consolas" panose="020B0609020204030204" pitchFamily="49" charset="0"/>
              </a:endParaRPr>
            </a:p>
          </p:txBody>
        </p:sp>
        <p:sp>
          <p:nvSpPr>
            <p:cNvPr id="30" name="Oval 29">
              <a:extLst>
                <a:ext uri="{FF2B5EF4-FFF2-40B4-BE49-F238E27FC236}">
                  <a16:creationId xmlns:a16="http://schemas.microsoft.com/office/drawing/2014/main" id="{AE6B6338-1441-6F92-2F3E-F0BB307D0F78}"/>
                </a:ext>
              </a:extLst>
            </p:cNvPr>
            <p:cNvSpPr>
              <a:spLocks noChangeAspect="1"/>
            </p:cNvSpPr>
            <p:nvPr/>
          </p:nvSpPr>
          <p:spPr>
            <a:xfrm>
              <a:off x="7159093" y="2762309"/>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31" name="Oval 30">
              <a:extLst>
                <a:ext uri="{FF2B5EF4-FFF2-40B4-BE49-F238E27FC236}">
                  <a16:creationId xmlns:a16="http://schemas.microsoft.com/office/drawing/2014/main" id="{2601802E-CB4D-1596-2269-66D71974ECC1}"/>
                </a:ext>
              </a:extLst>
            </p:cNvPr>
            <p:cNvSpPr>
              <a:spLocks noChangeAspect="1"/>
            </p:cNvSpPr>
            <p:nvPr/>
          </p:nvSpPr>
          <p:spPr>
            <a:xfrm>
              <a:off x="7896849" y="2762309"/>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32" name="Straight Arrow Connector 31">
              <a:extLst>
                <a:ext uri="{FF2B5EF4-FFF2-40B4-BE49-F238E27FC236}">
                  <a16:creationId xmlns:a16="http://schemas.microsoft.com/office/drawing/2014/main" id="{270C1CA8-D920-96E6-93DA-49B148FDE6CD}"/>
                </a:ext>
              </a:extLst>
            </p:cNvPr>
            <p:cNvCxnSpPr>
              <a:cxnSpLocks noChangeAspect="1"/>
              <a:stCxn id="30" idx="6"/>
              <a:endCxn id="31" idx="2"/>
            </p:cNvCxnSpPr>
            <p:nvPr/>
          </p:nvCxnSpPr>
          <p:spPr>
            <a:xfrm>
              <a:off x="7475595" y="2919874"/>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307492-43BE-8A83-BA59-FBDCFB6895B1}"/>
                </a:ext>
              </a:extLst>
            </p:cNvPr>
            <p:cNvCxnSpPr>
              <a:cxnSpLocks noChangeAspect="1"/>
              <a:stCxn id="18" idx="4"/>
              <a:endCxn id="31" idx="0"/>
            </p:cNvCxnSpPr>
            <p:nvPr/>
          </p:nvCxnSpPr>
          <p:spPr>
            <a:xfrm>
              <a:off x="8055100" y="2589346"/>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25C8696-50D4-B2F2-196A-CC373C357E77}"/>
                </a:ext>
              </a:extLst>
            </p:cNvPr>
            <p:cNvCxnSpPr>
              <a:cxnSpLocks noChangeAspect="1"/>
              <a:stCxn id="14" idx="4"/>
              <a:endCxn id="30" idx="0"/>
            </p:cNvCxnSpPr>
            <p:nvPr/>
          </p:nvCxnSpPr>
          <p:spPr>
            <a:xfrm>
              <a:off x="7317344" y="2589346"/>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58112CC-3D4F-C211-EF7A-BC8AAC65B9BD}"/>
                </a:ext>
              </a:extLst>
            </p:cNvPr>
            <p:cNvSpPr>
              <a:spLocks noChangeAspect="1"/>
            </p:cNvSpPr>
            <p:nvPr/>
          </p:nvSpPr>
          <p:spPr>
            <a:xfrm>
              <a:off x="7159093" y="325186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36" name="Oval 35">
              <a:extLst>
                <a:ext uri="{FF2B5EF4-FFF2-40B4-BE49-F238E27FC236}">
                  <a16:creationId xmlns:a16="http://schemas.microsoft.com/office/drawing/2014/main" id="{CAC3CDA1-26A7-0D4A-B34A-A5F7659BB462}"/>
                </a:ext>
              </a:extLst>
            </p:cNvPr>
            <p:cNvSpPr>
              <a:spLocks noChangeAspect="1"/>
            </p:cNvSpPr>
            <p:nvPr/>
          </p:nvSpPr>
          <p:spPr>
            <a:xfrm>
              <a:off x="7896849" y="325186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37" name="Oval 36">
              <a:extLst>
                <a:ext uri="{FF2B5EF4-FFF2-40B4-BE49-F238E27FC236}">
                  <a16:creationId xmlns:a16="http://schemas.microsoft.com/office/drawing/2014/main" id="{DE7D22DA-6B77-C63F-6FFB-ECADE437E9E0}"/>
                </a:ext>
              </a:extLst>
            </p:cNvPr>
            <p:cNvSpPr>
              <a:spLocks noChangeAspect="1"/>
            </p:cNvSpPr>
            <p:nvPr/>
          </p:nvSpPr>
          <p:spPr>
            <a:xfrm>
              <a:off x="7159093" y="374142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38" name="Oval 37">
              <a:extLst>
                <a:ext uri="{FF2B5EF4-FFF2-40B4-BE49-F238E27FC236}">
                  <a16:creationId xmlns:a16="http://schemas.microsoft.com/office/drawing/2014/main" id="{7B0316E3-61B6-479D-302D-EAA6B51FA6BB}"/>
                </a:ext>
              </a:extLst>
            </p:cNvPr>
            <p:cNvSpPr>
              <a:spLocks noChangeAspect="1"/>
            </p:cNvSpPr>
            <p:nvPr/>
          </p:nvSpPr>
          <p:spPr>
            <a:xfrm>
              <a:off x="7896849" y="374142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39" name="Straight Arrow Connector 38">
              <a:extLst>
                <a:ext uri="{FF2B5EF4-FFF2-40B4-BE49-F238E27FC236}">
                  <a16:creationId xmlns:a16="http://schemas.microsoft.com/office/drawing/2014/main" id="{C404B429-E1EF-34EA-1797-DCFF167AEE11}"/>
                </a:ext>
              </a:extLst>
            </p:cNvPr>
            <p:cNvCxnSpPr>
              <a:cxnSpLocks noChangeAspect="1"/>
              <a:stCxn id="37" idx="6"/>
              <a:endCxn id="38" idx="2"/>
            </p:cNvCxnSpPr>
            <p:nvPr/>
          </p:nvCxnSpPr>
          <p:spPr>
            <a:xfrm>
              <a:off x="7475595" y="3898992"/>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525F399-4D7F-9611-2733-76B6654957E2}"/>
                </a:ext>
              </a:extLst>
            </p:cNvPr>
            <p:cNvCxnSpPr>
              <a:cxnSpLocks noChangeAspect="1"/>
              <a:stCxn id="31" idx="4"/>
              <a:endCxn id="36" idx="0"/>
            </p:cNvCxnSpPr>
            <p:nvPr/>
          </p:nvCxnSpPr>
          <p:spPr>
            <a:xfrm>
              <a:off x="8055100" y="3077439"/>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C37BE54-286B-6805-356D-5DF5672D9581}"/>
                </a:ext>
              </a:extLst>
            </p:cNvPr>
            <p:cNvCxnSpPr>
              <a:cxnSpLocks noChangeAspect="1"/>
              <a:stCxn id="30" idx="4"/>
              <a:endCxn id="35" idx="0"/>
            </p:cNvCxnSpPr>
            <p:nvPr/>
          </p:nvCxnSpPr>
          <p:spPr>
            <a:xfrm>
              <a:off x="7317344" y="3077439"/>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B99B77-A463-5C72-8124-E4521A85BBF1}"/>
                </a:ext>
              </a:extLst>
            </p:cNvPr>
            <p:cNvCxnSpPr>
              <a:cxnSpLocks noChangeAspect="1"/>
              <a:stCxn id="35" idx="4"/>
              <a:endCxn id="37" idx="0"/>
            </p:cNvCxnSpPr>
            <p:nvPr/>
          </p:nvCxnSpPr>
          <p:spPr>
            <a:xfrm>
              <a:off x="7317344" y="3566997"/>
              <a:ext cx="0" cy="17443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CDD551-ED01-A060-F928-CA71FDEADDAF}"/>
                </a:ext>
              </a:extLst>
            </p:cNvPr>
            <p:cNvCxnSpPr>
              <a:cxnSpLocks noChangeAspect="1"/>
              <a:stCxn id="36" idx="4"/>
              <a:endCxn id="38" idx="0"/>
            </p:cNvCxnSpPr>
            <p:nvPr/>
          </p:nvCxnSpPr>
          <p:spPr>
            <a:xfrm>
              <a:off x="8055100" y="3566997"/>
              <a:ext cx="0" cy="17443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A66E76CB-1D42-AC60-9D40-83CF2973A3D2}"/>
                </a:ext>
              </a:extLst>
            </p:cNvPr>
            <p:cNvSpPr>
              <a:spLocks noChangeAspect="1"/>
            </p:cNvSpPr>
            <p:nvPr/>
          </p:nvSpPr>
          <p:spPr>
            <a:xfrm>
              <a:off x="7159093" y="477573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45" name="Oval 44">
              <a:extLst>
                <a:ext uri="{FF2B5EF4-FFF2-40B4-BE49-F238E27FC236}">
                  <a16:creationId xmlns:a16="http://schemas.microsoft.com/office/drawing/2014/main" id="{0B2F7EC4-DFAC-1134-FD69-D18DE5529FF3}"/>
                </a:ext>
              </a:extLst>
            </p:cNvPr>
            <p:cNvSpPr>
              <a:spLocks noChangeAspect="1"/>
            </p:cNvSpPr>
            <p:nvPr/>
          </p:nvSpPr>
          <p:spPr>
            <a:xfrm>
              <a:off x="7896849" y="477573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46" name="Straight Arrow Connector 45">
              <a:extLst>
                <a:ext uri="{FF2B5EF4-FFF2-40B4-BE49-F238E27FC236}">
                  <a16:creationId xmlns:a16="http://schemas.microsoft.com/office/drawing/2014/main" id="{94FF3EAE-28AE-818D-220F-B41BB4531553}"/>
                </a:ext>
              </a:extLst>
            </p:cNvPr>
            <p:cNvCxnSpPr>
              <a:cxnSpLocks noChangeAspect="1"/>
              <a:endCxn id="44" idx="0"/>
            </p:cNvCxnSpPr>
            <p:nvPr/>
          </p:nvCxnSpPr>
          <p:spPr>
            <a:xfrm>
              <a:off x="7317344" y="4573712"/>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E73216-821C-49B3-4ABA-A7BF9FE4BD98}"/>
                </a:ext>
              </a:extLst>
            </p:cNvPr>
            <p:cNvCxnSpPr>
              <a:cxnSpLocks noChangeAspect="1"/>
              <a:endCxn id="45" idx="0"/>
            </p:cNvCxnSpPr>
            <p:nvPr/>
          </p:nvCxnSpPr>
          <p:spPr>
            <a:xfrm>
              <a:off x="8055100" y="4573712"/>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67DCDAC-DCD7-A269-1B07-54FD21E1DFB9}"/>
                </a:ext>
              </a:extLst>
            </p:cNvPr>
            <p:cNvSpPr txBox="1">
              <a:spLocks noChangeAspect="1"/>
            </p:cNvSpPr>
            <p:nvPr/>
          </p:nvSpPr>
          <p:spPr>
            <a:xfrm>
              <a:off x="9199176" y="1350158"/>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i3</a:t>
              </a:r>
            </a:p>
          </p:txBody>
        </p:sp>
        <p:sp>
          <p:nvSpPr>
            <p:cNvPr id="49" name="TextBox 48">
              <a:extLst>
                <a:ext uri="{FF2B5EF4-FFF2-40B4-BE49-F238E27FC236}">
                  <a16:creationId xmlns:a16="http://schemas.microsoft.com/office/drawing/2014/main" id="{5B05215E-AF2E-A97E-498A-270F14518E66}"/>
                </a:ext>
              </a:extLst>
            </p:cNvPr>
            <p:cNvSpPr txBox="1"/>
            <p:nvPr/>
          </p:nvSpPr>
          <p:spPr>
            <a:xfrm>
              <a:off x="8923954" y="1605829"/>
              <a:ext cx="383438" cy="307777"/>
            </a:xfrm>
            <a:prstGeom prst="rect">
              <a:avLst/>
            </a:prstGeom>
            <a:noFill/>
          </p:spPr>
          <p:txBody>
            <a:bodyPr wrap="none" rtlCol="0">
              <a:spAutoFit/>
            </a:bodyPr>
            <a:lstStyle/>
            <a:p>
              <a:r>
                <a:rPr lang="en-TW" sz="1400">
                  <a:solidFill>
                    <a:schemeClr val="tx1"/>
                  </a:solidFill>
                  <a:latin typeface="Consolas" panose="020B0609020204030204" pitchFamily="49" charset="0"/>
                  <a:cs typeface="Consolas" panose="020B0609020204030204" pitchFamily="49" charset="0"/>
                </a:rPr>
                <a:t>PO</a:t>
              </a:r>
            </a:p>
          </p:txBody>
        </p:sp>
        <p:sp>
          <p:nvSpPr>
            <p:cNvPr id="50" name="TextBox 49">
              <a:extLst>
                <a:ext uri="{FF2B5EF4-FFF2-40B4-BE49-F238E27FC236}">
                  <a16:creationId xmlns:a16="http://schemas.microsoft.com/office/drawing/2014/main" id="{B218EEA5-7B67-DF32-481A-D28DF24D1755}"/>
                </a:ext>
              </a:extLst>
            </p:cNvPr>
            <p:cNvSpPr txBox="1">
              <a:spLocks noChangeAspect="1"/>
            </p:cNvSpPr>
            <p:nvPr/>
          </p:nvSpPr>
          <p:spPr>
            <a:xfrm>
              <a:off x="8584792" y="1176837"/>
              <a:ext cx="1074154"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C1</a:t>
              </a:r>
            </a:p>
          </p:txBody>
        </p:sp>
        <p:sp>
          <p:nvSpPr>
            <p:cNvPr id="51" name="Oval 50">
              <a:extLst>
                <a:ext uri="{FF2B5EF4-FFF2-40B4-BE49-F238E27FC236}">
                  <a16:creationId xmlns:a16="http://schemas.microsoft.com/office/drawing/2014/main" id="{EEDAF40A-23F7-C41F-275E-1E170C7DAABC}"/>
                </a:ext>
              </a:extLst>
            </p:cNvPr>
            <p:cNvSpPr>
              <a:spLocks noChangeAspect="1"/>
            </p:cNvSpPr>
            <p:nvPr/>
          </p:nvSpPr>
          <p:spPr>
            <a:xfrm>
              <a:off x="8598365" y="1768769"/>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52" name="Straight Arrow Connector 51">
              <a:extLst>
                <a:ext uri="{FF2B5EF4-FFF2-40B4-BE49-F238E27FC236}">
                  <a16:creationId xmlns:a16="http://schemas.microsoft.com/office/drawing/2014/main" id="{C35EC89E-4063-38C1-FD7B-22A79EBFFDBF}"/>
                </a:ext>
              </a:extLst>
            </p:cNvPr>
            <p:cNvCxnSpPr>
              <a:cxnSpLocks noChangeAspect="1"/>
              <a:stCxn id="51" idx="4"/>
              <a:endCxn id="53" idx="0"/>
            </p:cNvCxnSpPr>
            <p:nvPr/>
          </p:nvCxnSpPr>
          <p:spPr>
            <a:xfrm>
              <a:off x="8756616" y="2083899"/>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F5402A2B-85CD-55EC-C5B2-76B5E719BD8B}"/>
                </a:ext>
              </a:extLst>
            </p:cNvPr>
            <p:cNvSpPr>
              <a:spLocks noChangeAspect="1"/>
            </p:cNvSpPr>
            <p:nvPr/>
          </p:nvSpPr>
          <p:spPr>
            <a:xfrm>
              <a:off x="8598365" y="2264885"/>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54" name="Oval 53">
              <a:extLst>
                <a:ext uri="{FF2B5EF4-FFF2-40B4-BE49-F238E27FC236}">
                  <a16:creationId xmlns:a16="http://schemas.microsoft.com/office/drawing/2014/main" id="{0F0C96CF-CEA3-F05C-6050-99A4FA63EA7C}"/>
                </a:ext>
              </a:extLst>
            </p:cNvPr>
            <p:cNvSpPr>
              <a:spLocks noChangeAspect="1"/>
            </p:cNvSpPr>
            <p:nvPr/>
          </p:nvSpPr>
          <p:spPr>
            <a:xfrm>
              <a:off x="9318365" y="1768769"/>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75CDB369-B416-E536-45F0-F558E8AC3402}"/>
                </a:ext>
              </a:extLst>
            </p:cNvPr>
            <p:cNvCxnSpPr>
              <a:cxnSpLocks noChangeAspect="1"/>
              <a:stCxn id="54" idx="4"/>
              <a:endCxn id="56" idx="0"/>
            </p:cNvCxnSpPr>
            <p:nvPr/>
          </p:nvCxnSpPr>
          <p:spPr>
            <a:xfrm>
              <a:off x="9476616" y="2083899"/>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41534339-A461-A2A4-6E98-7B7956553641}"/>
                </a:ext>
              </a:extLst>
            </p:cNvPr>
            <p:cNvSpPr>
              <a:spLocks noChangeAspect="1"/>
            </p:cNvSpPr>
            <p:nvPr/>
          </p:nvSpPr>
          <p:spPr>
            <a:xfrm>
              <a:off x="9318365" y="2264885"/>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57" name="Straight Arrow Connector 56">
              <a:extLst>
                <a:ext uri="{FF2B5EF4-FFF2-40B4-BE49-F238E27FC236}">
                  <a16:creationId xmlns:a16="http://schemas.microsoft.com/office/drawing/2014/main" id="{2E3F7229-2F23-53A8-F34C-4D745AAD22F0}"/>
                </a:ext>
              </a:extLst>
            </p:cNvPr>
            <p:cNvCxnSpPr>
              <a:cxnSpLocks noChangeAspect="1"/>
              <a:stCxn id="51" idx="6"/>
              <a:endCxn id="54" idx="2"/>
            </p:cNvCxnSpPr>
            <p:nvPr/>
          </p:nvCxnSpPr>
          <p:spPr>
            <a:xfrm>
              <a:off x="8914867" y="1926334"/>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5B303B6-DBE4-54A6-6E1B-42E6FAA5202A}"/>
                </a:ext>
              </a:extLst>
            </p:cNvPr>
            <p:cNvCxnSpPr>
              <a:cxnSpLocks noChangeAspect="1"/>
              <a:stCxn id="53" idx="6"/>
              <a:endCxn id="56" idx="2"/>
            </p:cNvCxnSpPr>
            <p:nvPr/>
          </p:nvCxnSpPr>
          <p:spPr>
            <a:xfrm>
              <a:off x="8914867" y="2422450"/>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54FDA9C-B89E-462E-3A19-648F5D8096B7}"/>
                </a:ext>
              </a:extLst>
            </p:cNvPr>
            <p:cNvSpPr txBox="1">
              <a:spLocks noChangeAspect="1"/>
            </p:cNvSpPr>
            <p:nvPr/>
          </p:nvSpPr>
          <p:spPr>
            <a:xfrm>
              <a:off x="8507033" y="1359489"/>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i2</a:t>
              </a:r>
            </a:p>
          </p:txBody>
        </p:sp>
        <p:sp>
          <p:nvSpPr>
            <p:cNvPr id="60" name="Oval 59">
              <a:extLst>
                <a:ext uri="{FF2B5EF4-FFF2-40B4-BE49-F238E27FC236}">
                  <a16:creationId xmlns:a16="http://schemas.microsoft.com/office/drawing/2014/main" id="{CE09A53C-D5C4-1E85-4A2D-A772E413FAC6}"/>
                </a:ext>
              </a:extLst>
            </p:cNvPr>
            <p:cNvSpPr>
              <a:spLocks noChangeAspect="1"/>
            </p:cNvSpPr>
            <p:nvPr/>
          </p:nvSpPr>
          <p:spPr>
            <a:xfrm>
              <a:off x="8598365" y="2752978"/>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61" name="Oval 60">
              <a:extLst>
                <a:ext uri="{FF2B5EF4-FFF2-40B4-BE49-F238E27FC236}">
                  <a16:creationId xmlns:a16="http://schemas.microsoft.com/office/drawing/2014/main" id="{A360737B-FCFB-4FCD-DC14-862F79F2043C}"/>
                </a:ext>
              </a:extLst>
            </p:cNvPr>
            <p:cNvSpPr>
              <a:spLocks noChangeAspect="1"/>
            </p:cNvSpPr>
            <p:nvPr/>
          </p:nvSpPr>
          <p:spPr>
            <a:xfrm>
              <a:off x="9318365" y="2752978"/>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62" name="Straight Arrow Connector 61">
              <a:extLst>
                <a:ext uri="{FF2B5EF4-FFF2-40B4-BE49-F238E27FC236}">
                  <a16:creationId xmlns:a16="http://schemas.microsoft.com/office/drawing/2014/main" id="{301A502F-0F51-C719-9566-CFF7F5EF29B1}"/>
                </a:ext>
              </a:extLst>
            </p:cNvPr>
            <p:cNvCxnSpPr>
              <a:cxnSpLocks noChangeAspect="1"/>
              <a:stCxn id="60" idx="6"/>
              <a:endCxn id="61" idx="2"/>
            </p:cNvCxnSpPr>
            <p:nvPr/>
          </p:nvCxnSpPr>
          <p:spPr>
            <a:xfrm>
              <a:off x="8914867" y="2910543"/>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F5BE89D-91EA-BAD1-4513-F81AC5D0CA9F}"/>
                </a:ext>
              </a:extLst>
            </p:cNvPr>
            <p:cNvCxnSpPr>
              <a:cxnSpLocks noChangeAspect="1"/>
              <a:stCxn id="56" idx="4"/>
              <a:endCxn id="61" idx="0"/>
            </p:cNvCxnSpPr>
            <p:nvPr/>
          </p:nvCxnSpPr>
          <p:spPr>
            <a:xfrm>
              <a:off x="9476616" y="2580015"/>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FAC5918-E48D-3CF4-6225-900176F62AFD}"/>
                </a:ext>
              </a:extLst>
            </p:cNvPr>
            <p:cNvCxnSpPr>
              <a:cxnSpLocks noChangeAspect="1"/>
              <a:stCxn id="53" idx="4"/>
              <a:endCxn id="60" idx="0"/>
            </p:cNvCxnSpPr>
            <p:nvPr/>
          </p:nvCxnSpPr>
          <p:spPr>
            <a:xfrm>
              <a:off x="8756616" y="2580015"/>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DC9E05AF-5E8C-FCB3-E1E9-51A63C09E5CB}"/>
                </a:ext>
              </a:extLst>
            </p:cNvPr>
            <p:cNvSpPr>
              <a:spLocks noChangeAspect="1"/>
            </p:cNvSpPr>
            <p:nvPr/>
          </p:nvSpPr>
          <p:spPr>
            <a:xfrm>
              <a:off x="8598365" y="324253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66" name="Oval 65">
              <a:extLst>
                <a:ext uri="{FF2B5EF4-FFF2-40B4-BE49-F238E27FC236}">
                  <a16:creationId xmlns:a16="http://schemas.microsoft.com/office/drawing/2014/main" id="{B22F53FD-518F-F630-637A-64F382D9227B}"/>
                </a:ext>
              </a:extLst>
            </p:cNvPr>
            <p:cNvSpPr>
              <a:spLocks noChangeAspect="1"/>
            </p:cNvSpPr>
            <p:nvPr/>
          </p:nvSpPr>
          <p:spPr>
            <a:xfrm>
              <a:off x="9318365" y="324253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67" name="Straight Arrow Connector 66">
              <a:extLst>
                <a:ext uri="{FF2B5EF4-FFF2-40B4-BE49-F238E27FC236}">
                  <a16:creationId xmlns:a16="http://schemas.microsoft.com/office/drawing/2014/main" id="{15B62E57-62D7-7924-B39D-BA1EE46589A3}"/>
                </a:ext>
              </a:extLst>
            </p:cNvPr>
            <p:cNvCxnSpPr>
              <a:cxnSpLocks noChangeAspect="1"/>
              <a:stCxn id="68" idx="6"/>
              <a:endCxn id="69" idx="2"/>
            </p:cNvCxnSpPr>
            <p:nvPr/>
          </p:nvCxnSpPr>
          <p:spPr>
            <a:xfrm>
              <a:off x="8914867" y="3889661"/>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EE38D7A9-384D-6E3F-45D8-B019BDBC96C4}"/>
                </a:ext>
              </a:extLst>
            </p:cNvPr>
            <p:cNvSpPr>
              <a:spLocks noChangeAspect="1"/>
            </p:cNvSpPr>
            <p:nvPr/>
          </p:nvSpPr>
          <p:spPr>
            <a:xfrm>
              <a:off x="8598365" y="373209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9A98E397-F498-3BEB-A689-45E37ECD4685}"/>
                </a:ext>
              </a:extLst>
            </p:cNvPr>
            <p:cNvSpPr>
              <a:spLocks noChangeAspect="1"/>
            </p:cNvSpPr>
            <p:nvPr/>
          </p:nvSpPr>
          <p:spPr>
            <a:xfrm>
              <a:off x="9318365" y="3732096"/>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70" name="Straight Arrow Connector 69">
              <a:extLst>
                <a:ext uri="{FF2B5EF4-FFF2-40B4-BE49-F238E27FC236}">
                  <a16:creationId xmlns:a16="http://schemas.microsoft.com/office/drawing/2014/main" id="{1B7B01A0-4678-3A55-7DB5-4A6364EA6FD9}"/>
                </a:ext>
              </a:extLst>
            </p:cNvPr>
            <p:cNvCxnSpPr>
              <a:cxnSpLocks noChangeAspect="1"/>
              <a:stCxn id="45" idx="6"/>
              <a:endCxn id="65" idx="3"/>
            </p:cNvCxnSpPr>
            <p:nvPr/>
          </p:nvCxnSpPr>
          <p:spPr>
            <a:xfrm flipV="1">
              <a:off x="8213351" y="3511516"/>
              <a:ext cx="431365" cy="14217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D03928B-A332-ADC4-1EE6-98A868E92118}"/>
                </a:ext>
              </a:extLst>
            </p:cNvPr>
            <p:cNvCxnSpPr>
              <a:cxnSpLocks noChangeAspect="1"/>
              <a:stCxn id="61" idx="4"/>
              <a:endCxn id="66" idx="0"/>
            </p:cNvCxnSpPr>
            <p:nvPr/>
          </p:nvCxnSpPr>
          <p:spPr>
            <a:xfrm>
              <a:off x="9476616" y="3068108"/>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D778ED2-B9B6-1B00-0C17-0D2832974BA9}"/>
                </a:ext>
              </a:extLst>
            </p:cNvPr>
            <p:cNvCxnSpPr>
              <a:cxnSpLocks noChangeAspect="1"/>
              <a:stCxn id="60" idx="4"/>
              <a:endCxn id="65" idx="0"/>
            </p:cNvCxnSpPr>
            <p:nvPr/>
          </p:nvCxnSpPr>
          <p:spPr>
            <a:xfrm>
              <a:off x="8756616" y="3068108"/>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8436B54-2F91-5CA1-6634-AE80C3E9043B}"/>
                </a:ext>
              </a:extLst>
            </p:cNvPr>
            <p:cNvCxnSpPr>
              <a:cxnSpLocks noChangeAspect="1"/>
              <a:stCxn id="66" idx="4"/>
              <a:endCxn id="69" idx="0"/>
            </p:cNvCxnSpPr>
            <p:nvPr/>
          </p:nvCxnSpPr>
          <p:spPr>
            <a:xfrm>
              <a:off x="9476616" y="3557666"/>
              <a:ext cx="0" cy="17443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Curved Connector 73">
              <a:extLst>
                <a:ext uri="{FF2B5EF4-FFF2-40B4-BE49-F238E27FC236}">
                  <a16:creationId xmlns:a16="http://schemas.microsoft.com/office/drawing/2014/main" id="{3BD17EF0-7017-0CB4-D629-74463596FB2F}"/>
                </a:ext>
              </a:extLst>
            </p:cNvPr>
            <p:cNvCxnSpPr>
              <a:cxnSpLocks/>
              <a:stCxn id="66" idx="3"/>
              <a:endCxn id="44" idx="7"/>
            </p:cNvCxnSpPr>
            <p:nvPr/>
          </p:nvCxnSpPr>
          <p:spPr>
            <a:xfrm rot="5400000">
              <a:off x="7741795" y="3198965"/>
              <a:ext cx="1310371" cy="1935472"/>
            </a:xfrm>
            <a:prstGeom prst="curvedConnector3">
              <a:avLst>
                <a:gd name="adj1" fmla="val 4051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05DFA470-8810-CE66-6856-E289A0C6301E}"/>
              </a:ext>
            </a:extLst>
          </p:cNvPr>
          <p:cNvGrpSpPr/>
          <p:nvPr/>
        </p:nvGrpSpPr>
        <p:grpSpPr>
          <a:xfrm>
            <a:off x="6003736" y="995191"/>
            <a:ext cx="3478558" cy="3914030"/>
            <a:chOff x="11847624" y="769056"/>
            <a:chExt cx="3478558" cy="3914030"/>
          </a:xfrm>
        </p:grpSpPr>
        <p:sp>
          <p:nvSpPr>
            <p:cNvPr id="76" name="TextBox 6">
              <a:extLst>
                <a:ext uri="{FF2B5EF4-FFF2-40B4-BE49-F238E27FC236}">
                  <a16:creationId xmlns:a16="http://schemas.microsoft.com/office/drawing/2014/main" id="{042D0D27-9411-2F38-93A9-F465675AAAFC}"/>
                </a:ext>
              </a:extLst>
            </p:cNvPr>
            <p:cNvSpPr txBox="1">
              <a:spLocks noChangeAspect="1"/>
            </p:cNvSpPr>
            <p:nvPr/>
          </p:nvSpPr>
          <p:spPr>
            <a:xfrm>
              <a:off x="11847624" y="1866367"/>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ID</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77" name="TextBox 76">
              <a:extLst>
                <a:ext uri="{FF2B5EF4-FFF2-40B4-BE49-F238E27FC236}">
                  <a16:creationId xmlns:a16="http://schemas.microsoft.com/office/drawing/2014/main" id="{A048EFD8-0205-2C6F-D8DF-A28C488DBCE8}"/>
                </a:ext>
              </a:extLst>
            </p:cNvPr>
            <p:cNvSpPr txBox="1">
              <a:spLocks noChangeAspect="1"/>
            </p:cNvSpPr>
            <p:nvPr/>
          </p:nvSpPr>
          <p:spPr>
            <a:xfrm>
              <a:off x="11940477" y="2365705"/>
              <a:ext cx="7389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Issue</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78" name="TextBox 77">
              <a:extLst>
                <a:ext uri="{FF2B5EF4-FFF2-40B4-BE49-F238E27FC236}">
                  <a16:creationId xmlns:a16="http://schemas.microsoft.com/office/drawing/2014/main" id="{523061A8-2854-3550-61F8-A32D55862B4F}"/>
                </a:ext>
              </a:extLst>
            </p:cNvPr>
            <p:cNvSpPr txBox="1">
              <a:spLocks noChangeAspect="1"/>
            </p:cNvSpPr>
            <p:nvPr/>
          </p:nvSpPr>
          <p:spPr>
            <a:xfrm>
              <a:off x="12184917" y="1401932"/>
              <a:ext cx="491836"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IF</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79" name="TextBox 78">
              <a:extLst>
                <a:ext uri="{FF2B5EF4-FFF2-40B4-BE49-F238E27FC236}">
                  <a16:creationId xmlns:a16="http://schemas.microsoft.com/office/drawing/2014/main" id="{D2BF354F-50F6-495A-73B8-50A6EE2EE27E}"/>
                </a:ext>
              </a:extLst>
            </p:cNvPr>
            <p:cNvSpPr txBox="1"/>
            <p:nvPr/>
          </p:nvSpPr>
          <p:spPr>
            <a:xfrm>
              <a:off x="13110600" y="1207379"/>
              <a:ext cx="383438" cy="307777"/>
            </a:xfrm>
            <a:prstGeom prst="rect">
              <a:avLst/>
            </a:prstGeom>
            <a:solidFill>
              <a:schemeClr val="bg1"/>
            </a:solidFill>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PO</a:t>
              </a:r>
            </a:p>
          </p:txBody>
        </p:sp>
        <p:sp>
          <p:nvSpPr>
            <p:cNvPr id="80" name="TextBox 79">
              <a:extLst>
                <a:ext uri="{FF2B5EF4-FFF2-40B4-BE49-F238E27FC236}">
                  <a16:creationId xmlns:a16="http://schemas.microsoft.com/office/drawing/2014/main" id="{AD5F5F12-871F-7508-0A82-DCCD6214E004}"/>
                </a:ext>
              </a:extLst>
            </p:cNvPr>
            <p:cNvSpPr txBox="1">
              <a:spLocks noChangeAspect="1"/>
            </p:cNvSpPr>
            <p:nvPr/>
          </p:nvSpPr>
          <p:spPr>
            <a:xfrm>
              <a:off x="12771438" y="778387"/>
              <a:ext cx="1074154"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C0</a:t>
              </a:r>
            </a:p>
          </p:txBody>
        </p:sp>
        <p:sp>
          <p:nvSpPr>
            <p:cNvPr id="81" name="TextBox 6">
              <a:extLst>
                <a:ext uri="{FF2B5EF4-FFF2-40B4-BE49-F238E27FC236}">
                  <a16:creationId xmlns:a16="http://schemas.microsoft.com/office/drawing/2014/main" id="{B4A09106-E95D-3A58-6894-536C8F300629}"/>
                </a:ext>
              </a:extLst>
            </p:cNvPr>
            <p:cNvSpPr txBox="1">
              <a:spLocks noChangeAspect="1"/>
            </p:cNvSpPr>
            <p:nvPr/>
          </p:nvSpPr>
          <p:spPr>
            <a:xfrm>
              <a:off x="11849490" y="2861321"/>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EX</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82" name="Oval 81">
              <a:extLst>
                <a:ext uri="{FF2B5EF4-FFF2-40B4-BE49-F238E27FC236}">
                  <a16:creationId xmlns:a16="http://schemas.microsoft.com/office/drawing/2014/main" id="{38C9BD45-641C-CC1B-BEAD-90EC437779F3}"/>
                </a:ext>
              </a:extLst>
            </p:cNvPr>
            <p:cNvSpPr>
              <a:spLocks noChangeAspect="1"/>
            </p:cNvSpPr>
            <p:nvPr/>
          </p:nvSpPr>
          <p:spPr>
            <a:xfrm>
              <a:off x="12785011" y="1370319"/>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83" name="Straight Arrow Connector 82">
              <a:extLst>
                <a:ext uri="{FF2B5EF4-FFF2-40B4-BE49-F238E27FC236}">
                  <a16:creationId xmlns:a16="http://schemas.microsoft.com/office/drawing/2014/main" id="{BF49B8A0-8BE2-DB44-9101-3099B6CF233F}"/>
                </a:ext>
              </a:extLst>
            </p:cNvPr>
            <p:cNvCxnSpPr>
              <a:cxnSpLocks noChangeAspect="1"/>
              <a:stCxn id="82" idx="4"/>
              <a:endCxn id="84" idx="0"/>
            </p:cNvCxnSpPr>
            <p:nvPr/>
          </p:nvCxnSpPr>
          <p:spPr>
            <a:xfrm>
              <a:off x="12943262" y="1685449"/>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E576886D-B72B-F802-5CB2-627792E5DD5C}"/>
                </a:ext>
              </a:extLst>
            </p:cNvPr>
            <p:cNvSpPr>
              <a:spLocks noChangeAspect="1"/>
            </p:cNvSpPr>
            <p:nvPr/>
          </p:nvSpPr>
          <p:spPr>
            <a:xfrm>
              <a:off x="12785011" y="186643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85" name="Oval 84">
              <a:extLst>
                <a:ext uri="{FF2B5EF4-FFF2-40B4-BE49-F238E27FC236}">
                  <a16:creationId xmlns:a16="http://schemas.microsoft.com/office/drawing/2014/main" id="{1B3302CB-4981-51FF-EA31-67008D93A5C8}"/>
                </a:ext>
              </a:extLst>
            </p:cNvPr>
            <p:cNvSpPr>
              <a:spLocks noChangeAspect="1"/>
            </p:cNvSpPr>
            <p:nvPr/>
          </p:nvSpPr>
          <p:spPr>
            <a:xfrm>
              <a:off x="12785011" y="3850801"/>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86" name="Oval 85">
              <a:extLst>
                <a:ext uri="{FF2B5EF4-FFF2-40B4-BE49-F238E27FC236}">
                  <a16:creationId xmlns:a16="http://schemas.microsoft.com/office/drawing/2014/main" id="{875ECB33-99C8-E67D-C9B1-1F9316D5026B}"/>
                </a:ext>
              </a:extLst>
            </p:cNvPr>
            <p:cNvSpPr>
              <a:spLocks noChangeAspect="1"/>
            </p:cNvSpPr>
            <p:nvPr/>
          </p:nvSpPr>
          <p:spPr>
            <a:xfrm>
              <a:off x="13522767" y="1370319"/>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87" name="Straight Arrow Connector 86">
              <a:extLst>
                <a:ext uri="{FF2B5EF4-FFF2-40B4-BE49-F238E27FC236}">
                  <a16:creationId xmlns:a16="http://schemas.microsoft.com/office/drawing/2014/main" id="{86EA0F15-3659-9A33-80E4-639F6A53F505}"/>
                </a:ext>
              </a:extLst>
            </p:cNvPr>
            <p:cNvCxnSpPr>
              <a:cxnSpLocks noChangeAspect="1"/>
              <a:stCxn id="86" idx="4"/>
              <a:endCxn id="88" idx="0"/>
            </p:cNvCxnSpPr>
            <p:nvPr/>
          </p:nvCxnSpPr>
          <p:spPr>
            <a:xfrm>
              <a:off x="13681018" y="1685449"/>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46F96D2B-1A81-C663-0096-18A96773C704}"/>
                </a:ext>
              </a:extLst>
            </p:cNvPr>
            <p:cNvSpPr>
              <a:spLocks noChangeAspect="1"/>
            </p:cNvSpPr>
            <p:nvPr/>
          </p:nvSpPr>
          <p:spPr>
            <a:xfrm>
              <a:off x="13522767" y="186643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89" name="Oval 88">
              <a:extLst>
                <a:ext uri="{FF2B5EF4-FFF2-40B4-BE49-F238E27FC236}">
                  <a16:creationId xmlns:a16="http://schemas.microsoft.com/office/drawing/2014/main" id="{B3E7B98A-4BE1-CE51-3BA4-7E7305B96A64}"/>
                </a:ext>
              </a:extLst>
            </p:cNvPr>
            <p:cNvSpPr>
              <a:spLocks noChangeAspect="1"/>
            </p:cNvSpPr>
            <p:nvPr/>
          </p:nvSpPr>
          <p:spPr>
            <a:xfrm>
              <a:off x="13522767" y="3850801"/>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90" name="Straight Arrow Connector 89">
              <a:extLst>
                <a:ext uri="{FF2B5EF4-FFF2-40B4-BE49-F238E27FC236}">
                  <a16:creationId xmlns:a16="http://schemas.microsoft.com/office/drawing/2014/main" id="{2730D8AC-592C-8B00-F2F8-23D8535705AC}"/>
                </a:ext>
              </a:extLst>
            </p:cNvPr>
            <p:cNvCxnSpPr>
              <a:cxnSpLocks noChangeAspect="1"/>
              <a:stCxn id="105" idx="4"/>
              <a:endCxn id="85" idx="0"/>
            </p:cNvCxnSpPr>
            <p:nvPr/>
          </p:nvCxnSpPr>
          <p:spPr>
            <a:xfrm>
              <a:off x="12943262" y="3648776"/>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8A04D11-AE5B-FB67-E770-A1B043FEA0D2}"/>
                </a:ext>
              </a:extLst>
            </p:cNvPr>
            <p:cNvCxnSpPr>
              <a:cxnSpLocks noChangeAspect="1"/>
              <a:stCxn id="106" idx="4"/>
              <a:endCxn id="89" idx="0"/>
            </p:cNvCxnSpPr>
            <p:nvPr/>
          </p:nvCxnSpPr>
          <p:spPr>
            <a:xfrm>
              <a:off x="13681018" y="3648776"/>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D5AAB0C-B6C9-7096-0570-3D5EF89905E5}"/>
                </a:ext>
              </a:extLst>
            </p:cNvPr>
            <p:cNvCxnSpPr>
              <a:cxnSpLocks noChangeAspect="1"/>
              <a:stCxn id="84" idx="6"/>
              <a:endCxn id="88" idx="2"/>
            </p:cNvCxnSpPr>
            <p:nvPr/>
          </p:nvCxnSpPr>
          <p:spPr>
            <a:xfrm>
              <a:off x="13101513" y="2024000"/>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3625862-6FD2-37C0-B373-D03F1DE92D50}"/>
                </a:ext>
              </a:extLst>
            </p:cNvPr>
            <p:cNvCxnSpPr>
              <a:cxnSpLocks noChangeAspect="1"/>
              <a:stCxn id="85" idx="6"/>
              <a:endCxn id="89" idx="2"/>
            </p:cNvCxnSpPr>
            <p:nvPr/>
          </p:nvCxnSpPr>
          <p:spPr>
            <a:xfrm>
              <a:off x="13101513" y="4008366"/>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49F5B7E1-DCBE-9AC1-7410-87174D236ADE}"/>
                </a:ext>
              </a:extLst>
            </p:cNvPr>
            <p:cNvSpPr/>
            <p:nvPr/>
          </p:nvSpPr>
          <p:spPr>
            <a:xfrm flipH="1" flipV="1">
              <a:off x="12224355" y="1263212"/>
              <a:ext cx="360519" cy="155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solidFill>
                  <a:schemeClr val="bg1">
                    <a:lumMod val="75000"/>
                  </a:schemeClr>
                </a:solidFill>
              </a:endParaRPr>
            </a:p>
          </p:txBody>
        </p:sp>
        <p:sp>
          <p:nvSpPr>
            <p:cNvPr id="95" name="TextBox 6">
              <a:extLst>
                <a:ext uri="{FF2B5EF4-FFF2-40B4-BE49-F238E27FC236}">
                  <a16:creationId xmlns:a16="http://schemas.microsoft.com/office/drawing/2014/main" id="{68FE2AEC-D6B9-CF2E-DBFB-0A0DFB56B861}"/>
                </a:ext>
              </a:extLst>
            </p:cNvPr>
            <p:cNvSpPr txBox="1">
              <a:spLocks noChangeAspect="1"/>
            </p:cNvSpPr>
            <p:nvPr/>
          </p:nvSpPr>
          <p:spPr>
            <a:xfrm>
              <a:off x="11869629" y="3339923"/>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Commit</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96" name="TextBox 6">
              <a:extLst>
                <a:ext uri="{FF2B5EF4-FFF2-40B4-BE49-F238E27FC236}">
                  <a16:creationId xmlns:a16="http://schemas.microsoft.com/office/drawing/2014/main" id="{D9FA6371-7D2E-BB61-F7CB-477B8AD43771}"/>
                </a:ext>
              </a:extLst>
            </p:cNvPr>
            <p:cNvSpPr txBox="1">
              <a:spLocks noChangeAspect="1"/>
            </p:cNvSpPr>
            <p:nvPr/>
          </p:nvSpPr>
          <p:spPr>
            <a:xfrm>
              <a:off x="11847624" y="3826977"/>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STB</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97" name="TextBox 6">
              <a:extLst>
                <a:ext uri="{FF2B5EF4-FFF2-40B4-BE49-F238E27FC236}">
                  <a16:creationId xmlns:a16="http://schemas.microsoft.com/office/drawing/2014/main" id="{779DFE00-DECC-C3FC-342F-4C4B409A3E73}"/>
                </a:ext>
              </a:extLst>
            </p:cNvPr>
            <p:cNvSpPr txBox="1">
              <a:spLocks noChangeAspect="1"/>
            </p:cNvSpPr>
            <p:nvPr/>
          </p:nvSpPr>
          <p:spPr>
            <a:xfrm>
              <a:off x="11847624" y="4360953"/>
              <a:ext cx="827731"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bg1">
                      <a:lumMod val="75000"/>
                    </a:schemeClr>
                  </a:solidFill>
                  <a:latin typeface="Consolas" panose="020B0609020204030204" pitchFamily="49" charset="0"/>
                  <a:cs typeface="Consolas" panose="020B0609020204030204" pitchFamily="49" charset="0"/>
                </a:rPr>
                <a:t>Mem</a:t>
              </a: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98" name="Oval 97">
              <a:extLst>
                <a:ext uri="{FF2B5EF4-FFF2-40B4-BE49-F238E27FC236}">
                  <a16:creationId xmlns:a16="http://schemas.microsoft.com/office/drawing/2014/main" id="{38C2CD58-FD14-99C8-02FA-8ABA0806832E}"/>
                </a:ext>
              </a:extLst>
            </p:cNvPr>
            <p:cNvSpPr>
              <a:spLocks noChangeAspect="1"/>
            </p:cNvSpPr>
            <p:nvPr/>
          </p:nvSpPr>
          <p:spPr>
            <a:xfrm>
              <a:off x="12785011" y="235452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99" name="Oval 98">
              <a:extLst>
                <a:ext uri="{FF2B5EF4-FFF2-40B4-BE49-F238E27FC236}">
                  <a16:creationId xmlns:a16="http://schemas.microsoft.com/office/drawing/2014/main" id="{F502F187-F8E1-E5D6-8218-01621741A1FD}"/>
                </a:ext>
              </a:extLst>
            </p:cNvPr>
            <p:cNvSpPr>
              <a:spLocks noChangeAspect="1"/>
            </p:cNvSpPr>
            <p:nvPr/>
          </p:nvSpPr>
          <p:spPr>
            <a:xfrm>
              <a:off x="13522767" y="235452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00" name="Straight Arrow Connector 99">
              <a:extLst>
                <a:ext uri="{FF2B5EF4-FFF2-40B4-BE49-F238E27FC236}">
                  <a16:creationId xmlns:a16="http://schemas.microsoft.com/office/drawing/2014/main" id="{DE68C2B1-464B-0717-F743-E15BA4DF2313}"/>
                </a:ext>
              </a:extLst>
            </p:cNvPr>
            <p:cNvCxnSpPr>
              <a:cxnSpLocks noChangeAspect="1"/>
              <a:stCxn id="98" idx="6"/>
              <a:endCxn id="99" idx="2"/>
            </p:cNvCxnSpPr>
            <p:nvPr/>
          </p:nvCxnSpPr>
          <p:spPr>
            <a:xfrm>
              <a:off x="13101513" y="2512093"/>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7A26141-98BC-552A-A21A-3D9433724587}"/>
                </a:ext>
              </a:extLst>
            </p:cNvPr>
            <p:cNvCxnSpPr>
              <a:cxnSpLocks noChangeAspect="1"/>
              <a:stCxn id="88" idx="4"/>
              <a:endCxn id="99" idx="0"/>
            </p:cNvCxnSpPr>
            <p:nvPr/>
          </p:nvCxnSpPr>
          <p:spPr>
            <a:xfrm>
              <a:off x="13681018" y="2181565"/>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7B16C52-6A0D-3621-53C1-F820D765C087}"/>
                </a:ext>
              </a:extLst>
            </p:cNvPr>
            <p:cNvCxnSpPr>
              <a:cxnSpLocks noChangeAspect="1"/>
              <a:stCxn id="84" idx="4"/>
              <a:endCxn id="98" idx="0"/>
            </p:cNvCxnSpPr>
            <p:nvPr/>
          </p:nvCxnSpPr>
          <p:spPr>
            <a:xfrm>
              <a:off x="12943262" y="2181565"/>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A825C930-FE40-E45E-DBAA-14FFA251CFDA}"/>
                </a:ext>
              </a:extLst>
            </p:cNvPr>
            <p:cNvSpPr>
              <a:spLocks noChangeAspect="1"/>
            </p:cNvSpPr>
            <p:nvPr/>
          </p:nvSpPr>
          <p:spPr>
            <a:xfrm>
              <a:off x="12785011" y="284408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04" name="Oval 103">
              <a:extLst>
                <a:ext uri="{FF2B5EF4-FFF2-40B4-BE49-F238E27FC236}">
                  <a16:creationId xmlns:a16="http://schemas.microsoft.com/office/drawing/2014/main" id="{F809DE61-7751-1734-F09D-449FDAC9C3D2}"/>
                </a:ext>
              </a:extLst>
            </p:cNvPr>
            <p:cNvSpPr>
              <a:spLocks noChangeAspect="1"/>
            </p:cNvSpPr>
            <p:nvPr/>
          </p:nvSpPr>
          <p:spPr>
            <a:xfrm>
              <a:off x="13522767" y="284408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05" name="Oval 104">
              <a:extLst>
                <a:ext uri="{FF2B5EF4-FFF2-40B4-BE49-F238E27FC236}">
                  <a16:creationId xmlns:a16="http://schemas.microsoft.com/office/drawing/2014/main" id="{6EA9CA93-F33D-C337-D717-C4E68B5AA8F7}"/>
                </a:ext>
              </a:extLst>
            </p:cNvPr>
            <p:cNvSpPr>
              <a:spLocks noChangeAspect="1"/>
            </p:cNvSpPr>
            <p:nvPr/>
          </p:nvSpPr>
          <p:spPr>
            <a:xfrm>
              <a:off x="12785011" y="333364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06" name="Oval 105">
              <a:extLst>
                <a:ext uri="{FF2B5EF4-FFF2-40B4-BE49-F238E27FC236}">
                  <a16:creationId xmlns:a16="http://schemas.microsoft.com/office/drawing/2014/main" id="{72AE5A59-3B2B-B128-B762-26FB032C2C10}"/>
                </a:ext>
              </a:extLst>
            </p:cNvPr>
            <p:cNvSpPr>
              <a:spLocks noChangeAspect="1"/>
            </p:cNvSpPr>
            <p:nvPr/>
          </p:nvSpPr>
          <p:spPr>
            <a:xfrm>
              <a:off x="13522767" y="333364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07" name="Straight Arrow Connector 106">
              <a:extLst>
                <a:ext uri="{FF2B5EF4-FFF2-40B4-BE49-F238E27FC236}">
                  <a16:creationId xmlns:a16="http://schemas.microsoft.com/office/drawing/2014/main" id="{071D1D39-E843-CBF3-5D11-A7C3C3C79CDE}"/>
                </a:ext>
              </a:extLst>
            </p:cNvPr>
            <p:cNvCxnSpPr>
              <a:cxnSpLocks noChangeAspect="1"/>
              <a:stCxn id="105" idx="6"/>
              <a:endCxn id="106" idx="2"/>
            </p:cNvCxnSpPr>
            <p:nvPr/>
          </p:nvCxnSpPr>
          <p:spPr>
            <a:xfrm>
              <a:off x="13101513" y="3491211"/>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C1AC0CF-F865-8B04-1506-7DA2D7F07479}"/>
                </a:ext>
              </a:extLst>
            </p:cNvPr>
            <p:cNvCxnSpPr>
              <a:cxnSpLocks noChangeAspect="1"/>
              <a:stCxn id="99" idx="4"/>
              <a:endCxn id="104" idx="0"/>
            </p:cNvCxnSpPr>
            <p:nvPr/>
          </p:nvCxnSpPr>
          <p:spPr>
            <a:xfrm>
              <a:off x="13681018" y="2669658"/>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AEBA016-921C-AE49-2762-FA05AB6A5053}"/>
                </a:ext>
              </a:extLst>
            </p:cNvPr>
            <p:cNvCxnSpPr>
              <a:cxnSpLocks noChangeAspect="1"/>
              <a:stCxn id="98" idx="4"/>
              <a:endCxn id="103" idx="0"/>
            </p:cNvCxnSpPr>
            <p:nvPr/>
          </p:nvCxnSpPr>
          <p:spPr>
            <a:xfrm>
              <a:off x="12943262" y="2669658"/>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F2E41EC-7904-51C7-64DE-CE17B1F912FC}"/>
                </a:ext>
              </a:extLst>
            </p:cNvPr>
            <p:cNvCxnSpPr>
              <a:cxnSpLocks noChangeAspect="1"/>
              <a:stCxn id="103" idx="4"/>
              <a:endCxn id="105" idx="0"/>
            </p:cNvCxnSpPr>
            <p:nvPr/>
          </p:nvCxnSpPr>
          <p:spPr>
            <a:xfrm>
              <a:off x="12943262" y="3159216"/>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A30363C-229B-3C89-A117-8EFACF366284}"/>
                </a:ext>
              </a:extLst>
            </p:cNvPr>
            <p:cNvCxnSpPr>
              <a:cxnSpLocks noChangeAspect="1"/>
              <a:stCxn id="104" idx="4"/>
              <a:endCxn id="106" idx="0"/>
            </p:cNvCxnSpPr>
            <p:nvPr/>
          </p:nvCxnSpPr>
          <p:spPr>
            <a:xfrm>
              <a:off x="13681018" y="3159216"/>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20C64528-BA76-93CD-6D7C-4D3929829E21}"/>
                </a:ext>
              </a:extLst>
            </p:cNvPr>
            <p:cNvSpPr>
              <a:spLocks noChangeAspect="1"/>
            </p:cNvSpPr>
            <p:nvPr/>
          </p:nvSpPr>
          <p:spPr>
            <a:xfrm>
              <a:off x="12785011" y="436795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13" name="Oval 112">
              <a:extLst>
                <a:ext uri="{FF2B5EF4-FFF2-40B4-BE49-F238E27FC236}">
                  <a16:creationId xmlns:a16="http://schemas.microsoft.com/office/drawing/2014/main" id="{9BBDD59E-AC64-8204-4D14-EAC44E036AE1}"/>
                </a:ext>
              </a:extLst>
            </p:cNvPr>
            <p:cNvSpPr>
              <a:spLocks noChangeAspect="1"/>
            </p:cNvSpPr>
            <p:nvPr/>
          </p:nvSpPr>
          <p:spPr>
            <a:xfrm>
              <a:off x="13522767" y="4367956"/>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14" name="Straight Arrow Connector 113">
              <a:extLst>
                <a:ext uri="{FF2B5EF4-FFF2-40B4-BE49-F238E27FC236}">
                  <a16:creationId xmlns:a16="http://schemas.microsoft.com/office/drawing/2014/main" id="{964D6CD5-E7CC-BCCC-23D0-C9722D5876BA}"/>
                </a:ext>
              </a:extLst>
            </p:cNvPr>
            <p:cNvCxnSpPr>
              <a:cxnSpLocks noChangeAspect="1"/>
              <a:endCxn id="112" idx="0"/>
            </p:cNvCxnSpPr>
            <p:nvPr/>
          </p:nvCxnSpPr>
          <p:spPr>
            <a:xfrm>
              <a:off x="12943262" y="4165931"/>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80F3701-DD9A-A4C2-49D5-0324EB9BA129}"/>
                </a:ext>
              </a:extLst>
            </p:cNvPr>
            <p:cNvCxnSpPr>
              <a:cxnSpLocks noChangeAspect="1"/>
              <a:endCxn id="113" idx="0"/>
            </p:cNvCxnSpPr>
            <p:nvPr/>
          </p:nvCxnSpPr>
          <p:spPr>
            <a:xfrm>
              <a:off x="13681018" y="4165931"/>
              <a:ext cx="0" cy="202025"/>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6FBBAE18-8DB8-A1A4-F2E9-0DE81912D811}"/>
                </a:ext>
              </a:extLst>
            </p:cNvPr>
            <p:cNvSpPr txBox="1"/>
            <p:nvPr/>
          </p:nvSpPr>
          <p:spPr>
            <a:xfrm>
              <a:off x="14549872" y="1198048"/>
              <a:ext cx="383438" cy="307777"/>
            </a:xfrm>
            <a:prstGeom prst="rect">
              <a:avLst/>
            </a:prstGeom>
            <a:solidFill>
              <a:schemeClr val="bg1"/>
            </a:solidFill>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PO</a:t>
              </a:r>
            </a:p>
          </p:txBody>
        </p:sp>
        <p:sp>
          <p:nvSpPr>
            <p:cNvPr id="117" name="TextBox 116">
              <a:extLst>
                <a:ext uri="{FF2B5EF4-FFF2-40B4-BE49-F238E27FC236}">
                  <a16:creationId xmlns:a16="http://schemas.microsoft.com/office/drawing/2014/main" id="{90123C72-4281-6DBF-5532-9DB51AA03F5B}"/>
                </a:ext>
              </a:extLst>
            </p:cNvPr>
            <p:cNvSpPr txBox="1">
              <a:spLocks noChangeAspect="1"/>
            </p:cNvSpPr>
            <p:nvPr/>
          </p:nvSpPr>
          <p:spPr>
            <a:xfrm>
              <a:off x="14210710" y="769056"/>
              <a:ext cx="1074154"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C1</a:t>
              </a:r>
            </a:p>
          </p:txBody>
        </p:sp>
        <p:sp>
          <p:nvSpPr>
            <p:cNvPr id="118" name="Oval 117">
              <a:extLst>
                <a:ext uri="{FF2B5EF4-FFF2-40B4-BE49-F238E27FC236}">
                  <a16:creationId xmlns:a16="http://schemas.microsoft.com/office/drawing/2014/main" id="{55E25C96-1B08-A7DC-F156-77DE4C73F442}"/>
                </a:ext>
              </a:extLst>
            </p:cNvPr>
            <p:cNvSpPr>
              <a:spLocks noChangeAspect="1"/>
            </p:cNvSpPr>
            <p:nvPr/>
          </p:nvSpPr>
          <p:spPr>
            <a:xfrm>
              <a:off x="14224283" y="136098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19" name="Straight Arrow Connector 118">
              <a:extLst>
                <a:ext uri="{FF2B5EF4-FFF2-40B4-BE49-F238E27FC236}">
                  <a16:creationId xmlns:a16="http://schemas.microsoft.com/office/drawing/2014/main" id="{8AE492BF-179F-2326-6FC8-ABFE19CC6CA6}"/>
                </a:ext>
              </a:extLst>
            </p:cNvPr>
            <p:cNvCxnSpPr>
              <a:cxnSpLocks noChangeAspect="1"/>
              <a:stCxn id="118" idx="4"/>
              <a:endCxn id="120" idx="0"/>
            </p:cNvCxnSpPr>
            <p:nvPr/>
          </p:nvCxnSpPr>
          <p:spPr>
            <a:xfrm>
              <a:off x="14382534" y="1676118"/>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19EACF9F-02BD-3B30-37F2-E1AF7A6C086E}"/>
                </a:ext>
              </a:extLst>
            </p:cNvPr>
            <p:cNvSpPr>
              <a:spLocks noChangeAspect="1"/>
            </p:cNvSpPr>
            <p:nvPr/>
          </p:nvSpPr>
          <p:spPr>
            <a:xfrm>
              <a:off x="14224283" y="1857104"/>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1F965F50-01B1-01C9-370F-C9AAA7A0D3FF}"/>
                </a:ext>
              </a:extLst>
            </p:cNvPr>
            <p:cNvSpPr>
              <a:spLocks noChangeAspect="1"/>
            </p:cNvSpPr>
            <p:nvPr/>
          </p:nvSpPr>
          <p:spPr>
            <a:xfrm>
              <a:off x="14944283" y="1360988"/>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22" name="Straight Arrow Connector 121">
              <a:extLst>
                <a:ext uri="{FF2B5EF4-FFF2-40B4-BE49-F238E27FC236}">
                  <a16:creationId xmlns:a16="http://schemas.microsoft.com/office/drawing/2014/main" id="{02912BA3-3243-84A6-6C45-8599AAD5EE04}"/>
                </a:ext>
              </a:extLst>
            </p:cNvPr>
            <p:cNvCxnSpPr>
              <a:cxnSpLocks noChangeAspect="1"/>
              <a:stCxn id="121" idx="4"/>
              <a:endCxn id="123" idx="0"/>
            </p:cNvCxnSpPr>
            <p:nvPr/>
          </p:nvCxnSpPr>
          <p:spPr>
            <a:xfrm>
              <a:off x="15102534" y="1676118"/>
              <a:ext cx="0" cy="1809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3" name="Oval 122">
              <a:extLst>
                <a:ext uri="{FF2B5EF4-FFF2-40B4-BE49-F238E27FC236}">
                  <a16:creationId xmlns:a16="http://schemas.microsoft.com/office/drawing/2014/main" id="{95121433-68E0-F932-B537-B51A2B563AB6}"/>
                </a:ext>
              </a:extLst>
            </p:cNvPr>
            <p:cNvSpPr>
              <a:spLocks noChangeAspect="1"/>
            </p:cNvSpPr>
            <p:nvPr/>
          </p:nvSpPr>
          <p:spPr>
            <a:xfrm>
              <a:off x="14944283" y="1857104"/>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24" name="Straight Arrow Connector 123">
              <a:extLst>
                <a:ext uri="{FF2B5EF4-FFF2-40B4-BE49-F238E27FC236}">
                  <a16:creationId xmlns:a16="http://schemas.microsoft.com/office/drawing/2014/main" id="{F7E9303C-26D0-CCF5-34B0-FC3B6C50D231}"/>
                </a:ext>
              </a:extLst>
            </p:cNvPr>
            <p:cNvCxnSpPr>
              <a:cxnSpLocks noChangeAspect="1"/>
              <a:stCxn id="118" idx="6"/>
              <a:endCxn id="121" idx="2"/>
            </p:cNvCxnSpPr>
            <p:nvPr/>
          </p:nvCxnSpPr>
          <p:spPr>
            <a:xfrm>
              <a:off x="14540785" y="1518553"/>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042DDE7-93D5-EC57-A5BA-BE1EF5432498}"/>
                </a:ext>
              </a:extLst>
            </p:cNvPr>
            <p:cNvCxnSpPr>
              <a:cxnSpLocks noChangeAspect="1"/>
              <a:stCxn id="120" idx="6"/>
              <a:endCxn id="123" idx="2"/>
            </p:cNvCxnSpPr>
            <p:nvPr/>
          </p:nvCxnSpPr>
          <p:spPr>
            <a:xfrm>
              <a:off x="14540785" y="2014669"/>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CF01FA65-729C-2D93-13C3-E1CC907A959C}"/>
                </a:ext>
              </a:extLst>
            </p:cNvPr>
            <p:cNvSpPr>
              <a:spLocks noChangeAspect="1"/>
            </p:cNvSpPr>
            <p:nvPr/>
          </p:nvSpPr>
          <p:spPr>
            <a:xfrm>
              <a:off x="14224283" y="2345197"/>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27" name="Oval 126">
              <a:extLst>
                <a:ext uri="{FF2B5EF4-FFF2-40B4-BE49-F238E27FC236}">
                  <a16:creationId xmlns:a16="http://schemas.microsoft.com/office/drawing/2014/main" id="{63551528-0B5B-16AA-50F6-8CD799537F4E}"/>
                </a:ext>
              </a:extLst>
            </p:cNvPr>
            <p:cNvSpPr>
              <a:spLocks noChangeAspect="1"/>
            </p:cNvSpPr>
            <p:nvPr/>
          </p:nvSpPr>
          <p:spPr>
            <a:xfrm>
              <a:off x="14944283" y="2345197"/>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28" name="Straight Arrow Connector 127">
              <a:extLst>
                <a:ext uri="{FF2B5EF4-FFF2-40B4-BE49-F238E27FC236}">
                  <a16:creationId xmlns:a16="http://schemas.microsoft.com/office/drawing/2014/main" id="{A68705B4-4A24-8D86-C479-AD688BE4A702}"/>
                </a:ext>
              </a:extLst>
            </p:cNvPr>
            <p:cNvCxnSpPr>
              <a:cxnSpLocks noChangeAspect="1"/>
              <a:stCxn id="126" idx="6"/>
              <a:endCxn id="127" idx="2"/>
            </p:cNvCxnSpPr>
            <p:nvPr/>
          </p:nvCxnSpPr>
          <p:spPr>
            <a:xfrm>
              <a:off x="14540785" y="2502762"/>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D393A0E-1500-30B3-99C9-C17D2B2C2559}"/>
                </a:ext>
              </a:extLst>
            </p:cNvPr>
            <p:cNvCxnSpPr>
              <a:cxnSpLocks noChangeAspect="1"/>
              <a:stCxn id="123" idx="4"/>
              <a:endCxn id="127" idx="0"/>
            </p:cNvCxnSpPr>
            <p:nvPr/>
          </p:nvCxnSpPr>
          <p:spPr>
            <a:xfrm>
              <a:off x="15102534" y="2172234"/>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53D66B3-0E24-F0AC-830C-D4BAC8C0F9AC}"/>
                </a:ext>
              </a:extLst>
            </p:cNvPr>
            <p:cNvCxnSpPr>
              <a:cxnSpLocks noChangeAspect="1"/>
              <a:stCxn id="120" idx="4"/>
              <a:endCxn id="126" idx="0"/>
            </p:cNvCxnSpPr>
            <p:nvPr/>
          </p:nvCxnSpPr>
          <p:spPr>
            <a:xfrm>
              <a:off x="14382534" y="2172234"/>
              <a:ext cx="0" cy="172963"/>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2670542C-96E9-AFC4-EAB0-99C71D0575AC}"/>
                </a:ext>
              </a:extLst>
            </p:cNvPr>
            <p:cNvSpPr>
              <a:spLocks noChangeAspect="1"/>
            </p:cNvSpPr>
            <p:nvPr/>
          </p:nvSpPr>
          <p:spPr>
            <a:xfrm>
              <a:off x="14224283" y="283475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32" name="Oval 131">
              <a:extLst>
                <a:ext uri="{FF2B5EF4-FFF2-40B4-BE49-F238E27FC236}">
                  <a16:creationId xmlns:a16="http://schemas.microsoft.com/office/drawing/2014/main" id="{81DE4EDB-C18F-2F39-6E1E-027F0047E1F2}"/>
                </a:ext>
              </a:extLst>
            </p:cNvPr>
            <p:cNvSpPr>
              <a:spLocks noChangeAspect="1"/>
            </p:cNvSpPr>
            <p:nvPr/>
          </p:nvSpPr>
          <p:spPr>
            <a:xfrm>
              <a:off x="14944283" y="283475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33" name="Straight Arrow Connector 132">
              <a:extLst>
                <a:ext uri="{FF2B5EF4-FFF2-40B4-BE49-F238E27FC236}">
                  <a16:creationId xmlns:a16="http://schemas.microsoft.com/office/drawing/2014/main" id="{3E583FDC-9F2F-BFB8-2C9B-ECCC632FBB61}"/>
                </a:ext>
              </a:extLst>
            </p:cNvPr>
            <p:cNvCxnSpPr>
              <a:cxnSpLocks noChangeAspect="1"/>
              <a:stCxn id="134" idx="6"/>
              <a:endCxn id="135" idx="2"/>
            </p:cNvCxnSpPr>
            <p:nvPr/>
          </p:nvCxnSpPr>
          <p:spPr>
            <a:xfrm>
              <a:off x="14540785" y="3481880"/>
              <a:ext cx="403498"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FDE70E85-15F8-252E-E43A-AC6A8B09E81E}"/>
                </a:ext>
              </a:extLst>
            </p:cNvPr>
            <p:cNvSpPr>
              <a:spLocks noChangeAspect="1"/>
            </p:cNvSpPr>
            <p:nvPr/>
          </p:nvSpPr>
          <p:spPr>
            <a:xfrm>
              <a:off x="14224283" y="332431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135" name="Oval 134">
              <a:extLst>
                <a:ext uri="{FF2B5EF4-FFF2-40B4-BE49-F238E27FC236}">
                  <a16:creationId xmlns:a16="http://schemas.microsoft.com/office/drawing/2014/main" id="{D13E1D59-A06C-8DD6-B867-19078A25785E}"/>
                </a:ext>
              </a:extLst>
            </p:cNvPr>
            <p:cNvSpPr>
              <a:spLocks noChangeAspect="1"/>
            </p:cNvSpPr>
            <p:nvPr/>
          </p:nvSpPr>
          <p:spPr>
            <a:xfrm>
              <a:off x="14944283" y="3324315"/>
              <a:ext cx="316502" cy="31513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136" name="Straight Arrow Connector 135">
              <a:extLst>
                <a:ext uri="{FF2B5EF4-FFF2-40B4-BE49-F238E27FC236}">
                  <a16:creationId xmlns:a16="http://schemas.microsoft.com/office/drawing/2014/main" id="{CA28A3EA-DD22-1EBE-55B9-221956ACBDCA}"/>
                </a:ext>
              </a:extLst>
            </p:cNvPr>
            <p:cNvCxnSpPr>
              <a:cxnSpLocks noChangeAspect="1"/>
              <a:stCxn id="113" idx="6"/>
              <a:endCxn id="131" idx="3"/>
            </p:cNvCxnSpPr>
            <p:nvPr/>
          </p:nvCxnSpPr>
          <p:spPr>
            <a:xfrm flipV="1">
              <a:off x="13839269" y="3103735"/>
              <a:ext cx="431365" cy="1421786"/>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C394F567-0D3F-5146-9C6B-F03D640615BD}"/>
                </a:ext>
              </a:extLst>
            </p:cNvPr>
            <p:cNvCxnSpPr>
              <a:cxnSpLocks noChangeAspect="1"/>
              <a:stCxn id="127" idx="4"/>
              <a:endCxn id="132" idx="0"/>
            </p:cNvCxnSpPr>
            <p:nvPr/>
          </p:nvCxnSpPr>
          <p:spPr>
            <a:xfrm>
              <a:off x="15102534" y="2660327"/>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04E5347-E407-F952-A84F-8D9BBDF1CF22}"/>
                </a:ext>
              </a:extLst>
            </p:cNvPr>
            <p:cNvCxnSpPr>
              <a:cxnSpLocks noChangeAspect="1"/>
              <a:stCxn id="126" idx="4"/>
              <a:endCxn id="131" idx="0"/>
            </p:cNvCxnSpPr>
            <p:nvPr/>
          </p:nvCxnSpPr>
          <p:spPr>
            <a:xfrm>
              <a:off x="14382534" y="2660327"/>
              <a:ext cx="0" cy="174428"/>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05FC6A0-DBDE-5177-DBB1-6EAB2B9DBFF9}"/>
                </a:ext>
              </a:extLst>
            </p:cNvPr>
            <p:cNvCxnSpPr>
              <a:cxnSpLocks noChangeAspect="1"/>
              <a:stCxn id="132" idx="4"/>
              <a:endCxn id="135" idx="0"/>
            </p:cNvCxnSpPr>
            <p:nvPr/>
          </p:nvCxnSpPr>
          <p:spPr>
            <a:xfrm>
              <a:off x="15102534" y="3149885"/>
              <a:ext cx="0" cy="17443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Curved Connector 139">
              <a:extLst>
                <a:ext uri="{FF2B5EF4-FFF2-40B4-BE49-F238E27FC236}">
                  <a16:creationId xmlns:a16="http://schemas.microsoft.com/office/drawing/2014/main" id="{3F463744-0953-1607-DFBD-A1F62C4D587B}"/>
                </a:ext>
              </a:extLst>
            </p:cNvPr>
            <p:cNvCxnSpPr>
              <a:cxnSpLocks/>
              <a:stCxn id="132" idx="3"/>
              <a:endCxn id="112" idx="7"/>
            </p:cNvCxnSpPr>
            <p:nvPr/>
          </p:nvCxnSpPr>
          <p:spPr>
            <a:xfrm rot="5400000">
              <a:off x="13367713" y="2791184"/>
              <a:ext cx="1310371" cy="1935472"/>
            </a:xfrm>
            <a:prstGeom prst="curvedConnector3">
              <a:avLst>
                <a:gd name="adj1" fmla="val 40515"/>
              </a:avLst>
            </a:prstGeom>
            <a:solidFill>
              <a:schemeClr val="bg1"/>
            </a:solidFill>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C31FA945-6F40-1EE5-59AB-DFEC8FD68FB7}"/>
                </a:ext>
              </a:extLst>
            </p:cNvPr>
            <p:cNvSpPr txBox="1">
              <a:spLocks noChangeAspect="1"/>
            </p:cNvSpPr>
            <p:nvPr/>
          </p:nvSpPr>
          <p:spPr>
            <a:xfrm>
              <a:off x="13385822" y="951708"/>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i1</a:t>
              </a:r>
            </a:p>
          </p:txBody>
        </p:sp>
        <p:sp>
          <p:nvSpPr>
            <p:cNvPr id="142" name="TextBox 141">
              <a:extLst>
                <a:ext uri="{FF2B5EF4-FFF2-40B4-BE49-F238E27FC236}">
                  <a16:creationId xmlns:a16="http://schemas.microsoft.com/office/drawing/2014/main" id="{9CF6CB06-0110-EDC5-D2D0-45E8C7EB3FDA}"/>
                </a:ext>
              </a:extLst>
            </p:cNvPr>
            <p:cNvSpPr txBox="1">
              <a:spLocks noChangeAspect="1"/>
            </p:cNvSpPr>
            <p:nvPr/>
          </p:nvSpPr>
          <p:spPr>
            <a:xfrm>
              <a:off x="14825094" y="942377"/>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i3</a:t>
              </a:r>
            </a:p>
          </p:txBody>
        </p:sp>
        <p:sp>
          <p:nvSpPr>
            <p:cNvPr id="143" name="TextBox 142">
              <a:extLst>
                <a:ext uri="{FF2B5EF4-FFF2-40B4-BE49-F238E27FC236}">
                  <a16:creationId xmlns:a16="http://schemas.microsoft.com/office/drawing/2014/main" id="{B13C93AA-F84E-E982-B43C-6D821141866B}"/>
                </a:ext>
              </a:extLst>
            </p:cNvPr>
            <p:cNvSpPr txBox="1">
              <a:spLocks noChangeAspect="1"/>
            </p:cNvSpPr>
            <p:nvPr/>
          </p:nvSpPr>
          <p:spPr>
            <a:xfrm>
              <a:off x="14132951" y="951708"/>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i2</a:t>
              </a:r>
            </a:p>
          </p:txBody>
        </p:sp>
        <p:sp>
          <p:nvSpPr>
            <p:cNvPr id="144" name="TextBox 143">
              <a:extLst>
                <a:ext uri="{FF2B5EF4-FFF2-40B4-BE49-F238E27FC236}">
                  <a16:creationId xmlns:a16="http://schemas.microsoft.com/office/drawing/2014/main" id="{8E806840-3198-EE2E-0A8D-1B6DF9C9C690}"/>
                </a:ext>
              </a:extLst>
            </p:cNvPr>
            <p:cNvSpPr txBox="1">
              <a:spLocks noChangeAspect="1"/>
            </p:cNvSpPr>
            <p:nvPr/>
          </p:nvSpPr>
          <p:spPr>
            <a:xfrm>
              <a:off x="12693679" y="961039"/>
              <a:ext cx="501088" cy="307777"/>
            </a:xfrm>
            <a:prstGeom prst="rect">
              <a:avLst/>
            </a:prstGeom>
            <a:solidFill>
              <a:schemeClr val="bg1"/>
            </a:solid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bg1">
                      <a:lumMod val="75000"/>
                    </a:schemeClr>
                  </a:solidFill>
                  <a:latin typeface="Consolas" panose="020B0609020204030204" pitchFamily="49" charset="0"/>
                  <a:cs typeface="Consolas" panose="020B0609020204030204" pitchFamily="49" charset="0"/>
                </a:rPr>
                <a:t>i0</a:t>
              </a:r>
            </a:p>
          </p:txBody>
        </p:sp>
        <p:cxnSp>
          <p:nvCxnSpPr>
            <p:cNvPr id="145" name="Straight Arrow Connector 144">
              <a:extLst>
                <a:ext uri="{FF2B5EF4-FFF2-40B4-BE49-F238E27FC236}">
                  <a16:creationId xmlns:a16="http://schemas.microsoft.com/office/drawing/2014/main" id="{0A16DFAB-4060-0DB7-CF7C-89F177003C2E}"/>
                </a:ext>
              </a:extLst>
            </p:cNvPr>
            <p:cNvCxnSpPr>
              <a:cxnSpLocks noChangeAspect="1"/>
              <a:stCxn id="82" idx="6"/>
              <a:endCxn id="86" idx="2"/>
            </p:cNvCxnSpPr>
            <p:nvPr/>
          </p:nvCxnSpPr>
          <p:spPr>
            <a:xfrm>
              <a:off x="13101513" y="1527884"/>
              <a:ext cx="421254" cy="0"/>
            </a:xfrm>
            <a:prstGeom prst="straightConnector1">
              <a:avLst/>
            </a:prstGeom>
            <a:solidFill>
              <a:schemeClr val="bg1"/>
            </a:solidFill>
            <a:ln w="2540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146" name="Title 1">
            <a:extLst>
              <a:ext uri="{FF2B5EF4-FFF2-40B4-BE49-F238E27FC236}">
                <a16:creationId xmlns:a16="http://schemas.microsoft.com/office/drawing/2014/main" id="{6ED87B83-AADE-E08E-932A-06202F883DCB}"/>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a:t>Overhead on design-for-verification</a:t>
            </a:r>
          </a:p>
        </p:txBody>
      </p:sp>
      <p:grpSp>
        <p:nvGrpSpPr>
          <p:cNvPr id="147" name="Group 146">
            <a:extLst>
              <a:ext uri="{FF2B5EF4-FFF2-40B4-BE49-F238E27FC236}">
                <a16:creationId xmlns:a16="http://schemas.microsoft.com/office/drawing/2014/main" id="{05C7DD20-0481-F035-D510-D16CADE2F1F6}"/>
              </a:ext>
            </a:extLst>
          </p:cNvPr>
          <p:cNvGrpSpPr/>
          <p:nvPr/>
        </p:nvGrpSpPr>
        <p:grpSpPr>
          <a:xfrm>
            <a:off x="403699" y="5376300"/>
            <a:ext cx="1334020" cy="996558"/>
            <a:chOff x="626366" y="3513346"/>
            <a:chExt cx="1334020" cy="996558"/>
          </a:xfrm>
        </p:grpSpPr>
        <p:pic>
          <p:nvPicPr>
            <p:cNvPr id="148" name="Picture 147" descr="Logo&#10;&#10;Description automatically generated">
              <a:extLst>
                <a:ext uri="{FF2B5EF4-FFF2-40B4-BE49-F238E27FC236}">
                  <a16:creationId xmlns:a16="http://schemas.microsoft.com/office/drawing/2014/main" id="{2B6DE95F-203C-7D1B-B590-F70A47CB81F0}"/>
                </a:ext>
              </a:extLst>
            </p:cNvPr>
            <p:cNvPicPr>
              <a:picLocks noChangeAspect="1"/>
            </p:cNvPicPr>
            <p:nvPr/>
          </p:nvPicPr>
          <p:blipFill>
            <a:blip r:embed="rId3"/>
            <a:stretch>
              <a:fillRect/>
            </a:stretch>
          </p:blipFill>
          <p:spPr>
            <a:xfrm>
              <a:off x="887753" y="3513346"/>
              <a:ext cx="785939" cy="615494"/>
            </a:xfrm>
            <a:prstGeom prst="rect">
              <a:avLst/>
            </a:prstGeom>
          </p:spPr>
        </p:pic>
        <p:sp>
          <p:nvSpPr>
            <p:cNvPr id="149" name="TextBox 148">
              <a:extLst>
                <a:ext uri="{FF2B5EF4-FFF2-40B4-BE49-F238E27FC236}">
                  <a16:creationId xmlns:a16="http://schemas.microsoft.com/office/drawing/2014/main" id="{50D7F6DE-9B4F-F5DF-38DB-D8F2C039DC64}"/>
                </a:ext>
              </a:extLst>
            </p:cNvPr>
            <p:cNvSpPr txBox="1"/>
            <p:nvPr/>
          </p:nvSpPr>
          <p:spPr>
            <a:xfrm>
              <a:off x="626366" y="4109794"/>
              <a:ext cx="1334020" cy="400110"/>
            </a:xfrm>
            <a:prstGeom prst="rect">
              <a:avLst/>
            </a:prstGeom>
            <a:noFill/>
          </p:spPr>
          <p:txBody>
            <a:bodyPr wrap="none" rtlCol="0">
              <a:spAutoFit/>
            </a:bodyPr>
            <a:lstStyle/>
            <a:p>
              <a:pPr algn="ctr"/>
              <a:r>
                <a:rPr lang="en-TW" sz="2000">
                  <a:solidFill>
                    <a:schemeClr val="bg1">
                      <a:lumMod val="75000"/>
                    </a:schemeClr>
                  </a:solidFill>
                  <a:latin typeface="Calibri" panose="020F0502020204030204" pitchFamily="34" charset="0"/>
                  <a:cs typeface="Calibri" panose="020F0502020204030204" pitchFamily="34" charset="0"/>
                </a:rPr>
                <a:t>JasperGo</a:t>
              </a:r>
              <a:r>
                <a:rPr lang="en-US" sz="2000" err="1">
                  <a:solidFill>
                    <a:schemeClr val="bg1">
                      <a:lumMod val="75000"/>
                    </a:schemeClr>
                  </a:solidFill>
                  <a:latin typeface="Calibri" panose="020F0502020204030204" pitchFamily="34" charset="0"/>
                  <a:cs typeface="Calibri" panose="020F0502020204030204" pitchFamily="34" charset="0"/>
                </a:rPr>
                <a:t>ld</a:t>
              </a:r>
              <a:endParaRPr lang="en-TW" sz="2000">
                <a:solidFill>
                  <a:schemeClr val="bg1">
                    <a:lumMod val="75000"/>
                  </a:schemeClr>
                </a:solidFill>
                <a:latin typeface="Calibri" panose="020F0502020204030204" pitchFamily="34" charset="0"/>
                <a:cs typeface="Calibri" panose="020F0502020204030204" pitchFamily="34" charset="0"/>
              </a:endParaRPr>
            </a:p>
          </p:txBody>
        </p:sp>
      </p:grpSp>
      <p:sp>
        <p:nvSpPr>
          <p:cNvPr id="150" name="Right Arrow 149">
            <a:extLst>
              <a:ext uri="{FF2B5EF4-FFF2-40B4-BE49-F238E27FC236}">
                <a16:creationId xmlns:a16="http://schemas.microsoft.com/office/drawing/2014/main" id="{3BFE057B-FF57-1FA7-9516-A7E65612205F}"/>
              </a:ext>
            </a:extLst>
          </p:cNvPr>
          <p:cNvSpPr/>
          <p:nvPr/>
        </p:nvSpPr>
        <p:spPr>
          <a:xfrm rot="5400000">
            <a:off x="729313" y="4820511"/>
            <a:ext cx="508704" cy="43499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151" name="TextBox 150">
            <a:extLst>
              <a:ext uri="{FF2B5EF4-FFF2-40B4-BE49-F238E27FC236}">
                <a16:creationId xmlns:a16="http://schemas.microsoft.com/office/drawing/2014/main" id="{21ADAEF9-39F0-D097-0C81-F99305D95A8E}"/>
              </a:ext>
            </a:extLst>
          </p:cNvPr>
          <p:cNvSpPr txBox="1"/>
          <p:nvPr/>
        </p:nvSpPr>
        <p:spPr>
          <a:xfrm>
            <a:off x="143708" y="4333945"/>
            <a:ext cx="2740642" cy="400110"/>
          </a:xfrm>
          <a:prstGeom prst="rect">
            <a:avLst/>
          </a:prstGeom>
          <a:noFill/>
        </p:spPr>
        <p:txBody>
          <a:bodyPr wrap="square" rtlCol="0">
            <a:spAutoFit/>
          </a:bodyPr>
          <a:lstStyle/>
          <a:p>
            <a:pPr algn="ctr"/>
            <a:r>
              <a:rPr lang="en-US" sz="2000">
                <a:solidFill>
                  <a:schemeClr val="bg1">
                    <a:lumMod val="75000"/>
                  </a:schemeClr>
                </a:solidFill>
                <a:latin typeface="Calibri" panose="020F0502020204030204" pitchFamily="34" charset="0"/>
                <a:cs typeface="Calibri" panose="020F0502020204030204" pitchFamily="34" charset="0"/>
              </a:rPr>
              <a:t>RTL design</a:t>
            </a:r>
            <a:endParaRPr lang="en-TW" sz="2000">
              <a:solidFill>
                <a:schemeClr val="bg1">
                  <a:lumMod val="75000"/>
                </a:schemeClr>
              </a:solidFill>
              <a:latin typeface="Calibri" panose="020F0502020204030204" pitchFamily="34" charset="0"/>
              <a:cs typeface="Calibri" panose="020F0502020204030204" pitchFamily="34" charset="0"/>
            </a:endParaRPr>
          </a:p>
        </p:txBody>
      </p:sp>
      <p:sp>
        <p:nvSpPr>
          <p:cNvPr id="152" name="Right Arrow 151">
            <a:extLst>
              <a:ext uri="{FF2B5EF4-FFF2-40B4-BE49-F238E27FC236}">
                <a16:creationId xmlns:a16="http://schemas.microsoft.com/office/drawing/2014/main" id="{587C7037-BB7A-CFB2-C221-C6C389880B5B}"/>
              </a:ext>
            </a:extLst>
          </p:cNvPr>
          <p:cNvSpPr>
            <a:spLocks noChangeAspect="1"/>
          </p:cNvSpPr>
          <p:nvPr/>
        </p:nvSpPr>
        <p:spPr>
          <a:xfrm>
            <a:off x="1644179" y="5448217"/>
            <a:ext cx="576258" cy="44976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153" name="Folded Corner 152">
            <a:extLst>
              <a:ext uri="{FF2B5EF4-FFF2-40B4-BE49-F238E27FC236}">
                <a16:creationId xmlns:a16="http://schemas.microsoft.com/office/drawing/2014/main" id="{480E72D7-2100-7A32-C105-481A4F2617B1}"/>
              </a:ext>
            </a:extLst>
          </p:cNvPr>
          <p:cNvSpPr>
            <a:spLocks noChangeAspect="1"/>
          </p:cNvSpPr>
          <p:nvPr/>
        </p:nvSpPr>
        <p:spPr>
          <a:xfrm>
            <a:off x="5559796"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a:t>
            </a:r>
          </a:p>
        </p:txBody>
      </p:sp>
      <p:sp>
        <p:nvSpPr>
          <p:cNvPr id="154" name="Folded Corner 153">
            <a:extLst>
              <a:ext uri="{FF2B5EF4-FFF2-40B4-BE49-F238E27FC236}">
                <a16:creationId xmlns:a16="http://schemas.microsoft.com/office/drawing/2014/main" id="{E43E20E9-50EE-0F0F-B7F4-6278964F3250}"/>
              </a:ext>
            </a:extLst>
          </p:cNvPr>
          <p:cNvSpPr>
            <a:spLocks noChangeAspect="1"/>
          </p:cNvSpPr>
          <p:nvPr/>
        </p:nvSpPr>
        <p:spPr>
          <a:xfrm>
            <a:off x="4927437"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5" name="Folded Corner 154">
            <a:extLst>
              <a:ext uri="{FF2B5EF4-FFF2-40B4-BE49-F238E27FC236}">
                <a16:creationId xmlns:a16="http://schemas.microsoft.com/office/drawing/2014/main" id="{385EACE9-244C-0041-F933-6941A858DCA0}"/>
              </a:ext>
            </a:extLst>
          </p:cNvPr>
          <p:cNvSpPr>
            <a:spLocks noChangeAspect="1"/>
          </p:cNvSpPr>
          <p:nvPr/>
        </p:nvSpPr>
        <p:spPr>
          <a:xfrm>
            <a:off x="4298135"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6" name="Rectangle 155">
            <a:extLst>
              <a:ext uri="{FF2B5EF4-FFF2-40B4-BE49-F238E27FC236}">
                <a16:creationId xmlns:a16="http://schemas.microsoft.com/office/drawing/2014/main" id="{2E8B5CBF-C0B2-CA23-6062-7C4B4AB3D340}"/>
              </a:ext>
            </a:extLst>
          </p:cNvPr>
          <p:cNvSpPr/>
          <p:nvPr/>
        </p:nvSpPr>
        <p:spPr>
          <a:xfrm>
            <a:off x="4395083" y="512505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157" name="Folded Corner 156">
            <a:extLst>
              <a:ext uri="{FF2B5EF4-FFF2-40B4-BE49-F238E27FC236}">
                <a16:creationId xmlns:a16="http://schemas.microsoft.com/office/drawing/2014/main" id="{A94264CB-E638-5394-A9FB-9FF75798DE6C}"/>
              </a:ext>
            </a:extLst>
          </p:cNvPr>
          <p:cNvSpPr>
            <a:spLocks noChangeAspect="1"/>
          </p:cNvSpPr>
          <p:nvPr/>
        </p:nvSpPr>
        <p:spPr>
          <a:xfrm>
            <a:off x="2405153"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8" name="Rectangle 157">
            <a:extLst>
              <a:ext uri="{FF2B5EF4-FFF2-40B4-BE49-F238E27FC236}">
                <a16:creationId xmlns:a16="http://schemas.microsoft.com/office/drawing/2014/main" id="{E4F6AF50-DB8D-710E-0AEC-146F3D629B6E}"/>
              </a:ext>
            </a:extLst>
          </p:cNvPr>
          <p:cNvSpPr/>
          <p:nvPr/>
        </p:nvSpPr>
        <p:spPr>
          <a:xfrm>
            <a:off x="2497517" y="5125050"/>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159" name="Folded Corner 158">
            <a:extLst>
              <a:ext uri="{FF2B5EF4-FFF2-40B4-BE49-F238E27FC236}">
                <a16:creationId xmlns:a16="http://schemas.microsoft.com/office/drawing/2014/main" id="{79EBD56B-9703-8841-F8BC-E4F8BBDB03B0}"/>
              </a:ext>
            </a:extLst>
          </p:cNvPr>
          <p:cNvSpPr>
            <a:spLocks noChangeAspect="1"/>
          </p:cNvSpPr>
          <p:nvPr/>
        </p:nvSpPr>
        <p:spPr>
          <a:xfrm>
            <a:off x="3662706"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0" name="Rectangle 159">
            <a:extLst>
              <a:ext uri="{FF2B5EF4-FFF2-40B4-BE49-F238E27FC236}">
                <a16:creationId xmlns:a16="http://schemas.microsoft.com/office/drawing/2014/main" id="{38C2CE27-6BB7-096B-BE0B-8A27A80069C1}"/>
              </a:ext>
            </a:extLst>
          </p:cNvPr>
          <p:cNvSpPr/>
          <p:nvPr/>
        </p:nvSpPr>
        <p:spPr>
          <a:xfrm>
            <a:off x="3773575" y="5269050"/>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sp>
        <p:nvSpPr>
          <p:cNvPr id="161" name="Folded Corner 160">
            <a:extLst>
              <a:ext uri="{FF2B5EF4-FFF2-40B4-BE49-F238E27FC236}">
                <a16:creationId xmlns:a16="http://schemas.microsoft.com/office/drawing/2014/main" id="{240977F9-53CC-C8F1-B94F-A11C606FAE22}"/>
              </a:ext>
            </a:extLst>
          </p:cNvPr>
          <p:cNvSpPr>
            <a:spLocks noChangeAspect="1"/>
          </p:cNvSpPr>
          <p:nvPr/>
        </p:nvSpPr>
        <p:spPr>
          <a:xfrm>
            <a:off x="3033347" y="5454323"/>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2" name="Rectangle 161">
            <a:extLst>
              <a:ext uri="{FF2B5EF4-FFF2-40B4-BE49-F238E27FC236}">
                <a16:creationId xmlns:a16="http://schemas.microsoft.com/office/drawing/2014/main" id="{405B0389-1502-4049-0D38-674F43FD78DF}"/>
              </a:ext>
            </a:extLst>
          </p:cNvPr>
          <p:cNvSpPr/>
          <p:nvPr/>
        </p:nvSpPr>
        <p:spPr>
          <a:xfrm>
            <a:off x="3118847" y="5269050"/>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pic>
        <p:nvPicPr>
          <p:cNvPr id="163" name="Graphic 162" descr="Question Mark with solid fill">
            <a:extLst>
              <a:ext uri="{FF2B5EF4-FFF2-40B4-BE49-F238E27FC236}">
                <a16:creationId xmlns:a16="http://schemas.microsoft.com/office/drawing/2014/main" id="{5B708481-B502-EE8A-4E2D-7C20EB254B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8832" y="5194895"/>
            <a:ext cx="459373" cy="459373"/>
          </a:xfrm>
          <a:prstGeom prst="rect">
            <a:avLst/>
          </a:prstGeom>
        </p:spPr>
      </p:pic>
      <p:sp>
        <p:nvSpPr>
          <p:cNvPr id="164" name="Rounded Rectangular Callout 163">
            <a:extLst>
              <a:ext uri="{FF2B5EF4-FFF2-40B4-BE49-F238E27FC236}">
                <a16:creationId xmlns:a16="http://schemas.microsoft.com/office/drawing/2014/main" id="{52D56952-540C-4E13-B962-6F5D42098875}"/>
              </a:ext>
            </a:extLst>
          </p:cNvPr>
          <p:cNvSpPr/>
          <p:nvPr/>
        </p:nvSpPr>
        <p:spPr>
          <a:xfrm>
            <a:off x="8426525" y="4061108"/>
            <a:ext cx="2999309" cy="831302"/>
          </a:xfrm>
          <a:prstGeom prst="wedgeRoundRectCallout">
            <a:avLst>
              <a:gd name="adj1" fmla="val -41687"/>
              <a:gd name="adj2" fmla="val -93758"/>
              <a:gd name="adj3" fmla="val 16667"/>
            </a:avLst>
          </a:prstGeom>
          <a:solidFill>
            <a:schemeClr val="accent4">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72000" tIns="0" rIns="0" bIns="0" rtlCol="0" anchor="ctr"/>
          <a:lstStyle/>
          <a:p>
            <a:r>
              <a:rPr lang="en-US" altLang="zh-TW" sz="2000">
                <a:latin typeface="Calibri" panose="020F0502020204030204" pitchFamily="34" charset="0"/>
                <a:cs typeface="Calibri" panose="020F0502020204030204" pitchFamily="34" charset="0"/>
              </a:rPr>
              <a:t>How many monitors needs to be added? </a:t>
            </a:r>
            <a:r>
              <a:rPr lang="en-US" altLang="zh-TW" sz="2000">
                <a:latin typeface="Calibri" panose="020F0502020204030204" pitchFamily="34" charset="0"/>
                <a:cs typeface="Calibri" panose="020F0502020204030204" pitchFamily="34" charset="0"/>
                <a:sym typeface="Wingdings" pitchFamily="2" charset="2"/>
              </a:rPr>
              <a:t> </a:t>
            </a:r>
          </a:p>
        </p:txBody>
      </p:sp>
      <p:pic>
        <p:nvPicPr>
          <p:cNvPr id="165" name="Graphic 164" descr="Question Mark with solid fill">
            <a:extLst>
              <a:ext uri="{FF2B5EF4-FFF2-40B4-BE49-F238E27FC236}">
                <a16:creationId xmlns:a16="http://schemas.microsoft.com/office/drawing/2014/main" id="{C49133B2-8728-8DF2-03EB-E0525E106E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1982" y="5196492"/>
            <a:ext cx="459373" cy="459373"/>
          </a:xfrm>
          <a:prstGeom prst="rect">
            <a:avLst/>
          </a:prstGeom>
        </p:spPr>
      </p:pic>
      <p:graphicFrame>
        <p:nvGraphicFramePr>
          <p:cNvPr id="166" name="Table 14">
            <a:extLst>
              <a:ext uri="{FF2B5EF4-FFF2-40B4-BE49-F238E27FC236}">
                <a16:creationId xmlns:a16="http://schemas.microsoft.com/office/drawing/2014/main" id="{D52547DA-5478-366B-51B4-87AA97847ECB}"/>
              </a:ext>
            </a:extLst>
          </p:cNvPr>
          <p:cNvGraphicFramePr>
            <a:graphicFrameLocks noGrp="1"/>
          </p:cNvGraphicFramePr>
          <p:nvPr>
            <p:extLst>
              <p:ext uri="{D42A27DB-BD31-4B8C-83A1-F6EECF244321}">
                <p14:modId xmlns:p14="http://schemas.microsoft.com/office/powerpoint/2010/main" val="202269478"/>
              </p:ext>
            </p:extLst>
          </p:nvPr>
        </p:nvGraphicFramePr>
        <p:xfrm>
          <a:off x="818456" y="1467648"/>
          <a:ext cx="3673394" cy="914400"/>
        </p:xfrm>
        <a:graphic>
          <a:graphicData uri="http://schemas.openxmlformats.org/drawingml/2006/table">
            <a:tbl>
              <a:tblPr firstRow="1" bandRow="1">
                <a:tableStyleId>{5C22544A-7EE6-4342-B048-85BDC9FD1C3A}</a:tableStyleId>
              </a:tblPr>
              <a:tblGrid>
                <a:gridCol w="1836697">
                  <a:extLst>
                    <a:ext uri="{9D8B030D-6E8A-4147-A177-3AD203B41FA5}">
                      <a16:colId xmlns:a16="http://schemas.microsoft.com/office/drawing/2014/main" val="2438790470"/>
                    </a:ext>
                  </a:extLst>
                </a:gridCol>
                <a:gridCol w="1836697">
                  <a:extLst>
                    <a:ext uri="{9D8B030D-6E8A-4147-A177-3AD203B41FA5}">
                      <a16:colId xmlns:a16="http://schemas.microsoft.com/office/drawing/2014/main" val="2095682981"/>
                    </a:ext>
                  </a:extLst>
                </a:gridCol>
              </a:tblGrid>
              <a:tr h="236980">
                <a:tc>
                  <a:txBody>
                    <a:bodyPr/>
                    <a:lstStyle/>
                    <a:p>
                      <a:pPr algn="ctr">
                        <a:lnSpc>
                          <a:spcPct val="100000"/>
                        </a:lnSpc>
                      </a:pPr>
                      <a:r>
                        <a:rPr lang="en-TW" sz="1600" b="0">
                          <a:solidFill>
                            <a:schemeClr val="bg1">
                              <a:lumMod val="75000"/>
                            </a:schemeClr>
                          </a:solidFill>
                          <a:latin typeface="Consolas" panose="020B0609020204030204" pitchFamily="49" charset="0"/>
                          <a:cs typeface="Consolas" panose="020B0609020204030204" pitchFamily="49" charset="0"/>
                        </a:rPr>
                        <a:t>Core 0</a:t>
                      </a:r>
                    </a:p>
                  </a:txBody>
                  <a:tcPr marL="0" marR="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00000"/>
                        </a:lnSpc>
                      </a:pPr>
                      <a:r>
                        <a:rPr lang="en-TW" sz="1600" b="0">
                          <a:solidFill>
                            <a:schemeClr val="bg1">
                              <a:lumMod val="75000"/>
                            </a:schemeClr>
                          </a:solidFill>
                          <a:latin typeface="Consolas" panose="020B0609020204030204" pitchFamily="49" charset="0"/>
                          <a:cs typeface="Consolas" panose="020B0609020204030204" pitchFamily="49" charset="0"/>
                        </a:rPr>
                        <a:t>Core 1</a:t>
                      </a:r>
                    </a:p>
                  </a:txBody>
                  <a:tcPr marL="0" marR="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(i0) W[x]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600" b="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(i1) W[y] = 1;</a:t>
                      </a:r>
                    </a:p>
                  </a:txBody>
                  <a:tcPr marL="0" mar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(i2) R[y]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(i3) R[x] = 0;</a:t>
                      </a:r>
                      <a:endParaRPr lang="en-TW" sz="1600" b="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endParaRPr>
                    </a:p>
                  </a:txBody>
                  <a:tcPr marL="0" marR="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11663416"/>
                  </a:ext>
                </a:extLst>
              </a:tr>
            </a:tbl>
          </a:graphicData>
        </a:graphic>
      </p:graphicFrame>
      <p:graphicFrame>
        <p:nvGraphicFramePr>
          <p:cNvPr id="167" name="Table 6">
            <a:extLst>
              <a:ext uri="{FF2B5EF4-FFF2-40B4-BE49-F238E27FC236}">
                <a16:creationId xmlns:a16="http://schemas.microsoft.com/office/drawing/2014/main" id="{5B4C291B-D23B-A0B6-2ABE-16B1B5F02576}"/>
              </a:ext>
            </a:extLst>
          </p:cNvPr>
          <p:cNvGraphicFramePr>
            <a:graphicFrameLocks noGrp="1"/>
          </p:cNvGraphicFramePr>
          <p:nvPr>
            <p:extLst>
              <p:ext uri="{D42A27DB-BD31-4B8C-83A1-F6EECF244321}">
                <p14:modId xmlns:p14="http://schemas.microsoft.com/office/powerpoint/2010/main" val="1455097178"/>
              </p:ext>
            </p:extLst>
          </p:nvPr>
        </p:nvGraphicFramePr>
        <p:xfrm>
          <a:off x="1232331" y="3065786"/>
          <a:ext cx="293390" cy="556458"/>
        </p:xfrm>
        <a:graphic>
          <a:graphicData uri="http://schemas.openxmlformats.org/drawingml/2006/table">
            <a:tbl>
              <a:tblPr firstRow="1" bandRow="1">
                <a:tableStyleId>{5C22544A-7EE6-4342-B048-85BDC9FD1C3A}</a:tableStyleId>
              </a:tblPr>
              <a:tblGrid>
                <a:gridCol w="293390">
                  <a:extLst>
                    <a:ext uri="{9D8B030D-6E8A-4147-A177-3AD203B41FA5}">
                      <a16:colId xmlns:a16="http://schemas.microsoft.com/office/drawing/2014/main" val="993478481"/>
                    </a:ext>
                  </a:extLst>
                </a:gridCol>
              </a:tblGrid>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25075372"/>
                  </a:ext>
                </a:extLst>
              </a:tr>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56046078"/>
                  </a:ext>
                </a:extLst>
              </a:tr>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6404986"/>
                  </a:ext>
                </a:extLst>
              </a:tr>
            </a:tbl>
          </a:graphicData>
        </a:graphic>
      </p:graphicFrame>
      <p:grpSp>
        <p:nvGrpSpPr>
          <p:cNvPr id="171" name="Group 170">
            <a:extLst>
              <a:ext uri="{FF2B5EF4-FFF2-40B4-BE49-F238E27FC236}">
                <a16:creationId xmlns:a16="http://schemas.microsoft.com/office/drawing/2014/main" id="{B7E149D9-7F9D-C443-9B43-D30283F7C385}"/>
              </a:ext>
            </a:extLst>
          </p:cNvPr>
          <p:cNvGrpSpPr/>
          <p:nvPr/>
        </p:nvGrpSpPr>
        <p:grpSpPr>
          <a:xfrm>
            <a:off x="7257036" y="1395601"/>
            <a:ext cx="3896958" cy="3355631"/>
            <a:chOff x="7214678" y="1684543"/>
            <a:chExt cx="3896958" cy="3355631"/>
          </a:xfrm>
        </p:grpSpPr>
        <p:cxnSp>
          <p:nvCxnSpPr>
            <p:cNvPr id="172" name="Straight Arrow Connector 171">
              <a:extLst>
                <a:ext uri="{FF2B5EF4-FFF2-40B4-BE49-F238E27FC236}">
                  <a16:creationId xmlns:a16="http://schemas.microsoft.com/office/drawing/2014/main" id="{1D25840D-CF54-B588-9DEF-E64A1941A97A}"/>
                </a:ext>
              </a:extLst>
            </p:cNvPr>
            <p:cNvCxnSpPr>
              <a:cxnSpLocks noChangeAspect="1"/>
              <a:stCxn id="35" idx="6"/>
              <a:endCxn id="36" idx="2"/>
            </p:cNvCxnSpPr>
            <p:nvPr/>
          </p:nvCxnSpPr>
          <p:spPr>
            <a:xfrm>
              <a:off x="7214678" y="3516304"/>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AB5ED955-261A-7F7C-0022-291D71C7B6A1}"/>
                </a:ext>
              </a:extLst>
            </p:cNvPr>
            <p:cNvCxnSpPr>
              <a:cxnSpLocks noChangeAspect="1"/>
              <a:stCxn id="44" idx="6"/>
              <a:endCxn id="45" idx="2"/>
            </p:cNvCxnSpPr>
            <p:nvPr/>
          </p:nvCxnSpPr>
          <p:spPr>
            <a:xfrm>
              <a:off x="7214678" y="5040174"/>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096AE786-7FB6-D97F-6504-DAA7D71765C9}"/>
                </a:ext>
              </a:extLst>
            </p:cNvPr>
            <p:cNvCxnSpPr>
              <a:cxnSpLocks noChangeAspect="1"/>
              <a:stCxn id="65" idx="4"/>
              <a:endCxn id="68" idx="0"/>
            </p:cNvCxnSpPr>
            <p:nvPr/>
          </p:nvCxnSpPr>
          <p:spPr>
            <a:xfrm>
              <a:off x="8495699" y="3664538"/>
              <a:ext cx="0" cy="17443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88979B19-A156-5EE0-6DA4-4A12E1CD620E}"/>
                </a:ext>
              </a:extLst>
            </p:cNvPr>
            <p:cNvCxnSpPr>
              <a:cxnSpLocks noChangeAspect="1"/>
              <a:stCxn id="65" idx="6"/>
              <a:endCxn id="66" idx="2"/>
            </p:cNvCxnSpPr>
            <p:nvPr/>
          </p:nvCxnSpPr>
          <p:spPr>
            <a:xfrm>
              <a:off x="8653950" y="3506973"/>
              <a:ext cx="403498"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B4C1F7C0-A284-4E14-89D5-CB324E2B8452}"/>
                </a:ext>
              </a:extLst>
            </p:cNvPr>
            <p:cNvCxnSpPr>
              <a:cxnSpLocks noChangeAspect="1"/>
            </p:cNvCxnSpPr>
            <p:nvPr/>
          </p:nvCxnSpPr>
          <p:spPr>
            <a:xfrm>
              <a:off x="10065482" y="1684543"/>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5F4E2044-0EF5-0BCB-F940-6179ACFC6B42}"/>
                </a:ext>
              </a:extLst>
            </p:cNvPr>
            <p:cNvSpPr txBox="1"/>
            <p:nvPr/>
          </p:nvSpPr>
          <p:spPr>
            <a:xfrm>
              <a:off x="9550945" y="1750149"/>
              <a:ext cx="1560691" cy="584775"/>
            </a:xfrm>
            <a:prstGeom prst="rect">
              <a:avLst/>
            </a:prstGeom>
            <a:noFill/>
            <a:ln>
              <a:noFill/>
              <a:prstDash val="solid"/>
            </a:ln>
          </p:spPr>
          <p:txBody>
            <a:bodyPr wrap="square" rtlCol="0">
              <a:spAutoFit/>
            </a:bodyPr>
            <a:lstStyle/>
            <a:p>
              <a:pPr algn="ctr"/>
              <a:r>
                <a:rPr lang="en-TW" sz="1600" b="1" dirty="0">
                  <a:solidFill>
                    <a:srgbClr val="C00000"/>
                  </a:solidFill>
                  <a:latin typeface="Calibri" panose="020F0502020204030204" pitchFamily="34" charset="0"/>
                  <a:cs typeface="Calibri" panose="020F0502020204030204" pitchFamily="34" charset="0"/>
                </a:rPr>
                <a:t>Undetermined ordering rules</a:t>
              </a:r>
            </a:p>
          </p:txBody>
        </p:sp>
      </p:grpSp>
      <p:pic>
        <p:nvPicPr>
          <p:cNvPr id="180" name="Graphic 179" descr="Processor with solid fill">
            <a:extLst>
              <a:ext uri="{FF2B5EF4-FFF2-40B4-BE49-F238E27FC236}">
                <a16:creationId xmlns:a16="http://schemas.microsoft.com/office/drawing/2014/main" id="{B1E34424-D48E-722B-4C69-FC22FEEE75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11624" y="4841867"/>
            <a:ext cx="717297" cy="717297"/>
          </a:xfrm>
          <a:prstGeom prst="rect">
            <a:avLst/>
          </a:prstGeom>
        </p:spPr>
      </p:pic>
      <p:sp>
        <p:nvSpPr>
          <p:cNvPr id="182" name="TextBox 181">
            <a:extLst>
              <a:ext uri="{FF2B5EF4-FFF2-40B4-BE49-F238E27FC236}">
                <a16:creationId xmlns:a16="http://schemas.microsoft.com/office/drawing/2014/main" id="{D5A9EF90-A269-15FF-890B-C46C1301160D}"/>
              </a:ext>
            </a:extLst>
          </p:cNvPr>
          <p:cNvSpPr txBox="1"/>
          <p:nvPr/>
        </p:nvSpPr>
        <p:spPr>
          <a:xfrm>
            <a:off x="8327114" y="5294204"/>
            <a:ext cx="184731" cy="369332"/>
          </a:xfrm>
          <a:prstGeom prst="rect">
            <a:avLst/>
          </a:prstGeom>
          <a:noFill/>
        </p:spPr>
        <p:txBody>
          <a:bodyPr wrap="none" rtlCol="0">
            <a:spAutoFit/>
          </a:bodyPr>
          <a:lstStyle/>
          <a:p>
            <a:endParaRPr lang="en-TW"/>
          </a:p>
        </p:txBody>
      </p:sp>
      <p:graphicFrame>
        <p:nvGraphicFramePr>
          <p:cNvPr id="183" name="Table 6">
            <a:extLst>
              <a:ext uri="{FF2B5EF4-FFF2-40B4-BE49-F238E27FC236}">
                <a16:creationId xmlns:a16="http://schemas.microsoft.com/office/drawing/2014/main" id="{DE0D8AC3-7893-0881-4C0B-D5BB7228081D}"/>
              </a:ext>
            </a:extLst>
          </p:cNvPr>
          <p:cNvGraphicFramePr>
            <a:graphicFrameLocks noGrp="1"/>
          </p:cNvGraphicFramePr>
          <p:nvPr>
            <p:extLst>
              <p:ext uri="{D42A27DB-BD31-4B8C-83A1-F6EECF244321}">
                <p14:modId xmlns:p14="http://schemas.microsoft.com/office/powerpoint/2010/main" val="1348620502"/>
              </p:ext>
            </p:extLst>
          </p:nvPr>
        </p:nvGraphicFramePr>
        <p:xfrm>
          <a:off x="1697906" y="3065786"/>
          <a:ext cx="293390" cy="556458"/>
        </p:xfrm>
        <a:graphic>
          <a:graphicData uri="http://schemas.openxmlformats.org/drawingml/2006/table">
            <a:tbl>
              <a:tblPr firstRow="1" bandRow="1">
                <a:tableStyleId>{5C22544A-7EE6-4342-B048-85BDC9FD1C3A}</a:tableStyleId>
              </a:tblPr>
              <a:tblGrid>
                <a:gridCol w="293390">
                  <a:extLst>
                    <a:ext uri="{9D8B030D-6E8A-4147-A177-3AD203B41FA5}">
                      <a16:colId xmlns:a16="http://schemas.microsoft.com/office/drawing/2014/main" val="993478481"/>
                    </a:ext>
                  </a:extLst>
                </a:gridCol>
              </a:tblGrid>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25075372"/>
                  </a:ext>
                </a:extLst>
              </a:tr>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56046078"/>
                  </a:ext>
                </a:extLst>
              </a:tr>
              <a:tr h="185486">
                <a:tc>
                  <a:txBody>
                    <a:bodyPr/>
                    <a:lstStyle/>
                    <a:p>
                      <a:endParaRPr lang="en-TW" sz="6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6404986"/>
                  </a:ext>
                </a:extLst>
              </a:tr>
            </a:tbl>
          </a:graphicData>
        </a:graphic>
      </p:graphicFrame>
      <p:sp>
        <p:nvSpPr>
          <p:cNvPr id="184" name="Rectangle 183">
            <a:extLst>
              <a:ext uri="{FF2B5EF4-FFF2-40B4-BE49-F238E27FC236}">
                <a16:creationId xmlns:a16="http://schemas.microsoft.com/office/drawing/2014/main" id="{96B166FA-3725-E4AB-57E9-227A96315335}"/>
              </a:ext>
            </a:extLst>
          </p:cNvPr>
          <p:cNvSpPr/>
          <p:nvPr/>
        </p:nvSpPr>
        <p:spPr>
          <a:xfrm>
            <a:off x="384136" y="2721591"/>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185" name="Rectangle 184">
            <a:extLst>
              <a:ext uri="{FF2B5EF4-FFF2-40B4-BE49-F238E27FC236}">
                <a16:creationId xmlns:a16="http://schemas.microsoft.com/office/drawing/2014/main" id="{55C76335-B202-FA8A-90F1-69E6FF9461A5}"/>
              </a:ext>
            </a:extLst>
          </p:cNvPr>
          <p:cNvSpPr/>
          <p:nvPr/>
        </p:nvSpPr>
        <p:spPr>
          <a:xfrm>
            <a:off x="1135040" y="3812985"/>
            <a:ext cx="922199" cy="22647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arbiter</a:t>
            </a:r>
          </a:p>
        </p:txBody>
      </p:sp>
      <p:sp>
        <p:nvSpPr>
          <p:cNvPr id="186" name="Rounded Rectangle 185">
            <a:extLst>
              <a:ext uri="{FF2B5EF4-FFF2-40B4-BE49-F238E27FC236}">
                <a16:creationId xmlns:a16="http://schemas.microsoft.com/office/drawing/2014/main" id="{8326921F-9B19-9149-41A3-1BF654ECFC4A}"/>
              </a:ext>
            </a:extLst>
          </p:cNvPr>
          <p:cNvSpPr/>
          <p:nvPr/>
        </p:nvSpPr>
        <p:spPr>
          <a:xfrm>
            <a:off x="1276634" y="4119186"/>
            <a:ext cx="633519" cy="226478"/>
          </a:xfrm>
          <a:prstGeom prst="roundRect">
            <a:avLst>
              <a:gd name="adj" fmla="val 0"/>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mem</a:t>
            </a:r>
          </a:p>
        </p:txBody>
      </p:sp>
      <p:cxnSp>
        <p:nvCxnSpPr>
          <p:cNvPr id="187" name="Straight Connector 186">
            <a:extLst>
              <a:ext uri="{FF2B5EF4-FFF2-40B4-BE49-F238E27FC236}">
                <a16:creationId xmlns:a16="http://schemas.microsoft.com/office/drawing/2014/main" id="{D4D144CE-360C-4B58-EF5D-B9300A5B0864}"/>
              </a:ext>
            </a:extLst>
          </p:cNvPr>
          <p:cNvCxnSpPr>
            <a:cxnSpLocks/>
            <a:stCxn id="185" idx="2"/>
            <a:endCxn id="186" idx="0"/>
          </p:cNvCxnSpPr>
          <p:nvPr/>
        </p:nvCxnSpPr>
        <p:spPr>
          <a:xfrm flipH="1">
            <a:off x="1593394" y="4039463"/>
            <a:ext cx="2746" cy="7972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id="{0D42165C-2DC8-A508-449C-F7DDD058696C}"/>
              </a:ext>
            </a:extLst>
          </p:cNvPr>
          <p:cNvSpPr/>
          <p:nvPr/>
        </p:nvSpPr>
        <p:spPr>
          <a:xfrm>
            <a:off x="384136" y="3019602"/>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ID</a:t>
            </a:r>
          </a:p>
        </p:txBody>
      </p:sp>
      <p:cxnSp>
        <p:nvCxnSpPr>
          <p:cNvPr id="189" name="Straight Connector 188">
            <a:extLst>
              <a:ext uri="{FF2B5EF4-FFF2-40B4-BE49-F238E27FC236}">
                <a16:creationId xmlns:a16="http://schemas.microsoft.com/office/drawing/2014/main" id="{F8ED2544-D133-5756-7445-562613A62E25}"/>
              </a:ext>
            </a:extLst>
          </p:cNvPr>
          <p:cNvCxnSpPr>
            <a:cxnSpLocks/>
            <a:stCxn id="184" idx="2"/>
            <a:endCxn id="188" idx="0"/>
          </p:cNvCxnSpPr>
          <p:nvPr/>
        </p:nvCxnSpPr>
        <p:spPr>
          <a:xfrm>
            <a:off x="642273" y="2943849"/>
            <a:ext cx="0" cy="7575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F9435567-9D01-5D83-1269-795B6F7F52E1}"/>
              </a:ext>
            </a:extLst>
          </p:cNvPr>
          <p:cNvSpPr/>
          <p:nvPr/>
        </p:nvSpPr>
        <p:spPr>
          <a:xfrm>
            <a:off x="384925" y="3308143"/>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ISSUE</a:t>
            </a:r>
          </a:p>
        </p:txBody>
      </p:sp>
      <p:cxnSp>
        <p:nvCxnSpPr>
          <p:cNvPr id="191" name="Straight Connector 190">
            <a:extLst>
              <a:ext uri="{FF2B5EF4-FFF2-40B4-BE49-F238E27FC236}">
                <a16:creationId xmlns:a16="http://schemas.microsoft.com/office/drawing/2014/main" id="{EF917A8D-E337-E566-A232-B4584D932BE3}"/>
              </a:ext>
            </a:extLst>
          </p:cNvPr>
          <p:cNvCxnSpPr>
            <a:cxnSpLocks/>
            <a:stCxn id="188" idx="2"/>
            <a:endCxn id="190" idx="0"/>
          </p:cNvCxnSpPr>
          <p:nvPr/>
        </p:nvCxnSpPr>
        <p:spPr>
          <a:xfrm>
            <a:off x="642273" y="3241860"/>
            <a:ext cx="3789" cy="66282"/>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FC710B3D-1BF4-18FB-DA7B-DE908AF49AF4}"/>
              </a:ext>
            </a:extLst>
          </p:cNvPr>
          <p:cNvSpPr/>
          <p:nvPr/>
        </p:nvSpPr>
        <p:spPr>
          <a:xfrm>
            <a:off x="381587" y="3584376"/>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EX</a:t>
            </a:r>
          </a:p>
        </p:txBody>
      </p:sp>
      <p:sp>
        <p:nvSpPr>
          <p:cNvPr id="193" name="Rectangle 192">
            <a:extLst>
              <a:ext uri="{FF2B5EF4-FFF2-40B4-BE49-F238E27FC236}">
                <a16:creationId xmlns:a16="http://schemas.microsoft.com/office/drawing/2014/main" id="{41E67863-A9E4-D999-4D94-BCE00C7326A8}"/>
              </a:ext>
            </a:extLst>
          </p:cNvPr>
          <p:cNvSpPr/>
          <p:nvPr/>
        </p:nvSpPr>
        <p:spPr>
          <a:xfrm>
            <a:off x="389374" y="3864140"/>
            <a:ext cx="514486"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COM</a:t>
            </a:r>
          </a:p>
        </p:txBody>
      </p:sp>
      <p:cxnSp>
        <p:nvCxnSpPr>
          <p:cNvPr id="194" name="Straight Connector 193">
            <a:extLst>
              <a:ext uri="{FF2B5EF4-FFF2-40B4-BE49-F238E27FC236}">
                <a16:creationId xmlns:a16="http://schemas.microsoft.com/office/drawing/2014/main" id="{CD02268B-CF4B-79C6-AEA0-162AAB258D0D}"/>
              </a:ext>
            </a:extLst>
          </p:cNvPr>
          <p:cNvCxnSpPr>
            <a:cxnSpLocks/>
            <a:stCxn id="190" idx="2"/>
            <a:endCxn id="192" idx="0"/>
          </p:cNvCxnSpPr>
          <p:nvPr/>
        </p:nvCxnSpPr>
        <p:spPr>
          <a:xfrm flipH="1">
            <a:off x="642724" y="3530401"/>
            <a:ext cx="3338" cy="53975"/>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6EB72A4-CAB9-44DA-83C6-6B37A827B922}"/>
              </a:ext>
            </a:extLst>
          </p:cNvPr>
          <p:cNvCxnSpPr>
            <a:cxnSpLocks/>
            <a:stCxn id="192" idx="2"/>
            <a:endCxn id="193" idx="0"/>
          </p:cNvCxnSpPr>
          <p:nvPr/>
        </p:nvCxnSpPr>
        <p:spPr>
          <a:xfrm>
            <a:off x="642724" y="3806634"/>
            <a:ext cx="3893" cy="57506"/>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Elbow Connector 195">
            <a:extLst>
              <a:ext uri="{FF2B5EF4-FFF2-40B4-BE49-F238E27FC236}">
                <a16:creationId xmlns:a16="http://schemas.microsoft.com/office/drawing/2014/main" id="{F6DE2A7F-A224-36F6-D1DD-CC1ADBC076E6}"/>
              </a:ext>
            </a:extLst>
          </p:cNvPr>
          <p:cNvCxnSpPr>
            <a:cxnSpLocks/>
            <a:stCxn id="211" idx="0"/>
            <a:endCxn id="193" idx="3"/>
          </p:cNvCxnSpPr>
          <p:nvPr/>
        </p:nvCxnSpPr>
        <p:spPr>
          <a:xfrm rot="16200000" flipH="1" flipV="1">
            <a:off x="571643" y="3151614"/>
            <a:ext cx="1155872" cy="491438"/>
          </a:xfrm>
          <a:prstGeom prst="bentConnector4">
            <a:avLst>
              <a:gd name="adj1" fmla="val -19777"/>
              <a:gd name="adj2" fmla="val 7456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97" name="Elbow Connector 196">
            <a:extLst>
              <a:ext uri="{FF2B5EF4-FFF2-40B4-BE49-F238E27FC236}">
                <a16:creationId xmlns:a16="http://schemas.microsoft.com/office/drawing/2014/main" id="{F39AD3EA-680E-80A6-9F7C-511CE4C688DA}"/>
              </a:ext>
            </a:extLst>
          </p:cNvPr>
          <p:cNvCxnSpPr>
            <a:cxnSpLocks/>
            <a:endCxn id="192" idx="3"/>
          </p:cNvCxnSpPr>
          <p:nvPr/>
        </p:nvCxnSpPr>
        <p:spPr>
          <a:xfrm rot="16200000" flipV="1">
            <a:off x="1036589" y="3562776"/>
            <a:ext cx="113867" cy="379325"/>
          </a:xfrm>
          <a:prstGeom prst="bentConnector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5C906CBD-5CB4-B4C3-23E5-44FD0B7B8249}"/>
              </a:ext>
            </a:extLst>
          </p:cNvPr>
          <p:cNvCxnSpPr>
            <a:cxnSpLocks/>
            <a:stCxn id="167" idx="2"/>
          </p:cNvCxnSpPr>
          <p:nvPr/>
        </p:nvCxnSpPr>
        <p:spPr>
          <a:xfrm>
            <a:off x="1379026" y="3622244"/>
            <a:ext cx="0" cy="190740"/>
          </a:xfrm>
          <a:prstGeom prst="line">
            <a:avLst/>
          </a:prstGeom>
          <a:solidFill>
            <a:schemeClr val="bg1"/>
          </a:solidFill>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1A8853DB-653C-89BC-18AC-E98647371B76}"/>
              </a:ext>
            </a:extLst>
          </p:cNvPr>
          <p:cNvSpPr/>
          <p:nvPr/>
        </p:nvSpPr>
        <p:spPr>
          <a:xfrm>
            <a:off x="2268374" y="2721591"/>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200" name="Rectangle 199">
            <a:extLst>
              <a:ext uri="{FF2B5EF4-FFF2-40B4-BE49-F238E27FC236}">
                <a16:creationId xmlns:a16="http://schemas.microsoft.com/office/drawing/2014/main" id="{88925D0E-C189-4665-5590-0E26B2E5C51F}"/>
              </a:ext>
            </a:extLst>
          </p:cNvPr>
          <p:cNvSpPr/>
          <p:nvPr/>
        </p:nvSpPr>
        <p:spPr>
          <a:xfrm>
            <a:off x="2268374" y="3019602"/>
            <a:ext cx="516275"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ID</a:t>
            </a:r>
          </a:p>
        </p:txBody>
      </p:sp>
      <p:cxnSp>
        <p:nvCxnSpPr>
          <p:cNvPr id="201" name="Straight Connector 200">
            <a:extLst>
              <a:ext uri="{FF2B5EF4-FFF2-40B4-BE49-F238E27FC236}">
                <a16:creationId xmlns:a16="http://schemas.microsoft.com/office/drawing/2014/main" id="{0D073659-BB6E-E82D-0A0E-8A9E2B75762C}"/>
              </a:ext>
            </a:extLst>
          </p:cNvPr>
          <p:cNvCxnSpPr>
            <a:cxnSpLocks/>
            <a:stCxn id="199" idx="2"/>
            <a:endCxn id="200" idx="0"/>
          </p:cNvCxnSpPr>
          <p:nvPr/>
        </p:nvCxnSpPr>
        <p:spPr>
          <a:xfrm>
            <a:off x="2526512" y="2943849"/>
            <a:ext cx="0" cy="7575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F552272A-7AB8-F5FD-604E-EF601153EDDB}"/>
              </a:ext>
            </a:extLst>
          </p:cNvPr>
          <p:cNvSpPr/>
          <p:nvPr/>
        </p:nvSpPr>
        <p:spPr>
          <a:xfrm>
            <a:off x="2269164" y="3308143"/>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ISSUE</a:t>
            </a:r>
          </a:p>
        </p:txBody>
      </p:sp>
      <p:cxnSp>
        <p:nvCxnSpPr>
          <p:cNvPr id="203" name="Straight Connector 202">
            <a:extLst>
              <a:ext uri="{FF2B5EF4-FFF2-40B4-BE49-F238E27FC236}">
                <a16:creationId xmlns:a16="http://schemas.microsoft.com/office/drawing/2014/main" id="{3F82CECA-9BD8-9DDF-CFF6-2C161BC9BFB8}"/>
              </a:ext>
            </a:extLst>
          </p:cNvPr>
          <p:cNvCxnSpPr>
            <a:cxnSpLocks/>
            <a:stCxn id="200" idx="2"/>
            <a:endCxn id="202" idx="0"/>
          </p:cNvCxnSpPr>
          <p:nvPr/>
        </p:nvCxnSpPr>
        <p:spPr>
          <a:xfrm>
            <a:off x="2526512" y="3241860"/>
            <a:ext cx="3789" cy="66282"/>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249B7EDC-37FD-DE6D-2574-5DF7F86BB5BF}"/>
              </a:ext>
            </a:extLst>
          </p:cNvPr>
          <p:cNvSpPr/>
          <p:nvPr/>
        </p:nvSpPr>
        <p:spPr>
          <a:xfrm>
            <a:off x="2265825" y="3584376"/>
            <a:ext cx="522272"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EX</a:t>
            </a:r>
          </a:p>
        </p:txBody>
      </p:sp>
      <p:sp>
        <p:nvSpPr>
          <p:cNvPr id="205" name="Rectangle 204">
            <a:extLst>
              <a:ext uri="{FF2B5EF4-FFF2-40B4-BE49-F238E27FC236}">
                <a16:creationId xmlns:a16="http://schemas.microsoft.com/office/drawing/2014/main" id="{294D7FFD-B31F-0079-9067-5BE3D27795C4}"/>
              </a:ext>
            </a:extLst>
          </p:cNvPr>
          <p:cNvSpPr/>
          <p:nvPr/>
        </p:nvSpPr>
        <p:spPr>
          <a:xfrm>
            <a:off x="2273612" y="3864140"/>
            <a:ext cx="514486" cy="22225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COM</a:t>
            </a:r>
          </a:p>
        </p:txBody>
      </p:sp>
      <p:cxnSp>
        <p:nvCxnSpPr>
          <p:cNvPr id="206" name="Straight Connector 205">
            <a:extLst>
              <a:ext uri="{FF2B5EF4-FFF2-40B4-BE49-F238E27FC236}">
                <a16:creationId xmlns:a16="http://schemas.microsoft.com/office/drawing/2014/main" id="{88907C8D-F4BE-795F-0C39-8DCDD829CFA7}"/>
              </a:ext>
            </a:extLst>
          </p:cNvPr>
          <p:cNvCxnSpPr>
            <a:cxnSpLocks/>
            <a:stCxn id="202" idx="2"/>
            <a:endCxn id="204" idx="0"/>
          </p:cNvCxnSpPr>
          <p:nvPr/>
        </p:nvCxnSpPr>
        <p:spPr>
          <a:xfrm flipH="1">
            <a:off x="2526962" y="3530401"/>
            <a:ext cx="3338" cy="53975"/>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3F833EC-B32A-E308-6640-6F7562EAC553}"/>
              </a:ext>
            </a:extLst>
          </p:cNvPr>
          <p:cNvCxnSpPr>
            <a:cxnSpLocks/>
            <a:stCxn id="204" idx="2"/>
            <a:endCxn id="205" idx="0"/>
          </p:cNvCxnSpPr>
          <p:nvPr/>
        </p:nvCxnSpPr>
        <p:spPr>
          <a:xfrm>
            <a:off x="2526962" y="3806634"/>
            <a:ext cx="3893" cy="57506"/>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CC5047EB-DA8D-64DE-D73E-DF9905126305}"/>
              </a:ext>
            </a:extLst>
          </p:cNvPr>
          <p:cNvCxnSpPr>
            <a:cxnSpLocks/>
            <a:stCxn id="212" idx="0"/>
            <a:endCxn id="205" idx="1"/>
          </p:cNvCxnSpPr>
          <p:nvPr/>
        </p:nvCxnSpPr>
        <p:spPr>
          <a:xfrm rot="16200000" flipH="1">
            <a:off x="1479135" y="3180793"/>
            <a:ext cx="1173180" cy="415773"/>
          </a:xfrm>
          <a:prstGeom prst="bentConnector4">
            <a:avLst>
              <a:gd name="adj1" fmla="val -19486"/>
              <a:gd name="adj2" fmla="val 7903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517ED9C6-3E80-B085-301F-25C1385BA1AF}"/>
              </a:ext>
            </a:extLst>
          </p:cNvPr>
          <p:cNvCxnSpPr>
            <a:cxnSpLocks/>
            <a:endCxn id="204" idx="1"/>
          </p:cNvCxnSpPr>
          <p:nvPr/>
        </p:nvCxnSpPr>
        <p:spPr>
          <a:xfrm rot="5400000" flipH="1" flipV="1">
            <a:off x="2057483" y="3609285"/>
            <a:ext cx="122121" cy="294563"/>
          </a:xfrm>
          <a:prstGeom prst="bentConnector2">
            <a:avLst/>
          </a:prstGeom>
          <a:ln w="19050" cap="rnd">
            <a:solidFill>
              <a:schemeClr val="bg1">
                <a:lumMod val="75000"/>
              </a:schemeClr>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FDCFE83-7E22-410F-0AAD-D8E98AB32921}"/>
              </a:ext>
            </a:extLst>
          </p:cNvPr>
          <p:cNvCxnSpPr>
            <a:cxnSpLocks/>
            <a:stCxn id="183" idx="2"/>
          </p:cNvCxnSpPr>
          <p:nvPr/>
        </p:nvCxnSpPr>
        <p:spPr>
          <a:xfrm>
            <a:off x="1844601" y="3622244"/>
            <a:ext cx="0" cy="187129"/>
          </a:xfrm>
          <a:prstGeom prst="line">
            <a:avLst/>
          </a:prstGeom>
          <a:solidFill>
            <a:schemeClr val="bg1"/>
          </a:solidFill>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923EE7FF-5600-3F07-5CBC-F1BE84AA5847}"/>
              </a:ext>
            </a:extLst>
          </p:cNvPr>
          <p:cNvSpPr txBox="1"/>
          <p:nvPr/>
        </p:nvSpPr>
        <p:spPr>
          <a:xfrm>
            <a:off x="1153886" y="2819397"/>
            <a:ext cx="482824" cy="307777"/>
          </a:xfrm>
          <a:prstGeom prst="rect">
            <a:avLst/>
          </a:prstGeom>
          <a:noFill/>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stb</a:t>
            </a:r>
          </a:p>
        </p:txBody>
      </p:sp>
      <p:sp>
        <p:nvSpPr>
          <p:cNvPr id="212" name="TextBox 211">
            <a:extLst>
              <a:ext uri="{FF2B5EF4-FFF2-40B4-BE49-F238E27FC236}">
                <a16:creationId xmlns:a16="http://schemas.microsoft.com/office/drawing/2014/main" id="{E5916035-B8E4-A324-75AE-A415861D51F6}"/>
              </a:ext>
            </a:extLst>
          </p:cNvPr>
          <p:cNvSpPr txBox="1"/>
          <p:nvPr/>
        </p:nvSpPr>
        <p:spPr>
          <a:xfrm>
            <a:off x="1616427" y="2802089"/>
            <a:ext cx="482824" cy="307777"/>
          </a:xfrm>
          <a:prstGeom prst="rect">
            <a:avLst/>
          </a:prstGeom>
          <a:noFill/>
        </p:spPr>
        <p:txBody>
          <a:bodyPr wrap="none" rtlCol="0">
            <a:spAutoFit/>
          </a:bodyPr>
          <a:lstStyle/>
          <a:p>
            <a:r>
              <a:rPr lang="en-TW" sz="1400">
                <a:solidFill>
                  <a:schemeClr val="bg1">
                    <a:lumMod val="75000"/>
                  </a:schemeClr>
                </a:solidFill>
                <a:latin typeface="Consolas" panose="020B0609020204030204" pitchFamily="49" charset="0"/>
                <a:cs typeface="Consolas" panose="020B0609020204030204" pitchFamily="49" charset="0"/>
              </a:rPr>
              <a:t>stb</a:t>
            </a:r>
          </a:p>
        </p:txBody>
      </p:sp>
      <p:sp>
        <p:nvSpPr>
          <p:cNvPr id="221" name="Rounded Rectangular Callout 220">
            <a:extLst>
              <a:ext uri="{FF2B5EF4-FFF2-40B4-BE49-F238E27FC236}">
                <a16:creationId xmlns:a16="http://schemas.microsoft.com/office/drawing/2014/main" id="{972FA6F2-D497-9419-171F-ACA13A381700}"/>
              </a:ext>
            </a:extLst>
          </p:cNvPr>
          <p:cNvSpPr/>
          <p:nvPr/>
        </p:nvSpPr>
        <p:spPr>
          <a:xfrm>
            <a:off x="4978652" y="1363495"/>
            <a:ext cx="1338898" cy="605673"/>
          </a:xfrm>
          <a:prstGeom prst="wedgeRoundRectCallout">
            <a:avLst>
              <a:gd name="adj1" fmla="val -77294"/>
              <a:gd name="adj2" fmla="val 17045"/>
              <a:gd name="adj3" fmla="val 16667"/>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b="1">
                <a:solidFill>
                  <a:schemeClr val="bg1">
                    <a:lumMod val="75000"/>
                  </a:schemeClr>
                </a:solidFill>
                <a:latin typeface="Calibri" panose="020F0502020204030204" pitchFamily="34" charset="0"/>
                <a:cs typeface="Calibri" panose="020F0502020204030204" pitchFamily="34" charset="0"/>
              </a:rPr>
              <a:t>Forbidden</a:t>
            </a:r>
            <a:r>
              <a:rPr lang="en-US" altLang="zh-TW" sz="2000">
                <a:solidFill>
                  <a:schemeClr val="bg1">
                    <a:lumMod val="75000"/>
                  </a:schemeClr>
                </a:solidFill>
                <a:latin typeface="Calibri" panose="020F0502020204030204" pitchFamily="34" charset="0"/>
                <a:cs typeface="Calibri" panose="020F0502020204030204" pitchFamily="34" charset="0"/>
              </a:rPr>
              <a:t> on TSO</a:t>
            </a:r>
          </a:p>
        </p:txBody>
      </p:sp>
      <p:sp>
        <p:nvSpPr>
          <p:cNvPr id="224" name="TextBox 223">
            <a:extLst>
              <a:ext uri="{FF2B5EF4-FFF2-40B4-BE49-F238E27FC236}">
                <a16:creationId xmlns:a16="http://schemas.microsoft.com/office/drawing/2014/main" id="{D693F623-5B3A-E4E3-5AD4-A58C0870873F}"/>
              </a:ext>
            </a:extLst>
          </p:cNvPr>
          <p:cNvSpPr txBox="1"/>
          <p:nvPr/>
        </p:nvSpPr>
        <p:spPr>
          <a:xfrm>
            <a:off x="158054" y="6581001"/>
            <a:ext cx="11875891" cy="276999"/>
          </a:xfrm>
          <a:prstGeom prst="rect">
            <a:avLst/>
          </a:prstGeom>
          <a:noFill/>
        </p:spPr>
        <p:txBody>
          <a:bodyPr wrap="square" rtlCol="0">
            <a:spAutoFit/>
          </a:bodyPr>
          <a:lstStyle/>
          <a:p>
            <a:r>
              <a:rPr lang="en-TW" sz="1200" baseline="30000"/>
              <a:t>1</a:t>
            </a:r>
            <a:r>
              <a:rPr lang="en-US" sz="1200">
                <a:cs typeface="Calibri" panose="020F0502020204030204" pitchFamily="34" charset="0"/>
              </a:rPr>
              <a:t>Tracy</a:t>
            </a:r>
            <a:r>
              <a:rPr lang="zh-TW" altLang="en-US" sz="1200">
                <a:cs typeface="Calibri" panose="020F0502020204030204" pitchFamily="34" charset="0"/>
              </a:rPr>
              <a:t> </a:t>
            </a:r>
            <a:r>
              <a:rPr lang="en-US" altLang="zh-TW" sz="1200">
                <a:cs typeface="Calibri" panose="020F0502020204030204" pitchFamily="34" charset="0"/>
              </a:rPr>
              <a:t>et</a:t>
            </a:r>
            <a:r>
              <a:rPr lang="zh-TW" altLang="en-US" sz="1200">
                <a:cs typeface="Calibri" panose="020F0502020204030204" pitchFamily="34" charset="0"/>
              </a:rPr>
              <a:t> </a:t>
            </a:r>
            <a:r>
              <a:rPr lang="en-US" altLang="zh-TW" sz="1200">
                <a:cs typeface="Calibri" panose="020F0502020204030204" pitchFamily="34" charset="0"/>
              </a:rPr>
              <a:t>al.</a:t>
            </a:r>
            <a:r>
              <a:rPr lang="zh-TW" altLang="en-US" sz="1200">
                <a:cs typeface="Calibri" panose="020F0502020204030204" pitchFamily="34" charset="0"/>
              </a:rPr>
              <a:t> </a:t>
            </a:r>
            <a:r>
              <a:rPr lang="en-US" altLang="zh-TW" sz="1200">
                <a:cs typeface="Calibri" panose="020F0502020204030204" pitchFamily="34" charset="0"/>
              </a:rPr>
              <a:t>“</a:t>
            </a:r>
            <a:r>
              <a:rPr lang="en-US" sz="1200">
                <a:cs typeface="Calibri" panose="020F0502020204030204" pitchFamily="34" charset="0"/>
              </a:rPr>
              <a:t>Runtime verification on </a:t>
            </a:r>
            <a:r>
              <a:rPr lang="en-US" sz="1200" err="1">
                <a:cs typeface="Calibri" panose="020F0502020204030204" pitchFamily="34" charset="0"/>
              </a:rPr>
              <a:t>fpgas</a:t>
            </a:r>
            <a:r>
              <a:rPr lang="en-US" sz="1200">
                <a:cs typeface="Calibri" panose="020F0502020204030204" pitchFamily="34" charset="0"/>
              </a:rPr>
              <a:t> with </a:t>
            </a:r>
            <a:r>
              <a:rPr lang="en-US" sz="1200" err="1">
                <a:cs typeface="Calibri" panose="020F0502020204030204" pitchFamily="34" charset="0"/>
              </a:rPr>
              <a:t>ltlf</a:t>
            </a:r>
            <a:r>
              <a:rPr lang="en-US" sz="1200">
                <a:cs typeface="Calibri" panose="020F0502020204030204" pitchFamily="34" charset="0"/>
              </a:rPr>
              <a:t> specifications</a:t>
            </a:r>
            <a:r>
              <a:rPr lang="en-US" altLang="zh-TW" sz="1200">
                <a:cs typeface="Calibri" panose="020F0502020204030204" pitchFamily="34" charset="0"/>
              </a:rPr>
              <a:t>”.</a:t>
            </a:r>
            <a:r>
              <a:rPr lang="zh-TW" altLang="en-US" sz="1200">
                <a:cs typeface="Calibri" panose="020F0502020204030204" pitchFamily="34" charset="0"/>
              </a:rPr>
              <a:t> </a:t>
            </a:r>
            <a:r>
              <a:rPr lang="en-US" sz="1200">
                <a:cs typeface="Calibri" panose="020F0502020204030204" pitchFamily="34" charset="0"/>
              </a:rPr>
              <a:t>FMCAD</a:t>
            </a:r>
            <a:r>
              <a:rPr lang="zh-TW" altLang="en-US" sz="1200">
                <a:cs typeface="Calibri" panose="020F0502020204030204" pitchFamily="34" charset="0"/>
              </a:rPr>
              <a:t> </a:t>
            </a:r>
            <a:r>
              <a:rPr lang="en-US" altLang="zh-TW" sz="1200">
                <a:cs typeface="Calibri" panose="020F0502020204030204" pitchFamily="34" charset="0"/>
              </a:rPr>
              <a:t>2020.</a:t>
            </a:r>
            <a:r>
              <a:rPr lang="zh-TW" altLang="en-US" sz="1200">
                <a:cs typeface="Calibri" panose="020F0502020204030204" pitchFamily="34" charset="0"/>
              </a:rPr>
              <a:t> </a:t>
            </a:r>
            <a:endParaRPr lang="en-US" sz="1200">
              <a:cs typeface="Calibri" panose="020F0502020204030204" pitchFamily="34" charset="0"/>
            </a:endParaRPr>
          </a:p>
        </p:txBody>
      </p:sp>
      <p:grpSp>
        <p:nvGrpSpPr>
          <p:cNvPr id="226" name="Group 225">
            <a:extLst>
              <a:ext uri="{FF2B5EF4-FFF2-40B4-BE49-F238E27FC236}">
                <a16:creationId xmlns:a16="http://schemas.microsoft.com/office/drawing/2014/main" id="{FF427020-3731-7AC5-6E8D-FB600E80C19D}"/>
              </a:ext>
            </a:extLst>
          </p:cNvPr>
          <p:cNvGrpSpPr/>
          <p:nvPr/>
        </p:nvGrpSpPr>
        <p:grpSpPr>
          <a:xfrm>
            <a:off x="6941495" y="4596929"/>
            <a:ext cx="1054258" cy="315130"/>
            <a:chOff x="7532959" y="4530538"/>
            <a:chExt cx="1054258" cy="315130"/>
          </a:xfrm>
        </p:grpSpPr>
        <p:grpSp>
          <p:nvGrpSpPr>
            <p:cNvPr id="227" name="Group 226">
              <a:extLst>
                <a:ext uri="{FF2B5EF4-FFF2-40B4-BE49-F238E27FC236}">
                  <a16:creationId xmlns:a16="http://schemas.microsoft.com/office/drawing/2014/main" id="{B90E5396-3EB9-66FD-53EF-42BB4A92DD7F}"/>
                </a:ext>
              </a:extLst>
            </p:cNvPr>
            <p:cNvGrpSpPr/>
            <p:nvPr/>
          </p:nvGrpSpPr>
          <p:grpSpPr>
            <a:xfrm>
              <a:off x="7532959" y="4530538"/>
              <a:ext cx="1054258" cy="315130"/>
              <a:chOff x="7532959" y="4530538"/>
              <a:chExt cx="1054258" cy="315130"/>
            </a:xfrm>
          </p:grpSpPr>
          <p:sp>
            <p:nvSpPr>
              <p:cNvPr id="229" name="Oval 228">
                <a:extLst>
                  <a:ext uri="{FF2B5EF4-FFF2-40B4-BE49-F238E27FC236}">
                    <a16:creationId xmlns:a16="http://schemas.microsoft.com/office/drawing/2014/main" id="{EF9A3199-1807-6C93-59B0-84481DC0CE5A}"/>
                  </a:ext>
                </a:extLst>
              </p:cNvPr>
              <p:cNvSpPr>
                <a:spLocks noChangeAspect="1"/>
              </p:cNvSpPr>
              <p:nvPr/>
            </p:nvSpPr>
            <p:spPr>
              <a:xfrm>
                <a:off x="7532959" y="4530538"/>
                <a:ext cx="316502" cy="315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30" name="Oval 229">
                <a:extLst>
                  <a:ext uri="{FF2B5EF4-FFF2-40B4-BE49-F238E27FC236}">
                    <a16:creationId xmlns:a16="http://schemas.microsoft.com/office/drawing/2014/main" id="{B7E36B9A-1837-EB21-B3D1-6B8E3CED4465}"/>
                  </a:ext>
                </a:extLst>
              </p:cNvPr>
              <p:cNvSpPr>
                <a:spLocks noChangeAspect="1"/>
              </p:cNvSpPr>
              <p:nvPr/>
            </p:nvSpPr>
            <p:spPr>
              <a:xfrm>
                <a:off x="8270715" y="4530538"/>
                <a:ext cx="316502" cy="3151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grpSp>
        <p:cxnSp>
          <p:nvCxnSpPr>
            <p:cNvPr id="228" name="Straight Arrow Connector 227">
              <a:extLst>
                <a:ext uri="{FF2B5EF4-FFF2-40B4-BE49-F238E27FC236}">
                  <a16:creationId xmlns:a16="http://schemas.microsoft.com/office/drawing/2014/main" id="{67F78F30-7982-5205-CCFB-E184C2ED2651}"/>
                </a:ext>
              </a:extLst>
            </p:cNvPr>
            <p:cNvCxnSpPr>
              <a:cxnSpLocks noChangeAspect="1"/>
            </p:cNvCxnSpPr>
            <p:nvPr/>
          </p:nvCxnSpPr>
          <p:spPr>
            <a:xfrm>
              <a:off x="7857587" y="4684841"/>
              <a:ext cx="421254" cy="0"/>
            </a:xfrm>
            <a:prstGeom prst="straightConnector1">
              <a:avLst/>
            </a:prstGeom>
            <a:ln w="31750">
              <a:solidFill>
                <a:srgbClr val="C00000"/>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pic>
        <p:nvPicPr>
          <p:cNvPr id="233" name="Graphic 232" descr="Processor with solid fill">
            <a:extLst>
              <a:ext uri="{FF2B5EF4-FFF2-40B4-BE49-F238E27FC236}">
                <a16:creationId xmlns:a16="http://schemas.microsoft.com/office/drawing/2014/main" id="{9BB2A0DE-8F3A-A8CE-4EEA-EBE320E6E0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32423" y="2593653"/>
            <a:ext cx="525415" cy="525415"/>
          </a:xfrm>
          <a:prstGeom prst="rect">
            <a:avLst/>
          </a:prstGeom>
        </p:spPr>
      </p:pic>
      <p:pic>
        <p:nvPicPr>
          <p:cNvPr id="235" name="Graphic 234" descr="Processor with solid fill">
            <a:extLst>
              <a:ext uri="{FF2B5EF4-FFF2-40B4-BE49-F238E27FC236}">
                <a16:creationId xmlns:a16="http://schemas.microsoft.com/office/drawing/2014/main" id="{4C7A1A1A-D072-FD45-FF81-D7385C412F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60827" y="3126712"/>
            <a:ext cx="600982" cy="600982"/>
          </a:xfrm>
          <a:prstGeom prst="rect">
            <a:avLst/>
          </a:prstGeom>
        </p:spPr>
      </p:pic>
      <p:pic>
        <p:nvPicPr>
          <p:cNvPr id="237" name="Graphic 236" descr="Processor with solid fill">
            <a:extLst>
              <a:ext uri="{FF2B5EF4-FFF2-40B4-BE49-F238E27FC236}">
                <a16:creationId xmlns:a16="http://schemas.microsoft.com/office/drawing/2014/main" id="{3D28FFDA-D270-AEBC-1DDB-EB1C9987E0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72078" y="2707406"/>
            <a:ext cx="516225" cy="516225"/>
          </a:xfrm>
          <a:prstGeom prst="rect">
            <a:avLst/>
          </a:prstGeom>
        </p:spPr>
      </p:pic>
      <p:sp>
        <p:nvSpPr>
          <p:cNvPr id="238" name="Rounded Rectangular Callout 237">
            <a:extLst>
              <a:ext uri="{FF2B5EF4-FFF2-40B4-BE49-F238E27FC236}">
                <a16:creationId xmlns:a16="http://schemas.microsoft.com/office/drawing/2014/main" id="{EA9665D7-C1E4-8C7C-705E-5AE925F9EEA8}"/>
              </a:ext>
            </a:extLst>
          </p:cNvPr>
          <p:cNvSpPr/>
          <p:nvPr/>
        </p:nvSpPr>
        <p:spPr>
          <a:xfrm>
            <a:off x="2053334" y="6009525"/>
            <a:ext cx="3528559" cy="485916"/>
          </a:xfrm>
          <a:prstGeom prst="wedgeRoundRectCallout">
            <a:avLst>
              <a:gd name="adj1" fmla="val 35761"/>
              <a:gd name="adj2" fmla="val -62969"/>
              <a:gd name="adj3" fmla="val 16667"/>
            </a:avLst>
          </a:prstGeom>
          <a:solidFill>
            <a:schemeClr val="accent4">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a:latin typeface="Calibri" panose="020F0502020204030204" pitchFamily="34" charset="0"/>
                <a:cs typeface="Calibri" panose="020F0502020204030204" pitchFamily="34" charset="0"/>
              </a:rPr>
              <a:t>Undetermined (bounded</a:t>
            </a:r>
            <a:r>
              <a:rPr lang="zh-TW" altLang="en-US" sz="2000">
                <a:latin typeface="Calibri" panose="020F0502020204030204" pitchFamily="34" charset="0"/>
                <a:cs typeface="Calibri" panose="020F0502020204030204" pitchFamily="34" charset="0"/>
              </a:rPr>
              <a:t> </a:t>
            </a:r>
            <a:r>
              <a:rPr lang="en-US" altLang="zh-TW" sz="2000">
                <a:latin typeface="Calibri" panose="020F0502020204030204" pitchFamily="34" charset="0"/>
                <a:cs typeface="Calibri" panose="020F0502020204030204" pitchFamily="34" charset="0"/>
              </a:rPr>
              <a:t>proof)</a:t>
            </a:r>
          </a:p>
        </p:txBody>
      </p:sp>
      <p:sp>
        <p:nvSpPr>
          <p:cNvPr id="239" name="Oval 238">
            <a:extLst>
              <a:ext uri="{FF2B5EF4-FFF2-40B4-BE49-F238E27FC236}">
                <a16:creationId xmlns:a16="http://schemas.microsoft.com/office/drawing/2014/main" id="{7C554D37-9263-9F97-3D96-B805715DE531}"/>
              </a:ext>
            </a:extLst>
          </p:cNvPr>
          <p:cNvSpPr/>
          <p:nvPr/>
        </p:nvSpPr>
        <p:spPr>
          <a:xfrm>
            <a:off x="7210685" y="3060466"/>
            <a:ext cx="476692" cy="334343"/>
          </a:xfrm>
          <a:prstGeom prst="ellipse">
            <a:avLst/>
          </a:prstGeom>
          <a:noFill/>
          <a:ln w="34925">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242" name="Rounded Rectangle 241">
            <a:extLst>
              <a:ext uri="{FF2B5EF4-FFF2-40B4-BE49-F238E27FC236}">
                <a16:creationId xmlns:a16="http://schemas.microsoft.com/office/drawing/2014/main" id="{7565BE71-27A5-2B9D-7018-BEE2E0A76B10}"/>
              </a:ext>
            </a:extLst>
          </p:cNvPr>
          <p:cNvSpPr/>
          <p:nvPr/>
        </p:nvSpPr>
        <p:spPr>
          <a:xfrm>
            <a:off x="13169733" y="3436262"/>
            <a:ext cx="3334477" cy="1370439"/>
          </a:xfrm>
          <a:prstGeom prst="roundRect">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72000" tIns="0" rIns="36000" bIns="0" rtlCol="0" anchor="ctr"/>
          <a:lstStyle/>
          <a:p>
            <a:r>
              <a:rPr lang="en-US" altLang="zh-TW" sz="2000">
                <a:latin typeface="Calibri" panose="020F0502020204030204" pitchFamily="34" charset="0"/>
                <a:cs typeface="Calibri" panose="020F0502020204030204" pitchFamily="34" charset="0"/>
              </a:rPr>
              <a:t>Not all ordering relations generated by </a:t>
            </a:r>
            <a:r>
              <a:rPr lang="en-US" sz="2000"/>
              <a:t>rtl2</a:t>
            </a:r>
            <a:r>
              <a:rPr lang="el-GR" sz="2000">
                <a:cs typeface="Calibri" panose="020F0502020204030204" pitchFamily="34" charset="0"/>
              </a:rPr>
              <a:t>μ</a:t>
            </a:r>
            <a:r>
              <a:rPr lang="en-US" sz="2000">
                <a:cs typeface="Calibri" panose="020F0502020204030204" pitchFamily="34" charset="0"/>
              </a:rPr>
              <a:t>spec are necessary to uphold ISA-level MCM</a:t>
            </a:r>
            <a:endParaRPr lang="en-US" altLang="zh-TW" sz="2000">
              <a:latin typeface="Calibri" panose="020F0502020204030204" pitchFamily="34" charset="0"/>
              <a:cs typeface="Calibri" panose="020F0502020204030204" pitchFamily="34" charset="0"/>
            </a:endParaRPr>
          </a:p>
        </p:txBody>
      </p:sp>
      <p:grpSp>
        <p:nvGrpSpPr>
          <p:cNvPr id="249" name="Group 248">
            <a:extLst>
              <a:ext uri="{FF2B5EF4-FFF2-40B4-BE49-F238E27FC236}">
                <a16:creationId xmlns:a16="http://schemas.microsoft.com/office/drawing/2014/main" id="{6B4589C8-55B3-34FE-10D9-4E403B017CE1}"/>
              </a:ext>
            </a:extLst>
          </p:cNvPr>
          <p:cNvGrpSpPr/>
          <p:nvPr/>
        </p:nvGrpSpPr>
        <p:grpSpPr>
          <a:xfrm>
            <a:off x="7204833" y="3055658"/>
            <a:ext cx="2205622" cy="1690766"/>
            <a:chOff x="7363675" y="3213290"/>
            <a:chExt cx="2205622" cy="1690766"/>
          </a:xfrm>
        </p:grpSpPr>
        <p:sp>
          <p:nvSpPr>
            <p:cNvPr id="245" name="Oval 244">
              <a:extLst>
                <a:ext uri="{FF2B5EF4-FFF2-40B4-BE49-F238E27FC236}">
                  <a16:creationId xmlns:a16="http://schemas.microsoft.com/office/drawing/2014/main" id="{EF9362E1-5714-CB0A-14F3-8BF66532C0CF}"/>
                </a:ext>
              </a:extLst>
            </p:cNvPr>
            <p:cNvSpPr>
              <a:spLocks noChangeAspect="1"/>
            </p:cNvSpPr>
            <p:nvPr/>
          </p:nvSpPr>
          <p:spPr>
            <a:xfrm>
              <a:off x="8532795" y="3213290"/>
              <a:ext cx="316502" cy="31513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246" name="Oval 245">
              <a:extLst>
                <a:ext uri="{FF2B5EF4-FFF2-40B4-BE49-F238E27FC236}">
                  <a16:creationId xmlns:a16="http://schemas.microsoft.com/office/drawing/2014/main" id="{A4F39A53-69C6-6ED8-4A3A-4C789A0E04A8}"/>
                </a:ext>
              </a:extLst>
            </p:cNvPr>
            <p:cNvSpPr>
              <a:spLocks noChangeAspect="1"/>
            </p:cNvSpPr>
            <p:nvPr/>
          </p:nvSpPr>
          <p:spPr>
            <a:xfrm>
              <a:off x="9252795" y="3213290"/>
              <a:ext cx="316502" cy="31513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cxnSp>
          <p:nvCxnSpPr>
            <p:cNvPr id="247" name="Straight Arrow Connector 246">
              <a:extLst>
                <a:ext uri="{FF2B5EF4-FFF2-40B4-BE49-F238E27FC236}">
                  <a16:creationId xmlns:a16="http://schemas.microsoft.com/office/drawing/2014/main" id="{BC0E2701-6668-223D-DF98-1E549413487B}"/>
                </a:ext>
              </a:extLst>
            </p:cNvPr>
            <p:cNvCxnSpPr>
              <a:cxnSpLocks noChangeAspect="1"/>
              <a:endCxn id="245" idx="3"/>
            </p:cNvCxnSpPr>
            <p:nvPr/>
          </p:nvCxnSpPr>
          <p:spPr>
            <a:xfrm flipV="1">
              <a:off x="8147781" y="3482270"/>
              <a:ext cx="431365" cy="1421786"/>
            </a:xfrm>
            <a:prstGeom prst="straightConnector1">
              <a:avLst/>
            </a:prstGeom>
            <a:solidFill>
              <a:schemeClr val="bg1"/>
            </a:solidFill>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Curved Connector 247">
              <a:extLst>
                <a:ext uri="{FF2B5EF4-FFF2-40B4-BE49-F238E27FC236}">
                  <a16:creationId xmlns:a16="http://schemas.microsoft.com/office/drawing/2014/main" id="{D9CB9DE9-D63E-1BAA-C8C9-15DE371ABF78}"/>
                </a:ext>
              </a:extLst>
            </p:cNvPr>
            <p:cNvCxnSpPr>
              <a:cxnSpLocks/>
              <a:stCxn id="246" idx="3"/>
            </p:cNvCxnSpPr>
            <p:nvPr/>
          </p:nvCxnSpPr>
          <p:spPr>
            <a:xfrm rot="5400000">
              <a:off x="7676225" y="3169719"/>
              <a:ext cx="1310371" cy="1935472"/>
            </a:xfrm>
            <a:prstGeom prst="curvedConnector3">
              <a:avLst>
                <a:gd name="adj1" fmla="val 40515"/>
              </a:avLst>
            </a:prstGeom>
            <a:solidFill>
              <a:schemeClr val="bg1"/>
            </a:solidFill>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0" name="Oval 239">
            <a:extLst>
              <a:ext uri="{FF2B5EF4-FFF2-40B4-BE49-F238E27FC236}">
                <a16:creationId xmlns:a16="http://schemas.microsoft.com/office/drawing/2014/main" id="{583B33D3-A475-7BA3-E037-B8183C5B3669}"/>
              </a:ext>
            </a:extLst>
          </p:cNvPr>
          <p:cNvSpPr/>
          <p:nvPr/>
        </p:nvSpPr>
        <p:spPr>
          <a:xfrm>
            <a:off x="8277421" y="3287901"/>
            <a:ext cx="476692" cy="334343"/>
          </a:xfrm>
          <a:prstGeom prst="ellipse">
            <a:avLst/>
          </a:prstGeom>
          <a:noFill/>
          <a:ln w="34925">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grpSp>
        <p:nvGrpSpPr>
          <p:cNvPr id="250" name="Group 249">
            <a:extLst>
              <a:ext uri="{FF2B5EF4-FFF2-40B4-BE49-F238E27FC236}">
                <a16:creationId xmlns:a16="http://schemas.microsoft.com/office/drawing/2014/main" id="{6931D7C8-F955-6C68-2F8E-498A4725B2B4}"/>
              </a:ext>
            </a:extLst>
          </p:cNvPr>
          <p:cNvGrpSpPr/>
          <p:nvPr/>
        </p:nvGrpSpPr>
        <p:grpSpPr>
          <a:xfrm>
            <a:off x="6127195" y="5611473"/>
            <a:ext cx="5399719" cy="830997"/>
            <a:chOff x="7825330" y="5179716"/>
            <a:chExt cx="5399719" cy="830997"/>
          </a:xfrm>
        </p:grpSpPr>
        <p:pic>
          <p:nvPicPr>
            <p:cNvPr id="251" name="Graphic 250" descr="Lights On with solid fill">
              <a:extLst>
                <a:ext uri="{FF2B5EF4-FFF2-40B4-BE49-F238E27FC236}">
                  <a16:creationId xmlns:a16="http://schemas.microsoft.com/office/drawing/2014/main" id="{6CB728F5-762D-855D-8081-596F091BC7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25330" y="5219005"/>
              <a:ext cx="628332" cy="628332"/>
            </a:xfrm>
            <a:prstGeom prst="rect">
              <a:avLst/>
            </a:prstGeom>
          </p:spPr>
        </p:pic>
        <p:sp>
          <p:nvSpPr>
            <p:cNvPr id="252" name="TextBox 251">
              <a:extLst>
                <a:ext uri="{FF2B5EF4-FFF2-40B4-BE49-F238E27FC236}">
                  <a16:creationId xmlns:a16="http://schemas.microsoft.com/office/drawing/2014/main" id="{EFFA7497-5C0E-3CE1-AEA3-9F4D60B08E62}"/>
                </a:ext>
              </a:extLst>
            </p:cNvPr>
            <p:cNvSpPr txBox="1"/>
            <p:nvPr/>
          </p:nvSpPr>
          <p:spPr>
            <a:xfrm>
              <a:off x="8418029" y="5179716"/>
              <a:ext cx="4807020" cy="830997"/>
            </a:xfrm>
            <a:prstGeom prst="rect">
              <a:avLst/>
            </a:prstGeom>
            <a:noFill/>
          </p:spPr>
          <p:txBody>
            <a:bodyPr wrap="square" rtlCol="0">
              <a:spAutoFit/>
            </a:bodyPr>
            <a:lstStyle/>
            <a:p>
              <a:r>
                <a:rPr lang="en-TW" sz="2400">
                  <a:latin typeface="Calibri" panose="020F0502020204030204" pitchFamily="34" charset="0"/>
                  <a:cs typeface="Calibri" panose="020F0502020204030204" pitchFamily="34" charset="0"/>
                </a:rPr>
                <a:t>Counterexample-guided abstraction refinement (CEGAR)</a:t>
              </a:r>
            </a:p>
          </p:txBody>
        </p:sp>
      </p:grpSp>
      <p:sp>
        <p:nvSpPr>
          <p:cNvPr id="2" name="Slide Number Placeholder 1">
            <a:extLst>
              <a:ext uri="{FF2B5EF4-FFF2-40B4-BE49-F238E27FC236}">
                <a16:creationId xmlns:a16="http://schemas.microsoft.com/office/drawing/2014/main" id="{4B9084C4-7638-1FA5-66BF-AFF204AFEC6D}"/>
              </a:ext>
            </a:extLst>
          </p:cNvPr>
          <p:cNvSpPr>
            <a:spLocks noGrp="1"/>
          </p:cNvSpPr>
          <p:nvPr>
            <p:ph type="sldNum" sz="quarter" idx="12"/>
          </p:nvPr>
        </p:nvSpPr>
        <p:spPr/>
        <p:txBody>
          <a:bodyPr/>
          <a:lstStyle/>
          <a:p>
            <a:fld id="{186D1076-08C5-B746-80BB-11C7C595E7F3}" type="slidenum">
              <a:rPr lang="en-US" smtClean="0"/>
              <a:t>22</a:t>
            </a:fld>
            <a:endParaRPr lang="en-US"/>
          </a:p>
        </p:txBody>
      </p:sp>
      <p:cxnSp>
        <p:nvCxnSpPr>
          <p:cNvPr id="3" name="Straight Arrow Connector 2">
            <a:extLst>
              <a:ext uri="{FF2B5EF4-FFF2-40B4-BE49-F238E27FC236}">
                <a16:creationId xmlns:a16="http://schemas.microsoft.com/office/drawing/2014/main" id="{DBDCA835-F756-90B6-12F1-2AB70A0296A7}"/>
              </a:ext>
            </a:extLst>
          </p:cNvPr>
          <p:cNvCxnSpPr>
            <a:cxnSpLocks/>
          </p:cNvCxnSpPr>
          <p:nvPr/>
        </p:nvCxnSpPr>
        <p:spPr>
          <a:xfrm flipH="1" flipV="1">
            <a:off x="3941548" y="3285772"/>
            <a:ext cx="344" cy="172649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8" name="Elbow Connector 167">
            <a:extLst>
              <a:ext uri="{FF2B5EF4-FFF2-40B4-BE49-F238E27FC236}">
                <a16:creationId xmlns:a16="http://schemas.microsoft.com/office/drawing/2014/main" id="{42672A92-7CCB-A7C9-0E12-FE942E0ADD53}"/>
              </a:ext>
            </a:extLst>
          </p:cNvPr>
          <p:cNvCxnSpPr>
            <a:cxnSpLocks/>
          </p:cNvCxnSpPr>
          <p:nvPr/>
        </p:nvCxnSpPr>
        <p:spPr>
          <a:xfrm rot="16200000" flipV="1">
            <a:off x="4111986" y="2304712"/>
            <a:ext cx="955378" cy="195649"/>
          </a:xfrm>
          <a:prstGeom prst="bentConnector2">
            <a:avLst/>
          </a:prstGeom>
          <a:ln w="25400" cap="rnd">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A9B00679-946F-E495-9D2B-F7CF1D8CD4DB}"/>
              </a:ext>
            </a:extLst>
          </p:cNvPr>
          <p:cNvGrpSpPr/>
          <p:nvPr/>
        </p:nvGrpSpPr>
        <p:grpSpPr>
          <a:xfrm>
            <a:off x="3407877" y="2888826"/>
            <a:ext cx="1636327" cy="383052"/>
            <a:chOff x="7884082" y="2350459"/>
            <a:chExt cx="1636327" cy="383052"/>
          </a:xfrm>
        </p:grpSpPr>
        <p:sp>
          <p:nvSpPr>
            <p:cNvPr id="170" name="Rounded Rectangle 169">
              <a:extLst>
                <a:ext uri="{FF2B5EF4-FFF2-40B4-BE49-F238E27FC236}">
                  <a16:creationId xmlns:a16="http://schemas.microsoft.com/office/drawing/2014/main" id="{A05BA097-5A23-51D5-47B0-E70AD7978ABA}"/>
                </a:ext>
              </a:extLst>
            </p:cNvPr>
            <p:cNvSpPr/>
            <p:nvPr/>
          </p:nvSpPr>
          <p:spPr>
            <a:xfrm>
              <a:off x="7884082" y="2350459"/>
              <a:ext cx="1636327" cy="38305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000" dirty="0"/>
                <a:t>Check Tools </a:t>
              </a:r>
            </a:p>
          </p:txBody>
        </p:sp>
        <p:pic>
          <p:nvPicPr>
            <p:cNvPr id="178" name="Graphic 177" descr="Magnifying glass with solid fill">
              <a:extLst>
                <a:ext uri="{FF2B5EF4-FFF2-40B4-BE49-F238E27FC236}">
                  <a16:creationId xmlns:a16="http://schemas.microsoft.com/office/drawing/2014/main" id="{B8468ACA-2A5C-0BA7-C08D-EF6927BA1F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00708" y="2389024"/>
              <a:ext cx="317638" cy="317638"/>
            </a:xfrm>
            <a:prstGeom prst="rect">
              <a:avLst/>
            </a:prstGeom>
          </p:spPr>
        </p:pic>
      </p:grpSp>
      <p:cxnSp>
        <p:nvCxnSpPr>
          <p:cNvPr id="179" name="Straight Arrow Connector 178">
            <a:extLst>
              <a:ext uri="{FF2B5EF4-FFF2-40B4-BE49-F238E27FC236}">
                <a16:creationId xmlns:a16="http://schemas.microsoft.com/office/drawing/2014/main" id="{32FF7807-5E83-B707-DBC1-FF32B86A861E}"/>
              </a:ext>
            </a:extLst>
          </p:cNvPr>
          <p:cNvCxnSpPr>
            <a:cxnSpLocks/>
            <a:stCxn id="170" idx="3"/>
          </p:cNvCxnSpPr>
          <p:nvPr/>
        </p:nvCxnSpPr>
        <p:spPr>
          <a:xfrm>
            <a:off x="5044204" y="3080352"/>
            <a:ext cx="349626" cy="906"/>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1" name="Right Bracket 180">
            <a:extLst>
              <a:ext uri="{FF2B5EF4-FFF2-40B4-BE49-F238E27FC236}">
                <a16:creationId xmlns:a16="http://schemas.microsoft.com/office/drawing/2014/main" id="{F208F56D-9375-48D6-6B8B-B69FBE72C66F}"/>
              </a:ext>
            </a:extLst>
          </p:cNvPr>
          <p:cNvSpPr/>
          <p:nvPr/>
        </p:nvSpPr>
        <p:spPr>
          <a:xfrm rot="16200000">
            <a:off x="3575914" y="4158394"/>
            <a:ext cx="200664" cy="1908409"/>
          </a:xfrm>
          <a:prstGeom prst="righ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W"/>
          </a:p>
        </p:txBody>
      </p:sp>
      <p:sp>
        <p:nvSpPr>
          <p:cNvPr id="223" name="TextBox 222">
            <a:extLst>
              <a:ext uri="{FF2B5EF4-FFF2-40B4-BE49-F238E27FC236}">
                <a16:creationId xmlns:a16="http://schemas.microsoft.com/office/drawing/2014/main" id="{877DD60B-B12E-20B2-C812-32C7A6B137D2}"/>
              </a:ext>
            </a:extLst>
          </p:cNvPr>
          <p:cNvSpPr txBox="1"/>
          <p:nvPr/>
        </p:nvSpPr>
        <p:spPr>
          <a:xfrm>
            <a:off x="2593176" y="4480140"/>
            <a:ext cx="2428806" cy="400110"/>
          </a:xfrm>
          <a:prstGeom prst="rect">
            <a:avLst/>
          </a:prstGeom>
          <a:solidFill>
            <a:schemeClr val="bg1"/>
          </a:solidFill>
        </p:spPr>
        <p:txBody>
          <a:bodyPr wrap="none" rtlCol="0">
            <a:spAutoFit/>
          </a:bodyPr>
          <a:lstStyle/>
          <a:p>
            <a:r>
              <a:rPr lang="en-TW" sz="2000" dirty="0"/>
              <a:t>Proven ordering rules</a:t>
            </a:r>
          </a:p>
        </p:txBody>
      </p:sp>
      <p:sp>
        <p:nvSpPr>
          <p:cNvPr id="225" name="TextBox 224">
            <a:extLst>
              <a:ext uri="{FF2B5EF4-FFF2-40B4-BE49-F238E27FC236}">
                <a16:creationId xmlns:a16="http://schemas.microsoft.com/office/drawing/2014/main" id="{FCCFF73C-ED7D-006D-8AE8-8BC64A8EB610}"/>
              </a:ext>
            </a:extLst>
          </p:cNvPr>
          <p:cNvSpPr txBox="1"/>
          <p:nvPr/>
        </p:nvSpPr>
        <p:spPr>
          <a:xfrm>
            <a:off x="3177486" y="3982342"/>
            <a:ext cx="1597816" cy="307777"/>
          </a:xfrm>
          <a:prstGeom prst="rect">
            <a:avLst/>
          </a:prstGeom>
          <a:solidFill>
            <a:schemeClr val="bg1"/>
          </a:solidFill>
        </p:spPr>
        <p:txBody>
          <a:bodyPr wrap="square" lIns="0" tIns="0" rIns="0" bIns="0">
            <a:spAutoFit/>
          </a:bodyPr>
          <a:lstStyle/>
          <a:p>
            <a:pPr algn="ctr"/>
            <a:r>
              <a:rPr lang="el-GR" sz="2000" dirty="0">
                <a:solidFill>
                  <a:srgbClr val="B362AC"/>
                </a:solidFill>
                <a:latin typeface="Calibri" panose="020F0502020204030204" pitchFamily="34" charset="0"/>
                <a:cs typeface="Calibri" panose="020F0502020204030204" pitchFamily="34" charset="0"/>
              </a:rPr>
              <a:t>μ</a:t>
            </a:r>
            <a:r>
              <a:rPr lang="en-US" sz="2000" dirty="0">
                <a:solidFill>
                  <a:srgbClr val="B362AC"/>
                </a:solidFill>
                <a:latin typeface="Calibri" panose="020F0502020204030204" pitchFamily="34" charset="0"/>
                <a:cs typeface="Calibri" panose="020F0502020204030204" pitchFamily="34" charset="0"/>
              </a:rPr>
              <a:t>spec models</a:t>
            </a:r>
            <a:endParaRPr lang="en-TW" sz="2000" dirty="0"/>
          </a:p>
        </p:txBody>
      </p:sp>
      <p:grpSp>
        <p:nvGrpSpPr>
          <p:cNvPr id="231" name="Group 230">
            <a:extLst>
              <a:ext uri="{FF2B5EF4-FFF2-40B4-BE49-F238E27FC236}">
                <a16:creationId xmlns:a16="http://schemas.microsoft.com/office/drawing/2014/main" id="{22D28D8F-708A-2363-9455-B1E9BAC5CD03}"/>
              </a:ext>
            </a:extLst>
          </p:cNvPr>
          <p:cNvGrpSpPr>
            <a:grpSpLocks noChangeAspect="1"/>
          </p:cNvGrpSpPr>
          <p:nvPr/>
        </p:nvGrpSpPr>
        <p:grpSpPr>
          <a:xfrm>
            <a:off x="3801375" y="3656141"/>
            <a:ext cx="339468" cy="348854"/>
            <a:chOff x="2600584" y="3423582"/>
            <a:chExt cx="693351" cy="585076"/>
          </a:xfrm>
          <a:solidFill>
            <a:schemeClr val="bg1"/>
          </a:solidFill>
        </p:grpSpPr>
        <p:sp>
          <p:nvSpPr>
            <p:cNvPr id="232" name="Snip Single Corner Rectangle 231">
              <a:extLst>
                <a:ext uri="{FF2B5EF4-FFF2-40B4-BE49-F238E27FC236}">
                  <a16:creationId xmlns:a16="http://schemas.microsoft.com/office/drawing/2014/main" id="{3658CFE3-A9C7-B9AB-0AD5-C652AAB4AE71}"/>
                </a:ext>
              </a:extLst>
            </p:cNvPr>
            <p:cNvSpPr/>
            <p:nvPr/>
          </p:nvSpPr>
          <p:spPr>
            <a:xfrm rot="10800000" flipH="1" flipV="1">
              <a:off x="2600584" y="3423582"/>
              <a:ext cx="693351" cy="585076"/>
            </a:xfrm>
            <a:prstGeom prst="snip1Rect">
              <a:avLst>
                <a:gd name="adj" fmla="val 39526"/>
              </a:avLst>
            </a:prstGeom>
            <a:grpFill/>
            <a:ln w="41275">
              <a:solidFill>
                <a:srgbClr val="B3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234" name="Straight Connector 233">
              <a:extLst>
                <a:ext uri="{FF2B5EF4-FFF2-40B4-BE49-F238E27FC236}">
                  <a16:creationId xmlns:a16="http://schemas.microsoft.com/office/drawing/2014/main" id="{E8B03442-3A47-1EF9-BF3F-9F6CCA827E2D}"/>
                </a:ext>
              </a:extLst>
            </p:cNvPr>
            <p:cNvCxnSpPr/>
            <p:nvPr/>
          </p:nvCxnSpPr>
          <p:spPr>
            <a:xfrm>
              <a:off x="2734811" y="3632433"/>
              <a:ext cx="268448" cy="0"/>
            </a:xfrm>
            <a:prstGeom prst="line">
              <a:avLst/>
            </a:prstGeom>
            <a:grpFill/>
            <a:ln w="412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6ECB641-B3EB-B90C-6DFA-9002D6EC5B0E}"/>
                </a:ext>
              </a:extLst>
            </p:cNvPr>
            <p:cNvCxnSpPr>
              <a:cxnSpLocks/>
            </p:cNvCxnSpPr>
            <p:nvPr/>
          </p:nvCxnSpPr>
          <p:spPr>
            <a:xfrm>
              <a:off x="2734811" y="3734499"/>
              <a:ext cx="343949" cy="0"/>
            </a:xfrm>
            <a:prstGeom prst="line">
              <a:avLst/>
            </a:prstGeom>
            <a:grpFill/>
            <a:ln w="412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6E38699-7F4E-9400-DC20-958C4CCCE515}"/>
                </a:ext>
              </a:extLst>
            </p:cNvPr>
            <p:cNvCxnSpPr>
              <a:cxnSpLocks/>
            </p:cNvCxnSpPr>
            <p:nvPr/>
          </p:nvCxnSpPr>
          <p:spPr>
            <a:xfrm>
              <a:off x="2734811" y="3844954"/>
              <a:ext cx="343949" cy="0"/>
            </a:xfrm>
            <a:prstGeom prst="line">
              <a:avLst/>
            </a:prstGeom>
            <a:grpFill/>
            <a:ln w="41275">
              <a:solidFill>
                <a:srgbClr val="B362AC"/>
              </a:solidFill>
            </a:ln>
          </p:spPr>
          <p:style>
            <a:lnRef idx="1">
              <a:schemeClr val="accent1"/>
            </a:lnRef>
            <a:fillRef idx="0">
              <a:schemeClr val="accent1"/>
            </a:fillRef>
            <a:effectRef idx="0">
              <a:schemeClr val="accent1"/>
            </a:effectRef>
            <a:fontRef idx="minor">
              <a:schemeClr val="tx1"/>
            </a:fontRef>
          </p:style>
        </p:cxnSp>
      </p:grpSp>
      <p:sp>
        <p:nvSpPr>
          <p:cNvPr id="214" name="Rectangle 213">
            <a:extLst>
              <a:ext uri="{FF2B5EF4-FFF2-40B4-BE49-F238E27FC236}">
                <a16:creationId xmlns:a16="http://schemas.microsoft.com/office/drawing/2014/main" id="{E127B3AC-0D1E-E6E1-F9AC-DA22E521C082}"/>
              </a:ext>
            </a:extLst>
          </p:cNvPr>
          <p:cNvSpPr/>
          <p:nvPr/>
        </p:nvSpPr>
        <p:spPr>
          <a:xfrm>
            <a:off x="4822082" y="5075891"/>
            <a:ext cx="1296124" cy="849216"/>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Tree>
    <p:extLst>
      <p:ext uri="{BB962C8B-B14F-4D97-AF65-F5344CB8AC3E}">
        <p14:creationId xmlns:p14="http://schemas.microsoft.com/office/powerpoint/2010/main" val="183036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3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4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p:bldP spid="242" grpId="0" animBg="1"/>
      <p:bldP spid="242" grpId="1" animBg="1"/>
      <p:bldP spid="2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ontent Placeholder 2">
            <a:extLst>
              <a:ext uri="{FF2B5EF4-FFF2-40B4-BE49-F238E27FC236}">
                <a16:creationId xmlns:a16="http://schemas.microsoft.com/office/drawing/2014/main" id="{CE22F115-7628-0810-67CB-4DFCD6E06AB5}"/>
              </a:ext>
            </a:extLst>
          </p:cNvPr>
          <p:cNvSpPr>
            <a:spLocks noGrp="1"/>
          </p:cNvSpPr>
          <p:nvPr>
            <p:ph idx="1"/>
          </p:nvPr>
        </p:nvSpPr>
        <p:spPr>
          <a:xfrm>
            <a:off x="636610" y="1213557"/>
            <a:ext cx="11045372" cy="4351338"/>
          </a:xfrm>
        </p:spPr>
        <p:txBody>
          <a:bodyPr/>
          <a:lstStyle/>
          <a:p>
            <a:r>
              <a:rPr lang="en-TW" dirty="0"/>
              <a:t>rtl2</a:t>
            </a:r>
            <a:r>
              <a:rPr lang="el-GR" dirty="0"/>
              <a:t>μ</a:t>
            </a:r>
            <a:r>
              <a:rPr lang="en-US" dirty="0"/>
              <a:t>spec</a:t>
            </a:r>
          </a:p>
          <a:p>
            <a:pPr lvl="1"/>
            <a:r>
              <a:rPr lang="en-US" dirty="0">
                <a:solidFill>
                  <a:srgbClr val="B362AC"/>
                </a:solidFill>
              </a:rPr>
              <a:t>Control-flow dataflow graph </a:t>
            </a:r>
            <a:r>
              <a:rPr lang="en-US" dirty="0"/>
              <a:t>of a design enables generation of over-approximation of all axioms</a:t>
            </a:r>
          </a:p>
          <a:p>
            <a:pPr lvl="1"/>
            <a:r>
              <a:rPr lang="en-US" dirty="0">
                <a:solidFill>
                  <a:schemeClr val="accent1"/>
                </a:solidFill>
              </a:rPr>
              <a:t>Multi-V-scale</a:t>
            </a:r>
            <a:r>
              <a:rPr lang="en-US" dirty="0"/>
              <a:t>: </a:t>
            </a:r>
            <a:r>
              <a:rPr lang="en-US" dirty="0">
                <a:solidFill>
                  <a:srgbClr val="B362AC"/>
                </a:solidFill>
              </a:rPr>
              <a:t>Complete proof </a:t>
            </a:r>
            <a:r>
              <a:rPr lang="en-US" dirty="0" err="1"/>
              <a:t>v.s</a:t>
            </a:r>
            <a:r>
              <a:rPr lang="en-US" dirty="0"/>
              <a:t>. prior work of bounded proof</a:t>
            </a:r>
          </a:p>
          <a:p>
            <a:pPr lvl="1"/>
            <a:endParaRPr lang="en-TW" dirty="0"/>
          </a:p>
        </p:txBody>
      </p:sp>
      <p:sp>
        <p:nvSpPr>
          <p:cNvPr id="6" name="Title 1">
            <a:extLst>
              <a:ext uri="{FF2B5EF4-FFF2-40B4-BE49-F238E27FC236}">
                <a16:creationId xmlns:a16="http://schemas.microsoft.com/office/drawing/2014/main" id="{F9F912A2-03D4-52EB-8136-5D4A93C0690E}"/>
              </a:ext>
            </a:extLst>
          </p:cNvPr>
          <p:cNvSpPr txBox="1">
            <a:spLocks/>
          </p:cNvSpPr>
          <p:nvPr/>
        </p:nvSpPr>
        <p:spPr>
          <a:xfrm>
            <a:off x="702948" y="255149"/>
            <a:ext cx="10912696"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Conclusion &amp; Next steps</a:t>
            </a:r>
          </a:p>
        </p:txBody>
      </p:sp>
      <p:sp>
        <p:nvSpPr>
          <p:cNvPr id="2" name="Slide Number Placeholder 1">
            <a:extLst>
              <a:ext uri="{FF2B5EF4-FFF2-40B4-BE49-F238E27FC236}">
                <a16:creationId xmlns:a16="http://schemas.microsoft.com/office/drawing/2014/main" id="{9FB7ED4D-C3CD-8D24-17DF-DD4890BC3CE7}"/>
              </a:ext>
            </a:extLst>
          </p:cNvPr>
          <p:cNvSpPr>
            <a:spLocks noGrp="1"/>
          </p:cNvSpPr>
          <p:nvPr>
            <p:ph type="sldNum" sz="quarter" idx="12"/>
          </p:nvPr>
        </p:nvSpPr>
        <p:spPr/>
        <p:txBody>
          <a:bodyPr/>
          <a:lstStyle/>
          <a:p>
            <a:fld id="{186D1076-08C5-B746-80BB-11C7C595E7F3}" type="slidenum">
              <a:rPr lang="en-US" smtClean="0"/>
              <a:t>23</a:t>
            </a:fld>
            <a:endParaRPr lang="en-US"/>
          </a:p>
        </p:txBody>
      </p:sp>
    </p:spTree>
    <p:extLst>
      <p:ext uri="{BB962C8B-B14F-4D97-AF65-F5344CB8AC3E}">
        <p14:creationId xmlns:p14="http://schemas.microsoft.com/office/powerpoint/2010/main" val="208462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BF69BBE-9C0B-EE14-AAE8-9A1706510F1A}"/>
              </a:ext>
            </a:extLst>
          </p:cNvPr>
          <p:cNvGraphicFramePr>
            <a:graphicFrameLocks noGrp="1"/>
          </p:cNvGraphicFramePr>
          <p:nvPr>
            <p:extLst>
              <p:ext uri="{D42A27DB-BD31-4B8C-83A1-F6EECF244321}">
                <p14:modId xmlns:p14="http://schemas.microsoft.com/office/powerpoint/2010/main" val="725340142"/>
              </p:ext>
            </p:extLst>
          </p:nvPr>
        </p:nvGraphicFramePr>
        <p:xfrm>
          <a:off x="864212" y="3322357"/>
          <a:ext cx="10607669" cy="3078443"/>
        </p:xfrm>
        <a:graphic>
          <a:graphicData uri="http://schemas.openxmlformats.org/drawingml/2006/table">
            <a:tbl>
              <a:tblPr firstRow="1" bandRow="1">
                <a:tableStyleId>{5C22544A-7EE6-4342-B048-85BDC9FD1C3A}</a:tableStyleId>
              </a:tblPr>
              <a:tblGrid>
                <a:gridCol w="2613279">
                  <a:extLst>
                    <a:ext uri="{9D8B030D-6E8A-4147-A177-3AD203B41FA5}">
                      <a16:colId xmlns:a16="http://schemas.microsoft.com/office/drawing/2014/main" val="3689615483"/>
                    </a:ext>
                  </a:extLst>
                </a:gridCol>
                <a:gridCol w="7994390">
                  <a:extLst>
                    <a:ext uri="{9D8B030D-6E8A-4147-A177-3AD203B41FA5}">
                      <a16:colId xmlns:a16="http://schemas.microsoft.com/office/drawing/2014/main" val="3913070341"/>
                    </a:ext>
                  </a:extLst>
                </a:gridCol>
              </a:tblGrid>
              <a:tr h="875570">
                <a:tc>
                  <a:txBody>
                    <a:bodyPr/>
                    <a:lstStyle/>
                    <a:p>
                      <a:r>
                        <a:rPr lang="en-US" sz="2400" b="0" dirty="0">
                          <a:solidFill>
                            <a:schemeClr val="tx1"/>
                          </a:solidFill>
                        </a:rPr>
                        <a:t>Design features to be supported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TW"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0748872"/>
                  </a:ext>
                </a:extLst>
              </a:tr>
              <a:tr h="2202873">
                <a:tc>
                  <a:txBody>
                    <a:bodyPr/>
                    <a:lstStyle/>
                    <a:p>
                      <a:endParaRPr lang="en-TW"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TW" sz="2400" b="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2461260"/>
                  </a:ext>
                </a:extLst>
              </a:tr>
            </a:tbl>
          </a:graphicData>
        </a:graphic>
      </p:graphicFrame>
      <p:sp>
        <p:nvSpPr>
          <p:cNvPr id="91" name="Content Placeholder 2">
            <a:extLst>
              <a:ext uri="{FF2B5EF4-FFF2-40B4-BE49-F238E27FC236}">
                <a16:creationId xmlns:a16="http://schemas.microsoft.com/office/drawing/2014/main" id="{CE22F115-7628-0810-67CB-4DFCD6E06AB5}"/>
              </a:ext>
            </a:extLst>
          </p:cNvPr>
          <p:cNvSpPr>
            <a:spLocks noGrp="1"/>
          </p:cNvSpPr>
          <p:nvPr>
            <p:ph idx="1"/>
          </p:nvPr>
        </p:nvSpPr>
        <p:spPr>
          <a:xfrm>
            <a:off x="636610" y="1213557"/>
            <a:ext cx="11045372" cy="4351338"/>
          </a:xfrm>
        </p:spPr>
        <p:txBody>
          <a:bodyPr/>
          <a:lstStyle/>
          <a:p>
            <a:r>
              <a:rPr lang="en-TW" dirty="0"/>
              <a:t>rtl2</a:t>
            </a:r>
            <a:r>
              <a:rPr lang="el-GR" dirty="0"/>
              <a:t>μ</a:t>
            </a:r>
            <a:r>
              <a:rPr lang="en-US" dirty="0"/>
              <a:t>spec</a:t>
            </a:r>
          </a:p>
          <a:p>
            <a:pPr lvl="1"/>
            <a:r>
              <a:rPr lang="en-US" dirty="0">
                <a:solidFill>
                  <a:srgbClr val="B362AC"/>
                </a:solidFill>
              </a:rPr>
              <a:t>Control-flow dataflow graph </a:t>
            </a:r>
            <a:r>
              <a:rPr lang="en-US" dirty="0"/>
              <a:t>of a design enables generation of over-approximation of all axioms</a:t>
            </a:r>
          </a:p>
          <a:p>
            <a:pPr lvl="1"/>
            <a:r>
              <a:rPr lang="en-US" dirty="0">
                <a:solidFill>
                  <a:schemeClr val="accent1"/>
                </a:solidFill>
              </a:rPr>
              <a:t>Multi-V-scale</a:t>
            </a:r>
            <a:r>
              <a:rPr lang="en-US" dirty="0"/>
              <a:t>: </a:t>
            </a:r>
            <a:r>
              <a:rPr lang="en-US" dirty="0">
                <a:solidFill>
                  <a:srgbClr val="B362AC"/>
                </a:solidFill>
              </a:rPr>
              <a:t>Complete proof </a:t>
            </a:r>
            <a:r>
              <a:rPr lang="en-US" dirty="0" err="1"/>
              <a:t>v.s</a:t>
            </a:r>
            <a:r>
              <a:rPr lang="en-US" dirty="0"/>
              <a:t>. prior work of bounded proof</a:t>
            </a:r>
          </a:p>
          <a:p>
            <a:r>
              <a:rPr lang="en-US" dirty="0"/>
              <a:t>Challenges in applying to advanced processor</a:t>
            </a:r>
          </a:p>
          <a:p>
            <a:pPr lvl="1"/>
            <a:endParaRPr lang="en-US" dirty="0"/>
          </a:p>
          <a:p>
            <a:pPr lvl="1"/>
            <a:endParaRPr lang="en-TW" dirty="0"/>
          </a:p>
        </p:txBody>
      </p:sp>
      <p:sp>
        <p:nvSpPr>
          <p:cNvPr id="6" name="Title 1">
            <a:extLst>
              <a:ext uri="{FF2B5EF4-FFF2-40B4-BE49-F238E27FC236}">
                <a16:creationId xmlns:a16="http://schemas.microsoft.com/office/drawing/2014/main" id="{F9F912A2-03D4-52EB-8136-5D4A93C0690E}"/>
              </a:ext>
            </a:extLst>
          </p:cNvPr>
          <p:cNvSpPr txBox="1">
            <a:spLocks/>
          </p:cNvSpPr>
          <p:nvPr/>
        </p:nvSpPr>
        <p:spPr>
          <a:xfrm>
            <a:off x="702948" y="255149"/>
            <a:ext cx="10912696"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Conclusion &amp; Next steps</a:t>
            </a:r>
          </a:p>
        </p:txBody>
      </p:sp>
      <p:sp>
        <p:nvSpPr>
          <p:cNvPr id="2" name="Slide Number Placeholder 1">
            <a:extLst>
              <a:ext uri="{FF2B5EF4-FFF2-40B4-BE49-F238E27FC236}">
                <a16:creationId xmlns:a16="http://schemas.microsoft.com/office/drawing/2014/main" id="{9FB7ED4D-C3CD-8D24-17DF-DD4890BC3CE7}"/>
              </a:ext>
            </a:extLst>
          </p:cNvPr>
          <p:cNvSpPr>
            <a:spLocks noGrp="1"/>
          </p:cNvSpPr>
          <p:nvPr>
            <p:ph type="sldNum" sz="quarter" idx="12"/>
          </p:nvPr>
        </p:nvSpPr>
        <p:spPr/>
        <p:txBody>
          <a:bodyPr/>
          <a:lstStyle/>
          <a:p>
            <a:fld id="{186D1076-08C5-B746-80BB-11C7C595E7F3}" type="slidenum">
              <a:rPr lang="en-US" smtClean="0"/>
              <a:t>24</a:t>
            </a:fld>
            <a:endParaRPr lang="en-US"/>
          </a:p>
        </p:txBody>
      </p:sp>
      <p:grpSp>
        <p:nvGrpSpPr>
          <p:cNvPr id="12" name="Group 11">
            <a:extLst>
              <a:ext uri="{FF2B5EF4-FFF2-40B4-BE49-F238E27FC236}">
                <a16:creationId xmlns:a16="http://schemas.microsoft.com/office/drawing/2014/main" id="{271D1A1A-3297-7B0D-1800-EFBFC7E32BB4}"/>
              </a:ext>
            </a:extLst>
          </p:cNvPr>
          <p:cNvGrpSpPr/>
          <p:nvPr/>
        </p:nvGrpSpPr>
        <p:grpSpPr>
          <a:xfrm>
            <a:off x="3581184" y="3348010"/>
            <a:ext cx="7140159" cy="791036"/>
            <a:chOff x="4569912" y="3358839"/>
            <a:chExt cx="7140159" cy="791036"/>
          </a:xfrm>
        </p:grpSpPr>
        <p:sp>
          <p:nvSpPr>
            <p:cNvPr id="4" name="Rounded Rectangle 3">
              <a:extLst>
                <a:ext uri="{FF2B5EF4-FFF2-40B4-BE49-F238E27FC236}">
                  <a16:creationId xmlns:a16="http://schemas.microsoft.com/office/drawing/2014/main" id="{9C7D5893-5B23-7B3C-BAD8-E1C253B68694}"/>
                </a:ext>
              </a:extLst>
            </p:cNvPr>
            <p:cNvSpPr/>
            <p:nvPr/>
          </p:nvSpPr>
          <p:spPr>
            <a:xfrm>
              <a:off x="5029207" y="3409768"/>
              <a:ext cx="3123140"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400" dirty="0">
                  <a:solidFill>
                    <a:schemeClr val="tx1"/>
                  </a:solidFill>
                  <a:latin typeface="Calibri" panose="020F0502020204030204" pitchFamily="34" charset="0"/>
                  <a:cs typeface="Calibri" panose="020F0502020204030204" pitchFamily="34" charset="0"/>
                </a:rPr>
                <a:t>Multiple execution paths</a:t>
              </a:r>
              <a:endParaRPr lang="en-TW" sz="2400" dirty="0">
                <a:solidFill>
                  <a:schemeClr val="tx1"/>
                </a:solidFill>
                <a:latin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8F9C9A10-2024-C78C-73BA-3560221D724D}"/>
                </a:ext>
              </a:extLst>
            </p:cNvPr>
            <p:cNvGrpSpPr/>
            <p:nvPr/>
          </p:nvGrpSpPr>
          <p:grpSpPr>
            <a:xfrm>
              <a:off x="4678891" y="3413444"/>
              <a:ext cx="7031180" cy="736431"/>
              <a:chOff x="3431981" y="1346291"/>
              <a:chExt cx="7031180" cy="736431"/>
            </a:xfrm>
          </p:grpSpPr>
          <p:pic>
            <p:nvPicPr>
              <p:cNvPr id="7" name="Graphic 6" descr="Warning with solid fill">
                <a:extLst>
                  <a:ext uri="{FF2B5EF4-FFF2-40B4-BE49-F238E27FC236}">
                    <a16:creationId xmlns:a16="http://schemas.microsoft.com/office/drawing/2014/main" id="{70873DE8-3B4B-2B28-8CE1-432C221198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1981" y="1719874"/>
                <a:ext cx="294824" cy="294824"/>
              </a:xfrm>
              <a:prstGeom prst="rect">
                <a:avLst/>
              </a:prstGeom>
            </p:spPr>
          </p:pic>
          <p:sp>
            <p:nvSpPr>
              <p:cNvPr id="8" name="Rounded Rectangle 7">
                <a:extLst>
                  <a:ext uri="{FF2B5EF4-FFF2-40B4-BE49-F238E27FC236}">
                    <a16:creationId xmlns:a16="http://schemas.microsoft.com/office/drawing/2014/main" id="{3687E5F8-1A04-1BEC-EE6A-EE00137B0565}"/>
                  </a:ext>
                </a:extLst>
              </p:cNvPr>
              <p:cNvSpPr/>
              <p:nvPr/>
            </p:nvSpPr>
            <p:spPr>
              <a:xfrm>
                <a:off x="3782297" y="1694959"/>
                <a:ext cx="4890648"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400" dirty="0">
                    <a:solidFill>
                      <a:schemeClr val="tx1"/>
                    </a:solidFill>
                    <a:latin typeface="Calibri" panose="020F0502020204030204" pitchFamily="34" charset="0"/>
                    <a:cs typeface="Calibri" panose="020F0502020204030204" pitchFamily="34" charset="0"/>
                  </a:rPr>
                  <a:t>Restricted Instruction interaction</a:t>
                </a:r>
                <a:endParaRPr lang="en-TW" sz="2400" dirty="0">
                  <a:solidFill>
                    <a:schemeClr val="tx1"/>
                  </a:solidFill>
                  <a:latin typeface="Calibri" panose="020F0502020204030204" pitchFamily="34" charset="0"/>
                  <a:cs typeface="Calibri" panose="020F0502020204030204" pitchFamily="34" charset="0"/>
                </a:endParaRPr>
              </a:p>
            </p:txBody>
          </p:sp>
          <p:pic>
            <p:nvPicPr>
              <p:cNvPr id="9" name="Graphic 8" descr="Warning with solid fill">
                <a:extLst>
                  <a:ext uri="{FF2B5EF4-FFF2-40B4-BE49-F238E27FC236}">
                    <a16:creationId xmlns:a16="http://schemas.microsoft.com/office/drawing/2014/main" id="{8AA2E3C0-50ED-E14B-CFAD-0104827025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9704" y="1371206"/>
                <a:ext cx="294824" cy="294824"/>
              </a:xfrm>
              <a:prstGeom prst="rect">
                <a:avLst/>
              </a:prstGeom>
            </p:spPr>
          </p:pic>
          <p:sp>
            <p:nvSpPr>
              <p:cNvPr id="10" name="Rounded Rectangle 9">
                <a:extLst>
                  <a:ext uri="{FF2B5EF4-FFF2-40B4-BE49-F238E27FC236}">
                    <a16:creationId xmlns:a16="http://schemas.microsoft.com/office/drawing/2014/main" id="{A926B712-964D-A2F1-EF27-7B60FC37C594}"/>
                  </a:ext>
                </a:extLst>
              </p:cNvPr>
              <p:cNvSpPr/>
              <p:nvPr/>
            </p:nvSpPr>
            <p:spPr>
              <a:xfrm>
                <a:off x="7340021" y="1346291"/>
                <a:ext cx="3123140"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400" dirty="0">
                    <a:solidFill>
                      <a:schemeClr val="tx1"/>
                    </a:solidFill>
                    <a:latin typeface="Calibri" panose="020F0502020204030204" pitchFamily="34" charset="0"/>
                    <a:cs typeface="Calibri" panose="020F0502020204030204" pitchFamily="34" charset="0"/>
                  </a:rPr>
                  <a:t>Coherence support</a:t>
                </a:r>
                <a:endParaRPr lang="en-TW" sz="2400" dirty="0">
                  <a:solidFill>
                    <a:schemeClr val="tx1"/>
                  </a:solidFill>
                  <a:latin typeface="Calibri" panose="020F0502020204030204" pitchFamily="34" charset="0"/>
                  <a:cs typeface="Calibri" panose="020F0502020204030204" pitchFamily="34" charset="0"/>
                </a:endParaRPr>
              </a:p>
            </p:txBody>
          </p:sp>
        </p:grpSp>
        <p:pic>
          <p:nvPicPr>
            <p:cNvPr id="11" name="Graphic 10" descr="Checkbox Checked with solid fill">
              <a:extLst>
                <a:ext uri="{FF2B5EF4-FFF2-40B4-BE49-F238E27FC236}">
                  <a16:creationId xmlns:a16="http://schemas.microsoft.com/office/drawing/2014/main" id="{540D5996-ABC4-B516-F589-229633A093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69912" y="3358839"/>
              <a:ext cx="510713" cy="510713"/>
            </a:xfrm>
            <a:prstGeom prst="rect">
              <a:avLst/>
            </a:prstGeom>
          </p:spPr>
        </p:pic>
      </p:grpSp>
      <p:grpSp>
        <p:nvGrpSpPr>
          <p:cNvPr id="15" name="Group 14">
            <a:extLst>
              <a:ext uri="{FF2B5EF4-FFF2-40B4-BE49-F238E27FC236}">
                <a16:creationId xmlns:a16="http://schemas.microsoft.com/office/drawing/2014/main" id="{2D362408-28F3-C81F-888B-D03E36F26516}"/>
              </a:ext>
            </a:extLst>
          </p:cNvPr>
          <p:cNvGrpSpPr/>
          <p:nvPr/>
        </p:nvGrpSpPr>
        <p:grpSpPr>
          <a:xfrm>
            <a:off x="3669557" y="5387274"/>
            <a:ext cx="8015999" cy="884370"/>
            <a:chOff x="3669557" y="5387274"/>
            <a:chExt cx="8015999" cy="884370"/>
          </a:xfrm>
        </p:grpSpPr>
        <p:pic>
          <p:nvPicPr>
            <p:cNvPr id="94" name="Graphic 93" descr="Warning with solid fill">
              <a:extLst>
                <a:ext uri="{FF2B5EF4-FFF2-40B4-BE49-F238E27FC236}">
                  <a16:creationId xmlns:a16="http://schemas.microsoft.com/office/drawing/2014/main" id="{47B86525-08B1-56BF-6F04-AD2AFF049B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69557" y="5426611"/>
              <a:ext cx="294824" cy="294824"/>
            </a:xfrm>
            <a:prstGeom prst="rect">
              <a:avLst/>
            </a:prstGeom>
          </p:spPr>
        </p:pic>
        <p:sp>
          <p:nvSpPr>
            <p:cNvPr id="95" name="Rounded Rectangle 94">
              <a:extLst>
                <a:ext uri="{FF2B5EF4-FFF2-40B4-BE49-F238E27FC236}">
                  <a16:creationId xmlns:a16="http://schemas.microsoft.com/office/drawing/2014/main" id="{5499499A-9965-E20C-013F-076A4C46BAA9}"/>
                </a:ext>
              </a:extLst>
            </p:cNvPr>
            <p:cNvSpPr/>
            <p:nvPr/>
          </p:nvSpPr>
          <p:spPr>
            <a:xfrm>
              <a:off x="4019873" y="5387274"/>
              <a:ext cx="4065127"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400" dirty="0">
                  <a:solidFill>
                    <a:schemeClr val="tx1"/>
                  </a:solidFill>
                  <a:latin typeface="Calibri" panose="020F0502020204030204" pitchFamily="34" charset="0"/>
                  <a:cs typeface="Calibri" panose="020F0502020204030204" pitchFamily="34" charset="0"/>
                </a:rPr>
                <a:t>Overhead in added hardware</a:t>
              </a:r>
              <a:endParaRPr lang="en-TW" sz="2400" dirty="0">
                <a:solidFill>
                  <a:schemeClr val="tx1"/>
                </a:solidFill>
                <a:latin typeface="Calibri" panose="020F0502020204030204" pitchFamily="34" charset="0"/>
                <a:cs typeface="Calibri" panose="020F0502020204030204" pitchFamily="34" charset="0"/>
              </a:endParaRPr>
            </a:p>
          </p:txBody>
        </p:sp>
        <p:grpSp>
          <p:nvGrpSpPr>
            <p:cNvPr id="96" name="Group 95">
              <a:extLst>
                <a:ext uri="{FF2B5EF4-FFF2-40B4-BE49-F238E27FC236}">
                  <a16:creationId xmlns:a16="http://schemas.microsoft.com/office/drawing/2014/main" id="{8B41DAA5-FE3D-9876-4B65-3182A6213C90}"/>
                </a:ext>
              </a:extLst>
            </p:cNvPr>
            <p:cNvGrpSpPr/>
            <p:nvPr/>
          </p:nvGrpSpPr>
          <p:grpSpPr>
            <a:xfrm>
              <a:off x="3742914" y="5724109"/>
              <a:ext cx="7942642" cy="547535"/>
              <a:chOff x="7898687" y="5242550"/>
              <a:chExt cx="7942642" cy="547535"/>
            </a:xfrm>
          </p:grpSpPr>
          <p:pic>
            <p:nvPicPr>
              <p:cNvPr id="97" name="Graphic 96" descr="Lights On with solid fill">
                <a:extLst>
                  <a:ext uri="{FF2B5EF4-FFF2-40B4-BE49-F238E27FC236}">
                    <a16:creationId xmlns:a16="http://schemas.microsoft.com/office/drawing/2014/main" id="{BD338829-D1CB-911E-47B0-C75C285376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98687" y="5242550"/>
                <a:ext cx="547535" cy="547535"/>
              </a:xfrm>
              <a:prstGeom prst="rect">
                <a:avLst/>
              </a:prstGeom>
            </p:spPr>
          </p:pic>
          <p:sp>
            <p:nvSpPr>
              <p:cNvPr id="98" name="TextBox 97">
                <a:extLst>
                  <a:ext uri="{FF2B5EF4-FFF2-40B4-BE49-F238E27FC236}">
                    <a16:creationId xmlns:a16="http://schemas.microsoft.com/office/drawing/2014/main" id="{507E581E-CB8B-7288-5BEE-501AE5961033}"/>
                  </a:ext>
                </a:extLst>
              </p:cNvPr>
              <p:cNvSpPr txBox="1"/>
              <p:nvPr/>
            </p:nvSpPr>
            <p:spPr>
              <a:xfrm>
                <a:off x="8348887" y="5304875"/>
                <a:ext cx="7492442" cy="461665"/>
              </a:xfrm>
              <a:prstGeom prst="rect">
                <a:avLst/>
              </a:prstGeom>
              <a:noFill/>
            </p:spPr>
            <p:txBody>
              <a:bodyPr wrap="square" rtlCol="0">
                <a:spAutoFit/>
              </a:bodyPr>
              <a:lstStyle/>
              <a:p>
                <a:r>
                  <a:rPr lang="en-TW" sz="2400" dirty="0">
                    <a:latin typeface="Calibri" panose="020F0502020204030204" pitchFamily="34" charset="0"/>
                    <a:cs typeface="Calibri" panose="020F0502020204030204" pitchFamily="34" charset="0"/>
                  </a:rPr>
                  <a:t>Counterexample-guided abstraction refinement (CEGAR)</a:t>
                </a:r>
              </a:p>
            </p:txBody>
          </p:sp>
        </p:grpSp>
      </p:grpSp>
      <p:grpSp>
        <p:nvGrpSpPr>
          <p:cNvPr id="16" name="Group 15">
            <a:extLst>
              <a:ext uri="{FF2B5EF4-FFF2-40B4-BE49-F238E27FC236}">
                <a16:creationId xmlns:a16="http://schemas.microsoft.com/office/drawing/2014/main" id="{1AF78FDF-E4E5-19D8-86BF-4D7A9DA6C54F}"/>
              </a:ext>
            </a:extLst>
          </p:cNvPr>
          <p:cNvGrpSpPr/>
          <p:nvPr/>
        </p:nvGrpSpPr>
        <p:grpSpPr>
          <a:xfrm>
            <a:off x="3669558" y="4283908"/>
            <a:ext cx="7390640" cy="1153264"/>
            <a:chOff x="3669558" y="4283908"/>
            <a:chExt cx="7390640" cy="1153264"/>
          </a:xfrm>
        </p:grpSpPr>
        <p:grpSp>
          <p:nvGrpSpPr>
            <p:cNvPr id="14" name="Group 13">
              <a:extLst>
                <a:ext uri="{FF2B5EF4-FFF2-40B4-BE49-F238E27FC236}">
                  <a16:creationId xmlns:a16="http://schemas.microsoft.com/office/drawing/2014/main" id="{31B5F8CF-56E7-0937-D3D7-A15B3D08E394}"/>
                </a:ext>
              </a:extLst>
            </p:cNvPr>
            <p:cNvGrpSpPr/>
            <p:nvPr/>
          </p:nvGrpSpPr>
          <p:grpSpPr>
            <a:xfrm>
              <a:off x="3669558" y="4283908"/>
              <a:ext cx="4907488" cy="387763"/>
              <a:chOff x="4798135" y="4570392"/>
              <a:chExt cx="4907488" cy="387763"/>
            </a:xfrm>
          </p:grpSpPr>
          <p:pic>
            <p:nvPicPr>
              <p:cNvPr id="92" name="Graphic 91" descr="Warning with solid fill">
                <a:extLst>
                  <a:ext uri="{FF2B5EF4-FFF2-40B4-BE49-F238E27FC236}">
                    <a16:creationId xmlns:a16="http://schemas.microsoft.com/office/drawing/2014/main" id="{56F0CF75-AD40-83BE-3868-B9A7871293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8135" y="4609729"/>
                <a:ext cx="294824" cy="294824"/>
              </a:xfrm>
              <a:prstGeom prst="rect">
                <a:avLst/>
              </a:prstGeom>
            </p:spPr>
          </p:pic>
          <p:sp>
            <p:nvSpPr>
              <p:cNvPr id="93" name="Rounded Rectangle 92">
                <a:extLst>
                  <a:ext uri="{FF2B5EF4-FFF2-40B4-BE49-F238E27FC236}">
                    <a16:creationId xmlns:a16="http://schemas.microsoft.com/office/drawing/2014/main" id="{1367182C-D24C-6527-54C3-55C6288C4C5A}"/>
                  </a:ext>
                </a:extLst>
              </p:cNvPr>
              <p:cNvSpPr/>
              <p:nvPr/>
            </p:nvSpPr>
            <p:spPr>
              <a:xfrm>
                <a:off x="5148450" y="4570392"/>
                <a:ext cx="4557173"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400" dirty="0">
                    <a:solidFill>
                      <a:schemeClr val="tx1"/>
                    </a:solidFill>
                    <a:latin typeface="Calibri" panose="020F0502020204030204" pitchFamily="34" charset="0"/>
                    <a:cs typeface="Calibri" panose="020F0502020204030204" pitchFamily="34" charset="0"/>
                  </a:rPr>
                  <a:t>Undetermined proof outcomes </a:t>
                </a:r>
                <a:endParaRPr lang="en-TW" sz="2400" dirty="0">
                  <a:solidFill>
                    <a:schemeClr val="tx1"/>
                  </a:solidFill>
                  <a:latin typeface="Calibri" panose="020F0502020204030204" pitchFamily="34" charset="0"/>
                  <a:cs typeface="Calibri" panose="020F0502020204030204" pitchFamily="34" charset="0"/>
                </a:endParaRPr>
              </a:p>
            </p:txBody>
          </p:sp>
        </p:grpSp>
        <p:grpSp>
          <p:nvGrpSpPr>
            <p:cNvPr id="99" name="Group 98">
              <a:extLst>
                <a:ext uri="{FF2B5EF4-FFF2-40B4-BE49-F238E27FC236}">
                  <a16:creationId xmlns:a16="http://schemas.microsoft.com/office/drawing/2014/main" id="{FF898E67-5A3A-9E86-B42E-5726C9CD1DA6}"/>
                </a:ext>
              </a:extLst>
            </p:cNvPr>
            <p:cNvGrpSpPr/>
            <p:nvPr/>
          </p:nvGrpSpPr>
          <p:grpSpPr>
            <a:xfrm>
              <a:off x="3743613" y="4606175"/>
              <a:ext cx="7316585" cy="830997"/>
              <a:chOff x="7842672" y="5179716"/>
              <a:chExt cx="7316585" cy="830997"/>
            </a:xfrm>
          </p:grpSpPr>
          <p:pic>
            <p:nvPicPr>
              <p:cNvPr id="100" name="Graphic 99" descr="Lights On with solid fill">
                <a:extLst>
                  <a:ext uri="{FF2B5EF4-FFF2-40B4-BE49-F238E27FC236}">
                    <a16:creationId xmlns:a16="http://schemas.microsoft.com/office/drawing/2014/main" id="{7DD91AF4-7C5F-8B36-BE24-5E358016F6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2672" y="5300014"/>
                <a:ext cx="592699" cy="592699"/>
              </a:xfrm>
              <a:prstGeom prst="rect">
                <a:avLst/>
              </a:prstGeom>
            </p:spPr>
          </p:pic>
          <p:sp>
            <p:nvSpPr>
              <p:cNvPr id="101" name="TextBox 100">
                <a:extLst>
                  <a:ext uri="{FF2B5EF4-FFF2-40B4-BE49-F238E27FC236}">
                    <a16:creationId xmlns:a16="http://schemas.microsoft.com/office/drawing/2014/main" id="{C7E47A30-ADB1-93A5-48F0-5AB85995E2CE}"/>
                  </a:ext>
                </a:extLst>
              </p:cNvPr>
              <p:cNvSpPr txBox="1"/>
              <p:nvPr/>
            </p:nvSpPr>
            <p:spPr>
              <a:xfrm>
                <a:off x="8418029" y="5179716"/>
                <a:ext cx="6741228" cy="830997"/>
              </a:xfrm>
              <a:prstGeom prst="rect">
                <a:avLst/>
              </a:prstGeom>
              <a:noFill/>
            </p:spPr>
            <p:txBody>
              <a:bodyPr wrap="square" rtlCol="0">
                <a:spAutoFit/>
              </a:bodyPr>
              <a:lstStyle/>
              <a:p>
                <a:r>
                  <a:rPr lang="en-TW" sz="2400" dirty="0">
                    <a:solidFill>
                      <a:srgbClr val="B362AC"/>
                    </a:solidFill>
                    <a:latin typeface="Calibri" panose="020F0502020204030204" pitchFamily="34" charset="0"/>
                    <a:cs typeface="Calibri" panose="020F0502020204030204" pitchFamily="34" charset="0"/>
                  </a:rPr>
                  <a:t>Verifiable</a:t>
                </a:r>
                <a:r>
                  <a:rPr lang="en-TW" sz="2400" dirty="0">
                    <a:latin typeface="Calibri" panose="020F0502020204030204" pitchFamily="34" charset="0"/>
                    <a:cs typeface="Calibri" panose="020F0502020204030204" pitchFamily="34" charset="0"/>
                  </a:rPr>
                  <a:t> </a:t>
                </a:r>
                <a:r>
                  <a:rPr lang="en-TW" sz="2400" dirty="0">
                    <a:solidFill>
                      <a:srgbClr val="B362AC"/>
                    </a:solidFill>
                    <a:latin typeface="Calibri" panose="020F0502020204030204" pitchFamily="34" charset="0"/>
                    <a:cs typeface="Calibri" panose="020F0502020204030204" pitchFamily="34" charset="0"/>
                  </a:rPr>
                  <a:t>hardware monitor</a:t>
                </a:r>
                <a:r>
                  <a:rPr lang="en-TW" sz="2400" dirty="0">
                    <a:latin typeface="Calibri" panose="020F0502020204030204" pitchFamily="34" charset="0"/>
                    <a:cs typeface="Calibri" panose="020F0502020204030204" pitchFamily="34" charset="0"/>
                  </a:rPr>
                  <a:t> that checks for ordering violation </a:t>
                </a:r>
                <a:r>
                  <a:rPr lang="en-TW" sz="2400" dirty="0">
                    <a:solidFill>
                      <a:schemeClr val="accent1"/>
                    </a:solidFill>
                    <a:latin typeface="Calibri" panose="020F0502020204030204" pitchFamily="34" charset="0"/>
                    <a:cs typeface="Calibri" panose="020F0502020204030204" pitchFamily="34" charset="0"/>
                  </a:rPr>
                  <a:t>at runtime</a:t>
                </a:r>
              </a:p>
            </p:txBody>
          </p:sp>
        </p:grpSp>
      </p:grpSp>
      <p:sp>
        <p:nvSpPr>
          <p:cNvPr id="13" name="Rounded Rectangle 12">
            <a:extLst>
              <a:ext uri="{FF2B5EF4-FFF2-40B4-BE49-F238E27FC236}">
                <a16:creationId xmlns:a16="http://schemas.microsoft.com/office/drawing/2014/main" id="{00E68C03-7FC0-CE88-CCBC-8636012D560B}"/>
              </a:ext>
            </a:extLst>
          </p:cNvPr>
          <p:cNvSpPr/>
          <p:nvPr/>
        </p:nvSpPr>
        <p:spPr>
          <a:xfrm>
            <a:off x="953366" y="4992933"/>
            <a:ext cx="2701094"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400" b="0" dirty="0"/>
              <a:t>Scalability of properties</a:t>
            </a:r>
            <a:endParaRPr lang="en-TW" sz="2400" b="0" dirty="0">
              <a:solidFill>
                <a:schemeClr val="tx1"/>
              </a:solidFill>
            </a:endParaRPr>
          </a:p>
        </p:txBody>
      </p:sp>
    </p:spTree>
    <p:extLst>
      <p:ext uri="{BB962C8B-B14F-4D97-AF65-F5344CB8AC3E}">
        <p14:creationId xmlns:p14="http://schemas.microsoft.com/office/powerpoint/2010/main" val="101612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B5FFCF-10C0-7276-409B-9DBE1D14D0A9}"/>
              </a:ext>
            </a:extLst>
          </p:cNvPr>
          <p:cNvSpPr>
            <a:spLocks noGrp="1"/>
          </p:cNvSpPr>
          <p:nvPr>
            <p:ph type="sldNum" sz="quarter" idx="12"/>
          </p:nvPr>
        </p:nvSpPr>
        <p:spPr/>
        <p:txBody>
          <a:bodyPr/>
          <a:lstStyle/>
          <a:p>
            <a:fld id="{186D1076-08C5-B746-80BB-11C7C595E7F3}" type="slidenum">
              <a:rPr lang="en-US" smtClean="0"/>
              <a:t>25</a:t>
            </a:fld>
            <a:endParaRPr lang="en-US"/>
          </a:p>
        </p:txBody>
      </p:sp>
      <p:sp>
        <p:nvSpPr>
          <p:cNvPr id="8" name="Title 1">
            <a:extLst>
              <a:ext uri="{FF2B5EF4-FFF2-40B4-BE49-F238E27FC236}">
                <a16:creationId xmlns:a16="http://schemas.microsoft.com/office/drawing/2014/main" id="{3FB9301D-8645-0ECC-0BFE-6B5ED946D402}"/>
              </a:ext>
            </a:extLst>
          </p:cNvPr>
          <p:cNvSpPr txBox="1">
            <a:spLocks/>
          </p:cNvSpPr>
          <p:nvPr/>
        </p:nvSpPr>
        <p:spPr>
          <a:xfrm>
            <a:off x="702948" y="255149"/>
            <a:ext cx="10912696"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Readability of synthesized </a:t>
            </a:r>
            <a:r>
              <a:rPr lang="el-GR" sz="3200" dirty="0"/>
              <a:t>μ</a:t>
            </a:r>
            <a:r>
              <a:rPr lang="en-US" sz="3200"/>
              <a:t>spec models</a:t>
            </a:r>
            <a:endParaRPr lang="en-US" sz="3200" dirty="0"/>
          </a:p>
        </p:txBody>
      </p:sp>
      <p:sp>
        <p:nvSpPr>
          <p:cNvPr id="2" name="TextBox 1">
            <a:extLst>
              <a:ext uri="{FF2B5EF4-FFF2-40B4-BE49-F238E27FC236}">
                <a16:creationId xmlns:a16="http://schemas.microsoft.com/office/drawing/2014/main" id="{101A6667-2AC0-848D-CE3A-6AE21F6E405F}"/>
              </a:ext>
            </a:extLst>
          </p:cNvPr>
          <p:cNvSpPr txBox="1"/>
          <p:nvPr/>
        </p:nvSpPr>
        <p:spPr>
          <a:xfrm>
            <a:off x="6011163" y="2047758"/>
            <a:ext cx="5741503" cy="4555093"/>
          </a:xfrm>
          <a:prstGeom prst="rect">
            <a:avLst/>
          </a:prstGeom>
          <a:solidFill>
            <a:schemeClr val="bg1">
              <a:lumMod val="95000"/>
            </a:schemeClr>
          </a:solidFill>
        </p:spPr>
        <p:txBody>
          <a:bodyPr wrap="square" rtlCol="0">
            <a:spAutoFit/>
          </a:bodyPr>
          <a:lstStyle/>
          <a:p>
            <a:r>
              <a:rPr lang="en-US" sz="1000" dirty="0" err="1">
                <a:latin typeface="Consolas" panose="020B0609020204030204" pitchFamily="49" charset="0"/>
                <a:cs typeface="Consolas" panose="020B0609020204030204" pitchFamily="49" charset="0"/>
              </a:rPr>
              <a:t>StageName</a:t>
            </a:r>
            <a:r>
              <a:rPr lang="en-US" sz="1000" dirty="0">
                <a:latin typeface="Consolas" panose="020B0609020204030204" pitchFamily="49" charset="0"/>
                <a:cs typeface="Consolas" panose="020B0609020204030204" pitchFamily="49" charset="0"/>
              </a:rPr>
              <a:t> 0 "IF_".</a:t>
            </a:r>
          </a:p>
          <a:p>
            <a:r>
              <a:rPr lang="en-US" sz="1000" dirty="0" err="1">
                <a:latin typeface="Consolas" panose="020B0609020204030204" pitchFamily="49" charset="0"/>
                <a:cs typeface="Consolas" panose="020B0609020204030204" pitchFamily="49" charset="0"/>
              </a:rPr>
              <a:t>StageName</a:t>
            </a:r>
            <a:r>
              <a:rPr lang="en-US" sz="1000" dirty="0">
                <a:latin typeface="Consolas" panose="020B0609020204030204" pitchFamily="49" charset="0"/>
                <a:cs typeface="Consolas" panose="020B0609020204030204" pitchFamily="49" charset="0"/>
              </a:rPr>
              <a:t> 1 "mgnode_1".</a:t>
            </a:r>
          </a:p>
          <a:p>
            <a:r>
              <a:rPr lang="en-US" sz="1000" dirty="0" err="1">
                <a:latin typeface="Consolas" panose="020B0609020204030204" pitchFamily="49" charset="0"/>
                <a:cs typeface="Consolas" panose="020B0609020204030204" pitchFamily="49" charset="0"/>
              </a:rPr>
              <a:t>StageName</a:t>
            </a:r>
            <a:r>
              <a:rPr lang="en-US" sz="1000" dirty="0">
                <a:latin typeface="Consolas" panose="020B0609020204030204" pitchFamily="49" charset="0"/>
                <a:cs typeface="Consolas" panose="020B0609020204030204" pitchFamily="49" charset="0"/>
              </a:rPr>
              <a:t> 2 "mgnode_0".</a:t>
            </a:r>
          </a:p>
          <a:p>
            <a:r>
              <a:rPr lang="en-US" sz="1000" dirty="0" err="1">
                <a:latin typeface="Consolas" panose="020B0609020204030204" pitchFamily="49" charset="0"/>
                <a:cs typeface="Consolas" panose="020B0609020204030204" pitchFamily="49" charset="0"/>
              </a:rPr>
              <a:t>StageName</a:t>
            </a:r>
            <a:r>
              <a:rPr lang="en-US" sz="1000" dirty="0">
                <a:latin typeface="Consolas" panose="020B0609020204030204" pitchFamily="49" charset="0"/>
                <a:cs typeface="Consolas" panose="020B0609020204030204" pitchFamily="49" charset="0"/>
              </a:rPr>
              <a:t> 3 "</a:t>
            </a:r>
            <a:r>
              <a:rPr lang="en-US" sz="1000" dirty="0" err="1">
                <a:latin typeface="Consolas" panose="020B0609020204030204" pitchFamily="49" charset="0"/>
                <a:cs typeface="Consolas" panose="020B0609020204030204" pitchFamily="49" charset="0"/>
              </a:rPr>
              <a:t>hasti_mem_mem</a:t>
            </a:r>
            <a:r>
              <a:rPr lang="en-US" sz="1000" dirty="0">
                <a:latin typeface="Consolas" panose="020B0609020204030204" pitchFamily="49" charset="0"/>
                <a:cs typeface="Consolas" panose="020B0609020204030204" pitchFamily="49" charset="0"/>
              </a:rPr>
              <a:t>".</a:t>
            </a:r>
          </a:p>
          <a:p>
            <a:r>
              <a:rPr lang="en-US" sz="1000" dirty="0" err="1">
                <a:latin typeface="Consolas" panose="020B0609020204030204" pitchFamily="49" charset="0"/>
                <a:cs typeface="Consolas" panose="020B0609020204030204" pitchFamily="49" charset="0"/>
              </a:rPr>
              <a:t>StageName</a:t>
            </a:r>
            <a:r>
              <a:rPr lang="en-US" sz="1000" dirty="0">
                <a:latin typeface="Consolas" panose="020B0609020204030204" pitchFamily="49" charset="0"/>
                <a:cs typeface="Consolas" panose="020B0609020204030204" pitchFamily="49" charset="0"/>
              </a:rPr>
              <a:t> 4 "mgnode_3".</a:t>
            </a:r>
          </a:p>
          <a:p>
            <a:r>
              <a:rPr lang="en-US" sz="1000" dirty="0" err="1">
                <a:latin typeface="Consolas" panose="020B0609020204030204" pitchFamily="49" charset="0"/>
                <a:cs typeface="Consolas" panose="020B0609020204030204" pitchFamily="49" charset="0"/>
              </a:rPr>
              <a:t>StageName</a:t>
            </a:r>
            <a:r>
              <a:rPr lang="en-US" sz="1000" dirty="0">
                <a:latin typeface="Consolas" panose="020B0609020204030204" pitchFamily="49" charset="0"/>
                <a:cs typeface="Consolas" panose="020B0609020204030204" pitchFamily="49" charset="0"/>
              </a:rPr>
              <a:t> 5 "mgnode_2".</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ProgramOrder</a:t>
            </a:r>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Axiom "</a:t>
            </a:r>
            <a:r>
              <a:rPr lang="en-US" sz="1000" dirty="0" err="1">
                <a:latin typeface="Consolas" panose="020B0609020204030204" pitchFamily="49" charset="0"/>
                <a:cs typeface="Consolas" panose="020B0609020204030204" pitchFamily="49" charset="0"/>
              </a:rPr>
              <a:t>PO_man</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forall</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microop</a:t>
            </a:r>
            <a:r>
              <a:rPr lang="en-US" sz="1000" dirty="0">
                <a:latin typeface="Consolas" panose="020B0609020204030204" pitchFamily="49" charset="0"/>
                <a:cs typeface="Consolas" panose="020B0609020204030204" pitchFamily="49" charset="0"/>
              </a:rPr>
              <a:t> "i1",  </a:t>
            </a:r>
            <a:r>
              <a:rPr lang="en-US" sz="1000" dirty="0" err="1">
                <a:latin typeface="Consolas" panose="020B0609020204030204" pitchFamily="49" charset="0"/>
                <a:cs typeface="Consolas" panose="020B0609020204030204" pitchFamily="49" charset="0"/>
              </a:rPr>
              <a:t>forall</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microop</a:t>
            </a:r>
            <a:r>
              <a:rPr lang="en-US" sz="1000" dirty="0">
                <a:latin typeface="Consolas" panose="020B0609020204030204" pitchFamily="49" charset="0"/>
                <a:cs typeface="Consolas" panose="020B0609020204030204" pitchFamily="49" charset="0"/>
              </a:rPr>
              <a:t> "i2",</a:t>
            </a:r>
          </a:p>
          <a:p>
            <a:r>
              <a:rPr lang="en-US" sz="1000" dirty="0" err="1">
                <a:latin typeface="Consolas" panose="020B0609020204030204" pitchFamily="49" charset="0"/>
                <a:cs typeface="Consolas" panose="020B0609020204030204" pitchFamily="49" charset="0"/>
              </a:rPr>
              <a:t>SameCore</a:t>
            </a:r>
            <a:r>
              <a:rPr lang="en-US" sz="1000" dirty="0">
                <a:latin typeface="Consolas" panose="020B0609020204030204" pitchFamily="49" charset="0"/>
                <a:cs typeface="Consolas" panose="020B0609020204030204" pitchFamily="49" charset="0"/>
              </a:rPr>
              <a:t> i1 i2 =&gt; </a:t>
            </a:r>
            <a:r>
              <a:rPr lang="en-US" sz="1000" dirty="0" err="1">
                <a:latin typeface="Consolas" panose="020B0609020204030204" pitchFamily="49" charset="0"/>
                <a:cs typeface="Consolas" panose="020B0609020204030204" pitchFamily="49" charset="0"/>
              </a:rPr>
              <a:t>ProgramOrder</a:t>
            </a:r>
            <a:r>
              <a:rPr lang="en-US" sz="1000" dirty="0">
                <a:latin typeface="Consolas" panose="020B0609020204030204" pitchFamily="49" charset="0"/>
                <a:cs typeface="Consolas" panose="020B0609020204030204" pitchFamily="49" charset="0"/>
              </a:rPr>
              <a:t> i1 i2 =&gt; </a:t>
            </a:r>
            <a:r>
              <a:rPr lang="en-US" sz="1000" dirty="0" err="1">
                <a:latin typeface="Consolas" panose="020B0609020204030204" pitchFamily="49" charset="0"/>
                <a:cs typeface="Consolas" panose="020B0609020204030204" pitchFamily="49" charset="0"/>
              </a:rPr>
              <a:t>AddEdge</a:t>
            </a:r>
            <a:r>
              <a:rPr lang="en-US" sz="1000" dirty="0">
                <a:latin typeface="Consolas" panose="020B0609020204030204" pitchFamily="49" charset="0"/>
                <a:cs typeface="Consolas" panose="020B0609020204030204" pitchFamily="49" charset="0"/>
              </a:rPr>
              <a:t> ((i1, IF_), (i2, IF_), "PO", "orange").</a:t>
            </a:r>
          </a:p>
          <a:p>
            <a:r>
              <a:rPr lang="en-US" sz="1000" dirty="0">
                <a:latin typeface="Consolas" panose="020B0609020204030204" pitchFamily="49" charset="0"/>
                <a:cs typeface="Consolas" panose="020B0609020204030204" pitchFamily="49" charset="0"/>
              </a:rPr>
              <a:t>Axiom "</a:t>
            </a:r>
            <a:r>
              <a:rPr lang="en-US" sz="1000" dirty="0" err="1">
                <a:latin typeface="Consolas" panose="020B0609020204030204" pitchFamily="49" charset="0"/>
                <a:cs typeface="Consolas" panose="020B0609020204030204" pitchFamily="49" charset="0"/>
              </a:rPr>
              <a:t>intra_Write</a:t>
            </a:r>
            <a:r>
              <a:rPr lang="en-US" sz="1000" dirty="0">
                <a:latin typeface="Consolas" panose="020B0609020204030204" pitchFamily="49" charset="0"/>
                <a:cs typeface="Consolas" panose="020B0609020204030204" pitchFamily="49" charset="0"/>
              </a:rPr>
              <a:t>":</a:t>
            </a:r>
          </a:p>
          <a:p>
            <a:r>
              <a:rPr lang="en-US" sz="1000" dirty="0" err="1">
                <a:latin typeface="Consolas" panose="020B0609020204030204" pitchFamily="49" charset="0"/>
                <a:cs typeface="Consolas" panose="020B0609020204030204" pitchFamily="49" charset="0"/>
              </a:rPr>
              <a:t>forall</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microop</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IsAnyWrite</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=&gt; </a:t>
            </a:r>
            <a:r>
              <a:rPr lang="en-US" sz="1000" dirty="0" err="1">
                <a:latin typeface="Consolas" panose="020B0609020204030204" pitchFamily="49" charset="0"/>
                <a:cs typeface="Consolas" panose="020B0609020204030204" pitchFamily="49" charset="0"/>
              </a:rPr>
              <a:t>AddEdges</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IF_),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mgnode_1), "</a:t>
            </a:r>
            <a:r>
              <a:rPr lang="en-US" sz="1000" dirty="0" err="1">
                <a:latin typeface="Consolas" panose="020B0609020204030204" pitchFamily="49" charset="0"/>
                <a:cs typeface="Consolas" panose="020B0609020204030204" pitchFamily="49" charset="0"/>
              </a:rPr>
              <a:t>path_Write</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IF_),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mgnode_0), "</a:t>
            </a:r>
            <a:r>
              <a:rPr lang="en-US" sz="1000" dirty="0" err="1">
                <a:latin typeface="Consolas" panose="020B0609020204030204" pitchFamily="49" charset="0"/>
                <a:cs typeface="Consolas" panose="020B0609020204030204" pitchFamily="49" charset="0"/>
              </a:rPr>
              <a:t>path_Write</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mgnode_1),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(0, </a:t>
            </a:r>
            <a:r>
              <a:rPr lang="en-US" sz="1000" dirty="0" err="1">
                <a:latin typeface="Consolas" panose="020B0609020204030204" pitchFamily="49" charset="0"/>
                <a:cs typeface="Consolas" panose="020B0609020204030204" pitchFamily="49" charset="0"/>
              </a:rPr>
              <a:t>hasti_mem_mem</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path_Write</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mgnode_1),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mgnode_3), "</a:t>
            </a:r>
            <a:r>
              <a:rPr lang="en-US" sz="1000" dirty="0" err="1">
                <a:latin typeface="Consolas" panose="020B0609020204030204" pitchFamily="49" charset="0"/>
                <a:cs typeface="Consolas" panose="020B0609020204030204" pitchFamily="49" charset="0"/>
              </a:rPr>
              <a:t>path_Write</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mgnode_0),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(0, </a:t>
            </a:r>
            <a:r>
              <a:rPr lang="en-US" sz="1000" dirty="0" err="1">
                <a:latin typeface="Consolas" panose="020B0609020204030204" pitchFamily="49" charset="0"/>
                <a:cs typeface="Consolas" panose="020B0609020204030204" pitchFamily="49" charset="0"/>
              </a:rPr>
              <a:t>hasti_mem_mem</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path_Write</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mgnode_0),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mgnode_3), "</a:t>
            </a:r>
            <a:r>
              <a:rPr lang="en-US" sz="1000" dirty="0" err="1">
                <a:latin typeface="Consolas" panose="020B0609020204030204" pitchFamily="49" charset="0"/>
                <a:cs typeface="Consolas" panose="020B0609020204030204" pitchFamily="49" charset="0"/>
              </a:rPr>
              <a:t>path_Write</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Axiom "</a:t>
            </a:r>
            <a:r>
              <a:rPr lang="en-US" sz="1000" dirty="0" err="1">
                <a:latin typeface="Consolas" panose="020B0609020204030204" pitchFamily="49" charset="0"/>
                <a:cs typeface="Consolas" panose="020B0609020204030204" pitchFamily="49" charset="0"/>
              </a:rPr>
              <a:t>intra_Read</a:t>
            </a:r>
            <a:r>
              <a:rPr lang="en-US" sz="1000" dirty="0">
                <a:latin typeface="Consolas" panose="020B0609020204030204" pitchFamily="49" charset="0"/>
                <a:cs typeface="Consolas" panose="020B0609020204030204" pitchFamily="49" charset="0"/>
              </a:rPr>
              <a:t>":</a:t>
            </a:r>
          </a:p>
          <a:p>
            <a:r>
              <a:rPr lang="en-US" sz="1000" dirty="0" err="1">
                <a:latin typeface="Consolas" panose="020B0609020204030204" pitchFamily="49" charset="0"/>
                <a:cs typeface="Consolas" panose="020B0609020204030204" pitchFamily="49" charset="0"/>
              </a:rPr>
              <a:t>forall</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microop</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IsAnyRead</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=&gt; </a:t>
            </a:r>
            <a:r>
              <a:rPr lang="en-US" sz="1000" dirty="0" err="1">
                <a:latin typeface="Consolas" panose="020B0609020204030204" pitchFamily="49" charset="0"/>
                <a:cs typeface="Consolas" panose="020B0609020204030204" pitchFamily="49" charset="0"/>
              </a:rPr>
              <a:t>AddEdges</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IF_),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mgnode_0), "</a:t>
            </a:r>
            <a:r>
              <a:rPr lang="en-US" sz="1000" dirty="0" err="1">
                <a:latin typeface="Consolas" panose="020B0609020204030204" pitchFamily="49" charset="0"/>
                <a:cs typeface="Consolas" panose="020B0609020204030204" pitchFamily="49" charset="0"/>
              </a:rPr>
              <a:t>path_Read</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mgnode_0),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mgnode_2), "</a:t>
            </a:r>
            <a:r>
              <a:rPr lang="en-US" sz="1000" dirty="0" err="1">
                <a:latin typeface="Consolas" panose="020B0609020204030204" pitchFamily="49" charset="0"/>
                <a:cs typeface="Consolas" panose="020B0609020204030204" pitchFamily="49" charset="0"/>
              </a:rPr>
              <a:t>path_Read</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mgnode_0),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mgnode_3), "</a:t>
            </a:r>
            <a:r>
              <a:rPr lang="en-US" sz="1000" dirty="0" err="1">
                <a:latin typeface="Consolas" panose="020B0609020204030204" pitchFamily="49" charset="0"/>
                <a:cs typeface="Consolas" panose="020B0609020204030204" pitchFamily="49" charset="0"/>
              </a:rPr>
              <a:t>path_Read</a:t>
            </a:r>
            <a:r>
              <a:rPr lang="en-US" sz="1000" dirty="0">
                <a:latin typeface="Consolas" panose="020B0609020204030204" pitchFamily="49" charset="0"/>
                <a:cs typeface="Consolas" panose="020B0609020204030204" pitchFamily="49" charset="0"/>
              </a:rPr>
              <a:t>")].</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core_gen_block</a:t>
            </a:r>
            <a:r>
              <a:rPr lang="en-US" sz="1000" dirty="0">
                <a:latin typeface="Consolas" panose="020B0609020204030204" pitchFamily="49" charset="0"/>
                <a:cs typeface="Consolas" panose="020B0609020204030204" pitchFamily="49" charset="0"/>
              </a:rPr>
              <a:t>[0].vscale.pipeline.csr.htif_resp_data,mgnode_3</a:t>
            </a: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core_gen_block</a:t>
            </a:r>
            <a:r>
              <a:rPr lang="en-US" sz="1000" dirty="0">
                <a:latin typeface="Consolas" panose="020B0609020204030204" pitchFamily="49" charset="0"/>
                <a:cs typeface="Consolas" panose="020B0609020204030204" pitchFamily="49" charset="0"/>
              </a:rPr>
              <a:t>[0].vscale.pipeline.regfile.data,mgnode_2</a:t>
            </a:r>
          </a:p>
          <a:p>
            <a:r>
              <a:rPr lang="en-US" sz="1000" dirty="0">
                <a:latin typeface="Consolas" panose="020B0609020204030204" pitchFamily="49" charset="0"/>
                <a:cs typeface="Consolas" panose="020B0609020204030204" pitchFamily="49" charset="0"/>
              </a:rPr>
              <a:t>%hasti_mem.p0_waddr,mgnode_1</a:t>
            </a: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core_gen_block</a:t>
            </a:r>
            <a:r>
              <a:rPr lang="en-US" sz="1000" dirty="0">
                <a:latin typeface="Consolas" panose="020B0609020204030204" pitchFamily="49" charset="0"/>
                <a:cs typeface="Consolas" panose="020B0609020204030204" pitchFamily="49" charset="0"/>
              </a:rPr>
              <a:t>[0].vscale.pipeline.store_data_WB,mgnode_0</a:t>
            </a:r>
          </a:p>
          <a:p>
            <a:r>
              <a:rPr lang="en-US" sz="1000" dirty="0">
                <a:latin typeface="Consolas" panose="020B0609020204030204" pitchFamily="49" charset="0"/>
                <a:cs typeface="Consolas" panose="020B0609020204030204" pitchFamily="49" charset="0"/>
              </a:rPr>
              <a:t>%</a:t>
            </a:r>
            <a:r>
              <a:rPr lang="en-US" sz="1000" dirty="0" err="1">
                <a:latin typeface="Consolas" panose="020B0609020204030204" pitchFamily="49" charset="0"/>
                <a:cs typeface="Consolas" panose="020B0609020204030204" pitchFamily="49" charset="0"/>
              </a:rPr>
              <a:t>core_gen_block</a:t>
            </a:r>
            <a:r>
              <a:rPr lang="en-US" sz="1000" dirty="0">
                <a:latin typeface="Consolas" panose="020B0609020204030204" pitchFamily="49" charset="0"/>
                <a:cs typeface="Consolas" panose="020B0609020204030204" pitchFamily="49" charset="0"/>
              </a:rPr>
              <a:t>[0].</a:t>
            </a:r>
            <a:r>
              <a:rPr lang="en-US" sz="1000" dirty="0" err="1">
                <a:latin typeface="Consolas" panose="020B0609020204030204" pitchFamily="49" charset="0"/>
                <a:cs typeface="Consolas" panose="020B0609020204030204" pitchFamily="49" charset="0"/>
              </a:rPr>
              <a:t>vscale.pipeline.inst_DX,IF</a:t>
            </a:r>
            <a:r>
              <a:rPr lang="en-US" sz="1000" dirty="0">
                <a:latin typeface="Consolas" panose="020B0609020204030204" pitchFamily="49" charset="0"/>
                <a:cs typeface="Consolas" panose="020B0609020204030204" pitchFamily="49" charset="0"/>
              </a:rPr>
              <a:t>_</a:t>
            </a:r>
          </a:p>
        </p:txBody>
      </p:sp>
      <p:sp>
        <p:nvSpPr>
          <p:cNvPr id="3" name="TextBox 2">
            <a:extLst>
              <a:ext uri="{FF2B5EF4-FFF2-40B4-BE49-F238E27FC236}">
                <a16:creationId xmlns:a16="http://schemas.microsoft.com/office/drawing/2014/main" id="{FD8FBE13-CE54-0066-DDA6-40E60A083E3D}"/>
              </a:ext>
            </a:extLst>
          </p:cNvPr>
          <p:cNvSpPr txBox="1"/>
          <p:nvPr/>
        </p:nvSpPr>
        <p:spPr>
          <a:xfrm>
            <a:off x="439334" y="2332169"/>
            <a:ext cx="5333511" cy="3323987"/>
          </a:xfrm>
          <a:prstGeom prst="rect">
            <a:avLst/>
          </a:prstGeom>
          <a:solidFill>
            <a:schemeClr val="bg1">
              <a:lumMod val="95000"/>
            </a:schemeClr>
          </a:solidFill>
        </p:spPr>
        <p:txBody>
          <a:bodyPr wrap="none" rtlCol="0">
            <a:spAutoFit/>
          </a:bodyPr>
          <a:lstStyle/>
          <a:p>
            <a:r>
              <a:rPr lang="en-US" sz="1000" dirty="0" err="1">
                <a:effectLst/>
                <a:latin typeface="Consolas" panose="020B0609020204030204" pitchFamily="49" charset="0"/>
                <a:cs typeface="Consolas" panose="020B0609020204030204" pitchFamily="49" charset="0"/>
              </a:rPr>
              <a:t>StageName</a:t>
            </a:r>
            <a:r>
              <a:rPr lang="en-US" sz="1000" dirty="0">
                <a:effectLst/>
                <a:latin typeface="Consolas" panose="020B0609020204030204" pitchFamily="49" charset="0"/>
                <a:cs typeface="Consolas" panose="020B0609020204030204" pitchFamily="49" charset="0"/>
              </a:rPr>
              <a:t> 0 "Fetch".</a:t>
            </a:r>
          </a:p>
          <a:p>
            <a:r>
              <a:rPr lang="en-US" sz="1000" dirty="0" err="1">
                <a:effectLst/>
                <a:latin typeface="Consolas" panose="020B0609020204030204" pitchFamily="49" charset="0"/>
                <a:cs typeface="Consolas" panose="020B0609020204030204" pitchFamily="49" charset="0"/>
              </a:rPr>
              <a:t>StageName</a:t>
            </a:r>
            <a:r>
              <a:rPr lang="en-US" sz="1000" dirty="0">
                <a:effectLst/>
                <a:latin typeface="Consolas" panose="020B0609020204030204" pitchFamily="49" charset="0"/>
                <a:cs typeface="Consolas" panose="020B0609020204030204" pitchFamily="49" charset="0"/>
              </a:rPr>
              <a:t> 1 "</a:t>
            </a:r>
            <a:r>
              <a:rPr lang="en-US" sz="1000" dirty="0" err="1">
                <a:effectLst/>
                <a:latin typeface="Consolas" panose="020B0609020204030204" pitchFamily="49" charset="0"/>
                <a:cs typeface="Consolas" panose="020B0609020204030204" pitchFamily="49" charset="0"/>
              </a:rPr>
              <a:t>DecodeExecute</a:t>
            </a:r>
            <a:r>
              <a:rPr lang="en-US" sz="1000" dirty="0">
                <a:effectLst/>
                <a:latin typeface="Consolas" panose="020B0609020204030204" pitchFamily="49" charset="0"/>
                <a:cs typeface="Consolas" panose="020B0609020204030204" pitchFamily="49" charset="0"/>
              </a:rPr>
              <a:t>".</a:t>
            </a:r>
          </a:p>
          <a:p>
            <a:r>
              <a:rPr lang="en-US" sz="1000" dirty="0" err="1">
                <a:effectLst/>
                <a:latin typeface="Consolas" panose="020B0609020204030204" pitchFamily="49" charset="0"/>
                <a:cs typeface="Consolas" panose="020B0609020204030204" pitchFamily="49" charset="0"/>
              </a:rPr>
              <a:t>StageName</a:t>
            </a:r>
            <a:r>
              <a:rPr lang="en-US" sz="1000" dirty="0">
                <a:effectLst/>
                <a:latin typeface="Consolas" panose="020B0609020204030204" pitchFamily="49" charset="0"/>
                <a:cs typeface="Consolas" panose="020B0609020204030204" pitchFamily="49" charset="0"/>
              </a:rPr>
              <a:t> 2 "Writeback".</a:t>
            </a:r>
          </a:p>
          <a:p>
            <a:br>
              <a:rPr lang="en-US" sz="1000" dirty="0">
                <a:effectLst/>
                <a:latin typeface="Consolas" panose="020B0609020204030204" pitchFamily="49" charset="0"/>
                <a:cs typeface="Consolas" panose="020B0609020204030204" pitchFamily="49" charset="0"/>
              </a:rPr>
            </a:br>
            <a:endParaRPr lang="en-US" sz="1000" dirty="0">
              <a:effectLst/>
              <a:latin typeface="Consolas" panose="020B0609020204030204" pitchFamily="49" charset="0"/>
              <a:cs typeface="Consolas" panose="020B0609020204030204" pitchFamily="49" charset="0"/>
            </a:endParaRPr>
          </a:p>
          <a:p>
            <a:r>
              <a:rPr lang="en-US" sz="1000" dirty="0">
                <a:effectLst/>
                <a:latin typeface="Consolas" panose="020B0609020204030204" pitchFamily="49" charset="0"/>
                <a:cs typeface="Consolas" panose="020B0609020204030204" pitchFamily="49" charset="0"/>
              </a:rPr>
              <a:t>Axiom "Reads":</a:t>
            </a:r>
          </a:p>
          <a:p>
            <a:r>
              <a:rPr lang="en-US" sz="1000" dirty="0" err="1">
                <a:effectLst/>
                <a:latin typeface="Consolas" panose="020B0609020204030204" pitchFamily="49" charset="0"/>
                <a:cs typeface="Consolas" panose="020B0609020204030204" pitchFamily="49" charset="0"/>
              </a:rPr>
              <a:t>forall</a:t>
            </a:r>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microops</a:t>
            </a:r>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a:t>
            </a:r>
          </a:p>
          <a:p>
            <a:r>
              <a:rPr lang="en-US" sz="1000" dirty="0" err="1">
                <a:effectLst/>
                <a:latin typeface="Consolas" panose="020B0609020204030204" pitchFamily="49" charset="0"/>
                <a:cs typeface="Consolas" panose="020B0609020204030204" pitchFamily="49" charset="0"/>
              </a:rPr>
              <a:t>OnCore</a:t>
            </a:r>
            <a:r>
              <a:rPr lang="en-US" sz="1000" dirty="0">
                <a:effectLst/>
                <a:latin typeface="Consolas" panose="020B0609020204030204" pitchFamily="49" charset="0"/>
                <a:cs typeface="Consolas" panose="020B0609020204030204" pitchFamily="49" charset="0"/>
              </a:rPr>
              <a:t> c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=&gt;</a:t>
            </a:r>
          </a:p>
          <a:p>
            <a:r>
              <a:rPr lang="en-US" sz="1000" dirty="0" err="1">
                <a:effectLst/>
                <a:latin typeface="Consolas" panose="020B0609020204030204" pitchFamily="49" charset="0"/>
                <a:cs typeface="Consolas" panose="020B0609020204030204" pitchFamily="49" charset="0"/>
              </a:rPr>
              <a:t>IsAnyRead</a:t>
            </a:r>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=&gt;</a:t>
            </a:r>
          </a:p>
          <a:p>
            <a:r>
              <a:rPr lang="en-US" sz="1000" dirty="0" err="1">
                <a:effectLst/>
                <a:latin typeface="Consolas" panose="020B0609020204030204" pitchFamily="49" charset="0"/>
                <a:cs typeface="Consolas" panose="020B0609020204030204" pitchFamily="49" charset="0"/>
              </a:rPr>
              <a:t>AddEdges</a:t>
            </a:r>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(c, Fetch)),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(c, </a:t>
            </a:r>
            <a:r>
              <a:rPr lang="en-US" sz="1000" dirty="0" err="1">
                <a:effectLst/>
                <a:latin typeface="Consolas" panose="020B0609020204030204" pitchFamily="49" charset="0"/>
                <a:cs typeface="Consolas" panose="020B0609020204030204" pitchFamily="49" charset="0"/>
              </a:rPr>
              <a:t>DecodeExecute</a:t>
            </a:r>
            <a:r>
              <a:rPr lang="en-US" sz="1000" dirty="0">
                <a:effectLst/>
                <a:latin typeface="Consolas" panose="020B0609020204030204" pitchFamily="49" charset="0"/>
                <a:cs typeface="Consolas" panose="020B0609020204030204" pitchFamily="49" charset="0"/>
              </a:rPr>
              <a:t>)),     "path");</a:t>
            </a:r>
          </a:p>
          <a:p>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(c, </a:t>
            </a:r>
            <a:r>
              <a:rPr lang="en-US" sz="1000" dirty="0" err="1">
                <a:effectLst/>
                <a:latin typeface="Consolas" panose="020B0609020204030204" pitchFamily="49" charset="0"/>
                <a:cs typeface="Consolas" panose="020B0609020204030204" pitchFamily="49" charset="0"/>
              </a:rPr>
              <a:t>DecodeExecute</a:t>
            </a:r>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(c, Writeback)),    "path")].</a:t>
            </a:r>
          </a:p>
          <a:p>
            <a:endParaRPr lang="en-US" sz="1000" dirty="0">
              <a:effectLst/>
              <a:latin typeface="Consolas" panose="020B0609020204030204" pitchFamily="49" charset="0"/>
              <a:cs typeface="Consolas" panose="020B0609020204030204" pitchFamily="49" charset="0"/>
            </a:endParaRPr>
          </a:p>
          <a:p>
            <a:r>
              <a:rPr lang="en-US" sz="1000" dirty="0">
                <a:effectLst/>
                <a:latin typeface="Consolas" panose="020B0609020204030204" pitchFamily="49" charset="0"/>
                <a:cs typeface="Consolas" panose="020B0609020204030204" pitchFamily="49" charset="0"/>
              </a:rPr>
              <a:t>Axiom "Writes":</a:t>
            </a:r>
          </a:p>
          <a:p>
            <a:r>
              <a:rPr lang="en-US" sz="1000" dirty="0" err="1">
                <a:effectLst/>
                <a:latin typeface="Consolas" panose="020B0609020204030204" pitchFamily="49" charset="0"/>
                <a:cs typeface="Consolas" panose="020B0609020204030204" pitchFamily="49" charset="0"/>
              </a:rPr>
              <a:t>forall</a:t>
            </a:r>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microops</a:t>
            </a:r>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a:t>
            </a:r>
          </a:p>
          <a:p>
            <a:r>
              <a:rPr lang="en-US" sz="1000" dirty="0" err="1">
                <a:effectLst/>
                <a:latin typeface="Consolas" panose="020B0609020204030204" pitchFamily="49" charset="0"/>
                <a:cs typeface="Consolas" panose="020B0609020204030204" pitchFamily="49" charset="0"/>
              </a:rPr>
              <a:t>OnCore</a:t>
            </a:r>
            <a:r>
              <a:rPr lang="en-US" sz="1000" dirty="0">
                <a:effectLst/>
                <a:latin typeface="Consolas" panose="020B0609020204030204" pitchFamily="49" charset="0"/>
                <a:cs typeface="Consolas" panose="020B0609020204030204" pitchFamily="49" charset="0"/>
              </a:rPr>
              <a:t> c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=&gt;</a:t>
            </a:r>
          </a:p>
          <a:p>
            <a:r>
              <a:rPr lang="en-US" sz="1000" dirty="0" err="1">
                <a:effectLst/>
                <a:latin typeface="Consolas" panose="020B0609020204030204" pitchFamily="49" charset="0"/>
                <a:cs typeface="Consolas" panose="020B0609020204030204" pitchFamily="49" charset="0"/>
              </a:rPr>
              <a:t>IsAnyWrite</a:t>
            </a:r>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=&gt;</a:t>
            </a:r>
          </a:p>
          <a:p>
            <a:r>
              <a:rPr lang="en-US" sz="1000" dirty="0" err="1">
                <a:effectLst/>
                <a:latin typeface="Consolas" panose="020B0609020204030204" pitchFamily="49" charset="0"/>
                <a:cs typeface="Consolas" panose="020B0609020204030204" pitchFamily="49" charset="0"/>
              </a:rPr>
              <a:t>AddEdges</a:t>
            </a:r>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(c, Fetch)),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(c, </a:t>
            </a:r>
            <a:r>
              <a:rPr lang="en-US" sz="1000" dirty="0" err="1">
                <a:effectLst/>
                <a:latin typeface="Consolas" panose="020B0609020204030204" pitchFamily="49" charset="0"/>
                <a:cs typeface="Consolas" panose="020B0609020204030204" pitchFamily="49" charset="0"/>
              </a:rPr>
              <a:t>DecodeExecute</a:t>
            </a:r>
            <a:r>
              <a:rPr lang="en-US" sz="1000" dirty="0">
                <a:effectLst/>
                <a:latin typeface="Consolas" panose="020B0609020204030204" pitchFamily="49" charset="0"/>
                <a:cs typeface="Consolas" panose="020B0609020204030204" pitchFamily="49" charset="0"/>
              </a:rPr>
              <a:t>)),     "path");</a:t>
            </a:r>
          </a:p>
          <a:p>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(c, </a:t>
            </a:r>
            <a:r>
              <a:rPr lang="en-US" sz="1000" dirty="0" err="1">
                <a:effectLst/>
                <a:latin typeface="Consolas" panose="020B0609020204030204" pitchFamily="49" charset="0"/>
                <a:cs typeface="Consolas" panose="020B0609020204030204" pitchFamily="49" charset="0"/>
              </a:rPr>
              <a:t>DecodeExecute</a:t>
            </a:r>
            <a:r>
              <a:rPr lang="en-US" sz="1000" dirty="0">
                <a:effectLst/>
                <a:latin typeface="Consolas" panose="020B0609020204030204" pitchFamily="49" charset="0"/>
                <a:cs typeface="Consolas" panose="020B0609020204030204" pitchFamily="49" charset="0"/>
              </a:rPr>
              <a:t>)),     (</a:t>
            </a:r>
            <a:r>
              <a:rPr lang="en-US" sz="1000" dirty="0" err="1">
                <a:effectLst/>
                <a:latin typeface="Consolas" panose="020B0609020204030204" pitchFamily="49" charset="0"/>
                <a:cs typeface="Consolas" panose="020B0609020204030204" pitchFamily="49" charset="0"/>
              </a:rPr>
              <a:t>i</a:t>
            </a:r>
            <a:r>
              <a:rPr lang="en-US" sz="1000" dirty="0">
                <a:effectLst/>
                <a:latin typeface="Consolas" panose="020B0609020204030204" pitchFamily="49" charset="0"/>
                <a:cs typeface="Consolas" panose="020B0609020204030204" pitchFamily="49" charset="0"/>
              </a:rPr>
              <a:t>, (c, Writeback)),    "path")</a:t>
            </a:r>
          </a:p>
          <a:p>
            <a:r>
              <a:rPr lang="en-US" sz="1000" dirty="0">
                <a:effectLst/>
                <a:latin typeface="Consolas" panose="020B0609020204030204" pitchFamily="49" charset="0"/>
                <a:cs typeface="Consolas" panose="020B0609020204030204" pitchFamily="49" charset="0"/>
              </a:rPr>
              <a:t>          ].</a:t>
            </a:r>
          </a:p>
          <a:p>
            <a:br>
              <a:rPr lang="en-US" sz="1000" dirty="0">
                <a:effectLst/>
                <a:latin typeface="Consolas" panose="020B0609020204030204" pitchFamily="49" charset="0"/>
                <a:cs typeface="Consolas" panose="020B0609020204030204" pitchFamily="49" charset="0"/>
              </a:rPr>
            </a:br>
            <a:endParaRPr lang="en-TW" sz="1000"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85CB1476-B0C6-928B-55AB-764F231B623F}"/>
              </a:ext>
            </a:extLst>
          </p:cNvPr>
          <p:cNvSpPr txBox="1"/>
          <p:nvPr/>
        </p:nvSpPr>
        <p:spPr>
          <a:xfrm>
            <a:off x="461433" y="1104864"/>
            <a:ext cx="4865434" cy="1200329"/>
          </a:xfrm>
          <a:prstGeom prst="rect">
            <a:avLst/>
          </a:prstGeom>
          <a:noFill/>
        </p:spPr>
        <p:txBody>
          <a:bodyPr wrap="square" rtlCol="0">
            <a:spAutoFit/>
          </a:bodyPr>
          <a:lstStyle/>
          <a:p>
            <a:r>
              <a:rPr lang="en-TW" dirty="0"/>
              <a:t>RTLCheck:</a:t>
            </a:r>
          </a:p>
          <a:p>
            <a:r>
              <a:rPr lang="en-TW" dirty="0"/>
              <a:t>- Line: 94 </a:t>
            </a:r>
          </a:p>
          <a:p>
            <a:r>
              <a:rPr lang="en-TW" dirty="0"/>
              <a:t>- Stages are more corase grained than rtl2uspec with only3 stages</a:t>
            </a:r>
          </a:p>
        </p:txBody>
      </p:sp>
      <p:sp>
        <p:nvSpPr>
          <p:cNvPr id="6" name="TextBox 5">
            <a:extLst>
              <a:ext uri="{FF2B5EF4-FFF2-40B4-BE49-F238E27FC236}">
                <a16:creationId xmlns:a16="http://schemas.microsoft.com/office/drawing/2014/main" id="{D7BF6931-8F3F-B094-BB10-3E2615970543}"/>
              </a:ext>
            </a:extLst>
          </p:cNvPr>
          <p:cNvSpPr txBox="1"/>
          <p:nvPr/>
        </p:nvSpPr>
        <p:spPr>
          <a:xfrm>
            <a:off x="5909767" y="1069883"/>
            <a:ext cx="5050485" cy="923330"/>
          </a:xfrm>
          <a:prstGeom prst="rect">
            <a:avLst/>
          </a:prstGeom>
          <a:noFill/>
        </p:spPr>
        <p:txBody>
          <a:bodyPr wrap="none" rtlCol="0">
            <a:spAutoFit/>
          </a:bodyPr>
          <a:lstStyle/>
          <a:p>
            <a:r>
              <a:rPr lang="en-TW" dirty="0"/>
              <a:t>rtl2uspec:</a:t>
            </a:r>
          </a:p>
          <a:p>
            <a:r>
              <a:rPr lang="en-TW" dirty="0"/>
              <a:t>- Line: 98</a:t>
            </a:r>
          </a:p>
          <a:p>
            <a:r>
              <a:rPr lang="en-TW" dirty="0"/>
              <a:t>- Stages are slightly more fine-grained with 6 stages</a:t>
            </a:r>
          </a:p>
        </p:txBody>
      </p:sp>
      <p:sp>
        <p:nvSpPr>
          <p:cNvPr id="9" name="TextBox 8">
            <a:extLst>
              <a:ext uri="{FF2B5EF4-FFF2-40B4-BE49-F238E27FC236}">
                <a16:creationId xmlns:a16="http://schemas.microsoft.com/office/drawing/2014/main" id="{8D713E25-F9AD-84EF-56A8-F42B8C989108}"/>
              </a:ext>
            </a:extLst>
          </p:cNvPr>
          <p:cNvSpPr txBox="1"/>
          <p:nvPr/>
        </p:nvSpPr>
        <p:spPr>
          <a:xfrm>
            <a:off x="461433" y="5819658"/>
            <a:ext cx="4865434" cy="783193"/>
          </a:xfrm>
          <a:prstGeom prst="wedgeRoundRectCallout">
            <a:avLst>
              <a:gd name="adj1" fmla="val 60821"/>
              <a:gd name="adj2" fmla="val -28436"/>
              <a:gd name="adj3" fmla="val 16667"/>
            </a:avLst>
          </a:prstGeom>
          <a:solidFill>
            <a:schemeClr val="accent6">
              <a:lumMod val="40000"/>
              <a:lumOff val="60000"/>
            </a:schemeClr>
          </a:solidFill>
          <a:ln w="22225">
            <a:noFill/>
          </a:ln>
        </p:spPr>
        <p:txBody>
          <a:bodyPr wrap="square" rtlCol="0">
            <a:spAutoFit/>
          </a:bodyPr>
          <a:lstStyle/>
          <a:p>
            <a:pPr marL="6350"/>
            <a:r>
              <a:rPr lang="en-TW" sz="2000" dirty="0">
                <a:latin typeface="Calibri" panose="020F0502020204030204" pitchFamily="34" charset="0"/>
                <a:ea typeface="Menlo" panose="020B0609030804020204" pitchFamily="49" charset="0"/>
                <a:cs typeface="Calibri" panose="020F0502020204030204" pitchFamily="34" charset="0"/>
              </a:rPr>
              <a:t>We can mapp directly back to RTL signals for design to debug</a:t>
            </a:r>
          </a:p>
        </p:txBody>
      </p:sp>
    </p:spTree>
    <p:extLst>
      <p:ext uri="{BB962C8B-B14F-4D97-AF65-F5344CB8AC3E}">
        <p14:creationId xmlns:p14="http://schemas.microsoft.com/office/powerpoint/2010/main" val="15323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F285-88E4-8A55-860A-2F26EB54ABB8}"/>
              </a:ext>
            </a:extLst>
          </p:cNvPr>
          <p:cNvSpPr>
            <a:spLocks noGrp="1"/>
          </p:cNvSpPr>
          <p:nvPr>
            <p:ph type="title"/>
          </p:nvPr>
        </p:nvSpPr>
        <p:spPr/>
        <p:txBody>
          <a:bodyPr/>
          <a:lstStyle/>
          <a:p>
            <a:r>
              <a:rPr lang="en-US"/>
              <a:t>LTLf Backup Slide</a:t>
            </a:r>
            <a:endParaRPr lang="en-US" dirty="0"/>
          </a:p>
        </p:txBody>
      </p:sp>
      <p:sp>
        <p:nvSpPr>
          <p:cNvPr id="4" name="Slide Number Placeholder 3">
            <a:extLst>
              <a:ext uri="{FF2B5EF4-FFF2-40B4-BE49-F238E27FC236}">
                <a16:creationId xmlns:a16="http://schemas.microsoft.com/office/drawing/2014/main" id="{8C023A23-71AE-1B95-E0BF-7E2FF8E5FA39}"/>
              </a:ext>
            </a:extLst>
          </p:cNvPr>
          <p:cNvSpPr>
            <a:spLocks noGrp="1"/>
          </p:cNvSpPr>
          <p:nvPr>
            <p:ph type="sldNum" sz="quarter" idx="12"/>
          </p:nvPr>
        </p:nvSpPr>
        <p:spPr/>
        <p:txBody>
          <a:bodyPr/>
          <a:lstStyle/>
          <a:p>
            <a:fld id="{186D1076-08C5-B746-80BB-11C7C595E7F3}" type="slidenum">
              <a:rPr lang="en-US" smtClean="0"/>
              <a:t>26</a:t>
            </a:fld>
            <a:endParaRPr lang="en-US"/>
          </a:p>
        </p:txBody>
      </p:sp>
      <p:pic>
        <p:nvPicPr>
          <p:cNvPr id="1026" name="Picture 2">
            <a:extLst>
              <a:ext uri="{FF2B5EF4-FFF2-40B4-BE49-F238E27FC236}">
                <a16:creationId xmlns:a16="http://schemas.microsoft.com/office/drawing/2014/main" id="{38BA24AC-1ED6-1723-3DC1-559744605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11" y="2640649"/>
            <a:ext cx="6234545" cy="2517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87588A1-7517-97CB-3F49-6AADA6775FF8}"/>
              </a:ext>
            </a:extLst>
          </p:cNvPr>
          <p:cNvPicPr>
            <a:picLocks noChangeAspect="1"/>
          </p:cNvPicPr>
          <p:nvPr/>
        </p:nvPicPr>
        <p:blipFill>
          <a:blip r:embed="rId4"/>
          <a:stretch>
            <a:fillRect/>
          </a:stretch>
        </p:blipFill>
        <p:spPr>
          <a:xfrm>
            <a:off x="7620000" y="1245829"/>
            <a:ext cx="3733800" cy="4749800"/>
          </a:xfrm>
          <a:prstGeom prst="rect">
            <a:avLst/>
          </a:prstGeom>
        </p:spPr>
      </p:pic>
    </p:spTree>
    <p:extLst>
      <p:ext uri="{BB962C8B-B14F-4D97-AF65-F5344CB8AC3E}">
        <p14:creationId xmlns:p14="http://schemas.microsoft.com/office/powerpoint/2010/main" val="3388599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C4CF-77A0-1EF8-AE95-B28FC92D7E27}"/>
              </a:ext>
            </a:extLst>
          </p:cNvPr>
          <p:cNvSpPr>
            <a:spLocks noGrp="1"/>
          </p:cNvSpPr>
          <p:nvPr>
            <p:ph type="title"/>
          </p:nvPr>
        </p:nvSpPr>
        <p:spPr/>
        <p:txBody>
          <a:bodyPr/>
          <a:lstStyle/>
          <a:p>
            <a:r>
              <a:rPr lang="en-US" dirty="0"/>
              <a:t>Detailed architecture</a:t>
            </a:r>
          </a:p>
        </p:txBody>
      </p:sp>
      <p:sp>
        <p:nvSpPr>
          <p:cNvPr id="4" name="Slide Number Placeholder 3">
            <a:extLst>
              <a:ext uri="{FF2B5EF4-FFF2-40B4-BE49-F238E27FC236}">
                <a16:creationId xmlns:a16="http://schemas.microsoft.com/office/drawing/2014/main" id="{1D238935-F5F7-0EB4-B649-3F0BD48788EA}"/>
              </a:ext>
            </a:extLst>
          </p:cNvPr>
          <p:cNvSpPr>
            <a:spLocks noGrp="1"/>
          </p:cNvSpPr>
          <p:nvPr>
            <p:ph type="sldNum" sz="quarter" idx="12"/>
          </p:nvPr>
        </p:nvSpPr>
        <p:spPr/>
        <p:txBody>
          <a:bodyPr/>
          <a:lstStyle/>
          <a:p>
            <a:fld id="{186D1076-08C5-B746-80BB-11C7C595E7F3}" type="slidenum">
              <a:rPr lang="en-US" smtClean="0"/>
              <a:t>27</a:t>
            </a:fld>
            <a:endParaRPr lang="en-US"/>
          </a:p>
        </p:txBody>
      </p:sp>
      <p:pic>
        <p:nvPicPr>
          <p:cNvPr id="12" name="Picture 11">
            <a:extLst>
              <a:ext uri="{FF2B5EF4-FFF2-40B4-BE49-F238E27FC236}">
                <a16:creationId xmlns:a16="http://schemas.microsoft.com/office/drawing/2014/main" id="{21F19031-24C4-73F6-C5F5-ABD8A17BA3A2}"/>
              </a:ext>
            </a:extLst>
          </p:cNvPr>
          <p:cNvPicPr>
            <a:picLocks noChangeAspect="1"/>
          </p:cNvPicPr>
          <p:nvPr/>
        </p:nvPicPr>
        <p:blipFill>
          <a:blip r:embed="rId3"/>
          <a:stretch>
            <a:fillRect/>
          </a:stretch>
        </p:blipFill>
        <p:spPr>
          <a:xfrm>
            <a:off x="1588770" y="1423687"/>
            <a:ext cx="9014460" cy="5069188"/>
          </a:xfrm>
          <a:prstGeom prst="rect">
            <a:avLst/>
          </a:prstGeom>
        </p:spPr>
      </p:pic>
    </p:spTree>
    <p:extLst>
      <p:ext uri="{BB962C8B-B14F-4D97-AF65-F5344CB8AC3E}">
        <p14:creationId xmlns:p14="http://schemas.microsoft.com/office/powerpoint/2010/main" val="2805176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477DE49-A2CD-0CA3-EFEC-D989616041F1}"/>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200"/>
              <a:t>MCM violation from undetermined</a:t>
            </a:r>
            <a:r>
              <a:rPr lang="zh-TW" altLang="en-US" sz="3200"/>
              <a:t> </a:t>
            </a:r>
            <a:r>
              <a:rPr lang="en-US" altLang="zh-TW" sz="3200"/>
              <a:t>outcomes</a:t>
            </a:r>
            <a:endParaRPr lang="en-US" sz="3200"/>
          </a:p>
        </p:txBody>
      </p:sp>
      <p:sp>
        <p:nvSpPr>
          <p:cNvPr id="12" name="Folded Corner 11">
            <a:extLst>
              <a:ext uri="{FF2B5EF4-FFF2-40B4-BE49-F238E27FC236}">
                <a16:creationId xmlns:a16="http://schemas.microsoft.com/office/drawing/2014/main" id="{1D5C4001-2022-6465-4C72-C2262F492254}"/>
              </a:ext>
            </a:extLst>
          </p:cNvPr>
          <p:cNvSpPr>
            <a:spLocks noChangeAspect="1"/>
          </p:cNvSpPr>
          <p:nvPr/>
        </p:nvSpPr>
        <p:spPr>
          <a:xfrm>
            <a:off x="6948310" y="2360887"/>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a:t>
            </a:r>
          </a:p>
        </p:txBody>
      </p:sp>
      <p:sp>
        <p:nvSpPr>
          <p:cNvPr id="13" name="Folded Corner 12">
            <a:extLst>
              <a:ext uri="{FF2B5EF4-FFF2-40B4-BE49-F238E27FC236}">
                <a16:creationId xmlns:a16="http://schemas.microsoft.com/office/drawing/2014/main" id="{99217BBB-2585-68CC-081C-7F5694A3B2AE}"/>
              </a:ext>
            </a:extLst>
          </p:cNvPr>
          <p:cNvSpPr>
            <a:spLocks noChangeAspect="1"/>
          </p:cNvSpPr>
          <p:nvPr/>
        </p:nvSpPr>
        <p:spPr>
          <a:xfrm>
            <a:off x="6315151" y="2360887"/>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4" name="Folded Corner 13">
            <a:extLst>
              <a:ext uri="{FF2B5EF4-FFF2-40B4-BE49-F238E27FC236}">
                <a16:creationId xmlns:a16="http://schemas.microsoft.com/office/drawing/2014/main" id="{8A1BCA9D-D3A8-F7AA-564C-AD74F282F37E}"/>
              </a:ext>
            </a:extLst>
          </p:cNvPr>
          <p:cNvSpPr>
            <a:spLocks noChangeAspect="1"/>
          </p:cNvSpPr>
          <p:nvPr/>
        </p:nvSpPr>
        <p:spPr>
          <a:xfrm>
            <a:off x="5681992" y="2360887"/>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 name="Folded Corner 14">
            <a:extLst>
              <a:ext uri="{FF2B5EF4-FFF2-40B4-BE49-F238E27FC236}">
                <a16:creationId xmlns:a16="http://schemas.microsoft.com/office/drawing/2014/main" id="{4C962B1E-A00F-9A81-F92C-A04A2ECAE739}"/>
              </a:ext>
            </a:extLst>
          </p:cNvPr>
          <p:cNvSpPr>
            <a:spLocks noChangeAspect="1"/>
          </p:cNvSpPr>
          <p:nvPr/>
        </p:nvSpPr>
        <p:spPr>
          <a:xfrm>
            <a:off x="5048833" y="2360887"/>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 name="Folded Corner 15">
            <a:extLst>
              <a:ext uri="{FF2B5EF4-FFF2-40B4-BE49-F238E27FC236}">
                <a16:creationId xmlns:a16="http://schemas.microsoft.com/office/drawing/2014/main" id="{3F36A0A2-4C64-8C5A-C673-CE678820E8AF}"/>
              </a:ext>
            </a:extLst>
          </p:cNvPr>
          <p:cNvSpPr>
            <a:spLocks noChangeAspect="1"/>
          </p:cNvSpPr>
          <p:nvPr/>
        </p:nvSpPr>
        <p:spPr>
          <a:xfrm>
            <a:off x="4425402" y="2360887"/>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7" name="Folded Corner 16">
            <a:extLst>
              <a:ext uri="{FF2B5EF4-FFF2-40B4-BE49-F238E27FC236}">
                <a16:creationId xmlns:a16="http://schemas.microsoft.com/office/drawing/2014/main" id="{0D8743B9-6827-AB29-DFD6-D55103B92138}"/>
              </a:ext>
            </a:extLst>
          </p:cNvPr>
          <p:cNvSpPr>
            <a:spLocks noChangeAspect="1"/>
          </p:cNvSpPr>
          <p:nvPr/>
        </p:nvSpPr>
        <p:spPr>
          <a:xfrm>
            <a:off x="3801971" y="2366722"/>
            <a:ext cx="374530" cy="374528"/>
          </a:xfrm>
          <a:prstGeom prst="foldedCorner">
            <a:avLst/>
          </a:prstGeom>
          <a:solidFill>
            <a:schemeClr val="bg1">
              <a:lumMod val="85000"/>
            </a:schemeClr>
          </a:solidFill>
          <a:ln w="25400">
            <a:solidFill>
              <a:schemeClr val="bg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grpSp>
        <p:nvGrpSpPr>
          <p:cNvPr id="19" name="Group 18">
            <a:extLst>
              <a:ext uri="{FF2B5EF4-FFF2-40B4-BE49-F238E27FC236}">
                <a16:creationId xmlns:a16="http://schemas.microsoft.com/office/drawing/2014/main" id="{1384BD9A-32DB-6A9B-67E1-8B9D2DE9F956}"/>
              </a:ext>
            </a:extLst>
          </p:cNvPr>
          <p:cNvGrpSpPr/>
          <p:nvPr/>
        </p:nvGrpSpPr>
        <p:grpSpPr>
          <a:xfrm>
            <a:off x="1195979" y="5019414"/>
            <a:ext cx="1334020" cy="996558"/>
            <a:chOff x="626366" y="3513346"/>
            <a:chExt cx="1334020" cy="996558"/>
          </a:xfrm>
        </p:grpSpPr>
        <p:pic>
          <p:nvPicPr>
            <p:cNvPr id="22" name="Picture 21" descr="Logo&#10;&#10;Description automatically generated">
              <a:extLst>
                <a:ext uri="{FF2B5EF4-FFF2-40B4-BE49-F238E27FC236}">
                  <a16:creationId xmlns:a16="http://schemas.microsoft.com/office/drawing/2014/main" id="{F582C51E-B86D-6DB4-78A7-C882290A3B2F}"/>
                </a:ext>
              </a:extLst>
            </p:cNvPr>
            <p:cNvPicPr>
              <a:picLocks noChangeAspect="1"/>
            </p:cNvPicPr>
            <p:nvPr/>
          </p:nvPicPr>
          <p:blipFill>
            <a:blip r:embed="rId3"/>
            <a:stretch>
              <a:fillRect/>
            </a:stretch>
          </p:blipFill>
          <p:spPr>
            <a:xfrm>
              <a:off x="887753" y="3513346"/>
              <a:ext cx="785939" cy="615494"/>
            </a:xfrm>
            <a:prstGeom prst="rect">
              <a:avLst/>
            </a:prstGeom>
          </p:spPr>
        </p:pic>
        <p:sp>
          <p:nvSpPr>
            <p:cNvPr id="23" name="TextBox 22">
              <a:extLst>
                <a:ext uri="{FF2B5EF4-FFF2-40B4-BE49-F238E27FC236}">
                  <a16:creationId xmlns:a16="http://schemas.microsoft.com/office/drawing/2014/main" id="{BA636B10-10C2-8F19-8882-6231A35882F7}"/>
                </a:ext>
              </a:extLst>
            </p:cNvPr>
            <p:cNvSpPr txBox="1"/>
            <p:nvPr/>
          </p:nvSpPr>
          <p:spPr>
            <a:xfrm>
              <a:off x="626366" y="4109794"/>
              <a:ext cx="1334020" cy="400110"/>
            </a:xfrm>
            <a:prstGeom prst="rect">
              <a:avLst/>
            </a:prstGeom>
            <a:noFill/>
          </p:spPr>
          <p:txBody>
            <a:bodyPr wrap="none" rtlCol="0">
              <a:spAutoFit/>
            </a:bodyPr>
            <a:lstStyle/>
            <a:p>
              <a:pPr algn="ctr"/>
              <a:r>
                <a:rPr lang="en-TW" sz="2000">
                  <a:latin typeface="Calibri" panose="020F0502020204030204" pitchFamily="34" charset="0"/>
                  <a:cs typeface="Calibri" panose="020F0502020204030204" pitchFamily="34" charset="0"/>
                </a:rPr>
                <a:t>JasperGo</a:t>
              </a:r>
              <a:r>
                <a:rPr lang="en-US" sz="2000" err="1">
                  <a:latin typeface="Calibri" panose="020F0502020204030204" pitchFamily="34" charset="0"/>
                  <a:cs typeface="Calibri" panose="020F0502020204030204" pitchFamily="34" charset="0"/>
                </a:rPr>
                <a:t>ld</a:t>
              </a:r>
              <a:endParaRPr lang="en-TW" sz="2000">
                <a:latin typeface="Calibri" panose="020F0502020204030204" pitchFamily="34" charset="0"/>
                <a:cs typeface="Calibri" panose="020F0502020204030204" pitchFamily="34" charset="0"/>
              </a:endParaRPr>
            </a:p>
          </p:txBody>
        </p:sp>
      </p:grpSp>
      <p:sp>
        <p:nvSpPr>
          <p:cNvPr id="20" name="Right Arrow 19">
            <a:extLst>
              <a:ext uri="{FF2B5EF4-FFF2-40B4-BE49-F238E27FC236}">
                <a16:creationId xmlns:a16="http://schemas.microsoft.com/office/drawing/2014/main" id="{A49525E1-83F5-26CB-94DC-06AB81BFBB63}"/>
              </a:ext>
            </a:extLst>
          </p:cNvPr>
          <p:cNvSpPr/>
          <p:nvPr/>
        </p:nvSpPr>
        <p:spPr>
          <a:xfrm rot="5400000">
            <a:off x="1137097" y="4508143"/>
            <a:ext cx="508704" cy="43499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21" name="Right Arrow 20">
            <a:extLst>
              <a:ext uri="{FF2B5EF4-FFF2-40B4-BE49-F238E27FC236}">
                <a16:creationId xmlns:a16="http://schemas.microsoft.com/office/drawing/2014/main" id="{712E9A74-A233-2118-2E06-2B17AA7806AE}"/>
              </a:ext>
            </a:extLst>
          </p:cNvPr>
          <p:cNvSpPr/>
          <p:nvPr/>
        </p:nvSpPr>
        <p:spPr>
          <a:xfrm rot="8772966">
            <a:off x="2211881" y="4219407"/>
            <a:ext cx="1761295" cy="44880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24" name="TextBox 23">
            <a:extLst>
              <a:ext uri="{FF2B5EF4-FFF2-40B4-BE49-F238E27FC236}">
                <a16:creationId xmlns:a16="http://schemas.microsoft.com/office/drawing/2014/main" id="{561E9643-1832-E294-AD85-A358F7D69287}"/>
              </a:ext>
            </a:extLst>
          </p:cNvPr>
          <p:cNvSpPr txBox="1"/>
          <p:nvPr/>
        </p:nvSpPr>
        <p:spPr>
          <a:xfrm>
            <a:off x="3739137" y="2782978"/>
            <a:ext cx="3989858" cy="646331"/>
          </a:xfrm>
          <a:prstGeom prst="rect">
            <a:avLst/>
          </a:prstGeom>
          <a:noFill/>
        </p:spPr>
        <p:txBody>
          <a:bodyPr wrap="square" rtlCol="0">
            <a:spAutoFit/>
          </a:bodyPr>
          <a:lstStyle/>
          <a:p>
            <a:pPr algn="ctr"/>
            <a:r>
              <a:rPr lang="en-US">
                <a:solidFill>
                  <a:schemeClr val="bg1">
                    <a:lumMod val="75000"/>
                  </a:schemeClr>
                </a:solidFill>
                <a:latin typeface="Calibri" panose="020F0502020204030204" pitchFamily="34" charset="0"/>
                <a:cs typeface="Calibri" panose="020F0502020204030204" pitchFamily="34" charset="0"/>
              </a:rPr>
              <a:t>Over-approximation of all </a:t>
            </a:r>
            <a:r>
              <a:rPr lang="el-GR">
                <a:solidFill>
                  <a:schemeClr val="bg1">
                    <a:lumMod val="75000"/>
                  </a:schemeClr>
                </a:solidFill>
                <a:latin typeface="Calibri" panose="020F0502020204030204" pitchFamily="34" charset="0"/>
                <a:cs typeface="Calibri" panose="020F0502020204030204" pitchFamily="34" charset="0"/>
              </a:rPr>
              <a:t>μ</a:t>
            </a:r>
            <a:r>
              <a:rPr lang="en-US">
                <a:solidFill>
                  <a:schemeClr val="bg1">
                    <a:lumMod val="75000"/>
                  </a:schemeClr>
                </a:solidFill>
                <a:latin typeface="Calibri" panose="020F0502020204030204" pitchFamily="34" charset="0"/>
                <a:cs typeface="Calibri" panose="020F0502020204030204" pitchFamily="34" charset="0"/>
              </a:rPr>
              <a:t>spec axioms </a:t>
            </a:r>
            <a:br>
              <a:rPr lang="en-US">
                <a:solidFill>
                  <a:schemeClr val="bg1">
                    <a:lumMod val="75000"/>
                  </a:schemeClr>
                </a:solidFill>
                <a:latin typeface="Calibri" panose="020F0502020204030204" pitchFamily="34" charset="0"/>
                <a:cs typeface="Calibri" panose="020F0502020204030204" pitchFamily="34" charset="0"/>
              </a:rPr>
            </a:br>
            <a:r>
              <a:rPr lang="en-US">
                <a:solidFill>
                  <a:schemeClr val="bg1">
                    <a:lumMod val="75000"/>
                  </a:schemeClr>
                </a:solidFill>
                <a:latin typeface="Calibri" panose="020F0502020204030204" pitchFamily="34" charset="0"/>
                <a:cs typeface="Calibri" panose="020F0502020204030204" pitchFamily="34" charset="0"/>
              </a:rPr>
              <a:t>(</a:t>
            </a:r>
            <a:r>
              <a:rPr lang="en-US" err="1">
                <a:solidFill>
                  <a:schemeClr val="bg1">
                    <a:lumMod val="75000"/>
                  </a:schemeClr>
                </a:solidFill>
                <a:latin typeface="Calibri" panose="020F0502020204030204" pitchFamily="34" charset="0"/>
                <a:cs typeface="Calibri" panose="020F0502020204030204" pitchFamily="34" charset="0"/>
              </a:rPr>
              <a:t>a.k.a</a:t>
            </a:r>
            <a:r>
              <a:rPr lang="en-US">
                <a:solidFill>
                  <a:schemeClr val="bg1">
                    <a:lumMod val="75000"/>
                  </a:schemeClr>
                </a:solidFill>
                <a:latin typeface="Calibri" panose="020F0502020204030204" pitchFamily="34" charset="0"/>
                <a:cs typeface="Calibri" panose="020F0502020204030204" pitchFamily="34" charset="0"/>
              </a:rPr>
              <a:t> ordering of state updates) </a:t>
            </a:r>
            <a:endParaRPr lang="en-TW">
              <a:solidFill>
                <a:schemeClr val="bg1">
                  <a:lumMod val="75000"/>
                </a:schemeClr>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F631A072-5A9F-9234-90E8-BA350A766778}"/>
              </a:ext>
            </a:extLst>
          </p:cNvPr>
          <p:cNvSpPr txBox="1"/>
          <p:nvPr/>
        </p:nvSpPr>
        <p:spPr>
          <a:xfrm>
            <a:off x="3839302" y="3572519"/>
            <a:ext cx="2823214" cy="646331"/>
          </a:xfrm>
          <a:prstGeom prst="rect">
            <a:avLst/>
          </a:prstGeom>
          <a:noFill/>
        </p:spPr>
        <p:txBody>
          <a:bodyPr wrap="square" rtlCol="0">
            <a:spAutoFit/>
          </a:bodyPr>
          <a:lstStyle/>
          <a:p>
            <a:r>
              <a:rPr lang="en-TW" dirty="0">
                <a:latin typeface="Calibri" panose="020F0502020204030204" pitchFamily="34" charset="0"/>
                <a:cs typeface="Calibri" panose="020F0502020204030204" pitchFamily="34" charset="0"/>
              </a:rPr>
              <a:t>Embedded in SystemVerilog Assertion (SVA)</a:t>
            </a:r>
          </a:p>
        </p:txBody>
      </p:sp>
      <p:grpSp>
        <p:nvGrpSpPr>
          <p:cNvPr id="29" name="Group 28">
            <a:extLst>
              <a:ext uri="{FF2B5EF4-FFF2-40B4-BE49-F238E27FC236}">
                <a16:creationId xmlns:a16="http://schemas.microsoft.com/office/drawing/2014/main" id="{C633A121-E932-F580-10D5-20577FE1508F}"/>
              </a:ext>
            </a:extLst>
          </p:cNvPr>
          <p:cNvGrpSpPr>
            <a:grpSpLocks noChangeAspect="1"/>
          </p:cNvGrpSpPr>
          <p:nvPr/>
        </p:nvGrpSpPr>
        <p:grpSpPr>
          <a:xfrm>
            <a:off x="555613" y="1398973"/>
            <a:ext cx="2531421" cy="503993"/>
            <a:chOff x="3405914" y="4180247"/>
            <a:chExt cx="1545880" cy="307777"/>
          </a:xfrm>
        </p:grpSpPr>
        <p:sp>
          <p:nvSpPr>
            <p:cNvPr id="30" name="Rounded Rectangle 29">
              <a:extLst>
                <a:ext uri="{FF2B5EF4-FFF2-40B4-BE49-F238E27FC236}">
                  <a16:creationId xmlns:a16="http://schemas.microsoft.com/office/drawing/2014/main" id="{AF464410-1C81-40F8-D81F-01532D6E8725}"/>
                </a:ext>
              </a:extLst>
            </p:cNvPr>
            <p:cNvSpPr/>
            <p:nvPr/>
          </p:nvSpPr>
          <p:spPr>
            <a:xfrm>
              <a:off x="3741166" y="4196577"/>
              <a:ext cx="1210628" cy="291447"/>
            </a:xfrm>
            <a:prstGeom prst="roundRect">
              <a:avLst/>
            </a:prstGeom>
            <a:ln w="19050">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altLang="zh-TW" sz="2000">
                  <a:solidFill>
                    <a:schemeClr val="bg1">
                      <a:lumMod val="75000"/>
                    </a:schemeClr>
                  </a:solidFill>
                  <a:latin typeface="Calibri" panose="020F0502020204030204" pitchFamily="34" charset="0"/>
                  <a:cs typeface="Calibri" panose="020F0502020204030204" pitchFamily="34" charset="0"/>
                </a:rPr>
                <a:t>User annotation</a:t>
              </a:r>
              <a:endParaRPr lang="en-TW" sz="2000">
                <a:solidFill>
                  <a:schemeClr val="bg1">
                    <a:lumMod val="75000"/>
                  </a:schemeClr>
                </a:solidFill>
                <a:latin typeface="Calibri" panose="020F0502020204030204" pitchFamily="34" charset="0"/>
                <a:cs typeface="Calibri" panose="020F0502020204030204" pitchFamily="34" charset="0"/>
              </a:endParaRPr>
            </a:p>
          </p:txBody>
        </p:sp>
        <p:pic>
          <p:nvPicPr>
            <p:cNvPr id="31" name="Graphic 30" descr="Document with solid fill">
              <a:extLst>
                <a:ext uri="{FF2B5EF4-FFF2-40B4-BE49-F238E27FC236}">
                  <a16:creationId xmlns:a16="http://schemas.microsoft.com/office/drawing/2014/main" id="{1B1AA32B-45A7-13AD-2906-B8770FFF64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05914" y="4180247"/>
              <a:ext cx="304924" cy="304924"/>
            </a:xfrm>
            <a:prstGeom prst="rect">
              <a:avLst/>
            </a:prstGeom>
          </p:spPr>
        </p:pic>
      </p:grpSp>
      <p:sp>
        <p:nvSpPr>
          <p:cNvPr id="32" name="TextBox 31">
            <a:extLst>
              <a:ext uri="{FF2B5EF4-FFF2-40B4-BE49-F238E27FC236}">
                <a16:creationId xmlns:a16="http://schemas.microsoft.com/office/drawing/2014/main" id="{EFB23D74-CFB7-FC20-5599-1DA0F288B356}"/>
              </a:ext>
            </a:extLst>
          </p:cNvPr>
          <p:cNvSpPr txBox="1"/>
          <p:nvPr/>
        </p:nvSpPr>
        <p:spPr>
          <a:xfrm>
            <a:off x="1642148" y="1761050"/>
            <a:ext cx="338554" cy="461665"/>
          </a:xfrm>
          <a:prstGeom prst="rect">
            <a:avLst/>
          </a:prstGeom>
          <a:noFill/>
        </p:spPr>
        <p:txBody>
          <a:bodyPr wrap="none" rtlCol="0">
            <a:spAutoFit/>
          </a:bodyPr>
          <a:lstStyle/>
          <a:p>
            <a:r>
              <a:rPr lang="en-TW" sz="2400">
                <a:solidFill>
                  <a:schemeClr val="bg1">
                    <a:lumMod val="75000"/>
                  </a:schemeClr>
                </a:solidFill>
              </a:rPr>
              <a:t>+</a:t>
            </a:r>
          </a:p>
        </p:txBody>
      </p:sp>
      <p:sp>
        <p:nvSpPr>
          <p:cNvPr id="34" name="Rectangle 33">
            <a:extLst>
              <a:ext uri="{FF2B5EF4-FFF2-40B4-BE49-F238E27FC236}">
                <a16:creationId xmlns:a16="http://schemas.microsoft.com/office/drawing/2014/main" id="{04FDEAFA-521C-B242-DAFA-0AEC37FEDBCA}"/>
              </a:ext>
            </a:extLst>
          </p:cNvPr>
          <p:cNvSpPr/>
          <p:nvPr/>
        </p:nvSpPr>
        <p:spPr>
          <a:xfrm>
            <a:off x="691714" y="2255082"/>
            <a:ext cx="499322" cy="1097236"/>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35" name="Rectangle 34">
            <a:extLst>
              <a:ext uri="{FF2B5EF4-FFF2-40B4-BE49-F238E27FC236}">
                <a16:creationId xmlns:a16="http://schemas.microsoft.com/office/drawing/2014/main" id="{44B154CC-9EC9-597A-2D50-B9E4509D08A2}"/>
              </a:ext>
            </a:extLst>
          </p:cNvPr>
          <p:cNvSpPr/>
          <p:nvPr/>
        </p:nvSpPr>
        <p:spPr>
          <a:xfrm>
            <a:off x="323337" y="2282570"/>
            <a:ext cx="546856" cy="27482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IF</a:t>
            </a:r>
          </a:p>
        </p:txBody>
      </p:sp>
      <p:sp>
        <p:nvSpPr>
          <p:cNvPr id="36" name="Rectangle 35">
            <a:extLst>
              <a:ext uri="{FF2B5EF4-FFF2-40B4-BE49-F238E27FC236}">
                <a16:creationId xmlns:a16="http://schemas.microsoft.com/office/drawing/2014/main" id="{61C6FE00-97F6-9415-FC33-0388A9A52D39}"/>
              </a:ext>
            </a:extLst>
          </p:cNvPr>
          <p:cNvSpPr/>
          <p:nvPr/>
        </p:nvSpPr>
        <p:spPr>
          <a:xfrm>
            <a:off x="818799" y="3436979"/>
            <a:ext cx="1928179" cy="280046"/>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arbiter</a:t>
            </a:r>
          </a:p>
        </p:txBody>
      </p:sp>
      <p:sp>
        <p:nvSpPr>
          <p:cNvPr id="37" name="Rounded Rectangle 36">
            <a:extLst>
              <a:ext uri="{FF2B5EF4-FFF2-40B4-BE49-F238E27FC236}">
                <a16:creationId xmlns:a16="http://schemas.microsoft.com/office/drawing/2014/main" id="{74E3744F-B3AD-44E6-990C-6FA30A146FA1}"/>
              </a:ext>
            </a:extLst>
          </p:cNvPr>
          <p:cNvSpPr/>
          <p:nvPr/>
        </p:nvSpPr>
        <p:spPr>
          <a:xfrm>
            <a:off x="1318515" y="3780780"/>
            <a:ext cx="928746" cy="280046"/>
          </a:xfrm>
          <a:prstGeom prst="roundRect">
            <a:avLst>
              <a:gd name="adj" fmla="val 0"/>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mem</a:t>
            </a:r>
          </a:p>
        </p:txBody>
      </p:sp>
      <p:cxnSp>
        <p:nvCxnSpPr>
          <p:cNvPr id="38" name="Straight Connector 37">
            <a:extLst>
              <a:ext uri="{FF2B5EF4-FFF2-40B4-BE49-F238E27FC236}">
                <a16:creationId xmlns:a16="http://schemas.microsoft.com/office/drawing/2014/main" id="{72972FAB-8732-EA82-119A-3CD1CA2E1681}"/>
              </a:ext>
            </a:extLst>
          </p:cNvPr>
          <p:cNvCxnSpPr>
            <a:cxnSpLocks/>
          </p:cNvCxnSpPr>
          <p:nvPr/>
        </p:nvCxnSpPr>
        <p:spPr>
          <a:xfrm>
            <a:off x="1505147" y="3351651"/>
            <a:ext cx="0" cy="85328"/>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90D0665-A69B-EF7D-883A-9BC4D096CAF7}"/>
              </a:ext>
            </a:extLst>
          </p:cNvPr>
          <p:cNvCxnSpPr>
            <a:cxnSpLocks/>
          </p:cNvCxnSpPr>
          <p:nvPr/>
        </p:nvCxnSpPr>
        <p:spPr>
          <a:xfrm>
            <a:off x="941375" y="3352318"/>
            <a:ext cx="0" cy="92282"/>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52EFC6-C6D5-F231-E5E4-9BEB574EFB8F}"/>
              </a:ext>
            </a:extLst>
          </p:cNvPr>
          <p:cNvCxnSpPr>
            <a:cxnSpLocks/>
            <a:endCxn id="37" idx="0"/>
          </p:cNvCxnSpPr>
          <p:nvPr/>
        </p:nvCxnSpPr>
        <p:spPr>
          <a:xfrm flipH="1">
            <a:off x="1782888" y="3717025"/>
            <a:ext cx="1" cy="63755"/>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26AFDFD-8619-CBFE-2661-5934267B3C36}"/>
              </a:ext>
            </a:extLst>
          </p:cNvPr>
          <p:cNvSpPr/>
          <p:nvPr/>
        </p:nvSpPr>
        <p:spPr>
          <a:xfrm>
            <a:off x="323337" y="2651069"/>
            <a:ext cx="546856" cy="27482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ID</a:t>
            </a:r>
          </a:p>
        </p:txBody>
      </p:sp>
      <p:cxnSp>
        <p:nvCxnSpPr>
          <p:cNvPr id="42" name="Straight Connector 41">
            <a:extLst>
              <a:ext uri="{FF2B5EF4-FFF2-40B4-BE49-F238E27FC236}">
                <a16:creationId xmlns:a16="http://schemas.microsoft.com/office/drawing/2014/main" id="{5DD894EE-D44B-B579-F56F-29CC3FD69975}"/>
              </a:ext>
            </a:extLst>
          </p:cNvPr>
          <p:cNvCxnSpPr>
            <a:cxnSpLocks/>
            <a:stCxn id="35" idx="2"/>
            <a:endCxn id="41" idx="0"/>
          </p:cNvCxnSpPr>
          <p:nvPr/>
        </p:nvCxnSpPr>
        <p:spPr>
          <a:xfrm>
            <a:off x="596765" y="2557398"/>
            <a:ext cx="0" cy="93671"/>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46930F8-68F0-FA0F-9667-CD09FCA605AD}"/>
              </a:ext>
            </a:extLst>
          </p:cNvPr>
          <p:cNvSpPr/>
          <p:nvPr/>
        </p:nvSpPr>
        <p:spPr>
          <a:xfrm>
            <a:off x="324173" y="3007857"/>
            <a:ext cx="553209" cy="27482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ISSUE</a:t>
            </a:r>
          </a:p>
        </p:txBody>
      </p:sp>
      <p:cxnSp>
        <p:nvCxnSpPr>
          <p:cNvPr id="44" name="Straight Connector 43">
            <a:extLst>
              <a:ext uri="{FF2B5EF4-FFF2-40B4-BE49-F238E27FC236}">
                <a16:creationId xmlns:a16="http://schemas.microsoft.com/office/drawing/2014/main" id="{FD819970-3B7B-C362-20ED-7086A1D36FCF}"/>
              </a:ext>
            </a:extLst>
          </p:cNvPr>
          <p:cNvCxnSpPr>
            <a:cxnSpLocks/>
            <a:stCxn id="41" idx="2"/>
            <a:endCxn id="43" idx="0"/>
          </p:cNvCxnSpPr>
          <p:nvPr/>
        </p:nvCxnSpPr>
        <p:spPr>
          <a:xfrm>
            <a:off x="596765" y="2925897"/>
            <a:ext cx="4013" cy="8196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3C17202-69AE-8FF1-097F-66ACC705D08E}"/>
              </a:ext>
            </a:extLst>
          </p:cNvPr>
          <p:cNvSpPr/>
          <p:nvPr/>
        </p:nvSpPr>
        <p:spPr>
          <a:xfrm>
            <a:off x="1255486" y="2254415"/>
            <a:ext cx="499322" cy="1097236"/>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46" name="Rectangle 45">
            <a:extLst>
              <a:ext uri="{FF2B5EF4-FFF2-40B4-BE49-F238E27FC236}">
                <a16:creationId xmlns:a16="http://schemas.microsoft.com/office/drawing/2014/main" id="{7C38783C-906C-68F9-DAEA-4862F8AF4B04}"/>
              </a:ext>
            </a:extLst>
          </p:cNvPr>
          <p:cNvSpPr/>
          <p:nvPr/>
        </p:nvSpPr>
        <p:spPr>
          <a:xfrm>
            <a:off x="1344509" y="2325899"/>
            <a:ext cx="328085" cy="27482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47" name="Rectangle 46">
            <a:extLst>
              <a:ext uri="{FF2B5EF4-FFF2-40B4-BE49-F238E27FC236}">
                <a16:creationId xmlns:a16="http://schemas.microsoft.com/office/drawing/2014/main" id="{0325311E-289C-4CBB-28F9-1F2149EEC394}"/>
              </a:ext>
            </a:extLst>
          </p:cNvPr>
          <p:cNvSpPr/>
          <p:nvPr/>
        </p:nvSpPr>
        <p:spPr>
          <a:xfrm>
            <a:off x="1344509" y="2665619"/>
            <a:ext cx="328085" cy="27482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48" name="Straight Connector 47">
            <a:extLst>
              <a:ext uri="{FF2B5EF4-FFF2-40B4-BE49-F238E27FC236}">
                <a16:creationId xmlns:a16="http://schemas.microsoft.com/office/drawing/2014/main" id="{EC0175E6-E255-C147-49DB-CE7F464D77BF}"/>
              </a:ext>
            </a:extLst>
          </p:cNvPr>
          <p:cNvCxnSpPr>
            <a:cxnSpLocks/>
          </p:cNvCxnSpPr>
          <p:nvPr/>
        </p:nvCxnSpPr>
        <p:spPr>
          <a:xfrm>
            <a:off x="1508552" y="2600727"/>
            <a:ext cx="0" cy="6489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2ED6855-F5BF-0911-651A-61D9A7CC6A24}"/>
              </a:ext>
            </a:extLst>
          </p:cNvPr>
          <p:cNvSpPr/>
          <p:nvPr/>
        </p:nvSpPr>
        <p:spPr>
          <a:xfrm>
            <a:off x="1344509" y="3007857"/>
            <a:ext cx="328085" cy="27482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50" name="Straight Connector 49">
            <a:extLst>
              <a:ext uri="{FF2B5EF4-FFF2-40B4-BE49-F238E27FC236}">
                <a16:creationId xmlns:a16="http://schemas.microsoft.com/office/drawing/2014/main" id="{0394576F-2780-BADC-2707-B1BD6857C145}"/>
              </a:ext>
            </a:extLst>
          </p:cNvPr>
          <p:cNvCxnSpPr>
            <a:cxnSpLocks/>
          </p:cNvCxnSpPr>
          <p:nvPr/>
        </p:nvCxnSpPr>
        <p:spPr>
          <a:xfrm>
            <a:off x="1508552" y="2940447"/>
            <a:ext cx="0" cy="67410"/>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C7185E9-B8A5-377C-1E24-A8AA6115B4D4}"/>
              </a:ext>
            </a:extLst>
          </p:cNvPr>
          <p:cNvCxnSpPr>
            <a:cxnSpLocks/>
          </p:cNvCxnSpPr>
          <p:nvPr/>
        </p:nvCxnSpPr>
        <p:spPr>
          <a:xfrm>
            <a:off x="2066238" y="3351651"/>
            <a:ext cx="0" cy="92949"/>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09C74CD2-BDD3-BE77-35A8-4E641B59662F}"/>
              </a:ext>
            </a:extLst>
          </p:cNvPr>
          <p:cNvSpPr/>
          <p:nvPr/>
        </p:nvSpPr>
        <p:spPr>
          <a:xfrm>
            <a:off x="1816577" y="2254415"/>
            <a:ext cx="499322" cy="1097236"/>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53" name="Rectangle 52">
            <a:extLst>
              <a:ext uri="{FF2B5EF4-FFF2-40B4-BE49-F238E27FC236}">
                <a16:creationId xmlns:a16="http://schemas.microsoft.com/office/drawing/2014/main" id="{99DCBA20-A533-7C50-AACF-562B52619B22}"/>
              </a:ext>
            </a:extLst>
          </p:cNvPr>
          <p:cNvSpPr/>
          <p:nvPr/>
        </p:nvSpPr>
        <p:spPr>
          <a:xfrm>
            <a:off x="1905600" y="2325899"/>
            <a:ext cx="328085" cy="27482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54" name="Rectangle 53">
            <a:extLst>
              <a:ext uri="{FF2B5EF4-FFF2-40B4-BE49-F238E27FC236}">
                <a16:creationId xmlns:a16="http://schemas.microsoft.com/office/drawing/2014/main" id="{56D77E56-32EC-C8E1-F10C-3817B53FC77B}"/>
              </a:ext>
            </a:extLst>
          </p:cNvPr>
          <p:cNvSpPr/>
          <p:nvPr/>
        </p:nvSpPr>
        <p:spPr>
          <a:xfrm>
            <a:off x="1905600" y="2665619"/>
            <a:ext cx="328085" cy="27482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55" name="Straight Connector 54">
            <a:extLst>
              <a:ext uri="{FF2B5EF4-FFF2-40B4-BE49-F238E27FC236}">
                <a16:creationId xmlns:a16="http://schemas.microsoft.com/office/drawing/2014/main" id="{D0B3531D-8686-838B-D5B1-D4AE044B45CC}"/>
              </a:ext>
            </a:extLst>
          </p:cNvPr>
          <p:cNvCxnSpPr>
            <a:cxnSpLocks/>
          </p:cNvCxnSpPr>
          <p:nvPr/>
        </p:nvCxnSpPr>
        <p:spPr>
          <a:xfrm>
            <a:off x="2069643" y="2600727"/>
            <a:ext cx="0" cy="6489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FE96F78F-1D0A-8A90-AB0E-82A10D10EE3E}"/>
              </a:ext>
            </a:extLst>
          </p:cNvPr>
          <p:cNvSpPr/>
          <p:nvPr/>
        </p:nvSpPr>
        <p:spPr>
          <a:xfrm>
            <a:off x="1905600" y="3007857"/>
            <a:ext cx="328085" cy="27482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57" name="Straight Connector 56">
            <a:extLst>
              <a:ext uri="{FF2B5EF4-FFF2-40B4-BE49-F238E27FC236}">
                <a16:creationId xmlns:a16="http://schemas.microsoft.com/office/drawing/2014/main" id="{61D2BC21-F902-659C-229F-AC8243F03030}"/>
              </a:ext>
            </a:extLst>
          </p:cNvPr>
          <p:cNvCxnSpPr>
            <a:cxnSpLocks/>
          </p:cNvCxnSpPr>
          <p:nvPr/>
        </p:nvCxnSpPr>
        <p:spPr>
          <a:xfrm>
            <a:off x="2069643" y="2940447"/>
            <a:ext cx="0" cy="67410"/>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7CB4B7B-E08A-7480-F305-DC383862E639}"/>
              </a:ext>
            </a:extLst>
          </p:cNvPr>
          <p:cNvCxnSpPr>
            <a:cxnSpLocks/>
          </p:cNvCxnSpPr>
          <p:nvPr/>
        </p:nvCxnSpPr>
        <p:spPr>
          <a:xfrm>
            <a:off x="2633369" y="3351651"/>
            <a:ext cx="0" cy="92949"/>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6489B5B-A130-47C6-99B0-D991AD515640}"/>
              </a:ext>
            </a:extLst>
          </p:cNvPr>
          <p:cNvSpPr/>
          <p:nvPr/>
        </p:nvSpPr>
        <p:spPr>
          <a:xfrm>
            <a:off x="2383708" y="2254415"/>
            <a:ext cx="499322" cy="1097236"/>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75000"/>
                </a:schemeClr>
              </a:solidFill>
              <a:latin typeface="Consolas" panose="020B0609020204030204" pitchFamily="49" charset="0"/>
              <a:cs typeface="Consolas" panose="020B0609020204030204" pitchFamily="49" charset="0"/>
            </a:endParaRPr>
          </a:p>
        </p:txBody>
      </p:sp>
      <p:sp>
        <p:nvSpPr>
          <p:cNvPr id="60" name="Rectangle 59">
            <a:extLst>
              <a:ext uri="{FF2B5EF4-FFF2-40B4-BE49-F238E27FC236}">
                <a16:creationId xmlns:a16="http://schemas.microsoft.com/office/drawing/2014/main" id="{CFDCF6C3-B992-47C1-7B21-795D1F8D54EF}"/>
              </a:ext>
            </a:extLst>
          </p:cNvPr>
          <p:cNvSpPr/>
          <p:nvPr/>
        </p:nvSpPr>
        <p:spPr>
          <a:xfrm>
            <a:off x="2472731" y="2325899"/>
            <a:ext cx="328085" cy="27482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IF</a:t>
            </a:r>
          </a:p>
        </p:txBody>
      </p:sp>
      <p:sp>
        <p:nvSpPr>
          <p:cNvPr id="61" name="Rectangle 60">
            <a:extLst>
              <a:ext uri="{FF2B5EF4-FFF2-40B4-BE49-F238E27FC236}">
                <a16:creationId xmlns:a16="http://schemas.microsoft.com/office/drawing/2014/main" id="{5895A17C-5EB8-B277-D866-955DB2A91C5C}"/>
              </a:ext>
            </a:extLst>
          </p:cNvPr>
          <p:cNvSpPr/>
          <p:nvPr/>
        </p:nvSpPr>
        <p:spPr>
          <a:xfrm>
            <a:off x="2472731" y="2665619"/>
            <a:ext cx="328085" cy="27482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DX</a:t>
            </a:r>
          </a:p>
        </p:txBody>
      </p:sp>
      <p:cxnSp>
        <p:nvCxnSpPr>
          <p:cNvPr id="62" name="Straight Connector 61">
            <a:extLst>
              <a:ext uri="{FF2B5EF4-FFF2-40B4-BE49-F238E27FC236}">
                <a16:creationId xmlns:a16="http://schemas.microsoft.com/office/drawing/2014/main" id="{106CFFFE-B1AD-1E8E-9C0F-7D87F96D00C3}"/>
              </a:ext>
            </a:extLst>
          </p:cNvPr>
          <p:cNvCxnSpPr>
            <a:cxnSpLocks/>
          </p:cNvCxnSpPr>
          <p:nvPr/>
        </p:nvCxnSpPr>
        <p:spPr>
          <a:xfrm>
            <a:off x="2636774" y="2600727"/>
            <a:ext cx="0" cy="64893"/>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2E2E7F4C-EF46-CB46-EA17-7124CC1E0913}"/>
              </a:ext>
            </a:extLst>
          </p:cNvPr>
          <p:cNvSpPr/>
          <p:nvPr/>
        </p:nvSpPr>
        <p:spPr>
          <a:xfrm>
            <a:off x="2472731" y="3007857"/>
            <a:ext cx="328085" cy="274828"/>
          </a:xfrm>
          <a:prstGeom prst="rect">
            <a:avLst/>
          </a:prstGeom>
          <a:solidFill>
            <a:schemeClr val="bg1"/>
          </a:solidFill>
          <a:ln w="19050">
            <a:solidFill>
              <a:schemeClr val="bg1">
                <a:lumMod val="75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75000"/>
                  </a:schemeClr>
                </a:solidFill>
                <a:latin typeface="Consolas" panose="020B0609020204030204" pitchFamily="49" charset="0"/>
                <a:cs typeface="Consolas" panose="020B0609020204030204" pitchFamily="49" charset="0"/>
              </a:rPr>
              <a:t>WB</a:t>
            </a:r>
          </a:p>
        </p:txBody>
      </p:sp>
      <p:cxnSp>
        <p:nvCxnSpPr>
          <p:cNvPr id="64" name="Straight Connector 63">
            <a:extLst>
              <a:ext uri="{FF2B5EF4-FFF2-40B4-BE49-F238E27FC236}">
                <a16:creationId xmlns:a16="http://schemas.microsoft.com/office/drawing/2014/main" id="{497F3579-9990-1E9A-22B7-4E9979FCB24F}"/>
              </a:ext>
            </a:extLst>
          </p:cNvPr>
          <p:cNvCxnSpPr>
            <a:cxnSpLocks/>
          </p:cNvCxnSpPr>
          <p:nvPr/>
        </p:nvCxnSpPr>
        <p:spPr>
          <a:xfrm>
            <a:off x="2636774" y="2940447"/>
            <a:ext cx="0" cy="67410"/>
          </a:xfrm>
          <a:prstGeom prst="line">
            <a:avLst/>
          </a:prstGeom>
          <a:solidFill>
            <a:schemeClr val="bg1"/>
          </a:solid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58D1BAEA-F825-E0B0-1870-EBEF823CFDF2}"/>
              </a:ext>
            </a:extLst>
          </p:cNvPr>
          <p:cNvSpPr txBox="1"/>
          <p:nvPr/>
        </p:nvSpPr>
        <p:spPr>
          <a:xfrm>
            <a:off x="441104" y="4047103"/>
            <a:ext cx="2740642" cy="400110"/>
          </a:xfrm>
          <a:prstGeom prst="rect">
            <a:avLst/>
          </a:prstGeom>
          <a:noFill/>
        </p:spPr>
        <p:txBody>
          <a:bodyPr wrap="square" rtlCol="0">
            <a:spAutoFit/>
          </a:bodyPr>
          <a:lstStyle/>
          <a:p>
            <a:pPr algn="ctr"/>
            <a:r>
              <a:rPr lang="en-US" sz="2000">
                <a:latin typeface="Calibri" panose="020F0502020204030204" pitchFamily="34" charset="0"/>
                <a:cs typeface="Calibri" panose="020F0502020204030204" pitchFamily="34" charset="0"/>
              </a:rPr>
              <a:t>RTL design</a:t>
            </a:r>
            <a:endParaRPr lang="en-TW" sz="2000">
              <a:latin typeface="Calibri" panose="020F0502020204030204" pitchFamily="34" charset="0"/>
              <a:cs typeface="Calibri" panose="020F0502020204030204" pitchFamily="34" charset="0"/>
            </a:endParaRPr>
          </a:p>
        </p:txBody>
      </p:sp>
      <p:sp>
        <p:nvSpPr>
          <p:cNvPr id="67" name="Right Arrow 66">
            <a:extLst>
              <a:ext uri="{FF2B5EF4-FFF2-40B4-BE49-F238E27FC236}">
                <a16:creationId xmlns:a16="http://schemas.microsoft.com/office/drawing/2014/main" id="{48E6B25B-B099-AFBB-A464-1053C5930C1A}"/>
              </a:ext>
            </a:extLst>
          </p:cNvPr>
          <p:cNvSpPr>
            <a:spLocks noChangeAspect="1"/>
          </p:cNvSpPr>
          <p:nvPr/>
        </p:nvSpPr>
        <p:spPr>
          <a:xfrm>
            <a:off x="3058924" y="2776924"/>
            <a:ext cx="743047" cy="55974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86" name="Right Arrow 85">
            <a:extLst>
              <a:ext uri="{FF2B5EF4-FFF2-40B4-BE49-F238E27FC236}">
                <a16:creationId xmlns:a16="http://schemas.microsoft.com/office/drawing/2014/main" id="{18F202B1-5721-951A-4BEA-837D089093B7}"/>
              </a:ext>
            </a:extLst>
          </p:cNvPr>
          <p:cNvSpPr>
            <a:spLocks noChangeAspect="1"/>
          </p:cNvSpPr>
          <p:nvPr/>
        </p:nvSpPr>
        <p:spPr>
          <a:xfrm>
            <a:off x="2545367" y="5184236"/>
            <a:ext cx="576258" cy="44976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solidFill>
                <a:schemeClr val="bg1">
                  <a:lumMod val="75000"/>
                </a:schemeClr>
              </a:solidFill>
            </a:endParaRPr>
          </a:p>
        </p:txBody>
      </p:sp>
      <p:sp>
        <p:nvSpPr>
          <p:cNvPr id="147" name="Folded Corner 146">
            <a:extLst>
              <a:ext uri="{FF2B5EF4-FFF2-40B4-BE49-F238E27FC236}">
                <a16:creationId xmlns:a16="http://schemas.microsoft.com/office/drawing/2014/main" id="{C918DD31-BE71-9943-D7BF-E43904A4F317}"/>
              </a:ext>
            </a:extLst>
          </p:cNvPr>
          <p:cNvSpPr>
            <a:spLocks noChangeAspect="1"/>
          </p:cNvSpPr>
          <p:nvPr/>
        </p:nvSpPr>
        <p:spPr>
          <a:xfrm>
            <a:off x="6554087"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___</a:t>
            </a:r>
          </a:p>
          <a:p>
            <a:pPr algn="ctr">
              <a:lnSpc>
                <a:spcPts val="920"/>
              </a:lnSpc>
            </a:pPr>
            <a:r>
              <a:rPr lang="en-TW" sz="1200" b="1">
                <a:latin typeface="Calibri" panose="020F0502020204030204" pitchFamily="34" charset="0"/>
                <a:cs typeface="Calibri" panose="020F0502020204030204" pitchFamily="34" charset="0"/>
              </a:rPr>
              <a:t>__</a:t>
            </a:r>
          </a:p>
        </p:txBody>
      </p:sp>
      <p:sp>
        <p:nvSpPr>
          <p:cNvPr id="150" name="Folded Corner 149">
            <a:extLst>
              <a:ext uri="{FF2B5EF4-FFF2-40B4-BE49-F238E27FC236}">
                <a16:creationId xmlns:a16="http://schemas.microsoft.com/office/drawing/2014/main" id="{557B968C-80A4-6B20-CC3B-3E2D4C9E690E}"/>
              </a:ext>
            </a:extLst>
          </p:cNvPr>
          <p:cNvSpPr>
            <a:spLocks noChangeAspect="1"/>
          </p:cNvSpPr>
          <p:nvPr/>
        </p:nvSpPr>
        <p:spPr>
          <a:xfrm>
            <a:off x="5921728"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3" name="Folded Corner 152">
            <a:extLst>
              <a:ext uri="{FF2B5EF4-FFF2-40B4-BE49-F238E27FC236}">
                <a16:creationId xmlns:a16="http://schemas.microsoft.com/office/drawing/2014/main" id="{1B76D1CA-707A-8D50-EA60-89D5BD1CCF3B}"/>
              </a:ext>
            </a:extLst>
          </p:cNvPr>
          <p:cNvSpPr>
            <a:spLocks noChangeAspect="1"/>
          </p:cNvSpPr>
          <p:nvPr/>
        </p:nvSpPr>
        <p:spPr>
          <a:xfrm>
            <a:off x="5292426"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4" name="Rectangle 153">
            <a:extLst>
              <a:ext uri="{FF2B5EF4-FFF2-40B4-BE49-F238E27FC236}">
                <a16:creationId xmlns:a16="http://schemas.microsoft.com/office/drawing/2014/main" id="{78CFFE12-C803-42E4-52AD-39EB9484B556}"/>
              </a:ext>
            </a:extLst>
          </p:cNvPr>
          <p:cNvSpPr/>
          <p:nvPr/>
        </p:nvSpPr>
        <p:spPr>
          <a:xfrm>
            <a:off x="5389374" y="4910149"/>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156" name="Folded Corner 155">
            <a:extLst>
              <a:ext uri="{FF2B5EF4-FFF2-40B4-BE49-F238E27FC236}">
                <a16:creationId xmlns:a16="http://schemas.microsoft.com/office/drawing/2014/main" id="{8FC5668D-1387-DC4A-CB04-6AC0E1A7F8DB}"/>
              </a:ext>
            </a:extLst>
          </p:cNvPr>
          <p:cNvSpPr>
            <a:spLocks noChangeAspect="1"/>
          </p:cNvSpPr>
          <p:nvPr/>
        </p:nvSpPr>
        <p:spPr>
          <a:xfrm>
            <a:off x="3399444"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57" name="Rectangle 156">
            <a:extLst>
              <a:ext uri="{FF2B5EF4-FFF2-40B4-BE49-F238E27FC236}">
                <a16:creationId xmlns:a16="http://schemas.microsoft.com/office/drawing/2014/main" id="{F1ECCAA9-4922-5EBB-3EFA-57FB135528A3}"/>
              </a:ext>
            </a:extLst>
          </p:cNvPr>
          <p:cNvSpPr/>
          <p:nvPr/>
        </p:nvSpPr>
        <p:spPr>
          <a:xfrm>
            <a:off x="3491808" y="4910149"/>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sp>
        <p:nvSpPr>
          <p:cNvPr id="159" name="Folded Corner 158">
            <a:extLst>
              <a:ext uri="{FF2B5EF4-FFF2-40B4-BE49-F238E27FC236}">
                <a16:creationId xmlns:a16="http://schemas.microsoft.com/office/drawing/2014/main" id="{465AD639-A2CF-926D-37D1-1D77264E1FB0}"/>
              </a:ext>
            </a:extLst>
          </p:cNvPr>
          <p:cNvSpPr>
            <a:spLocks noChangeAspect="1"/>
          </p:cNvSpPr>
          <p:nvPr/>
        </p:nvSpPr>
        <p:spPr>
          <a:xfrm>
            <a:off x="4656997"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0" name="Rectangle 159">
            <a:extLst>
              <a:ext uri="{FF2B5EF4-FFF2-40B4-BE49-F238E27FC236}">
                <a16:creationId xmlns:a16="http://schemas.microsoft.com/office/drawing/2014/main" id="{2B73429D-6F69-765A-DF9B-CDAA22BEA57A}"/>
              </a:ext>
            </a:extLst>
          </p:cNvPr>
          <p:cNvSpPr/>
          <p:nvPr/>
        </p:nvSpPr>
        <p:spPr>
          <a:xfrm>
            <a:off x="4767866" y="5054149"/>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sp>
        <p:nvSpPr>
          <p:cNvPr id="162" name="Folded Corner 161">
            <a:extLst>
              <a:ext uri="{FF2B5EF4-FFF2-40B4-BE49-F238E27FC236}">
                <a16:creationId xmlns:a16="http://schemas.microsoft.com/office/drawing/2014/main" id="{869BFF08-C9EA-3C87-8335-9C6C1A328B83}"/>
              </a:ext>
            </a:extLst>
          </p:cNvPr>
          <p:cNvSpPr>
            <a:spLocks noChangeAspect="1"/>
          </p:cNvSpPr>
          <p:nvPr/>
        </p:nvSpPr>
        <p:spPr>
          <a:xfrm>
            <a:off x="4027638" y="5239422"/>
            <a:ext cx="374530" cy="374528"/>
          </a:xfrm>
          <a:prstGeom prst="foldedCorner">
            <a:avLst/>
          </a:prstGeom>
          <a:solidFill>
            <a:srgbClr val="D2C295"/>
          </a:solidFill>
          <a:ln w="25400">
            <a:solidFill>
              <a:srgbClr val="9A8E6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___</a:t>
            </a:r>
          </a:p>
          <a:p>
            <a:pPr algn="ctr">
              <a:lnSpc>
                <a:spcPts val="920"/>
              </a:lnSpc>
            </a:pPr>
            <a:r>
              <a:rPr lang="en-TW" sz="1100" b="1">
                <a:latin typeface="Calibri" panose="020F0502020204030204" pitchFamily="34" charset="0"/>
                <a:cs typeface="Calibri" panose="020F0502020204030204" pitchFamily="34" charset="0"/>
              </a:rPr>
              <a:t>__</a:t>
            </a:r>
          </a:p>
        </p:txBody>
      </p:sp>
      <p:sp>
        <p:nvSpPr>
          <p:cNvPr id="163" name="Rectangle 162">
            <a:extLst>
              <a:ext uri="{FF2B5EF4-FFF2-40B4-BE49-F238E27FC236}">
                <a16:creationId xmlns:a16="http://schemas.microsoft.com/office/drawing/2014/main" id="{25F691CB-C7CC-3822-6E37-D7A98476DB37}"/>
              </a:ext>
            </a:extLst>
          </p:cNvPr>
          <p:cNvSpPr/>
          <p:nvPr/>
        </p:nvSpPr>
        <p:spPr>
          <a:xfrm>
            <a:off x="4113138" y="5054149"/>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pic>
        <p:nvPicPr>
          <p:cNvPr id="169" name="Graphic 168" descr="Question Mark with solid fill">
            <a:extLst>
              <a:ext uri="{FF2B5EF4-FFF2-40B4-BE49-F238E27FC236}">
                <a16:creationId xmlns:a16="http://schemas.microsoft.com/office/drawing/2014/main" id="{50AA575A-B86C-CE49-944B-895776123B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53123" y="4979994"/>
            <a:ext cx="459373" cy="459373"/>
          </a:xfrm>
          <a:prstGeom prst="rect">
            <a:avLst/>
          </a:prstGeom>
        </p:spPr>
      </p:pic>
      <p:sp>
        <p:nvSpPr>
          <p:cNvPr id="170" name="Rounded Rectangular Callout 169">
            <a:extLst>
              <a:ext uri="{FF2B5EF4-FFF2-40B4-BE49-F238E27FC236}">
                <a16:creationId xmlns:a16="http://schemas.microsoft.com/office/drawing/2014/main" id="{B57CFF6F-72D3-789E-7533-A4014C09483C}"/>
              </a:ext>
            </a:extLst>
          </p:cNvPr>
          <p:cNvSpPr/>
          <p:nvPr/>
        </p:nvSpPr>
        <p:spPr>
          <a:xfrm>
            <a:off x="3681365" y="5815917"/>
            <a:ext cx="3528559" cy="485916"/>
          </a:xfrm>
          <a:prstGeom prst="wedgeRoundRectCallout">
            <a:avLst>
              <a:gd name="adj1" fmla="val 17494"/>
              <a:gd name="adj2" fmla="val -75309"/>
              <a:gd name="adj3" fmla="val 16667"/>
            </a:avLst>
          </a:prstGeom>
          <a:solidFill>
            <a:schemeClr val="accent4">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TW" sz="2000">
                <a:latin typeface="Calibri" panose="020F0502020204030204" pitchFamily="34" charset="0"/>
                <a:cs typeface="Calibri" panose="020F0502020204030204" pitchFamily="34" charset="0"/>
              </a:rPr>
              <a:t>Undetermined (bounded</a:t>
            </a:r>
            <a:r>
              <a:rPr lang="zh-TW" altLang="en-US" sz="2000">
                <a:latin typeface="Calibri" panose="020F0502020204030204" pitchFamily="34" charset="0"/>
                <a:cs typeface="Calibri" panose="020F0502020204030204" pitchFamily="34" charset="0"/>
              </a:rPr>
              <a:t> </a:t>
            </a:r>
            <a:r>
              <a:rPr lang="en-US" altLang="zh-TW" sz="2000">
                <a:latin typeface="Calibri" panose="020F0502020204030204" pitchFamily="34" charset="0"/>
                <a:cs typeface="Calibri" panose="020F0502020204030204" pitchFamily="34" charset="0"/>
              </a:rPr>
              <a:t>proof)</a:t>
            </a:r>
          </a:p>
        </p:txBody>
      </p:sp>
      <p:pic>
        <p:nvPicPr>
          <p:cNvPr id="171" name="Graphic 170" descr="Question Mark with solid fill">
            <a:extLst>
              <a:ext uri="{FF2B5EF4-FFF2-40B4-BE49-F238E27FC236}">
                <a16:creationId xmlns:a16="http://schemas.microsoft.com/office/drawing/2014/main" id="{4D29ED27-F2DD-8AD4-8BA0-44F108CCD5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16273" y="4981591"/>
            <a:ext cx="459373" cy="459373"/>
          </a:xfrm>
          <a:prstGeom prst="rect">
            <a:avLst/>
          </a:prstGeom>
        </p:spPr>
      </p:pic>
      <p:graphicFrame>
        <p:nvGraphicFramePr>
          <p:cNvPr id="2" name="Table 14">
            <a:extLst>
              <a:ext uri="{FF2B5EF4-FFF2-40B4-BE49-F238E27FC236}">
                <a16:creationId xmlns:a16="http://schemas.microsoft.com/office/drawing/2014/main" id="{3327FE06-7528-EE18-6148-80BF53B1C8E8}"/>
              </a:ext>
            </a:extLst>
          </p:cNvPr>
          <p:cNvGraphicFramePr>
            <a:graphicFrameLocks noGrp="1"/>
          </p:cNvGraphicFramePr>
          <p:nvPr/>
        </p:nvGraphicFramePr>
        <p:xfrm>
          <a:off x="3934934" y="1132780"/>
          <a:ext cx="3868646" cy="914400"/>
        </p:xfrm>
        <a:graphic>
          <a:graphicData uri="http://schemas.openxmlformats.org/drawingml/2006/table">
            <a:tbl>
              <a:tblPr firstRow="1" bandRow="1">
                <a:tableStyleId>{5C22544A-7EE6-4342-B048-85BDC9FD1C3A}</a:tableStyleId>
              </a:tblPr>
              <a:tblGrid>
                <a:gridCol w="1934323">
                  <a:extLst>
                    <a:ext uri="{9D8B030D-6E8A-4147-A177-3AD203B41FA5}">
                      <a16:colId xmlns:a16="http://schemas.microsoft.com/office/drawing/2014/main" val="2438790470"/>
                    </a:ext>
                  </a:extLst>
                </a:gridCol>
                <a:gridCol w="1934323">
                  <a:extLst>
                    <a:ext uri="{9D8B030D-6E8A-4147-A177-3AD203B41FA5}">
                      <a16:colId xmlns:a16="http://schemas.microsoft.com/office/drawing/2014/main" val="2095682981"/>
                    </a:ext>
                  </a:extLst>
                </a:gridCol>
              </a:tblGrid>
              <a:tr h="236980">
                <a:tc>
                  <a:txBody>
                    <a:bodyPr/>
                    <a:lstStyle/>
                    <a:p>
                      <a:pPr algn="ctr">
                        <a:lnSpc>
                          <a:spcPct val="100000"/>
                        </a:lnSpc>
                      </a:pPr>
                      <a:r>
                        <a:rPr lang="en-TW" sz="1600" b="0">
                          <a:solidFill>
                            <a:schemeClr val="tx1"/>
                          </a:solidFill>
                          <a:latin typeface="Consolas" panose="020B0609020204030204" pitchFamily="49" charset="0"/>
                          <a:cs typeface="Consolas" panose="020B0609020204030204" pitchFamily="49" charset="0"/>
                        </a:rPr>
                        <a:t>Core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lnSpc>
                          <a:spcPct val="100000"/>
                        </a:lnSpc>
                      </a:pPr>
                      <a:r>
                        <a:rPr lang="en-TW" sz="1600" b="0">
                          <a:solidFill>
                            <a:schemeClr val="tx1"/>
                          </a:solidFill>
                          <a:latin typeface="Consolas" panose="020B0609020204030204" pitchFamily="49" charset="0"/>
                          <a:cs typeface="Consolas" panose="020B0609020204030204" pitchFamily="49" charset="0"/>
                        </a:rPr>
                        <a:t>Core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solidFill>
                            <a:schemeClr val="tx1"/>
                          </a:solidFill>
                          <a:latin typeface="Consolas" panose="020B0609020204030204" pitchFamily="49" charset="0"/>
                          <a:ea typeface="Menlo" panose="020B0609030804020204" pitchFamily="49" charset="0"/>
                          <a:cs typeface="Consolas" panose="020B0609020204030204" pitchFamily="49" charset="0"/>
                        </a:rPr>
                        <a:t>(i0) W[x]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600" b="0">
                          <a:solidFill>
                            <a:schemeClr val="tx1"/>
                          </a:solidFill>
                          <a:latin typeface="Consolas" panose="020B0609020204030204" pitchFamily="49" charset="0"/>
                          <a:ea typeface="Menlo" panose="020B0609030804020204" pitchFamily="49" charset="0"/>
                          <a:cs typeface="Consolas" panose="020B0609020204030204" pitchFamily="49" charset="0"/>
                        </a:rPr>
                        <a:t>(i1) W[y] =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solidFill>
                            <a:schemeClr val="tx1"/>
                          </a:solidFill>
                          <a:latin typeface="Consolas" panose="020B0609020204030204" pitchFamily="49" charset="0"/>
                          <a:ea typeface="Menlo" panose="020B0609030804020204" pitchFamily="49" charset="0"/>
                          <a:cs typeface="Consolas" panose="020B0609020204030204" pitchFamily="49" charset="0"/>
                        </a:rPr>
                        <a:t>(i2) R[y] = </a:t>
                      </a:r>
                      <a:r>
                        <a:rPr lang="en-US" sz="1600" b="0">
                          <a:solidFill>
                            <a:srgbClr val="FF0000"/>
                          </a:solidFill>
                          <a:latin typeface="Consolas" panose="020B0609020204030204" pitchFamily="49" charset="0"/>
                          <a:ea typeface="Menlo" panose="020B0609030804020204" pitchFamily="49" charset="0"/>
                          <a:cs typeface="Consolas" panose="020B0609020204030204" pitchFamily="49" charset="0"/>
                        </a:rPr>
                        <a:t>1</a:t>
                      </a:r>
                      <a:r>
                        <a:rPr lang="en-US" sz="1600" b="0">
                          <a:solidFill>
                            <a:schemeClr val="tx1"/>
                          </a:solidFill>
                          <a:latin typeface="Consolas" panose="020B0609020204030204" pitchFamily="49" charset="0"/>
                          <a:ea typeface="Menlo" panose="020B0609030804020204" pitchFamily="49" charset="0"/>
                          <a:cs typeface="Consolas" panose="020B0609020204030204" pitchFamily="49" charset="0"/>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a:solidFill>
                            <a:schemeClr val="tx1"/>
                          </a:solidFill>
                          <a:latin typeface="Consolas" panose="020B0609020204030204" pitchFamily="49" charset="0"/>
                          <a:ea typeface="Menlo" panose="020B0609030804020204" pitchFamily="49" charset="0"/>
                          <a:cs typeface="Consolas" panose="020B0609020204030204" pitchFamily="49" charset="0"/>
                        </a:rPr>
                        <a:t>(i3) R[x] = </a:t>
                      </a:r>
                      <a:r>
                        <a:rPr lang="en-US" sz="1600" b="0">
                          <a:solidFill>
                            <a:srgbClr val="FF0000"/>
                          </a:solidFill>
                          <a:latin typeface="Consolas" panose="020B0609020204030204" pitchFamily="49" charset="0"/>
                          <a:ea typeface="Menlo" panose="020B0609030804020204" pitchFamily="49" charset="0"/>
                          <a:cs typeface="Consolas" panose="020B0609020204030204" pitchFamily="49" charset="0"/>
                        </a:rPr>
                        <a:t>0</a:t>
                      </a:r>
                      <a:r>
                        <a:rPr lang="en-US" sz="1600" b="0">
                          <a:solidFill>
                            <a:schemeClr val="tx1"/>
                          </a:solidFill>
                          <a:latin typeface="Consolas" panose="020B0609020204030204" pitchFamily="49" charset="0"/>
                          <a:ea typeface="Menlo" panose="020B0609030804020204" pitchFamily="49" charset="0"/>
                          <a:cs typeface="Consolas" panose="020B0609020204030204" pitchFamily="49" charset="0"/>
                        </a:rPr>
                        <a:t>;</a:t>
                      </a:r>
                      <a:endParaRPr lang="en-TW" sz="1600" b="0">
                        <a:solidFill>
                          <a:schemeClr val="tx1"/>
                        </a:solidFill>
                        <a:latin typeface="Consolas" panose="020B0609020204030204" pitchFamily="49" charset="0"/>
                        <a:ea typeface="Menlo" panose="020B0609030804020204" pitchFamily="49" charset="0"/>
                        <a:cs typeface="Consolas" panose="020B0609020204030204"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11663416"/>
                  </a:ext>
                </a:extLst>
              </a:tr>
            </a:tbl>
          </a:graphicData>
        </a:graphic>
      </p:graphicFrame>
      <p:sp>
        <p:nvSpPr>
          <p:cNvPr id="3" name="Rectangle 2">
            <a:extLst>
              <a:ext uri="{FF2B5EF4-FFF2-40B4-BE49-F238E27FC236}">
                <a16:creationId xmlns:a16="http://schemas.microsoft.com/office/drawing/2014/main" id="{7D218D72-8B42-FA12-15C2-6DA9DC66A762}"/>
              </a:ext>
            </a:extLst>
          </p:cNvPr>
          <p:cNvSpPr/>
          <p:nvPr/>
        </p:nvSpPr>
        <p:spPr>
          <a:xfrm>
            <a:off x="320637" y="3349427"/>
            <a:ext cx="553209" cy="27482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EX</a:t>
            </a:r>
          </a:p>
        </p:txBody>
      </p:sp>
      <p:sp>
        <p:nvSpPr>
          <p:cNvPr id="4" name="Rectangle 3">
            <a:extLst>
              <a:ext uri="{FF2B5EF4-FFF2-40B4-BE49-F238E27FC236}">
                <a16:creationId xmlns:a16="http://schemas.microsoft.com/office/drawing/2014/main" id="{E67BABD7-3138-368F-DC48-B4071C23AF78}"/>
              </a:ext>
            </a:extLst>
          </p:cNvPr>
          <p:cNvSpPr/>
          <p:nvPr/>
        </p:nvSpPr>
        <p:spPr>
          <a:xfrm>
            <a:off x="320637" y="3678244"/>
            <a:ext cx="544961" cy="274828"/>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COMM</a:t>
            </a:r>
          </a:p>
        </p:txBody>
      </p:sp>
      <p:graphicFrame>
        <p:nvGraphicFramePr>
          <p:cNvPr id="5" name="Table 6">
            <a:extLst>
              <a:ext uri="{FF2B5EF4-FFF2-40B4-BE49-F238E27FC236}">
                <a16:creationId xmlns:a16="http://schemas.microsoft.com/office/drawing/2014/main" id="{4932B492-0E9D-0384-610C-409D044F30EA}"/>
              </a:ext>
            </a:extLst>
          </p:cNvPr>
          <p:cNvGraphicFramePr>
            <a:graphicFrameLocks noGrp="1"/>
          </p:cNvGraphicFramePr>
          <p:nvPr/>
        </p:nvGraphicFramePr>
        <p:xfrm>
          <a:off x="1045841" y="3159562"/>
          <a:ext cx="293390" cy="754380"/>
        </p:xfrm>
        <a:graphic>
          <a:graphicData uri="http://schemas.openxmlformats.org/drawingml/2006/table">
            <a:tbl>
              <a:tblPr firstRow="1" bandRow="1">
                <a:tableStyleId>{5C22544A-7EE6-4342-B048-85BDC9FD1C3A}</a:tableStyleId>
              </a:tblPr>
              <a:tblGrid>
                <a:gridCol w="293390">
                  <a:extLst>
                    <a:ext uri="{9D8B030D-6E8A-4147-A177-3AD203B41FA5}">
                      <a16:colId xmlns:a16="http://schemas.microsoft.com/office/drawing/2014/main" val="993478481"/>
                    </a:ext>
                  </a:extLst>
                </a:gridCol>
              </a:tblGrid>
              <a:tr h="150862">
                <a:tc>
                  <a:txBody>
                    <a:bodyPr/>
                    <a:lstStyle/>
                    <a:p>
                      <a:endParaRPr lang="en-TW" sz="105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5075372"/>
                  </a:ext>
                </a:extLst>
              </a:tr>
              <a:tr h="150862">
                <a:tc>
                  <a:txBody>
                    <a:bodyPr/>
                    <a:lstStyle/>
                    <a:p>
                      <a:endParaRPr lang="en-TW" sz="105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6046078"/>
                  </a:ext>
                </a:extLst>
              </a:tr>
              <a:tr h="150862">
                <a:tc>
                  <a:txBody>
                    <a:bodyPr/>
                    <a:lstStyle/>
                    <a:p>
                      <a:endParaRPr lang="en-TW" sz="105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6404986"/>
                  </a:ext>
                </a:extLst>
              </a:tr>
            </a:tbl>
          </a:graphicData>
        </a:graphic>
      </p:graphicFrame>
      <p:sp>
        <p:nvSpPr>
          <p:cNvPr id="18" name="TextBox 6">
            <a:extLst>
              <a:ext uri="{FF2B5EF4-FFF2-40B4-BE49-F238E27FC236}">
                <a16:creationId xmlns:a16="http://schemas.microsoft.com/office/drawing/2014/main" id="{DFDC3515-8DC3-314B-367A-203E26EE3129}"/>
              </a:ext>
            </a:extLst>
          </p:cNvPr>
          <p:cNvSpPr txBox="1">
            <a:spLocks noChangeAspect="1"/>
          </p:cNvSpPr>
          <p:nvPr/>
        </p:nvSpPr>
        <p:spPr>
          <a:xfrm>
            <a:off x="8316324" y="1976703"/>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Issue</a:t>
            </a:r>
            <a:endParaRPr lang="en-TW" sz="1400">
              <a:solidFill>
                <a:schemeClr val="tx1"/>
              </a:solidFill>
              <a:latin typeface="Consolas" panose="020B0609020204030204" pitchFamily="49" charset="0"/>
              <a:cs typeface="Consolas" panose="020B0609020204030204" pitchFamily="49" charset="0"/>
            </a:endParaRPr>
          </a:p>
        </p:txBody>
      </p:sp>
      <p:sp>
        <p:nvSpPr>
          <p:cNvPr id="68" name="TextBox 67">
            <a:extLst>
              <a:ext uri="{FF2B5EF4-FFF2-40B4-BE49-F238E27FC236}">
                <a16:creationId xmlns:a16="http://schemas.microsoft.com/office/drawing/2014/main" id="{93AA36D5-BCAA-C282-F4F5-174A392BFB6A}"/>
              </a:ext>
            </a:extLst>
          </p:cNvPr>
          <p:cNvSpPr txBox="1">
            <a:spLocks noChangeAspect="1"/>
          </p:cNvSpPr>
          <p:nvPr/>
        </p:nvSpPr>
        <p:spPr>
          <a:xfrm>
            <a:off x="8074011" y="2476041"/>
            <a:ext cx="1074154"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IF</a:t>
            </a:r>
            <a:endParaRPr lang="en-TW" sz="1400">
              <a:solidFill>
                <a:schemeClr val="tx1"/>
              </a:solidFill>
              <a:latin typeface="Consolas" panose="020B0609020204030204" pitchFamily="49" charset="0"/>
              <a:cs typeface="Consolas" panose="020B0609020204030204" pitchFamily="49" charset="0"/>
            </a:endParaRPr>
          </a:p>
        </p:txBody>
      </p:sp>
      <p:sp>
        <p:nvSpPr>
          <p:cNvPr id="69" name="TextBox 68">
            <a:extLst>
              <a:ext uri="{FF2B5EF4-FFF2-40B4-BE49-F238E27FC236}">
                <a16:creationId xmlns:a16="http://schemas.microsoft.com/office/drawing/2014/main" id="{78B0A67C-3E16-8680-1F2D-73E147BC313F}"/>
              </a:ext>
            </a:extLst>
          </p:cNvPr>
          <p:cNvSpPr txBox="1">
            <a:spLocks noChangeAspect="1"/>
          </p:cNvSpPr>
          <p:nvPr/>
        </p:nvSpPr>
        <p:spPr>
          <a:xfrm>
            <a:off x="8653617" y="1512268"/>
            <a:ext cx="491836"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ID</a:t>
            </a:r>
            <a:endParaRPr lang="en-TW" sz="1400">
              <a:solidFill>
                <a:schemeClr val="tx1"/>
              </a:solidFill>
              <a:latin typeface="Consolas" panose="020B0609020204030204" pitchFamily="49" charset="0"/>
              <a:cs typeface="Consolas" panose="020B0609020204030204" pitchFamily="49" charset="0"/>
            </a:endParaRPr>
          </a:p>
        </p:txBody>
      </p:sp>
      <p:sp>
        <p:nvSpPr>
          <p:cNvPr id="78" name="TextBox 77">
            <a:extLst>
              <a:ext uri="{FF2B5EF4-FFF2-40B4-BE49-F238E27FC236}">
                <a16:creationId xmlns:a16="http://schemas.microsoft.com/office/drawing/2014/main" id="{FFF2279F-971F-56AF-6AC8-FC892800D489}"/>
              </a:ext>
            </a:extLst>
          </p:cNvPr>
          <p:cNvSpPr txBox="1">
            <a:spLocks noChangeAspect="1"/>
          </p:cNvSpPr>
          <p:nvPr/>
        </p:nvSpPr>
        <p:spPr>
          <a:xfrm>
            <a:off x="9854522" y="1062044"/>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i1</a:t>
            </a:r>
          </a:p>
        </p:txBody>
      </p:sp>
      <p:sp>
        <p:nvSpPr>
          <p:cNvPr id="80" name="TextBox 79">
            <a:extLst>
              <a:ext uri="{FF2B5EF4-FFF2-40B4-BE49-F238E27FC236}">
                <a16:creationId xmlns:a16="http://schemas.microsoft.com/office/drawing/2014/main" id="{F3912C6F-FDCD-B51A-3FF4-C34CF157832C}"/>
              </a:ext>
            </a:extLst>
          </p:cNvPr>
          <p:cNvSpPr txBox="1"/>
          <p:nvPr/>
        </p:nvSpPr>
        <p:spPr>
          <a:xfrm>
            <a:off x="9579300" y="1317715"/>
            <a:ext cx="383438" cy="307777"/>
          </a:xfrm>
          <a:prstGeom prst="rect">
            <a:avLst/>
          </a:prstGeom>
          <a:noFill/>
        </p:spPr>
        <p:txBody>
          <a:bodyPr wrap="none" rtlCol="0">
            <a:spAutoFit/>
          </a:bodyPr>
          <a:lstStyle/>
          <a:p>
            <a:r>
              <a:rPr lang="en-TW" sz="1400">
                <a:solidFill>
                  <a:schemeClr val="tx1"/>
                </a:solidFill>
                <a:latin typeface="Consolas" panose="020B0609020204030204" pitchFamily="49" charset="0"/>
                <a:cs typeface="Consolas" panose="020B0609020204030204" pitchFamily="49" charset="0"/>
              </a:rPr>
              <a:t>PO</a:t>
            </a:r>
          </a:p>
        </p:txBody>
      </p:sp>
      <p:sp>
        <p:nvSpPr>
          <p:cNvPr id="81" name="TextBox 80">
            <a:extLst>
              <a:ext uri="{FF2B5EF4-FFF2-40B4-BE49-F238E27FC236}">
                <a16:creationId xmlns:a16="http://schemas.microsoft.com/office/drawing/2014/main" id="{DF858D2C-226F-A2EE-BEA9-64CE888296EA}"/>
              </a:ext>
            </a:extLst>
          </p:cNvPr>
          <p:cNvSpPr txBox="1">
            <a:spLocks noChangeAspect="1"/>
          </p:cNvSpPr>
          <p:nvPr/>
        </p:nvSpPr>
        <p:spPr>
          <a:xfrm>
            <a:off x="9240138" y="888723"/>
            <a:ext cx="1074154"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C0</a:t>
            </a:r>
          </a:p>
        </p:txBody>
      </p:sp>
      <p:sp>
        <p:nvSpPr>
          <p:cNvPr id="109" name="TextBox 6">
            <a:extLst>
              <a:ext uri="{FF2B5EF4-FFF2-40B4-BE49-F238E27FC236}">
                <a16:creationId xmlns:a16="http://schemas.microsoft.com/office/drawing/2014/main" id="{FCD0AE95-B872-5426-8214-D13E2A995999}"/>
              </a:ext>
            </a:extLst>
          </p:cNvPr>
          <p:cNvSpPr txBox="1">
            <a:spLocks noChangeAspect="1"/>
          </p:cNvSpPr>
          <p:nvPr/>
        </p:nvSpPr>
        <p:spPr>
          <a:xfrm>
            <a:off x="8318190" y="2971657"/>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EX</a:t>
            </a:r>
            <a:endParaRPr lang="en-TW" sz="1400">
              <a:solidFill>
                <a:schemeClr val="tx1"/>
              </a:solidFill>
              <a:latin typeface="Consolas" panose="020B0609020204030204" pitchFamily="49" charset="0"/>
              <a:cs typeface="Consolas" panose="020B0609020204030204" pitchFamily="49" charset="0"/>
            </a:endParaRPr>
          </a:p>
        </p:txBody>
      </p:sp>
      <p:sp>
        <p:nvSpPr>
          <p:cNvPr id="70" name="Oval 69">
            <a:extLst>
              <a:ext uri="{FF2B5EF4-FFF2-40B4-BE49-F238E27FC236}">
                <a16:creationId xmlns:a16="http://schemas.microsoft.com/office/drawing/2014/main" id="{FAFCBAE1-65EB-2DA1-371B-7403DE90C243}"/>
              </a:ext>
            </a:extLst>
          </p:cNvPr>
          <p:cNvSpPr>
            <a:spLocks noChangeAspect="1"/>
          </p:cNvSpPr>
          <p:nvPr/>
        </p:nvSpPr>
        <p:spPr>
          <a:xfrm>
            <a:off x="9253711" y="1480655"/>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71" name="Straight Arrow Connector 70">
            <a:extLst>
              <a:ext uri="{FF2B5EF4-FFF2-40B4-BE49-F238E27FC236}">
                <a16:creationId xmlns:a16="http://schemas.microsoft.com/office/drawing/2014/main" id="{0AC3EF69-2680-CF52-D589-9BCD8851F66B}"/>
              </a:ext>
            </a:extLst>
          </p:cNvPr>
          <p:cNvCxnSpPr>
            <a:cxnSpLocks noChangeAspect="1"/>
            <a:stCxn id="70" idx="4"/>
            <a:endCxn id="72" idx="0"/>
          </p:cNvCxnSpPr>
          <p:nvPr/>
        </p:nvCxnSpPr>
        <p:spPr>
          <a:xfrm>
            <a:off x="9411962" y="1795785"/>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9E3F017A-052C-29B4-BCC5-0E02CA5A7B97}"/>
              </a:ext>
            </a:extLst>
          </p:cNvPr>
          <p:cNvSpPr>
            <a:spLocks noChangeAspect="1"/>
          </p:cNvSpPr>
          <p:nvPr/>
        </p:nvSpPr>
        <p:spPr>
          <a:xfrm>
            <a:off x="9253711" y="1976771"/>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73" name="Oval 72">
            <a:extLst>
              <a:ext uri="{FF2B5EF4-FFF2-40B4-BE49-F238E27FC236}">
                <a16:creationId xmlns:a16="http://schemas.microsoft.com/office/drawing/2014/main" id="{8D5AF292-7594-1D2C-00AB-83FD0CD94F94}"/>
              </a:ext>
            </a:extLst>
          </p:cNvPr>
          <p:cNvSpPr>
            <a:spLocks noChangeAspect="1"/>
          </p:cNvSpPr>
          <p:nvPr/>
        </p:nvSpPr>
        <p:spPr>
          <a:xfrm>
            <a:off x="9253711" y="396113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74" name="Oval 73">
            <a:extLst>
              <a:ext uri="{FF2B5EF4-FFF2-40B4-BE49-F238E27FC236}">
                <a16:creationId xmlns:a16="http://schemas.microsoft.com/office/drawing/2014/main" id="{7045FB88-34AF-C3E8-3702-C4618D09D109}"/>
              </a:ext>
            </a:extLst>
          </p:cNvPr>
          <p:cNvSpPr>
            <a:spLocks noChangeAspect="1"/>
          </p:cNvSpPr>
          <p:nvPr/>
        </p:nvSpPr>
        <p:spPr>
          <a:xfrm>
            <a:off x="9991467" y="1480655"/>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75" name="Straight Arrow Connector 74">
            <a:extLst>
              <a:ext uri="{FF2B5EF4-FFF2-40B4-BE49-F238E27FC236}">
                <a16:creationId xmlns:a16="http://schemas.microsoft.com/office/drawing/2014/main" id="{50CBB234-D52D-85A5-D0C6-027869EB478F}"/>
              </a:ext>
            </a:extLst>
          </p:cNvPr>
          <p:cNvCxnSpPr>
            <a:cxnSpLocks noChangeAspect="1"/>
            <a:stCxn id="74" idx="4"/>
            <a:endCxn id="76" idx="0"/>
          </p:cNvCxnSpPr>
          <p:nvPr/>
        </p:nvCxnSpPr>
        <p:spPr>
          <a:xfrm>
            <a:off x="10149718" y="1795785"/>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4550D938-0D18-1DEF-E7C7-5E257C265E52}"/>
              </a:ext>
            </a:extLst>
          </p:cNvPr>
          <p:cNvSpPr>
            <a:spLocks noChangeAspect="1"/>
          </p:cNvSpPr>
          <p:nvPr/>
        </p:nvSpPr>
        <p:spPr>
          <a:xfrm>
            <a:off x="9991467" y="1976771"/>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77" name="Oval 76">
            <a:extLst>
              <a:ext uri="{FF2B5EF4-FFF2-40B4-BE49-F238E27FC236}">
                <a16:creationId xmlns:a16="http://schemas.microsoft.com/office/drawing/2014/main" id="{0243EBDB-AD73-804A-5F6A-0AD10A6A2979}"/>
              </a:ext>
            </a:extLst>
          </p:cNvPr>
          <p:cNvSpPr>
            <a:spLocks noChangeAspect="1"/>
          </p:cNvSpPr>
          <p:nvPr/>
        </p:nvSpPr>
        <p:spPr>
          <a:xfrm>
            <a:off x="9991467" y="3961137"/>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79" name="Straight Arrow Connector 78">
            <a:extLst>
              <a:ext uri="{FF2B5EF4-FFF2-40B4-BE49-F238E27FC236}">
                <a16:creationId xmlns:a16="http://schemas.microsoft.com/office/drawing/2014/main" id="{7695E637-8CF7-164F-54DB-5668F0EDFBE7}"/>
              </a:ext>
            </a:extLst>
          </p:cNvPr>
          <p:cNvCxnSpPr>
            <a:cxnSpLocks noChangeAspect="1"/>
            <a:stCxn id="70" idx="6"/>
            <a:endCxn id="74" idx="2"/>
          </p:cNvCxnSpPr>
          <p:nvPr/>
        </p:nvCxnSpPr>
        <p:spPr>
          <a:xfrm>
            <a:off x="9570213" y="1638220"/>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5D1A7B3-395F-FC85-52A8-19B3CF72EE71}"/>
              </a:ext>
            </a:extLst>
          </p:cNvPr>
          <p:cNvCxnSpPr>
            <a:cxnSpLocks noChangeAspect="1"/>
            <a:stCxn id="242" idx="4"/>
            <a:endCxn id="73" idx="0"/>
          </p:cNvCxnSpPr>
          <p:nvPr/>
        </p:nvCxnSpPr>
        <p:spPr>
          <a:xfrm>
            <a:off x="9411962" y="3759112"/>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8F1544C-3CD0-0AE9-84E6-296029D9F513}"/>
              </a:ext>
            </a:extLst>
          </p:cNvPr>
          <p:cNvCxnSpPr>
            <a:cxnSpLocks noChangeAspect="1"/>
            <a:stCxn id="243" idx="4"/>
            <a:endCxn id="77" idx="0"/>
          </p:cNvCxnSpPr>
          <p:nvPr/>
        </p:nvCxnSpPr>
        <p:spPr>
          <a:xfrm>
            <a:off x="10149718" y="3759112"/>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1A40723-A559-DAD4-B1B9-344765F92ECA}"/>
              </a:ext>
            </a:extLst>
          </p:cNvPr>
          <p:cNvCxnSpPr>
            <a:cxnSpLocks noChangeAspect="1"/>
            <a:stCxn id="72" idx="6"/>
            <a:endCxn id="76" idx="2"/>
          </p:cNvCxnSpPr>
          <p:nvPr/>
        </p:nvCxnSpPr>
        <p:spPr>
          <a:xfrm>
            <a:off x="9570213" y="2134336"/>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46B0B2D-59C3-FD56-EF93-99421AAA0C8F}"/>
              </a:ext>
            </a:extLst>
          </p:cNvPr>
          <p:cNvCxnSpPr>
            <a:cxnSpLocks noChangeAspect="1"/>
            <a:stCxn id="73" idx="6"/>
            <a:endCxn id="77" idx="2"/>
          </p:cNvCxnSpPr>
          <p:nvPr/>
        </p:nvCxnSpPr>
        <p:spPr>
          <a:xfrm>
            <a:off x="9570213" y="4118702"/>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35BCDDF-7684-2F0D-26AC-0ED600390DD4}"/>
              </a:ext>
            </a:extLst>
          </p:cNvPr>
          <p:cNvSpPr/>
          <p:nvPr/>
        </p:nvSpPr>
        <p:spPr>
          <a:xfrm flipH="1" flipV="1">
            <a:off x="8693055" y="1373548"/>
            <a:ext cx="360519" cy="155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050"/>
          </a:p>
        </p:txBody>
      </p:sp>
      <p:sp>
        <p:nvSpPr>
          <p:cNvPr id="113" name="TextBox 112">
            <a:extLst>
              <a:ext uri="{FF2B5EF4-FFF2-40B4-BE49-F238E27FC236}">
                <a16:creationId xmlns:a16="http://schemas.microsoft.com/office/drawing/2014/main" id="{AF1AB3A6-F356-CC8E-558A-7C8476D056EF}"/>
              </a:ext>
            </a:extLst>
          </p:cNvPr>
          <p:cNvSpPr txBox="1">
            <a:spLocks noChangeAspect="1"/>
          </p:cNvSpPr>
          <p:nvPr/>
        </p:nvSpPr>
        <p:spPr>
          <a:xfrm>
            <a:off x="9162379" y="1071375"/>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i0</a:t>
            </a:r>
          </a:p>
        </p:txBody>
      </p:sp>
      <p:sp>
        <p:nvSpPr>
          <p:cNvPr id="198" name="TextBox 6">
            <a:extLst>
              <a:ext uri="{FF2B5EF4-FFF2-40B4-BE49-F238E27FC236}">
                <a16:creationId xmlns:a16="http://schemas.microsoft.com/office/drawing/2014/main" id="{949C7CE5-4AA1-E9C7-D4AC-312704085021}"/>
              </a:ext>
            </a:extLst>
          </p:cNvPr>
          <p:cNvSpPr txBox="1">
            <a:spLocks noChangeAspect="1"/>
          </p:cNvSpPr>
          <p:nvPr/>
        </p:nvSpPr>
        <p:spPr>
          <a:xfrm>
            <a:off x="8338329" y="3450259"/>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Commit</a:t>
            </a:r>
            <a:endParaRPr lang="en-TW" sz="1400">
              <a:solidFill>
                <a:schemeClr val="tx1"/>
              </a:solidFill>
              <a:latin typeface="Consolas" panose="020B0609020204030204" pitchFamily="49" charset="0"/>
              <a:cs typeface="Consolas" panose="020B0609020204030204" pitchFamily="49" charset="0"/>
            </a:endParaRPr>
          </a:p>
        </p:txBody>
      </p:sp>
      <p:sp>
        <p:nvSpPr>
          <p:cNvPr id="199" name="TextBox 6">
            <a:extLst>
              <a:ext uri="{FF2B5EF4-FFF2-40B4-BE49-F238E27FC236}">
                <a16:creationId xmlns:a16="http://schemas.microsoft.com/office/drawing/2014/main" id="{5C9F1C81-CEC3-314E-28CD-2D76CF90C4F3}"/>
              </a:ext>
            </a:extLst>
          </p:cNvPr>
          <p:cNvSpPr txBox="1">
            <a:spLocks noChangeAspect="1"/>
          </p:cNvSpPr>
          <p:nvPr/>
        </p:nvSpPr>
        <p:spPr>
          <a:xfrm>
            <a:off x="8316324" y="3937313"/>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STB</a:t>
            </a:r>
            <a:endParaRPr lang="en-TW" sz="1400">
              <a:solidFill>
                <a:schemeClr val="tx1"/>
              </a:solidFill>
              <a:latin typeface="Consolas" panose="020B0609020204030204" pitchFamily="49" charset="0"/>
              <a:cs typeface="Consolas" panose="020B0609020204030204" pitchFamily="49" charset="0"/>
            </a:endParaRPr>
          </a:p>
        </p:txBody>
      </p:sp>
      <p:sp>
        <p:nvSpPr>
          <p:cNvPr id="200" name="TextBox 6">
            <a:extLst>
              <a:ext uri="{FF2B5EF4-FFF2-40B4-BE49-F238E27FC236}">
                <a16:creationId xmlns:a16="http://schemas.microsoft.com/office/drawing/2014/main" id="{B6313B39-D791-EA42-9180-24322D0ADA94}"/>
              </a:ext>
            </a:extLst>
          </p:cNvPr>
          <p:cNvSpPr txBox="1">
            <a:spLocks noChangeAspect="1"/>
          </p:cNvSpPr>
          <p:nvPr/>
        </p:nvSpPr>
        <p:spPr>
          <a:xfrm>
            <a:off x="8316324" y="4471289"/>
            <a:ext cx="827731"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sz="1400">
                <a:solidFill>
                  <a:schemeClr val="tx1"/>
                </a:solidFill>
                <a:latin typeface="Consolas" panose="020B0609020204030204" pitchFamily="49" charset="0"/>
                <a:cs typeface="Consolas" panose="020B0609020204030204" pitchFamily="49" charset="0"/>
              </a:rPr>
              <a:t>Mem</a:t>
            </a:r>
            <a:endParaRPr lang="en-TW" sz="1400">
              <a:solidFill>
                <a:schemeClr val="tx1"/>
              </a:solidFill>
              <a:latin typeface="Consolas" panose="020B0609020204030204" pitchFamily="49" charset="0"/>
              <a:cs typeface="Consolas" panose="020B0609020204030204" pitchFamily="49" charset="0"/>
            </a:endParaRPr>
          </a:p>
        </p:txBody>
      </p:sp>
      <p:sp>
        <p:nvSpPr>
          <p:cNvPr id="214" name="Oval 213">
            <a:extLst>
              <a:ext uri="{FF2B5EF4-FFF2-40B4-BE49-F238E27FC236}">
                <a16:creationId xmlns:a16="http://schemas.microsoft.com/office/drawing/2014/main" id="{F95F9415-CFC0-8F72-673E-27FE3B1782C7}"/>
              </a:ext>
            </a:extLst>
          </p:cNvPr>
          <p:cNvSpPr>
            <a:spLocks noChangeAspect="1"/>
          </p:cNvSpPr>
          <p:nvPr/>
        </p:nvSpPr>
        <p:spPr>
          <a:xfrm>
            <a:off x="9253711" y="2464864"/>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15" name="Oval 214">
            <a:extLst>
              <a:ext uri="{FF2B5EF4-FFF2-40B4-BE49-F238E27FC236}">
                <a16:creationId xmlns:a16="http://schemas.microsoft.com/office/drawing/2014/main" id="{08D0FBFF-D2E9-1DD4-1C4F-F8C8F2659D54}"/>
              </a:ext>
            </a:extLst>
          </p:cNvPr>
          <p:cNvSpPr>
            <a:spLocks noChangeAspect="1"/>
          </p:cNvSpPr>
          <p:nvPr/>
        </p:nvSpPr>
        <p:spPr>
          <a:xfrm>
            <a:off x="9991467" y="2464864"/>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16" name="Straight Arrow Connector 215">
            <a:extLst>
              <a:ext uri="{FF2B5EF4-FFF2-40B4-BE49-F238E27FC236}">
                <a16:creationId xmlns:a16="http://schemas.microsoft.com/office/drawing/2014/main" id="{86BF6DA1-E7FD-AB81-D014-4DE21AD02B05}"/>
              </a:ext>
            </a:extLst>
          </p:cNvPr>
          <p:cNvCxnSpPr>
            <a:cxnSpLocks noChangeAspect="1"/>
            <a:stCxn id="214" idx="6"/>
            <a:endCxn id="215" idx="2"/>
          </p:cNvCxnSpPr>
          <p:nvPr/>
        </p:nvCxnSpPr>
        <p:spPr>
          <a:xfrm>
            <a:off x="9570213" y="2622429"/>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D2246FCD-EFCC-2865-8A3C-6955CD536A9A}"/>
              </a:ext>
            </a:extLst>
          </p:cNvPr>
          <p:cNvCxnSpPr>
            <a:cxnSpLocks noChangeAspect="1"/>
            <a:stCxn id="76" idx="4"/>
            <a:endCxn id="215" idx="0"/>
          </p:cNvCxnSpPr>
          <p:nvPr/>
        </p:nvCxnSpPr>
        <p:spPr>
          <a:xfrm>
            <a:off x="10149718" y="2291901"/>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CBB02DC0-7E0E-81D8-90A8-365133E912BB}"/>
              </a:ext>
            </a:extLst>
          </p:cNvPr>
          <p:cNvCxnSpPr>
            <a:cxnSpLocks noChangeAspect="1"/>
            <a:stCxn id="72" idx="4"/>
            <a:endCxn id="214" idx="0"/>
          </p:cNvCxnSpPr>
          <p:nvPr/>
        </p:nvCxnSpPr>
        <p:spPr>
          <a:xfrm>
            <a:off x="9411962" y="2291901"/>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46970E92-FCEA-10AA-0B0D-BCF57FB9BF24}"/>
              </a:ext>
            </a:extLst>
          </p:cNvPr>
          <p:cNvSpPr>
            <a:spLocks noChangeAspect="1"/>
          </p:cNvSpPr>
          <p:nvPr/>
        </p:nvSpPr>
        <p:spPr>
          <a:xfrm>
            <a:off x="9253711" y="2954422"/>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40" name="Oval 239">
            <a:extLst>
              <a:ext uri="{FF2B5EF4-FFF2-40B4-BE49-F238E27FC236}">
                <a16:creationId xmlns:a16="http://schemas.microsoft.com/office/drawing/2014/main" id="{EB33136E-92F7-9BF8-7F10-E5C75EFDF603}"/>
              </a:ext>
            </a:extLst>
          </p:cNvPr>
          <p:cNvSpPr>
            <a:spLocks noChangeAspect="1"/>
          </p:cNvSpPr>
          <p:nvPr/>
        </p:nvSpPr>
        <p:spPr>
          <a:xfrm>
            <a:off x="9991467" y="2954422"/>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42" name="Oval 241">
            <a:extLst>
              <a:ext uri="{FF2B5EF4-FFF2-40B4-BE49-F238E27FC236}">
                <a16:creationId xmlns:a16="http://schemas.microsoft.com/office/drawing/2014/main" id="{4AD3CEEA-B279-7F2D-F41C-42D64963BFC7}"/>
              </a:ext>
            </a:extLst>
          </p:cNvPr>
          <p:cNvSpPr>
            <a:spLocks noChangeAspect="1"/>
          </p:cNvSpPr>
          <p:nvPr/>
        </p:nvSpPr>
        <p:spPr>
          <a:xfrm>
            <a:off x="9253711" y="3443982"/>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43" name="Oval 242">
            <a:extLst>
              <a:ext uri="{FF2B5EF4-FFF2-40B4-BE49-F238E27FC236}">
                <a16:creationId xmlns:a16="http://schemas.microsoft.com/office/drawing/2014/main" id="{A88C3182-74EC-6F6B-B700-47432C3C3745}"/>
              </a:ext>
            </a:extLst>
          </p:cNvPr>
          <p:cNvSpPr>
            <a:spLocks noChangeAspect="1"/>
          </p:cNvSpPr>
          <p:nvPr/>
        </p:nvSpPr>
        <p:spPr>
          <a:xfrm>
            <a:off x="9991467" y="3443982"/>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44" name="Straight Arrow Connector 243">
            <a:extLst>
              <a:ext uri="{FF2B5EF4-FFF2-40B4-BE49-F238E27FC236}">
                <a16:creationId xmlns:a16="http://schemas.microsoft.com/office/drawing/2014/main" id="{34409510-92DB-7FCC-2088-88DDAEEB5244}"/>
              </a:ext>
            </a:extLst>
          </p:cNvPr>
          <p:cNvCxnSpPr>
            <a:cxnSpLocks noChangeAspect="1"/>
            <a:stCxn id="242" idx="6"/>
            <a:endCxn id="243" idx="2"/>
          </p:cNvCxnSpPr>
          <p:nvPr/>
        </p:nvCxnSpPr>
        <p:spPr>
          <a:xfrm>
            <a:off x="9570213" y="3601547"/>
            <a:ext cx="421254"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D41685EC-F666-881C-3058-4CEBF3203E02}"/>
              </a:ext>
            </a:extLst>
          </p:cNvPr>
          <p:cNvCxnSpPr>
            <a:cxnSpLocks noChangeAspect="1"/>
            <a:stCxn id="215" idx="4"/>
            <a:endCxn id="240" idx="0"/>
          </p:cNvCxnSpPr>
          <p:nvPr/>
        </p:nvCxnSpPr>
        <p:spPr>
          <a:xfrm>
            <a:off x="10149718" y="2779994"/>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A025AF72-5E81-731B-B964-6CCDD8BD1422}"/>
              </a:ext>
            </a:extLst>
          </p:cNvPr>
          <p:cNvCxnSpPr>
            <a:cxnSpLocks noChangeAspect="1"/>
            <a:stCxn id="214" idx="4"/>
            <a:endCxn id="239" idx="0"/>
          </p:cNvCxnSpPr>
          <p:nvPr/>
        </p:nvCxnSpPr>
        <p:spPr>
          <a:xfrm>
            <a:off x="9411962" y="2779994"/>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F153D395-71F6-5AAD-66DD-334BE213FA53}"/>
              </a:ext>
            </a:extLst>
          </p:cNvPr>
          <p:cNvCxnSpPr>
            <a:cxnSpLocks noChangeAspect="1"/>
            <a:stCxn id="239" idx="4"/>
            <a:endCxn id="242" idx="0"/>
          </p:cNvCxnSpPr>
          <p:nvPr/>
        </p:nvCxnSpPr>
        <p:spPr>
          <a:xfrm>
            <a:off x="9411962" y="3269552"/>
            <a:ext cx="0" cy="17443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E72B83CF-C9DE-8883-C2BC-2B5D843D2D29}"/>
              </a:ext>
            </a:extLst>
          </p:cNvPr>
          <p:cNvCxnSpPr>
            <a:cxnSpLocks noChangeAspect="1"/>
            <a:stCxn id="240" idx="4"/>
            <a:endCxn id="243" idx="0"/>
          </p:cNvCxnSpPr>
          <p:nvPr/>
        </p:nvCxnSpPr>
        <p:spPr>
          <a:xfrm>
            <a:off x="10149718" y="3269552"/>
            <a:ext cx="0" cy="17443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62" name="Oval 261">
            <a:extLst>
              <a:ext uri="{FF2B5EF4-FFF2-40B4-BE49-F238E27FC236}">
                <a16:creationId xmlns:a16="http://schemas.microsoft.com/office/drawing/2014/main" id="{7788683E-EDDD-FBD6-F731-37B55165B9EA}"/>
              </a:ext>
            </a:extLst>
          </p:cNvPr>
          <p:cNvSpPr>
            <a:spLocks noChangeAspect="1"/>
          </p:cNvSpPr>
          <p:nvPr/>
        </p:nvSpPr>
        <p:spPr>
          <a:xfrm>
            <a:off x="9253711" y="4478292"/>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63" name="Oval 262">
            <a:extLst>
              <a:ext uri="{FF2B5EF4-FFF2-40B4-BE49-F238E27FC236}">
                <a16:creationId xmlns:a16="http://schemas.microsoft.com/office/drawing/2014/main" id="{93675B7E-83FC-C23D-4D4B-2BC11A2C71D5}"/>
              </a:ext>
            </a:extLst>
          </p:cNvPr>
          <p:cNvSpPr>
            <a:spLocks noChangeAspect="1"/>
          </p:cNvSpPr>
          <p:nvPr/>
        </p:nvSpPr>
        <p:spPr>
          <a:xfrm>
            <a:off x="9991467" y="4478292"/>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64" name="Straight Arrow Connector 263">
            <a:extLst>
              <a:ext uri="{FF2B5EF4-FFF2-40B4-BE49-F238E27FC236}">
                <a16:creationId xmlns:a16="http://schemas.microsoft.com/office/drawing/2014/main" id="{D9C97972-1C20-6F3D-8F5E-7FAACB6577DA}"/>
              </a:ext>
            </a:extLst>
          </p:cNvPr>
          <p:cNvCxnSpPr>
            <a:cxnSpLocks noChangeAspect="1"/>
            <a:endCxn id="262" idx="0"/>
          </p:cNvCxnSpPr>
          <p:nvPr/>
        </p:nvCxnSpPr>
        <p:spPr>
          <a:xfrm>
            <a:off x="9411962" y="4276267"/>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AA4A1C3F-77B1-1F67-EB4B-E62292262838}"/>
              </a:ext>
            </a:extLst>
          </p:cNvPr>
          <p:cNvCxnSpPr>
            <a:cxnSpLocks noChangeAspect="1"/>
            <a:endCxn id="263" idx="0"/>
          </p:cNvCxnSpPr>
          <p:nvPr/>
        </p:nvCxnSpPr>
        <p:spPr>
          <a:xfrm>
            <a:off x="10149718" y="4276267"/>
            <a:ext cx="0" cy="202025"/>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67" name="TextBox 266">
            <a:extLst>
              <a:ext uri="{FF2B5EF4-FFF2-40B4-BE49-F238E27FC236}">
                <a16:creationId xmlns:a16="http://schemas.microsoft.com/office/drawing/2014/main" id="{55E8A938-AAA2-14E7-28A0-08DA35DD8B33}"/>
              </a:ext>
            </a:extLst>
          </p:cNvPr>
          <p:cNvSpPr txBox="1">
            <a:spLocks noChangeAspect="1"/>
          </p:cNvSpPr>
          <p:nvPr/>
        </p:nvSpPr>
        <p:spPr>
          <a:xfrm>
            <a:off x="11293794" y="1052713"/>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i3</a:t>
            </a:r>
          </a:p>
        </p:txBody>
      </p:sp>
      <p:sp>
        <p:nvSpPr>
          <p:cNvPr id="268" name="TextBox 267">
            <a:extLst>
              <a:ext uri="{FF2B5EF4-FFF2-40B4-BE49-F238E27FC236}">
                <a16:creationId xmlns:a16="http://schemas.microsoft.com/office/drawing/2014/main" id="{A786C570-E8E7-0A97-E49B-77DD4BA51BBB}"/>
              </a:ext>
            </a:extLst>
          </p:cNvPr>
          <p:cNvSpPr txBox="1"/>
          <p:nvPr/>
        </p:nvSpPr>
        <p:spPr>
          <a:xfrm>
            <a:off x="11018572" y="1308384"/>
            <a:ext cx="383438" cy="307777"/>
          </a:xfrm>
          <a:prstGeom prst="rect">
            <a:avLst/>
          </a:prstGeom>
          <a:noFill/>
        </p:spPr>
        <p:txBody>
          <a:bodyPr wrap="none" rtlCol="0">
            <a:spAutoFit/>
          </a:bodyPr>
          <a:lstStyle/>
          <a:p>
            <a:r>
              <a:rPr lang="en-TW" sz="1400">
                <a:solidFill>
                  <a:schemeClr val="tx1"/>
                </a:solidFill>
                <a:latin typeface="Consolas" panose="020B0609020204030204" pitchFamily="49" charset="0"/>
                <a:cs typeface="Consolas" panose="020B0609020204030204" pitchFamily="49" charset="0"/>
              </a:rPr>
              <a:t>PO</a:t>
            </a:r>
          </a:p>
        </p:txBody>
      </p:sp>
      <p:sp>
        <p:nvSpPr>
          <p:cNvPr id="269" name="TextBox 268">
            <a:extLst>
              <a:ext uri="{FF2B5EF4-FFF2-40B4-BE49-F238E27FC236}">
                <a16:creationId xmlns:a16="http://schemas.microsoft.com/office/drawing/2014/main" id="{66FE281A-AE0C-AEBA-D0D3-BC1ADFB65277}"/>
              </a:ext>
            </a:extLst>
          </p:cNvPr>
          <p:cNvSpPr txBox="1">
            <a:spLocks noChangeAspect="1"/>
          </p:cNvSpPr>
          <p:nvPr/>
        </p:nvSpPr>
        <p:spPr>
          <a:xfrm>
            <a:off x="10679410" y="879392"/>
            <a:ext cx="1074154"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C1</a:t>
            </a:r>
          </a:p>
        </p:txBody>
      </p:sp>
      <p:sp>
        <p:nvSpPr>
          <p:cNvPr id="270" name="Oval 269">
            <a:extLst>
              <a:ext uri="{FF2B5EF4-FFF2-40B4-BE49-F238E27FC236}">
                <a16:creationId xmlns:a16="http://schemas.microsoft.com/office/drawing/2014/main" id="{2E7DE788-18AE-8F40-FF5E-7605D1AE4FE6}"/>
              </a:ext>
            </a:extLst>
          </p:cNvPr>
          <p:cNvSpPr>
            <a:spLocks noChangeAspect="1"/>
          </p:cNvSpPr>
          <p:nvPr/>
        </p:nvSpPr>
        <p:spPr>
          <a:xfrm>
            <a:off x="10692983" y="1471324"/>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71" name="Straight Arrow Connector 270">
            <a:extLst>
              <a:ext uri="{FF2B5EF4-FFF2-40B4-BE49-F238E27FC236}">
                <a16:creationId xmlns:a16="http://schemas.microsoft.com/office/drawing/2014/main" id="{337B31EC-4608-B166-0320-E47AA6E43F1A}"/>
              </a:ext>
            </a:extLst>
          </p:cNvPr>
          <p:cNvCxnSpPr>
            <a:cxnSpLocks noChangeAspect="1"/>
            <a:stCxn id="270" idx="4"/>
            <a:endCxn id="272" idx="0"/>
          </p:cNvCxnSpPr>
          <p:nvPr/>
        </p:nvCxnSpPr>
        <p:spPr>
          <a:xfrm>
            <a:off x="10851234" y="1786454"/>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2" name="Oval 271">
            <a:extLst>
              <a:ext uri="{FF2B5EF4-FFF2-40B4-BE49-F238E27FC236}">
                <a16:creationId xmlns:a16="http://schemas.microsoft.com/office/drawing/2014/main" id="{B8A7013A-16E1-14F5-C0A7-55528A38FB67}"/>
              </a:ext>
            </a:extLst>
          </p:cNvPr>
          <p:cNvSpPr>
            <a:spLocks noChangeAspect="1"/>
          </p:cNvSpPr>
          <p:nvPr/>
        </p:nvSpPr>
        <p:spPr>
          <a:xfrm>
            <a:off x="10692983" y="1967440"/>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74" name="Oval 273">
            <a:extLst>
              <a:ext uri="{FF2B5EF4-FFF2-40B4-BE49-F238E27FC236}">
                <a16:creationId xmlns:a16="http://schemas.microsoft.com/office/drawing/2014/main" id="{F19719FA-B999-93FC-83D0-835EF1E380DE}"/>
              </a:ext>
            </a:extLst>
          </p:cNvPr>
          <p:cNvSpPr>
            <a:spLocks noChangeAspect="1"/>
          </p:cNvSpPr>
          <p:nvPr/>
        </p:nvSpPr>
        <p:spPr>
          <a:xfrm>
            <a:off x="11412983" y="1471324"/>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75" name="Straight Arrow Connector 274">
            <a:extLst>
              <a:ext uri="{FF2B5EF4-FFF2-40B4-BE49-F238E27FC236}">
                <a16:creationId xmlns:a16="http://schemas.microsoft.com/office/drawing/2014/main" id="{EEF56DBF-2ABA-BC44-0795-77EB27B2B7E7}"/>
              </a:ext>
            </a:extLst>
          </p:cNvPr>
          <p:cNvCxnSpPr>
            <a:cxnSpLocks noChangeAspect="1"/>
            <a:stCxn id="274" idx="4"/>
            <a:endCxn id="276" idx="0"/>
          </p:cNvCxnSpPr>
          <p:nvPr/>
        </p:nvCxnSpPr>
        <p:spPr>
          <a:xfrm>
            <a:off x="11571234" y="1786454"/>
            <a:ext cx="0" cy="1809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6" name="Oval 275">
            <a:extLst>
              <a:ext uri="{FF2B5EF4-FFF2-40B4-BE49-F238E27FC236}">
                <a16:creationId xmlns:a16="http://schemas.microsoft.com/office/drawing/2014/main" id="{88994AC2-D74A-A31C-57D4-847D18C273B6}"/>
              </a:ext>
            </a:extLst>
          </p:cNvPr>
          <p:cNvSpPr>
            <a:spLocks noChangeAspect="1"/>
          </p:cNvSpPr>
          <p:nvPr/>
        </p:nvSpPr>
        <p:spPr>
          <a:xfrm>
            <a:off x="11412983" y="1967440"/>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78" name="Straight Arrow Connector 277">
            <a:extLst>
              <a:ext uri="{FF2B5EF4-FFF2-40B4-BE49-F238E27FC236}">
                <a16:creationId xmlns:a16="http://schemas.microsoft.com/office/drawing/2014/main" id="{E7FAA1C2-8988-27FF-616D-CDEC39752357}"/>
              </a:ext>
            </a:extLst>
          </p:cNvPr>
          <p:cNvCxnSpPr>
            <a:cxnSpLocks noChangeAspect="1"/>
            <a:stCxn id="270" idx="6"/>
            <a:endCxn id="274" idx="2"/>
          </p:cNvCxnSpPr>
          <p:nvPr/>
        </p:nvCxnSpPr>
        <p:spPr>
          <a:xfrm>
            <a:off x="11009485" y="1628889"/>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AEBC7C8C-06D9-694E-FAD8-5D93CA0D58CD}"/>
              </a:ext>
            </a:extLst>
          </p:cNvPr>
          <p:cNvCxnSpPr>
            <a:cxnSpLocks noChangeAspect="1"/>
            <a:stCxn id="272" idx="6"/>
            <a:endCxn id="276" idx="2"/>
          </p:cNvCxnSpPr>
          <p:nvPr/>
        </p:nvCxnSpPr>
        <p:spPr>
          <a:xfrm>
            <a:off x="11009485" y="2125005"/>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C14BFFAF-BC2C-9DE7-C12A-C71967DBB8BD}"/>
              </a:ext>
            </a:extLst>
          </p:cNvPr>
          <p:cNvSpPr txBox="1">
            <a:spLocks noChangeAspect="1"/>
          </p:cNvSpPr>
          <p:nvPr/>
        </p:nvSpPr>
        <p:spPr>
          <a:xfrm>
            <a:off x="10601651" y="1062044"/>
            <a:ext cx="501088"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sz="1400">
                <a:solidFill>
                  <a:schemeClr val="tx1"/>
                </a:solidFill>
                <a:latin typeface="Consolas" panose="020B0609020204030204" pitchFamily="49" charset="0"/>
                <a:cs typeface="Consolas" panose="020B0609020204030204" pitchFamily="49" charset="0"/>
              </a:rPr>
              <a:t>i2</a:t>
            </a:r>
          </a:p>
        </p:txBody>
      </p:sp>
      <p:sp>
        <p:nvSpPr>
          <p:cNvPr id="284" name="Oval 283">
            <a:extLst>
              <a:ext uri="{FF2B5EF4-FFF2-40B4-BE49-F238E27FC236}">
                <a16:creationId xmlns:a16="http://schemas.microsoft.com/office/drawing/2014/main" id="{32D3C537-EAA6-6713-6CD6-02E67C431607}"/>
              </a:ext>
            </a:extLst>
          </p:cNvPr>
          <p:cNvSpPr>
            <a:spLocks noChangeAspect="1"/>
          </p:cNvSpPr>
          <p:nvPr/>
        </p:nvSpPr>
        <p:spPr>
          <a:xfrm>
            <a:off x="10692983" y="2455533"/>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85" name="Oval 284">
            <a:extLst>
              <a:ext uri="{FF2B5EF4-FFF2-40B4-BE49-F238E27FC236}">
                <a16:creationId xmlns:a16="http://schemas.microsoft.com/office/drawing/2014/main" id="{7626FFD4-2F2D-747C-B13E-28CAA80AF103}"/>
              </a:ext>
            </a:extLst>
          </p:cNvPr>
          <p:cNvSpPr>
            <a:spLocks noChangeAspect="1"/>
          </p:cNvSpPr>
          <p:nvPr/>
        </p:nvSpPr>
        <p:spPr>
          <a:xfrm>
            <a:off x="11412983" y="2455533"/>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86" name="Straight Arrow Connector 285">
            <a:extLst>
              <a:ext uri="{FF2B5EF4-FFF2-40B4-BE49-F238E27FC236}">
                <a16:creationId xmlns:a16="http://schemas.microsoft.com/office/drawing/2014/main" id="{48026A03-76C9-3F10-8B40-00875BB0197A}"/>
              </a:ext>
            </a:extLst>
          </p:cNvPr>
          <p:cNvCxnSpPr>
            <a:cxnSpLocks noChangeAspect="1"/>
            <a:stCxn id="284" idx="6"/>
            <a:endCxn id="285" idx="2"/>
          </p:cNvCxnSpPr>
          <p:nvPr/>
        </p:nvCxnSpPr>
        <p:spPr>
          <a:xfrm>
            <a:off x="11009485" y="2613098"/>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9BB62A-FA95-CFEF-E134-58566E66AEC5}"/>
              </a:ext>
            </a:extLst>
          </p:cNvPr>
          <p:cNvCxnSpPr>
            <a:cxnSpLocks noChangeAspect="1"/>
            <a:stCxn id="276" idx="4"/>
            <a:endCxn id="285" idx="0"/>
          </p:cNvCxnSpPr>
          <p:nvPr/>
        </p:nvCxnSpPr>
        <p:spPr>
          <a:xfrm>
            <a:off x="11571234" y="2282570"/>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7E281A2C-6388-8A82-AB1E-11476EC983E4}"/>
              </a:ext>
            </a:extLst>
          </p:cNvPr>
          <p:cNvCxnSpPr>
            <a:cxnSpLocks noChangeAspect="1"/>
            <a:stCxn id="272" idx="4"/>
            <a:endCxn id="284" idx="0"/>
          </p:cNvCxnSpPr>
          <p:nvPr/>
        </p:nvCxnSpPr>
        <p:spPr>
          <a:xfrm>
            <a:off x="10851234" y="2282570"/>
            <a:ext cx="0" cy="172963"/>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89" name="Oval 288">
            <a:extLst>
              <a:ext uri="{FF2B5EF4-FFF2-40B4-BE49-F238E27FC236}">
                <a16:creationId xmlns:a16="http://schemas.microsoft.com/office/drawing/2014/main" id="{686A4717-1735-169E-3C4D-2190969C735D}"/>
              </a:ext>
            </a:extLst>
          </p:cNvPr>
          <p:cNvSpPr>
            <a:spLocks noChangeAspect="1"/>
          </p:cNvSpPr>
          <p:nvPr/>
        </p:nvSpPr>
        <p:spPr>
          <a:xfrm>
            <a:off x="10692983" y="2945091"/>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90" name="Oval 289">
            <a:extLst>
              <a:ext uri="{FF2B5EF4-FFF2-40B4-BE49-F238E27FC236}">
                <a16:creationId xmlns:a16="http://schemas.microsoft.com/office/drawing/2014/main" id="{DAC9ED5F-6120-727D-2497-F5B9D9C8EE51}"/>
              </a:ext>
            </a:extLst>
          </p:cNvPr>
          <p:cNvSpPr>
            <a:spLocks noChangeAspect="1"/>
          </p:cNvSpPr>
          <p:nvPr/>
        </p:nvSpPr>
        <p:spPr>
          <a:xfrm>
            <a:off x="11412983" y="2945091"/>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91" name="Straight Arrow Connector 290">
            <a:extLst>
              <a:ext uri="{FF2B5EF4-FFF2-40B4-BE49-F238E27FC236}">
                <a16:creationId xmlns:a16="http://schemas.microsoft.com/office/drawing/2014/main" id="{4FEB284B-7E5F-50FD-85F6-46860EFC4361}"/>
              </a:ext>
            </a:extLst>
          </p:cNvPr>
          <p:cNvCxnSpPr>
            <a:cxnSpLocks noChangeAspect="1"/>
            <a:stCxn id="292" idx="6"/>
            <a:endCxn id="293" idx="2"/>
          </p:cNvCxnSpPr>
          <p:nvPr/>
        </p:nvCxnSpPr>
        <p:spPr>
          <a:xfrm>
            <a:off x="11009485" y="3592216"/>
            <a:ext cx="403498" cy="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2" name="Oval 291">
            <a:extLst>
              <a:ext uri="{FF2B5EF4-FFF2-40B4-BE49-F238E27FC236}">
                <a16:creationId xmlns:a16="http://schemas.microsoft.com/office/drawing/2014/main" id="{BE1A4ECD-82FA-4678-A46C-1029C3A455B4}"/>
              </a:ext>
            </a:extLst>
          </p:cNvPr>
          <p:cNvSpPr>
            <a:spLocks noChangeAspect="1"/>
          </p:cNvSpPr>
          <p:nvPr/>
        </p:nvSpPr>
        <p:spPr>
          <a:xfrm>
            <a:off x="10692983" y="3434651"/>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93" name="Oval 292">
            <a:extLst>
              <a:ext uri="{FF2B5EF4-FFF2-40B4-BE49-F238E27FC236}">
                <a16:creationId xmlns:a16="http://schemas.microsoft.com/office/drawing/2014/main" id="{0A5F2D4D-972F-104D-512A-CF1A2BAADB70}"/>
              </a:ext>
            </a:extLst>
          </p:cNvPr>
          <p:cNvSpPr>
            <a:spLocks noChangeAspect="1"/>
          </p:cNvSpPr>
          <p:nvPr/>
        </p:nvSpPr>
        <p:spPr>
          <a:xfrm>
            <a:off x="11412983" y="3434651"/>
            <a:ext cx="316502" cy="31513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1400">
              <a:solidFill>
                <a:schemeClr val="tx1"/>
              </a:solidFill>
              <a:latin typeface="Consolas" panose="020B0609020204030204" pitchFamily="49" charset="0"/>
              <a:cs typeface="Consolas" panose="020B0609020204030204" pitchFamily="49" charset="0"/>
            </a:endParaRPr>
          </a:p>
        </p:txBody>
      </p:sp>
      <p:cxnSp>
        <p:nvCxnSpPr>
          <p:cNvPr id="294" name="Straight Arrow Connector 293">
            <a:extLst>
              <a:ext uri="{FF2B5EF4-FFF2-40B4-BE49-F238E27FC236}">
                <a16:creationId xmlns:a16="http://schemas.microsoft.com/office/drawing/2014/main" id="{EA7B9F27-98DC-0C89-4870-E8BAE0900C41}"/>
              </a:ext>
            </a:extLst>
          </p:cNvPr>
          <p:cNvCxnSpPr>
            <a:cxnSpLocks noChangeAspect="1"/>
            <a:stCxn id="263" idx="6"/>
            <a:endCxn id="289" idx="3"/>
          </p:cNvCxnSpPr>
          <p:nvPr/>
        </p:nvCxnSpPr>
        <p:spPr>
          <a:xfrm flipV="1">
            <a:off x="10307969" y="3214071"/>
            <a:ext cx="431365" cy="1421786"/>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5F9220DE-DE05-7C76-9AE7-29D8DFE89149}"/>
              </a:ext>
            </a:extLst>
          </p:cNvPr>
          <p:cNvCxnSpPr>
            <a:cxnSpLocks noChangeAspect="1"/>
            <a:stCxn id="285" idx="4"/>
            <a:endCxn id="290" idx="0"/>
          </p:cNvCxnSpPr>
          <p:nvPr/>
        </p:nvCxnSpPr>
        <p:spPr>
          <a:xfrm>
            <a:off x="11571234" y="2770663"/>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F9F7234F-7A8A-5FBD-23B6-88425A9AA1D7}"/>
              </a:ext>
            </a:extLst>
          </p:cNvPr>
          <p:cNvCxnSpPr>
            <a:cxnSpLocks noChangeAspect="1"/>
            <a:stCxn id="284" idx="4"/>
            <a:endCxn id="289" idx="0"/>
          </p:cNvCxnSpPr>
          <p:nvPr/>
        </p:nvCxnSpPr>
        <p:spPr>
          <a:xfrm>
            <a:off x="10851234" y="2770663"/>
            <a:ext cx="0" cy="17442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D23CDA20-692E-F973-B9AC-88577B3D5B2E}"/>
              </a:ext>
            </a:extLst>
          </p:cNvPr>
          <p:cNvCxnSpPr>
            <a:cxnSpLocks noChangeAspect="1"/>
            <a:stCxn id="290" idx="4"/>
            <a:endCxn id="293" idx="0"/>
          </p:cNvCxnSpPr>
          <p:nvPr/>
        </p:nvCxnSpPr>
        <p:spPr>
          <a:xfrm>
            <a:off x="11571234" y="3260221"/>
            <a:ext cx="0" cy="17443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12" name="Curved Connector 311">
            <a:extLst>
              <a:ext uri="{FF2B5EF4-FFF2-40B4-BE49-F238E27FC236}">
                <a16:creationId xmlns:a16="http://schemas.microsoft.com/office/drawing/2014/main" id="{471B4527-DAF9-15A2-64DB-19A7DFFA0DB3}"/>
              </a:ext>
            </a:extLst>
          </p:cNvPr>
          <p:cNvCxnSpPr>
            <a:cxnSpLocks/>
            <a:stCxn id="290" idx="3"/>
            <a:endCxn id="262" idx="7"/>
          </p:cNvCxnSpPr>
          <p:nvPr/>
        </p:nvCxnSpPr>
        <p:spPr>
          <a:xfrm rot="5400000">
            <a:off x="9836413" y="2901520"/>
            <a:ext cx="1310371" cy="1935472"/>
          </a:xfrm>
          <a:prstGeom prst="curvedConnector3">
            <a:avLst>
              <a:gd name="adj1" fmla="val 4051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Elbow Connector 330">
            <a:extLst>
              <a:ext uri="{FF2B5EF4-FFF2-40B4-BE49-F238E27FC236}">
                <a16:creationId xmlns:a16="http://schemas.microsoft.com/office/drawing/2014/main" id="{73BAED9A-7909-7593-ADCC-CB1925936292}"/>
              </a:ext>
            </a:extLst>
          </p:cNvPr>
          <p:cNvCxnSpPr>
            <a:cxnSpLocks/>
            <a:endCxn id="2" idx="3"/>
          </p:cNvCxnSpPr>
          <p:nvPr/>
        </p:nvCxnSpPr>
        <p:spPr>
          <a:xfrm rot="16200000" flipV="1">
            <a:off x="6569870" y="2823690"/>
            <a:ext cx="2606806" cy="139386"/>
          </a:xfrm>
          <a:prstGeom prst="bentConnector2">
            <a:avLst/>
          </a:prstGeom>
          <a:ln w="25400" cap="rnd">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334" name="Elbow Connector 333">
            <a:extLst>
              <a:ext uri="{FF2B5EF4-FFF2-40B4-BE49-F238E27FC236}">
                <a16:creationId xmlns:a16="http://schemas.microsoft.com/office/drawing/2014/main" id="{6FAB1372-9ECD-41F9-8231-D6D050E666AA}"/>
              </a:ext>
            </a:extLst>
          </p:cNvPr>
          <p:cNvCxnSpPr>
            <a:cxnSpLocks/>
            <a:stCxn id="346" idx="1"/>
            <a:endCxn id="157" idx="0"/>
          </p:cNvCxnSpPr>
          <p:nvPr/>
        </p:nvCxnSpPr>
        <p:spPr>
          <a:xfrm rot="10800000" flipV="1">
            <a:off x="3681366" y="4403411"/>
            <a:ext cx="3157365" cy="506738"/>
          </a:xfrm>
          <a:prstGeom prst="bentConnector2">
            <a:avLst/>
          </a:prstGeom>
          <a:ln w="25400" cap="rnd">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337" name="Elbow Connector 336">
            <a:extLst>
              <a:ext uri="{FF2B5EF4-FFF2-40B4-BE49-F238E27FC236}">
                <a16:creationId xmlns:a16="http://schemas.microsoft.com/office/drawing/2014/main" id="{D88077EB-0D49-0EAF-5E2A-AF92E1E06668}"/>
              </a:ext>
            </a:extLst>
          </p:cNvPr>
          <p:cNvCxnSpPr>
            <a:cxnSpLocks/>
            <a:stCxn id="346" idx="1"/>
            <a:endCxn id="154" idx="0"/>
          </p:cNvCxnSpPr>
          <p:nvPr/>
        </p:nvCxnSpPr>
        <p:spPr>
          <a:xfrm rot="10800000" flipV="1">
            <a:off x="5578932" y="4403411"/>
            <a:ext cx="1259799" cy="506738"/>
          </a:xfrm>
          <a:prstGeom prst="bentConnector2">
            <a:avLst/>
          </a:prstGeom>
          <a:ln w="25400" cap="rnd">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cxnSp>
      <p:grpSp>
        <p:nvGrpSpPr>
          <p:cNvPr id="345" name="Group 344">
            <a:extLst>
              <a:ext uri="{FF2B5EF4-FFF2-40B4-BE49-F238E27FC236}">
                <a16:creationId xmlns:a16="http://schemas.microsoft.com/office/drawing/2014/main" id="{1945FE1D-D2EF-79FA-DFF8-0FF0FE602CE1}"/>
              </a:ext>
            </a:extLst>
          </p:cNvPr>
          <p:cNvGrpSpPr/>
          <p:nvPr/>
        </p:nvGrpSpPr>
        <p:grpSpPr>
          <a:xfrm>
            <a:off x="6838730" y="4211885"/>
            <a:ext cx="1459536" cy="383052"/>
            <a:chOff x="8201151" y="2337080"/>
            <a:chExt cx="1459536" cy="383052"/>
          </a:xfrm>
        </p:grpSpPr>
        <p:sp>
          <p:nvSpPr>
            <p:cNvPr id="346" name="Rounded Rectangle 345">
              <a:extLst>
                <a:ext uri="{FF2B5EF4-FFF2-40B4-BE49-F238E27FC236}">
                  <a16:creationId xmlns:a16="http://schemas.microsoft.com/office/drawing/2014/main" id="{970F667B-A2F8-734F-C00B-6E0DE611B6C1}"/>
                </a:ext>
              </a:extLst>
            </p:cNvPr>
            <p:cNvSpPr/>
            <p:nvPr/>
          </p:nvSpPr>
          <p:spPr>
            <a:xfrm>
              <a:off x="8201151" y="2337080"/>
              <a:ext cx="1459536" cy="38305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a:t>Check Tools </a:t>
              </a:r>
            </a:p>
          </p:txBody>
        </p:sp>
        <p:pic>
          <p:nvPicPr>
            <p:cNvPr id="347" name="Graphic 346" descr="Magnifying glass with solid fill">
              <a:extLst>
                <a:ext uri="{FF2B5EF4-FFF2-40B4-BE49-F238E27FC236}">
                  <a16:creationId xmlns:a16="http://schemas.microsoft.com/office/drawing/2014/main" id="{F84DE284-29B9-1F45-F997-B57D30920E3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45808" y="2368397"/>
              <a:ext cx="317638" cy="317638"/>
            </a:xfrm>
            <a:prstGeom prst="rect">
              <a:avLst/>
            </a:prstGeom>
          </p:spPr>
        </p:pic>
      </p:grpSp>
      <p:cxnSp>
        <p:nvCxnSpPr>
          <p:cNvPr id="358" name="Straight Arrow Connector 357">
            <a:extLst>
              <a:ext uri="{FF2B5EF4-FFF2-40B4-BE49-F238E27FC236}">
                <a16:creationId xmlns:a16="http://schemas.microsoft.com/office/drawing/2014/main" id="{3724D7CD-97DE-6E25-921B-297BE1212791}"/>
              </a:ext>
            </a:extLst>
          </p:cNvPr>
          <p:cNvCxnSpPr>
            <a:cxnSpLocks/>
            <a:stCxn id="346" idx="3"/>
          </p:cNvCxnSpPr>
          <p:nvPr/>
        </p:nvCxnSpPr>
        <p:spPr>
          <a:xfrm flipV="1">
            <a:off x="8298266" y="4402021"/>
            <a:ext cx="247202" cy="139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27918BEF-61A8-6C00-77C6-1AF62230F2F2}"/>
              </a:ext>
            </a:extLst>
          </p:cNvPr>
          <p:cNvGrpSpPr/>
          <p:nvPr/>
        </p:nvGrpSpPr>
        <p:grpSpPr>
          <a:xfrm>
            <a:off x="7794642" y="5458436"/>
            <a:ext cx="3994113" cy="1107996"/>
            <a:chOff x="7880468" y="5179716"/>
            <a:chExt cx="3994113" cy="1107996"/>
          </a:xfrm>
        </p:grpSpPr>
        <p:pic>
          <p:nvPicPr>
            <p:cNvPr id="368" name="Graphic 367" descr="Lights On with solid fill">
              <a:extLst>
                <a:ext uri="{FF2B5EF4-FFF2-40B4-BE49-F238E27FC236}">
                  <a16:creationId xmlns:a16="http://schemas.microsoft.com/office/drawing/2014/main" id="{A0530D36-2167-5962-87EB-661A53A630E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80468" y="5440442"/>
              <a:ext cx="628332" cy="628332"/>
            </a:xfrm>
            <a:prstGeom prst="rect">
              <a:avLst/>
            </a:prstGeom>
          </p:spPr>
        </p:pic>
        <p:sp>
          <p:nvSpPr>
            <p:cNvPr id="369" name="TextBox 368">
              <a:extLst>
                <a:ext uri="{FF2B5EF4-FFF2-40B4-BE49-F238E27FC236}">
                  <a16:creationId xmlns:a16="http://schemas.microsoft.com/office/drawing/2014/main" id="{F6C301EC-6DB4-4A54-59B1-26AF6FA6A505}"/>
                </a:ext>
              </a:extLst>
            </p:cNvPr>
            <p:cNvSpPr txBox="1"/>
            <p:nvPr/>
          </p:nvSpPr>
          <p:spPr>
            <a:xfrm>
              <a:off x="8418028" y="5179716"/>
              <a:ext cx="3456553" cy="1107996"/>
            </a:xfrm>
            <a:prstGeom prst="rect">
              <a:avLst/>
            </a:prstGeom>
            <a:noFill/>
          </p:spPr>
          <p:txBody>
            <a:bodyPr wrap="square" rtlCol="0">
              <a:spAutoFit/>
            </a:bodyPr>
            <a:lstStyle/>
            <a:p>
              <a:r>
                <a:rPr lang="en-TW" sz="2200">
                  <a:solidFill>
                    <a:srgbClr val="B362AC"/>
                  </a:solidFill>
                  <a:latin typeface="Calibri" panose="020F0502020204030204" pitchFamily="34" charset="0"/>
                  <a:cs typeface="Calibri" panose="020F0502020204030204" pitchFamily="34" charset="0"/>
                </a:rPr>
                <a:t>Verifiable</a:t>
              </a:r>
              <a:r>
                <a:rPr lang="en-TW" sz="2200">
                  <a:latin typeface="Calibri" panose="020F0502020204030204" pitchFamily="34" charset="0"/>
                  <a:cs typeface="Calibri" panose="020F0502020204030204" pitchFamily="34" charset="0"/>
                </a:rPr>
                <a:t> hardware monitor that checks for ordering violation </a:t>
              </a:r>
              <a:r>
                <a:rPr lang="en-TW" sz="2200">
                  <a:solidFill>
                    <a:srgbClr val="B362AC"/>
                  </a:solidFill>
                  <a:latin typeface="Calibri" panose="020F0502020204030204" pitchFamily="34" charset="0"/>
                  <a:cs typeface="Calibri" panose="020F0502020204030204" pitchFamily="34" charset="0"/>
                </a:rPr>
                <a:t>at runtime</a:t>
              </a:r>
            </a:p>
          </p:txBody>
        </p:sp>
      </p:grpSp>
      <p:cxnSp>
        <p:nvCxnSpPr>
          <p:cNvPr id="11" name="Straight Connector 10">
            <a:extLst>
              <a:ext uri="{FF2B5EF4-FFF2-40B4-BE49-F238E27FC236}">
                <a16:creationId xmlns:a16="http://schemas.microsoft.com/office/drawing/2014/main" id="{5E73729B-760B-FDAD-0C8D-94F21B008E7C}"/>
              </a:ext>
            </a:extLst>
          </p:cNvPr>
          <p:cNvCxnSpPr>
            <a:cxnSpLocks/>
            <a:stCxn id="43" idx="2"/>
            <a:endCxn id="3" idx="0"/>
          </p:cNvCxnSpPr>
          <p:nvPr/>
        </p:nvCxnSpPr>
        <p:spPr>
          <a:xfrm flipH="1">
            <a:off x="597242" y="3282685"/>
            <a:ext cx="3536" cy="66742"/>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45F69EC-D376-35C1-64CA-D05B0CB47DA6}"/>
              </a:ext>
            </a:extLst>
          </p:cNvPr>
          <p:cNvCxnSpPr>
            <a:cxnSpLocks/>
            <a:stCxn id="3" idx="2"/>
            <a:endCxn id="4" idx="0"/>
          </p:cNvCxnSpPr>
          <p:nvPr/>
        </p:nvCxnSpPr>
        <p:spPr>
          <a:xfrm flipH="1">
            <a:off x="593118" y="3624255"/>
            <a:ext cx="4124" cy="53989"/>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5411BF1E-D3FC-72F9-3972-E6E9E66267EF}"/>
              </a:ext>
            </a:extLst>
          </p:cNvPr>
          <p:cNvGrpSpPr/>
          <p:nvPr/>
        </p:nvGrpSpPr>
        <p:grpSpPr>
          <a:xfrm>
            <a:off x="9570213" y="3102656"/>
            <a:ext cx="2456697" cy="1807493"/>
            <a:chOff x="9570213" y="3102656"/>
            <a:chExt cx="2456697" cy="1807493"/>
          </a:xfrm>
        </p:grpSpPr>
        <p:cxnSp>
          <p:nvCxnSpPr>
            <p:cNvPr id="241" name="Straight Arrow Connector 240">
              <a:extLst>
                <a:ext uri="{FF2B5EF4-FFF2-40B4-BE49-F238E27FC236}">
                  <a16:creationId xmlns:a16="http://schemas.microsoft.com/office/drawing/2014/main" id="{C195E5F7-A3FE-153E-5E16-71F3C4AAC851}"/>
                </a:ext>
              </a:extLst>
            </p:cNvPr>
            <p:cNvCxnSpPr>
              <a:cxnSpLocks noChangeAspect="1"/>
              <a:stCxn id="239" idx="6"/>
              <a:endCxn id="240" idx="2"/>
            </p:cNvCxnSpPr>
            <p:nvPr/>
          </p:nvCxnSpPr>
          <p:spPr>
            <a:xfrm>
              <a:off x="9570213" y="3111987"/>
              <a:ext cx="421254" cy="0"/>
            </a:xfrm>
            <a:prstGeom prst="straightConnector1">
              <a:avLst/>
            </a:prstGeom>
            <a:ln w="31750">
              <a:solidFill>
                <a:srgbClr val="C0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4BB78E1A-1CDF-F8E5-5B01-259A9AFF3BE8}"/>
                </a:ext>
              </a:extLst>
            </p:cNvPr>
            <p:cNvCxnSpPr>
              <a:cxnSpLocks noChangeAspect="1"/>
              <a:stCxn id="262" idx="6"/>
              <a:endCxn id="263" idx="2"/>
            </p:cNvCxnSpPr>
            <p:nvPr/>
          </p:nvCxnSpPr>
          <p:spPr>
            <a:xfrm>
              <a:off x="9570213" y="4635857"/>
              <a:ext cx="421254" cy="0"/>
            </a:xfrm>
            <a:prstGeom prst="straightConnector1">
              <a:avLst/>
            </a:prstGeom>
            <a:ln w="31750">
              <a:solidFill>
                <a:srgbClr val="C0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88EAAC00-6283-201F-E63A-2D360596FBEC}"/>
                </a:ext>
              </a:extLst>
            </p:cNvPr>
            <p:cNvCxnSpPr>
              <a:cxnSpLocks noChangeAspect="1"/>
              <a:stCxn id="289" idx="4"/>
              <a:endCxn id="292" idx="0"/>
            </p:cNvCxnSpPr>
            <p:nvPr/>
          </p:nvCxnSpPr>
          <p:spPr>
            <a:xfrm>
              <a:off x="10851234" y="3260221"/>
              <a:ext cx="0" cy="174430"/>
            </a:xfrm>
            <a:prstGeom prst="straightConnector1">
              <a:avLst/>
            </a:prstGeom>
            <a:ln w="31750">
              <a:solidFill>
                <a:srgbClr val="C00000"/>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FF09DDBF-34CB-D08E-1E8B-5FB6E0E5B097}"/>
                </a:ext>
              </a:extLst>
            </p:cNvPr>
            <p:cNvCxnSpPr>
              <a:cxnSpLocks noChangeAspect="1"/>
              <a:stCxn id="289" idx="6"/>
              <a:endCxn id="290" idx="2"/>
            </p:cNvCxnSpPr>
            <p:nvPr/>
          </p:nvCxnSpPr>
          <p:spPr>
            <a:xfrm>
              <a:off x="11009485" y="3102656"/>
              <a:ext cx="403498" cy="0"/>
            </a:xfrm>
            <a:prstGeom prst="straightConnector1">
              <a:avLst/>
            </a:prstGeom>
            <a:ln w="31750">
              <a:solidFill>
                <a:srgbClr val="C0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6E2E184-2BF1-1E78-A1BD-688CC2E307A8}"/>
                </a:ext>
              </a:extLst>
            </p:cNvPr>
            <p:cNvCxnSpPr>
              <a:cxnSpLocks noChangeAspect="1"/>
            </p:cNvCxnSpPr>
            <p:nvPr/>
          </p:nvCxnSpPr>
          <p:spPr>
            <a:xfrm>
              <a:off x="10980756" y="4259768"/>
              <a:ext cx="421254" cy="0"/>
            </a:xfrm>
            <a:prstGeom prst="straightConnector1">
              <a:avLst/>
            </a:prstGeom>
            <a:ln w="31750">
              <a:solidFill>
                <a:srgbClr val="C0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1E08806-8414-5A47-66A3-F0667CB43016}"/>
                </a:ext>
              </a:extLst>
            </p:cNvPr>
            <p:cNvSpPr txBox="1"/>
            <p:nvPr/>
          </p:nvSpPr>
          <p:spPr>
            <a:xfrm>
              <a:off x="10466219" y="4325374"/>
              <a:ext cx="1560691" cy="584775"/>
            </a:xfrm>
            <a:prstGeom prst="rect">
              <a:avLst/>
            </a:prstGeom>
            <a:noFill/>
          </p:spPr>
          <p:txBody>
            <a:bodyPr wrap="square" rtlCol="0">
              <a:spAutoFit/>
            </a:bodyPr>
            <a:lstStyle/>
            <a:p>
              <a:pPr algn="ctr"/>
              <a:r>
                <a:rPr lang="en-TW" sz="1600">
                  <a:solidFill>
                    <a:srgbClr val="C00000"/>
                  </a:solidFill>
                  <a:latin typeface="Calibri" panose="020F0502020204030204" pitchFamily="34" charset="0"/>
                  <a:cs typeface="Calibri" panose="020F0502020204030204" pitchFamily="34" charset="0"/>
                </a:rPr>
                <a:t>Undetermined ordering rules</a:t>
              </a:r>
            </a:p>
          </p:txBody>
        </p:sp>
      </p:grpSp>
      <p:cxnSp>
        <p:nvCxnSpPr>
          <p:cNvPr id="95" name="Elbow Connector 94">
            <a:extLst>
              <a:ext uri="{FF2B5EF4-FFF2-40B4-BE49-F238E27FC236}">
                <a16:creationId xmlns:a16="http://schemas.microsoft.com/office/drawing/2014/main" id="{D0B5D3DB-2FCE-83A4-F73E-B989FFDE984C}"/>
              </a:ext>
            </a:extLst>
          </p:cNvPr>
          <p:cNvCxnSpPr>
            <a:cxnSpLocks/>
            <a:stCxn id="105" idx="1"/>
            <a:endCxn id="262" idx="4"/>
          </p:cNvCxnSpPr>
          <p:nvPr/>
        </p:nvCxnSpPr>
        <p:spPr>
          <a:xfrm rot="10800000">
            <a:off x="9411963" y="4793423"/>
            <a:ext cx="462681" cy="485293"/>
          </a:xfrm>
          <a:prstGeom prst="bentConnector2">
            <a:avLst/>
          </a:prstGeom>
          <a:ln w="31750" cap="rnd">
            <a:solidFill>
              <a:schemeClr val="accent6"/>
            </a:solidFill>
            <a:headEnd type="triangle"/>
            <a:tailEnd type="none" w="lg" len="med"/>
          </a:ln>
        </p:spPr>
        <p:style>
          <a:lnRef idx="1">
            <a:schemeClr val="accent1"/>
          </a:lnRef>
          <a:fillRef idx="0">
            <a:schemeClr val="accent1"/>
          </a:fillRef>
          <a:effectRef idx="0">
            <a:schemeClr val="accent1"/>
          </a:effectRef>
          <a:fontRef idx="minor">
            <a:schemeClr val="tx1"/>
          </a:fontRef>
        </p:style>
      </p:cxnSp>
      <p:pic>
        <p:nvPicPr>
          <p:cNvPr id="105" name="Graphic 104" descr="Processor with solid fill">
            <a:extLst>
              <a:ext uri="{FF2B5EF4-FFF2-40B4-BE49-F238E27FC236}">
                <a16:creationId xmlns:a16="http://schemas.microsoft.com/office/drawing/2014/main" id="{B2CA09AB-C295-20EF-68AC-ED6201BFB73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74643" y="5003640"/>
            <a:ext cx="550149" cy="550149"/>
          </a:xfrm>
          <a:prstGeom prst="rect">
            <a:avLst/>
          </a:prstGeom>
        </p:spPr>
      </p:pic>
      <p:cxnSp>
        <p:nvCxnSpPr>
          <p:cNvPr id="111" name="Straight Arrow Connector 110">
            <a:extLst>
              <a:ext uri="{FF2B5EF4-FFF2-40B4-BE49-F238E27FC236}">
                <a16:creationId xmlns:a16="http://schemas.microsoft.com/office/drawing/2014/main" id="{07D54B89-0DE6-2603-B5BD-6AA39D5ED842}"/>
              </a:ext>
            </a:extLst>
          </p:cNvPr>
          <p:cNvCxnSpPr>
            <a:cxnSpLocks noChangeAspect="1"/>
            <a:stCxn id="105" idx="0"/>
            <a:endCxn id="263" idx="4"/>
          </p:cNvCxnSpPr>
          <p:nvPr/>
        </p:nvCxnSpPr>
        <p:spPr>
          <a:xfrm flipV="1">
            <a:off x="10149718" y="4793422"/>
            <a:ext cx="0" cy="210218"/>
          </a:xfrm>
          <a:prstGeom prst="straightConnector1">
            <a:avLst/>
          </a:prstGeom>
          <a:ln w="31750">
            <a:solidFill>
              <a:schemeClr val="accent6"/>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13B1057-3557-1E7E-7E12-B9E699EB9F6A}"/>
              </a:ext>
            </a:extLst>
          </p:cNvPr>
          <p:cNvSpPr txBox="1"/>
          <p:nvPr/>
        </p:nvSpPr>
        <p:spPr>
          <a:xfrm>
            <a:off x="10640291" y="5178829"/>
            <a:ext cx="184731" cy="369332"/>
          </a:xfrm>
          <a:prstGeom prst="rect">
            <a:avLst/>
          </a:prstGeom>
          <a:noFill/>
        </p:spPr>
        <p:txBody>
          <a:bodyPr wrap="none" rtlCol="0">
            <a:spAutoFit/>
          </a:bodyPr>
          <a:lstStyle/>
          <a:p>
            <a:endParaRPr lang="en-TW"/>
          </a:p>
        </p:txBody>
      </p:sp>
      <p:sp>
        <p:nvSpPr>
          <p:cNvPr id="7" name="Slide Number Placeholder 6">
            <a:extLst>
              <a:ext uri="{FF2B5EF4-FFF2-40B4-BE49-F238E27FC236}">
                <a16:creationId xmlns:a16="http://schemas.microsoft.com/office/drawing/2014/main" id="{AB5FC019-E735-B2E0-6A4A-A02343E2DF78}"/>
              </a:ext>
            </a:extLst>
          </p:cNvPr>
          <p:cNvSpPr>
            <a:spLocks noGrp="1"/>
          </p:cNvSpPr>
          <p:nvPr>
            <p:ph type="sldNum" sz="quarter" idx="12"/>
          </p:nvPr>
        </p:nvSpPr>
        <p:spPr/>
        <p:txBody>
          <a:bodyPr/>
          <a:lstStyle/>
          <a:p>
            <a:fld id="{186D1076-08C5-B746-80BB-11C7C595E7F3}" type="slidenum">
              <a:rPr lang="en-US" smtClean="0"/>
              <a:t>28</a:t>
            </a:fld>
            <a:endParaRPr lang="en-US"/>
          </a:p>
        </p:txBody>
      </p:sp>
    </p:spTree>
    <p:extLst>
      <p:ext uri="{BB962C8B-B14F-4D97-AF65-F5344CB8AC3E}">
        <p14:creationId xmlns:p14="http://schemas.microsoft.com/office/powerpoint/2010/main" val="249728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 name="Rounded Rectangle 80">
            <a:extLst>
              <a:ext uri="{FF2B5EF4-FFF2-40B4-BE49-F238E27FC236}">
                <a16:creationId xmlns:a16="http://schemas.microsoft.com/office/drawing/2014/main" id="{9C300CE1-8EAF-BC36-BE69-F2990BB61940}"/>
              </a:ext>
            </a:extLst>
          </p:cNvPr>
          <p:cNvSpPr/>
          <p:nvPr/>
        </p:nvSpPr>
        <p:spPr>
          <a:xfrm>
            <a:off x="6120555" y="4331259"/>
            <a:ext cx="4959693" cy="1258910"/>
          </a:xfrm>
          <a:prstGeom prst="roundRect">
            <a:avLst/>
          </a:prstGeom>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800">
                <a:latin typeface="Calibri" panose="020F0502020204030204" pitchFamily="34" charset="0"/>
                <a:cs typeface="Calibri" panose="020F0502020204030204" pitchFamily="34" charset="0"/>
              </a:rPr>
              <a:t>Each control state summarizes instruction update behavior</a:t>
            </a:r>
            <a:endParaRPr lang="en-TW" sz="280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4432BC8E-B74F-65E5-46CD-D7BCC9AA6034}"/>
              </a:ext>
            </a:extLst>
          </p:cNvPr>
          <p:cNvSpPr>
            <a:spLocks noGrp="1"/>
          </p:cNvSpPr>
          <p:nvPr>
            <p:ph type="title"/>
          </p:nvPr>
        </p:nvSpPr>
        <p:spPr/>
        <p:txBody>
          <a:bodyPr/>
          <a:lstStyle/>
          <a:p>
            <a:r>
              <a:rPr lang="en-US"/>
              <a:t>Insight 2: </a:t>
            </a:r>
            <a:r>
              <a:rPr lang="el-GR"/>
              <a:t>μ</a:t>
            </a:r>
            <a:r>
              <a:rPr lang="en-US"/>
              <a:t>FSM Orchestrate Instruction Execution from Fetch to Final State Updates </a:t>
            </a:r>
          </a:p>
        </p:txBody>
      </p:sp>
      <p:sp>
        <p:nvSpPr>
          <p:cNvPr id="37" name="Rounded Rectangle 36">
            <a:extLst>
              <a:ext uri="{FF2B5EF4-FFF2-40B4-BE49-F238E27FC236}">
                <a16:creationId xmlns:a16="http://schemas.microsoft.com/office/drawing/2014/main" id="{EB17E6C6-C30C-728C-4916-3B38C3BD46F4}"/>
              </a:ext>
            </a:extLst>
          </p:cNvPr>
          <p:cNvSpPr/>
          <p:nvPr/>
        </p:nvSpPr>
        <p:spPr>
          <a:xfrm>
            <a:off x="745415" y="5755610"/>
            <a:ext cx="10515600" cy="932248"/>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800">
                <a:latin typeface="Calibri" panose="020F0502020204030204" pitchFamily="34" charset="0"/>
                <a:cs typeface="Calibri" panose="020F0502020204030204" pitchFamily="34" charset="0"/>
              </a:rPr>
              <a:t>The</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set</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of</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control</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states</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visited</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by</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instruction</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and</a:t>
            </a:r>
            <a:r>
              <a:rPr lang="zh-TW" altLang="en-US" sz="2800">
                <a:latin typeface="Calibri" panose="020F0502020204030204" pitchFamily="34" charset="0"/>
                <a:cs typeface="Calibri" panose="020F0502020204030204" pitchFamily="34" charset="0"/>
              </a:rPr>
              <a:t> </a:t>
            </a:r>
            <a:br>
              <a:rPr lang="en-US" altLang="zh-TW" sz="2800">
                <a:latin typeface="Calibri" panose="020F0502020204030204" pitchFamily="34" charset="0"/>
                <a:cs typeface="Calibri" panose="020F0502020204030204" pitchFamily="34" charset="0"/>
              </a:rPr>
            </a:br>
            <a:r>
              <a:rPr lang="en-US" altLang="zh-TW" sz="2800">
                <a:latin typeface="Calibri" panose="020F0502020204030204" pitchFamily="34" charset="0"/>
                <a:cs typeface="Calibri" panose="020F0502020204030204" pitchFamily="34" charset="0"/>
              </a:rPr>
              <a:t>the</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partial</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of</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visit</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forms</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an</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execution</a:t>
            </a:r>
            <a:r>
              <a:rPr lang="zh-TW" altLang="en-US" sz="2800">
                <a:latin typeface="Calibri" panose="020F0502020204030204" pitchFamily="34" charset="0"/>
                <a:cs typeface="Calibri" panose="020F0502020204030204" pitchFamily="34" charset="0"/>
              </a:rPr>
              <a:t> </a:t>
            </a:r>
            <a:r>
              <a:rPr lang="en-US" altLang="zh-TW" sz="2800">
                <a:latin typeface="Calibri" panose="020F0502020204030204" pitchFamily="34" charset="0"/>
                <a:cs typeface="Calibri" panose="020F0502020204030204" pitchFamily="34" charset="0"/>
              </a:rPr>
              <a:t>path</a:t>
            </a:r>
            <a:endParaRPr lang="en-TW" sz="2800">
              <a:latin typeface="Calibri" panose="020F0502020204030204" pitchFamily="34" charset="0"/>
              <a:cs typeface="Calibri" panose="020F0502020204030204" pitchFamily="34" charset="0"/>
            </a:endParaRPr>
          </a:p>
        </p:txBody>
      </p:sp>
      <p:sp>
        <p:nvSpPr>
          <p:cNvPr id="38" name="Bent Arrow 37">
            <a:extLst>
              <a:ext uri="{FF2B5EF4-FFF2-40B4-BE49-F238E27FC236}">
                <a16:creationId xmlns:a16="http://schemas.microsoft.com/office/drawing/2014/main" id="{EDF84657-D236-7767-AECE-4406B93EEA90}"/>
              </a:ext>
            </a:extLst>
          </p:cNvPr>
          <p:cNvSpPr/>
          <p:nvPr/>
        </p:nvSpPr>
        <p:spPr bwMode="auto">
          <a:xfrm flipV="1">
            <a:off x="8126299" y="3766843"/>
            <a:ext cx="1073155" cy="618034"/>
          </a:xfrm>
          <a:prstGeom prst="bentArrow">
            <a:avLst>
              <a:gd name="adj1" fmla="val 26831"/>
              <a:gd name="adj2" fmla="val 30764"/>
              <a:gd name="adj3" fmla="val 50000"/>
              <a:gd name="adj4" fmla="val 43750"/>
            </a:avLst>
          </a:prstGeom>
          <a:solidFill>
            <a:srgbClr val="991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97000"/>
              </a:lnSpc>
              <a:spcBef>
                <a:spcPct val="0"/>
              </a:spcBef>
              <a:spcAft>
                <a:spcPct val="0"/>
              </a:spcAft>
              <a:buClr>
                <a:srgbClr val="000000"/>
              </a:buClr>
              <a:buSzPct val="100000"/>
              <a:buFont typeface="Arial" charset="0"/>
              <a:buNone/>
              <a:tabLst/>
            </a:pPr>
            <a:endParaRPr kumimoji="0" lang="en-TW" sz="2000" b="0" i="0" u="none" strike="noStrike" cap="none" normalizeH="0" baseline="0">
              <a:ln>
                <a:noFill/>
              </a:ln>
              <a:solidFill>
                <a:schemeClr val="bg1"/>
              </a:solidFill>
              <a:effectLst/>
              <a:latin typeface="Arial" charset="0"/>
            </a:endParaRPr>
          </a:p>
        </p:txBody>
      </p:sp>
      <p:pic>
        <p:nvPicPr>
          <p:cNvPr id="39" name="Picture 38">
            <a:extLst>
              <a:ext uri="{FF2B5EF4-FFF2-40B4-BE49-F238E27FC236}">
                <a16:creationId xmlns:a16="http://schemas.microsoft.com/office/drawing/2014/main" id="{BD5EC79C-2FF0-1339-B0B0-C70A80BFA107}"/>
              </a:ext>
            </a:extLst>
          </p:cNvPr>
          <p:cNvPicPr>
            <a:picLocks noChangeAspect="1"/>
          </p:cNvPicPr>
          <p:nvPr/>
        </p:nvPicPr>
        <p:blipFill rotWithShape="1">
          <a:blip r:embed="rId3"/>
          <a:srcRect r="55283"/>
          <a:stretch/>
        </p:blipFill>
        <p:spPr>
          <a:xfrm>
            <a:off x="5733863" y="1893411"/>
            <a:ext cx="2340526" cy="2354850"/>
          </a:xfrm>
          <a:prstGeom prst="rect">
            <a:avLst/>
          </a:prstGeom>
        </p:spPr>
      </p:pic>
      <p:sp>
        <p:nvSpPr>
          <p:cNvPr id="40" name="Rounded Rectangle 39">
            <a:extLst>
              <a:ext uri="{FF2B5EF4-FFF2-40B4-BE49-F238E27FC236}">
                <a16:creationId xmlns:a16="http://schemas.microsoft.com/office/drawing/2014/main" id="{F1587F59-0539-FC82-D506-34BF1ABAB570}"/>
              </a:ext>
            </a:extLst>
          </p:cNvPr>
          <p:cNvSpPr/>
          <p:nvPr/>
        </p:nvSpPr>
        <p:spPr>
          <a:xfrm>
            <a:off x="2593964" y="2479882"/>
            <a:ext cx="2941110" cy="1286961"/>
          </a:xfrm>
          <a:prstGeom prst="roundRect">
            <a:avLst>
              <a:gd name="adj" fmla="val 0"/>
            </a:avLst>
          </a:prstGeom>
          <a:solidFill>
            <a:schemeClr val="bg1"/>
          </a:solidFill>
          <a:ln w="22225" cap="flat" cmpd="sng" algn="ctr">
            <a:solidFill>
              <a:schemeClr val="tx1"/>
            </a:solidFill>
            <a:prstDash val="solid"/>
            <a:miter lim="800000"/>
          </a:ln>
          <a:effectLst/>
        </p:spPr>
        <p:txBody>
          <a:bodyPr lIns="0" tIns="7200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400" i="0" u="none" strike="noStrike" kern="0" cap="none" spc="0" normalizeH="0" baseline="0" noProof="0" err="1">
                <a:ln>
                  <a:noFill/>
                </a:ln>
                <a:solidFill>
                  <a:schemeClr val="tx1"/>
                </a:solidFill>
                <a:effectLst/>
                <a:uLnTx/>
                <a:uFillTx/>
                <a:latin typeface="Consolas" panose="020B0609020204030204" pitchFamily="49" charset="0"/>
                <a:cs typeface="Consolas" panose="020B0609020204030204" pitchFamily="49" charset="0"/>
              </a:rPr>
              <a:t>Mult</a:t>
            </a:r>
            <a:r>
              <a:rPr kumimoji="0" lang="en-US" altLang="zh-TW" sz="24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a:t>
            </a:r>
            <a:r>
              <a:rPr kumimoji="0" lang="en-US" altLang="zh-TW" sz="2400" i="0" u="none" strike="noStrike" kern="0" cap="none" spc="0" normalizeH="0" baseline="0" noProof="0" err="1">
                <a:ln>
                  <a:noFill/>
                </a:ln>
                <a:solidFill>
                  <a:schemeClr val="tx1"/>
                </a:solidFill>
                <a:effectLst/>
                <a:uLnTx/>
                <a:uFillTx/>
                <a:latin typeface="Consolas" panose="020B0609020204030204" pitchFamily="49" charset="0"/>
                <a:cs typeface="Consolas" panose="020B0609020204030204" pitchFamily="49" charset="0"/>
              </a:rPr>
              <a:t>Serial_Div</a:t>
            </a:r>
            <a:endParaRPr kumimoji="0" lang="en-TW" sz="24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endParaRPr>
          </a:p>
        </p:txBody>
      </p:sp>
      <p:sp>
        <p:nvSpPr>
          <p:cNvPr id="41" name="Rounded Rectangle 40">
            <a:extLst>
              <a:ext uri="{FF2B5EF4-FFF2-40B4-BE49-F238E27FC236}">
                <a16:creationId xmlns:a16="http://schemas.microsoft.com/office/drawing/2014/main" id="{DE010BDE-9AEA-A86C-25D3-0958860CAD5F}"/>
              </a:ext>
            </a:extLst>
          </p:cNvPr>
          <p:cNvSpPr/>
          <p:nvPr/>
        </p:nvSpPr>
        <p:spPr>
          <a:xfrm>
            <a:off x="838200" y="3814310"/>
            <a:ext cx="495002" cy="700628"/>
          </a:xfrm>
          <a:prstGeom prst="roundRect">
            <a:avLst>
              <a:gd name="adj" fmla="val 0"/>
            </a:avLst>
          </a:prstGeom>
          <a:noFill/>
          <a:ln w="25400" cap="flat" cmpd="sng" algn="ctr">
            <a:solidFill>
              <a:schemeClr val="tx1"/>
            </a:solidFill>
            <a:prstDash val="solid"/>
            <a:miter lim="800000"/>
          </a:ln>
          <a:effectLst/>
        </p:spPr>
        <p:txBody>
          <a:bodyPr lIns="0" tIns="7200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TW" sz="16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reg</a:t>
            </a:r>
            <a:br>
              <a:rPr kumimoji="0" lang="en-TW" sz="16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br>
            <a:r>
              <a:rPr kumimoji="0" lang="en-TW" sz="16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file</a:t>
            </a:r>
          </a:p>
        </p:txBody>
      </p:sp>
      <p:cxnSp>
        <p:nvCxnSpPr>
          <p:cNvPr id="42" name="Straight Arrow Connector 41">
            <a:extLst>
              <a:ext uri="{FF2B5EF4-FFF2-40B4-BE49-F238E27FC236}">
                <a16:creationId xmlns:a16="http://schemas.microsoft.com/office/drawing/2014/main" id="{57E41291-5D2C-CC89-D099-ED38B8244B72}"/>
              </a:ext>
            </a:extLst>
          </p:cNvPr>
          <p:cNvCxnSpPr>
            <a:cxnSpLocks/>
            <a:stCxn id="41" idx="3"/>
            <a:endCxn id="45" idx="2"/>
          </p:cNvCxnSpPr>
          <p:nvPr/>
        </p:nvCxnSpPr>
        <p:spPr>
          <a:xfrm>
            <a:off x="1333202" y="4164625"/>
            <a:ext cx="318649" cy="1195"/>
          </a:xfrm>
          <a:prstGeom prst="straightConnector1">
            <a:avLst/>
          </a:prstGeom>
          <a:noFill/>
          <a:ln w="25400" cap="flat" cmpd="sng" algn="ctr">
            <a:solidFill>
              <a:schemeClr val="tx1"/>
            </a:solidFill>
            <a:prstDash val="solid"/>
            <a:miter lim="800000"/>
            <a:tailEnd type="triangle"/>
          </a:ln>
          <a:effectLst/>
        </p:spPr>
      </p:cxnSp>
      <p:cxnSp>
        <p:nvCxnSpPr>
          <p:cNvPr id="43" name="Elbow Connector 42">
            <a:extLst>
              <a:ext uri="{FF2B5EF4-FFF2-40B4-BE49-F238E27FC236}">
                <a16:creationId xmlns:a16="http://schemas.microsoft.com/office/drawing/2014/main" id="{E02E1561-38D7-3174-2681-7A2C1DA68CAC}"/>
              </a:ext>
            </a:extLst>
          </p:cNvPr>
          <p:cNvCxnSpPr>
            <a:cxnSpLocks/>
            <a:stCxn id="41" idx="3"/>
          </p:cNvCxnSpPr>
          <p:nvPr/>
        </p:nvCxnSpPr>
        <p:spPr>
          <a:xfrm flipV="1">
            <a:off x="1333202" y="3580704"/>
            <a:ext cx="122750" cy="583920"/>
          </a:xfrm>
          <a:prstGeom prst="bentConnector2">
            <a:avLst/>
          </a:prstGeom>
          <a:noFill/>
          <a:ln w="25400" cap="flat" cmpd="sng" algn="ctr">
            <a:solidFill>
              <a:schemeClr val="tx1"/>
            </a:solidFill>
            <a:prstDash val="solid"/>
            <a:miter lim="800000"/>
            <a:tailEnd type="triangle"/>
          </a:ln>
          <a:effectLst/>
        </p:spPr>
      </p:cxnSp>
      <p:sp>
        <p:nvSpPr>
          <p:cNvPr id="44" name="TextBox 43">
            <a:extLst>
              <a:ext uri="{FF2B5EF4-FFF2-40B4-BE49-F238E27FC236}">
                <a16:creationId xmlns:a16="http://schemas.microsoft.com/office/drawing/2014/main" id="{33139531-D9B3-B52F-9935-D742878993E3}"/>
              </a:ext>
            </a:extLst>
          </p:cNvPr>
          <p:cNvSpPr txBox="1"/>
          <p:nvPr/>
        </p:nvSpPr>
        <p:spPr>
          <a:xfrm>
            <a:off x="1104218" y="1690688"/>
            <a:ext cx="97404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issue</a:t>
            </a:r>
          </a:p>
        </p:txBody>
      </p:sp>
      <p:sp>
        <p:nvSpPr>
          <p:cNvPr id="45" name="Rounded Rectangle 44">
            <a:extLst>
              <a:ext uri="{FF2B5EF4-FFF2-40B4-BE49-F238E27FC236}">
                <a16:creationId xmlns:a16="http://schemas.microsoft.com/office/drawing/2014/main" id="{E382AFC4-EE2C-B090-03C3-0387424A932F}"/>
              </a:ext>
            </a:extLst>
          </p:cNvPr>
          <p:cNvSpPr/>
          <p:nvPr/>
        </p:nvSpPr>
        <p:spPr>
          <a:xfrm rot="5400000">
            <a:off x="1294003" y="4092702"/>
            <a:ext cx="861924" cy="146228"/>
          </a:xfrm>
          <a:prstGeom prst="roundRect">
            <a:avLst/>
          </a:prstGeom>
          <a:noFill/>
          <a:ln w="254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TW" sz="1600" i="0" u="none" strike="noStrike" kern="0" cap="none" spc="0" normalizeH="0" baseline="0" noProof="0">
              <a:ln>
                <a:noFill/>
              </a:ln>
              <a:solidFill>
                <a:prstClr val="black"/>
              </a:solidFill>
              <a:effectLst/>
              <a:uLnTx/>
              <a:uFillTx/>
              <a:latin typeface="Consolas" panose="020B0609020204030204" pitchFamily="49" charset="0"/>
              <a:cs typeface="Consolas" panose="020B0609020204030204" pitchFamily="49" charset="0"/>
            </a:endParaRPr>
          </a:p>
        </p:txBody>
      </p:sp>
      <p:grpSp>
        <p:nvGrpSpPr>
          <p:cNvPr id="46" name="Group 45">
            <a:extLst>
              <a:ext uri="{FF2B5EF4-FFF2-40B4-BE49-F238E27FC236}">
                <a16:creationId xmlns:a16="http://schemas.microsoft.com/office/drawing/2014/main" id="{FDE30CFD-7595-C92A-079C-F411613469E4}"/>
              </a:ext>
            </a:extLst>
          </p:cNvPr>
          <p:cNvGrpSpPr/>
          <p:nvPr/>
        </p:nvGrpSpPr>
        <p:grpSpPr>
          <a:xfrm>
            <a:off x="1315892" y="2371324"/>
            <a:ext cx="843336" cy="1209382"/>
            <a:chOff x="2778348" y="2821320"/>
            <a:chExt cx="409086" cy="586386"/>
          </a:xfrm>
        </p:grpSpPr>
        <p:sp>
          <p:nvSpPr>
            <p:cNvPr id="47" name="Rounded Rectangle 46">
              <a:extLst>
                <a:ext uri="{FF2B5EF4-FFF2-40B4-BE49-F238E27FC236}">
                  <a16:creationId xmlns:a16="http://schemas.microsoft.com/office/drawing/2014/main" id="{D269974E-94E6-4DF2-7F03-0893C84F6C57}"/>
                </a:ext>
              </a:extLst>
            </p:cNvPr>
            <p:cNvSpPr/>
            <p:nvPr/>
          </p:nvSpPr>
          <p:spPr>
            <a:xfrm>
              <a:off x="2778348" y="2821320"/>
              <a:ext cx="409086" cy="586386"/>
            </a:xfrm>
            <a:prstGeom prst="roundRect">
              <a:avLst>
                <a:gd name="adj" fmla="val 0"/>
              </a:avLst>
            </a:prstGeom>
            <a:noFill/>
            <a:ln w="25400" cap="flat" cmpd="sng" algn="ctr">
              <a:solidFill>
                <a:schemeClr val="tx1"/>
              </a:solidFill>
              <a:prstDash val="solid"/>
              <a:miter lim="800000"/>
            </a:ln>
            <a:effectLst/>
          </p:spPr>
          <p:txBody>
            <a:bodyPr lIns="0" tIns="7200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TW" sz="14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score-board</a:t>
              </a:r>
            </a:p>
          </p:txBody>
        </p:sp>
        <p:sp>
          <p:nvSpPr>
            <p:cNvPr id="48" name="Rounded Rectangle 47">
              <a:extLst>
                <a:ext uri="{FF2B5EF4-FFF2-40B4-BE49-F238E27FC236}">
                  <a16:creationId xmlns:a16="http://schemas.microsoft.com/office/drawing/2014/main" id="{69419DF8-FFFF-E2FE-48AD-3EB33DF7DC84}"/>
                </a:ext>
              </a:extLst>
            </p:cNvPr>
            <p:cNvSpPr/>
            <p:nvPr/>
          </p:nvSpPr>
          <p:spPr>
            <a:xfrm>
              <a:off x="2813769" y="3108336"/>
              <a:ext cx="333207" cy="62672"/>
            </a:xfrm>
            <a:prstGeom prst="roundRect">
              <a:avLst>
                <a:gd name="adj" fmla="val 0"/>
              </a:avLst>
            </a:prstGeom>
            <a:noFill/>
            <a:ln w="25400" cap="flat" cmpd="sng" algn="ctr">
              <a:solidFill>
                <a:schemeClr val="tx1"/>
              </a:solidFill>
              <a:prstDash val="solid"/>
              <a:miter lim="800000"/>
            </a:ln>
            <a:effectLst/>
          </p:spPr>
          <p:txBody>
            <a:bodyPr lIns="0" tIns="7200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TW" sz="14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endParaRPr>
            </a:p>
          </p:txBody>
        </p:sp>
        <p:sp>
          <p:nvSpPr>
            <p:cNvPr id="49" name="Rounded Rectangle 48">
              <a:extLst>
                <a:ext uri="{FF2B5EF4-FFF2-40B4-BE49-F238E27FC236}">
                  <a16:creationId xmlns:a16="http://schemas.microsoft.com/office/drawing/2014/main" id="{96F2AD3B-0554-539A-9D44-EC5994B1E118}"/>
                </a:ext>
              </a:extLst>
            </p:cNvPr>
            <p:cNvSpPr/>
            <p:nvPr/>
          </p:nvSpPr>
          <p:spPr>
            <a:xfrm>
              <a:off x="2813768" y="3201051"/>
              <a:ext cx="333207" cy="62672"/>
            </a:xfrm>
            <a:prstGeom prst="roundRect">
              <a:avLst>
                <a:gd name="adj" fmla="val 0"/>
              </a:avLst>
            </a:prstGeom>
            <a:noFill/>
            <a:ln w="25400" cap="flat" cmpd="sng" algn="ctr">
              <a:solidFill>
                <a:schemeClr val="tx1"/>
              </a:solidFill>
              <a:prstDash val="solid"/>
              <a:miter lim="800000"/>
            </a:ln>
            <a:effectLst/>
          </p:spPr>
          <p:txBody>
            <a:bodyPr lIns="0" tIns="7200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TW" sz="14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endParaRPr>
            </a:p>
          </p:txBody>
        </p:sp>
        <p:sp>
          <p:nvSpPr>
            <p:cNvPr id="50" name="Rounded Rectangle 49">
              <a:extLst>
                <a:ext uri="{FF2B5EF4-FFF2-40B4-BE49-F238E27FC236}">
                  <a16:creationId xmlns:a16="http://schemas.microsoft.com/office/drawing/2014/main" id="{712E2722-E32C-80EF-5055-995D75C891E7}"/>
                </a:ext>
              </a:extLst>
            </p:cNvPr>
            <p:cNvSpPr/>
            <p:nvPr/>
          </p:nvSpPr>
          <p:spPr>
            <a:xfrm>
              <a:off x="2813768" y="3302083"/>
              <a:ext cx="333207" cy="62672"/>
            </a:xfrm>
            <a:prstGeom prst="roundRect">
              <a:avLst>
                <a:gd name="adj" fmla="val 0"/>
              </a:avLst>
            </a:prstGeom>
            <a:noFill/>
            <a:ln w="25400" cap="flat" cmpd="sng" algn="ctr">
              <a:solidFill>
                <a:schemeClr val="tx1"/>
              </a:solidFill>
              <a:prstDash val="solid"/>
              <a:miter lim="800000"/>
            </a:ln>
            <a:effectLst/>
          </p:spPr>
          <p:txBody>
            <a:bodyPr lIns="0" tIns="7200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TW" sz="14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endParaRPr>
            </a:p>
          </p:txBody>
        </p:sp>
      </p:grpSp>
      <p:sp>
        <p:nvSpPr>
          <p:cNvPr id="51" name="TextBox 50">
            <a:extLst>
              <a:ext uri="{FF2B5EF4-FFF2-40B4-BE49-F238E27FC236}">
                <a16:creationId xmlns:a16="http://schemas.microsoft.com/office/drawing/2014/main" id="{9E58BB7D-C06F-A561-2485-8FB60F56D3BF}"/>
              </a:ext>
            </a:extLst>
          </p:cNvPr>
          <p:cNvSpPr txBox="1"/>
          <p:nvPr/>
        </p:nvSpPr>
        <p:spPr>
          <a:xfrm>
            <a:off x="3090575" y="1694072"/>
            <a:ext cx="97404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EX</a:t>
            </a:r>
          </a:p>
        </p:txBody>
      </p:sp>
      <p:cxnSp>
        <p:nvCxnSpPr>
          <p:cNvPr id="52" name="Elbow Connector 51">
            <a:extLst>
              <a:ext uri="{FF2B5EF4-FFF2-40B4-BE49-F238E27FC236}">
                <a16:creationId xmlns:a16="http://schemas.microsoft.com/office/drawing/2014/main" id="{E91AAFEC-E466-2490-0D81-BDF6E2455D9E}"/>
              </a:ext>
            </a:extLst>
          </p:cNvPr>
          <p:cNvCxnSpPr>
            <a:cxnSpLocks noChangeAspect="1"/>
            <a:stCxn id="45" idx="0"/>
            <a:endCxn id="40" idx="1"/>
          </p:cNvCxnSpPr>
          <p:nvPr/>
        </p:nvCxnSpPr>
        <p:spPr>
          <a:xfrm flipV="1">
            <a:off x="1798079" y="3123363"/>
            <a:ext cx="795885" cy="1042453"/>
          </a:xfrm>
          <a:prstGeom prst="bentConnector3">
            <a:avLst>
              <a:gd name="adj1" fmla="val 50000"/>
            </a:avLst>
          </a:prstGeom>
          <a:noFill/>
          <a:ln w="25400" cap="flat" cmpd="sng" algn="ctr">
            <a:solidFill>
              <a:schemeClr val="tx1"/>
            </a:solidFill>
            <a:prstDash val="solid"/>
            <a:miter lim="800000"/>
            <a:tailEnd type="triangle"/>
          </a:ln>
          <a:effectLst/>
        </p:spPr>
      </p:cxnSp>
      <p:cxnSp>
        <p:nvCxnSpPr>
          <p:cNvPr id="53" name="Elbow Connector 52">
            <a:extLst>
              <a:ext uri="{FF2B5EF4-FFF2-40B4-BE49-F238E27FC236}">
                <a16:creationId xmlns:a16="http://schemas.microsoft.com/office/drawing/2014/main" id="{ACC33C43-0247-1192-9E17-D6A10F407918}"/>
              </a:ext>
            </a:extLst>
          </p:cNvPr>
          <p:cNvCxnSpPr>
            <a:cxnSpLocks/>
            <a:endCxn id="41" idx="2"/>
          </p:cNvCxnSpPr>
          <p:nvPr/>
        </p:nvCxnSpPr>
        <p:spPr>
          <a:xfrm rot="5400000">
            <a:off x="1079695" y="3586711"/>
            <a:ext cx="934234" cy="922222"/>
          </a:xfrm>
          <a:prstGeom prst="bentConnector3">
            <a:avLst>
              <a:gd name="adj1" fmla="val 127818"/>
            </a:avLst>
          </a:prstGeom>
          <a:noFill/>
          <a:ln w="25400" cap="flat" cmpd="sng" algn="ctr">
            <a:solidFill>
              <a:schemeClr val="tx1"/>
            </a:solidFill>
            <a:prstDash val="solid"/>
            <a:miter lim="800000"/>
            <a:tailEnd type="triangle"/>
          </a:ln>
          <a:effectLst/>
        </p:spPr>
      </p:cxnSp>
      <p:sp>
        <p:nvSpPr>
          <p:cNvPr id="54" name="Rectangle 53">
            <a:extLst>
              <a:ext uri="{FF2B5EF4-FFF2-40B4-BE49-F238E27FC236}">
                <a16:creationId xmlns:a16="http://schemas.microsoft.com/office/drawing/2014/main" id="{6C5F490F-D154-435B-08C8-CA612BAF48F9}"/>
              </a:ext>
            </a:extLst>
          </p:cNvPr>
          <p:cNvSpPr/>
          <p:nvPr/>
        </p:nvSpPr>
        <p:spPr>
          <a:xfrm>
            <a:off x="2721351" y="2937389"/>
            <a:ext cx="1285146" cy="318021"/>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2400">
                <a:solidFill>
                  <a:schemeClr val="tx1"/>
                </a:solidFill>
                <a:latin typeface="Consolas" panose="020B0609020204030204" pitchFamily="49" charset="0"/>
                <a:cs typeface="Consolas" panose="020B0609020204030204" pitchFamily="49" charset="0"/>
              </a:rPr>
              <a:t>res_q</a:t>
            </a:r>
          </a:p>
        </p:txBody>
      </p:sp>
      <p:sp>
        <p:nvSpPr>
          <p:cNvPr id="55" name="Rectangle 54">
            <a:extLst>
              <a:ext uri="{FF2B5EF4-FFF2-40B4-BE49-F238E27FC236}">
                <a16:creationId xmlns:a16="http://schemas.microsoft.com/office/drawing/2014/main" id="{BEE5321B-9D1B-FC9C-597C-6D5E33F91C38}"/>
              </a:ext>
            </a:extLst>
          </p:cNvPr>
          <p:cNvSpPr/>
          <p:nvPr/>
        </p:nvSpPr>
        <p:spPr>
          <a:xfrm>
            <a:off x="4122340" y="2937390"/>
            <a:ext cx="803022" cy="328028"/>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2400">
                <a:solidFill>
                  <a:schemeClr val="tx1"/>
                </a:solidFill>
                <a:latin typeface="Consolas" panose="020B0609020204030204" pitchFamily="49" charset="0"/>
                <a:cs typeface="Consolas" panose="020B0609020204030204" pitchFamily="49" charset="0"/>
              </a:rPr>
              <a:t>op</a:t>
            </a:r>
          </a:p>
        </p:txBody>
      </p:sp>
      <p:cxnSp>
        <p:nvCxnSpPr>
          <p:cNvPr id="56" name="Elbow Connector 55">
            <a:extLst>
              <a:ext uri="{FF2B5EF4-FFF2-40B4-BE49-F238E27FC236}">
                <a16:creationId xmlns:a16="http://schemas.microsoft.com/office/drawing/2014/main" id="{5F2E78BF-F457-522E-B67F-732A8BE99353}"/>
              </a:ext>
            </a:extLst>
          </p:cNvPr>
          <p:cNvCxnSpPr>
            <a:cxnSpLocks/>
            <a:stCxn id="40" idx="3"/>
            <a:endCxn id="47" idx="0"/>
          </p:cNvCxnSpPr>
          <p:nvPr/>
        </p:nvCxnSpPr>
        <p:spPr>
          <a:xfrm flipH="1" flipV="1">
            <a:off x="1737560" y="2371324"/>
            <a:ext cx="3797514" cy="752039"/>
          </a:xfrm>
          <a:prstGeom prst="bentConnector4">
            <a:avLst>
              <a:gd name="adj1" fmla="val -6020"/>
              <a:gd name="adj2" fmla="val 130397"/>
            </a:avLst>
          </a:prstGeom>
          <a:noFill/>
          <a:ln w="22225" cap="flat" cmpd="sng" algn="ctr">
            <a:solidFill>
              <a:schemeClr val="tx1"/>
            </a:solidFill>
            <a:prstDash val="solid"/>
            <a:miter lim="800000"/>
            <a:tailEnd type="triangle"/>
          </a:ln>
          <a:effectLst/>
        </p:spPr>
      </p:cxnSp>
      <p:sp>
        <p:nvSpPr>
          <p:cNvPr id="57" name="Rectangle 56">
            <a:extLst>
              <a:ext uri="{FF2B5EF4-FFF2-40B4-BE49-F238E27FC236}">
                <a16:creationId xmlns:a16="http://schemas.microsoft.com/office/drawing/2014/main" id="{A4D691EE-7F02-3ADA-43D5-14BFD849D03B}"/>
              </a:ext>
            </a:extLst>
          </p:cNvPr>
          <p:cNvSpPr/>
          <p:nvPr/>
        </p:nvSpPr>
        <p:spPr>
          <a:xfrm>
            <a:off x="2724600" y="3376285"/>
            <a:ext cx="1285146" cy="296594"/>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2400">
                <a:solidFill>
                  <a:schemeClr val="tx1"/>
                </a:solidFill>
                <a:latin typeface="Consolas" panose="020B0609020204030204" pitchFamily="49" charset="0"/>
                <a:cs typeface="Consolas" panose="020B0609020204030204" pitchFamily="49" charset="0"/>
              </a:rPr>
              <a:t>state_q</a:t>
            </a:r>
          </a:p>
        </p:txBody>
      </p:sp>
      <p:sp>
        <p:nvSpPr>
          <p:cNvPr id="58" name="Rectangle 57">
            <a:extLst>
              <a:ext uri="{FF2B5EF4-FFF2-40B4-BE49-F238E27FC236}">
                <a16:creationId xmlns:a16="http://schemas.microsoft.com/office/drawing/2014/main" id="{CC7D12FB-288C-B40C-84FF-B4A5807D02A1}"/>
              </a:ext>
            </a:extLst>
          </p:cNvPr>
          <p:cNvSpPr/>
          <p:nvPr/>
        </p:nvSpPr>
        <p:spPr>
          <a:xfrm>
            <a:off x="4122340" y="3288804"/>
            <a:ext cx="1065635" cy="402688"/>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2400">
                <a:solidFill>
                  <a:schemeClr val="tx1"/>
                </a:solidFill>
                <a:latin typeface="Consolas" panose="020B0609020204030204" pitchFamily="49" charset="0"/>
                <a:cs typeface="Consolas" panose="020B0609020204030204" pitchFamily="49" charset="0"/>
              </a:rPr>
              <a:t>txn_id</a:t>
            </a:r>
          </a:p>
        </p:txBody>
      </p:sp>
      <p:sp>
        <p:nvSpPr>
          <p:cNvPr id="59" name="Rectangle 58">
            <a:extLst>
              <a:ext uri="{FF2B5EF4-FFF2-40B4-BE49-F238E27FC236}">
                <a16:creationId xmlns:a16="http://schemas.microsoft.com/office/drawing/2014/main" id="{82AF83C6-89F4-6254-D059-C9861921650C}"/>
              </a:ext>
            </a:extLst>
          </p:cNvPr>
          <p:cNvSpPr/>
          <p:nvPr/>
        </p:nvSpPr>
        <p:spPr>
          <a:xfrm>
            <a:off x="2267928" y="2239277"/>
            <a:ext cx="625938" cy="312906"/>
          </a:xfrm>
          <a:prstGeom prst="rect">
            <a:avLst/>
          </a:prstGeom>
          <a:solidFill>
            <a:schemeClr val="bg1">
              <a:lumMod val="85000"/>
            </a:schemeClr>
          </a:solidFill>
          <a:ln w="19050">
            <a:solidFill>
              <a:schemeClr val="tx1"/>
            </a:solidFill>
            <a:prstDash val="solid"/>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altLang="zh-TW" sz="2000">
                <a:solidFill>
                  <a:schemeClr val="tx1"/>
                </a:solidFill>
                <a:latin typeface="Consolas" panose="020B0609020204030204" pitchFamily="49" charset="0"/>
                <a:cs typeface="Consolas" panose="020B0609020204030204" pitchFamily="49" charset="0"/>
              </a:rPr>
              <a:t>DIV</a:t>
            </a:r>
            <a:endParaRPr lang="en-TW" sz="2000">
              <a:solidFill>
                <a:schemeClr val="tx1"/>
              </a:solidFill>
              <a:latin typeface="Consolas" panose="020B0609020204030204" pitchFamily="49" charset="0"/>
              <a:cs typeface="Consolas" panose="020B0609020204030204" pitchFamily="49" charset="0"/>
            </a:endParaRPr>
          </a:p>
        </p:txBody>
      </p:sp>
      <p:sp>
        <p:nvSpPr>
          <p:cNvPr id="60" name="Rectangle 59">
            <a:extLst>
              <a:ext uri="{FF2B5EF4-FFF2-40B4-BE49-F238E27FC236}">
                <a16:creationId xmlns:a16="http://schemas.microsoft.com/office/drawing/2014/main" id="{DA1CB3E9-9FFB-9F01-95E8-8CAED10B6BEF}"/>
              </a:ext>
            </a:extLst>
          </p:cNvPr>
          <p:cNvSpPr/>
          <p:nvPr/>
        </p:nvSpPr>
        <p:spPr>
          <a:xfrm>
            <a:off x="840023" y="2182336"/>
            <a:ext cx="625938" cy="312906"/>
          </a:xfrm>
          <a:prstGeom prst="rect">
            <a:avLst/>
          </a:prstGeom>
          <a:solidFill>
            <a:schemeClr val="bg1">
              <a:lumMod val="85000"/>
            </a:schemeClr>
          </a:solidFill>
          <a:ln w="19050">
            <a:solidFill>
              <a:schemeClr val="tx1"/>
            </a:solidFill>
            <a:prstDash val="solid"/>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US" altLang="zh-TW" sz="2000">
                <a:solidFill>
                  <a:schemeClr val="tx1"/>
                </a:solidFill>
                <a:latin typeface="Consolas" panose="020B0609020204030204" pitchFamily="49" charset="0"/>
                <a:cs typeface="Consolas" panose="020B0609020204030204" pitchFamily="49" charset="0"/>
              </a:rPr>
              <a:t>DIV</a:t>
            </a:r>
            <a:endParaRPr lang="en-TW" sz="2000">
              <a:solidFill>
                <a:schemeClr val="tx1"/>
              </a:solidFill>
              <a:latin typeface="Consolas" panose="020B0609020204030204" pitchFamily="49" charset="0"/>
              <a:cs typeface="Consolas" panose="020B0609020204030204" pitchFamily="49" charset="0"/>
            </a:endParaRPr>
          </a:p>
        </p:txBody>
      </p:sp>
      <p:grpSp>
        <p:nvGrpSpPr>
          <p:cNvPr id="61" name="Group 60">
            <a:extLst>
              <a:ext uri="{FF2B5EF4-FFF2-40B4-BE49-F238E27FC236}">
                <a16:creationId xmlns:a16="http://schemas.microsoft.com/office/drawing/2014/main" id="{C86A01D8-F36D-40C3-80CE-9E108B3C831A}"/>
              </a:ext>
            </a:extLst>
          </p:cNvPr>
          <p:cNvGrpSpPr>
            <a:grpSpLocks noChangeAspect="1"/>
          </p:cNvGrpSpPr>
          <p:nvPr/>
        </p:nvGrpSpPr>
        <p:grpSpPr>
          <a:xfrm>
            <a:off x="2170517" y="3845909"/>
            <a:ext cx="3588020" cy="1726479"/>
            <a:chOff x="8011369" y="18225110"/>
            <a:chExt cx="4586291" cy="2206825"/>
          </a:xfrm>
        </p:grpSpPr>
        <p:sp>
          <p:nvSpPr>
            <p:cNvPr id="62" name="Rounded Rectangular Callout 61">
              <a:extLst>
                <a:ext uri="{FF2B5EF4-FFF2-40B4-BE49-F238E27FC236}">
                  <a16:creationId xmlns:a16="http://schemas.microsoft.com/office/drawing/2014/main" id="{F5F8830E-7E53-0057-D2DF-933D76C3748E}"/>
                </a:ext>
              </a:extLst>
            </p:cNvPr>
            <p:cNvSpPr/>
            <p:nvPr/>
          </p:nvSpPr>
          <p:spPr bwMode="auto">
            <a:xfrm>
              <a:off x="8011369" y="18225110"/>
              <a:ext cx="4586291" cy="2206825"/>
            </a:xfrm>
            <a:prstGeom prst="wedgeRoundRectCallout">
              <a:avLst>
                <a:gd name="adj1" fmla="val -16626"/>
                <a:gd name="adj2" fmla="val -60264"/>
                <a:gd name="adj3" fmla="val 16667"/>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97000"/>
                </a:lnSpc>
                <a:spcBef>
                  <a:spcPct val="0"/>
                </a:spcBef>
                <a:spcAft>
                  <a:spcPct val="0"/>
                </a:spcAft>
                <a:buClr>
                  <a:srgbClr val="000000"/>
                </a:buClr>
                <a:buSzPct val="100000"/>
                <a:buFont typeface="Arial" charset="0"/>
                <a:buNone/>
                <a:tabLst/>
              </a:pPr>
              <a:endParaRPr kumimoji="0" lang="en-TW" sz="1400" b="0" i="0" u="none" strike="noStrike" cap="none" normalizeH="0" baseline="0">
                <a:ln>
                  <a:noFill/>
                </a:ln>
                <a:solidFill>
                  <a:schemeClr val="bg1"/>
                </a:solidFill>
                <a:effectLst/>
                <a:latin typeface="Arial" charset="0"/>
              </a:endParaRPr>
            </a:p>
          </p:txBody>
        </p:sp>
        <p:grpSp>
          <p:nvGrpSpPr>
            <p:cNvPr id="63" name="Group 62">
              <a:extLst>
                <a:ext uri="{FF2B5EF4-FFF2-40B4-BE49-F238E27FC236}">
                  <a16:creationId xmlns:a16="http://schemas.microsoft.com/office/drawing/2014/main" id="{DB9901FE-2196-61CD-4A1A-AF6341D4C8DD}"/>
                </a:ext>
              </a:extLst>
            </p:cNvPr>
            <p:cNvGrpSpPr/>
            <p:nvPr/>
          </p:nvGrpSpPr>
          <p:grpSpPr>
            <a:xfrm>
              <a:off x="8498622" y="18706472"/>
              <a:ext cx="3615713" cy="1635678"/>
              <a:chOff x="21128851" y="5145833"/>
              <a:chExt cx="5052752" cy="1930495"/>
            </a:xfrm>
          </p:grpSpPr>
          <p:sp>
            <p:nvSpPr>
              <p:cNvPr id="64" name="Oval 63">
                <a:extLst>
                  <a:ext uri="{FF2B5EF4-FFF2-40B4-BE49-F238E27FC236}">
                    <a16:creationId xmlns:a16="http://schemas.microsoft.com/office/drawing/2014/main" id="{0517EF33-716C-C1A1-4661-87ACCA605663}"/>
                  </a:ext>
                </a:extLst>
              </p:cNvPr>
              <p:cNvSpPr>
                <a:spLocks/>
              </p:cNvSpPr>
              <p:nvPr/>
            </p:nvSpPr>
            <p:spPr>
              <a:xfrm flipH="1">
                <a:off x="22953651" y="5145833"/>
                <a:ext cx="2180291" cy="584159"/>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TW">
                    <a:solidFill>
                      <a:schemeClr val="tx1"/>
                    </a:solidFill>
                    <a:latin typeface="Consolas" panose="020B0609020204030204" pitchFamily="49" charset="0"/>
                    <a:cs typeface="Consolas" panose="020B0609020204030204" pitchFamily="49" charset="0"/>
                  </a:rPr>
                  <a:t>sIDLE</a:t>
                </a:r>
              </a:p>
            </p:txBody>
          </p:sp>
          <p:sp>
            <p:nvSpPr>
              <p:cNvPr id="65" name="Oval 64">
                <a:extLst>
                  <a:ext uri="{FF2B5EF4-FFF2-40B4-BE49-F238E27FC236}">
                    <a16:creationId xmlns:a16="http://schemas.microsoft.com/office/drawing/2014/main" id="{8B82023A-3D47-FAB4-9B1B-F56AD43322F0}"/>
                  </a:ext>
                </a:extLst>
              </p:cNvPr>
              <p:cNvSpPr>
                <a:spLocks/>
              </p:cNvSpPr>
              <p:nvPr/>
            </p:nvSpPr>
            <p:spPr>
              <a:xfrm flipH="1">
                <a:off x="21128851" y="5923679"/>
                <a:ext cx="2005580" cy="584159"/>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TW">
                    <a:solidFill>
                      <a:schemeClr val="tx1"/>
                    </a:solidFill>
                    <a:latin typeface="Consolas" panose="020B0609020204030204" pitchFamily="49" charset="0"/>
                    <a:cs typeface="Consolas" panose="020B0609020204030204" pitchFamily="49" charset="0"/>
                  </a:rPr>
                  <a:t>sDIV</a:t>
                </a:r>
              </a:p>
            </p:txBody>
          </p:sp>
          <p:cxnSp>
            <p:nvCxnSpPr>
              <p:cNvPr id="66" name="Curved Connector 65">
                <a:extLst>
                  <a:ext uri="{FF2B5EF4-FFF2-40B4-BE49-F238E27FC236}">
                    <a16:creationId xmlns:a16="http://schemas.microsoft.com/office/drawing/2014/main" id="{8DFB5343-E770-7753-FE2F-361AB52BABBD}"/>
                  </a:ext>
                </a:extLst>
              </p:cNvPr>
              <p:cNvCxnSpPr>
                <a:cxnSpLocks/>
                <a:stCxn id="65" idx="6"/>
                <a:endCxn id="65" idx="4"/>
              </p:cNvCxnSpPr>
              <p:nvPr/>
            </p:nvCxnSpPr>
            <p:spPr>
              <a:xfrm rot="10800000" flipH="1" flipV="1">
                <a:off x="21128851" y="6215758"/>
                <a:ext cx="1002790" cy="292079"/>
              </a:xfrm>
              <a:prstGeom prst="curvedConnector4">
                <a:avLst>
                  <a:gd name="adj1" fmla="val -22796"/>
                  <a:gd name="adj2" fmla="val 178266"/>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7DD0014-378F-45D2-2B69-C7A9A9E239D1}"/>
                  </a:ext>
                </a:extLst>
              </p:cNvPr>
              <p:cNvCxnSpPr>
                <a:cxnSpLocks/>
                <a:stCxn id="64" idx="5"/>
                <a:endCxn id="65" idx="0"/>
              </p:cNvCxnSpPr>
              <p:nvPr/>
            </p:nvCxnSpPr>
            <p:spPr>
              <a:xfrm flipH="1">
                <a:off x="22131641" y="5644444"/>
                <a:ext cx="1141306" cy="279235"/>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86E1F92A-4C76-4494-AD78-23861E954064}"/>
                  </a:ext>
                </a:extLst>
              </p:cNvPr>
              <p:cNvCxnSpPr>
                <a:cxnSpLocks/>
                <a:stCxn id="64" idx="6"/>
                <a:endCxn id="64" idx="0"/>
              </p:cNvCxnSpPr>
              <p:nvPr/>
            </p:nvCxnSpPr>
            <p:spPr>
              <a:xfrm rot="10800000" flipH="1">
                <a:off x="22953651" y="5145833"/>
                <a:ext cx="1090145" cy="292079"/>
              </a:xfrm>
              <a:prstGeom prst="curvedConnector4">
                <a:avLst>
                  <a:gd name="adj1" fmla="val -37457"/>
                  <a:gd name="adj2" fmla="val 218074"/>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0B533490-1421-726E-AD91-F38CD17DC8C0}"/>
                  </a:ext>
                </a:extLst>
              </p:cNvPr>
              <p:cNvSpPr>
                <a:spLocks/>
              </p:cNvSpPr>
              <p:nvPr/>
            </p:nvSpPr>
            <p:spPr>
              <a:xfrm flipH="1">
                <a:off x="24442746" y="6492169"/>
                <a:ext cx="1738857" cy="584159"/>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TW">
                    <a:solidFill>
                      <a:schemeClr val="tx1"/>
                    </a:solidFill>
                    <a:latin typeface="Consolas" panose="020B0609020204030204" pitchFamily="49" charset="0"/>
                    <a:cs typeface="Consolas" panose="020B0609020204030204" pitchFamily="49" charset="0"/>
                  </a:rPr>
                  <a:t>sFIN</a:t>
                </a:r>
              </a:p>
            </p:txBody>
          </p:sp>
          <p:cxnSp>
            <p:nvCxnSpPr>
              <p:cNvPr id="70" name="Curved Connector 69">
                <a:extLst>
                  <a:ext uri="{FF2B5EF4-FFF2-40B4-BE49-F238E27FC236}">
                    <a16:creationId xmlns:a16="http://schemas.microsoft.com/office/drawing/2014/main" id="{D8AD85A6-0867-B86C-2261-E8A04134B4ED}"/>
                  </a:ext>
                </a:extLst>
              </p:cNvPr>
              <p:cNvCxnSpPr>
                <a:cxnSpLocks/>
                <a:stCxn id="69" idx="0"/>
                <a:endCxn id="69" idx="2"/>
              </p:cNvCxnSpPr>
              <p:nvPr/>
            </p:nvCxnSpPr>
            <p:spPr>
              <a:xfrm rot="16200000" flipH="1">
                <a:off x="25600848" y="6203495"/>
                <a:ext cx="292080" cy="869429"/>
              </a:xfrm>
              <a:prstGeom prst="curvedConnector4">
                <a:avLst>
                  <a:gd name="adj1" fmla="val -78266"/>
                  <a:gd name="adj2" fmla="val 126293"/>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F2971C9-4747-2BCB-5E95-81225D434240}"/>
                  </a:ext>
                </a:extLst>
              </p:cNvPr>
              <p:cNvCxnSpPr>
                <a:cxnSpLocks/>
                <a:stCxn id="69" idx="0"/>
                <a:endCxn id="64" idx="3"/>
              </p:cNvCxnSpPr>
              <p:nvPr/>
            </p:nvCxnSpPr>
            <p:spPr>
              <a:xfrm flipH="1" flipV="1">
                <a:off x="24814646" y="5644444"/>
                <a:ext cx="497528" cy="847725"/>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E009F0D-7468-377B-DA43-917DD4F4FF6B}"/>
                  </a:ext>
                </a:extLst>
              </p:cNvPr>
              <p:cNvCxnSpPr>
                <a:cxnSpLocks/>
                <a:stCxn id="65" idx="2"/>
                <a:endCxn id="69" idx="6"/>
              </p:cNvCxnSpPr>
              <p:nvPr/>
            </p:nvCxnSpPr>
            <p:spPr>
              <a:xfrm>
                <a:off x="23134431" y="6215759"/>
                <a:ext cx="1308315" cy="568490"/>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cxnSp>
        <p:nvCxnSpPr>
          <p:cNvPr id="73" name="Straight Connector 72">
            <a:extLst>
              <a:ext uri="{FF2B5EF4-FFF2-40B4-BE49-F238E27FC236}">
                <a16:creationId xmlns:a16="http://schemas.microsoft.com/office/drawing/2014/main" id="{0F9BB021-E641-07C8-ADC2-0E55E715A2AA}"/>
              </a:ext>
            </a:extLst>
          </p:cNvPr>
          <p:cNvCxnSpPr>
            <a:cxnSpLocks/>
          </p:cNvCxnSpPr>
          <p:nvPr/>
        </p:nvCxnSpPr>
        <p:spPr>
          <a:xfrm flipV="1">
            <a:off x="5122881" y="2039577"/>
            <a:ext cx="1593745" cy="469776"/>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81045D-1164-F414-1F3C-45AFB76AE44D}"/>
              </a:ext>
            </a:extLst>
          </p:cNvPr>
          <p:cNvCxnSpPr>
            <a:cxnSpLocks/>
          </p:cNvCxnSpPr>
          <p:nvPr/>
        </p:nvCxnSpPr>
        <p:spPr>
          <a:xfrm>
            <a:off x="5181449" y="3679913"/>
            <a:ext cx="1535177" cy="423768"/>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FF8B4BE-C35A-043D-B89F-AF4FF29BFED4}"/>
              </a:ext>
            </a:extLst>
          </p:cNvPr>
          <p:cNvSpPr txBox="1"/>
          <p:nvPr/>
        </p:nvSpPr>
        <p:spPr>
          <a:xfrm>
            <a:off x="8036513" y="2918557"/>
            <a:ext cx="2695026" cy="954107"/>
          </a:xfrm>
          <a:prstGeom prst="rect">
            <a:avLst/>
          </a:prstGeom>
          <a:noFill/>
        </p:spPr>
        <p:txBody>
          <a:bodyPr wrap="square" rtlCol="0">
            <a:spAutoFit/>
          </a:bodyPr>
          <a:lstStyle/>
          <a:p>
            <a:r>
              <a:rPr lang="en-US" altLang="zh-TW" sz="2800">
                <a:solidFill>
                  <a:schemeClr val="tx1"/>
                </a:solidFill>
                <a:latin typeface="Calibri" panose="020F0502020204030204" pitchFamily="34" charset="0"/>
                <a:cs typeface="Calibri" panose="020F0502020204030204" pitchFamily="34" charset="0"/>
              </a:rPr>
              <a:t>Both during</a:t>
            </a:r>
            <a:r>
              <a:rPr lang="zh-TW" altLang="en-US" sz="2800">
                <a:solidFill>
                  <a:schemeClr val="tx1"/>
                </a:solidFill>
                <a:latin typeface="Calibri" panose="020F0502020204030204" pitchFamily="34" charset="0"/>
                <a:cs typeface="Calibri" panose="020F0502020204030204" pitchFamily="34" charset="0"/>
              </a:rPr>
              <a:t> </a:t>
            </a:r>
            <a:r>
              <a:rPr lang="en-TW" sz="2800">
                <a:solidFill>
                  <a:schemeClr val="tx1"/>
                </a:solidFill>
                <a:latin typeface="Calibri" panose="020F0502020204030204" pitchFamily="34" charset="0"/>
                <a:cs typeface="Calibri" panose="020F0502020204030204" pitchFamily="34" charset="0"/>
              </a:rPr>
              <a:t>state_q is in sDIV</a:t>
            </a:r>
          </a:p>
        </p:txBody>
      </p:sp>
      <p:sp>
        <p:nvSpPr>
          <p:cNvPr id="76" name="Oval 75">
            <a:extLst>
              <a:ext uri="{FF2B5EF4-FFF2-40B4-BE49-F238E27FC236}">
                <a16:creationId xmlns:a16="http://schemas.microsoft.com/office/drawing/2014/main" id="{E7D51064-399F-47EF-5A32-760374A4E02B}"/>
              </a:ext>
            </a:extLst>
          </p:cNvPr>
          <p:cNvSpPr>
            <a:spLocks noChangeAspect="1"/>
          </p:cNvSpPr>
          <p:nvPr/>
        </p:nvSpPr>
        <p:spPr>
          <a:xfrm>
            <a:off x="10985004" y="3999602"/>
            <a:ext cx="401592" cy="39130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TW" sz="3200">
              <a:latin typeface="Consolas" panose="020B0609020204030204" pitchFamily="49" charset="0"/>
              <a:cs typeface="Consolas" panose="020B0609020204030204" pitchFamily="49" charset="0"/>
            </a:endParaRPr>
          </a:p>
        </p:txBody>
      </p:sp>
      <p:cxnSp>
        <p:nvCxnSpPr>
          <p:cNvPr id="77" name="Curved Connector 76">
            <a:extLst>
              <a:ext uri="{FF2B5EF4-FFF2-40B4-BE49-F238E27FC236}">
                <a16:creationId xmlns:a16="http://schemas.microsoft.com/office/drawing/2014/main" id="{47E37226-D362-D086-009C-C89398D5C7DA}"/>
              </a:ext>
            </a:extLst>
          </p:cNvPr>
          <p:cNvCxnSpPr>
            <a:cxnSpLocks/>
            <a:stCxn id="79" idx="2"/>
            <a:endCxn id="76" idx="2"/>
          </p:cNvCxnSpPr>
          <p:nvPr/>
        </p:nvCxnSpPr>
        <p:spPr>
          <a:xfrm rot="10800000" flipV="1">
            <a:off x="10985004" y="3101000"/>
            <a:ext cx="14040" cy="1094255"/>
          </a:xfrm>
          <a:prstGeom prst="curvedConnector3">
            <a:avLst>
              <a:gd name="adj1" fmla="val 2512977"/>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TextBox 99">
            <a:extLst>
              <a:ext uri="{FF2B5EF4-FFF2-40B4-BE49-F238E27FC236}">
                <a16:creationId xmlns:a16="http://schemas.microsoft.com/office/drawing/2014/main" id="{1CBC7F20-6D5A-638F-C694-874554A17A44}"/>
              </a:ext>
            </a:extLst>
          </p:cNvPr>
          <p:cNvSpPr txBox="1"/>
          <p:nvPr/>
        </p:nvSpPr>
        <p:spPr>
          <a:xfrm>
            <a:off x="10811550" y="2165308"/>
            <a:ext cx="694422" cy="461665"/>
          </a:xfrm>
          <a:prstGeom prst="rect">
            <a:avLst/>
          </a:prstGeom>
          <a:noFill/>
        </p:spPr>
        <p:txBody>
          <a:bodyPr wrap="none" rtlCol="0">
            <a:spAutoFit/>
          </a:bodyPr>
          <a:ls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TW" sz="2400">
                <a:latin typeface="Consolas" panose="020B0609020204030204" pitchFamily="49" charset="0"/>
                <a:cs typeface="Consolas" panose="020B0609020204030204" pitchFamily="49" charset="0"/>
              </a:rPr>
              <a:t>DIV</a:t>
            </a:r>
          </a:p>
        </p:txBody>
      </p:sp>
      <p:sp>
        <p:nvSpPr>
          <p:cNvPr id="79" name="TextBox 78">
            <a:extLst>
              <a:ext uri="{FF2B5EF4-FFF2-40B4-BE49-F238E27FC236}">
                <a16:creationId xmlns:a16="http://schemas.microsoft.com/office/drawing/2014/main" id="{135A81E0-0333-472F-3628-97AE55260439}"/>
              </a:ext>
            </a:extLst>
          </p:cNvPr>
          <p:cNvSpPr txBox="1"/>
          <p:nvPr/>
        </p:nvSpPr>
        <p:spPr>
          <a:xfrm rot="5400000">
            <a:off x="10874822" y="2793224"/>
            <a:ext cx="863996" cy="615553"/>
          </a:xfrm>
          <a:prstGeom prst="rect">
            <a:avLst/>
          </a:prstGeom>
          <a:noFill/>
        </p:spPr>
        <p:txBody>
          <a:bodyPr wrap="square" lIns="0" tIns="0" rIns="0" bIns="0" rtlCol="0">
            <a:spAutoFit/>
          </a:bodyPr>
          <a:lstStyle/>
          <a:p>
            <a:r>
              <a:rPr lang="en-TW" sz="4000">
                <a:solidFill>
                  <a:schemeClr val="tx1"/>
                </a:solidFill>
                <a:latin typeface="Calibri" panose="020F0502020204030204" pitchFamily="34" charset="0"/>
                <a:cs typeface="Calibri" panose="020F0502020204030204" pitchFamily="34" charset="0"/>
              </a:rPr>
              <a:t>  ...</a:t>
            </a:r>
          </a:p>
        </p:txBody>
      </p:sp>
      <p:sp>
        <p:nvSpPr>
          <p:cNvPr id="80" name="TextBox 79">
            <a:extLst>
              <a:ext uri="{FF2B5EF4-FFF2-40B4-BE49-F238E27FC236}">
                <a16:creationId xmlns:a16="http://schemas.microsoft.com/office/drawing/2014/main" id="{144B3160-514C-0E6B-E597-259B79606478}"/>
              </a:ext>
            </a:extLst>
          </p:cNvPr>
          <p:cNvSpPr txBox="1"/>
          <p:nvPr/>
        </p:nvSpPr>
        <p:spPr>
          <a:xfrm>
            <a:off x="8788065" y="3756915"/>
            <a:ext cx="3058226" cy="830997"/>
          </a:xfrm>
          <a:prstGeom prst="rect">
            <a:avLst/>
          </a:prstGeom>
          <a:noFill/>
        </p:spPr>
        <p:txBody>
          <a:bodyPr wrap="square" rtlCol="0">
            <a:spAutoFit/>
          </a:bodyPr>
          <a:lstStyle/>
          <a:p>
            <a:pPr algn="r"/>
            <a:r>
              <a:rPr lang="en-US" altLang="zh-TW" sz="2400">
                <a:solidFill>
                  <a:schemeClr val="tx1"/>
                </a:solidFill>
                <a:latin typeface="Consolas" panose="020B0609020204030204" pitchFamily="49" charset="0"/>
                <a:cs typeface="Consolas" panose="020B0609020204030204" pitchFamily="49" charset="0"/>
              </a:rPr>
              <a:t>(</a:t>
            </a:r>
            <a:r>
              <a:rPr lang="en-US" altLang="zh-TW" sz="2400" err="1">
                <a:solidFill>
                  <a:schemeClr val="tx1"/>
                </a:solidFill>
                <a:latin typeface="Consolas" panose="020B0609020204030204" pitchFamily="49" charset="0"/>
                <a:cs typeface="Consolas" panose="020B0609020204030204" pitchFamily="49" charset="0"/>
              </a:rPr>
              <a:t>txn_id</a:t>
            </a:r>
            <a:r>
              <a:rPr lang="en-US" altLang="zh-TW" sz="2400">
                <a:solidFill>
                  <a:schemeClr val="tx1"/>
                </a:solidFill>
                <a:latin typeface="Consolas" panose="020B0609020204030204" pitchFamily="49" charset="0"/>
                <a:cs typeface="Consolas" panose="020B0609020204030204" pitchFamily="49" charset="0"/>
              </a:rPr>
              <a:t> == pc0 &amp; </a:t>
            </a:r>
            <a:r>
              <a:rPr lang="en-US" altLang="zh-TW" sz="2400" err="1">
                <a:solidFill>
                  <a:schemeClr val="tx1"/>
                </a:solidFill>
                <a:latin typeface="Consolas" panose="020B0609020204030204" pitchFamily="49" charset="0"/>
                <a:cs typeface="Consolas" panose="020B0609020204030204" pitchFamily="49" charset="0"/>
              </a:rPr>
              <a:t>state_q</a:t>
            </a:r>
            <a:r>
              <a:rPr lang="en-US" altLang="zh-TW" sz="2400">
                <a:solidFill>
                  <a:schemeClr val="tx1"/>
                </a:solidFill>
                <a:latin typeface="Consolas" panose="020B0609020204030204" pitchFamily="49" charset="0"/>
                <a:cs typeface="Consolas" panose="020B0609020204030204" pitchFamily="49" charset="0"/>
              </a:rPr>
              <a:t> == </a:t>
            </a:r>
            <a:r>
              <a:rPr lang="en-US" altLang="zh-TW" sz="2400" err="1">
                <a:solidFill>
                  <a:schemeClr val="tx1"/>
                </a:solidFill>
                <a:latin typeface="Consolas" panose="020B0609020204030204" pitchFamily="49" charset="0"/>
                <a:cs typeface="Consolas" panose="020B0609020204030204" pitchFamily="49" charset="0"/>
              </a:rPr>
              <a:t>sDIV</a:t>
            </a:r>
            <a:r>
              <a:rPr lang="en-US" altLang="zh-TW" sz="2400">
                <a:solidFill>
                  <a:schemeClr val="tx1"/>
                </a:solidFill>
                <a:latin typeface="Consolas" panose="020B0609020204030204" pitchFamily="49" charset="0"/>
                <a:cs typeface="Consolas" panose="020B0609020204030204" pitchFamily="49" charset="0"/>
              </a:rPr>
              <a:t>)</a:t>
            </a:r>
            <a:endParaRPr lang="en-TW" sz="2400">
              <a:solidFill>
                <a:schemeClr val="tx1"/>
              </a:solidFill>
              <a:latin typeface="Consolas" panose="020B0609020204030204" pitchFamily="49" charset="0"/>
              <a:cs typeface="Consolas" panose="020B0609020204030204" pitchFamily="49" charset="0"/>
            </a:endParaRPr>
          </a:p>
        </p:txBody>
      </p:sp>
      <p:sp>
        <p:nvSpPr>
          <p:cNvPr id="3" name="Slide Number Placeholder 2">
            <a:extLst>
              <a:ext uri="{FF2B5EF4-FFF2-40B4-BE49-F238E27FC236}">
                <a16:creationId xmlns:a16="http://schemas.microsoft.com/office/drawing/2014/main" id="{E552CD7F-FEAC-A5C5-9125-1B0E5AD31DD6}"/>
              </a:ext>
            </a:extLst>
          </p:cNvPr>
          <p:cNvSpPr>
            <a:spLocks noGrp="1"/>
          </p:cNvSpPr>
          <p:nvPr>
            <p:ph type="sldNum" sz="quarter" idx="12"/>
          </p:nvPr>
        </p:nvSpPr>
        <p:spPr/>
        <p:txBody>
          <a:bodyPr/>
          <a:lstStyle/>
          <a:p>
            <a:fld id="{186D1076-08C5-B746-80BB-11C7C595E7F3}" type="slidenum">
              <a:rPr lang="en-US" smtClean="0"/>
              <a:t>29</a:t>
            </a:fld>
            <a:endParaRPr lang="en-US"/>
          </a:p>
        </p:txBody>
      </p:sp>
    </p:spTree>
    <p:extLst>
      <p:ext uri="{BB962C8B-B14F-4D97-AF65-F5344CB8AC3E}">
        <p14:creationId xmlns:p14="http://schemas.microsoft.com/office/powerpoint/2010/main" val="161456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9BBE48-9CE8-07FA-FE65-D3BE9B4DC39F}"/>
              </a:ext>
            </a:extLst>
          </p:cNvPr>
          <p:cNvSpPr txBox="1">
            <a:spLocks/>
          </p:cNvSpPr>
          <p:nvPr/>
        </p:nvSpPr>
        <p:spPr>
          <a:xfrm>
            <a:off x="838200" y="365125"/>
            <a:ext cx="10515600"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rgbClr val="FF0000"/>
                </a:solidFill>
              </a:rPr>
              <a:t>Top-down</a:t>
            </a:r>
            <a:r>
              <a:rPr lang="en-US" sz="3200"/>
              <a:t> verification lacks robustness and scalability</a:t>
            </a:r>
          </a:p>
        </p:txBody>
      </p:sp>
      <p:grpSp>
        <p:nvGrpSpPr>
          <p:cNvPr id="7" name="Group 6">
            <a:extLst>
              <a:ext uri="{FF2B5EF4-FFF2-40B4-BE49-F238E27FC236}">
                <a16:creationId xmlns:a16="http://schemas.microsoft.com/office/drawing/2014/main" id="{9B5CCDF7-4774-0CBA-0363-DE8CAE2C262C}"/>
              </a:ext>
            </a:extLst>
          </p:cNvPr>
          <p:cNvGrpSpPr>
            <a:grpSpLocks noChangeAspect="1"/>
          </p:cNvGrpSpPr>
          <p:nvPr/>
        </p:nvGrpSpPr>
        <p:grpSpPr>
          <a:xfrm>
            <a:off x="4197460" y="5306897"/>
            <a:ext cx="2237916" cy="669522"/>
            <a:chOff x="3728160" y="3497388"/>
            <a:chExt cx="1606575" cy="480642"/>
          </a:xfrm>
        </p:grpSpPr>
        <p:sp>
          <p:nvSpPr>
            <p:cNvPr id="8" name="Rounded Rectangle 7">
              <a:extLst>
                <a:ext uri="{FF2B5EF4-FFF2-40B4-BE49-F238E27FC236}">
                  <a16:creationId xmlns:a16="http://schemas.microsoft.com/office/drawing/2014/main" id="{B4BDE603-C8AF-5DCF-00C0-71A3B892A42C}"/>
                </a:ext>
              </a:extLst>
            </p:cNvPr>
            <p:cNvSpPr/>
            <p:nvPr/>
          </p:nvSpPr>
          <p:spPr>
            <a:xfrm>
              <a:off x="3728160" y="3497388"/>
              <a:ext cx="1606575" cy="48064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TW" sz="2000"/>
                <a:t>Verilog design</a:t>
              </a:r>
              <a:endParaRPr lang="en-TW" sz="2000"/>
            </a:p>
          </p:txBody>
        </p:sp>
        <p:pic>
          <p:nvPicPr>
            <p:cNvPr id="9" name="Graphic 8" descr="Processor with solid fill">
              <a:extLst>
                <a:ext uri="{FF2B5EF4-FFF2-40B4-BE49-F238E27FC236}">
                  <a16:creationId xmlns:a16="http://schemas.microsoft.com/office/drawing/2014/main" id="{2B71162E-98AB-3C78-742B-8600318B9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36675" y="3514510"/>
              <a:ext cx="446398" cy="446398"/>
            </a:xfrm>
            <a:prstGeom prst="rect">
              <a:avLst/>
            </a:prstGeom>
          </p:spPr>
        </p:pic>
      </p:grpSp>
      <p:sp>
        <p:nvSpPr>
          <p:cNvPr id="10" name="Right Arrow 9">
            <a:extLst>
              <a:ext uri="{FF2B5EF4-FFF2-40B4-BE49-F238E27FC236}">
                <a16:creationId xmlns:a16="http://schemas.microsoft.com/office/drawing/2014/main" id="{5C2A4572-8C1E-AFF2-48D3-3CB47C334937}"/>
              </a:ext>
            </a:extLst>
          </p:cNvPr>
          <p:cNvSpPr/>
          <p:nvPr/>
        </p:nvSpPr>
        <p:spPr>
          <a:xfrm rot="16200000">
            <a:off x="4721703" y="1826828"/>
            <a:ext cx="1189431" cy="637982"/>
          </a:xfrm>
          <a:prstGeom prst="rightArrow">
            <a:avLst>
              <a:gd name="adj1" fmla="val 50000"/>
              <a:gd name="adj2" fmla="val 30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grpSp>
        <p:nvGrpSpPr>
          <p:cNvPr id="11" name="Group 10">
            <a:extLst>
              <a:ext uri="{FF2B5EF4-FFF2-40B4-BE49-F238E27FC236}">
                <a16:creationId xmlns:a16="http://schemas.microsoft.com/office/drawing/2014/main" id="{4083288A-E02C-4E3B-99CF-4B1F5A0A3EBF}"/>
              </a:ext>
            </a:extLst>
          </p:cNvPr>
          <p:cNvGrpSpPr>
            <a:grpSpLocks noChangeAspect="1"/>
          </p:cNvGrpSpPr>
          <p:nvPr/>
        </p:nvGrpSpPr>
        <p:grpSpPr>
          <a:xfrm>
            <a:off x="4024373" y="2987107"/>
            <a:ext cx="2769301" cy="1189432"/>
            <a:chOff x="3561236" y="2122410"/>
            <a:chExt cx="2177366" cy="890347"/>
          </a:xfrm>
        </p:grpSpPr>
        <p:sp>
          <p:nvSpPr>
            <p:cNvPr id="12" name="Rectangle 11">
              <a:extLst>
                <a:ext uri="{FF2B5EF4-FFF2-40B4-BE49-F238E27FC236}">
                  <a16:creationId xmlns:a16="http://schemas.microsoft.com/office/drawing/2014/main" id="{72C17822-9E1E-43D2-D217-5CBDC1C5C285}"/>
                </a:ext>
              </a:extLst>
            </p:cNvPr>
            <p:cNvSpPr/>
            <p:nvPr/>
          </p:nvSpPr>
          <p:spPr>
            <a:xfrm>
              <a:off x="3561236" y="2122410"/>
              <a:ext cx="2177366" cy="8903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3" name="Group 12">
              <a:extLst>
                <a:ext uri="{FF2B5EF4-FFF2-40B4-BE49-F238E27FC236}">
                  <a16:creationId xmlns:a16="http://schemas.microsoft.com/office/drawing/2014/main" id="{CC647BF3-E2D1-703B-B035-9252B4D6D8CE}"/>
                </a:ext>
              </a:extLst>
            </p:cNvPr>
            <p:cNvGrpSpPr/>
            <p:nvPr/>
          </p:nvGrpSpPr>
          <p:grpSpPr>
            <a:xfrm>
              <a:off x="3635250" y="2202857"/>
              <a:ext cx="2006934" cy="699689"/>
              <a:chOff x="4748643" y="2493194"/>
              <a:chExt cx="2312363" cy="1058195"/>
            </a:xfrm>
          </p:grpSpPr>
          <p:sp>
            <p:nvSpPr>
              <p:cNvPr id="14" name="Rectangle 13">
                <a:extLst>
                  <a:ext uri="{FF2B5EF4-FFF2-40B4-BE49-F238E27FC236}">
                    <a16:creationId xmlns:a16="http://schemas.microsoft.com/office/drawing/2014/main" id="{6C88714C-1F0E-FD94-B9CD-05E226CD8BE7}"/>
                  </a:ext>
                </a:extLst>
              </p:cNvPr>
              <p:cNvSpPr/>
              <p:nvPr/>
            </p:nvSpPr>
            <p:spPr>
              <a:xfrm>
                <a:off x="4748643"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C0</a:t>
                </a:r>
                <a:endParaRPr lang="en-TW" sz="2000">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D901883D-6CB2-798B-0B9A-4DCFFE63BB83}"/>
                  </a:ext>
                </a:extLst>
              </p:cNvPr>
              <p:cNvSpPr/>
              <p:nvPr/>
            </p:nvSpPr>
            <p:spPr>
              <a:xfrm>
                <a:off x="4786506" y="3243768"/>
                <a:ext cx="2274500" cy="307621"/>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000">
                    <a:latin typeface="Calibri" panose="020F0502020204030204" pitchFamily="34" charset="0"/>
                    <a:cs typeface="Calibri" panose="020F0502020204030204" pitchFamily="34" charset="0"/>
                  </a:rPr>
                  <a:t>memory</a:t>
                </a:r>
                <a:endParaRPr lang="en-TW" sz="200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04CA907F-B231-BFA1-BF23-E95142702291}"/>
                  </a:ext>
                </a:extLst>
              </p:cNvPr>
              <p:cNvSpPr/>
              <p:nvPr/>
            </p:nvSpPr>
            <p:spPr>
              <a:xfrm>
                <a:off x="5406889"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C1</a:t>
                </a:r>
                <a:endParaRPr lang="en-TW" sz="2000">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B36268BC-2AAD-092C-A2CB-396D208DC041}"/>
                  </a:ext>
                </a:extLst>
              </p:cNvPr>
              <p:cNvSpPr/>
              <p:nvPr/>
            </p:nvSpPr>
            <p:spPr>
              <a:xfrm>
                <a:off x="6599809"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Cn</a:t>
                </a:r>
                <a:endParaRPr lang="en-TW" sz="200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81A5398-795A-67BC-6E20-158FA8A9D30C}"/>
                  </a:ext>
                </a:extLst>
              </p:cNvPr>
              <p:cNvSpPr txBox="1"/>
              <p:nvPr/>
            </p:nvSpPr>
            <p:spPr>
              <a:xfrm>
                <a:off x="6041987" y="2524787"/>
                <a:ext cx="341551" cy="452960"/>
              </a:xfrm>
              <a:prstGeom prst="rect">
                <a:avLst/>
              </a:prstGeom>
              <a:noFill/>
              <a:ln w="19050">
                <a:noFill/>
              </a:ln>
            </p:spPr>
            <p:txBody>
              <a:bodyPr wrap="none" rtlCol="0">
                <a:spAutoFit/>
              </a:bodyPr>
              <a:lstStyle/>
              <a:p>
                <a:r>
                  <a:rPr lang="en-TW" sz="2000">
                    <a:latin typeface="Calibri" panose="020F0502020204030204" pitchFamily="34" charset="0"/>
                    <a:cs typeface="Calibri" panose="020F0502020204030204" pitchFamily="34" charset="0"/>
                  </a:rPr>
                  <a:t>...</a:t>
                </a:r>
              </a:p>
            </p:txBody>
          </p:sp>
          <p:cxnSp>
            <p:nvCxnSpPr>
              <p:cNvPr id="19" name="Straight Arrow Connector 18">
                <a:extLst>
                  <a:ext uri="{FF2B5EF4-FFF2-40B4-BE49-F238E27FC236}">
                    <a16:creationId xmlns:a16="http://schemas.microsoft.com/office/drawing/2014/main" id="{6191EC7E-9817-B637-D4E7-073D9DC583A0}"/>
                  </a:ext>
                </a:extLst>
              </p:cNvPr>
              <p:cNvCxnSpPr>
                <a:cxnSpLocks/>
                <a:stCxn id="14" idx="2"/>
              </p:cNvCxnSpPr>
              <p:nvPr/>
            </p:nvCxnSpPr>
            <p:spPr>
              <a:xfrm>
                <a:off x="4970804" y="2903932"/>
                <a:ext cx="382118" cy="35489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BA9EBC4-141E-2A3C-6E94-F122F84F6CE5}"/>
                  </a:ext>
                </a:extLst>
              </p:cNvPr>
              <p:cNvCxnSpPr>
                <a:cxnSpLocks/>
                <a:stCxn id="16" idx="2"/>
              </p:cNvCxnSpPr>
              <p:nvPr/>
            </p:nvCxnSpPr>
            <p:spPr>
              <a:xfrm flipH="1">
                <a:off x="5629049" y="2903932"/>
                <a:ext cx="1" cy="35489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6F00042-3F51-60C8-BC87-DD7FB59CE18B}"/>
                  </a:ext>
                </a:extLst>
              </p:cNvPr>
              <p:cNvCxnSpPr>
                <a:cxnSpLocks/>
                <a:stCxn id="17" idx="2"/>
              </p:cNvCxnSpPr>
              <p:nvPr/>
            </p:nvCxnSpPr>
            <p:spPr>
              <a:xfrm flipH="1">
                <a:off x="6540443" y="2903932"/>
                <a:ext cx="281527" cy="339836"/>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extBox 21">
            <a:extLst>
              <a:ext uri="{FF2B5EF4-FFF2-40B4-BE49-F238E27FC236}">
                <a16:creationId xmlns:a16="http://schemas.microsoft.com/office/drawing/2014/main" id="{35845A2D-B18A-6F75-016C-B6634CDF4548}"/>
              </a:ext>
            </a:extLst>
          </p:cNvPr>
          <p:cNvSpPr txBox="1"/>
          <p:nvPr/>
        </p:nvSpPr>
        <p:spPr>
          <a:xfrm>
            <a:off x="3655569" y="1818231"/>
            <a:ext cx="3321697" cy="769441"/>
          </a:xfrm>
          <a:prstGeom prst="rect">
            <a:avLst/>
          </a:prstGeom>
          <a:solidFill>
            <a:schemeClr val="bg1"/>
          </a:solidFill>
        </p:spPr>
        <p:txBody>
          <a:bodyPr wrap="square" rtlCol="0">
            <a:spAutoFit/>
          </a:bodyPr>
          <a:lstStyle/>
          <a:p>
            <a:pPr algn="ctr"/>
            <a:r>
              <a:rPr lang="en-TW" sz="2200" dirty="0">
                <a:latin typeface="Calibri" panose="020F0502020204030204" pitchFamily="34" charset="0"/>
                <a:ea typeface="Menlo" panose="020B0609030804020204" pitchFamily="49" charset="0"/>
                <a:cs typeface="Calibri" panose="020F0502020204030204" pitchFamily="34" charset="0"/>
              </a:rPr>
              <a:t>ISA-level Memory Consistency Model (MCM)</a:t>
            </a:r>
          </a:p>
        </p:txBody>
      </p:sp>
      <p:cxnSp>
        <p:nvCxnSpPr>
          <p:cNvPr id="23" name="Elbow Connector 22">
            <a:extLst>
              <a:ext uri="{FF2B5EF4-FFF2-40B4-BE49-F238E27FC236}">
                <a16:creationId xmlns:a16="http://schemas.microsoft.com/office/drawing/2014/main" id="{F66A2413-D4DD-EBF6-93FC-8ADCBD15D2C5}"/>
              </a:ext>
            </a:extLst>
          </p:cNvPr>
          <p:cNvCxnSpPr>
            <a:cxnSpLocks/>
            <a:stCxn id="22" idx="3"/>
            <a:endCxn id="35" idx="0"/>
          </p:cNvCxnSpPr>
          <p:nvPr/>
        </p:nvCxnSpPr>
        <p:spPr>
          <a:xfrm>
            <a:off x="6977266" y="2202952"/>
            <a:ext cx="849820" cy="891626"/>
          </a:xfrm>
          <a:prstGeom prst="bentConnector2">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51EABAC-AEFB-CC84-7423-355C8936B9E4}"/>
              </a:ext>
            </a:extLst>
          </p:cNvPr>
          <p:cNvSpPr txBox="1"/>
          <p:nvPr/>
        </p:nvSpPr>
        <p:spPr>
          <a:xfrm>
            <a:off x="6932283" y="1339397"/>
            <a:ext cx="2743200" cy="769441"/>
          </a:xfrm>
          <a:prstGeom prst="rect">
            <a:avLst/>
          </a:prstGeom>
          <a:noFill/>
        </p:spPr>
        <p:txBody>
          <a:bodyPr wrap="square" rtlCol="0">
            <a:spAutoFit/>
          </a:bodyPr>
          <a:lstStyle/>
          <a:p>
            <a:r>
              <a:rPr lang="en-TW" sz="2200" dirty="0"/>
              <a:t>Linear Temporal Logic (LTL) properties</a:t>
            </a:r>
          </a:p>
        </p:txBody>
      </p:sp>
      <p:grpSp>
        <p:nvGrpSpPr>
          <p:cNvPr id="38" name="Group 37">
            <a:extLst>
              <a:ext uri="{FF2B5EF4-FFF2-40B4-BE49-F238E27FC236}">
                <a16:creationId xmlns:a16="http://schemas.microsoft.com/office/drawing/2014/main" id="{EE2D27C5-CCE0-5D2C-772B-D489429E6706}"/>
              </a:ext>
            </a:extLst>
          </p:cNvPr>
          <p:cNvGrpSpPr/>
          <p:nvPr/>
        </p:nvGrpSpPr>
        <p:grpSpPr>
          <a:xfrm>
            <a:off x="6793010" y="3094578"/>
            <a:ext cx="2068151" cy="1254940"/>
            <a:chOff x="7615970" y="3058463"/>
            <a:chExt cx="2068151" cy="1254940"/>
          </a:xfrm>
        </p:grpSpPr>
        <p:pic>
          <p:nvPicPr>
            <p:cNvPr id="35" name="Picture 34" descr="Logo&#10;&#10;Description automatically generated">
              <a:extLst>
                <a:ext uri="{FF2B5EF4-FFF2-40B4-BE49-F238E27FC236}">
                  <a16:creationId xmlns:a16="http://schemas.microsoft.com/office/drawing/2014/main" id="{A522B369-F8DB-9149-2DF5-E8DE4CFB2BA3}"/>
                </a:ext>
              </a:extLst>
            </p:cNvPr>
            <p:cNvPicPr>
              <a:picLocks noChangeAspect="1"/>
            </p:cNvPicPr>
            <p:nvPr/>
          </p:nvPicPr>
          <p:blipFill>
            <a:blip r:embed="rId5"/>
            <a:stretch>
              <a:fillRect/>
            </a:stretch>
          </p:blipFill>
          <p:spPr>
            <a:xfrm>
              <a:off x="8122160" y="3058463"/>
              <a:ext cx="1055772" cy="826808"/>
            </a:xfrm>
            <a:prstGeom prst="rect">
              <a:avLst/>
            </a:prstGeom>
          </p:spPr>
        </p:pic>
        <p:sp>
          <p:nvSpPr>
            <p:cNvPr id="36" name="TextBox 35">
              <a:extLst>
                <a:ext uri="{FF2B5EF4-FFF2-40B4-BE49-F238E27FC236}">
                  <a16:creationId xmlns:a16="http://schemas.microsoft.com/office/drawing/2014/main" id="{835D1544-B978-997C-06D3-6A30651F8604}"/>
                </a:ext>
              </a:extLst>
            </p:cNvPr>
            <p:cNvSpPr txBox="1"/>
            <p:nvPr/>
          </p:nvSpPr>
          <p:spPr>
            <a:xfrm>
              <a:off x="7615970" y="3882516"/>
              <a:ext cx="2068151" cy="430887"/>
            </a:xfrm>
            <a:prstGeom prst="rect">
              <a:avLst/>
            </a:prstGeom>
            <a:noFill/>
          </p:spPr>
          <p:txBody>
            <a:bodyPr wrap="square" rtlCol="0">
              <a:spAutoFit/>
            </a:bodyPr>
            <a:lstStyle/>
            <a:p>
              <a:pPr algn="ctr"/>
              <a:r>
                <a:rPr lang="en-US" sz="2200"/>
                <a:t>Model Checker</a:t>
              </a:r>
            </a:p>
          </p:txBody>
        </p:sp>
      </p:grpSp>
      <p:cxnSp>
        <p:nvCxnSpPr>
          <p:cNvPr id="39" name="Elbow Connector 38">
            <a:extLst>
              <a:ext uri="{FF2B5EF4-FFF2-40B4-BE49-F238E27FC236}">
                <a16:creationId xmlns:a16="http://schemas.microsoft.com/office/drawing/2014/main" id="{A9FAB630-DF79-25D3-C57B-AC46B6326418}"/>
              </a:ext>
            </a:extLst>
          </p:cNvPr>
          <p:cNvCxnSpPr>
            <a:cxnSpLocks/>
            <a:stCxn id="36" idx="2"/>
            <a:endCxn id="8" idx="3"/>
          </p:cNvCxnSpPr>
          <p:nvPr/>
        </p:nvCxnSpPr>
        <p:spPr>
          <a:xfrm rot="5400000">
            <a:off x="6485161" y="4299733"/>
            <a:ext cx="1292140" cy="1391710"/>
          </a:xfrm>
          <a:prstGeom prst="bentConnector2">
            <a:avLst/>
          </a:prstGeom>
          <a:ln w="63500" cap="rnd">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922140A-C2D7-57BD-BF6E-99B649792722}"/>
              </a:ext>
            </a:extLst>
          </p:cNvPr>
          <p:cNvSpPr>
            <a:spLocks noGrp="1"/>
          </p:cNvSpPr>
          <p:nvPr>
            <p:ph type="sldNum" sz="quarter" idx="12"/>
          </p:nvPr>
        </p:nvSpPr>
        <p:spPr/>
        <p:txBody>
          <a:bodyPr/>
          <a:lstStyle/>
          <a:p>
            <a:fld id="{186D1076-08C5-B746-80BB-11C7C595E7F3}" type="slidenum">
              <a:rPr lang="en-US" smtClean="0"/>
              <a:t>3</a:t>
            </a:fld>
            <a:endParaRPr lang="en-US"/>
          </a:p>
        </p:txBody>
      </p:sp>
      <p:sp>
        <p:nvSpPr>
          <p:cNvPr id="3" name="Rounded Rectangular Callout 2">
            <a:extLst>
              <a:ext uri="{FF2B5EF4-FFF2-40B4-BE49-F238E27FC236}">
                <a16:creationId xmlns:a16="http://schemas.microsoft.com/office/drawing/2014/main" id="{DF498038-2AEB-99DB-3641-DEC5CA728980}"/>
              </a:ext>
            </a:extLst>
          </p:cNvPr>
          <p:cNvSpPr/>
          <p:nvPr/>
        </p:nvSpPr>
        <p:spPr>
          <a:xfrm>
            <a:off x="112238" y="1630982"/>
            <a:ext cx="3558572" cy="1286196"/>
          </a:xfrm>
          <a:prstGeom prst="wedgeRoundRectCallout">
            <a:avLst>
              <a:gd name="adj1" fmla="val 56189"/>
              <a:gd name="adj2" fmla="val -9651"/>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2400" i="1" dirty="0">
                <a:latin typeface="Calibri" panose="020F0502020204030204" pitchFamily="34" charset="0"/>
                <a:cs typeface="Calibri" panose="020F0502020204030204" pitchFamily="34" charset="0"/>
              </a:rPr>
              <a:t>Instruction-level </a:t>
            </a:r>
            <a:r>
              <a:rPr lang="en-US" sz="2400" dirty="0">
                <a:latin typeface="Calibri" panose="020F0502020204030204" pitchFamily="34" charset="0"/>
                <a:cs typeface="Calibri" panose="020F0502020204030204" pitchFamily="34" charset="0"/>
              </a:rPr>
              <a:t>order: </a:t>
            </a:r>
          </a:p>
          <a:p>
            <a:r>
              <a:rPr lang="en-US" sz="2400" dirty="0">
                <a:latin typeface="Calibri" panose="020F0502020204030204" pitchFamily="34" charset="0"/>
                <a:cs typeface="Calibri" panose="020F0502020204030204" pitchFamily="34" charset="0"/>
              </a:rPr>
              <a:t>Store instructions update memory in program order </a:t>
            </a:r>
          </a:p>
        </p:txBody>
      </p:sp>
      <p:sp>
        <p:nvSpPr>
          <p:cNvPr id="25" name="Rounded Rectangular Callout 24">
            <a:extLst>
              <a:ext uri="{FF2B5EF4-FFF2-40B4-BE49-F238E27FC236}">
                <a16:creationId xmlns:a16="http://schemas.microsoft.com/office/drawing/2014/main" id="{A5203775-7F19-8680-D06A-6C1CF0CBB467}"/>
              </a:ext>
            </a:extLst>
          </p:cNvPr>
          <p:cNvSpPr/>
          <p:nvPr/>
        </p:nvSpPr>
        <p:spPr>
          <a:xfrm>
            <a:off x="8846726" y="2040897"/>
            <a:ext cx="3208873" cy="2239648"/>
          </a:xfrm>
          <a:prstGeom prst="wedgeRoundRectCallout">
            <a:avLst>
              <a:gd name="adj1" fmla="val -33066"/>
              <a:gd name="adj2" fmla="val -55770"/>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2400" dirty="0">
                <a:latin typeface="Calibri" panose="020F0502020204030204" pitchFamily="34" charset="0"/>
                <a:cs typeface="Calibri" panose="020F0502020204030204" pitchFamily="34" charset="0"/>
              </a:rPr>
              <a:t>Assertions involving </a:t>
            </a:r>
            <a:r>
              <a:rPr lang="en-US" sz="2400" i="1" dirty="0">
                <a:latin typeface="Calibri" panose="020F0502020204030204" pitchFamily="34" charset="0"/>
                <a:cs typeface="Calibri" panose="020F0502020204030204" pitchFamily="34" charset="0"/>
              </a:rPr>
              <a:t>low-level signals</a:t>
            </a:r>
            <a:r>
              <a:rPr lang="en-US" sz="2400" dirty="0">
                <a:latin typeface="Calibri" panose="020F0502020204030204" pitchFamily="34" charset="0"/>
                <a:cs typeface="Calibri" panose="020F0502020204030204" pitchFamily="34" charset="0"/>
              </a:rPr>
              <a:t>: </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STB_update_in_order</a:t>
            </a:r>
            <a:r>
              <a:rPr lang="en-US" sz="1600" dirty="0">
                <a:latin typeface="Consolas" panose="020B0609020204030204" pitchFamily="49" charset="0"/>
                <a:cs typeface="Consolas" panose="020B0609020204030204" pitchFamily="49" charset="0"/>
              </a:rPr>
              <a:t>) &amp; </a:t>
            </a:r>
          </a:p>
          <a:p>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cache_hit</a:t>
            </a:r>
            <a:r>
              <a:rPr lang="en-US" sz="1600" dirty="0">
                <a:latin typeface="Consolas" panose="020B0609020204030204" pitchFamily="49" charset="0"/>
                <a:cs typeface="Consolas" panose="020B0609020204030204" pitchFamily="49" charset="0"/>
              </a:rPr>
              <a:t> &amp; </a:t>
            </a:r>
            <a:r>
              <a:rPr lang="en-US" sz="1600" dirty="0" err="1">
                <a:latin typeface="Consolas" panose="020B0609020204030204" pitchFamily="49" charset="0"/>
                <a:cs typeface="Consolas" panose="020B0609020204030204" pitchFamily="49" charset="0"/>
              </a:rPr>
              <a:t>cache_update_in_order</a:t>
            </a:r>
            <a:r>
              <a:rPr lang="en-US" sz="1600" dirty="0">
                <a:latin typeface="Consolas" panose="020B0609020204030204" pitchFamily="49" charset="0"/>
                <a:cs typeface="Consolas" panose="020B0609020204030204" pitchFamily="49" charset="0"/>
              </a:rPr>
              <a:t>) | </a:t>
            </a:r>
          </a:p>
          <a:p>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cache_hit</a:t>
            </a:r>
            <a:r>
              <a:rPr lang="en-US" sz="1600" dirty="0">
                <a:latin typeface="Consolas" panose="020B0609020204030204" pitchFamily="49" charset="0"/>
                <a:cs typeface="Consolas" panose="020B0609020204030204" pitchFamily="49" charset="0"/>
              </a:rPr>
              <a:t> &amp; </a:t>
            </a:r>
            <a:r>
              <a:rPr lang="en-US" sz="1600" dirty="0" err="1">
                <a:latin typeface="Consolas" panose="020B0609020204030204" pitchFamily="49" charset="0"/>
                <a:cs typeface="Consolas" panose="020B0609020204030204" pitchFamily="49" charset="0"/>
              </a:rPr>
              <a:t>mem_update_in_order</a:t>
            </a:r>
            <a:r>
              <a:rPr lang="en-US" sz="1600" dirty="0">
                <a:latin typeface="Consolas" panose="020B0609020204030204" pitchFamily="49" charset="0"/>
                <a:cs typeface="Consolas" panose="020B0609020204030204" pitchFamily="49" charset="0"/>
              </a:rPr>
              <a:t>))....</a:t>
            </a:r>
          </a:p>
        </p:txBody>
      </p:sp>
      <p:grpSp>
        <p:nvGrpSpPr>
          <p:cNvPr id="59" name="Group 58">
            <a:extLst>
              <a:ext uri="{FF2B5EF4-FFF2-40B4-BE49-F238E27FC236}">
                <a16:creationId xmlns:a16="http://schemas.microsoft.com/office/drawing/2014/main" id="{0B70825E-200C-B940-19A6-C362AC3DD55D}"/>
              </a:ext>
            </a:extLst>
          </p:cNvPr>
          <p:cNvGrpSpPr/>
          <p:nvPr/>
        </p:nvGrpSpPr>
        <p:grpSpPr>
          <a:xfrm>
            <a:off x="9776526" y="1093903"/>
            <a:ext cx="1576067" cy="914400"/>
            <a:chOff x="4528385" y="4404423"/>
            <a:chExt cx="1576067" cy="914400"/>
          </a:xfrm>
        </p:grpSpPr>
        <p:pic>
          <p:nvPicPr>
            <p:cNvPr id="49" name="Graphic 48" descr="Group of men with solid fill">
              <a:extLst>
                <a:ext uri="{FF2B5EF4-FFF2-40B4-BE49-F238E27FC236}">
                  <a16:creationId xmlns:a16="http://schemas.microsoft.com/office/drawing/2014/main" id="{937B8C6F-6DE5-D5ED-64CA-3F3AAB9159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28385" y="4404423"/>
              <a:ext cx="914400" cy="914400"/>
            </a:xfrm>
            <a:prstGeom prst="rect">
              <a:avLst/>
            </a:prstGeom>
          </p:spPr>
        </p:pic>
        <p:pic>
          <p:nvPicPr>
            <p:cNvPr id="51" name="Graphic 50" descr="Hourglass Full with solid fill">
              <a:extLst>
                <a:ext uri="{FF2B5EF4-FFF2-40B4-BE49-F238E27FC236}">
                  <a16:creationId xmlns:a16="http://schemas.microsoft.com/office/drawing/2014/main" id="{BF55132D-2ED3-EA67-2C8E-0599750502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81713" y="4450253"/>
              <a:ext cx="822739" cy="822739"/>
            </a:xfrm>
            <a:prstGeom prst="rect">
              <a:avLst/>
            </a:prstGeom>
          </p:spPr>
        </p:pic>
      </p:grpSp>
      <p:grpSp>
        <p:nvGrpSpPr>
          <p:cNvPr id="58" name="Group 57">
            <a:extLst>
              <a:ext uri="{FF2B5EF4-FFF2-40B4-BE49-F238E27FC236}">
                <a16:creationId xmlns:a16="http://schemas.microsoft.com/office/drawing/2014/main" id="{3274D4FC-26F1-CD70-23E4-C714B7BD75CB}"/>
              </a:ext>
            </a:extLst>
          </p:cNvPr>
          <p:cNvGrpSpPr/>
          <p:nvPr/>
        </p:nvGrpSpPr>
        <p:grpSpPr>
          <a:xfrm>
            <a:off x="8168389" y="4745439"/>
            <a:ext cx="2690299" cy="1991802"/>
            <a:chOff x="8127731" y="4764246"/>
            <a:chExt cx="2690299" cy="1991802"/>
          </a:xfrm>
        </p:grpSpPr>
        <p:pic>
          <p:nvPicPr>
            <p:cNvPr id="32" name="Graphic 31" descr="Processor with solid fill">
              <a:extLst>
                <a:ext uri="{FF2B5EF4-FFF2-40B4-BE49-F238E27FC236}">
                  <a16:creationId xmlns:a16="http://schemas.microsoft.com/office/drawing/2014/main" id="{53BA7FE7-FA09-8023-B5CA-4F9A92E1C8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42167" y="5133578"/>
              <a:ext cx="621820" cy="621821"/>
            </a:xfrm>
            <a:prstGeom prst="rect">
              <a:avLst/>
            </a:prstGeom>
          </p:spPr>
        </p:pic>
        <p:pic>
          <p:nvPicPr>
            <p:cNvPr id="34" name="Graphic 33" descr="Processor with solid fill">
              <a:extLst>
                <a:ext uri="{FF2B5EF4-FFF2-40B4-BE49-F238E27FC236}">
                  <a16:creationId xmlns:a16="http://schemas.microsoft.com/office/drawing/2014/main" id="{9D2E8EAE-CA7C-7023-E1DF-DB6E9678B41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08947" y="5133578"/>
              <a:ext cx="621820" cy="621821"/>
            </a:xfrm>
            <a:prstGeom prst="rect">
              <a:avLst/>
            </a:prstGeom>
          </p:spPr>
        </p:pic>
        <p:sp>
          <p:nvSpPr>
            <p:cNvPr id="42" name="Right Arrow 41">
              <a:extLst>
                <a:ext uri="{FF2B5EF4-FFF2-40B4-BE49-F238E27FC236}">
                  <a16:creationId xmlns:a16="http://schemas.microsoft.com/office/drawing/2014/main" id="{51D26436-7F62-638E-D408-0EA156D28AE8}"/>
                </a:ext>
              </a:extLst>
            </p:cNvPr>
            <p:cNvSpPr/>
            <p:nvPr/>
          </p:nvSpPr>
          <p:spPr>
            <a:xfrm>
              <a:off x="9301042" y="5325211"/>
              <a:ext cx="345154" cy="311309"/>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44" name="TextBox 43">
              <a:extLst>
                <a:ext uri="{FF2B5EF4-FFF2-40B4-BE49-F238E27FC236}">
                  <a16:creationId xmlns:a16="http://schemas.microsoft.com/office/drawing/2014/main" id="{9EABC459-9337-C20B-B067-74220C73F8FB}"/>
                </a:ext>
              </a:extLst>
            </p:cNvPr>
            <p:cNvSpPr txBox="1"/>
            <p:nvPr/>
          </p:nvSpPr>
          <p:spPr>
            <a:xfrm>
              <a:off x="10376884" y="5291040"/>
              <a:ext cx="441146" cy="400110"/>
            </a:xfrm>
            <a:prstGeom prst="rect">
              <a:avLst/>
            </a:prstGeom>
            <a:noFill/>
          </p:spPr>
          <p:txBody>
            <a:bodyPr wrap="none" rtlCol="0">
              <a:spAutoFit/>
            </a:bodyPr>
            <a:lstStyle/>
            <a:p>
              <a:r>
                <a:rPr lang="en-TW" sz="2000" dirty="0"/>
                <a:t>....</a:t>
              </a:r>
            </a:p>
          </p:txBody>
        </p:sp>
        <p:sp>
          <p:nvSpPr>
            <p:cNvPr id="46" name="TextBox 45">
              <a:extLst>
                <a:ext uri="{FF2B5EF4-FFF2-40B4-BE49-F238E27FC236}">
                  <a16:creationId xmlns:a16="http://schemas.microsoft.com/office/drawing/2014/main" id="{D7B5E376-68ED-15E3-B7B0-6AAEE116000E}"/>
                </a:ext>
              </a:extLst>
            </p:cNvPr>
            <p:cNvSpPr txBox="1"/>
            <p:nvPr/>
          </p:nvSpPr>
          <p:spPr>
            <a:xfrm>
              <a:off x="8575578" y="4764246"/>
              <a:ext cx="797013" cy="400110"/>
            </a:xfrm>
            <a:prstGeom prst="rect">
              <a:avLst/>
            </a:prstGeom>
            <a:noFill/>
          </p:spPr>
          <p:txBody>
            <a:bodyPr wrap="none" rtlCol="0">
              <a:spAutoFit/>
            </a:bodyPr>
            <a:lstStyle/>
            <a:p>
              <a:r>
                <a:rPr lang="en-TW" sz="2000" dirty="0"/>
                <a:t>Gen 2</a:t>
              </a:r>
            </a:p>
          </p:txBody>
        </p:sp>
        <p:sp>
          <p:nvSpPr>
            <p:cNvPr id="47" name="TextBox 46">
              <a:extLst>
                <a:ext uri="{FF2B5EF4-FFF2-40B4-BE49-F238E27FC236}">
                  <a16:creationId xmlns:a16="http://schemas.microsoft.com/office/drawing/2014/main" id="{30459637-C0E5-3B7D-002F-C008A2579747}"/>
                </a:ext>
              </a:extLst>
            </p:cNvPr>
            <p:cNvSpPr txBox="1"/>
            <p:nvPr/>
          </p:nvSpPr>
          <p:spPr>
            <a:xfrm>
              <a:off x="9651181" y="4764246"/>
              <a:ext cx="797013" cy="400110"/>
            </a:xfrm>
            <a:prstGeom prst="rect">
              <a:avLst/>
            </a:prstGeom>
            <a:noFill/>
          </p:spPr>
          <p:txBody>
            <a:bodyPr wrap="none" rtlCol="0">
              <a:spAutoFit/>
            </a:bodyPr>
            <a:lstStyle/>
            <a:p>
              <a:r>
                <a:rPr lang="en-TW" sz="2000" dirty="0"/>
                <a:t>Gen 3</a:t>
              </a:r>
            </a:p>
          </p:txBody>
        </p:sp>
        <p:pic>
          <p:nvPicPr>
            <p:cNvPr id="55" name="Graphic 54" descr="Group of men with solid fill">
              <a:extLst>
                <a:ext uri="{FF2B5EF4-FFF2-40B4-BE49-F238E27FC236}">
                  <a16:creationId xmlns:a16="http://schemas.microsoft.com/office/drawing/2014/main" id="{3278BCE4-823E-0F1B-1CAB-20A3F0B162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27731" y="5841648"/>
              <a:ext cx="914400" cy="914400"/>
            </a:xfrm>
            <a:prstGeom prst="rect">
              <a:avLst/>
            </a:prstGeom>
          </p:spPr>
        </p:pic>
        <p:pic>
          <p:nvPicPr>
            <p:cNvPr id="56" name="Graphic 55" descr="Hourglass Full with solid fill">
              <a:extLst>
                <a:ext uri="{FF2B5EF4-FFF2-40B4-BE49-F238E27FC236}">
                  <a16:creationId xmlns:a16="http://schemas.microsoft.com/office/drawing/2014/main" id="{615F4D02-7B05-1235-6262-B84CFC00273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881059" y="5887478"/>
              <a:ext cx="822739" cy="822739"/>
            </a:xfrm>
            <a:prstGeom prst="rect">
              <a:avLst/>
            </a:prstGeom>
          </p:spPr>
        </p:pic>
        <p:sp>
          <p:nvSpPr>
            <p:cNvPr id="57" name="TextBox 56">
              <a:extLst>
                <a:ext uri="{FF2B5EF4-FFF2-40B4-BE49-F238E27FC236}">
                  <a16:creationId xmlns:a16="http://schemas.microsoft.com/office/drawing/2014/main" id="{ADE8DEC3-A85C-78AC-9613-831A0B7DF318}"/>
                </a:ext>
              </a:extLst>
            </p:cNvPr>
            <p:cNvSpPr txBox="1"/>
            <p:nvPr/>
          </p:nvSpPr>
          <p:spPr>
            <a:xfrm>
              <a:off x="9753684" y="6160467"/>
              <a:ext cx="441146" cy="400110"/>
            </a:xfrm>
            <a:prstGeom prst="rect">
              <a:avLst/>
            </a:prstGeom>
            <a:noFill/>
          </p:spPr>
          <p:txBody>
            <a:bodyPr wrap="none" rtlCol="0">
              <a:spAutoFit/>
            </a:bodyPr>
            <a:lstStyle/>
            <a:p>
              <a:r>
                <a:rPr lang="en-TW" sz="2000" dirty="0"/>
                <a:t>....</a:t>
              </a:r>
            </a:p>
          </p:txBody>
        </p:sp>
      </p:grpSp>
    </p:spTree>
    <p:extLst>
      <p:ext uri="{BB962C8B-B14F-4D97-AF65-F5344CB8AC3E}">
        <p14:creationId xmlns:p14="http://schemas.microsoft.com/office/powerpoint/2010/main" val="3735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015C872A-F182-F1B0-95E9-201FF523A465}"/>
              </a:ext>
            </a:extLst>
          </p:cNvPr>
          <p:cNvGrpSpPr/>
          <p:nvPr/>
        </p:nvGrpSpPr>
        <p:grpSpPr>
          <a:xfrm>
            <a:off x="5805021" y="5610705"/>
            <a:ext cx="6533826" cy="1050752"/>
            <a:chOff x="1302349" y="3924211"/>
            <a:chExt cx="6533826" cy="1050752"/>
          </a:xfrm>
        </p:grpSpPr>
        <p:sp>
          <p:nvSpPr>
            <p:cNvPr id="71" name="TextBox 70">
              <a:extLst>
                <a:ext uri="{FF2B5EF4-FFF2-40B4-BE49-F238E27FC236}">
                  <a16:creationId xmlns:a16="http://schemas.microsoft.com/office/drawing/2014/main" id="{ACDA6219-59C2-4FB3-0A70-7AD10433508B}"/>
                </a:ext>
              </a:extLst>
            </p:cNvPr>
            <p:cNvSpPr txBox="1"/>
            <p:nvPr/>
          </p:nvSpPr>
          <p:spPr>
            <a:xfrm>
              <a:off x="1302349" y="4513298"/>
              <a:ext cx="6533826" cy="461665"/>
            </a:xfrm>
            <a:prstGeom prst="rect">
              <a:avLst/>
            </a:prstGeom>
            <a:noFill/>
          </p:spPr>
          <p:txBody>
            <a:bodyPr wrap="square" rtlCol="0">
              <a:spAutoFit/>
            </a:bodyPr>
            <a:lstStyle/>
            <a:p>
              <a:r>
                <a:rPr lang="en-US" altLang="zh-TW" sz="2400">
                  <a:solidFill>
                    <a:schemeClr val="tx1"/>
                  </a:solidFill>
                  <a:latin typeface="Calibri" panose="020F0502020204030204" pitchFamily="34" charset="0"/>
                  <a:cs typeface="Calibri" panose="020F0502020204030204" pitchFamily="34" charset="0"/>
                </a:rPr>
                <a:t>All realizable execution paths per instruction</a:t>
              </a:r>
              <a:endParaRPr lang="en-TW" sz="2400">
                <a:solidFill>
                  <a:schemeClr val="tx1"/>
                </a:solidFill>
                <a:latin typeface="Calibri" panose="020F0502020204030204" pitchFamily="34" charset="0"/>
                <a:cs typeface="Calibri" panose="020F0502020204030204" pitchFamily="34" charset="0"/>
              </a:endParaRPr>
            </a:p>
          </p:txBody>
        </p:sp>
        <p:sp>
          <p:nvSpPr>
            <p:cNvPr id="72" name="TextBox 71">
              <a:extLst>
                <a:ext uri="{FF2B5EF4-FFF2-40B4-BE49-F238E27FC236}">
                  <a16:creationId xmlns:a16="http://schemas.microsoft.com/office/drawing/2014/main" id="{3CD1FF0B-2D01-8D87-F6CA-0A6BE4484AAD}"/>
                </a:ext>
              </a:extLst>
            </p:cNvPr>
            <p:cNvSpPr txBox="1"/>
            <p:nvPr/>
          </p:nvSpPr>
          <p:spPr>
            <a:xfrm>
              <a:off x="3755349" y="3924211"/>
              <a:ext cx="800981" cy="400110"/>
            </a:xfrm>
            <a:prstGeom prst="rect">
              <a:avLst/>
            </a:prstGeom>
            <a:noFill/>
          </p:spPr>
          <p:txBody>
            <a:bodyPr wrap="square" rtlCol="0">
              <a:spAutoFit/>
            </a:bodyPr>
            <a:lstStyle/>
            <a:p>
              <a:pPr algn="ctr"/>
              <a:r>
                <a:rPr lang="en-TW" sz="2000">
                  <a:latin typeface="Calibri" panose="020F0502020204030204" pitchFamily="34" charset="0"/>
                  <a:cs typeface="Calibri" panose="020F0502020204030204" pitchFamily="34" charset="0"/>
                </a:rPr>
                <a:t>......</a:t>
              </a:r>
            </a:p>
          </p:txBody>
        </p:sp>
      </p:grpSp>
      <p:sp>
        <p:nvSpPr>
          <p:cNvPr id="2" name="Title 1">
            <a:extLst>
              <a:ext uri="{FF2B5EF4-FFF2-40B4-BE49-F238E27FC236}">
                <a16:creationId xmlns:a16="http://schemas.microsoft.com/office/drawing/2014/main" id="{356BDF4E-B320-5858-38A5-AADEBA2E1A3A}"/>
              </a:ext>
            </a:extLst>
          </p:cNvPr>
          <p:cNvSpPr>
            <a:spLocks noGrp="1"/>
          </p:cNvSpPr>
          <p:nvPr>
            <p:ph type="title"/>
          </p:nvPr>
        </p:nvSpPr>
        <p:spPr/>
        <p:txBody>
          <a:bodyPr/>
          <a:lstStyle/>
          <a:p>
            <a:r>
              <a:rPr lang="en-US" err="1"/>
              <a:t>τSYNTH</a:t>
            </a:r>
            <a:r>
              <a:rPr lang="en-US"/>
              <a:t> Path Discovery Procedure</a:t>
            </a:r>
          </a:p>
        </p:txBody>
      </p:sp>
      <p:grpSp>
        <p:nvGrpSpPr>
          <p:cNvPr id="3" name="Group 2">
            <a:extLst>
              <a:ext uri="{FF2B5EF4-FFF2-40B4-BE49-F238E27FC236}">
                <a16:creationId xmlns:a16="http://schemas.microsoft.com/office/drawing/2014/main" id="{73CDF97C-7635-E8AD-D669-53C3533079DD}"/>
              </a:ext>
            </a:extLst>
          </p:cNvPr>
          <p:cNvGrpSpPr>
            <a:grpSpLocks noChangeAspect="1"/>
          </p:cNvGrpSpPr>
          <p:nvPr/>
        </p:nvGrpSpPr>
        <p:grpSpPr>
          <a:xfrm>
            <a:off x="599390" y="2408145"/>
            <a:ext cx="2996217" cy="2066854"/>
            <a:chOff x="1372394" y="819042"/>
            <a:chExt cx="2971213" cy="2049605"/>
          </a:xfrm>
        </p:grpSpPr>
        <p:cxnSp>
          <p:nvCxnSpPr>
            <p:cNvPr id="4" name="Elbow Connector 3">
              <a:extLst>
                <a:ext uri="{FF2B5EF4-FFF2-40B4-BE49-F238E27FC236}">
                  <a16:creationId xmlns:a16="http://schemas.microsoft.com/office/drawing/2014/main" id="{C165AC97-CF86-CBAA-9504-6C17C53278FC}"/>
                </a:ext>
              </a:extLst>
            </p:cNvPr>
            <p:cNvCxnSpPr>
              <a:cxnSpLocks/>
              <a:stCxn id="33" idx="3"/>
              <a:endCxn id="48" idx="0"/>
            </p:cNvCxnSpPr>
            <p:nvPr/>
          </p:nvCxnSpPr>
          <p:spPr>
            <a:xfrm flipH="1" flipV="1">
              <a:off x="2823658" y="1372760"/>
              <a:ext cx="931765" cy="721965"/>
            </a:xfrm>
            <a:prstGeom prst="bentConnector4">
              <a:avLst>
                <a:gd name="adj1" fmla="val -6620"/>
                <a:gd name="adj2" fmla="val 117591"/>
              </a:avLst>
            </a:prstGeom>
            <a:noFill/>
            <a:ln w="19050" cap="flat" cmpd="sng" algn="ctr">
              <a:solidFill>
                <a:schemeClr val="tx1"/>
              </a:solidFill>
              <a:prstDash val="solid"/>
              <a:miter lim="800000"/>
              <a:tailEnd type="triangle"/>
            </a:ln>
            <a:effectLst/>
          </p:spPr>
        </p:cxnSp>
        <p:sp>
          <p:nvSpPr>
            <p:cNvPr id="5" name="Rounded Rectangle 4">
              <a:extLst>
                <a:ext uri="{FF2B5EF4-FFF2-40B4-BE49-F238E27FC236}">
                  <a16:creationId xmlns:a16="http://schemas.microsoft.com/office/drawing/2014/main" id="{8CC922F9-3F29-8B20-887C-FE77CDB540BD}"/>
                </a:ext>
              </a:extLst>
            </p:cNvPr>
            <p:cNvSpPr/>
            <p:nvPr/>
          </p:nvSpPr>
          <p:spPr>
            <a:xfrm>
              <a:off x="3353777" y="1439797"/>
              <a:ext cx="679118" cy="329233"/>
            </a:xfrm>
            <a:prstGeom prst="roundRect">
              <a:avLst>
                <a:gd name="adj" fmla="val 0"/>
              </a:avLst>
            </a:prstGeom>
            <a:solidFill>
              <a:schemeClr val="bg1"/>
            </a:solidFill>
            <a:ln w="19050" cap="flat" cmpd="sng" algn="ctr">
              <a:solidFill>
                <a:schemeClr val="tx1"/>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900" i="0" u="none" strike="noStrike" kern="0" cap="none" spc="0" normalizeH="0" baseline="0" noProof="0" err="1">
                  <a:ln>
                    <a:noFill/>
                  </a:ln>
                  <a:solidFill>
                    <a:schemeClr val="tx1"/>
                  </a:solidFill>
                  <a:effectLst/>
                  <a:uLnTx/>
                  <a:uFillTx/>
                  <a:latin typeface="Consolas" panose="020B0609020204030204" pitchFamily="49" charset="0"/>
                  <a:cs typeface="Consolas" panose="020B0609020204030204" pitchFamily="49" charset="0"/>
                </a:rPr>
                <a:t>Mult</a:t>
              </a:r>
              <a:r>
                <a:rPr kumimoji="0" lang="en-US" altLang="zh-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a:t>
              </a:r>
              <a:br>
                <a:rPr kumimoji="0" lang="en-US" altLang="zh-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br>
              <a:r>
                <a:rPr kumimoji="0" lang="en-US" altLang="zh-TW" sz="900" i="0" u="none" strike="noStrike" kern="0" cap="none" spc="0" normalizeH="0" baseline="0" noProof="0" err="1">
                  <a:ln>
                    <a:noFill/>
                  </a:ln>
                  <a:solidFill>
                    <a:schemeClr val="tx1"/>
                  </a:solidFill>
                  <a:effectLst/>
                  <a:uLnTx/>
                  <a:uFillTx/>
                  <a:latin typeface="Consolas" panose="020B0609020204030204" pitchFamily="49" charset="0"/>
                  <a:cs typeface="Consolas" panose="020B0609020204030204" pitchFamily="49" charset="0"/>
                </a:rPr>
                <a:t>Ser_Div</a:t>
              </a:r>
              <a:endPar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D5E192CB-C2F9-422A-F866-94D314C58644}"/>
                </a:ext>
              </a:extLst>
            </p:cNvPr>
            <p:cNvSpPr txBox="1"/>
            <p:nvPr/>
          </p:nvSpPr>
          <p:spPr>
            <a:xfrm>
              <a:off x="1963965" y="826273"/>
              <a:ext cx="409827" cy="2703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ID</a:t>
              </a:r>
            </a:p>
          </p:txBody>
        </p:sp>
        <p:sp>
          <p:nvSpPr>
            <p:cNvPr id="7" name="Rounded Rectangle 6">
              <a:extLst>
                <a:ext uri="{FF2B5EF4-FFF2-40B4-BE49-F238E27FC236}">
                  <a16:creationId xmlns:a16="http://schemas.microsoft.com/office/drawing/2014/main" id="{3DF41897-7629-3763-D6F0-190D630C5C86}"/>
                </a:ext>
              </a:extLst>
            </p:cNvPr>
            <p:cNvSpPr/>
            <p:nvPr/>
          </p:nvSpPr>
          <p:spPr>
            <a:xfrm>
              <a:off x="2351003" y="2138998"/>
              <a:ext cx="292185" cy="376053"/>
            </a:xfrm>
            <a:prstGeom prst="roundRect">
              <a:avLst>
                <a:gd name="adj" fmla="val 0"/>
              </a:avLst>
            </a:prstGeom>
            <a:noFill/>
            <a:ln w="19050" cap="flat" cmpd="sng" algn="ctr">
              <a:solidFill>
                <a:schemeClr val="tx1"/>
              </a:solidFill>
              <a:prstDash val="solid"/>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TW" sz="7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reg</a:t>
              </a:r>
              <a:br>
                <a:rPr kumimoji="0" lang="en-TW" sz="7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br>
              <a:r>
                <a:rPr kumimoji="0" lang="en-TW" sz="7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file</a:t>
              </a:r>
            </a:p>
          </p:txBody>
        </p:sp>
        <p:sp>
          <p:nvSpPr>
            <p:cNvPr id="8" name="TextBox 7">
              <a:extLst>
                <a:ext uri="{FF2B5EF4-FFF2-40B4-BE49-F238E27FC236}">
                  <a16:creationId xmlns:a16="http://schemas.microsoft.com/office/drawing/2014/main" id="{104FED38-8CD2-9EC0-5DF1-5E013BF2D4CE}"/>
                </a:ext>
              </a:extLst>
            </p:cNvPr>
            <p:cNvSpPr txBox="1"/>
            <p:nvPr/>
          </p:nvSpPr>
          <p:spPr>
            <a:xfrm>
              <a:off x="1508469" y="825727"/>
              <a:ext cx="410612" cy="2703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IF</a:t>
              </a:r>
            </a:p>
          </p:txBody>
        </p:sp>
        <p:sp>
          <p:nvSpPr>
            <p:cNvPr id="9" name="Rounded Rectangle 8">
              <a:extLst>
                <a:ext uri="{FF2B5EF4-FFF2-40B4-BE49-F238E27FC236}">
                  <a16:creationId xmlns:a16="http://schemas.microsoft.com/office/drawing/2014/main" id="{E5170047-DC23-7A61-9A19-615CC6B72609}"/>
                </a:ext>
              </a:extLst>
            </p:cNvPr>
            <p:cNvSpPr/>
            <p:nvPr/>
          </p:nvSpPr>
          <p:spPr>
            <a:xfrm rot="5400000">
              <a:off x="1319668" y="1982879"/>
              <a:ext cx="1003871" cy="73333"/>
            </a:xfrm>
            <a:prstGeom prst="roundRect">
              <a:avLst/>
            </a:prstGeom>
            <a:no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TW" sz="900" i="0" u="none" strike="noStrike" kern="0" cap="none" spc="0" normalizeH="0" baseline="0" noProof="0">
                <a:ln>
                  <a:noFill/>
                </a:ln>
                <a:solidFill>
                  <a:prstClr val="black"/>
                </a:solidFill>
                <a:effectLst/>
                <a:uLnTx/>
                <a:uFillTx/>
                <a:latin typeface="Consolas" panose="020B0609020204030204" pitchFamily="49" charset="0"/>
                <a:cs typeface="Consolas" panose="020B0609020204030204" pitchFamily="49" charset="0"/>
              </a:endParaRPr>
            </a:p>
          </p:txBody>
        </p:sp>
        <p:cxnSp>
          <p:nvCxnSpPr>
            <p:cNvPr id="10" name="Straight Arrow Connector 9">
              <a:extLst>
                <a:ext uri="{FF2B5EF4-FFF2-40B4-BE49-F238E27FC236}">
                  <a16:creationId xmlns:a16="http://schemas.microsoft.com/office/drawing/2014/main" id="{158D300B-44EE-15CB-6232-D08C8ECBFAE6}"/>
                </a:ext>
              </a:extLst>
            </p:cNvPr>
            <p:cNvCxnSpPr>
              <a:cxnSpLocks/>
              <a:stCxn id="7" idx="3"/>
              <a:endCxn id="25" idx="2"/>
            </p:cNvCxnSpPr>
            <p:nvPr/>
          </p:nvCxnSpPr>
          <p:spPr>
            <a:xfrm flipV="1">
              <a:off x="2643188" y="2325652"/>
              <a:ext cx="139872" cy="1373"/>
            </a:xfrm>
            <a:prstGeom prst="straightConnector1">
              <a:avLst/>
            </a:prstGeom>
            <a:noFill/>
            <a:ln w="25400" cap="flat" cmpd="sng" algn="ctr">
              <a:solidFill>
                <a:schemeClr val="tx1"/>
              </a:solidFill>
              <a:prstDash val="solid"/>
              <a:miter lim="800000"/>
              <a:tailEnd type="triangle"/>
            </a:ln>
            <a:effectLst/>
          </p:spPr>
        </p:cxnSp>
        <p:cxnSp>
          <p:nvCxnSpPr>
            <p:cNvPr id="11" name="Elbow Connector 10">
              <a:extLst>
                <a:ext uri="{FF2B5EF4-FFF2-40B4-BE49-F238E27FC236}">
                  <a16:creationId xmlns:a16="http://schemas.microsoft.com/office/drawing/2014/main" id="{0DD12D17-2A44-5DB2-A572-17C68532F75C}"/>
                </a:ext>
              </a:extLst>
            </p:cNvPr>
            <p:cNvCxnSpPr>
              <a:cxnSpLocks/>
              <a:stCxn id="7" idx="3"/>
            </p:cNvCxnSpPr>
            <p:nvPr/>
          </p:nvCxnSpPr>
          <p:spPr>
            <a:xfrm flipV="1">
              <a:off x="2643188" y="2014951"/>
              <a:ext cx="35847" cy="312074"/>
            </a:xfrm>
            <a:prstGeom prst="bentConnector2">
              <a:avLst/>
            </a:prstGeom>
            <a:noFill/>
            <a:ln w="19050" cap="flat" cmpd="sng" algn="ctr">
              <a:solidFill>
                <a:schemeClr val="tx1"/>
              </a:solidFill>
              <a:prstDash val="solid"/>
              <a:miter lim="800000"/>
              <a:tailEnd type="triangle"/>
            </a:ln>
            <a:effectLst/>
          </p:spPr>
        </p:cxnSp>
        <p:cxnSp>
          <p:nvCxnSpPr>
            <p:cNvPr id="12" name="Elbow Connector 11">
              <a:extLst>
                <a:ext uri="{FF2B5EF4-FFF2-40B4-BE49-F238E27FC236}">
                  <a16:creationId xmlns:a16="http://schemas.microsoft.com/office/drawing/2014/main" id="{B302D3F1-D267-93AD-C436-EAFCEE1BCE1E}"/>
                </a:ext>
              </a:extLst>
            </p:cNvPr>
            <p:cNvCxnSpPr>
              <a:cxnSpLocks noChangeAspect="1"/>
              <a:stCxn id="26" idx="3"/>
              <a:endCxn id="7" idx="0"/>
            </p:cNvCxnSpPr>
            <p:nvPr/>
          </p:nvCxnSpPr>
          <p:spPr>
            <a:xfrm>
              <a:off x="2289407" y="1791560"/>
              <a:ext cx="207688" cy="347439"/>
            </a:xfrm>
            <a:prstGeom prst="bentConnector2">
              <a:avLst/>
            </a:prstGeom>
            <a:noFill/>
            <a:ln w="19050" cap="flat" cmpd="sng" algn="ctr">
              <a:solidFill>
                <a:schemeClr val="tx1"/>
              </a:solidFill>
              <a:prstDash val="solid"/>
              <a:miter lim="800000"/>
              <a:tailEnd type="triangle"/>
            </a:ln>
            <a:effectLst/>
          </p:spPr>
        </p:cxnSp>
        <p:sp>
          <p:nvSpPr>
            <p:cNvPr id="13" name="Rounded Rectangle 12">
              <a:extLst>
                <a:ext uri="{FF2B5EF4-FFF2-40B4-BE49-F238E27FC236}">
                  <a16:creationId xmlns:a16="http://schemas.microsoft.com/office/drawing/2014/main" id="{A1EF31DB-57EF-6E23-F925-E33852724981}"/>
                </a:ext>
              </a:extLst>
            </p:cNvPr>
            <p:cNvSpPr/>
            <p:nvPr/>
          </p:nvSpPr>
          <p:spPr>
            <a:xfrm>
              <a:off x="1379166" y="2035081"/>
              <a:ext cx="261087" cy="385336"/>
            </a:xfrm>
            <a:prstGeom prst="roundRect">
              <a:avLst>
                <a:gd name="adj" fmla="val 0"/>
              </a:avLst>
            </a:prstGeom>
            <a:noFill/>
            <a:ln w="19050" cap="flat" cmpd="sng" algn="ctr">
              <a:solidFill>
                <a:schemeClr val="tx1"/>
              </a:solidFill>
              <a:prstDash val="solid"/>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PC</a:t>
              </a:r>
              <a:b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br>
              <a: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Mux</a:t>
              </a:r>
            </a:p>
          </p:txBody>
        </p:sp>
        <p:cxnSp>
          <p:nvCxnSpPr>
            <p:cNvPr id="14" name="Straight Arrow Connector 13">
              <a:extLst>
                <a:ext uri="{FF2B5EF4-FFF2-40B4-BE49-F238E27FC236}">
                  <a16:creationId xmlns:a16="http://schemas.microsoft.com/office/drawing/2014/main" id="{9E599B66-D2F9-4010-4317-F8D8950E2A4D}"/>
                </a:ext>
              </a:extLst>
            </p:cNvPr>
            <p:cNvCxnSpPr>
              <a:cxnSpLocks/>
              <a:stCxn id="13" idx="3"/>
            </p:cNvCxnSpPr>
            <p:nvPr/>
          </p:nvCxnSpPr>
          <p:spPr>
            <a:xfrm>
              <a:off x="1640254" y="2227749"/>
              <a:ext cx="156389" cy="0"/>
            </a:xfrm>
            <a:prstGeom prst="straightConnector1">
              <a:avLst/>
            </a:prstGeom>
            <a:noFill/>
            <a:ln w="19050" cap="flat" cmpd="sng" algn="ctr">
              <a:solidFill>
                <a:schemeClr val="tx1"/>
              </a:solidFill>
              <a:prstDash val="solid"/>
              <a:miter lim="800000"/>
              <a:tailEnd type="triangle"/>
            </a:ln>
            <a:effectLst/>
          </p:spPr>
        </p:cxnSp>
        <p:cxnSp>
          <p:nvCxnSpPr>
            <p:cNvPr id="15" name="Elbow Connector 14">
              <a:extLst>
                <a:ext uri="{FF2B5EF4-FFF2-40B4-BE49-F238E27FC236}">
                  <a16:creationId xmlns:a16="http://schemas.microsoft.com/office/drawing/2014/main" id="{FFD7BE26-6341-108A-A1BA-1854BA252DEB}"/>
                </a:ext>
              </a:extLst>
            </p:cNvPr>
            <p:cNvCxnSpPr>
              <a:cxnSpLocks/>
              <a:stCxn id="32" idx="3"/>
              <a:endCxn id="13" idx="2"/>
            </p:cNvCxnSpPr>
            <p:nvPr/>
          </p:nvCxnSpPr>
          <p:spPr>
            <a:xfrm flipH="1" flipV="1">
              <a:off x="1509710" y="2420417"/>
              <a:ext cx="2713947" cy="355992"/>
            </a:xfrm>
            <a:prstGeom prst="bentConnector4">
              <a:avLst>
                <a:gd name="adj1" fmla="val -6551"/>
                <a:gd name="adj2" fmla="val -55282"/>
              </a:avLst>
            </a:prstGeom>
            <a:noFill/>
            <a:ln w="19050" cap="flat" cmpd="sng" algn="ctr">
              <a:solidFill>
                <a:schemeClr val="tx1"/>
              </a:solidFill>
              <a:prstDash val="solid"/>
              <a:miter lim="800000"/>
              <a:tailEnd type="triangle"/>
            </a:ln>
            <a:effectLst/>
          </p:spPr>
        </p:cxnSp>
        <p:sp>
          <p:nvSpPr>
            <p:cNvPr id="16" name="Rounded Rectangle 15">
              <a:extLst>
                <a:ext uri="{FF2B5EF4-FFF2-40B4-BE49-F238E27FC236}">
                  <a16:creationId xmlns:a16="http://schemas.microsoft.com/office/drawing/2014/main" id="{C938F9CF-096E-CD53-0B2D-CE628843AFF3}"/>
                </a:ext>
              </a:extLst>
            </p:cNvPr>
            <p:cNvSpPr/>
            <p:nvPr/>
          </p:nvSpPr>
          <p:spPr>
            <a:xfrm rot="5400000">
              <a:off x="1756289" y="1997886"/>
              <a:ext cx="1003872" cy="76669"/>
            </a:xfrm>
            <a:prstGeom prst="roundRect">
              <a:avLst/>
            </a:prstGeom>
            <a:no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TW" sz="900" i="0" u="none" strike="noStrike" kern="0" cap="none" spc="0" normalizeH="0" baseline="0" noProof="0">
                <a:ln>
                  <a:noFill/>
                </a:ln>
                <a:solidFill>
                  <a:prstClr val="black"/>
                </a:solidFill>
                <a:effectLst/>
                <a:uLnTx/>
                <a:uFillTx/>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229493E5-FD25-2BF2-C9CA-16A62ED3A09A}"/>
                </a:ext>
              </a:extLst>
            </p:cNvPr>
            <p:cNvCxnSpPr>
              <a:cxnSpLocks/>
            </p:cNvCxnSpPr>
            <p:nvPr/>
          </p:nvCxnSpPr>
          <p:spPr>
            <a:xfrm>
              <a:off x="1867898" y="2227164"/>
              <a:ext cx="351993" cy="0"/>
            </a:xfrm>
            <a:prstGeom prst="straightConnector1">
              <a:avLst/>
            </a:prstGeom>
            <a:noFill/>
            <a:ln w="19050" cap="flat" cmpd="sng" algn="ctr">
              <a:solidFill>
                <a:schemeClr val="tx1"/>
              </a:solidFill>
              <a:prstDash val="solid"/>
              <a:miter lim="800000"/>
              <a:tailEnd type="triangle"/>
            </a:ln>
            <a:effectLst/>
          </p:spPr>
        </p:cxnSp>
        <p:sp>
          <p:nvSpPr>
            <p:cNvPr id="18" name="TextBox 17">
              <a:extLst>
                <a:ext uri="{FF2B5EF4-FFF2-40B4-BE49-F238E27FC236}">
                  <a16:creationId xmlns:a16="http://schemas.microsoft.com/office/drawing/2014/main" id="{94D8911D-A222-C37B-7202-865CA3A3C4BA}"/>
                </a:ext>
              </a:extLst>
            </p:cNvPr>
            <p:cNvSpPr txBox="1"/>
            <p:nvPr/>
          </p:nvSpPr>
          <p:spPr>
            <a:xfrm flipV="1">
              <a:off x="1785615" y="1605931"/>
              <a:ext cx="62362" cy="27034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prstClr val="black"/>
                  </a:solidFill>
                  <a:effectLst/>
                  <a:uLnTx/>
                  <a:uFillTx/>
                  <a:latin typeface="Consolas" panose="020B0609020204030204" pitchFamily="49" charset="0"/>
                  <a:cs typeface="Consolas" panose="020B0609020204030204" pitchFamily="49" charset="0"/>
                </a:rPr>
                <a:t>  </a:t>
              </a:r>
            </a:p>
          </p:txBody>
        </p:sp>
        <p:sp>
          <p:nvSpPr>
            <p:cNvPr id="19" name="TextBox 18">
              <a:extLst>
                <a:ext uri="{FF2B5EF4-FFF2-40B4-BE49-F238E27FC236}">
                  <a16:creationId xmlns:a16="http://schemas.microsoft.com/office/drawing/2014/main" id="{E372D7C5-8C05-1EB8-8B82-460F9A672DD7}"/>
                </a:ext>
              </a:extLst>
            </p:cNvPr>
            <p:cNvSpPr txBox="1"/>
            <p:nvPr/>
          </p:nvSpPr>
          <p:spPr>
            <a:xfrm>
              <a:off x="1440740" y="2158688"/>
              <a:ext cx="104218" cy="27034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prstClr val="black"/>
                  </a:solidFill>
                  <a:effectLst/>
                  <a:uLnTx/>
                  <a:uFillTx/>
                  <a:latin typeface="Consolas" panose="020B0609020204030204" pitchFamily="49" charset="0"/>
                  <a:cs typeface="Consolas" panose="020B0609020204030204" pitchFamily="49" charset="0"/>
                </a:rPr>
                <a:t>  </a:t>
              </a:r>
            </a:p>
          </p:txBody>
        </p:sp>
        <p:sp>
          <p:nvSpPr>
            <p:cNvPr id="20" name="TextBox 19">
              <a:extLst>
                <a:ext uri="{FF2B5EF4-FFF2-40B4-BE49-F238E27FC236}">
                  <a16:creationId xmlns:a16="http://schemas.microsoft.com/office/drawing/2014/main" id="{BA9F7C91-B7E0-E9B6-F1F6-CC9525ADE89D}"/>
                </a:ext>
              </a:extLst>
            </p:cNvPr>
            <p:cNvSpPr txBox="1"/>
            <p:nvPr/>
          </p:nvSpPr>
          <p:spPr>
            <a:xfrm flipV="1">
              <a:off x="1790999" y="1992972"/>
              <a:ext cx="62362" cy="27034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prstClr val="black"/>
                  </a:solidFill>
                  <a:effectLst/>
                  <a:uLnTx/>
                  <a:uFillTx/>
                  <a:latin typeface="Consolas" panose="020B0609020204030204" pitchFamily="49" charset="0"/>
                  <a:cs typeface="Consolas" panose="020B0609020204030204" pitchFamily="49" charset="0"/>
                </a:rPr>
                <a:t>  </a:t>
              </a:r>
            </a:p>
          </p:txBody>
        </p:sp>
        <p:sp>
          <p:nvSpPr>
            <p:cNvPr id="21" name="Cloud 20">
              <a:extLst>
                <a:ext uri="{FF2B5EF4-FFF2-40B4-BE49-F238E27FC236}">
                  <a16:creationId xmlns:a16="http://schemas.microsoft.com/office/drawing/2014/main" id="{51366EB5-B05E-FDE0-E71C-EDA56D9B9383}"/>
                </a:ext>
              </a:extLst>
            </p:cNvPr>
            <p:cNvSpPr/>
            <p:nvPr/>
          </p:nvSpPr>
          <p:spPr>
            <a:xfrm>
              <a:off x="1906346" y="1840884"/>
              <a:ext cx="236797" cy="180275"/>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900">
                <a:solidFill>
                  <a:schemeClr val="tx1"/>
                </a:solidFill>
                <a:latin typeface="Consolas" panose="020B0609020204030204" pitchFamily="49" charset="0"/>
                <a:cs typeface="Consolas" panose="020B0609020204030204" pitchFamily="49" charset="0"/>
              </a:endParaRPr>
            </a:p>
          </p:txBody>
        </p:sp>
        <p:sp>
          <p:nvSpPr>
            <p:cNvPr id="22" name="Rounded Rectangle 21">
              <a:extLst>
                <a:ext uri="{FF2B5EF4-FFF2-40B4-BE49-F238E27FC236}">
                  <a16:creationId xmlns:a16="http://schemas.microsoft.com/office/drawing/2014/main" id="{ADD726EB-E43F-B61F-C8DD-20DF17D5E899}"/>
                </a:ext>
              </a:extLst>
            </p:cNvPr>
            <p:cNvSpPr/>
            <p:nvPr/>
          </p:nvSpPr>
          <p:spPr>
            <a:xfrm>
              <a:off x="1372394" y="1609935"/>
              <a:ext cx="279357" cy="255919"/>
            </a:xfrm>
            <a:prstGeom prst="roundRect">
              <a:avLst>
                <a:gd name="adj" fmla="val 0"/>
              </a:avLst>
            </a:prstGeom>
            <a:noFill/>
            <a:ln w="19050" cap="flat" cmpd="sng" algn="ctr">
              <a:solidFill>
                <a:schemeClr val="tx1"/>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I$</a:t>
              </a:r>
            </a:p>
          </p:txBody>
        </p:sp>
        <p:cxnSp>
          <p:nvCxnSpPr>
            <p:cNvPr id="23" name="Straight Arrow Connector 22">
              <a:extLst>
                <a:ext uri="{FF2B5EF4-FFF2-40B4-BE49-F238E27FC236}">
                  <a16:creationId xmlns:a16="http://schemas.microsoft.com/office/drawing/2014/main" id="{4B68B017-0F1F-CC6F-10C5-0431A510DE65}"/>
                </a:ext>
              </a:extLst>
            </p:cNvPr>
            <p:cNvCxnSpPr>
              <a:cxnSpLocks/>
              <a:stCxn id="22" idx="3"/>
              <a:endCxn id="18" idx="1"/>
            </p:cNvCxnSpPr>
            <p:nvPr/>
          </p:nvCxnSpPr>
          <p:spPr>
            <a:xfrm>
              <a:off x="1651751" y="1737895"/>
              <a:ext cx="133863" cy="3206"/>
            </a:xfrm>
            <a:prstGeom prst="straightConnector1">
              <a:avLst/>
            </a:prstGeom>
            <a:noFill/>
            <a:ln w="19050" cap="flat" cmpd="sng" algn="ctr">
              <a:solidFill>
                <a:schemeClr val="tx1"/>
              </a:solidFill>
              <a:prstDash val="solid"/>
              <a:miter lim="800000"/>
              <a:tailEnd type="triangle"/>
            </a:ln>
            <a:effectLst/>
          </p:spPr>
        </p:cxnSp>
        <p:sp>
          <p:nvSpPr>
            <p:cNvPr id="24" name="TextBox 23">
              <a:extLst>
                <a:ext uri="{FF2B5EF4-FFF2-40B4-BE49-F238E27FC236}">
                  <a16:creationId xmlns:a16="http://schemas.microsoft.com/office/drawing/2014/main" id="{D363AC8A-FD69-8F2C-624E-0C76D5E8D947}"/>
                </a:ext>
              </a:extLst>
            </p:cNvPr>
            <p:cNvSpPr txBox="1"/>
            <p:nvPr/>
          </p:nvSpPr>
          <p:spPr>
            <a:xfrm>
              <a:off x="2632879" y="819042"/>
              <a:ext cx="656350" cy="2703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issue</a:t>
              </a:r>
            </a:p>
          </p:txBody>
        </p:sp>
        <p:sp>
          <p:nvSpPr>
            <p:cNvPr id="25" name="Rounded Rectangle 24">
              <a:extLst>
                <a:ext uri="{FF2B5EF4-FFF2-40B4-BE49-F238E27FC236}">
                  <a16:creationId xmlns:a16="http://schemas.microsoft.com/office/drawing/2014/main" id="{3A279716-F90A-441B-80D8-6CEE06BC29CE}"/>
                </a:ext>
              </a:extLst>
            </p:cNvPr>
            <p:cNvSpPr/>
            <p:nvPr/>
          </p:nvSpPr>
          <p:spPr>
            <a:xfrm rot="5400000">
              <a:off x="2593039" y="2286827"/>
              <a:ext cx="457689" cy="77648"/>
            </a:xfrm>
            <a:prstGeom prst="roundRect">
              <a:avLst/>
            </a:prstGeom>
            <a:no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TW" sz="900" i="0" u="none" strike="noStrike" kern="0" cap="none" spc="0" normalizeH="0" baseline="0" noProof="0">
                <a:ln>
                  <a:noFill/>
                </a:ln>
                <a:solidFill>
                  <a:prstClr val="black"/>
                </a:solidFill>
                <a:effectLst/>
                <a:uLnTx/>
                <a:uFillTx/>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942DAD28-FC6E-FF64-A16D-3CA3937184AD}"/>
                </a:ext>
              </a:extLst>
            </p:cNvPr>
            <p:cNvSpPr txBox="1"/>
            <p:nvPr/>
          </p:nvSpPr>
          <p:spPr>
            <a:xfrm flipV="1">
              <a:off x="2227045" y="1656390"/>
              <a:ext cx="62362" cy="27034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prstClr val="black"/>
                  </a:solidFill>
                  <a:effectLst/>
                  <a:uLnTx/>
                  <a:uFillTx/>
                  <a:latin typeface="Consolas" panose="020B0609020204030204" pitchFamily="49" charset="0"/>
                  <a:cs typeface="Consolas" panose="020B0609020204030204" pitchFamily="49" charset="0"/>
                </a:rPr>
                <a:t>  </a:t>
              </a:r>
            </a:p>
          </p:txBody>
        </p:sp>
        <p:cxnSp>
          <p:nvCxnSpPr>
            <p:cNvPr id="27" name="Elbow Connector 26">
              <a:extLst>
                <a:ext uri="{FF2B5EF4-FFF2-40B4-BE49-F238E27FC236}">
                  <a16:creationId xmlns:a16="http://schemas.microsoft.com/office/drawing/2014/main" id="{9DA968DA-9018-986B-E21A-9F49BAA4520D}"/>
                </a:ext>
              </a:extLst>
            </p:cNvPr>
            <p:cNvCxnSpPr>
              <a:cxnSpLocks noChangeAspect="1"/>
              <a:stCxn id="21" idx="3"/>
              <a:endCxn id="26" idx="1"/>
            </p:cNvCxnSpPr>
            <p:nvPr/>
          </p:nvCxnSpPr>
          <p:spPr>
            <a:xfrm rot="5400000" flipH="1" flipV="1">
              <a:off x="2096080" y="1720227"/>
              <a:ext cx="59631" cy="202300"/>
            </a:xfrm>
            <a:prstGeom prst="bentConnector2">
              <a:avLst/>
            </a:prstGeom>
            <a:noFill/>
            <a:ln w="19050" cap="flat" cmpd="sng" algn="ctr">
              <a:solidFill>
                <a:schemeClr val="tx1"/>
              </a:solidFill>
              <a:prstDash val="solid"/>
              <a:miter lim="800000"/>
              <a:tailEnd type="triangle"/>
            </a:ln>
            <a:effectLst/>
          </p:spPr>
        </p:cxnSp>
        <p:grpSp>
          <p:nvGrpSpPr>
            <p:cNvPr id="28" name="Group 27">
              <a:extLst>
                <a:ext uri="{FF2B5EF4-FFF2-40B4-BE49-F238E27FC236}">
                  <a16:creationId xmlns:a16="http://schemas.microsoft.com/office/drawing/2014/main" id="{21EAEF6C-6C6E-95FC-68D9-AA290D086E64}"/>
                </a:ext>
              </a:extLst>
            </p:cNvPr>
            <p:cNvGrpSpPr/>
            <p:nvPr/>
          </p:nvGrpSpPr>
          <p:grpSpPr>
            <a:xfrm>
              <a:off x="2543752" y="1372762"/>
              <a:ext cx="559811" cy="642192"/>
              <a:chOff x="2722703" y="2821322"/>
              <a:chExt cx="511391" cy="586386"/>
            </a:xfrm>
          </p:grpSpPr>
          <p:sp>
            <p:nvSpPr>
              <p:cNvPr id="48" name="Rounded Rectangle 47">
                <a:extLst>
                  <a:ext uri="{FF2B5EF4-FFF2-40B4-BE49-F238E27FC236}">
                    <a16:creationId xmlns:a16="http://schemas.microsoft.com/office/drawing/2014/main" id="{68A46D41-FE6C-FA36-2653-E5A508BA8ACE}"/>
                  </a:ext>
                </a:extLst>
              </p:cNvPr>
              <p:cNvSpPr/>
              <p:nvPr/>
            </p:nvSpPr>
            <p:spPr>
              <a:xfrm>
                <a:off x="2722703" y="2821322"/>
                <a:ext cx="511391" cy="586386"/>
              </a:xfrm>
              <a:prstGeom prst="roundRect">
                <a:avLst>
                  <a:gd name="adj" fmla="val 0"/>
                </a:avLst>
              </a:prstGeom>
              <a:noFill/>
              <a:ln w="19050" cap="flat" cmpd="sng" algn="ctr">
                <a:solidFill>
                  <a:schemeClr val="tx1"/>
                </a:solidFill>
                <a:prstDash val="solid"/>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score-board</a:t>
                </a:r>
              </a:p>
            </p:txBody>
          </p:sp>
          <p:sp>
            <p:nvSpPr>
              <p:cNvPr id="49" name="Rounded Rectangle 48">
                <a:extLst>
                  <a:ext uri="{FF2B5EF4-FFF2-40B4-BE49-F238E27FC236}">
                    <a16:creationId xmlns:a16="http://schemas.microsoft.com/office/drawing/2014/main" id="{6B2C0B1D-299B-9CF8-6339-E64D58561E07}"/>
                  </a:ext>
                </a:extLst>
              </p:cNvPr>
              <p:cNvSpPr/>
              <p:nvPr/>
            </p:nvSpPr>
            <p:spPr>
              <a:xfrm>
                <a:off x="2806507" y="3144423"/>
                <a:ext cx="333207" cy="62672"/>
              </a:xfrm>
              <a:prstGeom prst="roundRect">
                <a:avLst>
                  <a:gd name="adj" fmla="val 0"/>
                </a:avLst>
              </a:prstGeom>
              <a:noFill/>
              <a:ln w="19050" cap="flat" cmpd="sng" algn="ctr">
                <a:solidFill>
                  <a:schemeClr val="tx1"/>
                </a:solidFill>
                <a:prstDash val="solid"/>
                <a:miter lim="800000"/>
              </a:ln>
              <a:effectLst/>
            </p:spPr>
            <p:txBody>
              <a:bodyPr lIns="0" tIns="7200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endParaRPr>
              </a:p>
            </p:txBody>
          </p:sp>
          <p:sp>
            <p:nvSpPr>
              <p:cNvPr id="50" name="Rounded Rectangle 49">
                <a:extLst>
                  <a:ext uri="{FF2B5EF4-FFF2-40B4-BE49-F238E27FC236}">
                    <a16:creationId xmlns:a16="http://schemas.microsoft.com/office/drawing/2014/main" id="{80E0DE0D-0E80-5FDF-66A1-23F929AEF8B2}"/>
                  </a:ext>
                </a:extLst>
              </p:cNvPr>
              <p:cNvSpPr/>
              <p:nvPr/>
            </p:nvSpPr>
            <p:spPr>
              <a:xfrm>
                <a:off x="2806507" y="3261943"/>
                <a:ext cx="333207" cy="62672"/>
              </a:xfrm>
              <a:prstGeom prst="roundRect">
                <a:avLst>
                  <a:gd name="adj" fmla="val 0"/>
                </a:avLst>
              </a:prstGeom>
              <a:noFill/>
              <a:ln w="19050" cap="flat" cmpd="sng" algn="ctr">
                <a:solidFill>
                  <a:schemeClr val="tx1"/>
                </a:solidFill>
                <a:prstDash val="solid"/>
                <a:miter lim="800000"/>
              </a:ln>
              <a:effectLst/>
            </p:spPr>
            <p:txBody>
              <a:bodyPr lIns="0" tIns="7200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endParaRPr>
              </a:p>
            </p:txBody>
          </p:sp>
        </p:grpSp>
        <p:sp>
          <p:nvSpPr>
            <p:cNvPr id="29" name="Rounded Rectangle 28">
              <a:extLst>
                <a:ext uri="{FF2B5EF4-FFF2-40B4-BE49-F238E27FC236}">
                  <a16:creationId xmlns:a16="http://schemas.microsoft.com/office/drawing/2014/main" id="{7E243AF3-D954-B172-7A49-D223C9D72D5A}"/>
                </a:ext>
              </a:extLst>
            </p:cNvPr>
            <p:cNvSpPr/>
            <p:nvPr/>
          </p:nvSpPr>
          <p:spPr>
            <a:xfrm>
              <a:off x="3346462" y="2225332"/>
              <a:ext cx="408338" cy="159547"/>
            </a:xfrm>
            <a:prstGeom prst="roundRect">
              <a:avLst>
                <a:gd name="adj" fmla="val 0"/>
              </a:avLst>
            </a:prstGeom>
            <a:noFill/>
            <a:ln w="19050" cap="flat" cmpd="sng" algn="ctr">
              <a:solidFill>
                <a:schemeClr val="tx1"/>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ALU</a:t>
              </a:r>
            </a:p>
          </p:txBody>
        </p:sp>
        <p:sp>
          <p:nvSpPr>
            <p:cNvPr id="30" name="TextBox 29">
              <a:extLst>
                <a:ext uri="{FF2B5EF4-FFF2-40B4-BE49-F238E27FC236}">
                  <a16:creationId xmlns:a16="http://schemas.microsoft.com/office/drawing/2014/main" id="{5FD11FD5-1ED6-98C8-5D6D-EDAAC8B264E6}"/>
                </a:ext>
              </a:extLst>
            </p:cNvPr>
            <p:cNvSpPr txBox="1"/>
            <p:nvPr/>
          </p:nvSpPr>
          <p:spPr>
            <a:xfrm>
              <a:off x="3640652" y="825615"/>
              <a:ext cx="517228" cy="2703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EX</a:t>
              </a:r>
            </a:p>
          </p:txBody>
        </p:sp>
        <p:sp>
          <p:nvSpPr>
            <p:cNvPr id="31" name="Rounded Rectangle 30">
              <a:extLst>
                <a:ext uri="{FF2B5EF4-FFF2-40B4-BE49-F238E27FC236}">
                  <a16:creationId xmlns:a16="http://schemas.microsoft.com/office/drawing/2014/main" id="{D64C89A8-D0C9-A835-20F2-A6E5BFB1EF05}"/>
                </a:ext>
              </a:extLst>
            </p:cNvPr>
            <p:cNvSpPr/>
            <p:nvPr/>
          </p:nvSpPr>
          <p:spPr>
            <a:xfrm>
              <a:off x="3337066" y="2439893"/>
              <a:ext cx="816001" cy="167176"/>
            </a:xfrm>
            <a:prstGeom prst="roundRect">
              <a:avLst>
                <a:gd name="adj" fmla="val 0"/>
              </a:avLst>
            </a:prstGeom>
            <a:noFill/>
            <a:ln w="19050" cap="flat" cmpd="sng" algn="ctr">
              <a:solidFill>
                <a:schemeClr val="tx1"/>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TW" sz="900">
                  <a:solidFill>
                    <a:schemeClr val="tx1"/>
                  </a:solidFill>
                  <a:latin typeface="Consolas" panose="020B0609020204030204" pitchFamily="49" charset="0"/>
                  <a:cs typeface="Consolas" panose="020B0609020204030204" pitchFamily="49" charset="0"/>
                </a:rPr>
                <a:t>CSR buffer</a:t>
              </a:r>
              <a:endPar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endParaRPr>
            </a:p>
          </p:txBody>
        </p:sp>
        <p:sp>
          <p:nvSpPr>
            <p:cNvPr id="32" name="Rounded Rectangle 31">
              <a:extLst>
                <a:ext uri="{FF2B5EF4-FFF2-40B4-BE49-F238E27FC236}">
                  <a16:creationId xmlns:a16="http://schemas.microsoft.com/office/drawing/2014/main" id="{64F3873A-9830-568C-0304-2C819646E907}"/>
                </a:ext>
              </a:extLst>
            </p:cNvPr>
            <p:cNvSpPr/>
            <p:nvPr/>
          </p:nvSpPr>
          <p:spPr>
            <a:xfrm>
              <a:off x="3337066" y="2684171"/>
              <a:ext cx="886591" cy="184476"/>
            </a:xfrm>
            <a:prstGeom prst="roundRect">
              <a:avLst>
                <a:gd name="adj" fmla="val 0"/>
              </a:avLst>
            </a:prstGeom>
            <a:noFill/>
            <a:ln w="19050" cap="flat" cmpd="sng" algn="ctr">
              <a:solidFill>
                <a:schemeClr val="tx1"/>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TW" sz="900">
                  <a:solidFill>
                    <a:schemeClr val="tx1"/>
                  </a:solidFill>
                  <a:latin typeface="Consolas" panose="020B0609020204030204" pitchFamily="49" charset="0"/>
                  <a:cs typeface="Consolas" panose="020B0609020204030204" pitchFamily="49" charset="0"/>
                </a:rPr>
                <a:t>branch unit</a:t>
              </a:r>
              <a:endPar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endParaRPr>
            </a:p>
          </p:txBody>
        </p:sp>
        <p:sp>
          <p:nvSpPr>
            <p:cNvPr id="33" name="Rounded Rectangle 32">
              <a:extLst>
                <a:ext uri="{FF2B5EF4-FFF2-40B4-BE49-F238E27FC236}">
                  <a16:creationId xmlns:a16="http://schemas.microsoft.com/office/drawing/2014/main" id="{FB37CD62-56F8-55D8-EABC-595055113682}"/>
                </a:ext>
              </a:extLst>
            </p:cNvPr>
            <p:cNvSpPr/>
            <p:nvPr/>
          </p:nvSpPr>
          <p:spPr>
            <a:xfrm>
              <a:off x="3347085" y="2014951"/>
              <a:ext cx="408338" cy="159547"/>
            </a:xfrm>
            <a:prstGeom prst="roundRect">
              <a:avLst>
                <a:gd name="adj" fmla="val 0"/>
              </a:avLst>
            </a:prstGeom>
            <a:noFill/>
            <a:ln w="19050" cap="flat" cmpd="sng" algn="ctr">
              <a:solidFill>
                <a:schemeClr val="tx1"/>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rPr>
                <a:t>LSU</a:t>
              </a:r>
            </a:p>
          </p:txBody>
        </p:sp>
        <p:cxnSp>
          <p:nvCxnSpPr>
            <p:cNvPr id="34" name="Elbow Connector 33">
              <a:extLst>
                <a:ext uri="{FF2B5EF4-FFF2-40B4-BE49-F238E27FC236}">
                  <a16:creationId xmlns:a16="http://schemas.microsoft.com/office/drawing/2014/main" id="{101F5BA9-AF5E-96CB-A31A-6E81BA0B0663}"/>
                </a:ext>
              </a:extLst>
            </p:cNvPr>
            <p:cNvCxnSpPr>
              <a:cxnSpLocks noChangeAspect="1"/>
              <a:stCxn id="25" idx="0"/>
              <a:endCxn id="33" idx="1"/>
            </p:cNvCxnSpPr>
            <p:nvPr/>
          </p:nvCxnSpPr>
          <p:spPr>
            <a:xfrm flipV="1">
              <a:off x="2860708" y="2094726"/>
              <a:ext cx="486378" cy="230926"/>
            </a:xfrm>
            <a:prstGeom prst="bentConnector3">
              <a:avLst>
                <a:gd name="adj1" fmla="val 67906"/>
              </a:avLst>
            </a:prstGeom>
            <a:noFill/>
            <a:ln w="19050" cap="flat" cmpd="sng" algn="ctr">
              <a:solidFill>
                <a:schemeClr val="tx1"/>
              </a:solidFill>
              <a:prstDash val="solid"/>
              <a:miter lim="800000"/>
              <a:tailEnd type="triangle"/>
            </a:ln>
            <a:effectLst/>
          </p:spPr>
        </p:cxnSp>
        <p:cxnSp>
          <p:nvCxnSpPr>
            <p:cNvPr id="35" name="Elbow Connector 34">
              <a:extLst>
                <a:ext uri="{FF2B5EF4-FFF2-40B4-BE49-F238E27FC236}">
                  <a16:creationId xmlns:a16="http://schemas.microsoft.com/office/drawing/2014/main" id="{39D771E7-C8C0-946A-4D27-ADDD4416EF37}"/>
                </a:ext>
              </a:extLst>
            </p:cNvPr>
            <p:cNvCxnSpPr>
              <a:cxnSpLocks noChangeAspect="1"/>
              <a:stCxn id="25" idx="0"/>
              <a:endCxn id="29" idx="1"/>
            </p:cNvCxnSpPr>
            <p:nvPr/>
          </p:nvCxnSpPr>
          <p:spPr>
            <a:xfrm flipV="1">
              <a:off x="2860708" y="2305105"/>
              <a:ext cx="485754" cy="20547"/>
            </a:xfrm>
            <a:prstGeom prst="bentConnector3">
              <a:avLst>
                <a:gd name="adj1" fmla="val 67928"/>
              </a:avLst>
            </a:prstGeom>
            <a:noFill/>
            <a:ln w="19050" cap="flat" cmpd="sng" algn="ctr">
              <a:solidFill>
                <a:schemeClr val="tx1"/>
              </a:solidFill>
              <a:prstDash val="solid"/>
              <a:miter lim="800000"/>
              <a:tailEnd type="triangle"/>
            </a:ln>
            <a:effectLst/>
          </p:spPr>
        </p:cxnSp>
        <p:cxnSp>
          <p:nvCxnSpPr>
            <p:cNvPr id="36" name="Elbow Connector 35">
              <a:extLst>
                <a:ext uri="{FF2B5EF4-FFF2-40B4-BE49-F238E27FC236}">
                  <a16:creationId xmlns:a16="http://schemas.microsoft.com/office/drawing/2014/main" id="{F8A59EF8-7EE4-4634-272B-B562FE6BC3B7}"/>
                </a:ext>
              </a:extLst>
            </p:cNvPr>
            <p:cNvCxnSpPr>
              <a:cxnSpLocks noChangeAspect="1"/>
              <a:stCxn id="25" idx="0"/>
              <a:endCxn id="31" idx="1"/>
            </p:cNvCxnSpPr>
            <p:nvPr/>
          </p:nvCxnSpPr>
          <p:spPr>
            <a:xfrm>
              <a:off x="2860708" y="2325652"/>
              <a:ext cx="476358" cy="197829"/>
            </a:xfrm>
            <a:prstGeom prst="bentConnector3">
              <a:avLst>
                <a:gd name="adj1" fmla="val 63711"/>
              </a:avLst>
            </a:prstGeom>
            <a:noFill/>
            <a:ln w="19050" cap="flat" cmpd="sng" algn="ctr">
              <a:solidFill>
                <a:schemeClr val="tx1"/>
              </a:solidFill>
              <a:prstDash val="solid"/>
              <a:miter lim="800000"/>
              <a:tailEnd type="triangle"/>
            </a:ln>
            <a:effectLst/>
          </p:spPr>
        </p:cxnSp>
        <p:cxnSp>
          <p:nvCxnSpPr>
            <p:cNvPr id="37" name="Elbow Connector 36">
              <a:extLst>
                <a:ext uri="{FF2B5EF4-FFF2-40B4-BE49-F238E27FC236}">
                  <a16:creationId xmlns:a16="http://schemas.microsoft.com/office/drawing/2014/main" id="{396BB8DE-0465-E311-27AC-F636267595B9}"/>
                </a:ext>
              </a:extLst>
            </p:cNvPr>
            <p:cNvCxnSpPr>
              <a:cxnSpLocks noChangeAspect="1"/>
              <a:stCxn id="25" idx="0"/>
              <a:endCxn id="32" idx="1"/>
            </p:cNvCxnSpPr>
            <p:nvPr/>
          </p:nvCxnSpPr>
          <p:spPr>
            <a:xfrm>
              <a:off x="2860708" y="2325652"/>
              <a:ext cx="476358" cy="450757"/>
            </a:xfrm>
            <a:prstGeom prst="bentConnector3">
              <a:avLst>
                <a:gd name="adj1" fmla="val 63711"/>
              </a:avLst>
            </a:prstGeom>
            <a:noFill/>
            <a:ln w="19050" cap="flat" cmpd="sng" algn="ctr">
              <a:solidFill>
                <a:schemeClr val="tx1"/>
              </a:solidFill>
              <a:prstDash val="solid"/>
              <a:miter lim="800000"/>
              <a:tailEnd type="triangle"/>
            </a:ln>
            <a:effectLst/>
          </p:spPr>
        </p:cxnSp>
        <p:cxnSp>
          <p:nvCxnSpPr>
            <p:cNvPr id="38" name="Elbow Connector 37">
              <a:extLst>
                <a:ext uri="{FF2B5EF4-FFF2-40B4-BE49-F238E27FC236}">
                  <a16:creationId xmlns:a16="http://schemas.microsoft.com/office/drawing/2014/main" id="{ED5D4391-5A0E-592C-1649-E2D537A718E2}"/>
                </a:ext>
              </a:extLst>
            </p:cNvPr>
            <p:cNvCxnSpPr>
              <a:cxnSpLocks noChangeAspect="1"/>
              <a:stCxn id="25" idx="0"/>
              <a:endCxn id="5" idx="1"/>
            </p:cNvCxnSpPr>
            <p:nvPr/>
          </p:nvCxnSpPr>
          <p:spPr>
            <a:xfrm flipV="1">
              <a:off x="2860708" y="1604414"/>
              <a:ext cx="493069" cy="721238"/>
            </a:xfrm>
            <a:prstGeom prst="bentConnector3">
              <a:avLst>
                <a:gd name="adj1" fmla="val 64718"/>
              </a:avLst>
            </a:prstGeom>
            <a:noFill/>
            <a:ln w="19050" cap="flat" cmpd="sng" algn="ctr">
              <a:solidFill>
                <a:schemeClr val="tx1"/>
              </a:solidFill>
              <a:prstDash val="solid"/>
              <a:miter lim="800000"/>
              <a:tailEnd type="triangle"/>
            </a:ln>
            <a:effectLst/>
          </p:spPr>
        </p:cxnSp>
        <p:cxnSp>
          <p:nvCxnSpPr>
            <p:cNvPr id="39" name="Elbow Connector 38">
              <a:extLst>
                <a:ext uri="{FF2B5EF4-FFF2-40B4-BE49-F238E27FC236}">
                  <a16:creationId xmlns:a16="http://schemas.microsoft.com/office/drawing/2014/main" id="{D21B6B1B-A5A5-0693-9950-9D5024DF1259}"/>
                </a:ext>
              </a:extLst>
            </p:cNvPr>
            <p:cNvCxnSpPr>
              <a:cxnSpLocks/>
              <a:stCxn id="32" idx="3"/>
              <a:endCxn id="48" idx="0"/>
            </p:cNvCxnSpPr>
            <p:nvPr/>
          </p:nvCxnSpPr>
          <p:spPr>
            <a:xfrm flipH="1" flipV="1">
              <a:off x="2823658" y="1372760"/>
              <a:ext cx="1399999" cy="1403649"/>
            </a:xfrm>
            <a:prstGeom prst="bentConnector4">
              <a:avLst>
                <a:gd name="adj1" fmla="val -22031"/>
                <a:gd name="adj2" fmla="val 120422"/>
              </a:avLst>
            </a:prstGeom>
            <a:noFill/>
            <a:ln w="19050" cap="flat" cmpd="sng" algn="ctr">
              <a:solidFill>
                <a:schemeClr val="tx1"/>
              </a:solidFill>
              <a:prstDash val="solid"/>
              <a:miter lim="800000"/>
              <a:tailEnd type="triangle"/>
            </a:ln>
            <a:effectLst/>
          </p:spPr>
        </p:cxnSp>
        <p:cxnSp>
          <p:nvCxnSpPr>
            <p:cNvPr id="40" name="Elbow Connector 39">
              <a:extLst>
                <a:ext uri="{FF2B5EF4-FFF2-40B4-BE49-F238E27FC236}">
                  <a16:creationId xmlns:a16="http://schemas.microsoft.com/office/drawing/2014/main" id="{2558A37B-5B10-29C1-F36D-954BAF9C4FFB}"/>
                </a:ext>
              </a:extLst>
            </p:cNvPr>
            <p:cNvCxnSpPr>
              <a:cxnSpLocks/>
              <a:stCxn id="31" idx="3"/>
              <a:endCxn id="48" idx="0"/>
            </p:cNvCxnSpPr>
            <p:nvPr/>
          </p:nvCxnSpPr>
          <p:spPr>
            <a:xfrm flipH="1" flipV="1">
              <a:off x="2823658" y="1372760"/>
              <a:ext cx="1329409" cy="1150721"/>
            </a:xfrm>
            <a:prstGeom prst="bentConnector4">
              <a:avLst>
                <a:gd name="adj1" fmla="val -24292"/>
                <a:gd name="adj2" fmla="val 119866"/>
              </a:avLst>
            </a:prstGeom>
            <a:noFill/>
            <a:ln w="19050" cap="flat" cmpd="sng" algn="ctr">
              <a:solidFill>
                <a:schemeClr val="tx1"/>
              </a:solidFill>
              <a:prstDash val="solid"/>
              <a:miter lim="800000"/>
              <a:tailEnd type="triangle"/>
            </a:ln>
            <a:effectLst/>
          </p:spPr>
        </p:cxnSp>
        <p:cxnSp>
          <p:nvCxnSpPr>
            <p:cNvPr id="41" name="Elbow Connector 40">
              <a:extLst>
                <a:ext uri="{FF2B5EF4-FFF2-40B4-BE49-F238E27FC236}">
                  <a16:creationId xmlns:a16="http://schemas.microsoft.com/office/drawing/2014/main" id="{12BF75B1-1A74-F705-48B4-8947DB80B2F8}"/>
                </a:ext>
              </a:extLst>
            </p:cNvPr>
            <p:cNvCxnSpPr>
              <a:cxnSpLocks/>
              <a:stCxn id="29" idx="3"/>
              <a:endCxn id="48" idx="0"/>
            </p:cNvCxnSpPr>
            <p:nvPr/>
          </p:nvCxnSpPr>
          <p:spPr>
            <a:xfrm flipH="1" flipV="1">
              <a:off x="2823658" y="1372760"/>
              <a:ext cx="931142" cy="932346"/>
            </a:xfrm>
            <a:prstGeom prst="bentConnector4">
              <a:avLst>
                <a:gd name="adj1" fmla="val -71312"/>
                <a:gd name="adj2" fmla="val 119849"/>
              </a:avLst>
            </a:prstGeom>
            <a:noFill/>
            <a:ln w="19050" cap="flat" cmpd="sng" algn="ctr">
              <a:solidFill>
                <a:schemeClr val="tx1"/>
              </a:solidFill>
              <a:prstDash val="solid"/>
              <a:miter lim="800000"/>
              <a:tailEnd type="triangle"/>
            </a:ln>
            <a:effectLst/>
          </p:spPr>
        </p:cxnSp>
        <p:sp>
          <p:nvSpPr>
            <p:cNvPr id="42" name="TextBox 41">
              <a:extLst>
                <a:ext uri="{FF2B5EF4-FFF2-40B4-BE49-F238E27FC236}">
                  <a16:creationId xmlns:a16="http://schemas.microsoft.com/office/drawing/2014/main" id="{64A262CB-D03A-0897-A02F-AD120A30F8EA}"/>
                </a:ext>
              </a:extLst>
            </p:cNvPr>
            <p:cNvSpPr txBox="1"/>
            <p:nvPr/>
          </p:nvSpPr>
          <p:spPr>
            <a:xfrm flipV="1">
              <a:off x="1910340" y="1719153"/>
              <a:ext cx="62362" cy="27034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TW" sz="900" i="0" u="none" strike="noStrike" kern="0" cap="none" spc="0" normalizeH="0" baseline="0" noProof="0">
                  <a:ln>
                    <a:noFill/>
                  </a:ln>
                  <a:solidFill>
                    <a:prstClr val="black"/>
                  </a:solidFill>
                  <a:effectLst/>
                  <a:uLnTx/>
                  <a:uFillTx/>
                  <a:latin typeface="Consolas" panose="020B0609020204030204" pitchFamily="49" charset="0"/>
                  <a:cs typeface="Consolas" panose="020B0609020204030204" pitchFamily="49" charset="0"/>
                </a:rPr>
                <a:t>  </a:t>
              </a:r>
            </a:p>
          </p:txBody>
        </p:sp>
        <p:cxnSp>
          <p:nvCxnSpPr>
            <p:cNvPr id="43" name="Elbow Connector 42">
              <a:extLst>
                <a:ext uri="{FF2B5EF4-FFF2-40B4-BE49-F238E27FC236}">
                  <a16:creationId xmlns:a16="http://schemas.microsoft.com/office/drawing/2014/main" id="{A26A9A6C-DCC1-E21B-3598-5F6EE09C03DB}"/>
                </a:ext>
              </a:extLst>
            </p:cNvPr>
            <p:cNvCxnSpPr>
              <a:cxnSpLocks/>
              <a:endCxn id="7" idx="2"/>
            </p:cNvCxnSpPr>
            <p:nvPr/>
          </p:nvCxnSpPr>
          <p:spPr>
            <a:xfrm rot="5400000">
              <a:off x="2484569" y="2027480"/>
              <a:ext cx="500099" cy="475043"/>
            </a:xfrm>
            <a:prstGeom prst="bentConnector3">
              <a:avLst>
                <a:gd name="adj1" fmla="val 145711"/>
              </a:avLst>
            </a:prstGeom>
            <a:noFill/>
            <a:ln w="19050" cap="flat" cmpd="sng" algn="ctr">
              <a:solidFill>
                <a:schemeClr val="tx1"/>
              </a:solidFill>
              <a:prstDash val="solid"/>
              <a:miter lim="800000"/>
              <a:tailEnd type="triangle"/>
            </a:ln>
            <a:effectLst/>
          </p:spPr>
        </p:cxnSp>
        <p:sp>
          <p:nvSpPr>
            <p:cNvPr id="44" name="Rounded Rectangle 43">
              <a:extLst>
                <a:ext uri="{FF2B5EF4-FFF2-40B4-BE49-F238E27FC236}">
                  <a16:creationId xmlns:a16="http://schemas.microsoft.com/office/drawing/2014/main" id="{815F9CA9-3296-87C0-6543-295071953377}"/>
                </a:ext>
              </a:extLst>
            </p:cNvPr>
            <p:cNvSpPr/>
            <p:nvPr/>
          </p:nvSpPr>
          <p:spPr>
            <a:xfrm>
              <a:off x="3935269" y="2014951"/>
              <a:ext cx="408338" cy="159547"/>
            </a:xfrm>
            <a:prstGeom prst="roundRect">
              <a:avLst>
                <a:gd name="adj" fmla="val 0"/>
              </a:avLst>
            </a:prstGeom>
            <a:noFill/>
            <a:ln w="19050" cap="flat" cmpd="sng" algn="ctr">
              <a:solidFill>
                <a:schemeClr val="tx1"/>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TW" sz="900">
                  <a:solidFill>
                    <a:schemeClr val="tx1"/>
                  </a:solidFill>
                  <a:latin typeface="Consolas" panose="020B0609020204030204" pitchFamily="49" charset="0"/>
                  <a:cs typeface="Consolas" panose="020B0609020204030204" pitchFamily="49" charset="0"/>
                </a:rPr>
                <a:t>mem</a:t>
              </a:r>
              <a:endParaRPr kumimoji="0" lang="en-TW" sz="900" i="0" u="none" strike="noStrike" kern="0" cap="none" spc="0" normalizeH="0" baseline="0" noProof="0">
                <a:ln>
                  <a:noFill/>
                </a:ln>
                <a:solidFill>
                  <a:schemeClr val="tx1"/>
                </a:solidFill>
                <a:effectLst/>
                <a:uLnTx/>
                <a:uFillTx/>
                <a:latin typeface="Consolas" panose="020B0609020204030204" pitchFamily="49" charset="0"/>
                <a:cs typeface="Consolas" panose="020B0609020204030204" pitchFamily="49" charset="0"/>
              </a:endParaRPr>
            </a:p>
          </p:txBody>
        </p:sp>
        <p:cxnSp>
          <p:nvCxnSpPr>
            <p:cNvPr id="45" name="Elbow Connector 44">
              <a:extLst>
                <a:ext uri="{FF2B5EF4-FFF2-40B4-BE49-F238E27FC236}">
                  <a16:creationId xmlns:a16="http://schemas.microsoft.com/office/drawing/2014/main" id="{09E6051D-C825-9430-943E-8675F7A53C9E}"/>
                </a:ext>
              </a:extLst>
            </p:cNvPr>
            <p:cNvCxnSpPr>
              <a:cxnSpLocks noChangeAspect="1"/>
              <a:stCxn id="20" idx="3"/>
              <a:endCxn id="21" idx="1"/>
            </p:cNvCxnSpPr>
            <p:nvPr/>
          </p:nvCxnSpPr>
          <p:spPr>
            <a:xfrm flipV="1">
              <a:off x="1853361" y="2020967"/>
              <a:ext cx="171384" cy="107175"/>
            </a:xfrm>
            <a:prstGeom prst="bentConnector2">
              <a:avLst/>
            </a:prstGeom>
            <a:noFill/>
            <a:ln w="19050" cap="flat" cmpd="sng" algn="ctr">
              <a:solidFill>
                <a:schemeClr val="tx1"/>
              </a:solidFill>
              <a:prstDash val="solid"/>
              <a:miter lim="800000"/>
              <a:tailEnd type="triangle"/>
            </a:ln>
            <a:effectLst/>
          </p:spPr>
        </p:cxnSp>
        <p:cxnSp>
          <p:nvCxnSpPr>
            <p:cNvPr id="46" name="Straight Arrow Connector 45">
              <a:extLst>
                <a:ext uri="{FF2B5EF4-FFF2-40B4-BE49-F238E27FC236}">
                  <a16:creationId xmlns:a16="http://schemas.microsoft.com/office/drawing/2014/main" id="{FB465D4F-D429-1E63-49BE-C84F235C1566}"/>
                </a:ext>
              </a:extLst>
            </p:cNvPr>
            <p:cNvCxnSpPr>
              <a:cxnSpLocks/>
              <a:stCxn id="33" idx="3"/>
              <a:endCxn id="44" idx="1"/>
            </p:cNvCxnSpPr>
            <p:nvPr/>
          </p:nvCxnSpPr>
          <p:spPr>
            <a:xfrm>
              <a:off x="3755423" y="2094726"/>
              <a:ext cx="179846" cy="0"/>
            </a:xfrm>
            <a:prstGeom prst="straightConnector1">
              <a:avLst/>
            </a:prstGeom>
            <a:noFill/>
            <a:ln w="19050" cap="flat" cmpd="sng" algn="ctr">
              <a:solidFill>
                <a:schemeClr val="tx1"/>
              </a:solidFill>
              <a:prstDash val="solid"/>
              <a:miter lim="800000"/>
              <a:tailEnd type="triangle"/>
            </a:ln>
            <a:effectLst/>
          </p:spPr>
        </p:cxnSp>
        <p:cxnSp>
          <p:nvCxnSpPr>
            <p:cNvPr id="47" name="Elbow Connector 46">
              <a:extLst>
                <a:ext uri="{FF2B5EF4-FFF2-40B4-BE49-F238E27FC236}">
                  <a16:creationId xmlns:a16="http://schemas.microsoft.com/office/drawing/2014/main" id="{08E8EC58-E47D-F7B8-A052-57339AD80980}"/>
                </a:ext>
              </a:extLst>
            </p:cNvPr>
            <p:cNvCxnSpPr>
              <a:cxnSpLocks/>
              <a:stCxn id="5" idx="3"/>
              <a:endCxn id="48" idx="0"/>
            </p:cNvCxnSpPr>
            <p:nvPr/>
          </p:nvCxnSpPr>
          <p:spPr>
            <a:xfrm flipH="1" flipV="1">
              <a:off x="2823658" y="1372760"/>
              <a:ext cx="1209237" cy="231654"/>
            </a:xfrm>
            <a:prstGeom prst="bentConnector4">
              <a:avLst>
                <a:gd name="adj1" fmla="val -27306"/>
                <a:gd name="adj2" fmla="val 154824"/>
              </a:avLst>
            </a:prstGeom>
            <a:noFill/>
            <a:ln w="19050" cap="flat" cmpd="sng" algn="ctr">
              <a:solidFill>
                <a:schemeClr val="tx1"/>
              </a:solidFill>
              <a:prstDash val="solid"/>
              <a:miter lim="800000"/>
              <a:tailEnd type="triangle"/>
            </a:ln>
            <a:effectLst/>
          </p:spPr>
        </p:cxnSp>
      </p:grpSp>
      <p:sp>
        <p:nvSpPr>
          <p:cNvPr id="51" name="TextBox 50">
            <a:extLst>
              <a:ext uri="{FF2B5EF4-FFF2-40B4-BE49-F238E27FC236}">
                <a16:creationId xmlns:a16="http://schemas.microsoft.com/office/drawing/2014/main" id="{D21B7CFE-E590-0441-F03F-0A522FF5CC0A}"/>
              </a:ext>
            </a:extLst>
          </p:cNvPr>
          <p:cNvSpPr txBox="1"/>
          <p:nvPr/>
        </p:nvSpPr>
        <p:spPr>
          <a:xfrm>
            <a:off x="687361" y="4565143"/>
            <a:ext cx="3107161" cy="461665"/>
          </a:xfrm>
          <a:prstGeom prst="rect">
            <a:avLst/>
          </a:prstGeom>
          <a:noFill/>
        </p:spPr>
        <p:txBody>
          <a:bodyPr wrap="square" rtlCol="0">
            <a:spAutoFit/>
          </a:bodyPr>
          <a:lstStyle/>
          <a:p>
            <a:pPr algn="ctr"/>
            <a:r>
              <a:rPr lang="en-US" sz="2400">
                <a:latin typeface="Calibri" panose="020F0502020204030204" pitchFamily="34" charset="0"/>
                <a:cs typeface="Calibri" panose="020F0502020204030204" pitchFamily="34" charset="0"/>
              </a:rPr>
              <a:t>(System)</a:t>
            </a:r>
            <a:r>
              <a:rPr lang="en-TW" sz="2400">
                <a:latin typeface="Calibri" panose="020F0502020204030204" pitchFamily="34" charset="0"/>
                <a:cs typeface="Calibri" panose="020F0502020204030204" pitchFamily="34" charset="0"/>
              </a:rPr>
              <a:t>Verilog design</a:t>
            </a:r>
          </a:p>
        </p:txBody>
      </p:sp>
      <p:grpSp>
        <p:nvGrpSpPr>
          <p:cNvPr id="52" name="Group 51">
            <a:extLst>
              <a:ext uri="{FF2B5EF4-FFF2-40B4-BE49-F238E27FC236}">
                <a16:creationId xmlns:a16="http://schemas.microsoft.com/office/drawing/2014/main" id="{E4A4ACDA-02BD-F1C8-4A8F-792A0275639E}"/>
              </a:ext>
            </a:extLst>
          </p:cNvPr>
          <p:cNvGrpSpPr>
            <a:grpSpLocks noChangeAspect="1"/>
          </p:cNvGrpSpPr>
          <p:nvPr/>
        </p:nvGrpSpPr>
        <p:grpSpPr>
          <a:xfrm>
            <a:off x="599390" y="1520135"/>
            <a:ext cx="3839371" cy="721439"/>
            <a:chOff x="3285749" y="4232407"/>
            <a:chExt cx="2639800" cy="496033"/>
          </a:xfrm>
        </p:grpSpPr>
        <p:sp>
          <p:nvSpPr>
            <p:cNvPr id="53" name="Rounded Rectangle 52">
              <a:extLst>
                <a:ext uri="{FF2B5EF4-FFF2-40B4-BE49-F238E27FC236}">
                  <a16:creationId xmlns:a16="http://schemas.microsoft.com/office/drawing/2014/main" id="{2D318D2D-5D9A-5140-CB06-05082AFEC61E}"/>
                </a:ext>
              </a:extLst>
            </p:cNvPr>
            <p:cNvSpPr/>
            <p:nvPr/>
          </p:nvSpPr>
          <p:spPr>
            <a:xfrm>
              <a:off x="3690342" y="4232407"/>
              <a:ext cx="2235207" cy="480642"/>
            </a:xfrm>
            <a:prstGeom prst="roundRect">
              <a:avLst/>
            </a:prstGeom>
            <a:ln w="19050">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TW" sz="2400">
                  <a:latin typeface="Calibri" panose="020F0502020204030204" pitchFamily="34" charset="0"/>
                  <a:cs typeface="Calibri" panose="020F0502020204030204" pitchFamily="34" charset="0"/>
                </a:rPr>
                <a:t>Instruction</a:t>
              </a:r>
              <a:r>
                <a:rPr lang="zh-TW" altLang="en-US" sz="2400">
                  <a:latin typeface="Calibri" panose="020F0502020204030204" pitchFamily="34" charset="0"/>
                  <a:cs typeface="Calibri" panose="020F0502020204030204" pitchFamily="34" charset="0"/>
                </a:rPr>
                <a:t> </a:t>
              </a:r>
              <a:r>
                <a:rPr lang="en-US" altLang="zh-TW" sz="2400">
                  <a:latin typeface="Calibri" panose="020F0502020204030204" pitchFamily="34" charset="0"/>
                  <a:cs typeface="Calibri" panose="020F0502020204030204" pitchFamily="34" charset="0"/>
                </a:rPr>
                <a:t>encodings </a:t>
              </a:r>
              <a:br>
                <a:rPr lang="en-US" altLang="zh-TW" sz="2400">
                  <a:latin typeface="Calibri" panose="020F0502020204030204" pitchFamily="34" charset="0"/>
                  <a:cs typeface="Calibri" panose="020F0502020204030204" pitchFamily="34" charset="0"/>
                </a:rPr>
              </a:br>
              <a:r>
                <a:rPr lang="en-US" altLang="zh-TW" sz="2400">
                  <a:latin typeface="Calibri" panose="020F0502020204030204" pitchFamily="34" charset="0"/>
                  <a:cs typeface="Calibri" panose="020F0502020204030204" pitchFamily="34" charset="0"/>
                </a:rPr>
                <a:t>&amp; User annotation</a:t>
              </a:r>
              <a:endParaRPr lang="en-TW" sz="2400">
                <a:latin typeface="Calibri" panose="020F0502020204030204" pitchFamily="34" charset="0"/>
                <a:cs typeface="Calibri" panose="020F0502020204030204" pitchFamily="34" charset="0"/>
              </a:endParaRPr>
            </a:p>
          </p:txBody>
        </p:sp>
        <p:pic>
          <p:nvPicPr>
            <p:cNvPr id="54" name="Graphic 53" descr="Document with solid fill">
              <a:extLst>
                <a:ext uri="{FF2B5EF4-FFF2-40B4-BE49-F238E27FC236}">
                  <a16:creationId xmlns:a16="http://schemas.microsoft.com/office/drawing/2014/main" id="{84883F1A-6A7F-8ED8-2CF9-535ECE2003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85749" y="4251174"/>
              <a:ext cx="477266" cy="477266"/>
            </a:xfrm>
            <a:prstGeom prst="rect">
              <a:avLst/>
            </a:prstGeom>
          </p:spPr>
        </p:pic>
      </p:grpSp>
      <p:grpSp>
        <p:nvGrpSpPr>
          <p:cNvPr id="55" name="Group 54">
            <a:extLst>
              <a:ext uri="{FF2B5EF4-FFF2-40B4-BE49-F238E27FC236}">
                <a16:creationId xmlns:a16="http://schemas.microsoft.com/office/drawing/2014/main" id="{09C8D905-965D-EFDB-7462-AEDBED861EE1}"/>
              </a:ext>
            </a:extLst>
          </p:cNvPr>
          <p:cNvGrpSpPr>
            <a:grpSpLocks noChangeAspect="1"/>
          </p:cNvGrpSpPr>
          <p:nvPr/>
        </p:nvGrpSpPr>
        <p:grpSpPr>
          <a:xfrm>
            <a:off x="7097536" y="5507482"/>
            <a:ext cx="613790" cy="548831"/>
            <a:chOff x="2814703" y="4028559"/>
            <a:chExt cx="536476" cy="479699"/>
          </a:xfrm>
        </p:grpSpPr>
        <p:sp>
          <p:nvSpPr>
            <p:cNvPr id="56" name="Folded Corner 55">
              <a:extLst>
                <a:ext uri="{FF2B5EF4-FFF2-40B4-BE49-F238E27FC236}">
                  <a16:creationId xmlns:a16="http://schemas.microsoft.com/office/drawing/2014/main" id="{0F517F8D-1B48-6557-5EAA-D6FA098BDF62}"/>
                </a:ext>
              </a:extLst>
            </p:cNvPr>
            <p:cNvSpPr>
              <a:spLocks noChangeAspect="1"/>
            </p:cNvSpPr>
            <p:nvPr/>
          </p:nvSpPr>
          <p:spPr>
            <a:xfrm>
              <a:off x="2814703" y="4162139"/>
              <a:ext cx="346120" cy="346119"/>
            </a:xfrm>
            <a:prstGeom prst="foldedCorner">
              <a:avLst/>
            </a:prstGeom>
            <a:solidFill>
              <a:schemeClr val="accent4">
                <a:lumMod val="60000"/>
                <a:lumOff val="40000"/>
              </a:schemeClr>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72000" rIns="0" bIns="0" rtlCol="0" anchor="ctr"/>
            <a:lstStyle/>
            <a:p>
              <a:pPr algn="ctr">
                <a:lnSpc>
                  <a:spcPts val="620"/>
                </a:lnSpc>
              </a:pPr>
              <a:r>
                <a:rPr lang="en-TW" sz="1100" b="1">
                  <a:latin typeface="Calibri" panose="020F0502020204030204" pitchFamily="34" charset="0"/>
                  <a:cs typeface="Calibri" panose="020F0502020204030204" pitchFamily="34" charset="0"/>
                </a:rPr>
                <a:t>–</a:t>
              </a:r>
              <a:br>
                <a:rPr lang="en-TW" sz="1100" b="1">
                  <a:latin typeface="Calibri" panose="020F0502020204030204" pitchFamily="34" charset="0"/>
                  <a:cs typeface="Calibri" panose="020F0502020204030204" pitchFamily="34" charset="0"/>
                </a:rPr>
              </a:br>
              <a:r>
                <a:rPr lang="en-TW" sz="1100" b="1">
                  <a:latin typeface="Calibri" panose="020F0502020204030204" pitchFamily="34" charset="0"/>
                  <a:cs typeface="Calibri" panose="020F0502020204030204" pitchFamily="34" charset="0"/>
                </a:rPr>
                <a:t>––</a:t>
              </a:r>
            </a:p>
            <a:p>
              <a:pPr algn="ctr">
                <a:lnSpc>
                  <a:spcPts val="620"/>
                </a:lnSpc>
              </a:pPr>
              <a:r>
                <a:rPr lang="en-TW" sz="1100" b="1">
                  <a:latin typeface="Calibri" panose="020F0502020204030204" pitchFamily="34" charset="0"/>
                  <a:cs typeface="Calibri" panose="020F0502020204030204" pitchFamily="34" charset="0"/>
                </a:rPr>
                <a:t>–</a:t>
              </a:r>
            </a:p>
          </p:txBody>
        </p:sp>
        <p:sp>
          <p:nvSpPr>
            <p:cNvPr id="57" name="Rectangle 56">
              <a:extLst>
                <a:ext uri="{FF2B5EF4-FFF2-40B4-BE49-F238E27FC236}">
                  <a16:creationId xmlns:a16="http://schemas.microsoft.com/office/drawing/2014/main" id="{7304BB36-5B0A-09E4-F304-9CDD9A6D60BA}"/>
                </a:ext>
              </a:extLst>
            </p:cNvPr>
            <p:cNvSpPr/>
            <p:nvPr/>
          </p:nvSpPr>
          <p:spPr>
            <a:xfrm>
              <a:off x="2891806" y="4028559"/>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grpSp>
      <p:grpSp>
        <p:nvGrpSpPr>
          <p:cNvPr id="58" name="Group 57">
            <a:extLst>
              <a:ext uri="{FF2B5EF4-FFF2-40B4-BE49-F238E27FC236}">
                <a16:creationId xmlns:a16="http://schemas.microsoft.com/office/drawing/2014/main" id="{ECD53A96-B116-0A1C-6E7F-17690FBC5F34}"/>
              </a:ext>
            </a:extLst>
          </p:cNvPr>
          <p:cNvGrpSpPr>
            <a:grpSpLocks noChangeAspect="1"/>
          </p:cNvGrpSpPr>
          <p:nvPr/>
        </p:nvGrpSpPr>
        <p:grpSpPr>
          <a:xfrm>
            <a:off x="7760051" y="5506092"/>
            <a:ext cx="632887" cy="552175"/>
            <a:chOff x="3477218" y="4028559"/>
            <a:chExt cx="552119" cy="481707"/>
          </a:xfrm>
        </p:grpSpPr>
        <p:sp>
          <p:nvSpPr>
            <p:cNvPr id="59" name="Folded Corner 58">
              <a:extLst>
                <a:ext uri="{FF2B5EF4-FFF2-40B4-BE49-F238E27FC236}">
                  <a16:creationId xmlns:a16="http://schemas.microsoft.com/office/drawing/2014/main" id="{49F5B867-DE39-1045-079D-79E39375669B}"/>
                </a:ext>
              </a:extLst>
            </p:cNvPr>
            <p:cNvSpPr>
              <a:spLocks noChangeAspect="1"/>
            </p:cNvSpPr>
            <p:nvPr/>
          </p:nvSpPr>
          <p:spPr>
            <a:xfrm>
              <a:off x="3477218" y="4164803"/>
              <a:ext cx="345464" cy="345463"/>
            </a:xfrm>
            <a:prstGeom prst="foldedCorner">
              <a:avLst/>
            </a:prstGeom>
            <a:solidFill>
              <a:schemeClr val="accent4">
                <a:lumMod val="60000"/>
                <a:lumOff val="40000"/>
              </a:schemeClr>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72000" rIns="0" bIns="0" rtlCol="0" anchor="ctr"/>
            <a:lstStyle/>
            <a:p>
              <a:pPr algn="ctr">
                <a:lnSpc>
                  <a:spcPts val="620"/>
                </a:lnSpc>
              </a:pPr>
              <a:r>
                <a:rPr lang="en-TW" sz="1100" b="1">
                  <a:latin typeface="Calibri" panose="020F0502020204030204" pitchFamily="34" charset="0"/>
                  <a:cs typeface="Calibri" panose="020F0502020204030204" pitchFamily="34" charset="0"/>
                </a:rPr>
                <a:t>–</a:t>
              </a:r>
              <a:br>
                <a:rPr lang="en-TW" sz="1100" b="1">
                  <a:latin typeface="Calibri" panose="020F0502020204030204" pitchFamily="34" charset="0"/>
                  <a:cs typeface="Calibri" panose="020F0502020204030204" pitchFamily="34" charset="0"/>
                </a:rPr>
              </a:br>
              <a:r>
                <a:rPr lang="en-TW" sz="1100" b="1">
                  <a:latin typeface="Calibri" panose="020F0502020204030204" pitchFamily="34" charset="0"/>
                  <a:cs typeface="Calibri" panose="020F0502020204030204" pitchFamily="34" charset="0"/>
                </a:rPr>
                <a:t>––</a:t>
              </a:r>
            </a:p>
            <a:p>
              <a:pPr algn="ctr">
                <a:lnSpc>
                  <a:spcPts val="620"/>
                </a:lnSpc>
              </a:pPr>
              <a:r>
                <a:rPr lang="en-TW" sz="1100" b="1">
                  <a:latin typeface="Calibri" panose="020F0502020204030204" pitchFamily="34" charset="0"/>
                  <a:cs typeface="Calibri" panose="020F0502020204030204" pitchFamily="34" charset="0"/>
                </a:rPr>
                <a:t>–</a:t>
              </a:r>
            </a:p>
          </p:txBody>
        </p:sp>
        <p:sp>
          <p:nvSpPr>
            <p:cNvPr id="60" name="Rectangle 59">
              <a:extLst>
                <a:ext uri="{FF2B5EF4-FFF2-40B4-BE49-F238E27FC236}">
                  <a16:creationId xmlns:a16="http://schemas.microsoft.com/office/drawing/2014/main" id="{34F50543-B7E1-405D-A240-B8FAF68E1B88}"/>
                </a:ext>
              </a:extLst>
            </p:cNvPr>
            <p:cNvSpPr/>
            <p:nvPr/>
          </p:nvSpPr>
          <p:spPr>
            <a:xfrm>
              <a:off x="3569964" y="4028559"/>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grpSp>
      <p:grpSp>
        <p:nvGrpSpPr>
          <p:cNvPr id="61" name="Group 60">
            <a:extLst>
              <a:ext uri="{FF2B5EF4-FFF2-40B4-BE49-F238E27FC236}">
                <a16:creationId xmlns:a16="http://schemas.microsoft.com/office/drawing/2014/main" id="{75F49956-B47A-9612-84B0-9373C6B69F55}"/>
              </a:ext>
            </a:extLst>
          </p:cNvPr>
          <p:cNvGrpSpPr>
            <a:grpSpLocks noChangeAspect="1"/>
          </p:cNvGrpSpPr>
          <p:nvPr/>
        </p:nvGrpSpPr>
        <p:grpSpPr>
          <a:xfrm>
            <a:off x="8420919" y="5389321"/>
            <a:ext cx="486132" cy="662732"/>
            <a:chOff x="4139733" y="3917171"/>
            <a:chExt cx="430255" cy="586556"/>
          </a:xfrm>
        </p:grpSpPr>
        <p:sp>
          <p:nvSpPr>
            <p:cNvPr id="62" name="Folded Corner 61">
              <a:extLst>
                <a:ext uri="{FF2B5EF4-FFF2-40B4-BE49-F238E27FC236}">
                  <a16:creationId xmlns:a16="http://schemas.microsoft.com/office/drawing/2014/main" id="{CF663CE5-AD08-B9FF-3088-0673D5FB6B45}"/>
                </a:ext>
              </a:extLst>
            </p:cNvPr>
            <p:cNvSpPr>
              <a:spLocks noChangeAspect="1"/>
            </p:cNvSpPr>
            <p:nvPr/>
          </p:nvSpPr>
          <p:spPr>
            <a:xfrm>
              <a:off x="4139733" y="4153244"/>
              <a:ext cx="350484" cy="350483"/>
            </a:xfrm>
            <a:prstGeom prst="foldedCorner">
              <a:avLst/>
            </a:prstGeom>
            <a:solidFill>
              <a:schemeClr val="accent4">
                <a:lumMod val="60000"/>
                <a:lumOff val="40000"/>
              </a:schemeClr>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72000" rIns="0" bIns="0" rtlCol="0" anchor="ctr"/>
            <a:lstStyle/>
            <a:p>
              <a:pPr algn="ctr">
                <a:lnSpc>
                  <a:spcPts val="620"/>
                </a:lnSpc>
              </a:pPr>
              <a:r>
                <a:rPr lang="en-TW" sz="1100" b="1">
                  <a:latin typeface="Calibri" panose="020F0502020204030204" pitchFamily="34" charset="0"/>
                  <a:cs typeface="Calibri" panose="020F0502020204030204" pitchFamily="34" charset="0"/>
                </a:rPr>
                <a:t>–</a:t>
              </a:r>
              <a:br>
                <a:rPr lang="en-TW" sz="1100" b="1">
                  <a:latin typeface="Calibri" panose="020F0502020204030204" pitchFamily="34" charset="0"/>
                  <a:cs typeface="Calibri" panose="020F0502020204030204" pitchFamily="34" charset="0"/>
                </a:rPr>
              </a:br>
              <a:r>
                <a:rPr lang="en-TW" sz="1100" b="1">
                  <a:latin typeface="Calibri" panose="020F0502020204030204" pitchFamily="34" charset="0"/>
                  <a:cs typeface="Calibri" panose="020F0502020204030204" pitchFamily="34" charset="0"/>
                </a:rPr>
                <a:t>––</a:t>
              </a:r>
            </a:p>
            <a:p>
              <a:pPr algn="ctr">
                <a:lnSpc>
                  <a:spcPts val="620"/>
                </a:lnSpc>
              </a:pPr>
              <a:r>
                <a:rPr lang="en-TW" sz="1100" b="1">
                  <a:latin typeface="Calibri" panose="020F0502020204030204" pitchFamily="34" charset="0"/>
                  <a:cs typeface="Calibri" panose="020F0502020204030204" pitchFamily="34" charset="0"/>
                </a:rPr>
                <a:t>–</a:t>
              </a:r>
            </a:p>
          </p:txBody>
        </p:sp>
        <p:sp>
          <p:nvSpPr>
            <p:cNvPr id="63" name="Rectangle 62">
              <a:extLst>
                <a:ext uri="{FF2B5EF4-FFF2-40B4-BE49-F238E27FC236}">
                  <a16:creationId xmlns:a16="http://schemas.microsoft.com/office/drawing/2014/main" id="{0A2514EF-D367-FFFE-67BB-ED9BD39ACFEF}"/>
                </a:ext>
              </a:extLst>
            </p:cNvPr>
            <p:cNvSpPr/>
            <p:nvPr/>
          </p:nvSpPr>
          <p:spPr>
            <a:xfrm>
              <a:off x="4190874" y="3917171"/>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grpSp>
      <p:grpSp>
        <p:nvGrpSpPr>
          <p:cNvPr id="64" name="Group 63">
            <a:extLst>
              <a:ext uri="{FF2B5EF4-FFF2-40B4-BE49-F238E27FC236}">
                <a16:creationId xmlns:a16="http://schemas.microsoft.com/office/drawing/2014/main" id="{31612121-0FAF-5DF8-D52C-A813B67B0CBC}"/>
              </a:ext>
            </a:extLst>
          </p:cNvPr>
          <p:cNvGrpSpPr>
            <a:grpSpLocks noChangeAspect="1"/>
          </p:cNvGrpSpPr>
          <p:nvPr/>
        </p:nvGrpSpPr>
        <p:grpSpPr>
          <a:xfrm>
            <a:off x="9713214" y="5332956"/>
            <a:ext cx="554050" cy="695286"/>
            <a:chOff x="5464763" y="3914829"/>
            <a:chExt cx="453155" cy="568672"/>
          </a:xfrm>
        </p:grpSpPr>
        <p:sp>
          <p:nvSpPr>
            <p:cNvPr id="65" name="Folded Corner 64">
              <a:extLst>
                <a:ext uri="{FF2B5EF4-FFF2-40B4-BE49-F238E27FC236}">
                  <a16:creationId xmlns:a16="http://schemas.microsoft.com/office/drawing/2014/main" id="{E6BD8133-C29C-02FE-1B95-5C5C8EB8190E}"/>
                </a:ext>
              </a:extLst>
            </p:cNvPr>
            <p:cNvSpPr>
              <a:spLocks noChangeAspect="1"/>
            </p:cNvSpPr>
            <p:nvPr/>
          </p:nvSpPr>
          <p:spPr>
            <a:xfrm>
              <a:off x="5464763" y="4159614"/>
              <a:ext cx="323888" cy="323887"/>
            </a:xfrm>
            <a:prstGeom prst="foldedCorner">
              <a:avLst/>
            </a:prstGeom>
            <a:solidFill>
              <a:schemeClr val="accent4">
                <a:lumMod val="60000"/>
                <a:lumOff val="40000"/>
              </a:schemeClr>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72000" rIns="0" bIns="0" rtlCol="0" anchor="ctr"/>
            <a:lstStyle/>
            <a:p>
              <a:pPr algn="ctr">
                <a:lnSpc>
                  <a:spcPts val="620"/>
                </a:lnSpc>
              </a:pPr>
              <a:r>
                <a:rPr lang="en-TW" sz="1100" b="1">
                  <a:latin typeface="Calibri" panose="020F0502020204030204" pitchFamily="34" charset="0"/>
                  <a:cs typeface="Calibri" panose="020F0502020204030204" pitchFamily="34" charset="0"/>
                </a:rPr>
                <a:t>–</a:t>
              </a:r>
              <a:br>
                <a:rPr lang="en-TW" sz="1100" b="1">
                  <a:latin typeface="Calibri" panose="020F0502020204030204" pitchFamily="34" charset="0"/>
                  <a:cs typeface="Calibri" panose="020F0502020204030204" pitchFamily="34" charset="0"/>
                </a:rPr>
              </a:br>
              <a:r>
                <a:rPr lang="en-TW" sz="1100" b="1">
                  <a:latin typeface="Calibri" panose="020F0502020204030204" pitchFamily="34" charset="0"/>
                  <a:cs typeface="Calibri" panose="020F0502020204030204" pitchFamily="34" charset="0"/>
                </a:rPr>
                <a:t>––</a:t>
              </a:r>
            </a:p>
            <a:p>
              <a:pPr algn="ctr">
                <a:lnSpc>
                  <a:spcPts val="620"/>
                </a:lnSpc>
              </a:pPr>
              <a:r>
                <a:rPr lang="en-TW" sz="1100" b="1">
                  <a:latin typeface="Calibri" panose="020F0502020204030204" pitchFamily="34" charset="0"/>
                  <a:cs typeface="Calibri" panose="020F0502020204030204" pitchFamily="34" charset="0"/>
                </a:rPr>
                <a:t>–</a:t>
              </a:r>
            </a:p>
          </p:txBody>
        </p:sp>
        <p:sp>
          <p:nvSpPr>
            <p:cNvPr id="66" name="Rectangle 65">
              <a:extLst>
                <a:ext uri="{FF2B5EF4-FFF2-40B4-BE49-F238E27FC236}">
                  <a16:creationId xmlns:a16="http://schemas.microsoft.com/office/drawing/2014/main" id="{B4B70BCA-A5BA-8A63-7F47-38E0F1B2B707}"/>
                </a:ext>
              </a:extLst>
            </p:cNvPr>
            <p:cNvSpPr/>
            <p:nvPr/>
          </p:nvSpPr>
          <p:spPr>
            <a:xfrm>
              <a:off x="5538804" y="3914829"/>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grpSp>
      <p:grpSp>
        <p:nvGrpSpPr>
          <p:cNvPr id="67" name="Group 66">
            <a:extLst>
              <a:ext uri="{FF2B5EF4-FFF2-40B4-BE49-F238E27FC236}">
                <a16:creationId xmlns:a16="http://schemas.microsoft.com/office/drawing/2014/main" id="{F62B176A-D05E-C1D9-7186-971E888EEBA7}"/>
              </a:ext>
            </a:extLst>
          </p:cNvPr>
          <p:cNvGrpSpPr>
            <a:grpSpLocks noChangeAspect="1"/>
          </p:cNvGrpSpPr>
          <p:nvPr/>
        </p:nvGrpSpPr>
        <p:grpSpPr>
          <a:xfrm>
            <a:off x="9087587" y="5491372"/>
            <a:ext cx="580364" cy="550835"/>
            <a:chOff x="4802248" y="4018122"/>
            <a:chExt cx="520358" cy="493882"/>
          </a:xfrm>
        </p:grpSpPr>
        <p:sp>
          <p:nvSpPr>
            <p:cNvPr id="68" name="Folded Corner 67">
              <a:extLst>
                <a:ext uri="{FF2B5EF4-FFF2-40B4-BE49-F238E27FC236}">
                  <a16:creationId xmlns:a16="http://schemas.microsoft.com/office/drawing/2014/main" id="{CD25DD1F-0818-1B1B-DA38-43C128239A4E}"/>
                </a:ext>
              </a:extLst>
            </p:cNvPr>
            <p:cNvSpPr>
              <a:spLocks noChangeAspect="1"/>
            </p:cNvSpPr>
            <p:nvPr/>
          </p:nvSpPr>
          <p:spPr>
            <a:xfrm>
              <a:off x="4802248" y="4156948"/>
              <a:ext cx="355057" cy="355056"/>
            </a:xfrm>
            <a:prstGeom prst="foldedCorner">
              <a:avLst/>
            </a:prstGeom>
            <a:solidFill>
              <a:schemeClr val="accent4">
                <a:lumMod val="60000"/>
                <a:lumOff val="40000"/>
              </a:schemeClr>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72000" rIns="0" bIns="0" rtlCol="0" anchor="ctr"/>
            <a:lstStyle/>
            <a:p>
              <a:pPr algn="ctr">
                <a:lnSpc>
                  <a:spcPts val="620"/>
                </a:lnSpc>
              </a:pPr>
              <a:r>
                <a:rPr lang="en-TW" sz="1100" b="1">
                  <a:latin typeface="Calibri" panose="020F0502020204030204" pitchFamily="34" charset="0"/>
                  <a:cs typeface="Calibri" panose="020F0502020204030204" pitchFamily="34" charset="0"/>
                </a:rPr>
                <a:t>–</a:t>
              </a:r>
              <a:br>
                <a:rPr lang="en-TW" sz="1100" b="1">
                  <a:latin typeface="Calibri" panose="020F0502020204030204" pitchFamily="34" charset="0"/>
                  <a:cs typeface="Calibri" panose="020F0502020204030204" pitchFamily="34" charset="0"/>
                </a:rPr>
              </a:br>
              <a:r>
                <a:rPr lang="en-TW" sz="1100" b="1">
                  <a:latin typeface="Calibri" panose="020F0502020204030204" pitchFamily="34" charset="0"/>
                  <a:cs typeface="Calibri" panose="020F0502020204030204" pitchFamily="34" charset="0"/>
                </a:rPr>
                <a:t>––</a:t>
              </a:r>
            </a:p>
            <a:p>
              <a:pPr algn="ctr">
                <a:lnSpc>
                  <a:spcPts val="620"/>
                </a:lnSpc>
              </a:pPr>
              <a:r>
                <a:rPr lang="en-TW" sz="1100" b="1">
                  <a:latin typeface="Calibri" panose="020F0502020204030204" pitchFamily="34" charset="0"/>
                  <a:cs typeface="Calibri" panose="020F0502020204030204" pitchFamily="34" charset="0"/>
                </a:rPr>
                <a:t>–</a:t>
              </a:r>
            </a:p>
          </p:txBody>
        </p:sp>
        <p:sp>
          <p:nvSpPr>
            <p:cNvPr id="69" name="Rectangle 68">
              <a:extLst>
                <a:ext uri="{FF2B5EF4-FFF2-40B4-BE49-F238E27FC236}">
                  <a16:creationId xmlns:a16="http://schemas.microsoft.com/office/drawing/2014/main" id="{C65F33E8-F94D-B103-8F8B-F50563D65722}"/>
                </a:ext>
              </a:extLst>
            </p:cNvPr>
            <p:cNvSpPr>
              <a:spLocks noChangeAspect="1"/>
            </p:cNvSpPr>
            <p:nvPr/>
          </p:nvSpPr>
          <p:spPr>
            <a:xfrm>
              <a:off x="4863233" y="4018122"/>
              <a:ext cx="459373" cy="374528"/>
            </a:xfrm>
            <a:prstGeom prst="rect">
              <a:avLst/>
            </a:prstGeom>
          </p:spPr>
          <p:txBody>
            <a:bodyPr wrap="square">
              <a:spAutoFit/>
            </a:bodyPr>
            <a:lstStyle/>
            <a:p>
              <a:r>
                <a:rPr lang="zh-TW" altLang="en-US" sz="2400" b="1">
                  <a:solidFill>
                    <a:srgbClr val="00B050"/>
                  </a:solidFill>
                  <a:latin typeface="Calibri" panose="020F0502020204030204" pitchFamily="34" charset="0"/>
                  <a:cs typeface="Calibri" panose="020F0502020204030204" pitchFamily="34" charset="0"/>
                </a:rPr>
                <a:t>❌</a:t>
              </a:r>
              <a:endParaRPr lang="en-TW" sz="2400" b="1">
                <a:solidFill>
                  <a:srgbClr val="00B050"/>
                </a:solidFill>
                <a:latin typeface="Calibri" panose="020F0502020204030204" pitchFamily="34" charset="0"/>
                <a:cs typeface="Calibri" panose="020F0502020204030204" pitchFamily="34" charset="0"/>
              </a:endParaRPr>
            </a:p>
          </p:txBody>
        </p:sp>
      </p:grpSp>
      <p:grpSp>
        <p:nvGrpSpPr>
          <p:cNvPr id="73" name="Group 72">
            <a:extLst>
              <a:ext uri="{FF2B5EF4-FFF2-40B4-BE49-F238E27FC236}">
                <a16:creationId xmlns:a16="http://schemas.microsoft.com/office/drawing/2014/main" id="{43A6C075-8813-5B94-BD6C-452AD431AA11}"/>
              </a:ext>
            </a:extLst>
          </p:cNvPr>
          <p:cNvGrpSpPr/>
          <p:nvPr/>
        </p:nvGrpSpPr>
        <p:grpSpPr>
          <a:xfrm>
            <a:off x="1885356" y="3598384"/>
            <a:ext cx="3973488" cy="2839419"/>
            <a:chOff x="1493090" y="1240588"/>
            <a:chExt cx="3973488" cy="2839419"/>
          </a:xfrm>
        </p:grpSpPr>
        <p:grpSp>
          <p:nvGrpSpPr>
            <p:cNvPr id="74" name="Group 73">
              <a:extLst>
                <a:ext uri="{FF2B5EF4-FFF2-40B4-BE49-F238E27FC236}">
                  <a16:creationId xmlns:a16="http://schemas.microsoft.com/office/drawing/2014/main" id="{AC9B19C0-46E2-6F58-5690-69AFEFCFA522}"/>
                </a:ext>
              </a:extLst>
            </p:cNvPr>
            <p:cNvGrpSpPr/>
            <p:nvPr/>
          </p:nvGrpSpPr>
          <p:grpSpPr>
            <a:xfrm>
              <a:off x="1493090" y="3152374"/>
              <a:ext cx="1561646" cy="927633"/>
              <a:chOff x="1074053" y="3133008"/>
              <a:chExt cx="1561646" cy="927633"/>
            </a:xfrm>
          </p:grpSpPr>
          <p:pic>
            <p:nvPicPr>
              <p:cNvPr id="77" name="Picture 76" descr="Logo&#10;&#10;Description automatically generated">
                <a:extLst>
                  <a:ext uri="{FF2B5EF4-FFF2-40B4-BE49-F238E27FC236}">
                    <a16:creationId xmlns:a16="http://schemas.microsoft.com/office/drawing/2014/main" id="{91E18DC8-BA08-A8CF-A3AF-EB4D2C7D175F}"/>
                  </a:ext>
                </a:extLst>
              </p:cNvPr>
              <p:cNvPicPr>
                <a:picLocks noChangeAspect="1"/>
              </p:cNvPicPr>
              <p:nvPr/>
            </p:nvPicPr>
            <p:blipFill>
              <a:blip r:embed="rId5"/>
              <a:stretch>
                <a:fillRect/>
              </a:stretch>
            </p:blipFill>
            <p:spPr>
              <a:xfrm>
                <a:off x="1473660" y="3133008"/>
                <a:ext cx="655571" cy="513399"/>
              </a:xfrm>
              <a:prstGeom prst="rect">
                <a:avLst/>
              </a:prstGeom>
            </p:spPr>
          </p:pic>
          <p:sp>
            <p:nvSpPr>
              <p:cNvPr id="78" name="TextBox 77">
                <a:extLst>
                  <a:ext uri="{FF2B5EF4-FFF2-40B4-BE49-F238E27FC236}">
                    <a16:creationId xmlns:a16="http://schemas.microsoft.com/office/drawing/2014/main" id="{B874C243-EE7E-C524-1DCB-5048EF2F3C6E}"/>
                  </a:ext>
                </a:extLst>
              </p:cNvPr>
              <p:cNvSpPr txBox="1"/>
              <p:nvPr/>
            </p:nvSpPr>
            <p:spPr>
              <a:xfrm>
                <a:off x="1074053" y="3598976"/>
                <a:ext cx="1561646" cy="461665"/>
              </a:xfrm>
              <a:prstGeom prst="rect">
                <a:avLst/>
              </a:prstGeom>
              <a:noFill/>
            </p:spPr>
            <p:txBody>
              <a:bodyPr wrap="none" rtlCol="0">
                <a:spAutoFit/>
              </a:bodyPr>
              <a:lstStyle/>
              <a:p>
                <a:r>
                  <a:rPr lang="en-TW" sz="2400">
                    <a:latin typeface="Calibri" panose="020F0502020204030204" pitchFamily="34" charset="0"/>
                    <a:cs typeface="Calibri" panose="020F0502020204030204" pitchFamily="34" charset="0"/>
                  </a:rPr>
                  <a:t>JasperGo</a:t>
                </a:r>
                <a:r>
                  <a:rPr lang="en-US" sz="2400" err="1">
                    <a:latin typeface="Calibri" panose="020F0502020204030204" pitchFamily="34" charset="0"/>
                    <a:cs typeface="Calibri" panose="020F0502020204030204" pitchFamily="34" charset="0"/>
                  </a:rPr>
                  <a:t>ld</a:t>
                </a:r>
                <a:endParaRPr lang="en-TW" sz="2400">
                  <a:latin typeface="Calibri" panose="020F0502020204030204" pitchFamily="34" charset="0"/>
                  <a:cs typeface="Calibri" panose="020F0502020204030204" pitchFamily="34" charset="0"/>
                </a:endParaRPr>
              </a:p>
            </p:txBody>
          </p:sp>
        </p:grpSp>
        <p:sp>
          <p:nvSpPr>
            <p:cNvPr id="75" name="Right Arrow 74">
              <a:extLst>
                <a:ext uri="{FF2B5EF4-FFF2-40B4-BE49-F238E27FC236}">
                  <a16:creationId xmlns:a16="http://schemas.microsoft.com/office/drawing/2014/main" id="{CE7DA414-061F-E231-A6FD-BD9B3EA4A315}"/>
                </a:ext>
              </a:extLst>
            </p:cNvPr>
            <p:cNvSpPr/>
            <p:nvPr/>
          </p:nvSpPr>
          <p:spPr>
            <a:xfrm rot="5400000">
              <a:off x="2030094" y="2645895"/>
              <a:ext cx="461666" cy="47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76" name="TextBox 75">
              <a:extLst>
                <a:ext uri="{FF2B5EF4-FFF2-40B4-BE49-F238E27FC236}">
                  <a16:creationId xmlns:a16="http://schemas.microsoft.com/office/drawing/2014/main" id="{0CF3BA29-E867-517E-6CC1-13F8943B9764}"/>
                </a:ext>
              </a:extLst>
            </p:cNvPr>
            <p:cNvSpPr txBox="1"/>
            <p:nvPr/>
          </p:nvSpPr>
          <p:spPr>
            <a:xfrm>
              <a:off x="3754821" y="1240588"/>
              <a:ext cx="1711757" cy="738664"/>
            </a:xfrm>
            <a:prstGeom prst="rect">
              <a:avLst/>
            </a:prstGeom>
            <a:solidFill>
              <a:schemeClr val="bg1"/>
            </a:solidFill>
          </p:spPr>
          <p:txBody>
            <a:bodyPr wrap="square" lIns="0" tIns="0" rIns="0" bIns="0" rtlCol="0">
              <a:spAutoFit/>
            </a:bodyPr>
            <a:lstStyle/>
            <a:p>
              <a:pPr algn="ctr"/>
              <a:r>
                <a:rPr lang="en-US" sz="2400">
                  <a:latin typeface="Calibri" panose="020F0502020204030204" pitchFamily="34" charset="0"/>
                  <a:cs typeface="Calibri" panose="020F0502020204030204" pitchFamily="34" charset="0"/>
                </a:rPr>
                <a:t>SVA property embedding</a:t>
              </a:r>
            </a:p>
          </p:txBody>
        </p:sp>
      </p:grpSp>
      <p:sp>
        <p:nvSpPr>
          <p:cNvPr id="79" name="Right Arrow 78">
            <a:extLst>
              <a:ext uri="{FF2B5EF4-FFF2-40B4-BE49-F238E27FC236}">
                <a16:creationId xmlns:a16="http://schemas.microsoft.com/office/drawing/2014/main" id="{A7B7ADDB-DB76-003D-05A8-C0507D59AB66}"/>
              </a:ext>
            </a:extLst>
          </p:cNvPr>
          <p:cNvSpPr/>
          <p:nvPr/>
        </p:nvSpPr>
        <p:spPr>
          <a:xfrm>
            <a:off x="4219847" y="5760694"/>
            <a:ext cx="1362090" cy="430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graphicFrame>
        <p:nvGraphicFramePr>
          <p:cNvPr id="80" name="Table 79">
            <a:extLst>
              <a:ext uri="{FF2B5EF4-FFF2-40B4-BE49-F238E27FC236}">
                <a16:creationId xmlns:a16="http://schemas.microsoft.com/office/drawing/2014/main" id="{F4538BEC-7C79-653B-C1EE-CE7530ED69AE}"/>
              </a:ext>
            </a:extLst>
          </p:cNvPr>
          <p:cNvGraphicFramePr>
            <a:graphicFrameLocks noGrp="1"/>
          </p:cNvGraphicFramePr>
          <p:nvPr>
            <p:extLst>
              <p:ext uri="{D42A27DB-BD31-4B8C-83A1-F6EECF244321}">
                <p14:modId xmlns:p14="http://schemas.microsoft.com/office/powerpoint/2010/main" val="2485847300"/>
              </p:ext>
            </p:extLst>
          </p:nvPr>
        </p:nvGraphicFramePr>
        <p:xfrm>
          <a:off x="5934651" y="1996580"/>
          <a:ext cx="1534627" cy="2659400"/>
        </p:xfrm>
        <a:graphic>
          <a:graphicData uri="http://schemas.openxmlformats.org/drawingml/2006/table">
            <a:tbl>
              <a:tblPr firstRow="1" bandRow="1">
                <a:tableStyleId>{5C22544A-7EE6-4342-B048-85BDC9FD1C3A}</a:tableStyleId>
              </a:tblPr>
              <a:tblGrid>
                <a:gridCol w="1534627">
                  <a:extLst>
                    <a:ext uri="{9D8B030D-6E8A-4147-A177-3AD203B41FA5}">
                      <a16:colId xmlns:a16="http://schemas.microsoft.com/office/drawing/2014/main" val="1602254512"/>
                    </a:ext>
                  </a:extLst>
                </a:gridCol>
              </a:tblGrid>
              <a:tr h="317113">
                <a:tc>
                  <a:txBody>
                    <a:bodyPr/>
                    <a:lstStyle/>
                    <a:p>
                      <a:pPr algn="r"/>
                      <a:r>
                        <a:rPr lang="en-TW" sz="1600" b="0">
                          <a:solidFill>
                            <a:schemeClr val="tx1"/>
                          </a:solidFill>
                          <a:latin typeface="Consolas" panose="020B0609020204030204" pitchFamily="49" charset="0"/>
                          <a:cs typeface="Consolas" panose="020B0609020204030204" pitchFamily="49" charset="0"/>
                        </a:rPr>
                        <a:t>IF</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8661114"/>
                  </a:ext>
                </a:extLst>
              </a:tr>
              <a:tr h="317113">
                <a:tc>
                  <a:txBody>
                    <a:bodyPr/>
                    <a:lstStyle/>
                    <a:p>
                      <a:pPr algn="r"/>
                      <a:r>
                        <a:rPr lang="en-TW" sz="1600" b="0">
                          <a:solidFill>
                            <a:schemeClr val="tx1"/>
                          </a:solidFill>
                          <a:latin typeface="Consolas" panose="020B0609020204030204" pitchFamily="49" charset="0"/>
                          <a:cs typeface="Consolas" panose="020B0609020204030204" pitchFamily="49" charset="0"/>
                        </a:rPr>
                        <a:t>ID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413166"/>
                  </a:ext>
                </a:extLst>
              </a:tr>
              <a:tr h="317113">
                <a:tc>
                  <a:txBody>
                    <a:bodyPr/>
                    <a:lstStyle/>
                    <a:p>
                      <a:pPr algn="r"/>
                      <a:r>
                        <a:rPr lang="en-TW" sz="1600" b="0">
                          <a:solidFill>
                            <a:schemeClr val="tx1"/>
                          </a:solidFill>
                          <a:latin typeface="Consolas" panose="020B0609020204030204" pitchFamily="49" charset="0"/>
                          <a:cs typeface="Consolas" panose="020B0609020204030204" pitchFamily="49" charset="0"/>
                        </a:rPr>
                        <a:t>issue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7985972"/>
                  </a:ext>
                </a:extLst>
              </a:tr>
              <a:tr h="499659">
                <a:tc>
                  <a:txBody>
                    <a:bodyPr/>
                    <a:lstStyle/>
                    <a:p>
                      <a:pPr algn="r"/>
                      <a:r>
                        <a:rPr lang="en-US" altLang="zh-TW" sz="1600" err="1">
                          <a:solidFill>
                            <a:schemeClr val="tx1"/>
                          </a:solidFill>
                          <a:latin typeface="Consolas" panose="020B0609020204030204" pitchFamily="49" charset="0"/>
                          <a:cs typeface="Consolas" panose="020B0609020204030204" pitchFamily="49" charset="0"/>
                        </a:rPr>
                        <a:t>muldiv.DIV</a:t>
                      </a:r>
                      <a:endParaRPr lang="en-US" altLang="zh-TW" sz="1600">
                        <a:solidFill>
                          <a:schemeClr val="tx1"/>
                        </a:solidFill>
                        <a:latin typeface="Consolas" panose="020B0609020204030204" pitchFamily="49" charset="0"/>
                        <a:cs typeface="Consolas" panose="020B06090202040302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2899167"/>
                  </a:ext>
                </a:extLst>
              </a:tr>
              <a:tr h="317113">
                <a:tc>
                  <a:txBody>
                    <a:bodyPr/>
                    <a:lstStyle/>
                    <a:p>
                      <a:pPr algn="r"/>
                      <a:r>
                        <a:rPr lang="en-US" altLang="zh-TW" sz="1600">
                          <a:solidFill>
                            <a:schemeClr val="tx1"/>
                          </a:solidFill>
                          <a:latin typeface="Consolas" panose="020B0609020204030204" pitchFamily="49" charset="0"/>
                          <a:cs typeface="Consolas" panose="020B0609020204030204" pitchFamily="49" charset="0"/>
                        </a:rPr>
                        <a:t>STB</a:t>
                      </a:r>
                      <a:endParaRPr lang="en-TW" sz="1600">
                        <a:solidFill>
                          <a:schemeClr val="tx1"/>
                        </a:solidFill>
                        <a:latin typeface="Consolas" panose="020B0609020204030204" pitchFamily="49" charset="0"/>
                        <a:cs typeface="Consolas" panose="020B06090202040302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9559939"/>
                  </a:ext>
                </a:extLst>
              </a:tr>
              <a:tr h="317113">
                <a:tc>
                  <a:txBody>
                    <a:bodyPr/>
                    <a:lstStyle/>
                    <a:p>
                      <a:pPr algn="r"/>
                      <a:r>
                        <a:rPr lang="en-TW" sz="1600">
                          <a:solidFill>
                            <a:schemeClr val="tx1"/>
                          </a:solidFill>
                          <a:latin typeface="Consolas" panose="020B0609020204030204" pitchFamily="49" charset="0"/>
                          <a:cs typeface="Consolas" panose="020B0609020204030204" pitchFamily="49" charset="0"/>
                        </a:rPr>
                        <a:t>rob.enq</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547806"/>
                  </a:ext>
                </a:extLst>
              </a:tr>
              <a:tr h="483341">
                <a:tc>
                  <a:txBody>
                    <a:bodyPr/>
                    <a:lstStyle/>
                    <a:p>
                      <a:pPr algn="l"/>
                      <a:r>
                        <a:rPr lang="en-TW" sz="1600" b="0">
                          <a:solidFill>
                            <a:schemeClr val="tx1"/>
                          </a:solidFill>
                          <a:latin typeface="Consolas" panose="020B0609020204030204" pitchFamily="49" charset="0"/>
                          <a:cs typeface="Consolas" panose="020B0609020204030204" pitchFamily="49" charset="0"/>
                        </a:rPr>
                        <a:t>...</a:t>
                      </a:r>
                    </a:p>
                  </a:txBody>
                  <a:tcPr vert="vert">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7583992"/>
                  </a:ext>
                </a:extLst>
              </a:tr>
            </a:tbl>
          </a:graphicData>
        </a:graphic>
      </p:graphicFrame>
      <p:grpSp>
        <p:nvGrpSpPr>
          <p:cNvPr id="81" name="Group 80">
            <a:extLst>
              <a:ext uri="{FF2B5EF4-FFF2-40B4-BE49-F238E27FC236}">
                <a16:creationId xmlns:a16="http://schemas.microsoft.com/office/drawing/2014/main" id="{415245E3-07A6-F809-3652-E256C254EEF8}"/>
              </a:ext>
            </a:extLst>
          </p:cNvPr>
          <p:cNvGrpSpPr>
            <a:grpSpLocks noChangeAspect="1"/>
          </p:cNvGrpSpPr>
          <p:nvPr/>
        </p:nvGrpSpPr>
        <p:grpSpPr>
          <a:xfrm>
            <a:off x="6707145" y="1502081"/>
            <a:ext cx="4939453" cy="3868470"/>
            <a:chOff x="3963106" y="820250"/>
            <a:chExt cx="3713165" cy="2908068"/>
          </a:xfrm>
        </p:grpSpPr>
        <p:sp>
          <p:nvSpPr>
            <p:cNvPr id="82" name="Folded Corner 81">
              <a:extLst>
                <a:ext uri="{FF2B5EF4-FFF2-40B4-BE49-F238E27FC236}">
                  <a16:creationId xmlns:a16="http://schemas.microsoft.com/office/drawing/2014/main" id="{10694AF5-7AA7-7B45-60BC-B82E1D30E62B}"/>
                </a:ext>
              </a:extLst>
            </p:cNvPr>
            <p:cNvSpPr>
              <a:spLocks noChangeAspect="1"/>
            </p:cNvSpPr>
            <p:nvPr/>
          </p:nvSpPr>
          <p:spPr>
            <a:xfrm>
              <a:off x="4727479" y="893496"/>
              <a:ext cx="295801" cy="295800"/>
            </a:xfrm>
            <a:prstGeom prst="foldedCorner">
              <a:avLst/>
            </a:prstGeom>
            <a:solidFill>
              <a:schemeClr val="accent4">
                <a:lumMod val="60000"/>
                <a:lumOff val="40000"/>
              </a:schemeClr>
            </a:solidFill>
            <a:ln w="285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324000" rIns="0" bIns="0" rtlCol="0" anchor="b"/>
            <a:lstStyle/>
            <a:p>
              <a:pPr algn="ctr">
                <a:lnSpc>
                  <a:spcPts val="620"/>
                </a:lnSpc>
              </a:pPr>
              <a:r>
                <a:rPr lang="en-TW" sz="1200" b="1">
                  <a:latin typeface="Calibri" panose="020F0502020204030204" pitchFamily="34" charset="0"/>
                  <a:cs typeface="Calibri" panose="020F0502020204030204" pitchFamily="34" charset="0"/>
                </a:rPr>
                <a:t>–</a:t>
              </a:r>
              <a:br>
                <a:rPr lang="en-TW" sz="1200" b="1">
                  <a:latin typeface="Calibri" panose="020F0502020204030204" pitchFamily="34" charset="0"/>
                  <a:cs typeface="Calibri" panose="020F0502020204030204" pitchFamily="34" charset="0"/>
                </a:rPr>
              </a:br>
              <a:r>
                <a:rPr lang="en-TW" sz="1200" b="1">
                  <a:latin typeface="Calibri" panose="020F0502020204030204" pitchFamily="34" charset="0"/>
                  <a:cs typeface="Calibri" panose="020F0502020204030204" pitchFamily="34" charset="0"/>
                </a:rPr>
                <a:t>––</a:t>
              </a:r>
            </a:p>
            <a:p>
              <a:pPr algn="ctr">
                <a:lnSpc>
                  <a:spcPts val="620"/>
                </a:lnSpc>
              </a:pPr>
              <a:r>
                <a:rPr lang="en-TW" sz="1200" b="1">
                  <a:latin typeface="Calibri" panose="020F0502020204030204" pitchFamily="34" charset="0"/>
                  <a:cs typeface="Calibri" panose="020F0502020204030204" pitchFamily="34" charset="0"/>
                </a:rPr>
                <a:t>–</a:t>
              </a:r>
            </a:p>
          </p:txBody>
        </p:sp>
        <p:sp>
          <p:nvSpPr>
            <p:cNvPr id="83" name="TextBox 82">
              <a:extLst>
                <a:ext uri="{FF2B5EF4-FFF2-40B4-BE49-F238E27FC236}">
                  <a16:creationId xmlns:a16="http://schemas.microsoft.com/office/drawing/2014/main" id="{ECAE45E5-3F9E-C601-5B49-0FCA6862CF62}"/>
                </a:ext>
              </a:extLst>
            </p:cNvPr>
            <p:cNvSpPr txBox="1"/>
            <p:nvPr/>
          </p:nvSpPr>
          <p:spPr>
            <a:xfrm rot="5400000">
              <a:off x="4709826" y="2865136"/>
              <a:ext cx="402723" cy="350404"/>
            </a:xfrm>
            <a:prstGeom prst="rect">
              <a:avLst/>
            </a:prstGeom>
            <a:noFill/>
            <a:ln w="31750">
              <a:noFill/>
            </a:ln>
          </p:spPr>
          <p:txBody>
            <a:bodyPr wrap="square" rtlCol="0">
              <a:spAutoFit/>
            </a:bodyPr>
            <a:lstStyle/>
            <a:p>
              <a:pPr algn="ctr"/>
              <a:r>
                <a:rPr lang="en-TW" sz="2400">
                  <a:latin typeface="Calibri" panose="020F0502020204030204" pitchFamily="34" charset="0"/>
                  <a:cs typeface="Calibri" panose="020F0502020204030204" pitchFamily="34" charset="0"/>
                </a:rPr>
                <a:t>...</a:t>
              </a:r>
            </a:p>
          </p:txBody>
        </p:sp>
        <p:sp>
          <p:nvSpPr>
            <p:cNvPr id="84" name="TextBox 83">
              <a:extLst>
                <a:ext uri="{FF2B5EF4-FFF2-40B4-BE49-F238E27FC236}">
                  <a16:creationId xmlns:a16="http://schemas.microsoft.com/office/drawing/2014/main" id="{B00AD370-5A55-151A-119F-613621B38FAC}"/>
                </a:ext>
              </a:extLst>
            </p:cNvPr>
            <p:cNvSpPr txBox="1"/>
            <p:nvPr/>
          </p:nvSpPr>
          <p:spPr>
            <a:xfrm>
              <a:off x="3963106" y="3103628"/>
              <a:ext cx="3713165" cy="624690"/>
            </a:xfrm>
            <a:prstGeom prst="rect">
              <a:avLst/>
            </a:prstGeom>
            <a:noFill/>
            <a:ln w="28575">
              <a:noFill/>
            </a:ln>
          </p:spPr>
          <p:txBody>
            <a:bodyPr wrap="square" rtlCol="0">
              <a:spAutoFit/>
            </a:bodyPr>
            <a:lstStyle/>
            <a:p>
              <a:pPr algn="ctr"/>
              <a:r>
                <a:rPr lang="en-US" sz="2400">
                  <a:latin typeface="Calibri" panose="020F0502020204030204" pitchFamily="34" charset="0"/>
                  <a:cs typeface="Calibri" panose="020F0502020204030204" pitchFamily="34" charset="0"/>
                </a:rPr>
                <a:t>Over-approximation of all possible execution paths</a:t>
              </a:r>
              <a:endParaRPr lang="en-TW" sz="2400">
                <a:latin typeface="Calibri" panose="020F0502020204030204" pitchFamily="34" charset="0"/>
                <a:cs typeface="Calibri" panose="020F0502020204030204" pitchFamily="34" charset="0"/>
              </a:endParaRPr>
            </a:p>
          </p:txBody>
        </p:sp>
        <p:sp>
          <p:nvSpPr>
            <p:cNvPr id="85" name="Oval 84">
              <a:extLst>
                <a:ext uri="{FF2B5EF4-FFF2-40B4-BE49-F238E27FC236}">
                  <a16:creationId xmlns:a16="http://schemas.microsoft.com/office/drawing/2014/main" id="{F100213D-B588-524D-AF44-919BE5FA25FD}"/>
                </a:ext>
              </a:extLst>
            </p:cNvPr>
            <p:cNvSpPr>
              <a:spLocks noChangeAspect="1"/>
            </p:cNvSpPr>
            <p:nvPr/>
          </p:nvSpPr>
          <p:spPr>
            <a:xfrm>
              <a:off x="4761378" y="2340599"/>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86" name="Oval 85">
              <a:extLst>
                <a:ext uri="{FF2B5EF4-FFF2-40B4-BE49-F238E27FC236}">
                  <a16:creationId xmlns:a16="http://schemas.microsoft.com/office/drawing/2014/main" id="{07FB3CFA-F8EB-217F-C061-E0E67FEAB337}"/>
                </a:ext>
              </a:extLst>
            </p:cNvPr>
            <p:cNvSpPr>
              <a:spLocks noChangeAspect="1"/>
            </p:cNvSpPr>
            <p:nvPr/>
          </p:nvSpPr>
          <p:spPr>
            <a:xfrm>
              <a:off x="4761398" y="1798512"/>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87" name="Oval 86">
              <a:extLst>
                <a:ext uri="{FF2B5EF4-FFF2-40B4-BE49-F238E27FC236}">
                  <a16:creationId xmlns:a16="http://schemas.microsoft.com/office/drawing/2014/main" id="{686CBA05-2BB3-D04C-660D-123F805B3B1B}"/>
                </a:ext>
              </a:extLst>
            </p:cNvPr>
            <p:cNvSpPr>
              <a:spLocks noChangeAspect="1"/>
            </p:cNvSpPr>
            <p:nvPr/>
          </p:nvSpPr>
          <p:spPr>
            <a:xfrm>
              <a:off x="4760724" y="1251488"/>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88" name="Oval 87">
              <a:extLst>
                <a:ext uri="{FF2B5EF4-FFF2-40B4-BE49-F238E27FC236}">
                  <a16:creationId xmlns:a16="http://schemas.microsoft.com/office/drawing/2014/main" id="{9E04AD0D-CD2C-F77D-972C-30A5942C0831}"/>
                </a:ext>
              </a:extLst>
            </p:cNvPr>
            <p:cNvSpPr>
              <a:spLocks noChangeAspect="1"/>
            </p:cNvSpPr>
            <p:nvPr/>
          </p:nvSpPr>
          <p:spPr>
            <a:xfrm>
              <a:off x="4761868" y="1525000"/>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89" name="Oval 88">
              <a:extLst>
                <a:ext uri="{FF2B5EF4-FFF2-40B4-BE49-F238E27FC236}">
                  <a16:creationId xmlns:a16="http://schemas.microsoft.com/office/drawing/2014/main" id="{5246E9EA-A64E-15AA-2C3D-F1D95FFC4A09}"/>
                </a:ext>
              </a:extLst>
            </p:cNvPr>
            <p:cNvSpPr>
              <a:spLocks noChangeAspect="1"/>
            </p:cNvSpPr>
            <p:nvPr/>
          </p:nvSpPr>
          <p:spPr>
            <a:xfrm>
              <a:off x="4761713" y="2616243"/>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90" name="Oval 89">
              <a:extLst>
                <a:ext uri="{FF2B5EF4-FFF2-40B4-BE49-F238E27FC236}">
                  <a16:creationId xmlns:a16="http://schemas.microsoft.com/office/drawing/2014/main" id="{C5DBB6E8-7A95-ED36-D9B3-40A11F9F392D}"/>
                </a:ext>
              </a:extLst>
            </p:cNvPr>
            <p:cNvSpPr>
              <a:spLocks noChangeAspect="1"/>
            </p:cNvSpPr>
            <p:nvPr/>
          </p:nvSpPr>
          <p:spPr>
            <a:xfrm>
              <a:off x="4758085" y="2067247"/>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grpSp>
          <p:nvGrpSpPr>
            <p:cNvPr id="91" name="Group 90">
              <a:extLst>
                <a:ext uri="{FF2B5EF4-FFF2-40B4-BE49-F238E27FC236}">
                  <a16:creationId xmlns:a16="http://schemas.microsoft.com/office/drawing/2014/main" id="{809F51D5-A921-AB46-F0BE-E3CC8BCC4858}"/>
                </a:ext>
              </a:extLst>
            </p:cNvPr>
            <p:cNvGrpSpPr/>
            <p:nvPr/>
          </p:nvGrpSpPr>
          <p:grpSpPr>
            <a:xfrm>
              <a:off x="5115074" y="893496"/>
              <a:ext cx="358911" cy="2348203"/>
              <a:chOff x="5037569" y="905513"/>
              <a:chExt cx="358911" cy="2348203"/>
            </a:xfrm>
          </p:grpSpPr>
          <p:sp>
            <p:nvSpPr>
              <p:cNvPr id="124" name="Folded Corner 123">
                <a:extLst>
                  <a:ext uri="{FF2B5EF4-FFF2-40B4-BE49-F238E27FC236}">
                    <a16:creationId xmlns:a16="http://schemas.microsoft.com/office/drawing/2014/main" id="{17CC99DD-FA91-BB8B-4F2B-D6EB07B5279F}"/>
                  </a:ext>
                </a:extLst>
              </p:cNvPr>
              <p:cNvSpPr>
                <a:spLocks noChangeAspect="1"/>
              </p:cNvSpPr>
              <p:nvPr/>
            </p:nvSpPr>
            <p:spPr>
              <a:xfrm>
                <a:off x="5037569" y="905513"/>
                <a:ext cx="295801" cy="295800"/>
              </a:xfrm>
              <a:prstGeom prst="foldedCorner">
                <a:avLst/>
              </a:prstGeom>
              <a:solidFill>
                <a:schemeClr val="accent4">
                  <a:lumMod val="60000"/>
                  <a:lumOff val="40000"/>
                </a:schemeClr>
              </a:solidFill>
              <a:ln w="285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324000" rIns="0" bIns="0" rtlCol="0" anchor="b"/>
              <a:lstStyle/>
              <a:p>
                <a:pPr algn="ctr">
                  <a:lnSpc>
                    <a:spcPts val="620"/>
                  </a:lnSpc>
                </a:pPr>
                <a:r>
                  <a:rPr lang="en-TW" sz="1200" b="1">
                    <a:latin typeface="Calibri" panose="020F0502020204030204" pitchFamily="34" charset="0"/>
                    <a:cs typeface="Calibri" panose="020F0502020204030204" pitchFamily="34" charset="0"/>
                  </a:rPr>
                  <a:t>–</a:t>
                </a:r>
                <a:br>
                  <a:rPr lang="en-TW" sz="1200" b="1">
                    <a:latin typeface="Calibri" panose="020F0502020204030204" pitchFamily="34" charset="0"/>
                    <a:cs typeface="Calibri" panose="020F0502020204030204" pitchFamily="34" charset="0"/>
                  </a:rPr>
                </a:br>
                <a:r>
                  <a:rPr lang="en-TW" sz="1200" b="1">
                    <a:latin typeface="Calibri" panose="020F0502020204030204" pitchFamily="34" charset="0"/>
                    <a:cs typeface="Calibri" panose="020F0502020204030204" pitchFamily="34" charset="0"/>
                  </a:rPr>
                  <a:t>––</a:t>
                </a:r>
              </a:p>
              <a:p>
                <a:pPr algn="ctr">
                  <a:lnSpc>
                    <a:spcPts val="620"/>
                  </a:lnSpc>
                </a:pPr>
                <a:r>
                  <a:rPr lang="en-TW" sz="1200" b="1">
                    <a:latin typeface="Calibri" panose="020F0502020204030204" pitchFamily="34" charset="0"/>
                    <a:cs typeface="Calibri" panose="020F0502020204030204" pitchFamily="34" charset="0"/>
                  </a:rPr>
                  <a:t>–</a:t>
                </a:r>
              </a:p>
            </p:txBody>
          </p:sp>
          <p:sp>
            <p:nvSpPr>
              <p:cNvPr id="125" name="TextBox 124">
                <a:extLst>
                  <a:ext uri="{FF2B5EF4-FFF2-40B4-BE49-F238E27FC236}">
                    <a16:creationId xmlns:a16="http://schemas.microsoft.com/office/drawing/2014/main" id="{1E33C2CE-7C17-4D0B-AC96-7799969230F8}"/>
                  </a:ext>
                </a:extLst>
              </p:cNvPr>
              <p:cNvSpPr txBox="1"/>
              <p:nvPr/>
            </p:nvSpPr>
            <p:spPr>
              <a:xfrm rot="5400000">
                <a:off x="5019916" y="2877153"/>
                <a:ext cx="402723" cy="350404"/>
              </a:xfrm>
              <a:prstGeom prst="rect">
                <a:avLst/>
              </a:prstGeom>
              <a:noFill/>
              <a:ln w="31750">
                <a:noFill/>
              </a:ln>
            </p:spPr>
            <p:txBody>
              <a:bodyPr wrap="square" rtlCol="0">
                <a:spAutoFit/>
              </a:bodyPr>
              <a:lstStyle/>
              <a:p>
                <a:pPr algn="ctr"/>
                <a:r>
                  <a:rPr lang="en-TW" sz="2400">
                    <a:latin typeface="Calibri" panose="020F0502020204030204" pitchFamily="34" charset="0"/>
                    <a:cs typeface="Calibri" panose="020F0502020204030204" pitchFamily="34" charset="0"/>
                  </a:rPr>
                  <a:t>...</a:t>
                </a:r>
              </a:p>
            </p:txBody>
          </p:sp>
          <p:sp>
            <p:nvSpPr>
              <p:cNvPr id="126" name="Oval 125">
                <a:extLst>
                  <a:ext uri="{FF2B5EF4-FFF2-40B4-BE49-F238E27FC236}">
                    <a16:creationId xmlns:a16="http://schemas.microsoft.com/office/drawing/2014/main" id="{A640A674-25D2-45F9-ECD7-A3352A91867B}"/>
                  </a:ext>
                </a:extLst>
              </p:cNvPr>
              <p:cNvSpPr>
                <a:spLocks noChangeAspect="1"/>
              </p:cNvSpPr>
              <p:nvPr/>
            </p:nvSpPr>
            <p:spPr>
              <a:xfrm>
                <a:off x="5071468" y="2352616"/>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27" name="Oval 126">
                <a:extLst>
                  <a:ext uri="{FF2B5EF4-FFF2-40B4-BE49-F238E27FC236}">
                    <a16:creationId xmlns:a16="http://schemas.microsoft.com/office/drawing/2014/main" id="{581EAFE5-0D49-5D1B-6687-42ACB2720425}"/>
                  </a:ext>
                </a:extLst>
              </p:cNvPr>
              <p:cNvSpPr>
                <a:spLocks noChangeAspect="1"/>
              </p:cNvSpPr>
              <p:nvPr/>
            </p:nvSpPr>
            <p:spPr>
              <a:xfrm>
                <a:off x="5071488" y="1810529"/>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28" name="Oval 127">
                <a:extLst>
                  <a:ext uri="{FF2B5EF4-FFF2-40B4-BE49-F238E27FC236}">
                    <a16:creationId xmlns:a16="http://schemas.microsoft.com/office/drawing/2014/main" id="{B69B08FC-3DFB-C2D0-D92A-FCCD4C0A2F64}"/>
                  </a:ext>
                </a:extLst>
              </p:cNvPr>
              <p:cNvSpPr>
                <a:spLocks noChangeAspect="1"/>
              </p:cNvSpPr>
              <p:nvPr/>
            </p:nvSpPr>
            <p:spPr>
              <a:xfrm>
                <a:off x="5070814" y="1263505"/>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29" name="Oval 128">
                <a:extLst>
                  <a:ext uri="{FF2B5EF4-FFF2-40B4-BE49-F238E27FC236}">
                    <a16:creationId xmlns:a16="http://schemas.microsoft.com/office/drawing/2014/main" id="{535A5AA7-AE10-2299-0234-FFFA1F991B94}"/>
                  </a:ext>
                </a:extLst>
              </p:cNvPr>
              <p:cNvSpPr>
                <a:spLocks noChangeAspect="1"/>
              </p:cNvSpPr>
              <p:nvPr/>
            </p:nvSpPr>
            <p:spPr>
              <a:xfrm>
                <a:off x="5071958" y="1537017"/>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30" name="Oval 129">
                <a:extLst>
                  <a:ext uri="{FF2B5EF4-FFF2-40B4-BE49-F238E27FC236}">
                    <a16:creationId xmlns:a16="http://schemas.microsoft.com/office/drawing/2014/main" id="{BCBB0020-2165-1418-4251-FE14F630B5C9}"/>
                  </a:ext>
                </a:extLst>
              </p:cNvPr>
              <p:cNvSpPr>
                <a:spLocks noChangeAspect="1"/>
              </p:cNvSpPr>
              <p:nvPr/>
            </p:nvSpPr>
            <p:spPr>
              <a:xfrm>
                <a:off x="5068175" y="2079264"/>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grpSp>
        <p:grpSp>
          <p:nvGrpSpPr>
            <p:cNvPr id="92" name="Group 91">
              <a:extLst>
                <a:ext uri="{FF2B5EF4-FFF2-40B4-BE49-F238E27FC236}">
                  <a16:creationId xmlns:a16="http://schemas.microsoft.com/office/drawing/2014/main" id="{AEB13747-FAF8-29F6-643A-466B796C6A83}"/>
                </a:ext>
              </a:extLst>
            </p:cNvPr>
            <p:cNvGrpSpPr/>
            <p:nvPr/>
          </p:nvGrpSpPr>
          <p:grpSpPr>
            <a:xfrm>
              <a:off x="5506106" y="893145"/>
              <a:ext cx="358911" cy="2348203"/>
              <a:chOff x="5037569" y="905513"/>
              <a:chExt cx="358911" cy="2348203"/>
            </a:xfrm>
          </p:grpSpPr>
          <p:sp>
            <p:nvSpPr>
              <p:cNvPr id="118" name="Folded Corner 117">
                <a:extLst>
                  <a:ext uri="{FF2B5EF4-FFF2-40B4-BE49-F238E27FC236}">
                    <a16:creationId xmlns:a16="http://schemas.microsoft.com/office/drawing/2014/main" id="{CC67FB13-7540-BBC2-98CD-F38497A6DE19}"/>
                  </a:ext>
                </a:extLst>
              </p:cNvPr>
              <p:cNvSpPr>
                <a:spLocks noChangeAspect="1"/>
              </p:cNvSpPr>
              <p:nvPr/>
            </p:nvSpPr>
            <p:spPr>
              <a:xfrm>
                <a:off x="5037569" y="905513"/>
                <a:ext cx="295801" cy="295800"/>
              </a:xfrm>
              <a:prstGeom prst="foldedCorner">
                <a:avLst/>
              </a:prstGeom>
              <a:solidFill>
                <a:schemeClr val="accent4">
                  <a:lumMod val="60000"/>
                  <a:lumOff val="40000"/>
                </a:schemeClr>
              </a:solidFill>
              <a:ln w="285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324000" rIns="0" bIns="0" rtlCol="0" anchor="b"/>
              <a:lstStyle/>
              <a:p>
                <a:pPr algn="ctr">
                  <a:lnSpc>
                    <a:spcPts val="620"/>
                  </a:lnSpc>
                </a:pPr>
                <a:r>
                  <a:rPr lang="en-TW" sz="1200" b="1">
                    <a:latin typeface="Calibri" panose="020F0502020204030204" pitchFamily="34" charset="0"/>
                    <a:cs typeface="Calibri" panose="020F0502020204030204" pitchFamily="34" charset="0"/>
                  </a:rPr>
                  <a:t>–</a:t>
                </a:r>
                <a:br>
                  <a:rPr lang="en-TW" sz="1200" b="1">
                    <a:latin typeface="Calibri" panose="020F0502020204030204" pitchFamily="34" charset="0"/>
                    <a:cs typeface="Calibri" panose="020F0502020204030204" pitchFamily="34" charset="0"/>
                  </a:rPr>
                </a:br>
                <a:r>
                  <a:rPr lang="en-TW" sz="1200" b="1">
                    <a:latin typeface="Calibri" panose="020F0502020204030204" pitchFamily="34" charset="0"/>
                    <a:cs typeface="Calibri" panose="020F0502020204030204" pitchFamily="34" charset="0"/>
                  </a:rPr>
                  <a:t>––</a:t>
                </a:r>
              </a:p>
              <a:p>
                <a:pPr algn="ctr">
                  <a:lnSpc>
                    <a:spcPts val="620"/>
                  </a:lnSpc>
                </a:pPr>
                <a:r>
                  <a:rPr lang="en-TW" sz="1200" b="1">
                    <a:latin typeface="Calibri" panose="020F0502020204030204" pitchFamily="34" charset="0"/>
                    <a:cs typeface="Calibri" panose="020F0502020204030204" pitchFamily="34" charset="0"/>
                  </a:rPr>
                  <a:t>–</a:t>
                </a:r>
              </a:p>
            </p:txBody>
          </p:sp>
          <p:sp>
            <p:nvSpPr>
              <p:cNvPr id="119" name="TextBox 118">
                <a:extLst>
                  <a:ext uri="{FF2B5EF4-FFF2-40B4-BE49-F238E27FC236}">
                    <a16:creationId xmlns:a16="http://schemas.microsoft.com/office/drawing/2014/main" id="{5FDEAA75-3CD7-AE34-27E7-E463461EB56F}"/>
                  </a:ext>
                </a:extLst>
              </p:cNvPr>
              <p:cNvSpPr txBox="1"/>
              <p:nvPr/>
            </p:nvSpPr>
            <p:spPr>
              <a:xfrm rot="5400000">
                <a:off x="5019916" y="2877153"/>
                <a:ext cx="402723" cy="350404"/>
              </a:xfrm>
              <a:prstGeom prst="rect">
                <a:avLst/>
              </a:prstGeom>
              <a:noFill/>
              <a:ln w="31750">
                <a:noFill/>
              </a:ln>
            </p:spPr>
            <p:txBody>
              <a:bodyPr wrap="square" rtlCol="0">
                <a:spAutoFit/>
              </a:bodyPr>
              <a:lstStyle/>
              <a:p>
                <a:pPr algn="ctr"/>
                <a:r>
                  <a:rPr lang="en-TW" sz="2400">
                    <a:latin typeface="Calibri" panose="020F0502020204030204" pitchFamily="34" charset="0"/>
                    <a:cs typeface="Calibri" panose="020F0502020204030204" pitchFamily="34" charset="0"/>
                  </a:rPr>
                  <a:t>...</a:t>
                </a:r>
              </a:p>
            </p:txBody>
          </p:sp>
          <p:sp>
            <p:nvSpPr>
              <p:cNvPr id="120" name="Oval 119">
                <a:extLst>
                  <a:ext uri="{FF2B5EF4-FFF2-40B4-BE49-F238E27FC236}">
                    <a16:creationId xmlns:a16="http://schemas.microsoft.com/office/drawing/2014/main" id="{0336B613-A08B-6C02-3CC2-ACDB4F10EE60}"/>
                  </a:ext>
                </a:extLst>
              </p:cNvPr>
              <p:cNvSpPr>
                <a:spLocks noChangeAspect="1"/>
              </p:cNvSpPr>
              <p:nvPr/>
            </p:nvSpPr>
            <p:spPr>
              <a:xfrm>
                <a:off x="5070814" y="1263505"/>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5C7C7D12-9A2C-4C88-F74D-8E0EF6261616}"/>
                  </a:ext>
                </a:extLst>
              </p:cNvPr>
              <p:cNvSpPr>
                <a:spLocks noChangeAspect="1"/>
              </p:cNvSpPr>
              <p:nvPr/>
            </p:nvSpPr>
            <p:spPr>
              <a:xfrm>
                <a:off x="5071958" y="1537017"/>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22" name="Oval 121">
                <a:extLst>
                  <a:ext uri="{FF2B5EF4-FFF2-40B4-BE49-F238E27FC236}">
                    <a16:creationId xmlns:a16="http://schemas.microsoft.com/office/drawing/2014/main" id="{4F8B9D97-FCB3-5E90-B766-F738CBEF1D8E}"/>
                  </a:ext>
                </a:extLst>
              </p:cNvPr>
              <p:cNvSpPr>
                <a:spLocks noChangeAspect="1"/>
              </p:cNvSpPr>
              <p:nvPr/>
            </p:nvSpPr>
            <p:spPr>
              <a:xfrm>
                <a:off x="5071803" y="2628260"/>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23" name="Oval 122">
                <a:extLst>
                  <a:ext uri="{FF2B5EF4-FFF2-40B4-BE49-F238E27FC236}">
                    <a16:creationId xmlns:a16="http://schemas.microsoft.com/office/drawing/2014/main" id="{26775A8A-5785-FFE3-53DC-4CB78283E858}"/>
                  </a:ext>
                </a:extLst>
              </p:cNvPr>
              <p:cNvSpPr>
                <a:spLocks noChangeAspect="1"/>
              </p:cNvSpPr>
              <p:nvPr/>
            </p:nvSpPr>
            <p:spPr>
              <a:xfrm>
                <a:off x="5068175" y="2079264"/>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grpSp>
        <p:grpSp>
          <p:nvGrpSpPr>
            <p:cNvPr id="93" name="Group 92">
              <a:extLst>
                <a:ext uri="{FF2B5EF4-FFF2-40B4-BE49-F238E27FC236}">
                  <a16:creationId xmlns:a16="http://schemas.microsoft.com/office/drawing/2014/main" id="{A65EED22-B8CF-A132-5A26-C94A88D906DC}"/>
                </a:ext>
              </a:extLst>
            </p:cNvPr>
            <p:cNvGrpSpPr/>
            <p:nvPr/>
          </p:nvGrpSpPr>
          <p:grpSpPr>
            <a:xfrm>
              <a:off x="6135793" y="888019"/>
              <a:ext cx="358911" cy="2348203"/>
              <a:chOff x="5037569" y="905513"/>
              <a:chExt cx="358911" cy="2348203"/>
            </a:xfrm>
          </p:grpSpPr>
          <p:sp>
            <p:nvSpPr>
              <p:cNvPr id="111" name="Folded Corner 110">
                <a:extLst>
                  <a:ext uri="{FF2B5EF4-FFF2-40B4-BE49-F238E27FC236}">
                    <a16:creationId xmlns:a16="http://schemas.microsoft.com/office/drawing/2014/main" id="{34A42B2B-3086-1164-AEF6-0E163D3B2D16}"/>
                  </a:ext>
                </a:extLst>
              </p:cNvPr>
              <p:cNvSpPr>
                <a:spLocks noChangeAspect="1"/>
              </p:cNvSpPr>
              <p:nvPr/>
            </p:nvSpPr>
            <p:spPr>
              <a:xfrm>
                <a:off x="5037569" y="905513"/>
                <a:ext cx="295801" cy="295800"/>
              </a:xfrm>
              <a:prstGeom prst="foldedCorner">
                <a:avLst/>
              </a:prstGeom>
              <a:solidFill>
                <a:schemeClr val="accent4">
                  <a:lumMod val="60000"/>
                  <a:lumOff val="40000"/>
                </a:schemeClr>
              </a:solidFill>
              <a:ln w="285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324000" rIns="0" bIns="0" rtlCol="0" anchor="b"/>
              <a:lstStyle/>
              <a:p>
                <a:pPr algn="ctr">
                  <a:lnSpc>
                    <a:spcPts val="620"/>
                  </a:lnSpc>
                </a:pPr>
                <a:r>
                  <a:rPr lang="en-TW" sz="1200" b="1">
                    <a:latin typeface="Calibri" panose="020F0502020204030204" pitchFamily="34" charset="0"/>
                    <a:cs typeface="Calibri" panose="020F0502020204030204" pitchFamily="34" charset="0"/>
                  </a:rPr>
                  <a:t>–</a:t>
                </a:r>
                <a:br>
                  <a:rPr lang="en-TW" sz="1200" b="1">
                    <a:latin typeface="Calibri" panose="020F0502020204030204" pitchFamily="34" charset="0"/>
                    <a:cs typeface="Calibri" panose="020F0502020204030204" pitchFamily="34" charset="0"/>
                  </a:rPr>
                </a:br>
                <a:r>
                  <a:rPr lang="en-TW" sz="1200" b="1">
                    <a:latin typeface="Calibri" panose="020F0502020204030204" pitchFamily="34" charset="0"/>
                    <a:cs typeface="Calibri" panose="020F0502020204030204" pitchFamily="34" charset="0"/>
                  </a:rPr>
                  <a:t>––</a:t>
                </a:r>
              </a:p>
              <a:p>
                <a:pPr algn="ctr">
                  <a:lnSpc>
                    <a:spcPts val="620"/>
                  </a:lnSpc>
                </a:pPr>
                <a:r>
                  <a:rPr lang="en-TW" sz="1200" b="1">
                    <a:latin typeface="Calibri" panose="020F0502020204030204" pitchFamily="34" charset="0"/>
                    <a:cs typeface="Calibri" panose="020F0502020204030204" pitchFamily="34" charset="0"/>
                  </a:rPr>
                  <a:t>–</a:t>
                </a:r>
              </a:p>
            </p:txBody>
          </p:sp>
          <p:sp>
            <p:nvSpPr>
              <p:cNvPr id="112" name="TextBox 111">
                <a:extLst>
                  <a:ext uri="{FF2B5EF4-FFF2-40B4-BE49-F238E27FC236}">
                    <a16:creationId xmlns:a16="http://schemas.microsoft.com/office/drawing/2014/main" id="{87DA5B11-747C-AB7F-9182-51806940950C}"/>
                  </a:ext>
                </a:extLst>
              </p:cNvPr>
              <p:cNvSpPr txBox="1"/>
              <p:nvPr/>
            </p:nvSpPr>
            <p:spPr>
              <a:xfrm rot="5400000">
                <a:off x="5019916" y="2877153"/>
                <a:ext cx="402723" cy="350404"/>
              </a:xfrm>
              <a:prstGeom prst="rect">
                <a:avLst/>
              </a:prstGeom>
              <a:noFill/>
              <a:ln w="31750">
                <a:noFill/>
              </a:ln>
            </p:spPr>
            <p:txBody>
              <a:bodyPr wrap="square" rtlCol="0">
                <a:spAutoFit/>
              </a:bodyPr>
              <a:lstStyle/>
              <a:p>
                <a:pPr algn="ctr"/>
                <a:r>
                  <a:rPr lang="en-TW" sz="2400">
                    <a:latin typeface="Calibri" panose="020F0502020204030204" pitchFamily="34" charset="0"/>
                    <a:cs typeface="Calibri" panose="020F0502020204030204" pitchFamily="34" charset="0"/>
                  </a:rPr>
                  <a:t>...</a:t>
                </a:r>
              </a:p>
            </p:txBody>
          </p:sp>
          <p:sp>
            <p:nvSpPr>
              <p:cNvPr id="113" name="Oval 112">
                <a:extLst>
                  <a:ext uri="{FF2B5EF4-FFF2-40B4-BE49-F238E27FC236}">
                    <a16:creationId xmlns:a16="http://schemas.microsoft.com/office/drawing/2014/main" id="{2FCCBB9B-51D0-4200-B323-26C74CA46689}"/>
                  </a:ext>
                </a:extLst>
              </p:cNvPr>
              <p:cNvSpPr>
                <a:spLocks noChangeAspect="1"/>
              </p:cNvSpPr>
              <p:nvPr/>
            </p:nvSpPr>
            <p:spPr>
              <a:xfrm>
                <a:off x="5071468" y="2352616"/>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14" name="Oval 113">
                <a:extLst>
                  <a:ext uri="{FF2B5EF4-FFF2-40B4-BE49-F238E27FC236}">
                    <a16:creationId xmlns:a16="http://schemas.microsoft.com/office/drawing/2014/main" id="{9A61E8E1-3F6E-A090-F4EB-91F19592C2F5}"/>
                  </a:ext>
                </a:extLst>
              </p:cNvPr>
              <p:cNvSpPr>
                <a:spLocks noChangeAspect="1"/>
              </p:cNvSpPr>
              <p:nvPr/>
            </p:nvSpPr>
            <p:spPr>
              <a:xfrm>
                <a:off x="5071488" y="1810529"/>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15" name="Oval 114">
                <a:extLst>
                  <a:ext uri="{FF2B5EF4-FFF2-40B4-BE49-F238E27FC236}">
                    <a16:creationId xmlns:a16="http://schemas.microsoft.com/office/drawing/2014/main" id="{F0078CE1-0DBD-D2A8-4BB6-5D2DDA506581}"/>
                  </a:ext>
                </a:extLst>
              </p:cNvPr>
              <p:cNvSpPr>
                <a:spLocks noChangeAspect="1"/>
              </p:cNvSpPr>
              <p:nvPr/>
            </p:nvSpPr>
            <p:spPr>
              <a:xfrm>
                <a:off x="5070814" y="1263505"/>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16" name="Oval 115">
                <a:extLst>
                  <a:ext uri="{FF2B5EF4-FFF2-40B4-BE49-F238E27FC236}">
                    <a16:creationId xmlns:a16="http://schemas.microsoft.com/office/drawing/2014/main" id="{F1047A33-CCBE-5C1F-E760-15240D804857}"/>
                  </a:ext>
                </a:extLst>
              </p:cNvPr>
              <p:cNvSpPr>
                <a:spLocks noChangeAspect="1"/>
              </p:cNvSpPr>
              <p:nvPr/>
            </p:nvSpPr>
            <p:spPr>
              <a:xfrm>
                <a:off x="5071958" y="1537017"/>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17" name="Oval 116">
                <a:extLst>
                  <a:ext uri="{FF2B5EF4-FFF2-40B4-BE49-F238E27FC236}">
                    <a16:creationId xmlns:a16="http://schemas.microsoft.com/office/drawing/2014/main" id="{B612BF8C-60CC-DBCF-6B93-4F9951E53FC4}"/>
                  </a:ext>
                </a:extLst>
              </p:cNvPr>
              <p:cNvSpPr>
                <a:spLocks noChangeAspect="1"/>
              </p:cNvSpPr>
              <p:nvPr/>
            </p:nvSpPr>
            <p:spPr>
              <a:xfrm>
                <a:off x="5071803" y="2628260"/>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grpSp>
        <p:grpSp>
          <p:nvGrpSpPr>
            <p:cNvPr id="94" name="Group 93">
              <a:extLst>
                <a:ext uri="{FF2B5EF4-FFF2-40B4-BE49-F238E27FC236}">
                  <a16:creationId xmlns:a16="http://schemas.microsoft.com/office/drawing/2014/main" id="{8B148584-4176-46DD-BC22-D58E049F126A}"/>
                </a:ext>
              </a:extLst>
            </p:cNvPr>
            <p:cNvGrpSpPr/>
            <p:nvPr/>
          </p:nvGrpSpPr>
          <p:grpSpPr>
            <a:xfrm>
              <a:off x="6532799" y="888370"/>
              <a:ext cx="358911" cy="2348203"/>
              <a:chOff x="5037569" y="905513"/>
              <a:chExt cx="358911" cy="2348203"/>
            </a:xfrm>
          </p:grpSpPr>
          <p:sp>
            <p:nvSpPr>
              <p:cNvPr id="105" name="Folded Corner 104">
                <a:extLst>
                  <a:ext uri="{FF2B5EF4-FFF2-40B4-BE49-F238E27FC236}">
                    <a16:creationId xmlns:a16="http://schemas.microsoft.com/office/drawing/2014/main" id="{BBF3CD76-6117-97C6-7531-6ECFA647132A}"/>
                  </a:ext>
                </a:extLst>
              </p:cNvPr>
              <p:cNvSpPr>
                <a:spLocks noChangeAspect="1"/>
              </p:cNvSpPr>
              <p:nvPr/>
            </p:nvSpPr>
            <p:spPr>
              <a:xfrm>
                <a:off x="5037569" y="905513"/>
                <a:ext cx="295801" cy="295800"/>
              </a:xfrm>
              <a:prstGeom prst="foldedCorner">
                <a:avLst/>
              </a:prstGeom>
              <a:solidFill>
                <a:schemeClr val="accent4">
                  <a:lumMod val="60000"/>
                  <a:lumOff val="40000"/>
                </a:schemeClr>
              </a:solidFill>
              <a:ln w="285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324000" rIns="0" bIns="0" rtlCol="0" anchor="b"/>
              <a:lstStyle/>
              <a:p>
                <a:pPr algn="ctr">
                  <a:lnSpc>
                    <a:spcPts val="620"/>
                  </a:lnSpc>
                </a:pPr>
                <a:r>
                  <a:rPr lang="en-TW" sz="1200" b="1">
                    <a:latin typeface="Calibri" panose="020F0502020204030204" pitchFamily="34" charset="0"/>
                    <a:cs typeface="Calibri" panose="020F0502020204030204" pitchFamily="34" charset="0"/>
                  </a:rPr>
                  <a:t>–</a:t>
                </a:r>
                <a:br>
                  <a:rPr lang="en-TW" sz="1200" b="1">
                    <a:latin typeface="Calibri" panose="020F0502020204030204" pitchFamily="34" charset="0"/>
                    <a:cs typeface="Calibri" panose="020F0502020204030204" pitchFamily="34" charset="0"/>
                  </a:rPr>
                </a:br>
                <a:r>
                  <a:rPr lang="en-TW" sz="1200" b="1">
                    <a:latin typeface="Calibri" panose="020F0502020204030204" pitchFamily="34" charset="0"/>
                    <a:cs typeface="Calibri" panose="020F0502020204030204" pitchFamily="34" charset="0"/>
                  </a:rPr>
                  <a:t>––</a:t>
                </a:r>
              </a:p>
              <a:p>
                <a:pPr algn="ctr">
                  <a:lnSpc>
                    <a:spcPts val="620"/>
                  </a:lnSpc>
                </a:pPr>
                <a:r>
                  <a:rPr lang="en-TW" sz="1200" b="1">
                    <a:latin typeface="Calibri" panose="020F0502020204030204" pitchFamily="34" charset="0"/>
                    <a:cs typeface="Calibri" panose="020F0502020204030204" pitchFamily="34" charset="0"/>
                  </a:rPr>
                  <a:t>–</a:t>
                </a:r>
              </a:p>
            </p:txBody>
          </p:sp>
          <p:sp>
            <p:nvSpPr>
              <p:cNvPr id="106" name="TextBox 105">
                <a:extLst>
                  <a:ext uri="{FF2B5EF4-FFF2-40B4-BE49-F238E27FC236}">
                    <a16:creationId xmlns:a16="http://schemas.microsoft.com/office/drawing/2014/main" id="{223FEC61-97CF-38DA-8C52-9924AA314FCE}"/>
                  </a:ext>
                </a:extLst>
              </p:cNvPr>
              <p:cNvSpPr txBox="1"/>
              <p:nvPr/>
            </p:nvSpPr>
            <p:spPr>
              <a:xfrm rot="5400000">
                <a:off x="5019916" y="2877153"/>
                <a:ext cx="402723" cy="350404"/>
              </a:xfrm>
              <a:prstGeom prst="rect">
                <a:avLst/>
              </a:prstGeom>
              <a:noFill/>
              <a:ln w="31750">
                <a:noFill/>
              </a:ln>
            </p:spPr>
            <p:txBody>
              <a:bodyPr wrap="square" rtlCol="0">
                <a:spAutoFit/>
              </a:bodyPr>
              <a:lstStyle/>
              <a:p>
                <a:pPr algn="ctr"/>
                <a:r>
                  <a:rPr lang="en-TW" sz="2400">
                    <a:latin typeface="Calibri" panose="020F0502020204030204" pitchFamily="34" charset="0"/>
                    <a:cs typeface="Calibri" panose="020F0502020204030204" pitchFamily="34" charset="0"/>
                  </a:rPr>
                  <a:t>...</a:t>
                </a:r>
              </a:p>
            </p:txBody>
          </p:sp>
          <p:sp>
            <p:nvSpPr>
              <p:cNvPr id="107" name="Oval 106">
                <a:extLst>
                  <a:ext uri="{FF2B5EF4-FFF2-40B4-BE49-F238E27FC236}">
                    <a16:creationId xmlns:a16="http://schemas.microsoft.com/office/drawing/2014/main" id="{CE09182C-68C1-3884-28F6-1ED718105275}"/>
                  </a:ext>
                </a:extLst>
              </p:cNvPr>
              <p:cNvSpPr>
                <a:spLocks noChangeAspect="1"/>
              </p:cNvSpPr>
              <p:nvPr/>
            </p:nvSpPr>
            <p:spPr>
              <a:xfrm>
                <a:off x="5071488" y="1810529"/>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08" name="Oval 107">
                <a:extLst>
                  <a:ext uri="{FF2B5EF4-FFF2-40B4-BE49-F238E27FC236}">
                    <a16:creationId xmlns:a16="http://schemas.microsoft.com/office/drawing/2014/main" id="{B538E43B-4567-E982-3BE5-8CD78C0BC696}"/>
                  </a:ext>
                </a:extLst>
              </p:cNvPr>
              <p:cNvSpPr>
                <a:spLocks noChangeAspect="1"/>
              </p:cNvSpPr>
              <p:nvPr/>
            </p:nvSpPr>
            <p:spPr>
              <a:xfrm>
                <a:off x="5070814" y="1263505"/>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09" name="Oval 108">
                <a:extLst>
                  <a:ext uri="{FF2B5EF4-FFF2-40B4-BE49-F238E27FC236}">
                    <a16:creationId xmlns:a16="http://schemas.microsoft.com/office/drawing/2014/main" id="{B1966DFE-58EB-2539-59DF-50E2B61F6F52}"/>
                  </a:ext>
                </a:extLst>
              </p:cNvPr>
              <p:cNvSpPr>
                <a:spLocks noChangeAspect="1"/>
              </p:cNvSpPr>
              <p:nvPr/>
            </p:nvSpPr>
            <p:spPr>
              <a:xfrm>
                <a:off x="5071803" y="2628260"/>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sp>
            <p:nvSpPr>
              <p:cNvPr id="110" name="Oval 109">
                <a:extLst>
                  <a:ext uri="{FF2B5EF4-FFF2-40B4-BE49-F238E27FC236}">
                    <a16:creationId xmlns:a16="http://schemas.microsoft.com/office/drawing/2014/main" id="{0F518B05-B8DA-FFE9-40F1-6EFADFE2448E}"/>
                  </a:ext>
                </a:extLst>
              </p:cNvPr>
              <p:cNvSpPr>
                <a:spLocks noChangeAspect="1"/>
              </p:cNvSpPr>
              <p:nvPr/>
            </p:nvSpPr>
            <p:spPr>
              <a:xfrm>
                <a:off x="5068175" y="2079264"/>
                <a:ext cx="182774" cy="182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sz="2800">
                  <a:latin typeface="Consolas" panose="020B0609020204030204" pitchFamily="49" charset="0"/>
                  <a:cs typeface="Consolas" panose="020B0609020204030204" pitchFamily="49" charset="0"/>
                </a:endParaRPr>
              </a:p>
            </p:txBody>
          </p:sp>
        </p:grpSp>
        <p:sp>
          <p:nvSpPr>
            <p:cNvPr id="95" name="TextBox 94">
              <a:extLst>
                <a:ext uri="{FF2B5EF4-FFF2-40B4-BE49-F238E27FC236}">
                  <a16:creationId xmlns:a16="http://schemas.microsoft.com/office/drawing/2014/main" id="{1A4B134F-768E-C359-7471-9F6A27EF21FF}"/>
                </a:ext>
              </a:extLst>
            </p:cNvPr>
            <p:cNvSpPr txBox="1"/>
            <p:nvPr/>
          </p:nvSpPr>
          <p:spPr>
            <a:xfrm>
              <a:off x="5775351" y="820250"/>
              <a:ext cx="402723" cy="350404"/>
            </a:xfrm>
            <a:prstGeom prst="rect">
              <a:avLst/>
            </a:prstGeom>
            <a:noFill/>
            <a:ln w="28575">
              <a:noFill/>
            </a:ln>
          </p:spPr>
          <p:txBody>
            <a:bodyPr wrap="square" rtlCol="0">
              <a:spAutoFit/>
            </a:bodyPr>
            <a:lstStyle/>
            <a:p>
              <a:pPr algn="ctr"/>
              <a:r>
                <a:rPr lang="en-TW" sz="2400">
                  <a:latin typeface="Calibri" panose="020F0502020204030204" pitchFamily="34" charset="0"/>
                  <a:cs typeface="Calibri" panose="020F0502020204030204" pitchFamily="34" charset="0"/>
                </a:rPr>
                <a:t>...</a:t>
              </a:r>
            </a:p>
          </p:txBody>
        </p:sp>
        <p:cxnSp>
          <p:nvCxnSpPr>
            <p:cNvPr id="96" name="Curved Connector 95">
              <a:extLst>
                <a:ext uri="{FF2B5EF4-FFF2-40B4-BE49-F238E27FC236}">
                  <a16:creationId xmlns:a16="http://schemas.microsoft.com/office/drawing/2014/main" id="{D11C5692-E728-B213-D3C0-C37D0D38203A}"/>
                </a:ext>
              </a:extLst>
            </p:cNvPr>
            <p:cNvCxnSpPr>
              <a:cxnSpLocks/>
              <a:stCxn id="87" idx="4"/>
              <a:endCxn id="88" idx="0"/>
            </p:cNvCxnSpPr>
            <p:nvPr/>
          </p:nvCxnSpPr>
          <p:spPr>
            <a:xfrm rot="16200000" flipH="1">
              <a:off x="4807314" y="1479059"/>
              <a:ext cx="90737" cy="1144"/>
            </a:xfrm>
            <a:prstGeom prst="curvedConnector3">
              <a:avLst>
                <a:gd name="adj1" fmla="val 50000"/>
              </a:avLst>
            </a:prstGeom>
            <a:ln w="28575">
              <a:solidFill>
                <a:schemeClr val="tx1"/>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97" name="Curved Connector 96">
              <a:extLst>
                <a:ext uri="{FF2B5EF4-FFF2-40B4-BE49-F238E27FC236}">
                  <a16:creationId xmlns:a16="http://schemas.microsoft.com/office/drawing/2014/main" id="{CF119297-4CA9-5357-E31B-18C81DEA867D}"/>
                </a:ext>
              </a:extLst>
            </p:cNvPr>
            <p:cNvCxnSpPr>
              <a:cxnSpLocks/>
              <a:stCxn id="86" idx="6"/>
              <a:endCxn id="85" idx="6"/>
            </p:cNvCxnSpPr>
            <p:nvPr/>
          </p:nvCxnSpPr>
          <p:spPr>
            <a:xfrm flipH="1">
              <a:off x="4944152" y="1889900"/>
              <a:ext cx="20" cy="542087"/>
            </a:xfrm>
            <a:prstGeom prst="curvedConnector3">
              <a:avLst>
                <a:gd name="adj1" fmla="val -422750000"/>
              </a:avLst>
            </a:prstGeom>
            <a:ln w="28575">
              <a:solidFill>
                <a:schemeClr val="tx1"/>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98" name="Curved Connector 97">
              <a:extLst>
                <a:ext uri="{FF2B5EF4-FFF2-40B4-BE49-F238E27FC236}">
                  <a16:creationId xmlns:a16="http://schemas.microsoft.com/office/drawing/2014/main" id="{718483ED-BE8E-9EF0-D637-2F8B38F82095}"/>
                </a:ext>
              </a:extLst>
            </p:cNvPr>
            <p:cNvCxnSpPr>
              <a:cxnSpLocks/>
              <a:stCxn id="90" idx="2"/>
              <a:endCxn id="89" idx="2"/>
            </p:cNvCxnSpPr>
            <p:nvPr/>
          </p:nvCxnSpPr>
          <p:spPr>
            <a:xfrm rot="10800000" flipH="1" flipV="1">
              <a:off x="4758085" y="2158635"/>
              <a:ext cx="3628" cy="548996"/>
            </a:xfrm>
            <a:prstGeom prst="curvedConnector3">
              <a:avLst>
                <a:gd name="adj1" fmla="val -2157856"/>
              </a:avLst>
            </a:prstGeom>
            <a:ln w="28575">
              <a:solidFill>
                <a:schemeClr val="tx1"/>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9916E126-49CF-2EC3-516A-BF74BE5553ED}"/>
                </a:ext>
              </a:extLst>
            </p:cNvPr>
            <p:cNvCxnSpPr>
              <a:cxnSpLocks/>
              <a:stCxn id="121" idx="4"/>
              <a:endCxn id="123" idx="0"/>
            </p:cNvCxnSpPr>
            <p:nvPr/>
          </p:nvCxnSpPr>
          <p:spPr>
            <a:xfrm rot="5400000">
              <a:off x="5450255" y="1885269"/>
              <a:ext cx="359472" cy="3783"/>
            </a:xfrm>
            <a:prstGeom prst="curvedConnector3">
              <a:avLst>
                <a:gd name="adj1" fmla="val 50000"/>
              </a:avLst>
            </a:prstGeom>
            <a:ln w="28575">
              <a:solidFill>
                <a:schemeClr val="tx1"/>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2A93C7CA-BA89-E25C-CC6A-6390844878C4}"/>
                </a:ext>
              </a:extLst>
            </p:cNvPr>
            <p:cNvCxnSpPr>
              <a:cxnSpLocks/>
              <a:stCxn id="129" idx="6"/>
              <a:endCxn id="126" idx="6"/>
            </p:cNvCxnSpPr>
            <p:nvPr/>
          </p:nvCxnSpPr>
          <p:spPr>
            <a:xfrm flipH="1">
              <a:off x="5331747" y="1616388"/>
              <a:ext cx="490" cy="815599"/>
            </a:xfrm>
            <a:prstGeom prst="curvedConnector3">
              <a:avLst>
                <a:gd name="adj1" fmla="val -22367755"/>
              </a:avLst>
            </a:prstGeom>
            <a:ln w="28575">
              <a:solidFill>
                <a:schemeClr val="tx1"/>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BA8E65DC-E2C0-A3F5-5CB5-3327E524DD82}"/>
                </a:ext>
              </a:extLst>
            </p:cNvPr>
            <p:cNvCxnSpPr>
              <a:cxnSpLocks/>
              <a:stCxn id="116" idx="6"/>
              <a:endCxn id="113" idx="6"/>
            </p:cNvCxnSpPr>
            <p:nvPr/>
          </p:nvCxnSpPr>
          <p:spPr>
            <a:xfrm flipH="1">
              <a:off x="6352466" y="1610911"/>
              <a:ext cx="490" cy="815599"/>
            </a:xfrm>
            <a:prstGeom prst="curvedConnector3">
              <a:avLst>
                <a:gd name="adj1" fmla="val -21089592"/>
              </a:avLst>
            </a:prstGeom>
            <a:ln w="28575">
              <a:solidFill>
                <a:schemeClr val="tx1"/>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02" name="Curved Connector 101">
              <a:extLst>
                <a:ext uri="{FF2B5EF4-FFF2-40B4-BE49-F238E27FC236}">
                  <a16:creationId xmlns:a16="http://schemas.microsoft.com/office/drawing/2014/main" id="{C6619036-B244-3CBC-DC1C-3375F32A675D}"/>
                </a:ext>
              </a:extLst>
            </p:cNvPr>
            <p:cNvCxnSpPr>
              <a:cxnSpLocks/>
              <a:stCxn id="114" idx="4"/>
              <a:endCxn id="113" idx="0"/>
            </p:cNvCxnSpPr>
            <p:nvPr/>
          </p:nvCxnSpPr>
          <p:spPr>
            <a:xfrm rot="5400000">
              <a:off x="6081433" y="2155456"/>
              <a:ext cx="359312" cy="20"/>
            </a:xfrm>
            <a:prstGeom prst="curvedConnector3">
              <a:avLst>
                <a:gd name="adj1" fmla="val 50000"/>
              </a:avLst>
            </a:prstGeom>
            <a:ln w="28575">
              <a:solidFill>
                <a:schemeClr val="tx1"/>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34C9600F-DADE-A8E3-1FE1-CE102F189C7E}"/>
                </a:ext>
              </a:extLst>
            </p:cNvPr>
            <p:cNvCxnSpPr>
              <a:cxnSpLocks/>
              <a:stCxn id="108" idx="4"/>
              <a:endCxn id="107" idx="0"/>
            </p:cNvCxnSpPr>
            <p:nvPr/>
          </p:nvCxnSpPr>
          <p:spPr>
            <a:xfrm rot="16200000" flipH="1">
              <a:off x="6475644" y="1610924"/>
              <a:ext cx="364249" cy="674"/>
            </a:xfrm>
            <a:prstGeom prst="curvedConnector3">
              <a:avLst>
                <a:gd name="adj1" fmla="val 50000"/>
              </a:avLst>
            </a:prstGeom>
            <a:ln w="28575">
              <a:solidFill>
                <a:schemeClr val="tx1"/>
              </a:solidFill>
              <a:headEnd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04" name="Curved Connector 103">
              <a:extLst>
                <a:ext uri="{FF2B5EF4-FFF2-40B4-BE49-F238E27FC236}">
                  <a16:creationId xmlns:a16="http://schemas.microsoft.com/office/drawing/2014/main" id="{FD4802E4-6747-4460-6EC9-5A4FD1E4B413}"/>
                </a:ext>
              </a:extLst>
            </p:cNvPr>
            <p:cNvCxnSpPr>
              <a:cxnSpLocks/>
              <a:stCxn id="107" idx="6"/>
              <a:endCxn id="109" idx="6"/>
            </p:cNvCxnSpPr>
            <p:nvPr/>
          </p:nvCxnSpPr>
          <p:spPr>
            <a:xfrm>
              <a:off x="6749492" y="1884774"/>
              <a:ext cx="315" cy="817731"/>
            </a:xfrm>
            <a:prstGeom prst="curvedConnector3">
              <a:avLst>
                <a:gd name="adj1" fmla="val 24953016"/>
              </a:avLst>
            </a:prstGeom>
            <a:ln w="28575">
              <a:solidFill>
                <a:schemeClr val="tx1"/>
              </a:solidFill>
              <a:headEnd w="sm" len="med"/>
              <a:tailEnd type="triangle" w="sm" len="med"/>
            </a:ln>
          </p:spPr>
          <p:style>
            <a:lnRef idx="1">
              <a:schemeClr val="accent1"/>
            </a:lnRef>
            <a:fillRef idx="0">
              <a:schemeClr val="accent1"/>
            </a:fillRef>
            <a:effectRef idx="0">
              <a:schemeClr val="accent1"/>
            </a:effectRef>
            <a:fontRef idx="minor">
              <a:schemeClr val="tx1"/>
            </a:fontRef>
          </p:style>
        </p:cxnSp>
      </p:grpSp>
      <p:sp>
        <p:nvSpPr>
          <p:cNvPr id="131" name="TextBox 130">
            <a:extLst>
              <a:ext uri="{FF2B5EF4-FFF2-40B4-BE49-F238E27FC236}">
                <a16:creationId xmlns:a16="http://schemas.microsoft.com/office/drawing/2014/main" id="{08EEEFAF-F4F2-1C4F-9220-D93B883681B0}"/>
              </a:ext>
            </a:extLst>
          </p:cNvPr>
          <p:cNvSpPr txBox="1"/>
          <p:nvPr/>
        </p:nvSpPr>
        <p:spPr>
          <a:xfrm>
            <a:off x="2213906" y="2070325"/>
            <a:ext cx="389850" cy="584775"/>
          </a:xfrm>
          <a:prstGeom prst="rect">
            <a:avLst/>
          </a:prstGeom>
          <a:noFill/>
        </p:spPr>
        <p:txBody>
          <a:bodyPr wrap="none" rtlCol="0">
            <a:spAutoFit/>
          </a:bodyPr>
          <a:lstStyle/>
          <a:p>
            <a:r>
              <a:rPr lang="en-TW" sz="3200"/>
              <a:t>+</a:t>
            </a:r>
          </a:p>
        </p:txBody>
      </p:sp>
      <p:sp>
        <p:nvSpPr>
          <p:cNvPr id="132" name="Right Arrow 131">
            <a:extLst>
              <a:ext uri="{FF2B5EF4-FFF2-40B4-BE49-F238E27FC236}">
                <a16:creationId xmlns:a16="http://schemas.microsoft.com/office/drawing/2014/main" id="{07E847BD-AB1C-A3BB-3BD7-FC667BDC3411}"/>
              </a:ext>
            </a:extLst>
          </p:cNvPr>
          <p:cNvSpPr/>
          <p:nvPr/>
        </p:nvSpPr>
        <p:spPr>
          <a:xfrm>
            <a:off x="5312820" y="1635852"/>
            <a:ext cx="495150" cy="664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grpSp>
        <p:nvGrpSpPr>
          <p:cNvPr id="133" name="Group 132">
            <a:extLst>
              <a:ext uri="{FF2B5EF4-FFF2-40B4-BE49-F238E27FC236}">
                <a16:creationId xmlns:a16="http://schemas.microsoft.com/office/drawing/2014/main" id="{F43DBBEB-D58F-E205-173F-F26DF824D3A3}"/>
              </a:ext>
            </a:extLst>
          </p:cNvPr>
          <p:cNvGrpSpPr>
            <a:grpSpLocks noChangeAspect="1"/>
          </p:cNvGrpSpPr>
          <p:nvPr/>
        </p:nvGrpSpPr>
        <p:grpSpPr>
          <a:xfrm>
            <a:off x="6456674" y="5378739"/>
            <a:ext cx="478482" cy="700232"/>
            <a:chOff x="2152187" y="3872249"/>
            <a:chExt cx="450097" cy="658693"/>
          </a:xfrm>
        </p:grpSpPr>
        <p:sp>
          <p:nvSpPr>
            <p:cNvPr id="134" name="Folded Corner 133">
              <a:extLst>
                <a:ext uri="{FF2B5EF4-FFF2-40B4-BE49-F238E27FC236}">
                  <a16:creationId xmlns:a16="http://schemas.microsoft.com/office/drawing/2014/main" id="{2DA88F18-B577-676B-57A4-2B3DF9470B47}"/>
                </a:ext>
              </a:extLst>
            </p:cNvPr>
            <p:cNvSpPr>
              <a:spLocks noChangeAspect="1"/>
            </p:cNvSpPr>
            <p:nvPr/>
          </p:nvSpPr>
          <p:spPr>
            <a:xfrm>
              <a:off x="2152187" y="4158433"/>
              <a:ext cx="372510" cy="372509"/>
            </a:xfrm>
            <a:prstGeom prst="foldedCorner">
              <a:avLst/>
            </a:prstGeom>
            <a:solidFill>
              <a:schemeClr val="accent4">
                <a:lumMod val="60000"/>
                <a:lumOff val="40000"/>
              </a:schemeClr>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0" tIns="72000" rIns="0" bIns="0" rtlCol="0" anchor="ctr"/>
            <a:lstStyle/>
            <a:p>
              <a:pPr algn="ctr">
                <a:lnSpc>
                  <a:spcPts val="620"/>
                </a:lnSpc>
              </a:pPr>
              <a:r>
                <a:rPr lang="en-TW" sz="1100" b="1">
                  <a:latin typeface="Calibri" panose="020F0502020204030204" pitchFamily="34" charset="0"/>
                  <a:cs typeface="Calibri" panose="020F0502020204030204" pitchFamily="34" charset="0"/>
                </a:rPr>
                <a:t>–</a:t>
              </a:r>
              <a:br>
                <a:rPr lang="en-TW" sz="1100" b="1">
                  <a:latin typeface="Calibri" panose="020F0502020204030204" pitchFamily="34" charset="0"/>
                  <a:cs typeface="Calibri" panose="020F0502020204030204" pitchFamily="34" charset="0"/>
                </a:rPr>
              </a:br>
              <a:r>
                <a:rPr lang="en-TW" sz="1100" b="1">
                  <a:latin typeface="Calibri" panose="020F0502020204030204" pitchFamily="34" charset="0"/>
                  <a:cs typeface="Calibri" panose="020F0502020204030204" pitchFamily="34" charset="0"/>
                </a:rPr>
                <a:t>––</a:t>
              </a:r>
            </a:p>
            <a:p>
              <a:pPr algn="ctr">
                <a:lnSpc>
                  <a:spcPts val="620"/>
                </a:lnSpc>
              </a:pPr>
              <a:r>
                <a:rPr lang="en-TW" sz="1100" b="1">
                  <a:latin typeface="Calibri" panose="020F0502020204030204" pitchFamily="34" charset="0"/>
                  <a:cs typeface="Calibri" panose="020F0502020204030204" pitchFamily="34" charset="0"/>
                </a:rPr>
                <a:t>–</a:t>
              </a:r>
            </a:p>
          </p:txBody>
        </p:sp>
        <p:sp>
          <p:nvSpPr>
            <p:cNvPr id="135" name="Rectangle 134">
              <a:extLst>
                <a:ext uri="{FF2B5EF4-FFF2-40B4-BE49-F238E27FC236}">
                  <a16:creationId xmlns:a16="http://schemas.microsoft.com/office/drawing/2014/main" id="{35F915F1-4527-E754-F3FB-4C1B87496066}"/>
                </a:ext>
              </a:extLst>
            </p:cNvPr>
            <p:cNvSpPr/>
            <p:nvPr/>
          </p:nvSpPr>
          <p:spPr>
            <a:xfrm>
              <a:off x="2223170" y="3872249"/>
              <a:ext cx="379114" cy="485916"/>
            </a:xfrm>
            <a:prstGeom prst="rect">
              <a:avLst/>
            </a:prstGeom>
          </p:spPr>
          <p:txBody>
            <a:bodyPr wrap="square">
              <a:spAutoFit/>
            </a:bodyPr>
            <a:lstStyle/>
            <a:p>
              <a:r>
                <a:rPr lang="zh-TW" altLang="en-US" sz="3200" b="1">
                  <a:solidFill>
                    <a:srgbClr val="00B050"/>
                  </a:solidFill>
                  <a:latin typeface="Calibri" panose="020F0502020204030204" pitchFamily="34" charset="0"/>
                  <a:cs typeface="Calibri" panose="020F0502020204030204" pitchFamily="34" charset="0"/>
                </a:rPr>
                <a:t>✓</a:t>
              </a:r>
              <a:endParaRPr lang="en-TW" sz="3200" b="1">
                <a:solidFill>
                  <a:srgbClr val="00B050"/>
                </a:solidFill>
                <a:latin typeface="Calibri" panose="020F0502020204030204" pitchFamily="34" charset="0"/>
                <a:cs typeface="Calibri" panose="020F0502020204030204" pitchFamily="34" charset="0"/>
              </a:endParaRPr>
            </a:p>
          </p:txBody>
        </p:sp>
      </p:grpSp>
      <p:sp>
        <p:nvSpPr>
          <p:cNvPr id="136" name="Right Arrow 135">
            <a:extLst>
              <a:ext uri="{FF2B5EF4-FFF2-40B4-BE49-F238E27FC236}">
                <a16:creationId xmlns:a16="http://schemas.microsoft.com/office/drawing/2014/main" id="{A7DDC69D-F1F3-FF12-AFD0-F2A10CC5E19F}"/>
              </a:ext>
            </a:extLst>
          </p:cNvPr>
          <p:cNvSpPr/>
          <p:nvPr/>
        </p:nvSpPr>
        <p:spPr>
          <a:xfrm rot="9335340">
            <a:off x="3223785" y="4586684"/>
            <a:ext cx="3107130" cy="516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137" name="Slide Number Placeholder 136">
            <a:extLst>
              <a:ext uri="{FF2B5EF4-FFF2-40B4-BE49-F238E27FC236}">
                <a16:creationId xmlns:a16="http://schemas.microsoft.com/office/drawing/2014/main" id="{82BF949B-7F6B-4A06-E298-A545AB1AB215}"/>
              </a:ext>
            </a:extLst>
          </p:cNvPr>
          <p:cNvSpPr>
            <a:spLocks noGrp="1"/>
          </p:cNvSpPr>
          <p:nvPr>
            <p:ph type="sldNum" sz="quarter" idx="12"/>
          </p:nvPr>
        </p:nvSpPr>
        <p:spPr/>
        <p:txBody>
          <a:bodyPr/>
          <a:lstStyle/>
          <a:p>
            <a:fld id="{186D1076-08C5-B746-80BB-11C7C595E7F3}" type="slidenum">
              <a:rPr lang="en-US" smtClean="0"/>
              <a:t>30</a:t>
            </a:fld>
            <a:endParaRPr lang="en-US"/>
          </a:p>
        </p:txBody>
      </p:sp>
    </p:spTree>
    <p:extLst>
      <p:ext uri="{BB962C8B-B14F-4D97-AF65-F5344CB8AC3E}">
        <p14:creationId xmlns:p14="http://schemas.microsoft.com/office/powerpoint/2010/main" val="127624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55"/>
                                        </p:tgtEl>
                                      </p:cBhvr>
                                    </p:animEffect>
                                    <p:set>
                                      <p:cBhvr>
                                        <p:cTn id="37" dur="1" fill="hold">
                                          <p:stCondLst>
                                            <p:cond delay="499"/>
                                          </p:stCondLst>
                                        </p:cTn>
                                        <p:tgtEl>
                                          <p:spTgt spid="55"/>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58"/>
                                        </p:tgtEl>
                                      </p:cBhvr>
                                    </p:animEffect>
                                    <p:set>
                                      <p:cBhvr>
                                        <p:cTn id="40" dur="1" fill="hold">
                                          <p:stCondLst>
                                            <p:cond delay="499"/>
                                          </p:stCondLst>
                                        </p:cTn>
                                        <p:tgtEl>
                                          <p:spTgt spid="58"/>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7"/>
                                        </p:tgtEl>
                                      </p:cBhvr>
                                    </p:animEffect>
                                    <p:set>
                                      <p:cBhvr>
                                        <p:cTn id="43" dur="1" fill="hold">
                                          <p:stCondLst>
                                            <p:cond delay="499"/>
                                          </p:stCondLst>
                                        </p:cTn>
                                        <p:tgtEl>
                                          <p:spTgt spid="67"/>
                                        </p:tgtEl>
                                        <p:attrNameLst>
                                          <p:attrName>style.visibility</p:attrName>
                                        </p:attrNameLst>
                                      </p:cBhvr>
                                      <p:to>
                                        <p:strVal val="hidden"/>
                                      </p:to>
                                    </p:set>
                                  </p:childTnLst>
                                </p:cTn>
                              </p:par>
                            </p:childTnLst>
                          </p:cTn>
                        </p:par>
                        <p:par>
                          <p:cTn id="44" fill="hold">
                            <p:stCondLst>
                              <p:cond delay="500"/>
                            </p:stCondLst>
                            <p:childTnLst>
                              <p:par>
                                <p:cTn id="45" presetID="0" presetClass="path" presetSubtype="0" accel="50000" decel="50000" fill="hold" nodeType="afterEffect">
                                  <p:stCondLst>
                                    <p:cond delay="0"/>
                                  </p:stCondLst>
                                  <p:childTnLst>
                                    <p:animMotion origin="layout" path="M 2.91667E-6 -4.44444E-6 L -0.11081 0.00579 " pathEditMode="relative" rAng="0" ptsTypes="AA">
                                      <p:cBhvr>
                                        <p:cTn id="46" dur="2000" fill="hold"/>
                                        <p:tgtEl>
                                          <p:spTgt spid="61"/>
                                        </p:tgtEl>
                                        <p:attrNameLst>
                                          <p:attrName>ppt_x</p:attrName>
                                          <p:attrName>ppt_y</p:attrName>
                                        </p:attrNameLst>
                                      </p:cBhvr>
                                      <p:rCtr x="-5547" y="278"/>
                                    </p:animMotion>
                                  </p:childTnLst>
                                </p:cTn>
                              </p:par>
                              <p:par>
                                <p:cTn id="47" presetID="0" presetClass="path" presetSubtype="0" accel="50000" decel="50000" fill="hold" nodeType="withEffect">
                                  <p:stCondLst>
                                    <p:cond delay="0"/>
                                  </p:stCondLst>
                                  <p:childTnLst>
                                    <p:animMotion origin="layout" path="M -1.04167E-6 -7.40741E-7 L -0.16627 0.00695 " pathEditMode="relative" rAng="0" ptsTypes="AA">
                                      <p:cBhvr>
                                        <p:cTn id="48" dur="2000" fill="hold"/>
                                        <p:tgtEl>
                                          <p:spTgt spid="64"/>
                                        </p:tgtEl>
                                        <p:attrNameLst>
                                          <p:attrName>ppt_x</p:attrName>
                                          <p:attrName>ppt_y</p:attrName>
                                        </p:attrNameLst>
                                      </p:cBhvr>
                                      <p:rCtr x="-8320" y="347"/>
                                    </p:animMotion>
                                  </p:childTnLst>
                                </p:cTn>
                              </p:par>
                            </p:childTnLst>
                          </p:cTn>
                        </p:par>
                        <p:par>
                          <p:cTn id="49" fill="hold">
                            <p:stCondLst>
                              <p:cond delay="2500"/>
                            </p:stCondLst>
                            <p:childTnLst>
                              <p:par>
                                <p:cTn id="50" presetID="1" presetClass="entr" presetSubtype="0" fill="hold" nodeType="afterEffect">
                                  <p:stCondLst>
                                    <p:cond delay="500"/>
                                  </p:stCondLst>
                                  <p:childTnLst>
                                    <p:set>
                                      <p:cBhvr>
                                        <p:cTn id="51"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32" grpId="0" animBg="1"/>
      <p:bldP spid="136"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8C6D-9199-D7EF-D6C6-01E309453D29}"/>
              </a:ext>
            </a:extLst>
          </p:cNvPr>
          <p:cNvSpPr>
            <a:spLocks noGrp="1"/>
          </p:cNvSpPr>
          <p:nvPr>
            <p:ph type="title"/>
          </p:nvPr>
        </p:nvSpPr>
        <p:spPr/>
        <p:txBody>
          <a:bodyPr/>
          <a:lstStyle/>
          <a:p>
            <a:r>
              <a:rPr lang="en-US"/>
              <a:t>Case Study: Transmitter Discovery on CVA6</a:t>
            </a:r>
          </a:p>
        </p:txBody>
      </p:sp>
      <p:sp>
        <p:nvSpPr>
          <p:cNvPr id="5" name="TextBox 4">
            <a:extLst>
              <a:ext uri="{FF2B5EF4-FFF2-40B4-BE49-F238E27FC236}">
                <a16:creationId xmlns:a16="http://schemas.microsoft.com/office/drawing/2014/main" id="{14A07170-88F3-4477-3E8C-AC1DD1B1A362}"/>
              </a:ext>
            </a:extLst>
          </p:cNvPr>
          <p:cNvSpPr txBox="1"/>
          <p:nvPr/>
        </p:nvSpPr>
        <p:spPr>
          <a:xfrm>
            <a:off x="492071" y="1690688"/>
            <a:ext cx="6590655" cy="4401205"/>
          </a:xfrm>
          <a:prstGeom prst="rect">
            <a:avLst/>
          </a:prstGeom>
          <a:noFill/>
        </p:spPr>
        <p:txBody>
          <a:bodyPr wrap="square">
            <a:spAutoFit/>
          </a:bodyPr>
          <a:lstStyle/>
          <a:p>
            <a:pPr marL="355600" lvl="1" indent="-342900">
              <a:buFont typeface="Arial" panose="020B0604020202020204" pitchFamily="34" charset="0"/>
              <a:buChar char="•"/>
            </a:pPr>
            <a:r>
              <a:rPr lang="en-US" altLang="zh-TW" sz="2800">
                <a:solidFill>
                  <a:schemeClr val="tx1"/>
                </a:solidFill>
                <a:latin typeface="Calibri" panose="020F0502020204030204" pitchFamily="34" charset="0"/>
                <a:cs typeface="Calibri" panose="020F0502020204030204" pitchFamily="34" charset="0"/>
              </a:rPr>
              <a:t>CVA6: 64-bit, 6-stage, single-issue RISC-V core </a:t>
            </a:r>
          </a:p>
          <a:p>
            <a:pPr marL="812800" lvl="2" indent="-342900">
              <a:buFont typeface="Arial" panose="020B0604020202020204" pitchFamily="34" charset="0"/>
              <a:buChar char="•"/>
            </a:pPr>
            <a:r>
              <a:rPr lang="en-US" altLang="zh-TW" sz="2800">
                <a:solidFill>
                  <a:schemeClr val="tx1"/>
                </a:solidFill>
                <a:latin typeface="Calibri" panose="020F0502020204030204" pitchFamily="34" charset="0"/>
                <a:cs typeface="Calibri" panose="020F0502020204030204" pitchFamily="34" charset="0"/>
              </a:rPr>
              <a:t>Speculation, limited out-of-order write-back with diversified functional units</a:t>
            </a:r>
          </a:p>
          <a:p>
            <a:pPr marL="355600" lvl="1" indent="-342900">
              <a:buFont typeface="Arial" panose="020B0604020202020204" pitchFamily="34" charset="0"/>
              <a:buChar char="•"/>
            </a:pPr>
            <a:r>
              <a:rPr lang="en-US" altLang="zh-TW" sz="2800">
                <a:solidFill>
                  <a:schemeClr val="tx1"/>
                </a:solidFill>
                <a:latin typeface="Calibri" panose="020F0502020204030204" pitchFamily="34" charset="0"/>
                <a:cs typeface="Calibri" panose="020F0502020204030204" pitchFamily="34" charset="0"/>
              </a:rPr>
              <a:t>Evaluate all </a:t>
            </a:r>
            <a:r>
              <a:rPr lang="en-US" altLang="zh-TW" sz="2800" b="1">
                <a:solidFill>
                  <a:schemeClr val="tx1"/>
                </a:solidFill>
                <a:latin typeface="Calibri" panose="020F0502020204030204" pitchFamily="34" charset="0"/>
                <a:cs typeface="Calibri" panose="020F0502020204030204" pitchFamily="34" charset="0"/>
              </a:rPr>
              <a:t>72</a:t>
            </a:r>
            <a:r>
              <a:rPr lang="en-US" altLang="zh-TW" sz="2800">
                <a:solidFill>
                  <a:schemeClr val="tx1"/>
                </a:solidFill>
                <a:latin typeface="Calibri" panose="020F0502020204030204" pitchFamily="34" charset="0"/>
                <a:cs typeface="Calibri" panose="020F0502020204030204" pitchFamily="34" charset="0"/>
              </a:rPr>
              <a:t> instruction in RV64I base ISA and M extension (</a:t>
            </a:r>
            <a:r>
              <a:rPr lang="en-US" altLang="zh-TW" sz="2800" b="1">
                <a:solidFill>
                  <a:schemeClr val="tx1"/>
                </a:solidFill>
                <a:latin typeface="Calibri" panose="020F0502020204030204" pitchFamily="34" charset="0"/>
                <a:cs typeface="Calibri" panose="020F0502020204030204" pitchFamily="34" charset="0"/>
              </a:rPr>
              <a:t>RV64IM</a:t>
            </a:r>
            <a:r>
              <a:rPr lang="en-US" altLang="zh-TW" sz="2800">
                <a:solidFill>
                  <a:schemeClr val="tx1"/>
                </a:solidFill>
                <a:latin typeface="Calibri" panose="020F0502020204030204" pitchFamily="34" charset="0"/>
                <a:cs typeface="Calibri" panose="020F0502020204030204" pitchFamily="34" charset="0"/>
              </a:rPr>
              <a:t>)</a:t>
            </a:r>
          </a:p>
          <a:p>
            <a:pPr marL="355600" lvl="1" indent="-342900">
              <a:buFont typeface="Arial" panose="020B0604020202020204" pitchFamily="34" charset="0"/>
              <a:buChar char="•"/>
            </a:pPr>
            <a:r>
              <a:rPr lang="en-US" altLang="zh-TW" sz="2800">
                <a:solidFill>
                  <a:schemeClr val="tx1"/>
                </a:solidFill>
                <a:latin typeface="Calibri" panose="020F0502020204030204" pitchFamily="34" charset="0"/>
                <a:cs typeface="Calibri" panose="020F0502020204030204" pitchFamily="34" charset="0"/>
              </a:rPr>
              <a:t>Evaluate in </a:t>
            </a:r>
            <a:r>
              <a:rPr lang="en-US" altLang="zh-TW" sz="2800" err="1">
                <a:solidFill>
                  <a:schemeClr val="tx1"/>
                </a:solidFill>
                <a:latin typeface="Calibri" panose="020F0502020204030204" pitchFamily="34" charset="0"/>
                <a:cs typeface="Calibri" panose="020F0502020204030204" pitchFamily="34" charset="0"/>
              </a:rPr>
              <a:t>separtion</a:t>
            </a:r>
            <a:r>
              <a:rPr lang="en-US" altLang="zh-TW" sz="2800">
                <a:solidFill>
                  <a:schemeClr val="tx1"/>
                </a:solidFill>
                <a:latin typeface="Calibri" panose="020F0502020204030204" pitchFamily="34" charset="0"/>
                <a:cs typeface="Calibri" panose="020F0502020204030204" pitchFamily="34" charset="0"/>
              </a:rPr>
              <a:t> cache-subsystem:</a:t>
            </a:r>
          </a:p>
          <a:p>
            <a:pPr marL="812800" lvl="2" indent="-342900">
              <a:buFont typeface="Arial" panose="020B0604020202020204" pitchFamily="34" charset="0"/>
              <a:buChar char="•"/>
            </a:pPr>
            <a:r>
              <a:rPr lang="en-US" altLang="zh-TW" sz="2800" b="1">
                <a:solidFill>
                  <a:schemeClr val="tx1"/>
                </a:solidFill>
                <a:latin typeface="Calibri" panose="020F0502020204030204" pitchFamily="34" charset="0"/>
                <a:cs typeface="Calibri" panose="020F0502020204030204" pitchFamily="34" charset="0"/>
              </a:rPr>
              <a:t>4-way 128B write-through cache </a:t>
            </a:r>
            <a:r>
              <a:rPr lang="en-US" altLang="zh-TW" sz="2800">
                <a:solidFill>
                  <a:schemeClr val="tx1"/>
                </a:solidFill>
                <a:latin typeface="Calibri" panose="020F0502020204030204" pitchFamily="34" charset="0"/>
                <a:cs typeface="Calibri" panose="020F0502020204030204" pitchFamily="34" charset="0"/>
              </a:rPr>
              <a:t>with coalescing write-buffer</a:t>
            </a:r>
          </a:p>
        </p:txBody>
      </p:sp>
      <p:pic>
        <p:nvPicPr>
          <p:cNvPr id="6" name="Picture 5">
            <a:extLst>
              <a:ext uri="{FF2B5EF4-FFF2-40B4-BE49-F238E27FC236}">
                <a16:creationId xmlns:a16="http://schemas.microsoft.com/office/drawing/2014/main" id="{0ADB1F8E-A0B7-D279-FB56-DAD4D7176620}"/>
              </a:ext>
            </a:extLst>
          </p:cNvPr>
          <p:cNvPicPr>
            <a:picLocks noChangeAspect="1"/>
          </p:cNvPicPr>
          <p:nvPr/>
        </p:nvPicPr>
        <p:blipFill>
          <a:blip r:embed="rId3"/>
          <a:stretch>
            <a:fillRect/>
          </a:stretch>
        </p:blipFill>
        <p:spPr>
          <a:xfrm>
            <a:off x="7010562" y="2470142"/>
            <a:ext cx="4935888" cy="2842295"/>
          </a:xfrm>
          <a:prstGeom prst="rect">
            <a:avLst/>
          </a:prstGeom>
        </p:spPr>
      </p:pic>
      <p:sp>
        <p:nvSpPr>
          <p:cNvPr id="3" name="Slide Number Placeholder 2">
            <a:extLst>
              <a:ext uri="{FF2B5EF4-FFF2-40B4-BE49-F238E27FC236}">
                <a16:creationId xmlns:a16="http://schemas.microsoft.com/office/drawing/2014/main" id="{0DF0D533-1A09-10DA-9408-6015DC7278E6}"/>
              </a:ext>
            </a:extLst>
          </p:cNvPr>
          <p:cNvSpPr>
            <a:spLocks noGrp="1"/>
          </p:cNvSpPr>
          <p:nvPr>
            <p:ph type="sldNum" sz="quarter" idx="12"/>
          </p:nvPr>
        </p:nvSpPr>
        <p:spPr/>
        <p:txBody>
          <a:bodyPr/>
          <a:lstStyle/>
          <a:p>
            <a:fld id="{186D1076-08C5-B746-80BB-11C7C595E7F3}" type="slidenum">
              <a:rPr lang="en-US" smtClean="0"/>
              <a:t>31</a:t>
            </a:fld>
            <a:endParaRPr lang="en-US"/>
          </a:p>
        </p:txBody>
      </p:sp>
    </p:spTree>
    <p:extLst>
      <p:ext uri="{BB962C8B-B14F-4D97-AF65-F5344CB8AC3E}">
        <p14:creationId xmlns:p14="http://schemas.microsoft.com/office/powerpoint/2010/main" val="455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ight Arrow 6">
            <a:extLst>
              <a:ext uri="{FF2B5EF4-FFF2-40B4-BE49-F238E27FC236}">
                <a16:creationId xmlns:a16="http://schemas.microsoft.com/office/drawing/2014/main" id="{914279B9-1DC8-466A-08DE-8F2A0DFCA500}"/>
              </a:ext>
            </a:extLst>
          </p:cNvPr>
          <p:cNvSpPr/>
          <p:nvPr/>
        </p:nvSpPr>
        <p:spPr>
          <a:xfrm rot="16200000">
            <a:off x="4721703" y="1826828"/>
            <a:ext cx="1189431" cy="637982"/>
          </a:xfrm>
          <a:prstGeom prst="rightArrow">
            <a:avLst>
              <a:gd name="adj1" fmla="val 50000"/>
              <a:gd name="adj2" fmla="val 30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5" name="TextBox 4">
            <a:extLst>
              <a:ext uri="{FF2B5EF4-FFF2-40B4-BE49-F238E27FC236}">
                <a16:creationId xmlns:a16="http://schemas.microsoft.com/office/drawing/2014/main" id="{99A842E9-B33B-D0A9-445E-D18167DA8221}"/>
              </a:ext>
            </a:extLst>
          </p:cNvPr>
          <p:cNvSpPr txBox="1"/>
          <p:nvPr/>
        </p:nvSpPr>
        <p:spPr>
          <a:xfrm>
            <a:off x="3655569" y="1818231"/>
            <a:ext cx="3321697" cy="769441"/>
          </a:xfrm>
          <a:prstGeom prst="rect">
            <a:avLst/>
          </a:prstGeom>
          <a:solidFill>
            <a:schemeClr val="bg1"/>
          </a:solidFill>
        </p:spPr>
        <p:txBody>
          <a:bodyPr wrap="square" rtlCol="0">
            <a:spAutoFit/>
          </a:bodyPr>
          <a:lstStyle/>
          <a:p>
            <a:pPr algn="ctr"/>
            <a:r>
              <a:rPr lang="en-TW" sz="2200" dirty="0">
                <a:latin typeface="Calibri" panose="020F0502020204030204" pitchFamily="34" charset="0"/>
                <a:ea typeface="Menlo" panose="020B0609030804020204" pitchFamily="49" charset="0"/>
                <a:cs typeface="Calibri" panose="020F0502020204030204" pitchFamily="34" charset="0"/>
              </a:rPr>
              <a:t>ISA-level Memory Consistency Model (MCM)</a:t>
            </a:r>
          </a:p>
        </p:txBody>
      </p:sp>
      <p:sp>
        <p:nvSpPr>
          <p:cNvPr id="112" name="Rectangle 111">
            <a:extLst>
              <a:ext uri="{FF2B5EF4-FFF2-40B4-BE49-F238E27FC236}">
                <a16:creationId xmlns:a16="http://schemas.microsoft.com/office/drawing/2014/main" id="{3AC6D3BA-5AE5-BFC0-A769-276AEA6C84F5}"/>
              </a:ext>
            </a:extLst>
          </p:cNvPr>
          <p:cNvSpPr/>
          <p:nvPr/>
        </p:nvSpPr>
        <p:spPr>
          <a:xfrm>
            <a:off x="7471683" y="3275833"/>
            <a:ext cx="1313273" cy="8934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grpSp>
        <p:nvGrpSpPr>
          <p:cNvPr id="8" name="Group 7">
            <a:extLst>
              <a:ext uri="{FF2B5EF4-FFF2-40B4-BE49-F238E27FC236}">
                <a16:creationId xmlns:a16="http://schemas.microsoft.com/office/drawing/2014/main" id="{53411B85-4FD3-71C5-2642-3145FCB84F65}"/>
              </a:ext>
            </a:extLst>
          </p:cNvPr>
          <p:cNvGrpSpPr>
            <a:grpSpLocks noChangeAspect="1"/>
          </p:cNvGrpSpPr>
          <p:nvPr/>
        </p:nvGrpSpPr>
        <p:grpSpPr>
          <a:xfrm>
            <a:off x="4024373" y="2987107"/>
            <a:ext cx="2769301" cy="1189432"/>
            <a:chOff x="3561236" y="2122410"/>
            <a:chExt cx="2177366" cy="890347"/>
          </a:xfrm>
        </p:grpSpPr>
        <p:sp>
          <p:nvSpPr>
            <p:cNvPr id="9" name="Rectangle 8">
              <a:extLst>
                <a:ext uri="{FF2B5EF4-FFF2-40B4-BE49-F238E27FC236}">
                  <a16:creationId xmlns:a16="http://schemas.microsoft.com/office/drawing/2014/main" id="{547D7C03-CF0F-45D4-DB6D-92F8577895A1}"/>
                </a:ext>
              </a:extLst>
            </p:cNvPr>
            <p:cNvSpPr/>
            <p:nvPr/>
          </p:nvSpPr>
          <p:spPr>
            <a:xfrm>
              <a:off x="3561236" y="2122410"/>
              <a:ext cx="2177366" cy="8903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0" name="Group 9">
              <a:extLst>
                <a:ext uri="{FF2B5EF4-FFF2-40B4-BE49-F238E27FC236}">
                  <a16:creationId xmlns:a16="http://schemas.microsoft.com/office/drawing/2014/main" id="{EE5DEB8D-786B-D8ED-CA7C-2F4E291B5E9C}"/>
                </a:ext>
              </a:extLst>
            </p:cNvPr>
            <p:cNvGrpSpPr/>
            <p:nvPr/>
          </p:nvGrpSpPr>
          <p:grpSpPr>
            <a:xfrm>
              <a:off x="3635250" y="2202857"/>
              <a:ext cx="2006934" cy="699689"/>
              <a:chOff x="4748643" y="2493194"/>
              <a:chExt cx="2312363" cy="1058195"/>
            </a:xfrm>
          </p:grpSpPr>
          <p:sp>
            <p:nvSpPr>
              <p:cNvPr id="11" name="Rectangle 10">
                <a:extLst>
                  <a:ext uri="{FF2B5EF4-FFF2-40B4-BE49-F238E27FC236}">
                    <a16:creationId xmlns:a16="http://schemas.microsoft.com/office/drawing/2014/main" id="{DA9D07D4-38CE-EC21-6AB8-8B06307E6D42}"/>
                  </a:ext>
                </a:extLst>
              </p:cNvPr>
              <p:cNvSpPr/>
              <p:nvPr/>
            </p:nvSpPr>
            <p:spPr>
              <a:xfrm>
                <a:off x="4748643"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C0</a:t>
                </a:r>
                <a:endParaRPr lang="en-TW" sz="200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F498773-50E8-923E-09A0-702EEF61DAC3}"/>
                  </a:ext>
                </a:extLst>
              </p:cNvPr>
              <p:cNvSpPr/>
              <p:nvPr/>
            </p:nvSpPr>
            <p:spPr>
              <a:xfrm>
                <a:off x="4786506" y="3243768"/>
                <a:ext cx="2274500" cy="307621"/>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000">
                    <a:latin typeface="Calibri" panose="020F0502020204030204" pitchFamily="34" charset="0"/>
                    <a:cs typeface="Calibri" panose="020F0502020204030204" pitchFamily="34" charset="0"/>
                  </a:rPr>
                  <a:t>memory</a:t>
                </a:r>
                <a:endParaRPr lang="en-TW" sz="200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E382BEC2-10DE-41A3-EF7B-BBDF132A646D}"/>
                  </a:ext>
                </a:extLst>
              </p:cNvPr>
              <p:cNvSpPr/>
              <p:nvPr/>
            </p:nvSpPr>
            <p:spPr>
              <a:xfrm>
                <a:off x="5406889"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C1</a:t>
                </a:r>
                <a:endParaRPr lang="en-TW" sz="200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9F45EE6C-61C8-6937-3971-EF0AF8897583}"/>
                  </a:ext>
                </a:extLst>
              </p:cNvPr>
              <p:cNvSpPr/>
              <p:nvPr/>
            </p:nvSpPr>
            <p:spPr>
              <a:xfrm>
                <a:off x="6599809"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Cn</a:t>
                </a:r>
                <a:endParaRPr lang="en-TW" sz="200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CEF1914A-76D1-6C8B-7B8A-951142884C0B}"/>
                  </a:ext>
                </a:extLst>
              </p:cNvPr>
              <p:cNvSpPr txBox="1"/>
              <p:nvPr/>
            </p:nvSpPr>
            <p:spPr>
              <a:xfrm>
                <a:off x="6041987" y="2524787"/>
                <a:ext cx="341551" cy="452960"/>
              </a:xfrm>
              <a:prstGeom prst="rect">
                <a:avLst/>
              </a:prstGeom>
              <a:noFill/>
              <a:ln w="19050">
                <a:noFill/>
              </a:ln>
            </p:spPr>
            <p:txBody>
              <a:bodyPr wrap="none" rtlCol="0">
                <a:spAutoFit/>
              </a:bodyPr>
              <a:lstStyle/>
              <a:p>
                <a:r>
                  <a:rPr lang="en-TW" sz="2000">
                    <a:latin typeface="Calibri" panose="020F0502020204030204" pitchFamily="34" charset="0"/>
                    <a:cs typeface="Calibri" panose="020F0502020204030204" pitchFamily="34" charset="0"/>
                  </a:rPr>
                  <a:t>...</a:t>
                </a:r>
              </a:p>
            </p:txBody>
          </p:sp>
          <p:cxnSp>
            <p:nvCxnSpPr>
              <p:cNvPr id="16" name="Straight Arrow Connector 15">
                <a:extLst>
                  <a:ext uri="{FF2B5EF4-FFF2-40B4-BE49-F238E27FC236}">
                    <a16:creationId xmlns:a16="http://schemas.microsoft.com/office/drawing/2014/main" id="{5DB4C3CD-07B1-4965-C428-258AA524B398}"/>
                  </a:ext>
                </a:extLst>
              </p:cNvPr>
              <p:cNvCxnSpPr>
                <a:cxnSpLocks/>
                <a:stCxn id="11" idx="2"/>
              </p:cNvCxnSpPr>
              <p:nvPr/>
            </p:nvCxnSpPr>
            <p:spPr>
              <a:xfrm>
                <a:off x="4970804" y="2903932"/>
                <a:ext cx="382118" cy="35489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AFEFF3-9781-0C47-216E-15CED8E9E88A}"/>
                  </a:ext>
                </a:extLst>
              </p:cNvPr>
              <p:cNvCxnSpPr>
                <a:cxnSpLocks/>
                <a:stCxn id="13" idx="2"/>
              </p:cNvCxnSpPr>
              <p:nvPr/>
            </p:nvCxnSpPr>
            <p:spPr>
              <a:xfrm flipH="1">
                <a:off x="5629049" y="2903932"/>
                <a:ext cx="1" cy="35489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763E16-0881-4D91-79B0-E003D0B54824}"/>
                  </a:ext>
                </a:extLst>
              </p:cNvPr>
              <p:cNvCxnSpPr>
                <a:cxnSpLocks/>
                <a:stCxn id="14" idx="2"/>
              </p:cNvCxnSpPr>
              <p:nvPr/>
            </p:nvCxnSpPr>
            <p:spPr>
              <a:xfrm flipH="1">
                <a:off x="6540443" y="2903932"/>
                <a:ext cx="281527" cy="339836"/>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47" name="TextBox 46">
            <a:extLst>
              <a:ext uri="{FF2B5EF4-FFF2-40B4-BE49-F238E27FC236}">
                <a16:creationId xmlns:a16="http://schemas.microsoft.com/office/drawing/2014/main" id="{D3D44BEB-185B-F3A9-C5DE-4967698E0D3E}"/>
              </a:ext>
            </a:extLst>
          </p:cNvPr>
          <p:cNvSpPr txBox="1"/>
          <p:nvPr/>
        </p:nvSpPr>
        <p:spPr>
          <a:xfrm>
            <a:off x="338458" y="3957061"/>
            <a:ext cx="3260315" cy="1804749"/>
          </a:xfrm>
          <a:prstGeom prst="wedgeRoundRectCallout">
            <a:avLst>
              <a:gd name="adj1" fmla="val 58527"/>
              <a:gd name="adj2" fmla="val -19992"/>
              <a:gd name="adj3" fmla="val 16667"/>
            </a:avLst>
          </a:prstGeom>
          <a:solidFill>
            <a:schemeClr val="accent6">
              <a:lumMod val="40000"/>
              <a:lumOff val="60000"/>
            </a:schemeClr>
          </a:solidFill>
          <a:ln w="22225">
            <a:noFill/>
          </a:ln>
        </p:spPr>
        <p:txBody>
          <a:bodyPr wrap="square" rtlCol="0">
            <a:spAutoFit/>
          </a:bodyPr>
          <a:lstStyle/>
          <a:p>
            <a:pPr marL="6350"/>
            <a:r>
              <a:rPr lang="en-TW" sz="2000" b="1" dirty="0">
                <a:latin typeface="Calibri" panose="020F0502020204030204" pitchFamily="34" charset="0"/>
                <a:ea typeface="Menlo" panose="020B0609030804020204" pitchFamily="49" charset="0"/>
                <a:cs typeface="Calibri" panose="020F0502020204030204" pitchFamily="34" charset="0"/>
              </a:rPr>
              <a:t>Scalable</a:t>
            </a:r>
            <a:r>
              <a:rPr lang="en-TW" sz="2000" dirty="0">
                <a:latin typeface="Calibri" panose="020F0502020204030204" pitchFamily="34" charset="0"/>
                <a:ea typeface="Menlo" panose="020B0609030804020204" pitchFamily="49" charset="0"/>
                <a:cs typeface="Calibri" panose="020F0502020204030204" pitchFamily="34" charset="0"/>
              </a:rPr>
              <a:t> via </a:t>
            </a:r>
            <a:r>
              <a:rPr lang="en-TW" sz="2000" b="1" dirty="0">
                <a:latin typeface="Calibri" panose="020F0502020204030204" pitchFamily="34" charset="0"/>
                <a:ea typeface="Menlo" panose="020B0609030804020204" pitchFamily="49" charset="0"/>
                <a:cs typeface="Calibri" panose="020F0502020204030204" pitchFamily="34" charset="0"/>
              </a:rPr>
              <a:t>incremental construction </a:t>
            </a:r>
            <a:r>
              <a:rPr lang="en-TW" sz="2000" dirty="0">
                <a:latin typeface="Calibri" panose="020F0502020204030204" pitchFamily="34" charset="0"/>
                <a:ea typeface="Menlo" panose="020B0609030804020204" pitchFamily="49" charset="0"/>
                <a:cs typeface="Calibri" panose="020F0502020204030204" pitchFamily="34" charset="0"/>
              </a:rPr>
              <a:t>of axiomatic model from many easy-to-prove properties referring to localized set of signals</a:t>
            </a:r>
          </a:p>
        </p:txBody>
      </p:sp>
      <p:sp>
        <p:nvSpPr>
          <p:cNvPr id="48" name="Title 1">
            <a:extLst>
              <a:ext uri="{FF2B5EF4-FFF2-40B4-BE49-F238E27FC236}">
                <a16:creationId xmlns:a16="http://schemas.microsoft.com/office/drawing/2014/main" id="{F78280F4-B671-9D30-31AB-0AAB19C51284}"/>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Synthesizing Formal Models of Hardware from RTL to support MCM verification</a:t>
            </a:r>
          </a:p>
        </p:txBody>
      </p:sp>
      <p:grpSp>
        <p:nvGrpSpPr>
          <p:cNvPr id="49" name="Group 48">
            <a:extLst>
              <a:ext uri="{FF2B5EF4-FFF2-40B4-BE49-F238E27FC236}">
                <a16:creationId xmlns:a16="http://schemas.microsoft.com/office/drawing/2014/main" id="{E797CD16-259B-36B9-6C45-161B132486CC}"/>
              </a:ext>
            </a:extLst>
          </p:cNvPr>
          <p:cNvGrpSpPr>
            <a:grpSpLocks noChangeAspect="1"/>
          </p:cNvGrpSpPr>
          <p:nvPr/>
        </p:nvGrpSpPr>
        <p:grpSpPr>
          <a:xfrm>
            <a:off x="4197460" y="5306897"/>
            <a:ext cx="2237916" cy="669522"/>
            <a:chOff x="3728160" y="3497388"/>
            <a:chExt cx="1606575" cy="480642"/>
          </a:xfrm>
        </p:grpSpPr>
        <p:sp>
          <p:nvSpPr>
            <p:cNvPr id="50" name="Rounded Rectangle 49">
              <a:extLst>
                <a:ext uri="{FF2B5EF4-FFF2-40B4-BE49-F238E27FC236}">
                  <a16:creationId xmlns:a16="http://schemas.microsoft.com/office/drawing/2014/main" id="{CE61D7ED-4F52-9D6E-98F9-493B0AACB2EE}"/>
                </a:ext>
              </a:extLst>
            </p:cNvPr>
            <p:cNvSpPr/>
            <p:nvPr/>
          </p:nvSpPr>
          <p:spPr>
            <a:xfrm>
              <a:off x="3728160" y="3497388"/>
              <a:ext cx="1606575" cy="48064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TW" sz="2000"/>
                <a:t>Verilog design</a:t>
              </a:r>
              <a:endParaRPr lang="en-TW" sz="2000"/>
            </a:p>
          </p:txBody>
        </p:sp>
        <p:pic>
          <p:nvPicPr>
            <p:cNvPr id="51" name="Graphic 50" descr="Processor with solid fill">
              <a:extLst>
                <a:ext uri="{FF2B5EF4-FFF2-40B4-BE49-F238E27FC236}">
                  <a16:creationId xmlns:a16="http://schemas.microsoft.com/office/drawing/2014/main" id="{AB0D889F-18C7-7EB2-888C-F47A5D823F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36675" y="3514510"/>
              <a:ext cx="446398" cy="446398"/>
            </a:xfrm>
            <a:prstGeom prst="rect">
              <a:avLst/>
            </a:prstGeom>
          </p:spPr>
        </p:pic>
      </p:grpSp>
      <p:grpSp>
        <p:nvGrpSpPr>
          <p:cNvPr id="71" name="Group 70">
            <a:extLst>
              <a:ext uri="{FF2B5EF4-FFF2-40B4-BE49-F238E27FC236}">
                <a16:creationId xmlns:a16="http://schemas.microsoft.com/office/drawing/2014/main" id="{4E077A8F-65DF-B982-7B1E-3E708CA7FB36}"/>
              </a:ext>
            </a:extLst>
          </p:cNvPr>
          <p:cNvGrpSpPr/>
          <p:nvPr/>
        </p:nvGrpSpPr>
        <p:grpSpPr>
          <a:xfrm>
            <a:off x="7657024" y="1811058"/>
            <a:ext cx="2202293" cy="669522"/>
            <a:chOff x="7458394" y="2166775"/>
            <a:chExt cx="2202293" cy="669522"/>
          </a:xfrm>
        </p:grpSpPr>
        <p:sp>
          <p:nvSpPr>
            <p:cNvPr id="55" name="Rounded Rectangle 54">
              <a:extLst>
                <a:ext uri="{FF2B5EF4-FFF2-40B4-BE49-F238E27FC236}">
                  <a16:creationId xmlns:a16="http://schemas.microsoft.com/office/drawing/2014/main" id="{2B3C7EED-A70D-4217-C9EB-043B1DFEE7AB}"/>
                </a:ext>
              </a:extLst>
            </p:cNvPr>
            <p:cNvSpPr/>
            <p:nvPr/>
          </p:nvSpPr>
          <p:spPr>
            <a:xfrm>
              <a:off x="7458394" y="2166775"/>
              <a:ext cx="2202293" cy="66952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200" dirty="0"/>
                <a:t>Check Tools</a:t>
              </a:r>
              <a:r>
                <a:rPr lang="en-US" sz="2200" baseline="30000" dirty="0"/>
                <a:t>1</a:t>
              </a:r>
              <a:r>
                <a:rPr lang="en-US" sz="2200" dirty="0"/>
                <a:t> </a:t>
              </a:r>
            </a:p>
          </p:txBody>
        </p:sp>
        <p:pic>
          <p:nvPicPr>
            <p:cNvPr id="61" name="Graphic 60" descr="Magnifying glass with solid fill">
              <a:extLst>
                <a:ext uri="{FF2B5EF4-FFF2-40B4-BE49-F238E27FC236}">
                  <a16:creationId xmlns:a16="http://schemas.microsoft.com/office/drawing/2014/main" id="{7F363CF6-4729-7684-1921-EA764FC906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13672" y="2277273"/>
              <a:ext cx="488113" cy="488113"/>
            </a:xfrm>
            <a:prstGeom prst="rect">
              <a:avLst/>
            </a:prstGeom>
          </p:spPr>
        </p:pic>
      </p:grpSp>
      <p:grpSp>
        <p:nvGrpSpPr>
          <p:cNvPr id="31" name="Group 30">
            <a:extLst>
              <a:ext uri="{FF2B5EF4-FFF2-40B4-BE49-F238E27FC236}">
                <a16:creationId xmlns:a16="http://schemas.microsoft.com/office/drawing/2014/main" id="{FC30F539-6331-2CC9-84A6-42187849957A}"/>
              </a:ext>
            </a:extLst>
          </p:cNvPr>
          <p:cNvGrpSpPr/>
          <p:nvPr/>
        </p:nvGrpSpPr>
        <p:grpSpPr>
          <a:xfrm>
            <a:off x="7020901" y="3395395"/>
            <a:ext cx="444366" cy="454291"/>
            <a:chOff x="2600584" y="3423582"/>
            <a:chExt cx="693351" cy="585076"/>
          </a:xfrm>
        </p:grpSpPr>
        <p:sp>
          <p:nvSpPr>
            <p:cNvPr id="43" name="Snip Single Corner Rectangle 42">
              <a:extLst>
                <a:ext uri="{FF2B5EF4-FFF2-40B4-BE49-F238E27FC236}">
                  <a16:creationId xmlns:a16="http://schemas.microsoft.com/office/drawing/2014/main" id="{EE8B1759-48FA-D172-D8B8-B63876BD1DE2}"/>
                </a:ext>
              </a:extLst>
            </p:cNvPr>
            <p:cNvSpPr/>
            <p:nvPr/>
          </p:nvSpPr>
          <p:spPr>
            <a:xfrm rot="10800000" flipH="1" flipV="1">
              <a:off x="2600584" y="3423582"/>
              <a:ext cx="693351" cy="585076"/>
            </a:xfrm>
            <a:prstGeom prst="snip1Rect">
              <a:avLst>
                <a:gd name="adj" fmla="val 39526"/>
              </a:avLst>
            </a:prstGeom>
            <a:noFill/>
            <a:ln w="53975">
              <a:solidFill>
                <a:srgbClr val="B3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44" name="Straight Connector 43">
              <a:extLst>
                <a:ext uri="{FF2B5EF4-FFF2-40B4-BE49-F238E27FC236}">
                  <a16:creationId xmlns:a16="http://schemas.microsoft.com/office/drawing/2014/main" id="{4FB842E3-DD57-9DC8-E835-06732B6060C4}"/>
                </a:ext>
              </a:extLst>
            </p:cNvPr>
            <p:cNvCxnSpPr/>
            <p:nvPr/>
          </p:nvCxnSpPr>
          <p:spPr>
            <a:xfrm>
              <a:off x="2734811" y="3632433"/>
              <a:ext cx="268448" cy="0"/>
            </a:xfrm>
            <a:prstGeom prst="line">
              <a:avLst/>
            </a:prstGeom>
            <a:ln w="539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55F2504-64C2-2E13-099B-A46328FAFF51}"/>
                </a:ext>
              </a:extLst>
            </p:cNvPr>
            <p:cNvCxnSpPr>
              <a:cxnSpLocks/>
            </p:cNvCxnSpPr>
            <p:nvPr/>
          </p:nvCxnSpPr>
          <p:spPr>
            <a:xfrm>
              <a:off x="2734811" y="3734499"/>
              <a:ext cx="343949" cy="0"/>
            </a:xfrm>
            <a:prstGeom prst="line">
              <a:avLst/>
            </a:prstGeom>
            <a:ln w="539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85A916-F25D-A726-93E9-E747BADA12CC}"/>
                </a:ext>
              </a:extLst>
            </p:cNvPr>
            <p:cNvCxnSpPr>
              <a:cxnSpLocks/>
            </p:cNvCxnSpPr>
            <p:nvPr/>
          </p:nvCxnSpPr>
          <p:spPr>
            <a:xfrm>
              <a:off x="2734811" y="3844954"/>
              <a:ext cx="343949" cy="0"/>
            </a:xfrm>
            <a:prstGeom prst="line">
              <a:avLst/>
            </a:prstGeom>
            <a:ln w="53975">
              <a:solidFill>
                <a:srgbClr val="B362AC"/>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15FC9322-D7F9-C38D-831D-F6485981D679}"/>
              </a:ext>
            </a:extLst>
          </p:cNvPr>
          <p:cNvSpPr txBox="1"/>
          <p:nvPr/>
        </p:nvSpPr>
        <p:spPr>
          <a:xfrm>
            <a:off x="7620025" y="3128979"/>
            <a:ext cx="4177389" cy="1015663"/>
          </a:xfrm>
          <a:prstGeom prst="rect">
            <a:avLst/>
          </a:prstGeom>
          <a:noFill/>
        </p:spPr>
        <p:txBody>
          <a:bodyPr wrap="square" lIns="0" tIns="0" rIns="0" bIns="0">
            <a:spAutoFit/>
          </a:bodyPr>
          <a:lstStyle/>
          <a:p>
            <a:r>
              <a:rPr lang="el-GR" sz="2200" b="1" dirty="0">
                <a:solidFill>
                  <a:srgbClr val="B362AC"/>
                </a:solidFill>
                <a:latin typeface="Calibri" panose="020F0502020204030204" pitchFamily="34" charset="0"/>
                <a:cs typeface="Calibri" panose="020F0502020204030204" pitchFamily="34" charset="0"/>
              </a:rPr>
              <a:t>μ</a:t>
            </a:r>
            <a:r>
              <a:rPr lang="en-US" sz="2200" b="1" dirty="0">
                <a:solidFill>
                  <a:srgbClr val="B362AC"/>
                </a:solidFill>
                <a:latin typeface="Calibri" panose="020F0502020204030204" pitchFamily="34" charset="0"/>
                <a:cs typeface="Calibri" panose="020F0502020204030204" pitchFamily="34" charset="0"/>
              </a:rPr>
              <a:t>spec models</a:t>
            </a:r>
            <a:r>
              <a:rPr lang="en-TW" sz="2200" dirty="0">
                <a:latin typeface="Calibri" panose="020F0502020204030204" pitchFamily="34" charset="0"/>
                <a:cs typeface="Calibri" panose="020F0502020204030204" pitchFamily="34" charset="0"/>
              </a:rPr>
              <a:t>:</a:t>
            </a:r>
            <a:r>
              <a:rPr lang="en-TW" sz="2200" dirty="0">
                <a:solidFill>
                  <a:srgbClr val="B362AC"/>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Axiomatic</a:t>
            </a:r>
            <a:r>
              <a:rPr lang="en-TW" sz="2200" dirty="0">
                <a:latin typeface="Calibri" panose="020F0502020204030204" pitchFamily="34" charset="0"/>
                <a:cs typeface="Calibri" panose="020F0502020204030204" pitchFamily="34" charset="0"/>
              </a:rPr>
              <a:t> models of </a:t>
            </a:r>
            <a:br>
              <a:rPr lang="en-TW" sz="2200" dirty="0">
                <a:latin typeface="Calibri" panose="020F0502020204030204" pitchFamily="34" charset="0"/>
                <a:cs typeface="Calibri" panose="020F0502020204030204" pitchFamily="34" charset="0"/>
              </a:rPr>
            </a:br>
            <a:r>
              <a:rPr lang="en-TW" sz="2200" dirty="0">
                <a:latin typeface="Calibri" panose="020F0502020204030204" pitchFamily="34" charset="0"/>
                <a:cs typeface="Calibri" panose="020F0502020204030204" pitchFamily="34" charset="0"/>
              </a:rPr>
              <a:t>MCM implementation of the microarchitecture</a:t>
            </a:r>
            <a:endParaRPr lang="en-TW" sz="2200" dirty="0"/>
          </a:p>
        </p:txBody>
      </p:sp>
      <p:cxnSp>
        <p:nvCxnSpPr>
          <p:cNvPr id="76" name="Straight Arrow Connector 75">
            <a:extLst>
              <a:ext uri="{FF2B5EF4-FFF2-40B4-BE49-F238E27FC236}">
                <a16:creationId xmlns:a16="http://schemas.microsoft.com/office/drawing/2014/main" id="{0D44D67E-9D8D-B9E7-97C3-33D46318D692}"/>
              </a:ext>
            </a:extLst>
          </p:cNvPr>
          <p:cNvCxnSpPr>
            <a:cxnSpLocks/>
          </p:cNvCxnSpPr>
          <p:nvPr/>
        </p:nvCxnSpPr>
        <p:spPr>
          <a:xfrm flipH="1" flipV="1">
            <a:off x="8128319" y="2503950"/>
            <a:ext cx="175" cy="58796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FB5CEA9-C838-75D7-671D-F16C54D7E5D7}"/>
              </a:ext>
            </a:extLst>
          </p:cNvPr>
          <p:cNvSpPr/>
          <p:nvPr/>
        </p:nvSpPr>
        <p:spPr>
          <a:xfrm>
            <a:off x="10498777" y="1526627"/>
            <a:ext cx="456245" cy="830997"/>
          </a:xfrm>
          <a:prstGeom prst="rect">
            <a:avLst/>
          </a:prstGeom>
        </p:spPr>
        <p:txBody>
          <a:bodyPr wrap="square">
            <a:spAutoFit/>
          </a:bodyPr>
          <a:lstStyle/>
          <a:p>
            <a:r>
              <a:rPr lang="zh-TW" altLang="en-US" sz="4800" b="1">
                <a:solidFill>
                  <a:srgbClr val="00B050"/>
                </a:solidFill>
                <a:latin typeface="Calibri" panose="020F0502020204030204" pitchFamily="34" charset="0"/>
                <a:cs typeface="Calibri" panose="020F0502020204030204" pitchFamily="34" charset="0"/>
              </a:rPr>
              <a:t>✓</a:t>
            </a:r>
            <a:endParaRPr lang="en-TW" sz="4800" b="1">
              <a:solidFill>
                <a:srgbClr val="00B050"/>
              </a:solidFill>
            </a:endParaRPr>
          </a:p>
        </p:txBody>
      </p:sp>
      <p:sp>
        <p:nvSpPr>
          <p:cNvPr id="90" name="Rectangle 89">
            <a:extLst>
              <a:ext uri="{FF2B5EF4-FFF2-40B4-BE49-F238E27FC236}">
                <a16:creationId xmlns:a16="http://schemas.microsoft.com/office/drawing/2014/main" id="{0A31CF3B-205D-36E2-83BF-75B865E5921A}"/>
              </a:ext>
            </a:extLst>
          </p:cNvPr>
          <p:cNvSpPr/>
          <p:nvPr/>
        </p:nvSpPr>
        <p:spPr>
          <a:xfrm>
            <a:off x="11135093" y="1703411"/>
            <a:ext cx="566251" cy="584775"/>
          </a:xfrm>
          <a:prstGeom prst="rect">
            <a:avLst/>
          </a:prstGeom>
        </p:spPr>
        <p:txBody>
          <a:bodyPr wrap="square">
            <a:spAutoFit/>
          </a:bodyPr>
          <a:lstStyle/>
          <a:p>
            <a:r>
              <a:rPr lang="zh-TW" altLang="en-US" sz="3200" b="1">
                <a:solidFill>
                  <a:srgbClr val="C00000"/>
                </a:solidFill>
                <a:latin typeface="Calibri" panose="020F0502020204030204" pitchFamily="34" charset="0"/>
                <a:cs typeface="Calibri" panose="020F0502020204030204" pitchFamily="34" charset="0"/>
              </a:rPr>
              <a:t>❌</a:t>
            </a:r>
            <a:endParaRPr lang="en-TW" sz="3200" b="1">
              <a:solidFill>
                <a:srgbClr val="C00000"/>
              </a:solidFill>
            </a:endParaRPr>
          </a:p>
        </p:txBody>
      </p:sp>
      <p:cxnSp>
        <p:nvCxnSpPr>
          <p:cNvPr id="92" name="Straight Arrow Connector 91">
            <a:extLst>
              <a:ext uri="{FF2B5EF4-FFF2-40B4-BE49-F238E27FC236}">
                <a16:creationId xmlns:a16="http://schemas.microsoft.com/office/drawing/2014/main" id="{919A43F3-066C-BAF9-A1C2-548478383B10}"/>
              </a:ext>
            </a:extLst>
          </p:cNvPr>
          <p:cNvCxnSpPr>
            <a:cxnSpLocks/>
            <a:stCxn id="55" idx="3"/>
          </p:cNvCxnSpPr>
          <p:nvPr/>
        </p:nvCxnSpPr>
        <p:spPr>
          <a:xfrm>
            <a:off x="9859317" y="2145819"/>
            <a:ext cx="529454"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BB8FFC9-9736-96F8-E8D3-A09A3814C4ED}"/>
              </a:ext>
            </a:extLst>
          </p:cNvPr>
          <p:cNvCxnSpPr>
            <a:cxnSpLocks/>
            <a:endCxn id="55" idx="1"/>
          </p:cNvCxnSpPr>
          <p:nvPr/>
        </p:nvCxnSpPr>
        <p:spPr>
          <a:xfrm>
            <a:off x="6793674" y="2145819"/>
            <a:ext cx="86335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CD5E2FC-FE48-8A18-2BF2-D77E3EF16820}"/>
              </a:ext>
            </a:extLst>
          </p:cNvPr>
          <p:cNvSpPr txBox="1"/>
          <p:nvPr/>
        </p:nvSpPr>
        <p:spPr>
          <a:xfrm>
            <a:off x="158054" y="6231874"/>
            <a:ext cx="11875891" cy="461665"/>
          </a:xfrm>
          <a:prstGeom prst="rect">
            <a:avLst/>
          </a:prstGeom>
          <a:noFill/>
        </p:spPr>
        <p:txBody>
          <a:bodyPr wrap="square" rtlCol="0">
            <a:spAutoFit/>
          </a:bodyPr>
          <a:lstStyle/>
          <a:p>
            <a:r>
              <a:rPr lang="en-TW" sz="1200" baseline="30000" dirty="0"/>
              <a:t>1</a:t>
            </a:r>
            <a:r>
              <a:rPr lang="en-US" sz="1200" dirty="0">
                <a:cs typeface="Calibri" panose="020F0502020204030204" pitchFamily="34" charset="0"/>
              </a:rPr>
              <a:t>http://</a:t>
            </a:r>
            <a:r>
              <a:rPr lang="en-US" sz="1200" dirty="0" err="1">
                <a:cs typeface="Calibri" panose="020F0502020204030204" pitchFamily="34" charset="0"/>
              </a:rPr>
              <a:t>check.cs.princeton.edu</a:t>
            </a:r>
            <a:endParaRPr lang="en-US" sz="1200" dirty="0">
              <a:cs typeface="Calibri" panose="020F0502020204030204" pitchFamily="34" charset="0"/>
            </a:endParaRPr>
          </a:p>
          <a:p>
            <a:r>
              <a:rPr lang="en-TW" sz="1200" baseline="30000" dirty="0">
                <a:cs typeface="Calibri" panose="020F0502020204030204" pitchFamily="34" charset="0"/>
              </a:rPr>
              <a:t>2</a:t>
            </a:r>
            <a:r>
              <a:rPr lang="en-US" sz="1200" dirty="0">
                <a:cs typeface="Calibri" panose="020F0502020204030204" pitchFamily="34" charset="0"/>
              </a:rPr>
              <a:t>Hsiao et al. “Synthesizing Formal Models of Hardware from RTL for Efficient Verification of Memory Model Implementations.” MICRO’21</a:t>
            </a:r>
          </a:p>
        </p:txBody>
      </p:sp>
      <p:sp>
        <p:nvSpPr>
          <p:cNvPr id="119" name="Rounded Rectangular Callout 118">
            <a:extLst>
              <a:ext uri="{FF2B5EF4-FFF2-40B4-BE49-F238E27FC236}">
                <a16:creationId xmlns:a16="http://schemas.microsoft.com/office/drawing/2014/main" id="{15AB8266-795B-90C5-4379-C3BC8A1D0C61}"/>
              </a:ext>
            </a:extLst>
          </p:cNvPr>
          <p:cNvSpPr/>
          <p:nvPr/>
        </p:nvSpPr>
        <p:spPr>
          <a:xfrm>
            <a:off x="8923898" y="4305683"/>
            <a:ext cx="3066788" cy="1967233"/>
          </a:xfrm>
          <a:prstGeom prst="wedgeRoundRectCallout">
            <a:avLst>
              <a:gd name="adj1" fmla="val -30126"/>
              <a:gd name="adj2" fmla="val -58231"/>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1600" dirty="0">
                <a:latin typeface="Consolas" panose="020B0609020204030204" pitchFamily="49" charset="0"/>
                <a:cs typeface="Consolas" panose="020B0609020204030204" pitchFamily="49" charset="0"/>
              </a:rPr>
              <a:t>Axiom </a:t>
            </a:r>
            <a:r>
              <a:rPr lang="en-US" sz="1600" dirty="0" err="1">
                <a:latin typeface="Consolas" panose="020B0609020204030204" pitchFamily="49" charset="0"/>
                <a:cs typeface="Consolas" panose="020B0609020204030204" pitchFamily="49" charset="0"/>
              </a:rPr>
              <a:t>Ld_exe_path</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err="1">
                <a:solidFill>
                  <a:srgbClr val="B00031"/>
                </a:solidFill>
                <a:latin typeface="Consolas" panose="020B0609020204030204" pitchFamily="49" charset="0"/>
                <a:cs typeface="Consolas" panose="020B0609020204030204" pitchFamily="49" charset="0"/>
              </a:rPr>
              <a:t>forall</a:t>
            </a:r>
            <a:r>
              <a:rPr lang="en-US" sz="1600" dirty="0">
                <a:solidFill>
                  <a:srgbClr val="B00031"/>
                </a:solidFill>
                <a:latin typeface="Consolas" panose="020B0609020204030204" pitchFamily="49" charset="0"/>
                <a:cs typeface="Consolas" panose="020B0609020204030204" pitchFamily="49" charset="0"/>
              </a:rPr>
              <a:t> </a:t>
            </a:r>
            <a:r>
              <a:rPr lang="en-US" sz="1600" dirty="0" err="1">
                <a:solidFill>
                  <a:srgbClr val="00006D"/>
                </a:solidFill>
                <a:latin typeface="Consolas" panose="020B0609020204030204" pitchFamily="49" charset="0"/>
                <a:cs typeface="Consolas" panose="020B0609020204030204" pitchFamily="49" charset="0"/>
              </a:rPr>
              <a:t>microops</a:t>
            </a:r>
            <a:r>
              <a:rPr lang="en-US" sz="1600" dirty="0">
                <a:solidFill>
                  <a:srgbClr val="00006D"/>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altLang="zh-TW" sz="1600" dirty="0" err="1">
                <a:solidFill>
                  <a:srgbClr val="6B0001"/>
                </a:solidFill>
                <a:latin typeface="Consolas" panose="020B0609020204030204" pitchFamily="49" charset="0"/>
                <a:cs typeface="Consolas" panose="020B0609020204030204" pitchFamily="49" charset="0"/>
              </a:rPr>
              <a:t>IsAnyRead</a:t>
            </a:r>
            <a:r>
              <a:rPr lang="zh-TW" altLang="en-US" sz="1600" dirty="0">
                <a:solidFill>
                  <a:srgbClr val="6B0001"/>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altLang="zh-TW"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6B0001"/>
                </a:solidFill>
                <a:latin typeface="Consolas" panose="020B0609020204030204" pitchFamily="49" charset="0"/>
                <a:cs typeface="Consolas" panose="020B0609020204030204" pitchFamily="49" charset="0"/>
              </a:rPr>
              <a:t>AddEdg</a:t>
            </a:r>
            <a:r>
              <a:rPr lang="en-US" altLang="zh-TW" sz="1600" dirty="0" err="1">
                <a:solidFill>
                  <a:srgbClr val="6B0001"/>
                </a:solidFill>
                <a:latin typeface="Consolas" panose="020B0609020204030204" pitchFamily="49" charset="0"/>
                <a:cs typeface="Consolas" panose="020B0609020204030204" pitchFamily="49" charset="0"/>
              </a:rPr>
              <a:t>es</a:t>
            </a:r>
            <a:r>
              <a:rPr lang="en-US" altLang="zh-TW" sz="1600" dirty="0">
                <a:solidFill>
                  <a:srgbClr val="6B0001"/>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DX))</a:t>
            </a:r>
          </a:p>
          <a:p>
            <a:pPr>
              <a:buClr>
                <a:schemeClr val="lt2"/>
              </a:buClr>
              <a:buSzPts val="1700"/>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DX),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WB))</a:t>
            </a:r>
          </a:p>
          <a:p>
            <a:pPr>
              <a:buClr>
                <a:schemeClr val="lt2"/>
              </a:buClr>
              <a:buSzPts val="1700"/>
            </a:pPr>
            <a:r>
              <a:rPr lang="en-US" sz="1600" dirty="0">
                <a:latin typeface="Consolas" panose="020B0609020204030204" pitchFamily="49" charset="0"/>
                <a:cs typeface="Consolas" panose="020B0609020204030204" pitchFamily="49" charset="0"/>
              </a:rPr>
              <a:t>....]</a:t>
            </a:r>
          </a:p>
          <a:p>
            <a:pPr>
              <a:buClr>
                <a:schemeClr val="lt2"/>
              </a:buClr>
              <a:buSzPts val="1700"/>
            </a:pPr>
            <a:r>
              <a:rPr lang="en-US" sz="1600" dirty="0">
                <a:latin typeface="Consolas" panose="020B0609020204030204" pitchFamily="49" charset="0"/>
                <a:cs typeface="Consolas" panose="020B0609020204030204" pitchFamily="49" charset="0"/>
              </a:rPr>
              <a:t>...</a:t>
            </a:r>
          </a:p>
        </p:txBody>
      </p:sp>
      <p:grpSp>
        <p:nvGrpSpPr>
          <p:cNvPr id="25" name="Group 24">
            <a:extLst>
              <a:ext uri="{FF2B5EF4-FFF2-40B4-BE49-F238E27FC236}">
                <a16:creationId xmlns:a16="http://schemas.microsoft.com/office/drawing/2014/main" id="{7C6E7DD8-0ED5-494E-0D71-20527CFF5656}"/>
              </a:ext>
            </a:extLst>
          </p:cNvPr>
          <p:cNvGrpSpPr/>
          <p:nvPr/>
        </p:nvGrpSpPr>
        <p:grpSpPr>
          <a:xfrm>
            <a:off x="7024344" y="4612248"/>
            <a:ext cx="1760612" cy="669522"/>
            <a:chOff x="7024344" y="4612248"/>
            <a:chExt cx="1760612" cy="669522"/>
          </a:xfrm>
        </p:grpSpPr>
        <p:sp>
          <p:nvSpPr>
            <p:cNvPr id="6" name="Rounded Rectangle 5">
              <a:extLst>
                <a:ext uri="{FF2B5EF4-FFF2-40B4-BE49-F238E27FC236}">
                  <a16:creationId xmlns:a16="http://schemas.microsoft.com/office/drawing/2014/main" id="{3A75A2EB-1636-098C-9F50-65686F1F25D4}"/>
                </a:ext>
              </a:extLst>
            </p:cNvPr>
            <p:cNvSpPr/>
            <p:nvPr/>
          </p:nvSpPr>
          <p:spPr>
            <a:xfrm>
              <a:off x="7024344" y="4612248"/>
              <a:ext cx="1760612" cy="66952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200" err="1"/>
                <a:t>rtl</a:t>
              </a:r>
              <a:r>
                <a:rPr lang="el-GR" sz="2200"/>
                <a:t>μ</a:t>
              </a:r>
              <a:r>
                <a:rPr lang="en-US" sz="2200"/>
                <a:t>spec</a:t>
              </a:r>
              <a:r>
                <a:rPr lang="en-US" sz="2200" baseline="30000"/>
                <a:t>2</a:t>
              </a:r>
            </a:p>
          </p:txBody>
        </p:sp>
        <p:pic>
          <p:nvPicPr>
            <p:cNvPr id="3" name="Graphic 2" descr="Key with solid fill">
              <a:extLst>
                <a:ext uri="{FF2B5EF4-FFF2-40B4-BE49-F238E27FC236}">
                  <a16:creationId xmlns:a16="http://schemas.microsoft.com/office/drawing/2014/main" id="{C522EB6B-BD81-7571-308F-C6BE6BFEB7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200000">
              <a:off x="7024344" y="4642988"/>
              <a:ext cx="608042" cy="608042"/>
            </a:xfrm>
            <a:prstGeom prst="rect">
              <a:avLst/>
            </a:prstGeom>
          </p:spPr>
        </p:pic>
      </p:grpSp>
      <p:sp>
        <p:nvSpPr>
          <p:cNvPr id="22" name="Rectangle 21">
            <a:extLst>
              <a:ext uri="{FF2B5EF4-FFF2-40B4-BE49-F238E27FC236}">
                <a16:creationId xmlns:a16="http://schemas.microsoft.com/office/drawing/2014/main" id="{A898670D-AC84-2BEB-5079-CBE79354F5C7}"/>
              </a:ext>
            </a:extLst>
          </p:cNvPr>
          <p:cNvSpPr/>
          <p:nvPr/>
        </p:nvSpPr>
        <p:spPr>
          <a:xfrm>
            <a:off x="7469273" y="4388285"/>
            <a:ext cx="1313273" cy="8934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cxnSp>
        <p:nvCxnSpPr>
          <p:cNvPr id="20" name="Elbow Connector 19">
            <a:extLst>
              <a:ext uri="{FF2B5EF4-FFF2-40B4-BE49-F238E27FC236}">
                <a16:creationId xmlns:a16="http://schemas.microsoft.com/office/drawing/2014/main" id="{E91E8C4C-534E-5226-75C4-953BCD9DAE82}"/>
              </a:ext>
            </a:extLst>
          </p:cNvPr>
          <p:cNvCxnSpPr>
            <a:cxnSpLocks/>
            <a:stCxn id="22" idx="2"/>
            <a:endCxn id="50" idx="3"/>
          </p:cNvCxnSpPr>
          <p:nvPr/>
        </p:nvCxnSpPr>
        <p:spPr>
          <a:xfrm rot="5400000">
            <a:off x="7100699" y="4616447"/>
            <a:ext cx="359888" cy="1690534"/>
          </a:xfrm>
          <a:prstGeom prst="bentConnector2">
            <a:avLst/>
          </a:prstGeom>
          <a:ln w="63500" cap="rnd">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8F4D618-0D48-665F-F3B8-8DFECC9890B7}"/>
              </a:ext>
            </a:extLst>
          </p:cNvPr>
          <p:cNvSpPr txBox="1"/>
          <p:nvPr/>
        </p:nvSpPr>
        <p:spPr>
          <a:xfrm>
            <a:off x="10375340" y="2207080"/>
            <a:ext cx="1813317" cy="400110"/>
          </a:xfrm>
          <a:prstGeom prst="rect">
            <a:avLst/>
          </a:prstGeom>
          <a:noFill/>
        </p:spPr>
        <p:txBody>
          <a:bodyPr wrap="none" rtlCol="0">
            <a:spAutoFit/>
          </a:bodyPr>
          <a:lstStyle/>
          <a:p>
            <a:r>
              <a:rPr lang="en-TW" sz="2000">
                <a:latin typeface="Calibri" panose="020F0502020204030204" pitchFamily="34" charset="0"/>
                <a:cs typeface="Calibri" panose="020F0502020204030204" pitchFamily="34" charset="0"/>
              </a:rPr>
              <a:t>Upheld or not? </a:t>
            </a:r>
          </a:p>
        </p:txBody>
      </p:sp>
      <p:sp>
        <p:nvSpPr>
          <p:cNvPr id="4" name="Slide Number Placeholder 3">
            <a:extLst>
              <a:ext uri="{FF2B5EF4-FFF2-40B4-BE49-F238E27FC236}">
                <a16:creationId xmlns:a16="http://schemas.microsoft.com/office/drawing/2014/main" id="{DD24AB6C-BCE9-7FC6-252D-EDC6179909A8}"/>
              </a:ext>
            </a:extLst>
          </p:cNvPr>
          <p:cNvSpPr>
            <a:spLocks noGrp="1"/>
          </p:cNvSpPr>
          <p:nvPr>
            <p:ph type="sldNum" sz="quarter" idx="12"/>
          </p:nvPr>
        </p:nvSpPr>
        <p:spPr/>
        <p:txBody>
          <a:bodyPr/>
          <a:lstStyle/>
          <a:p>
            <a:fld id="{186D1076-08C5-B746-80BB-11C7C595E7F3}" type="slidenum">
              <a:rPr lang="en-US" smtClean="0"/>
              <a:t>32</a:t>
            </a:fld>
            <a:endParaRPr lang="en-US"/>
          </a:p>
        </p:txBody>
      </p:sp>
      <p:grpSp>
        <p:nvGrpSpPr>
          <p:cNvPr id="33" name="Group 32">
            <a:extLst>
              <a:ext uri="{FF2B5EF4-FFF2-40B4-BE49-F238E27FC236}">
                <a16:creationId xmlns:a16="http://schemas.microsoft.com/office/drawing/2014/main" id="{4B3F68D3-FA6A-D1E0-3B0D-913D4F9A263F}"/>
              </a:ext>
            </a:extLst>
          </p:cNvPr>
          <p:cNvGrpSpPr/>
          <p:nvPr/>
        </p:nvGrpSpPr>
        <p:grpSpPr>
          <a:xfrm>
            <a:off x="387190" y="1610802"/>
            <a:ext cx="3466949" cy="1922686"/>
            <a:chOff x="448150" y="1610802"/>
            <a:chExt cx="3466949" cy="1922686"/>
          </a:xfrm>
        </p:grpSpPr>
        <p:pic>
          <p:nvPicPr>
            <p:cNvPr id="21" name="Graphic 20" descr="Warning with solid fill">
              <a:extLst>
                <a:ext uri="{FF2B5EF4-FFF2-40B4-BE49-F238E27FC236}">
                  <a16:creationId xmlns:a16="http://schemas.microsoft.com/office/drawing/2014/main" id="{BB23125A-568C-2BD8-1AB2-F3B1CAFE74F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8150" y="1668835"/>
              <a:ext cx="294824" cy="294824"/>
            </a:xfrm>
            <a:prstGeom prst="rect">
              <a:avLst/>
            </a:prstGeom>
          </p:spPr>
        </p:pic>
        <p:sp>
          <p:nvSpPr>
            <p:cNvPr id="23" name="Rounded Rectangle 22">
              <a:extLst>
                <a:ext uri="{FF2B5EF4-FFF2-40B4-BE49-F238E27FC236}">
                  <a16:creationId xmlns:a16="http://schemas.microsoft.com/office/drawing/2014/main" id="{9FF1A85D-8F05-7FA1-2CF9-C0FBF8EF55B9}"/>
                </a:ext>
              </a:extLst>
            </p:cNvPr>
            <p:cNvSpPr/>
            <p:nvPr/>
          </p:nvSpPr>
          <p:spPr>
            <a:xfrm>
              <a:off x="795870" y="1610802"/>
              <a:ext cx="2824201"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Multiple execution paths</a:t>
              </a:r>
              <a:endParaRPr lang="en-TW" sz="2000" dirty="0">
                <a:solidFill>
                  <a:schemeClr val="tx1"/>
                </a:solidFill>
                <a:latin typeface="Calibri" panose="020F0502020204030204" pitchFamily="34" charset="0"/>
                <a:cs typeface="Calibri" panose="020F0502020204030204" pitchFamily="34" charset="0"/>
              </a:endParaRPr>
            </a:p>
          </p:txBody>
        </p:sp>
        <p:pic>
          <p:nvPicPr>
            <p:cNvPr id="24" name="Graphic 23" descr="Warning with solid fill">
              <a:extLst>
                <a:ext uri="{FF2B5EF4-FFF2-40B4-BE49-F238E27FC236}">
                  <a16:creationId xmlns:a16="http://schemas.microsoft.com/office/drawing/2014/main" id="{A20C5E05-C058-24C8-9F08-AF9E6324BD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53" y="2042188"/>
              <a:ext cx="294824" cy="294824"/>
            </a:xfrm>
            <a:prstGeom prst="rect">
              <a:avLst/>
            </a:prstGeom>
          </p:spPr>
        </p:pic>
        <p:sp>
          <p:nvSpPr>
            <p:cNvPr id="26" name="Rounded Rectangle 25">
              <a:extLst>
                <a:ext uri="{FF2B5EF4-FFF2-40B4-BE49-F238E27FC236}">
                  <a16:creationId xmlns:a16="http://schemas.microsoft.com/office/drawing/2014/main" id="{0F593A23-38CB-24FA-F3CF-F38A0698F52F}"/>
                </a:ext>
              </a:extLst>
            </p:cNvPr>
            <p:cNvSpPr/>
            <p:nvPr/>
          </p:nvSpPr>
          <p:spPr>
            <a:xfrm>
              <a:off x="791841" y="2124710"/>
              <a:ext cx="2371279"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Restricted instruction interaction</a:t>
              </a:r>
              <a:endParaRPr lang="en-TW" sz="2000" dirty="0">
                <a:solidFill>
                  <a:schemeClr val="tx1"/>
                </a:solidFill>
                <a:latin typeface="Calibri" panose="020F0502020204030204" pitchFamily="34" charset="0"/>
                <a:cs typeface="Calibri" panose="020F0502020204030204" pitchFamily="34" charset="0"/>
              </a:endParaRPr>
            </a:p>
          </p:txBody>
        </p:sp>
        <p:pic>
          <p:nvPicPr>
            <p:cNvPr id="27" name="Graphic 26" descr="Warning with solid fill">
              <a:extLst>
                <a:ext uri="{FF2B5EF4-FFF2-40B4-BE49-F238E27FC236}">
                  <a16:creationId xmlns:a16="http://schemas.microsoft.com/office/drawing/2014/main" id="{FB3CE2CD-F69C-CCF8-A42B-78F5136349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4842" y="2629806"/>
              <a:ext cx="294824" cy="294824"/>
            </a:xfrm>
            <a:prstGeom prst="rect">
              <a:avLst/>
            </a:prstGeom>
          </p:spPr>
        </p:pic>
        <p:sp>
          <p:nvSpPr>
            <p:cNvPr id="28" name="Rounded Rectangle 27">
              <a:extLst>
                <a:ext uri="{FF2B5EF4-FFF2-40B4-BE49-F238E27FC236}">
                  <a16:creationId xmlns:a16="http://schemas.microsoft.com/office/drawing/2014/main" id="{AFA41932-3FA0-E71D-A723-6CD7A317EEDE}"/>
                </a:ext>
              </a:extLst>
            </p:cNvPr>
            <p:cNvSpPr/>
            <p:nvPr/>
          </p:nvSpPr>
          <p:spPr>
            <a:xfrm>
              <a:off x="804669" y="2588820"/>
              <a:ext cx="2893861"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Coherence support</a:t>
              </a:r>
              <a:endParaRPr lang="en-TW" sz="2000" dirty="0">
                <a:solidFill>
                  <a:schemeClr val="tx1"/>
                </a:solidFill>
                <a:latin typeface="Calibri" panose="020F0502020204030204" pitchFamily="34" charset="0"/>
                <a:cs typeface="Calibri" panose="020F0502020204030204" pitchFamily="34" charset="0"/>
              </a:endParaRPr>
            </a:p>
          </p:txBody>
        </p:sp>
        <p:pic>
          <p:nvPicPr>
            <p:cNvPr id="29" name="Graphic 28" descr="Warning with solid fill">
              <a:extLst>
                <a:ext uri="{FF2B5EF4-FFF2-40B4-BE49-F238E27FC236}">
                  <a16:creationId xmlns:a16="http://schemas.microsoft.com/office/drawing/2014/main" id="{88A1A094-AF1A-17AC-4546-A1E32C66D1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4842" y="3004681"/>
              <a:ext cx="294824" cy="294824"/>
            </a:xfrm>
            <a:prstGeom prst="rect">
              <a:avLst/>
            </a:prstGeom>
          </p:spPr>
        </p:pic>
        <p:sp>
          <p:nvSpPr>
            <p:cNvPr id="30" name="Rounded Rectangle 29">
              <a:extLst>
                <a:ext uri="{FF2B5EF4-FFF2-40B4-BE49-F238E27FC236}">
                  <a16:creationId xmlns:a16="http://schemas.microsoft.com/office/drawing/2014/main" id="{C55D38FD-3595-3449-5214-C2C848A4ED4B}"/>
                </a:ext>
              </a:extLst>
            </p:cNvPr>
            <p:cNvSpPr/>
            <p:nvPr/>
          </p:nvSpPr>
          <p:spPr>
            <a:xfrm>
              <a:off x="808985" y="3145725"/>
              <a:ext cx="3106114"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Undetermined proof outcomes </a:t>
              </a:r>
              <a:endParaRPr lang="en-TW" sz="2000" dirty="0">
                <a:solidFill>
                  <a:schemeClr val="tx1"/>
                </a:solidFill>
                <a:latin typeface="Calibri" panose="020F0502020204030204" pitchFamily="34" charset="0"/>
                <a:cs typeface="Calibri" panose="020F0502020204030204" pitchFamily="34" charset="0"/>
              </a:endParaRPr>
            </a:p>
          </p:txBody>
        </p:sp>
      </p:grpSp>
      <p:grpSp>
        <p:nvGrpSpPr>
          <p:cNvPr id="52" name="Group 51">
            <a:extLst>
              <a:ext uri="{FF2B5EF4-FFF2-40B4-BE49-F238E27FC236}">
                <a16:creationId xmlns:a16="http://schemas.microsoft.com/office/drawing/2014/main" id="{D12D7FAC-6CFC-D1BF-2C57-FCF1D5BE8520}"/>
              </a:ext>
            </a:extLst>
          </p:cNvPr>
          <p:cNvGrpSpPr/>
          <p:nvPr/>
        </p:nvGrpSpPr>
        <p:grpSpPr>
          <a:xfrm>
            <a:off x="3316459" y="1552568"/>
            <a:ext cx="510713" cy="1714076"/>
            <a:chOff x="3058762" y="1552568"/>
            <a:chExt cx="510713" cy="1714076"/>
          </a:xfrm>
        </p:grpSpPr>
        <p:pic>
          <p:nvPicPr>
            <p:cNvPr id="35" name="Graphic 34" descr="Checkbox Checked with solid fill">
              <a:extLst>
                <a:ext uri="{FF2B5EF4-FFF2-40B4-BE49-F238E27FC236}">
                  <a16:creationId xmlns:a16="http://schemas.microsoft.com/office/drawing/2014/main" id="{6D01F776-D399-DB45-A941-02122CF7883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58762" y="1552568"/>
              <a:ext cx="510713" cy="510713"/>
            </a:xfrm>
            <a:prstGeom prst="rect">
              <a:avLst/>
            </a:prstGeom>
          </p:spPr>
        </p:pic>
        <p:sp>
          <p:nvSpPr>
            <p:cNvPr id="40" name="Oval 39">
              <a:extLst>
                <a:ext uri="{FF2B5EF4-FFF2-40B4-BE49-F238E27FC236}">
                  <a16:creationId xmlns:a16="http://schemas.microsoft.com/office/drawing/2014/main" id="{1AB1DF52-5D7B-75DA-1E5D-15D7D7E94748}"/>
                </a:ext>
              </a:extLst>
            </p:cNvPr>
            <p:cNvSpPr>
              <a:spLocks noChangeAspect="1"/>
            </p:cNvSpPr>
            <p:nvPr/>
          </p:nvSpPr>
          <p:spPr>
            <a:xfrm>
              <a:off x="3183138" y="2062662"/>
              <a:ext cx="261963" cy="261963"/>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TW" sz="800" b="1" dirty="0">
                  <a:solidFill>
                    <a:schemeClr val="accent2"/>
                  </a:solidFill>
                  <a:latin typeface="Consolas" panose="020B0609020204030204" pitchFamily="49" charset="0"/>
                  <a:cs typeface="Consolas" panose="020B0609020204030204" pitchFamily="49" charset="0"/>
                </a:rPr>
                <a:t>...</a:t>
              </a:r>
            </a:p>
          </p:txBody>
        </p:sp>
        <p:sp>
          <p:nvSpPr>
            <p:cNvPr id="41" name="Oval 40">
              <a:extLst>
                <a:ext uri="{FF2B5EF4-FFF2-40B4-BE49-F238E27FC236}">
                  <a16:creationId xmlns:a16="http://schemas.microsoft.com/office/drawing/2014/main" id="{698B9AF9-7A24-35CD-06CD-83FD413EF756}"/>
                </a:ext>
              </a:extLst>
            </p:cNvPr>
            <p:cNvSpPr>
              <a:spLocks noChangeAspect="1"/>
            </p:cNvSpPr>
            <p:nvPr/>
          </p:nvSpPr>
          <p:spPr>
            <a:xfrm>
              <a:off x="3183139" y="2643391"/>
              <a:ext cx="261963" cy="261963"/>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TW" sz="800" b="1" dirty="0">
                  <a:solidFill>
                    <a:schemeClr val="accent2"/>
                  </a:solidFill>
                  <a:latin typeface="Consolas" panose="020B0609020204030204" pitchFamily="49" charset="0"/>
                  <a:cs typeface="Consolas" panose="020B0609020204030204" pitchFamily="49" charset="0"/>
                </a:rPr>
                <a:t>...</a:t>
              </a:r>
            </a:p>
          </p:txBody>
        </p:sp>
        <p:sp>
          <p:nvSpPr>
            <p:cNvPr id="42" name="Oval 41">
              <a:extLst>
                <a:ext uri="{FF2B5EF4-FFF2-40B4-BE49-F238E27FC236}">
                  <a16:creationId xmlns:a16="http://schemas.microsoft.com/office/drawing/2014/main" id="{447CF9B6-7244-2363-940D-AA29F90D6539}"/>
                </a:ext>
              </a:extLst>
            </p:cNvPr>
            <p:cNvSpPr>
              <a:spLocks noChangeAspect="1"/>
            </p:cNvSpPr>
            <p:nvPr/>
          </p:nvSpPr>
          <p:spPr>
            <a:xfrm>
              <a:off x="3183136" y="3004681"/>
              <a:ext cx="261963" cy="261963"/>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TW" sz="800" b="1" dirty="0">
                  <a:solidFill>
                    <a:schemeClr val="accent2"/>
                  </a:solidFill>
                  <a:latin typeface="Consolas" panose="020B0609020204030204" pitchFamily="49" charset="0"/>
                  <a:cs typeface="Consolas" panose="020B0609020204030204" pitchFamily="49" charset="0"/>
                </a:rPr>
                <a:t>...</a:t>
              </a:r>
            </a:p>
          </p:txBody>
        </p:sp>
      </p:grpSp>
      <p:cxnSp>
        <p:nvCxnSpPr>
          <p:cNvPr id="64" name="Elbow Connector 63">
            <a:extLst>
              <a:ext uri="{FF2B5EF4-FFF2-40B4-BE49-F238E27FC236}">
                <a16:creationId xmlns:a16="http://schemas.microsoft.com/office/drawing/2014/main" id="{D64EEBFB-8040-28D8-E72A-262A382682BA}"/>
              </a:ext>
            </a:extLst>
          </p:cNvPr>
          <p:cNvCxnSpPr>
            <a:cxnSpLocks/>
            <a:stCxn id="112" idx="2"/>
            <a:endCxn id="50" idx="3"/>
          </p:cNvCxnSpPr>
          <p:nvPr/>
        </p:nvCxnSpPr>
        <p:spPr>
          <a:xfrm rot="5400000">
            <a:off x="6545678" y="4059016"/>
            <a:ext cx="1472340" cy="1692944"/>
          </a:xfrm>
          <a:prstGeom prst="bentConnector2">
            <a:avLst/>
          </a:prstGeom>
          <a:ln w="63500" cap="rnd">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354520F-CE76-BEBE-6AAC-091C60754C48}"/>
              </a:ext>
            </a:extLst>
          </p:cNvPr>
          <p:cNvGrpSpPr/>
          <p:nvPr/>
        </p:nvGrpSpPr>
        <p:grpSpPr>
          <a:xfrm>
            <a:off x="7632386" y="4565166"/>
            <a:ext cx="926826" cy="914400"/>
            <a:chOff x="12827446" y="3892628"/>
            <a:chExt cx="926826" cy="914400"/>
          </a:xfrm>
        </p:grpSpPr>
        <p:sp>
          <p:nvSpPr>
            <p:cNvPr id="38" name="Rectangle 37">
              <a:extLst>
                <a:ext uri="{FF2B5EF4-FFF2-40B4-BE49-F238E27FC236}">
                  <a16:creationId xmlns:a16="http://schemas.microsoft.com/office/drawing/2014/main" id="{ECBFF1AF-E06C-941F-F8A7-5ED076FA8DC0}"/>
                </a:ext>
              </a:extLst>
            </p:cNvPr>
            <p:cNvSpPr/>
            <p:nvPr/>
          </p:nvSpPr>
          <p:spPr>
            <a:xfrm>
              <a:off x="12827446" y="3893441"/>
              <a:ext cx="926826" cy="9135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pic>
          <p:nvPicPr>
            <p:cNvPr id="37" name="Graphic 36" descr="Programmer male with solid fill">
              <a:extLst>
                <a:ext uri="{FF2B5EF4-FFF2-40B4-BE49-F238E27FC236}">
                  <a16:creationId xmlns:a16="http://schemas.microsoft.com/office/drawing/2014/main" id="{DD8F1207-5A16-126F-F40E-1539C059893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833659" y="3892628"/>
              <a:ext cx="914400" cy="914400"/>
            </a:xfrm>
            <a:prstGeom prst="rect">
              <a:avLst/>
            </a:prstGeom>
          </p:spPr>
        </p:pic>
      </p:grpSp>
    </p:spTree>
    <p:extLst>
      <p:ext uri="{BB962C8B-B14F-4D97-AF65-F5344CB8AC3E}">
        <p14:creationId xmlns:p14="http://schemas.microsoft.com/office/powerpoint/2010/main" val="117144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a:extLst>
              <a:ext uri="{FF2B5EF4-FFF2-40B4-BE49-F238E27FC236}">
                <a16:creationId xmlns:a16="http://schemas.microsoft.com/office/drawing/2014/main" id="{914279B9-1DC8-466A-08DE-8F2A0DFCA500}"/>
              </a:ext>
            </a:extLst>
          </p:cNvPr>
          <p:cNvSpPr/>
          <p:nvPr/>
        </p:nvSpPr>
        <p:spPr>
          <a:xfrm rot="16200000">
            <a:off x="4721703" y="1826828"/>
            <a:ext cx="1189431" cy="637982"/>
          </a:xfrm>
          <a:prstGeom prst="rightArrow">
            <a:avLst>
              <a:gd name="adj1" fmla="val 50000"/>
              <a:gd name="adj2" fmla="val 30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5" name="TextBox 4">
            <a:extLst>
              <a:ext uri="{FF2B5EF4-FFF2-40B4-BE49-F238E27FC236}">
                <a16:creationId xmlns:a16="http://schemas.microsoft.com/office/drawing/2014/main" id="{99A842E9-B33B-D0A9-445E-D18167DA8221}"/>
              </a:ext>
            </a:extLst>
          </p:cNvPr>
          <p:cNvSpPr txBox="1"/>
          <p:nvPr/>
        </p:nvSpPr>
        <p:spPr>
          <a:xfrm>
            <a:off x="3655569" y="1818231"/>
            <a:ext cx="3321697" cy="769441"/>
          </a:xfrm>
          <a:prstGeom prst="rect">
            <a:avLst/>
          </a:prstGeom>
          <a:solidFill>
            <a:schemeClr val="bg1"/>
          </a:solidFill>
        </p:spPr>
        <p:txBody>
          <a:bodyPr wrap="square" rtlCol="0">
            <a:spAutoFit/>
          </a:bodyPr>
          <a:lstStyle/>
          <a:p>
            <a:pPr algn="ctr"/>
            <a:r>
              <a:rPr lang="en-TW" sz="2200" dirty="0">
                <a:latin typeface="Calibri" panose="020F0502020204030204" pitchFamily="34" charset="0"/>
                <a:ea typeface="Menlo" panose="020B0609030804020204" pitchFamily="49" charset="0"/>
                <a:cs typeface="Calibri" panose="020F0502020204030204" pitchFamily="34" charset="0"/>
              </a:rPr>
              <a:t>ISA-level Memory Consistency Model (MCM)</a:t>
            </a:r>
          </a:p>
        </p:txBody>
      </p:sp>
      <p:sp>
        <p:nvSpPr>
          <p:cNvPr id="112" name="Rectangle 111">
            <a:extLst>
              <a:ext uri="{FF2B5EF4-FFF2-40B4-BE49-F238E27FC236}">
                <a16:creationId xmlns:a16="http://schemas.microsoft.com/office/drawing/2014/main" id="{3AC6D3BA-5AE5-BFC0-A769-276AEA6C84F5}"/>
              </a:ext>
            </a:extLst>
          </p:cNvPr>
          <p:cNvSpPr/>
          <p:nvPr/>
        </p:nvSpPr>
        <p:spPr>
          <a:xfrm>
            <a:off x="7471683" y="3275833"/>
            <a:ext cx="1313273" cy="8934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grpSp>
        <p:nvGrpSpPr>
          <p:cNvPr id="8" name="Group 7">
            <a:extLst>
              <a:ext uri="{FF2B5EF4-FFF2-40B4-BE49-F238E27FC236}">
                <a16:creationId xmlns:a16="http://schemas.microsoft.com/office/drawing/2014/main" id="{53411B85-4FD3-71C5-2642-3145FCB84F65}"/>
              </a:ext>
            </a:extLst>
          </p:cNvPr>
          <p:cNvGrpSpPr>
            <a:grpSpLocks noChangeAspect="1"/>
          </p:cNvGrpSpPr>
          <p:nvPr/>
        </p:nvGrpSpPr>
        <p:grpSpPr>
          <a:xfrm>
            <a:off x="4024373" y="2987107"/>
            <a:ext cx="2769301" cy="1189432"/>
            <a:chOff x="3561236" y="2122410"/>
            <a:chExt cx="2177366" cy="890347"/>
          </a:xfrm>
        </p:grpSpPr>
        <p:sp>
          <p:nvSpPr>
            <p:cNvPr id="9" name="Rectangle 8">
              <a:extLst>
                <a:ext uri="{FF2B5EF4-FFF2-40B4-BE49-F238E27FC236}">
                  <a16:creationId xmlns:a16="http://schemas.microsoft.com/office/drawing/2014/main" id="{547D7C03-CF0F-45D4-DB6D-92F8577895A1}"/>
                </a:ext>
              </a:extLst>
            </p:cNvPr>
            <p:cNvSpPr/>
            <p:nvPr/>
          </p:nvSpPr>
          <p:spPr>
            <a:xfrm>
              <a:off x="3561236" y="2122410"/>
              <a:ext cx="2177366" cy="8903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0" name="Group 9">
              <a:extLst>
                <a:ext uri="{FF2B5EF4-FFF2-40B4-BE49-F238E27FC236}">
                  <a16:creationId xmlns:a16="http://schemas.microsoft.com/office/drawing/2014/main" id="{EE5DEB8D-786B-D8ED-CA7C-2F4E291B5E9C}"/>
                </a:ext>
              </a:extLst>
            </p:cNvPr>
            <p:cNvGrpSpPr/>
            <p:nvPr/>
          </p:nvGrpSpPr>
          <p:grpSpPr>
            <a:xfrm>
              <a:off x="3635250" y="2202857"/>
              <a:ext cx="2006934" cy="699689"/>
              <a:chOff x="4748643" y="2493194"/>
              <a:chExt cx="2312363" cy="1058195"/>
            </a:xfrm>
          </p:grpSpPr>
          <p:sp>
            <p:nvSpPr>
              <p:cNvPr id="11" name="Rectangle 10">
                <a:extLst>
                  <a:ext uri="{FF2B5EF4-FFF2-40B4-BE49-F238E27FC236}">
                    <a16:creationId xmlns:a16="http://schemas.microsoft.com/office/drawing/2014/main" id="{DA9D07D4-38CE-EC21-6AB8-8B06307E6D42}"/>
                  </a:ext>
                </a:extLst>
              </p:cNvPr>
              <p:cNvSpPr/>
              <p:nvPr/>
            </p:nvSpPr>
            <p:spPr>
              <a:xfrm>
                <a:off x="4748643"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C0</a:t>
                </a:r>
                <a:endParaRPr lang="en-TW" sz="200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F498773-50E8-923E-09A0-702EEF61DAC3}"/>
                  </a:ext>
                </a:extLst>
              </p:cNvPr>
              <p:cNvSpPr/>
              <p:nvPr/>
            </p:nvSpPr>
            <p:spPr>
              <a:xfrm>
                <a:off x="4786506" y="3243768"/>
                <a:ext cx="2274500" cy="307621"/>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000">
                    <a:latin typeface="Calibri" panose="020F0502020204030204" pitchFamily="34" charset="0"/>
                    <a:cs typeface="Calibri" panose="020F0502020204030204" pitchFamily="34" charset="0"/>
                  </a:rPr>
                  <a:t>memory</a:t>
                </a:r>
                <a:endParaRPr lang="en-TW" sz="200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E382BEC2-10DE-41A3-EF7B-BBDF132A646D}"/>
                  </a:ext>
                </a:extLst>
              </p:cNvPr>
              <p:cNvSpPr/>
              <p:nvPr/>
            </p:nvSpPr>
            <p:spPr>
              <a:xfrm>
                <a:off x="5406889"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C1</a:t>
                </a:r>
                <a:endParaRPr lang="en-TW" sz="200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9F45EE6C-61C8-6937-3971-EF0AF8897583}"/>
                  </a:ext>
                </a:extLst>
              </p:cNvPr>
              <p:cNvSpPr/>
              <p:nvPr/>
            </p:nvSpPr>
            <p:spPr>
              <a:xfrm>
                <a:off x="6599809"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Cn</a:t>
                </a:r>
                <a:endParaRPr lang="en-TW" sz="200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CEF1914A-76D1-6C8B-7B8A-951142884C0B}"/>
                  </a:ext>
                </a:extLst>
              </p:cNvPr>
              <p:cNvSpPr txBox="1"/>
              <p:nvPr/>
            </p:nvSpPr>
            <p:spPr>
              <a:xfrm>
                <a:off x="6041987" y="2524787"/>
                <a:ext cx="341551" cy="452960"/>
              </a:xfrm>
              <a:prstGeom prst="rect">
                <a:avLst/>
              </a:prstGeom>
              <a:noFill/>
              <a:ln w="19050">
                <a:noFill/>
              </a:ln>
            </p:spPr>
            <p:txBody>
              <a:bodyPr wrap="none" rtlCol="0">
                <a:spAutoFit/>
              </a:bodyPr>
              <a:lstStyle/>
              <a:p>
                <a:r>
                  <a:rPr lang="en-TW" sz="2000">
                    <a:latin typeface="Calibri" panose="020F0502020204030204" pitchFamily="34" charset="0"/>
                    <a:cs typeface="Calibri" panose="020F0502020204030204" pitchFamily="34" charset="0"/>
                  </a:rPr>
                  <a:t>...</a:t>
                </a:r>
              </a:p>
            </p:txBody>
          </p:sp>
          <p:cxnSp>
            <p:nvCxnSpPr>
              <p:cNvPr id="16" name="Straight Arrow Connector 15">
                <a:extLst>
                  <a:ext uri="{FF2B5EF4-FFF2-40B4-BE49-F238E27FC236}">
                    <a16:creationId xmlns:a16="http://schemas.microsoft.com/office/drawing/2014/main" id="{5DB4C3CD-07B1-4965-C428-258AA524B398}"/>
                  </a:ext>
                </a:extLst>
              </p:cNvPr>
              <p:cNvCxnSpPr>
                <a:cxnSpLocks/>
                <a:stCxn id="11" idx="2"/>
              </p:cNvCxnSpPr>
              <p:nvPr/>
            </p:nvCxnSpPr>
            <p:spPr>
              <a:xfrm>
                <a:off x="4970804" y="2903932"/>
                <a:ext cx="382118" cy="35489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AFEFF3-9781-0C47-216E-15CED8E9E88A}"/>
                  </a:ext>
                </a:extLst>
              </p:cNvPr>
              <p:cNvCxnSpPr>
                <a:cxnSpLocks/>
                <a:stCxn id="13" idx="2"/>
              </p:cNvCxnSpPr>
              <p:nvPr/>
            </p:nvCxnSpPr>
            <p:spPr>
              <a:xfrm flipH="1">
                <a:off x="5629049" y="2903932"/>
                <a:ext cx="1" cy="35489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763E16-0881-4D91-79B0-E003D0B54824}"/>
                  </a:ext>
                </a:extLst>
              </p:cNvPr>
              <p:cNvCxnSpPr>
                <a:cxnSpLocks/>
                <a:stCxn id="14" idx="2"/>
              </p:cNvCxnSpPr>
              <p:nvPr/>
            </p:nvCxnSpPr>
            <p:spPr>
              <a:xfrm flipH="1">
                <a:off x="6540443" y="2903932"/>
                <a:ext cx="281527" cy="339836"/>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48" name="Title 1">
            <a:extLst>
              <a:ext uri="{FF2B5EF4-FFF2-40B4-BE49-F238E27FC236}">
                <a16:creationId xmlns:a16="http://schemas.microsoft.com/office/drawing/2014/main" id="{F78280F4-B671-9D30-31AB-0AAB19C51284}"/>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Synthesizing Formal Models of Hardware from RTL to support MCM verification</a:t>
            </a:r>
          </a:p>
        </p:txBody>
      </p:sp>
      <p:grpSp>
        <p:nvGrpSpPr>
          <p:cNvPr id="49" name="Group 48">
            <a:extLst>
              <a:ext uri="{FF2B5EF4-FFF2-40B4-BE49-F238E27FC236}">
                <a16:creationId xmlns:a16="http://schemas.microsoft.com/office/drawing/2014/main" id="{E797CD16-259B-36B9-6C45-161B132486CC}"/>
              </a:ext>
            </a:extLst>
          </p:cNvPr>
          <p:cNvGrpSpPr>
            <a:grpSpLocks noChangeAspect="1"/>
          </p:cNvGrpSpPr>
          <p:nvPr/>
        </p:nvGrpSpPr>
        <p:grpSpPr>
          <a:xfrm>
            <a:off x="4197460" y="5306897"/>
            <a:ext cx="2237916" cy="669522"/>
            <a:chOff x="3728160" y="3497388"/>
            <a:chExt cx="1606575" cy="480642"/>
          </a:xfrm>
        </p:grpSpPr>
        <p:sp>
          <p:nvSpPr>
            <p:cNvPr id="50" name="Rounded Rectangle 49">
              <a:extLst>
                <a:ext uri="{FF2B5EF4-FFF2-40B4-BE49-F238E27FC236}">
                  <a16:creationId xmlns:a16="http://schemas.microsoft.com/office/drawing/2014/main" id="{CE61D7ED-4F52-9D6E-98F9-493B0AACB2EE}"/>
                </a:ext>
              </a:extLst>
            </p:cNvPr>
            <p:cNvSpPr/>
            <p:nvPr/>
          </p:nvSpPr>
          <p:spPr>
            <a:xfrm>
              <a:off x="3728160" y="3497388"/>
              <a:ext cx="1606575" cy="48064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TW" sz="2000"/>
                <a:t>Verilog design</a:t>
              </a:r>
              <a:endParaRPr lang="en-TW" sz="2000"/>
            </a:p>
          </p:txBody>
        </p:sp>
        <p:pic>
          <p:nvPicPr>
            <p:cNvPr id="51" name="Graphic 50" descr="Processor with solid fill">
              <a:extLst>
                <a:ext uri="{FF2B5EF4-FFF2-40B4-BE49-F238E27FC236}">
                  <a16:creationId xmlns:a16="http://schemas.microsoft.com/office/drawing/2014/main" id="{AB0D889F-18C7-7EB2-888C-F47A5D823F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36675" y="3514510"/>
              <a:ext cx="446398" cy="446398"/>
            </a:xfrm>
            <a:prstGeom prst="rect">
              <a:avLst/>
            </a:prstGeom>
          </p:spPr>
        </p:pic>
      </p:grpSp>
      <p:sp>
        <p:nvSpPr>
          <p:cNvPr id="119" name="Rounded Rectangular Callout 118">
            <a:extLst>
              <a:ext uri="{FF2B5EF4-FFF2-40B4-BE49-F238E27FC236}">
                <a16:creationId xmlns:a16="http://schemas.microsoft.com/office/drawing/2014/main" id="{15AB8266-795B-90C5-4379-C3BC8A1D0C61}"/>
              </a:ext>
            </a:extLst>
          </p:cNvPr>
          <p:cNvSpPr/>
          <p:nvPr/>
        </p:nvSpPr>
        <p:spPr>
          <a:xfrm>
            <a:off x="13337154" y="4267413"/>
            <a:ext cx="3066788" cy="1967233"/>
          </a:xfrm>
          <a:prstGeom prst="wedgeRoundRectCallout">
            <a:avLst>
              <a:gd name="adj1" fmla="val -30126"/>
              <a:gd name="adj2" fmla="val -58231"/>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1600" dirty="0">
                <a:latin typeface="Consolas" panose="020B0609020204030204" pitchFamily="49" charset="0"/>
                <a:cs typeface="Consolas" panose="020B0609020204030204" pitchFamily="49" charset="0"/>
              </a:rPr>
              <a:t>Axiom </a:t>
            </a:r>
            <a:r>
              <a:rPr lang="en-US" sz="1600" dirty="0" err="1">
                <a:latin typeface="Consolas" panose="020B0609020204030204" pitchFamily="49" charset="0"/>
                <a:cs typeface="Consolas" panose="020B0609020204030204" pitchFamily="49" charset="0"/>
              </a:rPr>
              <a:t>Ld_exe_path</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err="1">
                <a:solidFill>
                  <a:srgbClr val="B00031"/>
                </a:solidFill>
                <a:latin typeface="Consolas" panose="020B0609020204030204" pitchFamily="49" charset="0"/>
                <a:cs typeface="Consolas" panose="020B0609020204030204" pitchFamily="49" charset="0"/>
              </a:rPr>
              <a:t>forall</a:t>
            </a:r>
            <a:r>
              <a:rPr lang="en-US" sz="1600" dirty="0">
                <a:solidFill>
                  <a:srgbClr val="B00031"/>
                </a:solidFill>
                <a:latin typeface="Consolas" panose="020B0609020204030204" pitchFamily="49" charset="0"/>
                <a:cs typeface="Consolas" panose="020B0609020204030204" pitchFamily="49" charset="0"/>
              </a:rPr>
              <a:t> </a:t>
            </a:r>
            <a:r>
              <a:rPr lang="en-US" sz="1600" dirty="0" err="1">
                <a:solidFill>
                  <a:srgbClr val="00006D"/>
                </a:solidFill>
                <a:latin typeface="Consolas" panose="020B0609020204030204" pitchFamily="49" charset="0"/>
                <a:cs typeface="Consolas" panose="020B0609020204030204" pitchFamily="49" charset="0"/>
              </a:rPr>
              <a:t>microops</a:t>
            </a:r>
            <a:r>
              <a:rPr lang="en-US" sz="1600" dirty="0">
                <a:solidFill>
                  <a:srgbClr val="00006D"/>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altLang="zh-TW" sz="1600" dirty="0" err="1">
                <a:solidFill>
                  <a:srgbClr val="6B0001"/>
                </a:solidFill>
                <a:latin typeface="Consolas" panose="020B0609020204030204" pitchFamily="49" charset="0"/>
                <a:cs typeface="Consolas" panose="020B0609020204030204" pitchFamily="49" charset="0"/>
              </a:rPr>
              <a:t>IsAnyRead</a:t>
            </a:r>
            <a:r>
              <a:rPr lang="zh-TW" altLang="en-US" sz="1600" dirty="0">
                <a:solidFill>
                  <a:srgbClr val="6B0001"/>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altLang="zh-TW"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6B0001"/>
                </a:solidFill>
                <a:latin typeface="Consolas" panose="020B0609020204030204" pitchFamily="49" charset="0"/>
                <a:cs typeface="Consolas" panose="020B0609020204030204" pitchFamily="49" charset="0"/>
              </a:rPr>
              <a:t>AddEdg</a:t>
            </a:r>
            <a:r>
              <a:rPr lang="en-US" altLang="zh-TW" sz="1600" dirty="0" err="1">
                <a:solidFill>
                  <a:srgbClr val="6B0001"/>
                </a:solidFill>
                <a:latin typeface="Consolas" panose="020B0609020204030204" pitchFamily="49" charset="0"/>
                <a:cs typeface="Consolas" panose="020B0609020204030204" pitchFamily="49" charset="0"/>
              </a:rPr>
              <a:t>es</a:t>
            </a:r>
            <a:r>
              <a:rPr lang="en-US" altLang="zh-TW" sz="1600" dirty="0">
                <a:solidFill>
                  <a:srgbClr val="6B0001"/>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DX))</a:t>
            </a:r>
          </a:p>
          <a:p>
            <a:pPr>
              <a:buClr>
                <a:schemeClr val="lt2"/>
              </a:buClr>
              <a:buSzPts val="1700"/>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DX),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WB))</a:t>
            </a:r>
          </a:p>
          <a:p>
            <a:pPr>
              <a:buClr>
                <a:schemeClr val="lt2"/>
              </a:buClr>
              <a:buSzPts val="1700"/>
            </a:pPr>
            <a:r>
              <a:rPr lang="en-US" sz="1600" dirty="0">
                <a:latin typeface="Consolas" panose="020B0609020204030204" pitchFamily="49" charset="0"/>
                <a:cs typeface="Consolas" panose="020B0609020204030204" pitchFamily="49" charset="0"/>
              </a:rPr>
              <a:t>....]</a:t>
            </a:r>
          </a:p>
          <a:p>
            <a:pPr>
              <a:buClr>
                <a:schemeClr val="lt2"/>
              </a:buClr>
              <a:buSzPts val="1700"/>
            </a:pPr>
            <a:r>
              <a:rPr lang="en-US" sz="1600" dirty="0">
                <a:latin typeface="Consolas" panose="020B0609020204030204" pitchFamily="49" charset="0"/>
                <a:cs typeface="Consolas" panose="020B0609020204030204" pitchFamily="49" charset="0"/>
              </a:rPr>
              <a:t>...</a:t>
            </a:r>
          </a:p>
        </p:txBody>
      </p:sp>
      <p:sp>
        <p:nvSpPr>
          <p:cNvPr id="22" name="Rectangle 21">
            <a:extLst>
              <a:ext uri="{FF2B5EF4-FFF2-40B4-BE49-F238E27FC236}">
                <a16:creationId xmlns:a16="http://schemas.microsoft.com/office/drawing/2014/main" id="{A898670D-AC84-2BEB-5079-CBE79354F5C7}"/>
              </a:ext>
            </a:extLst>
          </p:cNvPr>
          <p:cNvSpPr/>
          <p:nvPr/>
        </p:nvSpPr>
        <p:spPr>
          <a:xfrm>
            <a:off x="7469273" y="4388285"/>
            <a:ext cx="1313273" cy="8934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4" name="Slide Number Placeholder 3">
            <a:extLst>
              <a:ext uri="{FF2B5EF4-FFF2-40B4-BE49-F238E27FC236}">
                <a16:creationId xmlns:a16="http://schemas.microsoft.com/office/drawing/2014/main" id="{DD24AB6C-BCE9-7FC6-252D-EDC6179909A8}"/>
              </a:ext>
            </a:extLst>
          </p:cNvPr>
          <p:cNvSpPr>
            <a:spLocks noGrp="1"/>
          </p:cNvSpPr>
          <p:nvPr>
            <p:ph type="sldNum" sz="quarter" idx="12"/>
          </p:nvPr>
        </p:nvSpPr>
        <p:spPr/>
        <p:txBody>
          <a:bodyPr/>
          <a:lstStyle/>
          <a:p>
            <a:fld id="{186D1076-08C5-B746-80BB-11C7C595E7F3}" type="slidenum">
              <a:rPr lang="en-US" smtClean="0"/>
              <a:t>4</a:t>
            </a:fld>
            <a:endParaRPr lang="en-US"/>
          </a:p>
        </p:txBody>
      </p:sp>
      <p:cxnSp>
        <p:nvCxnSpPr>
          <p:cNvPr id="64" name="Elbow Connector 63">
            <a:extLst>
              <a:ext uri="{FF2B5EF4-FFF2-40B4-BE49-F238E27FC236}">
                <a16:creationId xmlns:a16="http://schemas.microsoft.com/office/drawing/2014/main" id="{D64EEBFB-8040-28D8-E72A-262A382682BA}"/>
              </a:ext>
            </a:extLst>
          </p:cNvPr>
          <p:cNvCxnSpPr>
            <a:cxnSpLocks/>
            <a:stCxn id="112" idx="2"/>
            <a:endCxn id="50" idx="3"/>
          </p:cNvCxnSpPr>
          <p:nvPr/>
        </p:nvCxnSpPr>
        <p:spPr>
          <a:xfrm rot="5400000">
            <a:off x="6545678" y="4059016"/>
            <a:ext cx="1472340" cy="1692944"/>
          </a:xfrm>
          <a:prstGeom prst="bentConnector2">
            <a:avLst/>
          </a:prstGeom>
          <a:ln w="63500" cap="rnd">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0ACF79A4-E88A-1791-DA47-AABFBD5EA698}"/>
              </a:ext>
            </a:extLst>
          </p:cNvPr>
          <p:cNvCxnSpPr>
            <a:cxnSpLocks/>
            <a:stCxn id="5" idx="3"/>
          </p:cNvCxnSpPr>
          <p:nvPr/>
        </p:nvCxnSpPr>
        <p:spPr>
          <a:xfrm>
            <a:off x="6977266" y="2202952"/>
            <a:ext cx="1142944" cy="1008737"/>
          </a:xfrm>
          <a:prstGeom prst="bentConnector2">
            <a:avLst/>
          </a:prstGeom>
          <a:ln w="63500" cap="rnd">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3F47F62-2F6B-2A85-8679-B1FEAC5DE47F}"/>
              </a:ext>
            </a:extLst>
          </p:cNvPr>
          <p:cNvSpPr txBox="1"/>
          <p:nvPr/>
        </p:nvSpPr>
        <p:spPr>
          <a:xfrm>
            <a:off x="8146989" y="3348121"/>
            <a:ext cx="2627692" cy="680276"/>
          </a:xfrm>
          <a:prstGeom prst="rect">
            <a:avLst/>
          </a:prstGeom>
          <a:noFill/>
        </p:spPr>
        <p:txBody>
          <a:bodyPr wrap="square" lIns="0" tIns="0" rIns="0" bIns="0">
            <a:spAutoFit/>
          </a:bodyPr>
          <a:lstStyle/>
          <a:p>
            <a:r>
              <a:rPr lang="en-US" sz="2200" dirty="0">
                <a:latin typeface="Calibri" panose="020F0502020204030204" pitchFamily="34" charset="0"/>
                <a:cs typeface="Calibri" panose="020F0502020204030204" pitchFamily="34" charset="0"/>
              </a:rPr>
              <a:t>Abstraction of MCM implementation</a:t>
            </a:r>
            <a:endParaRPr lang="en-TW" sz="2200" dirty="0"/>
          </a:p>
        </p:txBody>
      </p:sp>
      <p:pic>
        <p:nvPicPr>
          <p:cNvPr id="72" name="Graphic 71" descr="Atom with solid fill">
            <a:extLst>
              <a:ext uri="{FF2B5EF4-FFF2-40B4-BE49-F238E27FC236}">
                <a16:creationId xmlns:a16="http://schemas.microsoft.com/office/drawing/2014/main" id="{B16E1A2E-0762-A98C-0D17-85654E0DC9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49501" y="3229475"/>
            <a:ext cx="914400" cy="914400"/>
          </a:xfrm>
          <a:prstGeom prst="rect">
            <a:avLst/>
          </a:prstGeom>
        </p:spPr>
      </p:pic>
    </p:spTree>
    <p:extLst>
      <p:ext uri="{BB962C8B-B14F-4D97-AF65-F5344CB8AC3E}">
        <p14:creationId xmlns:p14="http://schemas.microsoft.com/office/powerpoint/2010/main" val="139547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a:extLst>
              <a:ext uri="{FF2B5EF4-FFF2-40B4-BE49-F238E27FC236}">
                <a16:creationId xmlns:a16="http://schemas.microsoft.com/office/drawing/2014/main" id="{914279B9-1DC8-466A-08DE-8F2A0DFCA500}"/>
              </a:ext>
            </a:extLst>
          </p:cNvPr>
          <p:cNvSpPr/>
          <p:nvPr/>
        </p:nvSpPr>
        <p:spPr>
          <a:xfrm rot="16200000">
            <a:off x="4721703" y="1826828"/>
            <a:ext cx="1189431" cy="637982"/>
          </a:xfrm>
          <a:prstGeom prst="rightArrow">
            <a:avLst>
              <a:gd name="adj1" fmla="val 50000"/>
              <a:gd name="adj2" fmla="val 30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5" name="TextBox 4">
            <a:extLst>
              <a:ext uri="{FF2B5EF4-FFF2-40B4-BE49-F238E27FC236}">
                <a16:creationId xmlns:a16="http://schemas.microsoft.com/office/drawing/2014/main" id="{99A842E9-B33B-D0A9-445E-D18167DA8221}"/>
              </a:ext>
            </a:extLst>
          </p:cNvPr>
          <p:cNvSpPr txBox="1"/>
          <p:nvPr/>
        </p:nvSpPr>
        <p:spPr>
          <a:xfrm>
            <a:off x="3655569" y="1818231"/>
            <a:ext cx="3321697" cy="769441"/>
          </a:xfrm>
          <a:prstGeom prst="rect">
            <a:avLst/>
          </a:prstGeom>
          <a:solidFill>
            <a:schemeClr val="bg1"/>
          </a:solidFill>
        </p:spPr>
        <p:txBody>
          <a:bodyPr wrap="square" rtlCol="0">
            <a:spAutoFit/>
          </a:bodyPr>
          <a:lstStyle/>
          <a:p>
            <a:pPr algn="ctr"/>
            <a:r>
              <a:rPr lang="en-TW" sz="2200" dirty="0">
                <a:latin typeface="Calibri" panose="020F0502020204030204" pitchFamily="34" charset="0"/>
                <a:ea typeface="Menlo" panose="020B0609030804020204" pitchFamily="49" charset="0"/>
                <a:cs typeface="Calibri" panose="020F0502020204030204" pitchFamily="34" charset="0"/>
              </a:rPr>
              <a:t>ISA-level Memory Consistency Model (MCM)</a:t>
            </a:r>
          </a:p>
        </p:txBody>
      </p:sp>
      <p:sp>
        <p:nvSpPr>
          <p:cNvPr id="112" name="Rectangle 111">
            <a:extLst>
              <a:ext uri="{FF2B5EF4-FFF2-40B4-BE49-F238E27FC236}">
                <a16:creationId xmlns:a16="http://schemas.microsoft.com/office/drawing/2014/main" id="{3AC6D3BA-5AE5-BFC0-A769-276AEA6C84F5}"/>
              </a:ext>
            </a:extLst>
          </p:cNvPr>
          <p:cNvSpPr/>
          <p:nvPr/>
        </p:nvSpPr>
        <p:spPr>
          <a:xfrm>
            <a:off x="7471683" y="3275833"/>
            <a:ext cx="1313273" cy="8934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grpSp>
        <p:nvGrpSpPr>
          <p:cNvPr id="8" name="Group 7">
            <a:extLst>
              <a:ext uri="{FF2B5EF4-FFF2-40B4-BE49-F238E27FC236}">
                <a16:creationId xmlns:a16="http://schemas.microsoft.com/office/drawing/2014/main" id="{53411B85-4FD3-71C5-2642-3145FCB84F65}"/>
              </a:ext>
            </a:extLst>
          </p:cNvPr>
          <p:cNvGrpSpPr>
            <a:grpSpLocks noChangeAspect="1"/>
          </p:cNvGrpSpPr>
          <p:nvPr/>
        </p:nvGrpSpPr>
        <p:grpSpPr>
          <a:xfrm>
            <a:off x="4024373" y="2987107"/>
            <a:ext cx="2769301" cy="1189432"/>
            <a:chOff x="3561236" y="2122410"/>
            <a:chExt cx="2177366" cy="890347"/>
          </a:xfrm>
        </p:grpSpPr>
        <p:sp>
          <p:nvSpPr>
            <p:cNvPr id="9" name="Rectangle 8">
              <a:extLst>
                <a:ext uri="{FF2B5EF4-FFF2-40B4-BE49-F238E27FC236}">
                  <a16:creationId xmlns:a16="http://schemas.microsoft.com/office/drawing/2014/main" id="{547D7C03-CF0F-45D4-DB6D-92F8577895A1}"/>
                </a:ext>
              </a:extLst>
            </p:cNvPr>
            <p:cNvSpPr/>
            <p:nvPr/>
          </p:nvSpPr>
          <p:spPr>
            <a:xfrm>
              <a:off x="3561236" y="2122410"/>
              <a:ext cx="2177366" cy="8903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0" name="Group 9">
              <a:extLst>
                <a:ext uri="{FF2B5EF4-FFF2-40B4-BE49-F238E27FC236}">
                  <a16:creationId xmlns:a16="http://schemas.microsoft.com/office/drawing/2014/main" id="{EE5DEB8D-786B-D8ED-CA7C-2F4E291B5E9C}"/>
                </a:ext>
              </a:extLst>
            </p:cNvPr>
            <p:cNvGrpSpPr/>
            <p:nvPr/>
          </p:nvGrpSpPr>
          <p:grpSpPr>
            <a:xfrm>
              <a:off x="3635250" y="2202857"/>
              <a:ext cx="2006934" cy="699689"/>
              <a:chOff x="4748643" y="2493194"/>
              <a:chExt cx="2312363" cy="1058195"/>
            </a:xfrm>
          </p:grpSpPr>
          <p:sp>
            <p:nvSpPr>
              <p:cNvPr id="11" name="Rectangle 10">
                <a:extLst>
                  <a:ext uri="{FF2B5EF4-FFF2-40B4-BE49-F238E27FC236}">
                    <a16:creationId xmlns:a16="http://schemas.microsoft.com/office/drawing/2014/main" id="{DA9D07D4-38CE-EC21-6AB8-8B06307E6D42}"/>
                  </a:ext>
                </a:extLst>
              </p:cNvPr>
              <p:cNvSpPr/>
              <p:nvPr/>
            </p:nvSpPr>
            <p:spPr>
              <a:xfrm>
                <a:off x="4748643"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C0</a:t>
                </a:r>
                <a:endParaRPr lang="en-TW" sz="200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F498773-50E8-923E-09A0-702EEF61DAC3}"/>
                  </a:ext>
                </a:extLst>
              </p:cNvPr>
              <p:cNvSpPr/>
              <p:nvPr/>
            </p:nvSpPr>
            <p:spPr>
              <a:xfrm>
                <a:off x="4786506" y="3243768"/>
                <a:ext cx="2274500" cy="307621"/>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2000">
                    <a:latin typeface="Calibri" panose="020F0502020204030204" pitchFamily="34" charset="0"/>
                    <a:cs typeface="Calibri" panose="020F0502020204030204" pitchFamily="34" charset="0"/>
                  </a:rPr>
                  <a:t>memory</a:t>
                </a:r>
                <a:endParaRPr lang="en-TW" sz="200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E382BEC2-10DE-41A3-EF7B-BBDF132A646D}"/>
                  </a:ext>
                </a:extLst>
              </p:cNvPr>
              <p:cNvSpPr/>
              <p:nvPr/>
            </p:nvSpPr>
            <p:spPr>
              <a:xfrm>
                <a:off x="5406889"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C1</a:t>
                </a:r>
                <a:endParaRPr lang="en-TW" sz="200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9F45EE6C-61C8-6937-3971-EF0AF8897583}"/>
                  </a:ext>
                </a:extLst>
              </p:cNvPr>
              <p:cNvSpPr/>
              <p:nvPr/>
            </p:nvSpPr>
            <p:spPr>
              <a:xfrm>
                <a:off x="6599809" y="2493194"/>
                <a:ext cx="444321" cy="410738"/>
              </a:xfrm>
              <a:prstGeom prst="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latin typeface="Calibri" panose="020F0502020204030204" pitchFamily="34" charset="0"/>
                    <a:cs typeface="Calibri" panose="020F0502020204030204" pitchFamily="34" charset="0"/>
                  </a:rPr>
                  <a:t>Cn</a:t>
                </a:r>
                <a:endParaRPr lang="en-TW" sz="200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CEF1914A-76D1-6C8B-7B8A-951142884C0B}"/>
                  </a:ext>
                </a:extLst>
              </p:cNvPr>
              <p:cNvSpPr txBox="1"/>
              <p:nvPr/>
            </p:nvSpPr>
            <p:spPr>
              <a:xfrm>
                <a:off x="6041987" y="2524787"/>
                <a:ext cx="341551" cy="452960"/>
              </a:xfrm>
              <a:prstGeom prst="rect">
                <a:avLst/>
              </a:prstGeom>
              <a:noFill/>
              <a:ln w="19050">
                <a:noFill/>
              </a:ln>
            </p:spPr>
            <p:txBody>
              <a:bodyPr wrap="none" rtlCol="0">
                <a:spAutoFit/>
              </a:bodyPr>
              <a:lstStyle/>
              <a:p>
                <a:r>
                  <a:rPr lang="en-TW" sz="2000">
                    <a:latin typeface="Calibri" panose="020F0502020204030204" pitchFamily="34" charset="0"/>
                    <a:cs typeface="Calibri" panose="020F0502020204030204" pitchFamily="34" charset="0"/>
                  </a:rPr>
                  <a:t>...</a:t>
                </a:r>
              </a:p>
            </p:txBody>
          </p:sp>
          <p:cxnSp>
            <p:nvCxnSpPr>
              <p:cNvPr id="16" name="Straight Arrow Connector 15">
                <a:extLst>
                  <a:ext uri="{FF2B5EF4-FFF2-40B4-BE49-F238E27FC236}">
                    <a16:creationId xmlns:a16="http://schemas.microsoft.com/office/drawing/2014/main" id="{5DB4C3CD-07B1-4965-C428-258AA524B398}"/>
                  </a:ext>
                </a:extLst>
              </p:cNvPr>
              <p:cNvCxnSpPr>
                <a:cxnSpLocks/>
                <a:stCxn id="11" idx="2"/>
              </p:cNvCxnSpPr>
              <p:nvPr/>
            </p:nvCxnSpPr>
            <p:spPr>
              <a:xfrm>
                <a:off x="4970804" y="2903932"/>
                <a:ext cx="382118" cy="35489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AFEFF3-9781-0C47-216E-15CED8E9E88A}"/>
                  </a:ext>
                </a:extLst>
              </p:cNvPr>
              <p:cNvCxnSpPr>
                <a:cxnSpLocks/>
                <a:stCxn id="13" idx="2"/>
              </p:cNvCxnSpPr>
              <p:nvPr/>
            </p:nvCxnSpPr>
            <p:spPr>
              <a:xfrm flipH="1">
                <a:off x="5629049" y="2903932"/>
                <a:ext cx="1" cy="35489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763E16-0881-4D91-79B0-E003D0B54824}"/>
                  </a:ext>
                </a:extLst>
              </p:cNvPr>
              <p:cNvCxnSpPr>
                <a:cxnSpLocks/>
                <a:stCxn id="14" idx="2"/>
              </p:cNvCxnSpPr>
              <p:nvPr/>
            </p:nvCxnSpPr>
            <p:spPr>
              <a:xfrm flipH="1">
                <a:off x="6540443" y="2903932"/>
                <a:ext cx="281527" cy="339836"/>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47" name="TextBox 46">
            <a:extLst>
              <a:ext uri="{FF2B5EF4-FFF2-40B4-BE49-F238E27FC236}">
                <a16:creationId xmlns:a16="http://schemas.microsoft.com/office/drawing/2014/main" id="{D3D44BEB-185B-F3A9-C5DE-4967698E0D3E}"/>
              </a:ext>
            </a:extLst>
          </p:cNvPr>
          <p:cNvSpPr txBox="1"/>
          <p:nvPr/>
        </p:nvSpPr>
        <p:spPr>
          <a:xfrm>
            <a:off x="8868619" y="4366211"/>
            <a:ext cx="3260315" cy="1804749"/>
          </a:xfrm>
          <a:prstGeom prst="wedgeRoundRectCallout">
            <a:avLst>
              <a:gd name="adj1" fmla="val -57398"/>
              <a:gd name="adj2" fmla="val 7874"/>
              <a:gd name="adj3" fmla="val 16667"/>
            </a:avLst>
          </a:prstGeom>
          <a:solidFill>
            <a:schemeClr val="accent6">
              <a:lumMod val="40000"/>
              <a:lumOff val="60000"/>
            </a:schemeClr>
          </a:solidFill>
          <a:ln w="22225">
            <a:noFill/>
          </a:ln>
        </p:spPr>
        <p:txBody>
          <a:bodyPr wrap="square" rtlCol="0">
            <a:spAutoFit/>
          </a:bodyPr>
          <a:lstStyle/>
          <a:p>
            <a:pPr marL="6350"/>
            <a:r>
              <a:rPr lang="en-TW" sz="2000" b="1" dirty="0">
                <a:latin typeface="Calibri" panose="020F0502020204030204" pitchFamily="34" charset="0"/>
                <a:ea typeface="Menlo" panose="020B0609030804020204" pitchFamily="49" charset="0"/>
                <a:cs typeface="Calibri" panose="020F0502020204030204" pitchFamily="34" charset="0"/>
              </a:rPr>
              <a:t>Scalable</a:t>
            </a:r>
            <a:r>
              <a:rPr lang="en-TW" sz="2000" dirty="0">
                <a:latin typeface="Calibri" panose="020F0502020204030204" pitchFamily="34" charset="0"/>
                <a:ea typeface="Menlo" panose="020B0609030804020204" pitchFamily="49" charset="0"/>
                <a:cs typeface="Calibri" panose="020F0502020204030204" pitchFamily="34" charset="0"/>
              </a:rPr>
              <a:t> via </a:t>
            </a:r>
            <a:r>
              <a:rPr lang="en-TW" sz="2000" b="1" dirty="0">
                <a:latin typeface="Calibri" panose="020F0502020204030204" pitchFamily="34" charset="0"/>
                <a:ea typeface="Menlo" panose="020B0609030804020204" pitchFamily="49" charset="0"/>
                <a:cs typeface="Calibri" panose="020F0502020204030204" pitchFamily="34" charset="0"/>
              </a:rPr>
              <a:t>incremental construction </a:t>
            </a:r>
            <a:r>
              <a:rPr lang="en-TW" sz="2000" dirty="0">
                <a:latin typeface="Calibri" panose="020F0502020204030204" pitchFamily="34" charset="0"/>
                <a:ea typeface="Menlo" panose="020B0609030804020204" pitchFamily="49" charset="0"/>
                <a:cs typeface="Calibri" panose="020F0502020204030204" pitchFamily="34" charset="0"/>
              </a:rPr>
              <a:t>of axiomatic model from many</a:t>
            </a:r>
            <a:r>
              <a:rPr lang="en-TW" sz="2000" b="1" dirty="0">
                <a:latin typeface="Calibri" panose="020F0502020204030204" pitchFamily="34" charset="0"/>
                <a:ea typeface="Menlo" panose="020B0609030804020204" pitchFamily="49" charset="0"/>
                <a:cs typeface="Calibri" panose="020F0502020204030204" pitchFamily="34" charset="0"/>
              </a:rPr>
              <a:t> localized properties</a:t>
            </a:r>
            <a:r>
              <a:rPr lang="en-TW" sz="2000" dirty="0">
                <a:latin typeface="Calibri" panose="020F0502020204030204" pitchFamily="34" charset="0"/>
                <a:ea typeface="Menlo" panose="020B0609030804020204" pitchFamily="49" charset="0"/>
                <a:cs typeface="Calibri" panose="020F0502020204030204" pitchFamily="34" charset="0"/>
              </a:rPr>
              <a:t> referring to signals close to each others</a:t>
            </a:r>
          </a:p>
        </p:txBody>
      </p:sp>
      <p:sp>
        <p:nvSpPr>
          <p:cNvPr id="48" name="Title 1">
            <a:extLst>
              <a:ext uri="{FF2B5EF4-FFF2-40B4-BE49-F238E27FC236}">
                <a16:creationId xmlns:a16="http://schemas.microsoft.com/office/drawing/2014/main" id="{F78280F4-B671-9D30-31AB-0AAB19C51284}"/>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Synthesizing Formal Models of Hardware from RTL to support MCM verification</a:t>
            </a:r>
          </a:p>
        </p:txBody>
      </p:sp>
      <p:grpSp>
        <p:nvGrpSpPr>
          <p:cNvPr id="49" name="Group 48">
            <a:extLst>
              <a:ext uri="{FF2B5EF4-FFF2-40B4-BE49-F238E27FC236}">
                <a16:creationId xmlns:a16="http://schemas.microsoft.com/office/drawing/2014/main" id="{E797CD16-259B-36B9-6C45-161B132486CC}"/>
              </a:ext>
            </a:extLst>
          </p:cNvPr>
          <p:cNvGrpSpPr>
            <a:grpSpLocks noChangeAspect="1"/>
          </p:cNvGrpSpPr>
          <p:nvPr/>
        </p:nvGrpSpPr>
        <p:grpSpPr>
          <a:xfrm>
            <a:off x="4197460" y="5306897"/>
            <a:ext cx="2237916" cy="669522"/>
            <a:chOff x="3728160" y="3497388"/>
            <a:chExt cx="1606575" cy="480642"/>
          </a:xfrm>
        </p:grpSpPr>
        <p:sp>
          <p:nvSpPr>
            <p:cNvPr id="50" name="Rounded Rectangle 49">
              <a:extLst>
                <a:ext uri="{FF2B5EF4-FFF2-40B4-BE49-F238E27FC236}">
                  <a16:creationId xmlns:a16="http://schemas.microsoft.com/office/drawing/2014/main" id="{CE61D7ED-4F52-9D6E-98F9-493B0AACB2EE}"/>
                </a:ext>
              </a:extLst>
            </p:cNvPr>
            <p:cNvSpPr/>
            <p:nvPr/>
          </p:nvSpPr>
          <p:spPr>
            <a:xfrm>
              <a:off x="3728160" y="3497388"/>
              <a:ext cx="1606575" cy="48064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TW" sz="2000"/>
                <a:t>Verilog design</a:t>
              </a:r>
              <a:endParaRPr lang="en-TW" sz="2000"/>
            </a:p>
          </p:txBody>
        </p:sp>
        <p:pic>
          <p:nvPicPr>
            <p:cNvPr id="51" name="Graphic 50" descr="Processor with solid fill">
              <a:extLst>
                <a:ext uri="{FF2B5EF4-FFF2-40B4-BE49-F238E27FC236}">
                  <a16:creationId xmlns:a16="http://schemas.microsoft.com/office/drawing/2014/main" id="{AB0D889F-18C7-7EB2-888C-F47A5D823F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36675" y="3514510"/>
              <a:ext cx="446398" cy="446398"/>
            </a:xfrm>
            <a:prstGeom prst="rect">
              <a:avLst/>
            </a:prstGeom>
          </p:spPr>
        </p:pic>
      </p:grpSp>
      <p:grpSp>
        <p:nvGrpSpPr>
          <p:cNvPr id="71" name="Group 70">
            <a:extLst>
              <a:ext uri="{FF2B5EF4-FFF2-40B4-BE49-F238E27FC236}">
                <a16:creationId xmlns:a16="http://schemas.microsoft.com/office/drawing/2014/main" id="{4E077A8F-65DF-B982-7B1E-3E708CA7FB36}"/>
              </a:ext>
            </a:extLst>
          </p:cNvPr>
          <p:cNvGrpSpPr/>
          <p:nvPr/>
        </p:nvGrpSpPr>
        <p:grpSpPr>
          <a:xfrm>
            <a:off x="7657024" y="1811058"/>
            <a:ext cx="2202293" cy="669522"/>
            <a:chOff x="7458394" y="2166775"/>
            <a:chExt cx="2202293" cy="669522"/>
          </a:xfrm>
        </p:grpSpPr>
        <p:sp>
          <p:nvSpPr>
            <p:cNvPr id="55" name="Rounded Rectangle 54">
              <a:extLst>
                <a:ext uri="{FF2B5EF4-FFF2-40B4-BE49-F238E27FC236}">
                  <a16:creationId xmlns:a16="http://schemas.microsoft.com/office/drawing/2014/main" id="{2B3C7EED-A70D-4217-C9EB-043B1DFEE7AB}"/>
                </a:ext>
              </a:extLst>
            </p:cNvPr>
            <p:cNvSpPr/>
            <p:nvPr/>
          </p:nvSpPr>
          <p:spPr>
            <a:xfrm>
              <a:off x="7458394" y="2166775"/>
              <a:ext cx="2202293" cy="66952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200" dirty="0"/>
                <a:t>Check Tools</a:t>
              </a:r>
              <a:r>
                <a:rPr lang="en-US" sz="2200" baseline="30000" dirty="0"/>
                <a:t>1</a:t>
              </a:r>
              <a:r>
                <a:rPr lang="en-US" sz="2200" dirty="0"/>
                <a:t> </a:t>
              </a:r>
            </a:p>
          </p:txBody>
        </p:sp>
        <p:pic>
          <p:nvPicPr>
            <p:cNvPr id="61" name="Graphic 60" descr="Magnifying glass with solid fill">
              <a:extLst>
                <a:ext uri="{FF2B5EF4-FFF2-40B4-BE49-F238E27FC236}">
                  <a16:creationId xmlns:a16="http://schemas.microsoft.com/office/drawing/2014/main" id="{7F363CF6-4729-7684-1921-EA764FC906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13672" y="2277273"/>
              <a:ext cx="488113" cy="488113"/>
            </a:xfrm>
            <a:prstGeom prst="rect">
              <a:avLst/>
            </a:prstGeom>
          </p:spPr>
        </p:pic>
      </p:grpSp>
      <p:grpSp>
        <p:nvGrpSpPr>
          <p:cNvPr id="31" name="Group 30">
            <a:extLst>
              <a:ext uri="{FF2B5EF4-FFF2-40B4-BE49-F238E27FC236}">
                <a16:creationId xmlns:a16="http://schemas.microsoft.com/office/drawing/2014/main" id="{FC30F539-6331-2CC9-84A6-42187849957A}"/>
              </a:ext>
            </a:extLst>
          </p:cNvPr>
          <p:cNvGrpSpPr/>
          <p:nvPr/>
        </p:nvGrpSpPr>
        <p:grpSpPr>
          <a:xfrm>
            <a:off x="7020901" y="3395395"/>
            <a:ext cx="444366" cy="454291"/>
            <a:chOff x="2600584" y="3423582"/>
            <a:chExt cx="693351" cy="585076"/>
          </a:xfrm>
        </p:grpSpPr>
        <p:sp>
          <p:nvSpPr>
            <p:cNvPr id="43" name="Snip Single Corner Rectangle 42">
              <a:extLst>
                <a:ext uri="{FF2B5EF4-FFF2-40B4-BE49-F238E27FC236}">
                  <a16:creationId xmlns:a16="http://schemas.microsoft.com/office/drawing/2014/main" id="{EE8B1759-48FA-D172-D8B8-B63876BD1DE2}"/>
                </a:ext>
              </a:extLst>
            </p:cNvPr>
            <p:cNvSpPr/>
            <p:nvPr/>
          </p:nvSpPr>
          <p:spPr>
            <a:xfrm rot="10800000" flipH="1" flipV="1">
              <a:off x="2600584" y="3423582"/>
              <a:ext cx="693351" cy="585076"/>
            </a:xfrm>
            <a:prstGeom prst="snip1Rect">
              <a:avLst>
                <a:gd name="adj" fmla="val 39526"/>
              </a:avLst>
            </a:prstGeom>
            <a:noFill/>
            <a:ln w="53975">
              <a:solidFill>
                <a:srgbClr val="B3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44" name="Straight Connector 43">
              <a:extLst>
                <a:ext uri="{FF2B5EF4-FFF2-40B4-BE49-F238E27FC236}">
                  <a16:creationId xmlns:a16="http://schemas.microsoft.com/office/drawing/2014/main" id="{4FB842E3-DD57-9DC8-E835-06732B6060C4}"/>
                </a:ext>
              </a:extLst>
            </p:cNvPr>
            <p:cNvCxnSpPr/>
            <p:nvPr/>
          </p:nvCxnSpPr>
          <p:spPr>
            <a:xfrm>
              <a:off x="2734811" y="3632433"/>
              <a:ext cx="268448" cy="0"/>
            </a:xfrm>
            <a:prstGeom prst="line">
              <a:avLst/>
            </a:prstGeom>
            <a:ln w="539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55F2504-64C2-2E13-099B-A46328FAFF51}"/>
                </a:ext>
              </a:extLst>
            </p:cNvPr>
            <p:cNvCxnSpPr>
              <a:cxnSpLocks/>
            </p:cNvCxnSpPr>
            <p:nvPr/>
          </p:nvCxnSpPr>
          <p:spPr>
            <a:xfrm>
              <a:off x="2734811" y="3734499"/>
              <a:ext cx="343949" cy="0"/>
            </a:xfrm>
            <a:prstGeom prst="line">
              <a:avLst/>
            </a:prstGeom>
            <a:ln w="539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85A916-F25D-A726-93E9-E747BADA12CC}"/>
                </a:ext>
              </a:extLst>
            </p:cNvPr>
            <p:cNvCxnSpPr>
              <a:cxnSpLocks/>
            </p:cNvCxnSpPr>
            <p:nvPr/>
          </p:nvCxnSpPr>
          <p:spPr>
            <a:xfrm>
              <a:off x="2734811" y="3844954"/>
              <a:ext cx="343949" cy="0"/>
            </a:xfrm>
            <a:prstGeom prst="line">
              <a:avLst/>
            </a:prstGeom>
            <a:ln w="53975">
              <a:solidFill>
                <a:srgbClr val="B362AC"/>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15FC9322-D7F9-C38D-831D-F6485981D679}"/>
              </a:ext>
            </a:extLst>
          </p:cNvPr>
          <p:cNvSpPr txBox="1"/>
          <p:nvPr/>
        </p:nvSpPr>
        <p:spPr>
          <a:xfrm>
            <a:off x="7620025" y="3128979"/>
            <a:ext cx="4177389" cy="1015663"/>
          </a:xfrm>
          <a:prstGeom prst="rect">
            <a:avLst/>
          </a:prstGeom>
          <a:noFill/>
        </p:spPr>
        <p:txBody>
          <a:bodyPr wrap="square" lIns="0" tIns="0" rIns="0" bIns="0">
            <a:spAutoFit/>
          </a:bodyPr>
          <a:lstStyle/>
          <a:p>
            <a:r>
              <a:rPr lang="el-GR" sz="2200" b="1" dirty="0">
                <a:solidFill>
                  <a:srgbClr val="B362AC"/>
                </a:solidFill>
                <a:latin typeface="Calibri" panose="020F0502020204030204" pitchFamily="34" charset="0"/>
                <a:cs typeface="Calibri" panose="020F0502020204030204" pitchFamily="34" charset="0"/>
              </a:rPr>
              <a:t>μ</a:t>
            </a:r>
            <a:r>
              <a:rPr lang="en-US" sz="2200" b="1" dirty="0">
                <a:solidFill>
                  <a:srgbClr val="B362AC"/>
                </a:solidFill>
                <a:latin typeface="Calibri" panose="020F0502020204030204" pitchFamily="34" charset="0"/>
                <a:cs typeface="Calibri" panose="020F0502020204030204" pitchFamily="34" charset="0"/>
              </a:rPr>
              <a:t>spec models</a:t>
            </a:r>
            <a:r>
              <a:rPr lang="en-TW" sz="2200" dirty="0">
                <a:latin typeface="Calibri" panose="020F0502020204030204" pitchFamily="34" charset="0"/>
                <a:cs typeface="Calibri" panose="020F0502020204030204" pitchFamily="34" charset="0"/>
              </a:rPr>
              <a:t>:</a:t>
            </a:r>
            <a:r>
              <a:rPr lang="en-TW" sz="2200" dirty="0">
                <a:solidFill>
                  <a:srgbClr val="B362AC"/>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Axiomatic</a:t>
            </a:r>
            <a:r>
              <a:rPr lang="en-TW" sz="2200" dirty="0">
                <a:latin typeface="Calibri" panose="020F0502020204030204" pitchFamily="34" charset="0"/>
                <a:cs typeface="Calibri" panose="020F0502020204030204" pitchFamily="34" charset="0"/>
              </a:rPr>
              <a:t> models of </a:t>
            </a:r>
            <a:br>
              <a:rPr lang="en-TW" sz="2200" dirty="0">
                <a:latin typeface="Calibri" panose="020F0502020204030204" pitchFamily="34" charset="0"/>
                <a:cs typeface="Calibri" panose="020F0502020204030204" pitchFamily="34" charset="0"/>
              </a:rPr>
            </a:br>
            <a:r>
              <a:rPr lang="en-TW" sz="2200" dirty="0">
                <a:latin typeface="Calibri" panose="020F0502020204030204" pitchFamily="34" charset="0"/>
                <a:cs typeface="Calibri" panose="020F0502020204030204" pitchFamily="34" charset="0"/>
              </a:rPr>
              <a:t>MCM implementation of the microarchitecture</a:t>
            </a:r>
            <a:endParaRPr lang="en-TW" sz="2200" dirty="0"/>
          </a:p>
        </p:txBody>
      </p:sp>
      <p:cxnSp>
        <p:nvCxnSpPr>
          <p:cNvPr id="76" name="Straight Arrow Connector 75">
            <a:extLst>
              <a:ext uri="{FF2B5EF4-FFF2-40B4-BE49-F238E27FC236}">
                <a16:creationId xmlns:a16="http://schemas.microsoft.com/office/drawing/2014/main" id="{0D44D67E-9D8D-B9E7-97C3-33D46318D692}"/>
              </a:ext>
            </a:extLst>
          </p:cNvPr>
          <p:cNvCxnSpPr>
            <a:cxnSpLocks/>
          </p:cNvCxnSpPr>
          <p:nvPr/>
        </p:nvCxnSpPr>
        <p:spPr>
          <a:xfrm flipH="1" flipV="1">
            <a:off x="8128319" y="2503950"/>
            <a:ext cx="175" cy="58796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FB5CEA9-C838-75D7-671D-F16C54D7E5D7}"/>
              </a:ext>
            </a:extLst>
          </p:cNvPr>
          <p:cNvSpPr/>
          <p:nvPr/>
        </p:nvSpPr>
        <p:spPr>
          <a:xfrm>
            <a:off x="10498777" y="1526627"/>
            <a:ext cx="456245" cy="830997"/>
          </a:xfrm>
          <a:prstGeom prst="rect">
            <a:avLst/>
          </a:prstGeom>
        </p:spPr>
        <p:txBody>
          <a:bodyPr wrap="square">
            <a:spAutoFit/>
          </a:bodyPr>
          <a:lstStyle/>
          <a:p>
            <a:r>
              <a:rPr lang="zh-TW" altLang="en-US" sz="4800" b="1">
                <a:solidFill>
                  <a:srgbClr val="00B050"/>
                </a:solidFill>
                <a:latin typeface="Calibri" panose="020F0502020204030204" pitchFamily="34" charset="0"/>
                <a:cs typeface="Calibri" panose="020F0502020204030204" pitchFamily="34" charset="0"/>
              </a:rPr>
              <a:t>✓</a:t>
            </a:r>
            <a:endParaRPr lang="en-TW" sz="4800" b="1">
              <a:solidFill>
                <a:srgbClr val="00B050"/>
              </a:solidFill>
            </a:endParaRPr>
          </a:p>
        </p:txBody>
      </p:sp>
      <p:sp>
        <p:nvSpPr>
          <p:cNvPr id="90" name="Rectangle 89">
            <a:extLst>
              <a:ext uri="{FF2B5EF4-FFF2-40B4-BE49-F238E27FC236}">
                <a16:creationId xmlns:a16="http://schemas.microsoft.com/office/drawing/2014/main" id="{0A31CF3B-205D-36E2-83BF-75B865E5921A}"/>
              </a:ext>
            </a:extLst>
          </p:cNvPr>
          <p:cNvSpPr/>
          <p:nvPr/>
        </p:nvSpPr>
        <p:spPr>
          <a:xfrm>
            <a:off x="11135093" y="1703411"/>
            <a:ext cx="566251" cy="584775"/>
          </a:xfrm>
          <a:prstGeom prst="rect">
            <a:avLst/>
          </a:prstGeom>
        </p:spPr>
        <p:txBody>
          <a:bodyPr wrap="square">
            <a:spAutoFit/>
          </a:bodyPr>
          <a:lstStyle/>
          <a:p>
            <a:r>
              <a:rPr lang="zh-TW" altLang="en-US" sz="3200" b="1">
                <a:solidFill>
                  <a:srgbClr val="C00000"/>
                </a:solidFill>
                <a:latin typeface="Calibri" panose="020F0502020204030204" pitchFamily="34" charset="0"/>
                <a:cs typeface="Calibri" panose="020F0502020204030204" pitchFamily="34" charset="0"/>
              </a:rPr>
              <a:t>❌</a:t>
            </a:r>
            <a:endParaRPr lang="en-TW" sz="3200" b="1">
              <a:solidFill>
                <a:srgbClr val="C00000"/>
              </a:solidFill>
            </a:endParaRPr>
          </a:p>
        </p:txBody>
      </p:sp>
      <p:cxnSp>
        <p:nvCxnSpPr>
          <p:cNvPr id="92" name="Straight Arrow Connector 91">
            <a:extLst>
              <a:ext uri="{FF2B5EF4-FFF2-40B4-BE49-F238E27FC236}">
                <a16:creationId xmlns:a16="http://schemas.microsoft.com/office/drawing/2014/main" id="{919A43F3-066C-BAF9-A1C2-548478383B10}"/>
              </a:ext>
            </a:extLst>
          </p:cNvPr>
          <p:cNvCxnSpPr>
            <a:cxnSpLocks/>
            <a:stCxn id="55" idx="3"/>
          </p:cNvCxnSpPr>
          <p:nvPr/>
        </p:nvCxnSpPr>
        <p:spPr>
          <a:xfrm>
            <a:off x="9859317" y="2145819"/>
            <a:ext cx="529454"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BB8FFC9-9736-96F8-E8D3-A09A3814C4ED}"/>
              </a:ext>
            </a:extLst>
          </p:cNvPr>
          <p:cNvCxnSpPr>
            <a:cxnSpLocks/>
            <a:endCxn id="55" idx="1"/>
          </p:cNvCxnSpPr>
          <p:nvPr/>
        </p:nvCxnSpPr>
        <p:spPr>
          <a:xfrm>
            <a:off x="6793674" y="2145819"/>
            <a:ext cx="86335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CD5E2FC-FE48-8A18-2BF2-D77E3EF16820}"/>
              </a:ext>
            </a:extLst>
          </p:cNvPr>
          <p:cNvSpPr txBox="1"/>
          <p:nvPr/>
        </p:nvSpPr>
        <p:spPr>
          <a:xfrm>
            <a:off x="158054" y="6231874"/>
            <a:ext cx="11875891" cy="461665"/>
          </a:xfrm>
          <a:prstGeom prst="rect">
            <a:avLst/>
          </a:prstGeom>
          <a:noFill/>
        </p:spPr>
        <p:txBody>
          <a:bodyPr wrap="square" rtlCol="0">
            <a:spAutoFit/>
          </a:bodyPr>
          <a:lstStyle/>
          <a:p>
            <a:r>
              <a:rPr lang="en-TW" sz="1200" baseline="30000" dirty="0"/>
              <a:t>1</a:t>
            </a:r>
            <a:r>
              <a:rPr lang="en-US" sz="1200" dirty="0">
                <a:cs typeface="Calibri" panose="020F0502020204030204" pitchFamily="34" charset="0"/>
              </a:rPr>
              <a:t>http://</a:t>
            </a:r>
            <a:r>
              <a:rPr lang="en-US" sz="1200" dirty="0" err="1">
                <a:cs typeface="Calibri" panose="020F0502020204030204" pitchFamily="34" charset="0"/>
              </a:rPr>
              <a:t>check.cs.princeton.edu</a:t>
            </a:r>
            <a:endParaRPr lang="en-US" sz="1200" dirty="0">
              <a:cs typeface="Calibri" panose="020F0502020204030204" pitchFamily="34" charset="0"/>
            </a:endParaRPr>
          </a:p>
          <a:p>
            <a:r>
              <a:rPr lang="en-TW" sz="1200" baseline="30000" dirty="0">
                <a:cs typeface="Calibri" panose="020F0502020204030204" pitchFamily="34" charset="0"/>
              </a:rPr>
              <a:t>2</a:t>
            </a:r>
            <a:r>
              <a:rPr lang="en-US" sz="1200" dirty="0">
                <a:cs typeface="Calibri" panose="020F0502020204030204" pitchFamily="34" charset="0"/>
              </a:rPr>
              <a:t>Hsiao et al. “Synthesizing Formal Models of Hardware from RTL for Efficient Verification of Memory Model Implementations.” MICRO’21</a:t>
            </a:r>
          </a:p>
        </p:txBody>
      </p:sp>
      <p:sp>
        <p:nvSpPr>
          <p:cNvPr id="119" name="Rounded Rectangular Callout 118">
            <a:extLst>
              <a:ext uri="{FF2B5EF4-FFF2-40B4-BE49-F238E27FC236}">
                <a16:creationId xmlns:a16="http://schemas.microsoft.com/office/drawing/2014/main" id="{15AB8266-795B-90C5-4379-C3BC8A1D0C61}"/>
              </a:ext>
            </a:extLst>
          </p:cNvPr>
          <p:cNvSpPr/>
          <p:nvPr/>
        </p:nvSpPr>
        <p:spPr>
          <a:xfrm>
            <a:off x="13337154" y="4267413"/>
            <a:ext cx="3066788" cy="1967233"/>
          </a:xfrm>
          <a:prstGeom prst="wedgeRoundRectCallout">
            <a:avLst>
              <a:gd name="adj1" fmla="val -30126"/>
              <a:gd name="adj2" fmla="val -58231"/>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1600" dirty="0">
                <a:latin typeface="Consolas" panose="020B0609020204030204" pitchFamily="49" charset="0"/>
                <a:cs typeface="Consolas" panose="020B0609020204030204" pitchFamily="49" charset="0"/>
              </a:rPr>
              <a:t>Axiom </a:t>
            </a:r>
            <a:r>
              <a:rPr lang="en-US" sz="1600" dirty="0" err="1">
                <a:latin typeface="Consolas" panose="020B0609020204030204" pitchFamily="49" charset="0"/>
                <a:cs typeface="Consolas" panose="020B0609020204030204" pitchFamily="49" charset="0"/>
              </a:rPr>
              <a:t>Ld_exe_path</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err="1">
                <a:solidFill>
                  <a:srgbClr val="B00031"/>
                </a:solidFill>
                <a:latin typeface="Consolas" panose="020B0609020204030204" pitchFamily="49" charset="0"/>
                <a:cs typeface="Consolas" panose="020B0609020204030204" pitchFamily="49" charset="0"/>
              </a:rPr>
              <a:t>forall</a:t>
            </a:r>
            <a:r>
              <a:rPr lang="en-US" sz="1600" dirty="0">
                <a:solidFill>
                  <a:srgbClr val="B00031"/>
                </a:solidFill>
                <a:latin typeface="Consolas" panose="020B0609020204030204" pitchFamily="49" charset="0"/>
                <a:cs typeface="Consolas" panose="020B0609020204030204" pitchFamily="49" charset="0"/>
              </a:rPr>
              <a:t> </a:t>
            </a:r>
            <a:r>
              <a:rPr lang="en-US" sz="1600" dirty="0" err="1">
                <a:solidFill>
                  <a:srgbClr val="00006D"/>
                </a:solidFill>
                <a:latin typeface="Consolas" panose="020B0609020204030204" pitchFamily="49" charset="0"/>
                <a:cs typeface="Consolas" panose="020B0609020204030204" pitchFamily="49" charset="0"/>
              </a:rPr>
              <a:t>microops</a:t>
            </a:r>
            <a:r>
              <a:rPr lang="en-US" sz="1600" dirty="0">
                <a:solidFill>
                  <a:srgbClr val="00006D"/>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altLang="zh-TW" sz="1600" dirty="0" err="1">
                <a:solidFill>
                  <a:srgbClr val="6B0001"/>
                </a:solidFill>
                <a:latin typeface="Consolas" panose="020B0609020204030204" pitchFamily="49" charset="0"/>
                <a:cs typeface="Consolas" panose="020B0609020204030204" pitchFamily="49" charset="0"/>
              </a:rPr>
              <a:t>IsAnyRead</a:t>
            </a:r>
            <a:r>
              <a:rPr lang="zh-TW" altLang="en-US" sz="1600" dirty="0">
                <a:solidFill>
                  <a:srgbClr val="6B0001"/>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altLang="zh-TW"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6B0001"/>
                </a:solidFill>
                <a:latin typeface="Consolas" panose="020B0609020204030204" pitchFamily="49" charset="0"/>
                <a:cs typeface="Consolas" panose="020B0609020204030204" pitchFamily="49" charset="0"/>
              </a:rPr>
              <a:t>AddEdg</a:t>
            </a:r>
            <a:r>
              <a:rPr lang="en-US" altLang="zh-TW" sz="1600" dirty="0" err="1">
                <a:solidFill>
                  <a:srgbClr val="6B0001"/>
                </a:solidFill>
                <a:latin typeface="Consolas" panose="020B0609020204030204" pitchFamily="49" charset="0"/>
                <a:cs typeface="Consolas" panose="020B0609020204030204" pitchFamily="49" charset="0"/>
              </a:rPr>
              <a:t>es</a:t>
            </a:r>
            <a:r>
              <a:rPr lang="en-US" altLang="zh-TW" sz="1600" dirty="0">
                <a:solidFill>
                  <a:srgbClr val="6B0001"/>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DX))</a:t>
            </a:r>
          </a:p>
          <a:p>
            <a:pPr>
              <a:buClr>
                <a:schemeClr val="lt2"/>
              </a:buClr>
              <a:buSzPts val="1700"/>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DX),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WB))</a:t>
            </a:r>
          </a:p>
          <a:p>
            <a:pPr>
              <a:buClr>
                <a:schemeClr val="lt2"/>
              </a:buClr>
              <a:buSzPts val="1700"/>
            </a:pPr>
            <a:r>
              <a:rPr lang="en-US" sz="1600" dirty="0">
                <a:latin typeface="Consolas" panose="020B0609020204030204" pitchFamily="49" charset="0"/>
                <a:cs typeface="Consolas" panose="020B0609020204030204" pitchFamily="49" charset="0"/>
              </a:rPr>
              <a:t>....]</a:t>
            </a:r>
          </a:p>
          <a:p>
            <a:pPr>
              <a:buClr>
                <a:schemeClr val="lt2"/>
              </a:buClr>
              <a:buSzPts val="1700"/>
            </a:pPr>
            <a:r>
              <a:rPr lang="en-US" sz="1600" dirty="0">
                <a:latin typeface="Consolas" panose="020B0609020204030204" pitchFamily="49" charset="0"/>
                <a:cs typeface="Consolas" panose="020B0609020204030204" pitchFamily="49" charset="0"/>
              </a:rPr>
              <a:t>...</a:t>
            </a:r>
          </a:p>
        </p:txBody>
      </p:sp>
      <p:sp>
        <p:nvSpPr>
          <p:cNvPr id="22" name="Rectangle 21">
            <a:extLst>
              <a:ext uri="{FF2B5EF4-FFF2-40B4-BE49-F238E27FC236}">
                <a16:creationId xmlns:a16="http://schemas.microsoft.com/office/drawing/2014/main" id="{A898670D-AC84-2BEB-5079-CBE79354F5C7}"/>
              </a:ext>
            </a:extLst>
          </p:cNvPr>
          <p:cNvSpPr/>
          <p:nvPr/>
        </p:nvSpPr>
        <p:spPr>
          <a:xfrm>
            <a:off x="7469273" y="4388285"/>
            <a:ext cx="1313273" cy="8934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cxnSp>
        <p:nvCxnSpPr>
          <p:cNvPr id="20" name="Elbow Connector 19">
            <a:extLst>
              <a:ext uri="{FF2B5EF4-FFF2-40B4-BE49-F238E27FC236}">
                <a16:creationId xmlns:a16="http://schemas.microsoft.com/office/drawing/2014/main" id="{E91E8C4C-534E-5226-75C4-953BCD9DAE82}"/>
              </a:ext>
            </a:extLst>
          </p:cNvPr>
          <p:cNvCxnSpPr>
            <a:cxnSpLocks/>
            <a:stCxn id="22" idx="2"/>
            <a:endCxn id="50" idx="3"/>
          </p:cNvCxnSpPr>
          <p:nvPr/>
        </p:nvCxnSpPr>
        <p:spPr>
          <a:xfrm rot="5400000">
            <a:off x="7100699" y="4616447"/>
            <a:ext cx="359888" cy="1690534"/>
          </a:xfrm>
          <a:prstGeom prst="bentConnector2">
            <a:avLst/>
          </a:prstGeom>
          <a:ln w="63500" cap="rnd">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8F4D618-0D48-665F-F3B8-8DFECC9890B7}"/>
              </a:ext>
            </a:extLst>
          </p:cNvPr>
          <p:cNvSpPr txBox="1"/>
          <p:nvPr/>
        </p:nvSpPr>
        <p:spPr>
          <a:xfrm>
            <a:off x="10375340" y="2207080"/>
            <a:ext cx="1813317" cy="400110"/>
          </a:xfrm>
          <a:prstGeom prst="rect">
            <a:avLst/>
          </a:prstGeom>
          <a:noFill/>
        </p:spPr>
        <p:txBody>
          <a:bodyPr wrap="none" rtlCol="0">
            <a:spAutoFit/>
          </a:bodyPr>
          <a:lstStyle/>
          <a:p>
            <a:r>
              <a:rPr lang="en-TW" sz="2000">
                <a:latin typeface="Calibri" panose="020F0502020204030204" pitchFamily="34" charset="0"/>
                <a:cs typeface="Calibri" panose="020F0502020204030204" pitchFamily="34" charset="0"/>
              </a:rPr>
              <a:t>Upheld or not? </a:t>
            </a:r>
          </a:p>
        </p:txBody>
      </p:sp>
      <p:sp>
        <p:nvSpPr>
          <p:cNvPr id="4" name="Slide Number Placeholder 3">
            <a:extLst>
              <a:ext uri="{FF2B5EF4-FFF2-40B4-BE49-F238E27FC236}">
                <a16:creationId xmlns:a16="http://schemas.microsoft.com/office/drawing/2014/main" id="{DD24AB6C-BCE9-7FC6-252D-EDC6179909A8}"/>
              </a:ext>
            </a:extLst>
          </p:cNvPr>
          <p:cNvSpPr>
            <a:spLocks noGrp="1"/>
          </p:cNvSpPr>
          <p:nvPr>
            <p:ph type="sldNum" sz="quarter" idx="12"/>
          </p:nvPr>
        </p:nvSpPr>
        <p:spPr/>
        <p:txBody>
          <a:bodyPr/>
          <a:lstStyle/>
          <a:p>
            <a:fld id="{186D1076-08C5-B746-80BB-11C7C595E7F3}" type="slidenum">
              <a:rPr lang="en-US" smtClean="0"/>
              <a:t>5</a:t>
            </a:fld>
            <a:endParaRPr lang="en-US" dirty="0"/>
          </a:p>
        </p:txBody>
      </p:sp>
      <p:grpSp>
        <p:nvGrpSpPr>
          <p:cNvPr id="33" name="Group 32">
            <a:extLst>
              <a:ext uri="{FF2B5EF4-FFF2-40B4-BE49-F238E27FC236}">
                <a16:creationId xmlns:a16="http://schemas.microsoft.com/office/drawing/2014/main" id="{4B3F68D3-FA6A-D1E0-3B0D-913D4F9A263F}"/>
              </a:ext>
            </a:extLst>
          </p:cNvPr>
          <p:cNvGrpSpPr/>
          <p:nvPr/>
        </p:nvGrpSpPr>
        <p:grpSpPr>
          <a:xfrm>
            <a:off x="385995" y="2802089"/>
            <a:ext cx="3466949" cy="1922686"/>
            <a:chOff x="448150" y="1610802"/>
            <a:chExt cx="3466949" cy="1922686"/>
          </a:xfrm>
        </p:grpSpPr>
        <p:pic>
          <p:nvPicPr>
            <p:cNvPr id="21" name="Graphic 20" descr="Warning with solid fill">
              <a:extLst>
                <a:ext uri="{FF2B5EF4-FFF2-40B4-BE49-F238E27FC236}">
                  <a16:creationId xmlns:a16="http://schemas.microsoft.com/office/drawing/2014/main" id="{BB23125A-568C-2BD8-1AB2-F3B1CAFE74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8150" y="1668835"/>
              <a:ext cx="294824" cy="294824"/>
            </a:xfrm>
            <a:prstGeom prst="rect">
              <a:avLst/>
            </a:prstGeom>
          </p:spPr>
        </p:pic>
        <p:sp>
          <p:nvSpPr>
            <p:cNvPr id="23" name="Rounded Rectangle 22">
              <a:extLst>
                <a:ext uri="{FF2B5EF4-FFF2-40B4-BE49-F238E27FC236}">
                  <a16:creationId xmlns:a16="http://schemas.microsoft.com/office/drawing/2014/main" id="{9FF1A85D-8F05-7FA1-2CF9-C0FBF8EF55B9}"/>
                </a:ext>
              </a:extLst>
            </p:cNvPr>
            <p:cNvSpPr/>
            <p:nvPr/>
          </p:nvSpPr>
          <p:spPr>
            <a:xfrm>
              <a:off x="795870" y="1610802"/>
              <a:ext cx="2824201"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Multiple execution paths</a:t>
              </a:r>
              <a:endParaRPr lang="en-TW" sz="2000" dirty="0">
                <a:solidFill>
                  <a:schemeClr val="tx1"/>
                </a:solidFill>
                <a:latin typeface="Calibri" panose="020F0502020204030204" pitchFamily="34" charset="0"/>
                <a:cs typeface="Calibri" panose="020F0502020204030204" pitchFamily="34" charset="0"/>
              </a:endParaRPr>
            </a:p>
          </p:txBody>
        </p:sp>
        <p:pic>
          <p:nvPicPr>
            <p:cNvPr id="24" name="Graphic 23" descr="Warning with solid fill">
              <a:extLst>
                <a:ext uri="{FF2B5EF4-FFF2-40B4-BE49-F238E27FC236}">
                  <a16:creationId xmlns:a16="http://schemas.microsoft.com/office/drawing/2014/main" id="{A20C5E05-C058-24C8-9F08-AF9E6324BD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1053" y="2042188"/>
              <a:ext cx="294824" cy="294824"/>
            </a:xfrm>
            <a:prstGeom prst="rect">
              <a:avLst/>
            </a:prstGeom>
          </p:spPr>
        </p:pic>
        <p:sp>
          <p:nvSpPr>
            <p:cNvPr id="26" name="Rounded Rectangle 25">
              <a:extLst>
                <a:ext uri="{FF2B5EF4-FFF2-40B4-BE49-F238E27FC236}">
                  <a16:creationId xmlns:a16="http://schemas.microsoft.com/office/drawing/2014/main" id="{0F593A23-38CB-24FA-F3CF-F38A0698F52F}"/>
                </a:ext>
              </a:extLst>
            </p:cNvPr>
            <p:cNvSpPr/>
            <p:nvPr/>
          </p:nvSpPr>
          <p:spPr>
            <a:xfrm>
              <a:off x="791841" y="2124710"/>
              <a:ext cx="2371279"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Restricted instruction interaction</a:t>
              </a:r>
              <a:endParaRPr lang="en-TW" sz="2000" dirty="0">
                <a:solidFill>
                  <a:schemeClr val="tx1"/>
                </a:solidFill>
                <a:latin typeface="Calibri" panose="020F0502020204030204" pitchFamily="34" charset="0"/>
                <a:cs typeface="Calibri" panose="020F0502020204030204" pitchFamily="34" charset="0"/>
              </a:endParaRPr>
            </a:p>
          </p:txBody>
        </p:sp>
        <p:pic>
          <p:nvPicPr>
            <p:cNvPr id="27" name="Graphic 26" descr="Warning with solid fill">
              <a:extLst>
                <a:ext uri="{FF2B5EF4-FFF2-40B4-BE49-F238E27FC236}">
                  <a16:creationId xmlns:a16="http://schemas.microsoft.com/office/drawing/2014/main" id="{FB3CE2CD-F69C-CCF8-A42B-78F5136349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4842" y="2629806"/>
              <a:ext cx="294824" cy="294824"/>
            </a:xfrm>
            <a:prstGeom prst="rect">
              <a:avLst/>
            </a:prstGeom>
          </p:spPr>
        </p:pic>
        <p:sp>
          <p:nvSpPr>
            <p:cNvPr id="28" name="Rounded Rectangle 27">
              <a:extLst>
                <a:ext uri="{FF2B5EF4-FFF2-40B4-BE49-F238E27FC236}">
                  <a16:creationId xmlns:a16="http://schemas.microsoft.com/office/drawing/2014/main" id="{AFA41932-3FA0-E71D-A723-6CD7A317EEDE}"/>
                </a:ext>
              </a:extLst>
            </p:cNvPr>
            <p:cNvSpPr/>
            <p:nvPr/>
          </p:nvSpPr>
          <p:spPr>
            <a:xfrm>
              <a:off x="804669" y="2588820"/>
              <a:ext cx="2893861"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Coherence support</a:t>
              </a:r>
              <a:endParaRPr lang="en-TW" sz="2000" dirty="0">
                <a:solidFill>
                  <a:schemeClr val="tx1"/>
                </a:solidFill>
                <a:latin typeface="Calibri" panose="020F0502020204030204" pitchFamily="34" charset="0"/>
                <a:cs typeface="Calibri" panose="020F0502020204030204" pitchFamily="34" charset="0"/>
              </a:endParaRPr>
            </a:p>
          </p:txBody>
        </p:sp>
        <p:pic>
          <p:nvPicPr>
            <p:cNvPr id="29" name="Graphic 28" descr="Warning with solid fill">
              <a:extLst>
                <a:ext uri="{FF2B5EF4-FFF2-40B4-BE49-F238E27FC236}">
                  <a16:creationId xmlns:a16="http://schemas.microsoft.com/office/drawing/2014/main" id="{88A1A094-AF1A-17AC-4546-A1E32C66D1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4842" y="3004681"/>
              <a:ext cx="294824" cy="294824"/>
            </a:xfrm>
            <a:prstGeom prst="rect">
              <a:avLst/>
            </a:prstGeom>
          </p:spPr>
        </p:pic>
        <p:sp>
          <p:nvSpPr>
            <p:cNvPr id="30" name="Rounded Rectangle 29">
              <a:extLst>
                <a:ext uri="{FF2B5EF4-FFF2-40B4-BE49-F238E27FC236}">
                  <a16:creationId xmlns:a16="http://schemas.microsoft.com/office/drawing/2014/main" id="{C55D38FD-3595-3449-5214-C2C848A4ED4B}"/>
                </a:ext>
              </a:extLst>
            </p:cNvPr>
            <p:cNvSpPr/>
            <p:nvPr/>
          </p:nvSpPr>
          <p:spPr>
            <a:xfrm>
              <a:off x="808985" y="3145725"/>
              <a:ext cx="3106114" cy="387763"/>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en-US" sz="2000" dirty="0">
                  <a:solidFill>
                    <a:schemeClr val="tx1"/>
                  </a:solidFill>
                  <a:latin typeface="Calibri" panose="020F0502020204030204" pitchFamily="34" charset="0"/>
                  <a:cs typeface="Calibri" panose="020F0502020204030204" pitchFamily="34" charset="0"/>
                </a:rPr>
                <a:t>Undetermined proof outcomes </a:t>
              </a:r>
              <a:endParaRPr lang="en-TW" sz="2000" dirty="0">
                <a:solidFill>
                  <a:schemeClr val="tx1"/>
                </a:solidFill>
                <a:latin typeface="Calibri" panose="020F0502020204030204" pitchFamily="34" charset="0"/>
                <a:cs typeface="Calibri" panose="020F0502020204030204" pitchFamily="34" charset="0"/>
              </a:endParaRPr>
            </a:p>
          </p:txBody>
        </p:sp>
      </p:grpSp>
      <p:grpSp>
        <p:nvGrpSpPr>
          <p:cNvPr id="52" name="Group 51">
            <a:extLst>
              <a:ext uri="{FF2B5EF4-FFF2-40B4-BE49-F238E27FC236}">
                <a16:creationId xmlns:a16="http://schemas.microsoft.com/office/drawing/2014/main" id="{D12D7FAC-6CFC-D1BF-2C57-FCF1D5BE8520}"/>
              </a:ext>
            </a:extLst>
          </p:cNvPr>
          <p:cNvGrpSpPr/>
          <p:nvPr/>
        </p:nvGrpSpPr>
        <p:grpSpPr>
          <a:xfrm>
            <a:off x="3315264" y="2743855"/>
            <a:ext cx="510713" cy="1714076"/>
            <a:chOff x="3058762" y="1552568"/>
            <a:chExt cx="510713" cy="1714076"/>
          </a:xfrm>
        </p:grpSpPr>
        <p:pic>
          <p:nvPicPr>
            <p:cNvPr id="35" name="Graphic 34" descr="Checkbox Checked with solid fill">
              <a:extLst>
                <a:ext uri="{FF2B5EF4-FFF2-40B4-BE49-F238E27FC236}">
                  <a16:creationId xmlns:a16="http://schemas.microsoft.com/office/drawing/2014/main" id="{6D01F776-D399-DB45-A941-02122CF7883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58762" y="1552568"/>
              <a:ext cx="510713" cy="510713"/>
            </a:xfrm>
            <a:prstGeom prst="rect">
              <a:avLst/>
            </a:prstGeom>
          </p:spPr>
        </p:pic>
        <p:sp>
          <p:nvSpPr>
            <p:cNvPr id="40" name="Oval 39">
              <a:extLst>
                <a:ext uri="{FF2B5EF4-FFF2-40B4-BE49-F238E27FC236}">
                  <a16:creationId xmlns:a16="http://schemas.microsoft.com/office/drawing/2014/main" id="{1AB1DF52-5D7B-75DA-1E5D-15D7D7E94748}"/>
                </a:ext>
              </a:extLst>
            </p:cNvPr>
            <p:cNvSpPr>
              <a:spLocks noChangeAspect="1"/>
            </p:cNvSpPr>
            <p:nvPr/>
          </p:nvSpPr>
          <p:spPr>
            <a:xfrm>
              <a:off x="3183138" y="2062662"/>
              <a:ext cx="261963" cy="261963"/>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TW" sz="800" b="1" dirty="0">
                  <a:solidFill>
                    <a:schemeClr val="accent2"/>
                  </a:solidFill>
                  <a:latin typeface="Consolas" panose="020B0609020204030204" pitchFamily="49" charset="0"/>
                  <a:cs typeface="Consolas" panose="020B0609020204030204" pitchFamily="49" charset="0"/>
                </a:rPr>
                <a:t>...</a:t>
              </a:r>
            </a:p>
          </p:txBody>
        </p:sp>
        <p:sp>
          <p:nvSpPr>
            <p:cNvPr id="41" name="Oval 40">
              <a:extLst>
                <a:ext uri="{FF2B5EF4-FFF2-40B4-BE49-F238E27FC236}">
                  <a16:creationId xmlns:a16="http://schemas.microsoft.com/office/drawing/2014/main" id="{698B9AF9-7A24-35CD-06CD-83FD413EF756}"/>
                </a:ext>
              </a:extLst>
            </p:cNvPr>
            <p:cNvSpPr>
              <a:spLocks noChangeAspect="1"/>
            </p:cNvSpPr>
            <p:nvPr/>
          </p:nvSpPr>
          <p:spPr>
            <a:xfrm>
              <a:off x="3183139" y="2643391"/>
              <a:ext cx="261963" cy="261963"/>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TW" sz="800" b="1" dirty="0">
                  <a:solidFill>
                    <a:schemeClr val="accent2"/>
                  </a:solidFill>
                  <a:latin typeface="Consolas" panose="020B0609020204030204" pitchFamily="49" charset="0"/>
                  <a:cs typeface="Consolas" panose="020B0609020204030204" pitchFamily="49" charset="0"/>
                </a:rPr>
                <a:t>...</a:t>
              </a:r>
            </a:p>
          </p:txBody>
        </p:sp>
        <p:sp>
          <p:nvSpPr>
            <p:cNvPr id="42" name="Oval 41">
              <a:extLst>
                <a:ext uri="{FF2B5EF4-FFF2-40B4-BE49-F238E27FC236}">
                  <a16:creationId xmlns:a16="http://schemas.microsoft.com/office/drawing/2014/main" id="{447CF9B6-7244-2363-940D-AA29F90D6539}"/>
                </a:ext>
              </a:extLst>
            </p:cNvPr>
            <p:cNvSpPr>
              <a:spLocks noChangeAspect="1"/>
            </p:cNvSpPr>
            <p:nvPr/>
          </p:nvSpPr>
          <p:spPr>
            <a:xfrm>
              <a:off x="3183136" y="3004681"/>
              <a:ext cx="261963" cy="261963"/>
            </a:xfrm>
            <a:prstGeom prst="ellipse">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TW" sz="800" b="1" dirty="0">
                  <a:solidFill>
                    <a:schemeClr val="accent2"/>
                  </a:solidFill>
                  <a:latin typeface="Consolas" panose="020B0609020204030204" pitchFamily="49" charset="0"/>
                  <a:cs typeface="Consolas" panose="020B0609020204030204" pitchFamily="49" charset="0"/>
                </a:rPr>
                <a:t>...</a:t>
              </a:r>
            </a:p>
          </p:txBody>
        </p:sp>
      </p:grpSp>
      <p:cxnSp>
        <p:nvCxnSpPr>
          <p:cNvPr id="64" name="Elbow Connector 63">
            <a:extLst>
              <a:ext uri="{FF2B5EF4-FFF2-40B4-BE49-F238E27FC236}">
                <a16:creationId xmlns:a16="http://schemas.microsoft.com/office/drawing/2014/main" id="{D64EEBFB-8040-28D8-E72A-262A382682BA}"/>
              </a:ext>
            </a:extLst>
          </p:cNvPr>
          <p:cNvCxnSpPr>
            <a:cxnSpLocks/>
            <a:stCxn id="112" idx="2"/>
            <a:endCxn id="50" idx="3"/>
          </p:cNvCxnSpPr>
          <p:nvPr/>
        </p:nvCxnSpPr>
        <p:spPr>
          <a:xfrm rot="5400000">
            <a:off x="6545678" y="4059016"/>
            <a:ext cx="1472340" cy="1692944"/>
          </a:xfrm>
          <a:prstGeom prst="bentConnector2">
            <a:avLst/>
          </a:prstGeom>
          <a:ln w="63500" cap="rnd">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354520F-CE76-BEBE-6AAC-091C60754C48}"/>
              </a:ext>
            </a:extLst>
          </p:cNvPr>
          <p:cNvGrpSpPr/>
          <p:nvPr/>
        </p:nvGrpSpPr>
        <p:grpSpPr>
          <a:xfrm>
            <a:off x="7632386" y="4565166"/>
            <a:ext cx="926826" cy="914400"/>
            <a:chOff x="12827446" y="3892628"/>
            <a:chExt cx="926826" cy="914400"/>
          </a:xfrm>
        </p:grpSpPr>
        <p:sp>
          <p:nvSpPr>
            <p:cNvPr id="38" name="Rectangle 37">
              <a:extLst>
                <a:ext uri="{FF2B5EF4-FFF2-40B4-BE49-F238E27FC236}">
                  <a16:creationId xmlns:a16="http://schemas.microsoft.com/office/drawing/2014/main" id="{ECBFF1AF-E06C-941F-F8A7-5ED076FA8DC0}"/>
                </a:ext>
              </a:extLst>
            </p:cNvPr>
            <p:cNvSpPr/>
            <p:nvPr/>
          </p:nvSpPr>
          <p:spPr>
            <a:xfrm>
              <a:off x="12827446" y="3893441"/>
              <a:ext cx="926826" cy="9135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pic>
          <p:nvPicPr>
            <p:cNvPr id="37" name="Graphic 36" descr="Programmer male with solid fill">
              <a:extLst>
                <a:ext uri="{FF2B5EF4-FFF2-40B4-BE49-F238E27FC236}">
                  <a16:creationId xmlns:a16="http://schemas.microsoft.com/office/drawing/2014/main" id="{DD8F1207-5A16-126F-F40E-1539C059893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833659" y="3892628"/>
              <a:ext cx="914400" cy="914400"/>
            </a:xfrm>
            <a:prstGeom prst="rect">
              <a:avLst/>
            </a:prstGeom>
          </p:spPr>
        </p:pic>
      </p:grpSp>
      <p:grpSp>
        <p:nvGrpSpPr>
          <p:cNvPr id="25" name="Group 24">
            <a:extLst>
              <a:ext uri="{FF2B5EF4-FFF2-40B4-BE49-F238E27FC236}">
                <a16:creationId xmlns:a16="http://schemas.microsoft.com/office/drawing/2014/main" id="{7C6E7DD8-0ED5-494E-0D71-20527CFF5656}"/>
              </a:ext>
            </a:extLst>
          </p:cNvPr>
          <p:cNvGrpSpPr/>
          <p:nvPr/>
        </p:nvGrpSpPr>
        <p:grpSpPr>
          <a:xfrm>
            <a:off x="7024344" y="4612248"/>
            <a:ext cx="1760612" cy="669522"/>
            <a:chOff x="7024344" y="4612248"/>
            <a:chExt cx="1760612" cy="669522"/>
          </a:xfrm>
        </p:grpSpPr>
        <p:sp>
          <p:nvSpPr>
            <p:cNvPr id="6" name="Rounded Rectangle 5">
              <a:extLst>
                <a:ext uri="{FF2B5EF4-FFF2-40B4-BE49-F238E27FC236}">
                  <a16:creationId xmlns:a16="http://schemas.microsoft.com/office/drawing/2014/main" id="{3A75A2EB-1636-098C-9F50-65686F1F25D4}"/>
                </a:ext>
              </a:extLst>
            </p:cNvPr>
            <p:cNvSpPr/>
            <p:nvPr/>
          </p:nvSpPr>
          <p:spPr>
            <a:xfrm>
              <a:off x="7024344" y="4612248"/>
              <a:ext cx="1760612" cy="669522"/>
            </a:xfrm>
            <a:prstGeom prst="roundRect">
              <a:avLst/>
            </a:prstGeom>
            <a:ln w="222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2200" err="1"/>
                <a:t>rtl</a:t>
              </a:r>
              <a:r>
                <a:rPr lang="el-GR" sz="2200"/>
                <a:t>μ</a:t>
              </a:r>
              <a:r>
                <a:rPr lang="en-US" sz="2200"/>
                <a:t>spec</a:t>
              </a:r>
              <a:r>
                <a:rPr lang="en-US" sz="2200" baseline="30000"/>
                <a:t>2</a:t>
              </a:r>
            </a:p>
          </p:txBody>
        </p:sp>
        <p:pic>
          <p:nvPicPr>
            <p:cNvPr id="3" name="Graphic 2" descr="Key with solid fill">
              <a:extLst>
                <a:ext uri="{FF2B5EF4-FFF2-40B4-BE49-F238E27FC236}">
                  <a16:creationId xmlns:a16="http://schemas.microsoft.com/office/drawing/2014/main" id="{C522EB6B-BD81-7571-308F-C6BE6BFEB7C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6200000">
              <a:off x="7024344" y="4642988"/>
              <a:ext cx="608042" cy="608042"/>
            </a:xfrm>
            <a:prstGeom prst="rect">
              <a:avLst/>
            </a:prstGeom>
          </p:spPr>
        </p:pic>
      </p:grpSp>
    </p:spTree>
    <p:extLst>
      <p:ext uri="{BB962C8B-B14F-4D97-AF65-F5344CB8AC3E}">
        <p14:creationId xmlns:p14="http://schemas.microsoft.com/office/powerpoint/2010/main" val="405418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DE32BE-2661-55B3-3E5D-0F873C418320}"/>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Microarchitectural happens-before analysis</a:t>
            </a:r>
          </a:p>
        </p:txBody>
      </p:sp>
      <p:grpSp>
        <p:nvGrpSpPr>
          <p:cNvPr id="7" name="Group 6">
            <a:extLst>
              <a:ext uri="{FF2B5EF4-FFF2-40B4-BE49-F238E27FC236}">
                <a16:creationId xmlns:a16="http://schemas.microsoft.com/office/drawing/2014/main" id="{22CF2493-558D-9654-6B79-FB1243058B02}"/>
              </a:ext>
            </a:extLst>
          </p:cNvPr>
          <p:cNvGrpSpPr>
            <a:grpSpLocks noChangeAspect="1"/>
          </p:cNvGrpSpPr>
          <p:nvPr/>
        </p:nvGrpSpPr>
        <p:grpSpPr>
          <a:xfrm>
            <a:off x="773162" y="3034084"/>
            <a:ext cx="2191316" cy="1806411"/>
            <a:chOff x="1457799" y="2234381"/>
            <a:chExt cx="3261886" cy="2688936"/>
          </a:xfrm>
          <a:solidFill>
            <a:schemeClr val="bg1"/>
          </a:solidFill>
        </p:grpSpPr>
        <p:sp>
          <p:nvSpPr>
            <p:cNvPr id="8" name="Rectangle 7">
              <a:extLst>
                <a:ext uri="{FF2B5EF4-FFF2-40B4-BE49-F238E27FC236}">
                  <a16:creationId xmlns:a16="http://schemas.microsoft.com/office/drawing/2014/main" id="{B0F956DF-E891-E8BA-2E39-BF214285EF57}"/>
                </a:ext>
              </a:extLst>
            </p:cNvPr>
            <p:cNvSpPr/>
            <p:nvPr/>
          </p:nvSpPr>
          <p:spPr>
            <a:xfrm>
              <a:off x="1457799" y="2235374"/>
              <a:ext cx="743266" cy="1633292"/>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CC5DF5EF-4EF9-95B3-8D8E-5F75951E6F1D}"/>
                </a:ext>
              </a:extLst>
            </p:cNvPr>
            <p:cNvSpPr/>
            <p:nvPr/>
          </p:nvSpPr>
          <p:spPr>
            <a:xfrm>
              <a:off x="1590314" y="2341782"/>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IF</a:t>
              </a:r>
            </a:p>
          </p:txBody>
        </p:sp>
        <p:sp>
          <p:nvSpPr>
            <p:cNvPr id="10" name="Rectangle 9">
              <a:extLst>
                <a:ext uri="{FF2B5EF4-FFF2-40B4-BE49-F238E27FC236}">
                  <a16:creationId xmlns:a16="http://schemas.microsoft.com/office/drawing/2014/main" id="{87B02CFD-FB5B-88B9-7BE6-51F0BE99381F}"/>
                </a:ext>
              </a:extLst>
            </p:cNvPr>
            <p:cNvSpPr/>
            <p:nvPr/>
          </p:nvSpPr>
          <p:spPr>
            <a:xfrm>
              <a:off x="1646972" y="3994688"/>
              <a:ext cx="2870193" cy="416863"/>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arbiter</a:t>
              </a:r>
            </a:p>
          </p:txBody>
        </p:sp>
        <p:sp>
          <p:nvSpPr>
            <p:cNvPr id="11" name="Rounded Rectangle 10">
              <a:extLst>
                <a:ext uri="{FF2B5EF4-FFF2-40B4-BE49-F238E27FC236}">
                  <a16:creationId xmlns:a16="http://schemas.microsoft.com/office/drawing/2014/main" id="{5496ECC9-3E45-4D78-3495-991DCD4985EE}"/>
                </a:ext>
              </a:extLst>
            </p:cNvPr>
            <p:cNvSpPr/>
            <p:nvPr/>
          </p:nvSpPr>
          <p:spPr>
            <a:xfrm>
              <a:off x="2390825" y="4506454"/>
              <a:ext cx="1382486" cy="416863"/>
            </a:xfrm>
            <a:prstGeom prst="roundRect">
              <a:avLst>
                <a:gd name="adj" fmla="val 0"/>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mem</a:t>
              </a:r>
            </a:p>
          </p:txBody>
        </p:sp>
        <p:cxnSp>
          <p:nvCxnSpPr>
            <p:cNvPr id="12" name="Straight Connector 11">
              <a:extLst>
                <a:ext uri="{FF2B5EF4-FFF2-40B4-BE49-F238E27FC236}">
                  <a16:creationId xmlns:a16="http://schemas.microsoft.com/office/drawing/2014/main" id="{A18B5C4C-7BB1-BB92-7023-B323AB9F5C2B}"/>
                </a:ext>
              </a:extLst>
            </p:cNvPr>
            <p:cNvCxnSpPr>
              <a:cxnSpLocks/>
            </p:cNvCxnSpPr>
            <p:nvPr/>
          </p:nvCxnSpPr>
          <p:spPr>
            <a:xfrm>
              <a:off x="2668636" y="3867673"/>
              <a:ext cx="0" cy="127015"/>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7D3134-C510-0BCF-426A-9D325B0264FE}"/>
                </a:ext>
              </a:extLst>
            </p:cNvPr>
            <p:cNvCxnSpPr>
              <a:cxnSpLocks/>
            </p:cNvCxnSpPr>
            <p:nvPr/>
          </p:nvCxnSpPr>
          <p:spPr>
            <a:xfrm>
              <a:off x="1829432" y="3868666"/>
              <a:ext cx="0" cy="13736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CA2FD11-FD12-9430-4ABA-05D1AB24A158}"/>
                </a:ext>
              </a:extLst>
            </p:cNvPr>
            <p:cNvCxnSpPr>
              <a:cxnSpLocks/>
              <a:endCxn id="11" idx="0"/>
            </p:cNvCxnSpPr>
            <p:nvPr/>
          </p:nvCxnSpPr>
          <p:spPr>
            <a:xfrm flipH="1">
              <a:off x="3082068" y="4411551"/>
              <a:ext cx="1" cy="9490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FE35669-EE3C-4A97-DB66-0F0F6FD24806}"/>
                </a:ext>
              </a:extLst>
            </p:cNvPr>
            <p:cNvSpPr/>
            <p:nvPr/>
          </p:nvSpPr>
          <p:spPr>
            <a:xfrm>
              <a:off x="1590314" y="2847473"/>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DX</a:t>
              </a:r>
            </a:p>
          </p:txBody>
        </p:sp>
        <p:cxnSp>
          <p:nvCxnSpPr>
            <p:cNvPr id="16" name="Straight Connector 15">
              <a:extLst>
                <a:ext uri="{FF2B5EF4-FFF2-40B4-BE49-F238E27FC236}">
                  <a16:creationId xmlns:a16="http://schemas.microsoft.com/office/drawing/2014/main" id="{9F50B069-4779-B6D1-0D90-D8C5EF779B03}"/>
                </a:ext>
              </a:extLst>
            </p:cNvPr>
            <p:cNvCxnSpPr>
              <a:cxnSpLocks/>
            </p:cNvCxnSpPr>
            <p:nvPr/>
          </p:nvCxnSpPr>
          <p:spPr>
            <a:xfrm>
              <a:off x="1834500" y="2750877"/>
              <a:ext cx="0" cy="9659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E3EF0F2-E99F-3FC1-C3ED-3B3F4DF4B25E}"/>
                </a:ext>
              </a:extLst>
            </p:cNvPr>
            <p:cNvSpPr/>
            <p:nvPr/>
          </p:nvSpPr>
          <p:spPr>
            <a:xfrm>
              <a:off x="1590314" y="3356912"/>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WB</a:t>
              </a:r>
            </a:p>
          </p:txBody>
        </p:sp>
        <p:cxnSp>
          <p:nvCxnSpPr>
            <p:cNvPr id="18" name="Straight Connector 17">
              <a:extLst>
                <a:ext uri="{FF2B5EF4-FFF2-40B4-BE49-F238E27FC236}">
                  <a16:creationId xmlns:a16="http://schemas.microsoft.com/office/drawing/2014/main" id="{F140B1CC-E3A1-8465-FCC6-AAF3DFD6289D}"/>
                </a:ext>
              </a:extLst>
            </p:cNvPr>
            <p:cNvCxnSpPr>
              <a:cxnSpLocks/>
            </p:cNvCxnSpPr>
            <p:nvPr/>
          </p:nvCxnSpPr>
          <p:spPr>
            <a:xfrm>
              <a:off x="1834500" y="3256568"/>
              <a:ext cx="0" cy="100344"/>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0F1AB92-BE38-F44D-2E61-624DB914BCF8}"/>
                </a:ext>
              </a:extLst>
            </p:cNvPr>
            <p:cNvSpPr/>
            <p:nvPr/>
          </p:nvSpPr>
          <p:spPr>
            <a:xfrm>
              <a:off x="2297003" y="2234381"/>
              <a:ext cx="743266" cy="1633292"/>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682EEE5A-9158-6F9C-D65A-785953EC5AEE}"/>
                </a:ext>
              </a:extLst>
            </p:cNvPr>
            <p:cNvSpPr/>
            <p:nvPr/>
          </p:nvSpPr>
          <p:spPr>
            <a:xfrm>
              <a:off x="2429518" y="234078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IF</a:t>
              </a:r>
            </a:p>
          </p:txBody>
        </p:sp>
        <p:sp>
          <p:nvSpPr>
            <p:cNvPr id="21" name="Rectangle 20">
              <a:extLst>
                <a:ext uri="{FF2B5EF4-FFF2-40B4-BE49-F238E27FC236}">
                  <a16:creationId xmlns:a16="http://schemas.microsoft.com/office/drawing/2014/main" id="{2358DCA5-ACDF-6F72-EE5B-DD8D51331AB5}"/>
                </a:ext>
              </a:extLst>
            </p:cNvPr>
            <p:cNvSpPr/>
            <p:nvPr/>
          </p:nvSpPr>
          <p:spPr>
            <a:xfrm>
              <a:off x="2429518" y="2846480"/>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DX</a:t>
              </a:r>
            </a:p>
          </p:txBody>
        </p:sp>
        <p:cxnSp>
          <p:nvCxnSpPr>
            <p:cNvPr id="22" name="Straight Connector 21">
              <a:extLst>
                <a:ext uri="{FF2B5EF4-FFF2-40B4-BE49-F238E27FC236}">
                  <a16:creationId xmlns:a16="http://schemas.microsoft.com/office/drawing/2014/main" id="{F938755D-E07A-CA64-A23B-620F9AAA85D7}"/>
                </a:ext>
              </a:extLst>
            </p:cNvPr>
            <p:cNvCxnSpPr>
              <a:cxnSpLocks/>
            </p:cNvCxnSpPr>
            <p:nvPr/>
          </p:nvCxnSpPr>
          <p:spPr>
            <a:xfrm>
              <a:off x="2673704" y="2749884"/>
              <a:ext cx="0" cy="9659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8446514-A129-AE03-D8E7-D5555DD342AB}"/>
                </a:ext>
              </a:extLst>
            </p:cNvPr>
            <p:cNvSpPr/>
            <p:nvPr/>
          </p:nvSpPr>
          <p:spPr>
            <a:xfrm>
              <a:off x="2429518" y="335591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WB</a:t>
              </a:r>
            </a:p>
          </p:txBody>
        </p:sp>
        <p:cxnSp>
          <p:nvCxnSpPr>
            <p:cNvPr id="24" name="Straight Connector 23">
              <a:extLst>
                <a:ext uri="{FF2B5EF4-FFF2-40B4-BE49-F238E27FC236}">
                  <a16:creationId xmlns:a16="http://schemas.microsoft.com/office/drawing/2014/main" id="{3B7DF4BB-5E69-EB3B-8D11-BD1FB8BEE021}"/>
                </a:ext>
              </a:extLst>
            </p:cNvPr>
            <p:cNvCxnSpPr>
              <a:cxnSpLocks/>
            </p:cNvCxnSpPr>
            <p:nvPr/>
          </p:nvCxnSpPr>
          <p:spPr>
            <a:xfrm>
              <a:off x="2673704" y="3255575"/>
              <a:ext cx="0" cy="100344"/>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AC2C1C6-4E9E-155C-E528-6F969E54819C}"/>
                </a:ext>
              </a:extLst>
            </p:cNvPr>
            <p:cNvCxnSpPr>
              <a:cxnSpLocks/>
            </p:cNvCxnSpPr>
            <p:nvPr/>
          </p:nvCxnSpPr>
          <p:spPr>
            <a:xfrm>
              <a:off x="3503849" y="3867673"/>
              <a:ext cx="0" cy="13835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DF75DBC-D865-02E8-3FA3-C7D48A4775B5}"/>
                </a:ext>
              </a:extLst>
            </p:cNvPr>
            <p:cNvSpPr/>
            <p:nvPr/>
          </p:nvSpPr>
          <p:spPr>
            <a:xfrm>
              <a:off x="3132216" y="2234381"/>
              <a:ext cx="743266" cy="1633292"/>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27" name="Rectangle 26">
              <a:extLst>
                <a:ext uri="{FF2B5EF4-FFF2-40B4-BE49-F238E27FC236}">
                  <a16:creationId xmlns:a16="http://schemas.microsoft.com/office/drawing/2014/main" id="{A4EA4E23-6FD4-E80A-1829-1343D8FAD134}"/>
                </a:ext>
              </a:extLst>
            </p:cNvPr>
            <p:cNvSpPr/>
            <p:nvPr/>
          </p:nvSpPr>
          <p:spPr>
            <a:xfrm>
              <a:off x="3264731" y="234078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IF</a:t>
              </a:r>
            </a:p>
          </p:txBody>
        </p:sp>
        <p:sp>
          <p:nvSpPr>
            <p:cNvPr id="28" name="Rectangle 27">
              <a:extLst>
                <a:ext uri="{FF2B5EF4-FFF2-40B4-BE49-F238E27FC236}">
                  <a16:creationId xmlns:a16="http://schemas.microsoft.com/office/drawing/2014/main" id="{FC85CF3B-7E1D-4B13-2BBF-02CF27FCE86B}"/>
                </a:ext>
              </a:extLst>
            </p:cNvPr>
            <p:cNvSpPr/>
            <p:nvPr/>
          </p:nvSpPr>
          <p:spPr>
            <a:xfrm>
              <a:off x="3264731" y="2846480"/>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DX</a:t>
              </a:r>
            </a:p>
          </p:txBody>
        </p:sp>
        <p:cxnSp>
          <p:nvCxnSpPr>
            <p:cNvPr id="29" name="Straight Connector 28">
              <a:extLst>
                <a:ext uri="{FF2B5EF4-FFF2-40B4-BE49-F238E27FC236}">
                  <a16:creationId xmlns:a16="http://schemas.microsoft.com/office/drawing/2014/main" id="{47942C12-4D43-7310-5D70-99E3531084D5}"/>
                </a:ext>
              </a:extLst>
            </p:cNvPr>
            <p:cNvCxnSpPr>
              <a:cxnSpLocks/>
            </p:cNvCxnSpPr>
            <p:nvPr/>
          </p:nvCxnSpPr>
          <p:spPr>
            <a:xfrm>
              <a:off x="3508917" y="2749884"/>
              <a:ext cx="0" cy="9659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A0348E7-1D9B-5A38-0056-2FE1C1C6F9EE}"/>
                </a:ext>
              </a:extLst>
            </p:cNvPr>
            <p:cNvSpPr/>
            <p:nvPr/>
          </p:nvSpPr>
          <p:spPr>
            <a:xfrm>
              <a:off x="3264731" y="335591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WB</a:t>
              </a:r>
            </a:p>
          </p:txBody>
        </p:sp>
        <p:cxnSp>
          <p:nvCxnSpPr>
            <p:cNvPr id="31" name="Straight Connector 30">
              <a:extLst>
                <a:ext uri="{FF2B5EF4-FFF2-40B4-BE49-F238E27FC236}">
                  <a16:creationId xmlns:a16="http://schemas.microsoft.com/office/drawing/2014/main" id="{90D366D4-2BFF-5025-DF90-DD655FE7A112}"/>
                </a:ext>
              </a:extLst>
            </p:cNvPr>
            <p:cNvCxnSpPr>
              <a:cxnSpLocks/>
            </p:cNvCxnSpPr>
            <p:nvPr/>
          </p:nvCxnSpPr>
          <p:spPr>
            <a:xfrm>
              <a:off x="3508917" y="3255575"/>
              <a:ext cx="0" cy="100344"/>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C05E920-4B33-4271-D04A-448D7ED02F4D}"/>
                </a:ext>
              </a:extLst>
            </p:cNvPr>
            <p:cNvCxnSpPr>
              <a:cxnSpLocks/>
            </p:cNvCxnSpPr>
            <p:nvPr/>
          </p:nvCxnSpPr>
          <p:spPr>
            <a:xfrm>
              <a:off x="4348052" y="3867673"/>
              <a:ext cx="0" cy="13835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A082BD4-08EB-2FCB-35CC-A0C8682F87B6}"/>
                </a:ext>
              </a:extLst>
            </p:cNvPr>
            <p:cNvSpPr/>
            <p:nvPr/>
          </p:nvSpPr>
          <p:spPr>
            <a:xfrm>
              <a:off x="3976419" y="2234381"/>
              <a:ext cx="743266" cy="1633292"/>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tx1"/>
                </a:solidFill>
                <a:latin typeface="Consolas" panose="020B0609020204030204" pitchFamily="49" charset="0"/>
                <a:cs typeface="Consolas" panose="020B0609020204030204" pitchFamily="49" charset="0"/>
              </a:endParaRPr>
            </a:p>
          </p:txBody>
        </p:sp>
        <p:sp>
          <p:nvSpPr>
            <p:cNvPr id="34" name="Rectangle 33">
              <a:extLst>
                <a:ext uri="{FF2B5EF4-FFF2-40B4-BE49-F238E27FC236}">
                  <a16:creationId xmlns:a16="http://schemas.microsoft.com/office/drawing/2014/main" id="{6715FA71-3108-B265-FC71-3816C26F349F}"/>
                </a:ext>
              </a:extLst>
            </p:cNvPr>
            <p:cNvSpPr/>
            <p:nvPr/>
          </p:nvSpPr>
          <p:spPr>
            <a:xfrm>
              <a:off x="4108934" y="234078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IF</a:t>
              </a:r>
            </a:p>
          </p:txBody>
        </p:sp>
        <p:sp>
          <p:nvSpPr>
            <p:cNvPr id="35" name="Rectangle 34">
              <a:extLst>
                <a:ext uri="{FF2B5EF4-FFF2-40B4-BE49-F238E27FC236}">
                  <a16:creationId xmlns:a16="http://schemas.microsoft.com/office/drawing/2014/main" id="{E591601D-806F-0B2C-C01D-6A8880486FEB}"/>
                </a:ext>
              </a:extLst>
            </p:cNvPr>
            <p:cNvSpPr/>
            <p:nvPr/>
          </p:nvSpPr>
          <p:spPr>
            <a:xfrm>
              <a:off x="4108934" y="2846480"/>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DX</a:t>
              </a:r>
            </a:p>
          </p:txBody>
        </p:sp>
        <p:cxnSp>
          <p:nvCxnSpPr>
            <p:cNvPr id="36" name="Straight Connector 35">
              <a:extLst>
                <a:ext uri="{FF2B5EF4-FFF2-40B4-BE49-F238E27FC236}">
                  <a16:creationId xmlns:a16="http://schemas.microsoft.com/office/drawing/2014/main" id="{87BFEC64-4094-4D5A-AD05-6C4042669D8B}"/>
                </a:ext>
              </a:extLst>
            </p:cNvPr>
            <p:cNvCxnSpPr>
              <a:cxnSpLocks/>
            </p:cNvCxnSpPr>
            <p:nvPr/>
          </p:nvCxnSpPr>
          <p:spPr>
            <a:xfrm>
              <a:off x="4353120" y="2749884"/>
              <a:ext cx="0" cy="9659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374750A-B230-0D21-11B7-B845B8F2946D}"/>
                </a:ext>
              </a:extLst>
            </p:cNvPr>
            <p:cNvSpPr/>
            <p:nvPr/>
          </p:nvSpPr>
          <p:spPr>
            <a:xfrm>
              <a:off x="4108934" y="3355919"/>
              <a:ext cx="488371" cy="409095"/>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tx1"/>
                  </a:solidFill>
                  <a:latin typeface="Consolas" panose="020B0609020204030204" pitchFamily="49" charset="0"/>
                  <a:cs typeface="Consolas" panose="020B0609020204030204" pitchFamily="49" charset="0"/>
                </a:rPr>
                <a:t>WB</a:t>
              </a:r>
            </a:p>
          </p:txBody>
        </p:sp>
        <p:cxnSp>
          <p:nvCxnSpPr>
            <p:cNvPr id="38" name="Straight Connector 37">
              <a:extLst>
                <a:ext uri="{FF2B5EF4-FFF2-40B4-BE49-F238E27FC236}">
                  <a16:creationId xmlns:a16="http://schemas.microsoft.com/office/drawing/2014/main" id="{2F86DB0C-8447-1231-CB5A-D0BD1F9BE650}"/>
                </a:ext>
              </a:extLst>
            </p:cNvPr>
            <p:cNvCxnSpPr>
              <a:cxnSpLocks/>
            </p:cNvCxnSpPr>
            <p:nvPr/>
          </p:nvCxnSpPr>
          <p:spPr>
            <a:xfrm>
              <a:off x="4353120" y="3255575"/>
              <a:ext cx="0" cy="100344"/>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B4822D9E-C30B-E360-BD35-11A81AA5A5A5}"/>
              </a:ext>
            </a:extLst>
          </p:cNvPr>
          <p:cNvSpPr txBox="1"/>
          <p:nvPr/>
        </p:nvSpPr>
        <p:spPr>
          <a:xfrm>
            <a:off x="738514" y="4875826"/>
            <a:ext cx="2195483" cy="307777"/>
          </a:xfrm>
          <a:prstGeom prst="rect">
            <a:avLst/>
          </a:prstGeom>
          <a:noFill/>
        </p:spPr>
        <p:txBody>
          <a:bodyPr wrap="square" rtlCol="0">
            <a:spAutoFit/>
          </a:bodyPr>
          <a:lstStyle/>
          <a:p>
            <a:pPr algn="ctr"/>
            <a:r>
              <a:rPr lang="en-TW" dirty="0">
                <a:solidFill>
                  <a:schemeClr val="tx1"/>
                </a:solidFill>
                <a:latin typeface="Calibri" panose="020F0502020204030204" pitchFamily="34" charset="0"/>
                <a:cs typeface="Calibri" panose="020F0502020204030204" pitchFamily="34" charset="0"/>
              </a:rPr>
              <a:t>RISC-V </a:t>
            </a:r>
            <a:r>
              <a:rPr lang="en-US" dirty="0">
                <a:solidFill>
                  <a:schemeClr val="tx1"/>
                </a:solidFill>
                <a:latin typeface="Calibri" panose="020F0502020204030204" pitchFamily="34" charset="0"/>
                <a:cs typeface="Calibri" panose="020F0502020204030204" pitchFamily="34" charset="0"/>
              </a:rPr>
              <a:t>multi-V-scale</a:t>
            </a:r>
            <a:r>
              <a:rPr lang="en-TW" baseline="30000" dirty="0">
                <a:solidFill>
                  <a:schemeClr val="tx1"/>
                </a:solidFill>
                <a:latin typeface="Calibri" panose="020F0502020204030204" pitchFamily="34" charset="0"/>
                <a:cs typeface="Calibri" panose="020F0502020204030204" pitchFamily="34" charset="0"/>
              </a:rPr>
              <a:t>3</a:t>
            </a:r>
            <a:r>
              <a:rPr lang="en-TW" dirty="0">
                <a:solidFill>
                  <a:schemeClr val="tx1"/>
                </a:solidFill>
                <a:latin typeface="Calibri" panose="020F0502020204030204" pitchFamily="34" charset="0"/>
                <a:cs typeface="Calibri" panose="020F0502020204030204" pitchFamily="34" charset="0"/>
              </a:rPr>
              <a:t> </a:t>
            </a:r>
          </a:p>
        </p:txBody>
      </p:sp>
      <p:sp>
        <p:nvSpPr>
          <p:cNvPr id="40" name="TextBox 39">
            <a:extLst>
              <a:ext uri="{FF2B5EF4-FFF2-40B4-BE49-F238E27FC236}">
                <a16:creationId xmlns:a16="http://schemas.microsoft.com/office/drawing/2014/main" id="{3ED9B080-656E-BC8A-1F56-A9E8D941D097}"/>
              </a:ext>
            </a:extLst>
          </p:cNvPr>
          <p:cNvSpPr txBox="1"/>
          <p:nvPr/>
        </p:nvSpPr>
        <p:spPr>
          <a:xfrm>
            <a:off x="577511" y="6492875"/>
            <a:ext cx="9492764" cy="184666"/>
          </a:xfrm>
          <a:prstGeom prst="rect">
            <a:avLst/>
          </a:prstGeom>
          <a:solidFill>
            <a:schemeClr val="bg1"/>
          </a:solidFill>
        </p:spPr>
        <p:txBody>
          <a:bodyPr wrap="square" lIns="0" tIns="0" rIns="0" bIns="0" rtlCol="0">
            <a:spAutoFit/>
          </a:bodyPr>
          <a:lstStyle/>
          <a:p>
            <a:r>
              <a:rPr lang="en-US" sz="1200" baseline="30000">
                <a:latin typeface="Calibri" panose="020F0502020204030204" pitchFamily="34" charset="0"/>
                <a:cs typeface="Calibri" panose="020F0502020204030204" pitchFamily="34" charset="0"/>
              </a:rPr>
              <a:t>3</a:t>
            </a:r>
            <a:r>
              <a:rPr lang="en-US" sz="1200">
                <a:latin typeface="Calibri" panose="020F0502020204030204" pitchFamily="34" charset="0"/>
                <a:cs typeface="Calibri" panose="020F0502020204030204" pitchFamily="34" charset="0"/>
              </a:rPr>
              <a:t>Albert Magyar. 2016. A Verilog implementation of the RISC-V Z-scale microprocessor. https://</a:t>
            </a:r>
            <a:r>
              <a:rPr lang="en-US" sz="1200" err="1">
                <a:latin typeface="Calibri" panose="020F0502020204030204" pitchFamily="34" charset="0"/>
                <a:cs typeface="Calibri" panose="020F0502020204030204" pitchFamily="34" charset="0"/>
              </a:rPr>
              <a:t>github.com</a:t>
            </a:r>
            <a:r>
              <a:rPr lang="en-US" sz="1200">
                <a:latin typeface="Calibri" panose="020F0502020204030204" pitchFamily="34" charset="0"/>
                <a:cs typeface="Calibri" panose="020F0502020204030204" pitchFamily="34" charset="0"/>
              </a:rPr>
              <a:t>/</a:t>
            </a:r>
            <a:r>
              <a:rPr lang="en-US" sz="1200" err="1">
                <a:latin typeface="Calibri" panose="020F0502020204030204" pitchFamily="34" charset="0"/>
                <a:cs typeface="Calibri" panose="020F0502020204030204" pitchFamily="34" charset="0"/>
              </a:rPr>
              <a:t>ucb</a:t>
            </a:r>
            <a:r>
              <a:rPr lang="en-US" sz="1200">
                <a:latin typeface="Calibri" panose="020F0502020204030204" pitchFamily="34" charset="0"/>
                <a:cs typeface="Calibri" panose="020F0502020204030204" pitchFamily="34" charset="0"/>
              </a:rPr>
              <a:t>-bar/</a:t>
            </a:r>
            <a:r>
              <a:rPr lang="en-US" sz="1200" err="1">
                <a:latin typeface="Calibri" panose="020F0502020204030204" pitchFamily="34" charset="0"/>
                <a:cs typeface="Calibri" panose="020F0502020204030204" pitchFamily="34" charset="0"/>
              </a:rPr>
              <a:t>vscale</a:t>
            </a:r>
            <a:r>
              <a:rPr lang="en-US" sz="1200">
                <a:latin typeface="Calibri" panose="020F0502020204030204" pitchFamily="34" charset="0"/>
                <a:cs typeface="Calibri" panose="020F0502020204030204" pitchFamily="34" charset="0"/>
              </a:rPr>
              <a:t>. </a:t>
            </a:r>
          </a:p>
        </p:txBody>
      </p:sp>
      <p:sp>
        <p:nvSpPr>
          <p:cNvPr id="43" name="Rounded Rectangle 42">
            <a:extLst>
              <a:ext uri="{FF2B5EF4-FFF2-40B4-BE49-F238E27FC236}">
                <a16:creationId xmlns:a16="http://schemas.microsoft.com/office/drawing/2014/main" id="{D9C5E905-0A70-53AC-D036-E5817BA483F9}"/>
              </a:ext>
            </a:extLst>
          </p:cNvPr>
          <p:cNvSpPr/>
          <p:nvPr/>
        </p:nvSpPr>
        <p:spPr>
          <a:xfrm>
            <a:off x="1470512" y="1858611"/>
            <a:ext cx="3027618" cy="1074323"/>
          </a:xfrm>
          <a:prstGeom prst="roundRect">
            <a:avLst/>
          </a:prstGeom>
          <a:noFill/>
          <a:ln>
            <a:noFill/>
          </a:ln>
        </p:spPr>
        <p:style>
          <a:lnRef idx="2">
            <a:schemeClr val="dk1"/>
          </a:lnRef>
          <a:fillRef idx="1">
            <a:schemeClr val="lt1"/>
          </a:fillRef>
          <a:effectRef idx="0">
            <a:schemeClr val="dk1"/>
          </a:effectRef>
          <a:fontRef idx="minor">
            <a:schemeClr val="dk1"/>
          </a:fontRef>
        </p:style>
        <p:txBody>
          <a:bodyPr bIns="0" rtlCol="0" anchor="b"/>
          <a:lstStyle/>
          <a:p>
            <a:pPr algn="ctr"/>
            <a:r>
              <a:rPr lang="en-TW" dirty="0">
                <a:latin typeface="Calibri" panose="020F0502020204030204" pitchFamily="34" charset="0"/>
                <a:cs typeface="Calibri" panose="020F0502020204030204" pitchFamily="34" charset="0"/>
              </a:rPr>
              <a:t>Litmus test</a:t>
            </a:r>
          </a:p>
        </p:txBody>
      </p:sp>
      <p:graphicFrame>
        <p:nvGraphicFramePr>
          <p:cNvPr id="44" name="Table 14">
            <a:extLst>
              <a:ext uri="{FF2B5EF4-FFF2-40B4-BE49-F238E27FC236}">
                <a16:creationId xmlns:a16="http://schemas.microsoft.com/office/drawing/2014/main" id="{129CF37F-19B1-1144-4FAD-7F7660CAF13F}"/>
              </a:ext>
            </a:extLst>
          </p:cNvPr>
          <p:cNvGraphicFramePr>
            <a:graphicFrameLocks noGrp="1"/>
          </p:cNvGraphicFramePr>
          <p:nvPr>
            <p:extLst>
              <p:ext uri="{D42A27DB-BD31-4B8C-83A1-F6EECF244321}">
                <p14:modId xmlns:p14="http://schemas.microsoft.com/office/powerpoint/2010/main" val="746354967"/>
              </p:ext>
            </p:extLst>
          </p:nvPr>
        </p:nvGraphicFramePr>
        <p:xfrm>
          <a:off x="588064" y="1233387"/>
          <a:ext cx="4819988" cy="1371600"/>
        </p:xfrm>
        <a:graphic>
          <a:graphicData uri="http://schemas.openxmlformats.org/drawingml/2006/table">
            <a:tbl>
              <a:tblPr firstRow="1" bandRow="1">
                <a:tableStyleId>{5C22544A-7EE6-4342-B048-85BDC9FD1C3A}</a:tableStyleId>
              </a:tblPr>
              <a:tblGrid>
                <a:gridCol w="2409994">
                  <a:extLst>
                    <a:ext uri="{9D8B030D-6E8A-4147-A177-3AD203B41FA5}">
                      <a16:colId xmlns:a16="http://schemas.microsoft.com/office/drawing/2014/main" val="2438790470"/>
                    </a:ext>
                  </a:extLst>
                </a:gridCol>
                <a:gridCol w="2409994">
                  <a:extLst>
                    <a:ext uri="{9D8B030D-6E8A-4147-A177-3AD203B41FA5}">
                      <a16:colId xmlns:a16="http://schemas.microsoft.com/office/drawing/2014/main" val="2095682981"/>
                    </a:ext>
                  </a:extLst>
                </a:gridCol>
              </a:tblGrid>
              <a:tr h="0">
                <a:tc gridSpan="2">
                  <a:txBody>
                    <a:bodyPr/>
                    <a:lstStyle/>
                    <a:p>
                      <a:pPr algn="ctr">
                        <a:lnSpc>
                          <a:spcPct val="100000"/>
                        </a:lnSpc>
                      </a:pPr>
                      <a:r>
                        <a:rPr lang="en-US" sz="1800" b="0" dirty="0">
                          <a:solidFill>
                            <a:schemeClr val="tx1"/>
                          </a:solidFill>
                          <a:latin typeface="Consolas" panose="020B0609020204030204" pitchFamily="49" charset="0"/>
                          <a:cs typeface="Consolas" panose="020B0609020204030204" pitchFamily="49" charset="0"/>
                        </a:rPr>
                        <a:t>Initially x, y =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100000"/>
                        </a:lnSpc>
                      </a:pPr>
                      <a:endParaRPr lang="en-TW" sz="1800" b="0" dirty="0">
                        <a:solidFill>
                          <a:schemeClr val="tx1"/>
                        </a:solidFill>
                        <a:latin typeface="Consolas" panose="020B0609020204030204" pitchFamily="49" charset="0"/>
                        <a:cs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739685495"/>
                  </a:ext>
                </a:extLst>
              </a:tr>
              <a:tr h="236980">
                <a:tc>
                  <a:txBody>
                    <a:bodyPr/>
                    <a:lstStyle/>
                    <a:p>
                      <a:pPr algn="ctr">
                        <a:lnSpc>
                          <a:spcPct val="100000"/>
                        </a:lnSpc>
                      </a:pPr>
                      <a:r>
                        <a:rPr lang="en-TW" sz="1800" b="0" dirty="0">
                          <a:solidFill>
                            <a:schemeClr val="tx1"/>
                          </a:solidFill>
                          <a:latin typeface="Consolas" panose="020B0609020204030204" pitchFamily="49" charset="0"/>
                          <a:cs typeface="Consolas" panose="020B0609020204030204" pitchFamily="49" charset="0"/>
                        </a:rPr>
                        <a:t>Core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0000"/>
                        </a:lnSpc>
                      </a:pPr>
                      <a:r>
                        <a:rPr lang="en-TW" sz="1800" b="0" dirty="0">
                          <a:solidFill>
                            <a:schemeClr val="tx1"/>
                          </a:solidFill>
                          <a:latin typeface="Consolas" panose="020B0609020204030204" pitchFamily="49" charset="0"/>
                          <a:cs typeface="Consolas" panose="020B0609020204030204" pitchFamily="49" charset="0"/>
                        </a:rPr>
                        <a:t>Core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tx1"/>
                          </a:solidFill>
                          <a:latin typeface="Consolas" panose="020B0609020204030204" pitchFamily="49" charset="0"/>
                          <a:ea typeface="Menlo" panose="020B0609030804020204" pitchFamily="49" charset="0"/>
                          <a:cs typeface="Consolas" panose="020B0609020204030204" pitchFamily="49" charset="0"/>
                        </a:rPr>
                        <a:t>(i0) W[x] = </a:t>
                      </a:r>
                      <a:r>
                        <a:rPr lang="en-US" sz="1800" b="1" dirty="0">
                          <a:solidFill>
                            <a:schemeClr val="tx1"/>
                          </a:solidFill>
                          <a:latin typeface="Consolas" panose="020B0609020204030204" pitchFamily="49" charset="0"/>
                          <a:ea typeface="Menlo" panose="020B0609030804020204" pitchFamily="49" charset="0"/>
                          <a:cs typeface="Consolas" panose="020B0609020204030204" pitchFamily="49" charset="0"/>
                        </a:rPr>
                        <a:t>1</a:t>
                      </a:r>
                      <a:r>
                        <a:rPr lang="en-US" sz="1800" b="0" dirty="0">
                          <a:solidFill>
                            <a:schemeClr val="tx1"/>
                          </a:solidFill>
                          <a:latin typeface="Consolas" panose="020B0609020204030204" pitchFamily="49" charset="0"/>
                          <a:ea typeface="Menlo" panose="020B0609030804020204" pitchFamily="49" charset="0"/>
                          <a:cs typeface="Consolas" panose="020B0609020204030204" pitchFamily="49" charset="0"/>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800" b="0" dirty="0">
                          <a:solidFill>
                            <a:schemeClr val="tx1"/>
                          </a:solidFill>
                          <a:latin typeface="Consolas" panose="020B0609020204030204" pitchFamily="49" charset="0"/>
                          <a:ea typeface="Menlo" panose="020B0609030804020204" pitchFamily="49" charset="0"/>
                          <a:cs typeface="Consolas" panose="020B0609020204030204" pitchFamily="49" charset="0"/>
                        </a:rPr>
                        <a:t>(i1) W[y] = </a:t>
                      </a:r>
                      <a:r>
                        <a:rPr lang="en-TW" sz="1800" b="1" dirty="0">
                          <a:solidFill>
                            <a:schemeClr val="tx1"/>
                          </a:solidFill>
                          <a:latin typeface="Consolas" panose="020B0609020204030204" pitchFamily="49" charset="0"/>
                          <a:ea typeface="Menlo" panose="020B0609030804020204" pitchFamily="49" charset="0"/>
                          <a:cs typeface="Consolas" panose="020B0609020204030204" pitchFamily="49" charset="0"/>
                        </a:rPr>
                        <a:t>1</a:t>
                      </a:r>
                      <a:r>
                        <a:rPr lang="en-TW" sz="1800" b="0" dirty="0">
                          <a:solidFill>
                            <a:schemeClr val="tx1"/>
                          </a:solidFill>
                          <a:latin typeface="Consolas" panose="020B0609020204030204" pitchFamily="49" charset="0"/>
                          <a:ea typeface="Menlo" panose="020B0609030804020204" pitchFamily="49" charset="0"/>
                          <a:cs typeface="Consolas" panose="020B0609020204030204" pitchFamily="49"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tx1"/>
                          </a:solidFill>
                          <a:latin typeface="Consolas" panose="020B0609020204030204" pitchFamily="49" charset="0"/>
                          <a:ea typeface="Menlo" panose="020B0609030804020204" pitchFamily="49" charset="0"/>
                          <a:cs typeface="Consolas" panose="020B0609020204030204" pitchFamily="49" charset="0"/>
                        </a:rPr>
                        <a:t>(i2) R[y] = </a:t>
                      </a:r>
                      <a:r>
                        <a:rPr lang="en-US" sz="1800" b="1" dirty="0">
                          <a:solidFill>
                            <a:schemeClr val="tx1"/>
                          </a:solidFill>
                          <a:latin typeface="Consolas" panose="020B0609020204030204" pitchFamily="49" charset="0"/>
                          <a:ea typeface="Menlo" panose="020B0609030804020204" pitchFamily="49" charset="0"/>
                          <a:cs typeface="Consolas" panose="020B0609020204030204" pitchFamily="49" charset="0"/>
                        </a:rPr>
                        <a:t>1</a:t>
                      </a:r>
                      <a:r>
                        <a:rPr lang="en-US" sz="1800" b="0" dirty="0">
                          <a:solidFill>
                            <a:schemeClr val="tx1"/>
                          </a:solidFill>
                          <a:latin typeface="Consolas" panose="020B0609020204030204" pitchFamily="49" charset="0"/>
                          <a:ea typeface="Menlo" panose="020B0609030804020204" pitchFamily="49" charset="0"/>
                          <a:cs typeface="Consolas" panose="020B0609020204030204" pitchFamily="49" charset="0"/>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tx1"/>
                          </a:solidFill>
                          <a:latin typeface="Consolas" panose="020B0609020204030204" pitchFamily="49" charset="0"/>
                          <a:ea typeface="Menlo" panose="020B0609030804020204" pitchFamily="49" charset="0"/>
                          <a:cs typeface="Consolas" panose="020B0609020204030204" pitchFamily="49" charset="0"/>
                        </a:rPr>
                        <a:t>(i3) R[x] = </a:t>
                      </a:r>
                      <a:r>
                        <a:rPr lang="en-US" sz="1800" b="1" dirty="0">
                          <a:solidFill>
                            <a:schemeClr val="tx1"/>
                          </a:solidFill>
                          <a:latin typeface="Consolas" panose="020B0609020204030204" pitchFamily="49" charset="0"/>
                          <a:ea typeface="Menlo" panose="020B0609030804020204" pitchFamily="49" charset="0"/>
                          <a:cs typeface="Consolas" panose="020B0609020204030204" pitchFamily="49" charset="0"/>
                        </a:rPr>
                        <a:t>0</a:t>
                      </a:r>
                      <a:r>
                        <a:rPr lang="en-US" sz="1800" b="0" dirty="0">
                          <a:solidFill>
                            <a:schemeClr val="tx1"/>
                          </a:solidFill>
                          <a:latin typeface="Consolas" panose="020B0609020204030204" pitchFamily="49" charset="0"/>
                          <a:ea typeface="Menlo" panose="020B0609030804020204" pitchFamily="49" charset="0"/>
                          <a:cs typeface="Consolas" panose="020B0609020204030204" pitchFamily="49" charset="0"/>
                        </a:rPr>
                        <a:t>;</a:t>
                      </a:r>
                      <a:endParaRPr lang="en-TW" sz="1800" b="0" dirty="0">
                        <a:solidFill>
                          <a:schemeClr val="tx1"/>
                        </a:solidFill>
                        <a:latin typeface="Consolas" panose="020B0609020204030204" pitchFamily="49" charset="0"/>
                        <a:ea typeface="Menlo" panose="020B0609030804020204" pitchFamily="49" charset="0"/>
                        <a:cs typeface="Consolas" panose="020B0609020204030204"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11663416"/>
                  </a:ext>
                </a:extLst>
              </a:tr>
            </a:tbl>
          </a:graphicData>
        </a:graphic>
      </p:graphicFrame>
      <p:grpSp>
        <p:nvGrpSpPr>
          <p:cNvPr id="45" name="Group 44">
            <a:extLst>
              <a:ext uri="{FF2B5EF4-FFF2-40B4-BE49-F238E27FC236}">
                <a16:creationId xmlns:a16="http://schemas.microsoft.com/office/drawing/2014/main" id="{CBAB72D1-B1E9-A47C-3484-DE5D4564097B}"/>
              </a:ext>
            </a:extLst>
          </p:cNvPr>
          <p:cNvGrpSpPr>
            <a:grpSpLocks noChangeAspect="1"/>
          </p:cNvGrpSpPr>
          <p:nvPr/>
        </p:nvGrpSpPr>
        <p:grpSpPr>
          <a:xfrm>
            <a:off x="7077702" y="1038285"/>
            <a:ext cx="4586383" cy="2952000"/>
            <a:chOff x="4619245" y="1378803"/>
            <a:chExt cx="4147892" cy="2426531"/>
          </a:xfrm>
        </p:grpSpPr>
        <p:sp>
          <p:nvSpPr>
            <p:cNvPr id="46" name="TextBox 45">
              <a:extLst>
                <a:ext uri="{FF2B5EF4-FFF2-40B4-BE49-F238E27FC236}">
                  <a16:creationId xmlns:a16="http://schemas.microsoft.com/office/drawing/2014/main" id="{250DA157-1F9C-DA75-720C-668822A7906B}"/>
                </a:ext>
              </a:extLst>
            </p:cNvPr>
            <p:cNvSpPr txBox="1">
              <a:spLocks noChangeAspect="1"/>
            </p:cNvSpPr>
            <p:nvPr/>
          </p:nvSpPr>
          <p:spPr>
            <a:xfrm>
              <a:off x="4893521" y="1939552"/>
              <a:ext cx="1097764"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IF</a:t>
              </a:r>
              <a:endParaRPr lang="en-TW">
                <a:solidFill>
                  <a:schemeClr val="tx1"/>
                </a:solidFill>
                <a:latin typeface="Consolas" panose="020B0609020204030204" pitchFamily="49" charset="0"/>
                <a:cs typeface="Consolas" panose="020B0609020204030204" pitchFamily="49" charset="0"/>
              </a:endParaRPr>
            </a:p>
          </p:txBody>
        </p:sp>
        <p:sp>
          <p:nvSpPr>
            <p:cNvPr id="47" name="TextBox 46">
              <a:extLst>
                <a:ext uri="{FF2B5EF4-FFF2-40B4-BE49-F238E27FC236}">
                  <a16:creationId xmlns:a16="http://schemas.microsoft.com/office/drawing/2014/main" id="{DB93F7B5-AA7D-181B-91BE-F20FD713F993}"/>
                </a:ext>
              </a:extLst>
            </p:cNvPr>
            <p:cNvSpPr txBox="1">
              <a:spLocks noChangeAspect="1"/>
            </p:cNvSpPr>
            <p:nvPr/>
          </p:nvSpPr>
          <p:spPr>
            <a:xfrm>
              <a:off x="5424890" y="2485648"/>
              <a:ext cx="502647"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DX</a:t>
              </a:r>
              <a:endParaRPr lang="en-TW">
                <a:solidFill>
                  <a:schemeClr val="tx1"/>
                </a:solidFill>
                <a:latin typeface="Consolas" panose="020B0609020204030204" pitchFamily="49" charset="0"/>
                <a:cs typeface="Consolas" panose="020B0609020204030204" pitchFamily="49" charset="0"/>
              </a:endParaRPr>
            </a:p>
          </p:txBody>
        </p:sp>
        <p:sp>
          <p:nvSpPr>
            <p:cNvPr id="48" name="TextBox 6">
              <a:extLst>
                <a:ext uri="{FF2B5EF4-FFF2-40B4-BE49-F238E27FC236}">
                  <a16:creationId xmlns:a16="http://schemas.microsoft.com/office/drawing/2014/main" id="{F6C9CFC0-609D-A79D-0CC4-516D437140F4}"/>
                </a:ext>
              </a:extLst>
            </p:cNvPr>
            <p:cNvSpPr txBox="1">
              <a:spLocks noChangeAspect="1"/>
            </p:cNvSpPr>
            <p:nvPr/>
          </p:nvSpPr>
          <p:spPr>
            <a:xfrm>
              <a:off x="4619245" y="3031744"/>
              <a:ext cx="1308292"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mem_WB</a:t>
              </a:r>
              <a:endParaRPr lang="en-TW">
                <a:solidFill>
                  <a:schemeClr val="tx1"/>
                </a:solidFill>
                <a:latin typeface="Consolas" panose="020B0609020204030204" pitchFamily="49" charset="0"/>
                <a:cs typeface="Consolas" panose="020B0609020204030204" pitchFamily="49" charset="0"/>
              </a:endParaRPr>
            </a:p>
          </p:txBody>
        </p:sp>
        <p:sp>
          <p:nvSpPr>
            <p:cNvPr id="49" name="Oval 48">
              <a:extLst>
                <a:ext uri="{FF2B5EF4-FFF2-40B4-BE49-F238E27FC236}">
                  <a16:creationId xmlns:a16="http://schemas.microsoft.com/office/drawing/2014/main" id="{0986410F-AF20-F4C0-E394-67625028324A}"/>
                </a:ext>
              </a:extLst>
            </p:cNvPr>
            <p:cNvSpPr>
              <a:spLocks noChangeAspect="1"/>
            </p:cNvSpPr>
            <p:nvPr/>
          </p:nvSpPr>
          <p:spPr>
            <a:xfrm>
              <a:off x="6030003" y="1913113"/>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50" name="Straight Arrow Connector 49">
              <a:extLst>
                <a:ext uri="{FF2B5EF4-FFF2-40B4-BE49-F238E27FC236}">
                  <a16:creationId xmlns:a16="http://schemas.microsoft.com/office/drawing/2014/main" id="{0D365130-A003-66E2-CF30-E12AF53D71F4}"/>
                </a:ext>
              </a:extLst>
            </p:cNvPr>
            <p:cNvCxnSpPr>
              <a:cxnSpLocks noChangeAspect="1"/>
              <a:endCxn id="51" idx="0"/>
            </p:cNvCxnSpPr>
            <p:nvPr/>
          </p:nvCxnSpPr>
          <p:spPr>
            <a:xfrm flipH="1">
              <a:off x="6211367" y="2240665"/>
              <a:ext cx="2" cy="234749"/>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88F7E03-0442-3161-141B-0B0A64C8098A}"/>
                </a:ext>
              </a:extLst>
            </p:cNvPr>
            <p:cNvSpPr>
              <a:spLocks noChangeAspect="1"/>
            </p:cNvSpPr>
            <p:nvPr/>
          </p:nvSpPr>
          <p:spPr>
            <a:xfrm>
              <a:off x="6030002" y="2475416"/>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52" name="Oval 51">
              <a:extLst>
                <a:ext uri="{FF2B5EF4-FFF2-40B4-BE49-F238E27FC236}">
                  <a16:creationId xmlns:a16="http://schemas.microsoft.com/office/drawing/2014/main" id="{E14920C1-464D-4C42-AA6B-D3512AC29A58}"/>
                </a:ext>
              </a:extLst>
            </p:cNvPr>
            <p:cNvSpPr>
              <a:spLocks noChangeAspect="1"/>
            </p:cNvSpPr>
            <p:nvPr/>
          </p:nvSpPr>
          <p:spPr>
            <a:xfrm>
              <a:off x="6030001" y="3021509"/>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53" name="Oval 52">
              <a:extLst>
                <a:ext uri="{FF2B5EF4-FFF2-40B4-BE49-F238E27FC236}">
                  <a16:creationId xmlns:a16="http://schemas.microsoft.com/office/drawing/2014/main" id="{A95F6A7E-5D7A-AAF3-9AC6-F8E278429499}"/>
                </a:ext>
              </a:extLst>
            </p:cNvPr>
            <p:cNvSpPr>
              <a:spLocks noChangeAspect="1"/>
            </p:cNvSpPr>
            <p:nvPr/>
          </p:nvSpPr>
          <p:spPr>
            <a:xfrm>
              <a:off x="6871262" y="1920892"/>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54" name="Straight Arrow Connector 53">
              <a:extLst>
                <a:ext uri="{FF2B5EF4-FFF2-40B4-BE49-F238E27FC236}">
                  <a16:creationId xmlns:a16="http://schemas.microsoft.com/office/drawing/2014/main" id="{E0822575-1F21-48F3-57DC-FB093DDA6280}"/>
                </a:ext>
              </a:extLst>
            </p:cNvPr>
            <p:cNvCxnSpPr>
              <a:cxnSpLocks noChangeAspect="1"/>
              <a:endCxn id="55" idx="0"/>
            </p:cNvCxnSpPr>
            <p:nvPr/>
          </p:nvCxnSpPr>
          <p:spPr>
            <a:xfrm flipH="1">
              <a:off x="7052626" y="2248444"/>
              <a:ext cx="2" cy="234749"/>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FDA6717-7D7B-A5F0-0037-5EBBB1591577}"/>
                </a:ext>
              </a:extLst>
            </p:cNvPr>
            <p:cNvSpPr>
              <a:spLocks noChangeAspect="1"/>
            </p:cNvSpPr>
            <p:nvPr/>
          </p:nvSpPr>
          <p:spPr>
            <a:xfrm>
              <a:off x="6871262" y="2483194"/>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56" name="Oval 55">
              <a:extLst>
                <a:ext uri="{FF2B5EF4-FFF2-40B4-BE49-F238E27FC236}">
                  <a16:creationId xmlns:a16="http://schemas.microsoft.com/office/drawing/2014/main" id="{2D45CAE4-7398-18B8-B456-D01C0E9A1123}"/>
                </a:ext>
              </a:extLst>
            </p:cNvPr>
            <p:cNvSpPr>
              <a:spLocks noChangeAspect="1"/>
            </p:cNvSpPr>
            <p:nvPr/>
          </p:nvSpPr>
          <p:spPr>
            <a:xfrm>
              <a:off x="6871261" y="3029288"/>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57" name="TextBox 56">
              <a:extLst>
                <a:ext uri="{FF2B5EF4-FFF2-40B4-BE49-F238E27FC236}">
                  <a16:creationId xmlns:a16="http://schemas.microsoft.com/office/drawing/2014/main" id="{230FC916-F1DC-7923-1FD1-45FCB5368AD7}"/>
                </a:ext>
              </a:extLst>
            </p:cNvPr>
            <p:cNvSpPr txBox="1">
              <a:spLocks noChangeAspect="1"/>
            </p:cNvSpPr>
            <p:nvPr/>
          </p:nvSpPr>
          <p:spPr>
            <a:xfrm>
              <a:off x="6799325" y="1539697"/>
              <a:ext cx="512102"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i1</a:t>
              </a:r>
            </a:p>
          </p:txBody>
        </p:sp>
        <p:cxnSp>
          <p:nvCxnSpPr>
            <p:cNvPr id="58" name="Straight Arrow Connector 57">
              <a:extLst>
                <a:ext uri="{FF2B5EF4-FFF2-40B4-BE49-F238E27FC236}">
                  <a16:creationId xmlns:a16="http://schemas.microsoft.com/office/drawing/2014/main" id="{EB4F6B7C-24FF-AA8E-C71D-6E62AF91C07B}"/>
                </a:ext>
              </a:extLst>
            </p:cNvPr>
            <p:cNvCxnSpPr>
              <a:cxnSpLocks noChangeAspect="1"/>
              <a:stCxn id="49" idx="6"/>
              <a:endCxn id="53" idx="2"/>
            </p:cNvCxnSpPr>
            <p:nvPr/>
          </p:nvCxnSpPr>
          <p:spPr>
            <a:xfrm>
              <a:off x="6392728" y="2077237"/>
              <a:ext cx="478534" cy="7779"/>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7A216F9-AE3B-0443-7390-8CFD9EE505EB}"/>
                </a:ext>
              </a:extLst>
            </p:cNvPr>
            <p:cNvSpPr txBox="1"/>
            <p:nvPr/>
          </p:nvSpPr>
          <p:spPr>
            <a:xfrm>
              <a:off x="6434973" y="1771776"/>
              <a:ext cx="383438" cy="307777"/>
            </a:xfrm>
            <a:prstGeom prst="rect">
              <a:avLst/>
            </a:prstGeom>
            <a:noFill/>
          </p:spPr>
          <p:txBody>
            <a:bodyPr wrap="none" rtlCol="0">
              <a:spAutoFit/>
            </a:bodyPr>
            <a:lstStyle/>
            <a:p>
              <a:r>
                <a:rPr lang="en-TW">
                  <a:solidFill>
                    <a:schemeClr val="tx1"/>
                  </a:solidFill>
                  <a:latin typeface="Consolas" panose="020B0609020204030204" pitchFamily="49" charset="0"/>
                  <a:cs typeface="Consolas" panose="020B0609020204030204" pitchFamily="49" charset="0"/>
                </a:rPr>
                <a:t>PO</a:t>
              </a:r>
            </a:p>
          </p:txBody>
        </p:sp>
        <p:sp>
          <p:nvSpPr>
            <p:cNvPr id="60" name="TextBox 59">
              <a:extLst>
                <a:ext uri="{FF2B5EF4-FFF2-40B4-BE49-F238E27FC236}">
                  <a16:creationId xmlns:a16="http://schemas.microsoft.com/office/drawing/2014/main" id="{5CCE8215-12B2-C227-95F3-3666E9C3D7A6}"/>
                </a:ext>
              </a:extLst>
            </p:cNvPr>
            <p:cNvSpPr txBox="1">
              <a:spLocks noChangeAspect="1"/>
            </p:cNvSpPr>
            <p:nvPr/>
          </p:nvSpPr>
          <p:spPr>
            <a:xfrm>
              <a:off x="6072345" y="1378803"/>
              <a:ext cx="1097764"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C0</a:t>
              </a:r>
            </a:p>
          </p:txBody>
        </p:sp>
        <p:cxnSp>
          <p:nvCxnSpPr>
            <p:cNvPr id="61" name="Straight Arrow Connector 60">
              <a:extLst>
                <a:ext uri="{FF2B5EF4-FFF2-40B4-BE49-F238E27FC236}">
                  <a16:creationId xmlns:a16="http://schemas.microsoft.com/office/drawing/2014/main" id="{BEB22C01-4F88-BF14-F1C6-A875BC087F09}"/>
                </a:ext>
              </a:extLst>
            </p:cNvPr>
            <p:cNvCxnSpPr>
              <a:cxnSpLocks noChangeAspect="1"/>
              <a:stCxn id="51" idx="4"/>
            </p:cNvCxnSpPr>
            <p:nvPr/>
          </p:nvCxnSpPr>
          <p:spPr>
            <a:xfrm>
              <a:off x="6211365" y="2803664"/>
              <a:ext cx="0" cy="217150"/>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981FEA1-37BD-868D-BA13-139FC99FFB0A}"/>
                </a:ext>
              </a:extLst>
            </p:cNvPr>
            <p:cNvCxnSpPr>
              <a:cxnSpLocks noChangeAspect="1"/>
              <a:stCxn id="55" idx="4"/>
            </p:cNvCxnSpPr>
            <p:nvPr/>
          </p:nvCxnSpPr>
          <p:spPr>
            <a:xfrm>
              <a:off x="7052625" y="2811442"/>
              <a:ext cx="0" cy="217151"/>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FFA2DE1-6458-E965-53B8-FE5956504A63}"/>
                </a:ext>
              </a:extLst>
            </p:cNvPr>
            <p:cNvCxnSpPr>
              <a:cxnSpLocks noChangeAspect="1"/>
              <a:stCxn id="51" idx="6"/>
              <a:endCxn id="55" idx="2"/>
            </p:cNvCxnSpPr>
            <p:nvPr/>
          </p:nvCxnSpPr>
          <p:spPr>
            <a:xfrm>
              <a:off x="6392727" y="2639540"/>
              <a:ext cx="478535" cy="777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B700232-A6A5-0E8E-B67D-6B4C78D6DB80}"/>
                </a:ext>
              </a:extLst>
            </p:cNvPr>
            <p:cNvCxnSpPr>
              <a:cxnSpLocks noChangeAspect="1"/>
              <a:stCxn id="52" idx="6"/>
              <a:endCxn id="56" idx="2"/>
            </p:cNvCxnSpPr>
            <p:nvPr/>
          </p:nvCxnSpPr>
          <p:spPr>
            <a:xfrm>
              <a:off x="6392726" y="3185633"/>
              <a:ext cx="478535" cy="7779"/>
            </a:xfrm>
            <a:prstGeom prst="straightConnector1">
              <a:avLst/>
            </a:prstGeom>
            <a:ln w="254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211DF57E-8038-4D8F-3D51-10B59B49D005}"/>
                </a:ext>
              </a:extLst>
            </p:cNvPr>
            <p:cNvSpPr>
              <a:spLocks noChangeAspect="1"/>
            </p:cNvSpPr>
            <p:nvPr/>
          </p:nvSpPr>
          <p:spPr>
            <a:xfrm>
              <a:off x="7492792" y="1937399"/>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66" name="Straight Arrow Connector 65">
              <a:extLst>
                <a:ext uri="{FF2B5EF4-FFF2-40B4-BE49-F238E27FC236}">
                  <a16:creationId xmlns:a16="http://schemas.microsoft.com/office/drawing/2014/main" id="{46F8FBE8-3EBC-EEB0-3872-2FF14209C6B2}"/>
                </a:ext>
              </a:extLst>
            </p:cNvPr>
            <p:cNvCxnSpPr>
              <a:cxnSpLocks noChangeAspect="1"/>
              <a:endCxn id="67" idx="0"/>
            </p:cNvCxnSpPr>
            <p:nvPr/>
          </p:nvCxnSpPr>
          <p:spPr>
            <a:xfrm flipH="1">
              <a:off x="7674156" y="2264951"/>
              <a:ext cx="2" cy="234749"/>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EB770AC-691D-3905-FCA1-BF607DBFD338}"/>
                </a:ext>
              </a:extLst>
            </p:cNvPr>
            <p:cNvSpPr>
              <a:spLocks noChangeAspect="1"/>
            </p:cNvSpPr>
            <p:nvPr/>
          </p:nvSpPr>
          <p:spPr>
            <a:xfrm>
              <a:off x="7492791" y="2499702"/>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68" name="Oval 67">
              <a:extLst>
                <a:ext uri="{FF2B5EF4-FFF2-40B4-BE49-F238E27FC236}">
                  <a16:creationId xmlns:a16="http://schemas.microsoft.com/office/drawing/2014/main" id="{0DB6A33F-E58B-D5A3-93A7-9F98343B3AA8}"/>
                </a:ext>
              </a:extLst>
            </p:cNvPr>
            <p:cNvSpPr>
              <a:spLocks noChangeAspect="1"/>
            </p:cNvSpPr>
            <p:nvPr/>
          </p:nvSpPr>
          <p:spPr>
            <a:xfrm>
              <a:off x="7492791" y="3469307"/>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9DF01C02-A71C-907F-A278-28FCF4ED6B31}"/>
                </a:ext>
              </a:extLst>
            </p:cNvPr>
            <p:cNvSpPr>
              <a:spLocks noChangeAspect="1"/>
            </p:cNvSpPr>
            <p:nvPr/>
          </p:nvSpPr>
          <p:spPr>
            <a:xfrm>
              <a:off x="8346144" y="1945178"/>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70" name="Straight Arrow Connector 69">
              <a:extLst>
                <a:ext uri="{FF2B5EF4-FFF2-40B4-BE49-F238E27FC236}">
                  <a16:creationId xmlns:a16="http://schemas.microsoft.com/office/drawing/2014/main" id="{782B919F-0E90-AA78-3BC3-F8319EF05569}"/>
                </a:ext>
              </a:extLst>
            </p:cNvPr>
            <p:cNvCxnSpPr>
              <a:cxnSpLocks noChangeAspect="1"/>
              <a:endCxn id="71" idx="0"/>
            </p:cNvCxnSpPr>
            <p:nvPr/>
          </p:nvCxnSpPr>
          <p:spPr>
            <a:xfrm flipH="1">
              <a:off x="8527508" y="2272730"/>
              <a:ext cx="2" cy="234749"/>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22B78DD-1DBE-28DB-BE2E-DF09BB2D6AA7}"/>
                </a:ext>
              </a:extLst>
            </p:cNvPr>
            <p:cNvSpPr>
              <a:spLocks noChangeAspect="1"/>
            </p:cNvSpPr>
            <p:nvPr/>
          </p:nvSpPr>
          <p:spPr>
            <a:xfrm>
              <a:off x="8346144" y="2507480"/>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72" name="Oval 71">
              <a:extLst>
                <a:ext uri="{FF2B5EF4-FFF2-40B4-BE49-F238E27FC236}">
                  <a16:creationId xmlns:a16="http://schemas.microsoft.com/office/drawing/2014/main" id="{70F3DD84-DA95-7ECD-A2DB-503C6BC24FC9}"/>
                </a:ext>
              </a:extLst>
            </p:cNvPr>
            <p:cNvSpPr>
              <a:spLocks noChangeAspect="1"/>
            </p:cNvSpPr>
            <p:nvPr/>
          </p:nvSpPr>
          <p:spPr>
            <a:xfrm>
              <a:off x="8346144" y="3477086"/>
              <a:ext cx="362725" cy="32824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73" name="TextBox 72">
              <a:extLst>
                <a:ext uri="{FF2B5EF4-FFF2-40B4-BE49-F238E27FC236}">
                  <a16:creationId xmlns:a16="http://schemas.microsoft.com/office/drawing/2014/main" id="{A21FF01B-65C5-7816-E852-F08D7A9CEC12}"/>
                </a:ext>
              </a:extLst>
            </p:cNvPr>
            <p:cNvSpPr txBox="1">
              <a:spLocks noChangeAspect="1"/>
            </p:cNvSpPr>
            <p:nvPr/>
          </p:nvSpPr>
          <p:spPr>
            <a:xfrm>
              <a:off x="7400392" y="1542874"/>
              <a:ext cx="512102"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solidFill>
                    <a:schemeClr val="tx1"/>
                  </a:solidFill>
                  <a:latin typeface="Consolas" panose="020B0609020204030204" pitchFamily="49" charset="0"/>
                  <a:cs typeface="Consolas" panose="020B0609020204030204" pitchFamily="49" charset="0"/>
                </a:rPr>
                <a:t>i2</a:t>
              </a:r>
              <a:endParaRPr lang="en-TW">
                <a:solidFill>
                  <a:schemeClr val="tx1"/>
                </a:solidFill>
                <a:latin typeface="Consolas" panose="020B0609020204030204" pitchFamily="49" charset="0"/>
                <a:cs typeface="Consolas" panose="020B0609020204030204" pitchFamily="49" charset="0"/>
              </a:endParaRPr>
            </a:p>
          </p:txBody>
        </p:sp>
        <p:sp>
          <p:nvSpPr>
            <p:cNvPr id="74" name="TextBox 73">
              <a:extLst>
                <a:ext uri="{FF2B5EF4-FFF2-40B4-BE49-F238E27FC236}">
                  <a16:creationId xmlns:a16="http://schemas.microsoft.com/office/drawing/2014/main" id="{F7B200D2-9972-1AA3-E967-E95509376E63}"/>
                </a:ext>
              </a:extLst>
            </p:cNvPr>
            <p:cNvSpPr txBox="1">
              <a:spLocks noChangeAspect="1"/>
            </p:cNvSpPr>
            <p:nvPr/>
          </p:nvSpPr>
          <p:spPr>
            <a:xfrm>
              <a:off x="8255035" y="1537890"/>
              <a:ext cx="512102"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i3</a:t>
              </a:r>
            </a:p>
          </p:txBody>
        </p:sp>
        <p:cxnSp>
          <p:nvCxnSpPr>
            <p:cNvPr id="75" name="Straight Arrow Connector 74">
              <a:extLst>
                <a:ext uri="{FF2B5EF4-FFF2-40B4-BE49-F238E27FC236}">
                  <a16:creationId xmlns:a16="http://schemas.microsoft.com/office/drawing/2014/main" id="{2652B5E5-B007-D7FD-3E4F-85B834CFF285}"/>
                </a:ext>
              </a:extLst>
            </p:cNvPr>
            <p:cNvCxnSpPr>
              <a:cxnSpLocks noChangeAspect="1"/>
              <a:stCxn id="65" idx="6"/>
              <a:endCxn id="69" idx="2"/>
            </p:cNvCxnSpPr>
            <p:nvPr/>
          </p:nvCxnSpPr>
          <p:spPr>
            <a:xfrm>
              <a:off x="7855517" y="2101523"/>
              <a:ext cx="490627" cy="7779"/>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6ED0E86-DB89-5BB4-4489-E740365FE004}"/>
                </a:ext>
              </a:extLst>
            </p:cNvPr>
            <p:cNvSpPr txBox="1"/>
            <p:nvPr/>
          </p:nvSpPr>
          <p:spPr>
            <a:xfrm>
              <a:off x="7909120" y="1797957"/>
              <a:ext cx="425434" cy="307777"/>
            </a:xfrm>
            <a:prstGeom prst="rect">
              <a:avLst/>
            </a:prstGeom>
            <a:noFill/>
          </p:spPr>
          <p:txBody>
            <a:bodyPr wrap="square" rtlCol="0">
              <a:spAutoFit/>
            </a:bodyPr>
            <a:lstStyle/>
            <a:p>
              <a:r>
                <a:rPr lang="en-TW">
                  <a:solidFill>
                    <a:schemeClr val="tx1"/>
                  </a:solidFill>
                  <a:latin typeface="Consolas" panose="020B0609020204030204" pitchFamily="49" charset="0"/>
                  <a:cs typeface="Consolas" panose="020B0609020204030204" pitchFamily="49" charset="0"/>
                </a:rPr>
                <a:t>PO</a:t>
              </a:r>
            </a:p>
          </p:txBody>
        </p:sp>
        <p:cxnSp>
          <p:nvCxnSpPr>
            <p:cNvPr id="77" name="Straight Arrow Connector 76">
              <a:extLst>
                <a:ext uri="{FF2B5EF4-FFF2-40B4-BE49-F238E27FC236}">
                  <a16:creationId xmlns:a16="http://schemas.microsoft.com/office/drawing/2014/main" id="{7EEA08E2-4F70-FE15-91B7-FC0DB936C3BC}"/>
                </a:ext>
              </a:extLst>
            </p:cNvPr>
            <p:cNvCxnSpPr>
              <a:cxnSpLocks noChangeAspect="1"/>
              <a:stCxn id="67" idx="4"/>
              <a:endCxn id="68" idx="0"/>
            </p:cNvCxnSpPr>
            <p:nvPr/>
          </p:nvCxnSpPr>
          <p:spPr>
            <a:xfrm>
              <a:off x="7674154" y="2827950"/>
              <a:ext cx="0" cy="641357"/>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D992D6B-E5AF-134E-4996-2A49CEDE68FD}"/>
                </a:ext>
              </a:extLst>
            </p:cNvPr>
            <p:cNvCxnSpPr>
              <a:cxnSpLocks noChangeAspect="1"/>
              <a:stCxn id="71" idx="4"/>
              <a:endCxn id="72" idx="0"/>
            </p:cNvCxnSpPr>
            <p:nvPr/>
          </p:nvCxnSpPr>
          <p:spPr>
            <a:xfrm>
              <a:off x="8527507" y="2835728"/>
              <a:ext cx="0" cy="64135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A88D92E-A6DB-4B28-1AF1-4D80A9839634}"/>
                </a:ext>
              </a:extLst>
            </p:cNvPr>
            <p:cNvCxnSpPr>
              <a:cxnSpLocks noChangeAspect="1"/>
              <a:stCxn id="67" idx="6"/>
              <a:endCxn id="71" idx="2"/>
            </p:cNvCxnSpPr>
            <p:nvPr/>
          </p:nvCxnSpPr>
          <p:spPr>
            <a:xfrm>
              <a:off x="7855516" y="2663826"/>
              <a:ext cx="490628" cy="7778"/>
            </a:xfrm>
            <a:prstGeom prst="straightConnector1">
              <a:avLst/>
            </a:prstGeom>
            <a:ln w="254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2D55756-C694-29EB-173C-AB80082BC30D}"/>
                </a:ext>
              </a:extLst>
            </p:cNvPr>
            <p:cNvCxnSpPr>
              <a:cxnSpLocks noChangeAspect="1"/>
              <a:stCxn id="68" idx="6"/>
              <a:endCxn id="72" idx="2"/>
            </p:cNvCxnSpPr>
            <p:nvPr/>
          </p:nvCxnSpPr>
          <p:spPr>
            <a:xfrm>
              <a:off x="7855516" y="3633431"/>
              <a:ext cx="490628" cy="7779"/>
            </a:xfrm>
            <a:prstGeom prst="straightConnector1">
              <a:avLst/>
            </a:prstGeom>
            <a:ln w="254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D94C937-8464-E2BE-895D-36579F139069}"/>
                </a:ext>
              </a:extLst>
            </p:cNvPr>
            <p:cNvSpPr txBox="1">
              <a:spLocks noChangeAspect="1"/>
            </p:cNvSpPr>
            <p:nvPr/>
          </p:nvSpPr>
          <p:spPr>
            <a:xfrm>
              <a:off x="7553286" y="1378803"/>
              <a:ext cx="1097764"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C1</a:t>
              </a:r>
            </a:p>
          </p:txBody>
        </p:sp>
        <p:sp>
          <p:nvSpPr>
            <p:cNvPr id="82" name="TextBox 6">
              <a:extLst>
                <a:ext uri="{FF2B5EF4-FFF2-40B4-BE49-F238E27FC236}">
                  <a16:creationId xmlns:a16="http://schemas.microsoft.com/office/drawing/2014/main" id="{25454030-C903-3C6D-C0EB-C70D0A802527}"/>
                </a:ext>
              </a:extLst>
            </p:cNvPr>
            <p:cNvSpPr txBox="1">
              <a:spLocks noChangeAspect="1"/>
            </p:cNvSpPr>
            <p:nvPr/>
          </p:nvSpPr>
          <p:spPr>
            <a:xfrm>
              <a:off x="4626251" y="3489863"/>
              <a:ext cx="1308292"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regfile_WB</a:t>
              </a:r>
              <a:endParaRPr lang="en-TW">
                <a:solidFill>
                  <a:schemeClr val="tx1"/>
                </a:solidFill>
                <a:latin typeface="Consolas" panose="020B0609020204030204" pitchFamily="49" charset="0"/>
                <a:cs typeface="Consolas" panose="020B0609020204030204" pitchFamily="49" charset="0"/>
              </a:endParaRPr>
            </a:p>
          </p:txBody>
        </p:sp>
        <p:cxnSp>
          <p:nvCxnSpPr>
            <p:cNvPr id="83" name="Straight Arrow Connector 82">
              <a:extLst>
                <a:ext uri="{FF2B5EF4-FFF2-40B4-BE49-F238E27FC236}">
                  <a16:creationId xmlns:a16="http://schemas.microsoft.com/office/drawing/2014/main" id="{FDCD80BE-731C-D6F1-BF93-5F8B3450F213}"/>
                </a:ext>
              </a:extLst>
            </p:cNvPr>
            <p:cNvCxnSpPr>
              <a:cxnSpLocks noChangeAspect="1"/>
              <a:stCxn id="72" idx="1"/>
              <a:endCxn id="52" idx="5"/>
            </p:cNvCxnSpPr>
            <p:nvPr/>
          </p:nvCxnSpPr>
          <p:spPr>
            <a:xfrm flipH="1" flipV="1">
              <a:off x="6339606" y="3301686"/>
              <a:ext cx="2059658" cy="223471"/>
            </a:xfrm>
            <a:prstGeom prst="straightConnector1">
              <a:avLst/>
            </a:prstGeom>
            <a:ln w="3175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2B2F8F0-2B9E-6F2E-2746-C8BF0C0E39A5}"/>
                </a:ext>
              </a:extLst>
            </p:cNvPr>
            <p:cNvCxnSpPr>
              <a:cxnSpLocks noChangeAspect="1"/>
              <a:stCxn id="56" idx="5"/>
              <a:endCxn id="68" idx="2"/>
            </p:cNvCxnSpPr>
            <p:nvPr/>
          </p:nvCxnSpPr>
          <p:spPr>
            <a:xfrm>
              <a:off x="7180866" y="3309465"/>
              <a:ext cx="311925" cy="323966"/>
            </a:xfrm>
            <a:prstGeom prst="straightConnector1">
              <a:avLst/>
            </a:prstGeom>
            <a:ln w="34925">
              <a:solidFill>
                <a:schemeClr val="accent2"/>
              </a:solidFill>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B2EDD149-0BAB-682F-B09F-4535D6A4CB4D}"/>
                </a:ext>
              </a:extLst>
            </p:cNvPr>
            <p:cNvSpPr/>
            <p:nvPr/>
          </p:nvSpPr>
          <p:spPr>
            <a:xfrm flipH="1" flipV="1">
              <a:off x="5476618" y="1840086"/>
              <a:ext cx="368443" cy="144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sp>
          <p:nvSpPr>
            <p:cNvPr id="86" name="TextBox 85">
              <a:extLst>
                <a:ext uri="{FF2B5EF4-FFF2-40B4-BE49-F238E27FC236}">
                  <a16:creationId xmlns:a16="http://schemas.microsoft.com/office/drawing/2014/main" id="{9560DC53-AA07-1041-83A2-6194B4B2DBBC}"/>
                </a:ext>
              </a:extLst>
            </p:cNvPr>
            <p:cNvSpPr txBox="1">
              <a:spLocks noChangeAspect="1"/>
            </p:cNvSpPr>
            <p:nvPr/>
          </p:nvSpPr>
          <p:spPr>
            <a:xfrm>
              <a:off x="5956258" y="1548461"/>
              <a:ext cx="512102" cy="30777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tx1"/>
                  </a:solidFill>
                  <a:latin typeface="Consolas" panose="020B0609020204030204" pitchFamily="49" charset="0"/>
                  <a:cs typeface="Consolas" panose="020B0609020204030204" pitchFamily="49" charset="0"/>
                </a:rPr>
                <a:t>i0</a:t>
              </a:r>
            </a:p>
          </p:txBody>
        </p:sp>
      </p:grpSp>
      <p:grpSp>
        <p:nvGrpSpPr>
          <p:cNvPr id="110" name="Group 109">
            <a:extLst>
              <a:ext uri="{FF2B5EF4-FFF2-40B4-BE49-F238E27FC236}">
                <a16:creationId xmlns:a16="http://schemas.microsoft.com/office/drawing/2014/main" id="{4845E41B-073D-C63D-60E6-4556DA4C12CD}"/>
              </a:ext>
            </a:extLst>
          </p:cNvPr>
          <p:cNvGrpSpPr/>
          <p:nvPr/>
        </p:nvGrpSpPr>
        <p:grpSpPr>
          <a:xfrm>
            <a:off x="3700643" y="2940860"/>
            <a:ext cx="1654082" cy="892500"/>
            <a:chOff x="3700643" y="2940860"/>
            <a:chExt cx="1654082" cy="892500"/>
          </a:xfrm>
        </p:grpSpPr>
        <p:sp>
          <p:nvSpPr>
            <p:cNvPr id="89" name="TextBox 88">
              <a:extLst>
                <a:ext uri="{FF2B5EF4-FFF2-40B4-BE49-F238E27FC236}">
                  <a16:creationId xmlns:a16="http://schemas.microsoft.com/office/drawing/2014/main" id="{4BFA85DD-0AD5-62D8-4C35-B8BE0BFCB53C}"/>
                </a:ext>
              </a:extLst>
            </p:cNvPr>
            <p:cNvSpPr txBox="1"/>
            <p:nvPr/>
          </p:nvSpPr>
          <p:spPr>
            <a:xfrm>
              <a:off x="3700643" y="3307474"/>
              <a:ext cx="1654082" cy="525886"/>
            </a:xfrm>
            <a:prstGeom prst="rect">
              <a:avLst/>
            </a:prstGeom>
            <a:solidFill>
              <a:schemeClr val="bg1"/>
            </a:solidFill>
          </p:spPr>
          <p:txBody>
            <a:bodyPr wrap="square" tIns="108000" bIns="108000">
              <a:spAutoFit/>
            </a:bodyPr>
            <a:lstStyle/>
            <a:p>
              <a:pPr algn="ctr"/>
              <a:r>
                <a:rPr lang="el-GR" sz="2000" dirty="0">
                  <a:solidFill>
                    <a:srgbClr val="B362AC"/>
                  </a:solidFill>
                  <a:latin typeface="Calibri" panose="020F0502020204030204" pitchFamily="34" charset="0"/>
                  <a:cs typeface="Calibri" panose="020F0502020204030204" pitchFamily="34" charset="0"/>
                </a:rPr>
                <a:t>μ</a:t>
              </a:r>
              <a:r>
                <a:rPr lang="en-US" sz="2000" dirty="0">
                  <a:solidFill>
                    <a:srgbClr val="B362AC"/>
                  </a:solidFill>
                  <a:latin typeface="Calibri" panose="020F0502020204030204" pitchFamily="34" charset="0"/>
                  <a:cs typeface="Calibri" panose="020F0502020204030204" pitchFamily="34" charset="0"/>
                </a:rPr>
                <a:t>spec models</a:t>
              </a:r>
              <a:endParaRPr lang="en-TW" sz="2000" dirty="0"/>
            </a:p>
          </p:txBody>
        </p:sp>
        <p:grpSp>
          <p:nvGrpSpPr>
            <p:cNvPr id="2" name="Group 1">
              <a:extLst>
                <a:ext uri="{FF2B5EF4-FFF2-40B4-BE49-F238E27FC236}">
                  <a16:creationId xmlns:a16="http://schemas.microsoft.com/office/drawing/2014/main" id="{8FB7DA81-BC9C-F545-01DC-C644A299A29A}"/>
                </a:ext>
              </a:extLst>
            </p:cNvPr>
            <p:cNvGrpSpPr/>
            <p:nvPr/>
          </p:nvGrpSpPr>
          <p:grpSpPr>
            <a:xfrm>
              <a:off x="4365079" y="2940860"/>
              <a:ext cx="388588" cy="399332"/>
              <a:chOff x="2600584" y="3423582"/>
              <a:chExt cx="693351" cy="585076"/>
            </a:xfrm>
            <a:solidFill>
              <a:schemeClr val="bg1"/>
            </a:solidFill>
          </p:grpSpPr>
          <p:sp>
            <p:nvSpPr>
              <p:cNvPr id="3" name="Snip Single Corner Rectangle 2">
                <a:extLst>
                  <a:ext uri="{FF2B5EF4-FFF2-40B4-BE49-F238E27FC236}">
                    <a16:creationId xmlns:a16="http://schemas.microsoft.com/office/drawing/2014/main" id="{5D93F76B-0BAF-C6C8-5D7A-270EE382EA3E}"/>
                  </a:ext>
                </a:extLst>
              </p:cNvPr>
              <p:cNvSpPr/>
              <p:nvPr/>
            </p:nvSpPr>
            <p:spPr>
              <a:xfrm rot="10800000" flipH="1" flipV="1">
                <a:off x="2600584" y="3423582"/>
                <a:ext cx="693351" cy="585076"/>
              </a:xfrm>
              <a:prstGeom prst="snip1Rect">
                <a:avLst>
                  <a:gd name="adj" fmla="val 39526"/>
                </a:avLst>
              </a:prstGeom>
              <a:grpFill/>
              <a:ln w="53975">
                <a:solidFill>
                  <a:srgbClr val="B3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4" name="Straight Connector 3">
                <a:extLst>
                  <a:ext uri="{FF2B5EF4-FFF2-40B4-BE49-F238E27FC236}">
                    <a16:creationId xmlns:a16="http://schemas.microsoft.com/office/drawing/2014/main" id="{660390A9-BE6D-BA1D-D529-9EC9D343004C}"/>
                  </a:ext>
                </a:extLst>
              </p:cNvPr>
              <p:cNvCxnSpPr/>
              <p:nvPr/>
            </p:nvCxnSpPr>
            <p:spPr>
              <a:xfrm>
                <a:off x="2734811" y="3632433"/>
                <a:ext cx="268448" cy="0"/>
              </a:xfrm>
              <a:prstGeom prst="line">
                <a:avLst/>
              </a:prstGeom>
              <a:grpFill/>
              <a:ln w="539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54522F7-7990-C569-37DC-9F94E7D7D3F1}"/>
                  </a:ext>
                </a:extLst>
              </p:cNvPr>
              <p:cNvCxnSpPr>
                <a:cxnSpLocks/>
              </p:cNvCxnSpPr>
              <p:nvPr/>
            </p:nvCxnSpPr>
            <p:spPr>
              <a:xfrm>
                <a:off x="2734811" y="3734499"/>
                <a:ext cx="343949" cy="0"/>
              </a:xfrm>
              <a:prstGeom prst="line">
                <a:avLst/>
              </a:prstGeom>
              <a:grpFill/>
              <a:ln w="53975">
                <a:solidFill>
                  <a:srgbClr val="B362AC"/>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E8EFA9E-9BB5-9917-E8E8-73F8F513974E}"/>
                  </a:ext>
                </a:extLst>
              </p:cNvPr>
              <p:cNvCxnSpPr>
                <a:cxnSpLocks/>
              </p:cNvCxnSpPr>
              <p:nvPr/>
            </p:nvCxnSpPr>
            <p:spPr>
              <a:xfrm>
                <a:off x="2734811" y="3844954"/>
                <a:ext cx="343949" cy="0"/>
              </a:xfrm>
              <a:prstGeom prst="line">
                <a:avLst/>
              </a:prstGeom>
              <a:grpFill/>
              <a:ln w="53975">
                <a:solidFill>
                  <a:srgbClr val="B362AC"/>
                </a:solidFill>
              </a:ln>
            </p:spPr>
            <p:style>
              <a:lnRef idx="1">
                <a:schemeClr val="accent1"/>
              </a:lnRef>
              <a:fillRef idx="0">
                <a:schemeClr val="accent1"/>
              </a:fillRef>
              <a:effectRef idx="0">
                <a:schemeClr val="accent1"/>
              </a:effectRef>
              <a:fontRef idx="minor">
                <a:schemeClr val="tx1"/>
              </a:fontRef>
            </p:style>
          </p:cxnSp>
        </p:grpSp>
      </p:grpSp>
      <p:sp>
        <p:nvSpPr>
          <p:cNvPr id="42" name="Slide Number Placeholder 41">
            <a:extLst>
              <a:ext uri="{FF2B5EF4-FFF2-40B4-BE49-F238E27FC236}">
                <a16:creationId xmlns:a16="http://schemas.microsoft.com/office/drawing/2014/main" id="{723D8A60-5D6C-61E0-76D8-C505DE5131F4}"/>
              </a:ext>
            </a:extLst>
          </p:cNvPr>
          <p:cNvSpPr>
            <a:spLocks noGrp="1"/>
          </p:cNvSpPr>
          <p:nvPr>
            <p:ph type="sldNum" sz="quarter" idx="12"/>
          </p:nvPr>
        </p:nvSpPr>
        <p:spPr/>
        <p:txBody>
          <a:bodyPr/>
          <a:lstStyle/>
          <a:p>
            <a:fld id="{186D1076-08C5-B746-80BB-11C7C595E7F3}" type="slidenum">
              <a:rPr lang="en-US" smtClean="0"/>
              <a:t>6</a:t>
            </a:fld>
            <a:endParaRPr lang="en-US"/>
          </a:p>
        </p:txBody>
      </p:sp>
      <p:grpSp>
        <p:nvGrpSpPr>
          <p:cNvPr id="224" name="Group 223">
            <a:extLst>
              <a:ext uri="{FF2B5EF4-FFF2-40B4-BE49-F238E27FC236}">
                <a16:creationId xmlns:a16="http://schemas.microsoft.com/office/drawing/2014/main" id="{B5CFC65C-0396-6A4F-1E00-6D287A09A22F}"/>
              </a:ext>
            </a:extLst>
          </p:cNvPr>
          <p:cNvGrpSpPr/>
          <p:nvPr/>
        </p:nvGrpSpPr>
        <p:grpSpPr>
          <a:xfrm>
            <a:off x="13497586" y="1345064"/>
            <a:ext cx="3573946" cy="2390825"/>
            <a:chOff x="11846492" y="3660448"/>
            <a:chExt cx="3573946" cy="2390825"/>
          </a:xfrm>
        </p:grpSpPr>
        <p:sp>
          <p:nvSpPr>
            <p:cNvPr id="186" name="Oval 185">
              <a:extLst>
                <a:ext uri="{FF2B5EF4-FFF2-40B4-BE49-F238E27FC236}">
                  <a16:creationId xmlns:a16="http://schemas.microsoft.com/office/drawing/2014/main" id="{58A20085-4588-1030-8E6B-1BADB203C934}"/>
                </a:ext>
              </a:extLst>
            </p:cNvPr>
            <p:cNvSpPr>
              <a:spLocks noChangeAspect="1"/>
            </p:cNvSpPr>
            <p:nvPr/>
          </p:nvSpPr>
          <p:spPr>
            <a:xfrm>
              <a:off x="12458378" y="3749289"/>
              <a:ext cx="401070" cy="399331"/>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87" name="Straight Arrow Connector 186">
              <a:extLst>
                <a:ext uri="{FF2B5EF4-FFF2-40B4-BE49-F238E27FC236}">
                  <a16:creationId xmlns:a16="http://schemas.microsoft.com/office/drawing/2014/main" id="{7DC6D0E0-92F5-1B31-E6CE-8D215B66E6C4}"/>
                </a:ext>
              </a:extLst>
            </p:cNvPr>
            <p:cNvCxnSpPr>
              <a:cxnSpLocks noChangeAspect="1"/>
              <a:endCxn id="188" idx="0"/>
            </p:cNvCxnSpPr>
            <p:nvPr/>
          </p:nvCxnSpPr>
          <p:spPr>
            <a:xfrm flipH="1">
              <a:off x="12658915" y="4147773"/>
              <a:ext cx="2" cy="285584"/>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88" name="Oval 187">
              <a:extLst>
                <a:ext uri="{FF2B5EF4-FFF2-40B4-BE49-F238E27FC236}">
                  <a16:creationId xmlns:a16="http://schemas.microsoft.com/office/drawing/2014/main" id="{EA9BBDB9-53A3-CD00-10E7-7FA0FB6D60D4}"/>
                </a:ext>
              </a:extLst>
            </p:cNvPr>
            <p:cNvSpPr>
              <a:spLocks noChangeAspect="1"/>
            </p:cNvSpPr>
            <p:nvPr/>
          </p:nvSpPr>
          <p:spPr>
            <a:xfrm>
              <a:off x="12458377" y="4433359"/>
              <a:ext cx="401070" cy="399331"/>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89" name="Oval 188">
              <a:extLst>
                <a:ext uri="{FF2B5EF4-FFF2-40B4-BE49-F238E27FC236}">
                  <a16:creationId xmlns:a16="http://schemas.microsoft.com/office/drawing/2014/main" id="{06D6F700-50B4-3AAD-223E-B2E784102435}"/>
                </a:ext>
              </a:extLst>
            </p:cNvPr>
            <p:cNvSpPr>
              <a:spLocks noChangeAspect="1"/>
            </p:cNvSpPr>
            <p:nvPr/>
          </p:nvSpPr>
          <p:spPr>
            <a:xfrm>
              <a:off x="12458376" y="5097709"/>
              <a:ext cx="401070" cy="39933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90" name="Oval 189">
              <a:extLst>
                <a:ext uri="{FF2B5EF4-FFF2-40B4-BE49-F238E27FC236}">
                  <a16:creationId xmlns:a16="http://schemas.microsoft.com/office/drawing/2014/main" id="{881351B3-0D54-DBB2-3388-C52D057FEC8C}"/>
                </a:ext>
              </a:extLst>
            </p:cNvPr>
            <p:cNvSpPr>
              <a:spLocks noChangeAspect="1"/>
            </p:cNvSpPr>
            <p:nvPr/>
          </p:nvSpPr>
          <p:spPr>
            <a:xfrm>
              <a:off x="13388570" y="3758752"/>
              <a:ext cx="401070" cy="399331"/>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91" name="Straight Arrow Connector 190">
              <a:extLst>
                <a:ext uri="{FF2B5EF4-FFF2-40B4-BE49-F238E27FC236}">
                  <a16:creationId xmlns:a16="http://schemas.microsoft.com/office/drawing/2014/main" id="{3DE72424-5312-4540-A262-00DEE0D5A067}"/>
                </a:ext>
              </a:extLst>
            </p:cNvPr>
            <p:cNvCxnSpPr>
              <a:cxnSpLocks noChangeAspect="1"/>
              <a:endCxn id="192" idx="0"/>
            </p:cNvCxnSpPr>
            <p:nvPr/>
          </p:nvCxnSpPr>
          <p:spPr>
            <a:xfrm flipH="1">
              <a:off x="13589107" y="4157236"/>
              <a:ext cx="2" cy="285584"/>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2" name="Oval 191">
              <a:extLst>
                <a:ext uri="{FF2B5EF4-FFF2-40B4-BE49-F238E27FC236}">
                  <a16:creationId xmlns:a16="http://schemas.microsoft.com/office/drawing/2014/main" id="{7AD78D0A-0CC5-2300-2161-B4CE4BFD4E47}"/>
                </a:ext>
              </a:extLst>
            </p:cNvPr>
            <p:cNvSpPr>
              <a:spLocks noChangeAspect="1"/>
            </p:cNvSpPr>
            <p:nvPr/>
          </p:nvSpPr>
          <p:spPr>
            <a:xfrm>
              <a:off x="13388570" y="4442822"/>
              <a:ext cx="401070" cy="399331"/>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93" name="Oval 192">
              <a:extLst>
                <a:ext uri="{FF2B5EF4-FFF2-40B4-BE49-F238E27FC236}">
                  <a16:creationId xmlns:a16="http://schemas.microsoft.com/office/drawing/2014/main" id="{415BEAEE-DDBD-A059-A115-82A01F75500E}"/>
                </a:ext>
              </a:extLst>
            </p:cNvPr>
            <p:cNvSpPr>
              <a:spLocks noChangeAspect="1"/>
            </p:cNvSpPr>
            <p:nvPr/>
          </p:nvSpPr>
          <p:spPr>
            <a:xfrm>
              <a:off x="13388569" y="5107173"/>
              <a:ext cx="401070" cy="39933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95" name="Straight Arrow Connector 194">
              <a:extLst>
                <a:ext uri="{FF2B5EF4-FFF2-40B4-BE49-F238E27FC236}">
                  <a16:creationId xmlns:a16="http://schemas.microsoft.com/office/drawing/2014/main" id="{97D0F8BA-831F-F0E5-4A08-D47C956E7789}"/>
                </a:ext>
              </a:extLst>
            </p:cNvPr>
            <p:cNvCxnSpPr>
              <a:cxnSpLocks noChangeAspect="1"/>
              <a:stCxn id="186" idx="6"/>
              <a:endCxn id="190" idx="2"/>
            </p:cNvCxnSpPr>
            <p:nvPr/>
          </p:nvCxnSpPr>
          <p:spPr>
            <a:xfrm>
              <a:off x="12859448" y="3948954"/>
              <a:ext cx="529122" cy="9464"/>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81BB650A-68D6-26E4-462E-C29BAC425F8E}"/>
                </a:ext>
              </a:extLst>
            </p:cNvPr>
            <p:cNvCxnSpPr>
              <a:cxnSpLocks noChangeAspect="1"/>
              <a:stCxn id="188" idx="4"/>
            </p:cNvCxnSpPr>
            <p:nvPr/>
          </p:nvCxnSpPr>
          <p:spPr>
            <a:xfrm>
              <a:off x="12658913" y="4832690"/>
              <a:ext cx="0" cy="264174"/>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1506A847-E94F-678E-D815-6ADFBF54BC90}"/>
                </a:ext>
              </a:extLst>
            </p:cNvPr>
            <p:cNvCxnSpPr>
              <a:cxnSpLocks noChangeAspect="1"/>
              <a:stCxn id="192" idx="4"/>
            </p:cNvCxnSpPr>
            <p:nvPr/>
          </p:nvCxnSpPr>
          <p:spPr>
            <a:xfrm>
              <a:off x="13589106" y="4842152"/>
              <a:ext cx="0" cy="264175"/>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0EEAF03-AF48-088D-2AAA-C0F9B2DF7B55}"/>
                </a:ext>
              </a:extLst>
            </p:cNvPr>
            <p:cNvCxnSpPr>
              <a:cxnSpLocks noChangeAspect="1"/>
              <a:stCxn id="188" idx="6"/>
              <a:endCxn id="192" idx="2"/>
            </p:cNvCxnSpPr>
            <p:nvPr/>
          </p:nvCxnSpPr>
          <p:spPr>
            <a:xfrm>
              <a:off x="12859447" y="4633025"/>
              <a:ext cx="529123" cy="9462"/>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26EE0DE3-DAA9-2F56-762C-2D432351FFD0}"/>
                </a:ext>
              </a:extLst>
            </p:cNvPr>
            <p:cNvCxnSpPr>
              <a:cxnSpLocks noChangeAspect="1"/>
              <a:stCxn id="189" idx="6"/>
              <a:endCxn id="193" idx="2"/>
            </p:cNvCxnSpPr>
            <p:nvPr/>
          </p:nvCxnSpPr>
          <p:spPr>
            <a:xfrm>
              <a:off x="12859446" y="5297375"/>
              <a:ext cx="529123" cy="9464"/>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id="{0F335225-8499-4499-7540-09C47D4E3DBF}"/>
                </a:ext>
              </a:extLst>
            </p:cNvPr>
            <p:cNvSpPr>
              <a:spLocks noChangeAspect="1"/>
            </p:cNvSpPr>
            <p:nvPr/>
          </p:nvSpPr>
          <p:spPr>
            <a:xfrm>
              <a:off x="14075805" y="3778834"/>
              <a:ext cx="401070" cy="399331"/>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203" name="Straight Arrow Connector 202">
              <a:extLst>
                <a:ext uri="{FF2B5EF4-FFF2-40B4-BE49-F238E27FC236}">
                  <a16:creationId xmlns:a16="http://schemas.microsoft.com/office/drawing/2014/main" id="{1792F95F-8DC0-B485-2B06-5991CC76A5AC}"/>
                </a:ext>
              </a:extLst>
            </p:cNvPr>
            <p:cNvCxnSpPr>
              <a:cxnSpLocks noChangeAspect="1"/>
              <a:endCxn id="204" idx="0"/>
            </p:cNvCxnSpPr>
            <p:nvPr/>
          </p:nvCxnSpPr>
          <p:spPr>
            <a:xfrm flipH="1">
              <a:off x="14276341" y="4177318"/>
              <a:ext cx="2" cy="285584"/>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4A4186D8-8CBE-61D5-4FCD-396155A7FB37}"/>
                </a:ext>
              </a:extLst>
            </p:cNvPr>
            <p:cNvSpPr>
              <a:spLocks noChangeAspect="1"/>
            </p:cNvSpPr>
            <p:nvPr/>
          </p:nvSpPr>
          <p:spPr>
            <a:xfrm>
              <a:off x="14075804" y="4462904"/>
              <a:ext cx="401070" cy="399331"/>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205" name="Oval 204">
              <a:extLst>
                <a:ext uri="{FF2B5EF4-FFF2-40B4-BE49-F238E27FC236}">
                  <a16:creationId xmlns:a16="http://schemas.microsoft.com/office/drawing/2014/main" id="{635F818E-E084-EED1-6A35-1F6D979F3F12}"/>
                </a:ext>
              </a:extLst>
            </p:cNvPr>
            <p:cNvSpPr>
              <a:spLocks noChangeAspect="1"/>
            </p:cNvSpPr>
            <p:nvPr/>
          </p:nvSpPr>
          <p:spPr>
            <a:xfrm>
              <a:off x="14075804" y="5642479"/>
              <a:ext cx="401070" cy="39933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206" name="Oval 205">
              <a:extLst>
                <a:ext uri="{FF2B5EF4-FFF2-40B4-BE49-F238E27FC236}">
                  <a16:creationId xmlns:a16="http://schemas.microsoft.com/office/drawing/2014/main" id="{1D67D7F7-9D88-8E89-5195-431FF450DD13}"/>
                </a:ext>
              </a:extLst>
            </p:cNvPr>
            <p:cNvSpPr>
              <a:spLocks noChangeAspect="1"/>
            </p:cNvSpPr>
            <p:nvPr/>
          </p:nvSpPr>
          <p:spPr>
            <a:xfrm>
              <a:off x="15019368" y="3788297"/>
              <a:ext cx="401070" cy="399331"/>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207" name="Straight Arrow Connector 206">
              <a:extLst>
                <a:ext uri="{FF2B5EF4-FFF2-40B4-BE49-F238E27FC236}">
                  <a16:creationId xmlns:a16="http://schemas.microsoft.com/office/drawing/2014/main" id="{FCD53FF1-6A9E-9B23-99B9-1035F26A6E8F}"/>
                </a:ext>
              </a:extLst>
            </p:cNvPr>
            <p:cNvCxnSpPr>
              <a:cxnSpLocks noChangeAspect="1"/>
              <a:endCxn id="208" idx="0"/>
            </p:cNvCxnSpPr>
            <p:nvPr/>
          </p:nvCxnSpPr>
          <p:spPr>
            <a:xfrm flipH="1">
              <a:off x="15219905" y="4186781"/>
              <a:ext cx="2" cy="285584"/>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8" name="Oval 207">
              <a:extLst>
                <a:ext uri="{FF2B5EF4-FFF2-40B4-BE49-F238E27FC236}">
                  <a16:creationId xmlns:a16="http://schemas.microsoft.com/office/drawing/2014/main" id="{DC073564-53AD-006C-E4D1-13EC356CCE74}"/>
                </a:ext>
              </a:extLst>
            </p:cNvPr>
            <p:cNvSpPr>
              <a:spLocks noChangeAspect="1"/>
            </p:cNvSpPr>
            <p:nvPr/>
          </p:nvSpPr>
          <p:spPr>
            <a:xfrm>
              <a:off x="15019368" y="4472367"/>
              <a:ext cx="401070" cy="399331"/>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209" name="Oval 208">
              <a:extLst>
                <a:ext uri="{FF2B5EF4-FFF2-40B4-BE49-F238E27FC236}">
                  <a16:creationId xmlns:a16="http://schemas.microsoft.com/office/drawing/2014/main" id="{B37993B4-5355-12E2-8EC0-B0B28BA8B5AD}"/>
                </a:ext>
              </a:extLst>
            </p:cNvPr>
            <p:cNvSpPr>
              <a:spLocks noChangeAspect="1"/>
            </p:cNvSpPr>
            <p:nvPr/>
          </p:nvSpPr>
          <p:spPr>
            <a:xfrm>
              <a:off x="15019368" y="5651942"/>
              <a:ext cx="401070" cy="39933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212" name="Straight Arrow Connector 211">
              <a:extLst>
                <a:ext uri="{FF2B5EF4-FFF2-40B4-BE49-F238E27FC236}">
                  <a16:creationId xmlns:a16="http://schemas.microsoft.com/office/drawing/2014/main" id="{47EDA406-1016-9E62-3D25-961694471016}"/>
                </a:ext>
              </a:extLst>
            </p:cNvPr>
            <p:cNvCxnSpPr>
              <a:cxnSpLocks noChangeAspect="1"/>
              <a:stCxn id="202" idx="6"/>
              <a:endCxn id="206" idx="2"/>
            </p:cNvCxnSpPr>
            <p:nvPr/>
          </p:nvCxnSpPr>
          <p:spPr>
            <a:xfrm>
              <a:off x="14476875" y="3978499"/>
              <a:ext cx="542493" cy="9464"/>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564648E0-4B75-2047-8632-D75ECCF0A080}"/>
                </a:ext>
              </a:extLst>
            </p:cNvPr>
            <p:cNvCxnSpPr>
              <a:cxnSpLocks noChangeAspect="1"/>
              <a:stCxn id="204" idx="4"/>
              <a:endCxn id="205" idx="0"/>
            </p:cNvCxnSpPr>
            <p:nvPr/>
          </p:nvCxnSpPr>
          <p:spPr>
            <a:xfrm>
              <a:off x="14276339" y="4862235"/>
              <a:ext cx="0" cy="780244"/>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3B9C1DA7-8497-B0BF-29B8-28FEFF897466}"/>
                </a:ext>
              </a:extLst>
            </p:cNvPr>
            <p:cNvCxnSpPr>
              <a:cxnSpLocks noChangeAspect="1"/>
              <a:stCxn id="208" idx="4"/>
              <a:endCxn id="209" idx="0"/>
            </p:cNvCxnSpPr>
            <p:nvPr/>
          </p:nvCxnSpPr>
          <p:spPr>
            <a:xfrm>
              <a:off x="15219904" y="4871697"/>
              <a:ext cx="0" cy="780245"/>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87431E76-F750-B951-A687-AEA00385A599}"/>
                </a:ext>
              </a:extLst>
            </p:cNvPr>
            <p:cNvCxnSpPr>
              <a:cxnSpLocks noChangeAspect="1"/>
              <a:stCxn id="204" idx="6"/>
              <a:endCxn id="208" idx="2"/>
            </p:cNvCxnSpPr>
            <p:nvPr/>
          </p:nvCxnSpPr>
          <p:spPr>
            <a:xfrm>
              <a:off x="14476874" y="4662570"/>
              <a:ext cx="542494" cy="9462"/>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9355CFA7-F4D5-0D0D-E2FD-F5C212F23454}"/>
                </a:ext>
              </a:extLst>
            </p:cNvPr>
            <p:cNvCxnSpPr>
              <a:cxnSpLocks noChangeAspect="1"/>
              <a:stCxn id="205" idx="6"/>
              <a:endCxn id="209" idx="2"/>
            </p:cNvCxnSpPr>
            <p:nvPr/>
          </p:nvCxnSpPr>
          <p:spPr>
            <a:xfrm>
              <a:off x="14476874" y="5842144"/>
              <a:ext cx="542494" cy="9464"/>
            </a:xfrm>
            <a:prstGeom prst="straightConnector1">
              <a:avLst/>
            </a:prstGeom>
            <a:ln w="28575">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7194EF4-D890-37A3-3946-16535A10FE7D}"/>
                </a:ext>
              </a:extLst>
            </p:cNvPr>
            <p:cNvCxnSpPr>
              <a:cxnSpLocks noChangeAspect="1"/>
              <a:stCxn id="209" idx="1"/>
              <a:endCxn id="189" idx="5"/>
            </p:cNvCxnSpPr>
            <p:nvPr/>
          </p:nvCxnSpPr>
          <p:spPr>
            <a:xfrm flipH="1" flipV="1">
              <a:off x="12800711" y="5438559"/>
              <a:ext cx="2277393" cy="271864"/>
            </a:xfrm>
            <a:prstGeom prst="straightConnector1">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35B952F9-96D7-A092-3D48-24E862A83AD5}"/>
                </a:ext>
              </a:extLst>
            </p:cNvPr>
            <p:cNvCxnSpPr>
              <a:cxnSpLocks noChangeAspect="1"/>
              <a:stCxn id="193" idx="5"/>
              <a:endCxn id="205" idx="2"/>
            </p:cNvCxnSpPr>
            <p:nvPr/>
          </p:nvCxnSpPr>
          <p:spPr>
            <a:xfrm>
              <a:off x="13730904" y="5448023"/>
              <a:ext cx="344900" cy="394121"/>
            </a:xfrm>
            <a:prstGeom prst="straightConnector1">
              <a:avLst/>
            </a:prstGeom>
            <a:ln w="28575">
              <a:solidFill>
                <a:schemeClr val="accent2"/>
              </a:solidFill>
              <a:tailEnd type="triangle" w="med" len="med"/>
            </a:ln>
          </p:spPr>
          <p:style>
            <a:lnRef idx="1">
              <a:schemeClr val="accent1"/>
            </a:lnRef>
            <a:fillRef idx="0">
              <a:schemeClr val="accent1"/>
            </a:fillRef>
            <a:effectRef idx="0">
              <a:schemeClr val="accent1"/>
            </a:effectRef>
            <a:fontRef idx="minor">
              <a:schemeClr val="tx1"/>
            </a:fontRef>
          </p:style>
        </p:cxnSp>
        <p:sp>
          <p:nvSpPr>
            <p:cNvPr id="222" name="Rectangle 221">
              <a:extLst>
                <a:ext uri="{FF2B5EF4-FFF2-40B4-BE49-F238E27FC236}">
                  <a16:creationId xmlns:a16="http://schemas.microsoft.com/office/drawing/2014/main" id="{FD85A341-76EC-9F25-807E-25B5291D6242}"/>
                </a:ext>
              </a:extLst>
            </p:cNvPr>
            <p:cNvSpPr/>
            <p:nvPr/>
          </p:nvSpPr>
          <p:spPr>
            <a:xfrm flipH="1" flipV="1">
              <a:off x="11846492" y="3660448"/>
              <a:ext cx="407393" cy="176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grpSp>
      <p:sp>
        <p:nvSpPr>
          <p:cNvPr id="41" name="Rounded Rectangular Callout 40">
            <a:extLst>
              <a:ext uri="{FF2B5EF4-FFF2-40B4-BE49-F238E27FC236}">
                <a16:creationId xmlns:a16="http://schemas.microsoft.com/office/drawing/2014/main" id="{4FAEA9D4-2B57-A823-24AE-A0655DF3B5B1}"/>
              </a:ext>
            </a:extLst>
          </p:cNvPr>
          <p:cNvSpPr/>
          <p:nvPr/>
        </p:nvSpPr>
        <p:spPr>
          <a:xfrm>
            <a:off x="3592742" y="3950466"/>
            <a:ext cx="3619127" cy="1967233"/>
          </a:xfrm>
          <a:prstGeom prst="wedgeRoundRectCallout">
            <a:avLst>
              <a:gd name="adj1" fmla="val -17619"/>
              <a:gd name="adj2" fmla="val -57494"/>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1600" dirty="0">
                <a:latin typeface="Consolas" panose="020B0609020204030204" pitchFamily="49" charset="0"/>
                <a:cs typeface="Consolas" panose="020B0609020204030204" pitchFamily="49" charset="0"/>
              </a:rPr>
              <a:t>1 Axiom </a:t>
            </a:r>
            <a:r>
              <a:rPr lang="en-US" sz="1600" dirty="0" err="1">
                <a:latin typeface="Consolas" panose="020B0609020204030204" pitchFamily="49" charset="0"/>
                <a:cs typeface="Consolas" panose="020B0609020204030204" pitchFamily="49" charset="0"/>
              </a:rPr>
              <a:t>Ld_exe_path</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2 </a:t>
            </a:r>
            <a:r>
              <a:rPr lang="en-US" sz="1600" dirty="0" err="1">
                <a:solidFill>
                  <a:srgbClr val="B00031"/>
                </a:solidFill>
                <a:latin typeface="Consolas" panose="020B0609020204030204" pitchFamily="49" charset="0"/>
                <a:cs typeface="Consolas" panose="020B0609020204030204" pitchFamily="49" charset="0"/>
              </a:rPr>
              <a:t>forall</a:t>
            </a:r>
            <a:r>
              <a:rPr lang="en-US" sz="1600" dirty="0">
                <a:solidFill>
                  <a:srgbClr val="B00031"/>
                </a:solidFill>
                <a:latin typeface="Consolas" panose="020B0609020204030204" pitchFamily="49" charset="0"/>
                <a:cs typeface="Consolas" panose="020B0609020204030204" pitchFamily="49" charset="0"/>
              </a:rPr>
              <a:t> </a:t>
            </a:r>
            <a:r>
              <a:rPr lang="en-US" sz="1600" dirty="0" err="1">
                <a:solidFill>
                  <a:srgbClr val="00006D"/>
                </a:solidFill>
                <a:latin typeface="Consolas" panose="020B0609020204030204" pitchFamily="49" charset="0"/>
                <a:cs typeface="Consolas" panose="020B0609020204030204" pitchFamily="49" charset="0"/>
              </a:rPr>
              <a:t>microops</a:t>
            </a:r>
            <a:r>
              <a:rPr lang="en-US" sz="1600" dirty="0">
                <a:solidFill>
                  <a:srgbClr val="00006D"/>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3 </a:t>
            </a:r>
            <a:r>
              <a:rPr lang="en-US" altLang="zh-TW" sz="1600" dirty="0" err="1">
                <a:solidFill>
                  <a:srgbClr val="6B0001"/>
                </a:solidFill>
                <a:latin typeface="Consolas" panose="020B0609020204030204" pitchFamily="49" charset="0"/>
                <a:cs typeface="Consolas" panose="020B0609020204030204" pitchFamily="49" charset="0"/>
              </a:rPr>
              <a:t>IsAnyWrite</a:t>
            </a:r>
            <a:r>
              <a:rPr lang="zh-TW" altLang="en-US" sz="1600" dirty="0">
                <a:solidFill>
                  <a:srgbClr val="6B0001"/>
                </a:solidFill>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altLang="zh-TW"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6B0001"/>
                </a:solidFill>
                <a:latin typeface="Consolas" panose="020B0609020204030204" pitchFamily="49" charset="0"/>
                <a:cs typeface="Consolas" panose="020B0609020204030204" pitchFamily="49" charset="0"/>
              </a:rPr>
              <a:t>AddEdg</a:t>
            </a:r>
            <a:r>
              <a:rPr lang="en-US" altLang="zh-TW" sz="1600" dirty="0" err="1">
                <a:solidFill>
                  <a:srgbClr val="6B0001"/>
                </a:solidFill>
                <a:latin typeface="Consolas" panose="020B0609020204030204" pitchFamily="49" charset="0"/>
                <a:cs typeface="Consolas" panose="020B0609020204030204" pitchFamily="49" charset="0"/>
              </a:rPr>
              <a:t>es</a:t>
            </a:r>
            <a:r>
              <a:rPr lang="en-US" altLang="zh-TW" sz="1600" dirty="0">
                <a:solidFill>
                  <a:srgbClr val="6B0001"/>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4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DX))</a:t>
            </a:r>
          </a:p>
          <a:p>
            <a:pPr>
              <a:buClr>
                <a:schemeClr val="lt2"/>
              </a:buClr>
              <a:buSzPts val="1700"/>
            </a:pPr>
            <a:r>
              <a:rPr lang="en-US" sz="1600" dirty="0">
                <a:latin typeface="Consolas" panose="020B0609020204030204" pitchFamily="49" charset="0"/>
                <a:cs typeface="Consolas" panose="020B0609020204030204" pitchFamily="49" charset="0"/>
              </a:rPr>
              <a:t>5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DX),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WB))</a:t>
            </a:r>
          </a:p>
          <a:p>
            <a:pPr>
              <a:buClr>
                <a:schemeClr val="lt2"/>
              </a:buClr>
              <a:buSzPts val="1700"/>
            </a:pPr>
            <a:r>
              <a:rPr lang="en-US" sz="1600" dirty="0">
                <a:latin typeface="Consolas" panose="020B0609020204030204" pitchFamily="49" charset="0"/>
                <a:cs typeface="Consolas" panose="020B0609020204030204" pitchFamily="49" charset="0"/>
              </a:rPr>
              <a:t>6 ....]</a:t>
            </a:r>
          </a:p>
          <a:p>
            <a:pPr>
              <a:buClr>
                <a:schemeClr val="lt2"/>
              </a:buClr>
              <a:buSzPts val="1700"/>
            </a:pPr>
            <a:r>
              <a:rPr lang="en-US" sz="1600" dirty="0">
                <a:latin typeface="Consolas" panose="020B0609020204030204" pitchFamily="49" charset="0"/>
                <a:cs typeface="Consolas" panose="020B0609020204030204" pitchFamily="49" charset="0"/>
              </a:rPr>
              <a:t>7 ...</a:t>
            </a:r>
          </a:p>
        </p:txBody>
      </p:sp>
      <p:sp>
        <p:nvSpPr>
          <p:cNvPr id="94" name="Rounded Rectangle 93">
            <a:extLst>
              <a:ext uri="{FF2B5EF4-FFF2-40B4-BE49-F238E27FC236}">
                <a16:creationId xmlns:a16="http://schemas.microsoft.com/office/drawing/2014/main" id="{079BDD26-0F64-A124-DDF6-70B56CFA71B8}"/>
              </a:ext>
            </a:extLst>
          </p:cNvPr>
          <p:cNvSpPr/>
          <p:nvPr/>
        </p:nvSpPr>
        <p:spPr>
          <a:xfrm>
            <a:off x="8527100" y="3335266"/>
            <a:ext cx="3027618" cy="1074323"/>
          </a:xfrm>
          <a:prstGeom prst="roundRect">
            <a:avLst/>
          </a:prstGeom>
          <a:noFill/>
          <a:ln>
            <a:noFill/>
          </a:ln>
        </p:spPr>
        <p:style>
          <a:lnRef idx="2">
            <a:schemeClr val="dk1"/>
          </a:lnRef>
          <a:fillRef idx="1">
            <a:schemeClr val="lt1"/>
          </a:fillRef>
          <a:effectRef idx="0">
            <a:schemeClr val="dk1"/>
          </a:effectRef>
          <a:fontRef idx="minor">
            <a:schemeClr val="dk1"/>
          </a:fontRef>
        </p:style>
        <p:txBody>
          <a:bodyPr bIns="0" rtlCol="0" anchor="b"/>
          <a:lstStyle/>
          <a:p>
            <a:pPr algn="ctr"/>
            <a:r>
              <a:rPr lang="el-GR" dirty="0">
                <a:latin typeface="Calibri" panose="020F0502020204030204" pitchFamily="34" charset="0"/>
                <a:cs typeface="Calibri" panose="020F0502020204030204" pitchFamily="34" charset="0"/>
              </a:rPr>
              <a:t>μ</a:t>
            </a:r>
            <a:r>
              <a:rPr lang="en-US" dirty="0" err="1">
                <a:latin typeface="Calibri" panose="020F0502020204030204" pitchFamily="34" charset="0"/>
                <a:cs typeface="Calibri" panose="020F0502020204030204" pitchFamily="34" charset="0"/>
              </a:rPr>
              <a:t>hb</a:t>
            </a:r>
            <a:r>
              <a:rPr lang="en-US" dirty="0">
                <a:latin typeface="Calibri" panose="020F0502020204030204" pitchFamily="34" charset="0"/>
                <a:cs typeface="Calibri" panose="020F0502020204030204" pitchFamily="34" charset="0"/>
              </a:rPr>
              <a:t> graph</a:t>
            </a:r>
            <a:endParaRPr lang="en-TW" dirty="0">
              <a:latin typeface="Calibri" panose="020F0502020204030204" pitchFamily="34" charset="0"/>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D149C8A9-6F18-6DCD-11F4-CC3FED9B2D8B}"/>
              </a:ext>
            </a:extLst>
          </p:cNvPr>
          <p:cNvCxnSpPr>
            <a:cxnSpLocks/>
          </p:cNvCxnSpPr>
          <p:nvPr/>
        </p:nvCxnSpPr>
        <p:spPr>
          <a:xfrm flipV="1">
            <a:off x="3037708" y="3249674"/>
            <a:ext cx="1187108" cy="63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74115205-4F8A-D672-6A55-B7CFD2488C67}"/>
              </a:ext>
            </a:extLst>
          </p:cNvPr>
          <p:cNvSpPr/>
          <p:nvPr/>
        </p:nvSpPr>
        <p:spPr>
          <a:xfrm>
            <a:off x="2328709" y="1926458"/>
            <a:ext cx="386108" cy="684586"/>
          </a:xfrm>
          <a:prstGeom prst="rect">
            <a:avLst/>
          </a:prstGeom>
          <a:noFill/>
          <a:ln w="3175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90" name="Rectangle 89">
            <a:extLst>
              <a:ext uri="{FF2B5EF4-FFF2-40B4-BE49-F238E27FC236}">
                <a16:creationId xmlns:a16="http://schemas.microsoft.com/office/drawing/2014/main" id="{A28F8BF9-5E52-D172-DA44-DACF04116A7E}"/>
              </a:ext>
            </a:extLst>
          </p:cNvPr>
          <p:cNvSpPr/>
          <p:nvPr/>
        </p:nvSpPr>
        <p:spPr>
          <a:xfrm>
            <a:off x="4749903" y="1926249"/>
            <a:ext cx="386108" cy="684586"/>
          </a:xfrm>
          <a:prstGeom prst="rect">
            <a:avLst/>
          </a:prstGeom>
          <a:noFill/>
          <a:ln w="3175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grpSp>
        <p:nvGrpSpPr>
          <p:cNvPr id="91" name="Group 90">
            <a:extLst>
              <a:ext uri="{FF2B5EF4-FFF2-40B4-BE49-F238E27FC236}">
                <a16:creationId xmlns:a16="http://schemas.microsoft.com/office/drawing/2014/main" id="{00091391-9727-2FC9-830F-F04CCBD7490B}"/>
              </a:ext>
            </a:extLst>
          </p:cNvPr>
          <p:cNvGrpSpPr/>
          <p:nvPr/>
        </p:nvGrpSpPr>
        <p:grpSpPr>
          <a:xfrm>
            <a:off x="4866963" y="1919187"/>
            <a:ext cx="2571381" cy="1330487"/>
            <a:chOff x="4866963" y="1919187"/>
            <a:chExt cx="2571381" cy="1330487"/>
          </a:xfrm>
        </p:grpSpPr>
        <p:cxnSp>
          <p:nvCxnSpPr>
            <p:cNvPr id="92" name="Elbow Connector 91">
              <a:extLst>
                <a:ext uri="{FF2B5EF4-FFF2-40B4-BE49-F238E27FC236}">
                  <a16:creationId xmlns:a16="http://schemas.microsoft.com/office/drawing/2014/main" id="{F7501248-3C13-6B54-ABC0-389DDA6A9514}"/>
                </a:ext>
              </a:extLst>
            </p:cNvPr>
            <p:cNvCxnSpPr>
              <a:cxnSpLocks/>
              <a:stCxn id="144" idx="0"/>
            </p:cNvCxnSpPr>
            <p:nvPr/>
          </p:nvCxnSpPr>
          <p:spPr>
            <a:xfrm rot="16200000" flipV="1">
              <a:off x="5411999" y="1915241"/>
              <a:ext cx="992595" cy="1000488"/>
            </a:xfrm>
            <a:prstGeom prst="bentConnector2">
              <a:avLst/>
            </a:prstGeom>
            <a:ln w="25400" cap="rnd">
              <a:solidFill>
                <a:schemeClr val="tx1"/>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FC5A727-FCF8-2820-DEEB-206FFBF49E0A}"/>
                </a:ext>
              </a:extLst>
            </p:cNvPr>
            <p:cNvCxnSpPr>
              <a:cxnSpLocks/>
            </p:cNvCxnSpPr>
            <p:nvPr/>
          </p:nvCxnSpPr>
          <p:spPr>
            <a:xfrm>
              <a:off x="4866963" y="3249674"/>
              <a:ext cx="122903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965FF5CF-7DAC-3A2B-B877-2326C57098F7}"/>
                </a:ext>
              </a:extLst>
            </p:cNvPr>
            <p:cNvCxnSpPr>
              <a:cxnSpLocks/>
            </p:cNvCxnSpPr>
            <p:nvPr/>
          </p:nvCxnSpPr>
          <p:spPr>
            <a:xfrm>
              <a:off x="6652732" y="3242982"/>
              <a:ext cx="785612" cy="669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E2E5C1F2-F2D4-2C8F-FED7-C2CF3596F5AB}"/>
              </a:ext>
            </a:extLst>
          </p:cNvPr>
          <p:cNvGrpSpPr/>
          <p:nvPr/>
        </p:nvGrpSpPr>
        <p:grpSpPr>
          <a:xfrm>
            <a:off x="5641738" y="2911782"/>
            <a:ext cx="1698748" cy="905453"/>
            <a:chOff x="5641738" y="2911782"/>
            <a:chExt cx="1698748" cy="905453"/>
          </a:xfrm>
        </p:grpSpPr>
        <p:sp>
          <p:nvSpPr>
            <p:cNvPr id="143" name="Rounded Rectangle 142">
              <a:extLst>
                <a:ext uri="{FF2B5EF4-FFF2-40B4-BE49-F238E27FC236}">
                  <a16:creationId xmlns:a16="http://schemas.microsoft.com/office/drawing/2014/main" id="{370A536B-EB22-6A42-0D86-85297CF78539}"/>
                </a:ext>
              </a:extLst>
            </p:cNvPr>
            <p:cNvSpPr/>
            <p:nvPr/>
          </p:nvSpPr>
          <p:spPr>
            <a:xfrm>
              <a:off x="5641738" y="3393711"/>
              <a:ext cx="1698748" cy="423524"/>
            </a:xfrm>
            <a:prstGeom prst="roundRect">
              <a:avLst/>
            </a:prstGeom>
            <a:noFill/>
            <a:ln w="2222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Check Tools</a:t>
              </a:r>
              <a:r>
                <a:rPr lang="en-US" sz="2200" baseline="30000" dirty="0"/>
                <a:t>1</a:t>
              </a:r>
              <a:r>
                <a:rPr lang="en-US" sz="2200" dirty="0"/>
                <a:t> </a:t>
              </a:r>
            </a:p>
          </p:txBody>
        </p:sp>
        <p:pic>
          <p:nvPicPr>
            <p:cNvPr id="144" name="Graphic 143" descr="Magnifying glass with solid fill">
              <a:extLst>
                <a:ext uri="{FF2B5EF4-FFF2-40B4-BE49-F238E27FC236}">
                  <a16:creationId xmlns:a16="http://schemas.microsoft.com/office/drawing/2014/main" id="{D6257059-FEA6-3391-6A0B-2885C2F887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4483" y="2911782"/>
              <a:ext cx="488113" cy="488113"/>
            </a:xfrm>
            <a:prstGeom prst="rect">
              <a:avLst/>
            </a:prstGeom>
          </p:spPr>
        </p:pic>
      </p:grpSp>
    </p:spTree>
    <p:extLst>
      <p:ext uri="{BB962C8B-B14F-4D97-AF65-F5344CB8AC3E}">
        <p14:creationId xmlns:p14="http://schemas.microsoft.com/office/powerpoint/2010/main" val="163281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87" grpId="0" animBg="1"/>
      <p:bldP spid="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1393152A-9941-1C0C-349E-B47E47FB9843}"/>
              </a:ext>
            </a:extLst>
          </p:cNvPr>
          <p:cNvCxnSpPr>
            <a:cxnSpLocks/>
          </p:cNvCxnSpPr>
          <p:nvPr/>
        </p:nvCxnSpPr>
        <p:spPr>
          <a:xfrm flipV="1">
            <a:off x="3037708" y="3249674"/>
            <a:ext cx="1187108" cy="63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98DE32BE-2661-55B3-3E5D-0F873C418320}"/>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Microarchitectural happens-before analysis</a:t>
            </a:r>
          </a:p>
        </p:txBody>
      </p:sp>
      <p:sp>
        <p:nvSpPr>
          <p:cNvPr id="40" name="TextBox 39">
            <a:extLst>
              <a:ext uri="{FF2B5EF4-FFF2-40B4-BE49-F238E27FC236}">
                <a16:creationId xmlns:a16="http://schemas.microsoft.com/office/drawing/2014/main" id="{3ED9B080-656E-BC8A-1F56-A9E8D941D097}"/>
              </a:ext>
            </a:extLst>
          </p:cNvPr>
          <p:cNvSpPr txBox="1"/>
          <p:nvPr/>
        </p:nvSpPr>
        <p:spPr>
          <a:xfrm>
            <a:off x="577511" y="6492875"/>
            <a:ext cx="9492764" cy="184666"/>
          </a:xfrm>
          <a:prstGeom prst="rect">
            <a:avLst/>
          </a:prstGeom>
          <a:solidFill>
            <a:schemeClr val="bg1"/>
          </a:solidFill>
        </p:spPr>
        <p:txBody>
          <a:bodyPr wrap="square" lIns="0" tIns="0" rIns="0" bIns="0" rtlCol="0">
            <a:spAutoFit/>
          </a:bodyPr>
          <a:lstStyle/>
          <a:p>
            <a:r>
              <a:rPr lang="en-US" sz="1200" baseline="30000">
                <a:latin typeface="Calibri" panose="020F0502020204030204" pitchFamily="34" charset="0"/>
                <a:cs typeface="Calibri" panose="020F0502020204030204" pitchFamily="34" charset="0"/>
              </a:rPr>
              <a:t>3</a:t>
            </a:r>
            <a:r>
              <a:rPr lang="en-US" sz="1200">
                <a:latin typeface="Calibri" panose="020F0502020204030204" pitchFamily="34" charset="0"/>
                <a:cs typeface="Calibri" panose="020F0502020204030204" pitchFamily="34" charset="0"/>
              </a:rPr>
              <a:t>Albert Magyar. 2016. A Verilog implementation of the RISC-V Z-scale microprocessor. https://</a:t>
            </a:r>
            <a:r>
              <a:rPr lang="en-US" sz="1200" err="1">
                <a:latin typeface="Calibri" panose="020F0502020204030204" pitchFamily="34" charset="0"/>
                <a:cs typeface="Calibri" panose="020F0502020204030204" pitchFamily="34" charset="0"/>
              </a:rPr>
              <a:t>github.com</a:t>
            </a:r>
            <a:r>
              <a:rPr lang="en-US" sz="1200">
                <a:latin typeface="Calibri" panose="020F0502020204030204" pitchFamily="34" charset="0"/>
                <a:cs typeface="Calibri" panose="020F0502020204030204" pitchFamily="34" charset="0"/>
              </a:rPr>
              <a:t>/</a:t>
            </a:r>
            <a:r>
              <a:rPr lang="en-US" sz="1200" err="1">
                <a:latin typeface="Calibri" panose="020F0502020204030204" pitchFamily="34" charset="0"/>
                <a:cs typeface="Calibri" panose="020F0502020204030204" pitchFamily="34" charset="0"/>
              </a:rPr>
              <a:t>ucb</a:t>
            </a:r>
            <a:r>
              <a:rPr lang="en-US" sz="1200">
                <a:latin typeface="Calibri" panose="020F0502020204030204" pitchFamily="34" charset="0"/>
                <a:cs typeface="Calibri" panose="020F0502020204030204" pitchFamily="34" charset="0"/>
              </a:rPr>
              <a:t>-bar/</a:t>
            </a:r>
            <a:r>
              <a:rPr lang="en-US" sz="1200" err="1">
                <a:latin typeface="Calibri" panose="020F0502020204030204" pitchFamily="34" charset="0"/>
                <a:cs typeface="Calibri" panose="020F0502020204030204" pitchFamily="34" charset="0"/>
              </a:rPr>
              <a:t>vscale</a:t>
            </a:r>
            <a:r>
              <a:rPr lang="en-US" sz="1200">
                <a:latin typeface="Calibri" panose="020F0502020204030204" pitchFamily="34" charset="0"/>
                <a:cs typeface="Calibri" panose="020F0502020204030204" pitchFamily="34" charset="0"/>
              </a:rPr>
              <a:t>. </a:t>
            </a:r>
          </a:p>
        </p:txBody>
      </p:sp>
      <p:sp>
        <p:nvSpPr>
          <p:cNvPr id="3" name="Rectangle 2">
            <a:extLst>
              <a:ext uri="{FF2B5EF4-FFF2-40B4-BE49-F238E27FC236}">
                <a16:creationId xmlns:a16="http://schemas.microsoft.com/office/drawing/2014/main" id="{F1DC3243-EF43-E851-5EEB-4F867B73DDCB}"/>
              </a:ext>
            </a:extLst>
          </p:cNvPr>
          <p:cNvSpPr/>
          <p:nvPr/>
        </p:nvSpPr>
        <p:spPr>
          <a:xfrm>
            <a:off x="773162" y="3034751"/>
            <a:ext cx="499322" cy="1097236"/>
          </a:xfrm>
          <a:prstGeom prst="rect">
            <a:avLst/>
          </a:prstGeom>
          <a:solidFill>
            <a:schemeClr val="bg1"/>
          </a:solidFill>
          <a:ln w="22225">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600" b="1">
              <a:solidFill>
                <a:srgbClr val="FF0000"/>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2CD26441-19A8-497E-79A8-3D7C9E14A7B3}"/>
              </a:ext>
            </a:extLst>
          </p:cNvPr>
          <p:cNvSpPr/>
          <p:nvPr/>
        </p:nvSpPr>
        <p:spPr>
          <a:xfrm>
            <a:off x="862185" y="3106235"/>
            <a:ext cx="328085" cy="274828"/>
          </a:xfrm>
          <a:prstGeom prst="rect">
            <a:avLst/>
          </a:prstGeom>
          <a:solidFill>
            <a:schemeClr val="bg1"/>
          </a:solidFill>
          <a:ln w="22225">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rgbClr val="FF0000"/>
                </a:solidFill>
                <a:latin typeface="Consolas" panose="020B0609020204030204" pitchFamily="49" charset="0"/>
                <a:cs typeface="Consolas" panose="020B0609020204030204" pitchFamily="49" charset="0"/>
              </a:rPr>
              <a:t>IF</a:t>
            </a:r>
          </a:p>
        </p:txBody>
      </p:sp>
      <p:sp>
        <p:nvSpPr>
          <p:cNvPr id="5" name="Rectangle 4">
            <a:extLst>
              <a:ext uri="{FF2B5EF4-FFF2-40B4-BE49-F238E27FC236}">
                <a16:creationId xmlns:a16="http://schemas.microsoft.com/office/drawing/2014/main" id="{8AE0B0EF-A77C-25EC-D901-4E429BDF54AC}"/>
              </a:ext>
            </a:extLst>
          </p:cNvPr>
          <p:cNvSpPr/>
          <p:nvPr/>
        </p:nvSpPr>
        <p:spPr>
          <a:xfrm>
            <a:off x="900247" y="4216648"/>
            <a:ext cx="1928179" cy="28004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arbiter</a:t>
            </a:r>
          </a:p>
        </p:txBody>
      </p:sp>
      <p:sp>
        <p:nvSpPr>
          <p:cNvPr id="88" name="Rounded Rectangle 87">
            <a:extLst>
              <a:ext uri="{FF2B5EF4-FFF2-40B4-BE49-F238E27FC236}">
                <a16:creationId xmlns:a16="http://schemas.microsoft.com/office/drawing/2014/main" id="{28C13905-3B8A-F67F-374B-1222BF2EE393}"/>
              </a:ext>
            </a:extLst>
          </p:cNvPr>
          <p:cNvSpPr/>
          <p:nvPr/>
        </p:nvSpPr>
        <p:spPr>
          <a:xfrm>
            <a:off x="1399963" y="4560449"/>
            <a:ext cx="928746" cy="280046"/>
          </a:xfrm>
          <a:prstGeom prst="roundRect">
            <a:avLst>
              <a:gd name="adj" fmla="val 0"/>
            </a:avLst>
          </a:prstGeom>
          <a:solidFill>
            <a:schemeClr val="bg1"/>
          </a:solidFill>
          <a:ln w="22225">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rgbClr val="FF0000"/>
                </a:solidFill>
                <a:latin typeface="Consolas" panose="020B0609020204030204" pitchFamily="49" charset="0"/>
                <a:cs typeface="Consolas" panose="020B0609020204030204" pitchFamily="49" charset="0"/>
              </a:rPr>
              <a:t>mem</a:t>
            </a:r>
          </a:p>
        </p:txBody>
      </p:sp>
      <p:cxnSp>
        <p:nvCxnSpPr>
          <p:cNvPr id="89" name="Straight Connector 88">
            <a:extLst>
              <a:ext uri="{FF2B5EF4-FFF2-40B4-BE49-F238E27FC236}">
                <a16:creationId xmlns:a16="http://schemas.microsoft.com/office/drawing/2014/main" id="{E15AEE0D-88C5-63FE-E5BB-FE8FDB41377D}"/>
              </a:ext>
            </a:extLst>
          </p:cNvPr>
          <p:cNvCxnSpPr>
            <a:cxnSpLocks/>
          </p:cNvCxnSpPr>
          <p:nvPr/>
        </p:nvCxnSpPr>
        <p:spPr>
          <a:xfrm>
            <a:off x="1586595" y="4131320"/>
            <a:ext cx="0" cy="85328"/>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9B9BA4C-1CAA-B5BA-10A9-8F27D45AD944}"/>
              </a:ext>
            </a:extLst>
          </p:cNvPr>
          <p:cNvCxnSpPr>
            <a:cxnSpLocks/>
          </p:cNvCxnSpPr>
          <p:nvPr/>
        </p:nvCxnSpPr>
        <p:spPr>
          <a:xfrm>
            <a:off x="1022823" y="4131987"/>
            <a:ext cx="0" cy="92282"/>
          </a:xfrm>
          <a:prstGeom prst="line">
            <a:avLst/>
          </a:prstGeom>
          <a:solidFill>
            <a:schemeClr val="bg1"/>
          </a:solidFill>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86DA035-4F5B-1116-F74E-321E3E5FDB99}"/>
              </a:ext>
            </a:extLst>
          </p:cNvPr>
          <p:cNvCxnSpPr>
            <a:cxnSpLocks/>
            <a:endCxn id="88" idx="0"/>
          </p:cNvCxnSpPr>
          <p:nvPr/>
        </p:nvCxnSpPr>
        <p:spPr>
          <a:xfrm flipH="1">
            <a:off x="1864336" y="4496694"/>
            <a:ext cx="1" cy="63755"/>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0CD098B7-B973-F35C-2CBB-5D26633B763D}"/>
              </a:ext>
            </a:extLst>
          </p:cNvPr>
          <p:cNvSpPr/>
          <p:nvPr/>
        </p:nvSpPr>
        <p:spPr>
          <a:xfrm>
            <a:off x="862185" y="3445956"/>
            <a:ext cx="328085" cy="274828"/>
          </a:xfrm>
          <a:prstGeom prst="rect">
            <a:avLst/>
          </a:prstGeom>
          <a:solidFill>
            <a:schemeClr val="bg1"/>
          </a:solidFill>
          <a:ln w="22225">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rgbClr val="FF0000"/>
                </a:solidFill>
                <a:latin typeface="Consolas" panose="020B0609020204030204" pitchFamily="49" charset="0"/>
                <a:cs typeface="Consolas" panose="020B0609020204030204" pitchFamily="49" charset="0"/>
              </a:rPr>
              <a:t>DX</a:t>
            </a:r>
          </a:p>
        </p:txBody>
      </p:sp>
      <p:cxnSp>
        <p:nvCxnSpPr>
          <p:cNvPr id="93" name="Straight Connector 92">
            <a:extLst>
              <a:ext uri="{FF2B5EF4-FFF2-40B4-BE49-F238E27FC236}">
                <a16:creationId xmlns:a16="http://schemas.microsoft.com/office/drawing/2014/main" id="{643C9E47-DA0A-8B46-F0A6-EB4DF2B7BD30}"/>
              </a:ext>
            </a:extLst>
          </p:cNvPr>
          <p:cNvCxnSpPr>
            <a:cxnSpLocks/>
          </p:cNvCxnSpPr>
          <p:nvPr/>
        </p:nvCxnSpPr>
        <p:spPr>
          <a:xfrm>
            <a:off x="1026228" y="3381063"/>
            <a:ext cx="0" cy="64893"/>
          </a:xfrm>
          <a:prstGeom prst="line">
            <a:avLst/>
          </a:prstGeom>
          <a:solidFill>
            <a:schemeClr val="bg1"/>
          </a:solidFill>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4992DB5A-55BC-48B1-FA57-B2BF311D33BA}"/>
              </a:ext>
            </a:extLst>
          </p:cNvPr>
          <p:cNvSpPr/>
          <p:nvPr/>
        </p:nvSpPr>
        <p:spPr>
          <a:xfrm>
            <a:off x="862185" y="3788194"/>
            <a:ext cx="328085" cy="274828"/>
          </a:xfrm>
          <a:prstGeom prst="rect">
            <a:avLst/>
          </a:prstGeom>
          <a:solidFill>
            <a:schemeClr val="bg1"/>
          </a:solidFill>
          <a:ln w="22225">
            <a:solidFill>
              <a:schemeClr val="tx1"/>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rgbClr val="FF0000"/>
                </a:solidFill>
                <a:latin typeface="Consolas" panose="020B0609020204030204" pitchFamily="49" charset="0"/>
                <a:cs typeface="Consolas" panose="020B0609020204030204" pitchFamily="49" charset="0"/>
              </a:rPr>
              <a:t>WB</a:t>
            </a:r>
          </a:p>
        </p:txBody>
      </p:sp>
      <p:cxnSp>
        <p:nvCxnSpPr>
          <p:cNvPr id="95" name="Straight Connector 94">
            <a:extLst>
              <a:ext uri="{FF2B5EF4-FFF2-40B4-BE49-F238E27FC236}">
                <a16:creationId xmlns:a16="http://schemas.microsoft.com/office/drawing/2014/main" id="{24F4E405-5A36-F97A-5F43-43A225753DBE}"/>
              </a:ext>
            </a:extLst>
          </p:cNvPr>
          <p:cNvCxnSpPr>
            <a:cxnSpLocks/>
          </p:cNvCxnSpPr>
          <p:nvPr/>
        </p:nvCxnSpPr>
        <p:spPr>
          <a:xfrm>
            <a:off x="1026228" y="3720783"/>
            <a:ext cx="0" cy="67410"/>
          </a:xfrm>
          <a:prstGeom prst="line">
            <a:avLst/>
          </a:prstGeom>
          <a:solidFill>
            <a:schemeClr val="bg1"/>
          </a:solidFill>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6AE1B5FF-2812-E4FF-8864-503C36AF717E}"/>
              </a:ext>
            </a:extLst>
          </p:cNvPr>
          <p:cNvSpPr/>
          <p:nvPr/>
        </p:nvSpPr>
        <p:spPr>
          <a:xfrm>
            <a:off x="1336934"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65000"/>
                </a:schemeClr>
              </a:solidFill>
              <a:latin typeface="Consolas" panose="020B0609020204030204" pitchFamily="49" charset="0"/>
              <a:cs typeface="Consolas" panose="020B0609020204030204" pitchFamily="49" charset="0"/>
            </a:endParaRPr>
          </a:p>
        </p:txBody>
      </p:sp>
      <p:sp>
        <p:nvSpPr>
          <p:cNvPr id="97" name="Rectangle 96">
            <a:extLst>
              <a:ext uri="{FF2B5EF4-FFF2-40B4-BE49-F238E27FC236}">
                <a16:creationId xmlns:a16="http://schemas.microsoft.com/office/drawing/2014/main" id="{5F1B92DD-3263-714B-C035-C801486887EF}"/>
              </a:ext>
            </a:extLst>
          </p:cNvPr>
          <p:cNvSpPr/>
          <p:nvPr/>
        </p:nvSpPr>
        <p:spPr>
          <a:xfrm>
            <a:off x="1425957"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IF</a:t>
            </a:r>
          </a:p>
        </p:txBody>
      </p:sp>
      <p:sp>
        <p:nvSpPr>
          <p:cNvPr id="98" name="Rectangle 97">
            <a:extLst>
              <a:ext uri="{FF2B5EF4-FFF2-40B4-BE49-F238E27FC236}">
                <a16:creationId xmlns:a16="http://schemas.microsoft.com/office/drawing/2014/main" id="{980F7674-F79C-35B1-01DE-198F1C1A94D6}"/>
              </a:ext>
            </a:extLst>
          </p:cNvPr>
          <p:cNvSpPr/>
          <p:nvPr/>
        </p:nvSpPr>
        <p:spPr>
          <a:xfrm>
            <a:off x="1425957"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DX</a:t>
            </a:r>
          </a:p>
        </p:txBody>
      </p:sp>
      <p:cxnSp>
        <p:nvCxnSpPr>
          <p:cNvPr id="99" name="Straight Connector 98">
            <a:extLst>
              <a:ext uri="{FF2B5EF4-FFF2-40B4-BE49-F238E27FC236}">
                <a16:creationId xmlns:a16="http://schemas.microsoft.com/office/drawing/2014/main" id="{175898E5-7299-C695-09F9-887A93C8EA53}"/>
              </a:ext>
            </a:extLst>
          </p:cNvPr>
          <p:cNvCxnSpPr>
            <a:cxnSpLocks/>
          </p:cNvCxnSpPr>
          <p:nvPr/>
        </p:nvCxnSpPr>
        <p:spPr>
          <a:xfrm>
            <a:off x="1590000"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75CF03A3-02B9-4EAD-727D-D3FC2AE09CCD}"/>
              </a:ext>
            </a:extLst>
          </p:cNvPr>
          <p:cNvSpPr/>
          <p:nvPr/>
        </p:nvSpPr>
        <p:spPr>
          <a:xfrm>
            <a:off x="1425957"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WB</a:t>
            </a:r>
          </a:p>
        </p:txBody>
      </p:sp>
      <p:cxnSp>
        <p:nvCxnSpPr>
          <p:cNvPr id="101" name="Straight Connector 100">
            <a:extLst>
              <a:ext uri="{FF2B5EF4-FFF2-40B4-BE49-F238E27FC236}">
                <a16:creationId xmlns:a16="http://schemas.microsoft.com/office/drawing/2014/main" id="{ECB506F6-6023-D004-CD56-288E3958C09D}"/>
              </a:ext>
            </a:extLst>
          </p:cNvPr>
          <p:cNvCxnSpPr>
            <a:cxnSpLocks/>
          </p:cNvCxnSpPr>
          <p:nvPr/>
        </p:nvCxnSpPr>
        <p:spPr>
          <a:xfrm>
            <a:off x="1590000"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0BB2C3A-B321-C7C3-AB7E-28A00B971F79}"/>
              </a:ext>
            </a:extLst>
          </p:cNvPr>
          <p:cNvCxnSpPr>
            <a:cxnSpLocks/>
          </p:cNvCxnSpPr>
          <p:nvPr/>
        </p:nvCxnSpPr>
        <p:spPr>
          <a:xfrm>
            <a:off x="2147686"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AC32D504-3E7F-44E8-D9A1-AB9A2DE01C5F}"/>
              </a:ext>
            </a:extLst>
          </p:cNvPr>
          <p:cNvSpPr/>
          <p:nvPr/>
        </p:nvSpPr>
        <p:spPr>
          <a:xfrm>
            <a:off x="189802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65000"/>
                </a:schemeClr>
              </a:solidFill>
              <a:latin typeface="Consolas" panose="020B0609020204030204" pitchFamily="49" charset="0"/>
              <a:cs typeface="Consolas" panose="020B0609020204030204" pitchFamily="49" charset="0"/>
            </a:endParaRPr>
          </a:p>
        </p:txBody>
      </p:sp>
      <p:sp>
        <p:nvSpPr>
          <p:cNvPr id="104" name="Rectangle 103">
            <a:extLst>
              <a:ext uri="{FF2B5EF4-FFF2-40B4-BE49-F238E27FC236}">
                <a16:creationId xmlns:a16="http://schemas.microsoft.com/office/drawing/2014/main" id="{EB79C7A2-1D7F-8D66-4CB9-65F1DD775AE7}"/>
              </a:ext>
            </a:extLst>
          </p:cNvPr>
          <p:cNvSpPr/>
          <p:nvPr/>
        </p:nvSpPr>
        <p:spPr>
          <a:xfrm>
            <a:off x="1987048"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IF</a:t>
            </a:r>
          </a:p>
        </p:txBody>
      </p:sp>
      <p:sp>
        <p:nvSpPr>
          <p:cNvPr id="105" name="Rectangle 104">
            <a:extLst>
              <a:ext uri="{FF2B5EF4-FFF2-40B4-BE49-F238E27FC236}">
                <a16:creationId xmlns:a16="http://schemas.microsoft.com/office/drawing/2014/main" id="{646C2144-D332-62CC-7429-45A163B5BD90}"/>
              </a:ext>
            </a:extLst>
          </p:cNvPr>
          <p:cNvSpPr/>
          <p:nvPr/>
        </p:nvSpPr>
        <p:spPr>
          <a:xfrm>
            <a:off x="1987048"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DX</a:t>
            </a:r>
          </a:p>
        </p:txBody>
      </p:sp>
      <p:cxnSp>
        <p:nvCxnSpPr>
          <p:cNvPr id="106" name="Straight Connector 105">
            <a:extLst>
              <a:ext uri="{FF2B5EF4-FFF2-40B4-BE49-F238E27FC236}">
                <a16:creationId xmlns:a16="http://schemas.microsoft.com/office/drawing/2014/main" id="{A8995BBF-1C42-EF7A-0826-364B30B04FEC}"/>
              </a:ext>
            </a:extLst>
          </p:cNvPr>
          <p:cNvCxnSpPr>
            <a:cxnSpLocks/>
          </p:cNvCxnSpPr>
          <p:nvPr/>
        </p:nvCxnSpPr>
        <p:spPr>
          <a:xfrm>
            <a:off x="2151091"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21B5B5EF-4C96-0ED1-0328-49080F2124CF}"/>
              </a:ext>
            </a:extLst>
          </p:cNvPr>
          <p:cNvSpPr/>
          <p:nvPr/>
        </p:nvSpPr>
        <p:spPr>
          <a:xfrm>
            <a:off x="1987048"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WB</a:t>
            </a:r>
          </a:p>
        </p:txBody>
      </p:sp>
      <p:cxnSp>
        <p:nvCxnSpPr>
          <p:cNvPr id="108" name="Straight Connector 107">
            <a:extLst>
              <a:ext uri="{FF2B5EF4-FFF2-40B4-BE49-F238E27FC236}">
                <a16:creationId xmlns:a16="http://schemas.microsoft.com/office/drawing/2014/main" id="{526C20D8-CB2F-B7AC-9D62-4B1AA5DA6F06}"/>
              </a:ext>
            </a:extLst>
          </p:cNvPr>
          <p:cNvCxnSpPr>
            <a:cxnSpLocks/>
          </p:cNvCxnSpPr>
          <p:nvPr/>
        </p:nvCxnSpPr>
        <p:spPr>
          <a:xfrm>
            <a:off x="2151091"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255D275-AB2A-35F4-D567-5C2DB1D3E707}"/>
              </a:ext>
            </a:extLst>
          </p:cNvPr>
          <p:cNvCxnSpPr>
            <a:cxnSpLocks/>
          </p:cNvCxnSpPr>
          <p:nvPr/>
        </p:nvCxnSpPr>
        <p:spPr>
          <a:xfrm>
            <a:off x="2714817"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323443D7-DFE1-C0B8-827D-4CC80745CB76}"/>
              </a:ext>
            </a:extLst>
          </p:cNvPr>
          <p:cNvSpPr/>
          <p:nvPr/>
        </p:nvSpPr>
        <p:spPr>
          <a:xfrm>
            <a:off x="246515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65000"/>
                </a:schemeClr>
              </a:solidFill>
              <a:latin typeface="Consolas" panose="020B0609020204030204" pitchFamily="49" charset="0"/>
              <a:cs typeface="Consolas" panose="020B0609020204030204" pitchFamily="49" charset="0"/>
            </a:endParaRPr>
          </a:p>
        </p:txBody>
      </p:sp>
      <p:sp>
        <p:nvSpPr>
          <p:cNvPr id="111" name="Rectangle 110">
            <a:extLst>
              <a:ext uri="{FF2B5EF4-FFF2-40B4-BE49-F238E27FC236}">
                <a16:creationId xmlns:a16="http://schemas.microsoft.com/office/drawing/2014/main" id="{8652F454-304D-324C-CB17-86F6C61F7654}"/>
              </a:ext>
            </a:extLst>
          </p:cNvPr>
          <p:cNvSpPr/>
          <p:nvPr/>
        </p:nvSpPr>
        <p:spPr>
          <a:xfrm>
            <a:off x="2554179"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IF</a:t>
            </a:r>
          </a:p>
        </p:txBody>
      </p:sp>
      <p:sp>
        <p:nvSpPr>
          <p:cNvPr id="112" name="Rectangle 111">
            <a:extLst>
              <a:ext uri="{FF2B5EF4-FFF2-40B4-BE49-F238E27FC236}">
                <a16:creationId xmlns:a16="http://schemas.microsoft.com/office/drawing/2014/main" id="{F71E87D6-D2C9-02AA-5DC6-76546C375F4C}"/>
              </a:ext>
            </a:extLst>
          </p:cNvPr>
          <p:cNvSpPr/>
          <p:nvPr/>
        </p:nvSpPr>
        <p:spPr>
          <a:xfrm>
            <a:off x="2554179"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DX</a:t>
            </a:r>
          </a:p>
        </p:txBody>
      </p:sp>
      <p:cxnSp>
        <p:nvCxnSpPr>
          <p:cNvPr id="113" name="Straight Connector 112">
            <a:extLst>
              <a:ext uri="{FF2B5EF4-FFF2-40B4-BE49-F238E27FC236}">
                <a16:creationId xmlns:a16="http://schemas.microsoft.com/office/drawing/2014/main" id="{7402FFCD-A4D3-836A-2D96-6283A6FB1380}"/>
              </a:ext>
            </a:extLst>
          </p:cNvPr>
          <p:cNvCxnSpPr>
            <a:cxnSpLocks/>
          </p:cNvCxnSpPr>
          <p:nvPr/>
        </p:nvCxnSpPr>
        <p:spPr>
          <a:xfrm>
            <a:off x="2718222"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56C89AC3-20FA-7EFA-5740-71D32804F6ED}"/>
              </a:ext>
            </a:extLst>
          </p:cNvPr>
          <p:cNvSpPr/>
          <p:nvPr/>
        </p:nvSpPr>
        <p:spPr>
          <a:xfrm>
            <a:off x="2554179"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WB</a:t>
            </a:r>
          </a:p>
        </p:txBody>
      </p:sp>
      <p:cxnSp>
        <p:nvCxnSpPr>
          <p:cNvPr id="115" name="Straight Connector 114">
            <a:extLst>
              <a:ext uri="{FF2B5EF4-FFF2-40B4-BE49-F238E27FC236}">
                <a16:creationId xmlns:a16="http://schemas.microsoft.com/office/drawing/2014/main" id="{27AC67DA-E1FD-B56C-D17A-3739DC27DBAF}"/>
              </a:ext>
            </a:extLst>
          </p:cNvPr>
          <p:cNvCxnSpPr>
            <a:cxnSpLocks/>
          </p:cNvCxnSpPr>
          <p:nvPr/>
        </p:nvCxnSpPr>
        <p:spPr>
          <a:xfrm>
            <a:off x="2718222"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391859E9-174D-46CA-F1D7-39A6389A4BC6}"/>
              </a:ext>
            </a:extLst>
          </p:cNvPr>
          <p:cNvSpPr txBox="1"/>
          <p:nvPr/>
        </p:nvSpPr>
        <p:spPr>
          <a:xfrm>
            <a:off x="738514" y="4875826"/>
            <a:ext cx="2195483" cy="307777"/>
          </a:xfrm>
          <a:prstGeom prst="rect">
            <a:avLst/>
          </a:prstGeom>
          <a:noFill/>
        </p:spPr>
        <p:txBody>
          <a:bodyPr wrap="square" rtlCol="0">
            <a:spAutoFit/>
          </a:bodyPr>
          <a:lstStyle/>
          <a:p>
            <a:pPr algn="ctr"/>
            <a:r>
              <a:rPr lang="en-TW">
                <a:solidFill>
                  <a:schemeClr val="tx1"/>
                </a:solidFill>
                <a:latin typeface="Calibri" panose="020F0502020204030204" pitchFamily="34" charset="0"/>
                <a:cs typeface="Calibri" panose="020F0502020204030204" pitchFamily="34" charset="0"/>
              </a:rPr>
              <a:t>RISC-V </a:t>
            </a:r>
            <a:r>
              <a:rPr lang="en-US">
                <a:solidFill>
                  <a:schemeClr val="tx1"/>
                </a:solidFill>
                <a:latin typeface="Calibri" panose="020F0502020204030204" pitchFamily="34" charset="0"/>
                <a:cs typeface="Calibri" panose="020F0502020204030204" pitchFamily="34" charset="0"/>
              </a:rPr>
              <a:t>multi-V-scale</a:t>
            </a:r>
            <a:r>
              <a:rPr lang="en-TW" baseline="30000">
                <a:solidFill>
                  <a:schemeClr val="tx1"/>
                </a:solidFill>
                <a:latin typeface="Calibri" panose="020F0502020204030204" pitchFamily="34" charset="0"/>
                <a:cs typeface="Calibri" panose="020F0502020204030204" pitchFamily="34" charset="0"/>
              </a:rPr>
              <a:t>3</a:t>
            </a:r>
            <a:r>
              <a:rPr lang="en-TW">
                <a:solidFill>
                  <a:schemeClr val="tx1"/>
                </a:solidFill>
                <a:latin typeface="Calibri" panose="020F0502020204030204" pitchFamily="34" charset="0"/>
                <a:cs typeface="Calibri" panose="020F0502020204030204" pitchFamily="34" charset="0"/>
              </a:rPr>
              <a:t> </a:t>
            </a:r>
          </a:p>
        </p:txBody>
      </p:sp>
      <p:sp>
        <p:nvSpPr>
          <p:cNvPr id="120" name="TextBox 119">
            <a:extLst>
              <a:ext uri="{FF2B5EF4-FFF2-40B4-BE49-F238E27FC236}">
                <a16:creationId xmlns:a16="http://schemas.microsoft.com/office/drawing/2014/main" id="{02BC3CBB-7FA0-39F9-A09C-E4005D4658A0}"/>
              </a:ext>
            </a:extLst>
          </p:cNvPr>
          <p:cNvSpPr txBox="1">
            <a:spLocks noChangeAspect="1"/>
          </p:cNvSpPr>
          <p:nvPr/>
        </p:nvSpPr>
        <p:spPr>
          <a:xfrm>
            <a:off x="7380973" y="172046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IF</a:t>
            </a:r>
            <a:endParaRPr lang="en-TW">
              <a:solidFill>
                <a:schemeClr val="tx1"/>
              </a:solidFill>
              <a:latin typeface="Consolas" panose="020B0609020204030204" pitchFamily="49" charset="0"/>
              <a:cs typeface="Consolas" panose="020B0609020204030204" pitchFamily="49" charset="0"/>
            </a:endParaRPr>
          </a:p>
        </p:txBody>
      </p:sp>
      <p:sp>
        <p:nvSpPr>
          <p:cNvPr id="121" name="TextBox 120">
            <a:extLst>
              <a:ext uri="{FF2B5EF4-FFF2-40B4-BE49-F238E27FC236}">
                <a16:creationId xmlns:a16="http://schemas.microsoft.com/office/drawing/2014/main" id="{63BD32EE-5FCB-06F4-5529-16346B42F701}"/>
              </a:ext>
            </a:extLst>
          </p:cNvPr>
          <p:cNvSpPr txBox="1">
            <a:spLocks noChangeAspect="1"/>
          </p:cNvSpPr>
          <p:nvPr/>
        </p:nvSpPr>
        <p:spPr>
          <a:xfrm>
            <a:off x="7968515" y="2384819"/>
            <a:ext cx="555784"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DX</a:t>
            </a:r>
            <a:endParaRPr lang="en-TW">
              <a:solidFill>
                <a:schemeClr val="tx1"/>
              </a:solidFill>
              <a:latin typeface="Consolas" panose="020B0609020204030204" pitchFamily="49" charset="0"/>
              <a:cs typeface="Consolas" panose="020B0609020204030204" pitchFamily="49" charset="0"/>
            </a:endParaRPr>
          </a:p>
        </p:txBody>
      </p:sp>
      <p:sp>
        <p:nvSpPr>
          <p:cNvPr id="122" name="TextBox 6">
            <a:extLst>
              <a:ext uri="{FF2B5EF4-FFF2-40B4-BE49-F238E27FC236}">
                <a16:creationId xmlns:a16="http://schemas.microsoft.com/office/drawing/2014/main" id="{779B3BE4-6DE9-04CC-F05D-0FD027A828FA}"/>
              </a:ext>
            </a:extLst>
          </p:cNvPr>
          <p:cNvSpPr txBox="1">
            <a:spLocks noChangeAspect="1"/>
          </p:cNvSpPr>
          <p:nvPr/>
        </p:nvSpPr>
        <p:spPr>
          <a:xfrm>
            <a:off x="7077702" y="3049173"/>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mem_WB</a:t>
            </a:r>
            <a:endParaRPr lang="en-TW">
              <a:solidFill>
                <a:schemeClr val="tx1"/>
              </a:solidFill>
              <a:latin typeface="Consolas" panose="020B0609020204030204" pitchFamily="49" charset="0"/>
              <a:cs typeface="Consolas" panose="020B0609020204030204" pitchFamily="49" charset="0"/>
            </a:endParaRPr>
          </a:p>
        </p:txBody>
      </p:sp>
      <p:sp>
        <p:nvSpPr>
          <p:cNvPr id="123" name="Oval 122">
            <a:extLst>
              <a:ext uri="{FF2B5EF4-FFF2-40B4-BE49-F238E27FC236}">
                <a16:creationId xmlns:a16="http://schemas.microsoft.com/office/drawing/2014/main" id="{E5359B94-61A6-C43E-073F-3E6701ACCC1B}"/>
              </a:ext>
            </a:extLst>
          </p:cNvPr>
          <p:cNvSpPr>
            <a:spLocks noChangeAspect="1"/>
          </p:cNvSpPr>
          <p:nvPr/>
        </p:nvSpPr>
        <p:spPr>
          <a:xfrm>
            <a:off x="8637597" y="1688301"/>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24" name="Straight Arrow Connector 123">
            <a:extLst>
              <a:ext uri="{FF2B5EF4-FFF2-40B4-BE49-F238E27FC236}">
                <a16:creationId xmlns:a16="http://schemas.microsoft.com/office/drawing/2014/main" id="{D702E112-353F-8217-A508-65B92A12B8A2}"/>
              </a:ext>
            </a:extLst>
          </p:cNvPr>
          <p:cNvCxnSpPr>
            <a:cxnSpLocks noChangeAspect="1"/>
            <a:endCxn id="125" idx="0"/>
          </p:cNvCxnSpPr>
          <p:nvPr/>
        </p:nvCxnSpPr>
        <p:spPr>
          <a:xfrm flipH="1">
            <a:off x="8838134" y="2086785"/>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4AFEC45A-B532-2AEC-02DC-ED2F2A5F6BE5}"/>
              </a:ext>
            </a:extLst>
          </p:cNvPr>
          <p:cNvSpPr>
            <a:spLocks noChangeAspect="1"/>
          </p:cNvSpPr>
          <p:nvPr/>
        </p:nvSpPr>
        <p:spPr>
          <a:xfrm>
            <a:off x="8637596" y="2372371"/>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26" name="Oval 125">
            <a:extLst>
              <a:ext uri="{FF2B5EF4-FFF2-40B4-BE49-F238E27FC236}">
                <a16:creationId xmlns:a16="http://schemas.microsoft.com/office/drawing/2014/main" id="{9EECE316-1888-F80C-0113-9B4F126B0D57}"/>
              </a:ext>
            </a:extLst>
          </p:cNvPr>
          <p:cNvSpPr>
            <a:spLocks noChangeAspect="1"/>
          </p:cNvSpPr>
          <p:nvPr/>
        </p:nvSpPr>
        <p:spPr>
          <a:xfrm>
            <a:off x="8637595" y="3036721"/>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27" name="Oval 126">
            <a:extLst>
              <a:ext uri="{FF2B5EF4-FFF2-40B4-BE49-F238E27FC236}">
                <a16:creationId xmlns:a16="http://schemas.microsoft.com/office/drawing/2014/main" id="{F1A4C12C-3B25-0FB9-81C7-84DB4781E040}"/>
              </a:ext>
            </a:extLst>
          </p:cNvPr>
          <p:cNvSpPr>
            <a:spLocks noChangeAspect="1"/>
          </p:cNvSpPr>
          <p:nvPr/>
        </p:nvSpPr>
        <p:spPr>
          <a:xfrm>
            <a:off x="9567789" y="169776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28" name="Straight Arrow Connector 127">
            <a:extLst>
              <a:ext uri="{FF2B5EF4-FFF2-40B4-BE49-F238E27FC236}">
                <a16:creationId xmlns:a16="http://schemas.microsoft.com/office/drawing/2014/main" id="{5A025C25-C27E-F554-A5A6-78D7D59BA094}"/>
              </a:ext>
            </a:extLst>
          </p:cNvPr>
          <p:cNvCxnSpPr>
            <a:cxnSpLocks noChangeAspect="1"/>
            <a:endCxn id="129" idx="0"/>
          </p:cNvCxnSpPr>
          <p:nvPr/>
        </p:nvCxnSpPr>
        <p:spPr>
          <a:xfrm flipH="1">
            <a:off x="9768326" y="2096248"/>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8BD6BB4E-012E-5FDD-8442-9501F2309732}"/>
              </a:ext>
            </a:extLst>
          </p:cNvPr>
          <p:cNvSpPr>
            <a:spLocks noChangeAspect="1"/>
          </p:cNvSpPr>
          <p:nvPr/>
        </p:nvSpPr>
        <p:spPr>
          <a:xfrm>
            <a:off x="9567789" y="238183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0" name="Oval 129">
            <a:extLst>
              <a:ext uri="{FF2B5EF4-FFF2-40B4-BE49-F238E27FC236}">
                <a16:creationId xmlns:a16="http://schemas.microsoft.com/office/drawing/2014/main" id="{475BCE4B-9239-DE63-CC22-674EFC231CBA}"/>
              </a:ext>
            </a:extLst>
          </p:cNvPr>
          <p:cNvSpPr>
            <a:spLocks noChangeAspect="1"/>
          </p:cNvSpPr>
          <p:nvPr/>
        </p:nvSpPr>
        <p:spPr>
          <a:xfrm>
            <a:off x="9567788" y="3046185"/>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1" name="TextBox 130">
            <a:extLst>
              <a:ext uri="{FF2B5EF4-FFF2-40B4-BE49-F238E27FC236}">
                <a16:creationId xmlns:a16="http://schemas.microsoft.com/office/drawing/2014/main" id="{B6F33DA5-8B79-CB5E-740F-B67AA8A21CC6}"/>
              </a:ext>
            </a:extLst>
          </p:cNvPr>
          <p:cNvSpPr txBox="1">
            <a:spLocks noChangeAspect="1"/>
          </p:cNvSpPr>
          <p:nvPr/>
        </p:nvSpPr>
        <p:spPr>
          <a:xfrm>
            <a:off x="9488247" y="1234021"/>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i1</a:t>
            </a:r>
          </a:p>
        </p:txBody>
      </p:sp>
      <p:cxnSp>
        <p:nvCxnSpPr>
          <p:cNvPr id="132" name="Straight Arrow Connector 131">
            <a:extLst>
              <a:ext uri="{FF2B5EF4-FFF2-40B4-BE49-F238E27FC236}">
                <a16:creationId xmlns:a16="http://schemas.microsoft.com/office/drawing/2014/main" id="{B04FE6A8-EC39-E588-1154-8556D8888734}"/>
              </a:ext>
            </a:extLst>
          </p:cNvPr>
          <p:cNvCxnSpPr>
            <a:cxnSpLocks noChangeAspect="1"/>
            <a:stCxn id="123" idx="6"/>
            <a:endCxn id="127" idx="2"/>
          </p:cNvCxnSpPr>
          <p:nvPr/>
        </p:nvCxnSpPr>
        <p:spPr>
          <a:xfrm>
            <a:off x="9038667" y="1887966"/>
            <a:ext cx="529122"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11D4C766-330E-76FE-C9F1-2944434BFA01}"/>
              </a:ext>
            </a:extLst>
          </p:cNvPr>
          <p:cNvSpPr txBox="1"/>
          <p:nvPr/>
        </p:nvSpPr>
        <p:spPr>
          <a:xfrm>
            <a:off x="9085378" y="1516357"/>
            <a:ext cx="437940" cy="369332"/>
          </a:xfrm>
          <a:prstGeom prst="rect">
            <a:avLst/>
          </a:prstGeom>
          <a:noFill/>
        </p:spPr>
        <p:txBody>
          <a:bodyPr wrap="none" rtlCol="0">
            <a:spAutoFit/>
          </a:bodyPr>
          <a:lstStyle/>
          <a:p>
            <a:r>
              <a:rPr lang="en-TW">
                <a:solidFill>
                  <a:schemeClr val="bg1">
                    <a:lumMod val="85000"/>
                  </a:schemeClr>
                </a:solidFill>
                <a:latin typeface="Consolas" panose="020B0609020204030204" pitchFamily="49" charset="0"/>
                <a:cs typeface="Consolas" panose="020B0609020204030204" pitchFamily="49" charset="0"/>
              </a:rPr>
              <a:t>PO</a:t>
            </a:r>
          </a:p>
        </p:txBody>
      </p:sp>
      <p:sp>
        <p:nvSpPr>
          <p:cNvPr id="134" name="TextBox 133">
            <a:extLst>
              <a:ext uri="{FF2B5EF4-FFF2-40B4-BE49-F238E27FC236}">
                <a16:creationId xmlns:a16="http://schemas.microsoft.com/office/drawing/2014/main" id="{C928E016-1D00-7169-40A7-2FF97F2D8E9B}"/>
              </a:ext>
            </a:extLst>
          </p:cNvPr>
          <p:cNvSpPr txBox="1">
            <a:spLocks noChangeAspect="1"/>
          </p:cNvSpPr>
          <p:nvPr/>
        </p:nvSpPr>
        <p:spPr>
          <a:xfrm>
            <a:off x="8684415"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C0</a:t>
            </a:r>
          </a:p>
        </p:txBody>
      </p:sp>
      <p:cxnSp>
        <p:nvCxnSpPr>
          <p:cNvPr id="135" name="Straight Arrow Connector 134">
            <a:extLst>
              <a:ext uri="{FF2B5EF4-FFF2-40B4-BE49-F238E27FC236}">
                <a16:creationId xmlns:a16="http://schemas.microsoft.com/office/drawing/2014/main" id="{AA6886F9-5A8C-B0A7-ED44-FAF2FFF58E6B}"/>
              </a:ext>
            </a:extLst>
          </p:cNvPr>
          <p:cNvCxnSpPr>
            <a:cxnSpLocks noChangeAspect="1"/>
            <a:stCxn id="125" idx="4"/>
          </p:cNvCxnSpPr>
          <p:nvPr/>
        </p:nvCxnSpPr>
        <p:spPr>
          <a:xfrm>
            <a:off x="8838132" y="2771702"/>
            <a:ext cx="0" cy="26417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7432499-3496-EAD8-5BD8-7574C7737ACC}"/>
              </a:ext>
            </a:extLst>
          </p:cNvPr>
          <p:cNvCxnSpPr>
            <a:cxnSpLocks noChangeAspect="1"/>
            <a:stCxn id="129" idx="4"/>
          </p:cNvCxnSpPr>
          <p:nvPr/>
        </p:nvCxnSpPr>
        <p:spPr>
          <a:xfrm>
            <a:off x="9768325" y="2781164"/>
            <a:ext cx="0" cy="264175"/>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EB7E2F9-F291-2378-F6BD-B375E9DBEA2C}"/>
              </a:ext>
            </a:extLst>
          </p:cNvPr>
          <p:cNvCxnSpPr>
            <a:cxnSpLocks noChangeAspect="1"/>
            <a:stCxn id="125" idx="6"/>
            <a:endCxn id="129" idx="2"/>
          </p:cNvCxnSpPr>
          <p:nvPr/>
        </p:nvCxnSpPr>
        <p:spPr>
          <a:xfrm>
            <a:off x="9038666" y="2572037"/>
            <a:ext cx="529123" cy="9462"/>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7693763-3464-47AA-28EA-DB7025087579}"/>
              </a:ext>
            </a:extLst>
          </p:cNvPr>
          <p:cNvCxnSpPr>
            <a:cxnSpLocks noChangeAspect="1"/>
            <a:stCxn id="126" idx="6"/>
            <a:endCxn id="130" idx="2"/>
          </p:cNvCxnSpPr>
          <p:nvPr/>
        </p:nvCxnSpPr>
        <p:spPr>
          <a:xfrm>
            <a:off x="9038665" y="3236387"/>
            <a:ext cx="529123"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CEEE4CCB-E794-3104-2973-C1FD7392065E}"/>
              </a:ext>
            </a:extLst>
          </p:cNvPr>
          <p:cNvSpPr>
            <a:spLocks noChangeAspect="1"/>
          </p:cNvSpPr>
          <p:nvPr/>
        </p:nvSpPr>
        <p:spPr>
          <a:xfrm>
            <a:off x="10255024" y="1717846"/>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40" name="Straight Arrow Connector 139">
            <a:extLst>
              <a:ext uri="{FF2B5EF4-FFF2-40B4-BE49-F238E27FC236}">
                <a16:creationId xmlns:a16="http://schemas.microsoft.com/office/drawing/2014/main" id="{969FC546-CED1-9842-92A5-2A6B88A58209}"/>
              </a:ext>
            </a:extLst>
          </p:cNvPr>
          <p:cNvCxnSpPr>
            <a:cxnSpLocks noChangeAspect="1"/>
            <a:endCxn id="141" idx="0"/>
          </p:cNvCxnSpPr>
          <p:nvPr/>
        </p:nvCxnSpPr>
        <p:spPr>
          <a:xfrm flipH="1">
            <a:off x="10455560" y="2116330"/>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4E3DB663-4D92-64D9-C5AC-0630AD03790A}"/>
              </a:ext>
            </a:extLst>
          </p:cNvPr>
          <p:cNvSpPr>
            <a:spLocks noChangeAspect="1"/>
          </p:cNvSpPr>
          <p:nvPr/>
        </p:nvSpPr>
        <p:spPr>
          <a:xfrm>
            <a:off x="10255023" y="2401916"/>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42" name="Oval 141">
            <a:extLst>
              <a:ext uri="{FF2B5EF4-FFF2-40B4-BE49-F238E27FC236}">
                <a16:creationId xmlns:a16="http://schemas.microsoft.com/office/drawing/2014/main" id="{11080725-39E3-94AB-9A1B-419FC767FD1E}"/>
              </a:ext>
            </a:extLst>
          </p:cNvPr>
          <p:cNvSpPr>
            <a:spLocks noChangeAspect="1"/>
          </p:cNvSpPr>
          <p:nvPr/>
        </p:nvSpPr>
        <p:spPr>
          <a:xfrm>
            <a:off x="10255023" y="3581491"/>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43" name="Oval 142">
            <a:extLst>
              <a:ext uri="{FF2B5EF4-FFF2-40B4-BE49-F238E27FC236}">
                <a16:creationId xmlns:a16="http://schemas.microsoft.com/office/drawing/2014/main" id="{DFD60BAC-F687-5402-AEDF-662FB5581BB4}"/>
              </a:ext>
            </a:extLst>
          </p:cNvPr>
          <p:cNvSpPr>
            <a:spLocks noChangeAspect="1"/>
          </p:cNvSpPr>
          <p:nvPr/>
        </p:nvSpPr>
        <p:spPr>
          <a:xfrm>
            <a:off x="11198587" y="1727309"/>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44" name="Straight Arrow Connector 143">
            <a:extLst>
              <a:ext uri="{FF2B5EF4-FFF2-40B4-BE49-F238E27FC236}">
                <a16:creationId xmlns:a16="http://schemas.microsoft.com/office/drawing/2014/main" id="{481A5E2B-F3E4-995C-67C9-459DFD3E8491}"/>
              </a:ext>
            </a:extLst>
          </p:cNvPr>
          <p:cNvCxnSpPr>
            <a:cxnSpLocks noChangeAspect="1"/>
            <a:endCxn id="145" idx="0"/>
          </p:cNvCxnSpPr>
          <p:nvPr/>
        </p:nvCxnSpPr>
        <p:spPr>
          <a:xfrm flipH="1">
            <a:off x="11399124" y="2125793"/>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795323DC-E390-6AFF-372A-CE611DB42AC6}"/>
              </a:ext>
            </a:extLst>
          </p:cNvPr>
          <p:cNvSpPr>
            <a:spLocks noChangeAspect="1"/>
          </p:cNvSpPr>
          <p:nvPr/>
        </p:nvSpPr>
        <p:spPr>
          <a:xfrm>
            <a:off x="11198587" y="2411379"/>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46" name="Oval 145">
            <a:extLst>
              <a:ext uri="{FF2B5EF4-FFF2-40B4-BE49-F238E27FC236}">
                <a16:creationId xmlns:a16="http://schemas.microsoft.com/office/drawing/2014/main" id="{3ED622BE-6F83-C34A-B640-143D7354A96C}"/>
              </a:ext>
            </a:extLst>
          </p:cNvPr>
          <p:cNvSpPr>
            <a:spLocks noChangeAspect="1"/>
          </p:cNvSpPr>
          <p:nvPr/>
        </p:nvSpPr>
        <p:spPr>
          <a:xfrm>
            <a:off x="11198587" y="359095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47" name="TextBox 146">
            <a:extLst>
              <a:ext uri="{FF2B5EF4-FFF2-40B4-BE49-F238E27FC236}">
                <a16:creationId xmlns:a16="http://schemas.microsoft.com/office/drawing/2014/main" id="{BE516172-E0CF-7A58-C7E1-C22685445B8F}"/>
              </a:ext>
            </a:extLst>
          </p:cNvPr>
          <p:cNvSpPr txBox="1">
            <a:spLocks noChangeAspect="1"/>
          </p:cNvSpPr>
          <p:nvPr/>
        </p:nvSpPr>
        <p:spPr>
          <a:xfrm>
            <a:off x="10152856" y="1237886"/>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solidFill>
                  <a:schemeClr val="bg1">
                    <a:lumMod val="85000"/>
                  </a:schemeClr>
                </a:solidFill>
                <a:latin typeface="Consolas" panose="020B0609020204030204" pitchFamily="49" charset="0"/>
                <a:cs typeface="Consolas" panose="020B0609020204030204" pitchFamily="49" charset="0"/>
              </a:rPr>
              <a:t>i2</a:t>
            </a:r>
            <a:endParaRPr lang="en-TW">
              <a:solidFill>
                <a:schemeClr val="bg1">
                  <a:lumMod val="85000"/>
                </a:schemeClr>
              </a:solidFill>
              <a:latin typeface="Consolas" panose="020B0609020204030204" pitchFamily="49" charset="0"/>
              <a:cs typeface="Consolas" panose="020B0609020204030204" pitchFamily="49" charset="0"/>
            </a:endParaRPr>
          </a:p>
        </p:txBody>
      </p:sp>
      <p:sp>
        <p:nvSpPr>
          <p:cNvPr id="148" name="TextBox 147">
            <a:extLst>
              <a:ext uri="{FF2B5EF4-FFF2-40B4-BE49-F238E27FC236}">
                <a16:creationId xmlns:a16="http://schemas.microsoft.com/office/drawing/2014/main" id="{58BE9978-4972-76C0-6DFA-F2889762D9F5}"/>
              </a:ext>
            </a:extLst>
          </p:cNvPr>
          <p:cNvSpPr txBox="1">
            <a:spLocks noChangeAspect="1"/>
          </p:cNvSpPr>
          <p:nvPr/>
        </p:nvSpPr>
        <p:spPr>
          <a:xfrm>
            <a:off x="11097847" y="123182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i3</a:t>
            </a:r>
          </a:p>
        </p:txBody>
      </p:sp>
      <p:cxnSp>
        <p:nvCxnSpPr>
          <p:cNvPr id="149" name="Straight Arrow Connector 148">
            <a:extLst>
              <a:ext uri="{FF2B5EF4-FFF2-40B4-BE49-F238E27FC236}">
                <a16:creationId xmlns:a16="http://schemas.microsoft.com/office/drawing/2014/main" id="{DC4363B4-F676-721B-A770-511D19A711BD}"/>
              </a:ext>
            </a:extLst>
          </p:cNvPr>
          <p:cNvCxnSpPr>
            <a:cxnSpLocks noChangeAspect="1"/>
            <a:stCxn id="139" idx="6"/>
            <a:endCxn id="143" idx="2"/>
          </p:cNvCxnSpPr>
          <p:nvPr/>
        </p:nvCxnSpPr>
        <p:spPr>
          <a:xfrm>
            <a:off x="10656094" y="1917511"/>
            <a:ext cx="542493"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B2DCFBD4-2F62-9D30-C345-9887B676A331}"/>
              </a:ext>
            </a:extLst>
          </p:cNvPr>
          <p:cNvSpPr txBox="1"/>
          <p:nvPr/>
        </p:nvSpPr>
        <p:spPr>
          <a:xfrm>
            <a:off x="10715363" y="1548207"/>
            <a:ext cx="470408" cy="374427"/>
          </a:xfrm>
          <a:prstGeom prst="rect">
            <a:avLst/>
          </a:prstGeom>
          <a:noFill/>
        </p:spPr>
        <p:txBody>
          <a:bodyPr wrap="square" rtlCol="0">
            <a:spAutoFit/>
          </a:bodyPr>
          <a:lstStyle/>
          <a:p>
            <a:r>
              <a:rPr lang="en-TW">
                <a:solidFill>
                  <a:schemeClr val="bg1">
                    <a:lumMod val="85000"/>
                  </a:schemeClr>
                </a:solidFill>
                <a:latin typeface="Consolas" panose="020B0609020204030204" pitchFamily="49" charset="0"/>
                <a:cs typeface="Consolas" panose="020B0609020204030204" pitchFamily="49" charset="0"/>
              </a:rPr>
              <a:t>PO</a:t>
            </a:r>
          </a:p>
        </p:txBody>
      </p:sp>
      <p:cxnSp>
        <p:nvCxnSpPr>
          <p:cNvPr id="151" name="Straight Arrow Connector 150">
            <a:extLst>
              <a:ext uri="{FF2B5EF4-FFF2-40B4-BE49-F238E27FC236}">
                <a16:creationId xmlns:a16="http://schemas.microsoft.com/office/drawing/2014/main" id="{3EA418B1-1BC0-9755-5E24-8B323139BE4D}"/>
              </a:ext>
            </a:extLst>
          </p:cNvPr>
          <p:cNvCxnSpPr>
            <a:cxnSpLocks noChangeAspect="1"/>
            <a:stCxn id="141" idx="4"/>
            <a:endCxn id="142" idx="0"/>
          </p:cNvCxnSpPr>
          <p:nvPr/>
        </p:nvCxnSpPr>
        <p:spPr>
          <a:xfrm>
            <a:off x="10455558" y="2801247"/>
            <a:ext cx="0" cy="78024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BE97E61-6A98-0F70-4720-3A5EAF8F69EC}"/>
              </a:ext>
            </a:extLst>
          </p:cNvPr>
          <p:cNvCxnSpPr>
            <a:cxnSpLocks noChangeAspect="1"/>
            <a:stCxn id="145" idx="4"/>
            <a:endCxn id="146" idx="0"/>
          </p:cNvCxnSpPr>
          <p:nvPr/>
        </p:nvCxnSpPr>
        <p:spPr>
          <a:xfrm>
            <a:off x="11399123" y="2810709"/>
            <a:ext cx="0" cy="780245"/>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CC9BAB98-3AB2-DEB1-72A3-2CB0A6B4A748}"/>
              </a:ext>
            </a:extLst>
          </p:cNvPr>
          <p:cNvCxnSpPr>
            <a:cxnSpLocks noChangeAspect="1"/>
            <a:stCxn id="141" idx="6"/>
            <a:endCxn id="145" idx="2"/>
          </p:cNvCxnSpPr>
          <p:nvPr/>
        </p:nvCxnSpPr>
        <p:spPr>
          <a:xfrm>
            <a:off x="10656093" y="2601582"/>
            <a:ext cx="542494" cy="9462"/>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18BF5D8-1FC6-3F0F-31BF-E619816F1C9B}"/>
              </a:ext>
            </a:extLst>
          </p:cNvPr>
          <p:cNvCxnSpPr>
            <a:cxnSpLocks noChangeAspect="1"/>
            <a:stCxn id="142" idx="6"/>
            <a:endCxn id="146" idx="2"/>
          </p:cNvCxnSpPr>
          <p:nvPr/>
        </p:nvCxnSpPr>
        <p:spPr>
          <a:xfrm>
            <a:off x="10656093" y="3781156"/>
            <a:ext cx="542494"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0517B0BF-5C08-9F9C-EE35-99431955E535}"/>
              </a:ext>
            </a:extLst>
          </p:cNvPr>
          <p:cNvSpPr txBox="1">
            <a:spLocks noChangeAspect="1"/>
          </p:cNvSpPr>
          <p:nvPr/>
        </p:nvSpPr>
        <p:spPr>
          <a:xfrm>
            <a:off x="10321913"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C1</a:t>
            </a:r>
          </a:p>
        </p:txBody>
      </p:sp>
      <p:sp>
        <p:nvSpPr>
          <p:cNvPr id="156" name="TextBox 6">
            <a:extLst>
              <a:ext uri="{FF2B5EF4-FFF2-40B4-BE49-F238E27FC236}">
                <a16:creationId xmlns:a16="http://schemas.microsoft.com/office/drawing/2014/main" id="{CE284CDE-E663-B99C-5DF8-FAB4A289DAF9}"/>
              </a:ext>
            </a:extLst>
          </p:cNvPr>
          <p:cNvSpPr txBox="1">
            <a:spLocks noChangeAspect="1"/>
          </p:cNvSpPr>
          <p:nvPr/>
        </p:nvSpPr>
        <p:spPr>
          <a:xfrm>
            <a:off x="7085449" y="3606498"/>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regfile_WB</a:t>
            </a:r>
            <a:endParaRPr lang="en-TW">
              <a:solidFill>
                <a:schemeClr val="tx1"/>
              </a:solidFill>
              <a:latin typeface="Consolas" panose="020B0609020204030204" pitchFamily="49" charset="0"/>
              <a:cs typeface="Consolas" panose="020B0609020204030204" pitchFamily="49" charset="0"/>
            </a:endParaRPr>
          </a:p>
        </p:txBody>
      </p:sp>
      <p:cxnSp>
        <p:nvCxnSpPr>
          <p:cNvPr id="157" name="Straight Arrow Connector 156">
            <a:extLst>
              <a:ext uri="{FF2B5EF4-FFF2-40B4-BE49-F238E27FC236}">
                <a16:creationId xmlns:a16="http://schemas.microsoft.com/office/drawing/2014/main" id="{78F6358D-313A-BCC6-0ECF-93BB08D281DB}"/>
              </a:ext>
            </a:extLst>
          </p:cNvPr>
          <p:cNvCxnSpPr>
            <a:cxnSpLocks noChangeAspect="1"/>
            <a:stCxn id="146" idx="1"/>
            <a:endCxn id="126" idx="5"/>
          </p:cNvCxnSpPr>
          <p:nvPr/>
        </p:nvCxnSpPr>
        <p:spPr>
          <a:xfrm flipH="1" flipV="1">
            <a:off x="8979930" y="3377571"/>
            <a:ext cx="2277393" cy="2718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C9BA602-8830-C0DF-FD43-77AD7B920507}"/>
              </a:ext>
            </a:extLst>
          </p:cNvPr>
          <p:cNvCxnSpPr>
            <a:cxnSpLocks noChangeAspect="1"/>
            <a:stCxn id="130" idx="5"/>
            <a:endCxn id="142" idx="2"/>
          </p:cNvCxnSpPr>
          <p:nvPr/>
        </p:nvCxnSpPr>
        <p:spPr>
          <a:xfrm>
            <a:off x="9910123" y="3387035"/>
            <a:ext cx="344900" cy="394121"/>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0CA99112-9BF4-108F-5044-020D470507B4}"/>
              </a:ext>
            </a:extLst>
          </p:cNvPr>
          <p:cNvSpPr/>
          <p:nvPr/>
        </p:nvSpPr>
        <p:spPr>
          <a:xfrm flipH="1" flipV="1">
            <a:off x="8025711" y="1599460"/>
            <a:ext cx="407393" cy="176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sp>
        <p:nvSpPr>
          <p:cNvPr id="160" name="TextBox 159">
            <a:extLst>
              <a:ext uri="{FF2B5EF4-FFF2-40B4-BE49-F238E27FC236}">
                <a16:creationId xmlns:a16="http://schemas.microsoft.com/office/drawing/2014/main" id="{69B54F6D-C4BE-A661-1FE5-5797D7E181DE}"/>
              </a:ext>
            </a:extLst>
          </p:cNvPr>
          <p:cNvSpPr txBox="1">
            <a:spLocks noChangeAspect="1"/>
          </p:cNvSpPr>
          <p:nvPr/>
        </p:nvSpPr>
        <p:spPr>
          <a:xfrm>
            <a:off x="8556056" y="124468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i0</a:t>
            </a:r>
          </a:p>
        </p:txBody>
      </p:sp>
      <p:sp>
        <p:nvSpPr>
          <p:cNvPr id="161" name="Rounded Rectangular Callout 160">
            <a:extLst>
              <a:ext uri="{FF2B5EF4-FFF2-40B4-BE49-F238E27FC236}">
                <a16:creationId xmlns:a16="http://schemas.microsoft.com/office/drawing/2014/main" id="{C47B1F04-5998-3E6D-5F05-BFE26865358E}"/>
              </a:ext>
            </a:extLst>
          </p:cNvPr>
          <p:cNvSpPr/>
          <p:nvPr/>
        </p:nvSpPr>
        <p:spPr>
          <a:xfrm>
            <a:off x="3592742" y="3950466"/>
            <a:ext cx="3619127" cy="1967233"/>
          </a:xfrm>
          <a:prstGeom prst="wedgeRoundRectCallout">
            <a:avLst>
              <a:gd name="adj1" fmla="val -17619"/>
              <a:gd name="adj2" fmla="val -57494"/>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1600" dirty="0">
                <a:solidFill>
                  <a:schemeClr val="bg1">
                    <a:lumMod val="65000"/>
                  </a:schemeClr>
                </a:solidFill>
                <a:latin typeface="Consolas" panose="020B0609020204030204" pitchFamily="49" charset="0"/>
                <a:cs typeface="Consolas" panose="020B0609020204030204" pitchFamily="49" charset="0"/>
              </a:rPr>
              <a:t>1 Axiom </a:t>
            </a:r>
            <a:r>
              <a:rPr lang="en-US" sz="1600" dirty="0" err="1">
                <a:solidFill>
                  <a:schemeClr val="bg1">
                    <a:lumMod val="65000"/>
                  </a:schemeClr>
                </a:solidFill>
                <a:latin typeface="Consolas" panose="020B0609020204030204" pitchFamily="49" charset="0"/>
                <a:cs typeface="Consolas" panose="020B0609020204030204" pitchFamily="49" charset="0"/>
              </a:rPr>
              <a:t>Ld_exe_path</a:t>
            </a:r>
            <a:r>
              <a:rPr lang="en-US" sz="1600" dirty="0">
                <a:solidFill>
                  <a:schemeClr val="bg1">
                    <a:lumMod val="65000"/>
                  </a:schemeClr>
                </a:solidFill>
                <a:latin typeface="Consolas" panose="020B0609020204030204" pitchFamily="49" charset="0"/>
                <a:cs typeface="Consolas" panose="020B0609020204030204" pitchFamily="49" charset="0"/>
              </a:rPr>
              <a:t>:</a:t>
            </a:r>
            <a:br>
              <a:rPr lang="en-US" sz="1600" dirty="0">
                <a:solidFill>
                  <a:schemeClr val="bg1">
                    <a:lumMod val="65000"/>
                  </a:schemeClr>
                </a:solidFill>
                <a:latin typeface="Consolas" panose="020B0609020204030204" pitchFamily="49" charset="0"/>
                <a:cs typeface="Consolas" panose="020B0609020204030204" pitchFamily="49" charset="0"/>
              </a:rPr>
            </a:br>
            <a:r>
              <a:rPr lang="en-US" sz="1600" dirty="0">
                <a:solidFill>
                  <a:schemeClr val="bg1">
                    <a:lumMod val="65000"/>
                  </a:schemeClr>
                </a:solidFill>
                <a:latin typeface="Consolas" panose="020B0609020204030204" pitchFamily="49" charset="0"/>
                <a:cs typeface="Consolas" panose="020B0609020204030204" pitchFamily="49" charset="0"/>
              </a:rPr>
              <a:t>2 </a:t>
            </a:r>
            <a:r>
              <a:rPr lang="en-US" sz="1600" dirty="0" err="1">
                <a:solidFill>
                  <a:schemeClr val="bg1">
                    <a:lumMod val="65000"/>
                  </a:schemeClr>
                </a:solidFill>
                <a:latin typeface="Consolas" panose="020B0609020204030204" pitchFamily="49" charset="0"/>
                <a:cs typeface="Consolas" panose="020B0609020204030204" pitchFamily="49" charset="0"/>
              </a:rPr>
              <a:t>forall</a:t>
            </a:r>
            <a:r>
              <a:rPr 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microops</a:t>
            </a:r>
            <a:r>
              <a:rPr 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a:t>
            </a:r>
            <a:br>
              <a:rPr lang="en-US" sz="1600" dirty="0">
                <a:solidFill>
                  <a:schemeClr val="bg1">
                    <a:lumMod val="65000"/>
                  </a:schemeClr>
                </a:solidFill>
                <a:latin typeface="Consolas" panose="020B0609020204030204" pitchFamily="49" charset="0"/>
                <a:cs typeface="Consolas" panose="020B0609020204030204" pitchFamily="49" charset="0"/>
              </a:rPr>
            </a:br>
            <a:r>
              <a:rPr lang="en-US" sz="1600" dirty="0">
                <a:solidFill>
                  <a:schemeClr val="bg1">
                    <a:lumMod val="65000"/>
                  </a:schemeClr>
                </a:solidFill>
                <a:latin typeface="Consolas" panose="020B0609020204030204" pitchFamily="49" charset="0"/>
                <a:cs typeface="Consolas" panose="020B0609020204030204" pitchFamily="49" charset="0"/>
              </a:rPr>
              <a:t>3 </a:t>
            </a:r>
            <a:r>
              <a:rPr lang="en-US" altLang="zh-TW" sz="1600" dirty="0" err="1">
                <a:solidFill>
                  <a:schemeClr val="bg1">
                    <a:lumMod val="65000"/>
                  </a:schemeClr>
                </a:solidFill>
                <a:latin typeface="Consolas" panose="020B0609020204030204" pitchFamily="49" charset="0"/>
                <a:cs typeface="Consolas" panose="020B0609020204030204" pitchFamily="49" charset="0"/>
              </a:rPr>
              <a:t>IsAnyWrite</a:t>
            </a:r>
            <a:r>
              <a:rPr lang="zh-TW" alt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altLang="zh-TW" sz="1600" dirty="0">
                <a:solidFill>
                  <a:schemeClr val="bg1">
                    <a:lumMod val="65000"/>
                  </a:schemeClr>
                </a:solidFill>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AddEdg</a:t>
            </a:r>
            <a:r>
              <a:rPr lang="en-US" altLang="zh-TW" sz="1600" dirty="0" err="1">
                <a:solidFill>
                  <a:schemeClr val="bg1">
                    <a:lumMod val="65000"/>
                  </a:schemeClr>
                </a:solidFill>
                <a:latin typeface="Consolas" panose="020B0609020204030204" pitchFamily="49" charset="0"/>
                <a:cs typeface="Consolas" panose="020B0609020204030204" pitchFamily="49" charset="0"/>
              </a:rPr>
              <a:t>es</a:t>
            </a:r>
            <a:r>
              <a:rPr lang="en-US" altLang="zh-TW" sz="1600" dirty="0">
                <a:solidFill>
                  <a:schemeClr val="bg1">
                    <a:lumMod val="65000"/>
                  </a:schemeClr>
                </a:solidFill>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a:t>
            </a:r>
            <a:br>
              <a:rPr lang="en-US" sz="1600" dirty="0">
                <a:solidFill>
                  <a:schemeClr val="bg1">
                    <a:lumMod val="65000"/>
                  </a:schemeClr>
                </a:solidFill>
                <a:latin typeface="Consolas" panose="020B0609020204030204" pitchFamily="49" charset="0"/>
                <a:cs typeface="Consolas" panose="020B0609020204030204" pitchFamily="49" charset="0"/>
              </a:rPr>
            </a:br>
            <a:r>
              <a:rPr lang="en-US" sz="1600" dirty="0">
                <a:solidFill>
                  <a:schemeClr val="bg1">
                    <a:lumMod val="65000"/>
                  </a:schemeClr>
                </a:solidFill>
                <a:latin typeface="Consolas" panose="020B0609020204030204" pitchFamily="49" charset="0"/>
                <a:cs typeface="Consolas" panose="020B0609020204030204" pitchFamily="49" charset="0"/>
              </a:rPr>
              <a:t>4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IF),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DX))</a:t>
            </a:r>
          </a:p>
          <a:p>
            <a:pPr>
              <a:buClr>
                <a:schemeClr val="lt2"/>
              </a:buClr>
              <a:buSzPts val="1700"/>
            </a:pPr>
            <a:r>
              <a:rPr lang="en-US" sz="1600" dirty="0">
                <a:solidFill>
                  <a:schemeClr val="bg1">
                    <a:lumMod val="65000"/>
                  </a:schemeClr>
                </a:solidFill>
                <a:latin typeface="Consolas" panose="020B0609020204030204" pitchFamily="49" charset="0"/>
                <a:cs typeface="Consolas" panose="020B0609020204030204" pitchFamily="49" charset="0"/>
              </a:rPr>
              <a:t>5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DX),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WB))</a:t>
            </a:r>
          </a:p>
          <a:p>
            <a:pPr>
              <a:buClr>
                <a:schemeClr val="lt2"/>
              </a:buClr>
              <a:buSzPts val="1700"/>
            </a:pPr>
            <a:r>
              <a:rPr lang="en-US" sz="1600" dirty="0">
                <a:solidFill>
                  <a:schemeClr val="bg1">
                    <a:lumMod val="65000"/>
                  </a:schemeClr>
                </a:solidFill>
                <a:latin typeface="Consolas" panose="020B0609020204030204" pitchFamily="49" charset="0"/>
                <a:cs typeface="Consolas" panose="020B0609020204030204" pitchFamily="49" charset="0"/>
              </a:rPr>
              <a:t>6 ....]</a:t>
            </a:r>
          </a:p>
          <a:p>
            <a:pPr>
              <a:buClr>
                <a:schemeClr val="lt2"/>
              </a:buClr>
              <a:buSzPts val="1700"/>
            </a:pPr>
            <a:r>
              <a:rPr lang="en-US" sz="1600" dirty="0">
                <a:solidFill>
                  <a:schemeClr val="bg1">
                    <a:lumMod val="65000"/>
                  </a:schemeClr>
                </a:solidFill>
                <a:latin typeface="Consolas" panose="020B0609020204030204" pitchFamily="49" charset="0"/>
                <a:cs typeface="Consolas" panose="020B0609020204030204" pitchFamily="49" charset="0"/>
              </a:rPr>
              <a:t>7 ...</a:t>
            </a:r>
          </a:p>
        </p:txBody>
      </p:sp>
      <p:sp>
        <p:nvSpPr>
          <p:cNvPr id="165" name="TextBox 164">
            <a:extLst>
              <a:ext uri="{FF2B5EF4-FFF2-40B4-BE49-F238E27FC236}">
                <a16:creationId xmlns:a16="http://schemas.microsoft.com/office/drawing/2014/main" id="{B342C73B-F8DB-0E65-6553-ACBC34573587}"/>
              </a:ext>
            </a:extLst>
          </p:cNvPr>
          <p:cNvSpPr txBox="1"/>
          <p:nvPr/>
        </p:nvSpPr>
        <p:spPr>
          <a:xfrm>
            <a:off x="3700643" y="3307474"/>
            <a:ext cx="1654082" cy="525886"/>
          </a:xfrm>
          <a:prstGeom prst="rect">
            <a:avLst/>
          </a:prstGeom>
          <a:solidFill>
            <a:schemeClr val="bg1"/>
          </a:solidFill>
        </p:spPr>
        <p:txBody>
          <a:bodyPr wrap="square" tIns="108000" bIns="108000">
            <a:spAutoFit/>
          </a:bodyPr>
          <a:lstStyle/>
          <a:p>
            <a:pPr algn="ctr"/>
            <a:r>
              <a:rPr lang="el-GR" sz="2000">
                <a:solidFill>
                  <a:schemeClr val="bg1">
                    <a:lumMod val="85000"/>
                  </a:schemeClr>
                </a:solidFill>
                <a:latin typeface="Calibri" panose="020F0502020204030204" pitchFamily="34" charset="0"/>
                <a:cs typeface="Calibri" panose="020F0502020204030204" pitchFamily="34" charset="0"/>
              </a:rPr>
              <a:t>μ</a:t>
            </a:r>
            <a:r>
              <a:rPr lang="en-US" sz="2000">
                <a:solidFill>
                  <a:schemeClr val="bg1">
                    <a:lumMod val="85000"/>
                  </a:schemeClr>
                </a:solidFill>
                <a:latin typeface="Calibri" panose="020F0502020204030204" pitchFamily="34" charset="0"/>
                <a:cs typeface="Calibri" panose="020F0502020204030204" pitchFamily="34" charset="0"/>
              </a:rPr>
              <a:t>spec models</a:t>
            </a:r>
            <a:endParaRPr lang="en-TW" sz="2000">
              <a:solidFill>
                <a:schemeClr val="bg1">
                  <a:lumMod val="85000"/>
                </a:schemeClr>
              </a:solidFill>
            </a:endParaRPr>
          </a:p>
        </p:txBody>
      </p:sp>
      <p:grpSp>
        <p:nvGrpSpPr>
          <p:cNvPr id="166" name="Group 165">
            <a:extLst>
              <a:ext uri="{FF2B5EF4-FFF2-40B4-BE49-F238E27FC236}">
                <a16:creationId xmlns:a16="http://schemas.microsoft.com/office/drawing/2014/main" id="{8F05011F-4D1D-4280-6C1A-D432E0423133}"/>
              </a:ext>
            </a:extLst>
          </p:cNvPr>
          <p:cNvGrpSpPr/>
          <p:nvPr/>
        </p:nvGrpSpPr>
        <p:grpSpPr>
          <a:xfrm>
            <a:off x="4365079" y="2940860"/>
            <a:ext cx="388588" cy="399332"/>
            <a:chOff x="2600584" y="3423582"/>
            <a:chExt cx="693351" cy="585076"/>
          </a:xfrm>
          <a:solidFill>
            <a:schemeClr val="bg1"/>
          </a:solidFill>
        </p:grpSpPr>
        <p:sp>
          <p:nvSpPr>
            <p:cNvPr id="167" name="Snip Single Corner Rectangle 166">
              <a:extLst>
                <a:ext uri="{FF2B5EF4-FFF2-40B4-BE49-F238E27FC236}">
                  <a16:creationId xmlns:a16="http://schemas.microsoft.com/office/drawing/2014/main" id="{56C0B1DC-A443-C5B0-2D71-5BD9CA40D485}"/>
                </a:ext>
              </a:extLst>
            </p:cNvPr>
            <p:cNvSpPr/>
            <p:nvPr/>
          </p:nvSpPr>
          <p:spPr>
            <a:xfrm rot="10800000" flipH="1" flipV="1">
              <a:off x="2600584" y="3423582"/>
              <a:ext cx="693351" cy="585076"/>
            </a:xfrm>
            <a:prstGeom prst="snip1Rect">
              <a:avLst>
                <a:gd name="adj" fmla="val 39526"/>
              </a:avLst>
            </a:prstGeom>
            <a:grpFill/>
            <a:ln w="539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168" name="Straight Connector 167">
              <a:extLst>
                <a:ext uri="{FF2B5EF4-FFF2-40B4-BE49-F238E27FC236}">
                  <a16:creationId xmlns:a16="http://schemas.microsoft.com/office/drawing/2014/main" id="{BE9FF7CE-5A09-F52E-C4A0-1252CC7A1BA6}"/>
                </a:ext>
              </a:extLst>
            </p:cNvPr>
            <p:cNvCxnSpPr/>
            <p:nvPr/>
          </p:nvCxnSpPr>
          <p:spPr>
            <a:xfrm>
              <a:off x="2734811" y="3632433"/>
              <a:ext cx="268448"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EA0FEEC-0EA5-628A-FBA3-18690625999C}"/>
                </a:ext>
              </a:extLst>
            </p:cNvPr>
            <p:cNvCxnSpPr>
              <a:cxnSpLocks/>
            </p:cNvCxnSpPr>
            <p:nvPr/>
          </p:nvCxnSpPr>
          <p:spPr>
            <a:xfrm>
              <a:off x="2734811" y="3734499"/>
              <a:ext cx="343949"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9D8FBA0-E40D-CC8B-D3FE-2666D6C5B296}"/>
                </a:ext>
              </a:extLst>
            </p:cNvPr>
            <p:cNvCxnSpPr>
              <a:cxnSpLocks/>
            </p:cNvCxnSpPr>
            <p:nvPr/>
          </p:nvCxnSpPr>
          <p:spPr>
            <a:xfrm>
              <a:off x="2734811" y="3844954"/>
              <a:ext cx="343949"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72" name="TextBox 171">
            <a:extLst>
              <a:ext uri="{FF2B5EF4-FFF2-40B4-BE49-F238E27FC236}">
                <a16:creationId xmlns:a16="http://schemas.microsoft.com/office/drawing/2014/main" id="{1A9E3541-3557-07E2-66C9-E1848AA5074F}"/>
              </a:ext>
            </a:extLst>
          </p:cNvPr>
          <p:cNvSpPr txBox="1"/>
          <p:nvPr/>
        </p:nvSpPr>
        <p:spPr>
          <a:xfrm>
            <a:off x="7666127" y="4312114"/>
            <a:ext cx="3125910" cy="476726"/>
          </a:xfrm>
          <a:prstGeom prst="wedgeRoundRectCallout">
            <a:avLst>
              <a:gd name="adj1" fmla="val -34463"/>
              <a:gd name="adj2" fmla="val -88166"/>
              <a:gd name="adj3" fmla="val 16667"/>
            </a:avLst>
          </a:prstGeom>
          <a:noFill/>
          <a:ln w="25400">
            <a:solidFill>
              <a:schemeClr val="tx1"/>
            </a:solidFill>
          </a:ln>
        </p:spPr>
        <p:txBody>
          <a:bodyPr wrap="square" rtlCol="0">
            <a:spAutoFit/>
          </a:bodyPr>
          <a:lstStyle/>
          <a:p>
            <a:r>
              <a:rPr lang="en-US" sz="2200">
                <a:latin typeface="Calibri" panose="020F0502020204030204" pitchFamily="34" charset="0"/>
                <a:cs typeface="Calibri" panose="020F0502020204030204" pitchFamily="34" charset="0"/>
              </a:rPr>
              <a:t>Hardware state elements</a:t>
            </a:r>
            <a:endParaRPr lang="en-TW" sz="220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F88FF587-6F82-B3F1-1EAF-2EDBBE03689A}"/>
              </a:ext>
            </a:extLst>
          </p:cNvPr>
          <p:cNvSpPr>
            <a:spLocks noGrp="1"/>
          </p:cNvSpPr>
          <p:nvPr>
            <p:ph type="sldNum" sz="quarter" idx="12"/>
          </p:nvPr>
        </p:nvSpPr>
        <p:spPr/>
        <p:txBody>
          <a:bodyPr/>
          <a:lstStyle/>
          <a:p>
            <a:fld id="{186D1076-08C5-B746-80BB-11C7C595E7F3}" type="slidenum">
              <a:rPr lang="en-US" smtClean="0"/>
              <a:t>7</a:t>
            </a:fld>
            <a:endParaRPr lang="en-US"/>
          </a:p>
        </p:txBody>
      </p:sp>
      <p:sp>
        <p:nvSpPr>
          <p:cNvPr id="7" name="Rounded Rectangle 6">
            <a:extLst>
              <a:ext uri="{FF2B5EF4-FFF2-40B4-BE49-F238E27FC236}">
                <a16:creationId xmlns:a16="http://schemas.microsoft.com/office/drawing/2014/main" id="{872C6D16-7519-5D5C-4F70-0DD8E1217882}"/>
              </a:ext>
            </a:extLst>
          </p:cNvPr>
          <p:cNvSpPr/>
          <p:nvPr/>
        </p:nvSpPr>
        <p:spPr>
          <a:xfrm>
            <a:off x="1470512" y="1858611"/>
            <a:ext cx="3027618" cy="1074323"/>
          </a:xfrm>
          <a:prstGeom prst="roundRect">
            <a:avLst/>
          </a:prstGeom>
          <a:noFill/>
          <a:ln>
            <a:noFill/>
          </a:ln>
        </p:spPr>
        <p:style>
          <a:lnRef idx="2">
            <a:schemeClr val="dk1"/>
          </a:lnRef>
          <a:fillRef idx="1">
            <a:schemeClr val="lt1"/>
          </a:fillRef>
          <a:effectRef idx="0">
            <a:schemeClr val="dk1"/>
          </a:effectRef>
          <a:fontRef idx="minor">
            <a:schemeClr val="dk1"/>
          </a:fontRef>
        </p:style>
        <p:txBody>
          <a:bodyPr bIns="0" rtlCol="0" anchor="b"/>
          <a:lstStyle/>
          <a:p>
            <a:pPr algn="ctr"/>
            <a:r>
              <a:rPr lang="en-TW">
                <a:solidFill>
                  <a:schemeClr val="bg1">
                    <a:lumMod val="75000"/>
                  </a:schemeClr>
                </a:solidFill>
                <a:latin typeface="Calibri" panose="020F0502020204030204" pitchFamily="34" charset="0"/>
                <a:cs typeface="Calibri" panose="020F0502020204030204" pitchFamily="34" charset="0"/>
              </a:rPr>
              <a:t>Litmus test</a:t>
            </a:r>
          </a:p>
        </p:txBody>
      </p:sp>
      <p:graphicFrame>
        <p:nvGraphicFramePr>
          <p:cNvPr id="8" name="Table 14">
            <a:extLst>
              <a:ext uri="{FF2B5EF4-FFF2-40B4-BE49-F238E27FC236}">
                <a16:creationId xmlns:a16="http://schemas.microsoft.com/office/drawing/2014/main" id="{B504DA6D-6049-B239-8E69-8E74708ACBF2}"/>
              </a:ext>
            </a:extLst>
          </p:cNvPr>
          <p:cNvGraphicFramePr>
            <a:graphicFrameLocks noGrp="1"/>
          </p:cNvGraphicFramePr>
          <p:nvPr>
            <p:extLst>
              <p:ext uri="{D42A27DB-BD31-4B8C-83A1-F6EECF244321}">
                <p14:modId xmlns:p14="http://schemas.microsoft.com/office/powerpoint/2010/main" val="3519667548"/>
              </p:ext>
            </p:extLst>
          </p:nvPr>
        </p:nvGraphicFramePr>
        <p:xfrm>
          <a:off x="588064" y="1233387"/>
          <a:ext cx="4819988" cy="1371600"/>
        </p:xfrm>
        <a:graphic>
          <a:graphicData uri="http://schemas.openxmlformats.org/drawingml/2006/table">
            <a:tbl>
              <a:tblPr firstRow="1" bandRow="1">
                <a:tableStyleId>{5C22544A-7EE6-4342-B048-85BDC9FD1C3A}</a:tableStyleId>
              </a:tblPr>
              <a:tblGrid>
                <a:gridCol w="2409994">
                  <a:extLst>
                    <a:ext uri="{9D8B030D-6E8A-4147-A177-3AD203B41FA5}">
                      <a16:colId xmlns:a16="http://schemas.microsoft.com/office/drawing/2014/main" val="2438790470"/>
                    </a:ext>
                  </a:extLst>
                </a:gridCol>
                <a:gridCol w="2409994">
                  <a:extLst>
                    <a:ext uri="{9D8B030D-6E8A-4147-A177-3AD203B41FA5}">
                      <a16:colId xmlns:a16="http://schemas.microsoft.com/office/drawing/2014/main" val="2095682981"/>
                    </a:ext>
                  </a:extLst>
                </a:gridCol>
              </a:tblGrid>
              <a:tr h="0">
                <a:tc gridSpan="2">
                  <a:txBody>
                    <a:bodyPr/>
                    <a:lstStyle/>
                    <a:p>
                      <a:pPr algn="ctr">
                        <a:lnSpc>
                          <a:spcPct val="100000"/>
                        </a:lnSpc>
                      </a:pPr>
                      <a:r>
                        <a:rPr lang="en-US" sz="1800" b="0" dirty="0">
                          <a:solidFill>
                            <a:schemeClr val="bg1">
                              <a:lumMod val="75000"/>
                            </a:schemeClr>
                          </a:solidFill>
                          <a:latin typeface="Consolas" panose="020B0609020204030204" pitchFamily="49" charset="0"/>
                          <a:cs typeface="Consolas" panose="020B0609020204030204" pitchFamily="49" charset="0"/>
                        </a:rPr>
                        <a:t>Initially x, y =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100000"/>
                        </a:lnSpc>
                      </a:pPr>
                      <a:endParaRPr lang="en-TW" sz="1800" b="0" dirty="0">
                        <a:solidFill>
                          <a:schemeClr val="tx1"/>
                        </a:solidFill>
                        <a:latin typeface="Consolas" panose="020B0609020204030204" pitchFamily="49" charset="0"/>
                        <a:cs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739685495"/>
                  </a:ext>
                </a:extLst>
              </a:tr>
              <a:tr h="236980">
                <a:tc>
                  <a:txBody>
                    <a:bodyPr/>
                    <a:lstStyle/>
                    <a:p>
                      <a:pPr algn="ctr">
                        <a:lnSpc>
                          <a:spcPct val="100000"/>
                        </a:lnSpc>
                      </a:pPr>
                      <a:r>
                        <a:rPr lang="en-TW" sz="1800" b="0" dirty="0">
                          <a:solidFill>
                            <a:schemeClr val="bg1">
                              <a:lumMod val="75000"/>
                            </a:schemeClr>
                          </a:solidFill>
                          <a:latin typeface="Consolas" panose="020B0609020204030204" pitchFamily="49" charset="0"/>
                          <a:cs typeface="Consolas" panose="020B0609020204030204" pitchFamily="49" charset="0"/>
                        </a:rPr>
                        <a:t>Core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0000"/>
                        </a:lnSpc>
                      </a:pPr>
                      <a:r>
                        <a:rPr lang="en-TW" sz="1800" b="0" dirty="0">
                          <a:solidFill>
                            <a:schemeClr val="bg1">
                              <a:lumMod val="75000"/>
                            </a:schemeClr>
                          </a:solidFill>
                          <a:latin typeface="Consolas" panose="020B0609020204030204" pitchFamily="49" charset="0"/>
                          <a:cs typeface="Consolas" panose="020B0609020204030204" pitchFamily="49" charset="0"/>
                        </a:rPr>
                        <a:t>Core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(i0) W[x]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800" b="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(i1) W[y] =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(i2) R[y]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(i3) R[x] = 0;</a:t>
                      </a:r>
                      <a:endParaRPr lang="en-TW"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11663416"/>
                  </a:ext>
                </a:extLst>
              </a:tr>
            </a:tbl>
          </a:graphicData>
        </a:graphic>
      </p:graphicFrame>
      <p:grpSp>
        <p:nvGrpSpPr>
          <p:cNvPr id="12" name="Group 11">
            <a:extLst>
              <a:ext uri="{FF2B5EF4-FFF2-40B4-BE49-F238E27FC236}">
                <a16:creationId xmlns:a16="http://schemas.microsoft.com/office/drawing/2014/main" id="{EA3D932F-E64C-E013-4991-0D7DE0B2A4F9}"/>
              </a:ext>
            </a:extLst>
          </p:cNvPr>
          <p:cNvGrpSpPr/>
          <p:nvPr/>
        </p:nvGrpSpPr>
        <p:grpSpPr>
          <a:xfrm>
            <a:off x="4866963" y="1919187"/>
            <a:ext cx="2571381" cy="1330487"/>
            <a:chOff x="4866963" y="1919187"/>
            <a:chExt cx="2571381" cy="1330487"/>
          </a:xfrm>
        </p:grpSpPr>
        <p:cxnSp>
          <p:nvCxnSpPr>
            <p:cNvPr id="13" name="Elbow Connector 12">
              <a:extLst>
                <a:ext uri="{FF2B5EF4-FFF2-40B4-BE49-F238E27FC236}">
                  <a16:creationId xmlns:a16="http://schemas.microsoft.com/office/drawing/2014/main" id="{0F0FD39A-ABCE-6B50-2B48-165BCC8A5C38}"/>
                </a:ext>
              </a:extLst>
            </p:cNvPr>
            <p:cNvCxnSpPr>
              <a:cxnSpLocks/>
              <a:stCxn id="18" idx="0"/>
            </p:cNvCxnSpPr>
            <p:nvPr/>
          </p:nvCxnSpPr>
          <p:spPr>
            <a:xfrm rot="16200000" flipV="1">
              <a:off x="5411999" y="1915241"/>
              <a:ext cx="992595" cy="1000488"/>
            </a:xfrm>
            <a:prstGeom prst="bentConnector2">
              <a:avLst/>
            </a:prstGeom>
            <a:ln w="25400" cap="rnd">
              <a:solidFill>
                <a:schemeClr val="tx1"/>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84AE64-6CF8-064F-4064-90D2FBBBC698}"/>
                </a:ext>
              </a:extLst>
            </p:cNvPr>
            <p:cNvCxnSpPr>
              <a:cxnSpLocks/>
            </p:cNvCxnSpPr>
            <p:nvPr/>
          </p:nvCxnSpPr>
          <p:spPr>
            <a:xfrm>
              <a:off x="4866963" y="3249674"/>
              <a:ext cx="122903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2922AA-4DBD-59DF-57F8-021D064F2C92}"/>
                </a:ext>
              </a:extLst>
            </p:cNvPr>
            <p:cNvCxnSpPr>
              <a:cxnSpLocks/>
            </p:cNvCxnSpPr>
            <p:nvPr/>
          </p:nvCxnSpPr>
          <p:spPr>
            <a:xfrm>
              <a:off x="6652732" y="3242982"/>
              <a:ext cx="785612" cy="669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A77239C4-C2F6-B5D2-B303-7DFFA16AF9AF}"/>
              </a:ext>
            </a:extLst>
          </p:cNvPr>
          <p:cNvGrpSpPr/>
          <p:nvPr/>
        </p:nvGrpSpPr>
        <p:grpSpPr>
          <a:xfrm>
            <a:off x="5641738" y="2911782"/>
            <a:ext cx="1698748" cy="905453"/>
            <a:chOff x="5641738" y="2911782"/>
            <a:chExt cx="1698748" cy="905453"/>
          </a:xfrm>
        </p:grpSpPr>
        <p:sp>
          <p:nvSpPr>
            <p:cNvPr id="17" name="Rounded Rectangle 16">
              <a:extLst>
                <a:ext uri="{FF2B5EF4-FFF2-40B4-BE49-F238E27FC236}">
                  <a16:creationId xmlns:a16="http://schemas.microsoft.com/office/drawing/2014/main" id="{0FD11717-41E5-ADCD-ACE8-227206ACD8B2}"/>
                </a:ext>
              </a:extLst>
            </p:cNvPr>
            <p:cNvSpPr/>
            <p:nvPr/>
          </p:nvSpPr>
          <p:spPr>
            <a:xfrm>
              <a:off x="5641738" y="3393711"/>
              <a:ext cx="1698748" cy="423524"/>
            </a:xfrm>
            <a:prstGeom prst="roundRect">
              <a:avLst/>
            </a:prstGeom>
            <a:noFill/>
            <a:ln w="2222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Check Tools</a:t>
              </a:r>
              <a:r>
                <a:rPr lang="en-US" sz="2200" baseline="30000" dirty="0"/>
                <a:t>1</a:t>
              </a:r>
              <a:r>
                <a:rPr lang="en-US" sz="2200" dirty="0"/>
                <a:t> </a:t>
              </a:r>
            </a:p>
          </p:txBody>
        </p:sp>
        <p:pic>
          <p:nvPicPr>
            <p:cNvPr id="18" name="Graphic 17" descr="Magnifying glass with solid fill">
              <a:extLst>
                <a:ext uri="{FF2B5EF4-FFF2-40B4-BE49-F238E27FC236}">
                  <a16:creationId xmlns:a16="http://schemas.microsoft.com/office/drawing/2014/main" id="{32D198C4-FDD2-B92B-FFAE-E739FAAE7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4483" y="2911782"/>
              <a:ext cx="488113" cy="488113"/>
            </a:xfrm>
            <a:prstGeom prst="rect">
              <a:avLst/>
            </a:prstGeom>
          </p:spPr>
        </p:pic>
      </p:grpSp>
    </p:spTree>
    <p:extLst>
      <p:ext uri="{BB962C8B-B14F-4D97-AF65-F5344CB8AC3E}">
        <p14:creationId xmlns:p14="http://schemas.microsoft.com/office/powerpoint/2010/main" val="82452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a:extLst>
              <a:ext uri="{FF2B5EF4-FFF2-40B4-BE49-F238E27FC236}">
                <a16:creationId xmlns:a16="http://schemas.microsoft.com/office/drawing/2014/main" id="{8459D204-F361-6DDC-74A2-569FD6936EE6}"/>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Microarchitectural happens-before analysis</a:t>
            </a:r>
          </a:p>
        </p:txBody>
      </p:sp>
      <p:sp>
        <p:nvSpPr>
          <p:cNvPr id="94" name="TextBox 93">
            <a:extLst>
              <a:ext uri="{FF2B5EF4-FFF2-40B4-BE49-F238E27FC236}">
                <a16:creationId xmlns:a16="http://schemas.microsoft.com/office/drawing/2014/main" id="{9C2D37F4-C2EE-D708-A63E-64D19352DD33}"/>
              </a:ext>
            </a:extLst>
          </p:cNvPr>
          <p:cNvSpPr txBox="1"/>
          <p:nvPr/>
        </p:nvSpPr>
        <p:spPr>
          <a:xfrm>
            <a:off x="577511" y="6492875"/>
            <a:ext cx="9492764" cy="184666"/>
          </a:xfrm>
          <a:prstGeom prst="rect">
            <a:avLst/>
          </a:prstGeom>
          <a:solidFill>
            <a:schemeClr val="bg1"/>
          </a:solidFill>
        </p:spPr>
        <p:txBody>
          <a:bodyPr wrap="square" lIns="0" tIns="0" rIns="0" bIns="0" rtlCol="0">
            <a:spAutoFit/>
          </a:bodyPr>
          <a:lstStyle/>
          <a:p>
            <a:r>
              <a:rPr lang="en-US" sz="1200" baseline="30000">
                <a:latin typeface="Calibri" panose="020F0502020204030204" pitchFamily="34" charset="0"/>
                <a:cs typeface="Calibri" panose="020F0502020204030204" pitchFamily="34" charset="0"/>
              </a:rPr>
              <a:t>3</a:t>
            </a:r>
            <a:r>
              <a:rPr lang="en-US" sz="1200">
                <a:latin typeface="Calibri" panose="020F0502020204030204" pitchFamily="34" charset="0"/>
                <a:cs typeface="Calibri" panose="020F0502020204030204" pitchFamily="34" charset="0"/>
              </a:rPr>
              <a:t>Albert Magyar. 2016. A Verilog implementation of the RISC-V Z-scale microprocessor. https://</a:t>
            </a:r>
            <a:r>
              <a:rPr lang="en-US" sz="1200" err="1">
                <a:latin typeface="Calibri" panose="020F0502020204030204" pitchFamily="34" charset="0"/>
                <a:cs typeface="Calibri" panose="020F0502020204030204" pitchFamily="34" charset="0"/>
              </a:rPr>
              <a:t>github.com</a:t>
            </a:r>
            <a:r>
              <a:rPr lang="en-US" sz="1200">
                <a:latin typeface="Calibri" panose="020F0502020204030204" pitchFamily="34" charset="0"/>
                <a:cs typeface="Calibri" panose="020F0502020204030204" pitchFamily="34" charset="0"/>
              </a:rPr>
              <a:t>/</a:t>
            </a:r>
            <a:r>
              <a:rPr lang="en-US" sz="1200" err="1">
                <a:latin typeface="Calibri" panose="020F0502020204030204" pitchFamily="34" charset="0"/>
                <a:cs typeface="Calibri" panose="020F0502020204030204" pitchFamily="34" charset="0"/>
              </a:rPr>
              <a:t>ucb</a:t>
            </a:r>
            <a:r>
              <a:rPr lang="en-US" sz="1200">
                <a:latin typeface="Calibri" panose="020F0502020204030204" pitchFamily="34" charset="0"/>
                <a:cs typeface="Calibri" panose="020F0502020204030204" pitchFamily="34" charset="0"/>
              </a:rPr>
              <a:t>-bar/</a:t>
            </a:r>
            <a:r>
              <a:rPr lang="en-US" sz="1200" err="1">
                <a:latin typeface="Calibri" panose="020F0502020204030204" pitchFamily="34" charset="0"/>
                <a:cs typeface="Calibri" panose="020F0502020204030204" pitchFamily="34" charset="0"/>
              </a:rPr>
              <a:t>vscale</a:t>
            </a:r>
            <a:r>
              <a:rPr lang="en-US" sz="1200">
                <a:latin typeface="Calibri" panose="020F0502020204030204" pitchFamily="34" charset="0"/>
                <a:cs typeface="Calibri" panose="020F0502020204030204" pitchFamily="34" charset="0"/>
              </a:rPr>
              <a:t>. </a:t>
            </a:r>
          </a:p>
        </p:txBody>
      </p:sp>
      <p:sp>
        <p:nvSpPr>
          <p:cNvPr id="95" name="Rectangle 94">
            <a:extLst>
              <a:ext uri="{FF2B5EF4-FFF2-40B4-BE49-F238E27FC236}">
                <a16:creationId xmlns:a16="http://schemas.microsoft.com/office/drawing/2014/main" id="{B0FD8501-CEB2-CD55-1724-D39E36E42AE7}"/>
              </a:ext>
            </a:extLst>
          </p:cNvPr>
          <p:cNvSpPr/>
          <p:nvPr/>
        </p:nvSpPr>
        <p:spPr>
          <a:xfrm>
            <a:off x="773162" y="3034751"/>
            <a:ext cx="499322" cy="1097236"/>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600" b="1">
              <a:solidFill>
                <a:schemeClr val="bg2">
                  <a:lumMod val="90000"/>
                </a:schemeClr>
              </a:solidFill>
              <a:latin typeface="Consolas" panose="020B0609020204030204" pitchFamily="49" charset="0"/>
              <a:cs typeface="Consolas" panose="020B0609020204030204" pitchFamily="49" charset="0"/>
            </a:endParaRPr>
          </a:p>
        </p:txBody>
      </p:sp>
      <p:sp>
        <p:nvSpPr>
          <p:cNvPr id="96" name="Rectangle 95">
            <a:extLst>
              <a:ext uri="{FF2B5EF4-FFF2-40B4-BE49-F238E27FC236}">
                <a16:creationId xmlns:a16="http://schemas.microsoft.com/office/drawing/2014/main" id="{8F90DB97-9B80-ED48-DFC9-74B10F23653E}"/>
              </a:ext>
            </a:extLst>
          </p:cNvPr>
          <p:cNvSpPr/>
          <p:nvPr/>
        </p:nvSpPr>
        <p:spPr>
          <a:xfrm>
            <a:off x="862185" y="3106235"/>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IF</a:t>
            </a:r>
          </a:p>
        </p:txBody>
      </p:sp>
      <p:sp>
        <p:nvSpPr>
          <p:cNvPr id="97" name="Rectangle 96">
            <a:extLst>
              <a:ext uri="{FF2B5EF4-FFF2-40B4-BE49-F238E27FC236}">
                <a16:creationId xmlns:a16="http://schemas.microsoft.com/office/drawing/2014/main" id="{BFF2F160-346D-D067-3FB0-39A33B598A42}"/>
              </a:ext>
            </a:extLst>
          </p:cNvPr>
          <p:cNvSpPr/>
          <p:nvPr/>
        </p:nvSpPr>
        <p:spPr>
          <a:xfrm>
            <a:off x="900247" y="4216648"/>
            <a:ext cx="1928179" cy="28004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arbiter</a:t>
            </a:r>
          </a:p>
        </p:txBody>
      </p:sp>
      <p:sp>
        <p:nvSpPr>
          <p:cNvPr id="98" name="Rounded Rectangle 97">
            <a:extLst>
              <a:ext uri="{FF2B5EF4-FFF2-40B4-BE49-F238E27FC236}">
                <a16:creationId xmlns:a16="http://schemas.microsoft.com/office/drawing/2014/main" id="{F7F2416D-E8F6-35B5-76CE-780B356FBD42}"/>
              </a:ext>
            </a:extLst>
          </p:cNvPr>
          <p:cNvSpPr/>
          <p:nvPr/>
        </p:nvSpPr>
        <p:spPr>
          <a:xfrm>
            <a:off x="1399963" y="4560449"/>
            <a:ext cx="928746" cy="280046"/>
          </a:xfrm>
          <a:prstGeom prst="roundRect">
            <a:avLst>
              <a:gd name="adj" fmla="val 0"/>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mem</a:t>
            </a:r>
          </a:p>
        </p:txBody>
      </p:sp>
      <p:cxnSp>
        <p:nvCxnSpPr>
          <p:cNvPr id="99" name="Straight Connector 98">
            <a:extLst>
              <a:ext uri="{FF2B5EF4-FFF2-40B4-BE49-F238E27FC236}">
                <a16:creationId xmlns:a16="http://schemas.microsoft.com/office/drawing/2014/main" id="{A1CD73C3-F143-248D-0816-437232709275}"/>
              </a:ext>
            </a:extLst>
          </p:cNvPr>
          <p:cNvCxnSpPr>
            <a:cxnSpLocks/>
          </p:cNvCxnSpPr>
          <p:nvPr/>
        </p:nvCxnSpPr>
        <p:spPr>
          <a:xfrm>
            <a:off x="1586595" y="4131320"/>
            <a:ext cx="0" cy="85328"/>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9D508E-6C67-8ADA-1A7E-3B58D30C991B}"/>
              </a:ext>
            </a:extLst>
          </p:cNvPr>
          <p:cNvCxnSpPr>
            <a:cxnSpLocks/>
          </p:cNvCxnSpPr>
          <p:nvPr/>
        </p:nvCxnSpPr>
        <p:spPr>
          <a:xfrm>
            <a:off x="1022823" y="4131987"/>
            <a:ext cx="0" cy="92282"/>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1DB94D0-5B68-7C80-EB31-AEF36D5D796C}"/>
              </a:ext>
            </a:extLst>
          </p:cNvPr>
          <p:cNvCxnSpPr>
            <a:cxnSpLocks/>
            <a:endCxn id="98" idx="0"/>
          </p:cNvCxnSpPr>
          <p:nvPr/>
        </p:nvCxnSpPr>
        <p:spPr>
          <a:xfrm flipH="1">
            <a:off x="1864336" y="4496694"/>
            <a:ext cx="1" cy="63755"/>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F12F64BF-896A-74BB-6F1A-5C2A3AAD6187}"/>
              </a:ext>
            </a:extLst>
          </p:cNvPr>
          <p:cNvSpPr/>
          <p:nvPr/>
        </p:nvSpPr>
        <p:spPr>
          <a:xfrm>
            <a:off x="862185" y="3445956"/>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DX</a:t>
            </a:r>
          </a:p>
        </p:txBody>
      </p:sp>
      <p:cxnSp>
        <p:nvCxnSpPr>
          <p:cNvPr id="103" name="Straight Connector 102">
            <a:extLst>
              <a:ext uri="{FF2B5EF4-FFF2-40B4-BE49-F238E27FC236}">
                <a16:creationId xmlns:a16="http://schemas.microsoft.com/office/drawing/2014/main" id="{39DF911A-219D-9210-F117-00F442F0A982}"/>
              </a:ext>
            </a:extLst>
          </p:cNvPr>
          <p:cNvCxnSpPr>
            <a:cxnSpLocks/>
          </p:cNvCxnSpPr>
          <p:nvPr/>
        </p:nvCxnSpPr>
        <p:spPr>
          <a:xfrm>
            <a:off x="1026228" y="3381063"/>
            <a:ext cx="0" cy="64893"/>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A08D0D81-0878-B09F-545D-6459AE8AD67C}"/>
              </a:ext>
            </a:extLst>
          </p:cNvPr>
          <p:cNvSpPr/>
          <p:nvPr/>
        </p:nvSpPr>
        <p:spPr>
          <a:xfrm>
            <a:off x="862185" y="3788194"/>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WB</a:t>
            </a:r>
          </a:p>
        </p:txBody>
      </p:sp>
      <p:cxnSp>
        <p:nvCxnSpPr>
          <p:cNvPr id="105" name="Straight Connector 104">
            <a:extLst>
              <a:ext uri="{FF2B5EF4-FFF2-40B4-BE49-F238E27FC236}">
                <a16:creationId xmlns:a16="http://schemas.microsoft.com/office/drawing/2014/main" id="{64234D92-93F8-EB2C-5BC1-E56F89FC843E}"/>
              </a:ext>
            </a:extLst>
          </p:cNvPr>
          <p:cNvCxnSpPr>
            <a:cxnSpLocks/>
          </p:cNvCxnSpPr>
          <p:nvPr/>
        </p:nvCxnSpPr>
        <p:spPr>
          <a:xfrm>
            <a:off x="1026228" y="3720783"/>
            <a:ext cx="0" cy="67410"/>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933988A6-CB80-B4AC-8374-1EE1D36BDB59}"/>
              </a:ext>
            </a:extLst>
          </p:cNvPr>
          <p:cNvSpPr/>
          <p:nvPr/>
        </p:nvSpPr>
        <p:spPr>
          <a:xfrm>
            <a:off x="1336934"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2">
                  <a:lumMod val="90000"/>
                </a:schemeClr>
              </a:solidFill>
              <a:latin typeface="Consolas" panose="020B0609020204030204" pitchFamily="49" charset="0"/>
              <a:cs typeface="Consolas" panose="020B0609020204030204" pitchFamily="49" charset="0"/>
            </a:endParaRPr>
          </a:p>
        </p:txBody>
      </p:sp>
      <p:sp>
        <p:nvSpPr>
          <p:cNvPr id="107" name="Rectangle 106">
            <a:extLst>
              <a:ext uri="{FF2B5EF4-FFF2-40B4-BE49-F238E27FC236}">
                <a16:creationId xmlns:a16="http://schemas.microsoft.com/office/drawing/2014/main" id="{07739EB2-AA54-DFB6-C887-75F20A973201}"/>
              </a:ext>
            </a:extLst>
          </p:cNvPr>
          <p:cNvSpPr/>
          <p:nvPr/>
        </p:nvSpPr>
        <p:spPr>
          <a:xfrm>
            <a:off x="1425957"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IF</a:t>
            </a:r>
          </a:p>
        </p:txBody>
      </p:sp>
      <p:sp>
        <p:nvSpPr>
          <p:cNvPr id="108" name="Rectangle 107">
            <a:extLst>
              <a:ext uri="{FF2B5EF4-FFF2-40B4-BE49-F238E27FC236}">
                <a16:creationId xmlns:a16="http://schemas.microsoft.com/office/drawing/2014/main" id="{11F797E1-6B8F-56AB-F022-D13C80BF9435}"/>
              </a:ext>
            </a:extLst>
          </p:cNvPr>
          <p:cNvSpPr/>
          <p:nvPr/>
        </p:nvSpPr>
        <p:spPr>
          <a:xfrm>
            <a:off x="1425957"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DX</a:t>
            </a:r>
          </a:p>
        </p:txBody>
      </p:sp>
      <p:cxnSp>
        <p:nvCxnSpPr>
          <p:cNvPr id="109" name="Straight Connector 108">
            <a:extLst>
              <a:ext uri="{FF2B5EF4-FFF2-40B4-BE49-F238E27FC236}">
                <a16:creationId xmlns:a16="http://schemas.microsoft.com/office/drawing/2014/main" id="{CE544275-90C0-725B-E3D4-70D43714EDA3}"/>
              </a:ext>
            </a:extLst>
          </p:cNvPr>
          <p:cNvCxnSpPr>
            <a:cxnSpLocks/>
          </p:cNvCxnSpPr>
          <p:nvPr/>
        </p:nvCxnSpPr>
        <p:spPr>
          <a:xfrm>
            <a:off x="1590000"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2350AD5A-18F1-1D62-B5CE-FCFD7DAB3618}"/>
              </a:ext>
            </a:extLst>
          </p:cNvPr>
          <p:cNvSpPr/>
          <p:nvPr/>
        </p:nvSpPr>
        <p:spPr>
          <a:xfrm>
            <a:off x="1425957"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WB</a:t>
            </a:r>
          </a:p>
        </p:txBody>
      </p:sp>
      <p:cxnSp>
        <p:nvCxnSpPr>
          <p:cNvPr id="111" name="Straight Connector 110">
            <a:extLst>
              <a:ext uri="{FF2B5EF4-FFF2-40B4-BE49-F238E27FC236}">
                <a16:creationId xmlns:a16="http://schemas.microsoft.com/office/drawing/2014/main" id="{90A51A78-7E08-BCA9-AE1B-775A08661034}"/>
              </a:ext>
            </a:extLst>
          </p:cNvPr>
          <p:cNvCxnSpPr>
            <a:cxnSpLocks/>
          </p:cNvCxnSpPr>
          <p:nvPr/>
        </p:nvCxnSpPr>
        <p:spPr>
          <a:xfrm>
            <a:off x="1590000"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9BB249E-497C-5A45-C45A-75AC79F67E49}"/>
              </a:ext>
            </a:extLst>
          </p:cNvPr>
          <p:cNvCxnSpPr>
            <a:cxnSpLocks/>
          </p:cNvCxnSpPr>
          <p:nvPr/>
        </p:nvCxnSpPr>
        <p:spPr>
          <a:xfrm>
            <a:off x="2147686"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9A76425A-BFAE-B70B-4FA9-7538C94FE940}"/>
              </a:ext>
            </a:extLst>
          </p:cNvPr>
          <p:cNvSpPr/>
          <p:nvPr/>
        </p:nvSpPr>
        <p:spPr>
          <a:xfrm>
            <a:off x="189802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2">
                  <a:lumMod val="90000"/>
                </a:schemeClr>
              </a:solidFill>
              <a:latin typeface="Consolas" panose="020B0609020204030204" pitchFamily="49" charset="0"/>
              <a:cs typeface="Consolas" panose="020B0609020204030204" pitchFamily="49" charset="0"/>
            </a:endParaRPr>
          </a:p>
        </p:txBody>
      </p:sp>
      <p:sp>
        <p:nvSpPr>
          <p:cNvPr id="114" name="Rectangle 113">
            <a:extLst>
              <a:ext uri="{FF2B5EF4-FFF2-40B4-BE49-F238E27FC236}">
                <a16:creationId xmlns:a16="http://schemas.microsoft.com/office/drawing/2014/main" id="{CEC494E7-2D48-BCA9-630C-4BFAE9257301}"/>
              </a:ext>
            </a:extLst>
          </p:cNvPr>
          <p:cNvSpPr/>
          <p:nvPr/>
        </p:nvSpPr>
        <p:spPr>
          <a:xfrm>
            <a:off x="1987048"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IF</a:t>
            </a:r>
          </a:p>
        </p:txBody>
      </p:sp>
      <p:sp>
        <p:nvSpPr>
          <p:cNvPr id="115" name="Rectangle 114">
            <a:extLst>
              <a:ext uri="{FF2B5EF4-FFF2-40B4-BE49-F238E27FC236}">
                <a16:creationId xmlns:a16="http://schemas.microsoft.com/office/drawing/2014/main" id="{775170D0-CBE8-87D7-07ED-A72AC1A5AC00}"/>
              </a:ext>
            </a:extLst>
          </p:cNvPr>
          <p:cNvSpPr/>
          <p:nvPr/>
        </p:nvSpPr>
        <p:spPr>
          <a:xfrm>
            <a:off x="1987048"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DX</a:t>
            </a:r>
          </a:p>
        </p:txBody>
      </p:sp>
      <p:cxnSp>
        <p:nvCxnSpPr>
          <p:cNvPr id="116" name="Straight Connector 115">
            <a:extLst>
              <a:ext uri="{FF2B5EF4-FFF2-40B4-BE49-F238E27FC236}">
                <a16:creationId xmlns:a16="http://schemas.microsoft.com/office/drawing/2014/main" id="{481DB618-87EF-CDCD-FABA-EC01E2C4B7EF}"/>
              </a:ext>
            </a:extLst>
          </p:cNvPr>
          <p:cNvCxnSpPr>
            <a:cxnSpLocks/>
          </p:cNvCxnSpPr>
          <p:nvPr/>
        </p:nvCxnSpPr>
        <p:spPr>
          <a:xfrm>
            <a:off x="2151091"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9FC41E48-CAE4-6828-4CF0-01AD5AC5A7E1}"/>
              </a:ext>
            </a:extLst>
          </p:cNvPr>
          <p:cNvSpPr/>
          <p:nvPr/>
        </p:nvSpPr>
        <p:spPr>
          <a:xfrm>
            <a:off x="1987048"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WB</a:t>
            </a:r>
          </a:p>
        </p:txBody>
      </p:sp>
      <p:cxnSp>
        <p:nvCxnSpPr>
          <p:cNvPr id="118" name="Straight Connector 117">
            <a:extLst>
              <a:ext uri="{FF2B5EF4-FFF2-40B4-BE49-F238E27FC236}">
                <a16:creationId xmlns:a16="http://schemas.microsoft.com/office/drawing/2014/main" id="{93C45C5D-8E74-A30E-5872-FF6ACD7B3706}"/>
              </a:ext>
            </a:extLst>
          </p:cNvPr>
          <p:cNvCxnSpPr>
            <a:cxnSpLocks/>
          </p:cNvCxnSpPr>
          <p:nvPr/>
        </p:nvCxnSpPr>
        <p:spPr>
          <a:xfrm>
            <a:off x="2151091"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FFC2E98-C9DB-C101-B887-D54AA11BE244}"/>
              </a:ext>
            </a:extLst>
          </p:cNvPr>
          <p:cNvCxnSpPr>
            <a:cxnSpLocks/>
          </p:cNvCxnSpPr>
          <p:nvPr/>
        </p:nvCxnSpPr>
        <p:spPr>
          <a:xfrm>
            <a:off x="2714817"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E87CE578-1AFE-04CD-C3CE-7CC3E07E6E7C}"/>
              </a:ext>
            </a:extLst>
          </p:cNvPr>
          <p:cNvSpPr/>
          <p:nvPr/>
        </p:nvSpPr>
        <p:spPr>
          <a:xfrm>
            <a:off x="246515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65000"/>
                </a:schemeClr>
              </a:solidFill>
              <a:latin typeface="Consolas" panose="020B0609020204030204" pitchFamily="49" charset="0"/>
              <a:cs typeface="Consolas" panose="020B0609020204030204" pitchFamily="49" charset="0"/>
            </a:endParaRPr>
          </a:p>
        </p:txBody>
      </p:sp>
      <p:sp>
        <p:nvSpPr>
          <p:cNvPr id="121" name="Rectangle 120">
            <a:extLst>
              <a:ext uri="{FF2B5EF4-FFF2-40B4-BE49-F238E27FC236}">
                <a16:creationId xmlns:a16="http://schemas.microsoft.com/office/drawing/2014/main" id="{7083A3C5-544B-CBCA-D248-B6B9A63EECEA}"/>
              </a:ext>
            </a:extLst>
          </p:cNvPr>
          <p:cNvSpPr/>
          <p:nvPr/>
        </p:nvSpPr>
        <p:spPr>
          <a:xfrm>
            <a:off x="2554179"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IF</a:t>
            </a:r>
          </a:p>
        </p:txBody>
      </p:sp>
      <p:sp>
        <p:nvSpPr>
          <p:cNvPr id="122" name="Rectangle 121">
            <a:extLst>
              <a:ext uri="{FF2B5EF4-FFF2-40B4-BE49-F238E27FC236}">
                <a16:creationId xmlns:a16="http://schemas.microsoft.com/office/drawing/2014/main" id="{3B38E5B6-531A-37DD-C682-1230F039ADFF}"/>
              </a:ext>
            </a:extLst>
          </p:cNvPr>
          <p:cNvSpPr/>
          <p:nvPr/>
        </p:nvSpPr>
        <p:spPr>
          <a:xfrm>
            <a:off x="2554179"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DX</a:t>
            </a:r>
          </a:p>
        </p:txBody>
      </p:sp>
      <p:cxnSp>
        <p:nvCxnSpPr>
          <p:cNvPr id="123" name="Straight Connector 122">
            <a:extLst>
              <a:ext uri="{FF2B5EF4-FFF2-40B4-BE49-F238E27FC236}">
                <a16:creationId xmlns:a16="http://schemas.microsoft.com/office/drawing/2014/main" id="{9003CADA-DB26-9E0D-0641-3AA1E9AECF8B}"/>
              </a:ext>
            </a:extLst>
          </p:cNvPr>
          <p:cNvCxnSpPr>
            <a:cxnSpLocks/>
          </p:cNvCxnSpPr>
          <p:nvPr/>
        </p:nvCxnSpPr>
        <p:spPr>
          <a:xfrm>
            <a:off x="2718222"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2379EF45-AC78-7A04-3F29-342BF8F243E7}"/>
              </a:ext>
            </a:extLst>
          </p:cNvPr>
          <p:cNvSpPr/>
          <p:nvPr/>
        </p:nvSpPr>
        <p:spPr>
          <a:xfrm>
            <a:off x="2554179"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WB</a:t>
            </a:r>
          </a:p>
        </p:txBody>
      </p:sp>
      <p:cxnSp>
        <p:nvCxnSpPr>
          <p:cNvPr id="125" name="Straight Connector 124">
            <a:extLst>
              <a:ext uri="{FF2B5EF4-FFF2-40B4-BE49-F238E27FC236}">
                <a16:creationId xmlns:a16="http://schemas.microsoft.com/office/drawing/2014/main" id="{1B702CF3-5873-5BC6-A155-F21BD07FAED8}"/>
              </a:ext>
            </a:extLst>
          </p:cNvPr>
          <p:cNvCxnSpPr>
            <a:cxnSpLocks/>
          </p:cNvCxnSpPr>
          <p:nvPr/>
        </p:nvCxnSpPr>
        <p:spPr>
          <a:xfrm>
            <a:off x="2718222"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2EECDEB6-4F1F-85F5-4BFB-CD27DDDF7599}"/>
              </a:ext>
            </a:extLst>
          </p:cNvPr>
          <p:cNvSpPr txBox="1"/>
          <p:nvPr/>
        </p:nvSpPr>
        <p:spPr>
          <a:xfrm>
            <a:off x="738514" y="4875826"/>
            <a:ext cx="2195483" cy="369332"/>
          </a:xfrm>
          <a:prstGeom prst="rect">
            <a:avLst/>
          </a:prstGeom>
          <a:noFill/>
        </p:spPr>
        <p:txBody>
          <a:bodyPr wrap="square" rtlCol="0">
            <a:spAutoFit/>
          </a:bodyPr>
          <a:lstStyle/>
          <a:p>
            <a:pPr algn="ctr"/>
            <a:r>
              <a:rPr lang="en-TW">
                <a:solidFill>
                  <a:schemeClr val="bg2">
                    <a:lumMod val="90000"/>
                  </a:schemeClr>
                </a:solidFill>
                <a:latin typeface="Calibri" panose="020F0502020204030204" pitchFamily="34" charset="0"/>
                <a:cs typeface="Calibri" panose="020F0502020204030204" pitchFamily="34" charset="0"/>
              </a:rPr>
              <a:t>RISC-V </a:t>
            </a:r>
            <a:r>
              <a:rPr lang="en-US">
                <a:solidFill>
                  <a:schemeClr val="bg2">
                    <a:lumMod val="90000"/>
                  </a:schemeClr>
                </a:solidFill>
                <a:latin typeface="Calibri" panose="020F0502020204030204" pitchFamily="34" charset="0"/>
                <a:cs typeface="Calibri" panose="020F0502020204030204" pitchFamily="34" charset="0"/>
              </a:rPr>
              <a:t>multi-V-scale</a:t>
            </a:r>
            <a:r>
              <a:rPr lang="en-TW" baseline="30000">
                <a:solidFill>
                  <a:schemeClr val="bg2">
                    <a:lumMod val="90000"/>
                  </a:schemeClr>
                </a:solidFill>
                <a:latin typeface="Calibri" panose="020F0502020204030204" pitchFamily="34" charset="0"/>
                <a:cs typeface="Calibri" panose="020F0502020204030204" pitchFamily="34" charset="0"/>
              </a:rPr>
              <a:t>3</a:t>
            </a:r>
            <a:r>
              <a:rPr lang="en-TW">
                <a:solidFill>
                  <a:schemeClr val="bg2">
                    <a:lumMod val="90000"/>
                  </a:schemeClr>
                </a:solidFill>
                <a:latin typeface="Calibri" panose="020F0502020204030204" pitchFamily="34" charset="0"/>
                <a:cs typeface="Calibri" panose="020F0502020204030204" pitchFamily="34" charset="0"/>
              </a:rPr>
              <a:t> </a:t>
            </a:r>
          </a:p>
        </p:txBody>
      </p:sp>
      <p:sp>
        <p:nvSpPr>
          <p:cNvPr id="129" name="TextBox 128">
            <a:extLst>
              <a:ext uri="{FF2B5EF4-FFF2-40B4-BE49-F238E27FC236}">
                <a16:creationId xmlns:a16="http://schemas.microsoft.com/office/drawing/2014/main" id="{00A68018-48C7-589E-5337-DA19ADB0B7CA}"/>
              </a:ext>
            </a:extLst>
          </p:cNvPr>
          <p:cNvSpPr txBox="1">
            <a:spLocks noChangeAspect="1"/>
          </p:cNvSpPr>
          <p:nvPr/>
        </p:nvSpPr>
        <p:spPr>
          <a:xfrm>
            <a:off x="7380973" y="172046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IF</a:t>
            </a:r>
            <a:endParaRPr lang="en-TW">
              <a:solidFill>
                <a:schemeClr val="tx1"/>
              </a:solidFill>
              <a:latin typeface="Consolas" panose="020B0609020204030204" pitchFamily="49" charset="0"/>
              <a:cs typeface="Consolas" panose="020B0609020204030204" pitchFamily="49" charset="0"/>
            </a:endParaRPr>
          </a:p>
        </p:txBody>
      </p:sp>
      <p:sp>
        <p:nvSpPr>
          <p:cNvPr id="130" name="TextBox 129">
            <a:extLst>
              <a:ext uri="{FF2B5EF4-FFF2-40B4-BE49-F238E27FC236}">
                <a16:creationId xmlns:a16="http://schemas.microsoft.com/office/drawing/2014/main" id="{CBD62D16-50FB-9E03-3A1E-AD73DCEB8D2D}"/>
              </a:ext>
            </a:extLst>
          </p:cNvPr>
          <p:cNvSpPr txBox="1">
            <a:spLocks noChangeAspect="1"/>
          </p:cNvSpPr>
          <p:nvPr/>
        </p:nvSpPr>
        <p:spPr>
          <a:xfrm>
            <a:off x="7968515" y="2384819"/>
            <a:ext cx="555784"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DX</a:t>
            </a:r>
            <a:endParaRPr lang="en-TW">
              <a:solidFill>
                <a:schemeClr val="tx1"/>
              </a:solidFill>
              <a:latin typeface="Consolas" panose="020B0609020204030204" pitchFamily="49" charset="0"/>
              <a:cs typeface="Consolas" panose="020B0609020204030204" pitchFamily="49" charset="0"/>
            </a:endParaRPr>
          </a:p>
        </p:txBody>
      </p:sp>
      <p:sp>
        <p:nvSpPr>
          <p:cNvPr id="131" name="TextBox 6">
            <a:extLst>
              <a:ext uri="{FF2B5EF4-FFF2-40B4-BE49-F238E27FC236}">
                <a16:creationId xmlns:a16="http://schemas.microsoft.com/office/drawing/2014/main" id="{A69A9E1F-9CB7-E5B2-7D41-8BEDCB68AC98}"/>
              </a:ext>
            </a:extLst>
          </p:cNvPr>
          <p:cNvSpPr txBox="1">
            <a:spLocks noChangeAspect="1"/>
          </p:cNvSpPr>
          <p:nvPr/>
        </p:nvSpPr>
        <p:spPr>
          <a:xfrm>
            <a:off x="7077702" y="3049173"/>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mem_WB</a:t>
            </a:r>
            <a:endParaRPr lang="en-TW">
              <a:solidFill>
                <a:schemeClr val="tx1"/>
              </a:solidFill>
              <a:latin typeface="Consolas" panose="020B0609020204030204" pitchFamily="49" charset="0"/>
              <a:cs typeface="Consolas" panose="020B0609020204030204" pitchFamily="49" charset="0"/>
            </a:endParaRPr>
          </a:p>
        </p:txBody>
      </p:sp>
      <p:sp>
        <p:nvSpPr>
          <p:cNvPr id="132" name="Oval 131">
            <a:extLst>
              <a:ext uri="{FF2B5EF4-FFF2-40B4-BE49-F238E27FC236}">
                <a16:creationId xmlns:a16="http://schemas.microsoft.com/office/drawing/2014/main" id="{3F8E0225-3C3A-922E-04CC-171D9B7C79E9}"/>
              </a:ext>
            </a:extLst>
          </p:cNvPr>
          <p:cNvSpPr>
            <a:spLocks noChangeAspect="1"/>
          </p:cNvSpPr>
          <p:nvPr/>
        </p:nvSpPr>
        <p:spPr>
          <a:xfrm>
            <a:off x="8637597" y="1688301"/>
            <a:ext cx="401070" cy="399331"/>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33" name="Straight Arrow Connector 132">
            <a:extLst>
              <a:ext uri="{FF2B5EF4-FFF2-40B4-BE49-F238E27FC236}">
                <a16:creationId xmlns:a16="http://schemas.microsoft.com/office/drawing/2014/main" id="{5A78AD65-6A98-9C6F-3A59-B344B120B737}"/>
              </a:ext>
            </a:extLst>
          </p:cNvPr>
          <p:cNvCxnSpPr>
            <a:cxnSpLocks noChangeAspect="1"/>
            <a:endCxn id="134" idx="0"/>
          </p:cNvCxnSpPr>
          <p:nvPr/>
        </p:nvCxnSpPr>
        <p:spPr>
          <a:xfrm flipH="1">
            <a:off x="8838134" y="2086785"/>
            <a:ext cx="2" cy="285584"/>
          </a:xfrm>
          <a:prstGeom prst="straightConnector1">
            <a:avLst/>
          </a:prstGeom>
          <a:ln w="349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E350D2A1-BD46-9F20-AF0E-9641B7C99160}"/>
              </a:ext>
            </a:extLst>
          </p:cNvPr>
          <p:cNvSpPr>
            <a:spLocks noChangeAspect="1"/>
          </p:cNvSpPr>
          <p:nvPr/>
        </p:nvSpPr>
        <p:spPr>
          <a:xfrm>
            <a:off x="8637596" y="2372371"/>
            <a:ext cx="401070" cy="399331"/>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5" name="Oval 134">
            <a:extLst>
              <a:ext uri="{FF2B5EF4-FFF2-40B4-BE49-F238E27FC236}">
                <a16:creationId xmlns:a16="http://schemas.microsoft.com/office/drawing/2014/main" id="{424932B3-7D93-88AC-2746-48357AD128A9}"/>
              </a:ext>
            </a:extLst>
          </p:cNvPr>
          <p:cNvSpPr>
            <a:spLocks noChangeAspect="1"/>
          </p:cNvSpPr>
          <p:nvPr/>
        </p:nvSpPr>
        <p:spPr>
          <a:xfrm>
            <a:off x="8637595" y="3036721"/>
            <a:ext cx="401070" cy="399331"/>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6" name="Oval 135">
            <a:extLst>
              <a:ext uri="{FF2B5EF4-FFF2-40B4-BE49-F238E27FC236}">
                <a16:creationId xmlns:a16="http://schemas.microsoft.com/office/drawing/2014/main" id="{18C9F83E-1278-E165-7C12-4B454BD9C741}"/>
              </a:ext>
            </a:extLst>
          </p:cNvPr>
          <p:cNvSpPr>
            <a:spLocks noChangeAspect="1"/>
          </p:cNvSpPr>
          <p:nvPr/>
        </p:nvSpPr>
        <p:spPr>
          <a:xfrm>
            <a:off x="9567789" y="169776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37" name="Straight Arrow Connector 136">
            <a:extLst>
              <a:ext uri="{FF2B5EF4-FFF2-40B4-BE49-F238E27FC236}">
                <a16:creationId xmlns:a16="http://schemas.microsoft.com/office/drawing/2014/main" id="{FE95F4C2-D403-9B13-A301-E98BF9799EA6}"/>
              </a:ext>
            </a:extLst>
          </p:cNvPr>
          <p:cNvCxnSpPr>
            <a:cxnSpLocks noChangeAspect="1"/>
            <a:endCxn id="138" idx="0"/>
          </p:cNvCxnSpPr>
          <p:nvPr/>
        </p:nvCxnSpPr>
        <p:spPr>
          <a:xfrm flipH="1">
            <a:off x="9768326" y="2096248"/>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C565184C-0945-6F8B-44D4-EAB3F8ED2F0B}"/>
              </a:ext>
            </a:extLst>
          </p:cNvPr>
          <p:cNvSpPr>
            <a:spLocks noChangeAspect="1"/>
          </p:cNvSpPr>
          <p:nvPr/>
        </p:nvSpPr>
        <p:spPr>
          <a:xfrm>
            <a:off x="9567789" y="238183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39" name="Oval 138">
            <a:extLst>
              <a:ext uri="{FF2B5EF4-FFF2-40B4-BE49-F238E27FC236}">
                <a16:creationId xmlns:a16="http://schemas.microsoft.com/office/drawing/2014/main" id="{DD08AB7E-155F-AE94-85A3-DF093D00B147}"/>
              </a:ext>
            </a:extLst>
          </p:cNvPr>
          <p:cNvSpPr>
            <a:spLocks noChangeAspect="1"/>
          </p:cNvSpPr>
          <p:nvPr/>
        </p:nvSpPr>
        <p:spPr>
          <a:xfrm>
            <a:off x="9567788" y="3046185"/>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40" name="TextBox 139">
            <a:extLst>
              <a:ext uri="{FF2B5EF4-FFF2-40B4-BE49-F238E27FC236}">
                <a16:creationId xmlns:a16="http://schemas.microsoft.com/office/drawing/2014/main" id="{6318DFF3-929A-49FD-514D-EDA00A4D7EA3}"/>
              </a:ext>
            </a:extLst>
          </p:cNvPr>
          <p:cNvSpPr txBox="1">
            <a:spLocks noChangeAspect="1"/>
          </p:cNvSpPr>
          <p:nvPr/>
        </p:nvSpPr>
        <p:spPr>
          <a:xfrm>
            <a:off x="9488247" y="1234021"/>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i1</a:t>
            </a:r>
          </a:p>
        </p:txBody>
      </p:sp>
      <p:cxnSp>
        <p:nvCxnSpPr>
          <p:cNvPr id="141" name="Straight Arrow Connector 140">
            <a:extLst>
              <a:ext uri="{FF2B5EF4-FFF2-40B4-BE49-F238E27FC236}">
                <a16:creationId xmlns:a16="http://schemas.microsoft.com/office/drawing/2014/main" id="{3BB70EED-524F-0189-7709-A7C4B8F4581C}"/>
              </a:ext>
            </a:extLst>
          </p:cNvPr>
          <p:cNvCxnSpPr>
            <a:cxnSpLocks noChangeAspect="1"/>
            <a:stCxn id="132" idx="6"/>
            <a:endCxn id="136" idx="2"/>
          </p:cNvCxnSpPr>
          <p:nvPr/>
        </p:nvCxnSpPr>
        <p:spPr>
          <a:xfrm>
            <a:off x="9038667" y="1887966"/>
            <a:ext cx="529122"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D80C06D9-C19E-4DFA-C6A5-BBA63AE7CD09}"/>
              </a:ext>
            </a:extLst>
          </p:cNvPr>
          <p:cNvSpPr txBox="1"/>
          <p:nvPr/>
        </p:nvSpPr>
        <p:spPr>
          <a:xfrm>
            <a:off x="9085378" y="1516357"/>
            <a:ext cx="437940" cy="369332"/>
          </a:xfrm>
          <a:prstGeom prst="rect">
            <a:avLst/>
          </a:prstGeom>
          <a:noFill/>
        </p:spPr>
        <p:txBody>
          <a:bodyPr wrap="none" rtlCol="0">
            <a:spAutoFit/>
          </a:bodyPr>
          <a:lstStyle/>
          <a:p>
            <a:r>
              <a:rPr lang="en-TW">
                <a:solidFill>
                  <a:schemeClr val="bg1">
                    <a:lumMod val="85000"/>
                  </a:schemeClr>
                </a:solidFill>
                <a:latin typeface="Consolas" panose="020B0609020204030204" pitchFamily="49" charset="0"/>
                <a:cs typeface="Consolas" panose="020B0609020204030204" pitchFamily="49" charset="0"/>
              </a:rPr>
              <a:t>PO</a:t>
            </a:r>
          </a:p>
        </p:txBody>
      </p:sp>
      <p:sp>
        <p:nvSpPr>
          <p:cNvPr id="143" name="TextBox 142">
            <a:extLst>
              <a:ext uri="{FF2B5EF4-FFF2-40B4-BE49-F238E27FC236}">
                <a16:creationId xmlns:a16="http://schemas.microsoft.com/office/drawing/2014/main" id="{5B44AA99-2523-B5A0-7E80-A76800F251B9}"/>
              </a:ext>
            </a:extLst>
          </p:cNvPr>
          <p:cNvSpPr txBox="1">
            <a:spLocks noChangeAspect="1"/>
          </p:cNvSpPr>
          <p:nvPr/>
        </p:nvSpPr>
        <p:spPr>
          <a:xfrm>
            <a:off x="8684415"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latin typeface="Consolas" panose="020B0609020204030204" pitchFamily="49" charset="0"/>
                <a:cs typeface="Consolas" panose="020B0609020204030204" pitchFamily="49" charset="0"/>
              </a:rPr>
              <a:t>C0</a:t>
            </a:r>
          </a:p>
        </p:txBody>
      </p:sp>
      <p:cxnSp>
        <p:nvCxnSpPr>
          <p:cNvPr id="144" name="Straight Arrow Connector 143">
            <a:extLst>
              <a:ext uri="{FF2B5EF4-FFF2-40B4-BE49-F238E27FC236}">
                <a16:creationId xmlns:a16="http://schemas.microsoft.com/office/drawing/2014/main" id="{36C78664-1649-BFA2-455B-9D4A02215591}"/>
              </a:ext>
            </a:extLst>
          </p:cNvPr>
          <p:cNvCxnSpPr>
            <a:cxnSpLocks noChangeAspect="1"/>
            <a:stCxn id="134" idx="4"/>
          </p:cNvCxnSpPr>
          <p:nvPr/>
        </p:nvCxnSpPr>
        <p:spPr>
          <a:xfrm>
            <a:off x="8838132" y="2771702"/>
            <a:ext cx="0" cy="264174"/>
          </a:xfrm>
          <a:prstGeom prst="straightConnector1">
            <a:avLst/>
          </a:prstGeom>
          <a:ln w="349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7B06A7A3-9F93-8B4A-FCA0-EA01F74A876B}"/>
              </a:ext>
            </a:extLst>
          </p:cNvPr>
          <p:cNvCxnSpPr>
            <a:cxnSpLocks noChangeAspect="1"/>
            <a:stCxn id="138" idx="4"/>
          </p:cNvCxnSpPr>
          <p:nvPr/>
        </p:nvCxnSpPr>
        <p:spPr>
          <a:xfrm>
            <a:off x="9768325" y="2781164"/>
            <a:ext cx="0" cy="264175"/>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5E10738B-522F-68AB-C239-CABCACFB9FF0}"/>
              </a:ext>
            </a:extLst>
          </p:cNvPr>
          <p:cNvCxnSpPr>
            <a:cxnSpLocks noChangeAspect="1"/>
            <a:stCxn id="134" idx="6"/>
            <a:endCxn id="138" idx="2"/>
          </p:cNvCxnSpPr>
          <p:nvPr/>
        </p:nvCxnSpPr>
        <p:spPr>
          <a:xfrm>
            <a:off x="9038666" y="2572037"/>
            <a:ext cx="529123" cy="9462"/>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964D8B8-1C4F-2866-D3C5-D296FF5AB7E9}"/>
              </a:ext>
            </a:extLst>
          </p:cNvPr>
          <p:cNvCxnSpPr>
            <a:cxnSpLocks noChangeAspect="1"/>
            <a:stCxn id="135" idx="6"/>
            <a:endCxn id="139" idx="2"/>
          </p:cNvCxnSpPr>
          <p:nvPr/>
        </p:nvCxnSpPr>
        <p:spPr>
          <a:xfrm>
            <a:off x="9038665" y="3236387"/>
            <a:ext cx="529123"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8" name="Oval 147">
            <a:extLst>
              <a:ext uri="{FF2B5EF4-FFF2-40B4-BE49-F238E27FC236}">
                <a16:creationId xmlns:a16="http://schemas.microsoft.com/office/drawing/2014/main" id="{55B066A5-0A22-24CB-738D-F0E8CFB24268}"/>
              </a:ext>
            </a:extLst>
          </p:cNvPr>
          <p:cNvSpPr>
            <a:spLocks noChangeAspect="1"/>
          </p:cNvSpPr>
          <p:nvPr/>
        </p:nvSpPr>
        <p:spPr>
          <a:xfrm>
            <a:off x="10255024" y="1717846"/>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49" name="Straight Arrow Connector 148">
            <a:extLst>
              <a:ext uri="{FF2B5EF4-FFF2-40B4-BE49-F238E27FC236}">
                <a16:creationId xmlns:a16="http://schemas.microsoft.com/office/drawing/2014/main" id="{F702B8F4-657F-B440-4386-E5E59D462700}"/>
              </a:ext>
            </a:extLst>
          </p:cNvPr>
          <p:cNvCxnSpPr>
            <a:cxnSpLocks noChangeAspect="1"/>
            <a:endCxn id="150" idx="0"/>
          </p:cNvCxnSpPr>
          <p:nvPr/>
        </p:nvCxnSpPr>
        <p:spPr>
          <a:xfrm flipH="1">
            <a:off x="10455560" y="2116330"/>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15D0DEAC-6481-F95A-B941-C6A50F8FC5F4}"/>
              </a:ext>
            </a:extLst>
          </p:cNvPr>
          <p:cNvSpPr>
            <a:spLocks noChangeAspect="1"/>
          </p:cNvSpPr>
          <p:nvPr/>
        </p:nvSpPr>
        <p:spPr>
          <a:xfrm>
            <a:off x="10255023" y="2401916"/>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1" name="Oval 150">
            <a:extLst>
              <a:ext uri="{FF2B5EF4-FFF2-40B4-BE49-F238E27FC236}">
                <a16:creationId xmlns:a16="http://schemas.microsoft.com/office/drawing/2014/main" id="{E583BA29-2A32-4ECC-56EB-6EA113B27631}"/>
              </a:ext>
            </a:extLst>
          </p:cNvPr>
          <p:cNvSpPr>
            <a:spLocks noChangeAspect="1"/>
          </p:cNvSpPr>
          <p:nvPr/>
        </p:nvSpPr>
        <p:spPr>
          <a:xfrm>
            <a:off x="10255023" y="3581491"/>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2" name="Oval 151">
            <a:extLst>
              <a:ext uri="{FF2B5EF4-FFF2-40B4-BE49-F238E27FC236}">
                <a16:creationId xmlns:a16="http://schemas.microsoft.com/office/drawing/2014/main" id="{3658D2AA-829B-CA58-026E-46E83F63CB39}"/>
              </a:ext>
            </a:extLst>
          </p:cNvPr>
          <p:cNvSpPr>
            <a:spLocks noChangeAspect="1"/>
          </p:cNvSpPr>
          <p:nvPr/>
        </p:nvSpPr>
        <p:spPr>
          <a:xfrm>
            <a:off x="11198587" y="1727309"/>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153" name="Straight Arrow Connector 152">
            <a:extLst>
              <a:ext uri="{FF2B5EF4-FFF2-40B4-BE49-F238E27FC236}">
                <a16:creationId xmlns:a16="http://schemas.microsoft.com/office/drawing/2014/main" id="{7A3CFAF4-BC0F-2370-5F1C-5B7FA4AF7F77}"/>
              </a:ext>
            </a:extLst>
          </p:cNvPr>
          <p:cNvCxnSpPr>
            <a:cxnSpLocks noChangeAspect="1"/>
            <a:endCxn id="154" idx="0"/>
          </p:cNvCxnSpPr>
          <p:nvPr/>
        </p:nvCxnSpPr>
        <p:spPr>
          <a:xfrm flipH="1">
            <a:off x="11399124" y="2125793"/>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CD35DD26-C46A-7609-25A2-1B4F913C51A3}"/>
              </a:ext>
            </a:extLst>
          </p:cNvPr>
          <p:cNvSpPr>
            <a:spLocks noChangeAspect="1"/>
          </p:cNvSpPr>
          <p:nvPr/>
        </p:nvSpPr>
        <p:spPr>
          <a:xfrm>
            <a:off x="11198587" y="2411379"/>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5" name="Oval 154">
            <a:extLst>
              <a:ext uri="{FF2B5EF4-FFF2-40B4-BE49-F238E27FC236}">
                <a16:creationId xmlns:a16="http://schemas.microsoft.com/office/drawing/2014/main" id="{49A2E305-AA9A-7BD4-DA02-095BD016805D}"/>
              </a:ext>
            </a:extLst>
          </p:cNvPr>
          <p:cNvSpPr>
            <a:spLocks noChangeAspect="1"/>
          </p:cNvSpPr>
          <p:nvPr/>
        </p:nvSpPr>
        <p:spPr>
          <a:xfrm>
            <a:off x="11198587" y="359095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156" name="TextBox 155">
            <a:extLst>
              <a:ext uri="{FF2B5EF4-FFF2-40B4-BE49-F238E27FC236}">
                <a16:creationId xmlns:a16="http://schemas.microsoft.com/office/drawing/2014/main" id="{B39299E2-84D8-5E0D-EBD3-2DB741A70DB7}"/>
              </a:ext>
            </a:extLst>
          </p:cNvPr>
          <p:cNvSpPr txBox="1">
            <a:spLocks noChangeAspect="1"/>
          </p:cNvSpPr>
          <p:nvPr/>
        </p:nvSpPr>
        <p:spPr>
          <a:xfrm>
            <a:off x="10152856" y="1237886"/>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solidFill>
                  <a:schemeClr val="bg1">
                    <a:lumMod val="85000"/>
                  </a:schemeClr>
                </a:solidFill>
                <a:latin typeface="Consolas" panose="020B0609020204030204" pitchFamily="49" charset="0"/>
                <a:cs typeface="Consolas" panose="020B0609020204030204" pitchFamily="49" charset="0"/>
              </a:rPr>
              <a:t>i2</a:t>
            </a:r>
            <a:endParaRPr lang="en-TW">
              <a:solidFill>
                <a:schemeClr val="bg1">
                  <a:lumMod val="85000"/>
                </a:schemeClr>
              </a:solidFill>
              <a:latin typeface="Consolas" panose="020B0609020204030204" pitchFamily="49" charset="0"/>
              <a:cs typeface="Consolas" panose="020B0609020204030204" pitchFamily="49" charset="0"/>
            </a:endParaRPr>
          </a:p>
        </p:txBody>
      </p:sp>
      <p:sp>
        <p:nvSpPr>
          <p:cNvPr id="157" name="TextBox 156">
            <a:extLst>
              <a:ext uri="{FF2B5EF4-FFF2-40B4-BE49-F238E27FC236}">
                <a16:creationId xmlns:a16="http://schemas.microsoft.com/office/drawing/2014/main" id="{DBD664EE-F343-8DC7-55D1-5A0BE082DFDC}"/>
              </a:ext>
            </a:extLst>
          </p:cNvPr>
          <p:cNvSpPr txBox="1">
            <a:spLocks noChangeAspect="1"/>
          </p:cNvSpPr>
          <p:nvPr/>
        </p:nvSpPr>
        <p:spPr>
          <a:xfrm>
            <a:off x="11097847" y="123182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i3</a:t>
            </a:r>
          </a:p>
        </p:txBody>
      </p:sp>
      <p:cxnSp>
        <p:nvCxnSpPr>
          <p:cNvPr id="158" name="Straight Arrow Connector 157">
            <a:extLst>
              <a:ext uri="{FF2B5EF4-FFF2-40B4-BE49-F238E27FC236}">
                <a16:creationId xmlns:a16="http://schemas.microsoft.com/office/drawing/2014/main" id="{43D9CDFE-B68C-0171-6AAB-3969C117B95A}"/>
              </a:ext>
            </a:extLst>
          </p:cNvPr>
          <p:cNvCxnSpPr>
            <a:cxnSpLocks noChangeAspect="1"/>
            <a:stCxn id="148" idx="6"/>
            <a:endCxn id="152" idx="2"/>
          </p:cNvCxnSpPr>
          <p:nvPr/>
        </p:nvCxnSpPr>
        <p:spPr>
          <a:xfrm>
            <a:off x="10656094" y="1917511"/>
            <a:ext cx="542493"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0BA9A69A-789F-4E0F-DDCF-FCDAE16C709C}"/>
              </a:ext>
            </a:extLst>
          </p:cNvPr>
          <p:cNvSpPr txBox="1"/>
          <p:nvPr/>
        </p:nvSpPr>
        <p:spPr>
          <a:xfrm>
            <a:off x="10715363" y="1548207"/>
            <a:ext cx="470408" cy="374427"/>
          </a:xfrm>
          <a:prstGeom prst="rect">
            <a:avLst/>
          </a:prstGeom>
          <a:noFill/>
        </p:spPr>
        <p:txBody>
          <a:bodyPr wrap="square" rtlCol="0">
            <a:spAutoFit/>
          </a:bodyPr>
          <a:lstStyle/>
          <a:p>
            <a:r>
              <a:rPr lang="en-TW">
                <a:solidFill>
                  <a:schemeClr val="bg1">
                    <a:lumMod val="85000"/>
                  </a:schemeClr>
                </a:solidFill>
                <a:latin typeface="Consolas" panose="020B0609020204030204" pitchFamily="49" charset="0"/>
                <a:cs typeface="Consolas" panose="020B0609020204030204" pitchFamily="49" charset="0"/>
              </a:rPr>
              <a:t>PO</a:t>
            </a:r>
          </a:p>
        </p:txBody>
      </p:sp>
      <p:cxnSp>
        <p:nvCxnSpPr>
          <p:cNvPr id="160" name="Straight Arrow Connector 159">
            <a:extLst>
              <a:ext uri="{FF2B5EF4-FFF2-40B4-BE49-F238E27FC236}">
                <a16:creationId xmlns:a16="http://schemas.microsoft.com/office/drawing/2014/main" id="{872BC5D6-7916-9E86-4C46-9EEAE36BC441}"/>
              </a:ext>
            </a:extLst>
          </p:cNvPr>
          <p:cNvCxnSpPr>
            <a:cxnSpLocks noChangeAspect="1"/>
            <a:stCxn id="150" idx="4"/>
            <a:endCxn id="151" idx="0"/>
          </p:cNvCxnSpPr>
          <p:nvPr/>
        </p:nvCxnSpPr>
        <p:spPr>
          <a:xfrm>
            <a:off x="10455558" y="2801247"/>
            <a:ext cx="0" cy="78024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B758384B-5518-F0F6-3466-D13A0B0792D3}"/>
              </a:ext>
            </a:extLst>
          </p:cNvPr>
          <p:cNvCxnSpPr>
            <a:cxnSpLocks noChangeAspect="1"/>
            <a:stCxn id="154" idx="4"/>
            <a:endCxn id="155" idx="0"/>
          </p:cNvCxnSpPr>
          <p:nvPr/>
        </p:nvCxnSpPr>
        <p:spPr>
          <a:xfrm>
            <a:off x="11399123" y="2810709"/>
            <a:ext cx="0" cy="780245"/>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B8EB05B-2685-B4DF-ACF1-6D0E06B90409}"/>
              </a:ext>
            </a:extLst>
          </p:cNvPr>
          <p:cNvCxnSpPr>
            <a:cxnSpLocks noChangeAspect="1"/>
            <a:stCxn id="150" idx="6"/>
            <a:endCxn id="154" idx="2"/>
          </p:cNvCxnSpPr>
          <p:nvPr/>
        </p:nvCxnSpPr>
        <p:spPr>
          <a:xfrm>
            <a:off x="10656093" y="2601582"/>
            <a:ext cx="542494" cy="9462"/>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A0A1BCC-B688-CA51-C5F9-86EE1994EC4B}"/>
              </a:ext>
            </a:extLst>
          </p:cNvPr>
          <p:cNvCxnSpPr>
            <a:cxnSpLocks noChangeAspect="1"/>
            <a:stCxn id="151" idx="6"/>
            <a:endCxn id="155" idx="2"/>
          </p:cNvCxnSpPr>
          <p:nvPr/>
        </p:nvCxnSpPr>
        <p:spPr>
          <a:xfrm>
            <a:off x="10656093" y="3781156"/>
            <a:ext cx="542494"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83A330D5-3D2D-41F2-E421-124364050558}"/>
              </a:ext>
            </a:extLst>
          </p:cNvPr>
          <p:cNvSpPr txBox="1">
            <a:spLocks noChangeAspect="1"/>
          </p:cNvSpPr>
          <p:nvPr/>
        </p:nvSpPr>
        <p:spPr>
          <a:xfrm>
            <a:off x="10321913"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C1</a:t>
            </a:r>
          </a:p>
        </p:txBody>
      </p:sp>
      <p:sp>
        <p:nvSpPr>
          <p:cNvPr id="165" name="TextBox 6">
            <a:extLst>
              <a:ext uri="{FF2B5EF4-FFF2-40B4-BE49-F238E27FC236}">
                <a16:creationId xmlns:a16="http://schemas.microsoft.com/office/drawing/2014/main" id="{DB0975F2-718B-CE5B-0083-91483911ACF6}"/>
              </a:ext>
            </a:extLst>
          </p:cNvPr>
          <p:cNvSpPr txBox="1">
            <a:spLocks noChangeAspect="1"/>
          </p:cNvSpPr>
          <p:nvPr/>
        </p:nvSpPr>
        <p:spPr>
          <a:xfrm>
            <a:off x="7085449" y="3606498"/>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regfile_WB</a:t>
            </a:r>
            <a:endParaRPr lang="en-TW">
              <a:solidFill>
                <a:schemeClr val="tx1"/>
              </a:solidFill>
              <a:latin typeface="Consolas" panose="020B0609020204030204" pitchFamily="49" charset="0"/>
              <a:cs typeface="Consolas" panose="020B0609020204030204" pitchFamily="49" charset="0"/>
            </a:endParaRPr>
          </a:p>
        </p:txBody>
      </p:sp>
      <p:cxnSp>
        <p:nvCxnSpPr>
          <p:cNvPr id="166" name="Straight Arrow Connector 165">
            <a:extLst>
              <a:ext uri="{FF2B5EF4-FFF2-40B4-BE49-F238E27FC236}">
                <a16:creationId xmlns:a16="http://schemas.microsoft.com/office/drawing/2014/main" id="{0BBD420D-312E-9930-3AFA-26015E1057DB}"/>
              </a:ext>
            </a:extLst>
          </p:cNvPr>
          <p:cNvCxnSpPr>
            <a:cxnSpLocks noChangeAspect="1"/>
            <a:stCxn id="155" idx="1"/>
            <a:endCxn id="135" idx="5"/>
          </p:cNvCxnSpPr>
          <p:nvPr/>
        </p:nvCxnSpPr>
        <p:spPr>
          <a:xfrm flipH="1" flipV="1">
            <a:off x="8979930" y="3377571"/>
            <a:ext cx="2277393" cy="2718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FCD592FF-9ADD-AC4F-F580-B314EE1026AC}"/>
              </a:ext>
            </a:extLst>
          </p:cNvPr>
          <p:cNvCxnSpPr>
            <a:cxnSpLocks noChangeAspect="1"/>
            <a:stCxn id="139" idx="5"/>
            <a:endCxn id="151" idx="2"/>
          </p:cNvCxnSpPr>
          <p:nvPr/>
        </p:nvCxnSpPr>
        <p:spPr>
          <a:xfrm>
            <a:off x="9910123" y="3387035"/>
            <a:ext cx="344900" cy="394121"/>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27CC6A29-8547-BE0B-5676-5CD97F4F367D}"/>
              </a:ext>
            </a:extLst>
          </p:cNvPr>
          <p:cNvSpPr/>
          <p:nvPr/>
        </p:nvSpPr>
        <p:spPr>
          <a:xfrm flipH="1" flipV="1">
            <a:off x="8025711" y="1599460"/>
            <a:ext cx="407393" cy="176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sp>
        <p:nvSpPr>
          <p:cNvPr id="169" name="TextBox 168">
            <a:extLst>
              <a:ext uri="{FF2B5EF4-FFF2-40B4-BE49-F238E27FC236}">
                <a16:creationId xmlns:a16="http://schemas.microsoft.com/office/drawing/2014/main" id="{4ACE7A24-B05D-0727-C3CB-E5C283E0CE9E}"/>
              </a:ext>
            </a:extLst>
          </p:cNvPr>
          <p:cNvSpPr txBox="1">
            <a:spLocks noChangeAspect="1"/>
          </p:cNvSpPr>
          <p:nvPr/>
        </p:nvSpPr>
        <p:spPr>
          <a:xfrm>
            <a:off x="8556056" y="124468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latin typeface="Consolas" panose="020B0609020204030204" pitchFamily="49" charset="0"/>
                <a:cs typeface="Consolas" panose="020B0609020204030204" pitchFamily="49" charset="0"/>
              </a:rPr>
              <a:t>i0</a:t>
            </a:r>
          </a:p>
        </p:txBody>
      </p:sp>
      <p:sp>
        <p:nvSpPr>
          <p:cNvPr id="170" name="Rounded Rectangular Callout 169">
            <a:extLst>
              <a:ext uri="{FF2B5EF4-FFF2-40B4-BE49-F238E27FC236}">
                <a16:creationId xmlns:a16="http://schemas.microsoft.com/office/drawing/2014/main" id="{97F0BB49-E5AD-ADD3-49A1-2DF68D927A0E}"/>
              </a:ext>
            </a:extLst>
          </p:cNvPr>
          <p:cNvSpPr/>
          <p:nvPr/>
        </p:nvSpPr>
        <p:spPr>
          <a:xfrm>
            <a:off x="3592742" y="3950466"/>
            <a:ext cx="3619127" cy="1967233"/>
          </a:xfrm>
          <a:prstGeom prst="wedgeRoundRectCallout">
            <a:avLst>
              <a:gd name="adj1" fmla="val -17619"/>
              <a:gd name="adj2" fmla="val -57494"/>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1600" dirty="0">
                <a:solidFill>
                  <a:schemeClr val="bg1">
                    <a:lumMod val="65000"/>
                  </a:schemeClr>
                </a:solidFill>
                <a:latin typeface="Consolas" panose="020B0609020204030204" pitchFamily="49" charset="0"/>
                <a:cs typeface="Consolas" panose="020B0609020204030204" pitchFamily="49" charset="0"/>
              </a:rPr>
              <a:t>1 Axiom </a:t>
            </a:r>
            <a:r>
              <a:rPr lang="en-US" sz="1600" dirty="0" err="1">
                <a:solidFill>
                  <a:schemeClr val="bg1">
                    <a:lumMod val="65000"/>
                  </a:schemeClr>
                </a:solidFill>
                <a:latin typeface="Consolas" panose="020B0609020204030204" pitchFamily="49" charset="0"/>
                <a:cs typeface="Consolas" panose="020B0609020204030204" pitchFamily="49" charset="0"/>
              </a:rPr>
              <a:t>Ld_exe_path</a:t>
            </a:r>
            <a:r>
              <a:rPr lang="en-US" sz="1600" dirty="0">
                <a:solidFill>
                  <a:schemeClr val="bg1">
                    <a:lumMod val="65000"/>
                  </a:schemeClr>
                </a:solidFill>
                <a:latin typeface="Consolas" panose="020B0609020204030204" pitchFamily="49" charset="0"/>
                <a:cs typeface="Consolas" panose="020B0609020204030204" pitchFamily="49" charset="0"/>
              </a:rPr>
              <a:t>:</a:t>
            </a:r>
            <a:br>
              <a:rPr lang="en-US" sz="1600" dirty="0">
                <a:solidFill>
                  <a:schemeClr val="bg1">
                    <a:lumMod val="65000"/>
                  </a:schemeClr>
                </a:solidFill>
                <a:latin typeface="Consolas" panose="020B0609020204030204" pitchFamily="49" charset="0"/>
                <a:cs typeface="Consolas" panose="020B0609020204030204" pitchFamily="49" charset="0"/>
              </a:rPr>
            </a:br>
            <a:r>
              <a:rPr lang="en-US" sz="1600" dirty="0">
                <a:solidFill>
                  <a:schemeClr val="bg1">
                    <a:lumMod val="65000"/>
                  </a:schemeClr>
                </a:solidFill>
                <a:latin typeface="Consolas" panose="020B0609020204030204" pitchFamily="49" charset="0"/>
                <a:cs typeface="Consolas" panose="020B0609020204030204" pitchFamily="49" charset="0"/>
              </a:rPr>
              <a:t>2 </a:t>
            </a:r>
            <a:r>
              <a:rPr lang="en-US" sz="1600" dirty="0" err="1">
                <a:solidFill>
                  <a:schemeClr val="bg1">
                    <a:lumMod val="65000"/>
                  </a:schemeClr>
                </a:solidFill>
                <a:latin typeface="Consolas" panose="020B0609020204030204" pitchFamily="49" charset="0"/>
                <a:cs typeface="Consolas" panose="020B0609020204030204" pitchFamily="49" charset="0"/>
              </a:rPr>
              <a:t>forall</a:t>
            </a:r>
            <a:r>
              <a:rPr 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microops</a:t>
            </a:r>
            <a:r>
              <a:rPr 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a:t>
            </a:r>
            <a:br>
              <a:rPr lang="en-US" sz="1600" dirty="0">
                <a:solidFill>
                  <a:schemeClr val="bg1">
                    <a:lumMod val="65000"/>
                  </a:schemeClr>
                </a:solidFill>
                <a:latin typeface="Consolas" panose="020B0609020204030204" pitchFamily="49" charset="0"/>
                <a:cs typeface="Consolas" panose="020B0609020204030204" pitchFamily="49" charset="0"/>
              </a:rPr>
            </a:br>
            <a:r>
              <a:rPr lang="en-US" sz="1600" dirty="0">
                <a:solidFill>
                  <a:schemeClr val="bg1">
                    <a:lumMod val="65000"/>
                  </a:schemeClr>
                </a:solidFill>
                <a:latin typeface="Consolas" panose="020B0609020204030204" pitchFamily="49" charset="0"/>
                <a:cs typeface="Consolas" panose="020B0609020204030204" pitchFamily="49" charset="0"/>
              </a:rPr>
              <a:t>3 </a:t>
            </a:r>
            <a:r>
              <a:rPr lang="en-US" altLang="zh-TW" sz="1600" dirty="0" err="1">
                <a:solidFill>
                  <a:schemeClr val="bg1">
                    <a:lumMod val="65000"/>
                  </a:schemeClr>
                </a:solidFill>
                <a:latin typeface="Consolas" panose="020B0609020204030204" pitchFamily="49" charset="0"/>
                <a:cs typeface="Consolas" panose="020B0609020204030204" pitchFamily="49" charset="0"/>
              </a:rPr>
              <a:t>IsAnyWrite</a:t>
            </a:r>
            <a:r>
              <a:rPr lang="zh-TW" alt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altLang="zh-TW" sz="1600" dirty="0">
                <a:solidFill>
                  <a:schemeClr val="bg1">
                    <a:lumMod val="65000"/>
                  </a:schemeClr>
                </a:solidFill>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AddEdg</a:t>
            </a:r>
            <a:r>
              <a:rPr lang="en-US" altLang="zh-TW" sz="1600" dirty="0" err="1">
                <a:solidFill>
                  <a:schemeClr val="bg1">
                    <a:lumMod val="65000"/>
                  </a:schemeClr>
                </a:solidFill>
                <a:latin typeface="Consolas" panose="020B0609020204030204" pitchFamily="49" charset="0"/>
                <a:cs typeface="Consolas" panose="020B0609020204030204" pitchFamily="49" charset="0"/>
              </a:rPr>
              <a:t>es</a:t>
            </a:r>
            <a:r>
              <a:rPr lang="en-US" altLang="zh-TW" sz="1600" dirty="0">
                <a:solidFill>
                  <a:schemeClr val="bg1">
                    <a:lumMod val="65000"/>
                  </a:schemeClr>
                </a:solidFill>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a:t>
            </a:r>
            <a:br>
              <a:rPr lang="en-US" sz="1600" dirty="0">
                <a:solidFill>
                  <a:schemeClr val="bg1">
                    <a:lumMod val="65000"/>
                  </a:schemeClr>
                </a:solidFill>
                <a:latin typeface="Consolas" panose="020B0609020204030204" pitchFamily="49" charset="0"/>
                <a:cs typeface="Consolas" panose="020B0609020204030204" pitchFamily="49" charset="0"/>
              </a:rPr>
            </a:br>
            <a:r>
              <a:rPr lang="en-US" sz="1600" dirty="0">
                <a:solidFill>
                  <a:schemeClr val="bg1">
                    <a:lumMod val="65000"/>
                  </a:schemeClr>
                </a:solidFill>
                <a:latin typeface="Consolas" panose="020B0609020204030204" pitchFamily="49" charset="0"/>
                <a:cs typeface="Consolas" panose="020B0609020204030204" pitchFamily="49" charset="0"/>
              </a:rPr>
              <a:t>4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IF),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DX))</a:t>
            </a:r>
          </a:p>
          <a:p>
            <a:pPr>
              <a:buClr>
                <a:schemeClr val="lt2"/>
              </a:buClr>
              <a:buSzPts val="1700"/>
            </a:pPr>
            <a:r>
              <a:rPr lang="en-US" sz="1600" dirty="0">
                <a:solidFill>
                  <a:schemeClr val="bg1">
                    <a:lumMod val="65000"/>
                  </a:schemeClr>
                </a:solidFill>
                <a:latin typeface="Consolas" panose="020B0609020204030204" pitchFamily="49" charset="0"/>
                <a:cs typeface="Consolas" panose="020B0609020204030204" pitchFamily="49" charset="0"/>
              </a:rPr>
              <a:t>5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DX),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WB))</a:t>
            </a:r>
          </a:p>
          <a:p>
            <a:pPr>
              <a:buClr>
                <a:schemeClr val="lt2"/>
              </a:buClr>
              <a:buSzPts val="1700"/>
            </a:pPr>
            <a:r>
              <a:rPr lang="en-US" sz="1600" dirty="0">
                <a:solidFill>
                  <a:schemeClr val="bg1">
                    <a:lumMod val="65000"/>
                  </a:schemeClr>
                </a:solidFill>
                <a:latin typeface="Consolas" panose="020B0609020204030204" pitchFamily="49" charset="0"/>
                <a:cs typeface="Consolas" panose="020B0609020204030204" pitchFamily="49" charset="0"/>
              </a:rPr>
              <a:t>6 ....]</a:t>
            </a:r>
          </a:p>
          <a:p>
            <a:pPr>
              <a:buClr>
                <a:schemeClr val="lt2"/>
              </a:buClr>
              <a:buSzPts val="1700"/>
            </a:pPr>
            <a:r>
              <a:rPr lang="en-US" sz="1600" dirty="0">
                <a:solidFill>
                  <a:schemeClr val="bg1">
                    <a:lumMod val="65000"/>
                  </a:schemeClr>
                </a:solidFill>
                <a:latin typeface="Consolas" panose="020B0609020204030204" pitchFamily="49" charset="0"/>
                <a:cs typeface="Consolas" panose="020B0609020204030204" pitchFamily="49" charset="0"/>
              </a:rPr>
              <a:t>7 ...</a:t>
            </a:r>
          </a:p>
        </p:txBody>
      </p:sp>
      <p:sp>
        <p:nvSpPr>
          <p:cNvPr id="173" name="TextBox 172">
            <a:extLst>
              <a:ext uri="{FF2B5EF4-FFF2-40B4-BE49-F238E27FC236}">
                <a16:creationId xmlns:a16="http://schemas.microsoft.com/office/drawing/2014/main" id="{D337B97A-922E-A7EF-8A87-F6068EFB66DF}"/>
              </a:ext>
            </a:extLst>
          </p:cNvPr>
          <p:cNvSpPr txBox="1"/>
          <p:nvPr/>
        </p:nvSpPr>
        <p:spPr>
          <a:xfrm>
            <a:off x="3700643" y="3307474"/>
            <a:ext cx="1654082" cy="525886"/>
          </a:xfrm>
          <a:prstGeom prst="rect">
            <a:avLst/>
          </a:prstGeom>
          <a:solidFill>
            <a:schemeClr val="bg1"/>
          </a:solidFill>
        </p:spPr>
        <p:txBody>
          <a:bodyPr wrap="square" tIns="108000" bIns="108000">
            <a:spAutoFit/>
          </a:bodyPr>
          <a:lstStyle/>
          <a:p>
            <a:pPr algn="ctr"/>
            <a:r>
              <a:rPr lang="el-GR" sz="2000">
                <a:solidFill>
                  <a:schemeClr val="bg1">
                    <a:lumMod val="85000"/>
                  </a:schemeClr>
                </a:solidFill>
                <a:latin typeface="Calibri" panose="020F0502020204030204" pitchFamily="34" charset="0"/>
                <a:cs typeface="Calibri" panose="020F0502020204030204" pitchFamily="34" charset="0"/>
              </a:rPr>
              <a:t>μ</a:t>
            </a:r>
            <a:r>
              <a:rPr lang="en-US" sz="2000">
                <a:solidFill>
                  <a:schemeClr val="bg1">
                    <a:lumMod val="85000"/>
                  </a:schemeClr>
                </a:solidFill>
                <a:latin typeface="Calibri" panose="020F0502020204030204" pitchFamily="34" charset="0"/>
                <a:cs typeface="Calibri" panose="020F0502020204030204" pitchFamily="34" charset="0"/>
              </a:rPr>
              <a:t>spec models</a:t>
            </a:r>
            <a:endParaRPr lang="en-TW" sz="2000">
              <a:solidFill>
                <a:schemeClr val="bg1">
                  <a:lumMod val="85000"/>
                </a:schemeClr>
              </a:solidFill>
            </a:endParaRPr>
          </a:p>
        </p:txBody>
      </p:sp>
      <p:grpSp>
        <p:nvGrpSpPr>
          <p:cNvPr id="174" name="Group 173">
            <a:extLst>
              <a:ext uri="{FF2B5EF4-FFF2-40B4-BE49-F238E27FC236}">
                <a16:creationId xmlns:a16="http://schemas.microsoft.com/office/drawing/2014/main" id="{EF0D5306-2476-B925-FBB4-D82A71E89EA6}"/>
              </a:ext>
            </a:extLst>
          </p:cNvPr>
          <p:cNvGrpSpPr/>
          <p:nvPr/>
        </p:nvGrpSpPr>
        <p:grpSpPr>
          <a:xfrm>
            <a:off x="4365079" y="2940860"/>
            <a:ext cx="388588" cy="399332"/>
            <a:chOff x="2600584" y="3423582"/>
            <a:chExt cx="693351" cy="585076"/>
          </a:xfrm>
          <a:solidFill>
            <a:schemeClr val="bg1"/>
          </a:solidFill>
        </p:grpSpPr>
        <p:sp>
          <p:nvSpPr>
            <p:cNvPr id="175" name="Snip Single Corner Rectangle 174">
              <a:extLst>
                <a:ext uri="{FF2B5EF4-FFF2-40B4-BE49-F238E27FC236}">
                  <a16:creationId xmlns:a16="http://schemas.microsoft.com/office/drawing/2014/main" id="{D9A2B4C7-5296-C584-6E09-A62165FEFC0E}"/>
                </a:ext>
              </a:extLst>
            </p:cNvPr>
            <p:cNvSpPr/>
            <p:nvPr/>
          </p:nvSpPr>
          <p:spPr>
            <a:xfrm rot="10800000" flipH="1" flipV="1">
              <a:off x="2600584" y="3423582"/>
              <a:ext cx="693351" cy="585076"/>
            </a:xfrm>
            <a:prstGeom prst="snip1Rect">
              <a:avLst>
                <a:gd name="adj" fmla="val 39526"/>
              </a:avLst>
            </a:prstGeom>
            <a:grpFill/>
            <a:ln w="539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176" name="Straight Connector 175">
              <a:extLst>
                <a:ext uri="{FF2B5EF4-FFF2-40B4-BE49-F238E27FC236}">
                  <a16:creationId xmlns:a16="http://schemas.microsoft.com/office/drawing/2014/main" id="{03346C1C-8EA7-A7C0-F6AB-B5E60A9554C5}"/>
                </a:ext>
              </a:extLst>
            </p:cNvPr>
            <p:cNvCxnSpPr/>
            <p:nvPr/>
          </p:nvCxnSpPr>
          <p:spPr>
            <a:xfrm>
              <a:off x="2734811" y="3632433"/>
              <a:ext cx="268448"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31919E4-3D03-A5E6-B42F-6F888DAC7070}"/>
                </a:ext>
              </a:extLst>
            </p:cNvPr>
            <p:cNvCxnSpPr>
              <a:cxnSpLocks/>
            </p:cNvCxnSpPr>
            <p:nvPr/>
          </p:nvCxnSpPr>
          <p:spPr>
            <a:xfrm>
              <a:off x="2734811" y="3734499"/>
              <a:ext cx="343949"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DEEBE82-2FEE-50C0-BA3B-598568441630}"/>
                </a:ext>
              </a:extLst>
            </p:cNvPr>
            <p:cNvCxnSpPr>
              <a:cxnSpLocks/>
            </p:cNvCxnSpPr>
            <p:nvPr/>
          </p:nvCxnSpPr>
          <p:spPr>
            <a:xfrm>
              <a:off x="2734811" y="3844954"/>
              <a:ext cx="343949"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13BB79A-0A98-8881-8396-30CC45215702}"/>
              </a:ext>
            </a:extLst>
          </p:cNvPr>
          <p:cNvSpPr txBox="1"/>
          <p:nvPr/>
        </p:nvSpPr>
        <p:spPr>
          <a:xfrm>
            <a:off x="8004390" y="4249266"/>
            <a:ext cx="2081444" cy="476726"/>
          </a:xfrm>
          <a:prstGeom prst="wedgeRoundRectCallout">
            <a:avLst>
              <a:gd name="adj1" fmla="val -14859"/>
              <a:gd name="adj2" fmla="val -113288"/>
              <a:gd name="adj3" fmla="val 16667"/>
            </a:avLst>
          </a:prstGeom>
          <a:noFill/>
          <a:ln w="25400">
            <a:solidFill>
              <a:schemeClr val="tx1"/>
            </a:solidFill>
          </a:ln>
        </p:spPr>
        <p:txBody>
          <a:bodyPr wrap="square" rtlCol="0">
            <a:spAutoFit/>
          </a:bodyPr>
          <a:lstStyle/>
          <a:p>
            <a:pPr algn="ctr"/>
            <a:r>
              <a:rPr lang="en-US" sz="2200">
                <a:latin typeface="Calibri" panose="020F0502020204030204" pitchFamily="34" charset="0"/>
                <a:cs typeface="Calibri" panose="020F0502020204030204" pitchFamily="34" charset="0"/>
              </a:rPr>
              <a:t>Execution path</a:t>
            </a:r>
            <a:endParaRPr lang="en-TW" sz="220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2FA93518-A6F9-E52C-426E-7826A0AA0808}"/>
              </a:ext>
            </a:extLst>
          </p:cNvPr>
          <p:cNvSpPr>
            <a:spLocks noGrp="1"/>
          </p:cNvSpPr>
          <p:nvPr>
            <p:ph type="sldNum" sz="quarter" idx="12"/>
          </p:nvPr>
        </p:nvSpPr>
        <p:spPr/>
        <p:txBody>
          <a:bodyPr/>
          <a:lstStyle/>
          <a:p>
            <a:fld id="{186D1076-08C5-B746-80BB-11C7C595E7F3}" type="slidenum">
              <a:rPr lang="en-US" smtClean="0"/>
              <a:t>8</a:t>
            </a:fld>
            <a:endParaRPr lang="en-US"/>
          </a:p>
        </p:txBody>
      </p:sp>
      <p:sp>
        <p:nvSpPr>
          <p:cNvPr id="3" name="Rounded Rectangle 2">
            <a:extLst>
              <a:ext uri="{FF2B5EF4-FFF2-40B4-BE49-F238E27FC236}">
                <a16:creationId xmlns:a16="http://schemas.microsoft.com/office/drawing/2014/main" id="{3AF74046-235C-D85E-98CC-7552EDF6AB8E}"/>
              </a:ext>
            </a:extLst>
          </p:cNvPr>
          <p:cNvSpPr/>
          <p:nvPr/>
        </p:nvSpPr>
        <p:spPr>
          <a:xfrm>
            <a:off x="1470512" y="1858611"/>
            <a:ext cx="3027618" cy="1074323"/>
          </a:xfrm>
          <a:prstGeom prst="roundRect">
            <a:avLst/>
          </a:prstGeom>
          <a:noFill/>
          <a:ln>
            <a:noFill/>
          </a:ln>
        </p:spPr>
        <p:style>
          <a:lnRef idx="2">
            <a:schemeClr val="dk1"/>
          </a:lnRef>
          <a:fillRef idx="1">
            <a:schemeClr val="lt1"/>
          </a:fillRef>
          <a:effectRef idx="0">
            <a:schemeClr val="dk1"/>
          </a:effectRef>
          <a:fontRef idx="minor">
            <a:schemeClr val="dk1"/>
          </a:fontRef>
        </p:style>
        <p:txBody>
          <a:bodyPr bIns="0" rtlCol="0" anchor="b"/>
          <a:lstStyle/>
          <a:p>
            <a:pPr algn="ctr"/>
            <a:r>
              <a:rPr lang="en-TW">
                <a:solidFill>
                  <a:schemeClr val="bg1">
                    <a:lumMod val="75000"/>
                  </a:schemeClr>
                </a:solidFill>
                <a:latin typeface="Calibri" panose="020F0502020204030204" pitchFamily="34" charset="0"/>
                <a:cs typeface="Calibri" panose="020F0502020204030204" pitchFamily="34" charset="0"/>
              </a:rPr>
              <a:t>Litmus test</a:t>
            </a:r>
          </a:p>
        </p:txBody>
      </p:sp>
      <p:graphicFrame>
        <p:nvGraphicFramePr>
          <p:cNvPr id="4" name="Table 14">
            <a:extLst>
              <a:ext uri="{FF2B5EF4-FFF2-40B4-BE49-F238E27FC236}">
                <a16:creationId xmlns:a16="http://schemas.microsoft.com/office/drawing/2014/main" id="{CC72F412-D6FE-51CF-AD14-EE38C5D807F9}"/>
              </a:ext>
            </a:extLst>
          </p:cNvPr>
          <p:cNvGraphicFramePr>
            <a:graphicFrameLocks noGrp="1"/>
          </p:cNvGraphicFramePr>
          <p:nvPr>
            <p:extLst>
              <p:ext uri="{D42A27DB-BD31-4B8C-83A1-F6EECF244321}">
                <p14:modId xmlns:p14="http://schemas.microsoft.com/office/powerpoint/2010/main" val="4156582334"/>
              </p:ext>
            </p:extLst>
          </p:nvPr>
        </p:nvGraphicFramePr>
        <p:xfrm>
          <a:off x="588064" y="1233387"/>
          <a:ext cx="4819988" cy="1371600"/>
        </p:xfrm>
        <a:graphic>
          <a:graphicData uri="http://schemas.openxmlformats.org/drawingml/2006/table">
            <a:tbl>
              <a:tblPr firstRow="1" bandRow="1">
                <a:tableStyleId>{5C22544A-7EE6-4342-B048-85BDC9FD1C3A}</a:tableStyleId>
              </a:tblPr>
              <a:tblGrid>
                <a:gridCol w="2409994">
                  <a:extLst>
                    <a:ext uri="{9D8B030D-6E8A-4147-A177-3AD203B41FA5}">
                      <a16:colId xmlns:a16="http://schemas.microsoft.com/office/drawing/2014/main" val="2438790470"/>
                    </a:ext>
                  </a:extLst>
                </a:gridCol>
                <a:gridCol w="2409994">
                  <a:extLst>
                    <a:ext uri="{9D8B030D-6E8A-4147-A177-3AD203B41FA5}">
                      <a16:colId xmlns:a16="http://schemas.microsoft.com/office/drawing/2014/main" val="2095682981"/>
                    </a:ext>
                  </a:extLst>
                </a:gridCol>
              </a:tblGrid>
              <a:tr h="0">
                <a:tc gridSpan="2">
                  <a:txBody>
                    <a:bodyPr/>
                    <a:lstStyle/>
                    <a:p>
                      <a:pPr algn="ctr">
                        <a:lnSpc>
                          <a:spcPct val="100000"/>
                        </a:lnSpc>
                      </a:pPr>
                      <a:r>
                        <a:rPr lang="en-US" sz="1800" b="0" dirty="0">
                          <a:solidFill>
                            <a:schemeClr val="bg1">
                              <a:lumMod val="75000"/>
                            </a:schemeClr>
                          </a:solidFill>
                          <a:latin typeface="Consolas" panose="020B0609020204030204" pitchFamily="49" charset="0"/>
                          <a:cs typeface="Consolas" panose="020B0609020204030204" pitchFamily="49" charset="0"/>
                        </a:rPr>
                        <a:t>Initially x, y =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100000"/>
                        </a:lnSpc>
                      </a:pPr>
                      <a:endParaRPr lang="en-TW" sz="1800" b="0" dirty="0">
                        <a:solidFill>
                          <a:schemeClr val="tx1"/>
                        </a:solidFill>
                        <a:latin typeface="Consolas" panose="020B0609020204030204" pitchFamily="49" charset="0"/>
                        <a:cs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739685495"/>
                  </a:ext>
                </a:extLst>
              </a:tr>
              <a:tr h="236980">
                <a:tc>
                  <a:txBody>
                    <a:bodyPr/>
                    <a:lstStyle/>
                    <a:p>
                      <a:pPr algn="ctr">
                        <a:lnSpc>
                          <a:spcPct val="100000"/>
                        </a:lnSpc>
                      </a:pPr>
                      <a:r>
                        <a:rPr lang="en-TW" sz="1800" b="1" dirty="0">
                          <a:solidFill>
                            <a:schemeClr val="tx1"/>
                          </a:solidFill>
                          <a:latin typeface="Consolas" panose="020B0609020204030204" pitchFamily="49" charset="0"/>
                          <a:cs typeface="Consolas" panose="020B0609020204030204" pitchFamily="49" charset="0"/>
                        </a:rPr>
                        <a:t>Core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0000"/>
                        </a:lnSpc>
                      </a:pPr>
                      <a:r>
                        <a:rPr lang="en-TW" sz="1800" b="0" dirty="0">
                          <a:solidFill>
                            <a:schemeClr val="bg1">
                              <a:lumMod val="75000"/>
                            </a:schemeClr>
                          </a:solidFill>
                          <a:latin typeface="Consolas" panose="020B0609020204030204" pitchFamily="49" charset="0"/>
                          <a:cs typeface="Consolas" panose="020B0609020204030204" pitchFamily="49" charset="0"/>
                        </a:rPr>
                        <a:t>Core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latin typeface="Consolas" panose="020B0609020204030204" pitchFamily="49" charset="0"/>
                          <a:ea typeface="Menlo" panose="020B0609030804020204" pitchFamily="49" charset="0"/>
                          <a:cs typeface="Consolas" panose="020B0609020204030204" pitchFamily="49" charset="0"/>
                        </a:rPr>
                        <a:t>(i0) W[x]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(i1) W[y] =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(i2) R[y]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(i3) R[x] = 0;</a:t>
                      </a:r>
                      <a:endParaRPr lang="en-TW"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11663416"/>
                  </a:ext>
                </a:extLst>
              </a:tr>
            </a:tbl>
          </a:graphicData>
        </a:graphic>
      </p:graphicFrame>
      <p:cxnSp>
        <p:nvCxnSpPr>
          <p:cNvPr id="7" name="Straight Arrow Connector 6">
            <a:extLst>
              <a:ext uri="{FF2B5EF4-FFF2-40B4-BE49-F238E27FC236}">
                <a16:creationId xmlns:a16="http://schemas.microsoft.com/office/drawing/2014/main" id="{A6738DD2-F132-C606-1C53-33853AEDDB20}"/>
              </a:ext>
            </a:extLst>
          </p:cNvPr>
          <p:cNvCxnSpPr>
            <a:cxnSpLocks/>
          </p:cNvCxnSpPr>
          <p:nvPr/>
        </p:nvCxnSpPr>
        <p:spPr>
          <a:xfrm flipV="1">
            <a:off x="3037708" y="3249674"/>
            <a:ext cx="1187108" cy="63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3C33C7EF-FC41-96B1-7818-048CF969229A}"/>
              </a:ext>
            </a:extLst>
          </p:cNvPr>
          <p:cNvGrpSpPr/>
          <p:nvPr/>
        </p:nvGrpSpPr>
        <p:grpSpPr>
          <a:xfrm>
            <a:off x="4866963" y="1919187"/>
            <a:ext cx="2571381" cy="1330487"/>
            <a:chOff x="4866963" y="1919187"/>
            <a:chExt cx="2571381" cy="1330487"/>
          </a:xfrm>
        </p:grpSpPr>
        <p:cxnSp>
          <p:nvCxnSpPr>
            <p:cNvPr id="9" name="Elbow Connector 8">
              <a:extLst>
                <a:ext uri="{FF2B5EF4-FFF2-40B4-BE49-F238E27FC236}">
                  <a16:creationId xmlns:a16="http://schemas.microsoft.com/office/drawing/2014/main" id="{0B6741F9-516C-FF14-FF29-B539EA7C81B2}"/>
                </a:ext>
              </a:extLst>
            </p:cNvPr>
            <p:cNvCxnSpPr>
              <a:cxnSpLocks/>
              <a:stCxn id="14" idx="0"/>
            </p:cNvCxnSpPr>
            <p:nvPr/>
          </p:nvCxnSpPr>
          <p:spPr>
            <a:xfrm rot="16200000" flipV="1">
              <a:off x="5411999" y="1915241"/>
              <a:ext cx="992595" cy="1000488"/>
            </a:xfrm>
            <a:prstGeom prst="bentConnector2">
              <a:avLst/>
            </a:prstGeom>
            <a:ln w="25400" cap="rnd">
              <a:solidFill>
                <a:schemeClr val="tx1"/>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728E88E-F588-93F5-860A-D8E9971980A4}"/>
                </a:ext>
              </a:extLst>
            </p:cNvPr>
            <p:cNvCxnSpPr>
              <a:cxnSpLocks/>
            </p:cNvCxnSpPr>
            <p:nvPr/>
          </p:nvCxnSpPr>
          <p:spPr>
            <a:xfrm>
              <a:off x="4866963" y="3249674"/>
              <a:ext cx="122903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3F7053F-04E0-4F94-A74D-A8DAD60D08AD}"/>
                </a:ext>
              </a:extLst>
            </p:cNvPr>
            <p:cNvCxnSpPr>
              <a:cxnSpLocks/>
            </p:cNvCxnSpPr>
            <p:nvPr/>
          </p:nvCxnSpPr>
          <p:spPr>
            <a:xfrm>
              <a:off x="6652732" y="3242982"/>
              <a:ext cx="785612" cy="669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D7FCAF2A-35E8-5CD1-323D-426BE2847065}"/>
              </a:ext>
            </a:extLst>
          </p:cNvPr>
          <p:cNvGrpSpPr/>
          <p:nvPr/>
        </p:nvGrpSpPr>
        <p:grpSpPr>
          <a:xfrm>
            <a:off x="5641738" y="2911782"/>
            <a:ext cx="1698748" cy="905453"/>
            <a:chOff x="5641738" y="2911782"/>
            <a:chExt cx="1698748" cy="905453"/>
          </a:xfrm>
        </p:grpSpPr>
        <p:sp>
          <p:nvSpPr>
            <p:cNvPr id="13" name="Rounded Rectangle 12">
              <a:extLst>
                <a:ext uri="{FF2B5EF4-FFF2-40B4-BE49-F238E27FC236}">
                  <a16:creationId xmlns:a16="http://schemas.microsoft.com/office/drawing/2014/main" id="{EB9AE527-5F01-C35F-9D4F-225DE00FBA93}"/>
                </a:ext>
              </a:extLst>
            </p:cNvPr>
            <p:cNvSpPr/>
            <p:nvPr/>
          </p:nvSpPr>
          <p:spPr>
            <a:xfrm>
              <a:off x="5641738" y="3393711"/>
              <a:ext cx="1698748" cy="423524"/>
            </a:xfrm>
            <a:prstGeom prst="roundRect">
              <a:avLst/>
            </a:prstGeom>
            <a:noFill/>
            <a:ln w="2222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Check Tools</a:t>
              </a:r>
              <a:r>
                <a:rPr lang="en-US" sz="2200" baseline="30000" dirty="0"/>
                <a:t>1</a:t>
              </a:r>
              <a:r>
                <a:rPr lang="en-US" sz="2200" dirty="0"/>
                <a:t> </a:t>
              </a:r>
            </a:p>
          </p:txBody>
        </p:sp>
        <p:pic>
          <p:nvPicPr>
            <p:cNvPr id="14" name="Graphic 13" descr="Magnifying glass with solid fill">
              <a:extLst>
                <a:ext uri="{FF2B5EF4-FFF2-40B4-BE49-F238E27FC236}">
                  <a16:creationId xmlns:a16="http://schemas.microsoft.com/office/drawing/2014/main" id="{5F78B5D9-92EA-D194-2D7B-C461279D36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4483" y="2911782"/>
              <a:ext cx="488113" cy="488113"/>
            </a:xfrm>
            <a:prstGeom prst="rect">
              <a:avLst/>
            </a:prstGeom>
          </p:spPr>
        </p:pic>
      </p:grpSp>
    </p:spTree>
    <p:extLst>
      <p:ext uri="{BB962C8B-B14F-4D97-AF65-F5344CB8AC3E}">
        <p14:creationId xmlns:p14="http://schemas.microsoft.com/office/powerpoint/2010/main" val="418572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C1DEBBD8-ED03-F3A1-5B3A-EB2F213A4C4C}"/>
              </a:ext>
            </a:extLst>
          </p:cNvPr>
          <p:cNvGrpSpPr/>
          <p:nvPr/>
        </p:nvGrpSpPr>
        <p:grpSpPr>
          <a:xfrm>
            <a:off x="4866963" y="1919187"/>
            <a:ext cx="2571381" cy="1330487"/>
            <a:chOff x="4866963" y="1919187"/>
            <a:chExt cx="2571381" cy="1330487"/>
          </a:xfrm>
        </p:grpSpPr>
        <p:cxnSp>
          <p:nvCxnSpPr>
            <p:cNvPr id="83" name="Elbow Connector 82">
              <a:extLst>
                <a:ext uri="{FF2B5EF4-FFF2-40B4-BE49-F238E27FC236}">
                  <a16:creationId xmlns:a16="http://schemas.microsoft.com/office/drawing/2014/main" id="{89AD4A2B-4809-DA58-3873-3C5FB975B0EF}"/>
                </a:ext>
              </a:extLst>
            </p:cNvPr>
            <p:cNvCxnSpPr>
              <a:cxnSpLocks/>
              <a:stCxn id="97" idx="0"/>
            </p:cNvCxnSpPr>
            <p:nvPr/>
          </p:nvCxnSpPr>
          <p:spPr>
            <a:xfrm rot="16200000" flipV="1">
              <a:off x="5411999" y="1915241"/>
              <a:ext cx="992595" cy="1000488"/>
            </a:xfrm>
            <a:prstGeom prst="bentConnector2">
              <a:avLst/>
            </a:prstGeom>
            <a:ln w="25400" cap="rnd">
              <a:solidFill>
                <a:schemeClr val="tx1"/>
              </a:solidFill>
              <a:headEnd type="triangle" w="lg" len="med"/>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032B522-6873-AF7B-E59C-F99ECB514A31}"/>
                </a:ext>
              </a:extLst>
            </p:cNvPr>
            <p:cNvCxnSpPr>
              <a:cxnSpLocks/>
            </p:cNvCxnSpPr>
            <p:nvPr/>
          </p:nvCxnSpPr>
          <p:spPr>
            <a:xfrm>
              <a:off x="4866963" y="3249674"/>
              <a:ext cx="122903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9B0AE1C-B7E6-37AE-4B0F-70531A33F321}"/>
                </a:ext>
              </a:extLst>
            </p:cNvPr>
            <p:cNvCxnSpPr>
              <a:cxnSpLocks/>
            </p:cNvCxnSpPr>
            <p:nvPr/>
          </p:nvCxnSpPr>
          <p:spPr>
            <a:xfrm>
              <a:off x="6652732" y="3242982"/>
              <a:ext cx="785612" cy="669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0EBF610B-3A81-727B-66C7-BCFC87F8B9EB}"/>
              </a:ext>
            </a:extLst>
          </p:cNvPr>
          <p:cNvGrpSpPr/>
          <p:nvPr/>
        </p:nvGrpSpPr>
        <p:grpSpPr>
          <a:xfrm>
            <a:off x="5641738" y="2911782"/>
            <a:ext cx="1698748" cy="905453"/>
            <a:chOff x="5641738" y="2911782"/>
            <a:chExt cx="1698748" cy="905453"/>
          </a:xfrm>
        </p:grpSpPr>
        <p:sp>
          <p:nvSpPr>
            <p:cNvPr id="96" name="Rounded Rectangle 95">
              <a:extLst>
                <a:ext uri="{FF2B5EF4-FFF2-40B4-BE49-F238E27FC236}">
                  <a16:creationId xmlns:a16="http://schemas.microsoft.com/office/drawing/2014/main" id="{A93968E5-B3C3-7986-619F-9FF6F54EE9A0}"/>
                </a:ext>
              </a:extLst>
            </p:cNvPr>
            <p:cNvSpPr/>
            <p:nvPr/>
          </p:nvSpPr>
          <p:spPr>
            <a:xfrm>
              <a:off x="5641738" y="3393711"/>
              <a:ext cx="1698748" cy="423524"/>
            </a:xfrm>
            <a:prstGeom prst="roundRect">
              <a:avLst/>
            </a:prstGeom>
            <a:noFill/>
            <a:ln w="22225">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t>Check Tools</a:t>
              </a:r>
              <a:r>
                <a:rPr lang="en-US" sz="2200" baseline="30000" dirty="0"/>
                <a:t>1</a:t>
              </a:r>
              <a:r>
                <a:rPr lang="en-US" sz="2200" dirty="0"/>
                <a:t> </a:t>
              </a:r>
            </a:p>
          </p:txBody>
        </p:sp>
        <p:pic>
          <p:nvPicPr>
            <p:cNvPr id="97" name="Graphic 96" descr="Magnifying glass with solid fill">
              <a:extLst>
                <a:ext uri="{FF2B5EF4-FFF2-40B4-BE49-F238E27FC236}">
                  <a16:creationId xmlns:a16="http://schemas.microsoft.com/office/drawing/2014/main" id="{55B6120D-FF6E-EDBB-7D89-D082435ECA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4483" y="2911782"/>
              <a:ext cx="488113" cy="488113"/>
            </a:xfrm>
            <a:prstGeom prst="rect">
              <a:avLst/>
            </a:prstGeom>
          </p:spPr>
        </p:pic>
      </p:grpSp>
      <p:sp>
        <p:nvSpPr>
          <p:cNvPr id="3" name="Rounded Rectangle 2">
            <a:extLst>
              <a:ext uri="{FF2B5EF4-FFF2-40B4-BE49-F238E27FC236}">
                <a16:creationId xmlns:a16="http://schemas.microsoft.com/office/drawing/2014/main" id="{28B5E2E8-73AE-761B-160F-60B0F8FC404D}"/>
              </a:ext>
            </a:extLst>
          </p:cNvPr>
          <p:cNvSpPr/>
          <p:nvPr/>
        </p:nvSpPr>
        <p:spPr>
          <a:xfrm>
            <a:off x="1470512" y="1858611"/>
            <a:ext cx="3027618" cy="1074323"/>
          </a:xfrm>
          <a:prstGeom prst="roundRect">
            <a:avLst/>
          </a:prstGeom>
          <a:noFill/>
          <a:ln>
            <a:noFill/>
          </a:ln>
        </p:spPr>
        <p:style>
          <a:lnRef idx="2">
            <a:schemeClr val="dk1"/>
          </a:lnRef>
          <a:fillRef idx="1">
            <a:schemeClr val="lt1"/>
          </a:fillRef>
          <a:effectRef idx="0">
            <a:schemeClr val="dk1"/>
          </a:effectRef>
          <a:fontRef idx="minor">
            <a:schemeClr val="dk1"/>
          </a:fontRef>
        </p:style>
        <p:txBody>
          <a:bodyPr bIns="0" rtlCol="0" anchor="b"/>
          <a:lstStyle/>
          <a:p>
            <a:pPr algn="ctr"/>
            <a:r>
              <a:rPr lang="en-TW">
                <a:solidFill>
                  <a:schemeClr val="bg1">
                    <a:lumMod val="75000"/>
                  </a:schemeClr>
                </a:solidFill>
                <a:latin typeface="Calibri" panose="020F0502020204030204" pitchFamily="34" charset="0"/>
                <a:cs typeface="Calibri" panose="020F0502020204030204" pitchFamily="34" charset="0"/>
              </a:rPr>
              <a:t>Litmus test</a:t>
            </a:r>
          </a:p>
        </p:txBody>
      </p:sp>
      <p:graphicFrame>
        <p:nvGraphicFramePr>
          <p:cNvPr id="91" name="Table 14">
            <a:extLst>
              <a:ext uri="{FF2B5EF4-FFF2-40B4-BE49-F238E27FC236}">
                <a16:creationId xmlns:a16="http://schemas.microsoft.com/office/drawing/2014/main" id="{6269071E-E169-B0FD-054C-7D23ABF0815A}"/>
              </a:ext>
            </a:extLst>
          </p:cNvPr>
          <p:cNvGraphicFramePr>
            <a:graphicFrameLocks noGrp="1"/>
          </p:cNvGraphicFramePr>
          <p:nvPr>
            <p:extLst>
              <p:ext uri="{D42A27DB-BD31-4B8C-83A1-F6EECF244321}">
                <p14:modId xmlns:p14="http://schemas.microsoft.com/office/powerpoint/2010/main" val="16814056"/>
              </p:ext>
            </p:extLst>
          </p:nvPr>
        </p:nvGraphicFramePr>
        <p:xfrm>
          <a:off x="588064" y="1233387"/>
          <a:ext cx="4819988" cy="1371600"/>
        </p:xfrm>
        <a:graphic>
          <a:graphicData uri="http://schemas.openxmlformats.org/drawingml/2006/table">
            <a:tbl>
              <a:tblPr firstRow="1" bandRow="1">
                <a:tableStyleId>{5C22544A-7EE6-4342-B048-85BDC9FD1C3A}</a:tableStyleId>
              </a:tblPr>
              <a:tblGrid>
                <a:gridCol w="2409994">
                  <a:extLst>
                    <a:ext uri="{9D8B030D-6E8A-4147-A177-3AD203B41FA5}">
                      <a16:colId xmlns:a16="http://schemas.microsoft.com/office/drawing/2014/main" val="2438790470"/>
                    </a:ext>
                  </a:extLst>
                </a:gridCol>
                <a:gridCol w="2409994">
                  <a:extLst>
                    <a:ext uri="{9D8B030D-6E8A-4147-A177-3AD203B41FA5}">
                      <a16:colId xmlns:a16="http://schemas.microsoft.com/office/drawing/2014/main" val="2095682981"/>
                    </a:ext>
                  </a:extLst>
                </a:gridCol>
              </a:tblGrid>
              <a:tr h="0">
                <a:tc gridSpan="2">
                  <a:txBody>
                    <a:bodyPr/>
                    <a:lstStyle/>
                    <a:p>
                      <a:pPr algn="ctr">
                        <a:lnSpc>
                          <a:spcPct val="100000"/>
                        </a:lnSpc>
                      </a:pPr>
                      <a:r>
                        <a:rPr lang="en-US" sz="1800" b="0" dirty="0">
                          <a:solidFill>
                            <a:schemeClr val="bg1">
                              <a:lumMod val="75000"/>
                            </a:schemeClr>
                          </a:solidFill>
                          <a:latin typeface="Consolas" panose="020B0609020204030204" pitchFamily="49" charset="0"/>
                          <a:cs typeface="Consolas" panose="020B0609020204030204" pitchFamily="49" charset="0"/>
                        </a:rPr>
                        <a:t>Initially x, y =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lnSpc>
                          <a:spcPct val="100000"/>
                        </a:lnSpc>
                      </a:pPr>
                      <a:endParaRPr lang="en-TW" sz="1800" b="0" dirty="0">
                        <a:solidFill>
                          <a:schemeClr val="tx1"/>
                        </a:solidFill>
                        <a:latin typeface="Consolas" panose="020B0609020204030204" pitchFamily="49" charset="0"/>
                        <a:cs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739685495"/>
                  </a:ext>
                </a:extLst>
              </a:tr>
              <a:tr h="236980">
                <a:tc>
                  <a:txBody>
                    <a:bodyPr/>
                    <a:lstStyle/>
                    <a:p>
                      <a:pPr algn="ctr">
                        <a:lnSpc>
                          <a:spcPct val="100000"/>
                        </a:lnSpc>
                      </a:pPr>
                      <a:r>
                        <a:rPr lang="en-TW" sz="1800" b="0" dirty="0">
                          <a:solidFill>
                            <a:schemeClr val="bg1">
                              <a:lumMod val="75000"/>
                            </a:schemeClr>
                          </a:solidFill>
                          <a:latin typeface="Consolas" panose="020B0609020204030204" pitchFamily="49" charset="0"/>
                          <a:cs typeface="Consolas" panose="020B0609020204030204" pitchFamily="49" charset="0"/>
                        </a:rPr>
                        <a:t>Core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00000"/>
                        </a:lnSpc>
                      </a:pPr>
                      <a:r>
                        <a:rPr lang="en-TW" sz="1800" b="0" dirty="0">
                          <a:solidFill>
                            <a:schemeClr val="bg1">
                              <a:lumMod val="75000"/>
                            </a:schemeClr>
                          </a:solidFill>
                          <a:latin typeface="Consolas" panose="020B0609020204030204" pitchFamily="49" charset="0"/>
                          <a:cs typeface="Consolas" panose="020B0609020204030204" pitchFamily="49" charset="0"/>
                        </a:rPr>
                        <a:t>Core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897190"/>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(i0) W[x]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TW" sz="1800" b="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(i1) W[y] =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(i2) R[y] =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rPr>
                        <a:t>(i3) R[x] = 0;</a:t>
                      </a:r>
                      <a:endParaRPr lang="en-TW" sz="1800" b="0" dirty="0">
                        <a:solidFill>
                          <a:schemeClr val="bg1">
                            <a:lumMod val="75000"/>
                          </a:schemeClr>
                        </a:solidFill>
                        <a:latin typeface="Consolas" panose="020B0609020204030204" pitchFamily="49" charset="0"/>
                        <a:ea typeface="Menlo" panose="020B0609030804020204" pitchFamily="49" charset="0"/>
                        <a:cs typeface="Consolas" panose="020B0609020204030204"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11663416"/>
                  </a:ext>
                </a:extLst>
              </a:tr>
            </a:tbl>
          </a:graphicData>
        </a:graphic>
      </p:graphicFrame>
      <p:sp>
        <p:nvSpPr>
          <p:cNvPr id="4" name="Title 1">
            <a:extLst>
              <a:ext uri="{FF2B5EF4-FFF2-40B4-BE49-F238E27FC236}">
                <a16:creationId xmlns:a16="http://schemas.microsoft.com/office/drawing/2014/main" id="{43F17A39-E120-89D2-C2AB-CB7617167F1C}"/>
              </a:ext>
            </a:extLst>
          </p:cNvPr>
          <p:cNvSpPr txBox="1">
            <a:spLocks/>
          </p:cNvSpPr>
          <p:nvPr/>
        </p:nvSpPr>
        <p:spPr>
          <a:xfrm>
            <a:off x="838200" y="365125"/>
            <a:ext cx="10226828" cy="8227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Microarchitectural happens-before analysis</a:t>
            </a:r>
          </a:p>
        </p:txBody>
      </p:sp>
      <p:sp>
        <p:nvSpPr>
          <p:cNvPr id="5" name="TextBox 4">
            <a:extLst>
              <a:ext uri="{FF2B5EF4-FFF2-40B4-BE49-F238E27FC236}">
                <a16:creationId xmlns:a16="http://schemas.microsoft.com/office/drawing/2014/main" id="{E6F2414E-E8D0-3AFC-6E47-67709EC1693F}"/>
              </a:ext>
            </a:extLst>
          </p:cNvPr>
          <p:cNvSpPr txBox="1"/>
          <p:nvPr/>
        </p:nvSpPr>
        <p:spPr>
          <a:xfrm>
            <a:off x="577511" y="6492875"/>
            <a:ext cx="9492764" cy="184666"/>
          </a:xfrm>
          <a:prstGeom prst="rect">
            <a:avLst/>
          </a:prstGeom>
          <a:solidFill>
            <a:schemeClr val="bg1"/>
          </a:solidFill>
        </p:spPr>
        <p:txBody>
          <a:bodyPr wrap="square" lIns="0" tIns="0" rIns="0" bIns="0" rtlCol="0">
            <a:spAutoFit/>
          </a:bodyPr>
          <a:lstStyle/>
          <a:p>
            <a:r>
              <a:rPr lang="en-US" sz="1200" baseline="30000">
                <a:latin typeface="Calibri" panose="020F0502020204030204" pitchFamily="34" charset="0"/>
                <a:cs typeface="Calibri" panose="020F0502020204030204" pitchFamily="34" charset="0"/>
              </a:rPr>
              <a:t>3</a:t>
            </a:r>
            <a:r>
              <a:rPr lang="en-US" sz="1200">
                <a:latin typeface="Calibri" panose="020F0502020204030204" pitchFamily="34" charset="0"/>
                <a:cs typeface="Calibri" panose="020F0502020204030204" pitchFamily="34" charset="0"/>
              </a:rPr>
              <a:t>Albert Magyar. 2016. A Verilog implementation of the RISC-V Z-scale microprocessor. https://</a:t>
            </a:r>
            <a:r>
              <a:rPr lang="en-US" sz="1200" err="1">
                <a:latin typeface="Calibri" panose="020F0502020204030204" pitchFamily="34" charset="0"/>
                <a:cs typeface="Calibri" panose="020F0502020204030204" pitchFamily="34" charset="0"/>
              </a:rPr>
              <a:t>github.com</a:t>
            </a:r>
            <a:r>
              <a:rPr lang="en-US" sz="1200">
                <a:latin typeface="Calibri" panose="020F0502020204030204" pitchFamily="34" charset="0"/>
                <a:cs typeface="Calibri" panose="020F0502020204030204" pitchFamily="34" charset="0"/>
              </a:rPr>
              <a:t>/</a:t>
            </a:r>
            <a:r>
              <a:rPr lang="en-US" sz="1200" err="1">
                <a:latin typeface="Calibri" panose="020F0502020204030204" pitchFamily="34" charset="0"/>
                <a:cs typeface="Calibri" panose="020F0502020204030204" pitchFamily="34" charset="0"/>
              </a:rPr>
              <a:t>ucb</a:t>
            </a:r>
            <a:r>
              <a:rPr lang="en-US" sz="1200">
                <a:latin typeface="Calibri" panose="020F0502020204030204" pitchFamily="34" charset="0"/>
                <a:cs typeface="Calibri" panose="020F0502020204030204" pitchFamily="34" charset="0"/>
              </a:rPr>
              <a:t>-bar/</a:t>
            </a:r>
            <a:r>
              <a:rPr lang="en-US" sz="1200" err="1">
                <a:latin typeface="Calibri" panose="020F0502020204030204" pitchFamily="34" charset="0"/>
                <a:cs typeface="Calibri" panose="020F0502020204030204" pitchFamily="34" charset="0"/>
              </a:rPr>
              <a:t>vscale</a:t>
            </a:r>
            <a:r>
              <a:rPr lang="en-US" sz="1200">
                <a:latin typeface="Calibri" panose="020F0502020204030204" pitchFamily="34" charset="0"/>
                <a:cs typeface="Calibri" panose="020F0502020204030204" pitchFamily="34" charset="0"/>
              </a:rPr>
              <a:t>. </a:t>
            </a:r>
          </a:p>
        </p:txBody>
      </p:sp>
      <p:sp>
        <p:nvSpPr>
          <p:cNvPr id="6" name="Rectangle 5">
            <a:extLst>
              <a:ext uri="{FF2B5EF4-FFF2-40B4-BE49-F238E27FC236}">
                <a16:creationId xmlns:a16="http://schemas.microsoft.com/office/drawing/2014/main" id="{756441BA-FFD2-DA64-3511-7D211037E86A}"/>
              </a:ext>
            </a:extLst>
          </p:cNvPr>
          <p:cNvSpPr/>
          <p:nvPr/>
        </p:nvSpPr>
        <p:spPr>
          <a:xfrm>
            <a:off x="773162" y="3034751"/>
            <a:ext cx="499322" cy="1097236"/>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600" b="1">
              <a:solidFill>
                <a:schemeClr val="bg2">
                  <a:lumMod val="90000"/>
                </a:schemeClr>
              </a:solidFill>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503A2842-1C10-1571-2229-A6B5D27C7842}"/>
              </a:ext>
            </a:extLst>
          </p:cNvPr>
          <p:cNvSpPr/>
          <p:nvPr/>
        </p:nvSpPr>
        <p:spPr>
          <a:xfrm>
            <a:off x="862185" y="3106235"/>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IF</a:t>
            </a:r>
          </a:p>
        </p:txBody>
      </p:sp>
      <p:sp>
        <p:nvSpPr>
          <p:cNvPr id="8" name="Rectangle 7">
            <a:extLst>
              <a:ext uri="{FF2B5EF4-FFF2-40B4-BE49-F238E27FC236}">
                <a16:creationId xmlns:a16="http://schemas.microsoft.com/office/drawing/2014/main" id="{1FE0691B-FC90-D5C8-423F-93DBF97E5FD4}"/>
              </a:ext>
            </a:extLst>
          </p:cNvPr>
          <p:cNvSpPr/>
          <p:nvPr/>
        </p:nvSpPr>
        <p:spPr>
          <a:xfrm>
            <a:off x="900247" y="4216648"/>
            <a:ext cx="1928179" cy="28004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arbiter</a:t>
            </a:r>
          </a:p>
        </p:txBody>
      </p:sp>
      <p:sp>
        <p:nvSpPr>
          <p:cNvPr id="9" name="Rounded Rectangle 8">
            <a:extLst>
              <a:ext uri="{FF2B5EF4-FFF2-40B4-BE49-F238E27FC236}">
                <a16:creationId xmlns:a16="http://schemas.microsoft.com/office/drawing/2014/main" id="{35CA017F-9774-88C6-7B56-BB493B107D01}"/>
              </a:ext>
            </a:extLst>
          </p:cNvPr>
          <p:cNvSpPr/>
          <p:nvPr/>
        </p:nvSpPr>
        <p:spPr>
          <a:xfrm>
            <a:off x="1399963" y="4560449"/>
            <a:ext cx="928746" cy="280046"/>
          </a:xfrm>
          <a:prstGeom prst="roundRect">
            <a:avLst>
              <a:gd name="adj" fmla="val 0"/>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mem</a:t>
            </a:r>
          </a:p>
        </p:txBody>
      </p:sp>
      <p:cxnSp>
        <p:nvCxnSpPr>
          <p:cNvPr id="10" name="Straight Connector 9">
            <a:extLst>
              <a:ext uri="{FF2B5EF4-FFF2-40B4-BE49-F238E27FC236}">
                <a16:creationId xmlns:a16="http://schemas.microsoft.com/office/drawing/2014/main" id="{E9A3EDFE-8CFE-A825-272C-1917B561968E}"/>
              </a:ext>
            </a:extLst>
          </p:cNvPr>
          <p:cNvCxnSpPr>
            <a:cxnSpLocks/>
          </p:cNvCxnSpPr>
          <p:nvPr/>
        </p:nvCxnSpPr>
        <p:spPr>
          <a:xfrm>
            <a:off x="1586595" y="4131320"/>
            <a:ext cx="0" cy="85328"/>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79F1A03-4794-0688-0F01-D750302A64C2}"/>
              </a:ext>
            </a:extLst>
          </p:cNvPr>
          <p:cNvCxnSpPr>
            <a:cxnSpLocks/>
          </p:cNvCxnSpPr>
          <p:nvPr/>
        </p:nvCxnSpPr>
        <p:spPr>
          <a:xfrm>
            <a:off x="1022823" y="4131987"/>
            <a:ext cx="0" cy="92282"/>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0674BFF-E5F2-DAFB-AED5-875502F5BCEE}"/>
              </a:ext>
            </a:extLst>
          </p:cNvPr>
          <p:cNvCxnSpPr>
            <a:cxnSpLocks/>
            <a:endCxn id="9" idx="0"/>
          </p:cNvCxnSpPr>
          <p:nvPr/>
        </p:nvCxnSpPr>
        <p:spPr>
          <a:xfrm flipH="1">
            <a:off x="1864336" y="4496694"/>
            <a:ext cx="1" cy="63755"/>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3742BD6-B26B-0CDE-37EC-599B2D879D2E}"/>
              </a:ext>
            </a:extLst>
          </p:cNvPr>
          <p:cNvSpPr/>
          <p:nvPr/>
        </p:nvSpPr>
        <p:spPr>
          <a:xfrm>
            <a:off x="862185" y="3445956"/>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DX</a:t>
            </a:r>
          </a:p>
        </p:txBody>
      </p:sp>
      <p:cxnSp>
        <p:nvCxnSpPr>
          <p:cNvPr id="14" name="Straight Connector 13">
            <a:extLst>
              <a:ext uri="{FF2B5EF4-FFF2-40B4-BE49-F238E27FC236}">
                <a16:creationId xmlns:a16="http://schemas.microsoft.com/office/drawing/2014/main" id="{1CCEA3BD-944C-FBC3-7F21-59429AB3C971}"/>
              </a:ext>
            </a:extLst>
          </p:cNvPr>
          <p:cNvCxnSpPr>
            <a:cxnSpLocks/>
          </p:cNvCxnSpPr>
          <p:nvPr/>
        </p:nvCxnSpPr>
        <p:spPr>
          <a:xfrm>
            <a:off x="1026228" y="3381063"/>
            <a:ext cx="0" cy="64893"/>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76A7099-ECA6-0999-7458-A5F0C8BD894D}"/>
              </a:ext>
            </a:extLst>
          </p:cNvPr>
          <p:cNvSpPr/>
          <p:nvPr/>
        </p:nvSpPr>
        <p:spPr>
          <a:xfrm>
            <a:off x="862185" y="3788194"/>
            <a:ext cx="328085" cy="274828"/>
          </a:xfrm>
          <a:prstGeom prst="rect">
            <a:avLst/>
          </a:prstGeom>
          <a:solidFill>
            <a:schemeClr val="bg1"/>
          </a:solidFill>
          <a:ln w="22225">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600" b="1">
                <a:solidFill>
                  <a:schemeClr val="bg2">
                    <a:lumMod val="90000"/>
                  </a:schemeClr>
                </a:solidFill>
                <a:latin typeface="Consolas" panose="020B0609020204030204" pitchFamily="49" charset="0"/>
                <a:cs typeface="Consolas" panose="020B0609020204030204" pitchFamily="49" charset="0"/>
              </a:rPr>
              <a:t>WB</a:t>
            </a:r>
          </a:p>
        </p:txBody>
      </p:sp>
      <p:cxnSp>
        <p:nvCxnSpPr>
          <p:cNvPr id="16" name="Straight Connector 15">
            <a:extLst>
              <a:ext uri="{FF2B5EF4-FFF2-40B4-BE49-F238E27FC236}">
                <a16:creationId xmlns:a16="http://schemas.microsoft.com/office/drawing/2014/main" id="{CBE38A5E-8ADA-77CC-452E-B5A08BF120AC}"/>
              </a:ext>
            </a:extLst>
          </p:cNvPr>
          <p:cNvCxnSpPr>
            <a:cxnSpLocks/>
          </p:cNvCxnSpPr>
          <p:nvPr/>
        </p:nvCxnSpPr>
        <p:spPr>
          <a:xfrm>
            <a:off x="1026228" y="3720783"/>
            <a:ext cx="0" cy="67410"/>
          </a:xfrm>
          <a:prstGeom prst="line">
            <a:avLst/>
          </a:prstGeom>
          <a:solidFill>
            <a:schemeClr val="bg1"/>
          </a:solidFill>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DA7B737-D375-E5B3-605D-8B842BB55B30}"/>
              </a:ext>
            </a:extLst>
          </p:cNvPr>
          <p:cNvSpPr/>
          <p:nvPr/>
        </p:nvSpPr>
        <p:spPr>
          <a:xfrm>
            <a:off x="1336934"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2">
                  <a:lumMod val="90000"/>
                </a:schemeClr>
              </a:solidFill>
              <a:latin typeface="Consolas" panose="020B0609020204030204" pitchFamily="49" charset="0"/>
              <a:cs typeface="Consolas" panose="020B0609020204030204" pitchFamily="49" charset="0"/>
            </a:endParaRPr>
          </a:p>
        </p:txBody>
      </p:sp>
      <p:sp>
        <p:nvSpPr>
          <p:cNvPr id="18" name="Rectangle 17">
            <a:extLst>
              <a:ext uri="{FF2B5EF4-FFF2-40B4-BE49-F238E27FC236}">
                <a16:creationId xmlns:a16="http://schemas.microsoft.com/office/drawing/2014/main" id="{D4456D80-435F-B966-9862-4D989279C7EF}"/>
              </a:ext>
            </a:extLst>
          </p:cNvPr>
          <p:cNvSpPr/>
          <p:nvPr/>
        </p:nvSpPr>
        <p:spPr>
          <a:xfrm>
            <a:off x="1425957"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IF</a:t>
            </a:r>
          </a:p>
        </p:txBody>
      </p:sp>
      <p:sp>
        <p:nvSpPr>
          <p:cNvPr id="19" name="Rectangle 18">
            <a:extLst>
              <a:ext uri="{FF2B5EF4-FFF2-40B4-BE49-F238E27FC236}">
                <a16:creationId xmlns:a16="http://schemas.microsoft.com/office/drawing/2014/main" id="{C007E8D4-DFF8-DBFC-CA3B-D397666B1C25}"/>
              </a:ext>
            </a:extLst>
          </p:cNvPr>
          <p:cNvSpPr/>
          <p:nvPr/>
        </p:nvSpPr>
        <p:spPr>
          <a:xfrm>
            <a:off x="1425957"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DX</a:t>
            </a:r>
          </a:p>
        </p:txBody>
      </p:sp>
      <p:cxnSp>
        <p:nvCxnSpPr>
          <p:cNvPr id="20" name="Straight Connector 19">
            <a:extLst>
              <a:ext uri="{FF2B5EF4-FFF2-40B4-BE49-F238E27FC236}">
                <a16:creationId xmlns:a16="http://schemas.microsoft.com/office/drawing/2014/main" id="{8A5B50E3-DE76-CE4D-EA05-F0B9A47AF29D}"/>
              </a:ext>
            </a:extLst>
          </p:cNvPr>
          <p:cNvCxnSpPr>
            <a:cxnSpLocks/>
          </p:cNvCxnSpPr>
          <p:nvPr/>
        </p:nvCxnSpPr>
        <p:spPr>
          <a:xfrm>
            <a:off x="1590000"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BBBB609-867F-2137-D638-25E2A4C33D51}"/>
              </a:ext>
            </a:extLst>
          </p:cNvPr>
          <p:cNvSpPr/>
          <p:nvPr/>
        </p:nvSpPr>
        <p:spPr>
          <a:xfrm>
            <a:off x="1425957"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WB</a:t>
            </a:r>
          </a:p>
        </p:txBody>
      </p:sp>
      <p:cxnSp>
        <p:nvCxnSpPr>
          <p:cNvPr id="22" name="Straight Connector 21">
            <a:extLst>
              <a:ext uri="{FF2B5EF4-FFF2-40B4-BE49-F238E27FC236}">
                <a16:creationId xmlns:a16="http://schemas.microsoft.com/office/drawing/2014/main" id="{F177BD1D-A7CE-5708-2687-4643001B8752}"/>
              </a:ext>
            </a:extLst>
          </p:cNvPr>
          <p:cNvCxnSpPr>
            <a:cxnSpLocks/>
          </p:cNvCxnSpPr>
          <p:nvPr/>
        </p:nvCxnSpPr>
        <p:spPr>
          <a:xfrm>
            <a:off x="1590000"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005E83-8F9B-FAD2-2ED0-AE526A99A9D8}"/>
              </a:ext>
            </a:extLst>
          </p:cNvPr>
          <p:cNvCxnSpPr>
            <a:cxnSpLocks/>
          </p:cNvCxnSpPr>
          <p:nvPr/>
        </p:nvCxnSpPr>
        <p:spPr>
          <a:xfrm>
            <a:off x="2147686"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A888C82-9C3D-6AB7-CFF7-F0507CE5A433}"/>
              </a:ext>
            </a:extLst>
          </p:cNvPr>
          <p:cNvSpPr/>
          <p:nvPr/>
        </p:nvSpPr>
        <p:spPr>
          <a:xfrm>
            <a:off x="189802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2">
                  <a:lumMod val="90000"/>
                </a:schemeClr>
              </a:solidFill>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9C1FE681-5912-1BE5-DA6B-58859A981F7F}"/>
              </a:ext>
            </a:extLst>
          </p:cNvPr>
          <p:cNvSpPr/>
          <p:nvPr/>
        </p:nvSpPr>
        <p:spPr>
          <a:xfrm>
            <a:off x="1987048"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IF</a:t>
            </a:r>
          </a:p>
        </p:txBody>
      </p:sp>
      <p:sp>
        <p:nvSpPr>
          <p:cNvPr id="26" name="Rectangle 25">
            <a:extLst>
              <a:ext uri="{FF2B5EF4-FFF2-40B4-BE49-F238E27FC236}">
                <a16:creationId xmlns:a16="http://schemas.microsoft.com/office/drawing/2014/main" id="{8E43B50C-7472-51A7-6342-8BF7D20728C5}"/>
              </a:ext>
            </a:extLst>
          </p:cNvPr>
          <p:cNvSpPr/>
          <p:nvPr/>
        </p:nvSpPr>
        <p:spPr>
          <a:xfrm>
            <a:off x="1987048"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DX</a:t>
            </a:r>
          </a:p>
        </p:txBody>
      </p:sp>
      <p:cxnSp>
        <p:nvCxnSpPr>
          <p:cNvPr id="27" name="Straight Connector 26">
            <a:extLst>
              <a:ext uri="{FF2B5EF4-FFF2-40B4-BE49-F238E27FC236}">
                <a16:creationId xmlns:a16="http://schemas.microsoft.com/office/drawing/2014/main" id="{35B4E65E-9EF8-0BD7-D9C8-C34FDD5D6B16}"/>
              </a:ext>
            </a:extLst>
          </p:cNvPr>
          <p:cNvCxnSpPr>
            <a:cxnSpLocks/>
          </p:cNvCxnSpPr>
          <p:nvPr/>
        </p:nvCxnSpPr>
        <p:spPr>
          <a:xfrm>
            <a:off x="2151091"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F773AB9-E8D0-8E06-8761-5A3A1D592790}"/>
              </a:ext>
            </a:extLst>
          </p:cNvPr>
          <p:cNvSpPr/>
          <p:nvPr/>
        </p:nvSpPr>
        <p:spPr>
          <a:xfrm>
            <a:off x="1987048"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2">
                    <a:lumMod val="90000"/>
                  </a:schemeClr>
                </a:solidFill>
                <a:latin typeface="Consolas" panose="020B0609020204030204" pitchFamily="49" charset="0"/>
                <a:cs typeface="Consolas" panose="020B0609020204030204" pitchFamily="49" charset="0"/>
              </a:rPr>
              <a:t>WB</a:t>
            </a:r>
          </a:p>
        </p:txBody>
      </p:sp>
      <p:cxnSp>
        <p:nvCxnSpPr>
          <p:cNvPr id="29" name="Straight Connector 28">
            <a:extLst>
              <a:ext uri="{FF2B5EF4-FFF2-40B4-BE49-F238E27FC236}">
                <a16:creationId xmlns:a16="http://schemas.microsoft.com/office/drawing/2014/main" id="{DDDEBB49-D3BF-6F3E-5D13-6E5A5DB08281}"/>
              </a:ext>
            </a:extLst>
          </p:cNvPr>
          <p:cNvCxnSpPr>
            <a:cxnSpLocks/>
          </p:cNvCxnSpPr>
          <p:nvPr/>
        </p:nvCxnSpPr>
        <p:spPr>
          <a:xfrm>
            <a:off x="2151091"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BA9A36C-8902-9879-9C63-303767F6C3DD}"/>
              </a:ext>
            </a:extLst>
          </p:cNvPr>
          <p:cNvCxnSpPr>
            <a:cxnSpLocks/>
          </p:cNvCxnSpPr>
          <p:nvPr/>
        </p:nvCxnSpPr>
        <p:spPr>
          <a:xfrm>
            <a:off x="2714817" y="4131320"/>
            <a:ext cx="0" cy="92949"/>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2EECEA7-A7A7-4D91-6F89-A3E0474F0948}"/>
              </a:ext>
            </a:extLst>
          </p:cNvPr>
          <p:cNvSpPr/>
          <p:nvPr/>
        </p:nvSpPr>
        <p:spPr>
          <a:xfrm>
            <a:off x="2465156" y="3034084"/>
            <a:ext cx="499322" cy="1097236"/>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endParaRPr lang="en-TW" sz="1400">
              <a:solidFill>
                <a:schemeClr val="bg1">
                  <a:lumMod val="65000"/>
                </a:schemeClr>
              </a:solidFill>
              <a:latin typeface="Consolas" panose="020B0609020204030204" pitchFamily="49" charset="0"/>
              <a:cs typeface="Consolas" panose="020B0609020204030204" pitchFamily="49" charset="0"/>
            </a:endParaRPr>
          </a:p>
        </p:txBody>
      </p:sp>
      <p:sp>
        <p:nvSpPr>
          <p:cNvPr id="32" name="Rectangle 31">
            <a:extLst>
              <a:ext uri="{FF2B5EF4-FFF2-40B4-BE49-F238E27FC236}">
                <a16:creationId xmlns:a16="http://schemas.microsoft.com/office/drawing/2014/main" id="{EFF4A461-0825-4200-3E47-93CD6B81A203}"/>
              </a:ext>
            </a:extLst>
          </p:cNvPr>
          <p:cNvSpPr/>
          <p:nvPr/>
        </p:nvSpPr>
        <p:spPr>
          <a:xfrm>
            <a:off x="2554179" y="310556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IF</a:t>
            </a:r>
          </a:p>
        </p:txBody>
      </p:sp>
      <p:sp>
        <p:nvSpPr>
          <p:cNvPr id="33" name="Rectangle 32">
            <a:extLst>
              <a:ext uri="{FF2B5EF4-FFF2-40B4-BE49-F238E27FC236}">
                <a16:creationId xmlns:a16="http://schemas.microsoft.com/office/drawing/2014/main" id="{E365899E-755A-631F-0B04-90FBDA9BD506}"/>
              </a:ext>
            </a:extLst>
          </p:cNvPr>
          <p:cNvSpPr/>
          <p:nvPr/>
        </p:nvSpPr>
        <p:spPr>
          <a:xfrm>
            <a:off x="2554179" y="3445288"/>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DX</a:t>
            </a:r>
          </a:p>
        </p:txBody>
      </p:sp>
      <p:cxnSp>
        <p:nvCxnSpPr>
          <p:cNvPr id="34" name="Straight Connector 33">
            <a:extLst>
              <a:ext uri="{FF2B5EF4-FFF2-40B4-BE49-F238E27FC236}">
                <a16:creationId xmlns:a16="http://schemas.microsoft.com/office/drawing/2014/main" id="{3BE7CE79-E5CF-97B1-9E0F-7C44C53779E4}"/>
              </a:ext>
            </a:extLst>
          </p:cNvPr>
          <p:cNvCxnSpPr>
            <a:cxnSpLocks/>
          </p:cNvCxnSpPr>
          <p:nvPr/>
        </p:nvCxnSpPr>
        <p:spPr>
          <a:xfrm>
            <a:off x="2718222" y="3380396"/>
            <a:ext cx="0" cy="64893"/>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F3FC37B-1FC1-CE43-A5F9-3690CC990A89}"/>
              </a:ext>
            </a:extLst>
          </p:cNvPr>
          <p:cNvSpPr/>
          <p:nvPr/>
        </p:nvSpPr>
        <p:spPr>
          <a:xfrm>
            <a:off x="2554179" y="3787526"/>
            <a:ext cx="328085" cy="274828"/>
          </a:xfrm>
          <a:prstGeom prst="rect">
            <a:avLst/>
          </a:prstGeom>
          <a:solidFill>
            <a:schemeClr val="bg1"/>
          </a:solidFill>
          <a:ln w="190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lang="en-TW" sz="1400">
                <a:solidFill>
                  <a:schemeClr val="bg1">
                    <a:lumMod val="65000"/>
                  </a:schemeClr>
                </a:solidFill>
                <a:latin typeface="Consolas" panose="020B0609020204030204" pitchFamily="49" charset="0"/>
                <a:cs typeface="Consolas" panose="020B0609020204030204" pitchFamily="49" charset="0"/>
              </a:rPr>
              <a:t>WB</a:t>
            </a:r>
          </a:p>
        </p:txBody>
      </p:sp>
      <p:cxnSp>
        <p:nvCxnSpPr>
          <p:cNvPr id="36" name="Straight Connector 35">
            <a:extLst>
              <a:ext uri="{FF2B5EF4-FFF2-40B4-BE49-F238E27FC236}">
                <a16:creationId xmlns:a16="http://schemas.microsoft.com/office/drawing/2014/main" id="{04670FEE-EB45-3FC9-31C2-641646C0A047}"/>
              </a:ext>
            </a:extLst>
          </p:cNvPr>
          <p:cNvCxnSpPr>
            <a:cxnSpLocks/>
          </p:cNvCxnSpPr>
          <p:nvPr/>
        </p:nvCxnSpPr>
        <p:spPr>
          <a:xfrm>
            <a:off x="2718222" y="3720116"/>
            <a:ext cx="0" cy="67410"/>
          </a:xfrm>
          <a:prstGeom prst="line">
            <a:avLst/>
          </a:prstGeom>
          <a:solidFill>
            <a:schemeClr val="bg1"/>
          </a:solidFill>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A025012-C778-2736-559D-E42789DF12D3}"/>
              </a:ext>
            </a:extLst>
          </p:cNvPr>
          <p:cNvSpPr txBox="1"/>
          <p:nvPr/>
        </p:nvSpPr>
        <p:spPr>
          <a:xfrm>
            <a:off x="738514" y="4875826"/>
            <a:ext cx="2195483" cy="369332"/>
          </a:xfrm>
          <a:prstGeom prst="rect">
            <a:avLst/>
          </a:prstGeom>
          <a:noFill/>
        </p:spPr>
        <p:txBody>
          <a:bodyPr wrap="square" rtlCol="0">
            <a:spAutoFit/>
          </a:bodyPr>
          <a:lstStyle/>
          <a:p>
            <a:pPr algn="ctr"/>
            <a:r>
              <a:rPr lang="en-TW">
                <a:solidFill>
                  <a:schemeClr val="bg2">
                    <a:lumMod val="90000"/>
                  </a:schemeClr>
                </a:solidFill>
                <a:latin typeface="Calibri" panose="020F0502020204030204" pitchFamily="34" charset="0"/>
                <a:cs typeface="Calibri" panose="020F0502020204030204" pitchFamily="34" charset="0"/>
              </a:rPr>
              <a:t>RISC-V </a:t>
            </a:r>
            <a:r>
              <a:rPr lang="en-US">
                <a:solidFill>
                  <a:schemeClr val="bg2">
                    <a:lumMod val="90000"/>
                  </a:schemeClr>
                </a:solidFill>
                <a:latin typeface="Calibri" panose="020F0502020204030204" pitchFamily="34" charset="0"/>
                <a:cs typeface="Calibri" panose="020F0502020204030204" pitchFamily="34" charset="0"/>
              </a:rPr>
              <a:t>multi-V-scale</a:t>
            </a:r>
            <a:r>
              <a:rPr lang="en-TW" baseline="30000">
                <a:solidFill>
                  <a:schemeClr val="bg2">
                    <a:lumMod val="90000"/>
                  </a:schemeClr>
                </a:solidFill>
                <a:latin typeface="Calibri" panose="020F0502020204030204" pitchFamily="34" charset="0"/>
                <a:cs typeface="Calibri" panose="020F0502020204030204" pitchFamily="34" charset="0"/>
              </a:rPr>
              <a:t>3</a:t>
            </a:r>
            <a:r>
              <a:rPr lang="en-TW">
                <a:solidFill>
                  <a:schemeClr val="bg2">
                    <a:lumMod val="90000"/>
                  </a:schemeClr>
                </a:solidFill>
                <a:latin typeface="Calibri" panose="020F0502020204030204" pitchFamily="34" charset="0"/>
                <a:cs typeface="Calibri" panose="020F0502020204030204" pitchFamily="34" charset="0"/>
              </a:rPr>
              <a:t> </a:t>
            </a:r>
          </a:p>
        </p:txBody>
      </p:sp>
      <p:sp>
        <p:nvSpPr>
          <p:cNvPr id="40" name="TextBox 39">
            <a:extLst>
              <a:ext uri="{FF2B5EF4-FFF2-40B4-BE49-F238E27FC236}">
                <a16:creationId xmlns:a16="http://schemas.microsoft.com/office/drawing/2014/main" id="{84BF77C6-7DA7-0E83-3FBD-CAD3682033A4}"/>
              </a:ext>
            </a:extLst>
          </p:cNvPr>
          <p:cNvSpPr txBox="1">
            <a:spLocks noChangeAspect="1"/>
          </p:cNvSpPr>
          <p:nvPr/>
        </p:nvSpPr>
        <p:spPr>
          <a:xfrm>
            <a:off x="7380973" y="172046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b="1">
                <a:solidFill>
                  <a:schemeClr val="tx1"/>
                </a:solidFill>
                <a:latin typeface="Consolas" panose="020B0609020204030204" pitchFamily="49" charset="0"/>
                <a:cs typeface="Consolas" panose="020B0609020204030204" pitchFamily="49" charset="0"/>
              </a:rPr>
              <a:t>IF</a:t>
            </a:r>
            <a:endParaRPr lang="en-TW" b="1">
              <a:solidFill>
                <a:schemeClr val="tx1"/>
              </a:solidFill>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0FA69B59-91ED-789F-513B-9E3EAFE563C2}"/>
              </a:ext>
            </a:extLst>
          </p:cNvPr>
          <p:cNvSpPr txBox="1">
            <a:spLocks noChangeAspect="1"/>
          </p:cNvSpPr>
          <p:nvPr/>
        </p:nvSpPr>
        <p:spPr>
          <a:xfrm>
            <a:off x="7968515" y="2384819"/>
            <a:ext cx="555784"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DX</a:t>
            </a:r>
            <a:endParaRPr lang="en-TW">
              <a:solidFill>
                <a:schemeClr val="tx1"/>
              </a:solidFill>
              <a:latin typeface="Consolas" panose="020B0609020204030204" pitchFamily="49" charset="0"/>
              <a:cs typeface="Consolas" panose="020B0609020204030204" pitchFamily="49" charset="0"/>
            </a:endParaRPr>
          </a:p>
        </p:txBody>
      </p:sp>
      <p:sp>
        <p:nvSpPr>
          <p:cNvPr id="42" name="TextBox 6">
            <a:extLst>
              <a:ext uri="{FF2B5EF4-FFF2-40B4-BE49-F238E27FC236}">
                <a16:creationId xmlns:a16="http://schemas.microsoft.com/office/drawing/2014/main" id="{009685DC-E171-4F85-F7DF-1715C291EE7F}"/>
              </a:ext>
            </a:extLst>
          </p:cNvPr>
          <p:cNvSpPr txBox="1">
            <a:spLocks noChangeAspect="1"/>
          </p:cNvSpPr>
          <p:nvPr/>
        </p:nvSpPr>
        <p:spPr>
          <a:xfrm>
            <a:off x="7077702" y="3049173"/>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mem_WB</a:t>
            </a:r>
            <a:endParaRPr lang="en-TW">
              <a:solidFill>
                <a:schemeClr val="tx1"/>
              </a:solidFill>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06D1D679-CA23-47B4-158F-A7734717EE2E}"/>
              </a:ext>
            </a:extLst>
          </p:cNvPr>
          <p:cNvSpPr>
            <a:spLocks noChangeAspect="1"/>
          </p:cNvSpPr>
          <p:nvPr/>
        </p:nvSpPr>
        <p:spPr>
          <a:xfrm>
            <a:off x="8637597" y="1688301"/>
            <a:ext cx="401070" cy="399331"/>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44" name="Straight Arrow Connector 43">
            <a:extLst>
              <a:ext uri="{FF2B5EF4-FFF2-40B4-BE49-F238E27FC236}">
                <a16:creationId xmlns:a16="http://schemas.microsoft.com/office/drawing/2014/main" id="{DF10D642-3B19-05E8-864F-9E14C78ADE7F}"/>
              </a:ext>
            </a:extLst>
          </p:cNvPr>
          <p:cNvCxnSpPr>
            <a:cxnSpLocks noChangeAspect="1"/>
            <a:endCxn id="45" idx="0"/>
          </p:cNvCxnSpPr>
          <p:nvPr/>
        </p:nvCxnSpPr>
        <p:spPr>
          <a:xfrm flipH="1">
            <a:off x="8838134" y="2086785"/>
            <a:ext cx="2" cy="285584"/>
          </a:xfrm>
          <a:prstGeom prst="straightConnector1">
            <a:avLst/>
          </a:prstGeom>
          <a:ln w="34925">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C571A211-282D-3FD6-D7AE-3DEA6ADB4175}"/>
              </a:ext>
            </a:extLst>
          </p:cNvPr>
          <p:cNvSpPr>
            <a:spLocks noChangeAspect="1"/>
          </p:cNvSpPr>
          <p:nvPr/>
        </p:nvSpPr>
        <p:spPr>
          <a:xfrm>
            <a:off x="8637596" y="2372371"/>
            <a:ext cx="401070" cy="399331"/>
          </a:xfrm>
          <a:prstGeom prst="ellipse">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FA262A1C-326D-A4A3-6AC2-D6A9245A9435}"/>
              </a:ext>
            </a:extLst>
          </p:cNvPr>
          <p:cNvSpPr>
            <a:spLocks noChangeAspect="1"/>
          </p:cNvSpPr>
          <p:nvPr/>
        </p:nvSpPr>
        <p:spPr>
          <a:xfrm>
            <a:off x="8637595" y="3036721"/>
            <a:ext cx="401070" cy="399331"/>
          </a:xfrm>
          <a:prstGeom prst="ellipse">
            <a:avLst/>
          </a:prstGeom>
          <a:noFill/>
          <a:ln w="3492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47" name="Oval 46">
            <a:extLst>
              <a:ext uri="{FF2B5EF4-FFF2-40B4-BE49-F238E27FC236}">
                <a16:creationId xmlns:a16="http://schemas.microsoft.com/office/drawing/2014/main" id="{9CACD2F3-0792-46BB-B6FC-09450C2AA405}"/>
              </a:ext>
            </a:extLst>
          </p:cNvPr>
          <p:cNvSpPr>
            <a:spLocks noChangeAspect="1"/>
          </p:cNvSpPr>
          <p:nvPr/>
        </p:nvSpPr>
        <p:spPr>
          <a:xfrm>
            <a:off x="9567789" y="169776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48" name="Straight Arrow Connector 47">
            <a:extLst>
              <a:ext uri="{FF2B5EF4-FFF2-40B4-BE49-F238E27FC236}">
                <a16:creationId xmlns:a16="http://schemas.microsoft.com/office/drawing/2014/main" id="{6309E9C7-1E1B-0FB3-5D7B-B778F01F942C}"/>
              </a:ext>
            </a:extLst>
          </p:cNvPr>
          <p:cNvCxnSpPr>
            <a:cxnSpLocks noChangeAspect="1"/>
            <a:endCxn id="49" idx="0"/>
          </p:cNvCxnSpPr>
          <p:nvPr/>
        </p:nvCxnSpPr>
        <p:spPr>
          <a:xfrm flipH="1">
            <a:off x="9768326" y="2096248"/>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1941CEDE-D041-F183-A7FB-AF4D52DB83B6}"/>
              </a:ext>
            </a:extLst>
          </p:cNvPr>
          <p:cNvSpPr>
            <a:spLocks noChangeAspect="1"/>
          </p:cNvSpPr>
          <p:nvPr/>
        </p:nvSpPr>
        <p:spPr>
          <a:xfrm>
            <a:off x="9567789" y="238183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50" name="Oval 49">
            <a:extLst>
              <a:ext uri="{FF2B5EF4-FFF2-40B4-BE49-F238E27FC236}">
                <a16:creationId xmlns:a16="http://schemas.microsoft.com/office/drawing/2014/main" id="{422DBA92-FC17-95A7-4678-624D78530DEF}"/>
              </a:ext>
            </a:extLst>
          </p:cNvPr>
          <p:cNvSpPr>
            <a:spLocks noChangeAspect="1"/>
          </p:cNvSpPr>
          <p:nvPr/>
        </p:nvSpPr>
        <p:spPr>
          <a:xfrm>
            <a:off x="9567788" y="3046185"/>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51" name="TextBox 50">
            <a:extLst>
              <a:ext uri="{FF2B5EF4-FFF2-40B4-BE49-F238E27FC236}">
                <a16:creationId xmlns:a16="http://schemas.microsoft.com/office/drawing/2014/main" id="{BB08C06E-0DA3-E6F0-A092-D12E2D7FB8F5}"/>
              </a:ext>
            </a:extLst>
          </p:cNvPr>
          <p:cNvSpPr txBox="1">
            <a:spLocks noChangeAspect="1"/>
          </p:cNvSpPr>
          <p:nvPr/>
        </p:nvSpPr>
        <p:spPr>
          <a:xfrm>
            <a:off x="9488247" y="1234021"/>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i1</a:t>
            </a:r>
          </a:p>
        </p:txBody>
      </p:sp>
      <p:cxnSp>
        <p:nvCxnSpPr>
          <p:cNvPr id="52" name="Straight Arrow Connector 51">
            <a:extLst>
              <a:ext uri="{FF2B5EF4-FFF2-40B4-BE49-F238E27FC236}">
                <a16:creationId xmlns:a16="http://schemas.microsoft.com/office/drawing/2014/main" id="{FE125878-18D6-39E2-BF7F-323A13AD66F8}"/>
              </a:ext>
            </a:extLst>
          </p:cNvPr>
          <p:cNvCxnSpPr>
            <a:cxnSpLocks noChangeAspect="1"/>
            <a:stCxn id="43" idx="6"/>
            <a:endCxn id="47" idx="2"/>
          </p:cNvCxnSpPr>
          <p:nvPr/>
        </p:nvCxnSpPr>
        <p:spPr>
          <a:xfrm>
            <a:off x="9038667" y="1887966"/>
            <a:ext cx="529122"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E32917E-3F5A-3AA0-A41E-80A569B643FE}"/>
              </a:ext>
            </a:extLst>
          </p:cNvPr>
          <p:cNvSpPr txBox="1"/>
          <p:nvPr/>
        </p:nvSpPr>
        <p:spPr>
          <a:xfrm>
            <a:off x="9085378" y="1516357"/>
            <a:ext cx="437940" cy="369332"/>
          </a:xfrm>
          <a:prstGeom prst="rect">
            <a:avLst/>
          </a:prstGeom>
          <a:noFill/>
        </p:spPr>
        <p:txBody>
          <a:bodyPr wrap="none" rtlCol="0">
            <a:spAutoFit/>
          </a:bodyPr>
          <a:lstStyle/>
          <a:p>
            <a:r>
              <a:rPr lang="en-TW">
                <a:solidFill>
                  <a:schemeClr val="bg1">
                    <a:lumMod val="85000"/>
                  </a:schemeClr>
                </a:solidFill>
                <a:latin typeface="Consolas" panose="020B0609020204030204" pitchFamily="49" charset="0"/>
                <a:cs typeface="Consolas" panose="020B0609020204030204" pitchFamily="49" charset="0"/>
              </a:rPr>
              <a:t>PO</a:t>
            </a:r>
          </a:p>
        </p:txBody>
      </p:sp>
      <p:sp>
        <p:nvSpPr>
          <p:cNvPr id="54" name="TextBox 53">
            <a:extLst>
              <a:ext uri="{FF2B5EF4-FFF2-40B4-BE49-F238E27FC236}">
                <a16:creationId xmlns:a16="http://schemas.microsoft.com/office/drawing/2014/main" id="{96062BDE-2CED-1701-DB90-1DBA808F851C}"/>
              </a:ext>
            </a:extLst>
          </p:cNvPr>
          <p:cNvSpPr txBox="1">
            <a:spLocks noChangeAspect="1"/>
          </p:cNvSpPr>
          <p:nvPr/>
        </p:nvSpPr>
        <p:spPr>
          <a:xfrm>
            <a:off x="8684415"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latin typeface="Consolas" panose="020B0609020204030204" pitchFamily="49" charset="0"/>
                <a:cs typeface="Consolas" panose="020B0609020204030204" pitchFamily="49" charset="0"/>
              </a:rPr>
              <a:t>C0</a:t>
            </a:r>
          </a:p>
        </p:txBody>
      </p:sp>
      <p:cxnSp>
        <p:nvCxnSpPr>
          <p:cNvPr id="55" name="Straight Arrow Connector 54">
            <a:extLst>
              <a:ext uri="{FF2B5EF4-FFF2-40B4-BE49-F238E27FC236}">
                <a16:creationId xmlns:a16="http://schemas.microsoft.com/office/drawing/2014/main" id="{142777CB-038B-F1D7-A10F-EA4012CE5A9A}"/>
              </a:ext>
            </a:extLst>
          </p:cNvPr>
          <p:cNvCxnSpPr>
            <a:cxnSpLocks noChangeAspect="1"/>
            <a:stCxn id="45" idx="4"/>
          </p:cNvCxnSpPr>
          <p:nvPr/>
        </p:nvCxnSpPr>
        <p:spPr>
          <a:xfrm>
            <a:off x="8838132" y="2771702"/>
            <a:ext cx="0" cy="264174"/>
          </a:xfrm>
          <a:prstGeom prst="straightConnector1">
            <a:avLst/>
          </a:prstGeom>
          <a:ln w="349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661D5EC-5AF5-96EB-1E8E-296743AA093B}"/>
              </a:ext>
            </a:extLst>
          </p:cNvPr>
          <p:cNvCxnSpPr>
            <a:cxnSpLocks noChangeAspect="1"/>
            <a:stCxn id="49" idx="4"/>
          </p:cNvCxnSpPr>
          <p:nvPr/>
        </p:nvCxnSpPr>
        <p:spPr>
          <a:xfrm>
            <a:off x="9768325" y="2781164"/>
            <a:ext cx="0" cy="264175"/>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2CB01A1-3F5A-1054-FDA9-FDA1F2C12B20}"/>
              </a:ext>
            </a:extLst>
          </p:cNvPr>
          <p:cNvCxnSpPr>
            <a:cxnSpLocks noChangeAspect="1"/>
            <a:stCxn id="45" idx="6"/>
            <a:endCxn id="49" idx="2"/>
          </p:cNvCxnSpPr>
          <p:nvPr/>
        </p:nvCxnSpPr>
        <p:spPr>
          <a:xfrm>
            <a:off x="9038666" y="2572037"/>
            <a:ext cx="529123" cy="9462"/>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0848260-556E-E0AC-5540-6F003218E0F1}"/>
              </a:ext>
            </a:extLst>
          </p:cNvPr>
          <p:cNvCxnSpPr>
            <a:cxnSpLocks noChangeAspect="1"/>
            <a:stCxn id="46" idx="6"/>
            <a:endCxn id="50" idx="2"/>
          </p:cNvCxnSpPr>
          <p:nvPr/>
        </p:nvCxnSpPr>
        <p:spPr>
          <a:xfrm>
            <a:off x="9038665" y="3236387"/>
            <a:ext cx="529123"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E3993380-77F6-AB35-3074-21D89ACA364B}"/>
              </a:ext>
            </a:extLst>
          </p:cNvPr>
          <p:cNvSpPr>
            <a:spLocks noChangeAspect="1"/>
          </p:cNvSpPr>
          <p:nvPr/>
        </p:nvSpPr>
        <p:spPr>
          <a:xfrm>
            <a:off x="10255024" y="1717846"/>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D09F9353-9B3D-1191-1007-031C128E9B6D}"/>
              </a:ext>
            </a:extLst>
          </p:cNvPr>
          <p:cNvCxnSpPr>
            <a:cxnSpLocks noChangeAspect="1"/>
            <a:endCxn id="61" idx="0"/>
          </p:cNvCxnSpPr>
          <p:nvPr/>
        </p:nvCxnSpPr>
        <p:spPr>
          <a:xfrm flipH="1">
            <a:off x="10455560" y="2116330"/>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D43C05F9-5565-6BA4-7CF0-495655F30761}"/>
              </a:ext>
            </a:extLst>
          </p:cNvPr>
          <p:cNvSpPr>
            <a:spLocks noChangeAspect="1"/>
          </p:cNvSpPr>
          <p:nvPr/>
        </p:nvSpPr>
        <p:spPr>
          <a:xfrm>
            <a:off x="10255023" y="2401916"/>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62" name="Oval 61">
            <a:extLst>
              <a:ext uri="{FF2B5EF4-FFF2-40B4-BE49-F238E27FC236}">
                <a16:creationId xmlns:a16="http://schemas.microsoft.com/office/drawing/2014/main" id="{F9E461DC-9605-0921-850F-F3B43D1C5A07}"/>
              </a:ext>
            </a:extLst>
          </p:cNvPr>
          <p:cNvSpPr>
            <a:spLocks noChangeAspect="1"/>
          </p:cNvSpPr>
          <p:nvPr/>
        </p:nvSpPr>
        <p:spPr>
          <a:xfrm>
            <a:off x="10255023" y="3581491"/>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63" name="Oval 62">
            <a:extLst>
              <a:ext uri="{FF2B5EF4-FFF2-40B4-BE49-F238E27FC236}">
                <a16:creationId xmlns:a16="http://schemas.microsoft.com/office/drawing/2014/main" id="{6170A223-FD4B-3916-2587-D808AF5C40B9}"/>
              </a:ext>
            </a:extLst>
          </p:cNvPr>
          <p:cNvSpPr>
            <a:spLocks noChangeAspect="1"/>
          </p:cNvSpPr>
          <p:nvPr/>
        </p:nvSpPr>
        <p:spPr>
          <a:xfrm>
            <a:off x="11198587" y="1727309"/>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cxnSp>
        <p:nvCxnSpPr>
          <p:cNvPr id="64" name="Straight Arrow Connector 63">
            <a:extLst>
              <a:ext uri="{FF2B5EF4-FFF2-40B4-BE49-F238E27FC236}">
                <a16:creationId xmlns:a16="http://schemas.microsoft.com/office/drawing/2014/main" id="{1E1D7474-7C57-8E63-30E4-02BE5C4093C6}"/>
              </a:ext>
            </a:extLst>
          </p:cNvPr>
          <p:cNvCxnSpPr>
            <a:cxnSpLocks noChangeAspect="1"/>
            <a:endCxn id="65" idx="0"/>
          </p:cNvCxnSpPr>
          <p:nvPr/>
        </p:nvCxnSpPr>
        <p:spPr>
          <a:xfrm flipH="1">
            <a:off x="11399124" y="2125793"/>
            <a:ext cx="2" cy="28558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A79D68C5-B89D-BAE4-8B9F-E76FABE1ABED}"/>
              </a:ext>
            </a:extLst>
          </p:cNvPr>
          <p:cNvSpPr>
            <a:spLocks noChangeAspect="1"/>
          </p:cNvSpPr>
          <p:nvPr/>
        </p:nvSpPr>
        <p:spPr>
          <a:xfrm>
            <a:off x="11198587" y="2411379"/>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66" name="Oval 65">
            <a:extLst>
              <a:ext uri="{FF2B5EF4-FFF2-40B4-BE49-F238E27FC236}">
                <a16:creationId xmlns:a16="http://schemas.microsoft.com/office/drawing/2014/main" id="{A447447B-9BB3-5A68-C10E-C39BCF8FBE87}"/>
              </a:ext>
            </a:extLst>
          </p:cNvPr>
          <p:cNvSpPr>
            <a:spLocks noChangeAspect="1"/>
          </p:cNvSpPr>
          <p:nvPr/>
        </p:nvSpPr>
        <p:spPr>
          <a:xfrm>
            <a:off x="11198587" y="3590954"/>
            <a:ext cx="401070" cy="399331"/>
          </a:xfrm>
          <a:prstGeom prst="ellipse">
            <a:avLst/>
          </a:prstGeom>
          <a:no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TW">
              <a:solidFill>
                <a:schemeClr val="tx1"/>
              </a:solidFill>
              <a:latin typeface="Consolas" panose="020B0609020204030204" pitchFamily="49" charset="0"/>
              <a:cs typeface="Consolas" panose="020B0609020204030204" pitchFamily="49" charset="0"/>
            </a:endParaRPr>
          </a:p>
        </p:txBody>
      </p:sp>
      <p:sp>
        <p:nvSpPr>
          <p:cNvPr id="67" name="TextBox 66">
            <a:extLst>
              <a:ext uri="{FF2B5EF4-FFF2-40B4-BE49-F238E27FC236}">
                <a16:creationId xmlns:a16="http://schemas.microsoft.com/office/drawing/2014/main" id="{D9DF7DFC-545D-BD51-F6EF-4DB9EFC0B3DF}"/>
              </a:ext>
            </a:extLst>
          </p:cNvPr>
          <p:cNvSpPr txBox="1">
            <a:spLocks noChangeAspect="1"/>
          </p:cNvSpPr>
          <p:nvPr/>
        </p:nvSpPr>
        <p:spPr>
          <a:xfrm>
            <a:off x="10152856" y="1237886"/>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solidFill>
                  <a:schemeClr val="bg1">
                    <a:lumMod val="85000"/>
                  </a:schemeClr>
                </a:solidFill>
                <a:latin typeface="Consolas" panose="020B0609020204030204" pitchFamily="49" charset="0"/>
                <a:cs typeface="Consolas" panose="020B0609020204030204" pitchFamily="49" charset="0"/>
              </a:rPr>
              <a:t>i2</a:t>
            </a:r>
            <a:endParaRPr lang="en-TW">
              <a:solidFill>
                <a:schemeClr val="bg1">
                  <a:lumMod val="85000"/>
                </a:schemeClr>
              </a:solidFill>
              <a:latin typeface="Consolas" panose="020B0609020204030204" pitchFamily="49" charset="0"/>
              <a:cs typeface="Consolas" panose="020B0609020204030204" pitchFamily="49" charset="0"/>
            </a:endParaRPr>
          </a:p>
        </p:txBody>
      </p:sp>
      <p:sp>
        <p:nvSpPr>
          <p:cNvPr id="68" name="TextBox 67">
            <a:extLst>
              <a:ext uri="{FF2B5EF4-FFF2-40B4-BE49-F238E27FC236}">
                <a16:creationId xmlns:a16="http://schemas.microsoft.com/office/drawing/2014/main" id="{5B2808D8-751E-C034-B3C2-1517A4AEBA5A}"/>
              </a:ext>
            </a:extLst>
          </p:cNvPr>
          <p:cNvSpPr txBox="1">
            <a:spLocks noChangeAspect="1"/>
          </p:cNvSpPr>
          <p:nvPr/>
        </p:nvSpPr>
        <p:spPr>
          <a:xfrm>
            <a:off x="11097847" y="123182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i3</a:t>
            </a:r>
          </a:p>
        </p:txBody>
      </p:sp>
      <p:cxnSp>
        <p:nvCxnSpPr>
          <p:cNvPr id="69" name="Straight Arrow Connector 68">
            <a:extLst>
              <a:ext uri="{FF2B5EF4-FFF2-40B4-BE49-F238E27FC236}">
                <a16:creationId xmlns:a16="http://schemas.microsoft.com/office/drawing/2014/main" id="{328543F8-7BA3-71FB-EADD-79E00820AC8F}"/>
              </a:ext>
            </a:extLst>
          </p:cNvPr>
          <p:cNvCxnSpPr>
            <a:cxnSpLocks noChangeAspect="1"/>
            <a:stCxn id="59" idx="6"/>
            <a:endCxn id="63" idx="2"/>
          </p:cNvCxnSpPr>
          <p:nvPr/>
        </p:nvCxnSpPr>
        <p:spPr>
          <a:xfrm>
            <a:off x="10656094" y="1917511"/>
            <a:ext cx="542493"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8C2EF4-00F3-5BC8-7CB7-D6A1AD6C51A3}"/>
              </a:ext>
            </a:extLst>
          </p:cNvPr>
          <p:cNvSpPr txBox="1"/>
          <p:nvPr/>
        </p:nvSpPr>
        <p:spPr>
          <a:xfrm>
            <a:off x="10715363" y="1548207"/>
            <a:ext cx="470408" cy="374427"/>
          </a:xfrm>
          <a:prstGeom prst="rect">
            <a:avLst/>
          </a:prstGeom>
          <a:noFill/>
        </p:spPr>
        <p:txBody>
          <a:bodyPr wrap="square" rtlCol="0">
            <a:spAutoFit/>
          </a:bodyPr>
          <a:lstStyle/>
          <a:p>
            <a:r>
              <a:rPr lang="en-TW">
                <a:solidFill>
                  <a:schemeClr val="bg1">
                    <a:lumMod val="85000"/>
                  </a:schemeClr>
                </a:solidFill>
                <a:latin typeface="Consolas" panose="020B0609020204030204" pitchFamily="49" charset="0"/>
                <a:cs typeface="Consolas" panose="020B0609020204030204" pitchFamily="49" charset="0"/>
              </a:rPr>
              <a:t>PO</a:t>
            </a:r>
          </a:p>
        </p:txBody>
      </p:sp>
      <p:cxnSp>
        <p:nvCxnSpPr>
          <p:cNvPr id="71" name="Straight Arrow Connector 70">
            <a:extLst>
              <a:ext uri="{FF2B5EF4-FFF2-40B4-BE49-F238E27FC236}">
                <a16:creationId xmlns:a16="http://schemas.microsoft.com/office/drawing/2014/main" id="{83088367-9509-2EFC-4C31-60079F02C559}"/>
              </a:ext>
            </a:extLst>
          </p:cNvPr>
          <p:cNvCxnSpPr>
            <a:cxnSpLocks noChangeAspect="1"/>
            <a:stCxn id="61" idx="4"/>
            <a:endCxn id="62" idx="0"/>
          </p:cNvCxnSpPr>
          <p:nvPr/>
        </p:nvCxnSpPr>
        <p:spPr>
          <a:xfrm>
            <a:off x="10455558" y="2801247"/>
            <a:ext cx="0" cy="78024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FD27A70-7B76-A220-C90A-067A6D944F84}"/>
              </a:ext>
            </a:extLst>
          </p:cNvPr>
          <p:cNvCxnSpPr>
            <a:cxnSpLocks noChangeAspect="1"/>
            <a:stCxn id="65" idx="4"/>
            <a:endCxn id="66" idx="0"/>
          </p:cNvCxnSpPr>
          <p:nvPr/>
        </p:nvCxnSpPr>
        <p:spPr>
          <a:xfrm>
            <a:off x="11399123" y="2810709"/>
            <a:ext cx="0" cy="780245"/>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3676B7C-EAD4-E32D-C220-7AF933A769C3}"/>
              </a:ext>
            </a:extLst>
          </p:cNvPr>
          <p:cNvCxnSpPr>
            <a:cxnSpLocks noChangeAspect="1"/>
            <a:stCxn id="61" idx="6"/>
            <a:endCxn id="65" idx="2"/>
          </p:cNvCxnSpPr>
          <p:nvPr/>
        </p:nvCxnSpPr>
        <p:spPr>
          <a:xfrm>
            <a:off x="10656093" y="2601582"/>
            <a:ext cx="542494" cy="9462"/>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AE0CD24-223C-0231-773F-3F600E1278FA}"/>
              </a:ext>
            </a:extLst>
          </p:cNvPr>
          <p:cNvCxnSpPr>
            <a:cxnSpLocks noChangeAspect="1"/>
            <a:stCxn id="62" idx="6"/>
            <a:endCxn id="66" idx="2"/>
          </p:cNvCxnSpPr>
          <p:nvPr/>
        </p:nvCxnSpPr>
        <p:spPr>
          <a:xfrm>
            <a:off x="10656093" y="3781156"/>
            <a:ext cx="542494" cy="94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F3C1A1F-9B0A-B13F-6D1B-025205792737}"/>
              </a:ext>
            </a:extLst>
          </p:cNvPr>
          <p:cNvSpPr txBox="1">
            <a:spLocks noChangeAspect="1"/>
          </p:cNvSpPr>
          <p:nvPr/>
        </p:nvSpPr>
        <p:spPr>
          <a:xfrm>
            <a:off x="10321913" y="1038285"/>
            <a:ext cx="1213813"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a:solidFill>
                  <a:schemeClr val="bg1">
                    <a:lumMod val="85000"/>
                  </a:schemeClr>
                </a:solidFill>
                <a:latin typeface="Consolas" panose="020B0609020204030204" pitchFamily="49" charset="0"/>
                <a:cs typeface="Consolas" panose="020B0609020204030204" pitchFamily="49" charset="0"/>
              </a:rPr>
              <a:t>C1</a:t>
            </a:r>
          </a:p>
        </p:txBody>
      </p:sp>
      <p:sp>
        <p:nvSpPr>
          <p:cNvPr id="76" name="TextBox 6">
            <a:extLst>
              <a:ext uri="{FF2B5EF4-FFF2-40B4-BE49-F238E27FC236}">
                <a16:creationId xmlns:a16="http://schemas.microsoft.com/office/drawing/2014/main" id="{512B8D73-FFE3-510B-D54B-4F5EB7982DB6}"/>
              </a:ext>
            </a:extLst>
          </p:cNvPr>
          <p:cNvSpPr txBox="1">
            <a:spLocks noChangeAspect="1"/>
          </p:cNvSpPr>
          <p:nvPr/>
        </p:nvSpPr>
        <p:spPr>
          <a:xfrm>
            <a:off x="7085449" y="3606498"/>
            <a:ext cx="1446597"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n-US" altLang="zh-TW">
                <a:solidFill>
                  <a:schemeClr val="tx1"/>
                </a:solidFill>
                <a:latin typeface="Consolas" panose="020B0609020204030204" pitchFamily="49" charset="0"/>
                <a:cs typeface="Consolas" panose="020B0609020204030204" pitchFamily="49" charset="0"/>
              </a:rPr>
              <a:t>regfile_WB</a:t>
            </a:r>
            <a:endParaRPr lang="en-TW">
              <a:solidFill>
                <a:schemeClr val="tx1"/>
              </a:solidFill>
              <a:latin typeface="Consolas" panose="020B0609020204030204" pitchFamily="49" charset="0"/>
              <a:cs typeface="Consolas" panose="020B0609020204030204" pitchFamily="49" charset="0"/>
            </a:endParaRPr>
          </a:p>
        </p:txBody>
      </p:sp>
      <p:cxnSp>
        <p:nvCxnSpPr>
          <p:cNvPr id="77" name="Straight Arrow Connector 76">
            <a:extLst>
              <a:ext uri="{FF2B5EF4-FFF2-40B4-BE49-F238E27FC236}">
                <a16:creationId xmlns:a16="http://schemas.microsoft.com/office/drawing/2014/main" id="{652AFFFD-F933-7500-D1EF-04664A9746F8}"/>
              </a:ext>
            </a:extLst>
          </p:cNvPr>
          <p:cNvCxnSpPr>
            <a:cxnSpLocks noChangeAspect="1"/>
            <a:stCxn id="66" idx="1"/>
            <a:endCxn id="46" idx="5"/>
          </p:cNvCxnSpPr>
          <p:nvPr/>
        </p:nvCxnSpPr>
        <p:spPr>
          <a:xfrm flipH="1" flipV="1">
            <a:off x="8979930" y="3377571"/>
            <a:ext cx="2277393" cy="271864"/>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0B24747-0DA2-471D-B109-29FD15589479}"/>
              </a:ext>
            </a:extLst>
          </p:cNvPr>
          <p:cNvCxnSpPr>
            <a:cxnSpLocks noChangeAspect="1"/>
            <a:stCxn id="50" idx="5"/>
            <a:endCxn id="62" idx="2"/>
          </p:cNvCxnSpPr>
          <p:nvPr/>
        </p:nvCxnSpPr>
        <p:spPr>
          <a:xfrm>
            <a:off x="9910123" y="3387035"/>
            <a:ext cx="344900" cy="394121"/>
          </a:xfrm>
          <a:prstGeom prst="straightConnector1">
            <a:avLst/>
          </a:prstGeom>
          <a:ln w="25400">
            <a:solidFill>
              <a:schemeClr val="bg2">
                <a:lumMod val="9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ED424CD7-E6CC-98AA-6020-2BFD6E143AD6}"/>
              </a:ext>
            </a:extLst>
          </p:cNvPr>
          <p:cNvSpPr/>
          <p:nvPr/>
        </p:nvSpPr>
        <p:spPr>
          <a:xfrm flipH="1" flipV="1">
            <a:off x="8025711" y="1599460"/>
            <a:ext cx="407393" cy="176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200"/>
          </a:p>
        </p:txBody>
      </p:sp>
      <p:sp>
        <p:nvSpPr>
          <p:cNvPr id="80" name="TextBox 79">
            <a:extLst>
              <a:ext uri="{FF2B5EF4-FFF2-40B4-BE49-F238E27FC236}">
                <a16:creationId xmlns:a16="http://schemas.microsoft.com/office/drawing/2014/main" id="{1E5384C0-D067-FF81-3332-583BADB9CF54}"/>
              </a:ext>
            </a:extLst>
          </p:cNvPr>
          <p:cNvSpPr txBox="1">
            <a:spLocks noChangeAspect="1"/>
          </p:cNvSpPr>
          <p:nvPr/>
        </p:nvSpPr>
        <p:spPr>
          <a:xfrm>
            <a:off x="8556056" y="1244683"/>
            <a:ext cx="566238" cy="374427"/>
          </a:xfrm>
          <a:prstGeom prst="rect">
            <a:avLst/>
          </a:prstGeom>
          <a:noFill/>
        </p:spPr>
        <p:style>
          <a:lnRef idx="0">
            <a:scrgbClr r="0" g="0" b="0"/>
          </a:lnRef>
          <a:fillRef idx="0">
            <a:scrgbClr r="0" g="0" b="0"/>
          </a:fillRef>
          <a:effectRef idx="0">
            <a:scrgbClr r="0" g="0" b="0"/>
          </a:effectRef>
          <a:fontRef idx="major"/>
        </p:style>
        <p:txBody>
          <a:bodyPr wrap="square" rtlCol="0" anchor="ctr">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altLang="zh-TW" b="1">
                <a:latin typeface="Consolas" panose="020B0609020204030204" pitchFamily="49" charset="0"/>
                <a:cs typeface="Consolas" panose="020B0609020204030204" pitchFamily="49" charset="0"/>
              </a:rPr>
              <a:t>i0</a:t>
            </a:r>
          </a:p>
        </p:txBody>
      </p:sp>
      <p:sp>
        <p:nvSpPr>
          <p:cNvPr id="81" name="Rounded Rectangular Callout 80">
            <a:extLst>
              <a:ext uri="{FF2B5EF4-FFF2-40B4-BE49-F238E27FC236}">
                <a16:creationId xmlns:a16="http://schemas.microsoft.com/office/drawing/2014/main" id="{B14D8479-B690-6432-367D-8D2193579B90}"/>
              </a:ext>
            </a:extLst>
          </p:cNvPr>
          <p:cNvSpPr/>
          <p:nvPr/>
        </p:nvSpPr>
        <p:spPr>
          <a:xfrm>
            <a:off x="3592742" y="3950466"/>
            <a:ext cx="3619127" cy="1967233"/>
          </a:xfrm>
          <a:prstGeom prst="wedgeRoundRectCallout">
            <a:avLst>
              <a:gd name="adj1" fmla="val -17619"/>
              <a:gd name="adj2" fmla="val -57494"/>
              <a:gd name="adj3" fmla="val 16667"/>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wrap="square" lIns="54000" tIns="54000" rIns="54000" bIns="0">
            <a:spAutoFit/>
          </a:bodyPr>
          <a:lstStyle/>
          <a:p>
            <a:r>
              <a:rPr lang="en-US" sz="1600" dirty="0">
                <a:solidFill>
                  <a:schemeClr val="bg1">
                    <a:lumMod val="65000"/>
                  </a:schemeClr>
                </a:solidFill>
                <a:latin typeface="Consolas" panose="020B0609020204030204" pitchFamily="49" charset="0"/>
                <a:cs typeface="Consolas" panose="020B0609020204030204" pitchFamily="49" charset="0"/>
              </a:rPr>
              <a:t>1 Axiom </a:t>
            </a:r>
            <a:r>
              <a:rPr lang="en-US" sz="1600" dirty="0" err="1">
                <a:solidFill>
                  <a:schemeClr val="bg1">
                    <a:lumMod val="65000"/>
                  </a:schemeClr>
                </a:solidFill>
                <a:latin typeface="Consolas" panose="020B0609020204030204" pitchFamily="49" charset="0"/>
                <a:cs typeface="Consolas" panose="020B0609020204030204" pitchFamily="49" charset="0"/>
              </a:rPr>
              <a:t>Ld_exe_path</a:t>
            </a:r>
            <a:r>
              <a:rPr lang="en-US" sz="1600" dirty="0">
                <a:solidFill>
                  <a:schemeClr val="bg1">
                    <a:lumMod val="65000"/>
                  </a:schemeClr>
                </a:solidFill>
                <a:latin typeface="Consolas" panose="020B0609020204030204" pitchFamily="49" charset="0"/>
                <a:cs typeface="Consolas" panose="020B0609020204030204" pitchFamily="49" charset="0"/>
              </a:rPr>
              <a:t>:</a:t>
            </a:r>
            <a:br>
              <a:rPr lang="en-US" sz="1600" dirty="0">
                <a:solidFill>
                  <a:schemeClr val="bg1">
                    <a:lumMod val="65000"/>
                  </a:schemeClr>
                </a:solidFill>
                <a:latin typeface="Consolas" panose="020B0609020204030204" pitchFamily="49" charset="0"/>
                <a:cs typeface="Consolas" panose="020B0609020204030204" pitchFamily="49" charset="0"/>
              </a:rPr>
            </a:br>
            <a:r>
              <a:rPr lang="en-US" sz="1600" dirty="0">
                <a:solidFill>
                  <a:schemeClr val="bg1">
                    <a:lumMod val="65000"/>
                  </a:schemeClr>
                </a:solidFill>
                <a:latin typeface="Consolas" panose="020B0609020204030204" pitchFamily="49" charset="0"/>
                <a:cs typeface="Consolas" panose="020B0609020204030204" pitchFamily="49" charset="0"/>
              </a:rPr>
              <a:t>2 </a:t>
            </a:r>
            <a:r>
              <a:rPr lang="en-US" sz="1600" dirty="0" err="1">
                <a:solidFill>
                  <a:schemeClr val="bg1">
                    <a:lumMod val="65000"/>
                  </a:schemeClr>
                </a:solidFill>
                <a:latin typeface="Consolas" panose="020B0609020204030204" pitchFamily="49" charset="0"/>
                <a:cs typeface="Consolas" panose="020B0609020204030204" pitchFamily="49" charset="0"/>
              </a:rPr>
              <a:t>forall</a:t>
            </a:r>
            <a:r>
              <a:rPr 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microops</a:t>
            </a:r>
            <a:r>
              <a:rPr 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a:t>
            </a:r>
            <a:br>
              <a:rPr lang="en-US" sz="1600" dirty="0">
                <a:solidFill>
                  <a:schemeClr val="bg1">
                    <a:lumMod val="65000"/>
                  </a:schemeClr>
                </a:solidFill>
                <a:latin typeface="Consolas" panose="020B0609020204030204" pitchFamily="49" charset="0"/>
                <a:cs typeface="Consolas" panose="020B0609020204030204" pitchFamily="49" charset="0"/>
              </a:rPr>
            </a:br>
            <a:r>
              <a:rPr lang="en-US" sz="1600" dirty="0">
                <a:solidFill>
                  <a:schemeClr val="bg1">
                    <a:lumMod val="65000"/>
                  </a:schemeClr>
                </a:solidFill>
                <a:latin typeface="Consolas" panose="020B0609020204030204" pitchFamily="49" charset="0"/>
                <a:cs typeface="Consolas" panose="020B0609020204030204" pitchFamily="49" charset="0"/>
              </a:rPr>
              <a:t>3 </a:t>
            </a:r>
            <a:r>
              <a:rPr lang="en-US" altLang="zh-TW" sz="1600" dirty="0" err="1">
                <a:solidFill>
                  <a:schemeClr val="bg1">
                    <a:lumMod val="65000"/>
                  </a:schemeClr>
                </a:solidFill>
                <a:latin typeface="Consolas" panose="020B0609020204030204" pitchFamily="49" charset="0"/>
                <a:cs typeface="Consolas" panose="020B0609020204030204" pitchFamily="49" charset="0"/>
              </a:rPr>
              <a:t>IsAnyWrite</a:t>
            </a:r>
            <a:r>
              <a:rPr lang="zh-TW" alt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altLang="zh-TW" sz="1600" dirty="0">
                <a:solidFill>
                  <a:schemeClr val="bg1">
                    <a:lumMod val="65000"/>
                  </a:schemeClr>
                </a:solidFill>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a:t>
            </a:r>
            <a:r>
              <a:rPr lang="en-US" sz="1600" dirty="0" err="1">
                <a:solidFill>
                  <a:schemeClr val="bg1">
                    <a:lumMod val="65000"/>
                  </a:schemeClr>
                </a:solidFill>
                <a:latin typeface="Consolas" panose="020B0609020204030204" pitchFamily="49" charset="0"/>
                <a:cs typeface="Consolas" panose="020B0609020204030204" pitchFamily="49" charset="0"/>
              </a:rPr>
              <a:t>AddEdg</a:t>
            </a:r>
            <a:r>
              <a:rPr lang="en-US" altLang="zh-TW" sz="1600" dirty="0" err="1">
                <a:solidFill>
                  <a:schemeClr val="bg1">
                    <a:lumMod val="65000"/>
                  </a:schemeClr>
                </a:solidFill>
                <a:latin typeface="Consolas" panose="020B0609020204030204" pitchFamily="49" charset="0"/>
                <a:cs typeface="Consolas" panose="020B0609020204030204" pitchFamily="49" charset="0"/>
              </a:rPr>
              <a:t>es</a:t>
            </a:r>
            <a:r>
              <a:rPr lang="en-US" altLang="zh-TW" sz="1600" dirty="0">
                <a:solidFill>
                  <a:schemeClr val="bg1">
                    <a:lumMod val="65000"/>
                  </a:schemeClr>
                </a:solidFill>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a:t>
            </a:r>
            <a:br>
              <a:rPr lang="en-US" sz="1600" dirty="0">
                <a:solidFill>
                  <a:schemeClr val="bg1">
                    <a:lumMod val="65000"/>
                  </a:schemeClr>
                </a:solidFill>
                <a:latin typeface="Consolas" panose="020B0609020204030204" pitchFamily="49" charset="0"/>
                <a:cs typeface="Consolas" panose="020B0609020204030204" pitchFamily="49" charset="0"/>
              </a:rPr>
            </a:br>
            <a:r>
              <a:rPr lang="en-US" sz="1600" dirty="0">
                <a:solidFill>
                  <a:schemeClr val="bg1">
                    <a:lumMod val="65000"/>
                  </a:schemeClr>
                </a:solidFill>
                <a:latin typeface="Consolas" panose="020B0609020204030204" pitchFamily="49" charset="0"/>
                <a:cs typeface="Consolas" panose="020B0609020204030204" pitchFamily="49" charset="0"/>
              </a:rPr>
              <a:t>4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IF),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DX))</a:t>
            </a:r>
          </a:p>
          <a:p>
            <a:pPr>
              <a:buClr>
                <a:schemeClr val="lt2"/>
              </a:buClr>
              <a:buSzPts val="1700"/>
            </a:pPr>
            <a:r>
              <a:rPr lang="en-US" sz="1600" dirty="0">
                <a:solidFill>
                  <a:schemeClr val="bg1">
                    <a:lumMod val="65000"/>
                  </a:schemeClr>
                </a:solidFill>
                <a:latin typeface="Consolas" panose="020B0609020204030204" pitchFamily="49" charset="0"/>
                <a:cs typeface="Consolas" panose="020B0609020204030204" pitchFamily="49" charset="0"/>
              </a:rPr>
              <a:t>5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DX), (</a:t>
            </a:r>
            <a:r>
              <a:rPr lang="en-US" sz="1600" dirty="0" err="1">
                <a:solidFill>
                  <a:schemeClr val="bg1">
                    <a:lumMod val="65000"/>
                  </a:schemeClr>
                </a:solidFill>
                <a:latin typeface="Consolas" panose="020B0609020204030204" pitchFamily="49" charset="0"/>
                <a:cs typeface="Consolas" panose="020B0609020204030204" pitchFamily="49" charset="0"/>
              </a:rPr>
              <a:t>i</a:t>
            </a:r>
            <a:r>
              <a:rPr lang="en-US" sz="1600" dirty="0">
                <a:solidFill>
                  <a:schemeClr val="bg1">
                    <a:lumMod val="65000"/>
                  </a:schemeClr>
                </a:solidFill>
                <a:latin typeface="Consolas" panose="020B0609020204030204" pitchFamily="49" charset="0"/>
                <a:cs typeface="Consolas" panose="020B0609020204030204" pitchFamily="49" charset="0"/>
              </a:rPr>
              <a:t>, WB))</a:t>
            </a:r>
          </a:p>
          <a:p>
            <a:pPr>
              <a:buClr>
                <a:schemeClr val="lt2"/>
              </a:buClr>
              <a:buSzPts val="1700"/>
            </a:pPr>
            <a:r>
              <a:rPr lang="en-US" sz="1600" dirty="0">
                <a:solidFill>
                  <a:schemeClr val="bg1">
                    <a:lumMod val="65000"/>
                  </a:schemeClr>
                </a:solidFill>
                <a:latin typeface="Consolas" panose="020B0609020204030204" pitchFamily="49" charset="0"/>
                <a:cs typeface="Consolas" panose="020B0609020204030204" pitchFamily="49" charset="0"/>
              </a:rPr>
              <a:t>6 ....]</a:t>
            </a:r>
          </a:p>
          <a:p>
            <a:pPr>
              <a:buClr>
                <a:schemeClr val="lt2"/>
              </a:buClr>
              <a:buSzPts val="1700"/>
            </a:pPr>
            <a:r>
              <a:rPr lang="en-US" sz="1600" dirty="0">
                <a:solidFill>
                  <a:schemeClr val="bg1">
                    <a:lumMod val="65000"/>
                  </a:schemeClr>
                </a:solidFill>
                <a:latin typeface="Consolas" panose="020B0609020204030204" pitchFamily="49" charset="0"/>
                <a:cs typeface="Consolas" panose="020B0609020204030204" pitchFamily="49" charset="0"/>
              </a:rPr>
              <a:t>7 ...</a:t>
            </a:r>
          </a:p>
        </p:txBody>
      </p:sp>
      <p:sp>
        <p:nvSpPr>
          <p:cNvPr id="84" name="TextBox 83">
            <a:extLst>
              <a:ext uri="{FF2B5EF4-FFF2-40B4-BE49-F238E27FC236}">
                <a16:creationId xmlns:a16="http://schemas.microsoft.com/office/drawing/2014/main" id="{C446F3F0-A85C-B6C6-1597-B1FA668FFA79}"/>
              </a:ext>
            </a:extLst>
          </p:cNvPr>
          <p:cNvSpPr txBox="1"/>
          <p:nvPr/>
        </p:nvSpPr>
        <p:spPr>
          <a:xfrm>
            <a:off x="3700643" y="3307474"/>
            <a:ext cx="1654082" cy="525886"/>
          </a:xfrm>
          <a:prstGeom prst="rect">
            <a:avLst/>
          </a:prstGeom>
          <a:solidFill>
            <a:schemeClr val="bg1"/>
          </a:solidFill>
        </p:spPr>
        <p:txBody>
          <a:bodyPr wrap="square" tIns="108000" bIns="108000">
            <a:spAutoFit/>
          </a:bodyPr>
          <a:lstStyle/>
          <a:p>
            <a:pPr algn="ctr"/>
            <a:r>
              <a:rPr lang="el-GR" sz="2000">
                <a:solidFill>
                  <a:schemeClr val="bg1">
                    <a:lumMod val="85000"/>
                  </a:schemeClr>
                </a:solidFill>
                <a:latin typeface="Calibri" panose="020F0502020204030204" pitchFamily="34" charset="0"/>
                <a:cs typeface="Calibri" panose="020F0502020204030204" pitchFamily="34" charset="0"/>
              </a:rPr>
              <a:t>μ</a:t>
            </a:r>
            <a:r>
              <a:rPr lang="en-US" sz="2000">
                <a:solidFill>
                  <a:schemeClr val="bg1">
                    <a:lumMod val="85000"/>
                  </a:schemeClr>
                </a:solidFill>
                <a:latin typeface="Calibri" panose="020F0502020204030204" pitchFamily="34" charset="0"/>
                <a:cs typeface="Calibri" panose="020F0502020204030204" pitchFamily="34" charset="0"/>
              </a:rPr>
              <a:t>spec models</a:t>
            </a:r>
            <a:endParaRPr lang="en-TW" sz="2000">
              <a:solidFill>
                <a:schemeClr val="bg1">
                  <a:lumMod val="85000"/>
                </a:schemeClr>
              </a:solidFill>
            </a:endParaRPr>
          </a:p>
        </p:txBody>
      </p:sp>
      <p:grpSp>
        <p:nvGrpSpPr>
          <p:cNvPr id="85" name="Group 84">
            <a:extLst>
              <a:ext uri="{FF2B5EF4-FFF2-40B4-BE49-F238E27FC236}">
                <a16:creationId xmlns:a16="http://schemas.microsoft.com/office/drawing/2014/main" id="{F4EF9CAA-148A-9DB3-2CC3-7F80B6631E6A}"/>
              </a:ext>
            </a:extLst>
          </p:cNvPr>
          <p:cNvGrpSpPr/>
          <p:nvPr/>
        </p:nvGrpSpPr>
        <p:grpSpPr>
          <a:xfrm>
            <a:off x="4365079" y="2940860"/>
            <a:ext cx="388588" cy="399332"/>
            <a:chOff x="2600584" y="3423582"/>
            <a:chExt cx="693351" cy="585076"/>
          </a:xfrm>
          <a:solidFill>
            <a:schemeClr val="bg1"/>
          </a:solidFill>
        </p:grpSpPr>
        <p:sp>
          <p:nvSpPr>
            <p:cNvPr id="86" name="Snip Single Corner Rectangle 85">
              <a:extLst>
                <a:ext uri="{FF2B5EF4-FFF2-40B4-BE49-F238E27FC236}">
                  <a16:creationId xmlns:a16="http://schemas.microsoft.com/office/drawing/2014/main" id="{648E8175-D53B-9405-5938-D668320DCE52}"/>
                </a:ext>
              </a:extLst>
            </p:cNvPr>
            <p:cNvSpPr/>
            <p:nvPr/>
          </p:nvSpPr>
          <p:spPr>
            <a:xfrm rot="10800000" flipH="1" flipV="1">
              <a:off x="2600584" y="3423582"/>
              <a:ext cx="693351" cy="585076"/>
            </a:xfrm>
            <a:prstGeom prst="snip1Rect">
              <a:avLst>
                <a:gd name="adj" fmla="val 39526"/>
              </a:avLst>
            </a:prstGeom>
            <a:grpFill/>
            <a:ln w="539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sz="1400"/>
            </a:p>
          </p:txBody>
        </p:sp>
        <p:cxnSp>
          <p:nvCxnSpPr>
            <p:cNvPr id="87" name="Straight Connector 86">
              <a:extLst>
                <a:ext uri="{FF2B5EF4-FFF2-40B4-BE49-F238E27FC236}">
                  <a16:creationId xmlns:a16="http://schemas.microsoft.com/office/drawing/2014/main" id="{02D8982B-A9D6-0047-A575-69D884470876}"/>
                </a:ext>
              </a:extLst>
            </p:cNvPr>
            <p:cNvCxnSpPr/>
            <p:nvPr/>
          </p:nvCxnSpPr>
          <p:spPr>
            <a:xfrm>
              <a:off x="2734811" y="3632433"/>
              <a:ext cx="268448"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DCD19F-8B0F-42FB-9C3D-035063B30883}"/>
                </a:ext>
              </a:extLst>
            </p:cNvPr>
            <p:cNvCxnSpPr>
              <a:cxnSpLocks/>
            </p:cNvCxnSpPr>
            <p:nvPr/>
          </p:nvCxnSpPr>
          <p:spPr>
            <a:xfrm>
              <a:off x="2734811" y="3734499"/>
              <a:ext cx="343949"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D2ACA22-677A-7D56-D90C-10665D2D157D}"/>
                </a:ext>
              </a:extLst>
            </p:cNvPr>
            <p:cNvCxnSpPr>
              <a:cxnSpLocks/>
            </p:cNvCxnSpPr>
            <p:nvPr/>
          </p:nvCxnSpPr>
          <p:spPr>
            <a:xfrm>
              <a:off x="2734811" y="3844954"/>
              <a:ext cx="343949" cy="0"/>
            </a:xfrm>
            <a:prstGeom prst="line">
              <a:avLst/>
            </a:prstGeom>
            <a:grpFill/>
            <a:ln w="539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CD80AC15-88F3-6752-D608-DEA4031870D3}"/>
              </a:ext>
            </a:extLst>
          </p:cNvPr>
          <p:cNvSpPr txBox="1"/>
          <p:nvPr/>
        </p:nvSpPr>
        <p:spPr>
          <a:xfrm>
            <a:off x="7211869" y="2422388"/>
            <a:ext cx="4428401" cy="990454"/>
          </a:xfrm>
          <a:prstGeom prst="wedgeRoundRectCallout">
            <a:avLst>
              <a:gd name="adj1" fmla="val -14235"/>
              <a:gd name="adj2" fmla="val -74406"/>
              <a:gd name="adj3" fmla="val 16667"/>
            </a:avLst>
          </a:prstGeom>
          <a:solidFill>
            <a:schemeClr val="bg1"/>
          </a:solidFill>
          <a:ln w="25400">
            <a:solidFill>
              <a:schemeClr val="tx1"/>
            </a:solidFill>
          </a:ln>
        </p:spPr>
        <p:txBody>
          <a:bodyPr wrap="square" tIns="108000" bIns="108000" rtlCol="0">
            <a:spAutoFit/>
          </a:bodyPr>
          <a:lstStyle/>
          <a:p>
            <a:pPr algn="ctr"/>
            <a:r>
              <a:rPr lang="en-US" sz="2200">
                <a:latin typeface="Calibri" panose="020F0502020204030204" pitchFamily="34" charset="0"/>
                <a:cs typeface="Calibri" panose="020F0502020204030204" pitchFamily="34" charset="0"/>
              </a:rPr>
              <a:t>Microarchitectural events, </a:t>
            </a:r>
          </a:p>
          <a:p>
            <a:pPr algn="ctr"/>
            <a:r>
              <a:rPr lang="en-US" sz="2200">
                <a:solidFill>
                  <a:srgbClr val="B362AC"/>
                </a:solidFill>
                <a:latin typeface="Calibri" panose="020F0502020204030204" pitchFamily="34" charset="0"/>
                <a:cs typeface="Calibri" panose="020F0502020204030204" pitchFamily="34" charset="0"/>
              </a:rPr>
              <a:t>&lt;instruction, state element(s)&gt; </a:t>
            </a:r>
            <a:r>
              <a:rPr lang="en-US" sz="2200">
                <a:latin typeface="Calibri" panose="020F0502020204030204" pitchFamily="34" charset="0"/>
                <a:cs typeface="Calibri" panose="020F0502020204030204" pitchFamily="34" charset="0"/>
              </a:rPr>
              <a:t>pair</a:t>
            </a:r>
            <a:endParaRPr lang="en-TW" sz="220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90749F1C-EFD7-B491-74B6-EEB50E42F22E}"/>
              </a:ext>
            </a:extLst>
          </p:cNvPr>
          <p:cNvSpPr>
            <a:spLocks noGrp="1"/>
          </p:cNvSpPr>
          <p:nvPr>
            <p:ph type="sldNum" sz="quarter" idx="12"/>
          </p:nvPr>
        </p:nvSpPr>
        <p:spPr/>
        <p:txBody>
          <a:bodyPr/>
          <a:lstStyle/>
          <a:p>
            <a:fld id="{186D1076-08C5-B746-80BB-11C7C595E7F3}" type="slidenum">
              <a:rPr lang="en-US" smtClean="0"/>
              <a:t>9</a:t>
            </a:fld>
            <a:endParaRPr lang="en-US"/>
          </a:p>
        </p:txBody>
      </p:sp>
      <p:cxnSp>
        <p:nvCxnSpPr>
          <p:cNvPr id="39" name="Straight Arrow Connector 38">
            <a:extLst>
              <a:ext uri="{FF2B5EF4-FFF2-40B4-BE49-F238E27FC236}">
                <a16:creationId xmlns:a16="http://schemas.microsoft.com/office/drawing/2014/main" id="{E3ACD890-534D-844E-B1B9-45A30B4F0132}"/>
              </a:ext>
            </a:extLst>
          </p:cNvPr>
          <p:cNvCxnSpPr>
            <a:cxnSpLocks/>
          </p:cNvCxnSpPr>
          <p:nvPr/>
        </p:nvCxnSpPr>
        <p:spPr>
          <a:xfrm flipV="1">
            <a:off x="3037708" y="3249674"/>
            <a:ext cx="1187108" cy="63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623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6883</TotalTime>
  <Words>8481</Words>
  <Application>Microsoft Macintosh PowerPoint</Application>
  <PresentationFormat>Widescreen</PresentationFormat>
  <Paragraphs>1591</Paragraphs>
  <Slides>32</Slides>
  <Notes>31</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Slack-Lato</vt:lpstr>
      <vt:lpstr>Arial</vt:lpstr>
      <vt:lpstr>Calibri</vt:lpstr>
      <vt:lpstr>Calibri Light</vt:lpstr>
      <vt:lpstr>Consolas</vt:lpstr>
      <vt:lpstr>Menlo</vt:lpstr>
      <vt:lpstr>Wingdings</vt:lpstr>
      <vt:lpstr>Office Theme</vt:lpstr>
      <vt:lpstr>Design for Hardware Memory Model Verification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LTLf Backup Slide</vt:lpstr>
      <vt:lpstr>Detailed architecture</vt:lpstr>
      <vt:lpstr>PowerPoint Presentation</vt:lpstr>
      <vt:lpstr>Insight 2: μFSM Orchestrate Instruction Execution from Fetch to Final State Updates </vt:lpstr>
      <vt:lpstr>τSYNTH Path Discovery Procedure</vt:lpstr>
      <vt:lpstr>Case Study: Transmitter Discovery on CVA6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Trippel</dc:creator>
  <cp:lastModifiedBy>Yao Hsiao</cp:lastModifiedBy>
  <cp:revision>984</cp:revision>
  <dcterms:created xsi:type="dcterms:W3CDTF">2023-03-08T20:50:09Z</dcterms:created>
  <dcterms:modified xsi:type="dcterms:W3CDTF">2023-06-17T16:03:10Z</dcterms:modified>
</cp:coreProperties>
</file>