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7f9366b05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7f9366b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7f9366b05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7f9366b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7f9366b0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7f9366b0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7f9366b05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7f9366b0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7f9366b05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7f9366b0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7f9366b05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7f9366b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7f9366b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7f9366b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7f9366b0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7f9366b0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7f9366b05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7f9366b0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7f9366b0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7f9366b0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7f9366b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7f9366b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f9366b05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7f9366b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f9366b05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f9366b0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f9366b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f9366b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3" name="Shape 73"/>
        <p:cNvGrpSpPr/>
        <p:nvPr/>
      </p:nvGrpSpPr>
      <p:grpSpPr>
        <a:xfrm>
          <a:off x="0" y="0"/>
          <a:ext cx="0" cy="0"/>
          <a:chOff x="0" y="0"/>
          <a:chExt cx="0" cy="0"/>
        </a:xfrm>
      </p:grpSpPr>
      <p:sp>
        <p:nvSpPr>
          <p:cNvPr id="74" name="Google Shape;74;p11"/>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75" name="Google Shape;75;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6" name="Shape 76"/>
        <p:cNvGrpSpPr/>
        <p:nvPr/>
      </p:nvGrpSpPr>
      <p:grpSpPr>
        <a:xfrm>
          <a:off x="0" y="0"/>
          <a:ext cx="0" cy="0"/>
          <a:chOff x="0" y="0"/>
          <a:chExt cx="0" cy="0"/>
        </a:xfrm>
      </p:grpSpPr>
      <p:grpSp>
        <p:nvGrpSpPr>
          <p:cNvPr id="77" name="Google Shape;77;p12"/>
          <p:cNvGrpSpPr/>
          <p:nvPr/>
        </p:nvGrpSpPr>
        <p:grpSpPr>
          <a:xfrm>
            <a:off x="6098378" y="5"/>
            <a:ext cx="3045625" cy="2030570"/>
            <a:chOff x="6098378" y="5"/>
            <a:chExt cx="3045625" cy="2030570"/>
          </a:xfrm>
        </p:grpSpPr>
        <p:sp>
          <p:nvSpPr>
            <p:cNvPr id="78" name="Google Shape;78;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2"/>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4" name="Google Shape;84;p12"/>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85" name="Google Shape;85;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t side ways">
  <p:cSld name="SECTION_TITLE_AND_DESCRIPTION_1">
    <p:spTree>
      <p:nvGrpSpPr>
        <p:cNvPr id="66" name="Shape 66"/>
        <p:cNvGrpSpPr/>
        <p:nvPr/>
      </p:nvGrpSpPr>
      <p:grpSpPr>
        <a:xfrm>
          <a:off x="0" y="0"/>
          <a:ext cx="0" cy="0"/>
          <a:chOff x="0" y="0"/>
          <a:chExt cx="0" cy="0"/>
        </a:xfrm>
      </p:grpSpPr>
      <p:sp>
        <p:nvSpPr>
          <p:cNvPr id="67" name="Google Shape;67;p10"/>
          <p:cNvSpPr/>
          <p:nvPr/>
        </p:nvSpPr>
        <p:spPr>
          <a:xfrm>
            <a:off x="21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0"/>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 name="Google Shape;70;p10"/>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 name="Google Shape;71;p1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72" name="Google Shape;72;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YasasviPeruvemba/DesignAndAnalysisOfAlgorithmsProject/blob/master/Viterbi.cpp"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github.com/YasasviPeruvemba/DesignAndAnalysisOfAlgorithmsProject/blob/master/ForwardBackward.c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569550" y="19665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rial"/>
                <a:ea typeface="Arial"/>
                <a:cs typeface="Arial"/>
                <a:sym typeface="Arial"/>
              </a:rPr>
              <a:t>Analysis of different methods to approach and solve Hidden Markov Models.</a:t>
            </a:r>
            <a:endParaRPr b="1" sz="3000">
              <a:solidFill>
                <a:srgbClr val="FFFFFF"/>
              </a:solidFill>
              <a:latin typeface="Arial"/>
              <a:ea typeface="Arial"/>
              <a:cs typeface="Arial"/>
              <a:sym typeface="Arial"/>
            </a:endParaRPr>
          </a:p>
        </p:txBody>
      </p:sp>
      <p:sp>
        <p:nvSpPr>
          <p:cNvPr id="93" name="Google Shape;93;p14"/>
          <p:cNvSpPr txBox="1"/>
          <p:nvPr>
            <p:ph idx="1" type="subTitle"/>
          </p:nvPr>
        </p:nvSpPr>
        <p:spPr>
          <a:xfrm>
            <a:off x="569550" y="4173301"/>
            <a:ext cx="8222100" cy="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Prayag Jain (170001037)</a:t>
            </a:r>
            <a:endParaRPr/>
          </a:p>
          <a:p>
            <a:pPr indent="0" lvl="0" marL="0" rtl="0" algn="l">
              <a:spcBef>
                <a:spcPts val="0"/>
              </a:spcBef>
              <a:spcAft>
                <a:spcPts val="0"/>
              </a:spcAft>
              <a:buNone/>
            </a:pPr>
            <a:r>
              <a:rPr lang="en"/>
              <a:t>	Yasasvi V Peruvemba (170002061)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Viterbi</a:t>
            </a:r>
            <a:r>
              <a:rPr lang="en" sz="3600"/>
              <a:t> Algorithm</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796675" y="14695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Definition</a:t>
            </a:r>
            <a:endParaRPr>
              <a:solidFill>
                <a:srgbClr val="FFFFFF"/>
              </a:solidFill>
            </a:endParaRPr>
          </a:p>
        </p:txBody>
      </p:sp>
      <p:sp>
        <p:nvSpPr>
          <p:cNvPr id="161" name="Google Shape;161;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2" name="Google Shape;162;p24"/>
          <p:cNvPicPr preferRelativeResize="0"/>
          <p:nvPr/>
        </p:nvPicPr>
        <p:blipFill>
          <a:blip r:embed="rId3">
            <a:alphaModFix/>
          </a:blip>
          <a:stretch>
            <a:fillRect/>
          </a:stretch>
        </p:blipFill>
        <p:spPr>
          <a:xfrm>
            <a:off x="2100" y="1983247"/>
            <a:ext cx="4572000" cy="1401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a:t>
            </a:r>
            <a:endParaRPr/>
          </a:p>
        </p:txBody>
      </p:sp>
      <p:sp>
        <p:nvSpPr>
          <p:cNvPr id="168" name="Google Shape;16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9" name="Google Shape;169;p25"/>
          <p:cNvSpPr txBox="1"/>
          <p:nvPr/>
        </p:nvSpPr>
        <p:spPr>
          <a:xfrm>
            <a:off x="5273675" y="2382775"/>
            <a:ext cx="5511000" cy="10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Viterbi C++ Implementation</a:t>
            </a:r>
            <a:endParaRPr>
              <a:latin typeface="Roboto"/>
              <a:ea typeface="Roboto"/>
              <a:cs typeface="Roboto"/>
              <a:sym typeface="Roboto"/>
            </a:endParaRPr>
          </a:p>
        </p:txBody>
      </p:sp>
      <p:pic>
        <p:nvPicPr>
          <p:cNvPr id="170" name="Google Shape;170;p25"/>
          <p:cNvPicPr preferRelativeResize="0"/>
          <p:nvPr/>
        </p:nvPicPr>
        <p:blipFill>
          <a:blip r:embed="rId4">
            <a:alphaModFix/>
          </a:blip>
          <a:stretch>
            <a:fillRect/>
          </a:stretch>
        </p:blipFill>
        <p:spPr>
          <a:xfrm>
            <a:off x="311703" y="1094350"/>
            <a:ext cx="3715275" cy="3543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nvSpPr>
        <p:spPr>
          <a:xfrm>
            <a:off x="474550" y="1844700"/>
            <a:ext cx="3505500" cy="3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Time </a:t>
            </a:r>
            <a:endParaRPr sz="3000">
              <a:solidFill>
                <a:srgbClr val="FFFFFF"/>
              </a:solidFill>
              <a:latin typeface="Roboto"/>
              <a:ea typeface="Roboto"/>
              <a:cs typeface="Roboto"/>
              <a:sym typeface="Roboto"/>
            </a:endParaRPr>
          </a:p>
          <a:p>
            <a:pPr indent="0" lvl="0" marL="0" rtl="0" algn="ctr">
              <a:spcBef>
                <a:spcPts val="0"/>
              </a:spcBef>
              <a:spcAft>
                <a:spcPts val="0"/>
              </a:spcAft>
              <a:buNone/>
            </a:pPr>
            <a:r>
              <a:rPr lang="en" sz="3000">
                <a:solidFill>
                  <a:srgbClr val="FFFFFF"/>
                </a:solidFill>
                <a:latin typeface="Roboto"/>
                <a:ea typeface="Roboto"/>
                <a:cs typeface="Roboto"/>
                <a:sym typeface="Roboto"/>
              </a:rPr>
              <a:t>Complexity</a:t>
            </a:r>
            <a:endParaRPr sz="3000">
              <a:solidFill>
                <a:srgbClr val="FFFFFF"/>
              </a:solidFill>
              <a:latin typeface="Roboto"/>
              <a:ea typeface="Roboto"/>
              <a:cs typeface="Roboto"/>
              <a:sym typeface="Roboto"/>
            </a:endParaRPr>
          </a:p>
        </p:txBody>
      </p:sp>
      <p:pic>
        <p:nvPicPr>
          <p:cNvPr id="176" name="Google Shape;176;p26"/>
          <p:cNvPicPr preferRelativeResize="0"/>
          <p:nvPr/>
        </p:nvPicPr>
        <p:blipFill>
          <a:blip r:embed="rId3">
            <a:alphaModFix/>
          </a:blip>
          <a:stretch>
            <a:fillRect/>
          </a:stretch>
        </p:blipFill>
        <p:spPr>
          <a:xfrm>
            <a:off x="4572000" y="1645525"/>
            <a:ext cx="4572001" cy="18524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CarpeDiem</a:t>
            </a:r>
            <a:r>
              <a:rPr lang="en" sz="3600"/>
              <a:t> Algorithm</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796675" y="14695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Definition</a:t>
            </a:r>
            <a:endParaRPr>
              <a:solidFill>
                <a:srgbClr val="FFFFFF"/>
              </a:solidFill>
            </a:endParaRPr>
          </a:p>
        </p:txBody>
      </p:sp>
      <p:sp>
        <p:nvSpPr>
          <p:cNvPr id="187" name="Google Shape;187;p28"/>
          <p:cNvSpPr txBox="1"/>
          <p:nvPr>
            <p:ph idx="1" type="subTitle"/>
          </p:nvPr>
        </p:nvSpPr>
        <p:spPr>
          <a:xfrm>
            <a:off x="303775" y="1469573"/>
            <a:ext cx="4158600" cy="33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222222"/>
                </a:solidFill>
              </a:rPr>
              <a:t>I</a:t>
            </a:r>
            <a:r>
              <a:rPr lang="en" sz="1400">
                <a:solidFill>
                  <a:srgbClr val="222222"/>
                </a:solidFill>
              </a:rPr>
              <a:t>n order to determine the end point of the best path to a given layer, one can avoid inspecting all vertices in that layer. In particular, after sorting the vertices in layer t according to their vertical weight, the search can be stopped when the difference in vertical weight of the best node so far and the next vertex in the ordering is big enough to counterbalance any advantage that can be possibly derived from exploiting a better transition and/or a better ancestor</a:t>
            </a:r>
            <a:endParaRPr sz="1400">
              <a:solidFill>
                <a:srgbClr val="2222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9"/>
          <p:cNvPicPr preferRelativeResize="0"/>
          <p:nvPr/>
        </p:nvPicPr>
        <p:blipFill>
          <a:blip r:embed="rId3">
            <a:alphaModFix/>
          </a:blip>
          <a:stretch>
            <a:fillRect/>
          </a:stretch>
        </p:blipFill>
        <p:spPr>
          <a:xfrm>
            <a:off x="373425" y="774475"/>
            <a:ext cx="8397150" cy="4369024"/>
          </a:xfrm>
          <a:prstGeom prst="rect">
            <a:avLst/>
          </a:prstGeom>
          <a:noFill/>
          <a:ln>
            <a:noFill/>
          </a:ln>
        </p:spPr>
      </p:pic>
      <p:sp>
        <p:nvSpPr>
          <p:cNvPr id="193" name="Google Shape;193;p29"/>
          <p:cNvSpPr txBox="1"/>
          <p:nvPr/>
        </p:nvSpPr>
        <p:spPr>
          <a:xfrm>
            <a:off x="696525" y="191350"/>
            <a:ext cx="68808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C343D"/>
                </a:solidFill>
                <a:latin typeface="Comic Sans MS"/>
                <a:ea typeface="Comic Sans MS"/>
                <a:cs typeface="Comic Sans MS"/>
                <a:sym typeface="Comic Sans MS"/>
              </a:rPr>
              <a:t>Lets Define</a:t>
            </a:r>
            <a:endParaRPr i="1" sz="2400">
              <a:solidFill>
                <a:srgbClr val="0C343D"/>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95900" y="341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a:t>
            </a:r>
            <a:endParaRPr/>
          </a:p>
        </p:txBody>
      </p:sp>
      <p:pic>
        <p:nvPicPr>
          <p:cNvPr id="199" name="Google Shape;199;p30"/>
          <p:cNvPicPr preferRelativeResize="0"/>
          <p:nvPr/>
        </p:nvPicPr>
        <p:blipFill>
          <a:blip r:embed="rId3">
            <a:alphaModFix/>
          </a:blip>
          <a:stretch>
            <a:fillRect/>
          </a:stretch>
        </p:blipFill>
        <p:spPr>
          <a:xfrm>
            <a:off x="0" y="1017875"/>
            <a:ext cx="3477950" cy="2480574"/>
          </a:xfrm>
          <a:prstGeom prst="rect">
            <a:avLst/>
          </a:prstGeom>
          <a:noFill/>
          <a:ln>
            <a:noFill/>
          </a:ln>
        </p:spPr>
      </p:pic>
      <p:pic>
        <p:nvPicPr>
          <p:cNvPr id="200" name="Google Shape;200;p30"/>
          <p:cNvPicPr preferRelativeResize="0"/>
          <p:nvPr/>
        </p:nvPicPr>
        <p:blipFill>
          <a:blip r:embed="rId4">
            <a:alphaModFix/>
          </a:blip>
          <a:stretch>
            <a:fillRect/>
          </a:stretch>
        </p:blipFill>
        <p:spPr>
          <a:xfrm>
            <a:off x="3115450" y="1041063"/>
            <a:ext cx="3316828" cy="2419124"/>
          </a:xfrm>
          <a:prstGeom prst="rect">
            <a:avLst/>
          </a:prstGeom>
          <a:noFill/>
          <a:ln>
            <a:noFill/>
          </a:ln>
        </p:spPr>
      </p:pic>
      <p:pic>
        <p:nvPicPr>
          <p:cNvPr id="201" name="Google Shape;201;p30"/>
          <p:cNvPicPr preferRelativeResize="0"/>
          <p:nvPr/>
        </p:nvPicPr>
        <p:blipFill>
          <a:blip r:embed="rId5">
            <a:alphaModFix/>
          </a:blip>
          <a:stretch>
            <a:fillRect/>
          </a:stretch>
        </p:blipFill>
        <p:spPr>
          <a:xfrm>
            <a:off x="6230375" y="1108851"/>
            <a:ext cx="2889844" cy="2419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nvSpPr>
        <p:spPr>
          <a:xfrm>
            <a:off x="474550" y="1844700"/>
            <a:ext cx="3505500" cy="3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Time </a:t>
            </a:r>
            <a:endParaRPr sz="3000">
              <a:solidFill>
                <a:srgbClr val="FFFFFF"/>
              </a:solidFill>
              <a:latin typeface="Roboto"/>
              <a:ea typeface="Roboto"/>
              <a:cs typeface="Roboto"/>
              <a:sym typeface="Roboto"/>
            </a:endParaRPr>
          </a:p>
          <a:p>
            <a:pPr indent="0" lvl="0" marL="0" rtl="0" algn="ctr">
              <a:spcBef>
                <a:spcPts val="0"/>
              </a:spcBef>
              <a:spcAft>
                <a:spcPts val="0"/>
              </a:spcAft>
              <a:buNone/>
            </a:pPr>
            <a:r>
              <a:rPr lang="en" sz="3000">
                <a:solidFill>
                  <a:srgbClr val="FFFFFF"/>
                </a:solidFill>
                <a:latin typeface="Roboto"/>
                <a:ea typeface="Roboto"/>
                <a:cs typeface="Roboto"/>
                <a:sym typeface="Roboto"/>
              </a:rPr>
              <a:t>Complexity</a:t>
            </a:r>
            <a:endParaRPr sz="3000">
              <a:solidFill>
                <a:srgbClr val="FFFFFF"/>
              </a:solidFill>
              <a:latin typeface="Roboto"/>
              <a:ea typeface="Roboto"/>
              <a:cs typeface="Roboto"/>
              <a:sym typeface="Roboto"/>
            </a:endParaRPr>
          </a:p>
        </p:txBody>
      </p:sp>
      <p:sp>
        <p:nvSpPr>
          <p:cNvPr id="207" name="Google Shape;207;p3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08" name="Google Shape;208;p31"/>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pic>
        <p:nvPicPr>
          <p:cNvPr id="209" name="Google Shape;209;p31"/>
          <p:cNvPicPr preferRelativeResize="0"/>
          <p:nvPr/>
        </p:nvPicPr>
        <p:blipFill>
          <a:blip r:embed="rId3">
            <a:alphaModFix/>
          </a:blip>
          <a:stretch>
            <a:fillRect/>
          </a:stretch>
        </p:blipFill>
        <p:spPr>
          <a:xfrm>
            <a:off x="4572000" y="1737534"/>
            <a:ext cx="4572000" cy="1414864"/>
          </a:xfrm>
          <a:prstGeom prst="rect">
            <a:avLst/>
          </a:prstGeom>
          <a:noFill/>
          <a:ln>
            <a:noFill/>
          </a:ln>
        </p:spPr>
      </p:pic>
      <p:sp>
        <p:nvSpPr>
          <p:cNvPr id="210" name="Google Shape;210;p31"/>
          <p:cNvSpPr/>
          <p:nvPr/>
        </p:nvSpPr>
        <p:spPr>
          <a:xfrm>
            <a:off x="4572000" y="2824325"/>
            <a:ext cx="558600" cy="137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5864850" y="2571750"/>
            <a:ext cx="558600" cy="137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pSp>
        <p:nvGrpSpPr>
          <p:cNvPr id="98" name="Google Shape;98;p15"/>
          <p:cNvGrpSpPr/>
          <p:nvPr/>
        </p:nvGrpSpPr>
        <p:grpSpPr>
          <a:xfrm>
            <a:off x="431912" y="432213"/>
            <a:ext cx="7985885" cy="428929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2452800" y="432225"/>
            <a:ext cx="3944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lt1"/>
                </a:solidFill>
              </a:rPr>
              <a:t>Contents</a:t>
            </a:r>
            <a:endParaRPr sz="2700">
              <a:solidFill>
                <a:schemeClr val="lt1"/>
              </a:solidFill>
            </a:endParaRPr>
          </a:p>
        </p:txBody>
      </p:sp>
      <p:sp>
        <p:nvSpPr>
          <p:cNvPr id="102" name="Google Shape;102;p15"/>
          <p:cNvSpPr txBox="1"/>
          <p:nvPr>
            <p:ph idx="4294967295" type="body"/>
          </p:nvPr>
        </p:nvSpPr>
        <p:spPr>
          <a:xfrm>
            <a:off x="570000" y="1345275"/>
            <a:ext cx="7709700" cy="356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Hidden Markov Models</a:t>
            </a:r>
            <a:endParaRPr sz="2400"/>
          </a:p>
          <a:p>
            <a:pPr indent="-381000" lvl="0" marL="457200" rtl="0" algn="l">
              <a:spcBef>
                <a:spcPts val="0"/>
              </a:spcBef>
              <a:spcAft>
                <a:spcPts val="0"/>
              </a:spcAft>
              <a:buSzPts val="2400"/>
              <a:buChar char="●"/>
            </a:pPr>
            <a:r>
              <a:rPr lang="en" sz="2400"/>
              <a:t>Forward Backward Algorithm</a:t>
            </a:r>
            <a:endParaRPr sz="2400"/>
          </a:p>
          <a:p>
            <a:pPr indent="-381000" lvl="0" marL="457200" rtl="0" algn="l">
              <a:spcBef>
                <a:spcPts val="0"/>
              </a:spcBef>
              <a:spcAft>
                <a:spcPts val="0"/>
              </a:spcAft>
              <a:buSzPts val="2400"/>
              <a:buChar char="●"/>
            </a:pPr>
            <a:r>
              <a:rPr lang="en" sz="2400"/>
              <a:t>Time Complexity Analysis</a:t>
            </a:r>
            <a:endParaRPr sz="2400"/>
          </a:p>
          <a:p>
            <a:pPr indent="-381000" lvl="0" marL="457200" rtl="0" algn="l">
              <a:spcBef>
                <a:spcPts val="0"/>
              </a:spcBef>
              <a:spcAft>
                <a:spcPts val="0"/>
              </a:spcAft>
              <a:buSzPts val="2400"/>
              <a:buChar char="●"/>
            </a:pPr>
            <a:r>
              <a:rPr lang="en" sz="2400"/>
              <a:t>Viterbi Algorithm</a:t>
            </a:r>
            <a:endParaRPr sz="2400"/>
          </a:p>
          <a:p>
            <a:pPr indent="-381000" lvl="0" marL="457200" rtl="0" algn="l">
              <a:spcBef>
                <a:spcPts val="0"/>
              </a:spcBef>
              <a:spcAft>
                <a:spcPts val="0"/>
              </a:spcAft>
              <a:buSzPts val="2400"/>
              <a:buChar char="●"/>
            </a:pPr>
            <a:r>
              <a:rPr lang="en" sz="2400"/>
              <a:t>Time Complexity Analysis</a:t>
            </a:r>
            <a:endParaRPr sz="2400"/>
          </a:p>
          <a:p>
            <a:pPr indent="-381000" lvl="0" marL="457200" rtl="0" algn="l">
              <a:spcBef>
                <a:spcPts val="0"/>
              </a:spcBef>
              <a:spcAft>
                <a:spcPts val="0"/>
              </a:spcAft>
              <a:buSzPts val="2400"/>
              <a:buChar char="●"/>
            </a:pPr>
            <a:r>
              <a:rPr lang="en" sz="2400"/>
              <a:t>CarpeDiem Algorithm</a:t>
            </a:r>
            <a:endParaRPr sz="2400"/>
          </a:p>
          <a:p>
            <a:pPr indent="-381000" lvl="0" marL="457200" rtl="0" algn="l">
              <a:spcBef>
                <a:spcPts val="0"/>
              </a:spcBef>
              <a:spcAft>
                <a:spcPts val="0"/>
              </a:spcAft>
              <a:buSzPts val="2400"/>
              <a:buChar char="●"/>
            </a:pPr>
            <a:r>
              <a:rPr lang="en" sz="2400"/>
              <a:t>Time Complexity Analysis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Hidden Markov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113" name="Google Shape;113;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Hidden Markov Model (HMM) is a statistical Markov model in which the system being modeled is assumed to be a Markov process with unobserved (i.e. hidden) states. </a:t>
            </a:r>
            <a:endParaRPr sz="1400"/>
          </a:p>
          <a:p>
            <a:pPr indent="0" lvl="0" marL="0" rtl="0" algn="l">
              <a:spcBef>
                <a:spcPts val="1600"/>
              </a:spcBef>
              <a:spcAft>
                <a:spcPts val="1600"/>
              </a:spcAft>
              <a:buNone/>
            </a:pPr>
            <a:r>
              <a:rPr lang="en" sz="1400"/>
              <a:t>Hidden Markov models are especially known for their application in reinforcement learning and temporal pattern recognition such as speech, handwriting, gesture recognition, part-of-speech tagging, musical score following, partial discharges and bioinformatics.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18"/>
          <p:cNvPicPr preferRelativeResize="0"/>
          <p:nvPr/>
        </p:nvPicPr>
        <p:blipFill>
          <a:blip r:embed="rId3">
            <a:alphaModFix/>
          </a:blip>
          <a:stretch>
            <a:fillRect/>
          </a:stretch>
        </p:blipFill>
        <p:spPr>
          <a:xfrm>
            <a:off x="4806750" y="1151100"/>
            <a:ext cx="4317550" cy="3153625"/>
          </a:xfrm>
          <a:prstGeom prst="rect">
            <a:avLst/>
          </a:prstGeom>
          <a:noFill/>
          <a:ln>
            <a:noFill/>
          </a:ln>
        </p:spPr>
      </p:pic>
      <p:pic>
        <p:nvPicPr>
          <p:cNvPr id="122" name="Google Shape;122;p18"/>
          <p:cNvPicPr preferRelativeResize="0"/>
          <p:nvPr/>
        </p:nvPicPr>
        <p:blipFill>
          <a:blip r:embed="rId4">
            <a:alphaModFix/>
          </a:blip>
          <a:stretch>
            <a:fillRect/>
          </a:stretch>
        </p:blipFill>
        <p:spPr>
          <a:xfrm>
            <a:off x="137750" y="1607350"/>
            <a:ext cx="4434250" cy="2440875"/>
          </a:xfrm>
          <a:prstGeom prst="rect">
            <a:avLst/>
          </a:prstGeom>
          <a:noFill/>
          <a:ln>
            <a:noFill/>
          </a:ln>
        </p:spPr>
      </p:pic>
      <p:sp>
        <p:nvSpPr>
          <p:cNvPr id="123" name="Google Shape;123;p18"/>
          <p:cNvSpPr txBox="1"/>
          <p:nvPr/>
        </p:nvSpPr>
        <p:spPr>
          <a:xfrm>
            <a:off x="4673075" y="283175"/>
            <a:ext cx="45849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1155CC"/>
                </a:solidFill>
                <a:latin typeface="Roboto"/>
                <a:ea typeface="Roboto"/>
                <a:cs typeface="Roboto"/>
                <a:sym typeface="Roboto"/>
              </a:rPr>
              <a:t>A Motivating Example</a:t>
            </a:r>
            <a:endParaRPr sz="2400">
              <a:solidFill>
                <a:srgbClr val="1155CC"/>
              </a:solidFill>
              <a:latin typeface="Roboto"/>
              <a:ea typeface="Roboto"/>
              <a:cs typeface="Roboto"/>
              <a:sym typeface="Roboto"/>
            </a:endParaRPr>
          </a:p>
        </p:txBody>
      </p:sp>
      <p:sp>
        <p:nvSpPr>
          <p:cNvPr id="124" name="Google Shape;124;p18"/>
          <p:cNvSpPr/>
          <p:nvPr/>
        </p:nvSpPr>
        <p:spPr>
          <a:xfrm>
            <a:off x="5005725" y="3548225"/>
            <a:ext cx="635400" cy="7347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Forward</a:t>
            </a:r>
            <a:r>
              <a:rPr lang="en" sz="3600"/>
              <a:t> &amp; Backward Algorithm</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796675" y="14695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Definition</a:t>
            </a:r>
            <a:endParaRPr>
              <a:solidFill>
                <a:srgbClr val="FFFFFF"/>
              </a:solidFill>
            </a:endParaRPr>
          </a:p>
        </p:txBody>
      </p:sp>
      <p:sp>
        <p:nvSpPr>
          <p:cNvPr id="135" name="Google Shape;135;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6" name="Google Shape;136;p20"/>
          <p:cNvPicPr preferRelativeResize="0"/>
          <p:nvPr/>
        </p:nvPicPr>
        <p:blipFill>
          <a:blip r:embed="rId3">
            <a:alphaModFix/>
          </a:blip>
          <a:stretch>
            <a:fillRect/>
          </a:stretch>
        </p:blipFill>
        <p:spPr>
          <a:xfrm>
            <a:off x="46250" y="1469575"/>
            <a:ext cx="4525751" cy="268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1"/>
          <p:cNvPicPr preferRelativeResize="0"/>
          <p:nvPr/>
        </p:nvPicPr>
        <p:blipFill>
          <a:blip r:embed="rId3">
            <a:alphaModFix/>
          </a:blip>
          <a:stretch>
            <a:fillRect/>
          </a:stretch>
        </p:blipFill>
        <p:spPr>
          <a:xfrm>
            <a:off x="311688" y="1109650"/>
            <a:ext cx="8181975" cy="2495550"/>
          </a:xfrm>
          <a:prstGeom prst="rect">
            <a:avLst/>
          </a:prstGeom>
          <a:noFill/>
          <a:ln>
            <a:noFill/>
          </a:ln>
        </p:spPr>
      </p:pic>
      <p:sp>
        <p:nvSpPr>
          <p:cNvPr id="144" name="Google Shape;144;p21"/>
          <p:cNvSpPr txBox="1"/>
          <p:nvPr/>
        </p:nvSpPr>
        <p:spPr>
          <a:xfrm>
            <a:off x="857250" y="3819375"/>
            <a:ext cx="5511000" cy="10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Forward Backward C++ Implementation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4572000" y="1578850"/>
            <a:ext cx="4572000" cy="2237813"/>
          </a:xfrm>
          <a:prstGeom prst="rect">
            <a:avLst/>
          </a:prstGeom>
          <a:noFill/>
          <a:ln>
            <a:noFill/>
          </a:ln>
        </p:spPr>
      </p:pic>
      <p:sp>
        <p:nvSpPr>
          <p:cNvPr id="150" name="Google Shape;150;p22"/>
          <p:cNvSpPr txBox="1"/>
          <p:nvPr/>
        </p:nvSpPr>
        <p:spPr>
          <a:xfrm>
            <a:off x="474550" y="1844700"/>
            <a:ext cx="3505500" cy="3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Time </a:t>
            </a:r>
            <a:endParaRPr sz="3000">
              <a:solidFill>
                <a:srgbClr val="FFFFFF"/>
              </a:solidFill>
              <a:latin typeface="Roboto"/>
              <a:ea typeface="Roboto"/>
              <a:cs typeface="Roboto"/>
              <a:sym typeface="Roboto"/>
            </a:endParaRPr>
          </a:p>
          <a:p>
            <a:pPr indent="0" lvl="0" marL="0" rtl="0" algn="ctr">
              <a:spcBef>
                <a:spcPts val="0"/>
              </a:spcBef>
              <a:spcAft>
                <a:spcPts val="0"/>
              </a:spcAft>
              <a:buNone/>
            </a:pPr>
            <a:r>
              <a:rPr lang="en" sz="3000">
                <a:solidFill>
                  <a:srgbClr val="FFFFFF"/>
                </a:solidFill>
                <a:latin typeface="Roboto"/>
                <a:ea typeface="Roboto"/>
                <a:cs typeface="Roboto"/>
                <a:sym typeface="Roboto"/>
              </a:rPr>
              <a:t>Complexity</a:t>
            </a:r>
            <a:endParaRPr sz="30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