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1"/>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Arcade Gamer" charset="1" panose="00000000000000000000"/>
      <p:regular r:id="rId17"/>
    </p:embeddedFont>
    <p:embeddedFont>
      <p:font typeface="Lilita One" charset="1" panose="02000000000000000000"/>
      <p:regular r:id="rId18"/>
    </p:embeddedFont>
    <p:embeddedFont>
      <p:font typeface="Biski Bold" charset="1" panose="00000000000000000000"/>
      <p:regular r:id="rId19"/>
    </p:embeddedFont>
    <p:embeddedFont>
      <p:font typeface="Canva Sans Bold" charset="1" panose="020B0803030501040103"/>
      <p:regular r:id="rId20"/>
    </p:embeddedFont>
    <p:embeddedFont>
      <p:font typeface="Childos Arabic" charset="1" panose="00000500000000000000"/>
      <p:regular r:id="rId24"/>
    </p:embeddedFont>
    <p:embeddedFont>
      <p:font typeface="Black Ops One" charset="1" panose="02000000000000000000"/>
      <p:regular r:id="rId25"/>
    </p:embeddedFont>
    <p:embeddedFont>
      <p:font typeface="Poppins Italics" charset="1" panose="00000500000000000000"/>
      <p:regular r:id="rId27"/>
    </p:embeddedFont>
    <p:embeddedFont>
      <p:font typeface="Childos Arabic Bold" charset="1" panose="00000800000000000000"/>
      <p:regular r:id="rId29"/>
    </p:embeddedFont>
    <p:embeddedFont>
      <p:font typeface="Handy Casual" charset="1" panose="000005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notesMasters/notesMaster1.xml" Type="http://schemas.openxmlformats.org/officeDocument/2006/relationships/notesMaster"/><Relationship Id="rId22" Target="theme/theme2.xml" Type="http://schemas.openxmlformats.org/officeDocument/2006/relationships/theme"/><Relationship Id="rId23" Target="notesSlides/notesSlide1.xml" Type="http://schemas.openxmlformats.org/officeDocument/2006/relationships/notesSlide"/><Relationship Id="rId24" Target="fonts/font24.fntdata" Type="http://schemas.openxmlformats.org/officeDocument/2006/relationships/font"/><Relationship Id="rId25" Target="fonts/font25.fntdata" Type="http://schemas.openxmlformats.org/officeDocument/2006/relationships/font"/><Relationship Id="rId26" Target="notesSlides/notesSlide2.xml" Type="http://schemas.openxmlformats.org/officeDocument/2006/relationships/notesSlide"/><Relationship Id="rId27" Target="fonts/font27.fntdata" Type="http://schemas.openxmlformats.org/officeDocument/2006/relationships/font"/><Relationship Id="rId28" Target="notesSlides/notesSlide3.xml" Type="http://schemas.openxmlformats.org/officeDocument/2006/relationships/note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WHAT IS AUTISM</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Problems Faced By Autistic Kids</a:t>
            </a:r>
          </a:p>
          <a:p>
            <a:r>
              <a:rPr lang="en-US"/>
              <a:t>Communication</a:t>
            </a:r>
          </a:p>
          <a:p>
            <a:r>
              <a:rPr lang="en-US"/>
              <a:t>Social Interaction</a:t>
            </a:r>
          </a:p>
          <a:p>
            <a:r>
              <a:rPr lang="en-US"/>
              <a:t>Repetitive behavior</a:t>
            </a:r>
          </a:p>
          <a:p>
            <a:r>
              <a:rPr lang="en-US"/>
              <a:t>Intense Interests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CSS</a:t>
            </a:r>
          </a:p>
          <a:p>
            <a:r>
              <a:rPr lang="en-US"/>
              <a:t>Java Script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jpe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6.png" Type="http://schemas.openxmlformats.org/officeDocument/2006/relationships/image"/><Relationship Id="rId11" Target="../media/image67.svg" Type="http://schemas.openxmlformats.org/officeDocument/2006/relationships/image"/><Relationship Id="rId12" Target="../media/image68.png" Type="http://schemas.openxmlformats.org/officeDocument/2006/relationships/image"/><Relationship Id="rId13" Target="../media/image69.svg" Type="http://schemas.openxmlformats.org/officeDocument/2006/relationships/image"/><Relationship Id="rId14" Target="../media/image70.png" Type="http://schemas.openxmlformats.org/officeDocument/2006/relationships/image"/><Relationship Id="rId15" Target="../media/image71.svg" Type="http://schemas.openxmlformats.org/officeDocument/2006/relationships/image"/><Relationship Id="rId2" Target="../media/image39.png" Type="http://schemas.openxmlformats.org/officeDocument/2006/relationships/image"/><Relationship Id="rId3" Target="../media/image40.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60.png" Type="http://schemas.openxmlformats.org/officeDocument/2006/relationships/image"/><Relationship Id="rId7" Target="../media/image61.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6.png" Type="http://schemas.openxmlformats.org/officeDocument/2006/relationships/image"/><Relationship Id="rId11" Target="../media/image77.svg" Type="http://schemas.openxmlformats.org/officeDocument/2006/relationships/image"/><Relationship Id="rId12" Target="../media/image32.png" Type="http://schemas.openxmlformats.org/officeDocument/2006/relationships/image"/><Relationship Id="rId13" Target="../media/image33.svg" Type="http://schemas.openxmlformats.org/officeDocument/2006/relationships/image"/><Relationship Id="rId2" Target="../media/image72.png" Type="http://schemas.openxmlformats.org/officeDocument/2006/relationships/image"/><Relationship Id="rId3" Target="../media/image73.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74.png" Type="http://schemas.openxmlformats.org/officeDocument/2006/relationships/image"/><Relationship Id="rId9" Target="../media/image7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2" Target="../notesSlides/notesSlide1.xml" Type="http://schemas.openxmlformats.org/officeDocument/2006/relationships/notesSlide"/><Relationship Id="rId3" Target="../media/image12.png" Type="http://schemas.openxmlformats.org/officeDocument/2006/relationships/image"/><Relationship Id="rId4" Target="../media/image1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1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svg" Type="http://schemas.openxmlformats.org/officeDocument/2006/relationships/image"/><Relationship Id="rId11" Target="../media/image24.png" Type="http://schemas.openxmlformats.org/officeDocument/2006/relationships/image"/><Relationship Id="rId12" Target="../media/image25.svg" Type="http://schemas.openxmlformats.org/officeDocument/2006/relationships/image"/><Relationship Id="rId2" Target="../notesSlides/notesSlide2.xml" Type="http://schemas.openxmlformats.org/officeDocument/2006/relationships/notesSlide"/><Relationship Id="rId3" Target="../media/image12.png" Type="http://schemas.openxmlformats.org/officeDocument/2006/relationships/image"/><Relationship Id="rId4" Target="../media/image1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2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jpeg" Type="http://schemas.openxmlformats.org/officeDocument/2006/relationships/image"/><Relationship Id="rId11" Target="../media/image31.jpeg" Type="http://schemas.openxmlformats.org/officeDocument/2006/relationships/image"/><Relationship Id="rId2" Target="../media/image24.png" Type="http://schemas.openxmlformats.org/officeDocument/2006/relationships/image"/><Relationship Id="rId3" Target="../media/image25.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 Id="rId8" Target="../media/image28.png" Type="http://schemas.openxmlformats.org/officeDocument/2006/relationships/image"/><Relationship Id="rId9" Target="../media/image2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6.jpeg" Type="http://schemas.openxmlformats.org/officeDocument/2006/relationships/image"/><Relationship Id="rId11" Target="../media/image37.png" Type="http://schemas.openxmlformats.org/officeDocument/2006/relationships/image"/><Relationship Id="rId12" Target="../media/image3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34.png" Type="http://schemas.openxmlformats.org/officeDocument/2006/relationships/image"/><Relationship Id="rId9" Target="../media/image3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5.svg" Type="http://schemas.openxmlformats.org/officeDocument/2006/relationships/image"/><Relationship Id="rId2" Target="../media/image12.png" Type="http://schemas.openxmlformats.org/officeDocument/2006/relationships/image"/><Relationship Id="rId3" Target="../media/image13.svg" Type="http://schemas.openxmlformats.org/officeDocument/2006/relationships/image"/><Relationship Id="rId4" Target="../media/image39.png" Type="http://schemas.openxmlformats.org/officeDocument/2006/relationships/image"/><Relationship Id="rId5" Target="../media/image40.svg" Type="http://schemas.openxmlformats.org/officeDocument/2006/relationships/image"/><Relationship Id="rId6" Target="../media/image41.png" Type="http://schemas.openxmlformats.org/officeDocument/2006/relationships/image"/><Relationship Id="rId7" Target="../media/image42.svg" Type="http://schemas.openxmlformats.org/officeDocument/2006/relationships/image"/><Relationship Id="rId8" Target="../media/image43.jpeg" Type="http://schemas.openxmlformats.org/officeDocument/2006/relationships/image"/><Relationship Id="rId9" Target="../media/image4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0.svg" Type="http://schemas.openxmlformats.org/officeDocument/2006/relationships/image"/><Relationship Id="rId11" Target="../media/image51.png" Type="http://schemas.openxmlformats.org/officeDocument/2006/relationships/image"/><Relationship Id="rId12" Target="../media/image52.svg" Type="http://schemas.openxmlformats.org/officeDocument/2006/relationships/image"/><Relationship Id="rId2" Target="../media/image39.png" Type="http://schemas.openxmlformats.org/officeDocument/2006/relationships/image"/><Relationship Id="rId3" Target="../media/image40.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46.png" Type="http://schemas.openxmlformats.org/officeDocument/2006/relationships/image"/><Relationship Id="rId7" Target="../media/image47.svg" Type="http://schemas.openxmlformats.org/officeDocument/2006/relationships/image"/><Relationship Id="rId8" Target="../media/image48.jpeg" Type="http://schemas.openxmlformats.org/officeDocument/2006/relationships/image"/><Relationship Id="rId9" Target="../media/image4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7.svg" Type="http://schemas.openxmlformats.org/officeDocument/2006/relationships/image"/><Relationship Id="rId2" Target="../media/image12.png" Type="http://schemas.openxmlformats.org/officeDocument/2006/relationships/image"/><Relationship Id="rId3" Target="../media/image13.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53.jpeg" Type="http://schemas.openxmlformats.org/officeDocument/2006/relationships/image"/><Relationship Id="rId7" Target="../media/image54.png" Type="http://schemas.openxmlformats.org/officeDocument/2006/relationships/image"/><Relationship Id="rId8" Target="../media/image55.svg" Type="http://schemas.openxmlformats.org/officeDocument/2006/relationships/image"/><Relationship Id="rId9" Target="../media/image5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1.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62.png" Type="http://schemas.openxmlformats.org/officeDocument/2006/relationships/image"/><Relationship Id="rId14" Target="../media/image63.svg" Type="http://schemas.openxmlformats.org/officeDocument/2006/relationships/image"/><Relationship Id="rId15" Target="../media/image64.png" Type="http://schemas.openxmlformats.org/officeDocument/2006/relationships/image"/><Relationship Id="rId16" Target="../media/image65.png" Type="http://schemas.openxmlformats.org/officeDocument/2006/relationships/image"/><Relationship Id="rId2" Target="../notesSlides/notesSlide3.xml" Type="http://schemas.openxmlformats.org/officeDocument/2006/relationships/notesSlide"/><Relationship Id="rId3" Target="../media/image12.png" Type="http://schemas.openxmlformats.org/officeDocument/2006/relationships/image"/><Relationship Id="rId4" Target="../media/image13.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 Id="rId7" Target="../media/image58.png" Type="http://schemas.openxmlformats.org/officeDocument/2006/relationships/image"/><Relationship Id="rId8" Target="../media/image59.svg" Type="http://schemas.openxmlformats.org/officeDocument/2006/relationships/image"/><Relationship Id="rId9" Target="../media/image6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B2DDEB"/>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2811468" y="4810468"/>
            <a:ext cx="5552244" cy="5400819"/>
          </a:xfrm>
          <a:custGeom>
            <a:avLst/>
            <a:gdLst/>
            <a:ahLst/>
            <a:cxnLst/>
            <a:rect r="r" b="b" t="t" l="l"/>
            <a:pathLst>
              <a:path h="5400819" w="5552244">
                <a:moveTo>
                  <a:pt x="0" y="0"/>
                </a:moveTo>
                <a:lnTo>
                  <a:pt x="5552244" y="0"/>
                </a:lnTo>
                <a:lnTo>
                  <a:pt x="5552244" y="5400819"/>
                </a:lnTo>
                <a:lnTo>
                  <a:pt x="0" y="5400819"/>
                </a:lnTo>
                <a:lnTo>
                  <a:pt x="0" y="0"/>
                </a:lnTo>
                <a:close/>
              </a:path>
            </a:pathLst>
          </a:custGeom>
          <a:blipFill>
            <a:blip r:embed="rId2">
              <a:extLst>
                <a:ext uri="{96DAC541-7B7A-43D3-8B79-37D633B846F1}">
                  <asvg:svgBlip xmlns:asvg="http://schemas.microsoft.com/office/drawing/2016/SVG/main" r:embed="rId3"/>
                </a:ext>
              </a:extLst>
            </a:blip>
            <a:stretch>
              <a:fillRect l="0" t="-79" r="0" b="-79"/>
            </a:stretch>
          </a:blipFill>
        </p:spPr>
      </p:sp>
      <p:sp>
        <p:nvSpPr>
          <p:cNvPr name="Freeform 3" id="3"/>
          <p:cNvSpPr/>
          <p:nvPr/>
        </p:nvSpPr>
        <p:spPr>
          <a:xfrm flipH="false" flipV="false" rot="0">
            <a:off x="1028700" y="739378"/>
            <a:ext cx="16230600" cy="9157432"/>
          </a:xfrm>
          <a:custGeom>
            <a:avLst/>
            <a:gdLst/>
            <a:ahLst/>
            <a:cxnLst/>
            <a:rect r="r" b="b" t="t" l="l"/>
            <a:pathLst>
              <a:path h="9157432" w="16230600">
                <a:moveTo>
                  <a:pt x="0" y="0"/>
                </a:moveTo>
                <a:lnTo>
                  <a:pt x="16230600" y="0"/>
                </a:lnTo>
                <a:lnTo>
                  <a:pt x="16230600" y="9157432"/>
                </a:lnTo>
                <a:lnTo>
                  <a:pt x="0" y="9157432"/>
                </a:lnTo>
                <a:lnTo>
                  <a:pt x="0" y="0"/>
                </a:lnTo>
                <a:close/>
              </a:path>
            </a:pathLst>
          </a:custGeom>
          <a:blipFill>
            <a:blip r:embed="rId4">
              <a:extLst>
                <a:ext uri="{96DAC541-7B7A-43D3-8B79-37D633B846F1}">
                  <asvg:svgBlip xmlns:asvg="http://schemas.microsoft.com/office/drawing/2016/SVG/main" r:embed="rId5"/>
                </a:ext>
              </a:extLst>
            </a:blip>
            <a:stretch>
              <a:fillRect l="0" t="-30" r="0" b="-30"/>
            </a:stretch>
          </a:blipFill>
        </p:spPr>
      </p:sp>
      <p:sp>
        <p:nvSpPr>
          <p:cNvPr name="Freeform 4" id="4"/>
          <p:cNvSpPr/>
          <p:nvPr/>
        </p:nvSpPr>
        <p:spPr>
          <a:xfrm flipH="false" flipV="false" rot="0">
            <a:off x="0" y="-693977"/>
            <a:ext cx="3452915" cy="3836572"/>
          </a:xfrm>
          <a:custGeom>
            <a:avLst/>
            <a:gdLst/>
            <a:ahLst/>
            <a:cxnLst/>
            <a:rect r="r" b="b" t="t" l="l"/>
            <a:pathLst>
              <a:path h="3836572" w="3452915">
                <a:moveTo>
                  <a:pt x="0" y="0"/>
                </a:moveTo>
                <a:lnTo>
                  <a:pt x="3452915" y="0"/>
                </a:lnTo>
                <a:lnTo>
                  <a:pt x="3452915" y="3836572"/>
                </a:lnTo>
                <a:lnTo>
                  <a:pt x="0" y="3836572"/>
                </a:lnTo>
                <a:lnTo>
                  <a:pt x="0" y="0"/>
                </a:lnTo>
                <a:close/>
              </a:path>
            </a:pathLst>
          </a:custGeom>
          <a:blipFill>
            <a:blip r:embed="rId6">
              <a:extLst>
                <a:ext uri="{96DAC541-7B7A-43D3-8B79-37D633B846F1}">
                  <asvg:svgBlip xmlns:asvg="http://schemas.microsoft.com/office/drawing/2016/SVG/main" r:embed="rId7"/>
                </a:ext>
              </a:extLst>
            </a:blip>
            <a:stretch>
              <a:fillRect l="-41" t="0" r="-41" b="0"/>
            </a:stretch>
          </a:blipFill>
        </p:spPr>
      </p:sp>
      <p:sp>
        <p:nvSpPr>
          <p:cNvPr name="Freeform 5" id="5"/>
          <p:cNvSpPr/>
          <p:nvPr/>
        </p:nvSpPr>
        <p:spPr>
          <a:xfrm flipH="false" flipV="false" rot="0">
            <a:off x="0" y="6758766"/>
            <a:ext cx="2425873" cy="2881707"/>
          </a:xfrm>
          <a:custGeom>
            <a:avLst/>
            <a:gdLst/>
            <a:ahLst/>
            <a:cxnLst/>
            <a:rect r="r" b="b" t="t" l="l"/>
            <a:pathLst>
              <a:path h="2881707" w="2425873">
                <a:moveTo>
                  <a:pt x="0" y="0"/>
                </a:moveTo>
                <a:lnTo>
                  <a:pt x="2425873" y="0"/>
                </a:lnTo>
                <a:lnTo>
                  <a:pt x="2425873" y="2881707"/>
                </a:lnTo>
                <a:lnTo>
                  <a:pt x="0" y="2881707"/>
                </a:lnTo>
                <a:lnTo>
                  <a:pt x="0" y="0"/>
                </a:lnTo>
                <a:close/>
              </a:path>
            </a:pathLst>
          </a:custGeom>
          <a:blipFill>
            <a:blip r:embed="rId8">
              <a:extLst>
                <a:ext uri="{96DAC541-7B7A-43D3-8B79-37D633B846F1}">
                  <asvg:svgBlip xmlns:asvg="http://schemas.microsoft.com/office/drawing/2016/SVG/main" r:embed="rId9"/>
                </a:ext>
              </a:extLst>
            </a:blip>
            <a:stretch>
              <a:fillRect l="0" t="-178" r="0" b="-178"/>
            </a:stretch>
          </a:blipFill>
        </p:spPr>
      </p:sp>
      <p:sp>
        <p:nvSpPr>
          <p:cNvPr name="TextBox 6" id="6"/>
          <p:cNvSpPr txBox="true"/>
          <p:nvPr/>
        </p:nvSpPr>
        <p:spPr>
          <a:xfrm rot="0">
            <a:off x="6416043" y="2599670"/>
            <a:ext cx="7063527" cy="1457325"/>
          </a:xfrm>
          <a:prstGeom prst="rect">
            <a:avLst/>
          </a:prstGeom>
        </p:spPr>
        <p:txBody>
          <a:bodyPr anchor="t" rtlCol="false" tIns="0" lIns="0" bIns="0" rIns="0">
            <a:spAutoFit/>
          </a:bodyPr>
          <a:lstStyle/>
          <a:p>
            <a:pPr algn="ctr">
              <a:lnSpc>
                <a:spcPts val="8400"/>
              </a:lnSpc>
            </a:pPr>
            <a:r>
              <a:rPr lang="en-US" sz="6000" spc="306">
                <a:solidFill>
                  <a:srgbClr val="0097B2"/>
                </a:solidFill>
                <a:latin typeface="Arcade Gamer"/>
                <a:ea typeface="Arcade Gamer"/>
                <a:cs typeface="Arcade Gamer"/>
                <a:sym typeface="Arcade Gamer"/>
              </a:rPr>
              <a:t>AUTI VOYAGE</a:t>
            </a:r>
          </a:p>
        </p:txBody>
      </p:sp>
      <p:sp>
        <p:nvSpPr>
          <p:cNvPr name="TextBox 7" id="7"/>
          <p:cNvSpPr txBox="true"/>
          <p:nvPr/>
        </p:nvSpPr>
        <p:spPr>
          <a:xfrm rot="0">
            <a:off x="5821908" y="1391954"/>
            <a:ext cx="9277932" cy="624206"/>
          </a:xfrm>
          <a:prstGeom prst="rect">
            <a:avLst/>
          </a:prstGeom>
        </p:spPr>
        <p:txBody>
          <a:bodyPr anchor="t" rtlCol="false" tIns="0" lIns="0" bIns="0" rIns="0">
            <a:spAutoFit/>
          </a:bodyPr>
          <a:lstStyle/>
          <a:p>
            <a:pPr algn="ctr">
              <a:lnSpc>
                <a:spcPts val="3919"/>
              </a:lnSpc>
            </a:pPr>
            <a:r>
              <a:rPr lang="en-US" sz="2799">
                <a:solidFill>
                  <a:srgbClr val="1C3249"/>
                </a:solidFill>
                <a:latin typeface="Lilita One"/>
                <a:ea typeface="Lilita One"/>
                <a:cs typeface="Lilita One"/>
                <a:sym typeface="Lilita One"/>
              </a:rPr>
              <a:t>Shri Vishnu Engineering College for  Women(A)::Bhimavaram</a:t>
            </a:r>
          </a:p>
        </p:txBody>
      </p:sp>
      <p:sp>
        <p:nvSpPr>
          <p:cNvPr name="TextBox 8" id="8"/>
          <p:cNvSpPr txBox="true"/>
          <p:nvPr/>
        </p:nvSpPr>
        <p:spPr>
          <a:xfrm rot="0">
            <a:off x="6416043" y="1937121"/>
            <a:ext cx="7983974" cy="1989454"/>
          </a:xfrm>
          <a:prstGeom prst="rect">
            <a:avLst/>
          </a:prstGeom>
        </p:spPr>
        <p:txBody>
          <a:bodyPr anchor="t" rtlCol="false" tIns="0" lIns="0" bIns="0" rIns="0">
            <a:spAutoFit/>
          </a:bodyPr>
          <a:lstStyle/>
          <a:p>
            <a:pPr algn="ctr">
              <a:lnSpc>
                <a:spcPts val="3358"/>
              </a:lnSpc>
            </a:pPr>
            <a:r>
              <a:rPr lang="en-US" sz="2400">
                <a:solidFill>
                  <a:srgbClr val="1C3249"/>
                </a:solidFill>
                <a:latin typeface="Biski Bold"/>
                <a:ea typeface="Biski Bold"/>
                <a:cs typeface="Biski Bold"/>
                <a:sym typeface="Biski Bold"/>
              </a:rPr>
              <a:t>Department of Computer Science And Engineering</a:t>
            </a:r>
          </a:p>
          <a:p>
            <a:pPr algn="ctr">
              <a:lnSpc>
                <a:spcPts val="6000"/>
              </a:lnSpc>
            </a:pPr>
          </a:p>
        </p:txBody>
      </p:sp>
      <p:sp>
        <p:nvSpPr>
          <p:cNvPr name="TextBox 9" id="9"/>
          <p:cNvSpPr txBox="true"/>
          <p:nvPr/>
        </p:nvSpPr>
        <p:spPr>
          <a:xfrm rot="0">
            <a:off x="11240147" y="5906770"/>
            <a:ext cx="5637372" cy="4257676"/>
          </a:xfrm>
          <a:prstGeom prst="rect">
            <a:avLst/>
          </a:prstGeom>
        </p:spPr>
        <p:txBody>
          <a:bodyPr anchor="t" rtlCol="false" tIns="0" lIns="0" bIns="0" rIns="0">
            <a:spAutoFit/>
          </a:bodyPr>
          <a:lstStyle/>
          <a:p>
            <a:pPr algn="l">
              <a:lnSpc>
                <a:spcPts val="4198"/>
              </a:lnSpc>
            </a:pPr>
            <a:r>
              <a:rPr lang="en-US" sz="2999">
                <a:solidFill>
                  <a:srgbClr val="462718"/>
                </a:solidFill>
                <a:latin typeface="Canva Sans Bold"/>
                <a:ea typeface="Canva Sans Bold"/>
                <a:cs typeface="Canva Sans Bold"/>
                <a:sym typeface="Canva Sans Bold"/>
              </a:rPr>
              <a:t>Mentor : Dr.J.Veeraraghavan</a:t>
            </a:r>
          </a:p>
          <a:p>
            <a:pPr algn="l">
              <a:lnSpc>
                <a:spcPts val="4198"/>
              </a:lnSpc>
            </a:pPr>
          </a:p>
          <a:p>
            <a:pPr algn="l">
              <a:lnSpc>
                <a:spcPts val="4198"/>
              </a:lnSpc>
            </a:pPr>
            <a:r>
              <a:rPr lang="en-US" sz="2999">
                <a:solidFill>
                  <a:srgbClr val="462718"/>
                </a:solidFill>
                <a:latin typeface="Canva Sans Bold"/>
                <a:ea typeface="Canva Sans Bold"/>
                <a:cs typeface="Canva Sans Bold"/>
                <a:sym typeface="Canva Sans Bold"/>
              </a:rPr>
              <a:t>P.Lavanya - 22B01A05E0</a:t>
            </a:r>
          </a:p>
          <a:p>
            <a:pPr algn="l">
              <a:lnSpc>
                <a:spcPts val="4198"/>
              </a:lnSpc>
            </a:pPr>
            <a:r>
              <a:rPr lang="en-US" sz="2999">
                <a:solidFill>
                  <a:srgbClr val="462718"/>
                </a:solidFill>
                <a:latin typeface="Canva Sans Bold"/>
                <a:ea typeface="Canva Sans Bold"/>
                <a:cs typeface="Canva Sans Bold"/>
                <a:sym typeface="Canva Sans Bold"/>
              </a:rPr>
              <a:t>P.Ramya Sruthi - 22B01A05E2 </a:t>
            </a:r>
          </a:p>
          <a:p>
            <a:pPr algn="l">
              <a:lnSpc>
                <a:spcPts val="4198"/>
              </a:lnSpc>
            </a:pPr>
            <a:r>
              <a:rPr lang="en-US" sz="2999">
                <a:solidFill>
                  <a:srgbClr val="462718"/>
                </a:solidFill>
                <a:latin typeface="Canva Sans Bold"/>
                <a:ea typeface="Canva Sans Bold"/>
                <a:cs typeface="Canva Sans Bold"/>
                <a:sym typeface="Canva Sans Bold"/>
              </a:rPr>
              <a:t>R.Sai Jyothsna - 22B01A05F8 </a:t>
            </a:r>
          </a:p>
          <a:p>
            <a:pPr algn="l">
              <a:lnSpc>
                <a:spcPts val="4198"/>
              </a:lnSpc>
            </a:pPr>
            <a:r>
              <a:rPr lang="en-US" sz="2999">
                <a:solidFill>
                  <a:srgbClr val="462718"/>
                </a:solidFill>
                <a:latin typeface="Canva Sans Bold"/>
                <a:ea typeface="Canva Sans Bold"/>
                <a:cs typeface="Canva Sans Bold"/>
                <a:sym typeface="Canva Sans Bold"/>
              </a:rPr>
              <a:t>S.Naga Yasaswi - 22B01A05F9 </a:t>
            </a:r>
          </a:p>
          <a:p>
            <a:pPr algn="l">
              <a:lnSpc>
                <a:spcPts val="4198"/>
              </a:lnSpc>
            </a:pPr>
            <a:r>
              <a:rPr lang="en-US" sz="2999">
                <a:solidFill>
                  <a:srgbClr val="462718"/>
                </a:solidFill>
                <a:latin typeface="Canva Sans Bold"/>
                <a:ea typeface="Canva Sans Bold"/>
                <a:cs typeface="Canva Sans Bold"/>
                <a:sym typeface="Canva Sans Bold"/>
              </a:rPr>
              <a:t>Sk.Jabeen - 22B01A05G7</a:t>
            </a:r>
          </a:p>
          <a:p>
            <a:pPr algn="l">
              <a:lnSpc>
                <a:spcPts val="4198"/>
              </a:lnSpc>
            </a:pPr>
          </a:p>
        </p:txBody>
      </p:sp>
      <p:sp>
        <p:nvSpPr>
          <p:cNvPr name="TextBox 10" id="10"/>
          <p:cNvSpPr txBox="true"/>
          <p:nvPr/>
        </p:nvSpPr>
        <p:spPr>
          <a:xfrm rot="0">
            <a:off x="7458487" y="4060068"/>
            <a:ext cx="5781093" cy="1282700"/>
          </a:xfrm>
          <a:prstGeom prst="rect">
            <a:avLst/>
          </a:prstGeom>
        </p:spPr>
        <p:txBody>
          <a:bodyPr anchor="t" rtlCol="false" tIns="0" lIns="0" bIns="0" rIns="0">
            <a:spAutoFit/>
          </a:bodyPr>
          <a:lstStyle/>
          <a:p>
            <a:pPr algn="ctr">
              <a:lnSpc>
                <a:spcPts val="4900"/>
              </a:lnSpc>
            </a:pPr>
            <a:r>
              <a:rPr lang="en-US" sz="3500">
                <a:solidFill>
                  <a:srgbClr val="1C3249"/>
                </a:solidFill>
                <a:latin typeface="Canva Sans Bold"/>
                <a:ea typeface="Canva Sans Bold"/>
                <a:cs typeface="Canva Sans Bold"/>
                <a:sym typeface="Canva Sans Bold"/>
              </a:rPr>
              <a:t>Mini Project 2023-24</a:t>
            </a:r>
          </a:p>
          <a:p>
            <a:pPr algn="ctr">
              <a:lnSpc>
                <a:spcPts val="4900"/>
              </a:lnSpc>
            </a:pPr>
          </a:p>
        </p:txBody>
      </p:sp>
      <p:sp>
        <p:nvSpPr>
          <p:cNvPr name="TextBox 11" id="11"/>
          <p:cNvSpPr txBox="true"/>
          <p:nvPr/>
        </p:nvSpPr>
        <p:spPr>
          <a:xfrm rot="0">
            <a:off x="8554996" y="4936459"/>
            <a:ext cx="3228927" cy="696595"/>
          </a:xfrm>
          <a:prstGeom prst="rect">
            <a:avLst/>
          </a:prstGeom>
        </p:spPr>
        <p:txBody>
          <a:bodyPr anchor="t" rtlCol="false" tIns="0" lIns="0" bIns="0" rIns="0">
            <a:spAutoFit/>
          </a:bodyPr>
          <a:lstStyle/>
          <a:p>
            <a:pPr algn="ctr">
              <a:lnSpc>
                <a:spcPts val="5180"/>
              </a:lnSpc>
            </a:pPr>
            <a:r>
              <a:rPr lang="en-US" sz="3700">
                <a:solidFill>
                  <a:srgbClr val="1C3249"/>
                </a:solidFill>
                <a:latin typeface="Canva Sans Bold"/>
                <a:ea typeface="Canva Sans Bold"/>
                <a:cs typeface="Canva Sans Bold"/>
                <a:sym typeface="Canva Sans Bold"/>
              </a:rPr>
              <a:t>3rd CSE-C</a:t>
            </a:r>
          </a:p>
        </p:txBody>
      </p:sp>
      <p:grpSp>
        <p:nvGrpSpPr>
          <p:cNvPr name="Group 12" id="12"/>
          <p:cNvGrpSpPr/>
          <p:nvPr/>
        </p:nvGrpSpPr>
        <p:grpSpPr>
          <a:xfrm rot="0">
            <a:off x="3962595" y="1396625"/>
            <a:ext cx="1578769" cy="1576292"/>
            <a:chOff x="0" y="0"/>
            <a:chExt cx="2105025" cy="2101723"/>
          </a:xfrm>
        </p:grpSpPr>
        <p:sp>
          <p:nvSpPr>
            <p:cNvPr name="Freeform 13" id="13"/>
            <p:cNvSpPr/>
            <p:nvPr/>
          </p:nvSpPr>
          <p:spPr>
            <a:xfrm flipH="false" flipV="false" rot="0">
              <a:off x="0" y="0"/>
              <a:ext cx="2105025" cy="2101723"/>
            </a:xfrm>
            <a:custGeom>
              <a:avLst/>
              <a:gdLst/>
              <a:ahLst/>
              <a:cxnLst/>
              <a:rect r="r" b="b" t="t" l="l"/>
              <a:pathLst>
                <a:path h="2101723" w="2105025">
                  <a:moveTo>
                    <a:pt x="0" y="0"/>
                  </a:moveTo>
                  <a:lnTo>
                    <a:pt x="2105025" y="0"/>
                  </a:lnTo>
                  <a:lnTo>
                    <a:pt x="2105025" y="2101723"/>
                  </a:lnTo>
                  <a:lnTo>
                    <a:pt x="0" y="2101723"/>
                  </a:lnTo>
                  <a:lnTo>
                    <a:pt x="0" y="0"/>
                  </a:lnTo>
                  <a:close/>
                </a:path>
              </a:pathLst>
            </a:custGeom>
            <a:blipFill>
              <a:blip r:embed="rId10"/>
              <a:stretch>
                <a:fillRect l="-23853" t="0" r="-23853" b="0"/>
              </a:stretch>
            </a:blipFill>
          </p:spPr>
        </p:sp>
      </p:grpSp>
      <p:sp>
        <p:nvSpPr>
          <p:cNvPr name="Freeform 14" id="14"/>
          <p:cNvSpPr/>
          <p:nvPr/>
        </p:nvSpPr>
        <p:spPr>
          <a:xfrm flipH="false" flipV="false" rot="0">
            <a:off x="2939847" y="6602200"/>
            <a:ext cx="2368993" cy="2934564"/>
          </a:xfrm>
          <a:custGeom>
            <a:avLst/>
            <a:gdLst/>
            <a:ahLst/>
            <a:cxnLst/>
            <a:rect r="r" b="b" t="t" l="l"/>
            <a:pathLst>
              <a:path h="2934564" w="2368993">
                <a:moveTo>
                  <a:pt x="0" y="0"/>
                </a:moveTo>
                <a:lnTo>
                  <a:pt x="2368993" y="0"/>
                </a:lnTo>
                <a:lnTo>
                  <a:pt x="2368993" y="2934564"/>
                </a:lnTo>
                <a:lnTo>
                  <a:pt x="0" y="2934564"/>
                </a:lnTo>
                <a:lnTo>
                  <a:pt x="0" y="0"/>
                </a:lnTo>
                <a:close/>
              </a:path>
            </a:pathLst>
          </a:custGeom>
          <a:blipFill>
            <a:blip r:embed="rId11">
              <a:extLst>
                <a:ext uri="{96DAC541-7B7A-43D3-8B79-37D633B846F1}">
                  <asvg:svgBlip xmlns:asvg="http://schemas.microsoft.com/office/drawing/2016/SVG/main" r:embed="rId12"/>
                </a:ext>
              </a:extLst>
            </a:blip>
            <a:stretch>
              <a:fillRect l="0" t="-89" r="0" b="-89"/>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A7D7E6"/>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890745" y="3475017"/>
            <a:ext cx="6023275" cy="5859004"/>
          </a:xfrm>
          <a:custGeom>
            <a:avLst/>
            <a:gdLst/>
            <a:ahLst/>
            <a:cxnLst/>
            <a:rect r="r" b="b" t="t" l="l"/>
            <a:pathLst>
              <a:path h="5859004" w="6023275">
                <a:moveTo>
                  <a:pt x="0" y="0"/>
                </a:moveTo>
                <a:lnTo>
                  <a:pt x="6023275" y="0"/>
                </a:lnTo>
                <a:lnTo>
                  <a:pt x="6023275" y="5859004"/>
                </a:lnTo>
                <a:lnTo>
                  <a:pt x="0" y="5859004"/>
                </a:lnTo>
                <a:lnTo>
                  <a:pt x="0" y="0"/>
                </a:lnTo>
                <a:close/>
              </a:path>
            </a:pathLst>
          </a:custGeom>
          <a:blipFill>
            <a:blip r:embed="rId2">
              <a:extLst>
                <a:ext uri="{96DAC541-7B7A-43D3-8B79-37D633B846F1}">
                  <asvg:svgBlip xmlns:asvg="http://schemas.microsoft.com/office/drawing/2016/SVG/main" r:embed="rId3"/>
                </a:ext>
              </a:extLst>
            </a:blip>
            <a:stretch>
              <a:fillRect l="0" t="-21" r="0" b="-21"/>
            </a:stretch>
          </a:blipFill>
        </p:spPr>
      </p:sp>
      <p:sp>
        <p:nvSpPr>
          <p:cNvPr name="Freeform 3" id="3"/>
          <p:cNvSpPr/>
          <p:nvPr/>
        </p:nvSpPr>
        <p:spPr>
          <a:xfrm flipH="false" flipV="false" rot="0">
            <a:off x="-1194322" y="7789424"/>
            <a:ext cx="20676643" cy="8266153"/>
          </a:xfrm>
          <a:custGeom>
            <a:avLst/>
            <a:gdLst/>
            <a:ahLst/>
            <a:cxnLst/>
            <a:rect r="r" b="b" t="t" l="l"/>
            <a:pathLst>
              <a:path h="8266153" w="20676643">
                <a:moveTo>
                  <a:pt x="0" y="0"/>
                </a:moveTo>
                <a:lnTo>
                  <a:pt x="20676643" y="0"/>
                </a:lnTo>
                <a:lnTo>
                  <a:pt x="20676643" y="8266153"/>
                </a:lnTo>
                <a:lnTo>
                  <a:pt x="0" y="8266153"/>
                </a:lnTo>
                <a:lnTo>
                  <a:pt x="0" y="0"/>
                </a:lnTo>
                <a:close/>
              </a:path>
            </a:pathLst>
          </a:custGeom>
          <a:blipFill>
            <a:blip r:embed="rId4">
              <a:extLst>
                <a:ext uri="{96DAC541-7B7A-43D3-8B79-37D633B846F1}">
                  <asvg:svgBlip xmlns:asvg="http://schemas.microsoft.com/office/drawing/2016/SVG/main" r:embed="rId5"/>
                </a:ext>
              </a:extLst>
            </a:blip>
            <a:stretch>
              <a:fillRect l="0" t="-177" r="0" b="-177"/>
            </a:stretch>
          </a:blipFill>
        </p:spPr>
      </p:sp>
      <p:sp>
        <p:nvSpPr>
          <p:cNvPr name="Freeform 4" id="4"/>
          <p:cNvSpPr/>
          <p:nvPr/>
        </p:nvSpPr>
        <p:spPr>
          <a:xfrm flipH="false" flipV="false" rot="0">
            <a:off x="9133189" y="3103559"/>
            <a:ext cx="8126111" cy="6154741"/>
          </a:xfrm>
          <a:custGeom>
            <a:avLst/>
            <a:gdLst/>
            <a:ahLst/>
            <a:cxnLst/>
            <a:rect r="r" b="b" t="t" l="l"/>
            <a:pathLst>
              <a:path h="6154741" w="8126111">
                <a:moveTo>
                  <a:pt x="0" y="0"/>
                </a:moveTo>
                <a:lnTo>
                  <a:pt x="8126111" y="0"/>
                </a:lnTo>
                <a:lnTo>
                  <a:pt x="8126111" y="6154741"/>
                </a:lnTo>
                <a:lnTo>
                  <a:pt x="0" y="6154741"/>
                </a:lnTo>
                <a:lnTo>
                  <a:pt x="0" y="0"/>
                </a:lnTo>
                <a:close/>
              </a:path>
            </a:pathLst>
          </a:custGeom>
          <a:blipFill>
            <a:blip r:embed="rId6">
              <a:extLst>
                <a:ext uri="{96DAC541-7B7A-43D3-8B79-37D633B846F1}">
                  <asvg:svgBlip xmlns:asvg="http://schemas.microsoft.com/office/drawing/2016/SVG/main" r:embed="rId7"/>
                </a:ext>
              </a:extLst>
            </a:blip>
            <a:stretch>
              <a:fillRect l="0" t="-13" r="0" b="-13"/>
            </a:stretch>
          </a:blipFill>
        </p:spPr>
      </p:sp>
      <p:sp>
        <p:nvSpPr>
          <p:cNvPr name="Freeform 5" id="5"/>
          <p:cNvSpPr/>
          <p:nvPr/>
        </p:nvSpPr>
        <p:spPr>
          <a:xfrm flipH="false" flipV="false" rot="0">
            <a:off x="9748553" y="1028700"/>
            <a:ext cx="6895384" cy="2756651"/>
          </a:xfrm>
          <a:custGeom>
            <a:avLst/>
            <a:gdLst/>
            <a:ahLst/>
            <a:cxnLst/>
            <a:rect r="r" b="b" t="t" l="l"/>
            <a:pathLst>
              <a:path h="2756651" w="6895384">
                <a:moveTo>
                  <a:pt x="0" y="0"/>
                </a:moveTo>
                <a:lnTo>
                  <a:pt x="6895384" y="0"/>
                </a:lnTo>
                <a:lnTo>
                  <a:pt x="6895384" y="2756651"/>
                </a:lnTo>
                <a:lnTo>
                  <a:pt x="0" y="2756651"/>
                </a:lnTo>
                <a:lnTo>
                  <a:pt x="0" y="0"/>
                </a:lnTo>
                <a:close/>
              </a:path>
            </a:pathLst>
          </a:custGeom>
          <a:blipFill>
            <a:blip r:embed="rId8">
              <a:extLst>
                <a:ext uri="{96DAC541-7B7A-43D3-8B79-37D633B846F1}">
                  <asvg:svgBlip xmlns:asvg="http://schemas.microsoft.com/office/drawing/2016/SVG/main" r:embed="rId9"/>
                </a:ext>
              </a:extLst>
            </a:blip>
            <a:stretch>
              <a:fillRect l="0" t="-269" r="0" b="-269"/>
            </a:stretch>
          </a:blipFill>
        </p:spPr>
      </p:sp>
      <p:sp>
        <p:nvSpPr>
          <p:cNvPr name="TextBox 6" id="6"/>
          <p:cNvSpPr txBox="true"/>
          <p:nvPr/>
        </p:nvSpPr>
        <p:spPr>
          <a:xfrm rot="0">
            <a:off x="9144000" y="2182132"/>
            <a:ext cx="7981995" cy="469870"/>
          </a:xfrm>
          <a:prstGeom prst="rect">
            <a:avLst/>
          </a:prstGeom>
        </p:spPr>
        <p:txBody>
          <a:bodyPr anchor="t" rtlCol="false" tIns="0" lIns="0" bIns="0" rIns="0">
            <a:spAutoFit/>
          </a:bodyPr>
          <a:lstStyle/>
          <a:p>
            <a:pPr algn="ctr">
              <a:lnSpc>
                <a:spcPts val="4998"/>
              </a:lnSpc>
            </a:pPr>
            <a:r>
              <a:rPr lang="en-US" sz="4998" spc="254">
                <a:solidFill>
                  <a:srgbClr val="545454"/>
                </a:solidFill>
                <a:latin typeface="Black Ops One"/>
                <a:ea typeface="Black Ops One"/>
                <a:cs typeface="Black Ops One"/>
                <a:sym typeface="Black Ops One"/>
              </a:rPr>
              <a:t>CONCLUSION</a:t>
            </a:r>
          </a:p>
        </p:txBody>
      </p:sp>
      <p:sp>
        <p:nvSpPr>
          <p:cNvPr name="Freeform 7" id="7"/>
          <p:cNvSpPr/>
          <p:nvPr/>
        </p:nvSpPr>
        <p:spPr>
          <a:xfrm flipH="true" flipV="false" rot="0">
            <a:off x="1028700" y="4969811"/>
            <a:ext cx="5752851" cy="4288489"/>
          </a:xfrm>
          <a:custGeom>
            <a:avLst/>
            <a:gdLst/>
            <a:ahLst/>
            <a:cxnLst/>
            <a:rect r="r" b="b" t="t" l="l"/>
            <a:pathLst>
              <a:path h="4288489" w="5752851">
                <a:moveTo>
                  <a:pt x="5752851" y="0"/>
                </a:moveTo>
                <a:lnTo>
                  <a:pt x="0" y="0"/>
                </a:lnTo>
                <a:lnTo>
                  <a:pt x="0" y="4288489"/>
                </a:lnTo>
                <a:lnTo>
                  <a:pt x="5752851" y="4288489"/>
                </a:lnTo>
                <a:lnTo>
                  <a:pt x="5752851"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6781551" y="5947793"/>
            <a:ext cx="2100667" cy="3310507"/>
          </a:xfrm>
          <a:custGeom>
            <a:avLst/>
            <a:gdLst/>
            <a:ahLst/>
            <a:cxnLst/>
            <a:rect r="r" b="b" t="t" l="l"/>
            <a:pathLst>
              <a:path h="3310507" w="2100667">
                <a:moveTo>
                  <a:pt x="0" y="0"/>
                </a:moveTo>
                <a:lnTo>
                  <a:pt x="2100667" y="0"/>
                </a:lnTo>
                <a:lnTo>
                  <a:pt x="2100667" y="3310507"/>
                </a:lnTo>
                <a:lnTo>
                  <a:pt x="0" y="3310507"/>
                </a:lnTo>
                <a:lnTo>
                  <a:pt x="0" y="0"/>
                </a:lnTo>
                <a:close/>
              </a:path>
            </a:pathLst>
          </a:custGeom>
          <a:blipFill>
            <a:blip r:embed="rId12">
              <a:extLst>
                <a:ext uri="{96DAC541-7B7A-43D3-8B79-37D633B846F1}">
                  <asvg:svgBlip xmlns:asvg="http://schemas.microsoft.com/office/drawing/2016/SVG/main" r:embed="rId13"/>
                </a:ext>
              </a:extLst>
            </a:blip>
            <a:stretch>
              <a:fillRect l="-40" t="0" r="-40" b="0"/>
            </a:stretch>
          </a:blipFill>
        </p:spPr>
      </p:sp>
      <p:sp>
        <p:nvSpPr>
          <p:cNvPr name="TextBox 9" id="9"/>
          <p:cNvSpPr txBox="true"/>
          <p:nvPr/>
        </p:nvSpPr>
        <p:spPr>
          <a:xfrm rot="0">
            <a:off x="9440871" y="4428330"/>
            <a:ext cx="7510747" cy="3314700"/>
          </a:xfrm>
          <a:prstGeom prst="rect">
            <a:avLst/>
          </a:prstGeom>
        </p:spPr>
        <p:txBody>
          <a:bodyPr anchor="t" rtlCol="false" tIns="0" lIns="0" bIns="0" rIns="0">
            <a:spAutoFit/>
          </a:bodyPr>
          <a:lstStyle/>
          <a:p>
            <a:pPr algn="ctr">
              <a:lnSpc>
                <a:spcPts val="4200"/>
              </a:lnSpc>
            </a:pPr>
            <a:r>
              <a:rPr lang="en-US" sz="3000">
                <a:solidFill>
                  <a:srgbClr val="545454"/>
                </a:solidFill>
                <a:latin typeface="Childos Arabic"/>
                <a:ea typeface="Childos Arabic"/>
                <a:cs typeface="Childos Arabic"/>
                <a:sym typeface="Childos Arabic"/>
              </a:rPr>
              <a:t>Engaging individuals with autism through various games, such as jigsaw puzzles, memory flip games, sliding puzzles, and trash sorting games, can offer numerous developmental benefits like problem-solving, memory, attention, and categorization. </a:t>
            </a:r>
          </a:p>
        </p:txBody>
      </p:sp>
      <p:sp>
        <p:nvSpPr>
          <p:cNvPr name="Freeform 10" id="10"/>
          <p:cNvSpPr/>
          <p:nvPr/>
        </p:nvSpPr>
        <p:spPr>
          <a:xfrm flipH="false" flipV="false" rot="0">
            <a:off x="-672550" y="-474586"/>
            <a:ext cx="3402500" cy="3006572"/>
          </a:xfrm>
          <a:custGeom>
            <a:avLst/>
            <a:gdLst/>
            <a:ahLst/>
            <a:cxnLst/>
            <a:rect r="r" b="b" t="t" l="l"/>
            <a:pathLst>
              <a:path h="3006572" w="3402500">
                <a:moveTo>
                  <a:pt x="0" y="0"/>
                </a:moveTo>
                <a:lnTo>
                  <a:pt x="3402500" y="0"/>
                </a:lnTo>
                <a:lnTo>
                  <a:pt x="3402500" y="3006572"/>
                </a:lnTo>
                <a:lnTo>
                  <a:pt x="0" y="3006572"/>
                </a:lnTo>
                <a:lnTo>
                  <a:pt x="0" y="0"/>
                </a:lnTo>
                <a:close/>
              </a:path>
            </a:pathLst>
          </a:custGeom>
          <a:blipFill>
            <a:blip r:embed="rId14">
              <a:extLst>
                <a:ext uri="{96DAC541-7B7A-43D3-8B79-37D633B846F1}">
                  <asvg:svgBlip xmlns:asvg="http://schemas.microsoft.com/office/drawing/2016/SVG/main" r:embed="rId15"/>
                </a:ext>
              </a:extLst>
            </a:blip>
            <a:stretch>
              <a:fillRect l="-193" t="0" r="-193"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A7D7E6"/>
        </a:solidFill>
      </p:bgPr>
    </p:bg>
    <p:spTree>
      <p:nvGrpSpPr>
        <p:cNvPr id="1" name=""/>
        <p:cNvGrpSpPr/>
        <p:nvPr/>
      </p:nvGrpSpPr>
      <p:grpSpPr>
        <a:xfrm>
          <a:off x="0" y="0"/>
          <a:ext cx="0" cy="0"/>
          <a:chOff x="0" y="0"/>
          <a:chExt cx="0" cy="0"/>
        </a:xfrm>
      </p:grpSpPr>
      <p:sp>
        <p:nvSpPr>
          <p:cNvPr name="Freeform 2" id="2"/>
          <p:cNvSpPr/>
          <p:nvPr/>
        </p:nvSpPr>
        <p:spPr>
          <a:xfrm flipH="false" flipV="false" rot="0">
            <a:off x="1513018" y="523287"/>
            <a:ext cx="15261963" cy="9240425"/>
          </a:xfrm>
          <a:custGeom>
            <a:avLst/>
            <a:gdLst/>
            <a:ahLst/>
            <a:cxnLst/>
            <a:rect r="r" b="b" t="t" l="l"/>
            <a:pathLst>
              <a:path h="9240425" w="15261963">
                <a:moveTo>
                  <a:pt x="0" y="0"/>
                </a:moveTo>
                <a:lnTo>
                  <a:pt x="15261963" y="0"/>
                </a:lnTo>
                <a:lnTo>
                  <a:pt x="15261963" y="9240425"/>
                </a:lnTo>
                <a:lnTo>
                  <a:pt x="0" y="9240425"/>
                </a:lnTo>
                <a:lnTo>
                  <a:pt x="0" y="0"/>
                </a:lnTo>
                <a:close/>
              </a:path>
            </a:pathLst>
          </a:custGeom>
          <a:blipFill>
            <a:blip r:embed="rId2">
              <a:extLst>
                <a:ext uri="{96DAC541-7B7A-43D3-8B79-37D633B846F1}">
                  <asvg:svgBlip xmlns:asvg="http://schemas.microsoft.com/office/drawing/2016/SVG/main" r:embed="rId3"/>
                </a:ext>
              </a:extLst>
            </a:blip>
            <a:stretch>
              <a:fillRect l="0" t="-23" r="0" b="-23"/>
            </a:stretch>
          </a:blipFill>
        </p:spPr>
      </p:sp>
      <p:sp>
        <p:nvSpPr>
          <p:cNvPr name="Freeform 3" id="3"/>
          <p:cNvSpPr/>
          <p:nvPr/>
        </p:nvSpPr>
        <p:spPr>
          <a:xfrm flipH="false" flipV="false" rot="5400000">
            <a:off x="60984" y="5866813"/>
            <a:ext cx="5552244" cy="5400819"/>
          </a:xfrm>
          <a:custGeom>
            <a:avLst/>
            <a:gdLst/>
            <a:ahLst/>
            <a:cxnLst/>
            <a:rect r="r" b="b" t="t" l="l"/>
            <a:pathLst>
              <a:path h="5400819" w="5552244">
                <a:moveTo>
                  <a:pt x="0" y="0"/>
                </a:moveTo>
                <a:lnTo>
                  <a:pt x="5552244" y="0"/>
                </a:lnTo>
                <a:lnTo>
                  <a:pt x="5552244" y="5400819"/>
                </a:lnTo>
                <a:lnTo>
                  <a:pt x="0" y="5400819"/>
                </a:lnTo>
                <a:lnTo>
                  <a:pt x="0" y="0"/>
                </a:lnTo>
                <a:close/>
              </a:path>
            </a:pathLst>
          </a:custGeom>
          <a:blipFill>
            <a:blip r:embed="rId4">
              <a:extLst>
                <a:ext uri="{96DAC541-7B7A-43D3-8B79-37D633B846F1}">
                  <asvg:svgBlip xmlns:asvg="http://schemas.microsoft.com/office/drawing/2016/SVG/main" r:embed="rId5"/>
                </a:ext>
              </a:extLst>
            </a:blip>
            <a:stretch>
              <a:fillRect l="0" t="-79" r="0" b="-79"/>
            </a:stretch>
          </a:blipFill>
        </p:spPr>
      </p:sp>
      <p:sp>
        <p:nvSpPr>
          <p:cNvPr name="Freeform 4" id="4"/>
          <p:cNvSpPr/>
          <p:nvPr/>
        </p:nvSpPr>
        <p:spPr>
          <a:xfrm flipH="false" flipV="false" rot="5400000">
            <a:off x="12371019" y="6189886"/>
            <a:ext cx="5753832" cy="5596910"/>
          </a:xfrm>
          <a:custGeom>
            <a:avLst/>
            <a:gdLst/>
            <a:ahLst/>
            <a:cxnLst/>
            <a:rect r="r" b="b" t="t" l="l"/>
            <a:pathLst>
              <a:path h="5596910" w="5753832">
                <a:moveTo>
                  <a:pt x="0" y="0"/>
                </a:moveTo>
                <a:lnTo>
                  <a:pt x="5753832" y="0"/>
                </a:lnTo>
                <a:lnTo>
                  <a:pt x="5753832" y="5596910"/>
                </a:lnTo>
                <a:lnTo>
                  <a:pt x="0" y="5596910"/>
                </a:lnTo>
                <a:lnTo>
                  <a:pt x="0" y="0"/>
                </a:lnTo>
                <a:close/>
              </a:path>
            </a:pathLst>
          </a:custGeom>
          <a:blipFill>
            <a:blip r:embed="rId4">
              <a:extLst>
                <a:ext uri="{96DAC541-7B7A-43D3-8B79-37D633B846F1}">
                  <asvg:svgBlip xmlns:asvg="http://schemas.microsoft.com/office/drawing/2016/SVG/main" r:embed="rId5"/>
                </a:ext>
              </a:extLst>
            </a:blip>
            <a:stretch>
              <a:fillRect l="0" t="-42" r="0" b="-42"/>
            </a:stretch>
          </a:blipFill>
        </p:spPr>
      </p:sp>
      <p:sp>
        <p:nvSpPr>
          <p:cNvPr name="Freeform 5" id="5"/>
          <p:cNvSpPr/>
          <p:nvPr/>
        </p:nvSpPr>
        <p:spPr>
          <a:xfrm flipH="false" flipV="false" rot="0">
            <a:off x="-969821" y="7210269"/>
            <a:ext cx="20676643" cy="8266153"/>
          </a:xfrm>
          <a:custGeom>
            <a:avLst/>
            <a:gdLst/>
            <a:ahLst/>
            <a:cxnLst/>
            <a:rect r="r" b="b" t="t" l="l"/>
            <a:pathLst>
              <a:path h="8266153" w="20676643">
                <a:moveTo>
                  <a:pt x="0" y="0"/>
                </a:moveTo>
                <a:lnTo>
                  <a:pt x="20676643" y="0"/>
                </a:lnTo>
                <a:lnTo>
                  <a:pt x="20676643" y="8266153"/>
                </a:lnTo>
                <a:lnTo>
                  <a:pt x="0" y="8266153"/>
                </a:lnTo>
                <a:lnTo>
                  <a:pt x="0" y="0"/>
                </a:lnTo>
                <a:close/>
              </a:path>
            </a:pathLst>
          </a:custGeom>
          <a:blipFill>
            <a:blip r:embed="rId6">
              <a:extLst>
                <a:ext uri="{96DAC541-7B7A-43D3-8B79-37D633B846F1}">
                  <asvg:svgBlip xmlns:asvg="http://schemas.microsoft.com/office/drawing/2016/SVG/main" r:embed="rId7"/>
                </a:ext>
              </a:extLst>
            </a:blip>
            <a:stretch>
              <a:fillRect l="0" t="-177" r="0" b="-177"/>
            </a:stretch>
          </a:blipFill>
        </p:spPr>
      </p:sp>
      <p:sp>
        <p:nvSpPr>
          <p:cNvPr name="Freeform 6" id="6"/>
          <p:cNvSpPr/>
          <p:nvPr/>
        </p:nvSpPr>
        <p:spPr>
          <a:xfrm flipH="false" flipV="false" rot="0">
            <a:off x="13784660" y="4025239"/>
            <a:ext cx="3320615" cy="5233061"/>
          </a:xfrm>
          <a:custGeom>
            <a:avLst/>
            <a:gdLst/>
            <a:ahLst/>
            <a:cxnLst/>
            <a:rect r="r" b="b" t="t" l="l"/>
            <a:pathLst>
              <a:path h="5233061" w="3320615">
                <a:moveTo>
                  <a:pt x="0" y="0"/>
                </a:moveTo>
                <a:lnTo>
                  <a:pt x="3320615" y="0"/>
                </a:lnTo>
                <a:lnTo>
                  <a:pt x="3320615" y="5233061"/>
                </a:lnTo>
                <a:lnTo>
                  <a:pt x="0" y="523306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233029" y="3084811"/>
            <a:ext cx="3273776" cy="5903530"/>
          </a:xfrm>
          <a:custGeom>
            <a:avLst/>
            <a:gdLst/>
            <a:ahLst/>
            <a:cxnLst/>
            <a:rect r="r" b="b" t="t" l="l"/>
            <a:pathLst>
              <a:path h="5903530" w="3273776">
                <a:moveTo>
                  <a:pt x="0" y="0"/>
                </a:moveTo>
                <a:lnTo>
                  <a:pt x="3273776" y="0"/>
                </a:lnTo>
                <a:lnTo>
                  <a:pt x="3273776" y="5903530"/>
                </a:lnTo>
                <a:lnTo>
                  <a:pt x="0" y="5903530"/>
                </a:lnTo>
                <a:lnTo>
                  <a:pt x="0" y="0"/>
                </a:lnTo>
                <a:close/>
              </a:path>
            </a:pathLst>
          </a:custGeom>
          <a:blipFill>
            <a:blip r:embed="rId10">
              <a:extLst>
                <a:ext uri="{96DAC541-7B7A-43D3-8B79-37D633B846F1}">
                  <asvg:svgBlip xmlns:asvg="http://schemas.microsoft.com/office/drawing/2016/SVG/main" r:embed="rId11"/>
                </a:ext>
              </a:extLst>
            </a:blip>
            <a:stretch>
              <a:fillRect l="-171" t="0" r="-171" b="0"/>
            </a:stretch>
          </a:blipFill>
        </p:spPr>
      </p:sp>
      <p:sp>
        <p:nvSpPr>
          <p:cNvPr name="Freeform 8" id="8"/>
          <p:cNvSpPr/>
          <p:nvPr/>
        </p:nvSpPr>
        <p:spPr>
          <a:xfrm flipH="false" flipV="false" rot="-6852988">
            <a:off x="12201764" y="814449"/>
            <a:ext cx="2450498" cy="1635150"/>
          </a:xfrm>
          <a:custGeom>
            <a:avLst/>
            <a:gdLst/>
            <a:ahLst/>
            <a:cxnLst/>
            <a:rect r="r" b="b" t="t" l="l"/>
            <a:pathLst>
              <a:path h="1635150" w="2450498">
                <a:moveTo>
                  <a:pt x="0" y="0"/>
                </a:moveTo>
                <a:lnTo>
                  <a:pt x="2450498" y="0"/>
                </a:lnTo>
                <a:lnTo>
                  <a:pt x="2450498" y="1635150"/>
                </a:lnTo>
                <a:lnTo>
                  <a:pt x="0" y="1635150"/>
                </a:lnTo>
                <a:lnTo>
                  <a:pt x="0" y="0"/>
                </a:lnTo>
                <a:close/>
              </a:path>
            </a:pathLst>
          </a:custGeom>
          <a:blipFill>
            <a:blip r:embed="rId12">
              <a:extLst>
                <a:ext uri="{96DAC541-7B7A-43D3-8B79-37D633B846F1}">
                  <asvg:svgBlip xmlns:asvg="http://schemas.microsoft.com/office/drawing/2016/SVG/main" r:embed="rId13"/>
                </a:ext>
              </a:extLst>
            </a:blip>
            <a:stretch>
              <a:fillRect l="-45" t="0" r="-45" b="0"/>
            </a:stretch>
          </a:blipFill>
        </p:spPr>
      </p:sp>
      <p:sp>
        <p:nvSpPr>
          <p:cNvPr name="TextBox 9" id="9"/>
          <p:cNvSpPr txBox="true"/>
          <p:nvPr/>
        </p:nvSpPr>
        <p:spPr>
          <a:xfrm rot="0">
            <a:off x="5398053" y="4450479"/>
            <a:ext cx="7491894" cy="693021"/>
          </a:xfrm>
          <a:prstGeom prst="rect">
            <a:avLst/>
          </a:prstGeom>
        </p:spPr>
        <p:txBody>
          <a:bodyPr anchor="t" rtlCol="false" tIns="0" lIns="0" bIns="0" rIns="0">
            <a:spAutoFit/>
          </a:bodyPr>
          <a:lstStyle/>
          <a:p>
            <a:pPr algn="ctr">
              <a:lnSpc>
                <a:spcPts val="7514"/>
              </a:lnSpc>
            </a:pPr>
            <a:r>
              <a:rPr lang="en-US" sz="7747" spc="395">
                <a:solidFill>
                  <a:srgbClr val="545454"/>
                </a:solidFill>
                <a:latin typeface="Handy Casual"/>
                <a:ea typeface="Handy Casual"/>
                <a:cs typeface="Handy Casual"/>
                <a:sym typeface="Handy Casual"/>
              </a:rPr>
              <a:t> THANK YOU!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B2DDEB"/>
        </a:solidFill>
      </p:bgPr>
    </p:bg>
    <p:spTree>
      <p:nvGrpSpPr>
        <p:cNvPr id="1" name=""/>
        <p:cNvGrpSpPr/>
        <p:nvPr/>
      </p:nvGrpSpPr>
      <p:grpSpPr>
        <a:xfrm>
          <a:off x="0" y="0"/>
          <a:ext cx="0" cy="0"/>
          <a:chOff x="0" y="0"/>
          <a:chExt cx="0" cy="0"/>
        </a:xfrm>
      </p:grpSpPr>
      <p:sp>
        <p:nvSpPr>
          <p:cNvPr name="Freeform 2" id="2"/>
          <p:cNvSpPr/>
          <p:nvPr/>
        </p:nvSpPr>
        <p:spPr>
          <a:xfrm flipH="false" flipV="false" rot="0">
            <a:off x="-1194322" y="7789424"/>
            <a:ext cx="20676643" cy="8266153"/>
          </a:xfrm>
          <a:custGeom>
            <a:avLst/>
            <a:gdLst/>
            <a:ahLst/>
            <a:cxnLst/>
            <a:rect r="r" b="b" t="t" l="l"/>
            <a:pathLst>
              <a:path h="8266153" w="20676643">
                <a:moveTo>
                  <a:pt x="0" y="0"/>
                </a:moveTo>
                <a:lnTo>
                  <a:pt x="20676643" y="0"/>
                </a:lnTo>
                <a:lnTo>
                  <a:pt x="20676643" y="8266153"/>
                </a:lnTo>
                <a:lnTo>
                  <a:pt x="0" y="8266153"/>
                </a:lnTo>
                <a:lnTo>
                  <a:pt x="0" y="0"/>
                </a:lnTo>
                <a:close/>
              </a:path>
            </a:pathLst>
          </a:custGeom>
          <a:blipFill>
            <a:blip r:embed="rId3">
              <a:extLst>
                <a:ext uri="{96DAC541-7B7A-43D3-8B79-37D633B846F1}">
                  <asvg:svgBlip xmlns:asvg="http://schemas.microsoft.com/office/drawing/2016/SVG/main" r:embed="rId4"/>
                </a:ext>
              </a:extLst>
            </a:blip>
            <a:stretch>
              <a:fillRect l="0" t="-177" r="0" b="-177"/>
            </a:stretch>
          </a:blipFill>
        </p:spPr>
      </p:sp>
      <p:sp>
        <p:nvSpPr>
          <p:cNvPr name="Freeform 3" id="3"/>
          <p:cNvSpPr/>
          <p:nvPr/>
        </p:nvSpPr>
        <p:spPr>
          <a:xfrm flipH="false" flipV="false" rot="0">
            <a:off x="7900014" y="2129508"/>
            <a:ext cx="8564030" cy="7858385"/>
          </a:xfrm>
          <a:custGeom>
            <a:avLst/>
            <a:gdLst/>
            <a:ahLst/>
            <a:cxnLst/>
            <a:rect r="r" b="b" t="t" l="l"/>
            <a:pathLst>
              <a:path h="7858385" w="8564030">
                <a:moveTo>
                  <a:pt x="0" y="0"/>
                </a:moveTo>
                <a:lnTo>
                  <a:pt x="8564030" y="0"/>
                </a:lnTo>
                <a:lnTo>
                  <a:pt x="8564030" y="7858385"/>
                </a:lnTo>
                <a:lnTo>
                  <a:pt x="0" y="7858385"/>
                </a:lnTo>
                <a:lnTo>
                  <a:pt x="0" y="0"/>
                </a:lnTo>
                <a:close/>
              </a:path>
            </a:pathLst>
          </a:custGeom>
          <a:blipFill>
            <a:blip r:embed="rId5">
              <a:extLst>
                <a:ext uri="{96DAC541-7B7A-43D3-8B79-37D633B846F1}">
                  <asvg:svgBlip xmlns:asvg="http://schemas.microsoft.com/office/drawing/2016/SVG/main" r:embed="rId6"/>
                </a:ext>
              </a:extLst>
            </a:blip>
            <a:stretch>
              <a:fillRect l="0" t="-9" r="0" b="-9"/>
            </a:stretch>
          </a:blipFill>
        </p:spPr>
      </p:sp>
      <p:sp>
        <p:nvSpPr>
          <p:cNvPr name="Freeform 4" id="4"/>
          <p:cNvSpPr/>
          <p:nvPr/>
        </p:nvSpPr>
        <p:spPr>
          <a:xfrm flipH="false" flipV="false" rot="0">
            <a:off x="8248985" y="565571"/>
            <a:ext cx="7823947" cy="3127874"/>
          </a:xfrm>
          <a:custGeom>
            <a:avLst/>
            <a:gdLst/>
            <a:ahLst/>
            <a:cxnLst/>
            <a:rect r="r" b="b" t="t" l="l"/>
            <a:pathLst>
              <a:path h="3127874" w="7823947">
                <a:moveTo>
                  <a:pt x="0" y="0"/>
                </a:moveTo>
                <a:lnTo>
                  <a:pt x="7823947" y="0"/>
                </a:lnTo>
                <a:lnTo>
                  <a:pt x="7823947" y="3127874"/>
                </a:lnTo>
                <a:lnTo>
                  <a:pt x="0" y="3127874"/>
                </a:lnTo>
                <a:lnTo>
                  <a:pt x="0" y="0"/>
                </a:lnTo>
                <a:close/>
              </a:path>
            </a:pathLst>
          </a:custGeom>
          <a:blipFill>
            <a:blip r:embed="rId7">
              <a:extLst>
                <a:ext uri="{96DAC541-7B7A-43D3-8B79-37D633B846F1}">
                  <asvg:svgBlip xmlns:asvg="http://schemas.microsoft.com/office/drawing/2016/SVG/main" r:embed="rId8"/>
                </a:ext>
              </a:extLst>
            </a:blip>
            <a:stretch>
              <a:fillRect l="0" t="-269" r="0" b="-269"/>
            </a:stretch>
          </a:blipFill>
        </p:spPr>
      </p:sp>
      <p:sp>
        <p:nvSpPr>
          <p:cNvPr name="TextBox 5" id="5"/>
          <p:cNvSpPr txBox="true"/>
          <p:nvPr/>
        </p:nvSpPr>
        <p:spPr>
          <a:xfrm rot="0">
            <a:off x="8291126" y="4188274"/>
            <a:ext cx="7781806" cy="4815969"/>
          </a:xfrm>
          <a:prstGeom prst="rect">
            <a:avLst/>
          </a:prstGeom>
        </p:spPr>
        <p:txBody>
          <a:bodyPr anchor="t" rtlCol="false" tIns="0" lIns="0" bIns="0" rIns="0">
            <a:spAutoFit/>
          </a:bodyPr>
          <a:lstStyle/>
          <a:p>
            <a:pPr algn="l">
              <a:lnSpc>
                <a:spcPts val="5458"/>
              </a:lnSpc>
              <a:spcBef>
                <a:spcPct val="0"/>
              </a:spcBef>
            </a:pPr>
            <a:r>
              <a:rPr lang="en-US" sz="3900">
                <a:solidFill>
                  <a:srgbClr val="545454"/>
                </a:solidFill>
                <a:latin typeface="Childos Arabic"/>
                <a:ea typeface="Childos Arabic"/>
                <a:cs typeface="Childos Arabic"/>
                <a:sym typeface="Childos Arabic"/>
              </a:rPr>
              <a:t>In kids, autism can cause trouble with communication and social interaction, repetitive behaviors, intense interests, and sensitivity to sensory input. Each child with autism is unique, so these signs can vary widely in how they appear and affect daily life.</a:t>
            </a:r>
          </a:p>
        </p:txBody>
      </p:sp>
      <p:sp>
        <p:nvSpPr>
          <p:cNvPr name="TextBox 6" id="6"/>
          <p:cNvSpPr txBox="true"/>
          <p:nvPr/>
        </p:nvSpPr>
        <p:spPr>
          <a:xfrm rot="0">
            <a:off x="8248985" y="1566165"/>
            <a:ext cx="7823947" cy="1012386"/>
          </a:xfrm>
          <a:prstGeom prst="rect">
            <a:avLst/>
          </a:prstGeom>
        </p:spPr>
        <p:txBody>
          <a:bodyPr anchor="t" rtlCol="false" tIns="0" lIns="0" bIns="0" rIns="0">
            <a:spAutoFit/>
          </a:bodyPr>
          <a:lstStyle/>
          <a:p>
            <a:pPr algn="ctr">
              <a:lnSpc>
                <a:spcPts val="8258"/>
              </a:lnSpc>
              <a:spcBef>
                <a:spcPct val="0"/>
              </a:spcBef>
            </a:pPr>
            <a:r>
              <a:rPr lang="en-US" sz="5899">
                <a:solidFill>
                  <a:srgbClr val="545454"/>
                </a:solidFill>
                <a:latin typeface="Black Ops One"/>
                <a:ea typeface="Black Ops One"/>
                <a:cs typeface="Black Ops One"/>
                <a:sym typeface="Black Ops One"/>
              </a:rPr>
              <a:t>WHAT IS AUTISM?</a:t>
            </a:r>
          </a:p>
        </p:txBody>
      </p:sp>
      <p:sp>
        <p:nvSpPr>
          <p:cNvPr name="Freeform 7" id="7"/>
          <p:cNvSpPr/>
          <p:nvPr/>
        </p:nvSpPr>
        <p:spPr>
          <a:xfrm flipH="false" flipV="false" rot="5400000">
            <a:off x="505809" y="946332"/>
            <a:ext cx="6315439" cy="6143200"/>
          </a:xfrm>
          <a:custGeom>
            <a:avLst/>
            <a:gdLst/>
            <a:ahLst/>
            <a:cxnLst/>
            <a:rect r="r" b="b" t="t" l="l"/>
            <a:pathLst>
              <a:path h="6143200" w="6315439">
                <a:moveTo>
                  <a:pt x="0" y="0"/>
                </a:moveTo>
                <a:lnTo>
                  <a:pt x="6315439" y="0"/>
                </a:lnTo>
                <a:lnTo>
                  <a:pt x="6315439" y="6143200"/>
                </a:lnTo>
                <a:lnTo>
                  <a:pt x="0" y="6143200"/>
                </a:lnTo>
                <a:lnTo>
                  <a:pt x="0" y="0"/>
                </a:lnTo>
                <a:close/>
              </a:path>
            </a:pathLst>
          </a:custGeom>
          <a:blipFill>
            <a:blip r:embed="rId9">
              <a:extLst>
                <a:ext uri="{96DAC541-7B7A-43D3-8B79-37D633B846F1}">
                  <asvg:svgBlip xmlns:asvg="http://schemas.microsoft.com/office/drawing/2016/SVG/main" r:embed="rId10"/>
                </a:ext>
              </a:extLst>
            </a:blip>
            <a:stretch>
              <a:fillRect l="0" t="-8" r="0" b="-8"/>
            </a:stretch>
          </a:blipFill>
        </p:spPr>
      </p:sp>
      <p:sp>
        <p:nvSpPr>
          <p:cNvPr name="Freeform 8" id="8"/>
          <p:cNvSpPr/>
          <p:nvPr/>
        </p:nvSpPr>
        <p:spPr>
          <a:xfrm flipH="false" flipV="false" rot="0">
            <a:off x="0" y="2761525"/>
            <a:ext cx="7327057" cy="6594351"/>
          </a:xfrm>
          <a:custGeom>
            <a:avLst/>
            <a:gdLst/>
            <a:ahLst/>
            <a:cxnLst/>
            <a:rect r="r" b="b" t="t" l="l"/>
            <a:pathLst>
              <a:path h="6594351" w="7327057">
                <a:moveTo>
                  <a:pt x="0" y="0"/>
                </a:moveTo>
                <a:lnTo>
                  <a:pt x="7327057" y="0"/>
                </a:lnTo>
                <a:lnTo>
                  <a:pt x="7327057" y="6594351"/>
                </a:lnTo>
                <a:lnTo>
                  <a:pt x="0" y="6594351"/>
                </a:lnTo>
                <a:lnTo>
                  <a:pt x="0" y="0"/>
                </a:lnTo>
                <a:close/>
              </a:path>
            </a:pathLst>
          </a:custGeom>
          <a:blipFill>
            <a:blip r:embed="rId11">
              <a:extLst>
                <a:ext uri="{96DAC541-7B7A-43D3-8B79-37D633B846F1}">
                  <asvg:svgBlip xmlns:asvg="http://schemas.microsoft.com/office/drawing/2016/SVG/main" r:embed="rId12"/>
                </a:ext>
              </a:extLst>
            </a:blip>
            <a:stretch>
              <a:fillRect l="-64" t="0" r="-64"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B2DDEB"/>
        </a:solidFill>
      </p:bgPr>
    </p:bg>
    <p:spTree>
      <p:nvGrpSpPr>
        <p:cNvPr id="1" name=""/>
        <p:cNvGrpSpPr/>
        <p:nvPr/>
      </p:nvGrpSpPr>
      <p:grpSpPr>
        <a:xfrm>
          <a:off x="0" y="0"/>
          <a:ext cx="0" cy="0"/>
          <a:chOff x="0" y="0"/>
          <a:chExt cx="0" cy="0"/>
        </a:xfrm>
      </p:grpSpPr>
      <p:sp>
        <p:nvSpPr>
          <p:cNvPr name="Freeform 2" id="2"/>
          <p:cNvSpPr/>
          <p:nvPr/>
        </p:nvSpPr>
        <p:spPr>
          <a:xfrm flipH="false" flipV="false" rot="0">
            <a:off x="-1194322" y="7789424"/>
            <a:ext cx="20676643" cy="8266153"/>
          </a:xfrm>
          <a:custGeom>
            <a:avLst/>
            <a:gdLst/>
            <a:ahLst/>
            <a:cxnLst/>
            <a:rect r="r" b="b" t="t" l="l"/>
            <a:pathLst>
              <a:path h="8266153" w="20676643">
                <a:moveTo>
                  <a:pt x="0" y="0"/>
                </a:moveTo>
                <a:lnTo>
                  <a:pt x="20676643" y="0"/>
                </a:lnTo>
                <a:lnTo>
                  <a:pt x="20676643" y="8266153"/>
                </a:lnTo>
                <a:lnTo>
                  <a:pt x="0" y="8266153"/>
                </a:lnTo>
                <a:lnTo>
                  <a:pt x="0" y="0"/>
                </a:lnTo>
                <a:close/>
              </a:path>
            </a:pathLst>
          </a:custGeom>
          <a:blipFill>
            <a:blip r:embed="rId3">
              <a:extLst>
                <a:ext uri="{96DAC541-7B7A-43D3-8B79-37D633B846F1}">
                  <asvg:svgBlip xmlns:asvg="http://schemas.microsoft.com/office/drawing/2016/SVG/main" r:embed="rId4"/>
                </a:ext>
              </a:extLst>
            </a:blip>
            <a:stretch>
              <a:fillRect l="0" t="-177" r="0" b="-177"/>
            </a:stretch>
          </a:blipFill>
        </p:spPr>
      </p:sp>
      <p:sp>
        <p:nvSpPr>
          <p:cNvPr name="Freeform 3" id="3"/>
          <p:cNvSpPr/>
          <p:nvPr/>
        </p:nvSpPr>
        <p:spPr>
          <a:xfrm flipH="false" flipV="false" rot="0">
            <a:off x="950011" y="1924281"/>
            <a:ext cx="8564030" cy="7858385"/>
          </a:xfrm>
          <a:custGeom>
            <a:avLst/>
            <a:gdLst/>
            <a:ahLst/>
            <a:cxnLst/>
            <a:rect r="r" b="b" t="t" l="l"/>
            <a:pathLst>
              <a:path h="7858385" w="8564030">
                <a:moveTo>
                  <a:pt x="0" y="0"/>
                </a:moveTo>
                <a:lnTo>
                  <a:pt x="8564030" y="0"/>
                </a:lnTo>
                <a:lnTo>
                  <a:pt x="8564030" y="7858385"/>
                </a:lnTo>
                <a:lnTo>
                  <a:pt x="0" y="7858385"/>
                </a:lnTo>
                <a:lnTo>
                  <a:pt x="0" y="0"/>
                </a:lnTo>
                <a:close/>
              </a:path>
            </a:pathLst>
          </a:custGeom>
          <a:blipFill>
            <a:blip r:embed="rId5">
              <a:extLst>
                <a:ext uri="{96DAC541-7B7A-43D3-8B79-37D633B846F1}">
                  <asvg:svgBlip xmlns:asvg="http://schemas.microsoft.com/office/drawing/2016/SVG/main" r:embed="rId6"/>
                </a:ext>
              </a:extLst>
            </a:blip>
            <a:stretch>
              <a:fillRect l="0" t="-9" r="0" b="-9"/>
            </a:stretch>
          </a:blipFill>
        </p:spPr>
      </p:sp>
      <p:sp>
        <p:nvSpPr>
          <p:cNvPr name="Freeform 4" id="4"/>
          <p:cNvSpPr/>
          <p:nvPr/>
        </p:nvSpPr>
        <p:spPr>
          <a:xfrm flipH="false" flipV="false" rot="0">
            <a:off x="1320052" y="565571"/>
            <a:ext cx="7823947" cy="3127874"/>
          </a:xfrm>
          <a:custGeom>
            <a:avLst/>
            <a:gdLst/>
            <a:ahLst/>
            <a:cxnLst/>
            <a:rect r="r" b="b" t="t" l="l"/>
            <a:pathLst>
              <a:path h="3127874" w="7823947">
                <a:moveTo>
                  <a:pt x="0" y="0"/>
                </a:moveTo>
                <a:lnTo>
                  <a:pt x="7823947" y="0"/>
                </a:lnTo>
                <a:lnTo>
                  <a:pt x="7823947" y="3127874"/>
                </a:lnTo>
                <a:lnTo>
                  <a:pt x="0" y="3127874"/>
                </a:lnTo>
                <a:lnTo>
                  <a:pt x="0" y="0"/>
                </a:lnTo>
                <a:close/>
              </a:path>
            </a:pathLst>
          </a:custGeom>
          <a:blipFill>
            <a:blip r:embed="rId7">
              <a:extLst>
                <a:ext uri="{96DAC541-7B7A-43D3-8B79-37D633B846F1}">
                  <asvg:svgBlip xmlns:asvg="http://schemas.microsoft.com/office/drawing/2016/SVG/main" r:embed="rId8"/>
                </a:ext>
              </a:extLst>
            </a:blip>
            <a:stretch>
              <a:fillRect l="0" t="-269" r="0" b="-269"/>
            </a:stretch>
          </a:blipFill>
        </p:spPr>
      </p:sp>
      <p:sp>
        <p:nvSpPr>
          <p:cNvPr name="TextBox 5" id="5"/>
          <p:cNvSpPr txBox="true"/>
          <p:nvPr/>
        </p:nvSpPr>
        <p:spPr>
          <a:xfrm rot="0">
            <a:off x="1320053" y="1319703"/>
            <a:ext cx="7823947" cy="1543410"/>
          </a:xfrm>
          <a:prstGeom prst="rect">
            <a:avLst/>
          </a:prstGeom>
        </p:spPr>
        <p:txBody>
          <a:bodyPr anchor="t" rtlCol="false" tIns="0" lIns="0" bIns="0" rIns="0">
            <a:spAutoFit/>
          </a:bodyPr>
          <a:lstStyle/>
          <a:p>
            <a:pPr algn="ctr">
              <a:lnSpc>
                <a:spcPts val="6295"/>
              </a:lnSpc>
              <a:spcBef>
                <a:spcPct val="0"/>
              </a:spcBef>
            </a:pPr>
            <a:r>
              <a:rPr lang="en-US" sz="4499">
                <a:solidFill>
                  <a:srgbClr val="545454"/>
                </a:solidFill>
                <a:latin typeface="Black Ops One"/>
                <a:ea typeface="Black Ops One"/>
                <a:cs typeface="Black Ops One"/>
                <a:sym typeface="Black Ops One"/>
              </a:rPr>
              <a:t>Problems Faced By </a:t>
            </a:r>
          </a:p>
          <a:p>
            <a:pPr algn="ctr">
              <a:lnSpc>
                <a:spcPts val="6298"/>
              </a:lnSpc>
              <a:spcBef>
                <a:spcPct val="0"/>
              </a:spcBef>
            </a:pPr>
            <a:r>
              <a:rPr lang="en-US" sz="4499">
                <a:solidFill>
                  <a:srgbClr val="545454"/>
                </a:solidFill>
                <a:latin typeface="Black Ops One"/>
                <a:ea typeface="Black Ops One"/>
                <a:cs typeface="Black Ops One"/>
                <a:sym typeface="Black Ops One"/>
              </a:rPr>
              <a:t>Autistic Kids</a:t>
            </a:r>
          </a:p>
        </p:txBody>
      </p:sp>
      <p:sp>
        <p:nvSpPr>
          <p:cNvPr name="TextBox 6" id="6"/>
          <p:cNvSpPr txBox="true"/>
          <p:nvPr/>
        </p:nvSpPr>
        <p:spPr>
          <a:xfrm rot="0">
            <a:off x="2099109" y="4175431"/>
            <a:ext cx="6527757" cy="4065379"/>
          </a:xfrm>
          <a:prstGeom prst="rect">
            <a:avLst/>
          </a:prstGeom>
        </p:spPr>
        <p:txBody>
          <a:bodyPr anchor="t" rtlCol="false" tIns="0" lIns="0" bIns="0" rIns="0">
            <a:spAutoFit/>
          </a:bodyPr>
          <a:lstStyle/>
          <a:p>
            <a:pPr algn="l" marL="992087" indent="-496044" lvl="1">
              <a:lnSpc>
                <a:spcPts val="6428"/>
              </a:lnSpc>
              <a:buFont typeface="Arial"/>
              <a:buChar char="•"/>
            </a:pPr>
            <a:r>
              <a:rPr lang="en-US" sz="4595">
                <a:solidFill>
                  <a:srgbClr val="545454"/>
                </a:solidFill>
                <a:latin typeface="Childos Arabic"/>
                <a:ea typeface="Childos Arabic"/>
                <a:cs typeface="Childos Arabic"/>
                <a:sym typeface="Childos Arabic"/>
              </a:rPr>
              <a:t>Communication</a:t>
            </a:r>
          </a:p>
          <a:p>
            <a:pPr algn="l" marL="992087" indent="-496044" lvl="1">
              <a:lnSpc>
                <a:spcPts val="6431"/>
              </a:lnSpc>
              <a:buFont typeface="Arial"/>
              <a:buChar char="•"/>
            </a:pPr>
            <a:r>
              <a:rPr lang="en-US" sz="4595">
                <a:solidFill>
                  <a:srgbClr val="545454"/>
                </a:solidFill>
                <a:latin typeface="Childos Arabic"/>
                <a:ea typeface="Childos Arabic"/>
                <a:cs typeface="Childos Arabic"/>
                <a:sym typeface="Childos Arabic"/>
              </a:rPr>
              <a:t>Interaction</a:t>
            </a:r>
          </a:p>
          <a:p>
            <a:pPr algn="l" marL="992087" indent="-496044" lvl="1">
              <a:lnSpc>
                <a:spcPts val="6431"/>
              </a:lnSpc>
              <a:buFont typeface="Arial"/>
              <a:buChar char="•"/>
            </a:pPr>
            <a:r>
              <a:rPr lang="en-US" sz="4595">
                <a:solidFill>
                  <a:srgbClr val="545454"/>
                </a:solidFill>
                <a:latin typeface="Childos Arabic"/>
                <a:ea typeface="Childos Arabic"/>
                <a:cs typeface="Childos Arabic"/>
                <a:sym typeface="Childos Arabic"/>
              </a:rPr>
              <a:t>Repetitive Behaviour</a:t>
            </a:r>
          </a:p>
          <a:p>
            <a:pPr algn="l" marL="992087" indent="-496044" lvl="1">
              <a:lnSpc>
                <a:spcPts val="6428"/>
              </a:lnSpc>
              <a:buFont typeface="Arial"/>
              <a:buChar char="•"/>
            </a:pPr>
            <a:r>
              <a:rPr lang="en-US" sz="4595">
                <a:solidFill>
                  <a:srgbClr val="545454"/>
                </a:solidFill>
                <a:latin typeface="Childos Arabic"/>
                <a:ea typeface="Childos Arabic"/>
                <a:cs typeface="Childos Arabic"/>
                <a:sym typeface="Childos Arabic"/>
              </a:rPr>
              <a:t>Intense Interests</a:t>
            </a:r>
          </a:p>
          <a:p>
            <a:pPr algn="l" marL="992087" indent="-496044" lvl="1">
              <a:lnSpc>
                <a:spcPts val="6431"/>
              </a:lnSpc>
              <a:buFont typeface="Arial"/>
              <a:buChar char="•"/>
            </a:pPr>
            <a:r>
              <a:rPr lang="en-US" sz="4595">
                <a:solidFill>
                  <a:srgbClr val="545454"/>
                </a:solidFill>
                <a:latin typeface="Childos Arabic"/>
                <a:ea typeface="Childos Arabic"/>
                <a:cs typeface="Childos Arabic"/>
                <a:sym typeface="Childos Arabic"/>
              </a:rPr>
              <a:t>Adaptive Skills</a:t>
            </a:r>
          </a:p>
        </p:txBody>
      </p:sp>
      <p:sp>
        <p:nvSpPr>
          <p:cNvPr name="Freeform 7" id="7"/>
          <p:cNvSpPr/>
          <p:nvPr/>
        </p:nvSpPr>
        <p:spPr>
          <a:xfrm flipH="false" flipV="false" rot="0">
            <a:off x="11595344" y="4308781"/>
            <a:ext cx="4638930" cy="4742401"/>
          </a:xfrm>
          <a:custGeom>
            <a:avLst/>
            <a:gdLst/>
            <a:ahLst/>
            <a:cxnLst/>
            <a:rect r="r" b="b" t="t" l="l"/>
            <a:pathLst>
              <a:path h="4742401" w="4638930">
                <a:moveTo>
                  <a:pt x="0" y="0"/>
                </a:moveTo>
                <a:lnTo>
                  <a:pt x="4638930" y="0"/>
                </a:lnTo>
                <a:lnTo>
                  <a:pt x="4638930" y="4742400"/>
                </a:lnTo>
                <a:lnTo>
                  <a:pt x="0" y="47424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true" rot="5400000">
            <a:off x="13614166" y="-3071600"/>
            <a:ext cx="6315439" cy="6143200"/>
          </a:xfrm>
          <a:custGeom>
            <a:avLst/>
            <a:gdLst/>
            <a:ahLst/>
            <a:cxnLst/>
            <a:rect r="r" b="b" t="t" l="l"/>
            <a:pathLst>
              <a:path h="6143200" w="6315439">
                <a:moveTo>
                  <a:pt x="0" y="6143200"/>
                </a:moveTo>
                <a:lnTo>
                  <a:pt x="6315439" y="6143200"/>
                </a:lnTo>
                <a:lnTo>
                  <a:pt x="6315439" y="0"/>
                </a:lnTo>
                <a:lnTo>
                  <a:pt x="0" y="0"/>
                </a:lnTo>
                <a:lnTo>
                  <a:pt x="0" y="6143200"/>
                </a:lnTo>
                <a:close/>
              </a:path>
            </a:pathLst>
          </a:custGeom>
          <a:blipFill>
            <a:blip r:embed="rId11">
              <a:extLst>
                <a:ext uri="{96DAC541-7B7A-43D3-8B79-37D633B846F1}">
                  <asvg:svgBlip xmlns:asvg="http://schemas.microsoft.com/office/drawing/2016/SVG/main" r:embed="rId12"/>
                </a:ext>
              </a:extLst>
            </a:blip>
            <a:stretch>
              <a:fillRect l="0" t="-8" r="0" b="-8"/>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B2DDEB"/>
        </a:solidFill>
      </p:bgPr>
    </p:bg>
    <p:spTree>
      <p:nvGrpSpPr>
        <p:cNvPr id="1" name=""/>
        <p:cNvGrpSpPr/>
        <p:nvPr/>
      </p:nvGrpSpPr>
      <p:grpSpPr>
        <a:xfrm>
          <a:off x="0" y="0"/>
          <a:ext cx="0" cy="0"/>
          <a:chOff x="0" y="0"/>
          <a:chExt cx="0" cy="0"/>
        </a:xfrm>
      </p:grpSpPr>
      <p:sp>
        <p:nvSpPr>
          <p:cNvPr name="Freeform 2" id="2"/>
          <p:cNvSpPr/>
          <p:nvPr/>
        </p:nvSpPr>
        <p:spPr>
          <a:xfrm flipH="false" flipV="true" rot="5400000">
            <a:off x="12058681" y="5457107"/>
            <a:ext cx="6315439" cy="6143200"/>
          </a:xfrm>
          <a:custGeom>
            <a:avLst/>
            <a:gdLst/>
            <a:ahLst/>
            <a:cxnLst/>
            <a:rect r="r" b="b" t="t" l="l"/>
            <a:pathLst>
              <a:path h="6143200" w="6315439">
                <a:moveTo>
                  <a:pt x="0" y="6143200"/>
                </a:moveTo>
                <a:lnTo>
                  <a:pt x="6315439" y="6143200"/>
                </a:lnTo>
                <a:lnTo>
                  <a:pt x="6315439" y="0"/>
                </a:lnTo>
                <a:lnTo>
                  <a:pt x="0" y="0"/>
                </a:lnTo>
                <a:lnTo>
                  <a:pt x="0" y="6143200"/>
                </a:lnTo>
                <a:close/>
              </a:path>
            </a:pathLst>
          </a:custGeom>
          <a:blipFill>
            <a:blip r:embed="rId2">
              <a:extLst>
                <a:ext uri="{96DAC541-7B7A-43D3-8B79-37D633B846F1}">
                  <asvg:svgBlip xmlns:asvg="http://schemas.microsoft.com/office/drawing/2016/SVG/main" r:embed="rId3"/>
                </a:ext>
              </a:extLst>
            </a:blip>
            <a:stretch>
              <a:fillRect l="0" t="-8" r="0" b="-8"/>
            </a:stretch>
          </a:blipFill>
        </p:spPr>
      </p:sp>
      <p:sp>
        <p:nvSpPr>
          <p:cNvPr name="Freeform 3" id="3"/>
          <p:cNvSpPr/>
          <p:nvPr/>
        </p:nvSpPr>
        <p:spPr>
          <a:xfrm flipH="false" flipV="true" rot="5400000">
            <a:off x="754437" y="6186700"/>
            <a:ext cx="6315439" cy="6143200"/>
          </a:xfrm>
          <a:custGeom>
            <a:avLst/>
            <a:gdLst/>
            <a:ahLst/>
            <a:cxnLst/>
            <a:rect r="r" b="b" t="t" l="l"/>
            <a:pathLst>
              <a:path h="6143200" w="6315439">
                <a:moveTo>
                  <a:pt x="0" y="6143200"/>
                </a:moveTo>
                <a:lnTo>
                  <a:pt x="6315439" y="6143200"/>
                </a:lnTo>
                <a:lnTo>
                  <a:pt x="6315439" y="0"/>
                </a:lnTo>
                <a:lnTo>
                  <a:pt x="0" y="0"/>
                </a:lnTo>
                <a:lnTo>
                  <a:pt x="0" y="6143200"/>
                </a:lnTo>
                <a:close/>
              </a:path>
            </a:pathLst>
          </a:custGeom>
          <a:blipFill>
            <a:blip r:embed="rId2">
              <a:extLst>
                <a:ext uri="{96DAC541-7B7A-43D3-8B79-37D633B846F1}">
                  <asvg:svgBlip xmlns:asvg="http://schemas.microsoft.com/office/drawing/2016/SVG/main" r:embed="rId3"/>
                </a:ext>
              </a:extLst>
            </a:blip>
            <a:stretch>
              <a:fillRect l="0" t="-8" r="0" b="-8"/>
            </a:stretch>
          </a:blipFill>
        </p:spPr>
      </p:sp>
      <p:sp>
        <p:nvSpPr>
          <p:cNvPr name="Freeform 4" id="4"/>
          <p:cNvSpPr/>
          <p:nvPr/>
        </p:nvSpPr>
        <p:spPr>
          <a:xfrm flipH="false" flipV="false" rot="0">
            <a:off x="-1194322" y="7789424"/>
            <a:ext cx="20676643" cy="8266153"/>
          </a:xfrm>
          <a:custGeom>
            <a:avLst/>
            <a:gdLst/>
            <a:ahLst/>
            <a:cxnLst/>
            <a:rect r="r" b="b" t="t" l="l"/>
            <a:pathLst>
              <a:path h="8266153" w="20676643">
                <a:moveTo>
                  <a:pt x="0" y="0"/>
                </a:moveTo>
                <a:lnTo>
                  <a:pt x="20676643" y="0"/>
                </a:lnTo>
                <a:lnTo>
                  <a:pt x="20676643" y="8266153"/>
                </a:lnTo>
                <a:lnTo>
                  <a:pt x="0" y="8266153"/>
                </a:lnTo>
                <a:lnTo>
                  <a:pt x="0" y="0"/>
                </a:lnTo>
                <a:close/>
              </a:path>
            </a:pathLst>
          </a:custGeom>
          <a:blipFill>
            <a:blip r:embed="rId4">
              <a:extLst>
                <a:ext uri="{96DAC541-7B7A-43D3-8B79-37D633B846F1}">
                  <asvg:svgBlip xmlns:asvg="http://schemas.microsoft.com/office/drawing/2016/SVG/main" r:embed="rId5"/>
                </a:ext>
              </a:extLst>
            </a:blip>
            <a:stretch>
              <a:fillRect l="0" t="-177" r="0" b="-177"/>
            </a:stretch>
          </a:blipFill>
        </p:spPr>
      </p:sp>
      <p:sp>
        <p:nvSpPr>
          <p:cNvPr name="Freeform 5" id="5"/>
          <p:cNvSpPr/>
          <p:nvPr/>
        </p:nvSpPr>
        <p:spPr>
          <a:xfrm flipH="false" flipV="false" rot="0">
            <a:off x="14792392" y="6977972"/>
            <a:ext cx="2633431" cy="3101471"/>
          </a:xfrm>
          <a:custGeom>
            <a:avLst/>
            <a:gdLst/>
            <a:ahLst/>
            <a:cxnLst/>
            <a:rect r="r" b="b" t="t" l="l"/>
            <a:pathLst>
              <a:path h="3101471" w="2633431">
                <a:moveTo>
                  <a:pt x="0" y="0"/>
                </a:moveTo>
                <a:lnTo>
                  <a:pt x="2633431" y="0"/>
                </a:lnTo>
                <a:lnTo>
                  <a:pt x="2633431" y="3101471"/>
                </a:lnTo>
                <a:lnTo>
                  <a:pt x="0" y="3101471"/>
                </a:lnTo>
                <a:lnTo>
                  <a:pt x="0" y="0"/>
                </a:lnTo>
                <a:close/>
              </a:path>
            </a:pathLst>
          </a:custGeom>
          <a:blipFill>
            <a:blip r:embed="rId6">
              <a:extLst>
                <a:ext uri="{96DAC541-7B7A-43D3-8B79-37D633B846F1}">
                  <asvg:svgBlip xmlns:asvg="http://schemas.microsoft.com/office/drawing/2016/SVG/main" r:embed="rId7"/>
                </a:ext>
              </a:extLst>
            </a:blip>
            <a:stretch>
              <a:fillRect l="-35" t="0" r="-35" b="0"/>
            </a:stretch>
          </a:blipFill>
        </p:spPr>
      </p:sp>
      <p:sp>
        <p:nvSpPr>
          <p:cNvPr name="Freeform 6" id="6"/>
          <p:cNvSpPr/>
          <p:nvPr/>
        </p:nvSpPr>
        <p:spPr>
          <a:xfrm flipH="true" flipV="false" rot="0">
            <a:off x="632271" y="6492678"/>
            <a:ext cx="2407670" cy="3794322"/>
          </a:xfrm>
          <a:custGeom>
            <a:avLst/>
            <a:gdLst/>
            <a:ahLst/>
            <a:cxnLst/>
            <a:rect r="r" b="b" t="t" l="l"/>
            <a:pathLst>
              <a:path h="3794322" w="2407670">
                <a:moveTo>
                  <a:pt x="2407670" y="0"/>
                </a:moveTo>
                <a:lnTo>
                  <a:pt x="0" y="0"/>
                </a:lnTo>
                <a:lnTo>
                  <a:pt x="0" y="3794322"/>
                </a:lnTo>
                <a:lnTo>
                  <a:pt x="2407670" y="3794322"/>
                </a:lnTo>
                <a:lnTo>
                  <a:pt x="2407670" y="0"/>
                </a:lnTo>
                <a:close/>
              </a:path>
            </a:pathLst>
          </a:custGeom>
          <a:blipFill>
            <a:blip r:embed="rId8">
              <a:extLst>
                <a:ext uri="{96DAC541-7B7A-43D3-8B79-37D633B846F1}">
                  <asvg:svgBlip xmlns:asvg="http://schemas.microsoft.com/office/drawing/2016/SVG/main" r:embed="rId9"/>
                </a:ext>
              </a:extLst>
            </a:blip>
            <a:stretch>
              <a:fillRect l="0" t="-36" r="0" b="-36"/>
            </a:stretch>
          </a:blipFill>
        </p:spPr>
      </p:sp>
      <p:grpSp>
        <p:nvGrpSpPr>
          <p:cNvPr name="Group 7" id="7"/>
          <p:cNvGrpSpPr/>
          <p:nvPr/>
        </p:nvGrpSpPr>
        <p:grpSpPr>
          <a:xfrm rot="0">
            <a:off x="840557" y="2251724"/>
            <a:ext cx="7736776" cy="4240954"/>
            <a:chOff x="0" y="0"/>
            <a:chExt cx="10315702" cy="5654606"/>
          </a:xfrm>
        </p:grpSpPr>
        <p:sp>
          <p:nvSpPr>
            <p:cNvPr name="Freeform 8" id="8"/>
            <p:cNvSpPr/>
            <p:nvPr/>
          </p:nvSpPr>
          <p:spPr>
            <a:xfrm flipH="false" flipV="false" rot="0">
              <a:off x="0" y="0"/>
              <a:ext cx="10315702" cy="5654548"/>
            </a:xfrm>
            <a:custGeom>
              <a:avLst/>
              <a:gdLst/>
              <a:ahLst/>
              <a:cxnLst/>
              <a:rect r="r" b="b" t="t" l="l"/>
              <a:pathLst>
                <a:path h="5654548" w="10315702">
                  <a:moveTo>
                    <a:pt x="0" y="0"/>
                  </a:moveTo>
                  <a:lnTo>
                    <a:pt x="10315702" y="0"/>
                  </a:lnTo>
                  <a:lnTo>
                    <a:pt x="10315702" y="5654548"/>
                  </a:lnTo>
                  <a:lnTo>
                    <a:pt x="0" y="5654548"/>
                  </a:lnTo>
                  <a:lnTo>
                    <a:pt x="0" y="0"/>
                  </a:lnTo>
                  <a:close/>
                </a:path>
              </a:pathLst>
            </a:custGeom>
            <a:blipFill>
              <a:blip r:embed="rId10"/>
              <a:stretch>
                <a:fillRect l="0" t="-945" r="0" b="-946"/>
              </a:stretch>
            </a:blipFill>
          </p:spPr>
        </p:sp>
      </p:grpSp>
      <p:grpSp>
        <p:nvGrpSpPr>
          <p:cNvPr name="Group 9" id="9"/>
          <p:cNvGrpSpPr/>
          <p:nvPr/>
        </p:nvGrpSpPr>
        <p:grpSpPr>
          <a:xfrm rot="0">
            <a:off x="9376900" y="2251724"/>
            <a:ext cx="8201977" cy="4240954"/>
            <a:chOff x="0" y="0"/>
            <a:chExt cx="10935970" cy="5654606"/>
          </a:xfrm>
        </p:grpSpPr>
        <p:sp>
          <p:nvSpPr>
            <p:cNvPr name="Freeform 10" id="10"/>
            <p:cNvSpPr/>
            <p:nvPr/>
          </p:nvSpPr>
          <p:spPr>
            <a:xfrm flipH="false" flipV="false" rot="0">
              <a:off x="0" y="0"/>
              <a:ext cx="10935970" cy="5654548"/>
            </a:xfrm>
            <a:custGeom>
              <a:avLst/>
              <a:gdLst/>
              <a:ahLst/>
              <a:cxnLst/>
              <a:rect r="r" b="b" t="t" l="l"/>
              <a:pathLst>
                <a:path h="5654548" w="10935970">
                  <a:moveTo>
                    <a:pt x="0" y="0"/>
                  </a:moveTo>
                  <a:lnTo>
                    <a:pt x="10935970" y="0"/>
                  </a:lnTo>
                  <a:lnTo>
                    <a:pt x="10935970" y="5654548"/>
                  </a:lnTo>
                  <a:lnTo>
                    <a:pt x="0" y="5654548"/>
                  </a:lnTo>
                  <a:lnTo>
                    <a:pt x="0" y="0"/>
                  </a:lnTo>
                  <a:close/>
                </a:path>
              </a:pathLst>
            </a:custGeom>
            <a:blipFill>
              <a:blip r:embed="rId11"/>
              <a:stretch>
                <a:fillRect l="-2989" t="0" r="-2989" b="-1"/>
              </a:stretch>
            </a:blipFill>
          </p:spPr>
        </p:sp>
      </p:grpSp>
      <p:sp>
        <p:nvSpPr>
          <p:cNvPr name="TextBox 11" id="11"/>
          <p:cNvSpPr txBox="true"/>
          <p:nvPr/>
        </p:nvSpPr>
        <p:spPr>
          <a:xfrm rot="0">
            <a:off x="1261600" y="698500"/>
            <a:ext cx="16230600" cy="860425"/>
          </a:xfrm>
          <a:prstGeom prst="rect">
            <a:avLst/>
          </a:prstGeom>
        </p:spPr>
        <p:txBody>
          <a:bodyPr anchor="t" rtlCol="false" tIns="0" lIns="0" bIns="0" rIns="0">
            <a:spAutoFit/>
          </a:bodyPr>
          <a:lstStyle/>
          <a:p>
            <a:pPr algn="ctr">
              <a:lnSpc>
                <a:spcPts val="7698"/>
              </a:lnSpc>
            </a:pPr>
            <a:r>
              <a:rPr lang="en-US" sz="6998">
                <a:solidFill>
                  <a:srgbClr val="545454"/>
                </a:solidFill>
                <a:latin typeface="Black Ops One"/>
                <a:ea typeface="Black Ops One"/>
                <a:cs typeface="Black Ops One"/>
                <a:sym typeface="Black Ops One"/>
              </a:rPr>
              <a:t>DESIGN</a:t>
            </a:r>
          </a:p>
        </p:txBody>
      </p:sp>
      <p:sp>
        <p:nvSpPr>
          <p:cNvPr name="TextBox 12" id="12"/>
          <p:cNvSpPr txBox="true"/>
          <p:nvPr/>
        </p:nvSpPr>
        <p:spPr>
          <a:xfrm rot="0">
            <a:off x="4099084" y="8328286"/>
            <a:ext cx="10089833" cy="929640"/>
          </a:xfrm>
          <a:prstGeom prst="rect">
            <a:avLst/>
          </a:prstGeom>
        </p:spPr>
        <p:txBody>
          <a:bodyPr anchor="t" rtlCol="false" tIns="0" lIns="0" bIns="0" rIns="0">
            <a:spAutoFit/>
          </a:bodyPr>
          <a:lstStyle/>
          <a:p>
            <a:pPr algn="ctr">
              <a:lnSpc>
                <a:spcPts val="5459"/>
              </a:lnSpc>
            </a:pPr>
            <a:r>
              <a:rPr lang="en-US" sz="3900">
                <a:solidFill>
                  <a:srgbClr val="545454"/>
                </a:solidFill>
                <a:latin typeface="Poppins Italics"/>
                <a:ea typeface="Poppins Italics"/>
                <a:cs typeface="Poppins Italics"/>
                <a:sym typeface="Poppins Italics"/>
              </a:rPr>
              <a:t>INCLUSION STARTS WITH UNDERSTANDING.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B2DDEB"/>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950239" y="6061308"/>
            <a:ext cx="5753832" cy="5596910"/>
          </a:xfrm>
          <a:custGeom>
            <a:avLst/>
            <a:gdLst/>
            <a:ahLst/>
            <a:cxnLst/>
            <a:rect r="r" b="b" t="t" l="l"/>
            <a:pathLst>
              <a:path h="5596910" w="5753832">
                <a:moveTo>
                  <a:pt x="0" y="0"/>
                </a:moveTo>
                <a:lnTo>
                  <a:pt x="5753832" y="0"/>
                </a:lnTo>
                <a:lnTo>
                  <a:pt x="5753832" y="5596910"/>
                </a:lnTo>
                <a:lnTo>
                  <a:pt x="0" y="5596910"/>
                </a:lnTo>
                <a:lnTo>
                  <a:pt x="0" y="0"/>
                </a:lnTo>
                <a:close/>
              </a:path>
            </a:pathLst>
          </a:custGeom>
          <a:blipFill>
            <a:blip r:embed="rId2">
              <a:extLst>
                <a:ext uri="{96DAC541-7B7A-43D3-8B79-37D633B846F1}">
                  <asvg:svgBlip xmlns:asvg="http://schemas.microsoft.com/office/drawing/2016/SVG/main" r:embed="rId3"/>
                </a:ext>
              </a:extLst>
            </a:blip>
            <a:stretch>
              <a:fillRect l="0" t="-42" r="0" b="-42"/>
            </a:stretch>
          </a:blipFill>
        </p:spPr>
      </p:sp>
      <p:sp>
        <p:nvSpPr>
          <p:cNvPr name="Freeform 3" id="3"/>
          <p:cNvSpPr/>
          <p:nvPr/>
        </p:nvSpPr>
        <p:spPr>
          <a:xfrm flipH="false" flipV="false" rot="0">
            <a:off x="-1205132" y="8090030"/>
            <a:ext cx="20676643" cy="8266153"/>
          </a:xfrm>
          <a:custGeom>
            <a:avLst/>
            <a:gdLst/>
            <a:ahLst/>
            <a:cxnLst/>
            <a:rect r="r" b="b" t="t" l="l"/>
            <a:pathLst>
              <a:path h="8266153" w="20676643">
                <a:moveTo>
                  <a:pt x="0" y="0"/>
                </a:moveTo>
                <a:lnTo>
                  <a:pt x="20676643" y="0"/>
                </a:lnTo>
                <a:lnTo>
                  <a:pt x="20676643" y="8266153"/>
                </a:lnTo>
                <a:lnTo>
                  <a:pt x="0" y="8266153"/>
                </a:lnTo>
                <a:lnTo>
                  <a:pt x="0" y="0"/>
                </a:lnTo>
                <a:close/>
              </a:path>
            </a:pathLst>
          </a:custGeom>
          <a:blipFill>
            <a:blip r:embed="rId4">
              <a:extLst>
                <a:ext uri="{96DAC541-7B7A-43D3-8B79-37D633B846F1}">
                  <asvg:svgBlip xmlns:asvg="http://schemas.microsoft.com/office/drawing/2016/SVG/main" r:embed="rId5"/>
                </a:ext>
              </a:extLst>
            </a:blip>
            <a:stretch>
              <a:fillRect l="0" t="-177" r="0" b="-177"/>
            </a:stretch>
          </a:blipFill>
        </p:spPr>
      </p:sp>
      <p:sp>
        <p:nvSpPr>
          <p:cNvPr name="Freeform 4" id="4"/>
          <p:cNvSpPr/>
          <p:nvPr/>
        </p:nvSpPr>
        <p:spPr>
          <a:xfrm flipH="false" flipV="false" rot="-6852988">
            <a:off x="15542595" y="635212"/>
            <a:ext cx="2450498" cy="1635150"/>
          </a:xfrm>
          <a:custGeom>
            <a:avLst/>
            <a:gdLst/>
            <a:ahLst/>
            <a:cxnLst/>
            <a:rect r="r" b="b" t="t" l="l"/>
            <a:pathLst>
              <a:path h="1635150" w="2450498">
                <a:moveTo>
                  <a:pt x="0" y="0"/>
                </a:moveTo>
                <a:lnTo>
                  <a:pt x="2450498" y="0"/>
                </a:lnTo>
                <a:lnTo>
                  <a:pt x="2450498" y="1635150"/>
                </a:lnTo>
                <a:lnTo>
                  <a:pt x="0" y="1635150"/>
                </a:lnTo>
                <a:lnTo>
                  <a:pt x="0" y="0"/>
                </a:lnTo>
                <a:close/>
              </a:path>
            </a:pathLst>
          </a:custGeom>
          <a:blipFill>
            <a:blip r:embed="rId6">
              <a:extLst>
                <a:ext uri="{96DAC541-7B7A-43D3-8B79-37D633B846F1}">
                  <asvg:svgBlip xmlns:asvg="http://schemas.microsoft.com/office/drawing/2016/SVG/main" r:embed="rId7"/>
                </a:ext>
              </a:extLst>
            </a:blip>
            <a:stretch>
              <a:fillRect l="-45" t="0" r="-45" b="0"/>
            </a:stretch>
          </a:blipFill>
        </p:spPr>
      </p:sp>
      <p:sp>
        <p:nvSpPr>
          <p:cNvPr name="Freeform 5" id="5"/>
          <p:cNvSpPr/>
          <p:nvPr/>
        </p:nvSpPr>
        <p:spPr>
          <a:xfrm flipH="false" flipV="false" rot="0">
            <a:off x="256534" y="6709971"/>
            <a:ext cx="2920156" cy="3577029"/>
          </a:xfrm>
          <a:custGeom>
            <a:avLst/>
            <a:gdLst/>
            <a:ahLst/>
            <a:cxnLst/>
            <a:rect r="r" b="b" t="t" l="l"/>
            <a:pathLst>
              <a:path h="3577029" w="2920156">
                <a:moveTo>
                  <a:pt x="0" y="0"/>
                </a:moveTo>
                <a:lnTo>
                  <a:pt x="2920156" y="0"/>
                </a:lnTo>
                <a:lnTo>
                  <a:pt x="2920156" y="3577029"/>
                </a:lnTo>
                <a:lnTo>
                  <a:pt x="0" y="3577029"/>
                </a:lnTo>
                <a:lnTo>
                  <a:pt x="0" y="0"/>
                </a:lnTo>
                <a:close/>
              </a:path>
            </a:pathLst>
          </a:custGeom>
          <a:blipFill>
            <a:blip r:embed="rId8">
              <a:extLst>
                <a:ext uri="{96DAC541-7B7A-43D3-8B79-37D633B846F1}">
                  <asvg:svgBlip xmlns:asvg="http://schemas.microsoft.com/office/drawing/2016/SVG/main" r:embed="rId9"/>
                </a:ext>
              </a:extLst>
            </a:blip>
            <a:stretch>
              <a:fillRect l="-7" t="0" r="-7" b="0"/>
            </a:stretch>
          </a:blipFill>
        </p:spPr>
      </p:sp>
      <p:grpSp>
        <p:nvGrpSpPr>
          <p:cNvPr name="Group 6" id="6"/>
          <p:cNvGrpSpPr/>
          <p:nvPr/>
        </p:nvGrpSpPr>
        <p:grpSpPr>
          <a:xfrm rot="0">
            <a:off x="1162876" y="2161553"/>
            <a:ext cx="6504738" cy="3897349"/>
            <a:chOff x="0" y="0"/>
            <a:chExt cx="8672984" cy="5196465"/>
          </a:xfrm>
        </p:grpSpPr>
        <p:sp>
          <p:nvSpPr>
            <p:cNvPr name="Freeform 7" id="7"/>
            <p:cNvSpPr/>
            <p:nvPr/>
          </p:nvSpPr>
          <p:spPr>
            <a:xfrm flipH="false" flipV="false" rot="0">
              <a:off x="0" y="0"/>
              <a:ext cx="8672957" cy="5196459"/>
            </a:xfrm>
            <a:custGeom>
              <a:avLst/>
              <a:gdLst/>
              <a:ahLst/>
              <a:cxnLst/>
              <a:rect r="r" b="b" t="t" l="l"/>
              <a:pathLst>
                <a:path h="5196459" w="8672957">
                  <a:moveTo>
                    <a:pt x="0" y="0"/>
                  </a:moveTo>
                  <a:lnTo>
                    <a:pt x="8672957" y="0"/>
                  </a:lnTo>
                  <a:lnTo>
                    <a:pt x="8672957" y="5196459"/>
                  </a:lnTo>
                  <a:lnTo>
                    <a:pt x="0" y="5196459"/>
                  </a:lnTo>
                  <a:lnTo>
                    <a:pt x="0" y="0"/>
                  </a:lnTo>
                  <a:close/>
                </a:path>
              </a:pathLst>
            </a:custGeom>
            <a:blipFill>
              <a:blip r:embed="rId10"/>
              <a:stretch>
                <a:fillRect l="-3794" t="0" r="-3794" b="0"/>
              </a:stretch>
            </a:blipFill>
          </p:spPr>
        </p:sp>
      </p:grpSp>
      <p:sp>
        <p:nvSpPr>
          <p:cNvPr name="TextBox 8" id="8"/>
          <p:cNvSpPr txBox="true"/>
          <p:nvPr/>
        </p:nvSpPr>
        <p:spPr>
          <a:xfrm rot="0">
            <a:off x="5799796" y="403232"/>
            <a:ext cx="6666786" cy="1146162"/>
          </a:xfrm>
          <a:prstGeom prst="rect">
            <a:avLst/>
          </a:prstGeom>
        </p:spPr>
        <p:txBody>
          <a:bodyPr anchor="t" rtlCol="false" tIns="0" lIns="0" bIns="0" rIns="0">
            <a:spAutoFit/>
          </a:bodyPr>
          <a:lstStyle/>
          <a:p>
            <a:pPr algn="ctr">
              <a:lnSpc>
                <a:spcPts val="7700"/>
              </a:lnSpc>
            </a:pPr>
            <a:r>
              <a:rPr lang="en-US" sz="5500">
                <a:solidFill>
                  <a:srgbClr val="545454"/>
                </a:solidFill>
                <a:latin typeface="Black Ops One"/>
                <a:ea typeface="Black Ops One"/>
                <a:cs typeface="Black Ops One"/>
                <a:sym typeface="Black Ops One"/>
              </a:rPr>
              <a:t>IMPLEMENTATION</a:t>
            </a:r>
          </a:p>
        </p:txBody>
      </p:sp>
      <p:sp>
        <p:nvSpPr>
          <p:cNvPr name="Freeform 9" id="9"/>
          <p:cNvSpPr/>
          <p:nvPr/>
        </p:nvSpPr>
        <p:spPr>
          <a:xfrm flipH="false" flipV="false" rot="-1266155">
            <a:off x="15864332" y="7733230"/>
            <a:ext cx="1669642" cy="1905441"/>
          </a:xfrm>
          <a:custGeom>
            <a:avLst/>
            <a:gdLst/>
            <a:ahLst/>
            <a:cxnLst/>
            <a:rect r="r" b="b" t="t" l="l"/>
            <a:pathLst>
              <a:path h="1905441" w="1669642">
                <a:moveTo>
                  <a:pt x="0" y="0"/>
                </a:moveTo>
                <a:lnTo>
                  <a:pt x="1669642" y="0"/>
                </a:lnTo>
                <a:lnTo>
                  <a:pt x="1669642" y="1905441"/>
                </a:lnTo>
                <a:lnTo>
                  <a:pt x="0" y="1905441"/>
                </a:lnTo>
                <a:lnTo>
                  <a:pt x="0" y="0"/>
                </a:lnTo>
                <a:close/>
              </a:path>
            </a:pathLst>
          </a:custGeom>
          <a:blipFill>
            <a:blip r:embed="rId11">
              <a:extLst>
                <a:ext uri="{96DAC541-7B7A-43D3-8B79-37D633B846F1}">
                  <asvg:svgBlip xmlns:asvg="http://schemas.microsoft.com/office/drawing/2016/SVG/main" r:embed="rId12"/>
                </a:ext>
              </a:extLst>
            </a:blip>
            <a:stretch>
              <a:fillRect l="0" t="-35" r="0" b="-35"/>
            </a:stretch>
          </a:blipFill>
        </p:spPr>
      </p:sp>
      <p:sp>
        <p:nvSpPr>
          <p:cNvPr name="TextBox 10" id="10"/>
          <p:cNvSpPr txBox="true"/>
          <p:nvPr/>
        </p:nvSpPr>
        <p:spPr>
          <a:xfrm rot="0">
            <a:off x="8862350" y="2006665"/>
            <a:ext cx="7208463" cy="4800600"/>
          </a:xfrm>
          <a:prstGeom prst="rect">
            <a:avLst/>
          </a:prstGeom>
        </p:spPr>
        <p:txBody>
          <a:bodyPr anchor="t" rtlCol="false" tIns="0" lIns="0" bIns="0" rIns="0">
            <a:spAutoFit/>
          </a:bodyPr>
          <a:lstStyle/>
          <a:p>
            <a:pPr algn="ctr">
              <a:lnSpc>
                <a:spcPts val="4200"/>
              </a:lnSpc>
            </a:pPr>
            <a:r>
              <a:rPr lang="en-US" sz="3000">
                <a:solidFill>
                  <a:srgbClr val="545454"/>
                </a:solidFill>
                <a:latin typeface="Biski Bold"/>
                <a:ea typeface="Biski Bold"/>
                <a:cs typeface="Biski Bold"/>
                <a:sym typeface="Biski Bold"/>
              </a:rPr>
              <a:t>JIGSAW PUZZLE</a:t>
            </a:r>
          </a:p>
          <a:p>
            <a:pPr algn="ctr">
              <a:lnSpc>
                <a:spcPts val="4200"/>
              </a:lnSpc>
            </a:pPr>
          </a:p>
          <a:p>
            <a:pPr algn="ctr">
              <a:lnSpc>
                <a:spcPts val="4200"/>
              </a:lnSpc>
            </a:pPr>
            <a:r>
              <a:rPr lang="en-US" sz="3000">
                <a:solidFill>
                  <a:srgbClr val="545454"/>
                </a:solidFill>
                <a:latin typeface="Childos Arabic"/>
                <a:ea typeface="Childos Arabic"/>
                <a:cs typeface="Childos Arabic"/>
                <a:sym typeface="Childos Arabic"/>
              </a:rPr>
              <a:t>Jigsaw puzzles can be very beneficial for child with autism. They help improve fine motor skills and problem-solving abilities. The process of finding and fitting pieces together can also be calming and provide a sense of accomplishment. </a:t>
            </a:r>
          </a:p>
        </p:txBody>
      </p:sp>
      <p:sp>
        <p:nvSpPr>
          <p:cNvPr name="TextBox 11" id="11"/>
          <p:cNvSpPr txBox="true"/>
          <p:nvPr/>
        </p:nvSpPr>
        <p:spPr>
          <a:xfrm rot="0">
            <a:off x="4415245" y="8570778"/>
            <a:ext cx="10169010" cy="929640"/>
          </a:xfrm>
          <a:prstGeom prst="rect">
            <a:avLst/>
          </a:prstGeom>
        </p:spPr>
        <p:txBody>
          <a:bodyPr anchor="t" rtlCol="false" tIns="0" lIns="0" bIns="0" rIns="0">
            <a:spAutoFit/>
          </a:bodyPr>
          <a:lstStyle/>
          <a:p>
            <a:pPr algn="ctr">
              <a:lnSpc>
                <a:spcPts val="5459"/>
              </a:lnSpc>
            </a:pPr>
            <a:r>
              <a:rPr lang="en-US" sz="3900">
                <a:solidFill>
                  <a:srgbClr val="545454"/>
                </a:solidFill>
                <a:latin typeface="Poppins Italics"/>
                <a:ea typeface="Poppins Italics"/>
                <a:cs typeface="Poppins Italics"/>
                <a:sym typeface="Poppins Italics"/>
              </a:rPr>
              <a:t>Every autistic mind has its own brilliance.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B2DDEB"/>
        </a:solidFill>
      </p:bgPr>
    </p:bg>
    <p:spTree>
      <p:nvGrpSpPr>
        <p:cNvPr id="1" name=""/>
        <p:cNvGrpSpPr/>
        <p:nvPr/>
      </p:nvGrpSpPr>
      <p:grpSpPr>
        <a:xfrm>
          <a:off x="0" y="0"/>
          <a:ext cx="0" cy="0"/>
          <a:chOff x="0" y="0"/>
          <a:chExt cx="0" cy="0"/>
        </a:xfrm>
      </p:grpSpPr>
      <p:sp>
        <p:nvSpPr>
          <p:cNvPr name="Freeform 2" id="2"/>
          <p:cNvSpPr/>
          <p:nvPr/>
        </p:nvSpPr>
        <p:spPr>
          <a:xfrm flipH="false" flipV="false" rot="0">
            <a:off x="-913520" y="8347567"/>
            <a:ext cx="20676643" cy="8266153"/>
          </a:xfrm>
          <a:custGeom>
            <a:avLst/>
            <a:gdLst/>
            <a:ahLst/>
            <a:cxnLst/>
            <a:rect r="r" b="b" t="t" l="l"/>
            <a:pathLst>
              <a:path h="8266153" w="20676643">
                <a:moveTo>
                  <a:pt x="0" y="0"/>
                </a:moveTo>
                <a:lnTo>
                  <a:pt x="20676643" y="0"/>
                </a:lnTo>
                <a:lnTo>
                  <a:pt x="20676643" y="8266153"/>
                </a:lnTo>
                <a:lnTo>
                  <a:pt x="0" y="8266153"/>
                </a:lnTo>
                <a:lnTo>
                  <a:pt x="0" y="0"/>
                </a:lnTo>
                <a:close/>
              </a:path>
            </a:pathLst>
          </a:custGeom>
          <a:blipFill>
            <a:blip r:embed="rId2">
              <a:extLst>
                <a:ext uri="{96DAC541-7B7A-43D3-8B79-37D633B846F1}">
                  <asvg:svgBlip xmlns:asvg="http://schemas.microsoft.com/office/drawing/2016/SVG/main" r:embed="rId3"/>
                </a:ext>
              </a:extLst>
            </a:blip>
            <a:stretch>
              <a:fillRect l="0" t="-177" r="0" b="-177"/>
            </a:stretch>
          </a:blipFill>
        </p:spPr>
      </p:sp>
      <p:sp>
        <p:nvSpPr>
          <p:cNvPr name="Freeform 3" id="3"/>
          <p:cNvSpPr/>
          <p:nvPr/>
        </p:nvSpPr>
        <p:spPr>
          <a:xfrm flipH="false" flipV="false" rot="5400000">
            <a:off x="14592470" y="-1840636"/>
            <a:ext cx="5333661" cy="5188197"/>
          </a:xfrm>
          <a:custGeom>
            <a:avLst/>
            <a:gdLst/>
            <a:ahLst/>
            <a:cxnLst/>
            <a:rect r="r" b="b" t="t" l="l"/>
            <a:pathLst>
              <a:path h="5188197" w="5333661">
                <a:moveTo>
                  <a:pt x="0" y="0"/>
                </a:moveTo>
                <a:lnTo>
                  <a:pt x="5333661" y="0"/>
                </a:lnTo>
                <a:lnTo>
                  <a:pt x="5333661" y="5188197"/>
                </a:lnTo>
                <a:lnTo>
                  <a:pt x="0" y="5188197"/>
                </a:lnTo>
                <a:lnTo>
                  <a:pt x="0" y="0"/>
                </a:lnTo>
                <a:close/>
              </a:path>
            </a:pathLst>
          </a:custGeom>
          <a:blipFill>
            <a:blip r:embed="rId4">
              <a:extLst>
                <a:ext uri="{96DAC541-7B7A-43D3-8B79-37D633B846F1}">
                  <asvg:svgBlip xmlns:asvg="http://schemas.microsoft.com/office/drawing/2016/SVG/main" r:embed="rId5"/>
                </a:ext>
              </a:extLst>
            </a:blip>
            <a:stretch>
              <a:fillRect l="0" t="-116" r="0" b="-116"/>
            </a:stretch>
          </a:blipFill>
        </p:spPr>
      </p:sp>
      <p:sp>
        <p:nvSpPr>
          <p:cNvPr name="Freeform 4" id="4"/>
          <p:cNvSpPr/>
          <p:nvPr/>
        </p:nvSpPr>
        <p:spPr>
          <a:xfrm flipH="true" flipV="false" rot="0">
            <a:off x="-590050" y="6641715"/>
            <a:ext cx="4974472" cy="4404669"/>
          </a:xfrm>
          <a:custGeom>
            <a:avLst/>
            <a:gdLst/>
            <a:ahLst/>
            <a:cxnLst/>
            <a:rect r="r" b="b" t="t" l="l"/>
            <a:pathLst>
              <a:path h="4404669" w="4974472">
                <a:moveTo>
                  <a:pt x="4974472" y="0"/>
                </a:moveTo>
                <a:lnTo>
                  <a:pt x="0" y="0"/>
                </a:lnTo>
                <a:lnTo>
                  <a:pt x="0" y="4404669"/>
                </a:lnTo>
                <a:lnTo>
                  <a:pt x="4974472" y="4404669"/>
                </a:lnTo>
                <a:lnTo>
                  <a:pt x="4974472" y="0"/>
                </a:lnTo>
                <a:close/>
              </a:path>
            </a:pathLst>
          </a:custGeom>
          <a:blipFill>
            <a:blip r:embed="rId6">
              <a:extLst>
                <a:ext uri="{96DAC541-7B7A-43D3-8B79-37D633B846F1}">
                  <asvg:svgBlip xmlns:asvg="http://schemas.microsoft.com/office/drawing/2016/SVG/main" r:embed="rId7"/>
                </a:ext>
              </a:extLst>
            </a:blip>
            <a:stretch>
              <a:fillRect l="-10" t="0" r="-10" b="0"/>
            </a:stretch>
          </a:blipFill>
        </p:spPr>
      </p:sp>
      <p:grpSp>
        <p:nvGrpSpPr>
          <p:cNvPr name="Group 5" id="5"/>
          <p:cNvGrpSpPr/>
          <p:nvPr/>
        </p:nvGrpSpPr>
        <p:grpSpPr>
          <a:xfrm rot="0">
            <a:off x="1897186" y="865860"/>
            <a:ext cx="6041136" cy="5108829"/>
            <a:chOff x="0" y="0"/>
            <a:chExt cx="8054848" cy="6811772"/>
          </a:xfrm>
        </p:grpSpPr>
        <p:sp>
          <p:nvSpPr>
            <p:cNvPr name="Freeform 6" id="6"/>
            <p:cNvSpPr/>
            <p:nvPr/>
          </p:nvSpPr>
          <p:spPr>
            <a:xfrm flipH="false" flipV="false" rot="0">
              <a:off x="0" y="0"/>
              <a:ext cx="8054848" cy="6811772"/>
            </a:xfrm>
            <a:custGeom>
              <a:avLst/>
              <a:gdLst/>
              <a:ahLst/>
              <a:cxnLst/>
              <a:rect r="r" b="b" t="t" l="l"/>
              <a:pathLst>
                <a:path h="6811772" w="8054848">
                  <a:moveTo>
                    <a:pt x="0" y="0"/>
                  </a:moveTo>
                  <a:lnTo>
                    <a:pt x="8054848" y="0"/>
                  </a:lnTo>
                  <a:lnTo>
                    <a:pt x="8054848" y="6811772"/>
                  </a:lnTo>
                  <a:lnTo>
                    <a:pt x="0" y="6811772"/>
                  </a:lnTo>
                  <a:lnTo>
                    <a:pt x="0" y="0"/>
                  </a:lnTo>
                  <a:close/>
                </a:path>
              </a:pathLst>
            </a:custGeom>
            <a:blipFill>
              <a:blip r:embed="rId8"/>
              <a:stretch>
                <a:fillRect l="-10827" t="0" r="-10827" b="0"/>
              </a:stretch>
            </a:blipFill>
          </p:spPr>
        </p:sp>
      </p:grpSp>
      <p:sp>
        <p:nvSpPr>
          <p:cNvPr name="TextBox 7" id="7"/>
          <p:cNvSpPr txBox="true"/>
          <p:nvPr/>
        </p:nvSpPr>
        <p:spPr>
          <a:xfrm rot="0">
            <a:off x="8938896" y="1387207"/>
            <a:ext cx="8118543" cy="4587519"/>
          </a:xfrm>
          <a:prstGeom prst="rect">
            <a:avLst/>
          </a:prstGeom>
        </p:spPr>
        <p:txBody>
          <a:bodyPr anchor="t" rtlCol="false" tIns="0" lIns="0" bIns="0" rIns="0">
            <a:spAutoFit/>
          </a:bodyPr>
          <a:lstStyle/>
          <a:p>
            <a:pPr algn="ctr">
              <a:lnSpc>
                <a:spcPts val="4391"/>
              </a:lnSpc>
            </a:pPr>
            <a:r>
              <a:rPr lang="en-US" sz="3136">
                <a:solidFill>
                  <a:srgbClr val="545454"/>
                </a:solidFill>
                <a:latin typeface="Biski Bold"/>
                <a:ea typeface="Biski Bold"/>
                <a:cs typeface="Biski Bold"/>
                <a:sym typeface="Biski Bold"/>
              </a:rPr>
              <a:t>MEMORY FLIP </a:t>
            </a:r>
          </a:p>
          <a:p>
            <a:pPr algn="ctr">
              <a:lnSpc>
                <a:spcPts val="5734"/>
              </a:lnSpc>
            </a:pPr>
          </a:p>
          <a:p>
            <a:pPr algn="ctr">
              <a:lnSpc>
                <a:spcPts val="4391"/>
              </a:lnSpc>
            </a:pPr>
            <a:r>
              <a:rPr lang="en-US" sz="3136">
                <a:solidFill>
                  <a:srgbClr val="545454"/>
                </a:solidFill>
                <a:latin typeface="Childos Arabic"/>
                <a:ea typeface="Childos Arabic"/>
                <a:cs typeface="Childos Arabic"/>
                <a:sym typeface="Childos Arabic"/>
              </a:rPr>
              <a:t>A memory flip game can be very helpful for child with autism. This game involves flipping over cards to find matching pairs, which can improve memory, attention, and concentration. It also helps with visual recognition and cognitive skills. </a:t>
            </a:r>
          </a:p>
        </p:txBody>
      </p:sp>
      <p:sp>
        <p:nvSpPr>
          <p:cNvPr name="Freeform 8" id="8"/>
          <p:cNvSpPr/>
          <p:nvPr/>
        </p:nvSpPr>
        <p:spPr>
          <a:xfrm flipH="false" flipV="false" rot="-10800000">
            <a:off x="16470290" y="7079703"/>
            <a:ext cx="789010" cy="1764347"/>
          </a:xfrm>
          <a:custGeom>
            <a:avLst/>
            <a:gdLst/>
            <a:ahLst/>
            <a:cxnLst/>
            <a:rect r="r" b="b" t="t" l="l"/>
            <a:pathLst>
              <a:path h="1764347" w="789010">
                <a:moveTo>
                  <a:pt x="0" y="0"/>
                </a:moveTo>
                <a:lnTo>
                  <a:pt x="789010" y="0"/>
                </a:lnTo>
                <a:lnTo>
                  <a:pt x="789010" y="1764347"/>
                </a:lnTo>
                <a:lnTo>
                  <a:pt x="0" y="1764347"/>
                </a:lnTo>
                <a:lnTo>
                  <a:pt x="0" y="0"/>
                </a:lnTo>
                <a:close/>
              </a:path>
            </a:pathLst>
          </a:custGeom>
          <a:blipFill>
            <a:blip r:embed="rId9">
              <a:extLst>
                <a:ext uri="{96DAC541-7B7A-43D3-8B79-37D633B846F1}">
                  <asvg:svgBlip xmlns:asvg="http://schemas.microsoft.com/office/drawing/2016/SVG/main" r:embed="rId10"/>
                </a:ext>
              </a:extLst>
            </a:blip>
            <a:stretch>
              <a:fillRect l="0" t="-107" r="0" b="-107"/>
            </a:stretch>
          </a:blipFill>
        </p:spPr>
      </p:sp>
      <p:sp>
        <p:nvSpPr>
          <p:cNvPr name="Freeform 9" id="9"/>
          <p:cNvSpPr/>
          <p:nvPr/>
        </p:nvSpPr>
        <p:spPr>
          <a:xfrm flipH="false" flipV="false" rot="0">
            <a:off x="15382392" y="7961876"/>
            <a:ext cx="789010" cy="1764347"/>
          </a:xfrm>
          <a:custGeom>
            <a:avLst/>
            <a:gdLst/>
            <a:ahLst/>
            <a:cxnLst/>
            <a:rect r="r" b="b" t="t" l="l"/>
            <a:pathLst>
              <a:path h="1764347" w="789010">
                <a:moveTo>
                  <a:pt x="0" y="0"/>
                </a:moveTo>
                <a:lnTo>
                  <a:pt x="789010" y="0"/>
                </a:lnTo>
                <a:lnTo>
                  <a:pt x="789010" y="1764347"/>
                </a:lnTo>
                <a:lnTo>
                  <a:pt x="0" y="1764347"/>
                </a:lnTo>
                <a:lnTo>
                  <a:pt x="0" y="0"/>
                </a:lnTo>
                <a:close/>
              </a:path>
            </a:pathLst>
          </a:custGeom>
          <a:blipFill>
            <a:blip r:embed="rId9">
              <a:extLst>
                <a:ext uri="{96DAC541-7B7A-43D3-8B79-37D633B846F1}">
                  <asvg:svgBlip xmlns:asvg="http://schemas.microsoft.com/office/drawing/2016/SVG/main" r:embed="rId10"/>
                </a:ext>
              </a:extLst>
            </a:blip>
            <a:stretch>
              <a:fillRect l="0" t="-107" r="0" b="-107"/>
            </a:stretch>
          </a:blipFill>
        </p:spPr>
      </p:sp>
      <p:sp>
        <p:nvSpPr>
          <p:cNvPr name="TextBox 10" id="10"/>
          <p:cNvSpPr txBox="true"/>
          <p:nvPr/>
        </p:nvSpPr>
        <p:spPr>
          <a:xfrm rot="0">
            <a:off x="5086264" y="8622030"/>
            <a:ext cx="9090303" cy="929640"/>
          </a:xfrm>
          <a:prstGeom prst="rect">
            <a:avLst/>
          </a:prstGeom>
        </p:spPr>
        <p:txBody>
          <a:bodyPr anchor="t" rtlCol="false" tIns="0" lIns="0" bIns="0" rIns="0">
            <a:spAutoFit/>
          </a:bodyPr>
          <a:lstStyle/>
          <a:p>
            <a:pPr algn="ctr">
              <a:lnSpc>
                <a:spcPts val="5459"/>
              </a:lnSpc>
            </a:pPr>
            <a:r>
              <a:rPr lang="en-US" sz="3900">
                <a:solidFill>
                  <a:srgbClr val="545454"/>
                </a:solidFill>
                <a:latin typeface="Poppins Italics"/>
                <a:ea typeface="Poppins Italics"/>
                <a:cs typeface="Poppins Italics"/>
                <a:sym typeface="Poppins Italics"/>
              </a:rPr>
              <a:t>Uncovering the Unique in Every Brain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B2DDEB"/>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1781885" y="5900483"/>
            <a:ext cx="7507114" cy="7302374"/>
          </a:xfrm>
          <a:custGeom>
            <a:avLst/>
            <a:gdLst/>
            <a:ahLst/>
            <a:cxnLst/>
            <a:rect r="r" b="b" t="t" l="l"/>
            <a:pathLst>
              <a:path h="7302374" w="7507114">
                <a:moveTo>
                  <a:pt x="0" y="0"/>
                </a:moveTo>
                <a:lnTo>
                  <a:pt x="7507114" y="0"/>
                </a:lnTo>
                <a:lnTo>
                  <a:pt x="7507114" y="7302374"/>
                </a:lnTo>
                <a:lnTo>
                  <a:pt x="0" y="7302374"/>
                </a:lnTo>
                <a:lnTo>
                  <a:pt x="0" y="0"/>
                </a:lnTo>
                <a:close/>
              </a:path>
            </a:pathLst>
          </a:custGeom>
          <a:blipFill>
            <a:blip r:embed="rId2">
              <a:extLst>
                <a:ext uri="{96DAC541-7B7A-43D3-8B79-37D633B846F1}">
                  <asvg:svgBlip xmlns:asvg="http://schemas.microsoft.com/office/drawing/2016/SVG/main" r:embed="rId3"/>
                </a:ext>
              </a:extLst>
            </a:blip>
            <a:stretch>
              <a:fillRect l="0" t="-33" r="0" b="-33"/>
            </a:stretch>
          </a:blipFill>
        </p:spPr>
      </p:sp>
      <p:sp>
        <p:nvSpPr>
          <p:cNvPr name="Freeform 3" id="3"/>
          <p:cNvSpPr/>
          <p:nvPr/>
        </p:nvSpPr>
        <p:spPr>
          <a:xfrm flipH="false" flipV="true" rot="5400000">
            <a:off x="-699318" y="5607113"/>
            <a:ext cx="7507114" cy="7302374"/>
          </a:xfrm>
          <a:custGeom>
            <a:avLst/>
            <a:gdLst/>
            <a:ahLst/>
            <a:cxnLst/>
            <a:rect r="r" b="b" t="t" l="l"/>
            <a:pathLst>
              <a:path h="7302374" w="7507114">
                <a:moveTo>
                  <a:pt x="0" y="7302374"/>
                </a:moveTo>
                <a:lnTo>
                  <a:pt x="7507114" y="7302374"/>
                </a:lnTo>
                <a:lnTo>
                  <a:pt x="7507114" y="0"/>
                </a:lnTo>
                <a:lnTo>
                  <a:pt x="0" y="0"/>
                </a:lnTo>
                <a:lnTo>
                  <a:pt x="0" y="7302374"/>
                </a:lnTo>
                <a:close/>
              </a:path>
            </a:pathLst>
          </a:custGeom>
          <a:blipFill>
            <a:blip r:embed="rId2">
              <a:extLst>
                <a:ext uri="{96DAC541-7B7A-43D3-8B79-37D633B846F1}">
                  <asvg:svgBlip xmlns:asvg="http://schemas.microsoft.com/office/drawing/2016/SVG/main" r:embed="rId3"/>
                </a:ext>
              </a:extLst>
            </a:blip>
            <a:stretch>
              <a:fillRect l="0" t="-33" r="0" b="-33"/>
            </a:stretch>
          </a:blipFill>
        </p:spPr>
      </p:sp>
      <p:sp>
        <p:nvSpPr>
          <p:cNvPr name="Freeform 4" id="4"/>
          <p:cNvSpPr/>
          <p:nvPr/>
        </p:nvSpPr>
        <p:spPr>
          <a:xfrm flipH="false" flipV="false" rot="0">
            <a:off x="-1194322" y="7789424"/>
            <a:ext cx="20676643" cy="8266153"/>
          </a:xfrm>
          <a:custGeom>
            <a:avLst/>
            <a:gdLst/>
            <a:ahLst/>
            <a:cxnLst/>
            <a:rect r="r" b="b" t="t" l="l"/>
            <a:pathLst>
              <a:path h="8266153" w="20676643">
                <a:moveTo>
                  <a:pt x="0" y="0"/>
                </a:moveTo>
                <a:lnTo>
                  <a:pt x="20676643" y="0"/>
                </a:lnTo>
                <a:lnTo>
                  <a:pt x="20676643" y="8266153"/>
                </a:lnTo>
                <a:lnTo>
                  <a:pt x="0" y="8266153"/>
                </a:lnTo>
                <a:lnTo>
                  <a:pt x="0" y="0"/>
                </a:lnTo>
                <a:close/>
              </a:path>
            </a:pathLst>
          </a:custGeom>
          <a:blipFill>
            <a:blip r:embed="rId4">
              <a:extLst>
                <a:ext uri="{96DAC541-7B7A-43D3-8B79-37D633B846F1}">
                  <asvg:svgBlip xmlns:asvg="http://schemas.microsoft.com/office/drawing/2016/SVG/main" r:embed="rId5"/>
                </a:ext>
              </a:extLst>
            </a:blip>
            <a:stretch>
              <a:fillRect l="0" t="-177" r="0" b="-177"/>
            </a:stretch>
          </a:blipFill>
        </p:spPr>
      </p:sp>
      <p:sp>
        <p:nvSpPr>
          <p:cNvPr name="Freeform 5" id="5"/>
          <p:cNvSpPr/>
          <p:nvPr/>
        </p:nvSpPr>
        <p:spPr>
          <a:xfrm flipH="false" flipV="false" rot="0">
            <a:off x="1518145" y="6348657"/>
            <a:ext cx="3501545" cy="3938343"/>
          </a:xfrm>
          <a:custGeom>
            <a:avLst/>
            <a:gdLst/>
            <a:ahLst/>
            <a:cxnLst/>
            <a:rect r="r" b="b" t="t" l="l"/>
            <a:pathLst>
              <a:path h="3938343" w="3501545">
                <a:moveTo>
                  <a:pt x="0" y="0"/>
                </a:moveTo>
                <a:lnTo>
                  <a:pt x="3501545" y="0"/>
                </a:lnTo>
                <a:lnTo>
                  <a:pt x="3501545" y="3938343"/>
                </a:lnTo>
                <a:lnTo>
                  <a:pt x="0" y="3938343"/>
                </a:lnTo>
                <a:lnTo>
                  <a:pt x="0" y="0"/>
                </a:lnTo>
                <a:close/>
              </a:path>
            </a:pathLst>
          </a:custGeom>
          <a:blipFill>
            <a:blip r:embed="rId6">
              <a:extLst>
                <a:ext uri="{96DAC541-7B7A-43D3-8B79-37D633B846F1}">
                  <asvg:svgBlip xmlns:asvg="http://schemas.microsoft.com/office/drawing/2016/SVG/main" r:embed="rId7"/>
                </a:ext>
              </a:extLst>
            </a:blip>
            <a:stretch>
              <a:fillRect l="0" t="-11" r="0" b="-11"/>
            </a:stretch>
          </a:blipFill>
        </p:spPr>
      </p:sp>
      <p:grpSp>
        <p:nvGrpSpPr>
          <p:cNvPr name="Group 6" id="6"/>
          <p:cNvGrpSpPr/>
          <p:nvPr/>
        </p:nvGrpSpPr>
        <p:grpSpPr>
          <a:xfrm rot="0">
            <a:off x="2034742" y="1287489"/>
            <a:ext cx="5184172" cy="4607909"/>
            <a:chOff x="0" y="0"/>
            <a:chExt cx="6912229" cy="6143879"/>
          </a:xfrm>
        </p:grpSpPr>
        <p:sp>
          <p:nvSpPr>
            <p:cNvPr name="Freeform 7" id="7"/>
            <p:cNvSpPr/>
            <p:nvPr/>
          </p:nvSpPr>
          <p:spPr>
            <a:xfrm flipH="false" flipV="false" rot="0">
              <a:off x="0" y="0"/>
              <a:ext cx="6912229" cy="6143879"/>
            </a:xfrm>
            <a:custGeom>
              <a:avLst/>
              <a:gdLst/>
              <a:ahLst/>
              <a:cxnLst/>
              <a:rect r="r" b="b" t="t" l="l"/>
              <a:pathLst>
                <a:path h="6143879" w="6912229">
                  <a:moveTo>
                    <a:pt x="0" y="0"/>
                  </a:moveTo>
                  <a:lnTo>
                    <a:pt x="6912229" y="0"/>
                  </a:lnTo>
                  <a:lnTo>
                    <a:pt x="6912229" y="6143879"/>
                  </a:lnTo>
                  <a:lnTo>
                    <a:pt x="0" y="6143879"/>
                  </a:lnTo>
                  <a:lnTo>
                    <a:pt x="0" y="0"/>
                  </a:lnTo>
                  <a:close/>
                </a:path>
              </a:pathLst>
            </a:custGeom>
            <a:blipFill>
              <a:blip r:embed="rId8"/>
              <a:stretch>
                <a:fillRect l="-8433" t="0" r="-8433" b="0"/>
              </a:stretch>
            </a:blipFill>
          </p:spPr>
        </p:sp>
      </p:grpSp>
      <p:sp>
        <p:nvSpPr>
          <p:cNvPr name="Freeform 8" id="8"/>
          <p:cNvSpPr/>
          <p:nvPr/>
        </p:nvSpPr>
        <p:spPr>
          <a:xfrm flipH="false" flipV="false" rot="1353809">
            <a:off x="15803533" y="322301"/>
            <a:ext cx="1665386" cy="1729602"/>
          </a:xfrm>
          <a:custGeom>
            <a:avLst/>
            <a:gdLst/>
            <a:ahLst/>
            <a:cxnLst/>
            <a:rect r="r" b="b" t="t" l="l"/>
            <a:pathLst>
              <a:path h="1729602" w="1665386">
                <a:moveTo>
                  <a:pt x="0" y="0"/>
                </a:moveTo>
                <a:lnTo>
                  <a:pt x="1665386" y="0"/>
                </a:lnTo>
                <a:lnTo>
                  <a:pt x="1665386" y="1729602"/>
                </a:lnTo>
                <a:lnTo>
                  <a:pt x="0" y="1729602"/>
                </a:lnTo>
                <a:lnTo>
                  <a:pt x="0" y="0"/>
                </a:lnTo>
                <a:close/>
              </a:path>
            </a:pathLst>
          </a:custGeom>
          <a:blipFill>
            <a:blip r:embed="rId9">
              <a:extLst>
                <a:ext uri="{96DAC541-7B7A-43D3-8B79-37D633B846F1}">
                  <asvg:svgBlip xmlns:asvg="http://schemas.microsoft.com/office/drawing/2016/SVG/main" r:embed="rId10"/>
                </a:ext>
              </a:extLst>
            </a:blip>
            <a:stretch>
              <a:fillRect l="0" t="-69" r="0" b="-69"/>
            </a:stretch>
          </a:blipFill>
        </p:spPr>
      </p:sp>
      <p:sp>
        <p:nvSpPr>
          <p:cNvPr name="Freeform 9" id="9"/>
          <p:cNvSpPr/>
          <p:nvPr/>
        </p:nvSpPr>
        <p:spPr>
          <a:xfrm flipH="false" flipV="false" rot="-931498">
            <a:off x="15896171" y="8423511"/>
            <a:ext cx="1709996" cy="1669578"/>
          </a:xfrm>
          <a:custGeom>
            <a:avLst/>
            <a:gdLst/>
            <a:ahLst/>
            <a:cxnLst/>
            <a:rect r="r" b="b" t="t" l="l"/>
            <a:pathLst>
              <a:path h="1669578" w="1709996">
                <a:moveTo>
                  <a:pt x="0" y="0"/>
                </a:moveTo>
                <a:lnTo>
                  <a:pt x="1709996" y="0"/>
                </a:lnTo>
                <a:lnTo>
                  <a:pt x="1709996" y="1669578"/>
                </a:lnTo>
                <a:lnTo>
                  <a:pt x="0" y="1669578"/>
                </a:lnTo>
                <a:lnTo>
                  <a:pt x="0" y="0"/>
                </a:lnTo>
                <a:close/>
              </a:path>
            </a:pathLst>
          </a:custGeom>
          <a:blipFill>
            <a:blip r:embed="rId11">
              <a:extLst>
                <a:ext uri="{96DAC541-7B7A-43D3-8B79-37D633B846F1}">
                  <asvg:svgBlip xmlns:asvg="http://schemas.microsoft.com/office/drawing/2016/SVG/main" r:embed="rId12"/>
                </a:ext>
              </a:extLst>
            </a:blip>
            <a:stretch>
              <a:fillRect l="0" t="-72" r="0" b="-72"/>
            </a:stretch>
          </a:blipFill>
        </p:spPr>
      </p:sp>
      <p:sp>
        <p:nvSpPr>
          <p:cNvPr name="TextBox 10" id="10"/>
          <p:cNvSpPr txBox="true"/>
          <p:nvPr/>
        </p:nvSpPr>
        <p:spPr>
          <a:xfrm rot="0">
            <a:off x="8278975" y="2016154"/>
            <a:ext cx="8472194" cy="4332503"/>
          </a:xfrm>
          <a:prstGeom prst="rect">
            <a:avLst/>
          </a:prstGeom>
        </p:spPr>
        <p:txBody>
          <a:bodyPr anchor="t" rtlCol="false" tIns="0" lIns="0" bIns="0" rIns="0">
            <a:spAutoFit/>
          </a:bodyPr>
          <a:lstStyle/>
          <a:p>
            <a:pPr algn="ctr">
              <a:lnSpc>
                <a:spcPts val="4278"/>
              </a:lnSpc>
            </a:pPr>
            <a:r>
              <a:rPr lang="en-US" sz="3056">
                <a:solidFill>
                  <a:srgbClr val="545454"/>
                </a:solidFill>
                <a:latin typeface="Biski Bold"/>
                <a:ea typeface="Biski Bold"/>
                <a:cs typeface="Biski Bold"/>
                <a:sym typeface="Biski Bold"/>
              </a:rPr>
              <a:t>SLIDING PUZZLE</a:t>
            </a:r>
          </a:p>
          <a:p>
            <a:pPr algn="l">
              <a:lnSpc>
                <a:spcPts val="4278"/>
              </a:lnSpc>
            </a:pPr>
          </a:p>
          <a:p>
            <a:pPr algn="ctr">
              <a:lnSpc>
                <a:spcPts val="4278"/>
              </a:lnSpc>
            </a:pPr>
            <a:r>
              <a:rPr lang="en-US" sz="3056" spc="-146">
                <a:solidFill>
                  <a:srgbClr val="545454"/>
                </a:solidFill>
                <a:latin typeface="Childos Arabic"/>
                <a:ea typeface="Childos Arabic"/>
                <a:cs typeface="Childos Arabic"/>
                <a:sym typeface="Childos Arabic"/>
              </a:rPr>
              <a:t>A sliding puzzle is a game where pieces are moved around within a frame to create a complete sequence.  They help improve problem-solving skills.The process of figuring out how to move the pieces into the correct order can be  challenging , providing a structured and engaging activity .</a:t>
            </a:r>
          </a:p>
        </p:txBody>
      </p:sp>
      <p:sp>
        <p:nvSpPr>
          <p:cNvPr name="TextBox 11" id="11"/>
          <p:cNvSpPr txBox="true"/>
          <p:nvPr/>
        </p:nvSpPr>
        <p:spPr>
          <a:xfrm rot="0">
            <a:off x="5308004" y="8622030"/>
            <a:ext cx="10169010" cy="929640"/>
          </a:xfrm>
          <a:prstGeom prst="rect">
            <a:avLst/>
          </a:prstGeom>
        </p:spPr>
        <p:txBody>
          <a:bodyPr anchor="t" rtlCol="false" tIns="0" lIns="0" bIns="0" rIns="0">
            <a:spAutoFit/>
          </a:bodyPr>
          <a:lstStyle/>
          <a:p>
            <a:pPr algn="ctr">
              <a:lnSpc>
                <a:spcPts val="5459"/>
              </a:lnSpc>
            </a:pPr>
            <a:r>
              <a:rPr lang="en-US" sz="3900">
                <a:solidFill>
                  <a:srgbClr val="545454"/>
                </a:solidFill>
                <a:latin typeface="Poppins Italics"/>
                <a:ea typeface="Poppins Italics"/>
                <a:cs typeface="Poppins Italics"/>
                <a:sym typeface="Poppins Italics"/>
              </a:rPr>
              <a:t>Every autistic mind has its own brilliance.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B2DDEB"/>
        </a:solidFill>
      </p:bgPr>
    </p:bg>
    <p:spTree>
      <p:nvGrpSpPr>
        <p:cNvPr id="1" name=""/>
        <p:cNvGrpSpPr/>
        <p:nvPr/>
      </p:nvGrpSpPr>
      <p:grpSpPr>
        <a:xfrm>
          <a:off x="0" y="0"/>
          <a:ext cx="0" cy="0"/>
          <a:chOff x="0" y="0"/>
          <a:chExt cx="0" cy="0"/>
        </a:xfrm>
      </p:grpSpPr>
      <p:sp>
        <p:nvSpPr>
          <p:cNvPr name="Freeform 2" id="2"/>
          <p:cNvSpPr/>
          <p:nvPr/>
        </p:nvSpPr>
        <p:spPr>
          <a:xfrm flipH="false" flipV="false" rot="0">
            <a:off x="-1194322" y="7789424"/>
            <a:ext cx="20676643" cy="8266153"/>
          </a:xfrm>
          <a:custGeom>
            <a:avLst/>
            <a:gdLst/>
            <a:ahLst/>
            <a:cxnLst/>
            <a:rect r="r" b="b" t="t" l="l"/>
            <a:pathLst>
              <a:path h="8266153" w="20676643">
                <a:moveTo>
                  <a:pt x="0" y="0"/>
                </a:moveTo>
                <a:lnTo>
                  <a:pt x="20676643" y="0"/>
                </a:lnTo>
                <a:lnTo>
                  <a:pt x="20676643" y="8266153"/>
                </a:lnTo>
                <a:lnTo>
                  <a:pt x="0" y="8266153"/>
                </a:lnTo>
                <a:lnTo>
                  <a:pt x="0" y="0"/>
                </a:lnTo>
                <a:close/>
              </a:path>
            </a:pathLst>
          </a:custGeom>
          <a:blipFill>
            <a:blip r:embed="rId2">
              <a:extLst>
                <a:ext uri="{96DAC541-7B7A-43D3-8B79-37D633B846F1}">
                  <asvg:svgBlip xmlns:asvg="http://schemas.microsoft.com/office/drawing/2016/SVG/main" r:embed="rId3"/>
                </a:ext>
              </a:extLst>
            </a:blip>
            <a:stretch>
              <a:fillRect l="0" t="-177" r="0" b="-177"/>
            </a:stretch>
          </a:blipFill>
        </p:spPr>
      </p:sp>
      <p:sp>
        <p:nvSpPr>
          <p:cNvPr name="Freeform 3" id="3"/>
          <p:cNvSpPr/>
          <p:nvPr/>
        </p:nvSpPr>
        <p:spPr>
          <a:xfrm flipH="false" flipV="false" rot="5400000">
            <a:off x="13090425" y="5791300"/>
            <a:ext cx="5269431" cy="5125719"/>
          </a:xfrm>
          <a:custGeom>
            <a:avLst/>
            <a:gdLst/>
            <a:ahLst/>
            <a:cxnLst/>
            <a:rect r="r" b="b" t="t" l="l"/>
            <a:pathLst>
              <a:path h="5125719" w="5269431">
                <a:moveTo>
                  <a:pt x="0" y="0"/>
                </a:moveTo>
                <a:lnTo>
                  <a:pt x="5269431" y="0"/>
                </a:lnTo>
                <a:lnTo>
                  <a:pt x="5269431" y="5125719"/>
                </a:lnTo>
                <a:lnTo>
                  <a:pt x="0" y="5125719"/>
                </a:lnTo>
                <a:lnTo>
                  <a:pt x="0" y="0"/>
                </a:lnTo>
                <a:close/>
              </a:path>
            </a:pathLst>
          </a:custGeom>
          <a:blipFill>
            <a:blip r:embed="rId4">
              <a:extLst>
                <a:ext uri="{96DAC541-7B7A-43D3-8B79-37D633B846F1}">
                  <asvg:svgBlip xmlns:asvg="http://schemas.microsoft.com/office/drawing/2016/SVG/main" r:embed="rId5"/>
                </a:ext>
              </a:extLst>
            </a:blip>
            <a:stretch>
              <a:fillRect l="0" t="-10" r="0" b="-10"/>
            </a:stretch>
          </a:blipFill>
        </p:spPr>
      </p:sp>
      <p:grpSp>
        <p:nvGrpSpPr>
          <p:cNvPr name="Group 4" id="4"/>
          <p:cNvGrpSpPr/>
          <p:nvPr/>
        </p:nvGrpSpPr>
        <p:grpSpPr>
          <a:xfrm rot="0">
            <a:off x="792751" y="1329987"/>
            <a:ext cx="5932551" cy="4389501"/>
            <a:chOff x="0" y="0"/>
            <a:chExt cx="7910068" cy="5852668"/>
          </a:xfrm>
        </p:grpSpPr>
        <p:sp>
          <p:nvSpPr>
            <p:cNvPr name="Freeform 5" id="5"/>
            <p:cNvSpPr/>
            <p:nvPr/>
          </p:nvSpPr>
          <p:spPr>
            <a:xfrm flipH="false" flipV="false" rot="0">
              <a:off x="0" y="0"/>
              <a:ext cx="7910068" cy="5852668"/>
            </a:xfrm>
            <a:custGeom>
              <a:avLst/>
              <a:gdLst/>
              <a:ahLst/>
              <a:cxnLst/>
              <a:rect r="r" b="b" t="t" l="l"/>
              <a:pathLst>
                <a:path h="5852668" w="7910068">
                  <a:moveTo>
                    <a:pt x="0" y="0"/>
                  </a:moveTo>
                  <a:lnTo>
                    <a:pt x="7910068" y="0"/>
                  </a:lnTo>
                  <a:lnTo>
                    <a:pt x="7910068" y="5852668"/>
                  </a:lnTo>
                  <a:lnTo>
                    <a:pt x="0" y="5852668"/>
                  </a:lnTo>
                  <a:lnTo>
                    <a:pt x="0" y="0"/>
                  </a:lnTo>
                  <a:close/>
                </a:path>
              </a:pathLst>
            </a:custGeom>
            <a:blipFill>
              <a:blip r:embed="rId6"/>
              <a:stretch>
                <a:fillRect l="0" t="-42" r="0" b="-42"/>
              </a:stretch>
            </a:blipFill>
          </p:spPr>
        </p:sp>
      </p:grpSp>
      <p:sp>
        <p:nvSpPr>
          <p:cNvPr name="Freeform 6" id="6"/>
          <p:cNvSpPr/>
          <p:nvPr/>
        </p:nvSpPr>
        <p:spPr>
          <a:xfrm flipH="true" flipV="false" rot="0">
            <a:off x="352537" y="6177551"/>
            <a:ext cx="4262747" cy="3975980"/>
          </a:xfrm>
          <a:custGeom>
            <a:avLst/>
            <a:gdLst/>
            <a:ahLst/>
            <a:cxnLst/>
            <a:rect r="r" b="b" t="t" l="l"/>
            <a:pathLst>
              <a:path h="3975980" w="4262747">
                <a:moveTo>
                  <a:pt x="4262747" y="0"/>
                </a:moveTo>
                <a:lnTo>
                  <a:pt x="0" y="0"/>
                </a:lnTo>
                <a:lnTo>
                  <a:pt x="0" y="3975980"/>
                </a:lnTo>
                <a:lnTo>
                  <a:pt x="4262747" y="3975980"/>
                </a:lnTo>
                <a:lnTo>
                  <a:pt x="4262747" y="0"/>
                </a:lnTo>
                <a:close/>
              </a:path>
            </a:pathLst>
          </a:custGeom>
          <a:blipFill>
            <a:blip r:embed="rId7">
              <a:extLst>
                <a:ext uri="{96DAC541-7B7A-43D3-8B79-37D633B846F1}">
                  <asvg:svgBlip xmlns:asvg="http://schemas.microsoft.com/office/drawing/2016/SVG/main" r:embed="rId8"/>
                </a:ext>
              </a:extLst>
            </a:blip>
            <a:stretch>
              <a:fillRect l="0" t="-255" r="0" b="-255"/>
            </a:stretch>
          </a:blipFill>
        </p:spPr>
      </p:sp>
      <p:sp>
        <p:nvSpPr>
          <p:cNvPr name="TextBox 7" id="7"/>
          <p:cNvSpPr txBox="true"/>
          <p:nvPr/>
        </p:nvSpPr>
        <p:spPr>
          <a:xfrm rot="0">
            <a:off x="7819727" y="1452244"/>
            <a:ext cx="9439573" cy="4267200"/>
          </a:xfrm>
          <a:prstGeom prst="rect">
            <a:avLst/>
          </a:prstGeom>
        </p:spPr>
        <p:txBody>
          <a:bodyPr anchor="t" rtlCol="false" tIns="0" lIns="0" bIns="0" rIns="0">
            <a:spAutoFit/>
          </a:bodyPr>
          <a:lstStyle/>
          <a:p>
            <a:pPr algn="ctr">
              <a:lnSpc>
                <a:spcPts val="4200"/>
              </a:lnSpc>
            </a:pPr>
            <a:r>
              <a:rPr lang="en-US" sz="3000">
                <a:solidFill>
                  <a:srgbClr val="545454"/>
                </a:solidFill>
                <a:latin typeface="Biski Bold"/>
                <a:ea typeface="Biski Bold"/>
                <a:cs typeface="Biski Bold"/>
                <a:sym typeface="Biski Bold"/>
              </a:rPr>
              <a:t>TRASH SORT</a:t>
            </a:r>
          </a:p>
          <a:p>
            <a:pPr algn="ctr">
              <a:lnSpc>
                <a:spcPts val="4200"/>
              </a:lnSpc>
            </a:pPr>
          </a:p>
          <a:p>
            <a:pPr algn="ctr">
              <a:lnSpc>
                <a:spcPts val="4200"/>
              </a:lnSpc>
            </a:pPr>
            <a:r>
              <a:rPr lang="en-US" sz="3000">
                <a:solidFill>
                  <a:srgbClr val="545454"/>
                </a:solidFill>
                <a:latin typeface="Childos Arabic"/>
                <a:ea typeface="Childos Arabic"/>
                <a:cs typeface="Childos Arabic"/>
                <a:sym typeface="Childos Arabic"/>
              </a:rPr>
              <a:t>This game involves sorting items into the correct bins, such as glass, hazardous, plastic etc. It helps improve categorization skill and understanding of environmental concepts. The repetitive and structured nature of the game can be soothing.</a:t>
            </a:r>
          </a:p>
        </p:txBody>
      </p:sp>
      <p:sp>
        <p:nvSpPr>
          <p:cNvPr name="TextBox 8" id="8"/>
          <p:cNvSpPr txBox="true"/>
          <p:nvPr/>
        </p:nvSpPr>
        <p:spPr>
          <a:xfrm rot="0">
            <a:off x="5201007" y="8530518"/>
            <a:ext cx="7885986" cy="929641"/>
          </a:xfrm>
          <a:prstGeom prst="rect">
            <a:avLst/>
          </a:prstGeom>
        </p:spPr>
        <p:txBody>
          <a:bodyPr anchor="t" rtlCol="false" tIns="0" lIns="0" bIns="0" rIns="0">
            <a:spAutoFit/>
          </a:bodyPr>
          <a:lstStyle/>
          <a:p>
            <a:pPr algn="ctr">
              <a:lnSpc>
                <a:spcPts val="5458"/>
              </a:lnSpc>
            </a:pPr>
            <a:r>
              <a:rPr lang="en-US" sz="3898">
                <a:solidFill>
                  <a:srgbClr val="545454"/>
                </a:solidFill>
                <a:latin typeface="Poppins Italics"/>
                <a:ea typeface="Poppins Italics"/>
                <a:cs typeface="Poppins Italics"/>
                <a:sym typeface="Poppins Italics"/>
              </a:rPr>
              <a:t>Unique Abilities, Shared Dreams</a:t>
            </a:r>
          </a:p>
        </p:txBody>
      </p:sp>
      <p:sp>
        <p:nvSpPr>
          <p:cNvPr name="Freeform 9" id="9"/>
          <p:cNvSpPr/>
          <p:nvPr/>
        </p:nvSpPr>
        <p:spPr>
          <a:xfrm flipH="false" flipV="false" rot="-3314254">
            <a:off x="15792004" y="7094115"/>
            <a:ext cx="1664513" cy="2142851"/>
          </a:xfrm>
          <a:custGeom>
            <a:avLst/>
            <a:gdLst/>
            <a:ahLst/>
            <a:cxnLst/>
            <a:rect r="r" b="b" t="t" l="l"/>
            <a:pathLst>
              <a:path h="2142851" w="1664513">
                <a:moveTo>
                  <a:pt x="0" y="0"/>
                </a:moveTo>
                <a:lnTo>
                  <a:pt x="1664513" y="0"/>
                </a:lnTo>
                <a:lnTo>
                  <a:pt x="1664513" y="2142851"/>
                </a:lnTo>
                <a:lnTo>
                  <a:pt x="0" y="2142851"/>
                </a:lnTo>
                <a:lnTo>
                  <a:pt x="0" y="0"/>
                </a:lnTo>
                <a:close/>
              </a:path>
            </a:pathLst>
          </a:custGeom>
          <a:blipFill>
            <a:blip r:embed="rId9">
              <a:extLst>
                <a:ext uri="{96DAC541-7B7A-43D3-8B79-37D633B846F1}">
                  <asvg:svgBlip xmlns:asvg="http://schemas.microsoft.com/office/drawing/2016/SVG/main" r:embed="rId10"/>
                </a:ext>
              </a:extLst>
            </a:blip>
            <a:stretch>
              <a:fillRect l="0" t="-157" r="0" b="-157"/>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B2DDEB"/>
        </a:solidFill>
      </p:bgPr>
    </p:bg>
    <p:spTree>
      <p:nvGrpSpPr>
        <p:cNvPr id="1" name=""/>
        <p:cNvGrpSpPr/>
        <p:nvPr/>
      </p:nvGrpSpPr>
      <p:grpSpPr>
        <a:xfrm>
          <a:off x="0" y="0"/>
          <a:ext cx="0" cy="0"/>
          <a:chOff x="0" y="0"/>
          <a:chExt cx="0" cy="0"/>
        </a:xfrm>
      </p:grpSpPr>
      <p:sp>
        <p:nvSpPr>
          <p:cNvPr name="Freeform 2" id="2"/>
          <p:cNvSpPr/>
          <p:nvPr/>
        </p:nvSpPr>
        <p:spPr>
          <a:xfrm flipH="false" flipV="false" rot="0">
            <a:off x="-1194322" y="7789424"/>
            <a:ext cx="20676643" cy="8266153"/>
          </a:xfrm>
          <a:custGeom>
            <a:avLst/>
            <a:gdLst/>
            <a:ahLst/>
            <a:cxnLst/>
            <a:rect r="r" b="b" t="t" l="l"/>
            <a:pathLst>
              <a:path h="8266153" w="20676643">
                <a:moveTo>
                  <a:pt x="0" y="0"/>
                </a:moveTo>
                <a:lnTo>
                  <a:pt x="20676643" y="0"/>
                </a:lnTo>
                <a:lnTo>
                  <a:pt x="20676643" y="8266153"/>
                </a:lnTo>
                <a:lnTo>
                  <a:pt x="0" y="8266153"/>
                </a:lnTo>
                <a:lnTo>
                  <a:pt x="0" y="0"/>
                </a:lnTo>
                <a:close/>
              </a:path>
            </a:pathLst>
          </a:custGeom>
          <a:blipFill>
            <a:blip r:embed="rId3">
              <a:extLst>
                <a:ext uri="{96DAC541-7B7A-43D3-8B79-37D633B846F1}">
                  <asvg:svgBlip xmlns:asvg="http://schemas.microsoft.com/office/drawing/2016/SVG/main" r:embed="rId4"/>
                </a:ext>
              </a:extLst>
            </a:blip>
            <a:stretch>
              <a:fillRect l="0" t="-177" r="0" b="-177"/>
            </a:stretch>
          </a:blipFill>
        </p:spPr>
      </p:sp>
      <p:sp>
        <p:nvSpPr>
          <p:cNvPr name="Freeform 3" id="3"/>
          <p:cNvSpPr/>
          <p:nvPr/>
        </p:nvSpPr>
        <p:spPr>
          <a:xfrm flipH="false" flipV="false" rot="5400000">
            <a:off x="-71856" y="5089425"/>
            <a:ext cx="5269431" cy="5125719"/>
          </a:xfrm>
          <a:custGeom>
            <a:avLst/>
            <a:gdLst/>
            <a:ahLst/>
            <a:cxnLst/>
            <a:rect r="r" b="b" t="t" l="l"/>
            <a:pathLst>
              <a:path h="5125719" w="5269431">
                <a:moveTo>
                  <a:pt x="0" y="0"/>
                </a:moveTo>
                <a:lnTo>
                  <a:pt x="5269431" y="0"/>
                </a:lnTo>
                <a:lnTo>
                  <a:pt x="5269431" y="5125719"/>
                </a:lnTo>
                <a:lnTo>
                  <a:pt x="0" y="5125719"/>
                </a:lnTo>
                <a:lnTo>
                  <a:pt x="0" y="0"/>
                </a:lnTo>
                <a:close/>
              </a:path>
            </a:pathLst>
          </a:custGeom>
          <a:blipFill>
            <a:blip r:embed="rId5">
              <a:extLst>
                <a:ext uri="{96DAC541-7B7A-43D3-8B79-37D633B846F1}">
                  <asvg:svgBlip xmlns:asvg="http://schemas.microsoft.com/office/drawing/2016/SVG/main" r:embed="rId6"/>
                </a:ext>
              </a:extLst>
            </a:blip>
            <a:stretch>
              <a:fillRect l="0" t="-10" r="0" b="-10"/>
            </a:stretch>
          </a:blipFill>
        </p:spPr>
      </p:sp>
      <p:sp>
        <p:nvSpPr>
          <p:cNvPr name="Freeform 4" id="4"/>
          <p:cNvSpPr/>
          <p:nvPr/>
        </p:nvSpPr>
        <p:spPr>
          <a:xfrm flipH="false" flipV="false" rot="0">
            <a:off x="11296047" y="2250377"/>
            <a:ext cx="3575203" cy="5539047"/>
          </a:xfrm>
          <a:custGeom>
            <a:avLst/>
            <a:gdLst/>
            <a:ahLst/>
            <a:cxnLst/>
            <a:rect r="r" b="b" t="t" l="l"/>
            <a:pathLst>
              <a:path h="5539047" w="3575203">
                <a:moveTo>
                  <a:pt x="0" y="0"/>
                </a:moveTo>
                <a:lnTo>
                  <a:pt x="3575203" y="0"/>
                </a:lnTo>
                <a:lnTo>
                  <a:pt x="3575203" y="5539047"/>
                </a:lnTo>
                <a:lnTo>
                  <a:pt x="0" y="5539047"/>
                </a:lnTo>
                <a:lnTo>
                  <a:pt x="0" y="0"/>
                </a:lnTo>
                <a:close/>
              </a:path>
            </a:pathLst>
          </a:custGeom>
          <a:blipFill>
            <a:blip r:embed="rId7">
              <a:extLst>
                <a:ext uri="{96DAC541-7B7A-43D3-8B79-37D633B846F1}">
                  <asvg:svgBlip xmlns:asvg="http://schemas.microsoft.com/office/drawing/2016/SVG/main" r:embed="rId8"/>
                </a:ext>
              </a:extLst>
            </a:blip>
            <a:stretch>
              <a:fillRect l="0" t="-125" r="0" b="-125"/>
            </a:stretch>
          </a:blipFill>
        </p:spPr>
      </p:sp>
      <p:sp>
        <p:nvSpPr>
          <p:cNvPr name="Freeform 5" id="5"/>
          <p:cNvSpPr/>
          <p:nvPr/>
        </p:nvSpPr>
        <p:spPr>
          <a:xfrm flipH="false" flipV="false" rot="0">
            <a:off x="1979311" y="1940199"/>
            <a:ext cx="8126111" cy="6154741"/>
          </a:xfrm>
          <a:custGeom>
            <a:avLst/>
            <a:gdLst/>
            <a:ahLst/>
            <a:cxnLst/>
            <a:rect r="r" b="b" t="t" l="l"/>
            <a:pathLst>
              <a:path h="6154741" w="8126111">
                <a:moveTo>
                  <a:pt x="0" y="0"/>
                </a:moveTo>
                <a:lnTo>
                  <a:pt x="8126111" y="0"/>
                </a:lnTo>
                <a:lnTo>
                  <a:pt x="8126111" y="6154741"/>
                </a:lnTo>
                <a:lnTo>
                  <a:pt x="0" y="6154741"/>
                </a:lnTo>
                <a:lnTo>
                  <a:pt x="0" y="0"/>
                </a:lnTo>
                <a:close/>
              </a:path>
            </a:pathLst>
          </a:custGeom>
          <a:blipFill>
            <a:blip r:embed="rId9">
              <a:extLst>
                <a:ext uri="{96DAC541-7B7A-43D3-8B79-37D633B846F1}">
                  <asvg:svgBlip xmlns:asvg="http://schemas.microsoft.com/office/drawing/2016/SVG/main" r:embed="rId10"/>
                </a:ext>
              </a:extLst>
            </a:blip>
            <a:stretch>
              <a:fillRect l="0" t="-13" r="0" b="-13"/>
            </a:stretch>
          </a:blipFill>
        </p:spPr>
      </p:sp>
      <p:sp>
        <p:nvSpPr>
          <p:cNvPr name="Freeform 6" id="6"/>
          <p:cNvSpPr/>
          <p:nvPr/>
        </p:nvSpPr>
        <p:spPr>
          <a:xfrm flipH="false" flipV="false" rot="0">
            <a:off x="2508934" y="561873"/>
            <a:ext cx="6895384" cy="2756651"/>
          </a:xfrm>
          <a:custGeom>
            <a:avLst/>
            <a:gdLst/>
            <a:ahLst/>
            <a:cxnLst/>
            <a:rect r="r" b="b" t="t" l="l"/>
            <a:pathLst>
              <a:path h="2756651" w="6895384">
                <a:moveTo>
                  <a:pt x="0" y="0"/>
                </a:moveTo>
                <a:lnTo>
                  <a:pt x="6895383" y="0"/>
                </a:lnTo>
                <a:lnTo>
                  <a:pt x="6895383" y="2756651"/>
                </a:lnTo>
                <a:lnTo>
                  <a:pt x="0" y="2756651"/>
                </a:lnTo>
                <a:lnTo>
                  <a:pt x="0" y="0"/>
                </a:lnTo>
                <a:close/>
              </a:path>
            </a:pathLst>
          </a:custGeom>
          <a:blipFill>
            <a:blip r:embed="rId11">
              <a:extLst>
                <a:ext uri="{96DAC541-7B7A-43D3-8B79-37D633B846F1}">
                  <asvg:svgBlip xmlns:asvg="http://schemas.microsoft.com/office/drawing/2016/SVG/main" r:embed="rId12"/>
                </a:ext>
              </a:extLst>
            </a:blip>
            <a:stretch>
              <a:fillRect l="0" t="-269" r="0" b="-269"/>
            </a:stretch>
          </a:blipFill>
        </p:spPr>
      </p:sp>
      <p:sp>
        <p:nvSpPr>
          <p:cNvPr name="Freeform 7" id="7"/>
          <p:cNvSpPr/>
          <p:nvPr/>
        </p:nvSpPr>
        <p:spPr>
          <a:xfrm flipH="false" flipV="false" rot="0">
            <a:off x="3525952" y="3720913"/>
            <a:ext cx="641722" cy="904992"/>
          </a:xfrm>
          <a:custGeom>
            <a:avLst/>
            <a:gdLst/>
            <a:ahLst/>
            <a:cxnLst/>
            <a:rect r="r" b="b" t="t" l="l"/>
            <a:pathLst>
              <a:path h="904992" w="641722">
                <a:moveTo>
                  <a:pt x="0" y="0"/>
                </a:moveTo>
                <a:lnTo>
                  <a:pt x="641722" y="0"/>
                </a:lnTo>
                <a:lnTo>
                  <a:pt x="641722" y="904992"/>
                </a:lnTo>
                <a:lnTo>
                  <a:pt x="0" y="904992"/>
                </a:lnTo>
                <a:lnTo>
                  <a:pt x="0" y="0"/>
                </a:lnTo>
                <a:close/>
              </a:path>
            </a:pathLst>
          </a:custGeom>
          <a:blipFill>
            <a:blip r:embed="rId13">
              <a:extLst>
                <a:ext uri="{96DAC541-7B7A-43D3-8B79-37D633B846F1}">
                  <asvg:svgBlip xmlns:asvg="http://schemas.microsoft.com/office/drawing/2016/SVG/main" r:embed="rId14"/>
                </a:ext>
              </a:extLst>
            </a:blip>
            <a:stretch>
              <a:fillRect l="0" t="-53" r="0" b="-53"/>
            </a:stretch>
          </a:blipFill>
        </p:spPr>
      </p:sp>
      <p:grpSp>
        <p:nvGrpSpPr>
          <p:cNvPr name="Group 8" id="8"/>
          <p:cNvGrpSpPr/>
          <p:nvPr/>
        </p:nvGrpSpPr>
        <p:grpSpPr>
          <a:xfrm rot="0">
            <a:off x="3140392" y="5143500"/>
            <a:ext cx="1412843" cy="883027"/>
            <a:chOff x="0" y="0"/>
            <a:chExt cx="1883791" cy="1177369"/>
          </a:xfrm>
        </p:grpSpPr>
        <p:sp>
          <p:nvSpPr>
            <p:cNvPr name="Freeform 9" id="9"/>
            <p:cNvSpPr/>
            <p:nvPr/>
          </p:nvSpPr>
          <p:spPr>
            <a:xfrm flipH="false" flipV="false" rot="0">
              <a:off x="0" y="0"/>
              <a:ext cx="1883791" cy="1177417"/>
            </a:xfrm>
            <a:custGeom>
              <a:avLst/>
              <a:gdLst/>
              <a:ahLst/>
              <a:cxnLst/>
              <a:rect r="r" b="b" t="t" l="l"/>
              <a:pathLst>
                <a:path h="1177417" w="1883791">
                  <a:moveTo>
                    <a:pt x="0" y="0"/>
                  </a:moveTo>
                  <a:lnTo>
                    <a:pt x="1883791" y="0"/>
                  </a:lnTo>
                  <a:lnTo>
                    <a:pt x="1883791" y="1177417"/>
                  </a:lnTo>
                  <a:lnTo>
                    <a:pt x="0" y="1177417"/>
                  </a:lnTo>
                  <a:lnTo>
                    <a:pt x="0" y="0"/>
                  </a:lnTo>
                  <a:close/>
                </a:path>
              </a:pathLst>
            </a:custGeom>
            <a:blipFill>
              <a:blip r:embed="rId15"/>
              <a:stretch>
                <a:fillRect l="0" t="0" r="0" b="4"/>
              </a:stretch>
            </a:blipFill>
          </p:spPr>
        </p:sp>
      </p:grpSp>
      <p:grpSp>
        <p:nvGrpSpPr>
          <p:cNvPr name="Group 10" id="10"/>
          <p:cNvGrpSpPr/>
          <p:nvPr/>
        </p:nvGrpSpPr>
        <p:grpSpPr>
          <a:xfrm rot="0">
            <a:off x="3055200" y="6540877"/>
            <a:ext cx="1583226" cy="989516"/>
            <a:chOff x="0" y="0"/>
            <a:chExt cx="2110968" cy="1319355"/>
          </a:xfrm>
        </p:grpSpPr>
        <p:sp>
          <p:nvSpPr>
            <p:cNvPr name="Freeform 11" id="11"/>
            <p:cNvSpPr/>
            <p:nvPr/>
          </p:nvSpPr>
          <p:spPr>
            <a:xfrm flipH="false" flipV="false" rot="0">
              <a:off x="0" y="0"/>
              <a:ext cx="2110994" cy="1319403"/>
            </a:xfrm>
            <a:custGeom>
              <a:avLst/>
              <a:gdLst/>
              <a:ahLst/>
              <a:cxnLst/>
              <a:rect r="r" b="b" t="t" l="l"/>
              <a:pathLst>
                <a:path h="1319403" w="2110994">
                  <a:moveTo>
                    <a:pt x="0" y="0"/>
                  </a:moveTo>
                  <a:lnTo>
                    <a:pt x="2110994" y="0"/>
                  </a:lnTo>
                  <a:lnTo>
                    <a:pt x="2110994" y="1319403"/>
                  </a:lnTo>
                  <a:lnTo>
                    <a:pt x="0" y="1319403"/>
                  </a:lnTo>
                  <a:lnTo>
                    <a:pt x="0" y="0"/>
                  </a:lnTo>
                  <a:close/>
                </a:path>
              </a:pathLst>
            </a:custGeom>
            <a:blipFill>
              <a:blip r:embed="rId16"/>
              <a:stretch>
                <a:fillRect l="-48" t="0" r="-47" b="3"/>
              </a:stretch>
            </a:blipFill>
          </p:spPr>
        </p:sp>
      </p:grpSp>
      <p:sp>
        <p:nvSpPr>
          <p:cNvPr name="TextBox 12" id="12"/>
          <p:cNvSpPr txBox="true"/>
          <p:nvPr/>
        </p:nvSpPr>
        <p:spPr>
          <a:xfrm rot="0">
            <a:off x="3185828" y="1371613"/>
            <a:ext cx="5541594" cy="878764"/>
          </a:xfrm>
          <a:prstGeom prst="rect">
            <a:avLst/>
          </a:prstGeom>
        </p:spPr>
        <p:txBody>
          <a:bodyPr anchor="t" rtlCol="false" tIns="0" lIns="0" bIns="0" rIns="0">
            <a:spAutoFit/>
          </a:bodyPr>
          <a:lstStyle/>
          <a:p>
            <a:pPr algn="ctr">
              <a:lnSpc>
                <a:spcPts val="7213"/>
              </a:lnSpc>
            </a:pPr>
            <a:r>
              <a:rPr lang="en-US" sz="5152">
                <a:solidFill>
                  <a:srgbClr val="545454"/>
                </a:solidFill>
                <a:latin typeface="Black Ops One"/>
                <a:ea typeface="Black Ops One"/>
                <a:cs typeface="Black Ops One"/>
                <a:sym typeface="Black Ops One"/>
              </a:rPr>
              <a:t>TECHNOLOGIES</a:t>
            </a:r>
          </a:p>
        </p:txBody>
      </p:sp>
      <p:sp>
        <p:nvSpPr>
          <p:cNvPr name="TextBox 13" id="13"/>
          <p:cNvSpPr txBox="true"/>
          <p:nvPr/>
        </p:nvSpPr>
        <p:spPr>
          <a:xfrm rot="0">
            <a:off x="4887431" y="3714754"/>
            <a:ext cx="4991578" cy="911151"/>
          </a:xfrm>
          <a:prstGeom prst="rect">
            <a:avLst/>
          </a:prstGeom>
        </p:spPr>
        <p:txBody>
          <a:bodyPr anchor="t" rtlCol="false" tIns="0" lIns="0" bIns="0" rIns="0">
            <a:spAutoFit/>
          </a:bodyPr>
          <a:lstStyle/>
          <a:p>
            <a:pPr algn="l">
              <a:lnSpc>
                <a:spcPts val="7000"/>
              </a:lnSpc>
            </a:pPr>
            <a:r>
              <a:rPr lang="en-US" sz="5000">
                <a:solidFill>
                  <a:srgbClr val="545454"/>
                </a:solidFill>
                <a:latin typeface="Childos Arabic Bold"/>
                <a:ea typeface="Childos Arabic Bold"/>
                <a:cs typeface="Childos Arabic Bold"/>
                <a:sym typeface="Childos Arabic Bold"/>
              </a:rPr>
              <a:t>HTML</a:t>
            </a:r>
          </a:p>
        </p:txBody>
      </p:sp>
      <p:sp>
        <p:nvSpPr>
          <p:cNvPr name="TextBox 14" id="14"/>
          <p:cNvSpPr txBox="true"/>
          <p:nvPr/>
        </p:nvSpPr>
        <p:spPr>
          <a:xfrm rot="0">
            <a:off x="1278207" y="5061021"/>
            <a:ext cx="8126111" cy="901865"/>
          </a:xfrm>
          <a:prstGeom prst="rect">
            <a:avLst/>
          </a:prstGeom>
        </p:spPr>
        <p:txBody>
          <a:bodyPr anchor="t" rtlCol="false" tIns="0" lIns="0" bIns="0" rIns="0">
            <a:spAutoFit/>
          </a:bodyPr>
          <a:lstStyle/>
          <a:p>
            <a:pPr algn="ctr">
              <a:lnSpc>
                <a:spcPts val="6998"/>
              </a:lnSpc>
              <a:spcBef>
                <a:spcPct val="0"/>
              </a:spcBef>
            </a:pPr>
            <a:r>
              <a:rPr lang="en-US" sz="5000">
                <a:solidFill>
                  <a:srgbClr val="545454"/>
                </a:solidFill>
                <a:latin typeface="Childos Arabic Bold"/>
                <a:ea typeface="Childos Arabic Bold"/>
                <a:cs typeface="Childos Arabic Bold"/>
                <a:sym typeface="Childos Arabic Bold"/>
              </a:rPr>
              <a:t>CSS</a:t>
            </a:r>
          </a:p>
        </p:txBody>
      </p:sp>
      <p:sp>
        <p:nvSpPr>
          <p:cNvPr name="TextBox 15" id="15"/>
          <p:cNvSpPr txBox="true"/>
          <p:nvPr/>
        </p:nvSpPr>
        <p:spPr>
          <a:xfrm rot="0">
            <a:off x="2287152" y="6628528"/>
            <a:ext cx="8126111" cy="901865"/>
          </a:xfrm>
          <a:prstGeom prst="rect">
            <a:avLst/>
          </a:prstGeom>
        </p:spPr>
        <p:txBody>
          <a:bodyPr anchor="t" rtlCol="false" tIns="0" lIns="0" bIns="0" rIns="0">
            <a:spAutoFit/>
          </a:bodyPr>
          <a:lstStyle/>
          <a:p>
            <a:pPr algn="ctr">
              <a:lnSpc>
                <a:spcPts val="6998"/>
              </a:lnSpc>
              <a:spcBef>
                <a:spcPct val="0"/>
              </a:spcBef>
            </a:pPr>
            <a:r>
              <a:rPr lang="en-US" sz="5000">
                <a:solidFill>
                  <a:srgbClr val="545454"/>
                </a:solidFill>
                <a:latin typeface="Childos Arabic Bold"/>
                <a:ea typeface="Childos Arabic Bold"/>
                <a:cs typeface="Childos Arabic Bold"/>
                <a:sym typeface="Childos Arabic Bold"/>
              </a:rPr>
              <a:t>Java Script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DAGMOLLnfmU</dc:identifier>
  <dcterms:modified xsi:type="dcterms:W3CDTF">2011-08-01T06:04:30Z</dcterms:modified>
  <cp:revision>1</cp:revision>
  <dc:title>Pastel colorful useful informative inclusive inclusion neurodiversity in kids learning education presentation</dc:title>
</cp:coreProperties>
</file>