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7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7" r:id="rId9"/>
    <p:sldId id="268" r:id="rId10"/>
    <p:sldId id="269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F503-3715-41A7-A697-0165E51AE261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6EE9-5C21-42DA-A2BC-D89191131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6EE9-5C21-42DA-A2BC-D8919113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6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0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0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49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1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4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CEAB0E-F89A-4572-BCE8-E82546EDAF8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1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08" r:id="rId1"/>
    <p:sldLayoutId id="2147484909" r:id="rId2"/>
    <p:sldLayoutId id="2147484910" r:id="rId3"/>
    <p:sldLayoutId id="2147484911" r:id="rId4"/>
    <p:sldLayoutId id="2147484912" r:id="rId5"/>
    <p:sldLayoutId id="2147484913" r:id="rId6"/>
    <p:sldLayoutId id="2147484914" r:id="rId7"/>
    <p:sldLayoutId id="2147484915" r:id="rId8"/>
    <p:sldLayoutId id="2147484916" r:id="rId9"/>
    <p:sldLayoutId id="2147484917" r:id="rId10"/>
    <p:sldLayoutId id="2147484918" r:id="rId11"/>
    <p:sldLayoutId id="2147484919" r:id="rId12"/>
    <p:sldLayoutId id="2147484920" r:id="rId13"/>
    <p:sldLayoutId id="2147484921" r:id="rId14"/>
    <p:sldLayoutId id="2147484922" r:id="rId15"/>
    <p:sldLayoutId id="2147484923" r:id="rId16"/>
    <p:sldLayoutId id="21474849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954" y="1105938"/>
            <a:ext cx="11439144" cy="120777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cs typeface="Calibri Light"/>
              </a:rPr>
              <a:t>DDOS attacks Detection based on RDF-SVM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7745" y="3089564"/>
            <a:ext cx="6724166" cy="2397112"/>
          </a:xfrm>
        </p:spPr>
        <p:txBody>
          <a:bodyPr>
            <a:normAutofit fontScale="32500" lnSpcReduction="20000"/>
          </a:bodyPr>
          <a:lstStyle/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By</a:t>
            </a:r>
            <a:endParaRPr lang="en-US" sz="8000" b="1" dirty="0">
              <a:solidFill>
                <a:schemeClr val="tx1">
                  <a:lumMod val="95000"/>
                </a:schemeClr>
              </a:solidFill>
              <a:latin typeface="Century Gothic" panose="020B0502020202020204"/>
            </a:endParaRP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                   </a:t>
            </a:r>
            <a:r>
              <a:rPr lang="en-US" sz="7200" b="1" dirty="0" err="1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K.Yasaswi</a:t>
            </a:r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 (Y16CS869)</a:t>
            </a: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                </a:t>
            </a:r>
            <a:r>
              <a:rPr lang="en-US" sz="7200" b="1" dirty="0" err="1" smtClean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K.Vamsi</a:t>
            </a:r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 (Y16CS882)</a:t>
            </a: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                         </a:t>
            </a:r>
            <a:r>
              <a:rPr lang="en-US" sz="7200" b="1" dirty="0" smtClean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    </a:t>
            </a:r>
            <a:r>
              <a:rPr lang="en-US" sz="7200" b="1" dirty="0" err="1" smtClean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N.Sai</a:t>
            </a:r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 </a:t>
            </a:r>
            <a:r>
              <a:rPr lang="en-US" sz="7200" b="1" dirty="0" err="1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Phanindra</a:t>
            </a:r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latin typeface="Century Gothic" panose="020B0502020202020204"/>
              </a:rPr>
              <a:t> (Y16CS905)</a:t>
            </a: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endParaRPr lang="en-US" sz="6200" b="1" dirty="0">
              <a:solidFill>
                <a:schemeClr val="tx1">
                  <a:lumMod val="95000"/>
                </a:schemeClr>
              </a:solidFill>
              <a:latin typeface="Century Gothic" panose="020B0502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33718" y="619725"/>
            <a:ext cx="269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Batch-16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727" y="4505992"/>
            <a:ext cx="45223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2800" b="1" dirty="0"/>
              <a:t>Guide</a:t>
            </a:r>
            <a:r>
              <a:rPr lang="en-US" sz="2400" b="1" dirty="0"/>
              <a:t>: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Sri.CH.Ratna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Babu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7091"/>
            <a:ext cx="10353762" cy="9704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KDD99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0" y="1593274"/>
            <a:ext cx="11762232" cy="45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6201"/>
            <a:ext cx="10160000" cy="93070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Module Description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51709"/>
            <a:ext cx="113330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Module 1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 smtClean="0"/>
              <a:t>  Preprocessing the data.</a:t>
            </a:r>
          </a:p>
          <a:p>
            <a:pPr algn="ctr"/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Module 2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 smtClean="0"/>
              <a:t>  Feature subset by random forest by sorting the importance values of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features.</a:t>
            </a:r>
          </a:p>
          <a:p>
            <a:pPr algn="ctr"/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Module 3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 smtClean="0"/>
              <a:t>  Classification by SVM and getting optimal feature subset by </a:t>
            </a:r>
            <a:r>
              <a:rPr lang="en-US" sz="2400" dirty="0" err="1" smtClean="0"/>
              <a:t>sum_P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                   values.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Module 4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 smtClean="0"/>
              <a:t>  Evaluation and Testing.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Module 5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 smtClean="0"/>
              <a:t>  Report writing.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24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75" y="0"/>
            <a:ext cx="10353762" cy="9704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32688"/>
            <a:ext cx="11334750" cy="57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Contd..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913895"/>
            <a:ext cx="11777472" cy="58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Contd..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" y="1386921"/>
            <a:ext cx="11781125" cy="45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Contd..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5" y="1032426"/>
            <a:ext cx="11211150" cy="57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Contd..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969264"/>
            <a:ext cx="11639550" cy="57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Contd..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6" y="1087831"/>
            <a:ext cx="11781125" cy="53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023" y="2623773"/>
            <a:ext cx="693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Thank You</a:t>
            </a:r>
            <a:endParaRPr lang="en-US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095" y="480908"/>
            <a:ext cx="3353631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ABSTRACT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1691640"/>
            <a:ext cx="11242965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Effective Detection of DDOS Attacks.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Detection based on feature selection.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Exploiting Random Forest for computing feature importance.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SVM used to rescreen the features.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Finally, an optimal feature subset is obtained, which will reach a higher  detection rate and recall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" y="177153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DDOS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113565"/>
            <a:ext cx="10820400" cy="518665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Distributed denial of service.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Strategies at Application layer: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1. Server load.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2. Increasing.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3. Constant.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4. Target Web Page.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5. Main page attack.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6. Dominant web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92" y="1609530"/>
            <a:ext cx="4877223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13" y="439421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DDOS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Types of </a:t>
            </a:r>
            <a:r>
              <a:rPr lang="en-US" sz="2400" b="1" dirty="0" smtClean="0">
                <a:solidFill>
                  <a:schemeClr val="tx1"/>
                </a:solidFill>
              </a:rPr>
              <a:t>DDOS: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      </a:t>
            </a:r>
            <a:r>
              <a:rPr lang="en-US" sz="2400" b="1" dirty="0" smtClean="0">
                <a:solidFill>
                  <a:schemeClr val="tx1"/>
                </a:solidFill>
              </a:rPr>
              <a:t>1. Session </a:t>
            </a:r>
            <a:r>
              <a:rPr lang="en-US" sz="2400" b="1" dirty="0">
                <a:solidFill>
                  <a:schemeClr val="tx1"/>
                </a:solidFill>
              </a:rPr>
              <a:t>Flooding Attack.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      </a:t>
            </a:r>
            <a:r>
              <a:rPr lang="en-US" sz="2400" b="1" dirty="0" smtClean="0">
                <a:solidFill>
                  <a:schemeClr val="tx1"/>
                </a:solidFill>
              </a:rPr>
              <a:t>2. Request </a:t>
            </a:r>
            <a:r>
              <a:rPr lang="en-US" sz="2400" b="1" dirty="0">
                <a:solidFill>
                  <a:schemeClr val="tx1"/>
                </a:solidFill>
              </a:rPr>
              <a:t>flooding Attack.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      </a:t>
            </a:r>
            <a:r>
              <a:rPr lang="en-US" sz="2400" b="1" dirty="0" smtClean="0">
                <a:solidFill>
                  <a:schemeClr val="tx1"/>
                </a:solidFill>
              </a:rPr>
              <a:t>3. Asymmetric </a:t>
            </a:r>
            <a:r>
              <a:rPr lang="en-US" sz="2400" b="1" dirty="0">
                <a:solidFill>
                  <a:schemeClr val="tx1"/>
                </a:solidFill>
              </a:rPr>
              <a:t>Attack.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      </a:t>
            </a:r>
            <a:r>
              <a:rPr lang="en-US" sz="2400" b="1" dirty="0" smtClean="0">
                <a:solidFill>
                  <a:schemeClr val="tx1"/>
                </a:solidFill>
              </a:rPr>
              <a:t>4. Slow </a:t>
            </a:r>
            <a:r>
              <a:rPr lang="en-US" sz="2400" b="1" dirty="0">
                <a:solidFill>
                  <a:schemeClr val="tx1"/>
                </a:solidFill>
              </a:rPr>
              <a:t>Request/ Response Attack.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80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382" y="12765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Existing Techniques and their drawbacks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684691" y="1633394"/>
            <a:ext cx="11091862" cy="43084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CUSUM-based detection technique.(New IPs)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 Drawback:   1)during flash crowds IP addresses may not be new.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                 2)Attack can be performed with known IP addresses.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Technique based on dynamic statistical properties of the network traffic.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 Drawback:  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Change in </a:t>
            </a:r>
            <a:r>
              <a:rPr lang="en-US" sz="2400" b="1" dirty="0" smtClean="0">
                <a:solidFill>
                  <a:srgbClr val="FF0000"/>
                </a:solidFill>
              </a:rPr>
              <a:t>TTL</a:t>
            </a:r>
            <a:r>
              <a:rPr lang="en-US" sz="2400" b="1" dirty="0" smtClean="0">
                <a:solidFill>
                  <a:schemeClr val="tx1"/>
                </a:solidFill>
              </a:rPr>
              <a:t> values always does not effect anomalous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                  traffic.</a:t>
            </a:r>
          </a:p>
        </p:txBody>
      </p:sp>
    </p:spTree>
    <p:extLst>
      <p:ext uri="{BB962C8B-B14F-4D97-AF65-F5344CB8AC3E}">
        <p14:creationId xmlns:p14="http://schemas.microsoft.com/office/powerpoint/2010/main" val="8492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59" y="235526"/>
            <a:ext cx="10282289" cy="109700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Contd..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089" y="1443366"/>
            <a:ext cx="108470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Technique based on </a:t>
            </a:r>
            <a:r>
              <a:rPr lang="en-US" sz="2400" dirty="0" smtClean="0">
                <a:solidFill>
                  <a:srgbClr val="C00000"/>
                </a:solidFill>
              </a:rPr>
              <a:t>Distance.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           a)Average Distance estimation.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           b)distance-based Traffic separation.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2400" dirty="0" smtClean="0"/>
              <a:t>Drawback:  Distance will not reflect anomaly of traffic.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MULTOPS (MULTI- </a:t>
            </a:r>
            <a:r>
              <a:rPr lang="en-US" sz="2400" dirty="0"/>
              <a:t>Level Tree for Online Packet </a:t>
            </a:r>
            <a:r>
              <a:rPr lang="en-US" sz="2400" dirty="0" smtClean="0"/>
              <a:t>Statistics)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 Heuristic and data structure based technique.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    Packet rate statistics </a:t>
            </a:r>
            <a:r>
              <a:rPr lang="en-US" sz="2400" dirty="0" smtClean="0"/>
              <a:t>are collected and maintained at Nodes of tree.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2400" dirty="0" smtClean="0"/>
              <a:t>Drawback:  Location and setup of routers may affect the technique.</a:t>
            </a:r>
          </a:p>
        </p:txBody>
      </p:sp>
    </p:spTree>
    <p:extLst>
      <p:ext uri="{BB962C8B-B14F-4D97-AF65-F5344CB8AC3E}">
        <p14:creationId xmlns:p14="http://schemas.microsoft.com/office/powerpoint/2010/main" val="32353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799" y="358035"/>
            <a:ext cx="8610600" cy="1692438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accent3"/>
                </a:solidFill>
              </a:rPr>
              <a:t>Proposed Algorithm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4400" i="1" dirty="0" smtClean="0">
                <a:solidFill>
                  <a:srgbClr val="92D050"/>
                </a:solidFill>
              </a:rPr>
              <a:t>RDF-SVM</a:t>
            </a:r>
            <a:endParaRPr lang="en-US" sz="4400" i="1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194" y="1789608"/>
            <a:ext cx="100199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1" dirty="0" smtClean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Combination of </a:t>
            </a:r>
            <a:r>
              <a:rPr lang="en-US" sz="2400" dirty="0" smtClean="0">
                <a:solidFill>
                  <a:srgbClr val="FF0000"/>
                </a:solidFill>
              </a:rPr>
              <a:t>RANDOM FOREST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SVM</a:t>
            </a:r>
            <a:r>
              <a:rPr lang="en-US" sz="24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Random Forest:    </a:t>
            </a:r>
          </a:p>
          <a:p>
            <a:r>
              <a:rPr lang="en-US" sz="2400" dirty="0" smtClean="0"/>
              <a:t>             - Large collection of </a:t>
            </a:r>
            <a:r>
              <a:rPr lang="en-US" sz="2400" dirty="0" err="1" smtClean="0"/>
              <a:t>decorrelated</a:t>
            </a:r>
            <a:r>
              <a:rPr lang="en-US" sz="2400" dirty="0" smtClean="0"/>
              <a:t> decision trees.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</a:t>
            </a:r>
            <a:r>
              <a:rPr lang="en-US" sz="2400" dirty="0" smtClean="0"/>
              <a:t> - Construct multiple decision trees randomly, and gains the final                                 classification result by voting. </a:t>
            </a:r>
          </a:p>
          <a:p>
            <a:r>
              <a:rPr lang="en-US" sz="2400" dirty="0" smtClean="0"/>
              <a:t>3. 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SVM:</a:t>
            </a:r>
          </a:p>
          <a:p>
            <a:pPr algn="ctr"/>
            <a:r>
              <a:rPr lang="en-US" sz="2400" dirty="0" smtClean="0"/>
              <a:t>          performs well in generalization and handling with imbalanced       dataset.</a:t>
            </a:r>
            <a:endParaRPr lang="en-US" sz="2400" b="1" i="1" dirty="0" smtClean="0">
              <a:solidFill>
                <a:schemeClr val="accent6"/>
              </a:solidFill>
            </a:endParaRPr>
          </a:p>
          <a:p>
            <a:endParaRPr lang="en-US" sz="3200" b="1" i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832" y="2533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KDD99 DATASET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endParaRPr lang="en-US" sz="1800" b="1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2" y="1435573"/>
            <a:ext cx="11855889" cy="43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17382" cy="87528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KDD99 DATASET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5" y="1417603"/>
            <a:ext cx="11707368" cy="46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1310</TotalTime>
  <Words>400</Words>
  <Application>Microsoft Office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Calisto MT</vt:lpstr>
      <vt:lpstr>Century Gothic</vt:lpstr>
      <vt:lpstr>Trebuchet MS</vt:lpstr>
      <vt:lpstr>Wingdings</vt:lpstr>
      <vt:lpstr>Wingdings 2</vt:lpstr>
      <vt:lpstr>Slate</vt:lpstr>
      <vt:lpstr>DDOS attacks Detection based on RDF-SVM</vt:lpstr>
      <vt:lpstr>ABSTRACT</vt:lpstr>
      <vt:lpstr>DDOS</vt:lpstr>
      <vt:lpstr>DDOS</vt:lpstr>
      <vt:lpstr>Existing Techniques and their drawbacks</vt:lpstr>
      <vt:lpstr>Contd..</vt:lpstr>
      <vt:lpstr>Proposed Algorithm  RDF-SVM</vt:lpstr>
      <vt:lpstr>KDD99 DATASET </vt:lpstr>
      <vt:lpstr> KDD99 DATASET </vt:lpstr>
      <vt:lpstr>KDD99 DATASET</vt:lpstr>
      <vt:lpstr>Module Description</vt:lpstr>
      <vt:lpstr>Implementation</vt:lpstr>
      <vt:lpstr>Contd..</vt:lpstr>
      <vt:lpstr>Contd..</vt:lpstr>
      <vt:lpstr>Contd..</vt:lpstr>
      <vt:lpstr>Contd..</vt:lpstr>
      <vt:lpstr>Contd..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</dc:title>
  <dc:creator>Hackos</dc:creator>
  <cp:lastModifiedBy>Hackos</cp:lastModifiedBy>
  <cp:revision>94</cp:revision>
  <dcterms:created xsi:type="dcterms:W3CDTF">2019-08-04T14:43:08Z</dcterms:created>
  <dcterms:modified xsi:type="dcterms:W3CDTF">2019-12-29T17:37:41Z</dcterms:modified>
</cp:coreProperties>
</file>