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notesMasterIdLst>
    <p:notesMasterId r:id="rId27"/>
  </p:notesMasterIdLst>
  <p:sldIdLst>
    <p:sldId id="256" r:id="rId2"/>
    <p:sldId id="260" r:id="rId3"/>
    <p:sldId id="261" r:id="rId4"/>
    <p:sldId id="257" r:id="rId5"/>
    <p:sldId id="258" r:id="rId6"/>
    <p:sldId id="259" r:id="rId7"/>
    <p:sldId id="262" r:id="rId8"/>
    <p:sldId id="263" r:id="rId9"/>
    <p:sldId id="284" r:id="rId10"/>
    <p:sldId id="285" r:id="rId11"/>
    <p:sldId id="271" r:id="rId12"/>
    <p:sldId id="267" r:id="rId13"/>
    <p:sldId id="268" r:id="rId14"/>
    <p:sldId id="269" r:id="rId15"/>
    <p:sldId id="272" r:id="rId16"/>
    <p:sldId id="274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7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9F503-3715-41A7-A697-0165E51AE261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186EE9-5C21-42DA-A2BC-D89191131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37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86EE9-5C21-42DA-A2BC-D8919113102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95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A9D41-58D7-48D3-946F-9498433381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651AD1-D26B-4EF3-8BF1-1F8BE5C568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9D5CD-3CEE-4DF7-9533-B7189CB4A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AB0E-F89A-4572-BCE8-E82546EDAF86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25AB8-1B04-4808-973B-BD03519C8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18E95-2204-42B2-A675-A5F1234D7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89153-9EB3-45C7-8D49-8BC214394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1879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5BFA5-D90E-49D8-9399-1B4654F6F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1E4072-9BA1-4085-A403-389BB6DAE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72941-7B17-4FEF-B1A4-E4C9974B9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AB0E-F89A-4572-BCE8-E82546EDAF86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45D46-CEB1-44AC-AAF4-16F6DFE4C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60689-E47D-4AEA-BC9E-4EB3A317C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89153-9EB3-45C7-8D49-8BC214394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25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7AA766-56A7-4B55-98BE-2A10D0CDED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CFA004-2FA4-4283-BCA2-62304C7526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34040-7D22-48A9-AA14-49D269E4F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AB0E-F89A-4572-BCE8-E82546EDAF86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06844-F78B-48C8-931E-5BEEE1D7E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C25B8-4145-4248-98FD-8C68F613E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89153-9EB3-45C7-8D49-8BC214394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794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3371C-9149-4429-ACE0-264917B5D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F8B83-BB4A-449E-BCA2-0C8ABD109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23A6B-2BF6-4166-877B-127B2BF31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AB0E-F89A-4572-BCE8-E82546EDAF86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E9171-4047-48A6-AEB6-D91860166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D9139-AA5C-419F-9B3B-A936E6A6D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89153-9EB3-45C7-8D49-8BC214394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820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49029-BABF-482A-925E-99524D5C0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BF89F-441B-4460-96B5-142CC7799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79A78-77DE-4584-8926-3177BF266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AB0E-F89A-4572-BCE8-E82546EDAF86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1798E-F31D-478D-8169-90CC3A62A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59900-C409-449B-A566-8C26FA030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89153-9EB3-45C7-8D49-8BC214394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72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59B7B-3646-4253-B874-2EE614BE7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0FC0E-14CA-4AAC-80D9-DC382BB366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F546FB-BE2F-45A3-B165-E80395C4F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9471E8-4495-45AB-848B-C06B7DEA1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AB0E-F89A-4572-BCE8-E82546EDAF86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7E4FAD-C239-4A08-965A-589C2D300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E6884-6804-4A70-BC8A-45C512AA1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89153-9EB3-45C7-8D49-8BC214394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521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196DA-B7A5-4DAA-BCD8-E4200CF4D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D49AD-69C9-4011-9D75-C685306AE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50401-7D86-4EF1-8515-0BF102A5AF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88A385-2A9E-4AB9-A71E-2232CC5AE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441050-FCD4-4EE7-8900-34C850C569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828902-4031-466E-B23F-D6EDA604B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AB0E-F89A-4572-BCE8-E82546EDAF86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71D7AF-A25D-4F4B-88E0-FCC83FC8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600B85-896E-46DF-B975-786D92853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89153-9EB3-45C7-8D49-8BC214394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193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C4A62-DC3F-45D2-BC69-B9C1A75BC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A76B1D-4350-40CC-91B7-2C65720BC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AB0E-F89A-4572-BCE8-E82546EDAF86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D76372-9848-4ACD-949A-C4FF1F4B3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DEE798-AC86-4AD7-8178-D2962A46A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89153-9EB3-45C7-8D49-8BC214394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23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6452A9-2E25-40AE-99EE-01DCC49C0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AB0E-F89A-4572-BCE8-E82546EDAF86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88FFED-AB1C-47E3-A1E8-953E2FB75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604C4-AB82-4678-A854-1CF01924A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89153-9EB3-45C7-8D49-8BC214394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165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83517-6553-4F46-B0F9-0F0F113F8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E7F3B-CB8D-4134-B9EF-672C659B5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540125-5F62-4A50-B4E3-C03816478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AB595-B576-411B-A7DC-A7081A77B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AB0E-F89A-4572-BCE8-E82546EDAF86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1EC635-D101-4384-A5B9-51FAB7AF1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A33B5-BD78-44EC-9C75-8720DD90F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89153-9EB3-45C7-8D49-8BC214394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558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9018A-5DDB-4A67-85DE-443834957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9D0D97-B9FA-4797-BD6A-614AD415C4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AB16B1-BDA5-4C36-9F63-69BDD4D60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1E349F-FF5E-4F7B-AEB6-C996D4910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AB0E-F89A-4572-BCE8-E82546EDAF86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78396B-776A-4BAA-9B0C-D44202BB0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6449D-BC81-4597-974D-12E99F5A1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89153-9EB3-45C7-8D49-8BC214394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186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788AFA-A986-4A25-8CF0-36753D383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6B0F6-1D78-48A3-B885-15D386306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9E09F-F86E-482E-9C21-09A2762A3C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EAB0E-F89A-4572-BCE8-E82546EDAF86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78D9D-39FD-48AC-AC60-E75E58AFD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77643-F009-483D-B348-B97BEFE5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89153-9EB3-45C7-8D49-8BC214394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111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6428" y="791850"/>
            <a:ext cx="11439144" cy="2637150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solidFill>
                  <a:schemeClr val="accent5">
                    <a:lumMod val="50000"/>
                  </a:schemeClr>
                </a:solidFill>
                <a:cs typeface="Calibri Light"/>
              </a:rPr>
              <a:t>DDOS ATTACKS ANALYSIS based on RDF-SVM</a:t>
            </a:r>
            <a:endParaRPr lang="en-US" sz="4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F15766-3129-47F7-B49A-34711FC54F61}"/>
              </a:ext>
            </a:extLst>
          </p:cNvPr>
          <p:cNvSpPr txBox="1"/>
          <p:nvPr/>
        </p:nvSpPr>
        <p:spPr>
          <a:xfrm>
            <a:off x="3691010" y="5053599"/>
            <a:ext cx="37273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Yasaswi</a:t>
            </a:r>
            <a:r>
              <a:rPr lang="en-US" sz="2400" dirty="0"/>
              <a:t> </a:t>
            </a:r>
            <a:r>
              <a:rPr lang="en-US" sz="2400" dirty="0" err="1"/>
              <a:t>Kolasani</a:t>
            </a:r>
            <a:endParaRPr lang="en-US" sz="2400" dirty="0"/>
          </a:p>
          <a:p>
            <a:pPr algn="ctr"/>
            <a:r>
              <a:rPr lang="en-US" sz="2400" dirty="0"/>
              <a:t>CSI 536 Machine Learning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46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994" y="579707"/>
            <a:ext cx="10737358" cy="129302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Concept behind importance values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02C461-9103-4425-9902-264876F30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65" y="2142869"/>
            <a:ext cx="3313417" cy="4001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ADA773-AFC1-4887-95D0-4E7A9524D01C}"/>
              </a:ext>
            </a:extLst>
          </p:cNvPr>
          <p:cNvSpPr txBox="1"/>
          <p:nvPr/>
        </p:nvSpPr>
        <p:spPr>
          <a:xfrm>
            <a:off x="390874" y="2583669"/>
            <a:ext cx="6779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Measure the disorder of grouping by the target variable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952CD4-FC60-4DED-A569-8DA514572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65" y="3116163"/>
            <a:ext cx="4272357" cy="5290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46D674-771B-4A1F-B931-44BA58ECE75F}"/>
              </a:ext>
            </a:extLst>
          </p:cNvPr>
          <p:cNvSpPr txBox="1"/>
          <p:nvPr/>
        </p:nvSpPr>
        <p:spPr>
          <a:xfrm>
            <a:off x="390874" y="3638610"/>
            <a:ext cx="6779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Entropy of the Y given x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509C2F3-CA17-4CB6-8EFB-27C841FE35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958" y="4218430"/>
            <a:ext cx="4118769" cy="4001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38016D0-2F8C-4790-B4B6-DF107F48B00B}"/>
              </a:ext>
            </a:extLst>
          </p:cNvPr>
          <p:cNvSpPr txBox="1"/>
          <p:nvPr/>
        </p:nvSpPr>
        <p:spPr>
          <a:xfrm>
            <a:off x="412765" y="4618539"/>
            <a:ext cx="6779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Information gain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962B74-1335-4D32-85F1-13BB1E236C7E}"/>
              </a:ext>
            </a:extLst>
          </p:cNvPr>
          <p:cNvSpPr txBox="1"/>
          <p:nvPr/>
        </p:nvSpPr>
        <p:spPr>
          <a:xfrm>
            <a:off x="390874" y="1738872"/>
            <a:ext cx="6779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1591845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B71FD-CAD7-404F-99EE-B19063F59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KDD99 DATASET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5F69EF-3422-4278-B20B-8E1ACEB3423B}"/>
              </a:ext>
            </a:extLst>
          </p:cNvPr>
          <p:cNvSpPr txBox="1"/>
          <p:nvPr/>
        </p:nvSpPr>
        <p:spPr>
          <a:xfrm>
            <a:off x="659876" y="1300899"/>
            <a:ext cx="1104821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  Contains 42 features among which last one is the target variable.</a:t>
            </a:r>
          </a:p>
          <a:p>
            <a:endParaRPr lang="en-US" sz="2400" dirty="0"/>
          </a:p>
          <a:p>
            <a:pPr marL="457200" indent="-457200">
              <a:buAutoNum type="arabicPeriod" startAt="2"/>
            </a:pPr>
            <a:r>
              <a:rPr lang="en-US" sz="2400" dirty="0"/>
              <a:t>Contains </a:t>
            </a:r>
            <a:r>
              <a:rPr lang="en-US" sz="2400" b="1" i="0" dirty="0">
                <a:solidFill>
                  <a:srgbClr val="000000"/>
                </a:solidFill>
                <a:effectLst/>
              </a:rPr>
              <a:t>494020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dirty="0"/>
              <a:t>rows.</a:t>
            </a:r>
          </a:p>
          <a:p>
            <a:pPr marL="457200" indent="-457200">
              <a:buAutoNum type="arabicPeriod" startAt="2"/>
            </a:pPr>
            <a:endParaRPr lang="en-US" sz="2400" dirty="0"/>
          </a:p>
          <a:p>
            <a:pPr marL="457200" indent="-457200">
              <a:buAutoNum type="arabicPeriod" startAt="2"/>
            </a:pPr>
            <a:r>
              <a:rPr lang="en-US" sz="2400" dirty="0"/>
              <a:t>Need to Preprocess the data</a:t>
            </a:r>
          </a:p>
          <a:p>
            <a:pPr marL="457200" indent="-457200">
              <a:buAutoNum type="arabicPeriod" startAt="2"/>
            </a:pPr>
            <a:endParaRPr lang="en-U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Convert Object data types to integers.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Remove duplicate data.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Normalizing the data.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042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" y="618069"/>
            <a:ext cx="11442192" cy="129302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KDD99 DATASET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" y="2072882"/>
            <a:ext cx="11817096" cy="301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005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KDD99 DATASET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44" y="1916367"/>
            <a:ext cx="11707368" cy="350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854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KDD99 DATASET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" y="2057401"/>
            <a:ext cx="11762232" cy="308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571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A45DD-A81D-4A24-AE99-3B2DB8F84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50000"/>
                  </a:schemeClr>
                </a:solidFill>
              </a:rPr>
              <a:t>Implementation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E2DACA-0C52-421A-A5B6-470AC0279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542" y="2002671"/>
            <a:ext cx="9646937" cy="303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948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A45DD-A81D-4A24-AE99-3B2DB8F84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50000"/>
                  </a:schemeClr>
                </a:solidFill>
              </a:rPr>
              <a:t>Implementation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A2E864-EB6F-4F46-9006-935FCA899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90" y="1272437"/>
            <a:ext cx="11511064" cy="530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8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A45DD-A81D-4A24-AE99-3B2DB8F84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50000"/>
                  </a:schemeClr>
                </a:solidFill>
              </a:rPr>
              <a:t>Implementation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FB83B2-DA5F-4B37-B043-BEC8E1BEB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44" y="1605909"/>
            <a:ext cx="11926111" cy="488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105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A45DD-A81D-4A24-AE99-3B2DB8F84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50000"/>
                  </a:schemeClr>
                </a:solidFill>
              </a:rPr>
              <a:t>Implementation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EF775F-B7D6-4368-AC76-1E75FD0CB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00287"/>
            <a:ext cx="10707963" cy="259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623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A45DD-A81D-4A24-AE99-3B2DB8F84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50000"/>
                  </a:schemeClr>
                </a:solidFill>
              </a:rPr>
              <a:t>Implementation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28A330-4F6E-4C6E-8811-D0572E09B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549" y="1235311"/>
            <a:ext cx="11254902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778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" y="177153"/>
            <a:ext cx="11977634" cy="129302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DDOS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792" y="1470181"/>
            <a:ext cx="10820400" cy="456485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70000"/>
              </a:lnSpc>
            </a:pPr>
            <a:r>
              <a:rPr lang="en-US" dirty="0"/>
              <a:t>Distributed denial of service.</a:t>
            </a:r>
          </a:p>
          <a:p>
            <a:pPr>
              <a:lnSpc>
                <a:spcPct val="170000"/>
              </a:lnSpc>
            </a:pPr>
            <a:r>
              <a:rPr lang="en-US" dirty="0"/>
              <a:t>Attack vs Flash crowd.</a:t>
            </a:r>
          </a:p>
          <a:p>
            <a:pPr>
              <a:lnSpc>
                <a:spcPct val="170000"/>
              </a:lnSpc>
            </a:pPr>
            <a:r>
              <a:rPr lang="en-US" dirty="0"/>
              <a:t>Strategies at Application layer: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    1)Server load.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    2)Increasing.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    3)Constant.</a:t>
            </a:r>
          </a:p>
          <a:p>
            <a:pPr marL="0" indent="0">
              <a:lnSpc>
                <a:spcPct val="170000"/>
              </a:lnSpc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992" y="1609530"/>
            <a:ext cx="4877223" cy="329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029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A45DD-A81D-4A24-AE99-3B2DB8F84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50000"/>
                  </a:schemeClr>
                </a:solidFill>
              </a:rPr>
              <a:t>Implementation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295D99-9FF3-40C8-9A9D-19D7F7242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1274323"/>
            <a:ext cx="10839450" cy="537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8824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A45DD-A81D-4A24-AE99-3B2DB8F84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50000"/>
                  </a:schemeClr>
                </a:solidFill>
              </a:rPr>
              <a:t>Implementation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929A19-6884-4C00-960E-71A899576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676" y="1238250"/>
            <a:ext cx="8591550" cy="551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137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A45DD-A81D-4A24-AE99-3B2DB8F84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50000"/>
                  </a:schemeClr>
                </a:solidFill>
              </a:rPr>
              <a:t>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22A86E-9E23-4A88-9916-9BFAEF70E5A6}"/>
              </a:ext>
            </a:extLst>
          </p:cNvPr>
          <p:cNvSpPr txBox="1"/>
          <p:nvPr/>
        </p:nvSpPr>
        <p:spPr>
          <a:xfrm>
            <a:off x="838200" y="1527142"/>
            <a:ext cx="1069078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is the array of (feature, Importance value) values in an descending order of feature importance.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select the features having the high importance values above the threshold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Above is the accuracy of random forest. We need to improve it by rescreening the features with SVM.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242A35-0860-45A9-91B8-A5A1E9702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993" y="3429000"/>
            <a:ext cx="298132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5621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A45DD-A81D-4A24-AE99-3B2DB8F84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50000"/>
                  </a:schemeClr>
                </a:solidFill>
              </a:rPr>
              <a:t>Expected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22A86E-9E23-4A88-9916-9BFAEF70E5A6}"/>
              </a:ext>
            </a:extLst>
          </p:cNvPr>
          <p:cNvSpPr txBox="1"/>
          <p:nvPr/>
        </p:nvSpPr>
        <p:spPr>
          <a:xfrm>
            <a:off x="857055" y="2714920"/>
            <a:ext cx="58265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model is compared with different algorithms and show that RDF-SVM gives highest precision and recall.</a:t>
            </a:r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7DC0E7-094C-4680-BFE7-F84CE704B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9454" y="2452527"/>
            <a:ext cx="3544477" cy="40946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F9F9A7-8424-4DCA-9609-BC24CA8DF984}"/>
              </a:ext>
            </a:extLst>
          </p:cNvPr>
          <p:cNvSpPr txBox="1"/>
          <p:nvPr/>
        </p:nvSpPr>
        <p:spPr>
          <a:xfrm>
            <a:off x="838200" y="1517715"/>
            <a:ext cx="93616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Random forest will select up to 20 features and after rescreening 3 more features will be added to the subset resulting the optimal subset with higher detection and recall rate</a:t>
            </a:r>
          </a:p>
        </p:txBody>
      </p:sp>
    </p:spTree>
    <p:extLst>
      <p:ext uri="{BB962C8B-B14F-4D97-AF65-F5344CB8AC3E}">
        <p14:creationId xmlns:p14="http://schemas.microsoft.com/office/powerpoint/2010/main" val="33942484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A45DD-A81D-4A24-AE99-3B2DB8F84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50000"/>
                  </a:schemeClr>
                </a:solidFill>
              </a:rPr>
              <a:t>SUMMARY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22A86E-9E23-4A88-9916-9BFAEF70E5A6}"/>
              </a:ext>
            </a:extLst>
          </p:cNvPr>
          <p:cNvSpPr txBox="1"/>
          <p:nvPr/>
        </p:nvSpPr>
        <p:spPr>
          <a:xfrm>
            <a:off x="838200" y="1527142"/>
            <a:ext cx="106907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27CE9D-9CB4-409A-A00F-B456578AF461}"/>
              </a:ext>
            </a:extLst>
          </p:cNvPr>
          <p:cNvSpPr txBox="1"/>
          <p:nvPr/>
        </p:nvSpPr>
        <p:spPr>
          <a:xfrm>
            <a:off x="989814" y="961534"/>
            <a:ext cx="9181707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Finished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Implemented random forest to compute the importance values.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Unfinished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Need to apply SVM on above selected values to rescreen the features on adding every neglected feature to the set and compute the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After applying SVM we get the </a:t>
            </a:r>
            <a:r>
              <a:rPr lang="en-US" sz="2400" dirty="0">
                <a:solidFill>
                  <a:srgbClr val="00B050"/>
                </a:solidFill>
              </a:rPr>
              <a:t>optimal feature subset </a:t>
            </a:r>
            <a:r>
              <a:rPr lang="en-US" sz="2400" dirty="0"/>
              <a:t>which will reach higher detection rate and recall rate.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model to be compared with different algorithms and show that RDF-SVM gives highest precision and recall.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3062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87168" y="2679192"/>
            <a:ext cx="6931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47809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DDOS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Types of DDOS: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              1)Session Flooding Attack.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              2)Request flooding Attack.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              3)Asymmetric Attack.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              4)Slow Request/ Response Attack.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231" y="2194560"/>
            <a:ext cx="4440713" cy="293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009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0736" y="398612"/>
            <a:ext cx="2523116" cy="1293028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91640"/>
            <a:ext cx="7671816" cy="45720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Effective Detection of DDOS Attacks.</a:t>
            </a:r>
          </a:p>
          <a:p>
            <a:pPr>
              <a:lnSpc>
                <a:spcPct val="150000"/>
              </a:lnSpc>
            </a:pPr>
            <a:r>
              <a:rPr lang="en-US" dirty="0"/>
              <a:t>Detection based on feature selection.</a:t>
            </a:r>
          </a:p>
          <a:p>
            <a:pPr>
              <a:lnSpc>
                <a:spcPct val="150000"/>
              </a:lnSpc>
            </a:pPr>
            <a:r>
              <a:rPr lang="en-US" dirty="0"/>
              <a:t>Exploiting Random Forest for computing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  feature importance.</a:t>
            </a:r>
          </a:p>
          <a:p>
            <a:pPr>
              <a:lnSpc>
                <a:spcPct val="150000"/>
              </a:lnSpc>
            </a:pPr>
            <a:r>
              <a:rPr lang="en-US" dirty="0"/>
              <a:t>SVM used to rescreen the features.</a:t>
            </a:r>
          </a:p>
          <a:p>
            <a:pPr>
              <a:lnSpc>
                <a:spcPct val="150000"/>
              </a:lnSpc>
            </a:pPr>
            <a:r>
              <a:rPr lang="en-US" dirty="0"/>
              <a:t>Finally, an optimal feature subset is obtained,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  which will reach a higher detection rate and recall     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  rate.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640" y="1949196"/>
            <a:ext cx="630936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579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528" y="55714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Existing Techniques and their drawbacks: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4294967295"/>
          </p:nvPr>
        </p:nvSpPr>
        <p:spPr>
          <a:xfrm>
            <a:off x="1100137" y="1882775"/>
            <a:ext cx="9043103" cy="430847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CUSUM-based detection technique.</a:t>
            </a:r>
            <a:r>
              <a:rPr lang="en-US" dirty="0">
                <a:solidFill>
                  <a:srgbClr val="0070C0"/>
                </a:solidFill>
              </a:rPr>
              <a:t> (New Ips)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      drawback: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                     1)during flash crowds IP addresses may be new.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                     2)Attack can be performed with known IP addresses.       </a:t>
            </a:r>
          </a:p>
          <a:p>
            <a:pPr>
              <a:lnSpc>
                <a:spcPct val="150000"/>
              </a:lnSpc>
            </a:pPr>
            <a:r>
              <a:rPr lang="en-US" dirty="0"/>
              <a:t>Technique based on dynamic statistical properties of the network traffic.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0070C0"/>
                </a:solidFill>
              </a:rPr>
              <a:t>      </a:t>
            </a:r>
            <a:r>
              <a:rPr lang="en-US" dirty="0"/>
              <a:t>  drawback: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                     1)Change in </a:t>
            </a:r>
            <a:r>
              <a:rPr lang="en-US" dirty="0">
                <a:solidFill>
                  <a:srgbClr val="0070C0"/>
                </a:solidFill>
              </a:rPr>
              <a:t>TTL values </a:t>
            </a:r>
            <a:r>
              <a:rPr lang="en-US" dirty="0"/>
              <a:t>always does not effect anomalous  traffic.</a:t>
            </a:r>
          </a:p>
        </p:txBody>
      </p:sp>
    </p:spTree>
    <p:extLst>
      <p:ext uri="{BB962C8B-B14F-4D97-AF65-F5344CB8AC3E}">
        <p14:creationId xmlns:p14="http://schemas.microsoft.com/office/powerpoint/2010/main" val="849294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198296"/>
            <a:ext cx="9118092" cy="1293028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Limitations of Existing techniques: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6656" y="1225107"/>
            <a:ext cx="10378440" cy="2579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Technique based on </a:t>
            </a:r>
            <a:r>
              <a:rPr lang="en-US" sz="2200" dirty="0">
                <a:solidFill>
                  <a:srgbClr val="0070C0"/>
                </a:solidFill>
              </a:rPr>
              <a:t>Distance.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                     a)Average Distance estimation.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                     b)distance-based Traffic separation.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         Drawback: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                     1)Distance will not reflect anomaly of traffic.</a:t>
            </a:r>
          </a:p>
        </p:txBody>
      </p:sp>
    </p:spTree>
    <p:extLst>
      <p:ext uri="{BB962C8B-B14F-4D97-AF65-F5344CB8AC3E}">
        <p14:creationId xmlns:p14="http://schemas.microsoft.com/office/powerpoint/2010/main" val="3235337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994" y="579707"/>
            <a:ext cx="10737358" cy="129302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Proposed Algorithm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41994" y="1552508"/>
            <a:ext cx="1011326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>
                <a:solidFill>
                  <a:schemeClr val="accent6"/>
                </a:solidFill>
              </a:rPr>
              <a:t>RDF-SVM </a:t>
            </a:r>
          </a:p>
          <a:p>
            <a:pPr marL="457200" indent="-457200">
              <a:buAutoNum type="arabicParenR"/>
            </a:pPr>
            <a:r>
              <a:rPr lang="en-US" sz="2200" dirty="0"/>
              <a:t> </a:t>
            </a:r>
            <a:r>
              <a:rPr lang="en-US" sz="2400" dirty="0"/>
              <a:t>Combination of </a:t>
            </a:r>
            <a:r>
              <a:rPr lang="en-US" sz="2400" dirty="0">
                <a:solidFill>
                  <a:srgbClr val="0070C0"/>
                </a:solidFill>
              </a:rPr>
              <a:t>RANDOM FOREST  </a:t>
            </a:r>
            <a:r>
              <a:rPr lang="en-US" sz="2400" dirty="0"/>
              <a:t>and </a:t>
            </a:r>
            <a:r>
              <a:rPr lang="en-US" sz="2400" dirty="0">
                <a:solidFill>
                  <a:srgbClr val="0070C0"/>
                </a:solidFill>
              </a:rPr>
              <a:t>SVM</a:t>
            </a:r>
            <a:r>
              <a:rPr lang="en-US" sz="2400" dirty="0"/>
              <a:t>. </a:t>
            </a:r>
          </a:p>
          <a:p>
            <a:pPr marL="457200" indent="-457200">
              <a:buAutoNum type="arabicParenR"/>
            </a:pPr>
            <a:r>
              <a:rPr lang="en-US" sz="2400" dirty="0"/>
              <a:t> </a:t>
            </a:r>
            <a:r>
              <a:rPr lang="en-US" sz="2400" dirty="0">
                <a:solidFill>
                  <a:srgbClr val="0070C0"/>
                </a:solidFill>
              </a:rPr>
              <a:t>Random forest: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Large collection of decorrelated decision trees.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construct multiple decision trees randomly and gains the final classification result by voting. </a:t>
            </a:r>
          </a:p>
          <a:p>
            <a:r>
              <a:rPr lang="en-US" sz="2400" dirty="0"/>
              <a:t>3)   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SVM: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mapping data to a high-dimensional feature space.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performs well in generalization and handling with imbalanced dataset.</a:t>
            </a:r>
            <a:endParaRPr lang="en-US" sz="3200" b="1" i="1" dirty="0">
              <a:solidFill>
                <a:schemeClr val="accent6"/>
              </a:solidFill>
            </a:endParaRPr>
          </a:p>
          <a:p>
            <a:endParaRPr lang="en-US" sz="3200" b="1" i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650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636357"/>
            <a:ext cx="10659830" cy="890691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Advantages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" y="1700784"/>
            <a:ext cx="10259568" cy="3174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1.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Rescreen</a:t>
            </a:r>
            <a:r>
              <a:rPr lang="en-US" sz="2400" dirty="0"/>
              <a:t> the features and prevent from deleting the features,   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   useful for DDOS.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2. DDoS attack traffic </a:t>
            </a:r>
            <a:r>
              <a:rPr lang="en-US" sz="4000" dirty="0">
                <a:solidFill>
                  <a:schemeClr val="accent1"/>
                </a:solidFill>
              </a:rPr>
              <a:t>Vs</a:t>
            </a:r>
            <a:r>
              <a:rPr lang="en-US" sz="2400" dirty="0"/>
              <a:t> Flash Crowd traffic.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3. Suppress the attacks before it reaches.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4. Detect known and unknown attack. </a:t>
            </a:r>
          </a:p>
        </p:txBody>
      </p:sp>
    </p:spTree>
    <p:extLst>
      <p:ext uri="{BB962C8B-B14F-4D97-AF65-F5344CB8AC3E}">
        <p14:creationId xmlns:p14="http://schemas.microsoft.com/office/powerpoint/2010/main" val="3111470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320" y="190035"/>
            <a:ext cx="10737358" cy="129302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Random Forest</a:t>
            </a:r>
          </a:p>
        </p:txBody>
      </p:sp>
      <p:pic>
        <p:nvPicPr>
          <p:cNvPr id="1026" name="Picture 2" descr="Random Forest Interview Questions | Random Forest Questions">
            <a:extLst>
              <a:ext uri="{FF2B5EF4-FFF2-40B4-BE49-F238E27FC236}">
                <a16:creationId xmlns:a16="http://schemas.microsoft.com/office/drawing/2014/main" id="{238C84D2-318E-4FFA-AB4A-14D2F160B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7" y="1496743"/>
            <a:ext cx="7058025" cy="478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5169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1350</TotalTime>
  <Words>597</Words>
  <Application>Microsoft Office PowerPoint</Application>
  <PresentationFormat>Widescreen</PresentationFormat>
  <Paragraphs>105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DDOS ATTACKS ANALYSIS based on RDF-SVM</vt:lpstr>
      <vt:lpstr>DDOS</vt:lpstr>
      <vt:lpstr>DDOS</vt:lpstr>
      <vt:lpstr>ABSTRACT</vt:lpstr>
      <vt:lpstr>Existing Techniques and their drawbacks:</vt:lpstr>
      <vt:lpstr>Limitations of Existing techniques:</vt:lpstr>
      <vt:lpstr>Proposed Algorithm</vt:lpstr>
      <vt:lpstr>Advantages</vt:lpstr>
      <vt:lpstr>Random Forest</vt:lpstr>
      <vt:lpstr>Concept behind importance values</vt:lpstr>
      <vt:lpstr>KDD99 DATASET</vt:lpstr>
      <vt:lpstr>KDD99 DATASET</vt:lpstr>
      <vt:lpstr>KDD99 DATASET</vt:lpstr>
      <vt:lpstr>KDD99 DATASET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Results</vt:lpstr>
      <vt:lpstr>Expected Results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DDOS</dc:title>
  <dc:creator>Hackos</dc:creator>
  <cp:lastModifiedBy>Kolasani, Yasaswi</cp:lastModifiedBy>
  <cp:revision>98</cp:revision>
  <dcterms:created xsi:type="dcterms:W3CDTF">2019-08-04T14:43:08Z</dcterms:created>
  <dcterms:modified xsi:type="dcterms:W3CDTF">2022-03-11T00:04:41Z</dcterms:modified>
</cp:coreProperties>
</file>