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7" r:id="rId1"/>
  </p:sldMasterIdLst>
  <p:notesMasterIdLst>
    <p:notesMasterId r:id="rId29"/>
  </p:notesMasterIdLst>
  <p:sldIdLst>
    <p:sldId id="256" r:id="rId2"/>
    <p:sldId id="257" r:id="rId3"/>
    <p:sldId id="262" r:id="rId4"/>
    <p:sldId id="267" r:id="rId5"/>
    <p:sldId id="268" r:id="rId6"/>
    <p:sldId id="269" r:id="rId7"/>
    <p:sldId id="272" r:id="rId8"/>
    <p:sldId id="289" r:id="rId9"/>
    <p:sldId id="274" r:id="rId10"/>
    <p:sldId id="276" r:id="rId11"/>
    <p:sldId id="278" r:id="rId12"/>
    <p:sldId id="279" r:id="rId13"/>
    <p:sldId id="281" r:id="rId14"/>
    <p:sldId id="283" r:id="rId15"/>
    <p:sldId id="284" r:id="rId16"/>
    <p:sldId id="290" r:id="rId17"/>
    <p:sldId id="291" r:id="rId18"/>
    <p:sldId id="298" r:id="rId19"/>
    <p:sldId id="292" r:id="rId20"/>
    <p:sldId id="293" r:id="rId21"/>
    <p:sldId id="294" r:id="rId22"/>
    <p:sldId id="295" r:id="rId23"/>
    <p:sldId id="296" r:id="rId24"/>
    <p:sldId id="299" r:id="rId25"/>
    <p:sldId id="300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503-3715-41A7-A697-0165E51AE261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6EE9-5C21-42DA-A2BC-D8919113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4BC-8BEE-CA4C-DFAC-ABC61E79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7C6C-932D-FC22-EC80-5F19CCF2B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50B-980B-BA42-E351-5A5C66FC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C54E-390A-364B-BD28-F3B432D5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3106-121E-C111-8901-5DE853D1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6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B992-A0F4-11B4-F742-BED8CE1D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6315-63A5-A835-84F0-FBDEDE03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71BA-A3FA-8D12-8428-9E0FA21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949F-9B1F-064D-C28A-B8302BF9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AA08-4E8B-6A3C-337E-6615CBD9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185D-6FBF-AB13-FC5F-807E961ED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45F6-36D7-2465-B017-2BA39DAD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55C2-A57A-2C81-5F53-E8B626AD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993C-F2FF-79FE-DB74-E0521C1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71CC-621A-FC2F-26AD-276C2CE9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2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4707-A6C0-25E3-29A9-00C82BE5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70B6-3D74-1000-18C4-F427D9CB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3630-331A-C662-BA26-1079425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53FB-F40D-2303-41AE-9450B2E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07AE-1E4C-41B1-8EB6-ED826AB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E6A0-8C64-EE69-E3CB-76C63A8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A4D00-6261-3F1F-52A3-9FEE42BB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469C-A96E-25B1-B053-6E64DFAF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FBFD-1D85-DC2A-3B47-2572D99B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0E8C-1B0C-D4E7-4995-F62EBA97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0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E476-6558-F0DC-F1F6-86E330E6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2614-EB2A-133B-C39C-165FD03D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4A75-EA6C-57BF-189E-2E7C600A6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028B-47C3-86B7-ACB0-CAA7B20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2D8C-4070-A90C-02FA-B8089A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5808-8D08-8D67-63F4-49276EAA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40FF-BBDB-F9C4-DE03-D830C23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9765-7CE1-31CD-92E7-ECD30398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21FD-B35F-B6EE-DCE0-55AF9276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9F641-7752-6E86-4EEF-921D3EF0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A3DEC-E28D-EE8A-1846-D97581D7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209E6-642C-7DE9-27DA-5FFC0478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86127-FC2B-067D-5505-4D533FB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12F4-7C13-FDC2-FED8-EE3ED01A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7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02F0-B4F8-D7DA-0FBA-7003184C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DEEC4-962D-F7F9-4B81-5B9A3CCE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A17EB-C239-F35D-7960-8D58467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F35D4-182D-1DC6-533B-A9C4DDC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32BA0-D817-7899-603D-DB55D0C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61024-F12C-90ED-F651-3C69E897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B9758-8D79-CE24-66F0-392CD603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7BEC-7459-D287-A696-AE7136A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A11E-7E51-FB1C-8495-1FDAFFE1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4B8D-29E1-7D13-AEC9-59D64B18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8E90-4321-7A72-E333-CF63E19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2369-1FFA-E773-B505-5AEE8FFF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C991-EFC2-28EF-D647-2BF601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7301-2734-3944-5197-8937386F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44487-870C-B66F-04B6-354ABED6E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E00B0-2FBF-6835-5933-AD6F77B8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4B38-45ED-CA44-A2CF-F59DE3F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98E1B-EDA7-A589-96AF-D3C213EC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5C98-B4DD-78EA-9D39-99F6C757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CE4E5-6027-E72C-4AA5-951D75B6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0FFD-B70E-2C69-9007-B27ABEE7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02E7-1893-E5E4-D646-21D13F109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AB0E-F89A-4572-BCE8-E82546EDAF86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C0C-43F7-3CE7-C54F-9AD1D041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A6C1-8754-6861-1CE2-281F31CF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08992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428" y="485826"/>
            <a:ext cx="11439144" cy="26371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DDOS ATTACKS ANALYSIS based on RF-SVM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15766-3129-47F7-B49A-34711FC54F61}"/>
              </a:ext>
            </a:extLst>
          </p:cNvPr>
          <p:cNvSpPr txBox="1"/>
          <p:nvPr/>
        </p:nvSpPr>
        <p:spPr>
          <a:xfrm>
            <a:off x="1395167" y="5053599"/>
            <a:ext cx="9417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Yasaswi Kolasani</a:t>
            </a:r>
          </a:p>
          <a:p>
            <a:pPr algn="ctr"/>
            <a:r>
              <a:rPr lang="en-US" sz="2400" dirty="0"/>
              <a:t>CSI 536 Machine Learning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8ABD8-FD9A-29F6-3D14-961BFF690AB4}"/>
              </a:ext>
            </a:extLst>
          </p:cNvPr>
          <p:cNvSpPr txBox="1"/>
          <p:nvPr/>
        </p:nvSpPr>
        <p:spPr>
          <a:xfrm>
            <a:off x="1395167" y="3122976"/>
            <a:ext cx="941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9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61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8FC23-B664-EAC8-F3E9-4BE75F6D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" y="2974353"/>
            <a:ext cx="11245801" cy="236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C8553-850C-B260-BABA-34EE438B1318}"/>
              </a:ext>
            </a:extLst>
          </p:cNvPr>
          <p:cNvSpPr txBox="1"/>
          <p:nvPr/>
        </p:nvSpPr>
        <p:spPr>
          <a:xfrm>
            <a:off x="1055802" y="1414021"/>
            <a:ext cx="9417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Implementation of random forest to get the feature importance values</a:t>
            </a:r>
          </a:p>
        </p:txBody>
      </p:sp>
    </p:spTree>
    <p:extLst>
      <p:ext uri="{BB962C8B-B14F-4D97-AF65-F5344CB8AC3E}">
        <p14:creationId xmlns:p14="http://schemas.microsoft.com/office/powerpoint/2010/main" val="12938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F262B-876F-6DEB-E678-9F65B951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" y="1110376"/>
            <a:ext cx="5519231" cy="555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B737F-D6C0-F3A2-49DC-101DB909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06" y="1371050"/>
            <a:ext cx="6233606" cy="508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0DF41-782F-E0AA-7874-0DAF16AD8423}"/>
              </a:ext>
            </a:extLst>
          </p:cNvPr>
          <p:cNvSpPr txBox="1"/>
          <p:nvPr/>
        </p:nvSpPr>
        <p:spPr>
          <a:xfrm>
            <a:off x="2884602" y="414779"/>
            <a:ext cx="849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with importance values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51095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4B55C-BDE1-69AF-BC38-9345B65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06" y="1790582"/>
            <a:ext cx="6427754" cy="474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ABD87-5904-EA2F-6574-32C25EB71261}"/>
              </a:ext>
            </a:extLst>
          </p:cNvPr>
          <p:cNvSpPr txBox="1"/>
          <p:nvPr/>
        </p:nvSpPr>
        <p:spPr>
          <a:xfrm>
            <a:off x="2385506" y="820132"/>
            <a:ext cx="776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Retrieve the feature subset</a:t>
            </a:r>
          </a:p>
        </p:txBody>
      </p:sp>
    </p:spTree>
    <p:extLst>
      <p:ext uri="{BB962C8B-B14F-4D97-AF65-F5344CB8AC3E}">
        <p14:creationId xmlns:p14="http://schemas.microsoft.com/office/powerpoint/2010/main" val="19838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5C250-DAEB-4A36-CDC5-C4902974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38" y="823599"/>
            <a:ext cx="7425549" cy="584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4B46-D3DF-5342-CD0E-38242CD075AA}"/>
              </a:ext>
            </a:extLst>
          </p:cNvPr>
          <p:cNvSpPr txBox="1"/>
          <p:nvPr/>
        </p:nvSpPr>
        <p:spPr>
          <a:xfrm>
            <a:off x="410875" y="1989056"/>
            <a:ext cx="2681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Implementing SVM</a:t>
            </a:r>
          </a:p>
        </p:txBody>
      </p:sp>
    </p:spTree>
    <p:extLst>
      <p:ext uri="{BB962C8B-B14F-4D97-AF65-F5344CB8AC3E}">
        <p14:creationId xmlns:p14="http://schemas.microsoft.com/office/powerpoint/2010/main" val="161816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</a:t>
            </a:r>
            <a:r>
              <a:rPr lang="en-US" sz="3200" b="1" dirty="0">
                <a:solidFill>
                  <a:schemeClr val="tx1"/>
                </a:solidFill>
              </a:rPr>
              <a:t>SVM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F2BF3-5693-937C-B09B-4E3774E1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9" y="1383262"/>
            <a:ext cx="2647950" cy="494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93315-2DE9-3285-5C59-A3ECEF78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90" y="1383262"/>
            <a:ext cx="2676525" cy="478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BCF97D-7355-E39F-0662-D6BA7314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126" y="1383262"/>
            <a:ext cx="2695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</a:t>
            </a:r>
            <a:r>
              <a:rPr lang="en-US" sz="3200" b="1" dirty="0">
                <a:solidFill>
                  <a:schemeClr val="tx1"/>
                </a:solidFill>
              </a:rPr>
              <a:t>SVM Results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F37C-817E-000B-E159-BC1E88A3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29" y="1159426"/>
            <a:ext cx="2781300" cy="5019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74C640-0145-0E38-C6E1-9EEBFE3F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1275"/>
            <a:ext cx="2686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8030-02B8-3A3E-E2CB-6DABF2B1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58" y="2111477"/>
            <a:ext cx="8345846" cy="3426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003C9-E193-A964-0B78-0F2806E09D76}"/>
              </a:ext>
            </a:extLst>
          </p:cNvPr>
          <p:cNvSpPr txBox="1"/>
          <p:nvPr/>
        </p:nvSpPr>
        <p:spPr>
          <a:xfrm>
            <a:off x="980387" y="131975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on optimal feature subset to compute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63159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</a:t>
            </a:r>
            <a:r>
              <a:rPr lang="en-US" sz="3600" b="1" dirty="0"/>
              <a:t>Compute the evaluation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9E98-C65C-C356-CD5B-64AC42D0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0" y="2452264"/>
            <a:ext cx="9816819" cy="3609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84DF6-2F52-27F4-3A09-8270D0A34660}"/>
              </a:ext>
            </a:extLst>
          </p:cNvPr>
          <p:cNvSpPr txBox="1"/>
          <p:nvPr/>
        </p:nvSpPr>
        <p:spPr>
          <a:xfrm>
            <a:off x="1074656" y="1385740"/>
            <a:ext cx="675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 of Accuracy, precision,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 validation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43626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</a:t>
            </a:r>
            <a:r>
              <a:rPr lang="en-US" sz="3200" b="1" dirty="0"/>
              <a:t>Compare with different algorithms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5F39-D337-429A-56CB-0534B11B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66" y="2009732"/>
            <a:ext cx="8234780" cy="4414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6256B-3E94-6683-96A1-5A6432D5BB59}"/>
              </a:ext>
            </a:extLst>
          </p:cNvPr>
          <p:cNvSpPr txBox="1"/>
          <p:nvPr/>
        </p:nvSpPr>
        <p:spPr>
          <a:xfrm>
            <a:off x="2300140" y="1395167"/>
            <a:ext cx="646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4223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</a:t>
            </a:r>
            <a:r>
              <a:rPr lang="en-US" sz="3200" b="1" dirty="0">
                <a:solidFill>
                  <a:schemeClr val="tx1"/>
                </a:solidFill>
              </a:rPr>
              <a:t>Logistic regression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1810D-DDDB-1959-40E8-FBA9595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33" y="1159426"/>
            <a:ext cx="7346207" cy="49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095" y="480908"/>
            <a:ext cx="3353631" cy="129302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1640"/>
            <a:ext cx="11242965" cy="5166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 Detection of DDOS Attacks.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based on feature selection.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Exploiting Random Forest for computing feature importance.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 used to rescreen the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Finally, an optimal feature subset is obtained, which will reach a higher  detection rate and recall rate.</a:t>
            </a:r>
          </a:p>
          <a:p>
            <a:endParaRPr lang="en-US" dirty="0"/>
          </a:p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https://ieeexplore.ieee.org/document/8089926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   </a:t>
            </a:r>
            <a:r>
              <a:rPr lang="en-US" sz="3200" b="1" dirty="0" err="1">
                <a:solidFill>
                  <a:schemeClr val="tx1"/>
                </a:solidFill>
              </a:rPr>
              <a:t>Adaboost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B838D-6C0E-F6E4-4E6F-4BC7328A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42" y="1503329"/>
            <a:ext cx="7404115" cy="43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1E666-F84C-4307-666D-F5FF09C6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3" y="1536159"/>
            <a:ext cx="6381750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2AB9F-1F90-C2D2-3C91-C6EE1EC0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59" y="3322097"/>
            <a:ext cx="5514975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B1AAE-D605-75C4-C17D-257C625CE8D1}"/>
              </a:ext>
            </a:extLst>
          </p:cNvPr>
          <p:cNvSpPr txBox="1"/>
          <p:nvPr/>
        </p:nvSpPr>
        <p:spPr>
          <a:xfrm>
            <a:off x="3525625" y="697761"/>
            <a:ext cx="58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Accuracy</a:t>
            </a:r>
          </a:p>
        </p:txBody>
      </p:sp>
    </p:spTree>
    <p:extLst>
      <p:ext uri="{BB962C8B-B14F-4D97-AF65-F5344CB8AC3E}">
        <p14:creationId xmlns:p14="http://schemas.microsoft.com/office/powerpoint/2010/main" val="93892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5A5B2-2F14-E155-A82F-CC1620C2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53" y="1904144"/>
            <a:ext cx="6486525" cy="3209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DAC15-EC8B-295E-3217-D4D02586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98" y="3302033"/>
            <a:ext cx="6248400" cy="3152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5E6F27-81F7-6042-9592-C0962B47FC93}"/>
              </a:ext>
            </a:extLst>
          </p:cNvPr>
          <p:cNvSpPr txBox="1"/>
          <p:nvPr/>
        </p:nvSpPr>
        <p:spPr>
          <a:xfrm>
            <a:off x="3412503" y="947009"/>
            <a:ext cx="58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Precision</a:t>
            </a:r>
          </a:p>
        </p:txBody>
      </p:sp>
    </p:spTree>
    <p:extLst>
      <p:ext uri="{BB962C8B-B14F-4D97-AF65-F5344CB8AC3E}">
        <p14:creationId xmlns:p14="http://schemas.microsoft.com/office/powerpoint/2010/main" val="56797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C6B3E-7990-A42D-60E8-0B588DB7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9" y="1754328"/>
            <a:ext cx="6657465" cy="334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5CF0DB-F07A-DA3F-AF94-C104D957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11" y="3350064"/>
            <a:ext cx="6115050" cy="3095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4C010-26D6-BE96-8B71-CECB2DD7F1E7}"/>
              </a:ext>
            </a:extLst>
          </p:cNvPr>
          <p:cNvSpPr txBox="1"/>
          <p:nvPr/>
        </p:nvSpPr>
        <p:spPr>
          <a:xfrm>
            <a:off x="3525625" y="697761"/>
            <a:ext cx="58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of Recall</a:t>
            </a:r>
          </a:p>
        </p:txBody>
      </p:sp>
    </p:spTree>
    <p:extLst>
      <p:ext uri="{BB962C8B-B14F-4D97-AF65-F5344CB8AC3E}">
        <p14:creationId xmlns:p14="http://schemas.microsoft.com/office/powerpoint/2010/main" val="203679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5992F-9685-4BA1-7F7C-DF21D9B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77" y="2647086"/>
            <a:ext cx="8865840" cy="97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C784A-2BE2-A5B9-7FE6-E64F5BD87F30}"/>
              </a:ext>
            </a:extLst>
          </p:cNvPr>
          <p:cNvSpPr txBox="1"/>
          <p:nvPr/>
        </p:nvSpPr>
        <p:spPr>
          <a:xfrm>
            <a:off x="1564849" y="1706252"/>
            <a:ext cx="787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Indices of features selected for optimal feature subset</a:t>
            </a:r>
          </a:p>
        </p:txBody>
      </p:sp>
    </p:spTree>
    <p:extLst>
      <p:ext uri="{BB962C8B-B14F-4D97-AF65-F5344CB8AC3E}">
        <p14:creationId xmlns:p14="http://schemas.microsoft.com/office/powerpoint/2010/main" val="403285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             </a:t>
            </a:r>
            <a:r>
              <a:rPr lang="en-US" sz="2800" b="1" dirty="0"/>
              <a:t>Features selected for optimal feature subset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369D0-79C1-840F-C05E-C694B901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9" y="1043547"/>
            <a:ext cx="11631022" cy="57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27" y="1159427"/>
            <a:ext cx="104878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SVM rescreened the unimportant features and added them to feature subset.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Obtained Optimal feature subset.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  <a:cs typeface="Times New Roman" panose="02020603050405020304" pitchFamily="18" charset="0"/>
              </a:rPr>
              <a:t>[‘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count’,’ dst_host_count’,’ 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dst_bytes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’,’ 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diff_srv_rate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‘service’,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dst_host_serror_rate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dst_host_srv_serror_rate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src_bytes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’,’ flag’,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same_srv_rate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dst_host_same_src_port_rate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dst_host_rerror_rate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srv_rerror_rate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dst_host_same_srv_rate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protocol_type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srv_count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wrong_fragment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rerror_rate</a:t>
            </a:r>
            <a:r>
              <a:rPr lang="en-US" b="0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lnum_compromised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dst_host_diff_srv_rate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’, ‘</a:t>
            </a:r>
            <a:r>
              <a:rPr lang="en-US" b="0" i="0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dst_host_srv_count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’]</a:t>
            </a:r>
            <a:endParaRPr lang="en-IN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got accuracy of 97% and precision of 96% and recall of 97%.</a:t>
            </a:r>
          </a:p>
        </p:txBody>
      </p:sp>
    </p:spTree>
    <p:extLst>
      <p:ext uri="{BB962C8B-B14F-4D97-AF65-F5344CB8AC3E}">
        <p14:creationId xmlns:p14="http://schemas.microsoft.com/office/powerpoint/2010/main" val="24635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3962" y="2612371"/>
            <a:ext cx="85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6600" b="1" i="1" dirty="0">
                <a:latin typeface="Constantia" pitchFamily="18" charset="0"/>
                <a:cs typeface="Consolas" pitchFamily="49" charset="0"/>
              </a:rPr>
              <a:t>Thank You</a:t>
            </a:r>
            <a:endParaRPr lang="en-US" sz="6600" b="1" i="1" dirty="0">
              <a:solidFill>
                <a:srgbClr val="FFFF00"/>
              </a:solidFill>
              <a:latin typeface="Constant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882" y="301765"/>
            <a:ext cx="8610600" cy="1692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 Algorithm</a:t>
            </a:r>
            <a:br>
              <a:rPr lang="en-US" sz="4400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4400" b="1" i="1" dirty="0">
                <a:solidFill>
                  <a:srgbClr val="92D050"/>
                </a:solidFill>
              </a:rPr>
              <a:t>RF-SVM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482" y="1521162"/>
            <a:ext cx="100199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Forest: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-Large collection of de-correlated decision trees.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-Construct multiple decision trees randomly and gains the final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classification result by voting. </a:t>
            </a:r>
          </a:p>
          <a:p>
            <a:r>
              <a:rPr lang="en-US" sz="2400" dirty="0"/>
              <a:t>	-Used to compute importance values of the features.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SVM: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Rescreen the features obtained from random forest by considering each neglected feature in each iteration.</a:t>
            </a:r>
          </a:p>
          <a:p>
            <a:endParaRPr lang="en-US" sz="32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832" y="2533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  <a:br>
              <a:rPr lang="en-US" dirty="0">
                <a:solidFill>
                  <a:schemeClr val="accent5"/>
                </a:solidFill>
              </a:rPr>
            </a:b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372C-7292-0EFD-0555-E6C4223AC382}"/>
              </a:ext>
            </a:extLst>
          </p:cNvPr>
          <p:cNvSpPr txBox="1"/>
          <p:nvPr/>
        </p:nvSpPr>
        <p:spPr>
          <a:xfrm>
            <a:off x="518474" y="6155703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http://kdd.ics.uci.edu/databases/kddcup99/kddcup99.html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BDAD9-62B0-713F-4B44-3A13EACF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1943100"/>
            <a:ext cx="7486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17382" cy="875289"/>
          </a:xfrm>
        </p:spPr>
        <p:txBody>
          <a:bodyPr>
            <a:noAutofit/>
          </a:bodyPr>
          <a:lstStyle/>
          <a:p>
            <a:pPr algn="ctr"/>
            <a:br>
              <a:rPr lang="en-US" dirty="0">
                <a:solidFill>
                  <a:schemeClr val="accent1"/>
                </a:solidFill>
              </a:rPr>
            </a:b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  <a:br>
              <a:rPr lang="en-US" dirty="0">
                <a:solidFill>
                  <a:schemeClr val="accent5"/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DDABD-F4B9-3537-5464-63AA59E8EA32}"/>
              </a:ext>
            </a:extLst>
          </p:cNvPr>
          <p:cNvSpPr txBox="1"/>
          <p:nvPr/>
        </p:nvSpPr>
        <p:spPr>
          <a:xfrm>
            <a:off x="518474" y="6155703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http://kdd.ics.uci.edu/databases/kddcup99/kddcup99.html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D1D8C-1A55-0901-2860-F73DDB1F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1357312"/>
            <a:ext cx="7762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7091"/>
            <a:ext cx="10353762" cy="97045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827B3-9501-ACFC-5C42-EAB2495E72FC}"/>
              </a:ext>
            </a:extLst>
          </p:cNvPr>
          <p:cNvSpPr txBox="1"/>
          <p:nvPr/>
        </p:nvSpPr>
        <p:spPr>
          <a:xfrm>
            <a:off x="518474" y="6165130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http://kdd.ics.uci.edu/databases/kddcup99/kddcup99.html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E4BAC-CC18-A169-7243-1190BBAD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38300"/>
            <a:ext cx="9448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75" y="0"/>
            <a:ext cx="10353762" cy="9704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F89F-6E78-88F5-E928-BB2CF4E9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2" y="2113349"/>
            <a:ext cx="8645255" cy="3790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18859-7200-A883-5D00-3A5BB8AC4E06}"/>
              </a:ext>
            </a:extLst>
          </p:cNvPr>
          <p:cNvSpPr txBox="1"/>
          <p:nvPr/>
        </p:nvSpPr>
        <p:spPr>
          <a:xfrm>
            <a:off x="1329179" y="1187777"/>
            <a:ext cx="60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Import Modules and load the data</a:t>
            </a:r>
          </a:p>
        </p:txBody>
      </p:sp>
    </p:spTree>
    <p:extLst>
      <p:ext uri="{BB962C8B-B14F-4D97-AF65-F5344CB8AC3E}">
        <p14:creationId xmlns:p14="http://schemas.microsoft.com/office/powerpoint/2010/main" val="400898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19" y="155448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A868F-EE2C-2BED-7C19-FD1806FC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8" y="1923084"/>
            <a:ext cx="11663464" cy="4228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3665A-54AE-2E16-4368-A94A1E27FB1A}"/>
              </a:ext>
            </a:extLst>
          </p:cNvPr>
          <p:cNvSpPr txBox="1"/>
          <p:nvPr/>
        </p:nvSpPr>
        <p:spPr>
          <a:xfrm>
            <a:off x="725864" y="1125898"/>
            <a:ext cx="920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Image of dataset of shape (145585,41) -&gt; 41 features</a:t>
            </a:r>
          </a:p>
        </p:txBody>
      </p:sp>
    </p:spTree>
    <p:extLst>
      <p:ext uri="{BB962C8B-B14F-4D97-AF65-F5344CB8AC3E}">
        <p14:creationId xmlns:p14="http://schemas.microsoft.com/office/powerpoint/2010/main" val="26282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26" y="0"/>
            <a:ext cx="10353762" cy="9704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Contd..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9FEBD-3835-C7CC-46C1-7FB110DA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7" y="2365048"/>
            <a:ext cx="8982075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314DE-7C14-12EF-F886-D2300093BF3A}"/>
              </a:ext>
            </a:extLst>
          </p:cNvPr>
          <p:cNvSpPr txBox="1"/>
          <p:nvPr/>
        </p:nvSpPr>
        <p:spPr>
          <a:xfrm>
            <a:off x="4176074" y="485225"/>
            <a:ext cx="369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01CE-459C-DEDA-6A69-8471B321401B}"/>
              </a:ext>
            </a:extLst>
          </p:cNvPr>
          <p:cNvSpPr txBox="1"/>
          <p:nvPr/>
        </p:nvSpPr>
        <p:spPr>
          <a:xfrm>
            <a:off x="1501267" y="1470581"/>
            <a:ext cx="702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Label encoding and normalizing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9587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542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Constantia</vt:lpstr>
      <vt:lpstr>Times New Roman</vt:lpstr>
      <vt:lpstr>Wingdings</vt:lpstr>
      <vt:lpstr>Office Theme</vt:lpstr>
      <vt:lpstr>DDOS ATTACKS ANALYSIS based on RF-SVM</vt:lpstr>
      <vt:lpstr>ABSTRACT</vt:lpstr>
      <vt:lpstr>Proposed Algorithm  RF-SVM</vt:lpstr>
      <vt:lpstr>KDD99 DATASET </vt:lpstr>
      <vt:lpstr> KDD99 DATASET </vt:lpstr>
      <vt:lpstr>KDD99 DATASET</vt:lpstr>
      <vt:lpstr>Implementation</vt:lpstr>
      <vt:lpstr>Contd..</vt:lpstr>
      <vt:lpstr>Contd..</vt:lpstr>
      <vt:lpstr>Contd..</vt:lpstr>
      <vt:lpstr>Contd..</vt:lpstr>
      <vt:lpstr>Contd..</vt:lpstr>
      <vt:lpstr>Contd..               </vt:lpstr>
      <vt:lpstr>Contd..               SVM Results</vt:lpstr>
      <vt:lpstr>Contd..               SVM Results</vt:lpstr>
      <vt:lpstr>Contd..               </vt:lpstr>
      <vt:lpstr>Contd..         Compute the evaluation metrics</vt:lpstr>
      <vt:lpstr>Contd..         Compare with different algorithms </vt:lpstr>
      <vt:lpstr>Contd..                 Logistic regression </vt:lpstr>
      <vt:lpstr>Contd..                    Adaboost  </vt:lpstr>
      <vt:lpstr>Contd..                   </vt:lpstr>
      <vt:lpstr>Contd..                   </vt:lpstr>
      <vt:lpstr>Contd..                   </vt:lpstr>
      <vt:lpstr>Contd..                   </vt:lpstr>
      <vt:lpstr>Contd..             Features selected for optimal feature subset     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Hackos</dc:creator>
  <cp:lastModifiedBy>Kolasani, Yasaswi</cp:lastModifiedBy>
  <cp:revision>129</cp:revision>
  <dcterms:created xsi:type="dcterms:W3CDTF">2019-08-04T14:43:08Z</dcterms:created>
  <dcterms:modified xsi:type="dcterms:W3CDTF">2022-05-03T13:50:21Z</dcterms:modified>
</cp:coreProperties>
</file>