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8"/>
  </p:notesMasterIdLst>
  <p:sldIdLst>
    <p:sldId id="256" r:id="rId2"/>
    <p:sldId id="260" r:id="rId3"/>
    <p:sldId id="287" r:id="rId4"/>
    <p:sldId id="257" r:id="rId5"/>
    <p:sldId id="288" r:id="rId6"/>
    <p:sldId id="262" r:id="rId7"/>
    <p:sldId id="286" r:id="rId8"/>
    <p:sldId id="263" r:id="rId9"/>
    <p:sldId id="284" r:id="rId10"/>
    <p:sldId id="285" r:id="rId11"/>
    <p:sldId id="271" r:id="rId12"/>
    <p:sldId id="267" r:id="rId13"/>
    <p:sldId id="268" r:id="rId14"/>
    <p:sldId id="269" r:id="rId15"/>
    <p:sldId id="272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9" r:id="rId25"/>
    <p:sldId id="283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F503-3715-41A7-A697-0165E51AE261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86EE9-5C21-42DA-A2BC-D89191131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3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9D41-58D7-48D3-946F-949843338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51AD1-D26B-4EF3-8BF1-1F8BE5C56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D5CD-3CEE-4DF7-9533-B7189CB4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5AB8-1B04-4808-973B-BD03519C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8E95-2204-42B2-A675-A5F1234D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8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BFA5-D90E-49D8-9399-1B4654F6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E4072-9BA1-4085-A403-389BB6DAE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2941-7B17-4FEF-B1A4-E4C9974B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5D46-CEB1-44AC-AAF4-16F6DFE4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0689-E47D-4AEA-BC9E-4EB3A317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5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AA766-56A7-4B55-98BE-2A10D0CDE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FA004-2FA4-4283-BCA2-62304C752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4040-7D22-48A9-AA14-49D269E4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06844-F78B-48C8-931E-5BEEE1D7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25B8-4145-4248-98FD-8C68F613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9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371C-9149-4429-ACE0-264917B5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8B83-BB4A-449E-BCA2-0C8ABD109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23A6B-2BF6-4166-877B-127B2BF3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9171-4047-48A6-AEB6-D9186016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9139-AA5C-419F-9B3B-A936E6A6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2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9029-BABF-482A-925E-99524D5C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F89F-441B-4460-96B5-142CC779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9A78-77DE-4584-8926-3177BF26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1798E-F31D-478D-8169-90CC3A62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9900-C409-449B-A566-8C26FA03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2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9B7B-3646-4253-B874-2EE614BE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FC0E-14CA-4AAC-80D9-DC382BB36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46FB-BE2F-45A3-B165-E80395C4F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471E8-4495-45AB-848B-C06B7DEA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E4FAD-C239-4A08-965A-589C2D30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E6884-6804-4A70-BC8A-45C512AA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96DA-B7A5-4DAA-BCD8-E4200CF4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D49AD-69C9-4011-9D75-C685306A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50401-7D86-4EF1-8515-0BF102A5A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8A385-2A9E-4AB9-A71E-2232CC5AE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41050-FCD4-4EE7-8900-34C850C56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28902-4031-466E-B23F-D6EDA604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1D7AF-A25D-4F4B-88E0-FCC83FC8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00B85-896E-46DF-B975-786D9285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9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4A62-DC3F-45D2-BC69-B9C1A75B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76B1D-4350-40CC-91B7-2C65720B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76372-9848-4ACD-949A-C4FF1F4B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EE798-AC86-4AD7-8178-D2962A46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2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452A9-2E25-40AE-99EE-01DCC49C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8FFED-AB1C-47E3-A1E8-953E2FB7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604C4-AB82-4678-A854-1CF0192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6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3517-6553-4F46-B0F9-0F0F113F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7F3B-CB8D-4134-B9EF-672C659B5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40125-5F62-4A50-B4E3-C03816478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B595-B576-411B-A7DC-A7081A77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EC635-D101-4384-A5B9-51FAB7AF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A33B5-BD78-44EC-9C75-8720DD90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5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018A-5DDB-4A67-85DE-44383495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D0D97-B9FA-4797-BD6A-614AD415C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B16B1-BDA5-4C36-9F63-69BDD4D60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E349F-FF5E-4F7B-AEB6-C996D491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AB0E-F89A-4572-BCE8-E82546EDAF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8396B-776A-4BAA-9B0C-D44202BB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6449D-BC81-4597-974D-12E99F5A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8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88AFA-A986-4A25-8CF0-36753D38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6B0F6-1D78-48A3-B885-15D38630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9E09F-F86E-482E-9C21-09A2762A3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EAB0E-F89A-4572-BCE8-E82546EDAF8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78D9D-39FD-48AC-AC60-E75E58AFD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77643-F009-483D-B348-B97BEFE5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9153-9EB3-45C7-8D49-8BC214394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089926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eeexplore.ieee.org/document/808992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808992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eeexplore.ieee.org/document/808992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bco.com/reference-center/what-is-a-random-fores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428" y="791850"/>
            <a:ext cx="11439144" cy="263715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cs typeface="Calibri Light"/>
              </a:rPr>
              <a:t>DDOS ATTACKS ANALYSIS based on RF-SVM</a:t>
            </a:r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15766-3129-47F7-B49A-34711FC54F61}"/>
              </a:ext>
            </a:extLst>
          </p:cNvPr>
          <p:cNvSpPr txBox="1"/>
          <p:nvPr/>
        </p:nvSpPr>
        <p:spPr>
          <a:xfrm>
            <a:off x="3691010" y="5053599"/>
            <a:ext cx="37273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Yasaswi</a:t>
            </a:r>
            <a:r>
              <a:rPr lang="en-US" sz="2400" dirty="0"/>
              <a:t> </a:t>
            </a:r>
            <a:r>
              <a:rPr lang="en-US" sz="2400" dirty="0" err="1"/>
              <a:t>Kolasani</a:t>
            </a:r>
            <a:endParaRPr lang="en-US" sz="2400" dirty="0"/>
          </a:p>
          <a:p>
            <a:pPr algn="ctr"/>
            <a:r>
              <a:rPr lang="en-US" sz="2400" dirty="0"/>
              <a:t>CSI 536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94" y="579707"/>
            <a:ext cx="10737358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Concept behind importance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2C461-9103-4425-9902-264876F3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65" y="2142869"/>
            <a:ext cx="3313417" cy="400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ADA773-AFC1-4887-95D0-4E7A9524D01C}"/>
              </a:ext>
            </a:extLst>
          </p:cNvPr>
          <p:cNvSpPr txBox="1"/>
          <p:nvPr/>
        </p:nvSpPr>
        <p:spPr>
          <a:xfrm>
            <a:off x="390874" y="2583669"/>
            <a:ext cx="677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Measure the disorder of grouping by the target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52CD4-FC60-4DED-A569-8DA51457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65" y="3116163"/>
            <a:ext cx="4272357" cy="529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6D674-771B-4A1F-B931-44BA58ECE75F}"/>
              </a:ext>
            </a:extLst>
          </p:cNvPr>
          <p:cNvSpPr txBox="1"/>
          <p:nvPr/>
        </p:nvSpPr>
        <p:spPr>
          <a:xfrm>
            <a:off x="390874" y="3638610"/>
            <a:ext cx="677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Entropy of the Y given 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09C2F3-CA17-4CB6-8EFB-27C841FE3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58" y="4218430"/>
            <a:ext cx="4118769" cy="4001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016D0-2F8C-4790-B4B6-DF107F48B00B}"/>
              </a:ext>
            </a:extLst>
          </p:cNvPr>
          <p:cNvSpPr txBox="1"/>
          <p:nvPr/>
        </p:nvSpPr>
        <p:spPr>
          <a:xfrm>
            <a:off x="412765" y="4618539"/>
            <a:ext cx="677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Information gain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62B74-1335-4D32-85F1-13BB1E236C7E}"/>
              </a:ext>
            </a:extLst>
          </p:cNvPr>
          <p:cNvSpPr txBox="1"/>
          <p:nvPr/>
        </p:nvSpPr>
        <p:spPr>
          <a:xfrm>
            <a:off x="390874" y="1738872"/>
            <a:ext cx="677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59184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71FD-CAD7-404F-99EE-B19063F5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KDD99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F69EF-3422-4278-B20B-8E1ACEB3423B}"/>
              </a:ext>
            </a:extLst>
          </p:cNvPr>
          <p:cNvSpPr txBox="1"/>
          <p:nvPr/>
        </p:nvSpPr>
        <p:spPr>
          <a:xfrm>
            <a:off x="659876" y="1300899"/>
            <a:ext cx="11048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  Contains 42 features among which last one is the target variable.</a:t>
            </a:r>
          </a:p>
          <a:p>
            <a:endParaRPr lang="en-US" sz="2400" dirty="0"/>
          </a:p>
          <a:p>
            <a:pPr marL="457200" indent="-457200">
              <a:buAutoNum type="arabicPeriod" startAt="2"/>
            </a:pPr>
            <a:r>
              <a:rPr lang="en-US" sz="2400" dirty="0"/>
              <a:t>Contains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494020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/>
              <a:t>rows.</a:t>
            </a:r>
          </a:p>
          <a:p>
            <a:pPr marL="457200" indent="-457200">
              <a:buAutoNum type="arabicPeriod" startAt="2"/>
            </a:pPr>
            <a:endParaRPr lang="en-US" sz="2400" dirty="0"/>
          </a:p>
          <a:p>
            <a:pPr marL="457200" indent="-457200">
              <a:buAutoNum type="arabicPeriod" startAt="2"/>
            </a:pPr>
            <a:r>
              <a:rPr lang="en-US" sz="2400" dirty="0"/>
              <a:t>Need to Preprocess the data</a:t>
            </a:r>
          </a:p>
          <a:p>
            <a:pPr marL="457200" indent="-457200">
              <a:buAutoNum type="arabicPeriod" startAt="2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Convert Object data types to integers.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Remove duplicate data.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Normalizing the data.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4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" y="618069"/>
            <a:ext cx="11442192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KDD99 DATASET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" y="2072882"/>
            <a:ext cx="11817096" cy="301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0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KDD99 DATASET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1916367"/>
            <a:ext cx="11707368" cy="35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5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KDD99 DATASET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057401"/>
            <a:ext cx="11762232" cy="30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45DD-A81D-4A24-AE99-3B2DB8F8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2DACA-0C52-421A-A5B6-470AC0279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42" y="2474011"/>
            <a:ext cx="9646937" cy="30390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25818A-3741-4FF5-8F8A-A19F75482D58}"/>
              </a:ext>
            </a:extLst>
          </p:cNvPr>
          <p:cNvSpPr txBox="1"/>
          <p:nvPr/>
        </p:nvSpPr>
        <p:spPr>
          <a:xfrm>
            <a:off x="1246302" y="1680825"/>
            <a:ext cx="9982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Importing Modules and Loading Dataset</a:t>
            </a:r>
          </a:p>
        </p:txBody>
      </p:sp>
    </p:spTree>
    <p:extLst>
      <p:ext uri="{BB962C8B-B14F-4D97-AF65-F5344CB8AC3E}">
        <p14:creationId xmlns:p14="http://schemas.microsoft.com/office/powerpoint/2010/main" val="278594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45DD-A81D-4A24-AE99-3B2DB8F8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Contd..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2E864-EB6F-4F46-9006-935FCA89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86" y="1979629"/>
            <a:ext cx="10515600" cy="45698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1CECB6-5270-4039-94E7-7CCA9E0258EA}"/>
              </a:ext>
            </a:extLst>
          </p:cNvPr>
          <p:cNvSpPr txBox="1"/>
          <p:nvPr/>
        </p:nvSpPr>
        <p:spPr>
          <a:xfrm>
            <a:off x="913614" y="1159497"/>
            <a:ext cx="6967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Image of dataset </a:t>
            </a:r>
          </a:p>
        </p:txBody>
      </p:sp>
    </p:spTree>
    <p:extLst>
      <p:ext uri="{BB962C8B-B14F-4D97-AF65-F5344CB8AC3E}">
        <p14:creationId xmlns:p14="http://schemas.microsoft.com/office/powerpoint/2010/main" val="1899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FB83B2-DA5F-4B37-B043-BEC8E1BE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4" y="1605909"/>
            <a:ext cx="11926111" cy="48869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85A7C3-DD22-4B19-A447-DF19A598DDFE}"/>
              </a:ext>
            </a:extLst>
          </p:cNvPr>
          <p:cNvSpPr txBox="1">
            <a:spLocks/>
          </p:cNvSpPr>
          <p:nvPr/>
        </p:nvSpPr>
        <p:spPr>
          <a:xfrm>
            <a:off x="762786" y="0"/>
            <a:ext cx="10515600" cy="923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002060"/>
                </a:solidFill>
              </a:rPr>
              <a:t>Contd..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89904-D89B-4406-9118-045BE1CE81AA}"/>
              </a:ext>
            </a:extLst>
          </p:cNvPr>
          <p:cNvSpPr txBox="1"/>
          <p:nvPr/>
        </p:nvSpPr>
        <p:spPr>
          <a:xfrm>
            <a:off x="395140" y="923827"/>
            <a:ext cx="1088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Dropping duplicates and separate the target variable. </a:t>
            </a:r>
          </a:p>
        </p:txBody>
      </p:sp>
    </p:spTree>
    <p:extLst>
      <p:ext uri="{BB962C8B-B14F-4D97-AF65-F5344CB8AC3E}">
        <p14:creationId xmlns:p14="http://schemas.microsoft.com/office/powerpoint/2010/main" val="314810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EF775F-B7D6-4368-AC76-1E75FD0CB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287"/>
            <a:ext cx="10707963" cy="259222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C8FA504-82CD-4E8D-98F0-DF8EC5C24214}"/>
              </a:ext>
            </a:extLst>
          </p:cNvPr>
          <p:cNvSpPr txBox="1">
            <a:spLocks/>
          </p:cNvSpPr>
          <p:nvPr/>
        </p:nvSpPr>
        <p:spPr>
          <a:xfrm>
            <a:off x="762786" y="334223"/>
            <a:ext cx="10515600" cy="839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2060"/>
                </a:solidFill>
              </a:rPr>
              <a:t>Contd..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10089-5F4F-41B6-BF6E-54C319899D5D}"/>
              </a:ext>
            </a:extLst>
          </p:cNvPr>
          <p:cNvSpPr txBox="1"/>
          <p:nvPr/>
        </p:nvSpPr>
        <p:spPr>
          <a:xfrm>
            <a:off x="395140" y="1216058"/>
            <a:ext cx="1088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label encoder to convert categorical data to numeric values.  </a:t>
            </a:r>
          </a:p>
        </p:txBody>
      </p:sp>
    </p:spTree>
    <p:extLst>
      <p:ext uri="{BB962C8B-B14F-4D97-AF65-F5344CB8AC3E}">
        <p14:creationId xmlns:p14="http://schemas.microsoft.com/office/powerpoint/2010/main" val="4147623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28A330-4F6E-4C6E-8811-D0572E09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9" y="1923068"/>
            <a:ext cx="10249727" cy="47891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F15972-555D-4ED0-86FC-FDE95A847BE4}"/>
              </a:ext>
            </a:extLst>
          </p:cNvPr>
          <p:cNvSpPr txBox="1">
            <a:spLocks/>
          </p:cNvSpPr>
          <p:nvPr/>
        </p:nvSpPr>
        <p:spPr>
          <a:xfrm>
            <a:off x="395140" y="376215"/>
            <a:ext cx="10515600" cy="839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2060"/>
                </a:solidFill>
              </a:rPr>
              <a:t>Contd..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64AF0-EC48-4089-A97C-AF1422A7812F}"/>
              </a:ext>
            </a:extLst>
          </p:cNvPr>
          <p:cNvSpPr txBox="1"/>
          <p:nvPr/>
        </p:nvSpPr>
        <p:spPr>
          <a:xfrm>
            <a:off x="395140" y="1216058"/>
            <a:ext cx="1088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after Label encoding.</a:t>
            </a:r>
          </a:p>
        </p:txBody>
      </p:sp>
    </p:spTree>
    <p:extLst>
      <p:ext uri="{BB962C8B-B14F-4D97-AF65-F5344CB8AC3E}">
        <p14:creationId xmlns:p14="http://schemas.microsoft.com/office/powerpoint/2010/main" val="173377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" y="177153"/>
            <a:ext cx="11977634" cy="12930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" y="1470181"/>
            <a:ext cx="7061053" cy="45648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Distributed denial of service.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 cyber attack which uses a network of botnets to make a machine or network resource unavailable for the valid users.</a:t>
            </a:r>
          </a:p>
          <a:p>
            <a:pPr>
              <a:lnSpc>
                <a:spcPct val="170000"/>
              </a:lnSpc>
            </a:pPr>
            <a:r>
              <a:rPr lang="en-US" dirty="0"/>
              <a:t>Flash crowd.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 sudden increase in the number of requests to a website from users, because of a trusted event that just happened.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577" y="1677571"/>
            <a:ext cx="4166647" cy="28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2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295D99-9FF3-40C8-9A9D-19D7F724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83" y="1690688"/>
            <a:ext cx="9429259" cy="49625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D31239-1EE4-4B39-A548-57920D8475C9}"/>
              </a:ext>
            </a:extLst>
          </p:cNvPr>
          <p:cNvSpPr txBox="1">
            <a:spLocks/>
          </p:cNvSpPr>
          <p:nvPr/>
        </p:nvSpPr>
        <p:spPr>
          <a:xfrm>
            <a:off x="762786" y="334223"/>
            <a:ext cx="10515600" cy="839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2060"/>
                </a:solidFill>
              </a:rPr>
              <a:t>Contd..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43B6C-5803-4765-8DC8-97BD08DAA1D6}"/>
              </a:ext>
            </a:extLst>
          </p:cNvPr>
          <p:cNvSpPr txBox="1"/>
          <p:nvPr/>
        </p:nvSpPr>
        <p:spPr>
          <a:xfrm>
            <a:off x="514889" y="1177603"/>
            <a:ext cx="1088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Normalizing data for SVM and print the normalized train data</a:t>
            </a:r>
          </a:p>
        </p:txBody>
      </p:sp>
    </p:spTree>
    <p:extLst>
      <p:ext uri="{BB962C8B-B14F-4D97-AF65-F5344CB8AC3E}">
        <p14:creationId xmlns:p14="http://schemas.microsoft.com/office/powerpoint/2010/main" val="3059882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929A19-6884-4C00-960E-71A899576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497" y="1943360"/>
            <a:ext cx="7450178" cy="47039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4C687D-C173-416D-AB2D-CF52C8EEE98D}"/>
              </a:ext>
            </a:extLst>
          </p:cNvPr>
          <p:cNvSpPr txBox="1">
            <a:spLocks/>
          </p:cNvSpPr>
          <p:nvPr/>
        </p:nvSpPr>
        <p:spPr>
          <a:xfrm>
            <a:off x="762786" y="334223"/>
            <a:ext cx="10515600" cy="839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2060"/>
                </a:solidFill>
              </a:rPr>
              <a:t>Contd..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89DFA-3B2F-478D-AE71-E7FBAE9777B5}"/>
              </a:ext>
            </a:extLst>
          </p:cNvPr>
          <p:cNvSpPr txBox="1"/>
          <p:nvPr/>
        </p:nvSpPr>
        <p:spPr>
          <a:xfrm>
            <a:off x="395140" y="1216058"/>
            <a:ext cx="10883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Random Forest classifier to compute feature </a:t>
            </a:r>
            <a:r>
              <a:rPr lang="en-US" sz="2400" dirty="0" err="1"/>
              <a:t>importances</a:t>
            </a:r>
            <a:r>
              <a:rPr lang="en-US" sz="2400" dirty="0"/>
              <a:t> and print array of features with respective importance values</a:t>
            </a:r>
          </a:p>
        </p:txBody>
      </p:sp>
    </p:spTree>
    <p:extLst>
      <p:ext uri="{BB962C8B-B14F-4D97-AF65-F5344CB8AC3E}">
        <p14:creationId xmlns:p14="http://schemas.microsoft.com/office/powerpoint/2010/main" val="222113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45DD-A81D-4A24-AE99-3B2DB8F8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2A86E-9E23-4A88-9916-9BFAEF70E5A6}"/>
              </a:ext>
            </a:extLst>
          </p:cNvPr>
          <p:cNvSpPr txBox="1"/>
          <p:nvPr/>
        </p:nvSpPr>
        <p:spPr>
          <a:xfrm>
            <a:off x="838200" y="1527142"/>
            <a:ext cx="106907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the array of (feature, Importance value) values in an descending order of feature importance.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select the features having the high importance values above the threshold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Accuracy of random forest.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 </a:t>
            </a:r>
            <a:r>
              <a:rPr lang="en-US" sz="2400" dirty="0"/>
              <a:t>need to improve it by rescreening the features with SVM.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42A35-0860-45A9-91B8-A5A1E9702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68" y="3806072"/>
            <a:ext cx="29813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6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45DD-A81D-4A24-AE99-3B2DB8F8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Expected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2A86E-9E23-4A88-9916-9BFAEF70E5A6}"/>
              </a:ext>
            </a:extLst>
          </p:cNvPr>
          <p:cNvSpPr txBox="1"/>
          <p:nvPr/>
        </p:nvSpPr>
        <p:spPr>
          <a:xfrm>
            <a:off x="857055" y="2714920"/>
            <a:ext cx="58265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model is compared with different algorithms and show that RDF-SVM gives highest precision and recall.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DC0E7-094C-4680-BFE7-F84CE704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454" y="2452527"/>
            <a:ext cx="3544477" cy="40946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F9F9A7-8424-4DCA-9609-BC24CA8DF984}"/>
              </a:ext>
            </a:extLst>
          </p:cNvPr>
          <p:cNvSpPr txBox="1"/>
          <p:nvPr/>
        </p:nvSpPr>
        <p:spPr>
          <a:xfrm>
            <a:off x="838200" y="1517715"/>
            <a:ext cx="9361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 will select up to 20 features and after rescreening 3 more features will be added to the subset resulting the optimal subset with higher detection and recall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307E1-A356-47EF-9F16-0295D64A2C8A}"/>
              </a:ext>
            </a:extLst>
          </p:cNvPr>
          <p:cNvSpPr txBox="1"/>
          <p:nvPr/>
        </p:nvSpPr>
        <p:spPr>
          <a:xfrm>
            <a:off x="952107" y="6014300"/>
            <a:ext cx="5435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https://ieeexplore.ieee.org/document/8089926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48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568AAE1A-B032-4F1F-841C-69E6C4D9E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842" y="1877573"/>
            <a:ext cx="9995735" cy="29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5A01E4-7F4E-4D43-83FA-581BA1C1E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46520"/>
              </p:ext>
            </p:extLst>
          </p:nvPr>
        </p:nvGraphicFramePr>
        <p:xfrm>
          <a:off x="1596660" y="1863801"/>
          <a:ext cx="9253591" cy="3677252"/>
        </p:xfrm>
        <a:graphic>
          <a:graphicData uri="http://schemas.openxmlformats.org/drawingml/2006/table">
            <a:tbl>
              <a:tblPr firstRow="1" bandRow="1"/>
              <a:tblGrid>
                <a:gridCol w="4110246">
                  <a:extLst>
                    <a:ext uri="{9D8B030D-6E8A-4147-A177-3AD203B41FA5}">
                      <a16:colId xmlns:a16="http://schemas.microsoft.com/office/drawing/2014/main" val="1181927393"/>
                    </a:ext>
                  </a:extLst>
                </a:gridCol>
                <a:gridCol w="5143345">
                  <a:extLst>
                    <a:ext uri="{9D8B030D-6E8A-4147-A177-3AD203B41FA5}">
                      <a16:colId xmlns:a16="http://schemas.microsoft.com/office/drawing/2014/main" val="51876928"/>
                    </a:ext>
                  </a:extLst>
                </a:gridCol>
              </a:tblGrid>
              <a:tr h="3549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173" marR="166173" marT="83087" marB="830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173" marR="166173" marT="83087" marB="830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47424"/>
                  </a:ext>
                </a:extLst>
              </a:tr>
              <a:tr h="3549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en-US" sz="2000" b="0" i="0" u="none" strike="noStrike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Feb 2022 – 1</a:t>
                      </a:r>
                      <a:r>
                        <a:rPr lang="en-US" sz="2000" b="0" i="0" u="none" strike="noStrike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Mar 2022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173" marR="166173" marT="83087" marB="830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Pre-processing of data</a:t>
                      </a:r>
                      <a:endParaRPr 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173" marR="166173" marT="83087" marB="830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404737"/>
                  </a:ext>
                </a:extLst>
              </a:tr>
              <a:tr h="340545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2nd  Mar 2022 – 10th Mar 2022</a:t>
                      </a:r>
                    </a:p>
                  </a:txBody>
                  <a:tcPr marL="166173" marR="166173" marT="83087" marB="830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Compute Feature importance using Random Forest</a:t>
                      </a:r>
                    </a:p>
                  </a:txBody>
                  <a:tcPr marL="166173" marR="166173" marT="83087" marB="830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370265"/>
                  </a:ext>
                </a:extLst>
              </a:tr>
              <a:tr h="52787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Mar 2022 – 15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Mar 2022</a:t>
                      </a:r>
                    </a:p>
                  </a:txBody>
                  <a:tcPr marL="166173" marR="166173" marT="83087" marB="830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Get Optimal Feature Subset using SVM</a:t>
                      </a:r>
                    </a:p>
                  </a:txBody>
                  <a:tcPr marL="166173" marR="166173" marT="83087" marB="830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369541"/>
                  </a:ext>
                </a:extLst>
              </a:tr>
              <a:tr h="52787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Mar 2022 – 25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Mar 2022</a:t>
                      </a:r>
                    </a:p>
                  </a:txBody>
                  <a:tcPr marL="166173" marR="166173" marT="83087" marB="830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Compare RF-SVM Model with different algorithms</a:t>
                      </a:r>
                    </a:p>
                  </a:txBody>
                  <a:tcPr marL="166173" marR="166173" marT="83087" marB="830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928645"/>
                  </a:ext>
                </a:extLst>
              </a:tr>
              <a:tr h="52787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000" b="0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 May 2022</a:t>
                      </a:r>
                    </a:p>
                  </a:txBody>
                  <a:tcPr marL="166173" marR="166173" marT="83087" marB="830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Final Project Presentation</a:t>
                      </a:r>
                    </a:p>
                  </a:txBody>
                  <a:tcPr marL="166173" marR="166173" marT="83087" marB="8308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446295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86A824BF-EBA0-47CE-9250-17E920D870E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002060"/>
                </a:solidFill>
              </a:rPr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645566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45DD-A81D-4A24-AE99-3B2DB8F8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2A86E-9E23-4A88-9916-9BFAEF70E5A6}"/>
              </a:ext>
            </a:extLst>
          </p:cNvPr>
          <p:cNvSpPr txBox="1"/>
          <p:nvPr/>
        </p:nvSpPr>
        <p:spPr>
          <a:xfrm>
            <a:off x="838200" y="1527142"/>
            <a:ext cx="10690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7CE9D-9CB4-409A-A00F-B456578AF461}"/>
              </a:ext>
            </a:extLst>
          </p:cNvPr>
          <p:cNvSpPr txBox="1"/>
          <p:nvPr/>
        </p:nvSpPr>
        <p:spPr>
          <a:xfrm>
            <a:off x="999241" y="1203976"/>
            <a:ext cx="103545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Random forest to get Feature subset by computing feature importance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Rescreen the obtained feature subset with SVM to get the optimal feature subset with higher classification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Besides, Which detect known and unknown attacks and differentiate between Attack and flash crowd.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Suppress the attack before it occurs.</a:t>
            </a:r>
          </a:p>
        </p:txBody>
      </p:sp>
    </p:spTree>
    <p:extLst>
      <p:ext uri="{BB962C8B-B14F-4D97-AF65-F5344CB8AC3E}">
        <p14:creationId xmlns:p14="http://schemas.microsoft.com/office/powerpoint/2010/main" val="259730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168" y="2679192"/>
            <a:ext cx="693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780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" y="177153"/>
            <a:ext cx="11977634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" y="1470181"/>
            <a:ext cx="11020311" cy="456485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Now-a-days, we can see many attacks in many commercial operations and network environments. One of them is DDoS.</a:t>
            </a:r>
          </a:p>
          <a:p>
            <a:pPr>
              <a:lnSpc>
                <a:spcPct val="170000"/>
              </a:lnSpc>
            </a:pPr>
            <a:r>
              <a:rPr lang="en-US" dirty="0"/>
              <a:t>One has to detect this attack well before it occurs so that, our data will be secured and prevent the loss of property to a great extent. </a:t>
            </a:r>
          </a:p>
        </p:txBody>
      </p:sp>
    </p:spTree>
    <p:extLst>
      <p:ext uri="{BB962C8B-B14F-4D97-AF65-F5344CB8AC3E}">
        <p14:creationId xmlns:p14="http://schemas.microsoft.com/office/powerpoint/2010/main" val="414431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65" y="68673"/>
            <a:ext cx="11352228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64" y="1143000"/>
            <a:ext cx="7581508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Exploiting Random Forest for computing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feature importance.</a:t>
            </a:r>
          </a:p>
          <a:p>
            <a:pPr>
              <a:lnSpc>
                <a:spcPct val="150000"/>
              </a:lnSpc>
            </a:pPr>
            <a:r>
              <a:rPr lang="en-US" dirty="0"/>
              <a:t>Used SVM to rescreen the obtained subset with neglected features.</a:t>
            </a:r>
          </a:p>
          <a:p>
            <a:pPr>
              <a:lnSpc>
                <a:spcPct val="150000"/>
              </a:lnSpc>
            </a:pPr>
            <a:r>
              <a:rPr lang="en-US" dirty="0"/>
              <a:t>Finally, an optimal feature subset is obtained,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which will reach a higher detection rate and recall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rate.</a:t>
            </a:r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https://ieeexplore.ieee.org/document/8089926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869" y="1930343"/>
            <a:ext cx="4440025" cy="191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7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65" y="68673"/>
            <a:ext cx="11352228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65" y="1361701"/>
            <a:ext cx="11455925" cy="2891672"/>
          </a:xfrm>
        </p:spPr>
        <p:txBody>
          <a:bodyPr>
            <a:normAutofit/>
          </a:bodyPr>
          <a:lstStyle/>
          <a:p>
            <a:r>
              <a:rPr lang="en-US" dirty="0"/>
              <a:t>Title: Research on DDoS Attacks Detection Based on RDF-SVM.</a:t>
            </a:r>
          </a:p>
          <a:p>
            <a:r>
              <a:rPr lang="en-US" dirty="0"/>
              <a:t>Authors: </a:t>
            </a:r>
            <a:r>
              <a:rPr lang="en-US" dirty="0" err="1"/>
              <a:t>Chenguang</a:t>
            </a:r>
            <a:r>
              <a:rPr lang="en-US" dirty="0"/>
              <a:t> Wang , Jing Zheng ,</a:t>
            </a:r>
            <a:r>
              <a:rPr lang="en-US" dirty="0" err="1"/>
              <a:t>Xiaoyong</a:t>
            </a:r>
            <a:r>
              <a:rPr lang="en-US" dirty="0"/>
              <a:t> Li</a:t>
            </a:r>
          </a:p>
          <a:p>
            <a:pPr lvl="1"/>
            <a:r>
              <a:rPr lang="en-US" dirty="0"/>
              <a:t>Intelligent Traffic Data Security and Privacy Protection Lab, Beijing </a:t>
            </a:r>
            <a:r>
              <a:rPr lang="en-US" dirty="0" err="1"/>
              <a:t>Jiaotong</a:t>
            </a:r>
            <a:r>
              <a:rPr lang="en-US" dirty="0"/>
              <a:t> University, Beijing, 100044, China.</a:t>
            </a:r>
          </a:p>
          <a:p>
            <a:pPr lvl="1"/>
            <a:r>
              <a:rPr lang="en-US" dirty="0"/>
              <a:t>Shenzhen Medical Information Center, Shenzhen ,518000, China</a:t>
            </a:r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https://ieeexplore.ieee.org/document/8089926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7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94" y="259480"/>
            <a:ext cx="10737358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RF - SVM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1994" y="1024607"/>
            <a:ext cx="101132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i="1" dirty="0">
              <a:solidFill>
                <a:schemeClr val="accent6"/>
              </a:solidFill>
            </a:endParaRPr>
          </a:p>
          <a:p>
            <a:pPr marL="457200" indent="-457200">
              <a:buAutoNum type="arabicParenR"/>
            </a:pPr>
            <a:r>
              <a:rPr lang="en-US" sz="2200" dirty="0"/>
              <a:t> </a:t>
            </a:r>
            <a:r>
              <a:rPr lang="en-US" sz="2400" dirty="0"/>
              <a:t>Combination of </a:t>
            </a:r>
            <a:r>
              <a:rPr lang="en-US" sz="2400" dirty="0">
                <a:solidFill>
                  <a:srgbClr val="0070C0"/>
                </a:solidFill>
              </a:rPr>
              <a:t>RANDOM FOREST 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70C0"/>
                </a:solidFill>
              </a:rPr>
              <a:t>SVM</a:t>
            </a:r>
            <a:r>
              <a:rPr lang="en-US" sz="2400" dirty="0"/>
              <a:t>. </a:t>
            </a:r>
          </a:p>
          <a:p>
            <a:pPr marL="457200" indent="-457200">
              <a:buAutoNum type="arabicParenR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Random forest: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construct multiple decision trees randomly and gains the final classification result by voting.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Used to compute importance values of the features.</a:t>
            </a:r>
          </a:p>
          <a:p>
            <a:r>
              <a:rPr lang="en-US" sz="2400" dirty="0"/>
              <a:t>3)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SVM: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Used to Rescreen the features obtained from random forest by considering each neglected feature in each iteration.</a:t>
            </a:r>
          </a:p>
          <a:p>
            <a:endParaRPr lang="en-US" sz="3200" b="1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5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94" y="259480"/>
            <a:ext cx="10737358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RF - SVM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047C5-2632-4269-819F-1F2E4A05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7" y="1485900"/>
            <a:ext cx="5651965" cy="388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BA8B7-869C-47C2-948D-E65F6A1DC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41" y="1603212"/>
            <a:ext cx="4504617" cy="35356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83E697-6472-4463-B6E4-7883145BB6EA}"/>
              </a:ext>
            </a:extLst>
          </p:cNvPr>
          <p:cNvSpPr txBox="1"/>
          <p:nvPr/>
        </p:nvSpPr>
        <p:spPr>
          <a:xfrm>
            <a:off x="763571" y="5703216"/>
            <a:ext cx="103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https://ieeexplore.ieee.org/document/8089926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1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636357"/>
            <a:ext cx="10659830" cy="89069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700784"/>
            <a:ext cx="10259568" cy="31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Rescreen</a:t>
            </a:r>
            <a:r>
              <a:rPr lang="en-US" sz="2400" dirty="0"/>
              <a:t> the features and prevent from deleting the features,  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useful for DDOS.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2. DDoS attack traffic </a:t>
            </a:r>
            <a:r>
              <a:rPr lang="en-US" sz="4000" dirty="0">
                <a:solidFill>
                  <a:schemeClr val="accent1"/>
                </a:solidFill>
              </a:rPr>
              <a:t>Vs</a:t>
            </a:r>
            <a:r>
              <a:rPr lang="en-US" sz="2400" dirty="0"/>
              <a:t> Flash Crowd traffic.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3. Suppress the attacks before it reaches.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4. Detect known and unknown attack. </a:t>
            </a:r>
          </a:p>
        </p:txBody>
      </p:sp>
    </p:spTree>
    <p:extLst>
      <p:ext uri="{BB962C8B-B14F-4D97-AF65-F5344CB8AC3E}">
        <p14:creationId xmlns:p14="http://schemas.microsoft.com/office/powerpoint/2010/main" val="311147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20" y="190035"/>
            <a:ext cx="10737358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Random Forest</a:t>
            </a:r>
          </a:p>
        </p:txBody>
      </p:sp>
      <p:pic>
        <p:nvPicPr>
          <p:cNvPr id="1026" name="Picture 2" descr="Random Forest Interview Questions | Random Forest Questions">
            <a:extLst>
              <a:ext uri="{FF2B5EF4-FFF2-40B4-BE49-F238E27FC236}">
                <a16:creationId xmlns:a16="http://schemas.microsoft.com/office/drawing/2014/main" id="{238C84D2-318E-4FFA-AB4A-14D2F160B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614" y="1402475"/>
            <a:ext cx="6350770" cy="430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2DFA90-D6C5-406B-998F-B527FF80F3D8}"/>
              </a:ext>
            </a:extLst>
          </p:cNvPr>
          <p:cNvSpPr txBox="1"/>
          <p:nvPr/>
        </p:nvSpPr>
        <p:spPr>
          <a:xfrm>
            <a:off x="980388" y="5844618"/>
            <a:ext cx="843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3"/>
              </a:rPr>
              <a:t>https://www.tibco.com/reference-center/what-is-a-random-forest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6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744</Words>
  <Application>Microsoft Office PowerPoint</Application>
  <PresentationFormat>Widescreen</PresentationFormat>
  <Paragraphs>113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DDOS ATTACKS ANALYSIS based on RF-SVM</vt:lpstr>
      <vt:lpstr>DDOS</vt:lpstr>
      <vt:lpstr>Project Motivation</vt:lpstr>
      <vt:lpstr>ABSTRACT</vt:lpstr>
      <vt:lpstr>REFERENCE</vt:lpstr>
      <vt:lpstr>RF - SVM</vt:lpstr>
      <vt:lpstr>RF - SVM</vt:lpstr>
      <vt:lpstr>Advantages</vt:lpstr>
      <vt:lpstr>Random Forest</vt:lpstr>
      <vt:lpstr>Concept behind importance values</vt:lpstr>
      <vt:lpstr>KDD99 DATASET</vt:lpstr>
      <vt:lpstr>KDD99 DATASET</vt:lpstr>
      <vt:lpstr>KDD99 DATASET</vt:lpstr>
      <vt:lpstr>KDD99 DATASET</vt:lpstr>
      <vt:lpstr>Implementation</vt:lpstr>
      <vt:lpstr>Contd..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Expected Results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</dc:title>
  <dc:creator>Hackos</dc:creator>
  <cp:lastModifiedBy>Kolasani, Yasaswi</cp:lastModifiedBy>
  <cp:revision>122</cp:revision>
  <dcterms:created xsi:type="dcterms:W3CDTF">2019-08-04T14:43:08Z</dcterms:created>
  <dcterms:modified xsi:type="dcterms:W3CDTF">2022-03-15T16:55:07Z</dcterms:modified>
</cp:coreProperties>
</file>