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573" r:id="rId3"/>
    <p:sldId id="386" r:id="rId4"/>
    <p:sldId id="590" r:id="rId5"/>
    <p:sldId id="589" r:id="rId6"/>
    <p:sldId id="591" r:id="rId7"/>
    <p:sldId id="592" r:id="rId8"/>
    <p:sldId id="593" r:id="rId9"/>
    <p:sldId id="594" r:id="rId10"/>
    <p:sldId id="595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2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298" y="465931"/>
            <a:ext cx="9705802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4900" y="1881584"/>
            <a:ext cx="8013700" cy="3612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etting-started/150260" TargetMode="External"/><Relationship Id="rId2" Type="http://schemas.openxmlformats.org/officeDocument/2006/relationships/hyperlink" Target="https://data-flair.training/blogs/machine-learning-project-ide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pgrad.com/blog/machine-learning-project-ideas-for-beginner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perswithcode.com/so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eplearning.cms.waikato.ac.nz/examples/classifying-ir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boston-housing-kaggle-challenge-with-linear-regression/" TargetMode="External"/><Relationship Id="rId2" Type="http://schemas.openxmlformats.org/officeDocument/2006/relationships/hyperlink" Target="https://www.cs.toronto.edu/~delve/data/boston/bostonDetai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wo-sigma-financial-news/data" TargetMode="External"/><Relationship Id="rId2" Type="http://schemas.openxmlformats.org/officeDocument/2006/relationships/hyperlink" Target="https://data-flair.training/blogs/stock-price-prediction-machine-learning-project-i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r9NJTLUA3qnRuyhfzuN0XUsoIC4a-_q/view" TargetMode="External"/><Relationship Id="rId2" Type="http://schemas.openxmlformats.org/officeDocument/2006/relationships/hyperlink" Target="https://data-flair.training/blogs/advanced-python-project-detecting-fake-ne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" y="2399704"/>
            <a:ext cx="9468485" cy="157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970" algn="ctr">
              <a:lnSpc>
                <a:spcPts val="6110"/>
              </a:lnSpc>
              <a:spcBef>
                <a:spcPts val="105"/>
              </a:spcBef>
            </a:pPr>
            <a:r>
              <a:rPr sz="5100" u="none" dirty="0"/>
              <a:t>CSI</a:t>
            </a:r>
            <a:r>
              <a:rPr sz="5100" u="none" spc="-40" dirty="0"/>
              <a:t> </a:t>
            </a:r>
            <a:r>
              <a:rPr sz="5100" u="none" dirty="0"/>
              <a:t>436/536</a:t>
            </a:r>
            <a:endParaRPr sz="5100" dirty="0"/>
          </a:p>
          <a:p>
            <a:pPr algn="ctr">
              <a:lnSpc>
                <a:spcPts val="6110"/>
              </a:lnSpc>
            </a:pPr>
            <a:r>
              <a:rPr sz="5100" u="none" dirty="0"/>
              <a:t>Introduction</a:t>
            </a:r>
            <a:r>
              <a:rPr sz="5100" u="none" spc="-15" dirty="0"/>
              <a:t> </a:t>
            </a:r>
            <a:r>
              <a:rPr sz="5100" u="none" spc="-5" dirty="0"/>
              <a:t>to</a:t>
            </a:r>
            <a:r>
              <a:rPr sz="5100" u="none" spc="-15" dirty="0"/>
              <a:t> </a:t>
            </a:r>
            <a:r>
              <a:rPr sz="5100" u="none" dirty="0"/>
              <a:t>Machine</a:t>
            </a:r>
            <a:r>
              <a:rPr sz="5100" u="none" spc="-15" dirty="0"/>
              <a:t> </a:t>
            </a:r>
            <a:r>
              <a:rPr sz="5100" u="none" dirty="0"/>
              <a:t>Learning</a:t>
            </a:r>
            <a:endParaRPr sz="5100" dirty="0"/>
          </a:p>
        </p:txBody>
      </p:sp>
      <p:sp>
        <p:nvSpPr>
          <p:cNvPr id="3" name="object 3"/>
          <p:cNvSpPr txBox="1"/>
          <p:nvPr/>
        </p:nvSpPr>
        <p:spPr>
          <a:xfrm>
            <a:off x="1574800" y="4520803"/>
            <a:ext cx="72644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100"/>
              </a:spcBef>
            </a:pPr>
            <a:r>
              <a:rPr lang="en-US" sz="3400" b="1" dirty="0">
                <a:latin typeface="Arial"/>
                <a:cs typeface="Arial"/>
              </a:rPr>
              <a:t>Project Ideas</a:t>
            </a:r>
            <a:endParaRPr sz="24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3793" y="303064"/>
            <a:ext cx="1287820" cy="128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9DD1D7-9D24-4CBA-A991-35C1BD2F600A}"/>
              </a:ext>
            </a:extLst>
          </p:cNvPr>
          <p:cNvSpPr txBox="1"/>
          <p:nvPr/>
        </p:nvSpPr>
        <p:spPr>
          <a:xfrm>
            <a:off x="2133600" y="7403068"/>
            <a:ext cx="617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adapted from Prof. Siwei Lyu, University at Albany - SUNY 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1692DA7-9080-4FE6-B038-CF472C8BEEA3}"/>
              </a:ext>
            </a:extLst>
          </p:cNvPr>
          <p:cNvSpPr txBox="1"/>
          <p:nvPr/>
        </p:nvSpPr>
        <p:spPr>
          <a:xfrm>
            <a:off x="876300" y="5747582"/>
            <a:ext cx="8305800" cy="1153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0" marR="2059305" algn="ctr">
              <a:lnSpc>
                <a:spcPct val="102000"/>
              </a:lnSpc>
              <a:spcBef>
                <a:spcPts val="2615"/>
              </a:spcBef>
            </a:pPr>
            <a:r>
              <a:rPr sz="2450" spc="10" dirty="0">
                <a:latin typeface="Arial"/>
                <a:cs typeface="Arial"/>
              </a:rPr>
              <a:t>Professor</a:t>
            </a:r>
            <a:r>
              <a:rPr sz="2450" spc="-35" dirty="0">
                <a:latin typeface="Arial"/>
                <a:cs typeface="Arial"/>
              </a:rPr>
              <a:t> </a:t>
            </a:r>
            <a:r>
              <a:rPr lang="en-US" sz="2450" spc="10" dirty="0">
                <a:latin typeface="Arial"/>
                <a:cs typeface="Arial"/>
              </a:rPr>
              <a:t>Ming-Ching Chang</a:t>
            </a:r>
            <a:br>
              <a:rPr lang="en-US" sz="2450" spc="10" dirty="0">
                <a:latin typeface="Arial"/>
                <a:cs typeface="Arial"/>
              </a:rPr>
            </a:br>
            <a:r>
              <a:rPr sz="2450" spc="10" dirty="0">
                <a:latin typeface="Arial"/>
                <a:cs typeface="Arial"/>
              </a:rPr>
              <a:t>Computer</a:t>
            </a:r>
            <a:r>
              <a:rPr sz="2450" spc="-1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Science</a:t>
            </a:r>
            <a:endParaRPr sz="2450" dirty="0">
              <a:latin typeface="Arial"/>
              <a:cs typeface="Arial"/>
            </a:endParaRPr>
          </a:p>
          <a:p>
            <a:pPr algn="ctr">
              <a:lnSpc>
                <a:spcPts val="2900"/>
              </a:lnSpc>
            </a:pPr>
            <a:r>
              <a:rPr sz="2450" spc="10" dirty="0">
                <a:latin typeface="Arial"/>
                <a:cs typeface="Arial"/>
              </a:rPr>
              <a:t>University</a:t>
            </a:r>
            <a:r>
              <a:rPr sz="2450" spc="-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at</a:t>
            </a:r>
            <a:r>
              <a:rPr sz="2450" spc="-135" dirty="0">
                <a:latin typeface="Arial"/>
                <a:cs typeface="Arial"/>
              </a:rPr>
              <a:t> </a:t>
            </a:r>
            <a:r>
              <a:rPr sz="2450" spc="-15" dirty="0">
                <a:latin typeface="Arial"/>
                <a:cs typeface="Arial"/>
              </a:rPr>
              <a:t>Albany,</a:t>
            </a:r>
            <a:r>
              <a:rPr sz="2450" spc="-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State</a:t>
            </a:r>
            <a:r>
              <a:rPr sz="245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University</a:t>
            </a:r>
            <a:r>
              <a:rPr sz="2450" spc="-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of</a:t>
            </a:r>
            <a:r>
              <a:rPr sz="2450" spc="-5" dirty="0">
                <a:latin typeface="Arial"/>
                <a:cs typeface="Arial"/>
              </a:rPr>
              <a:t> </a:t>
            </a:r>
            <a:r>
              <a:rPr sz="2450" spc="15" dirty="0">
                <a:latin typeface="Arial"/>
                <a:cs typeface="Arial"/>
              </a:rPr>
              <a:t>New</a:t>
            </a:r>
            <a:r>
              <a:rPr sz="2450" spc="-45" dirty="0">
                <a:latin typeface="Arial"/>
                <a:cs typeface="Arial"/>
              </a:rPr>
              <a:t> York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90C7-7DC3-4AD3-BDB6-4FB4B337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06C28-1083-4395-A45F-51D4F3E4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81584"/>
            <a:ext cx="8013700" cy="12695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Name-Entity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Click-Bait Detection</a:t>
            </a:r>
          </a:p>
        </p:txBody>
      </p:sp>
    </p:spTree>
    <p:extLst>
      <p:ext uri="{BB962C8B-B14F-4D97-AF65-F5344CB8AC3E}">
        <p14:creationId xmlns:p14="http://schemas.microsoft.com/office/powerpoint/2010/main" val="96905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4411-2329-4A58-BC87-6A005C77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AF5C-20D1-47E1-860B-9D024C4C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9497060" cy="51075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80" dirty="0"/>
              <a:t>Start with a research paper with code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80" dirty="0"/>
              <a:t>Leverage online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80" dirty="0"/>
              <a:t>Cannot just copy/paste code, you need to understand what is going on in the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80" dirty="0"/>
              <a:t>Write your project proposal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80" dirty="0"/>
              <a:t>Persistence: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40" dirty="0"/>
              <a:t>Regular/weekly progress or discussions</a:t>
            </a:r>
            <a:r>
              <a:rPr lang="en-US" sz="2640" i="1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40" dirty="0"/>
              <a:t>Enrich your presentation slides: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it as your road map to brainstorm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it to store results</a:t>
            </a:r>
          </a:p>
          <a:p>
            <a:endParaRPr lang="en-US" dirty="0"/>
          </a:p>
          <a:p>
            <a:endParaRPr lang="en-US" sz="3080" dirty="0"/>
          </a:p>
        </p:txBody>
      </p:sp>
    </p:spTree>
    <p:extLst>
      <p:ext uri="{BB962C8B-B14F-4D97-AF65-F5344CB8AC3E}">
        <p14:creationId xmlns:p14="http://schemas.microsoft.com/office/powerpoint/2010/main" val="405901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chine learning - DHI research and innovation​">
            <a:extLst>
              <a:ext uri="{FF2B5EF4-FFF2-40B4-BE49-F238E27FC236}">
                <a16:creationId xmlns:a16="http://schemas.microsoft.com/office/drawing/2014/main" id="{A2653708-D864-474C-8D55-20A17A87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52" y="1714523"/>
            <a:ext cx="3167855" cy="25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7EEE7-C73E-4C0A-A78B-E530D95A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52" y="84398"/>
            <a:ext cx="9705802" cy="685800"/>
          </a:xfrm>
        </p:spPr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671B0-EF24-4E57-A39D-6FD7EE9FD4FC}"/>
              </a:ext>
            </a:extLst>
          </p:cNvPr>
          <p:cNvSpPr txBox="1"/>
          <p:nvPr/>
        </p:nvSpPr>
        <p:spPr>
          <a:xfrm>
            <a:off x="113371" y="1129748"/>
            <a:ext cx="594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Machine Learning, Data Mining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DB54D-3A80-478D-A2C1-1554AD9FEE5C}"/>
              </a:ext>
            </a:extLst>
          </p:cNvPr>
          <p:cNvSpPr txBox="1"/>
          <p:nvPr/>
        </p:nvSpPr>
        <p:spPr>
          <a:xfrm>
            <a:off x="6056970" y="1129748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Deep Learning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6E976E5A-DD99-4C65-A6AB-6C0235DE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57" y="1934153"/>
            <a:ext cx="4368925" cy="19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B4D2630-8FC2-42C4-88A1-530E43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3" y="5107961"/>
            <a:ext cx="3392975" cy="22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291E95-5055-4447-B400-991665C36CE8}"/>
              </a:ext>
            </a:extLst>
          </p:cNvPr>
          <p:cNvSpPr txBox="1"/>
          <p:nvPr/>
        </p:nvSpPr>
        <p:spPr>
          <a:xfrm>
            <a:off x="1084911" y="4479836"/>
            <a:ext cx="296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Computer Vision</a:t>
            </a:r>
          </a:p>
        </p:txBody>
      </p:sp>
      <p:pic>
        <p:nvPicPr>
          <p:cNvPr id="1032" name="Picture 8" descr="Image result for nlp">
            <a:extLst>
              <a:ext uri="{FF2B5EF4-FFF2-40B4-BE49-F238E27FC236}">
                <a16:creationId xmlns:a16="http://schemas.microsoft.com/office/drawing/2014/main" id="{333CBA83-51E6-4EF8-B364-2D443E082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04" y="5333194"/>
            <a:ext cx="3449347" cy="183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BB82B6-F2A0-4137-AA5D-54B7D7D400DA}"/>
              </a:ext>
            </a:extLst>
          </p:cNvPr>
          <p:cNvSpPr txBox="1"/>
          <p:nvPr/>
        </p:nvSpPr>
        <p:spPr>
          <a:xfrm>
            <a:off x="5029200" y="4481293"/>
            <a:ext cx="2621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Others: NLP, ...</a:t>
            </a:r>
          </a:p>
        </p:txBody>
      </p:sp>
    </p:spTree>
    <p:extLst>
      <p:ext uri="{BB962C8B-B14F-4D97-AF65-F5344CB8AC3E}">
        <p14:creationId xmlns:p14="http://schemas.microsoft.com/office/powerpoint/2010/main" val="7879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1EA8-14BE-4492-AC8C-D711B883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309E-025E-4C5C-8D01-0450AA26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349" y="1676400"/>
            <a:ext cx="8013700" cy="265457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Machine Learning Course Project Ideas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https://data-flair.training/blogs/machine-learning-project-ideas/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Kaggle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Top 10 Machine Learning Projects for Beginners: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https://www.kaggle.com/getting-started/150260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Machine Learning Project </a:t>
            </a:r>
            <a:r>
              <a:rPr lang="en-US"/>
              <a:t>Ideas for Beginners</a:t>
            </a:r>
            <a:endParaRPr lang="en-US" dirty="0">
              <a:hlinkClick r:id="rId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https://www.upgrad.com/blog/machine-learning-project-ideas-for-beginners/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019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44FB-65B4-4BC4-8C8A-395316D7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2773-A08C-4403-A986-1C03B464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639554"/>
            <a:ext cx="2933700" cy="338554"/>
          </a:xfrm>
        </p:spPr>
        <p:txBody>
          <a:bodyPr/>
          <a:lstStyle/>
          <a:p>
            <a:r>
              <a:rPr lang="en-US" sz="2200" dirty="0">
                <a:hlinkClick r:id="rId2"/>
              </a:rPr>
              <a:t>paperswithcode.com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6B110-6DFA-4435-BD45-6654A440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5380"/>
            <a:ext cx="10058400" cy="62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7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ED8F-4871-4FED-ACDE-E63AB590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Flowers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AF9F-E4C6-4AA0-8246-D09EE876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135" y="1565213"/>
            <a:ext cx="8054914" cy="30936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https://deeplearning.cms.waikato.ac.nz/examples/classifying-iris/</a:t>
            </a:r>
            <a:r>
              <a:rPr lang="en-US" sz="2000" dirty="0"/>
              <a:t> </a:t>
            </a:r>
          </a:p>
        </p:txBody>
      </p:sp>
      <p:pic>
        <p:nvPicPr>
          <p:cNvPr id="2050" name="Picture 2" descr="Iris Visualization">
            <a:extLst>
              <a:ext uri="{FF2B5EF4-FFF2-40B4-BE49-F238E27FC236}">
                <a16:creationId xmlns:a16="http://schemas.microsoft.com/office/drawing/2014/main" id="{E1269AB7-47A9-4BF7-AEC1-26FE9BDF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19" y="2818307"/>
            <a:ext cx="4843745" cy="433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ris Dataset Project from UCI Machine Learning Repository - Machine  Learning HD">
            <a:extLst>
              <a:ext uri="{FF2B5EF4-FFF2-40B4-BE49-F238E27FC236}">
                <a16:creationId xmlns:a16="http://schemas.microsoft.com/office/drawing/2014/main" id="{3DDFB666-1808-4891-8655-01BC1AF1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4919205" cy="219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5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5AA8-CC35-4376-92F7-105E317E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Prices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58D83-7213-400F-9AB4-A8EF9F7F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8013700" cy="26699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Boston Housing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https://www.cs.toronto.edu/~delve/data/boston/bostonDetail.html</a:t>
            </a:r>
            <a:r>
              <a:rPr lang="en-US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https://www.geeksforgeeks.org/ml-boston-housing-kaggle-challenge-with-linear-regression/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A5D48A-2300-4B94-BF72-329DECF78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4270162"/>
            <a:ext cx="5086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54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5668-0A63-48ED-B90F-434F3577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Price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62474-32BA-4FD5-9224-F17E9F89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3" y="1328544"/>
            <a:ext cx="9144000" cy="14773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Code: </a:t>
            </a:r>
            <a:r>
              <a:rPr lang="en-US" sz="2400" dirty="0">
                <a:hlinkClick r:id="rId2"/>
              </a:rPr>
              <a:t>https://data-flair.training/blogs/stock-price-prediction-machine-learning-project-in-python/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Dataset: </a:t>
            </a:r>
            <a:r>
              <a:rPr lang="en-US" sz="2400" dirty="0">
                <a:hlinkClick r:id="rId3"/>
              </a:rPr>
              <a:t>https://www.kaggle.com/c/two-sigma-financial-news/data</a:t>
            </a:r>
            <a:r>
              <a:rPr lang="en-US" sz="2400" dirty="0"/>
              <a:t> </a:t>
            </a:r>
          </a:p>
        </p:txBody>
      </p:sp>
      <p:pic>
        <p:nvPicPr>
          <p:cNvPr id="4098" name="Picture 2" descr="Stock Price Prediction project dashboard">
            <a:extLst>
              <a:ext uri="{FF2B5EF4-FFF2-40B4-BE49-F238E27FC236}">
                <a16:creationId xmlns:a16="http://schemas.microsoft.com/office/drawing/2014/main" id="{CE89EC75-89E4-464A-9155-4A451B80A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048000"/>
            <a:ext cx="9144000" cy="45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B7D0-CA34-4780-9DA7-CD3F2ABC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90E9C-28D5-4A26-A8E2-E5EBCE26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81584"/>
            <a:ext cx="8013700" cy="21159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>
                <a:hlinkClick r:id="rId2"/>
              </a:rPr>
              <a:t>https://data-flair.training/blogs/advanced-python-project-detecting-fake-news/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>
                <a:hlinkClick r:id="rId3"/>
              </a:rPr>
              <a:t>https://drive.google.com/file/d/1er9NJTLUA3qnRuyhfzuN0XUsoIC4a-_q/view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66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306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CSI 436/536 Introduction to Machine Learning</vt:lpstr>
      <vt:lpstr>Guideline</vt:lpstr>
      <vt:lpstr>Project Ideas</vt:lpstr>
      <vt:lpstr>Project Ideas</vt:lpstr>
      <vt:lpstr>Papers with Code</vt:lpstr>
      <vt:lpstr>Iris Flowers Classification</vt:lpstr>
      <vt:lpstr>Housing Prices Prediction</vt:lpstr>
      <vt:lpstr>Stock Price Prediction</vt:lpstr>
      <vt:lpstr>Fake News Detection Project</vt:lpstr>
      <vt:lpstr>Natural Language Processing (NLP)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slides.key</dc:title>
  <dc:creator>Siwei Lyu</dc:creator>
  <cp:lastModifiedBy>Chang, Ming-Ching</cp:lastModifiedBy>
  <cp:revision>24</cp:revision>
  <dcterms:created xsi:type="dcterms:W3CDTF">2022-01-19T14:24:33Z</dcterms:created>
  <dcterms:modified xsi:type="dcterms:W3CDTF">2022-02-02T21:53:32Z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2020-01-24T00:00:00Z</vt:filetime>
  </property>
  <property fmtid="{D5CDD505-2E9C-101B-9397-08002B2CF9AE}" pid="3" name="Creator">
    <vt:lpwstr>Keynote</vt:lpwstr>
  </property>
  <property fmtid="{D5CDD505-2E9C-101B-9397-08002B2CF9AE}" pid="4" name="LastSaved">
    <vt:filetime>2022-01-19T00:00:00Z</vt:filetime>
  </property>
</Properties>
</file>