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0" r:id="rId1"/>
  </p:sldMasterIdLst>
  <p:sldIdLst>
    <p:sldId id="256" r:id="rId2"/>
    <p:sldId id="257" r:id="rId3"/>
    <p:sldId id="263" r:id="rId4"/>
    <p:sldId id="258" r:id="rId5"/>
    <p:sldId id="264" r:id="rId6"/>
    <p:sldId id="261"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C9DA47-079E-4DAC-8B3B-7DCEC0ABD743}" v="79" dt="2020-11-13T04:34:05.994"/>
    <p1510:client id="{41DDEBDE-7698-8C76-46E0-97C7D803B59E}" v="49" dt="2020-11-14T03:40:37.162"/>
    <p1510:client id="{86E1CA7B-3A68-1F71-8A53-1A81EDE3781F}" v="48" dt="2020-12-07T02:51:03.849"/>
    <p1510:client id="{88B08D9D-68CA-5B82-2928-315B47854649}" v="2864" dt="2020-11-14T04:54:51.929"/>
    <p1510:client id="{AD126030-0BF2-4640-8D3B-E26885A32070}" v="347" dt="2020-12-06T06:57:39.600"/>
    <p1510:client id="{D7531B86-2E20-458F-AEAE-E945D48A16B5}" v="125" dt="2020-12-06T23:44:38.698"/>
    <p1510:client id="{F4AE184C-333C-4F91-AE24-BF3D9AB72337}" v="60" dt="2020-12-10T23:03:44.8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CC10F1-8633-4037-B285-FEFE3E65F42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5A25D49-0619-41F0-9CE0-A711E035314E}">
      <dgm:prSet/>
      <dgm:spPr/>
      <dgm:t>
        <a:bodyPr/>
        <a:lstStyle/>
        <a:p>
          <a:pPr>
            <a:lnSpc>
              <a:spcPct val="100000"/>
            </a:lnSpc>
          </a:pPr>
          <a:r>
            <a:rPr lang="en-US" dirty="0"/>
            <a:t>In order to win, a player must get four checkers in their color in a row. Whoever does it first is the winner</a:t>
          </a:r>
          <a:r>
            <a:rPr lang="en-US" dirty="0">
              <a:latin typeface="Century Gothic"/>
            </a:rPr>
            <a:t>. </a:t>
          </a:r>
          <a:r>
            <a:rPr lang="en-US" dirty="0"/>
            <a:t>There are three ways to get four checkers in a row in </a:t>
          </a:r>
          <a:r>
            <a:rPr lang="en-US" dirty="0">
              <a:latin typeface="Century Gothic"/>
            </a:rPr>
            <a:t>Connect4</a:t>
          </a:r>
          <a:r>
            <a:rPr lang="en-US" dirty="0"/>
            <a:t>: horizontally, vertically, and diagonally.</a:t>
          </a:r>
          <a:endParaRPr lang="en-US" baseline="30000" dirty="0"/>
        </a:p>
      </dgm:t>
    </dgm:pt>
    <dgm:pt modelId="{89ACD158-67E5-4D7B-87E1-1DD75F3A0906}" type="parTrans" cxnId="{BE706778-B524-4081-A333-4448E22FDD1D}">
      <dgm:prSet/>
      <dgm:spPr/>
      <dgm:t>
        <a:bodyPr/>
        <a:lstStyle/>
        <a:p>
          <a:endParaRPr lang="en-US"/>
        </a:p>
      </dgm:t>
    </dgm:pt>
    <dgm:pt modelId="{7E60771A-0DF7-4278-8409-B1F0AE3DD912}" type="sibTrans" cxnId="{BE706778-B524-4081-A333-4448E22FDD1D}">
      <dgm:prSet/>
      <dgm:spPr/>
      <dgm:t>
        <a:bodyPr/>
        <a:lstStyle/>
        <a:p>
          <a:pPr>
            <a:lnSpc>
              <a:spcPct val="100000"/>
            </a:lnSpc>
          </a:pPr>
          <a:endParaRPr lang="en-US"/>
        </a:p>
      </dgm:t>
    </dgm:pt>
    <dgm:pt modelId="{FC8B00BB-D566-46C9-A586-449CE6E12F66}" type="pres">
      <dgm:prSet presAssocID="{F4CC10F1-8633-4037-B285-FEFE3E65F42C}" presName="root" presStyleCnt="0">
        <dgm:presLayoutVars>
          <dgm:dir/>
          <dgm:resizeHandles val="exact"/>
        </dgm:presLayoutVars>
      </dgm:prSet>
      <dgm:spPr/>
    </dgm:pt>
    <dgm:pt modelId="{184D2538-6617-462E-96A2-D7F93ACB3216}" type="pres">
      <dgm:prSet presAssocID="{B5A25D49-0619-41F0-9CE0-A711E035314E}" presName="compNode" presStyleCnt="0"/>
      <dgm:spPr/>
    </dgm:pt>
    <dgm:pt modelId="{42CA64DC-3D40-480E-ABB5-0D1ADFC9332F}" type="pres">
      <dgm:prSet presAssocID="{B5A25D49-0619-41F0-9CE0-A711E035314E}" presName="bgRect" presStyleLbl="bgShp" presStyleIdx="0" presStyleCnt="1"/>
      <dgm:spPr/>
    </dgm:pt>
    <dgm:pt modelId="{4EA9450A-A156-4EB5-8D3A-1E863B384B4F}" type="pres">
      <dgm:prSet presAssocID="{B5A25D49-0619-41F0-9CE0-A711E035314E}"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odium"/>
        </a:ext>
      </dgm:extLst>
    </dgm:pt>
    <dgm:pt modelId="{EC9AEA8E-968A-427E-81AD-80B7AFC94B76}" type="pres">
      <dgm:prSet presAssocID="{B5A25D49-0619-41F0-9CE0-A711E035314E}" presName="spaceRect" presStyleCnt="0"/>
      <dgm:spPr/>
    </dgm:pt>
    <dgm:pt modelId="{8738C571-AF73-4FB0-90D0-0B947EF9C50B}" type="pres">
      <dgm:prSet presAssocID="{B5A25D49-0619-41F0-9CE0-A711E035314E}" presName="parTx" presStyleLbl="revTx" presStyleIdx="0" presStyleCnt="1">
        <dgm:presLayoutVars>
          <dgm:chMax val="0"/>
          <dgm:chPref val="0"/>
        </dgm:presLayoutVars>
      </dgm:prSet>
      <dgm:spPr/>
    </dgm:pt>
  </dgm:ptLst>
  <dgm:cxnLst>
    <dgm:cxn modelId="{EACB8B3B-8E21-4D9C-AEE1-C2E84F384DEE}" type="presOf" srcId="{B5A25D49-0619-41F0-9CE0-A711E035314E}" destId="{8738C571-AF73-4FB0-90D0-0B947EF9C50B}" srcOrd="0" destOrd="0" presId="urn:microsoft.com/office/officeart/2018/2/layout/IconVerticalSolidList"/>
    <dgm:cxn modelId="{BE706778-B524-4081-A333-4448E22FDD1D}" srcId="{F4CC10F1-8633-4037-B285-FEFE3E65F42C}" destId="{B5A25D49-0619-41F0-9CE0-A711E035314E}" srcOrd="0" destOrd="0" parTransId="{89ACD158-67E5-4D7B-87E1-1DD75F3A0906}" sibTransId="{7E60771A-0DF7-4278-8409-B1F0AE3DD912}"/>
    <dgm:cxn modelId="{7817D959-6097-4896-AA22-6FB5BF782CEE}" type="presOf" srcId="{F4CC10F1-8633-4037-B285-FEFE3E65F42C}" destId="{FC8B00BB-D566-46C9-A586-449CE6E12F66}" srcOrd="0" destOrd="0" presId="urn:microsoft.com/office/officeart/2018/2/layout/IconVerticalSolidList"/>
    <dgm:cxn modelId="{D02513E7-7AF9-43F3-8BA4-F280409727E3}" type="presParOf" srcId="{FC8B00BB-D566-46C9-A586-449CE6E12F66}" destId="{184D2538-6617-462E-96A2-D7F93ACB3216}" srcOrd="0" destOrd="0" presId="urn:microsoft.com/office/officeart/2018/2/layout/IconVerticalSolidList"/>
    <dgm:cxn modelId="{11A770D2-6181-4C11-B34B-C00288D11259}" type="presParOf" srcId="{184D2538-6617-462E-96A2-D7F93ACB3216}" destId="{42CA64DC-3D40-480E-ABB5-0D1ADFC9332F}" srcOrd="0" destOrd="0" presId="urn:microsoft.com/office/officeart/2018/2/layout/IconVerticalSolidList"/>
    <dgm:cxn modelId="{3C3CC01F-829B-401A-B581-F53C16572646}" type="presParOf" srcId="{184D2538-6617-462E-96A2-D7F93ACB3216}" destId="{4EA9450A-A156-4EB5-8D3A-1E863B384B4F}" srcOrd="1" destOrd="0" presId="urn:microsoft.com/office/officeart/2018/2/layout/IconVerticalSolidList"/>
    <dgm:cxn modelId="{A9A8C2D2-2234-4A65-B94E-5DF42C0931CB}" type="presParOf" srcId="{184D2538-6617-462E-96A2-D7F93ACB3216}" destId="{EC9AEA8E-968A-427E-81AD-80B7AFC94B76}" srcOrd="2" destOrd="0" presId="urn:microsoft.com/office/officeart/2018/2/layout/IconVerticalSolidList"/>
    <dgm:cxn modelId="{C279CAC7-CA5D-433E-A62E-2E7B161D0C8F}" type="presParOf" srcId="{184D2538-6617-462E-96A2-D7F93ACB3216}" destId="{8738C571-AF73-4FB0-90D0-0B947EF9C50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CA64DC-3D40-480E-ABB5-0D1ADFC9332F}">
      <dsp:nvSpPr>
        <dsp:cNvPr id="0" name=""/>
        <dsp:cNvSpPr/>
      </dsp:nvSpPr>
      <dsp:spPr>
        <a:xfrm>
          <a:off x="0" y="1946293"/>
          <a:ext cx="6303729" cy="16682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A9450A-A156-4EB5-8D3A-1E863B384B4F}">
      <dsp:nvSpPr>
        <dsp:cNvPr id="0" name=""/>
        <dsp:cNvSpPr/>
      </dsp:nvSpPr>
      <dsp:spPr>
        <a:xfrm>
          <a:off x="504646" y="2321650"/>
          <a:ext cx="917538" cy="9175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38C571-AF73-4FB0-90D0-0B947EF9C50B}">
      <dsp:nvSpPr>
        <dsp:cNvPr id="0" name=""/>
        <dsp:cNvSpPr/>
      </dsp:nvSpPr>
      <dsp:spPr>
        <a:xfrm>
          <a:off x="1926830" y="1946293"/>
          <a:ext cx="4376898" cy="1668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557" tIns="176557" rIns="176557" bIns="176557" numCol="1" spcCol="1270" anchor="ctr" anchorCtr="0">
          <a:noAutofit/>
        </a:bodyPr>
        <a:lstStyle/>
        <a:p>
          <a:pPr marL="0" lvl="0" indent="0" algn="l" defTabSz="622300">
            <a:lnSpc>
              <a:spcPct val="100000"/>
            </a:lnSpc>
            <a:spcBef>
              <a:spcPct val="0"/>
            </a:spcBef>
            <a:spcAft>
              <a:spcPct val="35000"/>
            </a:spcAft>
            <a:buNone/>
          </a:pPr>
          <a:r>
            <a:rPr lang="en-US" sz="1400" kern="1200" dirty="0"/>
            <a:t>In order to win, a player must get four checkers in their color in a row. Whoever does it first is the winner</a:t>
          </a:r>
          <a:r>
            <a:rPr lang="en-US" sz="1400" kern="1200" dirty="0">
              <a:latin typeface="Century Gothic"/>
            </a:rPr>
            <a:t>. </a:t>
          </a:r>
          <a:r>
            <a:rPr lang="en-US" sz="1400" kern="1200" dirty="0"/>
            <a:t>There are three ways to get four checkers in a row in </a:t>
          </a:r>
          <a:r>
            <a:rPr lang="en-US" sz="1400" kern="1200" dirty="0">
              <a:latin typeface="Century Gothic"/>
            </a:rPr>
            <a:t>Connect4</a:t>
          </a:r>
          <a:r>
            <a:rPr lang="en-US" sz="1400" kern="1200" dirty="0"/>
            <a:t>: horizontally, vertically, and diagonally.</a:t>
          </a:r>
          <a:endParaRPr lang="en-US" sz="1400" kern="1200" baseline="30000" dirty="0"/>
        </a:p>
      </dsp:txBody>
      <dsp:txXfrm>
        <a:off x="1926830" y="1946293"/>
        <a:ext cx="4376898" cy="166825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12/10/2020</a:t>
            </a:fld>
            <a:endParaRPr lang="en-US"/>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0567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12/10/2020</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335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12/10/2020</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731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12/10/2020</a:t>
            </a:fld>
            <a:endParaRPr lang="en-US"/>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1621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12/10/2020</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906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12/10/2020</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8780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12/10/2020</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1078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12/10/2020</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8449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12/10/2020</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7338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12/10/2020</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6584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12/10/2020</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1138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12/10/2020</a:t>
            </a:fld>
            <a:endParaRPr lang="en-US"/>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573590451"/>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83" r:id="rId6"/>
    <p:sldLayoutId id="2147483879" r:id="rId7"/>
    <p:sldLayoutId id="2147483880" r:id="rId8"/>
    <p:sldLayoutId id="2147483881" r:id="rId9"/>
    <p:sldLayoutId id="2147483882" r:id="rId10"/>
    <p:sldLayoutId id="2147483884"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4" name="Rectangle 1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3">
            <a:extLst>
              <a:ext uri="{FF2B5EF4-FFF2-40B4-BE49-F238E27FC236}">
                <a16:creationId xmlns:a16="http://schemas.microsoft.com/office/drawing/2014/main" id="{0B446A1C-04D1-4A48-A4C0-D0E9C868B419}"/>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126" name="Rectangle 125">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216724" y="1122362"/>
            <a:ext cx="6795588" cy="2802219"/>
          </a:xfrm>
        </p:spPr>
        <p:txBody>
          <a:bodyPr anchor="b">
            <a:normAutofit/>
          </a:bodyPr>
          <a:lstStyle/>
          <a:p>
            <a:pPr algn="l"/>
            <a:r>
              <a:rPr lang="en-US" sz="5400" dirty="0"/>
              <a:t>  </a:t>
            </a:r>
            <a:r>
              <a:rPr lang="en-US" sz="4000" dirty="0"/>
              <a:t>ARTIFICIAL INTELLIGENCE </a:t>
            </a:r>
            <a:br>
              <a:rPr lang="en-US" sz="4000" dirty="0"/>
            </a:br>
            <a:r>
              <a:rPr lang="en-US" sz="4000" dirty="0"/>
              <a:t>         FINAL PROJECT </a:t>
            </a:r>
          </a:p>
        </p:txBody>
      </p:sp>
      <p:sp>
        <p:nvSpPr>
          <p:cNvPr id="3" name="Subtitle 2"/>
          <p:cNvSpPr>
            <a:spLocks noGrp="1"/>
          </p:cNvSpPr>
          <p:nvPr>
            <p:ph type="subTitle" idx="1"/>
          </p:nvPr>
        </p:nvSpPr>
        <p:spPr>
          <a:xfrm>
            <a:off x="869866" y="4070952"/>
            <a:ext cx="6229530" cy="1919341"/>
          </a:xfrm>
        </p:spPr>
        <p:txBody>
          <a:bodyPr vert="horz" lIns="91440" tIns="45720" rIns="91440" bIns="45720" rtlCol="0" anchor="t">
            <a:noAutofit/>
          </a:bodyPr>
          <a:lstStyle/>
          <a:p>
            <a:pPr algn="l"/>
            <a:endParaRPr lang="en-US" sz="800"/>
          </a:p>
          <a:p>
            <a:pPr algn="l"/>
            <a:endParaRPr lang="en-US" sz="800"/>
          </a:p>
          <a:p>
            <a:pPr algn="l"/>
            <a:endParaRPr lang="en-US" sz="800"/>
          </a:p>
          <a:p>
            <a:pPr algn="l"/>
            <a:endParaRPr lang="en-US" sz="800"/>
          </a:p>
          <a:p>
            <a:pPr algn="l"/>
            <a:r>
              <a:rPr lang="en-US" sz="3000" dirty="0"/>
              <a:t>                </a:t>
            </a:r>
            <a:r>
              <a:rPr lang="en-US" sz="2800" dirty="0"/>
              <a:t> BY</a:t>
            </a:r>
          </a:p>
          <a:p>
            <a:pPr algn="l"/>
            <a:r>
              <a:rPr lang="en-US" sz="2800" dirty="0"/>
              <a:t>YASASWINI SURYADEVARA </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Freeform: Shape 7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Arc 8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84" name="Rectangle 83">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F790C-A444-4825-9020-BF41B8595D46}"/>
              </a:ext>
            </a:extLst>
          </p:cNvPr>
          <p:cNvSpPr>
            <a:spLocks noGrp="1"/>
          </p:cNvSpPr>
          <p:nvPr>
            <p:ph type="title"/>
          </p:nvPr>
        </p:nvSpPr>
        <p:spPr>
          <a:xfrm>
            <a:off x="874815" y="798703"/>
            <a:ext cx="5221185" cy="3072015"/>
          </a:xfrm>
        </p:spPr>
        <p:txBody>
          <a:bodyPr vert="horz" lIns="91440" tIns="45720" rIns="91440" bIns="45720" rtlCol="0" anchor="b">
            <a:normAutofit/>
          </a:bodyPr>
          <a:lstStyle/>
          <a:p>
            <a:pPr algn="ctr"/>
            <a:r>
              <a:rPr lang="en-US" sz="6000" kern="1200">
                <a:solidFill>
                  <a:schemeClr val="tx1"/>
                </a:solidFill>
                <a:latin typeface="+mj-lt"/>
                <a:ea typeface="+mj-ea"/>
                <a:cs typeface="+mj-cs"/>
              </a:rPr>
              <a:t> CONNECT4</a:t>
            </a:r>
          </a:p>
        </p:txBody>
      </p:sp>
      <p:sp>
        <p:nvSpPr>
          <p:cNvPr id="86" name="Freeform: Shape 85">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Shape 87">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A picture containing background pattern&#10;&#10;Description automatically generated">
            <a:extLst>
              <a:ext uri="{FF2B5EF4-FFF2-40B4-BE49-F238E27FC236}">
                <a16:creationId xmlns:a16="http://schemas.microsoft.com/office/drawing/2014/main" id="{E294FE00-2670-478F-9637-D24D9D71344D}"/>
              </a:ext>
            </a:extLst>
          </p:cNvPr>
          <p:cNvPicPr>
            <a:picLocks noGrp="1" noChangeAspect="1"/>
          </p:cNvPicPr>
          <p:nvPr>
            <p:ph idx="1"/>
          </p:nvPr>
        </p:nvPicPr>
        <p:blipFill>
          <a:blip r:embed="rId2"/>
          <a:stretch>
            <a:fillRect/>
          </a:stretch>
        </p:blipFill>
        <p:spPr>
          <a:xfrm>
            <a:off x="6724329" y="1209578"/>
            <a:ext cx="4793332" cy="4055897"/>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90" name="Freeform: Shape 89">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Freeform: Shape 91">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Shape 93">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6" name="Freeform: Shape 95">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7719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heckerboard(across)">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Rounded Corners 30">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F6BF364F-10C1-4505-B67A-4DB4E5D9EC77}"/>
              </a:ext>
            </a:extLst>
          </p:cNvPr>
          <p:cNvSpPr>
            <a:spLocks noGrp="1"/>
          </p:cNvSpPr>
          <p:nvPr>
            <p:ph type="title"/>
          </p:nvPr>
        </p:nvSpPr>
        <p:spPr>
          <a:xfrm>
            <a:off x="956826" y="1112969"/>
            <a:ext cx="3937298" cy="4166010"/>
          </a:xfrm>
        </p:spPr>
        <p:txBody>
          <a:bodyPr>
            <a:normAutofit/>
          </a:bodyPr>
          <a:lstStyle/>
          <a:p>
            <a:r>
              <a:rPr lang="en-US" dirty="0">
                <a:solidFill>
                  <a:srgbClr val="FFFFFF"/>
                </a:solidFill>
              </a:rPr>
              <a:t>WHAT IS THE GAME?</a:t>
            </a:r>
          </a:p>
        </p:txBody>
      </p:sp>
      <p:sp>
        <p:nvSpPr>
          <p:cNvPr id="33" name="Freeform: Shape 32">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2C65932-2E0A-4B48-822D-82BBC3254E6E}"/>
              </a:ext>
            </a:extLst>
          </p:cNvPr>
          <p:cNvSpPr>
            <a:spLocks noGrp="1"/>
          </p:cNvSpPr>
          <p:nvPr>
            <p:ph idx="1"/>
          </p:nvPr>
        </p:nvSpPr>
        <p:spPr>
          <a:xfrm>
            <a:off x="6096000" y="820880"/>
            <a:ext cx="5257799" cy="4889350"/>
          </a:xfrm>
        </p:spPr>
        <p:txBody>
          <a:bodyPr vert="horz" lIns="91440" tIns="45720" rIns="91440" bIns="45720" rtlCol="0" anchor="t">
            <a:normAutofit/>
          </a:bodyPr>
          <a:lstStyle/>
          <a:p>
            <a:endParaRPr lang="en-US" dirty="0">
              <a:latin typeface="Times New Roman"/>
              <a:cs typeface="Times New Roman"/>
            </a:endParaRPr>
          </a:p>
          <a:p>
            <a:r>
              <a:rPr lang="en-US" dirty="0">
                <a:latin typeface="Times New Roman"/>
                <a:cs typeface="Times New Roman"/>
              </a:rPr>
              <a:t>Connect4 is a two-player connection board game.</a:t>
            </a:r>
            <a:endParaRPr lang="en-US">
              <a:latin typeface="Times New Roman"/>
              <a:ea typeface="+mn-lt"/>
              <a:cs typeface="+mn-lt"/>
            </a:endParaRPr>
          </a:p>
          <a:p>
            <a:r>
              <a:rPr lang="en-US" dirty="0">
                <a:latin typeface="Times New Roman"/>
                <a:cs typeface="Times New Roman"/>
              </a:rPr>
              <a:t>In this the players choose a color and then take turns dropping colored discs into a seven-column, six-row vertically suspended grid. </a:t>
            </a:r>
            <a:endParaRPr lang="en-US" dirty="0">
              <a:latin typeface="Times New Roman"/>
              <a:ea typeface="+mn-lt"/>
              <a:cs typeface="+mn-lt"/>
            </a:endParaRPr>
          </a:p>
          <a:p>
            <a:r>
              <a:rPr lang="en-US" dirty="0">
                <a:latin typeface="Times New Roman"/>
                <a:cs typeface="Times New Roman"/>
              </a:rPr>
              <a:t>The pieces fall straight down, occupying the lowest available space within the column.</a:t>
            </a:r>
            <a:endParaRPr lang="en-US" dirty="0">
              <a:latin typeface="Times New Roman"/>
              <a:ea typeface="+mn-lt"/>
              <a:cs typeface="+mn-lt"/>
            </a:endParaRPr>
          </a:p>
          <a:p>
            <a:endParaRPr lang="en-US">
              <a:latin typeface="Times New Roman"/>
              <a:cs typeface="Times New Roman"/>
            </a:endParaRPr>
          </a:p>
        </p:txBody>
      </p:sp>
      <p:sp>
        <p:nvSpPr>
          <p:cNvPr id="39" name="Freeform: Shape 38">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Shape 40">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2335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5"/>
                                        </p:tgtEl>
                                        <p:attrNameLst>
                                          <p:attrName>fillcolor</p:attrName>
                                        </p:attrNameLst>
                                      </p:cBhvr>
                                      <p:to>
                                        <a:schemeClr val="accent2"/>
                                      </p:to>
                                    </p:animClr>
                                    <p:set>
                                      <p:cBhvr>
                                        <p:cTn id="7" dur="2000" fill="hold"/>
                                        <p:tgtEl>
                                          <p:spTgt spid="5"/>
                                        </p:tgtEl>
                                        <p:attrNameLst>
                                          <p:attrName>fill.type</p:attrName>
                                        </p:attrNameLst>
                                      </p:cBhvr>
                                      <p:to>
                                        <p:strVal val="solid"/>
                                      </p:to>
                                    </p:set>
                                    <p:set>
                                      <p:cBhvr>
                                        <p:cTn id="8" dur="2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grpId="0" nodeType="clickEffect">
                                  <p:stCondLst>
                                    <p:cond delay="0"/>
                                  </p:stCondLst>
                                  <p:childTnLst>
                                    <p:animClr clrSpc="rgb" dir="cw">
                                      <p:cBhvr>
                                        <p:cTn id="12" dur="2000" fill="hold"/>
                                        <p:tgtEl>
                                          <p:spTgt spid="3"/>
                                        </p:tgtEl>
                                        <p:attrNameLst>
                                          <p:attrName>fillcolor</p:attrName>
                                        </p:attrNameLst>
                                      </p:cBhvr>
                                      <p:to>
                                        <a:schemeClr val="accent2"/>
                                      </p:to>
                                    </p:animClr>
                                    <p:set>
                                      <p:cBhvr>
                                        <p:cTn id="13" dur="2000" fill="hold"/>
                                        <p:tgtEl>
                                          <p:spTgt spid="3"/>
                                        </p:tgtEl>
                                        <p:attrNameLst>
                                          <p:attrName>fill.type</p:attrName>
                                        </p:attrNameLst>
                                      </p:cBhvr>
                                      <p:to>
                                        <p:strVal val="solid"/>
                                      </p:to>
                                    </p:set>
                                    <p:set>
                                      <p:cBhvr>
                                        <p:cTn id="14" dur="2000" fill="hold"/>
                                        <p:tgtEl>
                                          <p:spTgt spid="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Freeform: Shape 49">
            <a:extLst>
              <a:ext uri="{FF2B5EF4-FFF2-40B4-BE49-F238E27FC236}">
                <a16:creationId xmlns:a16="http://schemas.microsoft.com/office/drawing/2014/main" id="{AA5ED585-FEBB-4DAD-84C0-97BEE6C36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8933" y="4841194"/>
            <a:ext cx="1737401" cy="959536"/>
          </a:xfrm>
          <a:custGeom>
            <a:avLst/>
            <a:gdLst/>
            <a:ahLst/>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id="{EF6AC352-A720-4DB3-87CA-A33B0607C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8ECBFEF8-9038-4E5E-A5F1-E4DC2303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Arc 55">
            <a:extLst>
              <a:ext uri="{FF2B5EF4-FFF2-40B4-BE49-F238E27FC236}">
                <a16:creationId xmlns:a16="http://schemas.microsoft.com/office/drawing/2014/main" id="{F37E8EB2-7BE0-4F3D-921C-F4E9C2C149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8820704" y="368138"/>
            <a:ext cx="2987899" cy="2987899"/>
          </a:xfrm>
          <a:prstGeom prst="arc">
            <a:avLst>
              <a:gd name="adj1" fmla="val 16200000"/>
              <a:gd name="adj2" fmla="val 2287352"/>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8" name="Oval 57">
            <a:extLst>
              <a:ext uri="{FF2B5EF4-FFF2-40B4-BE49-F238E27FC236}">
                <a16:creationId xmlns:a16="http://schemas.microsoft.com/office/drawing/2014/main" id="{E77AE46B-A945-4A7E-9911-903176079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740" y="5694291"/>
            <a:ext cx="546100" cy="5461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51255D-5D41-4726-94F8-D520704BC791}"/>
              </a:ext>
            </a:extLst>
          </p:cNvPr>
          <p:cNvSpPr>
            <a:spLocks noGrp="1"/>
          </p:cNvSpPr>
          <p:nvPr>
            <p:ph type="title"/>
          </p:nvPr>
        </p:nvSpPr>
        <p:spPr>
          <a:xfrm>
            <a:off x="838200" y="643467"/>
            <a:ext cx="2951205" cy="5571066"/>
          </a:xfrm>
        </p:spPr>
        <p:txBody>
          <a:bodyPr>
            <a:normAutofit/>
          </a:bodyPr>
          <a:lstStyle/>
          <a:p>
            <a:r>
              <a:rPr lang="en-US" dirty="0">
                <a:solidFill>
                  <a:srgbClr val="FFFFFF"/>
                </a:solidFill>
              </a:rPr>
              <a:t>HOW TO WIN?</a:t>
            </a:r>
          </a:p>
        </p:txBody>
      </p:sp>
      <p:graphicFrame>
        <p:nvGraphicFramePr>
          <p:cNvPr id="14" name="Content Placeholder 2">
            <a:extLst>
              <a:ext uri="{FF2B5EF4-FFF2-40B4-BE49-F238E27FC236}">
                <a16:creationId xmlns:a16="http://schemas.microsoft.com/office/drawing/2014/main" id="{9DB3F112-41EC-4E73-8EAE-CAE0C2319AC9}"/>
              </a:ext>
            </a:extLst>
          </p:cNvPr>
          <p:cNvGraphicFramePr>
            <a:graphicFrameLocks noGrp="1"/>
          </p:cNvGraphicFramePr>
          <p:nvPr>
            <p:ph idx="1"/>
            <p:extLst>
              <p:ext uri="{D42A27DB-BD31-4B8C-83A1-F6EECF244321}">
                <p14:modId xmlns:p14="http://schemas.microsoft.com/office/powerpoint/2010/main" val="3267272456"/>
              </p:ext>
            </p:extLst>
          </p:nvPr>
        </p:nvGraphicFramePr>
        <p:xfrm>
          <a:off x="5237018" y="653693"/>
          <a:ext cx="6303729" cy="5560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420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2D4E836-A92A-4F82-9D46-6B7561A574BA}"/>
              </a:ext>
            </a:extLst>
          </p:cNvPr>
          <p:cNvSpPr>
            <a:spLocks noGrp="1"/>
          </p:cNvSpPr>
          <p:nvPr>
            <p:ph type="title"/>
          </p:nvPr>
        </p:nvSpPr>
        <p:spPr>
          <a:xfrm>
            <a:off x="874815" y="798703"/>
            <a:ext cx="5221185" cy="3072015"/>
          </a:xfrm>
        </p:spPr>
        <p:txBody>
          <a:bodyPr vert="horz" lIns="91440" tIns="45720" rIns="91440" bIns="45720" rtlCol="0" anchor="b">
            <a:normAutofit/>
          </a:bodyPr>
          <a:lstStyle/>
          <a:p>
            <a:pPr algn="ctr"/>
            <a:r>
              <a:rPr lang="en-US" kern="1200">
                <a:solidFill>
                  <a:schemeClr val="tx1"/>
                </a:solidFill>
                <a:latin typeface="+mj-lt"/>
                <a:ea typeface="+mj-ea"/>
                <a:cs typeface="+mj-cs"/>
              </a:rPr>
              <a:t>LET'S PLAY CONNECT4</a:t>
            </a:r>
          </a:p>
        </p:txBody>
      </p:sp>
      <p:sp>
        <p:nvSpPr>
          <p:cNvPr id="16" name="Freeform: Shape 15">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Play">
            <a:extLst>
              <a:ext uri="{FF2B5EF4-FFF2-40B4-BE49-F238E27FC236}">
                <a16:creationId xmlns:a16="http://schemas.microsoft.com/office/drawing/2014/main" id="{07A49B23-DA9B-4E37-BFE8-F7E7794D14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93046" y="1209578"/>
            <a:ext cx="4055897" cy="4055897"/>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20" name="Freeform: Shape 19">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3519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E00512-C48F-4BEC-83C4-C010BBD649A5}"/>
              </a:ext>
            </a:extLst>
          </p:cNvPr>
          <p:cNvSpPr>
            <a:spLocks noGrp="1"/>
          </p:cNvSpPr>
          <p:nvPr>
            <p:ph type="title"/>
          </p:nvPr>
        </p:nvSpPr>
        <p:spPr>
          <a:xfrm>
            <a:off x="686834" y="1153572"/>
            <a:ext cx="3200400" cy="4461163"/>
          </a:xfrm>
        </p:spPr>
        <p:txBody>
          <a:bodyPr>
            <a:normAutofit/>
          </a:bodyPr>
          <a:lstStyle/>
          <a:p>
            <a:r>
              <a:rPr lang="en-US">
                <a:solidFill>
                  <a:srgbClr val="FFFFFF"/>
                </a:solidFill>
              </a:rPr>
              <a:t>APPROACH</a:t>
            </a:r>
          </a:p>
        </p:txBody>
      </p:sp>
      <p:sp>
        <p:nvSpPr>
          <p:cNvPr id="3" name="Content Placeholder 2">
            <a:extLst>
              <a:ext uri="{FF2B5EF4-FFF2-40B4-BE49-F238E27FC236}">
                <a16:creationId xmlns:a16="http://schemas.microsoft.com/office/drawing/2014/main" id="{E125A6CD-66CE-4A0B-A180-88F190A46389}"/>
              </a:ext>
            </a:extLst>
          </p:cNvPr>
          <p:cNvSpPr>
            <a:spLocks noGrp="1"/>
          </p:cNvSpPr>
          <p:nvPr>
            <p:ph idx="1"/>
          </p:nvPr>
        </p:nvSpPr>
        <p:spPr>
          <a:xfrm>
            <a:off x="4447308" y="591344"/>
            <a:ext cx="6906491" cy="6057933"/>
          </a:xfrm>
        </p:spPr>
        <p:txBody>
          <a:bodyPr vert="horz" lIns="91440" tIns="45720" rIns="91440" bIns="45720" rtlCol="0" anchor="ctr">
            <a:normAutofit/>
          </a:bodyPr>
          <a:lstStyle/>
          <a:p>
            <a:pPr marL="0" indent="0">
              <a:buNone/>
            </a:pPr>
            <a:r>
              <a:rPr lang="en-US" sz="1700" dirty="0">
                <a:latin typeface="Times New Roman"/>
                <a:cs typeface="Times New Roman"/>
              </a:rPr>
              <a:t>We have a scoring mechanism. We will be assigning scores and punishment depending on the moves players make.</a:t>
            </a:r>
            <a:endParaRPr lang="en-US" sz="1700" dirty="0"/>
          </a:p>
          <a:p>
            <a:pPr marL="0" indent="0">
              <a:buNone/>
            </a:pPr>
            <a:r>
              <a:rPr lang="en-US" sz="1700" dirty="0">
                <a:latin typeface="Times New Roman"/>
                <a:cs typeface="Times New Roman"/>
              </a:rPr>
              <a:t>The search algorithms that will be used are</a:t>
            </a:r>
          </a:p>
          <a:p>
            <a:pPr marL="0" indent="0">
              <a:buNone/>
            </a:pPr>
            <a:r>
              <a:rPr lang="en-US" sz="1700" dirty="0">
                <a:latin typeface="Times New Roman"/>
                <a:cs typeface="Times New Roman"/>
              </a:rPr>
              <a:t>1.Minmax Search Algorithm </a:t>
            </a:r>
          </a:p>
          <a:p>
            <a:pPr marL="0" indent="0">
              <a:buNone/>
            </a:pPr>
            <a:r>
              <a:rPr lang="en-US" sz="1700" dirty="0">
                <a:latin typeface="Times New Roman"/>
                <a:cs typeface="Times New Roman"/>
              </a:rPr>
              <a:t>2.Alpha beta pruning</a:t>
            </a:r>
          </a:p>
          <a:p>
            <a:pPr>
              <a:buNone/>
            </a:pPr>
            <a:r>
              <a:rPr lang="en-US" sz="1700" b="1" dirty="0">
                <a:latin typeface="Times New Roman"/>
                <a:ea typeface="+mn-lt"/>
                <a:cs typeface="+mn-lt"/>
              </a:rPr>
              <a:t>Minmax Search Algorithm</a:t>
            </a:r>
          </a:p>
          <a:p>
            <a:pPr marL="0" indent="0">
              <a:buNone/>
            </a:pPr>
            <a:r>
              <a:rPr lang="en-US" sz="1700" dirty="0">
                <a:latin typeface="Times New Roman"/>
                <a:cs typeface="Times New Roman"/>
              </a:rPr>
              <a:t>The goal state is either of the players winning or all the discs in the game should be used, we will be returning the heuristic value of board or recursively check for best score depending on scores we have allotted.</a:t>
            </a:r>
            <a:endParaRPr lang="en-US" sz="1700" dirty="0">
              <a:latin typeface="Century Gothic"/>
              <a:ea typeface="+mn-lt"/>
              <a:cs typeface="+mn-lt"/>
            </a:endParaRPr>
          </a:p>
          <a:p>
            <a:pPr marL="0" indent="0">
              <a:buNone/>
            </a:pPr>
            <a:r>
              <a:rPr lang="en-US" sz="1700" b="1" dirty="0">
                <a:latin typeface="Times New Roman"/>
                <a:ea typeface="+mn-lt"/>
                <a:cs typeface="+mn-lt"/>
              </a:rPr>
              <a:t>Alpha Beta Pruning</a:t>
            </a:r>
            <a:endParaRPr lang="en-US" sz="1700" dirty="0">
              <a:latin typeface="Century Gothic"/>
              <a:ea typeface="+mn-lt"/>
              <a:cs typeface="+mn-lt"/>
            </a:endParaRPr>
          </a:p>
          <a:p>
            <a:pPr marL="0" indent="0">
              <a:buNone/>
            </a:pPr>
            <a:r>
              <a:rPr lang="en-US" sz="1700" dirty="0">
                <a:latin typeface="Times New Roman"/>
                <a:ea typeface="+mn-lt"/>
                <a:cs typeface="+mn-lt"/>
              </a:rPr>
              <a:t>We</a:t>
            </a:r>
            <a:r>
              <a:rPr lang="en-US" sz="1700" dirty="0">
                <a:latin typeface="Times New Roman"/>
                <a:cs typeface="Times New Roman"/>
              </a:rPr>
              <a:t> will be using alpha beta pruning to minimize the search space. We construct a game tree where each node represents a possible game state. The internals nodes at even depth would represent either initial game state or game state obtained by moves made by opponent. The internal nodes at odd depth represent game states obtained from moves made by us. If state is game end it is a leaf node. Each leaf node will be allotted certain score and it will not be further expanded.</a:t>
            </a:r>
            <a:endParaRPr lang="en-US" sz="1700" dirty="0"/>
          </a:p>
          <a:p>
            <a:pPr>
              <a:buNone/>
            </a:pPr>
            <a:endParaRPr lang="en-US" sz="1700">
              <a:latin typeface="Times New Roman"/>
              <a:cs typeface="Times New Roman"/>
            </a:endParaRPr>
          </a:p>
          <a:p>
            <a:pPr>
              <a:buNone/>
            </a:pPr>
            <a:endParaRPr lang="en-US" sz="1700" b="1">
              <a:latin typeface="Times New Roman"/>
              <a:cs typeface="Times New Roman"/>
            </a:endParaRPr>
          </a:p>
          <a:p>
            <a:pPr marL="0" indent="0">
              <a:buNone/>
            </a:pPr>
            <a:endParaRPr lang="en-US" sz="170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3020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E0BB012-811B-4181-80BD-66058C57C90E}"/>
              </a:ext>
            </a:extLst>
          </p:cNvPr>
          <p:cNvSpPr txBox="1"/>
          <p:nvPr/>
        </p:nvSpPr>
        <p:spPr>
          <a:xfrm>
            <a:off x="874815" y="798703"/>
            <a:ext cx="5221185" cy="307201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6000" kern="1200">
                <a:solidFill>
                  <a:schemeClr val="tx1"/>
                </a:solidFill>
                <a:latin typeface="+mj-lt"/>
                <a:ea typeface="+mj-ea"/>
                <a:cs typeface="+mj-cs"/>
              </a:rPr>
              <a:t>THANK YOU</a:t>
            </a:r>
          </a:p>
        </p:txBody>
      </p:sp>
      <p:sp>
        <p:nvSpPr>
          <p:cNvPr id="16" name="Freeform: Shape 15">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Handshake">
            <a:extLst>
              <a:ext uri="{FF2B5EF4-FFF2-40B4-BE49-F238E27FC236}">
                <a16:creationId xmlns:a16="http://schemas.microsoft.com/office/drawing/2014/main" id="{EFCB00B2-F38B-4F73-AD00-CD1108DA30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93046" y="1209578"/>
            <a:ext cx="4055897" cy="4055897"/>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20" name="Freeform: Shape 19">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6202298"/>
      </p:ext>
    </p:extLst>
  </p:cSld>
  <p:clrMapOvr>
    <a:masterClrMapping/>
  </p:clrMapOvr>
</p:sld>
</file>

<file path=ppt/theme/theme1.xml><?xml version="1.0" encoding="utf-8"?>
<a:theme xmlns:a="http://schemas.openxmlformats.org/drawingml/2006/main" name="ShapesVTI">
  <a:themeElements>
    <a:clrScheme name="Float">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ShapesVTI</vt:lpstr>
      <vt:lpstr>  ARTIFICIAL INTELLIGENCE           FINAL PROJECT </vt:lpstr>
      <vt:lpstr> CONNECT4</vt:lpstr>
      <vt:lpstr>WHAT IS THE GAME?</vt:lpstr>
      <vt:lpstr>HOW TO WIN?</vt:lpstr>
      <vt:lpstr>LET'S PLAY CONNECT4</vt:lpstr>
      <vt:lpstr>APPROACH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119</cp:revision>
  <dcterms:created xsi:type="dcterms:W3CDTF">2020-11-13T04:22:57Z</dcterms:created>
  <dcterms:modified xsi:type="dcterms:W3CDTF">2020-12-10T23:04:21Z</dcterms:modified>
</cp:coreProperties>
</file>