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20"/>
      <p:bold r:id="rId21"/>
      <p:italic r:id="rId22"/>
      <p:boldItalic r:id="rId23"/>
    </p:embeddedFont>
    <p:embeddedFont>
      <p:font typeface="Pacifico" pitchFamily="2" charset="77"/>
      <p:regular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Roboto Slab" pitchFamily="2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3"/>
  </p:normalViewPr>
  <p:slideViewPr>
    <p:cSldViewPr snapToGrid="0" snapToObjects="1">
      <p:cViewPr varScale="1">
        <p:scale>
          <a:sx n="135" d="100"/>
          <a:sy n="135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0a30f11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0a30f11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0a30f10a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0a30f10a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0b7244282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0b7244282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0b7244282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0b7244282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0b7244282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0b7244282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0b7244282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0b7244282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0b662e35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0b662e35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0af2fe7fe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0af2fe7fe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f0766507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f0766507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7b95415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7b95415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7b954158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7b954158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7b954158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7b954158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0a30f10a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0a30f10a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0a30f10ae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0a30f10ae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0b7244282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0b7244282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0b7244282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0b7244282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599650" y="1093350"/>
            <a:ext cx="7811100" cy="179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ADHD Classification Significance using Neural Networks</a:t>
            </a:r>
            <a:endParaRPr sz="31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252825" y="3418250"/>
            <a:ext cx="84240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/>
              <a:t>                 	Varaprasad Kurra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Professor Dr. Yanqing Zhang</a:t>
            </a:r>
            <a:r>
              <a:rPr lang="en-GB" dirty="0"/>
              <a:t>   		  </a:t>
            </a:r>
            <a:r>
              <a:rPr lang="en-GB" sz="1400" dirty="0" err="1"/>
              <a:t>Yasawini</a:t>
            </a:r>
            <a:r>
              <a:rPr lang="en-GB" sz="1400" dirty="0"/>
              <a:t> </a:t>
            </a:r>
            <a:r>
              <a:rPr lang="en-GB" sz="1400" dirty="0" err="1"/>
              <a:t>Kandru</a:t>
            </a: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87900" y="3293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Neural Network Models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87900" y="1204999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Neural network models differ from traditional machine learning models by keeping the track of previous results. Hence, to improve the efficiency we use Neural Network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We have different types of models. We focus on RNN , GRU and LSTM.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312" y="2638650"/>
            <a:ext cx="7013776" cy="189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25" y="4573974"/>
            <a:ext cx="2778351" cy="5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LSTM Model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A common LSTM unit is composed of a </a:t>
            </a:r>
            <a:r>
              <a:rPr lang="en-GB" b="1" i="1">
                <a:latin typeface="Georgia"/>
                <a:ea typeface="Georgia"/>
                <a:cs typeface="Georgia"/>
                <a:sym typeface="Georgia"/>
              </a:rPr>
              <a:t>cell</a:t>
            </a:r>
            <a:r>
              <a:rPr lang="en-GB">
                <a:latin typeface="Georgia"/>
                <a:ea typeface="Georgia"/>
                <a:cs typeface="Georgia"/>
                <a:sym typeface="Georgia"/>
              </a:rPr>
              <a:t>, an </a:t>
            </a:r>
            <a:r>
              <a:rPr lang="en-GB" b="1" i="1">
                <a:latin typeface="Georgia"/>
                <a:ea typeface="Georgia"/>
                <a:cs typeface="Georgia"/>
                <a:sym typeface="Georgia"/>
              </a:rPr>
              <a:t>input gate</a:t>
            </a:r>
            <a:r>
              <a:rPr lang="en-GB">
                <a:latin typeface="Georgia"/>
                <a:ea typeface="Georgia"/>
                <a:cs typeface="Georgia"/>
                <a:sym typeface="Georgia"/>
              </a:rPr>
              <a:t>, an </a:t>
            </a:r>
            <a:r>
              <a:rPr lang="en-GB" b="1" i="1">
                <a:latin typeface="Georgia"/>
                <a:ea typeface="Georgia"/>
                <a:cs typeface="Georgia"/>
                <a:sym typeface="Georgia"/>
              </a:rPr>
              <a:t>output gate</a:t>
            </a:r>
            <a:r>
              <a:rPr lang="en-GB">
                <a:latin typeface="Georgia"/>
                <a:ea typeface="Georgia"/>
                <a:cs typeface="Georgia"/>
                <a:sym typeface="Georgia"/>
              </a:rPr>
              <a:t> and a </a:t>
            </a:r>
            <a:r>
              <a:rPr lang="en-GB" b="1" i="1">
                <a:latin typeface="Georgia"/>
                <a:ea typeface="Georgia"/>
                <a:cs typeface="Georgia"/>
                <a:sym typeface="Georgia"/>
              </a:rPr>
              <a:t>forget gate</a:t>
            </a:r>
            <a:r>
              <a:rPr lang="en-GB">
                <a:latin typeface="Georgia"/>
                <a:ea typeface="Georgia"/>
                <a:cs typeface="Georgia"/>
                <a:sym typeface="Georgia"/>
              </a:rPr>
              <a:t>. The cell remembers values over arbitrary time intervals and the three gates regulate the flow of information in and out of the cell.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The advantage of an LSTM cell compared to a common recurrent unit is its </a:t>
            </a:r>
            <a:r>
              <a:rPr lang="en-GB" b="1" i="1">
                <a:latin typeface="Georgia"/>
                <a:ea typeface="Georgia"/>
                <a:cs typeface="Georgia"/>
                <a:sym typeface="Georgia"/>
              </a:rPr>
              <a:t>cell memory unit</a:t>
            </a:r>
            <a:r>
              <a:rPr lang="en-GB">
                <a:latin typeface="Georgia"/>
                <a:ea typeface="Georgia"/>
                <a:cs typeface="Georgia"/>
                <a:sym typeface="Georgia"/>
              </a:rPr>
              <a:t>. The cell vector has the ability to encapsulate the notion of forgetting part of its previously stored memory as well as to add part of new information.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Building the LSTM Model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We build a LSTM Model by adding upto 5 layers with initially 70 units [ Dimensionality of output space], and with a dropout of 0.4 and recurrent dropout of 0.15 in each layer. 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We are likely to get the in addition to the output, so we make return the last state as true.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Font typeface="Georgia"/>
              <a:buChar char="●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We keep decreasing the units at each layer, finally arriving at 2.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LSTM Model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7925" y="1025750"/>
            <a:ext cx="2865374" cy="396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00575" y="213525"/>
            <a:ext cx="49905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latin typeface="Georgia"/>
                <a:ea typeface="Georgia"/>
                <a:cs typeface="Georgia"/>
                <a:sym typeface="Georgia"/>
              </a:rPr>
              <a:t>Model Accuracy and Loss</a:t>
            </a:r>
            <a:endParaRPr u="sng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 rotWithShape="1">
          <a:blip r:embed="rId3">
            <a:alphaModFix/>
          </a:blip>
          <a:srcRect b="50490"/>
          <a:stretch/>
        </p:blipFill>
        <p:spPr>
          <a:xfrm>
            <a:off x="921150" y="1777525"/>
            <a:ext cx="3069176" cy="200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 t="49099"/>
          <a:stretch/>
        </p:blipFill>
        <p:spPr>
          <a:xfrm>
            <a:off x="5224050" y="1749401"/>
            <a:ext cx="3069176" cy="205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Hypothesis Testing- ROC curve 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Specificity : Sensitivity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750" y="2088450"/>
            <a:ext cx="4097326" cy="27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/>
        </p:nvSpPr>
        <p:spPr>
          <a:xfrm>
            <a:off x="1840400" y="1884200"/>
            <a:ext cx="5173500" cy="10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Future Work </a:t>
            </a:r>
            <a:endParaRPr sz="4800">
              <a:solidFill>
                <a:schemeClr val="dk1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1791950" y="3429725"/>
            <a:ext cx="55650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chemeClr val="dk1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/>
        </p:nvSpPr>
        <p:spPr>
          <a:xfrm>
            <a:off x="2888725" y="1894225"/>
            <a:ext cx="3514800" cy="10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Thank you </a:t>
            </a:r>
            <a:endParaRPr sz="4800">
              <a:solidFill>
                <a:schemeClr val="dk1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68" name="Google Shape;168;p29"/>
          <p:cNvSpPr txBox="1"/>
          <p:nvPr/>
        </p:nvSpPr>
        <p:spPr>
          <a:xfrm>
            <a:off x="1791950" y="3429725"/>
            <a:ext cx="55650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chemeClr val="dk1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36200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ADHD Classification</a:t>
            </a:r>
            <a:r>
              <a:rPr lang="en-GB"/>
              <a:t>	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264450" y="1542525"/>
            <a:ext cx="5464200" cy="32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just" rtl="0">
              <a:spcBef>
                <a:spcPts val="0"/>
              </a:spcBef>
              <a:spcAft>
                <a:spcPts val="0"/>
              </a:spcAft>
              <a:buSzPts val="2300"/>
              <a:buFont typeface="Georgia"/>
              <a:buChar char="●"/>
            </a:pPr>
            <a:r>
              <a:rPr lang="en-GB" sz="2300">
                <a:latin typeface="Georgia"/>
                <a:ea typeface="Georgia"/>
                <a:cs typeface="Georgia"/>
                <a:sym typeface="Georgia"/>
              </a:rPr>
              <a:t>Motivation behind the Project</a:t>
            </a:r>
            <a:endParaRPr sz="23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74650" algn="just" rtl="0">
              <a:spcBef>
                <a:spcPts val="0"/>
              </a:spcBef>
              <a:spcAft>
                <a:spcPts val="0"/>
              </a:spcAft>
              <a:buSzPts val="2300"/>
              <a:buFont typeface="Georgia"/>
              <a:buChar char="●"/>
            </a:pPr>
            <a:r>
              <a:rPr lang="en-GB" sz="2300"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sz="23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74650" algn="just" rtl="0">
              <a:spcBef>
                <a:spcPts val="0"/>
              </a:spcBef>
              <a:spcAft>
                <a:spcPts val="0"/>
              </a:spcAft>
              <a:buSzPts val="2300"/>
              <a:buFont typeface="Georgia"/>
              <a:buChar char="●"/>
            </a:pPr>
            <a:r>
              <a:rPr lang="en-GB" sz="2300">
                <a:latin typeface="Georgia"/>
                <a:ea typeface="Georgia"/>
                <a:cs typeface="Georgia"/>
                <a:sym typeface="Georgia"/>
              </a:rPr>
              <a:t>Dataset</a:t>
            </a:r>
            <a:endParaRPr sz="23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74650" algn="just" rtl="0">
              <a:spcBef>
                <a:spcPts val="0"/>
              </a:spcBef>
              <a:spcAft>
                <a:spcPts val="0"/>
              </a:spcAft>
              <a:buSzPts val="2300"/>
              <a:buFont typeface="Georgia"/>
              <a:buChar char="●"/>
            </a:pPr>
            <a:r>
              <a:rPr lang="en-GB" sz="2300">
                <a:latin typeface="Georgia"/>
                <a:ea typeface="Georgia"/>
                <a:cs typeface="Georgia"/>
                <a:sym typeface="Georgia"/>
              </a:rPr>
              <a:t>Neural Network Model </a:t>
            </a:r>
            <a:endParaRPr sz="23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74650" algn="just" rtl="0">
              <a:spcBef>
                <a:spcPts val="0"/>
              </a:spcBef>
              <a:spcAft>
                <a:spcPts val="0"/>
              </a:spcAft>
              <a:buSzPts val="2300"/>
              <a:buFont typeface="Georgia"/>
              <a:buChar char="●"/>
            </a:pPr>
            <a:r>
              <a:rPr lang="en-GB" sz="2300">
                <a:latin typeface="Georgia"/>
                <a:ea typeface="Georgia"/>
                <a:cs typeface="Georgia"/>
                <a:sym typeface="Georgia"/>
              </a:rPr>
              <a:t>LSTM Model</a:t>
            </a:r>
            <a:endParaRPr sz="23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74650" algn="just" rtl="0">
              <a:spcBef>
                <a:spcPts val="0"/>
              </a:spcBef>
              <a:spcAft>
                <a:spcPts val="0"/>
              </a:spcAft>
              <a:buSzPts val="2300"/>
              <a:buFont typeface="Georgia"/>
              <a:buChar char="●"/>
            </a:pPr>
            <a:r>
              <a:rPr lang="en-GB" sz="2300">
                <a:latin typeface="Georgia"/>
                <a:ea typeface="Georgia"/>
                <a:cs typeface="Georgia"/>
                <a:sym typeface="Georgia"/>
              </a:rPr>
              <a:t>Results and Hypothesis Testing</a:t>
            </a:r>
            <a:endParaRPr sz="23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550" y="439175"/>
            <a:ext cx="2009350" cy="20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Motivation - ADHD Classification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169800" y="1482225"/>
            <a:ext cx="8586300" cy="33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Traditional Machine Learning Models lack understanding the patterns behind the Dynamic Brain.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sz="1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just" rtl="0">
              <a:spcBef>
                <a:spcPts val="16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Neural Networks resemble the neurons in the human brain. The message passing between the neurons is similar to layers in the neural networks.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sz="1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just" rtl="0">
              <a:spcBef>
                <a:spcPts val="16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The basic idea behind a neural network is to simulate lots of densely interconnected brain cells inside a computer so we can get it to learn things.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380750" y="395325"/>
            <a:ext cx="3850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latin typeface="Georgia"/>
                <a:ea typeface="Georgia"/>
                <a:cs typeface="Georgia"/>
                <a:sym typeface="Georgia"/>
              </a:rPr>
              <a:t>Brain Cell | NN</a:t>
            </a:r>
            <a:r>
              <a:rPr lang="en-GB"/>
              <a:t>  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575" y="1313250"/>
            <a:ext cx="7310849" cy="34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36174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Introduction: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87900" y="1407525"/>
            <a:ext cx="8514000" cy="3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We aim to implement Neural Networks on rs-fMRI data and identify its classification significance. We emit the regions in the resting state network and consider the regions that have impact on ADHD classification.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sz="1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just" rtl="0">
              <a:spcBef>
                <a:spcPts val="16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We get the resting state network [rsn-70] which is nothing but that demonstrate 70 region’s connectivity in the brain. We use these state networks to implement ADHD classification.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sz="1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just" rtl="0">
              <a:spcBef>
                <a:spcPts val="16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Lastly, we compare the results doing a Hypothesis Testing.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Data Analysis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87900" y="14075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In this step we first get the masker from the neuroimaging package. We can select the required networks depending upon the requirement.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We can select the networks as 10, 20, 70 depending the requirement.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We selected 70 resting state networks in our model.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422" y="3126225"/>
            <a:ext cx="3881275" cy="16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87900" y="334575"/>
            <a:ext cx="38505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Data Preparation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87900" y="1421249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We use train/test split paradigm to make sure the model is tested.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We define a function that randomly split data into train and test and reshape each according to model’s requirement.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We extract the resting state networks from 4D time series fMRI data.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r="40065" b="49099"/>
          <a:stretch/>
        </p:blipFill>
        <p:spPr>
          <a:xfrm>
            <a:off x="2151125" y="2825551"/>
            <a:ext cx="4405925" cy="20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87900" y="2918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Data Preparation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87900" y="1402350"/>
            <a:ext cx="8368200" cy="35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We initially fetch the ADHD dataset from nilearn package.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ADHD data consists of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lphaLcPeriod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CONFOUNDS i.e csv files that describe representing fluctuations with a potential non-neuronal origin.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lphaLcPeriod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FUNC files contain images of the resting-state data.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lphaLcPeriod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PHENOTYPIC contains description about preprocessing steps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We get the </a:t>
            </a:r>
            <a:r>
              <a:rPr lang="en-GB" sz="1700" i="1">
                <a:latin typeface="Georgia"/>
                <a:ea typeface="Georgia"/>
                <a:cs typeface="Georgia"/>
                <a:sym typeface="Georgia"/>
              </a:rPr>
              <a:t>SMITH_ATLAS_RS_NETWORK</a:t>
            </a:r>
            <a:r>
              <a:rPr lang="en-GB">
                <a:latin typeface="Georgia"/>
                <a:ea typeface="Georgia"/>
                <a:cs typeface="Georgia"/>
                <a:sym typeface="Georgia"/>
              </a:rPr>
              <a:t> masker that we will use to get only the required resting state networks from rs-fMRI. The sole purpose of this is to form a time series data from existing dataset.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We apply this masker to func_file using confounds and transform it to get time series data.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Data Preparation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52900" y="1760999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fMRI dataset length variation.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We identify the longest image first.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We reshape every image to that longest image.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From the observation 261 is the highest timestamp.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With 40 subjects and 261 timestamp and 70 resting state networks. We reshape the entire data into [(40,261,70)].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We split the training and testing datasets from the above reshaped values.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925" y="279925"/>
            <a:ext cx="2966125" cy="20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699</Words>
  <Application>Microsoft Macintosh PowerPoint</Application>
  <PresentationFormat>On-screen Show (16:9)</PresentationFormat>
  <Paragraphs>63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Pacifico</vt:lpstr>
      <vt:lpstr>Georgia</vt:lpstr>
      <vt:lpstr>Roboto</vt:lpstr>
      <vt:lpstr>Roboto Slab</vt:lpstr>
      <vt:lpstr>Arial</vt:lpstr>
      <vt:lpstr>Marina</vt:lpstr>
      <vt:lpstr>ADHD Classification Significance using Neural Networks</vt:lpstr>
      <vt:lpstr>ADHD Classification </vt:lpstr>
      <vt:lpstr>Motivation - ADHD Classification</vt:lpstr>
      <vt:lpstr>Brain Cell | NN  </vt:lpstr>
      <vt:lpstr>Introduction:</vt:lpstr>
      <vt:lpstr>Data Analysis</vt:lpstr>
      <vt:lpstr>Data Preparation</vt:lpstr>
      <vt:lpstr>Data Preparation</vt:lpstr>
      <vt:lpstr>Data Preparation</vt:lpstr>
      <vt:lpstr>Neural Network Models</vt:lpstr>
      <vt:lpstr>LSTM Model</vt:lpstr>
      <vt:lpstr>Building the LSTM Model</vt:lpstr>
      <vt:lpstr>LSTM Model</vt:lpstr>
      <vt:lpstr>Model Accuracy and Loss</vt:lpstr>
      <vt:lpstr>Hypothesis Testing- ROC curve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ADHD Classification Significance using Neural Networks</dc:title>
  <cp:lastModifiedBy>Varaprasad Rao Kurra</cp:lastModifiedBy>
  <cp:revision>2</cp:revision>
  <dcterms:modified xsi:type="dcterms:W3CDTF">2021-05-04T15:53:47Z</dcterms:modified>
</cp:coreProperties>
</file>