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426BBA-5C47-4262-A230-F8BA7C5EC6F7}">
  <a:tblStyle styleId="{CE426BBA-5C47-4262-A230-F8BA7C5EC6F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F1"/>
          </a:solidFill>
        </a:fill>
      </a:tcStyle>
    </a:wholeTbl>
    <a:band1H>
      <a:tcTxStyle/>
      <a:tcStyle>
        <a:fill>
          <a:solidFill>
            <a:srgbClr val="CACEE2"/>
          </a:solidFill>
        </a:fill>
      </a:tcStyle>
    </a:band1H>
    <a:band2H>
      <a:tcTxStyle/>
    </a:band2H>
    <a:band1V>
      <a:tcTxStyle/>
      <a:tcStyle>
        <a:fill>
          <a:solidFill>
            <a:srgbClr val="CACEE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a classification problem where the model decides whether the module is faulty or not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8591c4e7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8591c4e7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SFP is now a significant research field thereby numerous strategies have been explored to somehow enhance the efficiency of detecting software defects or predicting bugs.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Classification is performed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8591c5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8591c5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PCA model for feature extraction and dimensionality reduction of the dataset without information loss.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rgbClr val="1B212C"/>
                </a:solidFill>
              </a:rPr>
              <a:t>Input data play an important task in categorizing and predicting results. </a:t>
            </a:r>
            <a:endParaRPr>
              <a:solidFill>
                <a:srgbClr val="1B212C"/>
              </a:solidFill>
            </a:endParaRPr>
          </a:p>
          <a:p>
            <a:pPr indent="0" lvl="0" marL="0" rtl="0" algn="l">
              <a:spcBef>
                <a:spcPts val="0"/>
              </a:spcBef>
              <a:spcAft>
                <a:spcPts val="0"/>
              </a:spcAft>
              <a:buNone/>
            </a:pPr>
            <a:r>
              <a:rPr lang="en">
                <a:solidFill>
                  <a:schemeClr val="dk1"/>
                </a:solidFill>
              </a:rPr>
              <a:t>The advantage of the proposed approach is that the feature collection methodology recognizes and selects the data set's  most important functionality for learning purposes, the features are utilized more in predicting. The complexity in the information is reduced and the efficiency of the learning method can be enhanced.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By designing a new hybrid model using feature reductions and classification, dealt with the issue of classification accuracy for massive datasets.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298450" lvl="0" marL="457200" rtl="0" algn="l">
              <a:lnSpc>
                <a:spcPct val="100000"/>
              </a:lnSpc>
              <a:spcBef>
                <a:spcPts val="0"/>
              </a:spcBef>
              <a:spcAft>
                <a:spcPts val="0"/>
              </a:spcAft>
              <a:buSzPts val="1100"/>
              <a:buChar char="●"/>
            </a:pPr>
            <a:r>
              <a:rPr lang="en"/>
              <a:t>The model learns from training dataset and then we predict the classification of s/w module for test </a:t>
            </a:r>
            <a:r>
              <a:rPr lang="en"/>
              <a:t>dataset</a:t>
            </a:r>
            <a:r>
              <a:rPr lang="en"/>
              <a:t>. Accuracy gives how perfectly the model has predicted the classification. Here you see that the Acc values in the table for different categories of the dataset and for different algorithms.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IEEE Paper published in 2020. This paper performed regression models to predict the no. of defects in the software module.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ANN, RF, </a:t>
            </a:r>
            <a:r>
              <a:rPr lang="en"/>
              <a:t>Decision</a:t>
            </a:r>
            <a:r>
              <a:rPr lang="en"/>
              <a:t> Tree, Linear Regression, Gaussian Processes, SMOreg and M5P are used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KC1 data has two categories - class level </a:t>
            </a:r>
            <a:r>
              <a:rPr lang="en"/>
              <a:t>defects count, class level defective or not. </a:t>
            </a:r>
            <a:r>
              <a:rPr lang="en"/>
              <a:t>Uses class level data (defects count data) for KC1 from NASA PROMISE repository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SMOreg implements the support vector machine for regression. The parameters can be learned using various algorithms. The algorithm is selected by setting the RegOptimizer.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sz="1150">
                <a:solidFill>
                  <a:srgbClr val="282829"/>
                </a:solidFill>
                <a:highlight>
                  <a:srgbClr val="FFFFFF"/>
                </a:highlight>
                <a:latin typeface="Roboto"/>
                <a:ea typeface="Roboto"/>
                <a:cs typeface="Roboto"/>
                <a:sym typeface="Roboto"/>
              </a:rPr>
              <a:t>M5 model tree is a decision tree learner for regression task which is used to predict values of numerical response variable Y, which is a binary decision tree having linear regression functions at the terminal (leaf) nodes.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Class level attributes are used in this experiment.</a:t>
            </a:r>
            <a:endParaRPr/>
          </a:p>
          <a:p>
            <a:pPr indent="-298450" lvl="0" marL="457200" rtl="0" algn="l">
              <a:lnSpc>
                <a:spcPct val="100000"/>
              </a:lnSpc>
              <a:spcBef>
                <a:spcPts val="0"/>
              </a:spcBef>
              <a:spcAft>
                <a:spcPts val="0"/>
              </a:spcAft>
              <a:buSzPts val="1100"/>
              <a:buChar char="●"/>
            </a:pPr>
            <a:r>
              <a:rPr lang="en"/>
              <a:t>NUMDEFECTS represent the number of recorded class defects and is used as response variable that is used by ML models in the prediction process.</a:t>
            </a:r>
            <a:endParaRPr/>
          </a:p>
          <a:p>
            <a:pPr indent="-298450" lvl="0" marL="457200" rtl="0" algn="l">
              <a:lnSpc>
                <a:spcPct val="100000"/>
              </a:lnSpc>
              <a:spcBef>
                <a:spcPts val="0"/>
              </a:spcBef>
              <a:spcAft>
                <a:spcPts val="0"/>
              </a:spcAft>
              <a:buSzPts val="1100"/>
              <a:buChar char="●"/>
            </a:pPr>
            <a:r>
              <a:rPr lang="en"/>
              <a:t>Access to PUB data represent ensapsulation. Lower values indicate greater encapsulation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333333"/>
                </a:solidFill>
                <a:highlight>
                  <a:srgbClr val="FCFCFC"/>
                </a:highlight>
                <a:latin typeface="Georgia"/>
                <a:ea typeface="Georgia"/>
                <a:cs typeface="Georgia"/>
                <a:sym typeface="Georgia"/>
              </a:rPr>
              <a:t>software fault prediction to identify faulty software modules early in the development life cycle has gained considerable attention over the last two decades.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d3b1418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d3b1418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d3b1418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d3b1418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for class and weighted methods represent polymorphism. So lower values include greater polymorphism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These metrics measure the error rate between the number of actual defects and number of predicted defects in the dataset.</a:t>
            </a:r>
            <a:endParaRPr/>
          </a:p>
          <a:p>
            <a:pPr indent="0" lvl="0" marL="0" rtl="0" algn="l">
              <a:lnSpc>
                <a:spcPct val="100000"/>
              </a:lnSpc>
              <a:spcBef>
                <a:spcPts val="0"/>
              </a:spcBef>
              <a:spcAft>
                <a:spcPts val="0"/>
              </a:spcAft>
              <a:buSzPts val="1100"/>
              <a:buNone/>
            </a:pPr>
            <a:r>
              <a:rPr lang="en"/>
              <a:t>R2 gives ow much actual and predicted values are related. Value ranges between [-1,1]. I means +linear relation, 0 means no relation and -1 is - linear relation</a:t>
            </a:r>
            <a:endParaRPr/>
          </a:p>
          <a:p>
            <a:pPr indent="0" lvl="0" marL="0" rtl="0" algn="l">
              <a:lnSpc>
                <a:spcPct val="100000"/>
              </a:lnSpc>
              <a:spcBef>
                <a:spcPts val="0"/>
              </a:spcBef>
              <a:spcAft>
                <a:spcPts val="0"/>
              </a:spcAft>
              <a:buSzPts val="1100"/>
              <a:buNone/>
            </a:pPr>
            <a:r>
              <a:rPr lang="en"/>
              <a:t>MAE is the average of the difference between actual and predicted values.</a:t>
            </a:r>
            <a:endParaRPr/>
          </a:p>
          <a:p>
            <a:pPr indent="0" lvl="0" marL="0" rtl="0" algn="l">
              <a:lnSpc>
                <a:spcPct val="100000"/>
              </a:lnSpc>
              <a:spcBef>
                <a:spcPts val="0"/>
              </a:spcBef>
              <a:spcAft>
                <a:spcPts val="0"/>
              </a:spcAft>
              <a:buSzPts val="1100"/>
              <a:buNone/>
            </a:pPr>
            <a:r>
              <a:rPr lang="en"/>
              <a:t>RMSE is more like MAE but RMSE represents the square’s average of difference  between the actual and predicted values. The focus is more on significant errors than on small errors.</a:t>
            </a:r>
            <a:endParaRPr/>
          </a:p>
          <a:p>
            <a:pPr indent="0" lvl="0" marL="0" rtl="0" algn="l">
              <a:lnSpc>
                <a:spcPct val="100000"/>
              </a:lnSpc>
              <a:spcBef>
                <a:spcPts val="0"/>
              </a:spcBef>
              <a:spcAft>
                <a:spcPts val="0"/>
              </a:spcAft>
              <a:buSzPts val="1100"/>
              <a:buNone/>
            </a:pPr>
            <a:r>
              <a:rPr lang="en"/>
              <a:t>RAE gives the average of actual values i.e the absolute error</a:t>
            </a:r>
            <a:endParaRPr/>
          </a:p>
          <a:p>
            <a:pPr indent="0" lvl="0" marL="0" rtl="0" algn="l">
              <a:lnSpc>
                <a:spcPct val="100000"/>
              </a:lnSpc>
              <a:spcBef>
                <a:spcPts val="0"/>
              </a:spcBef>
              <a:spcAft>
                <a:spcPts val="0"/>
              </a:spcAft>
              <a:buSzPts val="1100"/>
              <a:buNone/>
            </a:pPr>
            <a:r>
              <a:rPr lang="en"/>
              <a:t>RRSE is the average of actual values but the error is the total squared error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SMOreg has </a:t>
            </a:r>
            <a:r>
              <a:rPr lang="en"/>
              <a:t>performed well and RT has least performance.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Future work-This experiment is based on only class level dataset of KC1 that contains records less than 1000. So it’s better if the paper has tested much larger dataset.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E2E2E"/>
                </a:solidFill>
                <a:latin typeface="Georgia"/>
                <a:ea typeface="Georgia"/>
                <a:cs typeface="Georgia"/>
                <a:sym typeface="Georgia"/>
              </a:rPr>
              <a:t>ML models outperforms over training set but fails perform over test set. EL based model and k-fold cross validation approach to conquer this problem.</a:t>
            </a:r>
            <a:endParaRPr sz="1350">
              <a:solidFill>
                <a:srgbClr val="2E2E2E"/>
              </a:solidFill>
              <a:latin typeface="Georgia"/>
              <a:ea typeface="Georgia"/>
              <a:cs typeface="Georgia"/>
              <a:sym typeface="Georgia"/>
            </a:endParaRPr>
          </a:p>
          <a:p>
            <a:pPr indent="0" lvl="0" marL="0" rtl="0" algn="l">
              <a:lnSpc>
                <a:spcPct val="100000"/>
              </a:lnSpc>
              <a:spcBef>
                <a:spcPts val="0"/>
              </a:spcBef>
              <a:spcAft>
                <a:spcPts val="0"/>
              </a:spcAft>
              <a:buSzPts val="1100"/>
              <a:buNone/>
            </a:pPr>
            <a:r>
              <a:t/>
            </a:r>
            <a:endParaRPr sz="1350">
              <a:solidFill>
                <a:srgbClr val="2E2E2E"/>
              </a:solidFill>
              <a:latin typeface="Georgia"/>
              <a:ea typeface="Georgia"/>
              <a:cs typeface="Georgia"/>
              <a:sym typeface="Georgia"/>
            </a:endParaRPr>
          </a:p>
          <a:p>
            <a:pPr indent="0" lvl="0" marL="0" rtl="0" algn="l">
              <a:lnSpc>
                <a:spcPct val="100000"/>
              </a:lnSpc>
              <a:spcBef>
                <a:spcPts val="0"/>
              </a:spcBef>
              <a:spcAft>
                <a:spcPts val="0"/>
              </a:spcAft>
              <a:buSzPts val="1100"/>
              <a:buNone/>
            </a:pPr>
            <a:r>
              <a:rPr lang="en" sz="1350">
                <a:solidFill>
                  <a:srgbClr val="2E2E2E"/>
                </a:solidFill>
                <a:latin typeface="Georgia"/>
                <a:ea typeface="Georgia"/>
                <a:cs typeface="Georgia"/>
                <a:sym typeface="Georgia"/>
              </a:rPr>
              <a:t>The performance of the existing SFP depends upon the system, and the tunning of parameters/hyperparameters plays a critical role in the performance of the SFP model. There is limited research has done over the tunning of these parameters/hyperparameters. </a:t>
            </a:r>
            <a:endParaRPr sz="1350">
              <a:solidFill>
                <a:srgbClr val="2E2E2E"/>
              </a:solidFill>
              <a:latin typeface="Georgia"/>
              <a:ea typeface="Georgia"/>
              <a:cs typeface="Georgia"/>
              <a:sym typeface="Georgia"/>
            </a:endParaRPr>
          </a:p>
          <a:p>
            <a:pPr indent="0" lvl="0" marL="0" rtl="0" algn="l">
              <a:lnSpc>
                <a:spcPct val="100000"/>
              </a:lnSpc>
              <a:spcBef>
                <a:spcPts val="0"/>
              </a:spcBef>
              <a:spcAft>
                <a:spcPts val="0"/>
              </a:spcAft>
              <a:buSzPts val="1100"/>
              <a:buNone/>
            </a:pPr>
            <a:r>
              <a:t/>
            </a:r>
            <a:endParaRPr sz="1350">
              <a:solidFill>
                <a:srgbClr val="2E2E2E"/>
              </a:solidFill>
              <a:latin typeface="Georgia"/>
              <a:ea typeface="Georgia"/>
              <a:cs typeface="Georgia"/>
              <a:sym typeface="Georgia"/>
            </a:endParaRPr>
          </a:p>
          <a:p>
            <a:pPr indent="0" lvl="0" marL="0" rtl="0" algn="l">
              <a:lnSpc>
                <a:spcPct val="100000"/>
              </a:lnSpc>
              <a:spcBef>
                <a:spcPts val="0"/>
              </a:spcBef>
              <a:spcAft>
                <a:spcPts val="0"/>
              </a:spcAft>
              <a:buSzPts val="1100"/>
              <a:buNone/>
            </a:pPr>
            <a:r>
              <a:rPr lang="en" sz="1350">
                <a:solidFill>
                  <a:srgbClr val="2E2E2E"/>
                </a:solidFill>
                <a:latin typeface="Georgia"/>
                <a:ea typeface="Georgia"/>
                <a:cs typeface="Georgia"/>
                <a:sym typeface="Georgia"/>
              </a:rPr>
              <a:t>Imbalance datasets means having few faulty records and more non-faulty records. Most of the software industries don’t reveal their project associated datasets. As most of the datasets are classical datasets, more accessible datasets leads to diverse results.</a:t>
            </a:r>
            <a:endParaRPr sz="1350">
              <a:solidFill>
                <a:srgbClr val="2E2E2E"/>
              </a:solidFill>
              <a:latin typeface="Georgia"/>
              <a:ea typeface="Georgia"/>
              <a:cs typeface="Georgia"/>
              <a:sym typeface="Georgi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8591c4e7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8591c4e7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202124"/>
                </a:solidFill>
                <a:highlight>
                  <a:srgbClr val="FFFFFF"/>
                </a:highlight>
                <a:latin typeface="Roboto"/>
                <a:ea typeface="Roboto"/>
                <a:cs typeface="Roboto"/>
                <a:sym typeface="Roboto"/>
              </a:rPr>
              <a:t>A software company needs to deliver a finished product while it has limited time and budget for testing it. In such cases, identifying and testing parts of the system that are more defect prone is reasonable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333333"/>
                </a:solidFill>
                <a:highlight>
                  <a:srgbClr val="FCFCFC"/>
                </a:highlight>
                <a:latin typeface="Georgia"/>
                <a:ea typeface="Georgia"/>
                <a:cs typeface="Georgia"/>
                <a:sym typeface="Georgia"/>
              </a:rPr>
              <a:t>It is typically performed by training a prediction model using project properties augmented with fault information for a known project, and subsequently using the prediction model to predict faults for unknown projects. It is totally based on the understanding that if a project developed in an environment leads to faults, then any module developed in the similar environment with similar project characteristics will ends to be faulty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333333"/>
                </a:solidFill>
                <a:highlight>
                  <a:srgbClr val="FCFCFC"/>
                </a:highlight>
                <a:latin typeface="Georgia"/>
                <a:ea typeface="Georgia"/>
                <a:cs typeface="Georgia"/>
                <a:sym typeface="Georgia"/>
              </a:rPr>
              <a:t>The figure depicts the three important components of software fault prediction process are: Software fault dataset, software fault prediction techniques, and performance evaluation measures.</a:t>
            </a:r>
            <a:endParaRPr sz="1350">
              <a:solidFill>
                <a:srgbClr val="333333"/>
              </a:solidFill>
              <a:highlight>
                <a:srgbClr val="FCFCFC"/>
              </a:highlight>
              <a:latin typeface="Georgia"/>
              <a:ea typeface="Georgia"/>
              <a:cs typeface="Georgia"/>
              <a:sym typeface="Georgia"/>
            </a:endParaRPr>
          </a:p>
          <a:p>
            <a:pPr indent="0" lvl="0" marL="0" rtl="0" algn="l">
              <a:lnSpc>
                <a:spcPct val="100000"/>
              </a:lnSpc>
              <a:spcBef>
                <a:spcPts val="0"/>
              </a:spcBef>
              <a:spcAft>
                <a:spcPts val="0"/>
              </a:spcAft>
              <a:buSzPts val="1100"/>
              <a:buNone/>
            </a:pPr>
            <a:r>
              <a:t/>
            </a:r>
            <a:endParaRPr sz="1350">
              <a:solidFill>
                <a:srgbClr val="333333"/>
              </a:solidFill>
              <a:highlight>
                <a:srgbClr val="FCFCFC"/>
              </a:highlight>
              <a:latin typeface="Georgia"/>
              <a:ea typeface="Georgia"/>
              <a:cs typeface="Georgia"/>
              <a:sym typeface="Georgia"/>
            </a:endParaRPr>
          </a:p>
          <a:p>
            <a:pPr indent="0" lvl="0" marL="0" rtl="0" algn="l">
              <a:lnSpc>
                <a:spcPct val="100000"/>
              </a:lnSpc>
              <a:spcBef>
                <a:spcPts val="0"/>
              </a:spcBef>
              <a:spcAft>
                <a:spcPts val="0"/>
              </a:spcAft>
              <a:buSzPts val="1100"/>
              <a:buNone/>
            </a:pPr>
            <a:r>
              <a:rPr lang="en" sz="1350">
                <a:solidFill>
                  <a:srgbClr val="333333"/>
                </a:solidFill>
                <a:highlight>
                  <a:srgbClr val="FCFCFC"/>
                </a:highlight>
                <a:latin typeface="Georgia"/>
                <a:ea typeface="Georgia"/>
                <a:cs typeface="Georgia"/>
                <a:sym typeface="Georgia"/>
              </a:rPr>
              <a:t>First, software fault data is collected from software project repositories containing data related to the development cycle of the software project such as source code and change logs, and the fault information is collected from the corresponding fault repositories. </a:t>
            </a:r>
            <a:endParaRPr sz="1350">
              <a:solidFill>
                <a:srgbClr val="333333"/>
              </a:solidFill>
              <a:highlight>
                <a:srgbClr val="FCFCFC"/>
              </a:highlight>
              <a:latin typeface="Georgia"/>
              <a:ea typeface="Georgia"/>
              <a:cs typeface="Georgia"/>
              <a:sym typeface="Georgia"/>
            </a:endParaRPr>
          </a:p>
          <a:p>
            <a:pPr indent="0" lvl="0" marL="0" rtl="0" algn="l">
              <a:lnSpc>
                <a:spcPct val="100000"/>
              </a:lnSpc>
              <a:spcBef>
                <a:spcPts val="0"/>
              </a:spcBef>
              <a:spcAft>
                <a:spcPts val="0"/>
              </a:spcAft>
              <a:buSzPts val="1100"/>
              <a:buNone/>
            </a:pPr>
            <a:r>
              <a:t/>
            </a:r>
            <a:endParaRPr sz="1350">
              <a:solidFill>
                <a:srgbClr val="333333"/>
              </a:solidFill>
              <a:highlight>
                <a:srgbClr val="FCFCFC"/>
              </a:highlight>
              <a:latin typeface="Georgia"/>
              <a:ea typeface="Georgia"/>
              <a:cs typeface="Georgia"/>
              <a:sym typeface="Georgia"/>
            </a:endParaRPr>
          </a:p>
          <a:p>
            <a:pPr indent="0" lvl="0" marL="0" rtl="0" algn="l">
              <a:lnSpc>
                <a:spcPct val="100000"/>
              </a:lnSpc>
              <a:spcBef>
                <a:spcPts val="0"/>
              </a:spcBef>
              <a:spcAft>
                <a:spcPts val="0"/>
              </a:spcAft>
              <a:buSzPts val="1100"/>
              <a:buNone/>
            </a:pPr>
            <a:r>
              <a:rPr lang="en" sz="1350">
                <a:solidFill>
                  <a:srgbClr val="333333"/>
                </a:solidFill>
                <a:highlight>
                  <a:srgbClr val="FCFCFC"/>
                </a:highlight>
                <a:latin typeface="Georgia"/>
                <a:ea typeface="Georgia"/>
                <a:cs typeface="Georgia"/>
                <a:sym typeface="Georgia"/>
              </a:rPr>
              <a:t>Next, values of various software metrics (e.g., LOC, Cyclomatic Complexity etc.) are extracted, which works as independent variables and the required fault information with respect to the fault prediction (e.g., the number of faults, faulty and non-faulty) work as the dependent variable. </a:t>
            </a:r>
            <a:endParaRPr sz="1350">
              <a:solidFill>
                <a:srgbClr val="333333"/>
              </a:solidFill>
              <a:highlight>
                <a:srgbClr val="FCFCFC"/>
              </a:highlight>
              <a:latin typeface="Georgia"/>
              <a:ea typeface="Georgia"/>
              <a:cs typeface="Georgia"/>
              <a:sym typeface="Georgia"/>
            </a:endParaRPr>
          </a:p>
          <a:p>
            <a:pPr indent="0" lvl="0" marL="0" rtl="0" algn="l">
              <a:lnSpc>
                <a:spcPct val="100000"/>
              </a:lnSpc>
              <a:spcBef>
                <a:spcPts val="0"/>
              </a:spcBef>
              <a:spcAft>
                <a:spcPts val="0"/>
              </a:spcAft>
              <a:buSzPts val="1100"/>
              <a:buNone/>
            </a:pPr>
            <a:r>
              <a:t/>
            </a:r>
            <a:endParaRPr sz="1350">
              <a:solidFill>
                <a:srgbClr val="333333"/>
              </a:solidFill>
              <a:highlight>
                <a:srgbClr val="FCFCFC"/>
              </a:highlight>
              <a:latin typeface="Georgia"/>
              <a:ea typeface="Georgia"/>
              <a:cs typeface="Georgia"/>
              <a:sym typeface="Georgia"/>
            </a:endParaRPr>
          </a:p>
          <a:p>
            <a:pPr indent="0" lvl="0" marL="0" rtl="0" algn="l">
              <a:lnSpc>
                <a:spcPct val="100000"/>
              </a:lnSpc>
              <a:spcBef>
                <a:spcPts val="0"/>
              </a:spcBef>
              <a:spcAft>
                <a:spcPts val="0"/>
              </a:spcAft>
              <a:buSzPts val="1100"/>
              <a:buNone/>
            </a:pPr>
            <a:r>
              <a:rPr lang="en" sz="1350">
                <a:solidFill>
                  <a:srgbClr val="333333"/>
                </a:solidFill>
                <a:highlight>
                  <a:srgbClr val="FCFCFC"/>
                </a:highlight>
                <a:latin typeface="Georgia"/>
                <a:ea typeface="Georgia"/>
                <a:cs typeface="Georgia"/>
                <a:sym typeface="Georgia"/>
              </a:rPr>
              <a:t>Finally, the performance of the built fault prediction model is evaluated using different performance evaluation measures such as accuracy, precision, recall, and AUC (Area Under the Curve).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8591c4e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8591c4e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33333"/>
                </a:solidFill>
                <a:highlight>
                  <a:srgbClr val="FFFFFF"/>
                </a:highlight>
                <a:latin typeface="Georgia"/>
                <a:ea typeface="Georgia"/>
                <a:cs typeface="Georgia"/>
                <a:sym typeface="Georgia"/>
              </a:rPr>
              <a:t>Excessive software metrics during software development life cycle often collected for different reasons and stored in software project repositories. And selection of software metrics is another critical point to build a software defect prediction model.</a:t>
            </a:r>
            <a:endParaRPr sz="11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333333"/>
                </a:solidFill>
                <a:highlight>
                  <a:srgbClr val="FFFFFF"/>
                </a:highlight>
                <a:latin typeface="Georgia"/>
                <a:ea typeface="Georgia"/>
                <a:cs typeface="Georgia"/>
                <a:sym typeface="Georgia"/>
              </a:rPr>
              <a:t> Static code metrics can be directly extracted from source code, such as Lines of Code (LOC), Cyclomatic Complexity Number (CCN),</a:t>
            </a:r>
            <a:endParaRPr sz="11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333333"/>
                </a:solidFill>
                <a:highlight>
                  <a:srgbClr val="FFFFFF"/>
                </a:highlight>
                <a:latin typeface="Georgia"/>
                <a:ea typeface="Georgia"/>
                <a:cs typeface="Georgia"/>
                <a:sym typeface="Georgia"/>
              </a:rPr>
              <a:t>Object oriented metrics is a subcategory of static code metrics. Import coupling metrics are strongly associated with fault proneness and predict faulty classes with high accuracy in object oriented system.</a:t>
            </a:r>
            <a:endParaRPr sz="11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333333"/>
                </a:solidFill>
                <a:highlight>
                  <a:srgbClr val="FFFFFF"/>
                </a:highlight>
                <a:latin typeface="Georgia"/>
                <a:ea typeface="Georgia"/>
                <a:cs typeface="Georgia"/>
                <a:sym typeface="Georgia"/>
              </a:rPr>
              <a:t>Process metrics can be extracted from Source Code Management system based on historic changes on source code overtime.</a:t>
            </a:r>
            <a:endParaRPr sz="1150">
              <a:solidFill>
                <a:srgbClr val="333333"/>
              </a:solidFill>
              <a:highlight>
                <a:srgbClr val="FFFFFF"/>
              </a:highlight>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dataset is created by NASA metrics data program and is publicly available to apply predictive models in SE.</a:t>
            </a:r>
            <a:endParaRPr/>
          </a:p>
          <a:p>
            <a:pPr indent="0" lvl="0" marL="0" rtl="0" algn="l">
              <a:lnSpc>
                <a:spcPct val="100000"/>
              </a:lnSpc>
              <a:spcBef>
                <a:spcPts val="0"/>
              </a:spcBef>
              <a:spcAft>
                <a:spcPts val="0"/>
              </a:spcAft>
              <a:buSzPts val="1100"/>
              <a:buNone/>
            </a:pPr>
            <a:r>
              <a:rPr lang="en"/>
              <a:t>The PROMISE dataset is categorized into 3 groups namely AR, KC, PC datasets. I</a:t>
            </a:r>
            <a:r>
              <a:rPr lang="en">
                <a:solidFill>
                  <a:schemeClr val="dk1"/>
                </a:solidFill>
              </a:rPr>
              <a:t>t includes function level static code attributes and defect information like whether there is a bug or not.</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AC datasets are from a software implemented in C by Turkish white-goods manufacturer. </a:t>
            </a:r>
            <a:endParaRPr/>
          </a:p>
          <a:p>
            <a:pPr indent="0" lvl="0" marL="0" rtl="0" algn="l">
              <a:lnSpc>
                <a:spcPct val="100000"/>
              </a:lnSpc>
              <a:spcBef>
                <a:spcPts val="0"/>
              </a:spcBef>
              <a:spcAft>
                <a:spcPts val="0"/>
              </a:spcAft>
              <a:buSzPts val="1100"/>
              <a:buNone/>
            </a:pPr>
            <a:r>
              <a:rPr lang="en"/>
              <a:t>KC dataset is from storage management and is implemented in C++. </a:t>
            </a:r>
            <a:endParaRPr/>
          </a:p>
          <a:p>
            <a:pPr indent="0" lvl="0" marL="0" rtl="0" algn="l">
              <a:lnSpc>
                <a:spcPct val="100000"/>
              </a:lnSpc>
              <a:spcBef>
                <a:spcPts val="0"/>
              </a:spcBef>
              <a:spcAft>
                <a:spcPts val="0"/>
              </a:spcAft>
              <a:buSzPts val="1100"/>
              <a:buNone/>
            </a:pPr>
            <a:r>
              <a:rPr lang="en"/>
              <a:t>PC dataset are from flight s/w for earth orbiting satellite and are C functions.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Tested the model with increasing the number of trees in random forest algorithm.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51400" y="1578400"/>
            <a:ext cx="6031200" cy="1578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4000"/>
              <a:buNone/>
            </a:pPr>
            <a:r>
              <a:rPr lang="en" sz="2400">
                <a:latin typeface="Arial"/>
                <a:ea typeface="Arial"/>
                <a:cs typeface="Arial"/>
                <a:sym typeface="Arial"/>
              </a:rPr>
              <a:t>Software Fault Prediction using Machine Learning Models</a:t>
            </a:r>
            <a:endParaRPr sz="2400">
              <a:latin typeface="Arial"/>
              <a:ea typeface="Arial"/>
              <a:cs typeface="Arial"/>
              <a:sym typeface="Arial"/>
            </a:endParaRPr>
          </a:p>
        </p:txBody>
      </p:sp>
      <p:sp>
        <p:nvSpPr>
          <p:cNvPr id="135" name="Google Shape;135;p1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a:latin typeface="Arial"/>
                <a:ea typeface="Arial"/>
                <a:cs typeface="Arial"/>
                <a:sym typeface="Arial"/>
              </a:rPr>
              <a:t>Naveen Syamala &amp; Yasaswini Kandru</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23850" y="1877775"/>
            <a:ext cx="5289000" cy="2663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50000"/>
              </a:lnSpc>
              <a:spcBef>
                <a:spcPts val="0"/>
              </a:spcBef>
              <a:spcAft>
                <a:spcPts val="0"/>
              </a:spcAft>
              <a:buSzPct val="111111"/>
              <a:buNone/>
            </a:pPr>
            <a:r>
              <a:rPr lang="en">
                <a:latin typeface="Arial"/>
                <a:ea typeface="Arial"/>
                <a:cs typeface="Arial"/>
                <a:sym typeface="Arial"/>
              </a:rPr>
              <a:t>Experimental study on Software Fault Prediction using Machine Learning model.</a:t>
            </a:r>
            <a:endParaRPr>
              <a:latin typeface="Arial"/>
              <a:ea typeface="Arial"/>
              <a:cs typeface="Arial"/>
              <a:sym typeface="Arial"/>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Key Points</a:t>
            </a:r>
            <a:endParaRPr>
              <a:latin typeface="Arial"/>
              <a:ea typeface="Arial"/>
              <a:cs typeface="Arial"/>
              <a:sym typeface="Arial"/>
            </a:endParaRPr>
          </a:p>
        </p:txBody>
      </p:sp>
      <p:sp>
        <p:nvSpPr>
          <p:cNvPr id="196" name="Google Shape;196;p2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61950" lvl="0" marL="457200" rtl="0" algn="just">
              <a:lnSpc>
                <a:spcPct val="115000"/>
              </a:lnSpc>
              <a:spcBef>
                <a:spcPts val="0"/>
              </a:spcBef>
              <a:spcAft>
                <a:spcPts val="0"/>
              </a:spcAft>
              <a:buSzPts val="2100"/>
              <a:buFont typeface="Arial"/>
              <a:buChar char="●"/>
            </a:pPr>
            <a:r>
              <a:rPr lang="en" sz="2100">
                <a:latin typeface="Arial"/>
                <a:ea typeface="Arial"/>
                <a:cs typeface="Arial"/>
                <a:sym typeface="Arial"/>
              </a:rPr>
              <a:t>They have used tera-PROMISE dataset.	</a:t>
            </a:r>
            <a:endParaRPr sz="2100">
              <a:latin typeface="Arial"/>
              <a:ea typeface="Arial"/>
              <a:cs typeface="Arial"/>
              <a:sym typeface="Arial"/>
            </a:endParaRPr>
          </a:p>
          <a:p>
            <a:pPr indent="0" lvl="0" marL="457200" rtl="0" algn="just">
              <a:lnSpc>
                <a:spcPct val="115000"/>
              </a:lnSpc>
              <a:spcBef>
                <a:spcPts val="0"/>
              </a:spcBef>
              <a:spcAft>
                <a:spcPts val="0"/>
              </a:spcAft>
              <a:buNone/>
            </a:pPr>
            <a:r>
              <a:t/>
            </a:r>
            <a:endParaRPr sz="2100">
              <a:latin typeface="Arial"/>
              <a:ea typeface="Arial"/>
              <a:cs typeface="Arial"/>
              <a:sym typeface="Arial"/>
            </a:endParaRPr>
          </a:p>
          <a:p>
            <a:pPr indent="-361950" lvl="0" marL="457200" rtl="0" algn="just">
              <a:lnSpc>
                <a:spcPct val="115000"/>
              </a:lnSpc>
              <a:spcBef>
                <a:spcPts val="0"/>
              </a:spcBef>
              <a:spcAft>
                <a:spcPts val="0"/>
              </a:spcAft>
              <a:buSzPts val="2100"/>
              <a:buFont typeface="Arial"/>
              <a:buChar char="●"/>
            </a:pPr>
            <a:r>
              <a:rPr lang="en" sz="2100">
                <a:latin typeface="Arial"/>
                <a:ea typeface="Arial"/>
                <a:cs typeface="Arial"/>
                <a:sym typeface="Arial"/>
              </a:rPr>
              <a:t>Identified the accuracy, precision, recall, F-measure, AUC for each technique.</a:t>
            </a:r>
            <a:endParaRPr sz="2100">
              <a:latin typeface="Arial"/>
              <a:ea typeface="Arial"/>
              <a:cs typeface="Arial"/>
              <a:sym typeface="Arial"/>
            </a:endParaRPr>
          </a:p>
          <a:p>
            <a:pPr indent="0" lvl="0" marL="457200" rtl="0" algn="just">
              <a:lnSpc>
                <a:spcPct val="115000"/>
              </a:lnSpc>
              <a:spcBef>
                <a:spcPts val="0"/>
              </a:spcBef>
              <a:spcAft>
                <a:spcPts val="0"/>
              </a:spcAft>
              <a:buNone/>
            </a:pPr>
            <a:r>
              <a:t/>
            </a:r>
            <a:endParaRPr sz="2100">
              <a:latin typeface="Arial"/>
              <a:ea typeface="Arial"/>
              <a:cs typeface="Arial"/>
              <a:sym typeface="Arial"/>
            </a:endParaRPr>
          </a:p>
          <a:p>
            <a:pPr indent="-361950" lvl="0" marL="457200" rtl="0" algn="just">
              <a:lnSpc>
                <a:spcPct val="115000"/>
              </a:lnSpc>
              <a:spcBef>
                <a:spcPts val="0"/>
              </a:spcBef>
              <a:spcAft>
                <a:spcPts val="0"/>
              </a:spcAft>
              <a:buSzPts val="2100"/>
              <a:buFont typeface="Arial"/>
              <a:buChar char="●"/>
            </a:pPr>
            <a:r>
              <a:rPr lang="en" sz="2100">
                <a:latin typeface="Arial"/>
                <a:ea typeface="Arial"/>
                <a:cs typeface="Arial"/>
                <a:sym typeface="Arial"/>
              </a:rPr>
              <a:t>Analyzed the results and determined which technique is effective for fault prediction.</a:t>
            </a:r>
            <a:endParaRPr sz="21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377725" y="330325"/>
            <a:ext cx="6898800" cy="820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Class Level fault prediction</a:t>
            </a:r>
            <a:endParaRPr>
              <a:latin typeface="Arial"/>
              <a:ea typeface="Arial"/>
              <a:cs typeface="Arial"/>
              <a:sym typeface="Arial"/>
            </a:endParaRPr>
          </a:p>
        </p:txBody>
      </p:sp>
      <p:sp>
        <p:nvSpPr>
          <p:cNvPr id="202" name="Google Shape;202;p2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03" name="Google Shape;203;p24"/>
          <p:cNvPicPr preferRelativeResize="0"/>
          <p:nvPr/>
        </p:nvPicPr>
        <p:blipFill rotWithShape="1">
          <a:blip r:embed="rId3">
            <a:alphaModFix/>
          </a:blip>
          <a:srcRect b="0" l="0" r="0" t="0"/>
          <a:stretch/>
        </p:blipFill>
        <p:spPr>
          <a:xfrm>
            <a:off x="1085850" y="1285875"/>
            <a:ext cx="7038900" cy="337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Method-level fault prediction</a:t>
            </a:r>
            <a:endParaRPr/>
          </a:p>
        </p:txBody>
      </p:sp>
      <p:sp>
        <p:nvSpPr>
          <p:cNvPr id="209" name="Google Shape;209;p2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10" name="Google Shape;210;p25"/>
          <p:cNvPicPr preferRelativeResize="0"/>
          <p:nvPr/>
        </p:nvPicPr>
        <p:blipFill rotWithShape="1">
          <a:blip r:embed="rId3">
            <a:alphaModFix/>
          </a:blip>
          <a:srcRect b="0" l="0" r="0" t="0"/>
          <a:stretch/>
        </p:blipFill>
        <p:spPr>
          <a:xfrm>
            <a:off x="1297500" y="1148225"/>
            <a:ext cx="7418375" cy="353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Question?</a:t>
            </a:r>
            <a:endParaRPr>
              <a:latin typeface="Arial"/>
              <a:ea typeface="Arial"/>
              <a:cs typeface="Arial"/>
              <a:sym typeface="Arial"/>
            </a:endParaRPr>
          </a:p>
        </p:txBody>
      </p:sp>
      <p:sp>
        <p:nvSpPr>
          <p:cNvPr id="216" name="Google Shape;216;p26"/>
          <p:cNvSpPr txBox="1"/>
          <p:nvPr>
            <p:ph idx="1" type="body"/>
          </p:nvPr>
        </p:nvSpPr>
        <p:spPr>
          <a:xfrm>
            <a:off x="1297500" y="1724700"/>
            <a:ext cx="7038900" cy="27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2400">
                <a:latin typeface="Arial"/>
                <a:ea typeface="Arial"/>
                <a:cs typeface="Arial"/>
                <a:sym typeface="Arial"/>
              </a:rPr>
              <a:t>Is it possible to develop a hybrid model?</a:t>
            </a:r>
            <a:endParaRPr sz="11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551100" y="1734900"/>
            <a:ext cx="4859700" cy="14667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Clr>
                <a:srgbClr val="000000"/>
              </a:buClr>
              <a:buSzPts val="2667"/>
              <a:buFont typeface="Arial"/>
              <a:buNone/>
            </a:pPr>
            <a:r>
              <a:rPr lang="en" sz="2400">
                <a:latin typeface="Arial"/>
                <a:ea typeface="Arial"/>
                <a:cs typeface="Arial"/>
                <a:sym typeface="Arial"/>
              </a:rPr>
              <a:t>Software Defect Prediction Using Machine Learning Techniques</a:t>
            </a:r>
            <a:endParaRPr sz="2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Key Points</a:t>
            </a:r>
            <a:endParaRPr>
              <a:latin typeface="Arial"/>
              <a:ea typeface="Arial"/>
              <a:cs typeface="Arial"/>
              <a:sym typeface="Arial"/>
            </a:endParaRPr>
          </a:p>
        </p:txBody>
      </p:sp>
      <p:sp>
        <p:nvSpPr>
          <p:cNvPr id="227" name="Google Shape;227;p28"/>
          <p:cNvSpPr txBox="1"/>
          <p:nvPr>
            <p:ph idx="1" type="body"/>
          </p:nvPr>
        </p:nvSpPr>
        <p:spPr>
          <a:xfrm>
            <a:off x="1297500" y="1183825"/>
            <a:ext cx="7038900" cy="32949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SzPts val="2400"/>
              <a:buFont typeface="Arial"/>
              <a:buChar char="●"/>
            </a:pPr>
            <a:r>
              <a:rPr lang="en" sz="2400">
                <a:latin typeface="Arial"/>
                <a:ea typeface="Arial"/>
                <a:cs typeface="Arial"/>
                <a:sym typeface="Arial"/>
              </a:rPr>
              <a:t>KC1, PC3, CM1 from Promise Dataset</a:t>
            </a:r>
            <a:endParaRPr sz="2400">
              <a:latin typeface="Arial"/>
              <a:ea typeface="Arial"/>
              <a:cs typeface="Arial"/>
              <a:sym typeface="Arial"/>
            </a:endParaRPr>
          </a:p>
          <a:p>
            <a:pPr indent="-381000" lvl="0" marL="457200" rtl="0" algn="just">
              <a:lnSpc>
                <a:spcPct val="150000"/>
              </a:lnSpc>
              <a:spcBef>
                <a:spcPts val="0"/>
              </a:spcBef>
              <a:spcAft>
                <a:spcPts val="0"/>
              </a:spcAft>
              <a:buSzPts val="2400"/>
              <a:buFont typeface="Arial"/>
              <a:buChar char="●"/>
            </a:pPr>
            <a:r>
              <a:rPr lang="en" sz="2400">
                <a:latin typeface="Arial"/>
                <a:ea typeface="Arial"/>
                <a:cs typeface="Arial"/>
                <a:sym typeface="Arial"/>
              </a:rPr>
              <a:t>Used PCA with SVM, Naive Bayes, Random Forest</a:t>
            </a:r>
            <a:endParaRPr sz="2400">
              <a:latin typeface="Arial"/>
              <a:ea typeface="Arial"/>
              <a:cs typeface="Arial"/>
              <a:sym typeface="Arial"/>
            </a:endParaRPr>
          </a:p>
          <a:p>
            <a:pPr indent="-381000" lvl="0" marL="457200" rtl="0" algn="just">
              <a:lnSpc>
                <a:spcPct val="150000"/>
              </a:lnSpc>
              <a:spcBef>
                <a:spcPts val="0"/>
              </a:spcBef>
              <a:spcAft>
                <a:spcPts val="0"/>
              </a:spcAft>
              <a:buSzPts val="2400"/>
              <a:buFont typeface="Arial"/>
              <a:buChar char="●"/>
            </a:pPr>
            <a:r>
              <a:rPr lang="en" sz="2400">
                <a:latin typeface="Arial"/>
                <a:ea typeface="Arial"/>
                <a:cs typeface="Arial"/>
                <a:sym typeface="Arial"/>
              </a:rPr>
              <a:t>D</a:t>
            </a:r>
            <a:r>
              <a:rPr lang="en" sz="2400">
                <a:latin typeface="Arial"/>
                <a:ea typeface="Arial"/>
                <a:cs typeface="Arial"/>
                <a:sym typeface="Arial"/>
              </a:rPr>
              <a:t>ealt with the issue of classification accuracy for massive datasets</a:t>
            </a:r>
            <a:endParaRPr sz="2400">
              <a:latin typeface="Arial"/>
              <a:ea typeface="Arial"/>
              <a:cs typeface="Arial"/>
              <a:sym typeface="Arial"/>
            </a:endParaRPr>
          </a:p>
          <a:p>
            <a:pPr indent="0" lvl="0" marL="457200" rtl="0" algn="just">
              <a:lnSpc>
                <a:spcPct val="150000"/>
              </a:lnSpc>
              <a:spcBef>
                <a:spcPts val="0"/>
              </a:spcBef>
              <a:spcAft>
                <a:spcPts val="0"/>
              </a:spcAft>
              <a:buNone/>
            </a:pPr>
            <a:r>
              <a:t/>
            </a:r>
            <a:endParaRPr sz="24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160700" y="398000"/>
            <a:ext cx="7038900" cy="83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Evaluation</a:t>
            </a:r>
            <a:br>
              <a:rPr lang="en">
                <a:latin typeface="Arial"/>
                <a:ea typeface="Arial"/>
                <a:cs typeface="Arial"/>
                <a:sym typeface="Arial"/>
              </a:rPr>
            </a:br>
            <a:endParaRPr>
              <a:latin typeface="Arial"/>
              <a:ea typeface="Arial"/>
              <a:cs typeface="Arial"/>
              <a:sym typeface="Arial"/>
            </a:endParaRPr>
          </a:p>
        </p:txBody>
      </p:sp>
      <p:sp>
        <p:nvSpPr>
          <p:cNvPr id="233" name="Google Shape;233;p29"/>
          <p:cNvSpPr txBox="1"/>
          <p:nvPr>
            <p:ph idx="1" type="body"/>
          </p:nvPr>
        </p:nvSpPr>
        <p:spPr>
          <a:xfrm>
            <a:off x="1160700" y="1755325"/>
            <a:ext cx="7038900" cy="36594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t/>
            </a:r>
            <a:endParaRPr/>
          </a:p>
        </p:txBody>
      </p:sp>
      <p:graphicFrame>
        <p:nvGraphicFramePr>
          <p:cNvPr id="234" name="Google Shape;234;p29"/>
          <p:cNvGraphicFramePr/>
          <p:nvPr/>
        </p:nvGraphicFramePr>
        <p:xfrm>
          <a:off x="1187250" y="1755275"/>
          <a:ext cx="3000000" cy="3000000"/>
        </p:xfrm>
        <a:graphic>
          <a:graphicData uri="http://schemas.openxmlformats.org/drawingml/2006/table">
            <a:tbl>
              <a:tblPr bandRow="1" firstRow="1">
                <a:noFill/>
                <a:tableStyleId>{CE426BBA-5C47-4262-A230-F8BA7C5EC6F7}</a:tableStyleId>
              </a:tblPr>
              <a:tblGrid>
                <a:gridCol w="1759725"/>
                <a:gridCol w="1759725"/>
                <a:gridCol w="1759725"/>
                <a:gridCol w="1759725"/>
              </a:tblGrid>
              <a:tr h="801850">
                <a:tc>
                  <a:txBody>
                    <a:bodyPr/>
                    <a:lstStyle/>
                    <a:p>
                      <a:pPr indent="0" lvl="0" marL="0" marR="0" rtl="0" algn="l">
                        <a:lnSpc>
                          <a:spcPct val="100000"/>
                        </a:lnSpc>
                        <a:spcBef>
                          <a:spcPts val="0"/>
                        </a:spcBef>
                        <a:spcAft>
                          <a:spcPts val="0"/>
                        </a:spcAft>
                        <a:buNone/>
                      </a:pPr>
                      <a:r>
                        <a:rPr lang="en" sz="1400" u="none" cap="none" strike="noStrike"/>
                        <a:t>Dataset</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SVM</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Random Forest</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Naïve Bayes</a:t>
                      </a:r>
                      <a:endParaRPr/>
                    </a:p>
                  </a:txBody>
                  <a:tcPr marT="45725" marB="45725" marR="91450" marL="91450"/>
                </a:tc>
              </a:tr>
              <a:tr h="490825">
                <a:tc>
                  <a:txBody>
                    <a:bodyPr/>
                    <a:lstStyle/>
                    <a:p>
                      <a:pPr indent="0" lvl="0" marL="0" marR="0" rtl="0" algn="l">
                        <a:lnSpc>
                          <a:spcPct val="100000"/>
                        </a:lnSpc>
                        <a:spcBef>
                          <a:spcPts val="0"/>
                        </a:spcBef>
                        <a:spcAft>
                          <a:spcPts val="0"/>
                        </a:spcAft>
                        <a:buNone/>
                      </a:pPr>
                      <a:r>
                        <a:rPr lang="en" sz="1400" u="none" cap="none" strike="noStrike"/>
                        <a:t>KC1</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1.00</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0.99</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0.96</a:t>
                      </a:r>
                      <a:endParaRPr/>
                    </a:p>
                  </a:txBody>
                  <a:tcPr marT="45725" marB="45725" marR="91450" marL="91450"/>
                </a:tc>
              </a:tr>
              <a:tr h="490825">
                <a:tc>
                  <a:txBody>
                    <a:bodyPr/>
                    <a:lstStyle/>
                    <a:p>
                      <a:pPr indent="0" lvl="0" marL="0" marR="0" rtl="0" algn="l">
                        <a:lnSpc>
                          <a:spcPct val="100000"/>
                        </a:lnSpc>
                        <a:spcBef>
                          <a:spcPts val="0"/>
                        </a:spcBef>
                        <a:spcAft>
                          <a:spcPts val="0"/>
                        </a:spcAft>
                        <a:buNone/>
                      </a:pPr>
                      <a:r>
                        <a:rPr lang="en" sz="1400" u="none" cap="none" strike="noStrike"/>
                        <a:t>CM1</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0.99</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0.98</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0.97</a:t>
                      </a:r>
                      <a:endParaRPr/>
                    </a:p>
                  </a:txBody>
                  <a:tcPr marT="45725" marB="45725" marR="91450" marL="91450"/>
                </a:tc>
              </a:tr>
              <a:tr h="490825">
                <a:tc>
                  <a:txBody>
                    <a:bodyPr/>
                    <a:lstStyle/>
                    <a:p>
                      <a:pPr indent="0" lvl="0" marL="0" marR="0" rtl="0" algn="l">
                        <a:lnSpc>
                          <a:spcPct val="100000"/>
                        </a:lnSpc>
                        <a:spcBef>
                          <a:spcPts val="0"/>
                        </a:spcBef>
                        <a:spcAft>
                          <a:spcPts val="0"/>
                        </a:spcAft>
                        <a:buNone/>
                      </a:pPr>
                      <a:r>
                        <a:rPr lang="en" sz="1400" u="none" cap="none" strike="noStrike"/>
                        <a:t>PC4</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0.96</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0.98</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1.00</a:t>
                      </a:r>
                      <a:endParaRPr/>
                    </a:p>
                  </a:txBody>
                  <a:tcPr marT="45725" marB="45725" marR="91450" marL="91450"/>
                </a:tc>
              </a:tr>
              <a:tr h="490825">
                <a:tc>
                  <a:txBody>
                    <a:bodyPr/>
                    <a:lstStyle/>
                    <a:p>
                      <a:pPr indent="0" lvl="0" marL="0" marR="0" rtl="0" algn="l">
                        <a:lnSpc>
                          <a:spcPct val="100000"/>
                        </a:lnSpc>
                        <a:spcBef>
                          <a:spcPts val="0"/>
                        </a:spcBef>
                        <a:spcAft>
                          <a:spcPts val="0"/>
                        </a:spcAft>
                        <a:buNone/>
                      </a:pPr>
                      <a:r>
                        <a:rPr lang="en" sz="1400" u="none" cap="none" strike="noStrike"/>
                        <a:t>MW1</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1.00</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0.97</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0.99</a:t>
                      </a:r>
                      <a:endParaRPr/>
                    </a:p>
                  </a:txBody>
                  <a:tcPr marT="45725" marB="45725" marR="91450" marL="91450"/>
                </a:tc>
              </a:tr>
              <a:tr h="490825">
                <a:tc>
                  <a:txBody>
                    <a:bodyPr/>
                    <a:lstStyle/>
                    <a:p>
                      <a:pPr indent="0" lvl="0" marL="0" marR="0" rtl="0" algn="l">
                        <a:lnSpc>
                          <a:spcPct val="100000"/>
                        </a:lnSpc>
                        <a:spcBef>
                          <a:spcPts val="0"/>
                        </a:spcBef>
                        <a:spcAft>
                          <a:spcPts val="0"/>
                        </a:spcAft>
                        <a:buNone/>
                      </a:pPr>
                      <a:r>
                        <a:rPr lang="en" sz="1400" u="none" cap="none" strike="noStrike"/>
                        <a:t>PC3</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0.97</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1.00</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0.98</a:t>
                      </a:r>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23850" y="2053000"/>
            <a:ext cx="5166600" cy="114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200"/>
              </a:spcAft>
              <a:buClr>
                <a:srgbClr val="000000"/>
              </a:buClr>
              <a:buSzPts val="1300"/>
              <a:buFont typeface="Arial"/>
              <a:buNone/>
            </a:pPr>
            <a:r>
              <a:rPr lang="en" sz="2400">
                <a:latin typeface="Arial"/>
                <a:ea typeface="Arial"/>
                <a:cs typeface="Arial"/>
                <a:sym typeface="Arial"/>
              </a:rPr>
              <a:t>Software Defects Prediction using Machine Learning Algorithms</a:t>
            </a:r>
            <a:endParaRPr sz="24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Software Metrics</a:t>
            </a:r>
            <a:endParaRPr>
              <a:latin typeface="Arial"/>
              <a:ea typeface="Arial"/>
              <a:cs typeface="Arial"/>
              <a:sym typeface="Arial"/>
            </a:endParaRPr>
          </a:p>
        </p:txBody>
      </p:sp>
      <p:sp>
        <p:nvSpPr>
          <p:cNvPr id="245" name="Google Shape;245;p31"/>
          <p:cNvSpPr txBox="1"/>
          <p:nvPr>
            <p:ph idx="1" type="body"/>
          </p:nvPr>
        </p:nvSpPr>
        <p:spPr>
          <a:xfrm>
            <a:off x="1297500" y="1112375"/>
            <a:ext cx="7038900" cy="3725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PERCENT_PUB_DATA</a:t>
            </a:r>
            <a:endParaRPr sz="1700">
              <a:latin typeface="Arial"/>
              <a:ea typeface="Arial"/>
              <a:cs typeface="Arial"/>
              <a:sym typeface="Arial"/>
            </a:endParaRPr>
          </a:p>
          <a:p>
            <a:pPr indent="0" lvl="0" marL="457200" rtl="0" algn="l">
              <a:lnSpc>
                <a:spcPct val="150000"/>
              </a:lnSpc>
              <a:spcBef>
                <a:spcPts val="0"/>
              </a:spcBef>
              <a:spcAft>
                <a:spcPts val="0"/>
              </a:spcAft>
              <a:buNone/>
            </a:pPr>
            <a:r>
              <a:rPr lang="en" sz="1700">
                <a:latin typeface="Arial"/>
                <a:ea typeface="Arial"/>
                <a:cs typeface="Arial"/>
                <a:sym typeface="Arial"/>
              </a:rPr>
              <a:t>Percentage of data that is public and protected in a class</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ACCESS_TO_PUB_DATA</a:t>
            </a:r>
            <a:endParaRPr sz="1700">
              <a:latin typeface="Arial"/>
              <a:ea typeface="Arial"/>
              <a:cs typeface="Arial"/>
              <a:sym typeface="Arial"/>
            </a:endParaRPr>
          </a:p>
          <a:p>
            <a:pPr indent="0" lvl="0" marL="457200" rtl="0" algn="l">
              <a:lnSpc>
                <a:spcPct val="150000"/>
              </a:lnSpc>
              <a:spcBef>
                <a:spcPts val="0"/>
              </a:spcBef>
              <a:spcAft>
                <a:spcPts val="0"/>
              </a:spcAft>
              <a:buNone/>
            </a:pPr>
            <a:r>
              <a:rPr lang="en" sz="1700">
                <a:latin typeface="Arial"/>
                <a:ea typeface="Arial"/>
                <a:cs typeface="Arial"/>
                <a:sym typeface="Arial"/>
              </a:rPr>
              <a:t>The number of times that a class’s public/protected data is accessed</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COUPLING BETWEEN OBJECTS</a:t>
            </a:r>
            <a:endParaRPr sz="1700">
              <a:latin typeface="Arial"/>
              <a:ea typeface="Arial"/>
              <a:cs typeface="Arial"/>
              <a:sym typeface="Arial"/>
            </a:endParaRPr>
          </a:p>
          <a:p>
            <a:pPr indent="0" lvl="0" marL="457200" rtl="0" algn="l">
              <a:lnSpc>
                <a:spcPct val="150000"/>
              </a:lnSpc>
              <a:spcBef>
                <a:spcPts val="0"/>
              </a:spcBef>
              <a:spcAft>
                <a:spcPts val="0"/>
              </a:spcAft>
              <a:buNone/>
            </a:pPr>
            <a:r>
              <a:rPr lang="en" sz="1700">
                <a:latin typeface="Arial"/>
                <a:ea typeface="Arial"/>
                <a:cs typeface="Arial"/>
                <a:sym typeface="Arial"/>
              </a:rPr>
              <a:t>The number of non-inheritance related classes on which a specific class depends</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DEPTH</a:t>
            </a:r>
            <a:endParaRPr sz="1700">
              <a:latin typeface="Arial"/>
              <a:ea typeface="Arial"/>
              <a:cs typeface="Arial"/>
              <a:sym typeface="Arial"/>
            </a:endParaRPr>
          </a:p>
          <a:p>
            <a:pPr indent="0" lvl="0" marL="457200" rtl="0" algn="l">
              <a:lnSpc>
                <a:spcPct val="150000"/>
              </a:lnSpc>
              <a:spcBef>
                <a:spcPts val="0"/>
              </a:spcBef>
              <a:spcAft>
                <a:spcPts val="0"/>
              </a:spcAft>
              <a:buNone/>
            </a:pPr>
            <a:r>
              <a:rPr lang="en" sz="1700">
                <a:latin typeface="Arial"/>
                <a:ea typeface="Arial"/>
                <a:cs typeface="Arial"/>
                <a:sym typeface="Arial"/>
              </a:rPr>
              <a:t>The level for a class</a:t>
            </a:r>
            <a:endParaRPr sz="1700">
              <a:latin typeface="Arial"/>
              <a:ea typeface="Arial"/>
              <a:cs typeface="Arial"/>
              <a:sym typeface="Arial"/>
            </a:endParaRPr>
          </a:p>
          <a:p>
            <a:pPr indent="0" lvl="0" marL="457200" rtl="0" algn="l">
              <a:lnSpc>
                <a:spcPct val="150000"/>
              </a:lnSpc>
              <a:spcBef>
                <a:spcPts val="0"/>
              </a:spcBef>
              <a:spcAft>
                <a:spcPts val="0"/>
              </a:spcAft>
              <a:buNone/>
            </a:pPr>
            <a:r>
              <a:t/>
            </a:r>
            <a:endParaRPr sz="1700">
              <a:latin typeface="Arial"/>
              <a:ea typeface="Arial"/>
              <a:cs typeface="Arial"/>
              <a:sym typeface="Arial"/>
            </a:endParaRPr>
          </a:p>
          <a:p>
            <a:pPr indent="0" lvl="0" marL="457200" rtl="0" algn="l">
              <a:lnSpc>
                <a:spcPct val="150000"/>
              </a:lnSpc>
              <a:spcBef>
                <a:spcPts val="0"/>
              </a:spcBef>
              <a:spcAft>
                <a:spcPts val="0"/>
              </a:spcAft>
              <a:buNone/>
            </a:pPr>
            <a:r>
              <a:t/>
            </a:r>
            <a:endParaRPr sz="17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Software Fault Prediction</a:t>
            </a:r>
            <a:endParaRPr>
              <a:latin typeface="Arial"/>
              <a:ea typeface="Arial"/>
              <a:cs typeface="Arial"/>
              <a:sym typeface="Arial"/>
            </a:endParaRPr>
          </a:p>
        </p:txBody>
      </p:sp>
      <p:sp>
        <p:nvSpPr>
          <p:cNvPr id="141" name="Google Shape;141;p14"/>
          <p:cNvSpPr txBox="1"/>
          <p:nvPr>
            <p:ph idx="1" type="body"/>
          </p:nvPr>
        </p:nvSpPr>
        <p:spPr>
          <a:xfrm>
            <a:off x="867450" y="1567550"/>
            <a:ext cx="7469100" cy="2911200"/>
          </a:xfrm>
          <a:prstGeom prst="rect">
            <a:avLst/>
          </a:prstGeom>
          <a:noFill/>
          <a:ln>
            <a:noFill/>
          </a:ln>
        </p:spPr>
        <p:txBody>
          <a:bodyPr anchorCtr="0" anchor="t" bIns="91425" lIns="91425" spcFirstLastPara="1" rIns="91425" wrap="square" tIns="91425">
            <a:normAutofit/>
          </a:bodyPr>
          <a:lstStyle/>
          <a:p>
            <a:pPr indent="-381000" lvl="0" marL="457200" rtl="0" algn="just">
              <a:lnSpc>
                <a:spcPct val="150000"/>
              </a:lnSpc>
              <a:spcBef>
                <a:spcPts val="0"/>
              </a:spcBef>
              <a:spcAft>
                <a:spcPts val="0"/>
              </a:spcAft>
              <a:buSzPts val="2400"/>
              <a:buFont typeface="Arial"/>
              <a:buChar char="●"/>
            </a:pPr>
            <a:r>
              <a:rPr lang="en" sz="2400">
                <a:latin typeface="Arial"/>
                <a:ea typeface="Arial"/>
                <a:cs typeface="Arial"/>
                <a:sym typeface="Arial"/>
              </a:rPr>
              <a:t>Automatically identify fault prone modules in the software before system testing.</a:t>
            </a:r>
            <a:endParaRPr sz="2400">
              <a:latin typeface="Arial"/>
              <a:ea typeface="Arial"/>
              <a:cs typeface="Arial"/>
              <a:sym typeface="Arial"/>
            </a:endParaRPr>
          </a:p>
          <a:p>
            <a:pPr indent="-381000" lvl="0" marL="457200" rtl="0" algn="just">
              <a:lnSpc>
                <a:spcPct val="150000"/>
              </a:lnSpc>
              <a:spcBef>
                <a:spcPts val="0"/>
              </a:spcBef>
              <a:spcAft>
                <a:spcPts val="0"/>
              </a:spcAft>
              <a:buSzPts val="2400"/>
              <a:buFont typeface="Arial"/>
              <a:buChar char="●"/>
            </a:pPr>
            <a:r>
              <a:rPr lang="en" sz="2400">
                <a:latin typeface="Arial"/>
                <a:ea typeface="Arial"/>
                <a:cs typeface="Arial"/>
                <a:sym typeface="Arial"/>
              </a:rPr>
              <a:t>Why is it important to perform SFP?</a:t>
            </a:r>
            <a:endParaRPr sz="2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Software Metrics</a:t>
            </a:r>
            <a:endParaRPr>
              <a:latin typeface="Arial"/>
              <a:ea typeface="Arial"/>
              <a:cs typeface="Arial"/>
              <a:sym typeface="Arial"/>
            </a:endParaRPr>
          </a:p>
        </p:txBody>
      </p:sp>
      <p:sp>
        <p:nvSpPr>
          <p:cNvPr id="251" name="Google Shape;251;p32"/>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NUM_OF_CHILDREN</a:t>
            </a:r>
            <a:endParaRPr sz="1700">
              <a:latin typeface="Arial"/>
              <a:ea typeface="Arial"/>
              <a:cs typeface="Arial"/>
              <a:sym typeface="Arial"/>
            </a:endParaRPr>
          </a:p>
          <a:p>
            <a:pPr indent="0" lvl="0" marL="457200" rtl="0" algn="l">
              <a:lnSpc>
                <a:spcPct val="150000"/>
              </a:lnSpc>
              <a:spcBef>
                <a:spcPts val="0"/>
              </a:spcBef>
              <a:spcAft>
                <a:spcPts val="0"/>
              </a:spcAft>
              <a:buNone/>
            </a:pPr>
            <a:r>
              <a:rPr lang="en" sz="1700">
                <a:latin typeface="Arial"/>
                <a:ea typeface="Arial"/>
                <a:cs typeface="Arial"/>
                <a:sym typeface="Arial"/>
              </a:rPr>
              <a:t>The number of classes derived from a specific class</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DEP_ON_CHILD</a:t>
            </a:r>
            <a:endParaRPr sz="1700">
              <a:latin typeface="Arial"/>
              <a:ea typeface="Arial"/>
              <a:cs typeface="Arial"/>
              <a:sym typeface="Arial"/>
            </a:endParaRPr>
          </a:p>
          <a:p>
            <a:pPr indent="0" lvl="0" marL="457200" rtl="0" algn="l">
              <a:lnSpc>
                <a:spcPct val="150000"/>
              </a:lnSpc>
              <a:spcBef>
                <a:spcPts val="0"/>
              </a:spcBef>
              <a:spcAft>
                <a:spcPts val="0"/>
              </a:spcAft>
              <a:buNone/>
            </a:pPr>
            <a:r>
              <a:rPr lang="en" sz="1700">
                <a:latin typeface="Arial"/>
                <a:ea typeface="Arial"/>
                <a:cs typeface="Arial"/>
                <a:sym typeface="Arial"/>
              </a:rPr>
              <a:t>Whether a class is dependent on a child class or not</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FAN_IN</a:t>
            </a:r>
            <a:endParaRPr sz="1700">
              <a:latin typeface="Arial"/>
              <a:ea typeface="Arial"/>
              <a:cs typeface="Arial"/>
              <a:sym typeface="Arial"/>
            </a:endParaRPr>
          </a:p>
          <a:p>
            <a:pPr indent="0" lvl="0" marL="457200" rtl="0" algn="l">
              <a:lnSpc>
                <a:spcPct val="150000"/>
              </a:lnSpc>
              <a:spcBef>
                <a:spcPts val="0"/>
              </a:spcBef>
              <a:spcAft>
                <a:spcPts val="0"/>
              </a:spcAft>
              <a:buNone/>
            </a:pPr>
            <a:r>
              <a:rPr lang="en" sz="1700">
                <a:latin typeface="Arial"/>
                <a:ea typeface="Arial"/>
                <a:cs typeface="Arial"/>
                <a:sym typeface="Arial"/>
              </a:rPr>
              <a:t>Number of calls by higher modules</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LACK_OF_COHESION_OF_METHODS</a:t>
            </a:r>
            <a:endParaRPr sz="1700">
              <a:latin typeface="Arial"/>
              <a:ea typeface="Arial"/>
              <a:cs typeface="Arial"/>
              <a:sym typeface="Arial"/>
            </a:endParaRPr>
          </a:p>
          <a:p>
            <a:pPr indent="0" lvl="0" marL="457200" rtl="0" algn="l">
              <a:lnSpc>
                <a:spcPct val="150000"/>
              </a:lnSpc>
              <a:spcBef>
                <a:spcPts val="0"/>
              </a:spcBef>
              <a:spcAft>
                <a:spcPts val="0"/>
              </a:spcAft>
              <a:buNone/>
            </a:pPr>
            <a:r>
              <a:rPr lang="en" sz="1700">
                <a:latin typeface="Arial"/>
                <a:ea typeface="Arial"/>
                <a:cs typeface="Arial"/>
                <a:sym typeface="Arial"/>
              </a:rPr>
              <a:t>The percentage of methods that uses a datafield in a class</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Software Metrics</a:t>
            </a:r>
            <a:endParaRPr>
              <a:latin typeface="Arial"/>
              <a:ea typeface="Arial"/>
              <a:cs typeface="Arial"/>
              <a:sym typeface="Arial"/>
            </a:endParaRPr>
          </a:p>
        </p:txBody>
      </p:sp>
      <p:sp>
        <p:nvSpPr>
          <p:cNvPr id="257" name="Google Shape;257;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RESPONSE_FOR_CLASS</a:t>
            </a:r>
            <a:endParaRPr sz="1700">
              <a:latin typeface="Arial"/>
              <a:ea typeface="Arial"/>
              <a:cs typeface="Arial"/>
              <a:sym typeface="Arial"/>
            </a:endParaRPr>
          </a:p>
          <a:p>
            <a:pPr indent="0" lvl="0" marL="457200" rtl="0" algn="l">
              <a:lnSpc>
                <a:spcPct val="150000"/>
              </a:lnSpc>
              <a:spcBef>
                <a:spcPts val="0"/>
              </a:spcBef>
              <a:spcAft>
                <a:spcPts val="0"/>
              </a:spcAft>
              <a:buNone/>
            </a:pPr>
            <a:r>
              <a:rPr lang="en" sz="1700">
                <a:latin typeface="Arial"/>
                <a:ea typeface="Arial"/>
                <a:cs typeface="Arial"/>
                <a:sym typeface="Arial"/>
              </a:rPr>
              <a:t>Count of methods implemented in a class + count of methods accessible for a class due to inheritance</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WEIGHTED_METHODS_PER_CLASS</a:t>
            </a:r>
            <a:endParaRPr sz="1700">
              <a:latin typeface="Arial"/>
              <a:ea typeface="Arial"/>
              <a:cs typeface="Arial"/>
              <a:sym typeface="Arial"/>
            </a:endParaRPr>
          </a:p>
          <a:p>
            <a:pPr indent="0" lvl="0" marL="457200" rtl="0" algn="l">
              <a:lnSpc>
                <a:spcPct val="150000"/>
              </a:lnSpc>
              <a:spcBef>
                <a:spcPts val="0"/>
              </a:spcBef>
              <a:spcAft>
                <a:spcPts val="0"/>
              </a:spcAft>
              <a:buNone/>
            </a:pPr>
            <a:r>
              <a:rPr lang="en" sz="1700">
                <a:latin typeface="Arial"/>
                <a:ea typeface="Arial"/>
                <a:cs typeface="Arial"/>
                <a:sym typeface="Arial"/>
              </a:rPr>
              <a:t>The count of methods implemented within a class</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NUMDEFECTS</a:t>
            </a:r>
            <a:endParaRPr sz="1700">
              <a:latin typeface="Arial"/>
              <a:ea typeface="Arial"/>
              <a:cs typeface="Arial"/>
              <a:sym typeface="Arial"/>
            </a:endParaRPr>
          </a:p>
          <a:p>
            <a:pPr indent="0" lvl="0" marL="457200" rtl="0" algn="l">
              <a:lnSpc>
                <a:spcPct val="150000"/>
              </a:lnSpc>
              <a:spcBef>
                <a:spcPts val="0"/>
              </a:spcBef>
              <a:spcAft>
                <a:spcPts val="0"/>
              </a:spcAft>
              <a:buNone/>
            </a:pPr>
            <a:r>
              <a:rPr lang="en" sz="1700">
                <a:latin typeface="Arial"/>
                <a:ea typeface="Arial"/>
                <a:cs typeface="Arial"/>
                <a:sym typeface="Arial"/>
              </a:rPr>
              <a:t>No.of defects</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120565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Metrics For Evaluation</a:t>
            </a:r>
            <a:endParaRPr>
              <a:latin typeface="Arial"/>
              <a:ea typeface="Arial"/>
              <a:cs typeface="Arial"/>
              <a:sym typeface="Arial"/>
            </a:endParaRPr>
          </a:p>
        </p:txBody>
      </p:sp>
      <p:sp>
        <p:nvSpPr>
          <p:cNvPr id="263" name="Google Shape;263;p34"/>
          <p:cNvSpPr txBox="1"/>
          <p:nvPr>
            <p:ph idx="1" type="body"/>
          </p:nvPr>
        </p:nvSpPr>
        <p:spPr>
          <a:xfrm>
            <a:off x="1205650" y="1608375"/>
            <a:ext cx="7038900" cy="2911200"/>
          </a:xfrm>
          <a:prstGeom prst="rect">
            <a:avLst/>
          </a:prstGeom>
          <a:blipFill rotWithShape="1">
            <a:blip r:embed="rId3">
              <a:alphaModFix/>
            </a:blip>
            <a:stretch>
              <a:fillRect b="-1253" l="-172" r="0" t="-4601"/>
            </a:stretch>
          </a:blip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24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Results</a:t>
            </a:r>
            <a:endParaRPr>
              <a:latin typeface="Arial"/>
              <a:ea typeface="Arial"/>
              <a:cs typeface="Arial"/>
              <a:sym typeface="Arial"/>
            </a:endParaRPr>
          </a:p>
        </p:txBody>
      </p:sp>
      <p:sp>
        <p:nvSpPr>
          <p:cNvPr id="269" name="Google Shape;269;p3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70" name="Google Shape;270;p35"/>
          <p:cNvPicPr preferRelativeResize="0"/>
          <p:nvPr/>
        </p:nvPicPr>
        <p:blipFill rotWithShape="1">
          <a:blip r:embed="rId3">
            <a:alphaModFix/>
          </a:blip>
          <a:srcRect b="0" l="0" r="0" t="0"/>
          <a:stretch/>
        </p:blipFill>
        <p:spPr>
          <a:xfrm>
            <a:off x="1255250" y="1204225"/>
            <a:ext cx="6990675" cy="3857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Challenges</a:t>
            </a:r>
            <a:endParaRPr>
              <a:latin typeface="Arial"/>
              <a:ea typeface="Arial"/>
              <a:cs typeface="Arial"/>
              <a:sym typeface="Arial"/>
            </a:endParaRPr>
          </a:p>
        </p:txBody>
      </p:sp>
      <p:sp>
        <p:nvSpPr>
          <p:cNvPr id="276" name="Google Shape;276;p3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fontScale="40000" lnSpcReduction="20000"/>
          </a:bodyPr>
          <a:lstStyle/>
          <a:p>
            <a:pPr indent="-356870" lvl="0" marL="457200" rtl="0" algn="l">
              <a:lnSpc>
                <a:spcPct val="115000"/>
              </a:lnSpc>
              <a:spcBef>
                <a:spcPts val="0"/>
              </a:spcBef>
              <a:spcAft>
                <a:spcPts val="0"/>
              </a:spcAft>
              <a:buSzPct val="100000"/>
              <a:buFont typeface="Arial"/>
              <a:buChar char="●"/>
            </a:pPr>
            <a:r>
              <a:rPr lang="en" sz="5050">
                <a:latin typeface="Arial"/>
                <a:ea typeface="Arial"/>
                <a:cs typeface="Arial"/>
                <a:sym typeface="Arial"/>
              </a:rPr>
              <a:t>Overfitting</a:t>
            </a:r>
            <a:endParaRPr sz="5050">
              <a:latin typeface="Arial"/>
              <a:ea typeface="Arial"/>
              <a:cs typeface="Arial"/>
              <a:sym typeface="Arial"/>
            </a:endParaRPr>
          </a:p>
          <a:p>
            <a:pPr indent="0" lvl="0" marL="457200" rtl="0" algn="l">
              <a:lnSpc>
                <a:spcPct val="115000"/>
              </a:lnSpc>
              <a:spcBef>
                <a:spcPts val="0"/>
              </a:spcBef>
              <a:spcAft>
                <a:spcPts val="0"/>
              </a:spcAft>
              <a:buNone/>
            </a:pPr>
            <a:r>
              <a:t/>
            </a:r>
            <a:endParaRPr sz="5050">
              <a:latin typeface="Arial"/>
              <a:ea typeface="Arial"/>
              <a:cs typeface="Arial"/>
              <a:sym typeface="Arial"/>
            </a:endParaRPr>
          </a:p>
          <a:p>
            <a:pPr indent="-356870" lvl="0" marL="457200" rtl="0" algn="l">
              <a:lnSpc>
                <a:spcPct val="115000"/>
              </a:lnSpc>
              <a:spcBef>
                <a:spcPts val="0"/>
              </a:spcBef>
              <a:spcAft>
                <a:spcPts val="0"/>
              </a:spcAft>
              <a:buSzPct val="100000"/>
              <a:buFont typeface="Arial"/>
              <a:buChar char="●"/>
            </a:pPr>
            <a:r>
              <a:rPr lang="en" sz="5050">
                <a:latin typeface="Arial"/>
                <a:ea typeface="Arial"/>
                <a:cs typeface="Arial"/>
                <a:sym typeface="Arial"/>
              </a:rPr>
              <a:t>Tuning of parameters</a:t>
            </a:r>
            <a:endParaRPr sz="5050">
              <a:latin typeface="Arial"/>
              <a:ea typeface="Arial"/>
              <a:cs typeface="Arial"/>
              <a:sym typeface="Arial"/>
            </a:endParaRPr>
          </a:p>
          <a:p>
            <a:pPr indent="0" lvl="0" marL="457200" rtl="0" algn="l">
              <a:lnSpc>
                <a:spcPct val="115000"/>
              </a:lnSpc>
              <a:spcBef>
                <a:spcPts val="0"/>
              </a:spcBef>
              <a:spcAft>
                <a:spcPts val="0"/>
              </a:spcAft>
              <a:buNone/>
            </a:pPr>
            <a:r>
              <a:t/>
            </a:r>
            <a:endParaRPr sz="5050">
              <a:latin typeface="Arial"/>
              <a:ea typeface="Arial"/>
              <a:cs typeface="Arial"/>
              <a:sym typeface="Arial"/>
            </a:endParaRPr>
          </a:p>
          <a:p>
            <a:pPr indent="-356870" lvl="0" marL="457200" rtl="0" algn="l">
              <a:lnSpc>
                <a:spcPct val="115000"/>
              </a:lnSpc>
              <a:spcBef>
                <a:spcPts val="0"/>
              </a:spcBef>
              <a:spcAft>
                <a:spcPts val="0"/>
              </a:spcAft>
              <a:buSzPct val="100000"/>
              <a:buFont typeface="Arial"/>
              <a:buChar char="●"/>
            </a:pPr>
            <a:r>
              <a:rPr lang="en" sz="5050">
                <a:latin typeface="Arial"/>
                <a:ea typeface="Arial"/>
                <a:cs typeface="Arial"/>
                <a:sym typeface="Arial"/>
              </a:rPr>
              <a:t>Imbalanced Datasets</a:t>
            </a:r>
            <a:endParaRPr sz="5050">
              <a:latin typeface="Arial"/>
              <a:ea typeface="Arial"/>
              <a:cs typeface="Arial"/>
              <a:sym typeface="Arial"/>
            </a:endParaRPr>
          </a:p>
          <a:p>
            <a:pPr indent="0" lvl="0" marL="457200" rtl="0" algn="l">
              <a:lnSpc>
                <a:spcPct val="115000"/>
              </a:lnSpc>
              <a:spcBef>
                <a:spcPts val="0"/>
              </a:spcBef>
              <a:spcAft>
                <a:spcPts val="0"/>
              </a:spcAft>
              <a:buNone/>
            </a:pPr>
            <a:r>
              <a:t/>
            </a:r>
            <a:endParaRPr sz="5050">
              <a:latin typeface="Arial"/>
              <a:ea typeface="Arial"/>
              <a:cs typeface="Arial"/>
              <a:sym typeface="Arial"/>
            </a:endParaRPr>
          </a:p>
          <a:p>
            <a:pPr indent="-356870" lvl="0" marL="457200" rtl="0" algn="l">
              <a:lnSpc>
                <a:spcPct val="115000"/>
              </a:lnSpc>
              <a:spcBef>
                <a:spcPts val="0"/>
              </a:spcBef>
              <a:spcAft>
                <a:spcPts val="0"/>
              </a:spcAft>
              <a:buSzPct val="100000"/>
              <a:buFont typeface="Arial"/>
              <a:buChar char="●"/>
            </a:pPr>
            <a:r>
              <a:rPr lang="en" sz="5050">
                <a:latin typeface="Arial"/>
                <a:ea typeface="Arial"/>
                <a:cs typeface="Arial"/>
                <a:sym typeface="Arial"/>
              </a:rPr>
              <a:t>Fault Pattern</a:t>
            </a:r>
            <a:endParaRPr sz="5050">
              <a:latin typeface="Arial"/>
              <a:ea typeface="Arial"/>
              <a:cs typeface="Arial"/>
              <a:sym typeface="Arial"/>
            </a:endParaRPr>
          </a:p>
          <a:p>
            <a:pPr indent="0" lvl="0" marL="457200" rtl="0" algn="l">
              <a:lnSpc>
                <a:spcPct val="150000"/>
              </a:lnSpc>
              <a:spcBef>
                <a:spcPts val="1200"/>
              </a:spcBef>
              <a:spcAft>
                <a:spcPts val="0"/>
              </a:spcAft>
              <a:buSzPct val="54166"/>
              <a:buNone/>
            </a:pPr>
            <a:r>
              <a:t/>
            </a:r>
            <a:endParaRPr sz="2400">
              <a:latin typeface="Arial"/>
              <a:ea typeface="Arial"/>
              <a:cs typeface="Arial"/>
              <a:sym typeface="Arial"/>
            </a:endParaRPr>
          </a:p>
          <a:p>
            <a:pPr indent="0" lvl="0" marL="0" rtl="0" algn="l">
              <a:lnSpc>
                <a:spcPct val="115000"/>
              </a:lnSpc>
              <a:spcBef>
                <a:spcPts val="1200"/>
              </a:spcBef>
              <a:spcAft>
                <a:spcPts val="1200"/>
              </a:spcAft>
              <a:buSzPct val="54166"/>
              <a:buNone/>
            </a:pPr>
            <a:r>
              <a:t/>
            </a:r>
            <a:endParaRPr sz="24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Conclusion</a:t>
            </a:r>
            <a:endParaRPr>
              <a:latin typeface="Arial"/>
              <a:ea typeface="Arial"/>
              <a:cs typeface="Arial"/>
              <a:sym typeface="Arial"/>
            </a:endParaRPr>
          </a:p>
        </p:txBody>
      </p:sp>
      <p:sp>
        <p:nvSpPr>
          <p:cNvPr id="282" name="Google Shape;282;p3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81000" lvl="0" marL="457200" rtl="0" algn="just">
              <a:lnSpc>
                <a:spcPct val="150000"/>
              </a:lnSpc>
              <a:spcBef>
                <a:spcPts val="0"/>
              </a:spcBef>
              <a:spcAft>
                <a:spcPts val="0"/>
              </a:spcAft>
              <a:buSzPts val="2400"/>
              <a:buFont typeface="Arial"/>
              <a:buChar char="●"/>
            </a:pPr>
            <a:r>
              <a:rPr lang="en" sz="2400">
                <a:latin typeface="Arial"/>
                <a:ea typeface="Arial"/>
                <a:cs typeface="Arial"/>
                <a:sym typeface="Arial"/>
              </a:rPr>
              <a:t>ML Algorithms are efficient techniques in predicting future software defects.</a:t>
            </a:r>
            <a:endParaRPr sz="2400">
              <a:latin typeface="Arial"/>
              <a:ea typeface="Arial"/>
              <a:cs typeface="Arial"/>
              <a:sym typeface="Arial"/>
            </a:endParaRPr>
          </a:p>
          <a:p>
            <a:pPr indent="-381000" lvl="0" marL="457200" rtl="0" algn="just">
              <a:lnSpc>
                <a:spcPct val="150000"/>
              </a:lnSpc>
              <a:spcBef>
                <a:spcPts val="0"/>
              </a:spcBef>
              <a:spcAft>
                <a:spcPts val="0"/>
              </a:spcAft>
              <a:buSzPts val="2400"/>
              <a:buFont typeface="Arial"/>
              <a:buChar char="●"/>
            </a:pPr>
            <a:r>
              <a:rPr lang="en" sz="2400">
                <a:latin typeface="Arial"/>
                <a:ea typeface="Arial"/>
                <a:cs typeface="Arial"/>
                <a:sym typeface="Arial"/>
              </a:rPr>
              <a:t>Combination of two algorithms will be more effective.</a:t>
            </a:r>
            <a:endParaRPr sz="24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300">
                <a:latin typeface="Arial"/>
                <a:ea typeface="Arial"/>
                <a:cs typeface="Arial"/>
                <a:sym typeface="Arial"/>
              </a:rPr>
              <a:t>Thank You</a:t>
            </a:r>
            <a:endParaRPr sz="43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Advantages of SFP</a:t>
            </a:r>
            <a:endParaRPr>
              <a:latin typeface="Arial"/>
              <a:ea typeface="Arial"/>
              <a:cs typeface="Arial"/>
              <a:sym typeface="Arial"/>
            </a:endParaRPr>
          </a:p>
        </p:txBody>
      </p:sp>
      <p:sp>
        <p:nvSpPr>
          <p:cNvPr id="147" name="Google Shape;147;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Font typeface="Arial"/>
              <a:buChar char="●"/>
            </a:pPr>
            <a:r>
              <a:rPr lang="en" sz="2400">
                <a:latin typeface="Arial"/>
                <a:ea typeface="Arial"/>
                <a:cs typeface="Arial"/>
                <a:sym typeface="Arial"/>
              </a:rPr>
              <a:t>Reduce testing duration</a:t>
            </a:r>
            <a:endParaRPr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lang="en" sz="2400">
                <a:latin typeface="Arial"/>
                <a:ea typeface="Arial"/>
                <a:cs typeface="Arial"/>
                <a:sym typeface="Arial"/>
              </a:rPr>
              <a:t>Reduce cost of resources and infrastructure</a:t>
            </a:r>
            <a:endParaRPr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lang="en" sz="2400">
                <a:latin typeface="Arial"/>
                <a:ea typeface="Arial"/>
                <a:cs typeface="Arial"/>
                <a:sym typeface="Arial"/>
              </a:rPr>
              <a:t>Increase Software quality</a:t>
            </a:r>
            <a:endParaRPr sz="2400">
              <a:latin typeface="Arial"/>
              <a:ea typeface="Arial"/>
              <a:cs typeface="Arial"/>
              <a:sym typeface="Arial"/>
            </a:endParaRPr>
          </a:p>
          <a:p>
            <a:pPr indent="0" lvl="0" marL="457200" rtl="0" algn="l">
              <a:lnSpc>
                <a:spcPct val="150000"/>
              </a:lnSpc>
              <a:spcBef>
                <a:spcPts val="1200"/>
              </a:spcBef>
              <a:spcAft>
                <a:spcPts val="1200"/>
              </a:spcAft>
              <a:buSzPts val="1300"/>
              <a:buNone/>
            </a:pPr>
            <a:r>
              <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Machine Learning Models</a:t>
            </a:r>
            <a:endParaRPr>
              <a:latin typeface="Arial"/>
              <a:ea typeface="Arial"/>
              <a:cs typeface="Arial"/>
              <a:sym typeface="Arial"/>
            </a:endParaRPr>
          </a:p>
        </p:txBody>
      </p:sp>
      <p:sp>
        <p:nvSpPr>
          <p:cNvPr id="153" name="Google Shape;153;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93192" lvl="0" marL="342900" rtl="0" algn="l">
              <a:lnSpc>
                <a:spcPct val="115000"/>
              </a:lnSpc>
              <a:spcBef>
                <a:spcPts val="0"/>
              </a:spcBef>
              <a:spcAft>
                <a:spcPts val="0"/>
              </a:spcAft>
              <a:buSzPts val="2400"/>
              <a:buFont typeface="Arial"/>
              <a:buChar char="●"/>
            </a:pPr>
            <a:r>
              <a:rPr lang="en" sz="2400">
                <a:latin typeface="Arial"/>
                <a:ea typeface="Arial"/>
                <a:cs typeface="Arial"/>
                <a:sym typeface="Arial"/>
              </a:rPr>
              <a:t>Linear Regression</a:t>
            </a:r>
            <a:endParaRPr sz="2400">
              <a:latin typeface="Arial"/>
              <a:ea typeface="Arial"/>
              <a:cs typeface="Arial"/>
              <a:sym typeface="Arial"/>
            </a:endParaRPr>
          </a:p>
          <a:p>
            <a:pPr indent="-393192" lvl="0" marL="342900" rtl="0" algn="l">
              <a:lnSpc>
                <a:spcPct val="115000"/>
              </a:lnSpc>
              <a:spcBef>
                <a:spcPts val="1200"/>
              </a:spcBef>
              <a:spcAft>
                <a:spcPts val="0"/>
              </a:spcAft>
              <a:buSzPts val="2400"/>
              <a:buFont typeface="Arial"/>
              <a:buChar char="●"/>
            </a:pPr>
            <a:r>
              <a:rPr lang="en" sz="2400">
                <a:latin typeface="Arial"/>
                <a:ea typeface="Arial"/>
                <a:cs typeface="Arial"/>
                <a:sym typeface="Arial"/>
              </a:rPr>
              <a:t>Random Forest</a:t>
            </a:r>
            <a:endParaRPr sz="2400">
              <a:latin typeface="Arial"/>
              <a:ea typeface="Arial"/>
              <a:cs typeface="Arial"/>
              <a:sym typeface="Arial"/>
            </a:endParaRPr>
          </a:p>
          <a:p>
            <a:pPr indent="-393192" lvl="0" marL="342900" rtl="0" algn="l">
              <a:lnSpc>
                <a:spcPct val="115000"/>
              </a:lnSpc>
              <a:spcBef>
                <a:spcPts val="1200"/>
              </a:spcBef>
              <a:spcAft>
                <a:spcPts val="0"/>
              </a:spcAft>
              <a:buSzPts val="2400"/>
              <a:buFont typeface="Arial"/>
              <a:buChar char="●"/>
            </a:pPr>
            <a:r>
              <a:rPr lang="en" sz="2400">
                <a:latin typeface="Arial"/>
                <a:ea typeface="Arial"/>
                <a:cs typeface="Arial"/>
                <a:sym typeface="Arial"/>
              </a:rPr>
              <a:t>Naive Bayes</a:t>
            </a:r>
            <a:endParaRPr sz="2400">
              <a:latin typeface="Arial"/>
              <a:ea typeface="Arial"/>
              <a:cs typeface="Arial"/>
              <a:sym typeface="Arial"/>
            </a:endParaRPr>
          </a:p>
          <a:p>
            <a:pPr indent="-393192" lvl="0" marL="342900" rtl="0" algn="l">
              <a:lnSpc>
                <a:spcPct val="115000"/>
              </a:lnSpc>
              <a:spcBef>
                <a:spcPts val="1200"/>
              </a:spcBef>
              <a:spcAft>
                <a:spcPts val="0"/>
              </a:spcAft>
              <a:buSzPts val="2400"/>
              <a:buFont typeface="Arial"/>
              <a:buChar char="●"/>
            </a:pPr>
            <a:r>
              <a:rPr lang="en" sz="2400">
                <a:latin typeface="Arial"/>
                <a:ea typeface="Arial"/>
                <a:cs typeface="Arial"/>
                <a:sym typeface="Arial"/>
              </a:rPr>
              <a:t>Support Vector Machine</a:t>
            </a:r>
            <a:endParaRPr sz="2400">
              <a:latin typeface="Arial"/>
              <a:ea typeface="Arial"/>
              <a:cs typeface="Arial"/>
              <a:sym typeface="Arial"/>
            </a:endParaRPr>
          </a:p>
          <a:p>
            <a:pPr indent="-393192" lvl="0" marL="342900" rtl="0" algn="l">
              <a:lnSpc>
                <a:spcPct val="115000"/>
              </a:lnSpc>
              <a:spcBef>
                <a:spcPts val="1200"/>
              </a:spcBef>
              <a:spcAft>
                <a:spcPts val="0"/>
              </a:spcAft>
              <a:buSzPts val="2400"/>
              <a:buFont typeface="Arial"/>
              <a:buChar char="●"/>
            </a:pPr>
            <a:r>
              <a:rPr lang="en" sz="2400">
                <a:latin typeface="Arial"/>
                <a:ea typeface="Arial"/>
                <a:cs typeface="Arial"/>
                <a:sym typeface="Arial"/>
              </a:rPr>
              <a:t>Decision Tree</a:t>
            </a:r>
            <a:endParaRPr sz="2400">
              <a:latin typeface="Arial"/>
              <a:ea typeface="Arial"/>
              <a:cs typeface="Arial"/>
              <a:sym typeface="Arial"/>
            </a:endParaRPr>
          </a:p>
          <a:p>
            <a:pPr indent="-183642" lvl="0" marL="285750" rtl="0" algn="l">
              <a:lnSpc>
                <a:spcPct val="115000"/>
              </a:lnSpc>
              <a:spcBef>
                <a:spcPts val="1200"/>
              </a:spcBef>
              <a:spcAft>
                <a:spcPts val="1200"/>
              </a:spcAft>
              <a:buSzPts val="1608"/>
              <a:buFont typeface="Arial"/>
              <a:buNone/>
            </a:pPr>
            <a:r>
              <a:t/>
            </a:r>
            <a:endParaRPr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SFP using ML model</a:t>
            </a:r>
            <a:endParaRPr>
              <a:latin typeface="Arial"/>
              <a:ea typeface="Arial"/>
              <a:cs typeface="Arial"/>
              <a:sym typeface="Arial"/>
            </a:endParaRPr>
          </a:p>
        </p:txBody>
      </p:sp>
      <p:sp>
        <p:nvSpPr>
          <p:cNvPr id="159" name="Google Shape;159;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60" name="Google Shape;160;p17"/>
          <p:cNvPicPr preferRelativeResize="0"/>
          <p:nvPr/>
        </p:nvPicPr>
        <p:blipFill rotWithShape="1">
          <a:blip r:embed="rId3">
            <a:alphaModFix/>
          </a:blip>
          <a:srcRect b="0" l="0" r="0" t="0"/>
          <a:stretch/>
        </p:blipFill>
        <p:spPr>
          <a:xfrm>
            <a:off x="1297500" y="1449150"/>
            <a:ext cx="6815749" cy="302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Software Metrics For SFP</a:t>
            </a:r>
            <a:endParaRPr>
              <a:latin typeface="Arial"/>
              <a:ea typeface="Arial"/>
              <a:cs typeface="Arial"/>
              <a:sym typeface="Arial"/>
            </a:endParaRPr>
          </a:p>
        </p:txBody>
      </p:sp>
      <p:sp>
        <p:nvSpPr>
          <p:cNvPr id="166" name="Google Shape;166;p18"/>
          <p:cNvSpPr txBox="1"/>
          <p:nvPr>
            <p:ph idx="1" type="body"/>
          </p:nvPr>
        </p:nvSpPr>
        <p:spPr>
          <a:xfrm>
            <a:off x="1297500" y="1163400"/>
            <a:ext cx="7038900" cy="37455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Arial"/>
              <a:buChar char="●"/>
            </a:pPr>
            <a:r>
              <a:rPr lang="en" sz="2400">
                <a:latin typeface="Arial"/>
                <a:ea typeface="Arial"/>
                <a:cs typeface="Arial"/>
                <a:sym typeface="Arial"/>
              </a:rPr>
              <a:t>Static code  metrics</a:t>
            </a:r>
            <a:endParaRPr sz="2400">
              <a:latin typeface="Arial"/>
              <a:ea typeface="Arial"/>
              <a:cs typeface="Arial"/>
              <a:sym typeface="Arial"/>
            </a:endParaRPr>
          </a:p>
          <a:p>
            <a:pPr indent="0" lvl="0" marL="457200" rtl="0" algn="l">
              <a:lnSpc>
                <a:spcPct val="150000"/>
              </a:lnSpc>
              <a:spcBef>
                <a:spcPts val="0"/>
              </a:spcBef>
              <a:spcAft>
                <a:spcPts val="0"/>
              </a:spcAft>
              <a:buNone/>
            </a:pPr>
            <a:r>
              <a:rPr lang="en" sz="2400">
                <a:latin typeface="Arial"/>
                <a:ea typeface="Arial"/>
                <a:cs typeface="Arial"/>
                <a:sym typeface="Arial"/>
              </a:rPr>
              <a:t>	</a:t>
            </a:r>
            <a:r>
              <a:rPr lang="en" sz="1700">
                <a:latin typeface="Arial"/>
                <a:ea typeface="Arial"/>
                <a:cs typeface="Arial"/>
                <a:sym typeface="Arial"/>
              </a:rPr>
              <a:t>Lines of Code, Cyclomatic Complexity Number</a:t>
            </a:r>
            <a:endParaRPr sz="17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lang="en" sz="2400">
                <a:latin typeface="Arial"/>
                <a:ea typeface="Arial"/>
                <a:cs typeface="Arial"/>
                <a:sym typeface="Arial"/>
              </a:rPr>
              <a:t>Object oriented  metrics</a:t>
            </a:r>
            <a:endParaRPr sz="2400">
              <a:latin typeface="Arial"/>
              <a:ea typeface="Arial"/>
              <a:cs typeface="Arial"/>
              <a:sym typeface="Arial"/>
            </a:endParaRPr>
          </a:p>
          <a:p>
            <a:pPr indent="0" lvl="0" marL="457200" rtl="0" algn="l">
              <a:lnSpc>
                <a:spcPct val="150000"/>
              </a:lnSpc>
              <a:spcBef>
                <a:spcPts val="0"/>
              </a:spcBef>
              <a:spcAft>
                <a:spcPts val="0"/>
              </a:spcAft>
              <a:buNone/>
            </a:pPr>
            <a:r>
              <a:rPr lang="en" sz="2400">
                <a:latin typeface="Arial"/>
                <a:ea typeface="Arial"/>
                <a:cs typeface="Arial"/>
                <a:sym typeface="Arial"/>
              </a:rPr>
              <a:t>	</a:t>
            </a:r>
            <a:r>
              <a:rPr lang="en" sz="1700">
                <a:latin typeface="Arial"/>
                <a:ea typeface="Arial"/>
                <a:cs typeface="Arial"/>
                <a:sym typeface="Arial"/>
              </a:rPr>
              <a:t>Coupling Between Objects, Number of Children </a:t>
            </a:r>
            <a:endParaRPr sz="17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lang="en" sz="2400">
                <a:latin typeface="Arial"/>
                <a:ea typeface="Arial"/>
                <a:cs typeface="Arial"/>
                <a:sym typeface="Arial"/>
              </a:rPr>
              <a:t>Process metrics</a:t>
            </a:r>
            <a:endParaRPr sz="2400">
              <a:latin typeface="Arial"/>
              <a:ea typeface="Arial"/>
              <a:cs typeface="Arial"/>
              <a:sym typeface="Arial"/>
            </a:endParaRPr>
          </a:p>
          <a:p>
            <a:pPr indent="0" lvl="0" marL="457200" rtl="0" algn="l">
              <a:lnSpc>
                <a:spcPct val="150000"/>
              </a:lnSpc>
              <a:spcBef>
                <a:spcPts val="0"/>
              </a:spcBef>
              <a:spcAft>
                <a:spcPts val="0"/>
              </a:spcAft>
              <a:buNone/>
            </a:pPr>
            <a:r>
              <a:rPr lang="en" sz="2400">
                <a:latin typeface="Arial"/>
                <a:ea typeface="Arial"/>
                <a:cs typeface="Arial"/>
                <a:sym typeface="Arial"/>
              </a:rPr>
              <a:t>	</a:t>
            </a:r>
            <a:r>
              <a:rPr lang="en" sz="1600">
                <a:latin typeface="Arial"/>
                <a:ea typeface="Arial"/>
                <a:cs typeface="Arial"/>
                <a:sym typeface="Arial"/>
              </a:rPr>
              <a:t>Number of Defects in Previous Version, Number of Modified lines</a:t>
            </a:r>
            <a:endParaRPr sz="1600">
              <a:latin typeface="Arial"/>
              <a:ea typeface="Arial"/>
              <a:cs typeface="Arial"/>
              <a:sym typeface="Arial"/>
            </a:endParaRPr>
          </a:p>
          <a:p>
            <a:pPr indent="0" lvl="0" marL="457200" rtl="0" algn="l">
              <a:spcBef>
                <a:spcPts val="0"/>
              </a:spcBef>
              <a:spcAft>
                <a:spcPts val="0"/>
              </a:spcAft>
              <a:buNone/>
            </a:pPr>
            <a:r>
              <a:rPr lang="en" sz="2400">
                <a:latin typeface="Arial"/>
                <a:ea typeface="Arial"/>
                <a:cs typeface="Arial"/>
                <a:sym typeface="Arial"/>
              </a:rPr>
              <a:t>	</a:t>
            </a:r>
            <a:endParaRPr sz="2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50000"/>
              </a:lnSpc>
              <a:spcBef>
                <a:spcPts val="0"/>
              </a:spcBef>
              <a:spcAft>
                <a:spcPts val="0"/>
              </a:spcAft>
              <a:buSzPts val="2800"/>
              <a:buNone/>
            </a:pPr>
            <a:r>
              <a:rPr lang="en" sz="2420">
                <a:latin typeface="Arial"/>
                <a:ea typeface="Arial"/>
                <a:cs typeface="Arial"/>
                <a:sym typeface="Arial"/>
              </a:rPr>
              <a:t>Software defect prediction using Random Forest Algorithm</a:t>
            </a:r>
            <a:endParaRPr sz="242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Dataset</a:t>
            </a:r>
            <a:endParaRPr>
              <a:latin typeface="Arial"/>
              <a:ea typeface="Arial"/>
              <a:cs typeface="Arial"/>
              <a:sym typeface="Arial"/>
            </a:endParaRPr>
          </a:p>
        </p:txBody>
      </p:sp>
      <p:sp>
        <p:nvSpPr>
          <p:cNvPr id="177" name="Google Shape;177;p20"/>
          <p:cNvSpPr txBox="1"/>
          <p:nvPr>
            <p:ph idx="1" type="body"/>
          </p:nvPr>
        </p:nvSpPr>
        <p:spPr>
          <a:xfrm>
            <a:off x="561300" y="1567550"/>
            <a:ext cx="3214800" cy="2911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tera-PROMISE dataset</a:t>
            </a:r>
            <a:endParaRPr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Categorized into  AR, KC and PC datasets</a:t>
            </a:r>
            <a:endParaRPr sz="2000">
              <a:latin typeface="Arial"/>
              <a:ea typeface="Arial"/>
              <a:cs typeface="Arial"/>
              <a:sym typeface="Arial"/>
            </a:endParaRPr>
          </a:p>
          <a:p>
            <a:pPr indent="0" lvl="0" marL="0" rtl="0" algn="l">
              <a:lnSpc>
                <a:spcPct val="115000"/>
              </a:lnSpc>
              <a:spcBef>
                <a:spcPts val="1200"/>
              </a:spcBef>
              <a:spcAft>
                <a:spcPts val="0"/>
              </a:spcAft>
              <a:buSzPts val="1300"/>
              <a:buNone/>
            </a:pPr>
            <a:r>
              <a:t/>
            </a:r>
            <a:endParaRPr sz="2000">
              <a:latin typeface="Arial"/>
              <a:ea typeface="Arial"/>
              <a:cs typeface="Arial"/>
              <a:sym typeface="Arial"/>
            </a:endParaRPr>
          </a:p>
          <a:p>
            <a:pPr indent="0" lvl="0" marL="0" rtl="0" algn="l">
              <a:lnSpc>
                <a:spcPct val="115000"/>
              </a:lnSpc>
              <a:spcBef>
                <a:spcPts val="1200"/>
              </a:spcBef>
              <a:spcAft>
                <a:spcPts val="1200"/>
              </a:spcAft>
              <a:buSzPts val="1300"/>
              <a:buNone/>
            </a:pPr>
            <a:r>
              <a:t/>
            </a:r>
            <a:endParaRPr sz="2000">
              <a:latin typeface="Arial"/>
              <a:ea typeface="Arial"/>
              <a:cs typeface="Arial"/>
              <a:sym typeface="Arial"/>
            </a:endParaRPr>
          </a:p>
        </p:txBody>
      </p:sp>
      <p:pic>
        <p:nvPicPr>
          <p:cNvPr id="178" name="Google Shape;178;p20"/>
          <p:cNvPicPr preferRelativeResize="0"/>
          <p:nvPr/>
        </p:nvPicPr>
        <p:blipFill rotWithShape="1">
          <a:blip r:embed="rId3">
            <a:alphaModFix/>
          </a:blip>
          <a:srcRect b="0" l="0" r="0" t="0"/>
          <a:stretch/>
        </p:blipFill>
        <p:spPr>
          <a:xfrm>
            <a:off x="3633100" y="1091975"/>
            <a:ext cx="5391275" cy="3469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rial"/>
                <a:ea typeface="Arial"/>
                <a:cs typeface="Arial"/>
                <a:sym typeface="Arial"/>
              </a:rPr>
              <a:t>Key Points</a:t>
            </a:r>
            <a:endParaRPr>
              <a:latin typeface="Arial"/>
              <a:ea typeface="Arial"/>
              <a:cs typeface="Arial"/>
              <a:sym typeface="Arial"/>
            </a:endParaRPr>
          </a:p>
        </p:txBody>
      </p:sp>
      <p:sp>
        <p:nvSpPr>
          <p:cNvPr id="184" name="Google Shape;184;p21"/>
          <p:cNvSpPr txBox="1"/>
          <p:nvPr>
            <p:ph idx="1" type="body"/>
          </p:nvPr>
        </p:nvSpPr>
        <p:spPr>
          <a:xfrm>
            <a:off x="398000" y="1567550"/>
            <a:ext cx="4387500" cy="31575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SzPts val="1900"/>
              <a:buFont typeface="Arial"/>
              <a:buChar char="●"/>
            </a:pPr>
            <a:r>
              <a:rPr lang="en" sz="1900">
                <a:latin typeface="Arial"/>
                <a:ea typeface="Arial"/>
                <a:cs typeface="Arial"/>
                <a:sym typeface="Arial"/>
              </a:rPr>
              <a:t>Maximum accuracy of prediction with RF is 99.5  </a:t>
            </a:r>
            <a:endParaRPr sz="1900">
              <a:latin typeface="Arial"/>
              <a:ea typeface="Arial"/>
              <a:cs typeface="Arial"/>
              <a:sym typeface="Arial"/>
            </a:endParaRPr>
          </a:p>
          <a:p>
            <a:pPr indent="-349250" lvl="0" marL="457200" rtl="0" algn="just">
              <a:lnSpc>
                <a:spcPct val="150000"/>
              </a:lnSpc>
              <a:spcBef>
                <a:spcPts val="0"/>
              </a:spcBef>
              <a:spcAft>
                <a:spcPts val="0"/>
              </a:spcAft>
              <a:buSzPts val="1900"/>
              <a:buFont typeface="Arial"/>
              <a:buChar char="●"/>
            </a:pPr>
            <a:r>
              <a:rPr lang="en" sz="1900">
                <a:latin typeface="Arial"/>
                <a:ea typeface="Arial"/>
                <a:cs typeface="Arial"/>
                <a:sym typeface="Arial"/>
              </a:rPr>
              <a:t>Minimum accuracy of prediction is 85.9 </a:t>
            </a:r>
            <a:endParaRPr sz="1900">
              <a:latin typeface="Arial"/>
              <a:ea typeface="Arial"/>
              <a:cs typeface="Arial"/>
              <a:sym typeface="Arial"/>
            </a:endParaRPr>
          </a:p>
          <a:p>
            <a:pPr indent="-349250" lvl="0" marL="457200" rtl="0" algn="just">
              <a:lnSpc>
                <a:spcPct val="150000"/>
              </a:lnSpc>
              <a:spcBef>
                <a:spcPts val="0"/>
              </a:spcBef>
              <a:spcAft>
                <a:spcPts val="0"/>
              </a:spcAft>
              <a:buSzPts val="1900"/>
              <a:buFont typeface="Arial"/>
              <a:buChar char="●"/>
            </a:pPr>
            <a:r>
              <a:rPr lang="en" sz="1900">
                <a:latin typeface="Arial"/>
                <a:ea typeface="Arial"/>
                <a:cs typeface="Arial"/>
                <a:sym typeface="Arial"/>
              </a:rPr>
              <a:t>Accuracy of RF will increase with the number of trees in the algorithm.</a:t>
            </a:r>
            <a:endParaRPr sz="1900">
              <a:latin typeface="Arial"/>
              <a:ea typeface="Arial"/>
              <a:cs typeface="Arial"/>
              <a:sym typeface="Arial"/>
            </a:endParaRPr>
          </a:p>
        </p:txBody>
      </p:sp>
      <p:pic>
        <p:nvPicPr>
          <p:cNvPr id="185" name="Google Shape;185;p21"/>
          <p:cNvPicPr preferRelativeResize="0"/>
          <p:nvPr/>
        </p:nvPicPr>
        <p:blipFill rotWithShape="1">
          <a:blip r:embed="rId3">
            <a:alphaModFix/>
          </a:blip>
          <a:srcRect b="0" l="0" r="0" t="0"/>
          <a:stretch/>
        </p:blipFill>
        <p:spPr>
          <a:xfrm>
            <a:off x="4970000" y="1439850"/>
            <a:ext cx="3764575" cy="335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