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60" r:id="rId7"/>
    <p:sldId id="272" r:id="rId8"/>
    <p:sldId id="267" r:id="rId9"/>
    <p:sldId id="274" r:id="rId10"/>
    <p:sldId id="262" r:id="rId11"/>
    <p:sldId id="273" r:id="rId12"/>
    <p:sldId id="269" r:id="rId13"/>
    <p:sldId id="261" r:id="rId14"/>
    <p:sldId id="263" r:id="rId15"/>
    <p:sldId id="286" r:id="rId16"/>
    <p:sldId id="264" r:id="rId17"/>
    <p:sldId id="268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2377-5573-4929-131A-7E952A41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D9199-63BE-D981-998E-4904CB55A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E34B-B0AB-F6CF-8D86-54B5A532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235A-26B7-5FB1-F860-3431BE5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4ECA-5B81-D7B9-2079-7789D17B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5C19-7707-CA89-9CD6-1E1C8470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E4AAF-8512-8F2D-68EF-7D647F7D5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E00-F692-89E1-63BF-8BF1FB15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C0B8-D100-69BC-65C6-9E469B0D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E70E-183A-D0CB-8791-14ED7CA6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FF680-06EC-56AB-F9B6-B7E0222E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FD76E-F861-E009-1276-A3D18505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FA3C-4222-6763-3D53-5D66E8CD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17D1-41B3-EBF1-FE40-31BB2886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F76B-96E2-1793-D70D-7BCABB48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959B-31B6-D75C-231D-699F633C1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A28B-3983-949B-0B50-05285E5F3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9988-9EAB-CFAD-D438-A0E8295C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94B5A-B94C-B419-100F-130C84AE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EF5F-F8D2-DB09-B8A1-B1BCC16C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7120-1D11-E1D6-EE2D-96E7CD4C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4D7D-617E-E5E5-71B5-F62634EE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B5915-F9E9-457A-5799-C6EF7D0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655B-206D-70E6-BEE3-FA358F2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5FEC-212F-DC0D-BE25-E12A57BF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7E76-11E5-EFED-D752-EC55ACCB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6D6-23DB-68D1-A2DB-9EF4F33D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BEE6-CE32-A613-2475-F3C6CD33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284B-4074-1000-CD8D-E3076FBB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011E-12BE-A887-FDCC-A94B161F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2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2342-80F6-E0C3-A51F-F6ECAAB0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5D26-783E-1C01-E337-DEAA7FC06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1BC3B-FAB5-3D7D-4184-FF9FFB50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014F-6EB9-9565-2A08-E98B0B10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F5A21-5E53-7968-E0A5-DB2F5017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2D450-0418-7167-3733-11A19320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1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EB9-1E8D-5C21-31E6-913B4939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041-D5AF-D0C6-84B1-1A6A5DFD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DB97-7B04-6FF8-523A-F16907C8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4842C-312C-A41C-170A-B91EA9FDD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9A045-3DF5-282A-2CBF-EC696841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F67E5-78C3-10E2-D658-D1A459CA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40974-FAB4-8DF4-DF36-55C409D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08238-741F-589B-C553-8B8BC07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37A6-DEFC-9365-9A58-EBD3BBA2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BB699-4810-55AE-15EC-1F3FCA89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78FC2-F020-A17F-440D-5ED8565B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77953-DFBA-7DD5-62A3-209C2157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81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34273-F034-4177-94E4-8E198B6C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C1EE0-8418-FFCD-2734-478BE50F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BC76-D0DC-4CD0-7919-06360970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318B-66A5-7912-AA10-F45AE5AB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C1F0-29C0-3EA7-BAF4-A08CF7B5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AB0AC-8B27-D7CE-202B-7AA0CF99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0099F-B929-22CF-6D95-866E22C8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7F227-7F5C-5D80-0086-49FCF4B7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ABFF-DFB1-A24F-1DC6-DFA94439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68E2-E72B-D02D-66F3-7214E2FB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18E-BBF7-0E8B-4F34-1B6879E6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AA52-A6B3-3AAE-0FC4-CEFACDB5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A8AD-3B88-07C5-E05F-78397927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EBC-136C-8CC5-B24E-299F2B47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60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3488-B560-BBCB-99F6-77B6217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100C1-ABC4-696B-BB79-3BD6A86E1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31BC8-36D4-AAF6-05E2-7A19E3D5C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E4865-6606-9A92-752A-8CA316CD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AC5C2-FDCE-1549-C266-946D06C1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2158-43C0-1C89-FE99-5C22E692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0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74D-0C2F-2833-80D6-BD73BCA8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C8F7-353B-7DB2-D202-F984DFBE5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7796E-0D6E-4725-6E86-4DC8CD3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3D2F-A0C9-8941-9BED-0B7C4D2F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D576-4A3B-4E4C-7176-A1DFAA19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35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368E1-C4CA-7957-DE3F-91B4A0A5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3762-B3B5-FE89-FA4E-4E6F2F81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5396-D79B-CD6E-735A-46FCB8AC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B3DD-F114-928F-0487-3F1A9584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99EE-FA1A-89AB-0814-964813E4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90D9-29F1-3139-E004-0E0B4DE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C34F-3BC1-B89A-EC53-BCD61AAD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F20E-B3A1-FDB1-9263-6F165AEF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2BA7-7EE2-68DF-C6A5-4A666E79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E017-FF81-4555-A28F-72DD1100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4755-59A1-F1BC-2AE1-347B64C2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9688-A7B5-F385-30A8-4E31B4626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38FF0-372E-B595-28D7-FB9A97F2B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D2182-445C-A918-CEDF-0AE1A43F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9CA3-001D-B3F7-0CBC-377DAB7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3C825-64E9-7F0E-B729-F5C724A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DE13-B782-3A54-5CBB-E0AA87A7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54521-C234-F65B-D701-1A7BAF5A1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E9F09-D87B-D212-1856-2DD4CA11D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0DF9F-9819-C0A7-D06E-703AE7C7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8E059-CBFC-0002-518B-54EBEA9C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96F24-9763-4D1F-FF4B-F80B186B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2A427-BF1D-5314-EBAB-869FB33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5EF25-8E66-DC6D-4CDD-709049AA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CE9A-2A37-1208-0CDE-C388B2A9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87387-5C92-D384-33A5-E496C54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5D06C-BD21-0047-8FBC-6DF81FF3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1EBE-0658-C656-E259-7C89B2C5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70132-5177-70DC-F30A-0949C7AE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69E0E-4A72-39B7-36BA-47103FE0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3AD8D-39B6-A78E-AF1B-D9C4FFE2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C3B2-7F21-9BFB-75FE-A79BF936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4174-532A-E7EA-63D3-692BED44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7028-A746-380D-345A-9A7DB6FB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62507-E400-E78E-EEE1-24539365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AF59D-7373-D3B7-2A97-9EFBF91D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1D6E-850E-5EDD-80CF-538B6BD2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0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DA48-C770-FB3A-2394-6A04D0D8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34F6B-8AD1-63A4-66C7-319472533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596CB-160F-8100-EF59-EF196F505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75F30-FDB1-0E1B-D50F-F477FD1F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A7D2-C124-64F7-9803-87E3087F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6A20F-81C2-04CC-1922-06ED3A34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4776C-F1C3-FA58-A411-9057CA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9C31-AD64-B6D0-7B79-F9721B7F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702F-402D-57D9-A122-186E0F2F4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5F9A-2C01-4BDD-92EC-549776EC3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78EF-48A9-3D79-3A18-5575D16E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CDAD-AE26-4EFF-3CED-1412F44B1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92488-8169-4892-8047-E4D16C3D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AA319-7189-5A27-8481-6C0F7B9C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7EA1-094F-B5C3-05DF-3779ECC1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BB5D-A4C5-1C2E-99B9-09AB7587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27A7-805E-4C98-8155-224E0D3B7A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82DC-8615-3EE4-BC74-850FCBCE4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9B9E-92DF-7C2F-45D5-30356607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4753-0219-43A0-9C04-09646BBD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411600_3185f5d17d104cc5beb4587094b905e9.html" TargetMode="External"/><Relationship Id="rId2" Type="http://schemas.openxmlformats.org/officeDocument/2006/relationships/hyperlink" Target="https://towardsdatascience.com/building-a-simple-machine-learning-model-on-breast-cancer-data-eca4b3b99fa3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eeexplore.ieee.org/abstract/document/8391468" TargetMode="External"/><Relationship Id="rId4" Type="http://schemas.openxmlformats.org/officeDocument/2006/relationships/hyperlink" Target="https://www.ncbi.nlm.nih.gov/pmc/articles/PMC7351679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reast+cancer+wisconsin+(diagnostic)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1DF50-9234-1DFE-9C7F-CBB2C770A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69" y="464742"/>
            <a:ext cx="5374431" cy="353229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MACHINE LEARNING APPROACHES – 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TO CLASSIFY BREAST CANCER 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(TO PREDICT BREAST CANCER)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73D33-063E-859E-A5D3-0EEED3B61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32890"/>
            <a:ext cx="5072063" cy="1375145"/>
          </a:xfrm>
        </p:spPr>
        <p:txBody>
          <a:bodyPr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Fitchburg State University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SP23_Intro to Data Science-52</a:t>
            </a:r>
            <a:b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Instructor</a:t>
            </a: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Prof Ricky Sethi</a:t>
            </a:r>
            <a:b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Name</a:t>
            </a: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Yasaswini </a:t>
            </a:r>
            <a:r>
              <a:rPr lang="en-US" sz="1800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Nallapula</a:t>
            </a: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ID</a:t>
            </a:r>
            <a:r>
              <a:rPr lang="en-US" sz="18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  )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DCD4DBC-1B32-CD28-E954-AE2167A26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" r="18397" b="1"/>
          <a:stretch/>
        </p:blipFill>
        <p:spPr>
          <a:xfrm>
            <a:off x="6096000" y="1188294"/>
            <a:ext cx="5608320" cy="4436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F2B28-38ED-52E3-34A5-083082F6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47" y="-2"/>
            <a:ext cx="342947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74F14-8697-BCA1-47BD-408F926709C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Vector machines(SVM):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FA95C-A108-6E50-7C48-A08D48DE2252}"/>
              </a:ext>
            </a:extLst>
          </p:cNvPr>
          <p:cNvSpPr txBox="1"/>
          <p:nvPr/>
        </p:nvSpPr>
        <p:spPr>
          <a:xfrm>
            <a:off x="2218225" y="2112579"/>
            <a:ext cx="20034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data Accuracy: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80F85-079B-A056-D21D-3637B8C50654}"/>
              </a:ext>
            </a:extLst>
          </p:cNvPr>
          <p:cNvSpPr txBox="1"/>
          <p:nvPr/>
        </p:nvSpPr>
        <p:spPr>
          <a:xfrm>
            <a:off x="7312958" y="2112579"/>
            <a:ext cx="20034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data Accuracy: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A41A09-6D45-BAFD-FC58-6CBBC60B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85" y="2389955"/>
            <a:ext cx="3855782" cy="391542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673124-5FE2-E48E-5961-85C7507A2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749" y="2389956"/>
            <a:ext cx="3718103" cy="39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0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61A00-7DA1-EA1A-50E9-28588EA6794B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</a:t>
            </a:r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Boosting Machine: </a:t>
            </a:r>
          </a:p>
        </p:txBody>
      </p:sp>
      <p:pic>
        <p:nvPicPr>
          <p:cNvPr id="2" name="Picture 1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E09311E0-0398-AD57-615C-C34FCBFC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54590"/>
            <a:ext cx="6780700" cy="47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74F14-8697-BCA1-47BD-408F926709C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Boosting Machine: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FA95C-A108-6E50-7C48-A08D48DE2252}"/>
              </a:ext>
            </a:extLst>
          </p:cNvPr>
          <p:cNvSpPr txBox="1"/>
          <p:nvPr/>
        </p:nvSpPr>
        <p:spPr>
          <a:xfrm>
            <a:off x="2218225" y="2112579"/>
            <a:ext cx="20034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data Accuracy: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80F85-079B-A056-D21D-3637B8C50654}"/>
              </a:ext>
            </a:extLst>
          </p:cNvPr>
          <p:cNvSpPr txBox="1"/>
          <p:nvPr/>
        </p:nvSpPr>
        <p:spPr>
          <a:xfrm>
            <a:off x="7312958" y="2112579"/>
            <a:ext cx="20034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data Accuracy: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05EA1-5091-B392-AF59-AD2110BD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64" y="2463931"/>
            <a:ext cx="3519411" cy="349871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A71BC4-3942-C2A3-8F6C-2FBCB1372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065" y="2463931"/>
            <a:ext cx="3519410" cy="34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75B3D-FC27-8600-F01D-E818F30F4AEB}"/>
              </a:ext>
            </a:extLst>
          </p:cNvPr>
          <p:cNvSpPr txBox="1"/>
          <p:nvPr/>
        </p:nvSpPr>
        <p:spPr>
          <a:xfrm>
            <a:off x="843747" y="535577"/>
            <a:ext cx="5754896" cy="561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/>
              <a:t>Malignant</a:t>
            </a:r>
            <a:r>
              <a:rPr lang="en-US" sz="3600" dirty="0"/>
              <a:t> </a:t>
            </a:r>
            <a:r>
              <a:rPr lang="en-US" sz="2800" b="1" dirty="0"/>
              <a:t>or Benign: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EFEF7-64CF-92EF-7DC9-877754E2DCAD}"/>
              </a:ext>
            </a:extLst>
          </p:cNvPr>
          <p:cNvSpPr txBox="1"/>
          <p:nvPr/>
        </p:nvSpPr>
        <p:spPr>
          <a:xfrm>
            <a:off x="7404054" y="1825625"/>
            <a:ext cx="2094509" cy="221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7A9ADE-BCB7-DC1C-4161-A0393D3E7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06850"/>
              </p:ext>
            </p:extLst>
          </p:nvPr>
        </p:nvGraphicFramePr>
        <p:xfrm>
          <a:off x="843747" y="1632858"/>
          <a:ext cx="9475910" cy="42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808">
                  <a:extLst>
                    <a:ext uri="{9D8B030D-6E8A-4147-A177-3AD203B41FA5}">
                      <a16:colId xmlns:a16="http://schemas.microsoft.com/office/drawing/2014/main" val="66180517"/>
                    </a:ext>
                  </a:extLst>
                </a:gridCol>
                <a:gridCol w="2759163">
                  <a:extLst>
                    <a:ext uri="{9D8B030D-6E8A-4147-A177-3AD203B41FA5}">
                      <a16:colId xmlns:a16="http://schemas.microsoft.com/office/drawing/2014/main" val="2917065126"/>
                    </a:ext>
                  </a:extLst>
                </a:gridCol>
                <a:gridCol w="2591939">
                  <a:extLst>
                    <a:ext uri="{9D8B030D-6E8A-4147-A177-3AD203B41FA5}">
                      <a16:colId xmlns:a16="http://schemas.microsoft.com/office/drawing/2014/main" val="4147703206"/>
                    </a:ext>
                  </a:extLst>
                </a:gridCol>
              </a:tblGrid>
              <a:tr h="12766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Classifier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Train 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7930556"/>
                  </a:ext>
                </a:extLst>
              </a:tr>
              <a:tr h="735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Decision Tree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96.27%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92.04%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48705"/>
                  </a:ext>
                </a:extLst>
              </a:tr>
              <a:tr h="735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Logistic Regression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98.6%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97.35%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655846"/>
                  </a:ext>
                </a:extLst>
              </a:tr>
              <a:tr h="735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98.9%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96.46%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7937969"/>
                  </a:ext>
                </a:extLst>
              </a:tr>
              <a:tr h="735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Gradient Boosting 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97.35%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05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2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ACC-EFD7-12E0-9E4E-71F06D80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C7DE-BE7F-2B6B-F725-96A59513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four models performed well on both train and test data however, SVM being a non-linear classification was able to generalize input features to target feature mapping well in determining and establishing the relationships well on non-linear space.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Gradient boosting model predicted with an accuracy of 97.35% and 100% for the test and training datasets. ROC curves of the 5-fold cross validated hyperparameter searches had high AUC values (AUC = 99%, AUC = 98.9%) indicated that the training model performed well at classification and indicates a great ability to distinguish between a benign lump and a malignant tumor.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6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est Plan">
            <a:extLst>
              <a:ext uri="{FF2B5EF4-FFF2-40B4-BE49-F238E27FC236}">
                <a16:creationId xmlns:a16="http://schemas.microsoft.com/office/drawing/2014/main" id="{1CA21BD6-9D7A-F363-FA7B-C45091377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75B3D-FC27-8600-F01D-E818F30F4AEB}"/>
              </a:ext>
            </a:extLst>
          </p:cNvPr>
          <p:cNvSpPr txBox="1"/>
          <p:nvPr/>
        </p:nvSpPr>
        <p:spPr>
          <a:xfrm>
            <a:off x="5596502" y="1137684"/>
            <a:ext cx="5754896" cy="4465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Further Analysis &amp; Drawbacks: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Medical history needs to be collected.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Demographic details need to be included.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practical reasons, if the number of observations is small, I should know how to sample or collect the data.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ACC-EFD7-12E0-9E4E-71F06D80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C7DE-BE7F-2B6B-F725-96A59513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u="sng" kern="1800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2"/>
              </a:rPr>
              <a:t>https://towardsdatascience.com/building-a-simple-machine-learning-model-on-breast-cancer-data-eca4b3b99fa3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r>
              <a:rPr lang="en-US" sz="2000" b="1" u="sng" kern="1800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3"/>
              </a:rPr>
              <a:t>https://rstudio-pubs-static.s3.amazonaws.com/411600_3185f5d17d104cc5beb4587094b905e9.html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r>
              <a:rPr lang="en-US" sz="2000" b="1" u="sng" kern="1800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4"/>
              </a:rPr>
              <a:t>https://www.ncbi.nlm.nih.gov/pmc/articles/PMC7351679/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r>
              <a:rPr lang="en-US" sz="2000" b="1" u="sng" kern="1800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5"/>
              </a:rPr>
              <a:t>https://ieeexplore.ieee.org/abstract/document/8391468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5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1FAFB-7FBF-6F84-516A-D3A2EF986474}"/>
              </a:ext>
            </a:extLst>
          </p:cNvPr>
          <p:cNvSpPr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BB722-A52C-2293-428C-B13551FF932B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4" name="Graphic 3" descr="Handshake">
            <a:extLst>
              <a:ext uri="{FF2B5EF4-FFF2-40B4-BE49-F238E27FC236}">
                <a16:creationId xmlns:a16="http://schemas.microsoft.com/office/drawing/2014/main" id="{93F161C5-E57B-FD7C-EE64-D7DAF299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9142" y="348148"/>
            <a:ext cx="3615776" cy="3615776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ED3B6F-760D-AF46-CEC6-E5969A352717}"/>
              </a:ext>
            </a:extLst>
          </p:cNvPr>
          <p:cNvSpPr txBox="1"/>
          <p:nvPr/>
        </p:nvSpPr>
        <p:spPr>
          <a:xfrm>
            <a:off x="4684825" y="46797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5051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41907-7B13-400D-0FF3-B0609AAF52C7}"/>
              </a:ext>
            </a:extLst>
          </p:cNvPr>
          <p:cNvSpPr txBox="1"/>
          <p:nvPr/>
        </p:nvSpPr>
        <p:spPr>
          <a:xfrm>
            <a:off x="1136398" y="606057"/>
            <a:ext cx="5427526" cy="5334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0" dirty="0">
                <a:effectLst/>
              </a:rPr>
              <a:t>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identification of cancerous cells in the human body is a lengthy process. Also, the longer it takes to detect cancer, the more difficult it is to treat. Therefore, in this project, we aim to develop a model that can automatically detect breast cancer with high accuracy based on the measured values ​​of biopsy cells of women with abnormal breast masses.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We used the Wisconsin breast cancer diagnostic dataset containing 569 observations from the UCI repository. Our goal is to create a classification model that can classify biopsy data points as benign (noncancerous) or malignant (cancerous). 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074" name="Picture 2" descr="Cancer Cell Lines and How CRISPR is Transforming Cancer Research">
            <a:extLst>
              <a:ext uri="{FF2B5EF4-FFF2-40B4-BE49-F238E27FC236}">
                <a16:creationId xmlns:a16="http://schemas.microsoft.com/office/drawing/2014/main" id="{ED8FB26A-4FD1-4F98-686E-2E56C8241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0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0FB25-1EE0-072F-A7EE-05EBAA6280E9}"/>
              </a:ext>
            </a:extLst>
          </p:cNvPr>
          <p:cNvSpPr txBox="1"/>
          <p:nvPr/>
        </p:nvSpPr>
        <p:spPr>
          <a:xfrm>
            <a:off x="393405" y="361507"/>
            <a:ext cx="10431288" cy="5507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Dataset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Dataset source: </a:t>
            </a:r>
            <a:r>
              <a:rPr lang="en-US" sz="2000" dirty="0">
                <a:hlinkClick r:id="rId2"/>
              </a:rPr>
              <a:t>https://archive.ics.uci.edu/ml/datasets/breast+cancer+wisconsin+(diagnostic)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Observations – 569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Variables – 32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Input features: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a) radius (mean of distances from the center to points on the perimeter)</a:t>
            </a:r>
            <a:br>
              <a:rPr lang="en-US" sz="2000" dirty="0"/>
            </a:br>
            <a:r>
              <a:rPr lang="en-US" sz="2000" b="0" i="0" dirty="0">
                <a:effectLst/>
              </a:rPr>
              <a:t>b) texture (standard deviation of gray-scale values)</a:t>
            </a:r>
            <a:br>
              <a:rPr lang="en-US" sz="2000" dirty="0"/>
            </a:br>
            <a:r>
              <a:rPr lang="en-US" sz="2000" b="0" i="0" dirty="0">
                <a:effectLst/>
              </a:rPr>
              <a:t>c) perimeter</a:t>
            </a:r>
            <a:br>
              <a:rPr lang="en-US" sz="2000" dirty="0"/>
            </a:br>
            <a:r>
              <a:rPr lang="en-US" sz="2000" b="0" i="0" dirty="0">
                <a:effectLst/>
              </a:rPr>
              <a:t>d) area</a:t>
            </a:r>
            <a:br>
              <a:rPr lang="en-US" sz="2000" dirty="0"/>
            </a:br>
            <a:r>
              <a:rPr lang="en-US" sz="2000" b="0" i="0" dirty="0">
                <a:effectLst/>
              </a:rPr>
              <a:t>e) smoothness (local variation in radius lengths)</a:t>
            </a:r>
            <a:br>
              <a:rPr lang="en-US" sz="2000" dirty="0"/>
            </a:br>
            <a:r>
              <a:rPr lang="en-US" sz="2000" b="0" i="0" dirty="0">
                <a:effectLst/>
              </a:rPr>
              <a:t>f) compactness (perimeter^2 / area - 1.0)</a:t>
            </a:r>
            <a:br>
              <a:rPr lang="en-US" sz="2000" dirty="0"/>
            </a:br>
            <a:r>
              <a:rPr lang="en-US" sz="2000" b="0" i="0" dirty="0">
                <a:effectLst/>
              </a:rPr>
              <a:t>g) concavity (severity of concave portions of the contour)</a:t>
            </a:r>
            <a:br>
              <a:rPr lang="en-US" sz="2000" dirty="0"/>
            </a:br>
            <a:r>
              <a:rPr lang="en-US" sz="2000" b="0" i="0" dirty="0">
                <a:effectLst/>
              </a:rPr>
              <a:t>h) concave points (number of concave portions of the contour)</a:t>
            </a:r>
            <a:br>
              <a:rPr lang="en-US" sz="2000" dirty="0"/>
            </a:br>
            <a:r>
              <a:rPr lang="en-US" sz="2000" b="0" i="0" dirty="0" err="1">
                <a:effectLst/>
              </a:rPr>
              <a:t>i</a:t>
            </a:r>
            <a:r>
              <a:rPr lang="en-US" sz="2000" b="0" i="0" dirty="0">
                <a:effectLst/>
              </a:rPr>
              <a:t>) symmetry</a:t>
            </a:r>
            <a:br>
              <a:rPr lang="en-US" sz="2000" dirty="0"/>
            </a:br>
            <a:r>
              <a:rPr lang="en-US" sz="2000" b="0" i="0" dirty="0">
                <a:effectLst/>
              </a:rPr>
              <a:t>j) fractal dimension ("coastline approximation" - 1)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Target feature: </a:t>
            </a:r>
            <a:r>
              <a:rPr lang="en-US" sz="2000" b="0" i="0" dirty="0">
                <a:effectLst/>
              </a:rPr>
              <a:t>Diagnosis (M = malignant, B = benign)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38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40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42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23A3E-8985-269B-15EE-16D01A7BE21A}"/>
              </a:ext>
            </a:extLst>
          </p:cNvPr>
          <p:cNvSpPr txBox="1"/>
          <p:nvPr/>
        </p:nvSpPr>
        <p:spPr>
          <a:xfrm>
            <a:off x="4688006" y="511389"/>
            <a:ext cx="3534770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Models</a:t>
            </a: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There are three machine learning methods that are applied to our classification models: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Decision tress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Support vector Machines(SVM)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will measure the performance of each model and compare the accuracy rate to find the best model amongst them. The platform being occupied for our analysis is R studio.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For Model Optimization, we will perform - Gradient Boosting machine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028" name="Picture 4" descr="Logistic Regression">
            <a:extLst>
              <a:ext uri="{FF2B5EF4-FFF2-40B4-BE49-F238E27FC236}">
                <a16:creationId xmlns:a16="http://schemas.microsoft.com/office/drawing/2014/main" id="{0F0BCA21-B8E5-59FD-6A04-DAFFFF66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0558" y="2624048"/>
            <a:ext cx="3013660" cy="16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Support Vector Machine (SVM) ?-with Python | by Caner Dabakoglu |  Medium">
            <a:extLst>
              <a:ext uri="{FF2B5EF4-FFF2-40B4-BE49-F238E27FC236}">
                <a16:creationId xmlns:a16="http://schemas.microsoft.com/office/drawing/2014/main" id="{F34B8C8F-85A6-5578-5CFD-8CF1AE59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8549" y="4441649"/>
            <a:ext cx="1956183" cy="19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cision Trees: Complete Guide to Decision Tree Analysis">
            <a:extLst>
              <a:ext uri="{FF2B5EF4-FFF2-40B4-BE49-F238E27FC236}">
                <a16:creationId xmlns:a16="http://schemas.microsoft.com/office/drawing/2014/main" id="{16682BEB-9923-2060-F735-55F3DFDD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1940" y="645454"/>
            <a:ext cx="3240183" cy="16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2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0FB25-1EE0-072F-A7EE-05EBAA6280E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trees: CART (Classification and regression tree) Model</a:t>
            </a:r>
          </a:p>
        </p:txBody>
      </p:sp>
      <p:pic>
        <p:nvPicPr>
          <p:cNvPr id="2" name="Picture 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712F9794-3F45-5070-C854-B9958E5F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1" y="643466"/>
            <a:ext cx="57262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74F14-8697-BCA1-47BD-408F926709C6}"/>
              </a:ext>
            </a:extLst>
          </p:cNvPr>
          <p:cNvSpPr txBox="1"/>
          <p:nvPr/>
        </p:nvSpPr>
        <p:spPr>
          <a:xfrm>
            <a:off x="690465" y="291715"/>
            <a:ext cx="10725155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trees: CART (Classification and regression tree)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FA95C-A108-6E50-7C48-A08D48DE2252}"/>
              </a:ext>
            </a:extLst>
          </p:cNvPr>
          <p:cNvSpPr txBox="1"/>
          <p:nvPr/>
        </p:nvSpPr>
        <p:spPr>
          <a:xfrm>
            <a:off x="2218225" y="2112579"/>
            <a:ext cx="20034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data Accuracy: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80F85-079B-A056-D21D-3637B8C50654}"/>
              </a:ext>
            </a:extLst>
          </p:cNvPr>
          <p:cNvSpPr txBox="1"/>
          <p:nvPr/>
        </p:nvSpPr>
        <p:spPr>
          <a:xfrm>
            <a:off x="7312958" y="2112579"/>
            <a:ext cx="20034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data Accuracy: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8B344F-5624-0143-73E1-193F97E56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26" y="2463931"/>
            <a:ext cx="3586908" cy="375513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E52FCA-D8FB-824F-6B1D-1E656FF2D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8" y="2525843"/>
            <a:ext cx="3586906" cy="36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8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74F14-8697-BCA1-47BD-408F926709C6}"/>
              </a:ext>
            </a:extLst>
          </p:cNvPr>
          <p:cNvSpPr txBox="1"/>
          <p:nvPr/>
        </p:nvSpPr>
        <p:spPr>
          <a:xfrm>
            <a:off x="717422" y="1967266"/>
            <a:ext cx="3149728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(Binary Classification):</a:t>
            </a:r>
          </a:p>
        </p:txBody>
      </p:sp>
      <p:pic>
        <p:nvPicPr>
          <p:cNvPr id="2" name="Picture 1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C5E90476-BC66-0D36-2332-50D4B1D5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1" y="643466"/>
            <a:ext cx="57262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4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74F14-8697-BCA1-47BD-408F926709C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(Binary Classification):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FA95C-A108-6E50-7C48-A08D48DE2252}"/>
              </a:ext>
            </a:extLst>
          </p:cNvPr>
          <p:cNvSpPr txBox="1"/>
          <p:nvPr/>
        </p:nvSpPr>
        <p:spPr>
          <a:xfrm>
            <a:off x="2218225" y="2112579"/>
            <a:ext cx="20034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data Accuracy: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80F85-079B-A056-D21D-3637B8C50654}"/>
              </a:ext>
            </a:extLst>
          </p:cNvPr>
          <p:cNvSpPr txBox="1"/>
          <p:nvPr/>
        </p:nvSpPr>
        <p:spPr>
          <a:xfrm>
            <a:off x="7312958" y="2112579"/>
            <a:ext cx="20034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data Accuracy:</a:t>
            </a:r>
            <a:endParaRPr lang="en-US"/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9605FC-B9C2-8CCE-3AB6-12BF3175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88" y="2463931"/>
            <a:ext cx="3519411" cy="3841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758173-7831-48B5-A691-F0502C403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941" y="2463932"/>
            <a:ext cx="3077219" cy="38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1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74F14-8697-BCA1-47BD-408F926709C6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Vector machines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(SVM):</a:t>
            </a:r>
          </a:p>
        </p:txBody>
      </p:sp>
      <p:pic>
        <p:nvPicPr>
          <p:cNvPr id="2" name="Picture 1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FC2E1FAB-DFC1-66DE-22EA-7FCDB31D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1" y="643466"/>
            <a:ext cx="57262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697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Times New Roman</vt:lpstr>
      <vt:lpstr>Office Theme</vt:lpstr>
      <vt:lpstr>1_Office Theme</vt:lpstr>
      <vt:lpstr>MACHINE LEARNING APPROACHES –  TO CLASSIFY BREAST CANCER  (TO PREDICT BREAST CANCER)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Breast cancer using different ML models</dc:title>
  <dc:creator>Gowtham Nagalla</dc:creator>
  <cp:lastModifiedBy>Yasaswini N</cp:lastModifiedBy>
  <cp:revision>46</cp:revision>
  <dcterms:created xsi:type="dcterms:W3CDTF">2022-05-10T02:18:30Z</dcterms:created>
  <dcterms:modified xsi:type="dcterms:W3CDTF">2023-07-29T01:45:03Z</dcterms:modified>
</cp:coreProperties>
</file>