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E0EAB6-6A8D-47F4-BE8F-1115546E193F}">
  <a:tblStyle styleId="{6CE0EAB6-6A8D-47F4-BE8F-1115546E193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1" Type="http://schemas.openxmlformats.org/officeDocument/2006/relationships/font" Target="fonts/Robo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a3da9542d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a3da9542d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3da9542d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3da9542d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3da9542d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3da9542d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3da9542d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3da9542d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3da9542d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3da9542d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381120c0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381120c0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3da9542d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3da9542d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3da9542d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3da9542d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381120c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381120c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381120c0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381120c0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381120c0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381120c0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381120c0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381120c0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381120c0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381120c0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3811736e4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3811736e4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3811736e4_1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a3811736e4_1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3811736e4_1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3811736e4_1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3811736e4_1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3811736e4_1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3811736e4_1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a3811736e4_1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3811736e4_1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3811736e4_1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3811736e4_1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a3811736e4_1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3811736e4_1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a3811736e4_1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a3811736e4_1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a3811736e4_1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3da9542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3da9542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a3811736e4_1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a3811736e4_1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a3811736e4_1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a3811736e4_1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3811736e4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3811736e4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381120c0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381120c0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3811736e4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3811736e4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3da9542d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3da9542d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3811736e4_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3811736e4_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3811736e4_9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3811736e4_9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image" Target="../media/image19.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3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5.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ption 1">
  <p:cSld name="Title Slide - Option 1">
    <p:spTree>
      <p:nvGrpSpPr>
        <p:cNvPr id="8" name="Shape 8"/>
        <p:cNvGrpSpPr/>
        <p:nvPr/>
      </p:nvGrpSpPr>
      <p:grpSpPr>
        <a:xfrm>
          <a:off x="0" y="0"/>
          <a:ext cx="0" cy="0"/>
          <a:chOff x="0" y="0"/>
          <a:chExt cx="0" cy="0"/>
        </a:xfrm>
      </p:grpSpPr>
      <p:pic>
        <p:nvPicPr>
          <p:cNvPr descr="A close up of a sign&#10;&#10;Description automatically generated" id="9" name="Google Shape;9;p2"/>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descr="A close up of a logo&#10;&#10;Description automatically generated" id="10" name="Google Shape;10;p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11" name="Google Shape;11;p2"/>
          <p:cNvSpPr txBox="1"/>
          <p:nvPr>
            <p:ph type="ctrTitle"/>
          </p:nvPr>
        </p:nvSpPr>
        <p:spPr>
          <a:xfrm>
            <a:off x="2363028" y="371316"/>
            <a:ext cx="6292200" cy="18309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2" name="Google Shape;12;p2"/>
          <p:cNvSpPr txBox="1"/>
          <p:nvPr>
            <p:ph idx="1" type="subTitle"/>
          </p:nvPr>
        </p:nvSpPr>
        <p:spPr>
          <a:xfrm>
            <a:off x="2363028" y="2375629"/>
            <a:ext cx="6292200" cy="1314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D0CECE"/>
              </a:buClr>
              <a:buSzPts val="2100"/>
              <a:buFont typeface="Arial"/>
              <a:buNone/>
              <a:defRPr b="0" i="0" sz="2100" u="none" cap="none" strike="noStrike">
                <a:solidFill>
                  <a:srgbClr val="D0CECE"/>
                </a:solidFill>
                <a:latin typeface="Arial"/>
                <a:ea typeface="Arial"/>
                <a:cs typeface="Arial"/>
                <a:sym typeface="Arial"/>
              </a:defRPr>
            </a:lvl1pPr>
            <a:lvl2pPr lvl="1" marR="0" rtl="0" algn="ctr">
              <a:lnSpc>
                <a:spcPct val="90000"/>
              </a:lnSpc>
              <a:spcBef>
                <a:spcPts val="4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lvl="2" marR="0" rtl="0" algn="ctr">
              <a:lnSpc>
                <a:spcPct val="90000"/>
              </a:lnSpc>
              <a:spcBef>
                <a:spcPts val="4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3pPr>
            <a:lvl4pPr lvl="3" marR="0" rtl="0" algn="ctr">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lvl="4" marR="0" rtl="0" algn="ctr">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lvl="5" marR="0" rtl="0" algn="ctr">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lvl="6" marR="0" rtl="0" algn="ctr">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lvl="7" marR="0" rtl="0" algn="ctr">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lvl="8" marR="0" rtl="0" algn="ctr">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 Option 2">
  <p:cSld name="Closing Slide - Option 2">
    <p:spTree>
      <p:nvGrpSpPr>
        <p:cNvPr id="43" name="Shape 43"/>
        <p:cNvGrpSpPr/>
        <p:nvPr/>
      </p:nvGrpSpPr>
      <p:grpSpPr>
        <a:xfrm>
          <a:off x="0" y="0"/>
          <a:ext cx="0" cy="0"/>
          <a:chOff x="0" y="0"/>
          <a:chExt cx="0" cy="0"/>
        </a:xfrm>
      </p:grpSpPr>
      <p:pic>
        <p:nvPicPr>
          <p:cNvPr descr="A picture containing screenshot, bird&#10;&#10;Description automatically generated" id="44" name="Google Shape;44;p1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5" name="Google Shape;45;p11"/>
          <p:cNvSpPr/>
          <p:nvPr/>
        </p:nvSpPr>
        <p:spPr>
          <a:xfrm>
            <a:off x="0" y="0"/>
            <a:ext cx="9144000" cy="5143500"/>
          </a:xfrm>
          <a:prstGeom prst="rect">
            <a:avLst/>
          </a:prstGeom>
          <a:solidFill>
            <a:srgbClr val="003A5D"/>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descr="A close up of a logo&#10;&#10;Description automatically generated" id="46" name="Google Shape;46;p11"/>
          <p:cNvPicPr preferRelativeResize="0"/>
          <p:nvPr/>
        </p:nvPicPr>
        <p:blipFill rotWithShape="1">
          <a:blip r:embed="rId3">
            <a:alphaModFix/>
          </a:blip>
          <a:srcRect b="0" l="0" r="0" t="0"/>
          <a:stretch/>
        </p:blipFill>
        <p:spPr>
          <a:xfrm>
            <a:off x="1143000" y="0"/>
            <a:ext cx="6858001" cy="514350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49" name="Google Shape;49;p1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1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4" name="Google Shape;5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3" name="Shape 13"/>
        <p:cNvGrpSpPr/>
        <p:nvPr/>
      </p:nvGrpSpPr>
      <p:grpSpPr>
        <a:xfrm>
          <a:off x="0" y="0"/>
          <a:ext cx="0" cy="0"/>
          <a:chOff x="0" y="0"/>
          <a:chExt cx="0" cy="0"/>
        </a:xfrm>
      </p:grpSpPr>
      <p:sp>
        <p:nvSpPr>
          <p:cNvPr id="14" name="Google Shape;14;p3"/>
          <p:cNvSpPr txBox="1"/>
          <p:nvPr>
            <p:ph idx="1" type="body"/>
          </p:nvPr>
        </p:nvSpPr>
        <p:spPr>
          <a:xfrm>
            <a:off x="628650" y="1369219"/>
            <a:ext cx="7886700" cy="260580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595959"/>
              </a:buClr>
              <a:buSzPts val="2100"/>
              <a:buFont typeface="Arial"/>
              <a:buNone/>
              <a:defRPr b="0" i="0" sz="2100" u="none" cap="none" strike="noStrike">
                <a:solidFill>
                  <a:srgbClr val="595959"/>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5" name="Google Shape;15;p3"/>
          <p:cNvSpPr txBox="1"/>
          <p:nvPr>
            <p:ph type="title"/>
          </p:nvPr>
        </p:nvSpPr>
        <p:spPr>
          <a:xfrm>
            <a:off x="640753" y="536713"/>
            <a:ext cx="7862400" cy="7314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3F3F3F"/>
              </a:buClr>
              <a:buSzPts val="3000"/>
              <a:buFont typeface="Arial"/>
              <a:buNone/>
              <a:defRPr b="1" i="0" sz="3000" u="none" cap="none" strike="noStrike">
                <a:solidFill>
                  <a:srgbClr val="3F3F3F"/>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6" name="Shape 16"/>
        <p:cNvGrpSpPr/>
        <p:nvPr/>
      </p:nvGrpSpPr>
      <p:grpSpPr>
        <a:xfrm>
          <a:off x="0" y="0"/>
          <a:ext cx="0" cy="0"/>
          <a:chOff x="0" y="0"/>
          <a:chExt cx="0" cy="0"/>
        </a:xfrm>
      </p:grpSpPr>
      <p:sp>
        <p:nvSpPr>
          <p:cNvPr id="17" name="Google Shape;17;p4"/>
          <p:cNvSpPr txBox="1"/>
          <p:nvPr>
            <p:ph idx="1" type="body"/>
          </p:nvPr>
        </p:nvSpPr>
        <p:spPr>
          <a:xfrm>
            <a:off x="1143000" y="2701529"/>
            <a:ext cx="6858000" cy="124170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rgbClr val="595959"/>
              </a:buClr>
              <a:buSzPts val="1500"/>
              <a:buFont typeface="Arial"/>
              <a:buNone/>
              <a:defRPr b="0" i="0" sz="1500" u="none" cap="none" strike="noStrike">
                <a:solidFill>
                  <a:srgbClr val="595959"/>
                </a:solidFill>
                <a:latin typeface="Arial"/>
                <a:ea typeface="Arial"/>
                <a:cs typeface="Arial"/>
                <a:sym typeface="Arial"/>
              </a:defRPr>
            </a:lvl1pPr>
            <a:lvl2pPr indent="-228600" lvl="1" marL="9144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9pPr>
          </a:lstStyle>
          <a:p/>
        </p:txBody>
      </p:sp>
      <p:sp>
        <p:nvSpPr>
          <p:cNvPr id="18" name="Google Shape;18;p4"/>
          <p:cNvSpPr txBox="1"/>
          <p:nvPr>
            <p:ph type="title"/>
          </p:nvPr>
        </p:nvSpPr>
        <p:spPr>
          <a:xfrm>
            <a:off x="1143000" y="1199435"/>
            <a:ext cx="6858000" cy="1433100"/>
          </a:xfrm>
          <a:prstGeom prst="rect">
            <a:avLst/>
          </a:prstGeom>
          <a:noFill/>
          <a:ln>
            <a:noFill/>
          </a:ln>
        </p:spPr>
        <p:txBody>
          <a:bodyPr anchorCtr="0" anchor="b" bIns="34275" lIns="68575" spcFirstLastPara="1" rIns="68575" wrap="square" tIns="34275">
            <a:noAutofit/>
          </a:bodyPr>
          <a:lstStyle>
            <a:lvl1pPr lvl="0" marR="0" rtl="0" algn="ctr">
              <a:lnSpc>
                <a:spcPct val="90000"/>
              </a:lnSpc>
              <a:spcBef>
                <a:spcPts val="0"/>
              </a:spcBef>
              <a:spcAft>
                <a:spcPts val="0"/>
              </a:spcAft>
              <a:buClr>
                <a:srgbClr val="595959"/>
              </a:buClr>
              <a:buSzPts val="4100"/>
              <a:buFont typeface="Arial"/>
              <a:buNone/>
              <a:defRPr b="1" i="0" sz="4100" u="none" cap="none" strike="noStrike">
                <a:solidFill>
                  <a:srgbClr val="595959"/>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Areas">
  <p:cSld name="Two Content Areas">
    <p:spTree>
      <p:nvGrpSpPr>
        <p:cNvPr id="19" name="Shape 19"/>
        <p:cNvGrpSpPr/>
        <p:nvPr/>
      </p:nvGrpSpPr>
      <p:grpSpPr>
        <a:xfrm>
          <a:off x="0" y="0"/>
          <a:ext cx="0" cy="0"/>
          <a:chOff x="0" y="0"/>
          <a:chExt cx="0" cy="0"/>
        </a:xfrm>
      </p:grpSpPr>
      <p:sp>
        <p:nvSpPr>
          <p:cNvPr id="20" name="Google Shape;20;p5"/>
          <p:cNvSpPr txBox="1"/>
          <p:nvPr>
            <p:ph idx="1" type="body"/>
          </p:nvPr>
        </p:nvSpPr>
        <p:spPr>
          <a:xfrm>
            <a:off x="628649" y="1369219"/>
            <a:ext cx="3886200" cy="2575800"/>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90000"/>
              </a:lnSpc>
              <a:spcBef>
                <a:spcPts val="800"/>
              </a:spcBef>
              <a:spcAft>
                <a:spcPts val="0"/>
              </a:spcAft>
              <a:buClr>
                <a:srgbClr val="595959"/>
              </a:buClr>
              <a:buSzPts val="1500"/>
              <a:buFont typeface="Arial"/>
              <a:buChar char="•"/>
              <a:defRPr b="0" i="0" sz="1500" u="none" cap="none" strike="noStrike">
                <a:solidFill>
                  <a:srgbClr val="595959"/>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1" name="Google Shape;21;p5"/>
          <p:cNvSpPr txBox="1"/>
          <p:nvPr>
            <p:ph idx="2" type="body"/>
          </p:nvPr>
        </p:nvSpPr>
        <p:spPr>
          <a:xfrm>
            <a:off x="4629149" y="1369219"/>
            <a:ext cx="3886200" cy="2575800"/>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90000"/>
              </a:lnSpc>
              <a:spcBef>
                <a:spcPts val="800"/>
              </a:spcBef>
              <a:spcAft>
                <a:spcPts val="0"/>
              </a:spcAft>
              <a:buClr>
                <a:srgbClr val="595959"/>
              </a:buClr>
              <a:buSzPts val="1500"/>
              <a:buFont typeface="Arial"/>
              <a:buChar char="•"/>
              <a:defRPr b="0" i="0" sz="1500" u="none" cap="none" strike="noStrike">
                <a:solidFill>
                  <a:srgbClr val="595959"/>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2" name="Google Shape;22;p5"/>
          <p:cNvSpPr txBox="1"/>
          <p:nvPr>
            <p:ph type="title"/>
          </p:nvPr>
        </p:nvSpPr>
        <p:spPr>
          <a:xfrm>
            <a:off x="640753" y="536713"/>
            <a:ext cx="7862400" cy="731400"/>
          </a:xfrm>
          <a:prstGeom prst="rect">
            <a:avLst/>
          </a:prstGeom>
          <a:noFill/>
          <a:ln>
            <a:noFill/>
          </a:ln>
        </p:spPr>
        <p:txBody>
          <a:bodyPr anchorCtr="0" anchor="ctr" bIns="34275" lIns="68575" spcFirstLastPara="1" rIns="68575" wrap="square" tIns="34275">
            <a:noAutofit/>
          </a:bodyPr>
          <a:lstStyle>
            <a:lvl1pPr lvl="0" marR="0" rtl="0" algn="ctr">
              <a:lnSpc>
                <a:spcPct val="90000"/>
              </a:lnSpc>
              <a:spcBef>
                <a:spcPts val="0"/>
              </a:spcBef>
              <a:spcAft>
                <a:spcPts val="0"/>
              </a:spcAft>
              <a:buClr>
                <a:srgbClr val="3F3F3F"/>
              </a:buClr>
              <a:buSzPts val="3000"/>
              <a:buFont typeface="Arial"/>
              <a:buNone/>
              <a:defRPr b="1" i="0" sz="3000" u="none" cap="none" strike="noStrike">
                <a:solidFill>
                  <a:srgbClr val="3F3F3F"/>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Subtitles">
  <p:cSld name="Two Columns with Subtitles">
    <p:spTree>
      <p:nvGrpSpPr>
        <p:cNvPr id="23" name="Shape 23"/>
        <p:cNvGrpSpPr/>
        <p:nvPr/>
      </p:nvGrpSpPr>
      <p:grpSpPr>
        <a:xfrm>
          <a:off x="0" y="0"/>
          <a:ext cx="0" cy="0"/>
          <a:chOff x="0" y="0"/>
          <a:chExt cx="0" cy="0"/>
        </a:xfrm>
      </p:grpSpPr>
      <p:sp>
        <p:nvSpPr>
          <p:cNvPr id="24" name="Google Shape;24;p6"/>
          <p:cNvSpPr txBox="1"/>
          <p:nvPr>
            <p:ph idx="1" type="body"/>
          </p:nvPr>
        </p:nvSpPr>
        <p:spPr>
          <a:xfrm>
            <a:off x="627459" y="1878806"/>
            <a:ext cx="3882600" cy="20742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1500"/>
              <a:buFont typeface="Arial"/>
              <a:buNone/>
              <a:defRPr b="0" i="0" sz="1500" u="none" cap="none" strike="noStrike">
                <a:solidFill>
                  <a:srgbClr val="595959"/>
                </a:solidFill>
                <a:latin typeface="Arial"/>
                <a:ea typeface="Arial"/>
                <a:cs typeface="Arial"/>
                <a:sym typeface="Arial"/>
              </a:defRPr>
            </a:lvl1pPr>
            <a:lvl2pPr indent="-323850" lvl="1" marL="914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04800" lvl="5" marL="27432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25" name="Google Shape;25;p6"/>
          <p:cNvSpPr txBox="1"/>
          <p:nvPr>
            <p:ph idx="2" type="body"/>
          </p:nvPr>
        </p:nvSpPr>
        <p:spPr>
          <a:xfrm>
            <a:off x="4629150" y="1283622"/>
            <a:ext cx="3889800" cy="594300"/>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rgbClr val="595959"/>
              </a:buClr>
              <a:buSzPts val="1900"/>
              <a:buFont typeface="Arial"/>
              <a:buNone/>
              <a:defRPr b="1" i="0" sz="1900" u="none" cap="none" strike="noStrike">
                <a:solidFill>
                  <a:srgbClr val="595959"/>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26" name="Google Shape;26;p6"/>
          <p:cNvSpPr txBox="1"/>
          <p:nvPr>
            <p:ph idx="3" type="body"/>
          </p:nvPr>
        </p:nvSpPr>
        <p:spPr>
          <a:xfrm>
            <a:off x="4633879" y="1878806"/>
            <a:ext cx="3885000" cy="20742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1500"/>
              <a:buFont typeface="Arial"/>
              <a:buNone/>
              <a:defRPr b="0" i="0" sz="1500" u="none" cap="none" strike="noStrike">
                <a:solidFill>
                  <a:srgbClr val="595959"/>
                </a:solidFill>
                <a:latin typeface="Arial"/>
                <a:ea typeface="Arial"/>
                <a:cs typeface="Arial"/>
                <a:sym typeface="Arial"/>
              </a:defRPr>
            </a:lvl1pPr>
            <a:lvl2pPr indent="-323850" lvl="1" marL="914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lnSpc>
                <a:spcPct val="90000"/>
              </a:lnSpc>
              <a:spcBef>
                <a:spcPts val="4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27" name="Google Shape;27;p6"/>
          <p:cNvSpPr txBox="1"/>
          <p:nvPr>
            <p:ph idx="4" type="body"/>
          </p:nvPr>
        </p:nvSpPr>
        <p:spPr>
          <a:xfrm>
            <a:off x="627461" y="1284479"/>
            <a:ext cx="3887400" cy="594300"/>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rgbClr val="595959"/>
              </a:buClr>
              <a:buSzPts val="1900"/>
              <a:buFont typeface="Arial"/>
              <a:buNone/>
              <a:defRPr b="1" i="0" sz="1900" u="none" cap="none" strike="noStrike">
                <a:solidFill>
                  <a:srgbClr val="595959"/>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28" name="Google Shape;28;p6"/>
          <p:cNvSpPr txBox="1"/>
          <p:nvPr>
            <p:ph type="title"/>
          </p:nvPr>
        </p:nvSpPr>
        <p:spPr>
          <a:xfrm>
            <a:off x="640753" y="536713"/>
            <a:ext cx="7862400" cy="731400"/>
          </a:xfrm>
          <a:prstGeom prst="rect">
            <a:avLst/>
          </a:prstGeom>
          <a:noFill/>
          <a:ln>
            <a:noFill/>
          </a:ln>
        </p:spPr>
        <p:txBody>
          <a:bodyPr anchorCtr="0" anchor="ctr" bIns="34275" lIns="68575" spcFirstLastPara="1" rIns="68575" wrap="square" tIns="34275">
            <a:noAutofit/>
          </a:bodyPr>
          <a:lstStyle>
            <a:lvl1pPr lvl="0" marR="0" rtl="0" algn="ctr">
              <a:lnSpc>
                <a:spcPct val="90000"/>
              </a:lnSpc>
              <a:spcBef>
                <a:spcPts val="0"/>
              </a:spcBef>
              <a:spcAft>
                <a:spcPts val="0"/>
              </a:spcAft>
              <a:buClr>
                <a:srgbClr val="3F3F3F"/>
              </a:buClr>
              <a:buSzPts val="3000"/>
              <a:buFont typeface="Arial"/>
              <a:buNone/>
              <a:defRPr b="1" i="0" sz="3000" u="none" cap="none" strike="noStrike">
                <a:solidFill>
                  <a:srgbClr val="3F3F3F"/>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29" name="Shape 29"/>
        <p:cNvGrpSpPr/>
        <p:nvPr/>
      </p:nvGrpSpPr>
      <p:grpSpPr>
        <a:xfrm>
          <a:off x="0" y="0"/>
          <a:ext cx="0" cy="0"/>
          <a:chOff x="0" y="0"/>
          <a:chExt cx="0" cy="0"/>
        </a:xfrm>
      </p:grpSpPr>
      <p:sp>
        <p:nvSpPr>
          <p:cNvPr id="30" name="Google Shape;30;p7"/>
          <p:cNvSpPr txBox="1"/>
          <p:nvPr>
            <p:ph idx="1" type="body"/>
          </p:nvPr>
        </p:nvSpPr>
        <p:spPr>
          <a:xfrm>
            <a:off x="343288" y="408818"/>
            <a:ext cx="4044900" cy="33105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1500"/>
              <a:buFont typeface="Arial"/>
              <a:buNone/>
              <a:defRPr b="0" i="0" sz="1500" u="none" cap="none" strike="noStrike">
                <a:solidFill>
                  <a:srgbClr val="595959"/>
                </a:solidFill>
                <a:latin typeface="Arial"/>
                <a:ea typeface="Arial"/>
                <a:cs typeface="Arial"/>
                <a:sym typeface="Arial"/>
              </a:defRPr>
            </a:lvl1pPr>
            <a:lvl2pPr indent="-323850" lvl="1" marL="914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31" name="Google Shape;31;p7"/>
          <p:cNvSpPr txBox="1"/>
          <p:nvPr>
            <p:ph idx="2" type="body"/>
          </p:nvPr>
        </p:nvSpPr>
        <p:spPr>
          <a:xfrm>
            <a:off x="4673600" y="408819"/>
            <a:ext cx="4044900" cy="33105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595959"/>
              </a:buClr>
              <a:buSzPts val="1500"/>
              <a:buFont typeface="Arial"/>
              <a:buNone/>
              <a:defRPr b="0" i="0" sz="1500" u="none" cap="none" strike="noStrike">
                <a:solidFill>
                  <a:srgbClr val="595959"/>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with Caption">
  <p:cSld name="Photo with Caption">
    <p:spTree>
      <p:nvGrpSpPr>
        <p:cNvPr id="32" name="Shape 32"/>
        <p:cNvGrpSpPr/>
        <p:nvPr/>
      </p:nvGrpSpPr>
      <p:grpSpPr>
        <a:xfrm>
          <a:off x="0" y="0"/>
          <a:ext cx="0" cy="0"/>
          <a:chOff x="0" y="0"/>
          <a:chExt cx="0" cy="0"/>
        </a:xfrm>
      </p:grpSpPr>
      <p:sp>
        <p:nvSpPr>
          <p:cNvPr id="33" name="Google Shape;33;p8"/>
          <p:cNvSpPr/>
          <p:nvPr>
            <p:ph idx="2" type="pic"/>
          </p:nvPr>
        </p:nvSpPr>
        <p:spPr>
          <a:xfrm rot="344367">
            <a:off x="574422" y="515503"/>
            <a:ext cx="7943622" cy="2618630"/>
          </a:xfrm>
          <a:prstGeom prst="rect">
            <a:avLst/>
          </a:prstGeom>
          <a:solidFill>
            <a:srgbClr val="ECECEC"/>
          </a:solidFill>
          <a:ln cap="sq" cmpd="sng" w="190500">
            <a:solidFill>
              <a:srgbClr val="FFFFFF"/>
            </a:solidFill>
            <a:prstDash val="solid"/>
            <a:miter lim="800000"/>
            <a:headEnd len="sm" w="sm" type="none"/>
            <a:tailEnd len="sm" w="sm" type="none"/>
          </a:ln>
        </p:spPr>
      </p:sp>
      <p:sp>
        <p:nvSpPr>
          <p:cNvPr id="34" name="Google Shape;34;p8"/>
          <p:cNvSpPr txBox="1"/>
          <p:nvPr>
            <p:ph idx="1" type="body"/>
          </p:nvPr>
        </p:nvSpPr>
        <p:spPr>
          <a:xfrm>
            <a:off x="516367" y="3364514"/>
            <a:ext cx="8112600" cy="603600"/>
          </a:xfrm>
          <a:prstGeom prst="rect">
            <a:avLst/>
          </a:prstGeom>
          <a:noFill/>
          <a:ln>
            <a:noFill/>
          </a:ln>
        </p:spPr>
        <p:txBody>
          <a:bodyPr anchorCtr="0" anchor="t" bIns="34275" lIns="68575" spcFirstLastPara="1" rIns="68575" wrap="square" tIns="34275">
            <a:normAutofit/>
          </a:bodyPr>
          <a:lstStyle>
            <a:lvl1pPr indent="-228600" lvl="0" marL="457200" marR="0" rtl="0" algn="ctr">
              <a:lnSpc>
                <a:spcPct val="90000"/>
              </a:lnSpc>
              <a:spcBef>
                <a:spcPts val="800"/>
              </a:spcBef>
              <a:spcAft>
                <a:spcPts val="0"/>
              </a:spcAft>
              <a:buClr>
                <a:srgbClr val="595959"/>
              </a:buClr>
              <a:buSzPts val="1200"/>
              <a:buFont typeface="Arial"/>
              <a:buNone/>
              <a:defRPr b="0" i="0" sz="1200" u="none" cap="none" strike="noStrike">
                <a:solidFill>
                  <a:srgbClr val="595959"/>
                </a:solidFill>
                <a:latin typeface="Arial"/>
                <a:ea typeface="Arial"/>
                <a:cs typeface="Arial"/>
                <a:sym typeface="Arial"/>
              </a:defRPr>
            </a:lvl1pPr>
            <a:lvl2pPr indent="-228600" lvl="1" marL="9144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700"/>
              <a:buFont typeface="Arial"/>
              <a:buNone/>
              <a:defRPr b="0" i="0" sz="7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 Option 1">
  <p:cSld name="Closing Slide - Option 1">
    <p:spTree>
      <p:nvGrpSpPr>
        <p:cNvPr id="35" name="Shape 35"/>
        <p:cNvGrpSpPr/>
        <p:nvPr/>
      </p:nvGrpSpPr>
      <p:grpSpPr>
        <a:xfrm>
          <a:off x="0" y="0"/>
          <a:ext cx="0" cy="0"/>
          <a:chOff x="0" y="0"/>
          <a:chExt cx="0" cy="0"/>
        </a:xfrm>
      </p:grpSpPr>
      <p:pic>
        <p:nvPicPr>
          <p:cNvPr descr="A picture containing water, computer&#10;&#10;Description automatically generated" id="36" name="Google Shape;36;p9"/>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descr="A picture containing brick&#10;&#10;Description automatically generated" id="37" name="Google Shape;37;p9"/>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ption 2">
  <p:cSld name="Title Slide - Option 2">
    <p:spTree>
      <p:nvGrpSpPr>
        <p:cNvPr id="38" name="Shape 38"/>
        <p:cNvGrpSpPr/>
        <p:nvPr/>
      </p:nvGrpSpPr>
      <p:grpSpPr>
        <a:xfrm>
          <a:off x="0" y="0"/>
          <a:ext cx="0" cy="0"/>
          <a:chOff x="0" y="0"/>
          <a:chExt cx="0" cy="0"/>
        </a:xfrm>
      </p:grpSpPr>
      <p:pic>
        <p:nvPicPr>
          <p:cNvPr descr="A picture containing bird&#10;&#10;Description automatically generated" id="39" name="Google Shape;39;p10"/>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descr="A picture containing bird&#10;&#10;Description automatically generated" id="40" name="Google Shape;40;p10"/>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1" name="Google Shape;41;p10"/>
          <p:cNvSpPr txBox="1"/>
          <p:nvPr>
            <p:ph type="title"/>
          </p:nvPr>
        </p:nvSpPr>
        <p:spPr>
          <a:xfrm>
            <a:off x="517530" y="903643"/>
            <a:ext cx="8099700" cy="1433100"/>
          </a:xfrm>
          <a:prstGeom prst="rect">
            <a:avLst/>
          </a:prstGeom>
          <a:noFill/>
          <a:ln>
            <a:noFill/>
          </a:ln>
        </p:spPr>
        <p:txBody>
          <a:bodyPr anchorCtr="0" anchor="b" bIns="34275" lIns="68575" spcFirstLastPara="1" rIns="68575" wrap="square" tIns="34275">
            <a:noAutofit/>
          </a:bodyPr>
          <a:lstStyle>
            <a:lvl1pPr lvl="0" marR="0" rtl="0" algn="ctr">
              <a:lnSpc>
                <a:spcPct val="90000"/>
              </a:lnSpc>
              <a:spcBef>
                <a:spcPts val="0"/>
              </a:spcBef>
              <a:spcAft>
                <a:spcPts val="0"/>
              </a:spcAft>
              <a:buClr>
                <a:srgbClr val="FFFFFF"/>
              </a:buClr>
              <a:buSzPts val="4100"/>
              <a:buFont typeface="Arial"/>
              <a:buNone/>
              <a:defRPr b="1" i="0" sz="4100" u="none" cap="none" strike="noStrike">
                <a:solidFill>
                  <a:srgbClr val="FFFFFF"/>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42" name="Google Shape;42;p10"/>
          <p:cNvSpPr txBox="1"/>
          <p:nvPr>
            <p:ph idx="1" type="body"/>
          </p:nvPr>
        </p:nvSpPr>
        <p:spPr>
          <a:xfrm>
            <a:off x="524436" y="2493323"/>
            <a:ext cx="8078700" cy="1125000"/>
          </a:xfrm>
          <a:prstGeom prst="rect">
            <a:avLst/>
          </a:prstGeom>
          <a:noFill/>
          <a:ln>
            <a:noFill/>
          </a:ln>
        </p:spPr>
        <p:txBody>
          <a:bodyPr anchorCtr="0" anchor="t" bIns="34275" lIns="68575" spcFirstLastPara="1" rIns="68575" wrap="square" tIns="34275">
            <a:noAutofit/>
          </a:bodyPr>
          <a:lstStyle>
            <a:lvl1pPr indent="-228600" lvl="0" marL="457200" marR="0" rtl="0" algn="ctr">
              <a:lnSpc>
                <a:spcPct val="90000"/>
              </a:lnSpc>
              <a:spcBef>
                <a:spcPts val="800"/>
              </a:spcBef>
              <a:spcAft>
                <a:spcPts val="0"/>
              </a:spcAft>
              <a:buClr>
                <a:srgbClr val="FFFFFF"/>
              </a:buClr>
              <a:buSzPts val="1500"/>
              <a:buFont typeface="Arial"/>
              <a:buNone/>
              <a:defRPr b="0" i="0" sz="1500" u="none" cap="none" strike="noStrike">
                <a:solidFill>
                  <a:srgbClr val="FFFFFF"/>
                </a:solidFill>
                <a:latin typeface="Arial"/>
                <a:ea typeface="Arial"/>
                <a:cs typeface="Arial"/>
                <a:sym typeface="Arial"/>
              </a:defRPr>
            </a:lvl1pPr>
            <a:lvl2pPr indent="-228600" lvl="1" marL="9144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100"/>
              <a:buFont typeface="Arial"/>
              <a:buNone/>
              <a:defRPr b="0" i="0" sz="11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8.jpg"/><Relationship Id="rId2" Type="http://schemas.openxmlformats.org/officeDocument/2006/relationships/image" Target="../media/image3.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A picture containing screenshot&#10;&#10;Description automatically generated"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pic>
        <p:nvPicPr>
          <p:cNvPr descr="A close up of a logo&#10;&#10;Description automatically generated" id="7" name="Google Shape;7;p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8.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4.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45725"/>
            <a:ext cx="9144000" cy="5143500"/>
          </a:xfrm>
          <a:prstGeom prst="rect">
            <a:avLst/>
          </a:prstGeom>
          <a:noFill/>
          <a:ln>
            <a:noFill/>
          </a:ln>
        </p:spPr>
      </p:pic>
      <p:sp>
        <p:nvSpPr>
          <p:cNvPr id="60" name="Google Shape;60;p14"/>
          <p:cNvSpPr txBox="1"/>
          <p:nvPr/>
        </p:nvSpPr>
        <p:spPr>
          <a:xfrm>
            <a:off x="172650" y="1772850"/>
            <a:ext cx="8798700" cy="79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chemeClr val="lt1"/>
                </a:solidFill>
              </a:rPr>
              <a:t>Navigating Mental Health Landscapes and Mortality Trends Globally</a:t>
            </a:r>
            <a:endParaRPr b="1" sz="2500">
              <a:solidFill>
                <a:schemeClr val="lt1"/>
              </a:solidFill>
            </a:endParaRPr>
          </a:p>
        </p:txBody>
      </p:sp>
      <p:sp>
        <p:nvSpPr>
          <p:cNvPr id="61" name="Google Shape;61;p14"/>
          <p:cNvSpPr txBox="1"/>
          <p:nvPr/>
        </p:nvSpPr>
        <p:spPr>
          <a:xfrm>
            <a:off x="6492300" y="3216475"/>
            <a:ext cx="2651700" cy="18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Presented by :</a:t>
            </a:r>
            <a:endParaRPr b="1">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Siyu Du</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Sailesh Baabu Suresh Babu</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Yasaswitha Gaddam</a:t>
            </a:r>
            <a:endParaRPr>
              <a:solidFill>
                <a:schemeClr val="lt1"/>
              </a:solidFill>
            </a:endParaRPr>
          </a:p>
        </p:txBody>
      </p:sp>
      <p:sp>
        <p:nvSpPr>
          <p:cNvPr id="62" name="Google Shape;62;p14"/>
          <p:cNvSpPr txBox="1"/>
          <p:nvPr/>
        </p:nvSpPr>
        <p:spPr>
          <a:xfrm>
            <a:off x="2383200" y="973950"/>
            <a:ext cx="4377600" cy="79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chemeClr val="lt1"/>
                </a:solidFill>
              </a:rPr>
              <a:t>DATS 6103 Team 7</a:t>
            </a:r>
            <a:endParaRPr b="1" sz="25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3"/>
          <p:cNvPicPr preferRelativeResize="0"/>
          <p:nvPr/>
        </p:nvPicPr>
        <p:blipFill rotWithShape="1">
          <a:blip r:embed="rId3">
            <a:alphaModFix/>
          </a:blip>
          <a:srcRect b="1329" l="0" r="0" t="-1329"/>
          <a:stretch/>
        </p:blipFill>
        <p:spPr>
          <a:xfrm>
            <a:off x="0" y="160025"/>
            <a:ext cx="5760475" cy="4096499"/>
          </a:xfrm>
          <a:prstGeom prst="rect">
            <a:avLst/>
          </a:prstGeom>
          <a:noFill/>
          <a:ln>
            <a:noFill/>
          </a:ln>
        </p:spPr>
      </p:pic>
      <p:sp>
        <p:nvSpPr>
          <p:cNvPr id="118" name="Google Shape;118;p23"/>
          <p:cNvSpPr txBox="1"/>
          <p:nvPr/>
        </p:nvSpPr>
        <p:spPr>
          <a:xfrm>
            <a:off x="5760475" y="244600"/>
            <a:ext cx="3383400" cy="8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Roboto"/>
                <a:ea typeface="Roboto"/>
                <a:cs typeface="Roboto"/>
                <a:sym typeface="Roboto"/>
              </a:rPr>
              <a:t>Outlier Removal using Z-Scores</a:t>
            </a:r>
            <a:endParaRPr b="1" sz="2000"/>
          </a:p>
        </p:txBody>
      </p:sp>
      <p:sp>
        <p:nvSpPr>
          <p:cNvPr id="119" name="Google Shape;119;p23"/>
          <p:cNvSpPr txBox="1"/>
          <p:nvPr/>
        </p:nvSpPr>
        <p:spPr>
          <a:xfrm>
            <a:off x="5829050" y="1364825"/>
            <a:ext cx="3383400" cy="2891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The goal of removing outliers is to improve the reliability of our analysis.</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benefit of removing outliers is to enhance the accuracy and stability of statistical models and ML algorithms by reducing their impact on results.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Removing outliers using Z-scores helps improve the accuracy and reliability of statistical analyses and model results by reducing the influence of extreme values, leading to more robust and meaningful insights.</a:t>
            </a:r>
            <a:endParaRPr sz="1200">
              <a:solidFill>
                <a:schemeClr val="dk1"/>
              </a:solidFill>
            </a:endParaRPr>
          </a:p>
          <a:p>
            <a:pPr indent="0" lvl="0" marL="457200" rtl="0" algn="l">
              <a:spcBef>
                <a:spcPts val="0"/>
              </a:spcBef>
              <a:spcAft>
                <a:spcPts val="0"/>
              </a:spcAft>
              <a:buNone/>
            </a:pPr>
            <a:r>
              <a:t/>
            </a:r>
            <a:endParaRPr sz="12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nvSpPr>
        <p:spPr>
          <a:xfrm>
            <a:off x="0" y="0"/>
            <a:ext cx="3360300" cy="79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Summary Statics </a:t>
            </a:r>
            <a:endParaRPr b="1" sz="2000"/>
          </a:p>
        </p:txBody>
      </p:sp>
      <p:sp>
        <p:nvSpPr>
          <p:cNvPr id="125" name="Google Shape;125;p24"/>
          <p:cNvSpPr txBox="1"/>
          <p:nvPr/>
        </p:nvSpPr>
        <p:spPr>
          <a:xfrm>
            <a:off x="25150" y="621800"/>
            <a:ext cx="3594600" cy="36804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1500"/>
              </a:spcBef>
              <a:spcAft>
                <a:spcPts val="0"/>
              </a:spcAft>
              <a:buClr>
                <a:schemeClr val="dk1"/>
              </a:buClr>
              <a:buSzPts val="1200"/>
              <a:buChar char="●"/>
            </a:pPr>
            <a:r>
              <a:rPr lang="en" sz="1200">
                <a:solidFill>
                  <a:schemeClr val="dk1"/>
                </a:solidFill>
              </a:rPr>
              <a:t>This summary provides a concise overview of the prevalence and variability of different mental health conditions over the specified years. It can guide further analysis and interpretation of trends or patterns in mental health data.</a:t>
            </a:r>
            <a:endParaRPr sz="1200">
              <a:solidFill>
                <a:schemeClr val="dk1"/>
              </a:solidFill>
            </a:endParaRPr>
          </a:p>
          <a:p>
            <a:pPr indent="0" lvl="0" marL="457200" rtl="0" algn="l">
              <a:lnSpc>
                <a:spcPct val="100000"/>
              </a:lnSpc>
              <a:spcBef>
                <a:spcPts val="1500"/>
              </a:spcBef>
              <a:spcAft>
                <a:spcPts val="0"/>
              </a:spcAft>
              <a:buNone/>
            </a:pPr>
            <a:r>
              <a:t/>
            </a:r>
            <a:endParaRPr sz="1200">
              <a:solidFill>
                <a:schemeClr val="dk1"/>
              </a:solidFill>
            </a:endParaRPr>
          </a:p>
          <a:p>
            <a:pPr indent="-304800" lvl="0" marL="457200" rtl="0" algn="l">
              <a:lnSpc>
                <a:spcPct val="100000"/>
              </a:lnSpc>
              <a:spcBef>
                <a:spcPts val="1500"/>
              </a:spcBef>
              <a:spcAft>
                <a:spcPts val="0"/>
              </a:spcAft>
              <a:buClr>
                <a:schemeClr val="dk1"/>
              </a:buClr>
              <a:buSzPts val="1200"/>
              <a:buChar char="●"/>
            </a:pPr>
            <a:r>
              <a:rPr lang="en" sz="1200">
                <a:solidFill>
                  <a:schemeClr val="dk1"/>
                </a:solidFill>
              </a:rPr>
              <a:t>In summary, summary statistics serve as a powerful tool in quantitative analysis, offering a condensed view of essential characteristics that facilitate a deeper understanding of the underlying data.</a:t>
            </a:r>
            <a:endParaRPr sz="1200">
              <a:solidFill>
                <a:schemeClr val="dk1"/>
              </a:solidFill>
            </a:endParaRPr>
          </a:p>
          <a:p>
            <a:pPr indent="0" lvl="0" marL="457200" rtl="0" algn="l">
              <a:lnSpc>
                <a:spcPct val="100000"/>
              </a:lnSpc>
              <a:spcBef>
                <a:spcPts val="0"/>
              </a:spcBef>
              <a:spcAft>
                <a:spcPts val="0"/>
              </a:spcAft>
              <a:buNone/>
            </a:pPr>
            <a:r>
              <a:t/>
            </a:r>
            <a:endParaRPr>
              <a:solidFill>
                <a:schemeClr val="dk1"/>
              </a:solidFill>
            </a:endParaRPr>
          </a:p>
        </p:txBody>
      </p:sp>
      <p:pic>
        <p:nvPicPr>
          <p:cNvPr id="126" name="Google Shape;126;p24"/>
          <p:cNvPicPr preferRelativeResize="0"/>
          <p:nvPr/>
        </p:nvPicPr>
        <p:blipFill>
          <a:blip r:embed="rId3">
            <a:alphaModFix/>
          </a:blip>
          <a:stretch>
            <a:fillRect/>
          </a:stretch>
        </p:blipFill>
        <p:spPr>
          <a:xfrm>
            <a:off x="3619723" y="0"/>
            <a:ext cx="5524276" cy="4302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5"/>
          <p:cNvPicPr preferRelativeResize="0"/>
          <p:nvPr/>
        </p:nvPicPr>
        <p:blipFill>
          <a:blip r:embed="rId3">
            <a:alphaModFix/>
          </a:blip>
          <a:stretch>
            <a:fillRect/>
          </a:stretch>
        </p:blipFill>
        <p:spPr>
          <a:xfrm>
            <a:off x="76200" y="0"/>
            <a:ext cx="4763449" cy="4279401"/>
          </a:xfrm>
          <a:prstGeom prst="rect">
            <a:avLst/>
          </a:prstGeom>
          <a:noFill/>
          <a:ln>
            <a:noFill/>
          </a:ln>
        </p:spPr>
      </p:pic>
      <p:sp>
        <p:nvSpPr>
          <p:cNvPr id="132" name="Google Shape;132;p25"/>
          <p:cNvSpPr txBox="1"/>
          <p:nvPr/>
        </p:nvSpPr>
        <p:spPr>
          <a:xfrm>
            <a:off x="5088675" y="0"/>
            <a:ext cx="3337500" cy="43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Correlation Matrix</a:t>
            </a:r>
            <a:endParaRPr b="1" sz="2000"/>
          </a:p>
        </p:txBody>
      </p:sp>
      <p:sp>
        <p:nvSpPr>
          <p:cNvPr id="133" name="Google Shape;133;p25"/>
          <p:cNvSpPr txBox="1"/>
          <p:nvPr/>
        </p:nvSpPr>
        <p:spPr>
          <a:xfrm>
            <a:off x="4905750" y="434400"/>
            <a:ext cx="4192500" cy="38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t>Positive Correlation:</a:t>
            </a:r>
            <a:endParaRPr b="1" sz="1300"/>
          </a:p>
          <a:p>
            <a:pPr indent="0" lvl="0" marL="0" rtl="0" algn="l">
              <a:spcBef>
                <a:spcPts val="0"/>
              </a:spcBef>
              <a:spcAft>
                <a:spcPts val="0"/>
              </a:spcAft>
              <a:buClr>
                <a:schemeClr val="dk1"/>
              </a:buClr>
              <a:buSzPts val="1100"/>
              <a:buFont typeface="Arial"/>
              <a:buNone/>
            </a:pPr>
            <a:r>
              <a:rPr lang="en" sz="1300"/>
              <a:t>   - Positive correlation values (closer to 1) indicate that as one variable increases, the other tends to increase. This implies a coordinated and positive relationship between the paired variables.</a:t>
            </a:r>
            <a:endParaRPr sz="1300"/>
          </a:p>
          <a:p>
            <a:pPr indent="0" lvl="0" marL="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rPr b="1" lang="en" sz="1300"/>
              <a:t>Negative Correlation:</a:t>
            </a:r>
            <a:endParaRPr b="1" sz="1300"/>
          </a:p>
          <a:p>
            <a:pPr indent="0" lvl="0" marL="0" rtl="0" algn="l">
              <a:spcBef>
                <a:spcPts val="0"/>
              </a:spcBef>
              <a:spcAft>
                <a:spcPts val="0"/>
              </a:spcAft>
              <a:buClr>
                <a:schemeClr val="dk1"/>
              </a:buClr>
              <a:buSzPts val="1100"/>
              <a:buFont typeface="Arial"/>
              <a:buNone/>
            </a:pPr>
            <a:r>
              <a:rPr lang="en" sz="1300"/>
              <a:t>   - Negative correlation values (closer to -1) suggest an inverse relationship where as one variable increases, the other tends to decrease. This indicates a coordinated and negative association between the paired variables.</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b="1" lang="en" sz="1300"/>
              <a:t>Zero Correlation:</a:t>
            </a:r>
            <a:endParaRPr b="1" sz="1300"/>
          </a:p>
          <a:p>
            <a:pPr indent="0" lvl="0" marL="0" rtl="0" algn="l">
              <a:spcBef>
                <a:spcPts val="0"/>
              </a:spcBef>
              <a:spcAft>
                <a:spcPts val="0"/>
              </a:spcAft>
              <a:buClr>
                <a:schemeClr val="dk1"/>
              </a:buClr>
              <a:buSzPts val="1100"/>
              <a:buFont typeface="Arial"/>
              <a:buNone/>
            </a:pPr>
            <a:r>
              <a:rPr lang="en" sz="1300"/>
              <a:t>   - A correlation coefficient close to 0 signifies little to no linear relationship between the variables. In a scatter plot, points are scattered randomly, showing no clear trend or pattern as one variable changes.</a:t>
            </a:r>
            <a:endParaRPr sz="1300"/>
          </a:p>
          <a:p>
            <a:pPr indent="0" lvl="0" marL="0" rtl="0" algn="l">
              <a:spcBef>
                <a:spcPts val="0"/>
              </a:spcBef>
              <a:spcAft>
                <a:spcPts val="0"/>
              </a:spcAft>
              <a:buNone/>
            </a:pPr>
            <a:r>
              <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subTitle"/>
          </p:nvPr>
        </p:nvSpPr>
        <p:spPr>
          <a:xfrm>
            <a:off x="1452425" y="-124500"/>
            <a:ext cx="4655100" cy="5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Time Trends</a:t>
            </a:r>
            <a:endParaRPr b="1" sz="2000"/>
          </a:p>
        </p:txBody>
      </p:sp>
      <p:sp>
        <p:nvSpPr>
          <p:cNvPr id="139" name="Google Shape;139;p26"/>
          <p:cNvSpPr txBox="1"/>
          <p:nvPr/>
        </p:nvSpPr>
        <p:spPr>
          <a:xfrm>
            <a:off x="5740250" y="498050"/>
            <a:ext cx="3403800" cy="362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 time trend graph serves as a visual narrative, allowing for the quick and intuitive understanding of how a variable changes over time, making it a powerful tool for data communication and decision-making.</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From this Time Trend graph we can infer that Suicide is getting decreased and other parameters are constant.</a:t>
            </a:r>
            <a:endParaRPr/>
          </a:p>
        </p:txBody>
      </p:sp>
      <p:pic>
        <p:nvPicPr>
          <p:cNvPr id="140" name="Google Shape;140;p26"/>
          <p:cNvPicPr preferRelativeResize="0"/>
          <p:nvPr/>
        </p:nvPicPr>
        <p:blipFill>
          <a:blip r:embed="rId3">
            <a:alphaModFix/>
          </a:blip>
          <a:stretch>
            <a:fillRect/>
          </a:stretch>
        </p:blipFill>
        <p:spPr>
          <a:xfrm>
            <a:off x="0" y="406225"/>
            <a:ext cx="5797626" cy="391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7"/>
          <p:cNvPicPr preferRelativeResize="0"/>
          <p:nvPr/>
        </p:nvPicPr>
        <p:blipFill>
          <a:blip r:embed="rId3">
            <a:alphaModFix/>
          </a:blip>
          <a:stretch>
            <a:fillRect/>
          </a:stretch>
        </p:blipFill>
        <p:spPr>
          <a:xfrm>
            <a:off x="34325" y="1204950"/>
            <a:ext cx="5502201" cy="3054876"/>
          </a:xfrm>
          <a:prstGeom prst="rect">
            <a:avLst/>
          </a:prstGeom>
          <a:noFill/>
          <a:ln>
            <a:noFill/>
          </a:ln>
        </p:spPr>
      </p:pic>
      <p:sp>
        <p:nvSpPr>
          <p:cNvPr id="146" name="Google Shape;146;p27"/>
          <p:cNvSpPr txBox="1"/>
          <p:nvPr/>
        </p:nvSpPr>
        <p:spPr>
          <a:xfrm>
            <a:off x="1699950" y="329500"/>
            <a:ext cx="57441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Time Trends for Suicide Across Countries</a:t>
            </a:r>
            <a:endParaRPr b="1" sz="2000"/>
          </a:p>
        </p:txBody>
      </p:sp>
      <p:sp>
        <p:nvSpPr>
          <p:cNvPr id="147" name="Google Shape;147;p27"/>
          <p:cNvSpPr txBox="1"/>
          <p:nvPr/>
        </p:nvSpPr>
        <p:spPr>
          <a:xfrm>
            <a:off x="5570850" y="1410725"/>
            <a:ext cx="3336300" cy="2849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The graph shows the time trends for suicide rates across countries with suicide rates greater than 20 per 100,000 people.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It is also important to note that the suicide rates in these countries are still much higher than the global average. The global suicide rate in 2016 was 10.5 per 100,000 people. This suggests that there is still a lot of work to be done to prevent suicide in these countries.</a:t>
            </a:r>
            <a:endParaRPr sz="1200">
              <a:solidFill>
                <a:schemeClr val="dk1"/>
              </a:solidFill>
            </a:endParaRPr>
          </a:p>
          <a:p>
            <a:pPr indent="0" lvl="0" marL="0" rtl="0" algn="l">
              <a:spcBef>
                <a:spcPts val="0"/>
              </a:spcBef>
              <a:spcAft>
                <a:spcPts val="0"/>
              </a:spcAft>
              <a:buNone/>
            </a:pPr>
            <a:r>
              <a:t/>
            </a:r>
            <a:endParaRPr sz="1200">
              <a:solidFill>
                <a:srgbClr val="E3E3E3"/>
              </a:solidFill>
              <a:highlight>
                <a:srgbClr val="131314"/>
              </a:highlight>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nvSpPr>
        <p:spPr>
          <a:xfrm>
            <a:off x="2233200" y="1754625"/>
            <a:ext cx="46776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200">
                <a:latin typeface="Georgia"/>
                <a:ea typeface="Georgia"/>
                <a:cs typeface="Georgia"/>
                <a:sym typeface="Georgia"/>
              </a:rPr>
              <a:t>Visualization</a:t>
            </a:r>
            <a:endParaRPr b="1" sz="52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nvSpPr>
        <p:spPr>
          <a:xfrm>
            <a:off x="434925" y="163875"/>
            <a:ext cx="5762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dk1"/>
                </a:solidFill>
                <a:latin typeface="Georgia"/>
                <a:ea typeface="Georgia"/>
                <a:cs typeface="Georgia"/>
                <a:sym typeface="Georgia"/>
              </a:rPr>
              <a:t>Suicide Rates Over Time</a:t>
            </a:r>
            <a:endParaRPr b="1" sz="2500">
              <a:latin typeface="Georgia"/>
              <a:ea typeface="Georgia"/>
              <a:cs typeface="Georgia"/>
              <a:sym typeface="Georgia"/>
            </a:endParaRPr>
          </a:p>
        </p:txBody>
      </p:sp>
      <p:cxnSp>
        <p:nvCxnSpPr>
          <p:cNvPr id="158" name="Google Shape;158;p29"/>
          <p:cNvCxnSpPr/>
          <p:nvPr/>
        </p:nvCxnSpPr>
        <p:spPr>
          <a:xfrm>
            <a:off x="-953500" y="2377550"/>
            <a:ext cx="13200" cy="3014100"/>
          </a:xfrm>
          <a:prstGeom prst="straightConnector1">
            <a:avLst/>
          </a:prstGeom>
          <a:noFill/>
          <a:ln cap="flat" cmpd="sng" w="9525">
            <a:solidFill>
              <a:schemeClr val="dk2"/>
            </a:solidFill>
            <a:prstDash val="solid"/>
            <a:round/>
            <a:headEnd len="med" w="med" type="none"/>
            <a:tailEnd len="med" w="med" type="none"/>
          </a:ln>
        </p:spPr>
      </p:cxnSp>
      <p:sp>
        <p:nvSpPr>
          <p:cNvPr id="159" name="Google Shape;159;p29"/>
          <p:cNvSpPr txBox="1"/>
          <p:nvPr/>
        </p:nvSpPr>
        <p:spPr>
          <a:xfrm>
            <a:off x="9944100" y="3252200"/>
            <a:ext cx="1693200" cy="7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p:txBody>
      </p:sp>
      <p:pic>
        <p:nvPicPr>
          <p:cNvPr id="160" name="Google Shape;160;p29"/>
          <p:cNvPicPr preferRelativeResize="0"/>
          <p:nvPr/>
        </p:nvPicPr>
        <p:blipFill>
          <a:blip r:embed="rId3">
            <a:alphaModFix/>
          </a:blip>
          <a:stretch>
            <a:fillRect/>
          </a:stretch>
        </p:blipFill>
        <p:spPr>
          <a:xfrm>
            <a:off x="0" y="629750"/>
            <a:ext cx="9144000" cy="3642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6037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3320">
                <a:highlight>
                  <a:schemeClr val="lt1"/>
                </a:highlight>
                <a:latin typeface="Georgia"/>
                <a:ea typeface="Georgia"/>
                <a:cs typeface="Georgia"/>
                <a:sym typeface="Georgia"/>
              </a:rPr>
              <a:t>C</a:t>
            </a:r>
            <a:r>
              <a:rPr lang="en" sz="3320">
                <a:highlight>
                  <a:schemeClr val="lt1"/>
                </a:highlight>
                <a:latin typeface="Georgia"/>
                <a:ea typeface="Georgia"/>
                <a:cs typeface="Georgia"/>
                <a:sym typeface="Georgia"/>
              </a:rPr>
              <a:t>orrelation Among Mental Health Variables</a:t>
            </a:r>
            <a:endParaRPr sz="3320">
              <a:highlight>
                <a:schemeClr val="lt1"/>
              </a:highlight>
              <a:latin typeface="Georgia"/>
              <a:ea typeface="Georgia"/>
              <a:cs typeface="Georgia"/>
              <a:sym typeface="Georgia"/>
            </a:endParaRPr>
          </a:p>
          <a:p>
            <a:pPr indent="0" lvl="0" marL="0" rtl="0" algn="l">
              <a:spcBef>
                <a:spcPts val="0"/>
              </a:spcBef>
              <a:spcAft>
                <a:spcPts val="0"/>
              </a:spcAft>
              <a:buClr>
                <a:schemeClr val="dk1"/>
              </a:buClr>
              <a:buSzPts val="990"/>
              <a:buFont typeface="Arial"/>
              <a:buNone/>
            </a:pPr>
            <a:r>
              <a:t/>
            </a:r>
            <a:endParaRPr sz="2320"/>
          </a:p>
          <a:p>
            <a:pPr indent="0" lvl="0" marL="0" rtl="0" algn="l">
              <a:spcBef>
                <a:spcPts val="0"/>
              </a:spcBef>
              <a:spcAft>
                <a:spcPts val="0"/>
              </a:spcAft>
              <a:buSzPts val="990"/>
              <a:buNone/>
            </a:pPr>
            <a:r>
              <a:t/>
            </a:r>
            <a:endParaRPr sz="2320"/>
          </a:p>
        </p:txBody>
      </p:sp>
      <p:sp>
        <p:nvSpPr>
          <p:cNvPr id="166" name="Google Shape;166;p3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t>Drug Use</a:t>
            </a:r>
            <a:r>
              <a:rPr lang="en" sz="1100"/>
              <a:t> Disorder - Anxiety Disorder = 0.54</a:t>
            </a:r>
            <a:endParaRPr sz="1100"/>
          </a:p>
          <a:p>
            <a:pPr indent="0" lvl="0" marL="0" rtl="0" algn="l">
              <a:spcBef>
                <a:spcPts val="0"/>
              </a:spcBef>
              <a:spcAft>
                <a:spcPts val="0"/>
              </a:spcAft>
              <a:buNone/>
            </a:pPr>
            <a:r>
              <a:rPr lang="en" sz="1100"/>
              <a:t>Anxiety Disorder - Depression = 0.29</a:t>
            </a:r>
            <a:endParaRPr sz="1100"/>
          </a:p>
          <a:p>
            <a:pPr indent="0" lvl="0" marL="0" rtl="0" algn="l">
              <a:spcBef>
                <a:spcPts val="0"/>
              </a:spcBef>
              <a:spcAft>
                <a:spcPts val="0"/>
              </a:spcAft>
              <a:buNone/>
            </a:pPr>
            <a:r>
              <a:rPr lang="en" sz="1100"/>
              <a:t>Depression - Drug Use Disorder = 0.21</a:t>
            </a:r>
            <a:endParaRPr sz="1100"/>
          </a:p>
          <a:p>
            <a:pPr indent="0" lvl="0" marL="0" rtl="0" algn="l">
              <a:spcBef>
                <a:spcPts val="0"/>
              </a:spcBef>
              <a:spcAft>
                <a:spcPts val="0"/>
              </a:spcAft>
              <a:buNone/>
            </a:pPr>
            <a:r>
              <a:rPr lang="en" sz="1100"/>
              <a:t>Alcohol Use Disorder - Depression = -0.01</a:t>
            </a:r>
            <a:endParaRPr sz="1100"/>
          </a:p>
          <a:p>
            <a:pPr indent="0" lvl="0" marL="0" rtl="0" algn="l">
              <a:spcBef>
                <a:spcPts val="0"/>
              </a:spcBef>
              <a:spcAft>
                <a:spcPts val="0"/>
              </a:spcAft>
              <a:buNone/>
            </a:pPr>
            <a:r>
              <a:rPr lang="en" sz="1100"/>
              <a:t>Anx</a:t>
            </a:r>
            <a:r>
              <a:rPr lang="en" sz="1100">
                <a:solidFill>
                  <a:schemeClr val="dk1"/>
                </a:solidFill>
              </a:rPr>
              <a:t>iety Disorder - Alcohol Use Disorder = -0.17</a:t>
            </a:r>
            <a:endParaRPr sz="1100">
              <a:solidFill>
                <a:schemeClr val="dk1"/>
              </a:solidFill>
            </a:endParaRPr>
          </a:p>
          <a:p>
            <a:pPr indent="0" lvl="0" marL="0" rtl="0" algn="l">
              <a:spcBef>
                <a:spcPts val="0"/>
              </a:spcBef>
              <a:spcAft>
                <a:spcPts val="0"/>
              </a:spcAft>
              <a:buNone/>
            </a:pPr>
            <a:r>
              <a:rPr lang="en" sz="1100">
                <a:solidFill>
                  <a:schemeClr val="dk1"/>
                </a:solidFill>
              </a:rPr>
              <a:t>Alcohol Use Disorder - Drug Use Disorder = -0.23</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sz="1100"/>
          </a:p>
        </p:txBody>
      </p:sp>
      <p:pic>
        <p:nvPicPr>
          <p:cNvPr id="167" name="Google Shape;167;p30"/>
          <p:cNvPicPr preferRelativeResize="0"/>
          <p:nvPr/>
        </p:nvPicPr>
        <p:blipFill>
          <a:blip r:embed="rId3">
            <a:alphaModFix/>
          </a:blip>
          <a:stretch>
            <a:fillRect/>
          </a:stretch>
        </p:blipFill>
        <p:spPr>
          <a:xfrm>
            <a:off x="3533714" y="1152474"/>
            <a:ext cx="4777735" cy="3073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300">
                <a:latin typeface="Georgia"/>
                <a:ea typeface="Georgia"/>
                <a:cs typeface="Georgia"/>
                <a:sym typeface="Georgia"/>
              </a:rPr>
              <a:t>Mental Health Disorders</a:t>
            </a:r>
            <a:endParaRPr b="1" sz="2300">
              <a:latin typeface="Georgia"/>
              <a:ea typeface="Georgia"/>
              <a:cs typeface="Georgia"/>
              <a:sym typeface="Georgia"/>
            </a:endParaRPr>
          </a:p>
        </p:txBody>
      </p:sp>
      <p:sp>
        <p:nvSpPr>
          <p:cNvPr id="173" name="Google Shape;173;p3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4" name="Google Shape;174;p31"/>
          <p:cNvPicPr preferRelativeResize="0"/>
          <p:nvPr/>
        </p:nvPicPr>
        <p:blipFill>
          <a:blip r:embed="rId3">
            <a:alphaModFix/>
          </a:blip>
          <a:stretch>
            <a:fillRect/>
          </a:stretch>
        </p:blipFill>
        <p:spPr>
          <a:xfrm>
            <a:off x="311700" y="1017725"/>
            <a:ext cx="8177850" cy="3341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Georgia"/>
                <a:ea typeface="Georgia"/>
                <a:cs typeface="Georgia"/>
                <a:sym typeface="Georgia"/>
              </a:rPr>
              <a:t>Mental Health Disorders</a:t>
            </a:r>
            <a:endParaRPr b="1">
              <a:latin typeface="Georgia"/>
              <a:ea typeface="Georgia"/>
              <a:cs typeface="Georgia"/>
              <a:sym typeface="Georgia"/>
            </a:endParaRPr>
          </a:p>
        </p:txBody>
      </p:sp>
      <p:sp>
        <p:nvSpPr>
          <p:cNvPr id="180" name="Google Shape;180;p32"/>
          <p:cNvSpPr txBox="1"/>
          <p:nvPr>
            <p:ph idx="1" type="body"/>
          </p:nvPr>
        </p:nvSpPr>
        <p:spPr>
          <a:xfrm>
            <a:off x="2356375" y="2287525"/>
            <a:ext cx="3316500" cy="228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1" name="Google Shape;181;p32"/>
          <p:cNvPicPr preferRelativeResize="0"/>
          <p:nvPr/>
        </p:nvPicPr>
        <p:blipFill>
          <a:blip r:embed="rId3">
            <a:alphaModFix/>
          </a:blip>
          <a:stretch>
            <a:fillRect/>
          </a:stretch>
        </p:blipFill>
        <p:spPr>
          <a:xfrm>
            <a:off x="0" y="1017713"/>
            <a:ext cx="4052250" cy="3314425"/>
          </a:xfrm>
          <a:prstGeom prst="rect">
            <a:avLst/>
          </a:prstGeom>
          <a:noFill/>
          <a:ln>
            <a:noFill/>
          </a:ln>
        </p:spPr>
      </p:pic>
      <p:pic>
        <p:nvPicPr>
          <p:cNvPr id="182" name="Google Shape;182;p32"/>
          <p:cNvPicPr preferRelativeResize="0"/>
          <p:nvPr/>
        </p:nvPicPr>
        <p:blipFill>
          <a:blip r:embed="rId4">
            <a:alphaModFix/>
          </a:blip>
          <a:stretch>
            <a:fillRect/>
          </a:stretch>
        </p:blipFill>
        <p:spPr>
          <a:xfrm>
            <a:off x="4858125" y="734050"/>
            <a:ext cx="3813500" cy="3469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919800" y="0"/>
            <a:ext cx="46503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300">
                <a:latin typeface="Georgia"/>
                <a:ea typeface="Georgia"/>
                <a:cs typeface="Georgia"/>
                <a:sym typeface="Georgia"/>
              </a:rPr>
              <a:t>Introduction</a:t>
            </a:r>
            <a:endParaRPr b="1" sz="2300">
              <a:latin typeface="Georgia"/>
              <a:ea typeface="Georgia"/>
              <a:cs typeface="Georgia"/>
              <a:sym typeface="Georgia"/>
            </a:endParaRPr>
          </a:p>
        </p:txBody>
      </p:sp>
      <p:sp>
        <p:nvSpPr>
          <p:cNvPr id="68" name="Google Shape;68;p15"/>
          <p:cNvSpPr txBox="1"/>
          <p:nvPr>
            <p:ph idx="1" type="subTitle"/>
          </p:nvPr>
        </p:nvSpPr>
        <p:spPr>
          <a:xfrm>
            <a:off x="327000" y="855900"/>
            <a:ext cx="8817000" cy="343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Georgia"/>
                <a:ea typeface="Georgia"/>
                <a:cs typeface="Georgia"/>
                <a:sym typeface="Georgia"/>
              </a:rPr>
              <a:t>Our project seeks to analyze global mental health data, focusing on its intricate relationship with physical health indicators. By exploring comorbidity patterns, mortality trends, gender-based differences, and the connection between mental disorders and suicide rates, we aim to uncover comprehensive insights. This endeavor is driven by the recognition of the dynamic interplay between mental and physical well-being, aiming to contribute valuable knowledge that informs policies and interventions on a global scale. Our commitment is to foster a more informed and compassionate approach to mental health, transcending traditional boundaries for a holistic understanding.</a:t>
            </a:r>
            <a:endParaRPr sz="2000">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2908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300">
                <a:latin typeface="Georgia"/>
                <a:ea typeface="Georgia"/>
                <a:cs typeface="Georgia"/>
                <a:sym typeface="Georgia"/>
              </a:rPr>
              <a:t>Depression Disorders</a:t>
            </a:r>
            <a:endParaRPr b="1" sz="2300">
              <a:latin typeface="Georgia"/>
              <a:ea typeface="Georgia"/>
              <a:cs typeface="Georgia"/>
              <a:sym typeface="Georgia"/>
            </a:endParaRPr>
          </a:p>
        </p:txBody>
      </p:sp>
      <p:sp>
        <p:nvSpPr>
          <p:cNvPr id="188" name="Google Shape;188;p33"/>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p33"/>
          <p:cNvPicPr preferRelativeResize="0"/>
          <p:nvPr/>
        </p:nvPicPr>
        <p:blipFill rotWithShape="1">
          <a:blip r:embed="rId3">
            <a:alphaModFix/>
          </a:blip>
          <a:srcRect b="0" l="0" r="0" t="-2912"/>
          <a:stretch/>
        </p:blipFill>
        <p:spPr>
          <a:xfrm>
            <a:off x="171625" y="863550"/>
            <a:ext cx="8520601" cy="341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nvSpPr>
        <p:spPr>
          <a:xfrm>
            <a:off x="2233200" y="1754625"/>
            <a:ext cx="46776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200">
                <a:latin typeface="Georgia"/>
                <a:ea typeface="Georgia"/>
                <a:cs typeface="Georgia"/>
                <a:sym typeface="Georgia"/>
              </a:rPr>
              <a:t>Modeling</a:t>
            </a:r>
            <a:endParaRPr b="1" sz="5200">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640803" y="223788"/>
            <a:ext cx="7862400" cy="73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Panel Regression</a:t>
            </a:r>
            <a:endParaRPr/>
          </a:p>
        </p:txBody>
      </p:sp>
      <p:sp>
        <p:nvSpPr>
          <p:cNvPr id="200" name="Google Shape;200;p35"/>
          <p:cNvSpPr/>
          <p:nvPr/>
        </p:nvSpPr>
        <p:spPr>
          <a:xfrm>
            <a:off x="340800" y="1325038"/>
            <a:ext cx="1878000" cy="97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Unit root test</a:t>
            </a:r>
            <a:endParaRPr sz="1600"/>
          </a:p>
        </p:txBody>
      </p:sp>
      <p:sp>
        <p:nvSpPr>
          <p:cNvPr id="201" name="Google Shape;201;p35"/>
          <p:cNvSpPr/>
          <p:nvPr/>
        </p:nvSpPr>
        <p:spPr>
          <a:xfrm>
            <a:off x="2535693" y="1671337"/>
            <a:ext cx="633900" cy="31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35"/>
          <p:cNvSpPr/>
          <p:nvPr/>
        </p:nvSpPr>
        <p:spPr>
          <a:xfrm>
            <a:off x="3486444" y="1325038"/>
            <a:ext cx="1878000" cy="97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Differential</a:t>
            </a:r>
            <a:endParaRPr sz="1600"/>
          </a:p>
        </p:txBody>
      </p:sp>
      <p:sp>
        <p:nvSpPr>
          <p:cNvPr id="203" name="Google Shape;203;p35"/>
          <p:cNvSpPr/>
          <p:nvPr/>
        </p:nvSpPr>
        <p:spPr>
          <a:xfrm>
            <a:off x="5681338" y="1656104"/>
            <a:ext cx="633900" cy="31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35"/>
          <p:cNvSpPr/>
          <p:nvPr/>
        </p:nvSpPr>
        <p:spPr>
          <a:xfrm>
            <a:off x="6632089" y="1325038"/>
            <a:ext cx="2171100" cy="97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Model Selection</a:t>
            </a:r>
            <a:endParaRPr sz="1600"/>
          </a:p>
        </p:txBody>
      </p:sp>
      <p:sp>
        <p:nvSpPr>
          <p:cNvPr id="205" name="Google Shape;205;p35"/>
          <p:cNvSpPr/>
          <p:nvPr/>
        </p:nvSpPr>
        <p:spPr>
          <a:xfrm>
            <a:off x="1291580" y="3187063"/>
            <a:ext cx="633900" cy="31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p35"/>
          <p:cNvSpPr/>
          <p:nvPr/>
        </p:nvSpPr>
        <p:spPr>
          <a:xfrm>
            <a:off x="2242331" y="2840763"/>
            <a:ext cx="1878000" cy="97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Correlation test &amp; Heteroscedasticity test</a:t>
            </a:r>
            <a:endParaRPr sz="1600"/>
          </a:p>
        </p:txBody>
      </p:sp>
      <p:sp>
        <p:nvSpPr>
          <p:cNvPr id="207" name="Google Shape;207;p35"/>
          <p:cNvSpPr/>
          <p:nvPr/>
        </p:nvSpPr>
        <p:spPr>
          <a:xfrm>
            <a:off x="4437224" y="3171829"/>
            <a:ext cx="633900" cy="31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 name="Google Shape;208;p35"/>
          <p:cNvSpPr/>
          <p:nvPr/>
        </p:nvSpPr>
        <p:spPr>
          <a:xfrm>
            <a:off x="5387976" y="2840763"/>
            <a:ext cx="2171100" cy="97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Model adjustment</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640803" y="118413"/>
            <a:ext cx="7862400" cy="731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HT Test</a:t>
            </a:r>
            <a:endParaRPr/>
          </a:p>
        </p:txBody>
      </p:sp>
      <p:graphicFrame>
        <p:nvGraphicFramePr>
          <p:cNvPr id="214" name="Google Shape;214;p36"/>
          <p:cNvGraphicFramePr/>
          <p:nvPr/>
        </p:nvGraphicFramePr>
        <p:xfrm>
          <a:off x="166675" y="849813"/>
          <a:ext cx="3000000" cy="3000000"/>
        </p:xfrm>
        <a:graphic>
          <a:graphicData uri="http://schemas.openxmlformats.org/drawingml/2006/table">
            <a:tbl>
              <a:tblPr>
                <a:noFill/>
                <a:tableStyleId>{6CE0EAB6-6A8D-47F4-BE8F-1115546E193F}</a:tableStyleId>
              </a:tblPr>
              <a:tblGrid>
                <a:gridCol w="975750"/>
                <a:gridCol w="800925"/>
                <a:gridCol w="827450"/>
                <a:gridCol w="834300"/>
                <a:gridCol w="854450"/>
                <a:gridCol w="894525"/>
                <a:gridCol w="862675"/>
                <a:gridCol w="1087550"/>
                <a:gridCol w="916850"/>
                <a:gridCol w="756175"/>
              </a:tblGrid>
              <a:tr h="665125">
                <a:tc>
                  <a:txBody>
                    <a:bodyPr/>
                    <a:lstStyle/>
                    <a:p>
                      <a:pPr indent="0" lvl="0" marL="0" rtl="0" algn="l">
                        <a:spcBef>
                          <a:spcPts val="0"/>
                        </a:spcBef>
                        <a:spcAft>
                          <a:spcPts val="0"/>
                        </a:spcAft>
                        <a:buNone/>
                      </a:pPr>
                      <a:r>
                        <a:rPr b="1" lang="en"/>
                        <a:t>Variables</a:t>
                      </a:r>
                      <a:endParaRPr b="1"/>
                    </a:p>
                  </a:txBody>
                  <a:tcPr marT="91425" marB="91425" marR="91425" marL="91425"/>
                </a:tc>
                <a:tc>
                  <a:txBody>
                    <a:bodyPr/>
                    <a:lstStyle/>
                    <a:p>
                      <a:pPr indent="0" lvl="0" marL="0" rtl="0" algn="l">
                        <a:spcBef>
                          <a:spcPts val="0"/>
                        </a:spcBef>
                        <a:spcAft>
                          <a:spcPts val="0"/>
                        </a:spcAft>
                        <a:buNone/>
                      </a:pPr>
                      <a:r>
                        <a:rPr lang="en"/>
                        <a:t>schizophrenia</a:t>
                      </a:r>
                      <a:endParaRPr/>
                    </a:p>
                  </a:txBody>
                  <a:tcPr marT="91425" marB="91425" marR="91425" marL="91425"/>
                </a:tc>
                <a:tc>
                  <a:txBody>
                    <a:bodyPr/>
                    <a:lstStyle/>
                    <a:p>
                      <a:pPr indent="0" lvl="0" marL="0" rtl="0" algn="l">
                        <a:spcBef>
                          <a:spcPts val="0"/>
                        </a:spcBef>
                        <a:spcAft>
                          <a:spcPts val="0"/>
                        </a:spcAft>
                        <a:buNone/>
                      </a:pPr>
                      <a:r>
                        <a:rPr lang="en"/>
                        <a:t>bipolar disorder</a:t>
                      </a:r>
                      <a:endParaRPr/>
                    </a:p>
                  </a:txBody>
                  <a:tcPr marT="91425" marB="91425" marR="91425" marL="91425"/>
                </a:tc>
                <a:tc>
                  <a:txBody>
                    <a:bodyPr/>
                    <a:lstStyle/>
                    <a:p>
                      <a:pPr indent="0" lvl="0" marL="0" rtl="0" algn="l">
                        <a:spcBef>
                          <a:spcPts val="0"/>
                        </a:spcBef>
                        <a:spcAft>
                          <a:spcPts val="0"/>
                        </a:spcAft>
                        <a:buNone/>
                      </a:pPr>
                      <a:r>
                        <a:rPr lang="en"/>
                        <a:t>eating disorder</a:t>
                      </a:r>
                      <a:endParaRPr/>
                    </a:p>
                  </a:txBody>
                  <a:tcPr marT="91425" marB="91425" marR="91425" marL="91425"/>
                </a:tc>
                <a:tc>
                  <a:txBody>
                    <a:bodyPr/>
                    <a:lstStyle/>
                    <a:p>
                      <a:pPr indent="0" lvl="0" marL="0" rtl="0" algn="l">
                        <a:spcBef>
                          <a:spcPts val="0"/>
                        </a:spcBef>
                        <a:spcAft>
                          <a:spcPts val="0"/>
                        </a:spcAft>
                        <a:buNone/>
                      </a:pPr>
                      <a:r>
                        <a:rPr lang="en"/>
                        <a:t>anxiety disorder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drug use disorder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depression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alcohol use disorder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population</a:t>
                      </a:r>
                      <a:endParaRPr/>
                    </a:p>
                  </a:txBody>
                  <a:tcPr marT="91425" marB="91425" marR="91425" marL="91425"/>
                </a:tc>
                <a:tc>
                  <a:txBody>
                    <a:bodyPr/>
                    <a:lstStyle/>
                    <a:p>
                      <a:pPr indent="0" lvl="0" marL="0" rtl="0" algn="l">
                        <a:spcBef>
                          <a:spcPts val="0"/>
                        </a:spcBef>
                        <a:spcAft>
                          <a:spcPts val="0"/>
                        </a:spcAft>
                        <a:buNone/>
                      </a:pPr>
                      <a:r>
                        <a:rPr lang="en"/>
                        <a:t>suicide</a:t>
                      </a:r>
                      <a:endParaRPr/>
                    </a:p>
                  </a:txBody>
                  <a:tcPr marT="91425" marB="91425" marR="91425" marL="91425"/>
                </a:tc>
              </a:tr>
              <a:tr h="332625">
                <a:tc>
                  <a:txBody>
                    <a:bodyPr/>
                    <a:lstStyle/>
                    <a:p>
                      <a:pPr indent="0" lvl="0" marL="0" rtl="0" algn="l">
                        <a:spcBef>
                          <a:spcPts val="0"/>
                        </a:spcBef>
                        <a:spcAft>
                          <a:spcPts val="0"/>
                        </a:spcAft>
                        <a:buNone/>
                      </a:pPr>
                      <a:r>
                        <a:rPr b="1" lang="en"/>
                        <a:t>p-values</a:t>
                      </a:r>
                      <a:endParaRPr b="1"/>
                    </a:p>
                  </a:txBody>
                  <a:tcPr marT="91425" marB="91425" marR="91425" marL="91425"/>
                </a:tc>
                <a:tc>
                  <a:txBody>
                    <a:bodyPr/>
                    <a:lstStyle/>
                    <a:p>
                      <a:pPr indent="0" lvl="0" marL="0" rtl="0" algn="l">
                        <a:spcBef>
                          <a:spcPts val="0"/>
                        </a:spcBef>
                        <a:spcAft>
                          <a:spcPts val="0"/>
                        </a:spcAft>
                        <a:buNone/>
                      </a:pPr>
                      <a:r>
                        <a:rPr lang="en"/>
                        <a:t>0.4227</a:t>
                      </a:r>
                      <a:endParaRPr/>
                    </a:p>
                  </a:txBody>
                  <a:tcPr marT="91425" marB="91425" marR="91425" marL="91425"/>
                </a:tc>
                <a:tc>
                  <a:txBody>
                    <a:bodyPr/>
                    <a:lstStyle/>
                    <a:p>
                      <a:pPr indent="0" lvl="0" marL="0" rtl="0" algn="l">
                        <a:spcBef>
                          <a:spcPts val="0"/>
                        </a:spcBef>
                        <a:spcAft>
                          <a:spcPts val="0"/>
                        </a:spcAft>
                        <a:buNone/>
                      </a:pPr>
                      <a:r>
                        <a:rPr lang="en"/>
                        <a:t>0.4798</a:t>
                      </a:r>
                      <a:endParaRPr/>
                    </a:p>
                  </a:txBody>
                  <a:tcPr marT="91425" marB="91425" marR="91425" marL="91425"/>
                </a:tc>
                <a:tc>
                  <a:txBody>
                    <a:bodyPr/>
                    <a:lstStyle/>
                    <a:p>
                      <a:pPr indent="0" lvl="0" marL="0" rtl="0" algn="l">
                        <a:spcBef>
                          <a:spcPts val="0"/>
                        </a:spcBef>
                        <a:spcAft>
                          <a:spcPts val="0"/>
                        </a:spcAft>
                        <a:buNone/>
                      </a:pPr>
                      <a:r>
                        <a:rPr lang="en"/>
                        <a:t>0.7689</a:t>
                      </a:r>
                      <a:endParaRPr/>
                    </a:p>
                  </a:txBody>
                  <a:tcPr marT="91425" marB="91425" marR="91425" marL="91425"/>
                </a:tc>
                <a:tc>
                  <a:txBody>
                    <a:bodyPr/>
                    <a:lstStyle/>
                    <a:p>
                      <a:pPr indent="0" lvl="0" marL="0" rtl="0" algn="l">
                        <a:spcBef>
                          <a:spcPts val="0"/>
                        </a:spcBef>
                        <a:spcAft>
                          <a:spcPts val="0"/>
                        </a:spcAft>
                        <a:buNone/>
                      </a:pPr>
                      <a:r>
                        <a:rPr lang="en"/>
                        <a:t>0.4389</a:t>
                      </a:r>
                      <a:endParaRPr/>
                    </a:p>
                  </a:txBody>
                  <a:tcPr marT="91425" marB="91425" marR="91425" marL="91425"/>
                </a:tc>
                <a:tc>
                  <a:txBody>
                    <a:bodyPr/>
                    <a:lstStyle/>
                    <a:p>
                      <a:pPr indent="0" lvl="0" marL="0" rtl="0" algn="l">
                        <a:spcBef>
                          <a:spcPts val="0"/>
                        </a:spcBef>
                        <a:spcAft>
                          <a:spcPts val="0"/>
                        </a:spcAft>
                        <a:buNone/>
                      </a:pPr>
                      <a:r>
                        <a:rPr lang="en"/>
                        <a:t>0.8170</a:t>
                      </a:r>
                      <a:endParaRPr/>
                    </a:p>
                  </a:txBody>
                  <a:tcPr marT="91425" marB="91425" marR="91425" marL="91425"/>
                </a:tc>
                <a:tc>
                  <a:txBody>
                    <a:bodyPr/>
                    <a:lstStyle/>
                    <a:p>
                      <a:pPr indent="0" lvl="0" marL="0" rtl="0" algn="l">
                        <a:spcBef>
                          <a:spcPts val="0"/>
                        </a:spcBef>
                        <a:spcAft>
                          <a:spcPts val="0"/>
                        </a:spcAft>
                        <a:buNone/>
                      </a:pPr>
                      <a:r>
                        <a:rPr lang="en"/>
                        <a:t>0.2352</a:t>
                      </a:r>
                      <a:endParaRPr/>
                    </a:p>
                  </a:txBody>
                  <a:tcPr marT="91425" marB="91425" marR="91425" marL="91425"/>
                </a:tc>
                <a:tc>
                  <a:txBody>
                    <a:bodyPr/>
                    <a:lstStyle/>
                    <a:p>
                      <a:pPr indent="0" lvl="0" marL="0" rtl="0" algn="l">
                        <a:spcBef>
                          <a:spcPts val="0"/>
                        </a:spcBef>
                        <a:spcAft>
                          <a:spcPts val="0"/>
                        </a:spcAft>
                        <a:buNone/>
                      </a:pPr>
                      <a:r>
                        <a:rPr lang="en"/>
                        <a:t>0.3346</a:t>
                      </a:r>
                      <a:endParaRPr/>
                    </a:p>
                  </a:txBody>
                  <a:tcPr marT="91425" marB="91425" marR="91425" marL="91425"/>
                </a:tc>
                <a:tc>
                  <a:txBody>
                    <a:bodyPr/>
                    <a:lstStyle/>
                    <a:p>
                      <a:pPr indent="0" lvl="0" marL="0" rtl="0" algn="l">
                        <a:spcBef>
                          <a:spcPts val="0"/>
                        </a:spcBef>
                        <a:spcAft>
                          <a:spcPts val="0"/>
                        </a:spcAft>
                        <a:buNone/>
                      </a:pPr>
                      <a:r>
                        <a:rPr lang="en"/>
                        <a:t>0.9305</a:t>
                      </a:r>
                      <a:endParaRPr/>
                    </a:p>
                  </a:txBody>
                  <a:tcPr marT="91425" marB="91425" marR="91425" marL="91425"/>
                </a:tc>
                <a:tc>
                  <a:txBody>
                    <a:bodyPr/>
                    <a:lstStyle/>
                    <a:p>
                      <a:pPr indent="0" lvl="0" marL="0" rtl="0" algn="l">
                        <a:spcBef>
                          <a:spcPts val="0"/>
                        </a:spcBef>
                        <a:spcAft>
                          <a:spcPts val="0"/>
                        </a:spcAft>
                        <a:buNone/>
                      </a:pPr>
                      <a:r>
                        <a:rPr lang="en"/>
                        <a:t>0.0013</a:t>
                      </a:r>
                      <a:endParaRPr/>
                    </a:p>
                  </a:txBody>
                  <a:tcPr marT="91425" marB="91425" marR="91425" marL="91425"/>
                </a:tc>
              </a:tr>
            </a:tbl>
          </a:graphicData>
        </a:graphic>
      </p:graphicFrame>
      <p:graphicFrame>
        <p:nvGraphicFramePr>
          <p:cNvPr id="215" name="Google Shape;215;p36"/>
          <p:cNvGraphicFramePr/>
          <p:nvPr/>
        </p:nvGraphicFramePr>
        <p:xfrm>
          <a:off x="166675" y="2070100"/>
          <a:ext cx="3000000" cy="3000000"/>
        </p:xfrm>
        <a:graphic>
          <a:graphicData uri="http://schemas.openxmlformats.org/drawingml/2006/table">
            <a:tbl>
              <a:tblPr>
                <a:noFill/>
                <a:tableStyleId>{6CE0EAB6-6A8D-47F4-BE8F-1115546E193F}</a:tableStyleId>
              </a:tblPr>
              <a:tblGrid>
                <a:gridCol w="975775"/>
                <a:gridCol w="967725"/>
                <a:gridCol w="905125"/>
                <a:gridCol w="912625"/>
                <a:gridCol w="964000"/>
                <a:gridCol w="1134950"/>
                <a:gridCol w="845900"/>
                <a:gridCol w="1097100"/>
                <a:gridCol w="1007450"/>
              </a:tblGrid>
              <a:tr h="588600">
                <a:tc>
                  <a:txBody>
                    <a:bodyPr/>
                    <a:lstStyle/>
                    <a:p>
                      <a:pPr indent="0" lvl="0" marL="0" rtl="0" algn="l">
                        <a:spcBef>
                          <a:spcPts val="0"/>
                        </a:spcBef>
                        <a:spcAft>
                          <a:spcPts val="0"/>
                        </a:spcAft>
                        <a:buNone/>
                      </a:pPr>
                      <a:r>
                        <a:rPr b="1" lang="en">
                          <a:solidFill>
                            <a:schemeClr val="dk1"/>
                          </a:solidFill>
                        </a:rPr>
                        <a:t>Variables</a:t>
                      </a:r>
                      <a:endParaRPr b="1">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D_</a:t>
                      </a:r>
                      <a:r>
                        <a:rPr lang="en">
                          <a:solidFill>
                            <a:schemeClr val="dk1"/>
                          </a:solidFill>
                        </a:rPr>
                        <a:t>schizophrenia</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D_</a:t>
                      </a:r>
                      <a:r>
                        <a:rPr lang="en">
                          <a:solidFill>
                            <a:schemeClr val="dk1"/>
                          </a:solidFill>
                        </a:rPr>
                        <a:t>bipolardisorder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D_</a:t>
                      </a:r>
                      <a:r>
                        <a:rPr lang="en">
                          <a:solidFill>
                            <a:schemeClr val="dk1"/>
                          </a:solidFill>
                        </a:rPr>
                        <a:t>eatingdisorder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D_</a:t>
                      </a:r>
                      <a:r>
                        <a:rPr lang="en">
                          <a:solidFill>
                            <a:schemeClr val="dk1"/>
                          </a:solidFill>
                        </a:rPr>
                        <a:t>anxietydisorder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D_</a:t>
                      </a:r>
                      <a:r>
                        <a:rPr lang="en">
                          <a:solidFill>
                            <a:schemeClr val="dk1"/>
                          </a:solidFill>
                        </a:rPr>
                        <a:t>drug use disorder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D_</a:t>
                      </a:r>
                      <a:r>
                        <a:rPr lang="en">
                          <a:solidFill>
                            <a:schemeClr val="dk1"/>
                          </a:solidFill>
                        </a:rPr>
                        <a:t>depression</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D_</a:t>
                      </a:r>
                      <a:r>
                        <a:rPr lang="en">
                          <a:solidFill>
                            <a:schemeClr val="dk1"/>
                          </a:solidFill>
                        </a:rPr>
                        <a:t>alcoholusedisorder</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D_</a:t>
                      </a:r>
                      <a:r>
                        <a:rPr lang="en">
                          <a:solidFill>
                            <a:schemeClr val="dk1"/>
                          </a:solidFill>
                        </a:rPr>
                        <a:t>population</a:t>
                      </a:r>
                      <a:endParaRPr/>
                    </a:p>
                  </a:txBody>
                  <a:tcPr marT="91425" marB="91425" marR="91425" marL="91425"/>
                </a:tc>
              </a:tr>
              <a:tr h="283400">
                <a:tc>
                  <a:txBody>
                    <a:bodyPr/>
                    <a:lstStyle/>
                    <a:p>
                      <a:pPr indent="0" lvl="0" marL="0" rtl="0" algn="l">
                        <a:spcBef>
                          <a:spcPts val="0"/>
                        </a:spcBef>
                        <a:spcAft>
                          <a:spcPts val="0"/>
                        </a:spcAft>
                        <a:buNone/>
                      </a:pPr>
                      <a:r>
                        <a:rPr b="1" lang="en"/>
                        <a:t>p-values</a:t>
                      </a:r>
                      <a:endParaRPr b="1"/>
                    </a:p>
                  </a:txBody>
                  <a:tcPr marT="91425" marB="91425" marR="91425" marL="91425"/>
                </a:tc>
                <a:tc>
                  <a:txBody>
                    <a:bodyPr/>
                    <a:lstStyle/>
                    <a:p>
                      <a:pPr indent="0" lvl="0" marL="0" rtl="0" algn="l">
                        <a:spcBef>
                          <a:spcPts val="0"/>
                        </a:spcBef>
                        <a:spcAft>
                          <a:spcPts val="0"/>
                        </a:spcAft>
                        <a:buNone/>
                      </a:pPr>
                      <a:r>
                        <a:rPr lang="en"/>
                        <a:t>0.0424</a:t>
                      </a:r>
                      <a:endParaRPr/>
                    </a:p>
                  </a:txBody>
                  <a:tcPr marT="91425" marB="91425" marR="91425" marL="91425"/>
                </a:tc>
                <a:tc>
                  <a:txBody>
                    <a:bodyPr/>
                    <a:lstStyle/>
                    <a:p>
                      <a:pPr indent="0" lvl="0" marL="0" rtl="0" algn="l">
                        <a:spcBef>
                          <a:spcPts val="0"/>
                        </a:spcBef>
                        <a:spcAft>
                          <a:spcPts val="0"/>
                        </a:spcAft>
                        <a:buNone/>
                      </a:pPr>
                      <a:r>
                        <a:rPr lang="en"/>
                        <a:t>0.0000</a:t>
                      </a:r>
                      <a:endParaRPr/>
                    </a:p>
                  </a:txBody>
                  <a:tcPr marT="91425" marB="91425" marR="91425" marL="91425"/>
                </a:tc>
                <a:tc>
                  <a:txBody>
                    <a:bodyPr/>
                    <a:lstStyle/>
                    <a:p>
                      <a:pPr indent="0" lvl="0" marL="0" rtl="0" algn="l">
                        <a:spcBef>
                          <a:spcPts val="0"/>
                        </a:spcBef>
                        <a:spcAft>
                          <a:spcPts val="0"/>
                        </a:spcAft>
                        <a:buNone/>
                      </a:pPr>
                      <a:r>
                        <a:rPr lang="en"/>
                        <a:t>0.0000</a:t>
                      </a:r>
                      <a:endParaRPr/>
                    </a:p>
                  </a:txBody>
                  <a:tcPr marT="91425" marB="91425" marR="91425" marL="91425"/>
                </a:tc>
                <a:tc>
                  <a:txBody>
                    <a:bodyPr/>
                    <a:lstStyle/>
                    <a:p>
                      <a:pPr indent="0" lvl="0" marL="0" rtl="0" algn="l">
                        <a:spcBef>
                          <a:spcPts val="0"/>
                        </a:spcBef>
                        <a:spcAft>
                          <a:spcPts val="0"/>
                        </a:spcAft>
                        <a:buNone/>
                      </a:pPr>
                      <a:r>
                        <a:rPr lang="en"/>
                        <a:t>0.0000</a:t>
                      </a:r>
                      <a:endParaRPr/>
                    </a:p>
                  </a:txBody>
                  <a:tcPr marT="91425" marB="91425" marR="91425" marL="91425"/>
                </a:tc>
                <a:tc>
                  <a:txBody>
                    <a:bodyPr/>
                    <a:lstStyle/>
                    <a:p>
                      <a:pPr indent="0" lvl="0" marL="0" rtl="0" algn="l">
                        <a:spcBef>
                          <a:spcPts val="0"/>
                        </a:spcBef>
                        <a:spcAft>
                          <a:spcPts val="0"/>
                        </a:spcAft>
                        <a:buNone/>
                      </a:pPr>
                      <a:r>
                        <a:rPr lang="en"/>
                        <a:t>0.0000</a:t>
                      </a:r>
                      <a:endParaRPr/>
                    </a:p>
                  </a:txBody>
                  <a:tcPr marT="91425" marB="91425" marR="91425" marL="91425"/>
                </a:tc>
                <a:tc>
                  <a:txBody>
                    <a:bodyPr/>
                    <a:lstStyle/>
                    <a:p>
                      <a:pPr indent="0" lvl="0" marL="0" rtl="0" algn="l">
                        <a:spcBef>
                          <a:spcPts val="0"/>
                        </a:spcBef>
                        <a:spcAft>
                          <a:spcPts val="0"/>
                        </a:spcAft>
                        <a:buNone/>
                      </a:pPr>
                      <a:r>
                        <a:rPr lang="en"/>
                        <a:t>0.0000</a:t>
                      </a:r>
                      <a:endParaRPr/>
                    </a:p>
                  </a:txBody>
                  <a:tcPr marT="91425" marB="91425" marR="91425" marL="91425"/>
                </a:tc>
                <a:tc>
                  <a:txBody>
                    <a:bodyPr/>
                    <a:lstStyle/>
                    <a:p>
                      <a:pPr indent="0" lvl="0" marL="0" rtl="0" algn="l">
                        <a:spcBef>
                          <a:spcPts val="0"/>
                        </a:spcBef>
                        <a:spcAft>
                          <a:spcPts val="0"/>
                        </a:spcAft>
                        <a:buNone/>
                      </a:pPr>
                      <a:r>
                        <a:rPr lang="en"/>
                        <a:t>0.0000</a:t>
                      </a:r>
                      <a:endParaRPr/>
                    </a:p>
                  </a:txBody>
                  <a:tcPr marT="91425" marB="91425" marR="91425" marL="91425"/>
                </a:tc>
                <a:tc>
                  <a:txBody>
                    <a:bodyPr/>
                    <a:lstStyle/>
                    <a:p>
                      <a:pPr indent="0" lvl="0" marL="0" rtl="0" algn="l">
                        <a:spcBef>
                          <a:spcPts val="0"/>
                        </a:spcBef>
                        <a:spcAft>
                          <a:spcPts val="0"/>
                        </a:spcAft>
                        <a:buNone/>
                      </a:pPr>
                      <a:r>
                        <a:rPr lang="en"/>
                        <a:t>0.0438</a:t>
                      </a:r>
                      <a:endParaRPr/>
                    </a:p>
                  </a:txBody>
                  <a:tcPr marT="91425" marB="91425" marR="91425" marL="91425"/>
                </a:tc>
              </a:tr>
            </a:tbl>
          </a:graphicData>
        </a:graphic>
      </p:graphicFrame>
      <p:graphicFrame>
        <p:nvGraphicFramePr>
          <p:cNvPr id="216" name="Google Shape;216;p36"/>
          <p:cNvGraphicFramePr/>
          <p:nvPr/>
        </p:nvGraphicFramePr>
        <p:xfrm>
          <a:off x="166675" y="3234800"/>
          <a:ext cx="3000000" cy="3000000"/>
        </p:xfrm>
        <a:graphic>
          <a:graphicData uri="http://schemas.openxmlformats.org/drawingml/2006/table">
            <a:tbl>
              <a:tblPr>
                <a:noFill/>
                <a:tableStyleId>{6CE0EAB6-6A8D-47F4-BE8F-1115546E193F}</a:tableStyleId>
              </a:tblPr>
              <a:tblGrid>
                <a:gridCol w="1149825"/>
                <a:gridCol w="943800"/>
                <a:gridCol w="975050"/>
              </a:tblGrid>
              <a:tr h="576950">
                <a:tc>
                  <a:txBody>
                    <a:bodyPr/>
                    <a:lstStyle/>
                    <a:p>
                      <a:pPr indent="0" lvl="0" marL="0" rtl="0" algn="l">
                        <a:spcBef>
                          <a:spcPts val="0"/>
                        </a:spcBef>
                        <a:spcAft>
                          <a:spcPts val="0"/>
                        </a:spcAft>
                        <a:buNone/>
                      </a:pPr>
                      <a:r>
                        <a:rPr b="1" lang="en">
                          <a:solidFill>
                            <a:schemeClr val="dk1"/>
                          </a:solidFill>
                        </a:rPr>
                        <a:t>Variables</a:t>
                      </a:r>
                      <a:endParaRPr b="1">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D2_</a:t>
                      </a:r>
                      <a:r>
                        <a:rPr lang="en">
                          <a:solidFill>
                            <a:schemeClr val="dk1"/>
                          </a:solidFill>
                        </a:rPr>
                        <a:t>schizophrenia</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D2_</a:t>
                      </a:r>
                      <a:r>
                        <a:rPr lang="en">
                          <a:solidFill>
                            <a:schemeClr val="dk1"/>
                          </a:solidFill>
                        </a:rPr>
                        <a:t>population</a:t>
                      </a:r>
                      <a:endParaRPr/>
                    </a:p>
                  </a:txBody>
                  <a:tcPr marT="91425" marB="91425" marR="91425" marL="91425"/>
                </a:tc>
              </a:tr>
              <a:tr h="375025">
                <a:tc>
                  <a:txBody>
                    <a:bodyPr/>
                    <a:lstStyle/>
                    <a:p>
                      <a:pPr indent="0" lvl="0" marL="0" rtl="0" algn="l">
                        <a:spcBef>
                          <a:spcPts val="0"/>
                        </a:spcBef>
                        <a:spcAft>
                          <a:spcPts val="0"/>
                        </a:spcAft>
                        <a:buNone/>
                      </a:pPr>
                      <a:r>
                        <a:rPr b="1" lang="en"/>
                        <a:t>p-values</a:t>
                      </a:r>
                      <a:endParaRPr b="1"/>
                    </a:p>
                  </a:txBody>
                  <a:tcPr marT="91425" marB="91425" marR="91425" marL="91425"/>
                </a:tc>
                <a:tc>
                  <a:txBody>
                    <a:bodyPr/>
                    <a:lstStyle/>
                    <a:p>
                      <a:pPr indent="0" lvl="0" marL="0" rtl="0" algn="l">
                        <a:spcBef>
                          <a:spcPts val="0"/>
                        </a:spcBef>
                        <a:spcAft>
                          <a:spcPts val="0"/>
                        </a:spcAft>
                        <a:buNone/>
                      </a:pPr>
                      <a:r>
                        <a:rPr lang="en"/>
                        <a:t>0.0000</a:t>
                      </a:r>
                      <a:endParaRPr/>
                    </a:p>
                  </a:txBody>
                  <a:tcPr marT="91425" marB="91425" marR="91425" marL="91425"/>
                </a:tc>
                <a:tc>
                  <a:txBody>
                    <a:bodyPr/>
                    <a:lstStyle/>
                    <a:p>
                      <a:pPr indent="0" lvl="0" marL="0" rtl="0" algn="l">
                        <a:spcBef>
                          <a:spcPts val="0"/>
                        </a:spcBef>
                        <a:spcAft>
                          <a:spcPts val="0"/>
                        </a:spcAft>
                        <a:buNone/>
                      </a:pPr>
                      <a:r>
                        <a:rPr lang="en"/>
                        <a:t>0.0000</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640803" y="47763"/>
            <a:ext cx="7862400" cy="731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Model Selection</a:t>
            </a:r>
            <a:endParaRPr/>
          </a:p>
        </p:txBody>
      </p:sp>
      <p:pic>
        <p:nvPicPr>
          <p:cNvPr id="222" name="Google Shape;222;p37"/>
          <p:cNvPicPr preferRelativeResize="0"/>
          <p:nvPr/>
        </p:nvPicPr>
        <p:blipFill>
          <a:blip r:embed="rId3">
            <a:alphaModFix/>
          </a:blip>
          <a:stretch>
            <a:fillRect/>
          </a:stretch>
        </p:blipFill>
        <p:spPr>
          <a:xfrm>
            <a:off x="1316550" y="700150"/>
            <a:ext cx="6510899" cy="3579251"/>
          </a:xfrm>
          <a:prstGeom prst="rect">
            <a:avLst/>
          </a:prstGeom>
          <a:noFill/>
          <a:ln>
            <a:noFill/>
          </a:ln>
        </p:spPr>
      </p:pic>
      <p:cxnSp>
        <p:nvCxnSpPr>
          <p:cNvPr id="223" name="Google Shape;223;p37"/>
          <p:cNvCxnSpPr/>
          <p:nvPr/>
        </p:nvCxnSpPr>
        <p:spPr>
          <a:xfrm>
            <a:off x="5788875" y="4947925"/>
            <a:ext cx="1095300" cy="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640803" y="47763"/>
            <a:ext cx="7862400" cy="731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Model Selection</a:t>
            </a:r>
            <a:endParaRPr/>
          </a:p>
        </p:txBody>
      </p:sp>
      <p:pic>
        <p:nvPicPr>
          <p:cNvPr id="229" name="Google Shape;229;p38"/>
          <p:cNvPicPr preferRelativeResize="0"/>
          <p:nvPr/>
        </p:nvPicPr>
        <p:blipFill>
          <a:blip r:embed="rId3">
            <a:alphaModFix/>
          </a:blip>
          <a:stretch>
            <a:fillRect/>
          </a:stretch>
        </p:blipFill>
        <p:spPr>
          <a:xfrm>
            <a:off x="1319500" y="709374"/>
            <a:ext cx="6505001" cy="3529951"/>
          </a:xfrm>
          <a:prstGeom prst="rect">
            <a:avLst/>
          </a:prstGeom>
          <a:noFill/>
          <a:ln>
            <a:noFill/>
          </a:ln>
        </p:spPr>
      </p:pic>
      <p:cxnSp>
        <p:nvCxnSpPr>
          <p:cNvPr id="230" name="Google Shape;230;p38"/>
          <p:cNvCxnSpPr/>
          <p:nvPr/>
        </p:nvCxnSpPr>
        <p:spPr>
          <a:xfrm>
            <a:off x="3569150" y="4361225"/>
            <a:ext cx="2464200" cy="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640803" y="47763"/>
            <a:ext cx="7862400" cy="731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Model Selection</a:t>
            </a:r>
            <a:endParaRPr/>
          </a:p>
        </p:txBody>
      </p:sp>
      <p:cxnSp>
        <p:nvCxnSpPr>
          <p:cNvPr id="236" name="Google Shape;236;p39"/>
          <p:cNvCxnSpPr/>
          <p:nvPr/>
        </p:nvCxnSpPr>
        <p:spPr>
          <a:xfrm>
            <a:off x="3569150" y="4361225"/>
            <a:ext cx="2464200" cy="0"/>
          </a:xfrm>
          <a:prstGeom prst="straightConnector1">
            <a:avLst/>
          </a:prstGeom>
          <a:noFill/>
          <a:ln cap="flat" cmpd="sng" w="28575">
            <a:solidFill>
              <a:srgbClr val="FF0000"/>
            </a:solidFill>
            <a:prstDash val="solid"/>
            <a:round/>
            <a:headEnd len="med" w="med" type="none"/>
            <a:tailEnd len="med" w="med" type="none"/>
          </a:ln>
        </p:spPr>
      </p:cxnSp>
      <p:pic>
        <p:nvPicPr>
          <p:cNvPr id="237" name="Google Shape;237;p39"/>
          <p:cNvPicPr preferRelativeResize="0"/>
          <p:nvPr/>
        </p:nvPicPr>
        <p:blipFill>
          <a:blip r:embed="rId3">
            <a:alphaModFix/>
          </a:blip>
          <a:stretch>
            <a:fillRect/>
          </a:stretch>
        </p:blipFill>
        <p:spPr>
          <a:xfrm>
            <a:off x="1293175" y="650275"/>
            <a:ext cx="5922743" cy="3630950"/>
          </a:xfrm>
          <a:prstGeom prst="rect">
            <a:avLst/>
          </a:prstGeom>
          <a:noFill/>
          <a:ln>
            <a:noFill/>
          </a:ln>
        </p:spPr>
      </p:pic>
      <p:cxnSp>
        <p:nvCxnSpPr>
          <p:cNvPr id="238" name="Google Shape;238;p39"/>
          <p:cNvCxnSpPr/>
          <p:nvPr/>
        </p:nvCxnSpPr>
        <p:spPr>
          <a:xfrm>
            <a:off x="1202750" y="4576350"/>
            <a:ext cx="1593900" cy="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idx="1" type="body"/>
          </p:nvPr>
        </p:nvSpPr>
        <p:spPr>
          <a:xfrm>
            <a:off x="628650" y="1369219"/>
            <a:ext cx="7886700" cy="2605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a:p>
        </p:txBody>
      </p:sp>
      <p:sp>
        <p:nvSpPr>
          <p:cNvPr id="244" name="Google Shape;244;p40"/>
          <p:cNvSpPr txBox="1"/>
          <p:nvPr>
            <p:ph type="title"/>
          </p:nvPr>
        </p:nvSpPr>
        <p:spPr>
          <a:xfrm>
            <a:off x="308328" y="57563"/>
            <a:ext cx="7862400" cy="73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Correlation test &amp; Heteroscedasticity test</a:t>
            </a:r>
            <a:endParaRPr/>
          </a:p>
        </p:txBody>
      </p:sp>
      <p:pic>
        <p:nvPicPr>
          <p:cNvPr id="245" name="Google Shape;245;p40"/>
          <p:cNvPicPr preferRelativeResize="0"/>
          <p:nvPr/>
        </p:nvPicPr>
        <p:blipFill>
          <a:blip r:embed="rId3">
            <a:alphaModFix/>
          </a:blip>
          <a:stretch>
            <a:fillRect/>
          </a:stretch>
        </p:blipFill>
        <p:spPr>
          <a:xfrm>
            <a:off x="171125" y="906050"/>
            <a:ext cx="8801750" cy="1305050"/>
          </a:xfrm>
          <a:prstGeom prst="rect">
            <a:avLst/>
          </a:prstGeom>
          <a:noFill/>
          <a:ln>
            <a:noFill/>
          </a:ln>
        </p:spPr>
      </p:pic>
      <p:pic>
        <p:nvPicPr>
          <p:cNvPr id="246" name="Google Shape;246;p40"/>
          <p:cNvPicPr preferRelativeResize="0"/>
          <p:nvPr/>
        </p:nvPicPr>
        <p:blipFill>
          <a:blip r:embed="rId4">
            <a:alphaModFix/>
          </a:blip>
          <a:stretch>
            <a:fillRect/>
          </a:stretch>
        </p:blipFill>
        <p:spPr>
          <a:xfrm>
            <a:off x="171125" y="2328184"/>
            <a:ext cx="8801752" cy="2128966"/>
          </a:xfrm>
          <a:prstGeom prst="rect">
            <a:avLst/>
          </a:prstGeom>
          <a:noFill/>
          <a:ln>
            <a:noFill/>
          </a:ln>
        </p:spPr>
      </p:pic>
      <p:cxnSp>
        <p:nvCxnSpPr>
          <p:cNvPr id="247" name="Google Shape;247;p40"/>
          <p:cNvCxnSpPr/>
          <p:nvPr/>
        </p:nvCxnSpPr>
        <p:spPr>
          <a:xfrm>
            <a:off x="1046300" y="2129675"/>
            <a:ext cx="1632900" cy="2100"/>
          </a:xfrm>
          <a:prstGeom prst="straightConnector1">
            <a:avLst/>
          </a:prstGeom>
          <a:noFill/>
          <a:ln cap="flat" cmpd="sng" w="28575">
            <a:solidFill>
              <a:srgbClr val="FF0000"/>
            </a:solidFill>
            <a:prstDash val="solid"/>
            <a:round/>
            <a:headEnd len="med" w="med" type="none"/>
            <a:tailEnd len="med" w="med" type="none"/>
          </a:ln>
        </p:spPr>
      </p:cxnSp>
      <p:cxnSp>
        <p:nvCxnSpPr>
          <p:cNvPr id="248" name="Google Shape;248;p40"/>
          <p:cNvCxnSpPr/>
          <p:nvPr/>
        </p:nvCxnSpPr>
        <p:spPr>
          <a:xfrm flipH="1" rot="10800000">
            <a:off x="220850" y="4361300"/>
            <a:ext cx="1705500" cy="36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41"/>
          <p:cNvPicPr preferRelativeResize="0"/>
          <p:nvPr/>
        </p:nvPicPr>
        <p:blipFill>
          <a:blip r:embed="rId3">
            <a:alphaModFix/>
          </a:blip>
          <a:stretch>
            <a:fillRect/>
          </a:stretch>
        </p:blipFill>
        <p:spPr>
          <a:xfrm>
            <a:off x="0" y="1100925"/>
            <a:ext cx="4334249" cy="3075126"/>
          </a:xfrm>
          <a:prstGeom prst="rect">
            <a:avLst/>
          </a:prstGeom>
          <a:noFill/>
          <a:ln>
            <a:noFill/>
          </a:ln>
        </p:spPr>
      </p:pic>
      <p:sp>
        <p:nvSpPr>
          <p:cNvPr id="254" name="Google Shape;254;p41"/>
          <p:cNvSpPr txBox="1"/>
          <p:nvPr>
            <p:ph type="title"/>
          </p:nvPr>
        </p:nvSpPr>
        <p:spPr>
          <a:xfrm>
            <a:off x="640803" y="116238"/>
            <a:ext cx="7862400" cy="731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Model Adjustment</a:t>
            </a:r>
            <a:endParaRPr/>
          </a:p>
        </p:txBody>
      </p:sp>
      <p:pic>
        <p:nvPicPr>
          <p:cNvPr id="255" name="Google Shape;255;p41"/>
          <p:cNvPicPr preferRelativeResize="0"/>
          <p:nvPr/>
        </p:nvPicPr>
        <p:blipFill>
          <a:blip r:embed="rId4">
            <a:alphaModFix/>
          </a:blip>
          <a:stretch>
            <a:fillRect/>
          </a:stretch>
        </p:blipFill>
        <p:spPr>
          <a:xfrm>
            <a:off x="4427650" y="889850"/>
            <a:ext cx="4792551" cy="3405976"/>
          </a:xfrm>
          <a:prstGeom prst="rect">
            <a:avLst/>
          </a:prstGeom>
          <a:noFill/>
          <a:ln>
            <a:noFill/>
          </a:ln>
        </p:spPr>
      </p:pic>
      <p:sp>
        <p:nvSpPr>
          <p:cNvPr id="256" name="Google Shape;256;p41"/>
          <p:cNvSpPr/>
          <p:nvPr/>
        </p:nvSpPr>
        <p:spPr>
          <a:xfrm>
            <a:off x="7376894" y="2676348"/>
            <a:ext cx="429900" cy="1499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7" name="Google Shape;257;p41"/>
          <p:cNvSpPr/>
          <p:nvPr/>
        </p:nvSpPr>
        <p:spPr>
          <a:xfrm>
            <a:off x="2446819" y="2276298"/>
            <a:ext cx="429900" cy="1499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42"/>
          <p:cNvPicPr preferRelativeResize="0"/>
          <p:nvPr/>
        </p:nvPicPr>
        <p:blipFill>
          <a:blip r:embed="rId3">
            <a:alphaModFix/>
          </a:blip>
          <a:stretch>
            <a:fillRect/>
          </a:stretch>
        </p:blipFill>
        <p:spPr>
          <a:xfrm>
            <a:off x="1411673" y="344848"/>
            <a:ext cx="6320675" cy="39347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199650" y="625650"/>
            <a:ext cx="2843400" cy="44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300">
                <a:latin typeface="Georgia"/>
                <a:ea typeface="Georgia"/>
                <a:cs typeface="Georgia"/>
                <a:sym typeface="Georgia"/>
              </a:rPr>
              <a:t>Objective</a:t>
            </a:r>
            <a:endParaRPr b="1" sz="2300">
              <a:latin typeface="Georgia"/>
              <a:ea typeface="Georgia"/>
              <a:cs typeface="Georgia"/>
              <a:sym typeface="Georgia"/>
            </a:endParaRPr>
          </a:p>
        </p:txBody>
      </p:sp>
      <p:sp>
        <p:nvSpPr>
          <p:cNvPr id="74" name="Google Shape;74;p16"/>
          <p:cNvSpPr txBox="1"/>
          <p:nvPr>
            <p:ph idx="1" type="subTitle"/>
          </p:nvPr>
        </p:nvSpPr>
        <p:spPr>
          <a:xfrm>
            <a:off x="311700" y="1549200"/>
            <a:ext cx="8520600" cy="2045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300"/>
              <a:t>To analyse global mental health data and its relationship with physical health indicators, with specific focus on</a:t>
            </a:r>
            <a:endParaRPr sz="2300"/>
          </a:p>
          <a:p>
            <a:pPr indent="0" lvl="0" marL="457200" rtl="0" algn="l">
              <a:spcBef>
                <a:spcPts val="0"/>
              </a:spcBef>
              <a:spcAft>
                <a:spcPts val="0"/>
              </a:spcAft>
              <a:buNone/>
            </a:pPr>
            <a:r>
              <a:rPr lang="en" sz="2300"/>
              <a:t>understanding comorbidity patterns, mortality trends, gender-based differences in mental health, and the</a:t>
            </a:r>
            <a:endParaRPr sz="2300"/>
          </a:p>
          <a:p>
            <a:pPr indent="0" lvl="0" marL="457200" rtl="0" algn="l">
              <a:spcBef>
                <a:spcPts val="0"/>
              </a:spcBef>
              <a:spcAft>
                <a:spcPts val="0"/>
              </a:spcAft>
              <a:buNone/>
            </a:pPr>
            <a:r>
              <a:rPr lang="en" sz="2300"/>
              <a:t>association between mental disorders and suicide rates.</a:t>
            </a:r>
            <a:endParaRPr sz="2300"/>
          </a:p>
          <a:p>
            <a:pPr indent="0" lvl="0" marL="0" rtl="0" algn="ctr">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idx="1" type="body"/>
          </p:nvPr>
        </p:nvSpPr>
        <p:spPr>
          <a:xfrm>
            <a:off x="628650" y="1369219"/>
            <a:ext cx="7886700" cy="2605800"/>
          </a:xfrm>
          <a:prstGeom prst="rect">
            <a:avLst/>
          </a:prstGeom>
        </p:spPr>
        <p:txBody>
          <a:bodyPr anchorCtr="0" anchor="t" bIns="34275" lIns="68575" spcFirstLastPara="1" rIns="68575" wrap="square" tIns="34275">
            <a:noAutofit/>
          </a:bodyPr>
          <a:lstStyle/>
          <a:p>
            <a:pPr indent="-361950" lvl="0" marL="457200" rtl="0" algn="l">
              <a:spcBef>
                <a:spcPts val="800"/>
              </a:spcBef>
              <a:spcAft>
                <a:spcPts val="0"/>
              </a:spcAft>
              <a:buSzPts val="2100"/>
              <a:buChar char="●"/>
            </a:pPr>
            <a:r>
              <a:rPr lang="en"/>
              <a:t>Schizophrenia, bipolar disorder, drug use disorder and depression are the psychiatric symptoms most associated with suicide</a:t>
            </a:r>
            <a:endParaRPr/>
          </a:p>
          <a:p>
            <a:pPr indent="-361950" lvl="0" marL="457200" rtl="0" algn="l">
              <a:spcBef>
                <a:spcPts val="0"/>
              </a:spcBef>
              <a:spcAft>
                <a:spcPts val="0"/>
              </a:spcAft>
              <a:buSzPts val="2100"/>
              <a:buChar char="●"/>
            </a:pPr>
            <a:r>
              <a:rPr lang="en"/>
              <a:t>Bipolar disorder is also a mental illness strongly associated with suicide and has often been underestimated in the past</a:t>
            </a:r>
            <a:endParaRPr/>
          </a:p>
        </p:txBody>
      </p:sp>
      <p:sp>
        <p:nvSpPr>
          <p:cNvPr id="268" name="Google Shape;268;p43"/>
          <p:cNvSpPr txBox="1"/>
          <p:nvPr>
            <p:ph type="title"/>
          </p:nvPr>
        </p:nvSpPr>
        <p:spPr>
          <a:xfrm>
            <a:off x="640753" y="536713"/>
            <a:ext cx="7862400" cy="7314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Conclusions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522155" y="1373018"/>
            <a:ext cx="8099700" cy="14331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591825" y="191425"/>
            <a:ext cx="2941500" cy="588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300">
                <a:latin typeface="Georgia"/>
                <a:ea typeface="Georgia"/>
                <a:cs typeface="Georgia"/>
                <a:sym typeface="Georgia"/>
              </a:rPr>
              <a:t>About the Dataset</a:t>
            </a:r>
            <a:endParaRPr b="1" sz="2300">
              <a:latin typeface="Georgia"/>
              <a:ea typeface="Georgia"/>
              <a:cs typeface="Georgia"/>
              <a:sym typeface="Georgia"/>
            </a:endParaRPr>
          </a:p>
        </p:txBody>
      </p:sp>
      <p:sp>
        <p:nvSpPr>
          <p:cNvPr id="80" name="Google Shape;80;p17"/>
          <p:cNvSpPr txBox="1"/>
          <p:nvPr>
            <p:ph idx="1" type="subTitle"/>
          </p:nvPr>
        </p:nvSpPr>
        <p:spPr>
          <a:xfrm>
            <a:off x="213625" y="849775"/>
            <a:ext cx="8601600" cy="4127400"/>
          </a:xfrm>
          <a:prstGeom prst="rect">
            <a:avLst/>
          </a:prstGeom>
        </p:spPr>
        <p:txBody>
          <a:bodyPr anchorCtr="0" anchor="ctr" bIns="91425" lIns="91425" spcFirstLastPara="1" rIns="91425" wrap="square" tIns="91425">
            <a:noAutofit/>
          </a:bodyPr>
          <a:lstStyle/>
          <a:p>
            <a:pPr indent="-374650" lvl="0" marL="457200" rtl="0" algn="just">
              <a:spcBef>
                <a:spcPts val="0"/>
              </a:spcBef>
              <a:spcAft>
                <a:spcPts val="0"/>
              </a:spcAft>
              <a:buSzPts val="2300"/>
              <a:buChar char="●"/>
            </a:pPr>
            <a:r>
              <a:rPr lang="en" sz="2300"/>
              <a:t>Our dataset contains data on suicide rates, mortality probability, and the prevalence of mental health disorders arranged by year and entity (such as nations or regions). Important factors should include rates of suicide, various mental health illnesses, and the likelihood of dying from particular diseases.</a:t>
            </a:r>
            <a:endParaRPr sz="2300"/>
          </a:p>
          <a:p>
            <a:pPr indent="0" lvl="0" marL="457200" rtl="0" algn="just">
              <a:spcBef>
                <a:spcPts val="0"/>
              </a:spcBef>
              <a:spcAft>
                <a:spcPts val="0"/>
              </a:spcAft>
              <a:buNone/>
            </a:pPr>
            <a:r>
              <a:t/>
            </a:r>
            <a:endParaRPr sz="2300"/>
          </a:p>
          <a:p>
            <a:pPr indent="-374650" lvl="0" marL="457200" rtl="0" algn="just">
              <a:spcBef>
                <a:spcPts val="0"/>
              </a:spcBef>
              <a:spcAft>
                <a:spcPts val="0"/>
              </a:spcAft>
              <a:buSzPts val="2300"/>
              <a:buChar char="●"/>
            </a:pPr>
            <a:r>
              <a:rPr lang="en" sz="2300"/>
              <a:t>The dataset has 2898 rows and 11 columns.</a:t>
            </a:r>
            <a:endParaRPr sz="2300"/>
          </a:p>
          <a:p>
            <a:pPr indent="-374650" lvl="0" marL="457200" rtl="0" algn="just">
              <a:spcBef>
                <a:spcPts val="0"/>
              </a:spcBef>
              <a:spcAft>
                <a:spcPts val="0"/>
              </a:spcAft>
              <a:buSzPts val="2300"/>
              <a:buChar char="●"/>
            </a:pPr>
            <a:r>
              <a:rPr lang="en" sz="2300"/>
              <a:t> Our </a:t>
            </a:r>
            <a:r>
              <a:rPr b="1" lang="en" sz="2300"/>
              <a:t>Target Variable</a:t>
            </a:r>
            <a:r>
              <a:rPr lang="en" sz="2300"/>
              <a:t> is </a:t>
            </a:r>
            <a:r>
              <a:rPr b="1" lang="en" sz="2300"/>
              <a:t>Suicide</a:t>
            </a:r>
            <a:endParaRPr b="1" sz="2300"/>
          </a:p>
          <a:p>
            <a:pPr indent="0" lvl="0" marL="457200" rtl="0" algn="just">
              <a:spcBef>
                <a:spcPts val="0"/>
              </a:spcBef>
              <a:spcAft>
                <a:spcPts val="0"/>
              </a:spcAft>
              <a:buNone/>
            </a:pPr>
            <a:r>
              <a:t/>
            </a:r>
            <a:endParaRPr sz="1600"/>
          </a:p>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subTitle"/>
          </p:nvPr>
        </p:nvSpPr>
        <p:spPr>
          <a:xfrm>
            <a:off x="1833900" y="54475"/>
            <a:ext cx="54762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500">
                <a:latin typeface="Georgia"/>
                <a:ea typeface="Georgia"/>
                <a:cs typeface="Georgia"/>
                <a:sym typeface="Georgia"/>
              </a:rPr>
              <a:t>Dataset</a:t>
            </a:r>
            <a:endParaRPr b="1" sz="3500">
              <a:latin typeface="Georgia"/>
              <a:ea typeface="Georgia"/>
              <a:cs typeface="Georgia"/>
              <a:sym typeface="Georgia"/>
            </a:endParaRPr>
          </a:p>
        </p:txBody>
      </p:sp>
      <p:pic>
        <p:nvPicPr>
          <p:cNvPr id="86" name="Google Shape;86;p18"/>
          <p:cNvPicPr preferRelativeResize="0"/>
          <p:nvPr/>
        </p:nvPicPr>
        <p:blipFill>
          <a:blip r:embed="rId3">
            <a:alphaModFix/>
          </a:blip>
          <a:stretch>
            <a:fillRect/>
          </a:stretch>
        </p:blipFill>
        <p:spPr>
          <a:xfrm>
            <a:off x="7254775" y="999487"/>
            <a:ext cx="1736731" cy="2667101"/>
          </a:xfrm>
          <a:prstGeom prst="rect">
            <a:avLst/>
          </a:prstGeom>
          <a:noFill/>
          <a:ln>
            <a:noFill/>
          </a:ln>
        </p:spPr>
      </p:pic>
      <p:pic>
        <p:nvPicPr>
          <p:cNvPr id="87" name="Google Shape;87;p18"/>
          <p:cNvPicPr preferRelativeResize="0"/>
          <p:nvPr/>
        </p:nvPicPr>
        <p:blipFill>
          <a:blip r:embed="rId4">
            <a:alphaModFix/>
          </a:blip>
          <a:stretch>
            <a:fillRect/>
          </a:stretch>
        </p:blipFill>
        <p:spPr>
          <a:xfrm>
            <a:off x="152400" y="999475"/>
            <a:ext cx="7102373" cy="282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ctrTitle"/>
          </p:nvPr>
        </p:nvSpPr>
        <p:spPr>
          <a:xfrm>
            <a:off x="311708" y="10947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Exploratory Data Analysis</a:t>
            </a:r>
            <a:r>
              <a:rPr b="1" lang="en"/>
              <a:t>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subTitle"/>
          </p:nvPr>
        </p:nvSpPr>
        <p:spPr>
          <a:xfrm>
            <a:off x="83100" y="170925"/>
            <a:ext cx="8520600" cy="7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Understanding the Data</a:t>
            </a:r>
            <a:endParaRPr b="1"/>
          </a:p>
        </p:txBody>
      </p:sp>
      <p:pic>
        <p:nvPicPr>
          <p:cNvPr id="98" name="Google Shape;98;p20"/>
          <p:cNvPicPr preferRelativeResize="0"/>
          <p:nvPr/>
        </p:nvPicPr>
        <p:blipFill rotWithShape="1">
          <a:blip r:embed="rId3">
            <a:alphaModFix/>
          </a:blip>
          <a:srcRect b="0" l="0" r="17348" t="0"/>
          <a:stretch/>
        </p:blipFill>
        <p:spPr>
          <a:xfrm>
            <a:off x="344812" y="1696200"/>
            <a:ext cx="8454373" cy="1943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1"/>
          <p:cNvPicPr preferRelativeResize="0"/>
          <p:nvPr/>
        </p:nvPicPr>
        <p:blipFill>
          <a:blip r:embed="rId3">
            <a:alphaModFix/>
          </a:blip>
          <a:stretch>
            <a:fillRect/>
          </a:stretch>
        </p:blipFill>
        <p:spPr>
          <a:xfrm>
            <a:off x="0" y="1594625"/>
            <a:ext cx="4438553" cy="2690476"/>
          </a:xfrm>
          <a:prstGeom prst="rect">
            <a:avLst/>
          </a:prstGeom>
          <a:noFill/>
          <a:ln>
            <a:noFill/>
          </a:ln>
        </p:spPr>
      </p:pic>
      <p:sp>
        <p:nvSpPr>
          <p:cNvPr id="104" name="Google Shape;104;p21"/>
          <p:cNvSpPr txBox="1"/>
          <p:nvPr/>
        </p:nvSpPr>
        <p:spPr>
          <a:xfrm>
            <a:off x="1507950" y="314450"/>
            <a:ext cx="6128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Box - Whisker Plot to detect the Outliers</a:t>
            </a:r>
            <a:endParaRPr b="1" sz="2000"/>
          </a:p>
        </p:txBody>
      </p:sp>
      <p:pic>
        <p:nvPicPr>
          <p:cNvPr id="105" name="Google Shape;105;p21"/>
          <p:cNvPicPr preferRelativeResize="0"/>
          <p:nvPr/>
        </p:nvPicPr>
        <p:blipFill>
          <a:blip r:embed="rId4">
            <a:alphaModFix/>
          </a:blip>
          <a:stretch>
            <a:fillRect/>
          </a:stretch>
        </p:blipFill>
        <p:spPr>
          <a:xfrm>
            <a:off x="4572003" y="1581313"/>
            <a:ext cx="4400646" cy="27171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2"/>
          <p:cNvPicPr preferRelativeResize="0"/>
          <p:nvPr/>
        </p:nvPicPr>
        <p:blipFill>
          <a:blip r:embed="rId3">
            <a:alphaModFix/>
          </a:blip>
          <a:stretch>
            <a:fillRect/>
          </a:stretch>
        </p:blipFill>
        <p:spPr>
          <a:xfrm>
            <a:off x="0" y="1609307"/>
            <a:ext cx="4460375" cy="2684943"/>
          </a:xfrm>
          <a:prstGeom prst="rect">
            <a:avLst/>
          </a:prstGeom>
          <a:noFill/>
          <a:ln>
            <a:noFill/>
          </a:ln>
        </p:spPr>
      </p:pic>
      <p:pic>
        <p:nvPicPr>
          <p:cNvPr id="111" name="Google Shape;111;p22"/>
          <p:cNvPicPr preferRelativeResize="0"/>
          <p:nvPr/>
        </p:nvPicPr>
        <p:blipFill>
          <a:blip r:embed="rId4">
            <a:alphaModFix/>
          </a:blip>
          <a:stretch>
            <a:fillRect/>
          </a:stretch>
        </p:blipFill>
        <p:spPr>
          <a:xfrm>
            <a:off x="4268223" y="1609300"/>
            <a:ext cx="4875778" cy="2684950"/>
          </a:xfrm>
          <a:prstGeom prst="rect">
            <a:avLst/>
          </a:prstGeom>
          <a:noFill/>
          <a:ln>
            <a:noFill/>
          </a:ln>
        </p:spPr>
      </p:pic>
      <p:sp>
        <p:nvSpPr>
          <p:cNvPr id="112" name="Google Shape;112;p22"/>
          <p:cNvSpPr txBox="1"/>
          <p:nvPr/>
        </p:nvSpPr>
        <p:spPr>
          <a:xfrm>
            <a:off x="1507950" y="314450"/>
            <a:ext cx="6128100" cy="41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t>Box - Whisker Plot to detect the Outliers</a:t>
            </a:r>
            <a:endParaRPr b="1"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