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3"/>
  </p:notesMasterIdLst>
  <p:sldIdLst>
    <p:sldId id="256" r:id="rId5"/>
    <p:sldId id="2146847054" r:id="rId6"/>
    <p:sldId id="262" r:id="rId7"/>
    <p:sldId id="263" r:id="rId8"/>
    <p:sldId id="2146847062" r:id="rId9"/>
    <p:sldId id="2146847065" r:id="rId10"/>
    <p:sldId id="265" r:id="rId11"/>
    <p:sldId id="266" r:id="rId12"/>
    <p:sldId id="2146847066" r:id="rId13"/>
    <p:sldId id="267" r:id="rId14"/>
    <p:sldId id="2146847067" r:id="rId15"/>
    <p:sldId id="268" r:id="rId16"/>
    <p:sldId id="2146847055" r:id="rId17"/>
    <p:sldId id="2146847072" r:id="rId18"/>
    <p:sldId id="2146847059" r:id="rId19"/>
    <p:sldId id="2146847060" r:id="rId20"/>
    <p:sldId id="2146847061" r:id="rId21"/>
    <p:sldId id="25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36608DF-975E-48A2-BE73-52A9022C913D}" v="5" dt="2025-08-04T10:13:19.20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snapToGrid="0">
      <p:cViewPr>
        <p:scale>
          <a:sx n="75" d="100"/>
          <a:sy n="75" d="100"/>
        </p:scale>
        <p:origin x="139" y="2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8/4/2025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8/4/2025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8/4/2025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8/4/2025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8/4/2025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8/4/2025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8/4/2025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8/4/2025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8/4/2025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8/4/2025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AI AGENT FOR DIGITAL FINANCIAL LITERACY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K.S.YASDAN-SRI SAI RAJESWARI INSTITUTE OF TECHNOLOGY-CSE(AI&amp;ML)</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a:extLst>
              <a:ext uri="{FF2B5EF4-FFF2-40B4-BE49-F238E27FC236}">
                <a16:creationId xmlns:a16="http://schemas.microsoft.com/office/drawing/2014/main" id="{FDD63912-517A-77C4-7707-CF65E9024721}"/>
              </a:ext>
            </a:extLst>
          </p:cNvPr>
          <p:cNvPicPr>
            <a:picLocks noGrp="1" noChangeAspect="1"/>
          </p:cNvPicPr>
          <p:nvPr>
            <p:ph idx="1"/>
          </p:nvPr>
        </p:nvPicPr>
        <p:blipFill>
          <a:blip r:embed="rId2"/>
          <a:stretch>
            <a:fillRect/>
          </a:stretch>
        </p:blipFill>
        <p:spPr>
          <a:xfrm>
            <a:off x="783770" y="1232453"/>
            <a:ext cx="10375641" cy="5270984"/>
          </a:xfrm>
        </p:spPr>
      </p:pic>
    </p:spTree>
    <p:extLst>
      <p:ext uri="{BB962C8B-B14F-4D97-AF65-F5344CB8AC3E}">
        <p14:creationId xmlns:p14="http://schemas.microsoft.com/office/powerpoint/2010/main" val="14832933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D311972-B549-893F-4909-F9AFE7D04F86}"/>
              </a:ext>
            </a:extLst>
          </p:cNvPr>
          <p:cNvSpPr txBox="1"/>
          <p:nvPr/>
        </p:nvSpPr>
        <p:spPr>
          <a:xfrm>
            <a:off x="410547" y="662473"/>
            <a:ext cx="4086809" cy="707886"/>
          </a:xfrm>
          <a:prstGeom prst="rect">
            <a:avLst/>
          </a:prstGeom>
          <a:noFill/>
        </p:spPr>
        <p:txBody>
          <a:bodyPr wrap="square" rtlCol="0">
            <a:spAutoFit/>
          </a:bodyPr>
          <a:lstStyle/>
          <a:p>
            <a:r>
              <a:rPr lang="en-IN" sz="4000" dirty="0">
                <a:solidFill>
                  <a:schemeClr val="accent1"/>
                </a:solidFill>
              </a:rPr>
              <a:t>RESULT</a:t>
            </a:r>
          </a:p>
        </p:txBody>
      </p:sp>
      <p:pic>
        <p:nvPicPr>
          <p:cNvPr id="6" name="Picture 5">
            <a:extLst>
              <a:ext uri="{FF2B5EF4-FFF2-40B4-BE49-F238E27FC236}">
                <a16:creationId xmlns:a16="http://schemas.microsoft.com/office/drawing/2014/main" id="{8B8C1036-FC18-8C69-2FEA-AE2052C53446}"/>
              </a:ext>
            </a:extLst>
          </p:cNvPr>
          <p:cNvPicPr>
            <a:picLocks noChangeAspect="1"/>
          </p:cNvPicPr>
          <p:nvPr/>
        </p:nvPicPr>
        <p:blipFill>
          <a:blip r:embed="rId2"/>
          <a:stretch>
            <a:fillRect/>
          </a:stretch>
        </p:blipFill>
        <p:spPr>
          <a:xfrm>
            <a:off x="410547" y="1222309"/>
            <a:ext cx="11476654" cy="5187821"/>
          </a:xfrm>
          <a:prstGeom prst="rect">
            <a:avLst/>
          </a:prstGeom>
        </p:spPr>
      </p:pic>
    </p:spTree>
    <p:extLst>
      <p:ext uri="{BB962C8B-B14F-4D97-AF65-F5344CB8AC3E}">
        <p14:creationId xmlns:p14="http://schemas.microsoft.com/office/powerpoint/2010/main" val="9855147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fontScale="92500"/>
          </a:bodyPr>
          <a:lstStyle/>
          <a:p>
            <a:pPr marL="0" indent="0">
              <a:buNone/>
            </a:pPr>
            <a:r>
              <a:rPr lang="en-US" sz="2000" b="1" dirty="0"/>
              <a:t>    </a:t>
            </a:r>
          </a:p>
          <a:p>
            <a:r>
              <a:rPr lang="en-US" sz="2000" dirty="0"/>
              <a:t> Summarize the findings and discuss the effectiveness of the proposed AI-powered solution. The AI Agent for Digital Financial Literacy significantly improved user awareness, protected individuals from fraud, and empowered them with personalized financial guidance.</a:t>
            </a:r>
          </a:p>
          <a:p>
            <a:r>
              <a:rPr lang="en-US" sz="2000" dirty="0"/>
              <a:t> The agent's ability to detect scams, explain complex financial topics in simple terms, and guide users in real time proved highly effective across diverse user groups, including the elderly and rural populations.</a:t>
            </a:r>
          </a:p>
          <a:p>
            <a:r>
              <a:rPr lang="en-US" sz="2000" dirty="0"/>
              <a:t> Challenges during implementation included training the model with regionally diverse financial data and ensuring accuracy in multiple languages. However, these were addressed through adaptive learning and multilingual support.</a:t>
            </a:r>
          </a:p>
          <a:p>
            <a:r>
              <a:rPr lang="en-US" sz="2000" dirty="0"/>
              <a:t> Overall, the AI Agent played a vital role in promoting financial literacy, safety, and confidence in digital transactions, helping users become more informed and financially secure in an increasingly digital economy.</a:t>
            </a:r>
          </a:p>
          <a:p>
            <a:pPr marL="0" indent="0">
              <a:buNone/>
            </a:pPr>
            <a:endParaRPr lang="en-IN" sz="2000" dirty="0">
              <a:solidFill>
                <a:srgbClr val="0F0F0F"/>
              </a:solidFill>
              <a:ea typeface="+mn-lt"/>
              <a:cs typeface="+mn-lt"/>
            </a:endParaRPr>
          </a:p>
        </p:txBody>
      </p:sp>
    </p:spTree>
    <p:extLst>
      <p:ext uri="{BB962C8B-B14F-4D97-AF65-F5344CB8AC3E}">
        <p14:creationId xmlns:p14="http://schemas.microsoft.com/office/powerpoint/2010/main" val="31833151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a:buFont typeface="Wingdings" panose="05000000000000000000" pitchFamily="2" charset="2"/>
              <a:buChar char="§"/>
            </a:pPr>
            <a:r>
              <a:rPr lang="en-US" dirty="0">
                <a:effectLst>
                  <a:outerShdw blurRad="38100" dist="38100" dir="2700000" algn="tl">
                    <a:srgbClr val="000000">
                      <a:alpha val="43137"/>
                    </a:srgbClr>
                  </a:outerShdw>
                </a:effectLst>
              </a:rPr>
              <a:t>   Discuss potential enhancements and expansions for the AI Agent. This could include incorporating more regional languages and financial datasets, improving voice-interaction capabilities, and personalizing responses using advanced user profiling.</a:t>
            </a:r>
          </a:p>
          <a:p>
            <a:r>
              <a:rPr lang="en-US" dirty="0">
                <a:effectLst>
                  <a:outerShdw blurRad="38100" dist="38100" dir="2700000" algn="tl">
                    <a:srgbClr val="000000">
                      <a:alpha val="43137"/>
                    </a:srgbClr>
                  </a:outerShdw>
                </a:effectLst>
              </a:rPr>
              <a:t> Optimizing the AI model with emerging architectures like Mistral or multilingual fine-tuned transformers can improve both accuracy and speed.</a:t>
            </a:r>
          </a:p>
          <a:p>
            <a:r>
              <a:rPr lang="en-US" dirty="0">
                <a:effectLst>
                  <a:outerShdw blurRad="38100" dist="38100" dir="2700000" algn="tl">
                    <a:srgbClr val="000000">
                      <a:alpha val="43137"/>
                    </a:srgbClr>
                  </a:outerShdw>
                </a:effectLst>
              </a:rPr>
              <a:t> Expanding deployment to rural areas and integrating with government financial aid systems (e.g., Aadhaar-linked services, Jan Dhan accounts) can significantly broaden the agent’s reach.</a:t>
            </a:r>
          </a:p>
          <a:p>
            <a:r>
              <a:rPr lang="en-US" dirty="0">
                <a:effectLst>
                  <a:outerShdw blurRad="38100" dist="38100" dir="2700000" algn="tl">
                    <a:srgbClr val="000000">
                      <a:alpha val="43137"/>
                    </a:srgbClr>
                  </a:outerShdw>
                </a:effectLst>
              </a:rPr>
              <a:t> Consider integration of real-time fraud heatmaps, edge AI for offline safety prompts, and partnerships with banks, fintech firms, or digital literacy missions for deeper impact.</a:t>
            </a:r>
          </a:p>
          <a:p>
            <a:pPr marL="2494000" lvl="8" indent="0">
              <a:buNone/>
            </a:pPr>
            <a:endParaRPr lang="en-US" sz="1500" dirty="0"/>
          </a:p>
          <a:p>
            <a:pPr marL="0" indent="0">
              <a:buNone/>
            </a:pPr>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721FA74-C7CE-9FD0-FE1C-1187653913FC}"/>
              </a:ext>
            </a:extLst>
          </p:cNvPr>
          <p:cNvSpPr txBox="1"/>
          <p:nvPr/>
        </p:nvSpPr>
        <p:spPr>
          <a:xfrm>
            <a:off x="843280" y="833120"/>
            <a:ext cx="3556000" cy="646331"/>
          </a:xfrm>
          <a:prstGeom prst="rect">
            <a:avLst/>
          </a:prstGeom>
          <a:noFill/>
        </p:spPr>
        <p:txBody>
          <a:bodyPr wrap="square" rtlCol="0">
            <a:spAutoFit/>
          </a:bodyPr>
          <a:lstStyle/>
          <a:p>
            <a:r>
              <a:rPr lang="en-IN" sz="3600" dirty="0">
                <a:solidFill>
                  <a:schemeClr val="accent1"/>
                </a:solidFill>
              </a:rPr>
              <a:t>REFERENCES</a:t>
            </a:r>
          </a:p>
        </p:txBody>
      </p:sp>
      <p:sp>
        <p:nvSpPr>
          <p:cNvPr id="4" name="Rectangle 1">
            <a:extLst>
              <a:ext uri="{FF2B5EF4-FFF2-40B4-BE49-F238E27FC236}">
                <a16:creationId xmlns:a16="http://schemas.microsoft.com/office/drawing/2014/main" id="{6EE37211-55E6-9AE2-AE08-A52B114C768B}"/>
              </a:ext>
            </a:extLst>
          </p:cNvPr>
          <p:cNvSpPr>
            <a:spLocks noChangeArrowheads="1"/>
          </p:cNvSpPr>
          <p:nvPr/>
        </p:nvSpPr>
        <p:spPr bwMode="auto">
          <a:xfrm>
            <a:off x="0" y="-323165"/>
            <a:ext cx="32893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t>
            </a:r>
          </a:p>
        </p:txBody>
      </p:sp>
      <p:sp>
        <p:nvSpPr>
          <p:cNvPr id="5" name="TextBox 4">
            <a:extLst>
              <a:ext uri="{FF2B5EF4-FFF2-40B4-BE49-F238E27FC236}">
                <a16:creationId xmlns:a16="http://schemas.microsoft.com/office/drawing/2014/main" id="{E11ACF3D-9551-880D-A29B-CB2430392D02}"/>
              </a:ext>
            </a:extLst>
          </p:cNvPr>
          <p:cNvSpPr txBox="1"/>
          <p:nvPr/>
        </p:nvSpPr>
        <p:spPr>
          <a:xfrm>
            <a:off x="843280" y="1479451"/>
            <a:ext cx="11156215" cy="5355312"/>
          </a:xfrm>
          <a:prstGeom prst="rect">
            <a:avLst/>
          </a:prstGeom>
          <a:noFill/>
        </p:spPr>
        <p:txBody>
          <a:bodyPr wrap="square" rtlCol="0">
            <a:spAutoFit/>
          </a:bodyPr>
          <a:lstStyle/>
          <a:p>
            <a:pPr marL="285750" indent="-285750">
              <a:buClr>
                <a:srgbClr val="00B0F0"/>
              </a:buClr>
              <a:buFont typeface="Wingdings" panose="05000000000000000000" pitchFamily="2" charset="2"/>
              <a:buChar char="§"/>
            </a:pPr>
            <a:r>
              <a:rPr lang="en-IN" dirty="0"/>
              <a:t>UPI AND Financial Inclusion-Studies showing how UPI helps include more people in India’s digital financial system.</a:t>
            </a:r>
          </a:p>
          <a:p>
            <a:pPr marL="285750" indent="-285750">
              <a:buClr>
                <a:srgbClr val="00B0F0"/>
              </a:buClr>
              <a:buFont typeface="Wingdings" panose="05000000000000000000" pitchFamily="2" charset="2"/>
              <a:buChar char="§"/>
            </a:pPr>
            <a:endParaRPr lang="en-IN" dirty="0"/>
          </a:p>
          <a:p>
            <a:pPr marL="285750" indent="-285750">
              <a:buClr>
                <a:srgbClr val="00B0F0"/>
              </a:buClr>
              <a:buFont typeface="Wingdings" panose="05000000000000000000" pitchFamily="2" charset="2"/>
              <a:buChar char="§"/>
            </a:pPr>
            <a:r>
              <a:rPr lang="en-IN" dirty="0"/>
              <a:t>CERT-IN(Indian Cybersecurity Agency) –Tips on avoiding online  scams and staying safe </a:t>
            </a:r>
          </a:p>
          <a:p>
            <a:pPr marL="285750" indent="-285750">
              <a:buClr>
                <a:srgbClr val="00B0F0"/>
              </a:buClr>
              <a:buFont typeface="Wingdings" panose="05000000000000000000" pitchFamily="2" charset="2"/>
              <a:buChar char="§"/>
            </a:pPr>
            <a:endParaRPr lang="en-IN" dirty="0"/>
          </a:p>
          <a:p>
            <a:pPr marL="285750" indent="-285750">
              <a:buClr>
                <a:srgbClr val="00B0F0"/>
              </a:buClr>
              <a:buFont typeface="Wingdings" panose="05000000000000000000" pitchFamily="2" charset="2"/>
              <a:buChar char="§"/>
            </a:pPr>
            <a:r>
              <a:rPr lang="en-IN" dirty="0"/>
              <a:t>Government Finance Portals-Information on interest rates, budgeting, and personal finance management</a:t>
            </a:r>
          </a:p>
          <a:p>
            <a:pPr marL="285750" indent="-285750">
              <a:buClr>
                <a:srgbClr val="00B0F0"/>
              </a:buClr>
              <a:buFont typeface="Wingdings" panose="05000000000000000000" pitchFamily="2" charset="2"/>
              <a:buChar char="§"/>
            </a:pPr>
            <a:endParaRPr lang="en-IN" dirty="0"/>
          </a:p>
          <a:p>
            <a:pPr marL="285750" indent="-285750">
              <a:buClr>
                <a:srgbClr val="00B0F0"/>
              </a:buClr>
              <a:buFont typeface="Wingdings" panose="05000000000000000000" pitchFamily="2" charset="2"/>
              <a:buChar char="§"/>
            </a:pPr>
            <a:r>
              <a:rPr lang="en-IN" dirty="0"/>
              <a:t>Ministry of Finance, India-Official toolkits for understanding and managing personal finance</a:t>
            </a:r>
          </a:p>
          <a:p>
            <a:pPr marL="285750" indent="-285750">
              <a:buClr>
                <a:srgbClr val="00B0F0"/>
              </a:buClr>
              <a:buFont typeface="Wingdings" panose="05000000000000000000" pitchFamily="2" charset="2"/>
              <a:buChar char="§"/>
            </a:pPr>
            <a:endParaRPr lang="en-IN" dirty="0"/>
          </a:p>
          <a:p>
            <a:pPr marL="285750" indent="-285750">
              <a:buClr>
                <a:srgbClr val="00B0F0"/>
              </a:buClr>
              <a:buFont typeface="Wingdings" panose="05000000000000000000" pitchFamily="2" charset="2"/>
              <a:buChar char="§"/>
            </a:pPr>
            <a:r>
              <a:rPr lang="en-IN" dirty="0"/>
              <a:t>Bank Websites(like SBI)-Educational pages about budgeting , saving and using digital banking tools.</a:t>
            </a:r>
          </a:p>
          <a:p>
            <a:pPr marL="285750" indent="-285750">
              <a:buClr>
                <a:srgbClr val="00B0F0"/>
              </a:buClr>
              <a:buFont typeface="Wingdings" panose="05000000000000000000" pitchFamily="2" charset="2"/>
              <a:buChar char="§"/>
            </a:pPr>
            <a:endParaRPr lang="en-IN" dirty="0"/>
          </a:p>
          <a:p>
            <a:pPr marL="285750" indent="-285750">
              <a:buClr>
                <a:srgbClr val="00B0F0"/>
              </a:buClr>
              <a:buFont typeface="Wingdings" panose="05000000000000000000" pitchFamily="2" charset="2"/>
              <a:buChar char="§"/>
            </a:pPr>
            <a:r>
              <a:rPr lang="en-IN" dirty="0"/>
              <a:t>IBM Cloud &amp; Granite Ai models-Technology used for building AI-based financial assistants.</a:t>
            </a:r>
          </a:p>
          <a:p>
            <a:pPr marL="285750" indent="-285750">
              <a:buClr>
                <a:srgbClr val="00B0F0"/>
              </a:buClr>
              <a:buFont typeface="Wingdings" panose="05000000000000000000" pitchFamily="2" charset="2"/>
              <a:buChar char="§"/>
            </a:pPr>
            <a:endParaRPr lang="en-IN" dirty="0"/>
          </a:p>
          <a:p>
            <a:pPr marL="285750" indent="-285750">
              <a:buClr>
                <a:srgbClr val="00B0F0"/>
              </a:buClr>
              <a:buFont typeface="Wingdings" panose="05000000000000000000" pitchFamily="2" charset="2"/>
              <a:buChar char="§"/>
            </a:pPr>
            <a:r>
              <a:rPr lang="en-IN" dirty="0"/>
              <a:t>NLP(Natural Language Processing)-Helps AI understand  and respond to users in simple language.</a:t>
            </a:r>
          </a:p>
          <a:p>
            <a:pPr marL="285750" indent="-285750">
              <a:buClr>
                <a:srgbClr val="00B0F0"/>
              </a:buClr>
              <a:buFont typeface="Wingdings" panose="05000000000000000000" pitchFamily="2" charset="2"/>
              <a:buChar char="§"/>
            </a:pPr>
            <a:endParaRPr lang="en-IN" dirty="0"/>
          </a:p>
          <a:p>
            <a:pPr marL="285750" indent="-285750">
              <a:buClr>
                <a:srgbClr val="00B0F0"/>
              </a:buClr>
              <a:buFont typeface="Wingdings" panose="05000000000000000000" pitchFamily="2" charset="2"/>
              <a:buChar char="§"/>
            </a:pPr>
            <a:r>
              <a:rPr lang="en-IN" dirty="0"/>
              <a:t>RAG(Retrieval-Augmented Generation)-Improves the AI’s accuracy  by using real data from trusted sources.</a:t>
            </a:r>
          </a:p>
          <a:p>
            <a:pPr marL="285750" indent="-285750">
              <a:buClr>
                <a:srgbClr val="00B0F0"/>
              </a:buClr>
              <a:buFont typeface="Wingdings" panose="05000000000000000000" pitchFamily="2" charset="2"/>
              <a:buChar char="§"/>
            </a:pPr>
            <a:endParaRPr lang="en-IN" dirty="0"/>
          </a:p>
          <a:p>
            <a:pPr marL="285750" indent="-285750">
              <a:buClr>
                <a:srgbClr val="00B0F0"/>
              </a:buClr>
              <a:buFont typeface="Wingdings" panose="05000000000000000000" pitchFamily="2" charset="2"/>
              <a:buChar char="§"/>
            </a:pPr>
            <a:r>
              <a:rPr lang="en-IN" dirty="0"/>
              <a:t>Multilingual AI Tools-Translate content into local languages. Tools like IBM Watson Language Translator and Mistral Large Model helps reach users in their preferred languages.</a:t>
            </a:r>
          </a:p>
        </p:txBody>
      </p:sp>
    </p:spTree>
    <p:extLst>
      <p:ext uri="{BB962C8B-B14F-4D97-AF65-F5344CB8AC3E}">
        <p14:creationId xmlns:p14="http://schemas.microsoft.com/office/powerpoint/2010/main" val="15973547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sp>
        <p:nvSpPr>
          <p:cNvPr id="3" name="Content Placeholder 2">
            <a:extLst>
              <a:ext uri="{FF2B5EF4-FFF2-40B4-BE49-F238E27FC236}">
                <a16:creationId xmlns:a16="http://schemas.microsoft.com/office/drawing/2014/main" id="{177D9613-6E93-8A63-8EC7-750760D77FD8}"/>
              </a:ext>
            </a:extLst>
          </p:cNvPr>
          <p:cNvSpPr>
            <a:spLocks noGrp="1"/>
          </p:cNvSpPr>
          <p:nvPr>
            <p:ph idx="1"/>
          </p:nvPr>
        </p:nvSpPr>
        <p:spPr/>
        <p:txBody>
          <a:bodyPr/>
          <a:lstStyle/>
          <a:p>
            <a:r>
              <a:rPr lang="en-IN" dirty="0"/>
              <a:t>Screenshot/ </a:t>
            </a:r>
            <a:r>
              <a:rPr lang="en-IN" dirty="0" err="1"/>
              <a:t>credly</a:t>
            </a:r>
            <a:r>
              <a:rPr lang="en-IN" dirty="0"/>
              <a:t> certificate( getting started with AI)</a:t>
            </a:r>
          </a:p>
        </p:txBody>
      </p:sp>
      <p:pic>
        <p:nvPicPr>
          <p:cNvPr id="5" name="Picture 4">
            <a:extLst>
              <a:ext uri="{FF2B5EF4-FFF2-40B4-BE49-F238E27FC236}">
                <a16:creationId xmlns:a16="http://schemas.microsoft.com/office/drawing/2014/main" id="{4448C27D-2ED9-7EA2-EA59-925BBDCBFABC}"/>
              </a:ext>
            </a:extLst>
          </p:cNvPr>
          <p:cNvPicPr>
            <a:picLocks noChangeAspect="1"/>
          </p:cNvPicPr>
          <p:nvPr/>
        </p:nvPicPr>
        <p:blipFill>
          <a:blip r:embed="rId2"/>
          <a:stretch>
            <a:fillRect/>
          </a:stretch>
        </p:blipFill>
        <p:spPr>
          <a:xfrm>
            <a:off x="21855060" y="1892848"/>
            <a:ext cx="1111170" cy="2465407"/>
          </a:xfrm>
          <a:prstGeom prst="rect">
            <a:avLst/>
          </a:prstGeom>
        </p:spPr>
      </p:pic>
      <p:pic>
        <p:nvPicPr>
          <p:cNvPr id="7" name="Picture 6">
            <a:extLst>
              <a:ext uri="{FF2B5EF4-FFF2-40B4-BE49-F238E27FC236}">
                <a16:creationId xmlns:a16="http://schemas.microsoft.com/office/drawing/2014/main" id="{92C56128-0A7E-8125-97CE-32F51DB99D42}"/>
              </a:ext>
            </a:extLst>
          </p:cNvPr>
          <p:cNvPicPr>
            <a:picLocks noChangeAspect="1"/>
          </p:cNvPicPr>
          <p:nvPr/>
        </p:nvPicPr>
        <p:blipFill>
          <a:blip r:embed="rId3"/>
          <a:stretch>
            <a:fillRect/>
          </a:stretch>
        </p:blipFill>
        <p:spPr>
          <a:xfrm>
            <a:off x="18669965" y="967304"/>
            <a:ext cx="5625296" cy="5133498"/>
          </a:xfrm>
          <a:prstGeom prst="rect">
            <a:avLst/>
          </a:prstGeom>
        </p:spPr>
      </p:pic>
      <p:pic>
        <p:nvPicPr>
          <p:cNvPr id="9" name="Picture 8">
            <a:extLst>
              <a:ext uri="{FF2B5EF4-FFF2-40B4-BE49-F238E27FC236}">
                <a16:creationId xmlns:a16="http://schemas.microsoft.com/office/drawing/2014/main" id="{259D5CF5-0F8E-BD37-F329-283FF18CE250}"/>
              </a:ext>
            </a:extLst>
          </p:cNvPr>
          <p:cNvPicPr>
            <a:picLocks noChangeAspect="1"/>
          </p:cNvPicPr>
          <p:nvPr/>
        </p:nvPicPr>
        <p:blipFill>
          <a:blip r:embed="rId4"/>
          <a:stretch>
            <a:fillRect/>
          </a:stretch>
        </p:blipFill>
        <p:spPr>
          <a:xfrm>
            <a:off x="792480" y="1302026"/>
            <a:ext cx="9052560" cy="5133498"/>
          </a:xfrm>
          <a:prstGeom prst="rect">
            <a:avLst/>
          </a:prstGeom>
        </p:spPr>
      </p:pic>
    </p:spTree>
    <p:extLst>
      <p:ext uri="{BB962C8B-B14F-4D97-AF65-F5344CB8AC3E}">
        <p14:creationId xmlns:p14="http://schemas.microsoft.com/office/powerpoint/2010/main" val="3847331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sp>
        <p:nvSpPr>
          <p:cNvPr id="3" name="Content Placeholder 2">
            <a:extLst>
              <a:ext uri="{FF2B5EF4-FFF2-40B4-BE49-F238E27FC236}">
                <a16:creationId xmlns:a16="http://schemas.microsoft.com/office/drawing/2014/main" id="{177D9613-6E93-8A63-8EC7-750760D77FD8}"/>
              </a:ext>
            </a:extLst>
          </p:cNvPr>
          <p:cNvSpPr>
            <a:spLocks noGrp="1"/>
          </p:cNvSpPr>
          <p:nvPr>
            <p:ph idx="1"/>
          </p:nvPr>
        </p:nvSpPr>
        <p:spPr/>
        <p:txBody>
          <a:bodyPr/>
          <a:lstStyle/>
          <a:p>
            <a:r>
              <a:rPr lang="en-IN" dirty="0"/>
              <a:t>Screenshot/ </a:t>
            </a:r>
            <a:r>
              <a:rPr lang="en-IN" dirty="0" err="1"/>
              <a:t>credly</a:t>
            </a:r>
            <a:r>
              <a:rPr lang="en-IN" dirty="0"/>
              <a:t> certificate( Journey to Cloud)</a:t>
            </a:r>
          </a:p>
        </p:txBody>
      </p:sp>
      <p:pic>
        <p:nvPicPr>
          <p:cNvPr id="5" name="Picture 4">
            <a:extLst>
              <a:ext uri="{FF2B5EF4-FFF2-40B4-BE49-F238E27FC236}">
                <a16:creationId xmlns:a16="http://schemas.microsoft.com/office/drawing/2014/main" id="{8587F9B7-1B34-9CFD-0722-47A16BEC6226}"/>
              </a:ext>
            </a:extLst>
          </p:cNvPr>
          <p:cNvPicPr>
            <a:picLocks noChangeAspect="1"/>
          </p:cNvPicPr>
          <p:nvPr/>
        </p:nvPicPr>
        <p:blipFill>
          <a:blip r:embed="rId2"/>
          <a:stretch>
            <a:fillRect/>
          </a:stretch>
        </p:blipFill>
        <p:spPr>
          <a:xfrm>
            <a:off x="487680" y="1232452"/>
            <a:ext cx="10149840" cy="4923392"/>
          </a:xfrm>
          <a:prstGeom prst="rect">
            <a:avLst/>
          </a:prstGeom>
        </p:spPr>
      </p:pic>
    </p:spTree>
    <p:extLst>
      <p:ext uri="{BB962C8B-B14F-4D97-AF65-F5344CB8AC3E}">
        <p14:creationId xmlns:p14="http://schemas.microsoft.com/office/powerpoint/2010/main" val="41287103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sp>
        <p:nvSpPr>
          <p:cNvPr id="3" name="Content Placeholder 2">
            <a:extLst>
              <a:ext uri="{FF2B5EF4-FFF2-40B4-BE49-F238E27FC236}">
                <a16:creationId xmlns:a16="http://schemas.microsoft.com/office/drawing/2014/main" id="{177D9613-6E93-8A63-8EC7-750760D77FD8}"/>
              </a:ext>
            </a:extLst>
          </p:cNvPr>
          <p:cNvSpPr>
            <a:spLocks noGrp="1"/>
          </p:cNvSpPr>
          <p:nvPr>
            <p:ph idx="1"/>
          </p:nvPr>
        </p:nvSpPr>
        <p:spPr/>
        <p:txBody>
          <a:bodyPr/>
          <a:lstStyle/>
          <a:p>
            <a:r>
              <a:rPr lang="en-IN" dirty="0"/>
              <a:t>Screenshot/ </a:t>
            </a:r>
            <a:r>
              <a:rPr lang="en-IN" dirty="0" err="1"/>
              <a:t>credly</a:t>
            </a:r>
            <a:r>
              <a:rPr lang="en-IN" dirty="0"/>
              <a:t> certificate( RAG Lab)</a:t>
            </a:r>
          </a:p>
        </p:txBody>
      </p:sp>
      <p:pic>
        <p:nvPicPr>
          <p:cNvPr id="5" name="Picture 4">
            <a:extLst>
              <a:ext uri="{FF2B5EF4-FFF2-40B4-BE49-F238E27FC236}">
                <a16:creationId xmlns:a16="http://schemas.microsoft.com/office/drawing/2014/main" id="{09E4030E-47E1-0C25-0A3A-72B38BC10971}"/>
              </a:ext>
            </a:extLst>
          </p:cNvPr>
          <p:cNvPicPr>
            <a:picLocks noChangeAspect="1"/>
          </p:cNvPicPr>
          <p:nvPr/>
        </p:nvPicPr>
        <p:blipFill>
          <a:blip r:embed="rId2"/>
          <a:stretch>
            <a:fillRect/>
          </a:stretch>
        </p:blipFill>
        <p:spPr>
          <a:xfrm>
            <a:off x="751840" y="1302026"/>
            <a:ext cx="10007600" cy="4253948"/>
          </a:xfrm>
          <a:prstGeom prst="rect">
            <a:avLst/>
          </a:prstGeom>
        </p:spPr>
      </p:pic>
    </p:spTree>
    <p:extLst>
      <p:ext uri="{BB962C8B-B14F-4D97-AF65-F5344CB8AC3E}">
        <p14:creationId xmlns:p14="http://schemas.microsoft.com/office/powerpoint/2010/main" val="21718527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13074" y="-261257"/>
            <a:ext cx="11029615" cy="6417101"/>
          </a:xfrm>
        </p:spPr>
        <p:txBody>
          <a:bodyPr>
            <a:normAutofit/>
          </a:bodyPr>
          <a:lstStyle/>
          <a:p>
            <a:r>
              <a:rPr lang="en-US" sz="2000" dirty="0"/>
              <a:t>An AI Agent for Digital Financial Literacy, powered by RAG (Retrieval-Augmented Generation), helps users understand and navigate essential financial tools and practices. It retrieves reliable content on using UPI, avoiding online scams, understanding interest rates, budgeting, and personal finance management from government portals, banking websites, and educational platforms. With multilingual support, users from diverse backgrounds can interact in their preferred language and ask questions like “How do I send money via UPI?” or “What is a safe interest rate for a loan?” The agent ensures financial literacy is accessible, personalized, and culturally inclusive. This AI-driven assistant empowers users with knowledge, protects them from fraud, and builds confidence in digital finance.</a:t>
            </a:r>
            <a:endParaRPr lang="en-IN" sz="20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289257" y="1107042"/>
            <a:ext cx="11613485" cy="2029448"/>
          </a:xfrm>
        </p:spPr>
        <p:txBody>
          <a:bodyPr vert="horz" lIns="91440" tIns="45720" rIns="91440" bIns="45720" rtlCol="0" anchor="ctr">
            <a:noAutofit/>
          </a:bodyPr>
          <a:lstStyle/>
          <a:p>
            <a:pPr>
              <a:buClr>
                <a:srgbClr val="00B0F0"/>
              </a:buClr>
              <a:buSzPct val="94000"/>
              <a:buFont typeface="Wingdings" panose="05000000000000000000" pitchFamily="2" charset="2"/>
              <a:buChar char="§"/>
            </a:pPr>
            <a:r>
              <a:rPr lang="en-US" dirty="0">
                <a:solidFill>
                  <a:schemeClr val="tx1">
                    <a:lumMod val="95000"/>
                    <a:lumOff val="5000"/>
                  </a:schemeClr>
                </a:solidFill>
              </a:rPr>
              <a:t>Develop an AI-powered conversational agent that aims to improve digital financial literacy among users by providing real-time, accurate, and personalized financial education. The model will handle user queries using Natural Language Processing (NLP), and deliver contextual financial knowledge in simple, understandable language. This intelligent system will help users make informed financial decisions, avoid digital fraud, and increase awareness of tools like UPI, banking services, and government schemes.</a:t>
            </a:r>
            <a:endParaRPr lang="en-IN" dirty="0">
              <a:solidFill>
                <a:schemeClr val="tx1">
                  <a:lumMod val="95000"/>
                  <a:lumOff val="5000"/>
                </a:schemeClr>
              </a:solidFill>
            </a:endParaRPr>
          </a:p>
        </p:txBody>
      </p:sp>
      <p:sp>
        <p:nvSpPr>
          <p:cNvPr id="6" name="TextBox 5">
            <a:extLst>
              <a:ext uri="{FF2B5EF4-FFF2-40B4-BE49-F238E27FC236}">
                <a16:creationId xmlns:a16="http://schemas.microsoft.com/office/drawing/2014/main" id="{0E044C04-D28B-106A-B4CD-1A8B998F510F}"/>
              </a:ext>
            </a:extLst>
          </p:cNvPr>
          <p:cNvSpPr txBox="1"/>
          <p:nvPr/>
        </p:nvSpPr>
        <p:spPr>
          <a:xfrm>
            <a:off x="884853" y="4129205"/>
            <a:ext cx="10422293" cy="923330"/>
          </a:xfrm>
          <a:prstGeom prst="rect">
            <a:avLst/>
          </a:prstGeom>
          <a:noFill/>
        </p:spPr>
        <p:txBody>
          <a:bodyPr wrap="square">
            <a:spAutoFit/>
          </a:bodyPr>
          <a:lstStyle/>
          <a:p>
            <a:endParaRPr lang="en-IN" dirty="0"/>
          </a:p>
          <a:p>
            <a:endParaRPr lang="en-IN" dirty="0"/>
          </a:p>
          <a:p>
            <a:endParaRPr lang="en-IN" dirty="0"/>
          </a:p>
        </p:txBody>
      </p:sp>
      <p:sp>
        <p:nvSpPr>
          <p:cNvPr id="11" name="TextBox 10">
            <a:extLst>
              <a:ext uri="{FF2B5EF4-FFF2-40B4-BE49-F238E27FC236}">
                <a16:creationId xmlns:a16="http://schemas.microsoft.com/office/drawing/2014/main" id="{3EA237D1-213F-4F19-1307-9FC8E730FA20}"/>
              </a:ext>
            </a:extLst>
          </p:cNvPr>
          <p:cNvSpPr txBox="1"/>
          <p:nvPr/>
        </p:nvSpPr>
        <p:spPr>
          <a:xfrm>
            <a:off x="438539" y="3230824"/>
            <a:ext cx="10795518" cy="923330"/>
          </a:xfrm>
          <a:prstGeom prst="rect">
            <a:avLst/>
          </a:prstGeom>
          <a:noFill/>
        </p:spPr>
        <p:txBody>
          <a:bodyPr wrap="square" rtlCol="0">
            <a:spAutoFit/>
          </a:bodyPr>
          <a:lstStyle/>
          <a:p>
            <a:endParaRPr lang="en-US" dirty="0"/>
          </a:p>
          <a:p>
            <a:endParaRPr lang="en-US" dirty="0">
              <a:solidFill>
                <a:schemeClr val="tx1">
                  <a:lumMod val="75000"/>
                  <a:lumOff val="25000"/>
                </a:schemeClr>
              </a:solidFill>
            </a:endParaRPr>
          </a:p>
          <a:p>
            <a:endParaRPr lang="en-US" dirty="0" err="1">
              <a:solidFill>
                <a:schemeClr val="tx1">
                  <a:lumMod val="75000"/>
                  <a:lumOff val="25000"/>
                </a:schemeClr>
              </a:solidFill>
            </a:endParaRPr>
          </a:p>
        </p:txBody>
      </p:sp>
      <p:sp>
        <p:nvSpPr>
          <p:cNvPr id="13" name="TextBox 12">
            <a:extLst>
              <a:ext uri="{FF2B5EF4-FFF2-40B4-BE49-F238E27FC236}">
                <a16:creationId xmlns:a16="http://schemas.microsoft.com/office/drawing/2014/main" id="{E62EE9EF-2985-4749-5D3C-FE5F9ABD385C}"/>
              </a:ext>
            </a:extLst>
          </p:cNvPr>
          <p:cNvSpPr txBox="1"/>
          <p:nvPr/>
        </p:nvSpPr>
        <p:spPr>
          <a:xfrm>
            <a:off x="3047222" y="3244334"/>
            <a:ext cx="6097554" cy="369332"/>
          </a:xfrm>
          <a:prstGeom prst="rect">
            <a:avLst/>
          </a:prstGeom>
          <a:noFill/>
        </p:spPr>
        <p:txBody>
          <a:bodyPr wrap="square">
            <a:spAutoFit/>
          </a:bodyPr>
          <a:lstStyle/>
          <a:p>
            <a:endParaRPr lang="en-IN" dirty="0"/>
          </a:p>
        </p:txBody>
      </p:sp>
      <p:sp>
        <p:nvSpPr>
          <p:cNvPr id="14" name="TextBox 13">
            <a:extLst>
              <a:ext uri="{FF2B5EF4-FFF2-40B4-BE49-F238E27FC236}">
                <a16:creationId xmlns:a16="http://schemas.microsoft.com/office/drawing/2014/main" id="{0D726D5A-F6AB-8345-EB6E-ED03B1CA9753}"/>
              </a:ext>
            </a:extLst>
          </p:cNvPr>
          <p:cNvSpPr txBox="1"/>
          <p:nvPr/>
        </p:nvSpPr>
        <p:spPr>
          <a:xfrm>
            <a:off x="289257" y="3230823"/>
            <a:ext cx="8658799" cy="2585323"/>
          </a:xfrm>
          <a:prstGeom prst="rect">
            <a:avLst/>
          </a:prstGeom>
          <a:noFill/>
        </p:spPr>
        <p:txBody>
          <a:bodyPr wrap="square" rtlCol="0">
            <a:spAutoFit/>
          </a:bodyPr>
          <a:lstStyle/>
          <a:p>
            <a:pPr>
              <a:buClr>
                <a:schemeClr val="tx1">
                  <a:lumMod val="95000"/>
                  <a:lumOff val="5000"/>
                </a:schemeClr>
              </a:buClr>
              <a:buSzPct val="105000"/>
            </a:pPr>
            <a:r>
              <a:rPr lang="en-US" dirty="0"/>
              <a:t>    </a:t>
            </a:r>
            <a:r>
              <a:rPr lang="en-US" dirty="0">
                <a:solidFill>
                  <a:srgbClr val="002060"/>
                </a:solidFill>
              </a:rPr>
              <a:t>Data Collection:</a:t>
            </a:r>
          </a:p>
          <a:p>
            <a:pPr>
              <a:buClr>
                <a:schemeClr val="tx1">
                  <a:lumMod val="95000"/>
                  <a:lumOff val="5000"/>
                </a:schemeClr>
              </a:buClr>
              <a:buSzPct val="105000"/>
            </a:pPr>
            <a:endParaRPr lang="en-US" dirty="0"/>
          </a:p>
          <a:p>
            <a:pPr marL="285750" indent="-285750">
              <a:buClr>
                <a:srgbClr val="00B0F0"/>
              </a:buClr>
              <a:buFont typeface="Wingdings" panose="05000000000000000000" pitchFamily="2" charset="2"/>
              <a:buChar char="§"/>
            </a:pPr>
            <a:r>
              <a:rPr lang="en-US" dirty="0">
                <a:solidFill>
                  <a:schemeClr val="tx1">
                    <a:lumMod val="85000"/>
                    <a:lumOff val="15000"/>
                  </a:schemeClr>
                </a:solidFill>
              </a:rPr>
              <a:t>Collect data from trusted and authoritative financial sources such as:</a:t>
            </a:r>
          </a:p>
          <a:p>
            <a:pPr marL="285750" indent="-285750">
              <a:buClr>
                <a:srgbClr val="00B0F0"/>
              </a:buClr>
              <a:buFont typeface="Wingdings" panose="05000000000000000000" pitchFamily="2" charset="2"/>
              <a:buChar char="§"/>
            </a:pPr>
            <a:r>
              <a:rPr lang="en-US" dirty="0">
                <a:solidFill>
                  <a:schemeClr val="tx1">
                    <a:lumMod val="85000"/>
                    <a:lumOff val="15000"/>
                  </a:schemeClr>
                </a:solidFill>
              </a:rPr>
              <a:t>Reserve Bank of India (RBI) guidelines</a:t>
            </a:r>
          </a:p>
          <a:p>
            <a:pPr marL="285750" indent="-285750">
              <a:buClr>
                <a:srgbClr val="00B0F0"/>
              </a:buClr>
              <a:buFont typeface="Wingdings" panose="05000000000000000000" pitchFamily="2" charset="2"/>
              <a:buChar char="§"/>
            </a:pPr>
            <a:r>
              <a:rPr lang="en-US" dirty="0">
                <a:solidFill>
                  <a:schemeClr val="tx1">
                    <a:lumMod val="85000"/>
                    <a:lumOff val="15000"/>
                  </a:schemeClr>
                </a:solidFill>
              </a:rPr>
              <a:t>National Payments Corporation of India (NPCI)</a:t>
            </a:r>
          </a:p>
          <a:p>
            <a:pPr marL="285750" indent="-285750">
              <a:buClr>
                <a:srgbClr val="00B0F0"/>
              </a:buClr>
              <a:buFont typeface="Wingdings" panose="05000000000000000000" pitchFamily="2" charset="2"/>
              <a:buChar char="§"/>
            </a:pPr>
            <a:r>
              <a:rPr lang="en-US" dirty="0">
                <a:solidFill>
                  <a:schemeClr val="tx1">
                    <a:lumMod val="85000"/>
                    <a:lumOff val="15000"/>
                  </a:schemeClr>
                </a:solidFill>
              </a:rPr>
              <a:t>Government financial schemes and subsidies (PMJDY, DBT, PMAY, etc.)</a:t>
            </a:r>
          </a:p>
          <a:p>
            <a:pPr marL="285750" indent="-285750">
              <a:buClr>
                <a:srgbClr val="00B0F0"/>
              </a:buClr>
              <a:buFont typeface="Wingdings" panose="05000000000000000000" pitchFamily="2" charset="2"/>
              <a:buChar char="§"/>
            </a:pPr>
            <a:r>
              <a:rPr lang="en-US" dirty="0">
                <a:solidFill>
                  <a:schemeClr val="tx1">
                    <a:lumMod val="85000"/>
                    <a:lumOff val="15000"/>
                  </a:schemeClr>
                </a:solidFill>
              </a:rPr>
              <a:t>Financial awareness material from banks, fintech services, and digital payment platforms</a:t>
            </a:r>
          </a:p>
          <a:p>
            <a:pPr marL="285750" indent="-285750">
              <a:buClr>
                <a:srgbClr val="00B0F0"/>
              </a:buClr>
              <a:buFont typeface="Wingdings" panose="05000000000000000000" pitchFamily="2" charset="2"/>
              <a:buChar char="§"/>
            </a:pPr>
            <a:r>
              <a:rPr lang="en-US" dirty="0">
                <a:solidFill>
                  <a:schemeClr val="tx1">
                    <a:lumMod val="85000"/>
                    <a:lumOff val="15000"/>
                  </a:schemeClr>
                </a:solidFill>
              </a:rPr>
              <a:t>Real-time data sources for fraud alerts, scams, and consumer complaint reports</a:t>
            </a:r>
            <a:endParaRPr lang="en-IN" dirty="0">
              <a:solidFill>
                <a:schemeClr val="tx1">
                  <a:lumMod val="85000"/>
                  <a:lumOff val="15000"/>
                </a:schemeClr>
              </a:solidFill>
            </a:endParaRPr>
          </a:p>
        </p:txBody>
      </p:sp>
      <p:sp>
        <p:nvSpPr>
          <p:cNvPr id="15" name="TextBox 14">
            <a:extLst>
              <a:ext uri="{FF2B5EF4-FFF2-40B4-BE49-F238E27FC236}">
                <a16:creationId xmlns:a16="http://schemas.microsoft.com/office/drawing/2014/main" id="{06496E19-C8EC-45A8-4051-FCE29CC5A30B}"/>
              </a:ext>
            </a:extLst>
          </p:cNvPr>
          <p:cNvSpPr txBox="1"/>
          <p:nvPr/>
        </p:nvSpPr>
        <p:spPr>
          <a:xfrm>
            <a:off x="186620" y="5608532"/>
            <a:ext cx="8192270" cy="1200329"/>
          </a:xfrm>
          <a:prstGeom prst="rect">
            <a:avLst/>
          </a:prstGeom>
          <a:noFill/>
        </p:spPr>
        <p:txBody>
          <a:bodyPr wrap="square" rtlCol="0">
            <a:spAutoFit/>
          </a:bodyPr>
          <a:lstStyle/>
          <a:p>
            <a:endParaRPr lang="en-US" dirty="0"/>
          </a:p>
          <a:p>
            <a:r>
              <a:rPr lang="en-US" dirty="0"/>
              <a:t>        </a:t>
            </a:r>
            <a:r>
              <a:rPr lang="en-US" dirty="0">
                <a:solidFill>
                  <a:srgbClr val="002060"/>
                </a:solidFill>
              </a:rPr>
              <a:t>Processing</a:t>
            </a:r>
          </a:p>
          <a:p>
            <a:pPr marL="285750" indent="-285750">
              <a:buClr>
                <a:srgbClr val="00B0F0"/>
              </a:buClr>
              <a:buFont typeface="Wingdings" panose="05000000000000000000" pitchFamily="2" charset="2"/>
              <a:buChar char="§"/>
            </a:pPr>
            <a:r>
              <a:rPr lang="en-US" dirty="0">
                <a:solidFill>
                  <a:schemeClr val="tx1">
                    <a:lumMod val="75000"/>
                    <a:lumOff val="25000"/>
                  </a:schemeClr>
                </a:solidFill>
              </a:rPr>
              <a:t>Clean and standardize content to remove outdated, biased, or ambiguous information</a:t>
            </a:r>
            <a:endParaRPr lang="en-IN" dirty="0">
              <a:solidFill>
                <a:schemeClr val="tx1">
                  <a:lumMod val="75000"/>
                  <a:lumOff val="25000"/>
                </a:schemeClr>
              </a:solidFill>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072275A-CEC2-B1B5-6DAC-2D5CEB317CB1}"/>
              </a:ext>
            </a:extLst>
          </p:cNvPr>
          <p:cNvSpPr>
            <a:spLocks noChangeArrowheads="1"/>
          </p:cNvSpPr>
          <p:nvPr/>
        </p:nvSpPr>
        <p:spPr bwMode="auto">
          <a:xfrm rot="10800000" flipV="1">
            <a:off x="419877" y="961288"/>
            <a:ext cx="1161480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1" eaLnBrk="0" fontAlgn="base" hangingPunct="0">
              <a:spcBef>
                <a:spcPct val="0"/>
              </a:spcBef>
              <a:spcAft>
                <a:spcPct val="0"/>
              </a:spcAft>
              <a:buFontTx/>
              <a:buChar char="•"/>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TextBox 4">
            <a:extLst>
              <a:ext uri="{FF2B5EF4-FFF2-40B4-BE49-F238E27FC236}">
                <a16:creationId xmlns:a16="http://schemas.microsoft.com/office/drawing/2014/main" id="{B3E580A7-4DEE-99CD-4618-61031F14ECE1}"/>
              </a:ext>
            </a:extLst>
          </p:cNvPr>
          <p:cNvSpPr txBox="1"/>
          <p:nvPr/>
        </p:nvSpPr>
        <p:spPr>
          <a:xfrm>
            <a:off x="285135" y="1861798"/>
            <a:ext cx="11749549" cy="369332"/>
          </a:xfrm>
          <a:prstGeom prst="rect">
            <a:avLst/>
          </a:prstGeom>
          <a:noFill/>
        </p:spPr>
        <p:txBody>
          <a:bodyPr wrap="square">
            <a:spAutoFit/>
          </a:bodyPr>
          <a:lstStyle/>
          <a:p>
            <a:pPr>
              <a:buNone/>
            </a:pPr>
            <a:endParaRPr lang="en-US" b="1" dirty="0"/>
          </a:p>
        </p:txBody>
      </p:sp>
      <p:sp>
        <p:nvSpPr>
          <p:cNvPr id="7" name="TextBox 6">
            <a:extLst>
              <a:ext uri="{FF2B5EF4-FFF2-40B4-BE49-F238E27FC236}">
                <a16:creationId xmlns:a16="http://schemas.microsoft.com/office/drawing/2014/main" id="{4A696876-947F-F4E8-8CA4-7F82FD5DEEEA}"/>
              </a:ext>
            </a:extLst>
          </p:cNvPr>
          <p:cNvSpPr txBox="1"/>
          <p:nvPr/>
        </p:nvSpPr>
        <p:spPr>
          <a:xfrm>
            <a:off x="419877" y="2228949"/>
            <a:ext cx="11047445" cy="3139321"/>
          </a:xfrm>
          <a:prstGeom prst="rect">
            <a:avLst/>
          </a:prstGeom>
          <a:noFill/>
        </p:spPr>
        <p:txBody>
          <a:bodyPr wrap="square">
            <a:spAutoFit/>
          </a:bodyPr>
          <a:lstStyle/>
          <a:p>
            <a:r>
              <a:rPr lang="en-US" b="1" dirty="0"/>
              <a:t>      </a:t>
            </a:r>
            <a:r>
              <a:rPr lang="en-US" b="1" dirty="0">
                <a:solidFill>
                  <a:srgbClr val="002060"/>
                </a:solidFill>
              </a:rPr>
              <a:t>Model Training</a:t>
            </a:r>
            <a:r>
              <a:rPr lang="en-US" dirty="0">
                <a:solidFill>
                  <a:srgbClr val="002060"/>
                </a:solidFill>
              </a:rPr>
              <a:t>: </a:t>
            </a:r>
          </a:p>
          <a:p>
            <a:endParaRPr lang="en-US" dirty="0"/>
          </a:p>
          <a:p>
            <a:pPr marL="285750" indent="-285750">
              <a:buClr>
                <a:srgbClr val="00B0F0"/>
              </a:buClr>
              <a:buFont typeface="Wingdings" panose="05000000000000000000" pitchFamily="2" charset="2"/>
              <a:buChar char="§"/>
            </a:pPr>
            <a:r>
              <a:rPr lang="en-US" dirty="0"/>
              <a:t>Fine-tune a pre-trained language model (e.g., BERT, GPT) on financial terms, FAQs, and fraud-related  datasets</a:t>
            </a:r>
          </a:p>
          <a:p>
            <a:pPr marL="285750" indent="-285750">
              <a:buClr>
                <a:srgbClr val="00B0F0"/>
              </a:buClr>
              <a:buFont typeface="Wingdings" panose="05000000000000000000" pitchFamily="2" charset="2"/>
              <a:buChar char="§"/>
            </a:pPr>
            <a:r>
              <a:rPr lang="en-US" dirty="0"/>
              <a:t>Train the agent  to handle diverse types of queries, such as:</a:t>
            </a:r>
          </a:p>
          <a:p>
            <a:pPr marL="285750" indent="-285750">
              <a:buClr>
                <a:srgbClr val="00B0F0"/>
              </a:buClr>
              <a:buFont typeface="Wingdings" panose="05000000000000000000" pitchFamily="2" charset="2"/>
              <a:buChar char="§"/>
            </a:pPr>
            <a:r>
              <a:rPr lang="en-US" dirty="0"/>
              <a:t> How to use UPI securely</a:t>
            </a:r>
          </a:p>
          <a:p>
            <a:pPr marL="285750" indent="-285750">
              <a:buClr>
                <a:srgbClr val="00B0F0"/>
              </a:buClr>
              <a:buFont typeface="Wingdings" panose="05000000000000000000" pitchFamily="2" charset="2"/>
              <a:buChar char="§"/>
            </a:pPr>
            <a:r>
              <a:rPr lang="en-US" dirty="0"/>
              <a:t> What to do if scammed online</a:t>
            </a:r>
          </a:p>
          <a:p>
            <a:pPr marL="285750" indent="-285750">
              <a:buClr>
                <a:srgbClr val="00B0F0"/>
              </a:buClr>
              <a:buFont typeface="Wingdings" panose="05000000000000000000" pitchFamily="2" charset="2"/>
              <a:buChar char="§"/>
            </a:pPr>
            <a:r>
              <a:rPr lang="en-US" dirty="0"/>
              <a:t> How to check bank charges or transaction history</a:t>
            </a:r>
          </a:p>
          <a:p>
            <a:pPr marL="285750" indent="-285750">
              <a:buClr>
                <a:srgbClr val="00B0F0"/>
              </a:buClr>
              <a:buFont typeface="Wingdings" panose="05000000000000000000" pitchFamily="2" charset="2"/>
              <a:buChar char="§"/>
            </a:pPr>
            <a:r>
              <a:rPr lang="en-US" dirty="0"/>
              <a:t> Which scheme to choose based on user  income/goals</a:t>
            </a:r>
          </a:p>
          <a:p>
            <a:pPr marL="285750" indent="-285750">
              <a:buClr>
                <a:srgbClr val="00B0F0"/>
              </a:buClr>
              <a:buFont typeface="Wingdings" panose="05000000000000000000" pitchFamily="2" charset="2"/>
              <a:buChar char="§"/>
            </a:pPr>
            <a:r>
              <a:rPr lang="en-US" dirty="0"/>
              <a:t> Enable personalized responses using user input context( age, digital ,experience level, language preference)</a:t>
            </a:r>
          </a:p>
          <a:p>
            <a:r>
              <a:rPr lang="en-US" dirty="0"/>
              <a:t>     </a:t>
            </a:r>
          </a:p>
          <a:p>
            <a:pPr lvl="1"/>
            <a:endParaRPr lang="en-US" dirty="0"/>
          </a:p>
        </p:txBody>
      </p:sp>
      <p:sp>
        <p:nvSpPr>
          <p:cNvPr id="6" name="Rectangle 1">
            <a:extLst>
              <a:ext uri="{FF2B5EF4-FFF2-40B4-BE49-F238E27FC236}">
                <a16:creationId xmlns:a16="http://schemas.microsoft.com/office/drawing/2014/main" id="{4182245B-F24F-29E8-6C60-3EE802C91D43}"/>
              </a:ext>
            </a:extLst>
          </p:cNvPr>
          <p:cNvSpPr>
            <a:spLocks noChangeArrowheads="1"/>
          </p:cNvSpPr>
          <p:nvPr/>
        </p:nvSpPr>
        <p:spPr bwMode="auto">
          <a:xfrm>
            <a:off x="0" y="-323166"/>
            <a:ext cx="363753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Named Entity Recognition (NER)</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id="{580B9E00-6527-96A7-1351-53FEA18A706D}"/>
              </a:ext>
            </a:extLst>
          </p:cNvPr>
          <p:cNvSpPr txBox="1"/>
          <p:nvPr/>
        </p:nvSpPr>
        <p:spPr>
          <a:xfrm>
            <a:off x="-130629" y="774442"/>
            <a:ext cx="12232433" cy="1200329"/>
          </a:xfrm>
          <a:prstGeom prst="rect">
            <a:avLst/>
          </a:prstGeom>
          <a:noFill/>
        </p:spPr>
        <p:txBody>
          <a:bodyPr wrap="square" rtlCol="0">
            <a:spAutoFit/>
          </a:bodyPr>
          <a:lstStyle/>
          <a:p>
            <a:pPr marL="742950" lvl="1" indent="-285750">
              <a:buClr>
                <a:srgbClr val="00B0F0"/>
              </a:buClr>
              <a:buFont typeface="Wingdings" panose="05000000000000000000" pitchFamily="2" charset="2"/>
              <a:buChar char="§"/>
            </a:pPr>
            <a:r>
              <a:rPr lang="en-US" dirty="0">
                <a:solidFill>
                  <a:schemeClr val="tx1">
                    <a:lumMod val="75000"/>
                    <a:lumOff val="25000"/>
                  </a:schemeClr>
                </a:solidFill>
              </a:rPr>
              <a:t>Named Entity Recognition (NER )</a:t>
            </a:r>
          </a:p>
          <a:p>
            <a:pPr marL="742950" lvl="1" indent="-285750">
              <a:buClr>
                <a:srgbClr val="00B0F0"/>
              </a:buClr>
              <a:buFont typeface="Wingdings" panose="05000000000000000000" pitchFamily="2" charset="2"/>
              <a:buChar char="§"/>
            </a:pPr>
            <a:r>
              <a:rPr lang="en-US" dirty="0">
                <a:solidFill>
                  <a:schemeClr val="tx1">
                    <a:lumMod val="75000"/>
                    <a:lumOff val="25000"/>
                  </a:schemeClr>
                </a:solidFill>
              </a:rPr>
              <a:t>Stop word removal</a:t>
            </a:r>
          </a:p>
          <a:p>
            <a:pPr marL="742950" lvl="1" indent="-285750">
              <a:buClr>
                <a:srgbClr val="00B0F0"/>
              </a:buClr>
              <a:buFont typeface="Wingdings" panose="05000000000000000000" pitchFamily="2" charset="2"/>
              <a:buChar char="§"/>
            </a:pPr>
            <a:r>
              <a:rPr lang="en-US" dirty="0">
                <a:solidFill>
                  <a:schemeClr val="tx1">
                    <a:lumMod val="75000"/>
                    <a:lumOff val="25000"/>
                  </a:schemeClr>
                </a:solidFill>
              </a:rPr>
              <a:t>Lemmatization                                                                                                            </a:t>
            </a:r>
          </a:p>
          <a:p>
            <a:pPr marL="742950" lvl="1" indent="-285750">
              <a:buClr>
                <a:srgbClr val="00B0F0"/>
              </a:buClr>
              <a:buFont typeface="Wingdings" panose="05000000000000000000" pitchFamily="2" charset="2"/>
              <a:buChar char="§"/>
            </a:pPr>
            <a:r>
              <a:rPr lang="en-US" dirty="0">
                <a:solidFill>
                  <a:schemeClr val="tx1">
                    <a:lumMod val="75000"/>
                    <a:lumOff val="25000"/>
                  </a:schemeClr>
                </a:solidFill>
              </a:rPr>
              <a:t>Translate and format data to support multilingual and regional use cases                                           </a:t>
            </a:r>
          </a:p>
        </p:txBody>
      </p:sp>
      <p:sp>
        <p:nvSpPr>
          <p:cNvPr id="9" name="TextBox 8">
            <a:extLst>
              <a:ext uri="{FF2B5EF4-FFF2-40B4-BE49-F238E27FC236}">
                <a16:creationId xmlns:a16="http://schemas.microsoft.com/office/drawing/2014/main" id="{99710899-DB66-C510-F24F-C998D7F0D414}"/>
              </a:ext>
            </a:extLst>
          </p:cNvPr>
          <p:cNvSpPr txBox="1"/>
          <p:nvPr/>
        </p:nvSpPr>
        <p:spPr>
          <a:xfrm>
            <a:off x="419877" y="5158049"/>
            <a:ext cx="10512491" cy="1477328"/>
          </a:xfrm>
          <a:prstGeom prst="rect">
            <a:avLst/>
          </a:prstGeom>
          <a:noFill/>
        </p:spPr>
        <p:txBody>
          <a:bodyPr wrap="square" rtlCol="0">
            <a:spAutoFit/>
          </a:bodyPr>
          <a:lstStyle/>
          <a:p>
            <a:r>
              <a:rPr lang="en-US" b="1" dirty="0"/>
              <a:t>          </a:t>
            </a:r>
            <a:r>
              <a:rPr lang="en-US" b="1" dirty="0">
                <a:solidFill>
                  <a:srgbClr val="002060"/>
                </a:solidFill>
              </a:rPr>
              <a:t>Evaluation</a:t>
            </a:r>
            <a:r>
              <a:rPr lang="en-US" dirty="0">
                <a:solidFill>
                  <a:srgbClr val="002060"/>
                </a:solidFill>
              </a:rPr>
              <a:t>:</a:t>
            </a:r>
          </a:p>
          <a:p>
            <a:endParaRPr lang="en-US" dirty="0"/>
          </a:p>
          <a:p>
            <a:pPr marL="285750" indent="-285750">
              <a:buClr>
                <a:srgbClr val="00B0F0"/>
              </a:buClr>
              <a:buFont typeface="Wingdings" panose="05000000000000000000" pitchFamily="2" charset="2"/>
              <a:buChar char="§"/>
            </a:pPr>
            <a:r>
              <a:rPr lang="en-US" dirty="0">
                <a:solidFill>
                  <a:schemeClr val="tx1">
                    <a:lumMod val="75000"/>
                    <a:lumOff val="25000"/>
                  </a:schemeClr>
                </a:solidFill>
              </a:rPr>
              <a:t>Validate the AI agent based on:</a:t>
            </a:r>
          </a:p>
          <a:p>
            <a:pPr marL="285750" indent="-285750">
              <a:buClr>
                <a:srgbClr val="00B0F0"/>
              </a:buClr>
              <a:buFont typeface="Wingdings" panose="05000000000000000000" pitchFamily="2" charset="2"/>
              <a:buChar char="§"/>
            </a:pPr>
            <a:r>
              <a:rPr lang="en-US" b="1" dirty="0">
                <a:solidFill>
                  <a:schemeClr val="tx1">
                    <a:lumMod val="75000"/>
                    <a:lumOff val="25000"/>
                  </a:schemeClr>
                </a:solidFill>
              </a:rPr>
              <a:t>Accuracy</a:t>
            </a:r>
            <a:r>
              <a:rPr lang="en-US" dirty="0">
                <a:solidFill>
                  <a:schemeClr val="tx1">
                    <a:lumMod val="75000"/>
                    <a:lumOff val="25000"/>
                  </a:schemeClr>
                </a:solidFill>
              </a:rPr>
              <a:t> of responses (compared to verified sources)</a:t>
            </a:r>
          </a:p>
          <a:p>
            <a:pPr marL="285750" indent="-285750">
              <a:buClr>
                <a:srgbClr val="00B0F0"/>
              </a:buClr>
              <a:buFont typeface="Wingdings" panose="05000000000000000000" pitchFamily="2" charset="2"/>
              <a:buChar char="§"/>
            </a:pPr>
            <a:r>
              <a:rPr lang="en-US" b="1" dirty="0">
                <a:solidFill>
                  <a:schemeClr val="tx1">
                    <a:lumMod val="75000"/>
                    <a:lumOff val="25000"/>
                  </a:schemeClr>
                </a:solidFill>
              </a:rPr>
              <a:t>User engagement rate</a:t>
            </a:r>
            <a:r>
              <a:rPr lang="en-US" dirty="0">
                <a:solidFill>
                  <a:schemeClr val="tx1">
                    <a:lumMod val="75000"/>
                    <a:lumOff val="25000"/>
                  </a:schemeClr>
                </a:solidFill>
              </a:rPr>
              <a:t> (interaction duration, return users</a:t>
            </a:r>
            <a:endParaRPr lang="en-US" dirty="0"/>
          </a:p>
        </p:txBody>
      </p:sp>
    </p:spTree>
    <p:extLst>
      <p:ext uri="{BB962C8B-B14F-4D97-AF65-F5344CB8AC3E}">
        <p14:creationId xmlns:p14="http://schemas.microsoft.com/office/powerpoint/2010/main" val="10865831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1022E3D-634A-C9F0-C15D-91D5F653714C}"/>
              </a:ext>
            </a:extLst>
          </p:cNvPr>
          <p:cNvSpPr txBox="1"/>
          <p:nvPr/>
        </p:nvSpPr>
        <p:spPr>
          <a:xfrm>
            <a:off x="640702" y="746449"/>
            <a:ext cx="11551298" cy="923330"/>
          </a:xfrm>
          <a:prstGeom prst="rect">
            <a:avLst/>
          </a:prstGeom>
          <a:noFill/>
        </p:spPr>
        <p:txBody>
          <a:bodyPr wrap="square" rtlCol="0">
            <a:spAutoFit/>
          </a:bodyPr>
          <a:lstStyle/>
          <a:p>
            <a:pPr marL="285750" indent="-285750">
              <a:buClr>
                <a:srgbClr val="00B0F0"/>
              </a:buClr>
              <a:buFont typeface="Wingdings" panose="05000000000000000000" pitchFamily="2" charset="2"/>
              <a:buChar char="§"/>
            </a:pPr>
            <a:r>
              <a:rPr lang="en-US" b="1" dirty="0">
                <a:solidFill>
                  <a:schemeClr val="tx1">
                    <a:lumMod val="75000"/>
                    <a:lumOff val="25000"/>
                  </a:schemeClr>
                </a:solidFill>
              </a:rPr>
              <a:t>Response relevance and clarity</a:t>
            </a:r>
            <a:endParaRPr lang="en-US" dirty="0">
              <a:solidFill>
                <a:schemeClr val="tx1">
                  <a:lumMod val="75000"/>
                  <a:lumOff val="25000"/>
                </a:schemeClr>
              </a:solidFill>
            </a:endParaRPr>
          </a:p>
          <a:p>
            <a:pPr marL="285750" indent="-285750">
              <a:buClr>
                <a:srgbClr val="00B0F0"/>
              </a:buClr>
              <a:buFont typeface="Wingdings" panose="05000000000000000000" pitchFamily="2" charset="2"/>
              <a:buChar char="§"/>
            </a:pPr>
            <a:r>
              <a:rPr lang="en-US" b="1" dirty="0">
                <a:solidFill>
                  <a:schemeClr val="tx1">
                    <a:lumMod val="75000"/>
                    <a:lumOff val="25000"/>
                  </a:schemeClr>
                </a:solidFill>
              </a:rPr>
              <a:t>Reduction in reported digital frauds</a:t>
            </a:r>
            <a:r>
              <a:rPr lang="en-US" dirty="0">
                <a:solidFill>
                  <a:schemeClr val="tx1">
                    <a:lumMod val="75000"/>
                    <a:lumOff val="25000"/>
                  </a:schemeClr>
                </a:solidFill>
              </a:rPr>
              <a:t> (via awareness prompts)</a:t>
            </a:r>
          </a:p>
          <a:p>
            <a:pPr marL="285750" indent="-285750">
              <a:buClr>
                <a:srgbClr val="00B0F0"/>
              </a:buClr>
              <a:buFont typeface="Wingdings" panose="05000000000000000000" pitchFamily="2" charset="2"/>
              <a:buChar char="§"/>
            </a:pPr>
            <a:r>
              <a:rPr lang="en-US" dirty="0">
                <a:solidFill>
                  <a:schemeClr val="tx1">
                    <a:lumMod val="75000"/>
                    <a:lumOff val="25000"/>
                  </a:schemeClr>
                </a:solidFill>
              </a:rPr>
              <a:t>Use feedback loops to retrain and improve the model continuously</a:t>
            </a:r>
          </a:p>
        </p:txBody>
      </p:sp>
    </p:spTree>
    <p:extLst>
      <p:ext uri="{BB962C8B-B14F-4D97-AF65-F5344CB8AC3E}">
        <p14:creationId xmlns:p14="http://schemas.microsoft.com/office/powerpoint/2010/main" val="3844642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1302026"/>
            <a:ext cx="11029615" cy="5187264"/>
          </a:xfrm>
        </p:spPr>
        <p:txBody>
          <a:bodyPr/>
          <a:lstStyle/>
          <a:p>
            <a:r>
              <a:rPr lang="en-IN" sz="1800" dirty="0"/>
              <a:t>The "System Approach" section outlines the overall strategy and methodology for developing and implementing the AI agent for digital financial literacy. Here's a suggested structure for this section:</a:t>
            </a:r>
          </a:p>
          <a:p>
            <a:r>
              <a:rPr lang="en-IN" sz="1800" b="1" dirty="0"/>
              <a:t>🔹 System requirements (ordered by importance):</a:t>
            </a:r>
          </a:p>
          <a:p>
            <a:r>
              <a:rPr lang="en-IN" sz="1800" b="1" dirty="0"/>
              <a:t>AI Agent Framework</a:t>
            </a:r>
            <a:r>
              <a:rPr lang="en-IN" sz="1800" dirty="0"/>
              <a:t> – Core system for delivering intelligent, user-interactive services</a:t>
            </a:r>
          </a:p>
          <a:p>
            <a:r>
              <a:rPr lang="en-IN" sz="1800" b="1" dirty="0"/>
              <a:t>Digital Financial Literacy Modules</a:t>
            </a:r>
            <a:r>
              <a:rPr lang="en-IN" sz="1800" dirty="0"/>
              <a:t> – Core content: UPI, banking, saving, budgeting, etc.</a:t>
            </a:r>
          </a:p>
          <a:p>
            <a:r>
              <a:rPr lang="en-IN" sz="1800" b="1" dirty="0"/>
              <a:t>IBM Granite Foundation Models</a:t>
            </a:r>
            <a:r>
              <a:rPr lang="en-IN" sz="1800" dirty="0"/>
              <a:t> – Powerful pre-trained models for robust language understanding</a:t>
            </a:r>
          </a:p>
          <a:p>
            <a:r>
              <a:rPr lang="en-IN" sz="1800" b="1" dirty="0"/>
              <a:t>Retrieval-Augmented Generation (RAG)</a:t>
            </a:r>
            <a:r>
              <a:rPr lang="en-IN" sz="1800" dirty="0"/>
              <a:t> – Enhances AI with dynamic, context-aware answers</a:t>
            </a:r>
          </a:p>
          <a:p>
            <a:r>
              <a:rPr lang="en-IN" sz="1800" b="1" dirty="0"/>
              <a:t>Multilingual AI Models</a:t>
            </a:r>
            <a:r>
              <a:rPr lang="en-IN" sz="1800" dirty="0"/>
              <a:t> – To support accessibility in regional and local languages</a:t>
            </a:r>
          </a:p>
          <a:p>
            <a:r>
              <a:rPr lang="en-IN" sz="1800" b="1" dirty="0"/>
              <a:t>IBM Watson Studio</a:t>
            </a:r>
            <a:r>
              <a:rPr lang="en-IN" sz="1800" dirty="0"/>
              <a:t> – Environment for training, testing, and deploying AI models</a:t>
            </a:r>
          </a:p>
          <a:p>
            <a:r>
              <a:rPr lang="en-IN" sz="1800" b="1" dirty="0"/>
              <a:t>IBM Cloud</a:t>
            </a:r>
            <a:r>
              <a:rPr lang="en-IN" sz="1800" dirty="0"/>
              <a:t> </a:t>
            </a:r>
            <a:r>
              <a:rPr lang="en-IN" sz="1800" i="1" dirty="0"/>
              <a:t>(mandatory)</a:t>
            </a:r>
            <a:r>
              <a:rPr lang="en-IN" sz="1800" dirty="0"/>
              <a:t> – Hosting and managing the complete AI workflow</a:t>
            </a:r>
          </a:p>
          <a:p>
            <a:r>
              <a:rPr lang="en-IN" sz="1800" b="1" dirty="0"/>
              <a:t>IBM Cloud Object Storage</a:t>
            </a:r>
            <a:r>
              <a:rPr lang="en-IN" sz="1800" dirty="0"/>
              <a:t> – For handling financial datasets securely and at scale</a:t>
            </a:r>
          </a:p>
          <a:p>
            <a:pPr marL="0" indent="0">
              <a:buNone/>
            </a:pP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409893" y="702156"/>
            <a:ext cx="10966374" cy="704166"/>
          </a:xfrm>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rot="17155266">
            <a:off x="523287" y="1321690"/>
            <a:ext cx="11029615" cy="401546244"/>
          </a:xfrm>
        </p:spPr>
        <p:txBody>
          <a:bodyPr/>
          <a:lstStyle/>
          <a:p>
            <a:pPr marL="0" indent="0">
              <a:buNone/>
            </a:pPr>
            <a:endParaRPr lang="en-IN" dirty="0"/>
          </a:p>
        </p:txBody>
      </p:sp>
      <p:sp>
        <p:nvSpPr>
          <p:cNvPr id="3" name="Rectangle 1">
            <a:extLst>
              <a:ext uri="{FF2B5EF4-FFF2-40B4-BE49-F238E27FC236}">
                <a16:creationId xmlns:a16="http://schemas.microsoft.com/office/drawing/2014/main" id="{D52EF79F-C96B-D2AB-6312-CA0D5B785A87}"/>
              </a:ext>
            </a:extLst>
          </p:cNvPr>
          <p:cNvSpPr>
            <a:spLocks noChangeArrowheads="1"/>
          </p:cNvSpPr>
          <p:nvPr/>
        </p:nvSpPr>
        <p:spPr bwMode="auto">
          <a:xfrm rot="17155266">
            <a:off x="15145467" y="2637723"/>
            <a:ext cx="184731" cy="5078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2">
            <a:extLst>
              <a:ext uri="{FF2B5EF4-FFF2-40B4-BE49-F238E27FC236}">
                <a16:creationId xmlns:a16="http://schemas.microsoft.com/office/drawing/2014/main" id="{A015F058-18C1-A84C-27E1-E2B102133575}"/>
              </a:ext>
            </a:extLst>
          </p:cNvPr>
          <p:cNvSpPr>
            <a:spLocks noChangeArrowheads="1"/>
          </p:cNvSpPr>
          <p:nvPr/>
        </p:nvSpPr>
        <p:spPr bwMode="auto">
          <a:xfrm rot="17155266">
            <a:off x="15524962" y="4145394"/>
            <a:ext cx="184731" cy="646331"/>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dirty="0"/>
          </a:p>
          <a:p>
            <a:endParaRPr lang="en-IN" dirty="0"/>
          </a:p>
        </p:txBody>
      </p:sp>
      <p:sp>
        <p:nvSpPr>
          <p:cNvPr id="6" name="Rectangle 3">
            <a:extLst>
              <a:ext uri="{FF2B5EF4-FFF2-40B4-BE49-F238E27FC236}">
                <a16:creationId xmlns:a16="http://schemas.microsoft.com/office/drawing/2014/main" id="{EC1158CC-B7A5-8B16-3853-3EAD02C6EA54}"/>
              </a:ext>
            </a:extLst>
          </p:cNvPr>
          <p:cNvSpPr>
            <a:spLocks noChangeArrowheads="1"/>
          </p:cNvSpPr>
          <p:nvPr/>
        </p:nvSpPr>
        <p:spPr bwMode="auto">
          <a:xfrm rot="17155266">
            <a:off x="6003634" y="51700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4">
            <a:extLst>
              <a:ext uri="{FF2B5EF4-FFF2-40B4-BE49-F238E27FC236}">
                <a16:creationId xmlns:a16="http://schemas.microsoft.com/office/drawing/2014/main" id="{C45A7816-9875-2691-31E4-1953C0FD5B1C}"/>
              </a:ext>
            </a:extLst>
          </p:cNvPr>
          <p:cNvSpPr>
            <a:spLocks noChangeArrowheads="1"/>
          </p:cNvSpPr>
          <p:nvPr/>
        </p:nvSpPr>
        <p:spPr bwMode="auto">
          <a:xfrm rot="17155266">
            <a:off x="15576655" y="4321886"/>
            <a:ext cx="184731" cy="369332"/>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dirty="0"/>
          </a:p>
        </p:txBody>
      </p:sp>
      <p:sp>
        <p:nvSpPr>
          <p:cNvPr id="8" name="Rectangle 5">
            <a:extLst>
              <a:ext uri="{FF2B5EF4-FFF2-40B4-BE49-F238E27FC236}">
                <a16:creationId xmlns:a16="http://schemas.microsoft.com/office/drawing/2014/main" id="{43E8C8F8-0270-EC4A-F37E-ED2C569F3CE8}"/>
              </a:ext>
            </a:extLst>
          </p:cNvPr>
          <p:cNvSpPr>
            <a:spLocks noChangeArrowheads="1"/>
          </p:cNvSpPr>
          <p:nvPr/>
        </p:nvSpPr>
        <p:spPr bwMode="auto">
          <a:xfrm rot="16200000" flipV="1">
            <a:off x="176841" y="2617322"/>
            <a:ext cx="3914386"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6">
            <a:extLst>
              <a:ext uri="{FF2B5EF4-FFF2-40B4-BE49-F238E27FC236}">
                <a16:creationId xmlns:a16="http://schemas.microsoft.com/office/drawing/2014/main" id="{2B97EA75-5A9B-FB46-9390-591346C6D267}"/>
              </a:ext>
            </a:extLst>
          </p:cNvPr>
          <p:cNvSpPr>
            <a:spLocks noChangeArrowheads="1"/>
          </p:cNvSpPr>
          <p:nvPr/>
        </p:nvSpPr>
        <p:spPr bwMode="auto">
          <a:xfrm rot="17155266">
            <a:off x="15241054" y="4365502"/>
            <a:ext cx="332568" cy="369332"/>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dirty="0"/>
          </a:p>
        </p:txBody>
      </p:sp>
      <p:sp>
        <p:nvSpPr>
          <p:cNvPr id="10" name="Rectangle 7">
            <a:extLst>
              <a:ext uri="{FF2B5EF4-FFF2-40B4-BE49-F238E27FC236}">
                <a16:creationId xmlns:a16="http://schemas.microsoft.com/office/drawing/2014/main" id="{BAEB6185-399E-5754-9FBF-9CC8AFED5535}"/>
              </a:ext>
            </a:extLst>
          </p:cNvPr>
          <p:cNvSpPr>
            <a:spLocks noChangeArrowheads="1"/>
          </p:cNvSpPr>
          <p:nvPr/>
        </p:nvSpPr>
        <p:spPr bwMode="auto">
          <a:xfrm>
            <a:off x="217714" y="2076473"/>
            <a:ext cx="10641876"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TextBox 11">
            <a:extLst>
              <a:ext uri="{FF2B5EF4-FFF2-40B4-BE49-F238E27FC236}">
                <a16:creationId xmlns:a16="http://schemas.microsoft.com/office/drawing/2014/main" id="{5750AA07-FBC4-C2B1-CB24-3FAFF054DFC6}"/>
              </a:ext>
            </a:extLst>
          </p:cNvPr>
          <p:cNvSpPr txBox="1"/>
          <p:nvPr/>
        </p:nvSpPr>
        <p:spPr>
          <a:xfrm>
            <a:off x="-91263486" y="128810585"/>
            <a:ext cx="194599366" cy="1200329"/>
          </a:xfrm>
          <a:prstGeom prst="rect">
            <a:avLst/>
          </a:prstGeom>
          <a:noFill/>
        </p:spPr>
        <p:txBody>
          <a:bodyPr wrap="square">
            <a:spAutoFit/>
          </a:bodyPr>
          <a:lstStyle/>
          <a:p>
            <a:pPr>
              <a:buNone/>
            </a:pPr>
            <a:r>
              <a:rPr lang="en-IN" b="1" dirty="0"/>
              <a:t>ALGORITHM &amp; DEPLOYMENT</a:t>
            </a:r>
          </a:p>
          <a:p>
            <a:r>
              <a:rPr lang="en-IN" dirty="0"/>
              <a:t>🔹 </a:t>
            </a:r>
            <a:r>
              <a:rPr lang="en-IN" b="1" dirty="0"/>
              <a:t>Algorithm Selection</a:t>
            </a:r>
            <a:r>
              <a:rPr lang="en-IN" dirty="0"/>
              <a:t>:</a:t>
            </a:r>
            <a:br>
              <a:rPr lang="en-IN" dirty="0"/>
            </a:br>
            <a:r>
              <a:rPr lang="en-IN" dirty="0"/>
              <a:t>Mistral Large Language Model (or GPT-4, BERT based on performance)</a:t>
            </a:r>
            <a:br>
              <a:rPr lang="en-IN" dirty="0"/>
            </a:br>
            <a:r>
              <a:rPr lang="en-IN" dirty="0"/>
              <a:t>– Selected for its efficiency in understanding user intent, multilingual support, and financial domain adaptability.</a:t>
            </a:r>
          </a:p>
        </p:txBody>
      </p:sp>
      <p:sp>
        <p:nvSpPr>
          <p:cNvPr id="14" name="TextBox 13">
            <a:extLst>
              <a:ext uri="{FF2B5EF4-FFF2-40B4-BE49-F238E27FC236}">
                <a16:creationId xmlns:a16="http://schemas.microsoft.com/office/drawing/2014/main" id="{5E123A4C-D9C9-74F3-662E-145B822A9EEA}"/>
              </a:ext>
            </a:extLst>
          </p:cNvPr>
          <p:cNvSpPr txBox="1"/>
          <p:nvPr/>
        </p:nvSpPr>
        <p:spPr>
          <a:xfrm>
            <a:off x="-91259660" y="128807756"/>
            <a:ext cx="194599560" cy="1200329"/>
          </a:xfrm>
          <a:prstGeom prst="rect">
            <a:avLst/>
          </a:prstGeom>
          <a:noFill/>
        </p:spPr>
        <p:txBody>
          <a:bodyPr wrap="square">
            <a:spAutoFit/>
          </a:bodyPr>
          <a:lstStyle/>
          <a:p>
            <a:pPr>
              <a:buNone/>
            </a:pPr>
            <a:r>
              <a:rPr lang="en-IN" b="1" dirty="0"/>
              <a:t>ALGORITHM &amp; DEPLOYMENT</a:t>
            </a:r>
          </a:p>
          <a:p>
            <a:r>
              <a:rPr lang="en-IN" dirty="0"/>
              <a:t>🔹 </a:t>
            </a:r>
            <a:r>
              <a:rPr lang="en-IN" b="1" dirty="0"/>
              <a:t>Algorithm Selection</a:t>
            </a:r>
            <a:r>
              <a:rPr lang="en-IN" dirty="0"/>
              <a:t>:</a:t>
            </a:r>
            <a:br>
              <a:rPr lang="en-IN" dirty="0"/>
            </a:br>
            <a:r>
              <a:rPr lang="en-IN" dirty="0"/>
              <a:t>Mistral Large Language Model (or GPT-4, BERT based on performance)</a:t>
            </a:r>
            <a:br>
              <a:rPr lang="en-IN" dirty="0"/>
            </a:br>
            <a:r>
              <a:rPr lang="en-IN" dirty="0"/>
              <a:t>– Selected for its efficiency in understanding user intent, multilingual support, and financial domain adaptability.</a:t>
            </a:r>
          </a:p>
        </p:txBody>
      </p:sp>
      <p:sp>
        <p:nvSpPr>
          <p:cNvPr id="16" name="TextBox 15">
            <a:extLst>
              <a:ext uri="{FF2B5EF4-FFF2-40B4-BE49-F238E27FC236}">
                <a16:creationId xmlns:a16="http://schemas.microsoft.com/office/drawing/2014/main" id="{FB049837-47BE-4861-9747-E18CDBCD2934}"/>
              </a:ext>
            </a:extLst>
          </p:cNvPr>
          <p:cNvSpPr txBox="1"/>
          <p:nvPr/>
        </p:nvSpPr>
        <p:spPr>
          <a:xfrm>
            <a:off x="-91259297" y="128809207"/>
            <a:ext cx="194597382" cy="1200329"/>
          </a:xfrm>
          <a:prstGeom prst="rect">
            <a:avLst/>
          </a:prstGeom>
          <a:noFill/>
        </p:spPr>
        <p:txBody>
          <a:bodyPr wrap="square">
            <a:spAutoFit/>
          </a:bodyPr>
          <a:lstStyle/>
          <a:p>
            <a:pPr>
              <a:buNone/>
            </a:pPr>
            <a:r>
              <a:rPr lang="en-IN" b="1" dirty="0"/>
              <a:t>ALGORITHM &amp; DEPLOYMENT</a:t>
            </a:r>
          </a:p>
          <a:p>
            <a:r>
              <a:rPr lang="en-IN" dirty="0"/>
              <a:t>🔹 </a:t>
            </a:r>
            <a:r>
              <a:rPr lang="en-IN" b="1" dirty="0"/>
              <a:t>Algorithm Selection</a:t>
            </a:r>
            <a:r>
              <a:rPr lang="en-IN" dirty="0"/>
              <a:t>:</a:t>
            </a:r>
            <a:br>
              <a:rPr lang="en-IN" dirty="0"/>
            </a:br>
            <a:r>
              <a:rPr lang="en-IN" dirty="0"/>
              <a:t>Mistral Large Language Model (or GPT-4, BERT based on performance)</a:t>
            </a:r>
            <a:br>
              <a:rPr lang="en-IN" dirty="0"/>
            </a:br>
            <a:r>
              <a:rPr lang="en-IN" dirty="0"/>
              <a:t>– Selected for its efficiency in understanding user intent, multilingual support, and financial domain adaptability.</a:t>
            </a:r>
          </a:p>
        </p:txBody>
      </p:sp>
      <p:sp>
        <p:nvSpPr>
          <p:cNvPr id="18" name="TextBox 17">
            <a:extLst>
              <a:ext uri="{FF2B5EF4-FFF2-40B4-BE49-F238E27FC236}">
                <a16:creationId xmlns:a16="http://schemas.microsoft.com/office/drawing/2014/main" id="{C4B15108-A70B-AD87-D7AE-C2C6E1F66700}"/>
              </a:ext>
            </a:extLst>
          </p:cNvPr>
          <p:cNvSpPr txBox="1"/>
          <p:nvPr/>
        </p:nvSpPr>
        <p:spPr>
          <a:xfrm>
            <a:off x="-91258845" y="129224500"/>
            <a:ext cx="194594670" cy="369332"/>
          </a:xfrm>
          <a:prstGeom prst="rect">
            <a:avLst/>
          </a:prstGeom>
          <a:noFill/>
        </p:spPr>
        <p:txBody>
          <a:bodyPr wrap="square">
            <a:spAutoFit/>
          </a:bodyPr>
          <a:lstStyle/>
          <a:p>
            <a:r>
              <a:rPr lang="en-IN" dirty="0"/>
              <a:t>ALGORITHM &amp; DEPLOYMENT🔹 Algorithm </a:t>
            </a:r>
            <a:r>
              <a:rPr lang="en-IN" dirty="0" err="1"/>
              <a:t>Selection:Mistral</a:t>
            </a:r>
            <a:r>
              <a:rPr lang="en-IN" dirty="0"/>
              <a:t> Large Language Model (or GPT-4, BERT based on performance)– Selected for its efficiency in understanding user intent, multilingual support, and financial domain adaptability.</a:t>
            </a:r>
          </a:p>
        </p:txBody>
      </p:sp>
      <p:sp>
        <p:nvSpPr>
          <p:cNvPr id="11" name="TextBox 10">
            <a:extLst>
              <a:ext uri="{FF2B5EF4-FFF2-40B4-BE49-F238E27FC236}">
                <a16:creationId xmlns:a16="http://schemas.microsoft.com/office/drawing/2014/main" id="{A3730897-E027-F269-E5A2-EEACB4909215}"/>
              </a:ext>
            </a:extLst>
          </p:cNvPr>
          <p:cNvSpPr txBox="1"/>
          <p:nvPr/>
        </p:nvSpPr>
        <p:spPr>
          <a:xfrm>
            <a:off x="504824" y="1522475"/>
            <a:ext cx="11421467" cy="1754326"/>
          </a:xfrm>
          <a:prstGeom prst="rect">
            <a:avLst/>
          </a:prstGeom>
          <a:noFill/>
        </p:spPr>
        <p:txBody>
          <a:bodyPr wrap="square" rtlCol="0">
            <a:spAutoFit/>
          </a:bodyPr>
          <a:lstStyle/>
          <a:p>
            <a:r>
              <a:rPr lang="en-US" b="1" dirty="0">
                <a:solidFill>
                  <a:srgbClr val="002060"/>
                </a:solidFill>
              </a:rPr>
              <a:t>Algorithm Selection</a:t>
            </a:r>
            <a:r>
              <a:rPr lang="en-US" dirty="0">
                <a:solidFill>
                  <a:srgbClr val="002060"/>
                </a:solidFill>
              </a:rPr>
              <a:t>:</a:t>
            </a:r>
          </a:p>
          <a:p>
            <a:endParaRPr lang="en-US" dirty="0"/>
          </a:p>
          <a:p>
            <a:pPr marL="285750" indent="-285750">
              <a:buClr>
                <a:srgbClr val="00B0F0"/>
              </a:buClr>
              <a:buFont typeface="Wingdings" panose="05000000000000000000" pitchFamily="2" charset="2"/>
              <a:buChar char="§"/>
            </a:pPr>
            <a:br>
              <a:rPr lang="en-US" dirty="0"/>
            </a:br>
            <a:r>
              <a:rPr lang="en-US" dirty="0"/>
              <a:t>Mistral Large Language Model (or GPT-4, BERT based on performance)</a:t>
            </a:r>
          </a:p>
          <a:p>
            <a:pPr marL="285750" indent="-285750">
              <a:buClr>
                <a:srgbClr val="00B0F0"/>
              </a:buClr>
              <a:buFont typeface="Wingdings" panose="05000000000000000000" pitchFamily="2" charset="2"/>
              <a:buChar char="§"/>
            </a:pPr>
            <a:br>
              <a:rPr lang="en-US" dirty="0"/>
            </a:br>
            <a:r>
              <a:rPr lang="en-US" dirty="0"/>
              <a:t> Selected for its efficiency in understanding user intent, multilingual support, and financial domain adaptability.</a:t>
            </a:r>
          </a:p>
        </p:txBody>
      </p:sp>
      <p:sp>
        <p:nvSpPr>
          <p:cNvPr id="13" name="TextBox 12">
            <a:extLst>
              <a:ext uri="{FF2B5EF4-FFF2-40B4-BE49-F238E27FC236}">
                <a16:creationId xmlns:a16="http://schemas.microsoft.com/office/drawing/2014/main" id="{723EFB8A-9364-BEF4-11F8-7228B1903097}"/>
              </a:ext>
            </a:extLst>
          </p:cNvPr>
          <p:cNvSpPr txBox="1"/>
          <p:nvPr/>
        </p:nvSpPr>
        <p:spPr>
          <a:xfrm>
            <a:off x="596936" y="3582552"/>
            <a:ext cx="10528264" cy="2585323"/>
          </a:xfrm>
          <a:prstGeom prst="rect">
            <a:avLst/>
          </a:prstGeom>
          <a:noFill/>
        </p:spPr>
        <p:txBody>
          <a:bodyPr wrap="square" rtlCol="0">
            <a:spAutoFit/>
          </a:bodyPr>
          <a:lstStyle/>
          <a:p>
            <a:r>
              <a:rPr lang="en-US" dirty="0"/>
              <a:t> </a:t>
            </a:r>
            <a:r>
              <a:rPr lang="en-US" b="1" dirty="0">
                <a:solidFill>
                  <a:srgbClr val="002060"/>
                </a:solidFill>
              </a:rPr>
              <a:t>Data Input</a:t>
            </a:r>
            <a:r>
              <a:rPr lang="en-US" dirty="0">
                <a:solidFill>
                  <a:srgbClr val="002060"/>
                </a:solidFill>
              </a:rPr>
              <a:t>: </a:t>
            </a:r>
          </a:p>
          <a:p>
            <a:pPr marL="285750" indent="-285750">
              <a:buClr>
                <a:srgbClr val="00B050"/>
              </a:buClr>
              <a:buFont typeface="Wingdings" panose="05000000000000000000" pitchFamily="2" charset="2"/>
              <a:buChar char="§"/>
            </a:pPr>
            <a:br>
              <a:rPr lang="en-US" dirty="0"/>
            </a:br>
            <a:r>
              <a:rPr lang="en-US" dirty="0"/>
              <a:t>User queries and context data such as:</a:t>
            </a:r>
          </a:p>
          <a:p>
            <a:pPr marL="285750" indent="-285750">
              <a:buClr>
                <a:srgbClr val="00B050"/>
              </a:buClr>
              <a:buFont typeface="Wingdings" panose="05000000000000000000" pitchFamily="2" charset="2"/>
              <a:buChar char="§"/>
            </a:pPr>
            <a:br>
              <a:rPr lang="en-US" dirty="0"/>
            </a:br>
            <a:r>
              <a:rPr lang="en-US" dirty="0"/>
              <a:t>Natural language questions related to UPI, fraud, banking procedures, and government schemes</a:t>
            </a:r>
          </a:p>
          <a:p>
            <a:pPr marL="285750" indent="-285750">
              <a:buClr>
                <a:srgbClr val="00B050"/>
              </a:buClr>
              <a:buFont typeface="Wingdings" panose="05000000000000000000" pitchFamily="2" charset="2"/>
              <a:buChar char="§"/>
            </a:pPr>
            <a:br>
              <a:rPr lang="en-US" dirty="0"/>
            </a:br>
            <a:r>
              <a:rPr lang="en-US" dirty="0"/>
              <a:t>Regional language input, user preferences, and literacy level</a:t>
            </a:r>
          </a:p>
          <a:p>
            <a:pPr marL="285750" indent="-285750">
              <a:buClr>
                <a:srgbClr val="00B050"/>
              </a:buClr>
              <a:buFont typeface="Wingdings" panose="05000000000000000000" pitchFamily="2" charset="2"/>
              <a:buChar char="§"/>
            </a:pPr>
            <a:br>
              <a:rPr lang="en-US" dirty="0"/>
            </a:br>
            <a:r>
              <a:rPr lang="en-US" dirty="0"/>
              <a:t>Real-time updates from financial authorities and digital payment platforms</a:t>
            </a:r>
            <a:endParaRPr lang="en-IN" dirty="0"/>
          </a:p>
        </p:txBody>
      </p:sp>
    </p:spTree>
    <p:extLst>
      <p:ext uri="{BB962C8B-B14F-4D97-AF65-F5344CB8AC3E}">
        <p14:creationId xmlns:p14="http://schemas.microsoft.com/office/powerpoint/2010/main" val="41545087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862C4C6-78C1-D1FA-4ED8-19BA6B7943A4}"/>
              </a:ext>
            </a:extLst>
          </p:cNvPr>
          <p:cNvSpPr txBox="1"/>
          <p:nvPr/>
        </p:nvSpPr>
        <p:spPr>
          <a:xfrm>
            <a:off x="354563" y="737118"/>
            <a:ext cx="11467323" cy="2585323"/>
          </a:xfrm>
          <a:prstGeom prst="rect">
            <a:avLst/>
          </a:prstGeom>
          <a:noFill/>
        </p:spPr>
        <p:txBody>
          <a:bodyPr wrap="square" rtlCol="0">
            <a:spAutoFit/>
          </a:bodyPr>
          <a:lstStyle/>
          <a:p>
            <a:pPr>
              <a:buClr>
                <a:srgbClr val="00B0F0"/>
              </a:buClr>
            </a:pPr>
            <a:r>
              <a:rPr lang="en-IN" dirty="0">
                <a:solidFill>
                  <a:srgbClr val="002060"/>
                </a:solidFill>
              </a:rPr>
              <a:t> </a:t>
            </a:r>
            <a:r>
              <a:rPr lang="en-IN" b="1" dirty="0">
                <a:solidFill>
                  <a:srgbClr val="002060"/>
                </a:solidFill>
              </a:rPr>
              <a:t>Training Process</a:t>
            </a:r>
            <a:r>
              <a:rPr lang="en-IN" dirty="0">
                <a:solidFill>
                  <a:srgbClr val="002060"/>
                </a:solidFill>
              </a:rPr>
              <a:t>:</a:t>
            </a:r>
          </a:p>
          <a:p>
            <a:pPr marL="285750" indent="-285750">
              <a:buClr>
                <a:srgbClr val="00B0F0"/>
              </a:buClr>
              <a:buFont typeface="Wingdings" panose="05000000000000000000" pitchFamily="2" charset="2"/>
              <a:buChar char="§"/>
            </a:pPr>
            <a:br>
              <a:rPr lang="en-IN" dirty="0"/>
            </a:br>
            <a:r>
              <a:rPr lang="en-IN" dirty="0"/>
              <a:t>Supervised fine-tuning using domain-specific financial datasets including:</a:t>
            </a:r>
          </a:p>
          <a:p>
            <a:pPr marL="285750" indent="-285750">
              <a:buClr>
                <a:srgbClr val="00B0F0"/>
              </a:buClr>
              <a:buFont typeface="Wingdings" panose="05000000000000000000" pitchFamily="2" charset="2"/>
              <a:buChar char="§"/>
            </a:pPr>
            <a:br>
              <a:rPr lang="en-IN" dirty="0"/>
            </a:br>
            <a:r>
              <a:rPr lang="en-IN" dirty="0"/>
              <a:t> RBI and NPCI documentation</a:t>
            </a:r>
          </a:p>
          <a:p>
            <a:pPr marL="285750" indent="-285750">
              <a:buClr>
                <a:srgbClr val="00B0F0"/>
              </a:buClr>
              <a:buFont typeface="Wingdings" panose="05000000000000000000" pitchFamily="2" charset="2"/>
              <a:buChar char="§"/>
            </a:pPr>
            <a:br>
              <a:rPr lang="en-IN" dirty="0"/>
            </a:br>
            <a:r>
              <a:rPr lang="en-IN" dirty="0"/>
              <a:t> Government scheme portals (e.g., PMJDY, DBT)</a:t>
            </a:r>
          </a:p>
          <a:p>
            <a:pPr marL="285750" indent="-285750">
              <a:buClr>
                <a:srgbClr val="00B0F0"/>
              </a:buClr>
              <a:buFont typeface="Wingdings" panose="05000000000000000000" pitchFamily="2" charset="2"/>
              <a:buChar char="§"/>
            </a:pPr>
            <a:br>
              <a:rPr lang="en-IN" dirty="0"/>
            </a:br>
            <a:r>
              <a:rPr lang="en-IN" dirty="0"/>
              <a:t> </a:t>
            </a:r>
            <a:r>
              <a:rPr lang="en-IN" dirty="0" err="1"/>
              <a:t>Labeled</a:t>
            </a:r>
            <a:r>
              <a:rPr lang="en-IN" dirty="0"/>
              <a:t>  chat logs for categories like: fraud, awareness, eligibility, usage guides, etc.</a:t>
            </a:r>
          </a:p>
        </p:txBody>
      </p:sp>
      <p:sp>
        <p:nvSpPr>
          <p:cNvPr id="3" name="TextBox 2">
            <a:extLst>
              <a:ext uri="{FF2B5EF4-FFF2-40B4-BE49-F238E27FC236}">
                <a16:creationId xmlns:a16="http://schemas.microsoft.com/office/drawing/2014/main" id="{D2583DB4-035D-C518-A11A-0026E76817EB}"/>
              </a:ext>
            </a:extLst>
          </p:cNvPr>
          <p:cNvSpPr txBox="1"/>
          <p:nvPr/>
        </p:nvSpPr>
        <p:spPr>
          <a:xfrm>
            <a:off x="354563" y="3797560"/>
            <a:ext cx="10133045" cy="2031325"/>
          </a:xfrm>
          <a:prstGeom prst="rect">
            <a:avLst/>
          </a:prstGeom>
          <a:noFill/>
        </p:spPr>
        <p:txBody>
          <a:bodyPr wrap="square" rtlCol="0">
            <a:spAutoFit/>
          </a:bodyPr>
          <a:lstStyle/>
          <a:p>
            <a:r>
              <a:rPr lang="en-IN" dirty="0">
                <a:solidFill>
                  <a:srgbClr val="002060"/>
                </a:solidFill>
              </a:rPr>
              <a:t> </a:t>
            </a:r>
            <a:r>
              <a:rPr lang="en-IN" b="1" dirty="0">
                <a:solidFill>
                  <a:srgbClr val="002060"/>
                </a:solidFill>
              </a:rPr>
              <a:t>Prediction Process</a:t>
            </a:r>
            <a:r>
              <a:rPr lang="en-IN" dirty="0">
                <a:solidFill>
                  <a:srgbClr val="002060"/>
                </a:solidFill>
              </a:rPr>
              <a:t>:</a:t>
            </a:r>
          </a:p>
          <a:p>
            <a:pPr marL="285750" indent="-285750">
              <a:buClr>
                <a:srgbClr val="00B0F0"/>
              </a:buClr>
              <a:buFont typeface="Wingdings" panose="05000000000000000000" pitchFamily="2" charset="2"/>
              <a:buChar char="§"/>
            </a:pPr>
            <a:br>
              <a:rPr lang="en-IN" dirty="0"/>
            </a:br>
            <a:r>
              <a:rPr lang="en-IN" dirty="0"/>
              <a:t>Model deployed on a cloud platform (e.g., Hugging Face, Azure ML, or AWS </a:t>
            </a:r>
            <a:r>
              <a:rPr lang="en-IN" dirty="0" err="1"/>
              <a:t>Sagemaker</a:t>
            </a:r>
            <a:r>
              <a:rPr lang="en-IN" dirty="0"/>
              <a:t>) with:</a:t>
            </a:r>
          </a:p>
          <a:p>
            <a:pPr marL="285750" indent="-285750">
              <a:buClr>
                <a:srgbClr val="00B0F0"/>
              </a:buClr>
              <a:buFont typeface="Wingdings" panose="05000000000000000000" pitchFamily="2" charset="2"/>
              <a:buChar char="§"/>
            </a:pPr>
            <a:br>
              <a:rPr lang="en-IN" dirty="0"/>
            </a:br>
            <a:r>
              <a:rPr lang="en-IN" dirty="0"/>
              <a:t> API endpoints for chatbot integration across platforms (web, mobile, WhatsApp)</a:t>
            </a:r>
          </a:p>
          <a:p>
            <a:pPr marL="285750" indent="-285750">
              <a:buClr>
                <a:srgbClr val="00B0F0"/>
              </a:buClr>
              <a:buFont typeface="Wingdings" panose="05000000000000000000" pitchFamily="2" charset="2"/>
              <a:buChar char="§"/>
            </a:pPr>
            <a:br>
              <a:rPr lang="en-IN" dirty="0"/>
            </a:br>
            <a:r>
              <a:rPr lang="en-IN" dirty="0"/>
              <a:t>Real-time personalized responses with financial guidance, fraud alerts, and safety tips</a:t>
            </a:r>
          </a:p>
        </p:txBody>
      </p:sp>
    </p:spTree>
    <p:extLst>
      <p:ext uri="{BB962C8B-B14F-4D97-AF65-F5344CB8AC3E}">
        <p14:creationId xmlns:p14="http://schemas.microsoft.com/office/powerpoint/2010/main" val="370833081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540</TotalTime>
  <Words>1498</Words>
  <Application>Microsoft Office PowerPoint</Application>
  <PresentationFormat>Widescreen</PresentationFormat>
  <Paragraphs>136</Paragraphs>
  <Slides>18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Calibri</vt:lpstr>
      <vt:lpstr>Calibri Light</vt:lpstr>
      <vt:lpstr>Franklin Gothic Book</vt:lpstr>
      <vt:lpstr>Franklin Gothic Demi</vt:lpstr>
      <vt:lpstr>Wingdings</vt:lpstr>
      <vt:lpstr>Wingdings 2</vt:lpstr>
      <vt:lpstr>DividendVTI</vt:lpstr>
      <vt:lpstr>AI AGENT FOR DIGITAL FINANCIAL LITERACY</vt:lpstr>
      <vt:lpstr>OUTLINE</vt:lpstr>
      <vt:lpstr>Problem Statement</vt:lpstr>
      <vt:lpstr>Proposed Solution</vt:lpstr>
      <vt:lpstr>PowerPoint Presentation</vt:lpstr>
      <vt:lpstr>PowerPoint Presentation</vt:lpstr>
      <vt:lpstr>System  Approach</vt:lpstr>
      <vt:lpstr>Algorithm &amp; Deployment</vt:lpstr>
      <vt:lpstr>PowerPoint Presentation</vt:lpstr>
      <vt:lpstr>Result</vt:lpstr>
      <vt:lpstr>PowerPoint Presentation</vt:lpstr>
      <vt:lpstr>Conclusion</vt:lpstr>
      <vt:lpstr>PowerPoint Presentation</vt:lpstr>
      <vt:lpstr>PowerPoint Presentation</vt:lpstr>
      <vt:lpstr>IBM Certifications</vt:lpstr>
      <vt:lpstr>IBM Certifications</vt:lpstr>
      <vt:lpstr>IBM Certifications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Shaik Yasdan</cp:lastModifiedBy>
  <cp:revision>27</cp:revision>
  <dcterms:created xsi:type="dcterms:W3CDTF">2021-05-26T16:50:10Z</dcterms:created>
  <dcterms:modified xsi:type="dcterms:W3CDTF">2025-08-04T11:03:06Z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