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9" r:id="rId21"/>
    <p:sldId id="276" r:id="rId22"/>
    <p:sldId id="277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84" d="100"/>
          <a:sy n="84" d="100"/>
        </p:scale>
        <p:origin x="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4DE97-A716-42D9-B479-57D715684559}" type="datetimeFigureOut">
              <a:rPr lang="en-US" smtClean="0"/>
              <a:t>30-Dec-21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54596497-B29D-423B-B674-0ECD7ED3E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66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4DE97-A716-42D9-B479-57D715684559}" type="datetimeFigureOut">
              <a:rPr lang="en-US" smtClean="0"/>
              <a:t>30-Dec-21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54596497-B29D-423B-B674-0ECD7ED3E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82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4DE97-A716-42D9-B479-57D715684559}" type="datetimeFigureOut">
              <a:rPr lang="en-US" smtClean="0"/>
              <a:t>30-Dec-21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54596497-B29D-423B-B674-0ECD7ED3E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02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4DE97-A716-42D9-B479-57D715684559}" type="datetimeFigureOut">
              <a:rPr lang="en-US" smtClean="0"/>
              <a:t>30-Dec-21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4596497-B29D-423B-B674-0ECD7ED3E3C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0869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4DE97-A716-42D9-B479-57D715684559}" type="datetimeFigureOut">
              <a:rPr lang="en-US" smtClean="0"/>
              <a:t>30-Dec-21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4596497-B29D-423B-B674-0ECD7ED3E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5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4DE97-A716-42D9-B479-57D715684559}" type="datetimeFigureOut">
              <a:rPr lang="en-US" smtClean="0"/>
              <a:t>30-Dec-21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6497-B29D-423B-B674-0ECD7ED3E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26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4DE97-A716-42D9-B479-57D715684559}" type="datetimeFigureOut">
              <a:rPr lang="en-US" smtClean="0"/>
              <a:t>30-Dec-21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6497-B29D-423B-B674-0ECD7ED3E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19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4DE97-A716-42D9-B479-57D715684559}" type="datetimeFigureOut">
              <a:rPr lang="en-US" smtClean="0"/>
              <a:t>30-Dec-21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6497-B29D-423B-B674-0ECD7ED3E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323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534DE97-A716-42D9-B479-57D715684559}" type="datetimeFigureOut">
              <a:rPr lang="en-US" smtClean="0"/>
              <a:t>30-Dec-21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54596497-B29D-423B-B674-0ECD7ED3E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77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4DE97-A716-42D9-B479-57D715684559}" type="datetimeFigureOut">
              <a:rPr lang="en-US" smtClean="0"/>
              <a:t>30-Dec-21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6497-B29D-423B-B674-0ECD7ED3E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63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4DE97-A716-42D9-B479-57D715684559}" type="datetimeFigureOut">
              <a:rPr lang="en-US" smtClean="0"/>
              <a:t>30-Dec-21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54596497-B29D-423B-B674-0ECD7ED3E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91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4DE97-A716-42D9-B479-57D715684559}" type="datetimeFigureOut">
              <a:rPr lang="en-US" smtClean="0"/>
              <a:t>30-Dec-21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6497-B29D-423B-B674-0ECD7ED3E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61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4DE97-A716-42D9-B479-57D715684559}" type="datetimeFigureOut">
              <a:rPr lang="en-US" smtClean="0"/>
              <a:t>30-Dec-21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6497-B29D-423B-B674-0ECD7ED3E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05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4DE97-A716-42D9-B479-57D715684559}" type="datetimeFigureOut">
              <a:rPr lang="en-US" smtClean="0"/>
              <a:t>30-Dec-21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6497-B29D-423B-B674-0ECD7ED3E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2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4DE97-A716-42D9-B479-57D715684559}" type="datetimeFigureOut">
              <a:rPr lang="en-US" smtClean="0"/>
              <a:t>30-Dec-21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6497-B29D-423B-B674-0ECD7ED3E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4DE97-A716-42D9-B479-57D715684559}" type="datetimeFigureOut">
              <a:rPr lang="en-US" smtClean="0"/>
              <a:t>30-Dec-21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6497-B29D-423B-B674-0ECD7ED3E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5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4DE97-A716-42D9-B479-57D715684559}" type="datetimeFigureOut">
              <a:rPr lang="en-US" smtClean="0"/>
              <a:t>30-Dec-21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6497-B29D-423B-B674-0ECD7ED3E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35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4DE97-A716-42D9-B479-57D715684559}" type="datetimeFigureOut">
              <a:rPr lang="en-US" smtClean="0"/>
              <a:t>30-Dec-21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96497-B29D-423B-B674-0ECD7ED3E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905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7.gi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31CE8F-8BAF-420F-8FCB-58E489478DA9}"/>
              </a:ext>
            </a:extLst>
          </p:cNvPr>
          <p:cNvSpPr txBox="1"/>
          <p:nvPr/>
        </p:nvSpPr>
        <p:spPr>
          <a:xfrm>
            <a:off x="0" y="2875002"/>
            <a:ext cx="8908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latin typeface="Abadi" panose="020B0604020104020204" pitchFamily="34" charset="0"/>
              </a:rPr>
              <a:t>Minimum Spanning Tree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587D29-9CEF-45B7-9DB6-2BA36E95CA74}"/>
              </a:ext>
            </a:extLst>
          </p:cNvPr>
          <p:cNvSpPr txBox="1"/>
          <p:nvPr/>
        </p:nvSpPr>
        <p:spPr>
          <a:xfrm>
            <a:off x="9175414" y="3013501"/>
            <a:ext cx="27558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badi" panose="020B0604020104020204" pitchFamily="34" charset="0"/>
              </a:rPr>
              <a:t>By</a:t>
            </a:r>
          </a:p>
          <a:p>
            <a:r>
              <a:rPr lang="en-US" sz="2400" dirty="0">
                <a:latin typeface="Abadi" panose="020B0604020104020204" pitchFamily="34" charset="0"/>
              </a:rPr>
              <a:t>Yaseen Ejaz Ahmed</a:t>
            </a:r>
          </a:p>
        </p:txBody>
      </p:sp>
    </p:spTree>
    <p:extLst>
      <p:ext uri="{BB962C8B-B14F-4D97-AF65-F5344CB8AC3E}">
        <p14:creationId xmlns:p14="http://schemas.microsoft.com/office/powerpoint/2010/main" val="3740447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E3AE6C-4ABA-4AA3-9B9B-FBB53EAC2C56}"/>
              </a:ext>
            </a:extLst>
          </p:cNvPr>
          <p:cNvSpPr/>
          <p:nvPr/>
        </p:nvSpPr>
        <p:spPr>
          <a:xfrm>
            <a:off x="383749" y="3336744"/>
            <a:ext cx="886690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Weights are assigned to each edge</a:t>
            </a:r>
          </a:p>
          <a:p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These can be directed or undirected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C38323-F63E-4435-9348-C14B33BD9A57}"/>
              </a:ext>
            </a:extLst>
          </p:cNvPr>
          <p:cNvSpPr txBox="1"/>
          <p:nvPr/>
        </p:nvSpPr>
        <p:spPr>
          <a:xfrm>
            <a:off x="383749" y="689139"/>
            <a:ext cx="7073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/>
              <a:t>Weighted Graph</a:t>
            </a:r>
          </a:p>
        </p:txBody>
      </p:sp>
    </p:spTree>
    <p:extLst>
      <p:ext uri="{BB962C8B-B14F-4D97-AF65-F5344CB8AC3E}">
        <p14:creationId xmlns:p14="http://schemas.microsoft.com/office/powerpoint/2010/main" val="39286230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watch&#10;&#10;Description automatically generated">
            <a:extLst>
              <a:ext uri="{FF2B5EF4-FFF2-40B4-BE49-F238E27FC236}">
                <a16:creationId xmlns:a16="http://schemas.microsoft.com/office/drawing/2014/main" id="{5421AC6D-693A-43D2-944E-521301DC5B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" t="-1" r="62184" b="1"/>
          <a:stretch/>
        </p:blipFill>
        <p:spPr>
          <a:xfrm>
            <a:off x="1797934" y="2715055"/>
            <a:ext cx="2659635" cy="332278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1E9F00-1741-4026-9B0E-42DC66C35F8B}"/>
              </a:ext>
            </a:extLst>
          </p:cNvPr>
          <p:cNvSpPr txBox="1"/>
          <p:nvPr/>
        </p:nvSpPr>
        <p:spPr>
          <a:xfrm>
            <a:off x="125286" y="820165"/>
            <a:ext cx="97396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Example of a Weighted Graph</a:t>
            </a:r>
          </a:p>
        </p:txBody>
      </p:sp>
      <p:pic>
        <p:nvPicPr>
          <p:cNvPr id="7" name="Picture 6" descr="A picture containing watch&#10;&#10;Description automatically generated">
            <a:extLst>
              <a:ext uri="{FF2B5EF4-FFF2-40B4-BE49-F238E27FC236}">
                <a16:creationId xmlns:a16="http://schemas.microsoft.com/office/drawing/2014/main" id="{8B38170F-A578-4DB9-BB5D-71BADEDC24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50" r="1017"/>
          <a:stretch/>
        </p:blipFill>
        <p:spPr>
          <a:xfrm>
            <a:off x="7734431" y="2715055"/>
            <a:ext cx="2659635" cy="332278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532711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CDF610-9D4B-4344-AABD-5FF63F56C6A5}"/>
              </a:ext>
            </a:extLst>
          </p:cNvPr>
          <p:cNvSpPr/>
          <p:nvPr/>
        </p:nvSpPr>
        <p:spPr>
          <a:xfrm>
            <a:off x="383748" y="3471595"/>
            <a:ext cx="116497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Abadi" panose="020B0604020104020204" pitchFamily="34" charset="0"/>
              </a:rPr>
              <a:t>Connects all the vertices of a graph with the minimum possible number of edges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BFE42C-DD36-4490-AF7C-15A936B3D22B}"/>
              </a:ext>
            </a:extLst>
          </p:cNvPr>
          <p:cNvSpPr txBox="1"/>
          <p:nvPr/>
        </p:nvSpPr>
        <p:spPr>
          <a:xfrm>
            <a:off x="383749" y="689139"/>
            <a:ext cx="62480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/>
              <a:t>Spanning Tree</a:t>
            </a:r>
          </a:p>
        </p:txBody>
      </p:sp>
    </p:spTree>
    <p:extLst>
      <p:ext uri="{BB962C8B-B14F-4D97-AF65-F5344CB8AC3E}">
        <p14:creationId xmlns:p14="http://schemas.microsoft.com/office/powerpoint/2010/main" val="357574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F9C2BBD-AAF7-4C85-9BE4-E4C2F5235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EEF8B78-E487-4E1A-8945-35B4041B0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9B4F0B3-5A15-4AAD-B054-8BA920987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CA43FE3-BC3A-4163-B2D9-721AA0F6F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88AAD42-9F71-4F14-AE1E-C05DCFC60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994E04-BFBA-437E-B445-6EDF7D380CA0}"/>
              </a:ext>
            </a:extLst>
          </p:cNvPr>
          <p:cNvSpPr txBox="1"/>
          <p:nvPr/>
        </p:nvSpPr>
        <p:spPr>
          <a:xfrm>
            <a:off x="82296" y="2063262"/>
            <a:ext cx="4773168" cy="2661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 of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Spanning Tree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1B962C9-BE53-4915-9C0C-B53DCD378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76C7C92-D44F-40E7-BEED-D41199DECC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085" y="1469432"/>
            <a:ext cx="5629268" cy="3912341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508549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D1A92D-2F5B-41FD-8524-A64B9C242342}"/>
              </a:ext>
            </a:extLst>
          </p:cNvPr>
          <p:cNvSpPr/>
          <p:nvPr/>
        </p:nvSpPr>
        <p:spPr>
          <a:xfrm>
            <a:off x="383749" y="2752542"/>
            <a:ext cx="89763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Set of edges in an undirected weighted graph that connects</a:t>
            </a:r>
          </a:p>
          <a:p>
            <a:endParaRPr lang="en-US" sz="2400" dirty="0"/>
          </a:p>
          <a:p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All the vertices with no cycles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Minimum total edge weight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67B8E-3FF5-4C7B-99A2-414A2B84815F}"/>
              </a:ext>
            </a:extLst>
          </p:cNvPr>
          <p:cNvSpPr txBox="1"/>
          <p:nvPr/>
        </p:nvSpPr>
        <p:spPr>
          <a:xfrm>
            <a:off x="383749" y="689139"/>
            <a:ext cx="959160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Minimum Spanning Tree</a:t>
            </a:r>
          </a:p>
        </p:txBody>
      </p:sp>
    </p:spTree>
    <p:extLst>
      <p:ext uri="{BB962C8B-B14F-4D97-AF65-F5344CB8AC3E}">
        <p14:creationId xmlns:p14="http://schemas.microsoft.com/office/powerpoint/2010/main" val="20226996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A3CC463-F933-4AC4-86E1-5AC14B0C3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25D2DB-A12A-44DB-B00E-F4D622329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81C70A8B-C120-42F5-9782-122B3470D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49" y="1018750"/>
            <a:ext cx="3854945" cy="172508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E7E7877-F64E-4EEA-B778-138031EFF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924B84B3-6B17-42B6-A791-23AAB4CD8A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49" y="4200974"/>
            <a:ext cx="3854945" cy="156607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DD6C4F3-70FD-4F13-919C-702EE4886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0596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B7F3C0C9-C32C-4D47-984B-828BCED3A4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764" y="847959"/>
            <a:ext cx="6410084" cy="517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94868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DB71C54-63C1-4B83-8324-BBCEC579C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15D940-E187-4030-B313-FDC84AE67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3046" y="0"/>
            <a:ext cx="406895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6E38F34-66D8-4203-B16C-14AC20248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89680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ADE98D-DE49-4EB6-A792-3E785AE23AA3}"/>
              </a:ext>
            </a:extLst>
          </p:cNvPr>
          <p:cNvSpPr/>
          <p:nvPr/>
        </p:nvSpPr>
        <p:spPr>
          <a:xfrm>
            <a:off x="643467" y="1286929"/>
            <a:ext cx="7674983" cy="4284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b="1">
                <a:latin typeface="+mj-lt"/>
                <a:ea typeface="+mj-ea"/>
                <a:cs typeface="+mj-cs"/>
              </a:rPr>
              <a:t>Kruskal's</a:t>
            </a:r>
            <a:r>
              <a:rPr lang="en-US" sz="8000">
                <a:latin typeface="+mj-lt"/>
                <a:ea typeface="+mj-ea"/>
                <a:cs typeface="+mj-cs"/>
              </a:rPr>
              <a:t> </a:t>
            </a:r>
            <a:r>
              <a:rPr lang="en-US" sz="8000" b="1">
                <a:latin typeface="+mj-lt"/>
                <a:ea typeface="+mj-ea"/>
                <a:cs typeface="+mj-cs"/>
              </a:rPr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1409908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D84D4D-27C1-4BD6-8150-FED8AEA1E28E}"/>
              </a:ext>
            </a:extLst>
          </p:cNvPr>
          <p:cNvSpPr/>
          <p:nvPr/>
        </p:nvSpPr>
        <p:spPr>
          <a:xfrm>
            <a:off x="213360" y="3547872"/>
            <a:ext cx="117652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Finds a minimum spanning forest of an undirected edge-weighted graph.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If the graph is connected, it finds a minimum spanning tree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BDCEF3-EE74-4C00-89A7-D24BD7852100}"/>
              </a:ext>
            </a:extLst>
          </p:cNvPr>
          <p:cNvSpPr txBox="1"/>
          <p:nvPr/>
        </p:nvSpPr>
        <p:spPr>
          <a:xfrm>
            <a:off x="356317" y="798867"/>
            <a:ext cx="100447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Why do we use this algorithm?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4DABE0-E06B-4E56-B26A-1B62C58C1D72}"/>
              </a:ext>
            </a:extLst>
          </p:cNvPr>
          <p:cNvSpPr/>
          <p:nvPr/>
        </p:nvSpPr>
        <p:spPr>
          <a:xfrm>
            <a:off x="10683254" y="1029699"/>
            <a:ext cx="15087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>
                <a:solidFill>
                  <a:srgbClr val="E8E7E3"/>
                </a:solidFill>
                <a:latin typeface="helvetica neue"/>
              </a:rPr>
              <a:t>¯\_(</a:t>
            </a:r>
            <a:r>
              <a:rPr lang="ja-JP" altLang="en-US" sz="2400" b="1" dirty="0">
                <a:solidFill>
                  <a:srgbClr val="E8E7E3"/>
                </a:solidFill>
                <a:latin typeface="helvetica neue"/>
              </a:rPr>
              <a:t>ツ</a:t>
            </a:r>
            <a:r>
              <a:rPr lang="en-US" altLang="ja-JP" sz="2400" b="1" dirty="0">
                <a:solidFill>
                  <a:srgbClr val="E8E7E3"/>
                </a:solidFill>
                <a:latin typeface="helvetica neue"/>
              </a:rPr>
              <a:t>)_/¯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846223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F2E2EB-6F21-4355-8D77-81DE48812526}"/>
              </a:ext>
            </a:extLst>
          </p:cNvPr>
          <p:cNvSpPr/>
          <p:nvPr/>
        </p:nvSpPr>
        <p:spPr>
          <a:xfrm>
            <a:off x="963168" y="3429000"/>
            <a:ext cx="1083259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>
                <a:latin typeface="Abadi" panose="020B0604020104020204" pitchFamily="34" charset="0"/>
              </a:rPr>
              <a:t>Step 1:</a:t>
            </a:r>
            <a:r>
              <a:rPr lang="en-US" sz="2800" b="1" dirty="0">
                <a:latin typeface="Abadi" panose="020B0604020104020204" pitchFamily="34" charset="0"/>
              </a:rPr>
              <a:t>    </a:t>
            </a:r>
            <a:r>
              <a:rPr lang="en-US" sz="2400" dirty="0">
                <a:latin typeface="Abadi" panose="020B0604020104020204" pitchFamily="34" charset="0"/>
              </a:rPr>
              <a:t>Sort all edges in increasing order of their edge weights.</a:t>
            </a:r>
          </a:p>
          <a:p>
            <a:r>
              <a:rPr lang="en-US" sz="2800" b="1" u="sng" dirty="0">
                <a:latin typeface="Abadi" panose="020B0604020104020204" pitchFamily="34" charset="0"/>
              </a:rPr>
              <a:t>Step 2:</a:t>
            </a:r>
            <a:r>
              <a:rPr lang="en-US" sz="2800" b="1" dirty="0">
                <a:latin typeface="Abadi" panose="020B0604020104020204" pitchFamily="34" charset="0"/>
              </a:rPr>
              <a:t>    </a:t>
            </a:r>
            <a:r>
              <a:rPr lang="en-US" sz="2400" dirty="0">
                <a:latin typeface="Abadi" panose="020B0604020104020204" pitchFamily="34" charset="0"/>
              </a:rPr>
              <a:t>Pick the smallest edge.</a:t>
            </a:r>
          </a:p>
          <a:p>
            <a:r>
              <a:rPr lang="en-US" sz="2800" b="1" u="sng" dirty="0">
                <a:latin typeface="Abadi" panose="020B0604020104020204" pitchFamily="34" charset="0"/>
              </a:rPr>
              <a:t>Step 3:</a:t>
            </a:r>
            <a:r>
              <a:rPr lang="en-US" sz="2800" b="1" dirty="0">
                <a:latin typeface="Abadi" panose="020B0604020104020204" pitchFamily="34" charset="0"/>
              </a:rPr>
              <a:t>    </a:t>
            </a:r>
            <a:r>
              <a:rPr lang="en-US" sz="2400" dirty="0">
                <a:latin typeface="Abadi" panose="020B0604020104020204" pitchFamily="34" charset="0"/>
              </a:rPr>
              <a:t>Check if the new edge creates a cycle or loop in a spanning tree.</a:t>
            </a:r>
          </a:p>
          <a:p>
            <a:r>
              <a:rPr lang="en-US" sz="2800" b="1" u="sng" dirty="0">
                <a:latin typeface="Abadi" panose="020B0604020104020204" pitchFamily="34" charset="0"/>
              </a:rPr>
              <a:t>Step 4:</a:t>
            </a:r>
            <a:r>
              <a:rPr lang="en-US" sz="2800" b="1" dirty="0">
                <a:latin typeface="Abadi" panose="020B0604020104020204" pitchFamily="34" charset="0"/>
              </a:rPr>
              <a:t>    </a:t>
            </a:r>
            <a:r>
              <a:rPr lang="en-US" sz="2400" dirty="0">
                <a:latin typeface="Abadi" panose="020B0604020104020204" pitchFamily="34" charset="0"/>
              </a:rPr>
              <a:t>If it doesn't form the cycle, then include that edge in MST.</a:t>
            </a:r>
            <a:endParaRPr lang="en-US" sz="2400" b="0" i="0" dirty="0">
              <a:effectLst/>
              <a:latin typeface="Abadi" panose="020B06040201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247CD4-8DCF-45ED-A982-7442D2643B97}"/>
              </a:ext>
            </a:extLst>
          </p:cNvPr>
          <p:cNvSpPr txBox="1"/>
          <p:nvPr/>
        </p:nvSpPr>
        <p:spPr>
          <a:xfrm>
            <a:off x="356317" y="798867"/>
            <a:ext cx="73936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Steps of the Algorithm</a:t>
            </a:r>
          </a:p>
        </p:txBody>
      </p:sp>
    </p:spTree>
    <p:extLst>
      <p:ext uri="{BB962C8B-B14F-4D97-AF65-F5344CB8AC3E}">
        <p14:creationId xmlns:p14="http://schemas.microsoft.com/office/powerpoint/2010/main" val="39791166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F383800-5CEA-471E-91C6-604E9C8F9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077B291-934C-486F-A7DD-F7B7568B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E41C29D-0817-42AE-A275-5552F6926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57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AFE179-2F71-4019-9BED-8E72C0C07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557357"/>
            <a:ext cx="8978671" cy="1660332"/>
          </a:xfrm>
          <a:prstGeom prst="rect">
            <a:avLst/>
          </a:prstGeom>
          <a:solidFill>
            <a:srgbClr val="0D0D0D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AEE90D-D399-4BC7-A362-D6B991234969}"/>
              </a:ext>
            </a:extLst>
          </p:cNvPr>
          <p:cNvSpPr txBox="1"/>
          <p:nvPr/>
        </p:nvSpPr>
        <p:spPr>
          <a:xfrm>
            <a:off x="417303" y="4889297"/>
            <a:ext cx="8133478" cy="940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Steps of the Algorithm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4CAF47E-9784-4F68-AEAE-A873F930A6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528" y="640078"/>
            <a:ext cx="3609141" cy="360914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333AFE41-7E9F-4E28-8263-5B498AA7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4557357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553E99F-4FAF-422B-B3EA-84AF1AA0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6" y="6210130"/>
            <a:ext cx="8968085" cy="27594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214FAEF-3E6C-41BB-9945-719809A69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6210130"/>
            <a:ext cx="3080285" cy="27594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27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9C7A3B-9677-417C-AA51-F088B2E5EF3A}"/>
              </a:ext>
            </a:extLst>
          </p:cNvPr>
          <p:cNvSpPr txBox="1"/>
          <p:nvPr/>
        </p:nvSpPr>
        <p:spPr>
          <a:xfrm>
            <a:off x="941832" y="12893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52E31A-2E8C-4318-8596-57AEEA4425DE}"/>
              </a:ext>
            </a:extLst>
          </p:cNvPr>
          <p:cNvSpPr/>
          <p:nvPr/>
        </p:nvSpPr>
        <p:spPr>
          <a:xfrm>
            <a:off x="243840" y="3319272"/>
            <a:ext cx="117043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Abadi" panose="020B0604020104020204" pitchFamily="34" charset="0"/>
              </a:rPr>
              <a:t>Non-linear data structure </a:t>
            </a:r>
          </a:p>
          <a:p>
            <a:endParaRPr lang="en-US" sz="3600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Abadi" panose="020B0604020104020204" pitchFamily="34" charset="0"/>
              </a:rPr>
              <a:t>Collection of nodes that are related with each other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A73814-2B95-4C43-AB4F-40914F442CE5}"/>
              </a:ext>
            </a:extLst>
          </p:cNvPr>
          <p:cNvSpPr txBox="1"/>
          <p:nvPr/>
        </p:nvSpPr>
        <p:spPr>
          <a:xfrm>
            <a:off x="383749" y="689139"/>
            <a:ext cx="21097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/>
              <a:t>Tree</a:t>
            </a:r>
          </a:p>
        </p:txBody>
      </p:sp>
    </p:spTree>
    <p:extLst>
      <p:ext uri="{BB962C8B-B14F-4D97-AF65-F5344CB8AC3E}">
        <p14:creationId xmlns:p14="http://schemas.microsoft.com/office/powerpoint/2010/main" val="2196663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E51C5DFB-0248-4930-B600-C93A30FF6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92" y="318485"/>
            <a:ext cx="4415244" cy="311051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2473517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olved 1. Give an example of a weighted graph for which the | Chegg.com">
            <a:extLst>
              <a:ext uri="{FF2B5EF4-FFF2-40B4-BE49-F238E27FC236}">
                <a16:creationId xmlns:a16="http://schemas.microsoft.com/office/drawing/2014/main" id="{5A93C387-8E48-440A-924B-CF2FB8016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02" y="393538"/>
            <a:ext cx="4537163" cy="288001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415109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914DEB7-D336-45AF-80A6-5B0F33AA0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F8253A-966D-472F-B473-A521CFD46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1A8B41-373B-4DBC-8996-754F2AA33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75046" y="375048"/>
            <a:ext cx="6858000" cy="61079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E39475-F710-47C3-BD0A-916CF9174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97140" y="375047"/>
            <a:ext cx="6858000" cy="61079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31ED6A-2B7A-4D31-B1CC-FD403EC84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894" y="0"/>
            <a:ext cx="7700211" cy="685800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95933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914DEB7-D336-45AF-80A6-5B0F33AA0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ext, logo&#10;&#10;Description automatically generated">
            <a:extLst>
              <a:ext uri="{FF2B5EF4-FFF2-40B4-BE49-F238E27FC236}">
                <a16:creationId xmlns:a16="http://schemas.microsoft.com/office/drawing/2014/main" id="{21295988-2489-4AFD-91CA-183FC0347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938" y="609600"/>
            <a:ext cx="5604933" cy="5604933"/>
          </a:xfrm>
          <a:prstGeom prst="rect">
            <a:avLst/>
          </a:prstGeom>
          <a:ln>
            <a:noFill/>
          </a:ln>
          <a:effectLst/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7F8253A-966D-472F-B473-A521CFD46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8801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2D91D4-913B-42FF-A98E-104EAB3CE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89" y="2471075"/>
            <a:ext cx="5369255" cy="37602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5D24A3-D22C-4CF6-84A6-08DB95F9FE37}"/>
              </a:ext>
            </a:extLst>
          </p:cNvPr>
          <p:cNvSpPr txBox="1"/>
          <p:nvPr/>
        </p:nvSpPr>
        <p:spPr>
          <a:xfrm>
            <a:off x="383749" y="689139"/>
            <a:ext cx="79488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/>
              <a:t>Example of a Tree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6FAAB7-368E-45CC-BBBE-9C0F832F5BDC}"/>
              </a:ext>
            </a:extLst>
          </p:cNvPr>
          <p:cNvSpPr/>
          <p:nvPr/>
        </p:nvSpPr>
        <p:spPr>
          <a:xfrm>
            <a:off x="6915867" y="3627914"/>
            <a:ext cx="319350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Abadi" panose="020B0604020104020204" pitchFamily="34" charset="0"/>
              </a:rPr>
              <a:t>Nodes = n </a:t>
            </a:r>
          </a:p>
          <a:p>
            <a:r>
              <a:rPr lang="en-US" sz="4400" dirty="0">
                <a:latin typeface="Abadi" panose="020B0604020104020204" pitchFamily="34" charset="0"/>
              </a:rPr>
              <a:t>Edges = n-1</a:t>
            </a:r>
          </a:p>
        </p:txBody>
      </p:sp>
    </p:spTree>
    <p:extLst>
      <p:ext uri="{BB962C8B-B14F-4D97-AF65-F5344CB8AC3E}">
        <p14:creationId xmlns:p14="http://schemas.microsoft.com/office/powerpoint/2010/main" val="220485935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CBF3F6-24F6-4BB1-8603-4DFD1B502B96}"/>
              </a:ext>
            </a:extLst>
          </p:cNvPr>
          <p:cNvSpPr txBox="1"/>
          <p:nvPr/>
        </p:nvSpPr>
        <p:spPr>
          <a:xfrm>
            <a:off x="383749" y="816461"/>
            <a:ext cx="61673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What are Weights?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CEEF33-64F7-4FA1-9503-FA9EC9EE6BF5}"/>
              </a:ext>
            </a:extLst>
          </p:cNvPr>
          <p:cNvSpPr txBox="1"/>
          <p:nvPr/>
        </p:nvSpPr>
        <p:spPr>
          <a:xfrm>
            <a:off x="383749" y="2625219"/>
            <a:ext cx="616226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badi" panose="020B0604020104020204" pitchFamily="34" charset="0"/>
              </a:rPr>
              <a:t>Weights can be defined as:</a:t>
            </a:r>
          </a:p>
          <a:p>
            <a:endParaRPr lang="en-US" sz="3600" dirty="0">
              <a:latin typeface="Abadi" panose="020B0604020104020204" pitchFamily="34" charset="0"/>
            </a:endParaRPr>
          </a:p>
          <a:p>
            <a:endParaRPr lang="en-US" sz="3600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Abadi" panose="020B0604020104020204" pitchFamily="34" charset="0"/>
              </a:rPr>
              <a:t>Cost of the wire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Abadi" panose="020B0604020104020204" pitchFamily="34" charset="0"/>
              </a:rPr>
              <a:t>Distance between two nodes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0A43E4A-325D-4E4E-A8F0-0C42F955D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685" y="2524558"/>
            <a:ext cx="4671295" cy="341632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42460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2186D7-0084-4FA0-A59A-CF19A2DC55CE}"/>
              </a:ext>
            </a:extLst>
          </p:cNvPr>
          <p:cNvSpPr/>
          <p:nvPr/>
        </p:nvSpPr>
        <p:spPr>
          <a:xfrm>
            <a:off x="380663" y="3318331"/>
            <a:ext cx="117717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Abadi" panose="020B0604020104020204" pitchFamily="34" charset="0"/>
              </a:rPr>
              <a:t>A tree to whose nodes/edges labels are assigned</a:t>
            </a:r>
          </a:p>
          <a:p>
            <a:r>
              <a:rPr lang="en-US" sz="3600" dirty="0">
                <a:latin typeface="Abadi" panose="020B0604020104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Abadi" panose="020B0604020104020204" pitchFamily="34" charset="0"/>
              </a:rPr>
              <a:t>The labels are usually numbers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8A7CC5-A52B-4F84-9DEA-62B752DA80FF}"/>
              </a:ext>
            </a:extLst>
          </p:cNvPr>
          <p:cNvSpPr txBox="1"/>
          <p:nvPr/>
        </p:nvSpPr>
        <p:spPr>
          <a:xfrm>
            <a:off x="383749" y="689139"/>
            <a:ext cx="64189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/>
              <a:t>Weighted Tree</a:t>
            </a:r>
          </a:p>
        </p:txBody>
      </p:sp>
    </p:spTree>
    <p:extLst>
      <p:ext uri="{BB962C8B-B14F-4D97-AF65-F5344CB8AC3E}">
        <p14:creationId xmlns:p14="http://schemas.microsoft.com/office/powerpoint/2010/main" val="22554938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BA8D3F-75AD-4EEB-8EE9-7982E7D18887}"/>
              </a:ext>
            </a:extLst>
          </p:cNvPr>
          <p:cNvSpPr txBox="1"/>
          <p:nvPr/>
        </p:nvSpPr>
        <p:spPr>
          <a:xfrm>
            <a:off x="136861" y="762291"/>
            <a:ext cx="102650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Example of a Weighted Tree</a:t>
            </a:r>
          </a:p>
        </p:txBody>
      </p:sp>
      <p:pic>
        <p:nvPicPr>
          <p:cNvPr id="6" name="Picture 5" descr="Diagram, shape&#10;&#10;Description automatically generated">
            <a:extLst>
              <a:ext uri="{FF2B5EF4-FFF2-40B4-BE49-F238E27FC236}">
                <a16:creationId xmlns:a16="http://schemas.microsoft.com/office/drawing/2014/main" id="{ADACF3A3-C204-4565-892A-4A1855E31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087" y="2594991"/>
            <a:ext cx="6219825" cy="32956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318552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18E4B2-4719-4C47-B6B9-7E0D4B3634B2}"/>
              </a:ext>
            </a:extLst>
          </p:cNvPr>
          <p:cNvSpPr/>
          <p:nvPr/>
        </p:nvSpPr>
        <p:spPr>
          <a:xfrm>
            <a:off x="383749" y="3213555"/>
            <a:ext cx="1096975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Non-linear data structure.</a:t>
            </a:r>
          </a:p>
          <a:p>
            <a:endParaRPr lang="en-US" sz="2800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The nodes are sometimes also referred to as vertices</a:t>
            </a:r>
          </a:p>
          <a:p>
            <a:endParaRPr lang="en-US" sz="2800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The edges are lines or arcs that connect any two nodes in the graph.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F4574C-28A3-4C42-936C-7C71D8F7DB98}"/>
              </a:ext>
            </a:extLst>
          </p:cNvPr>
          <p:cNvSpPr txBox="1"/>
          <p:nvPr/>
        </p:nvSpPr>
        <p:spPr>
          <a:xfrm>
            <a:off x="383749" y="689139"/>
            <a:ext cx="27478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/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27664626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5E961E3-E613-43BF-A2DA-56626637FB89}"/>
              </a:ext>
            </a:extLst>
          </p:cNvPr>
          <p:cNvSpPr txBox="1"/>
          <p:nvPr/>
        </p:nvSpPr>
        <p:spPr>
          <a:xfrm>
            <a:off x="383749" y="689139"/>
            <a:ext cx="86036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/>
              <a:t>Example of a Graph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090715B-344E-4836-A80D-DAA59F3E5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911" y="2372811"/>
            <a:ext cx="4948178" cy="395854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7105375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F383800-5CEA-471E-91C6-604E9C8F9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077B291-934C-486F-A7DD-F7B7568B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FE41C29D-0817-42AE-A275-5552F6926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57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AFE179-2F71-4019-9BED-8E72C0C07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557357"/>
            <a:ext cx="8978671" cy="1660332"/>
          </a:xfrm>
          <a:prstGeom prst="rect">
            <a:avLst/>
          </a:prstGeom>
          <a:solidFill>
            <a:srgbClr val="0D0D0D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485624-5422-43C6-9657-08EF3DF0CE0B}"/>
              </a:ext>
            </a:extLst>
          </p:cNvPr>
          <p:cNvSpPr txBox="1"/>
          <p:nvPr/>
        </p:nvSpPr>
        <p:spPr>
          <a:xfrm>
            <a:off x="127320" y="4941521"/>
            <a:ext cx="6532599" cy="9402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dirty="0">
                <a:solidFill>
                  <a:srgbClr val="FFFFFF"/>
                </a:solidFill>
                <a:ea typeface="+mj-ea"/>
                <a:cs typeface="+mj-cs"/>
              </a:rPr>
              <a:t>Tree or Graph?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FC72B1-B7FF-4296-BBC0-8E69F77E5B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418" y="640078"/>
            <a:ext cx="8853362" cy="360914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33AFE41-7E9F-4E28-8263-5B498AA7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4557357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553E99F-4FAF-422B-B3EA-84AF1AA0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6" y="6210130"/>
            <a:ext cx="8968085" cy="27594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14FAEF-3E6C-41BB-9945-719809A69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6210130"/>
            <a:ext cx="3080285" cy="27594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717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</p:sld>
</file>

<file path=ppt/theme/theme1.xml><?xml version="1.0" encoding="utf-8"?>
<a:theme xmlns:a="http://schemas.openxmlformats.org/drawingml/2006/main" name="Berli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270</Words>
  <Application>Microsoft Office PowerPoint</Application>
  <PresentationFormat>Widescreen</PresentationFormat>
  <Paragraphs>58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Abadi</vt:lpstr>
      <vt:lpstr>Arial</vt:lpstr>
      <vt:lpstr>helvetica neue</vt:lpstr>
      <vt:lpstr>Trebuchet MS</vt:lpstr>
      <vt:lpstr>Berlin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Yaseen Ejaz Ahmed</dc:creator>
  <cp:lastModifiedBy>Yaseen Ejaz Ahmed</cp:lastModifiedBy>
  <cp:revision>2</cp:revision>
  <dcterms:created xsi:type="dcterms:W3CDTF">2021-12-30T04:21:19Z</dcterms:created>
  <dcterms:modified xsi:type="dcterms:W3CDTF">2021-12-30T04:30:56Z</dcterms:modified>
</cp:coreProperties>
</file>