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7F8DA-9131-4F65-A8D1-AAAA69CCE4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E06687-D027-448E-A9CE-71FEC7ABF248}">
      <dgm:prSet/>
      <dgm:spPr/>
      <dgm:t>
        <a:bodyPr/>
        <a:lstStyle/>
        <a:p>
          <a:r>
            <a:rPr lang="en-US"/>
            <a:t>Factorial of a Number</a:t>
          </a:r>
        </a:p>
      </dgm:t>
    </dgm:pt>
    <dgm:pt modelId="{B1723F1C-80DF-4992-93AE-4EE9A179C99E}" type="parTrans" cxnId="{8440E36F-45BE-4DD3-9B1C-9F04133D9F4D}">
      <dgm:prSet/>
      <dgm:spPr/>
      <dgm:t>
        <a:bodyPr/>
        <a:lstStyle/>
        <a:p>
          <a:endParaRPr lang="en-US"/>
        </a:p>
      </dgm:t>
    </dgm:pt>
    <dgm:pt modelId="{E295DCA0-34CE-432E-AF88-28AA1E4B2162}" type="sibTrans" cxnId="{8440E36F-45BE-4DD3-9B1C-9F04133D9F4D}">
      <dgm:prSet/>
      <dgm:spPr/>
      <dgm:t>
        <a:bodyPr/>
        <a:lstStyle/>
        <a:p>
          <a:endParaRPr lang="en-US"/>
        </a:p>
      </dgm:t>
    </dgm:pt>
    <dgm:pt modelId="{828A5A3D-0FF5-4FDB-BF4C-9A505F41B5B3}">
      <dgm:prSet/>
      <dgm:spPr/>
      <dgm:t>
        <a:bodyPr/>
        <a:lstStyle/>
        <a:p>
          <a:r>
            <a:rPr lang="en-US"/>
            <a:t>Fibonacci Numbers</a:t>
          </a:r>
        </a:p>
      </dgm:t>
    </dgm:pt>
    <dgm:pt modelId="{D94D4A2F-C8A9-4183-B3E6-CACB74AFE734}" type="parTrans" cxnId="{B856C08F-CC84-4AAF-A02C-B2B27CB4504E}">
      <dgm:prSet/>
      <dgm:spPr/>
      <dgm:t>
        <a:bodyPr/>
        <a:lstStyle/>
        <a:p>
          <a:endParaRPr lang="en-US"/>
        </a:p>
      </dgm:t>
    </dgm:pt>
    <dgm:pt modelId="{6FFCF4F0-C80B-4C22-82F6-87E7783B6913}" type="sibTrans" cxnId="{B856C08F-CC84-4AAF-A02C-B2B27CB4504E}">
      <dgm:prSet/>
      <dgm:spPr/>
      <dgm:t>
        <a:bodyPr/>
        <a:lstStyle/>
        <a:p>
          <a:endParaRPr lang="en-US"/>
        </a:p>
      </dgm:t>
    </dgm:pt>
    <dgm:pt modelId="{79BC373C-3661-4D43-A94E-11BBCC38E634}" type="pres">
      <dgm:prSet presAssocID="{2167F8DA-9131-4F65-A8D1-AAAA69CCE4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B2A2EA-9B35-4322-82DF-E49F0A527E19}" type="pres">
      <dgm:prSet presAssocID="{E6E06687-D027-448E-A9CE-71FEC7ABF248}" presName="hierRoot1" presStyleCnt="0"/>
      <dgm:spPr/>
    </dgm:pt>
    <dgm:pt modelId="{E90319A8-6DBC-48FE-86E2-FBB76B8B69F2}" type="pres">
      <dgm:prSet presAssocID="{E6E06687-D027-448E-A9CE-71FEC7ABF248}" presName="composite" presStyleCnt="0"/>
      <dgm:spPr/>
    </dgm:pt>
    <dgm:pt modelId="{AC4F0A70-8CCC-4B65-89C8-ADFA809749DE}" type="pres">
      <dgm:prSet presAssocID="{E6E06687-D027-448E-A9CE-71FEC7ABF248}" presName="background" presStyleLbl="node0" presStyleIdx="0" presStyleCnt="2"/>
      <dgm:spPr/>
    </dgm:pt>
    <dgm:pt modelId="{8A5DC58C-DE05-4F69-AA83-EFDEE5EF0E2B}" type="pres">
      <dgm:prSet presAssocID="{E6E06687-D027-448E-A9CE-71FEC7ABF248}" presName="text" presStyleLbl="fgAcc0" presStyleIdx="0" presStyleCnt="2">
        <dgm:presLayoutVars>
          <dgm:chPref val="3"/>
        </dgm:presLayoutVars>
      </dgm:prSet>
      <dgm:spPr/>
    </dgm:pt>
    <dgm:pt modelId="{DC5C7C34-0DD0-4AAB-A7B4-CBDBCA31FE9C}" type="pres">
      <dgm:prSet presAssocID="{E6E06687-D027-448E-A9CE-71FEC7ABF248}" presName="hierChild2" presStyleCnt="0"/>
      <dgm:spPr/>
    </dgm:pt>
    <dgm:pt modelId="{C4A32585-CE5B-427A-8C97-E59D923343E9}" type="pres">
      <dgm:prSet presAssocID="{828A5A3D-0FF5-4FDB-BF4C-9A505F41B5B3}" presName="hierRoot1" presStyleCnt="0"/>
      <dgm:spPr/>
    </dgm:pt>
    <dgm:pt modelId="{92C99FD7-E027-4C33-B995-94A0D8326E5C}" type="pres">
      <dgm:prSet presAssocID="{828A5A3D-0FF5-4FDB-BF4C-9A505F41B5B3}" presName="composite" presStyleCnt="0"/>
      <dgm:spPr/>
    </dgm:pt>
    <dgm:pt modelId="{4738EF54-4FA5-46FF-AD9F-56F6674B71B4}" type="pres">
      <dgm:prSet presAssocID="{828A5A3D-0FF5-4FDB-BF4C-9A505F41B5B3}" presName="background" presStyleLbl="node0" presStyleIdx="1" presStyleCnt="2"/>
      <dgm:spPr/>
    </dgm:pt>
    <dgm:pt modelId="{4574ED9A-294F-4D69-B669-ED6ADB4EE9E9}" type="pres">
      <dgm:prSet presAssocID="{828A5A3D-0FF5-4FDB-BF4C-9A505F41B5B3}" presName="text" presStyleLbl="fgAcc0" presStyleIdx="1" presStyleCnt="2">
        <dgm:presLayoutVars>
          <dgm:chPref val="3"/>
        </dgm:presLayoutVars>
      </dgm:prSet>
      <dgm:spPr/>
    </dgm:pt>
    <dgm:pt modelId="{1D4806D3-831C-4790-B356-A7B9AA62C991}" type="pres">
      <dgm:prSet presAssocID="{828A5A3D-0FF5-4FDB-BF4C-9A505F41B5B3}" presName="hierChild2" presStyleCnt="0"/>
      <dgm:spPr/>
    </dgm:pt>
  </dgm:ptLst>
  <dgm:cxnLst>
    <dgm:cxn modelId="{91B7AB14-D857-4E7F-8ADF-C73D49F4DC63}" type="presOf" srcId="{2167F8DA-9131-4F65-A8D1-AAAA69CCE423}" destId="{79BC373C-3661-4D43-A94E-11BBCC38E634}" srcOrd="0" destOrd="0" presId="urn:microsoft.com/office/officeart/2005/8/layout/hierarchy1"/>
    <dgm:cxn modelId="{F5C9F54B-3D0A-4B5E-9BDB-627164AD49F9}" type="presOf" srcId="{E6E06687-D027-448E-A9CE-71FEC7ABF248}" destId="{8A5DC58C-DE05-4F69-AA83-EFDEE5EF0E2B}" srcOrd="0" destOrd="0" presId="urn:microsoft.com/office/officeart/2005/8/layout/hierarchy1"/>
    <dgm:cxn modelId="{8440E36F-45BE-4DD3-9B1C-9F04133D9F4D}" srcId="{2167F8DA-9131-4F65-A8D1-AAAA69CCE423}" destId="{E6E06687-D027-448E-A9CE-71FEC7ABF248}" srcOrd="0" destOrd="0" parTransId="{B1723F1C-80DF-4992-93AE-4EE9A179C99E}" sibTransId="{E295DCA0-34CE-432E-AF88-28AA1E4B2162}"/>
    <dgm:cxn modelId="{B856C08F-CC84-4AAF-A02C-B2B27CB4504E}" srcId="{2167F8DA-9131-4F65-A8D1-AAAA69CCE423}" destId="{828A5A3D-0FF5-4FDB-BF4C-9A505F41B5B3}" srcOrd="1" destOrd="0" parTransId="{D94D4A2F-C8A9-4183-B3E6-CACB74AFE734}" sibTransId="{6FFCF4F0-C80B-4C22-82F6-87E7783B6913}"/>
    <dgm:cxn modelId="{DE058CF4-61C5-4741-94E0-1F83BF00C113}" type="presOf" srcId="{828A5A3D-0FF5-4FDB-BF4C-9A505F41B5B3}" destId="{4574ED9A-294F-4D69-B669-ED6ADB4EE9E9}" srcOrd="0" destOrd="0" presId="urn:microsoft.com/office/officeart/2005/8/layout/hierarchy1"/>
    <dgm:cxn modelId="{9E5FCC38-BEE8-4A64-B2FB-C3135632E022}" type="presParOf" srcId="{79BC373C-3661-4D43-A94E-11BBCC38E634}" destId="{39B2A2EA-9B35-4322-82DF-E49F0A527E19}" srcOrd="0" destOrd="0" presId="urn:microsoft.com/office/officeart/2005/8/layout/hierarchy1"/>
    <dgm:cxn modelId="{3E1BB562-F3DA-4FEE-9F2F-C215425253A7}" type="presParOf" srcId="{39B2A2EA-9B35-4322-82DF-E49F0A527E19}" destId="{E90319A8-6DBC-48FE-86E2-FBB76B8B69F2}" srcOrd="0" destOrd="0" presId="urn:microsoft.com/office/officeart/2005/8/layout/hierarchy1"/>
    <dgm:cxn modelId="{6E1B5CA9-ED16-4D47-A28E-69FAA3553F66}" type="presParOf" srcId="{E90319A8-6DBC-48FE-86E2-FBB76B8B69F2}" destId="{AC4F0A70-8CCC-4B65-89C8-ADFA809749DE}" srcOrd="0" destOrd="0" presId="urn:microsoft.com/office/officeart/2005/8/layout/hierarchy1"/>
    <dgm:cxn modelId="{37680E3F-442E-4213-AD9E-CD89962FEC03}" type="presParOf" srcId="{E90319A8-6DBC-48FE-86E2-FBB76B8B69F2}" destId="{8A5DC58C-DE05-4F69-AA83-EFDEE5EF0E2B}" srcOrd="1" destOrd="0" presId="urn:microsoft.com/office/officeart/2005/8/layout/hierarchy1"/>
    <dgm:cxn modelId="{91A2F809-78ED-4123-8EB7-643C27AB7C9A}" type="presParOf" srcId="{39B2A2EA-9B35-4322-82DF-E49F0A527E19}" destId="{DC5C7C34-0DD0-4AAB-A7B4-CBDBCA31FE9C}" srcOrd="1" destOrd="0" presId="urn:microsoft.com/office/officeart/2005/8/layout/hierarchy1"/>
    <dgm:cxn modelId="{E42021DD-B9AC-4D02-85D4-219340DF5C83}" type="presParOf" srcId="{79BC373C-3661-4D43-A94E-11BBCC38E634}" destId="{C4A32585-CE5B-427A-8C97-E59D923343E9}" srcOrd="1" destOrd="0" presId="urn:microsoft.com/office/officeart/2005/8/layout/hierarchy1"/>
    <dgm:cxn modelId="{8860A7EF-7260-4373-B9F6-C0A091326EDD}" type="presParOf" srcId="{C4A32585-CE5B-427A-8C97-E59D923343E9}" destId="{92C99FD7-E027-4C33-B995-94A0D8326E5C}" srcOrd="0" destOrd="0" presId="urn:microsoft.com/office/officeart/2005/8/layout/hierarchy1"/>
    <dgm:cxn modelId="{0D620367-1BA9-4CCB-8842-26DA770B823F}" type="presParOf" srcId="{92C99FD7-E027-4C33-B995-94A0D8326E5C}" destId="{4738EF54-4FA5-46FF-AD9F-56F6674B71B4}" srcOrd="0" destOrd="0" presId="urn:microsoft.com/office/officeart/2005/8/layout/hierarchy1"/>
    <dgm:cxn modelId="{63B63CBA-D636-4EC3-B949-CB577B7979C0}" type="presParOf" srcId="{92C99FD7-E027-4C33-B995-94A0D8326E5C}" destId="{4574ED9A-294F-4D69-B669-ED6ADB4EE9E9}" srcOrd="1" destOrd="0" presId="urn:microsoft.com/office/officeart/2005/8/layout/hierarchy1"/>
    <dgm:cxn modelId="{BE0AA7B1-EDCF-4228-AF1C-B017591E0C2F}" type="presParOf" srcId="{C4A32585-CE5B-427A-8C97-E59D923343E9}" destId="{1D4806D3-831C-4790-B356-A7B9AA62C9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F0A70-8CCC-4B65-89C8-ADFA809749DE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DC58C-DE05-4F69-AA83-EFDEE5EF0E2B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Factorial of a Number</a:t>
          </a:r>
        </a:p>
      </dsp:txBody>
      <dsp:txXfrm>
        <a:off x="603248" y="657277"/>
        <a:ext cx="4467954" cy="2774145"/>
      </dsp:txXfrm>
    </dsp:sp>
    <dsp:sp modelId="{4738EF54-4FA5-46FF-AD9F-56F6674B71B4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4ED9A-294F-4D69-B669-ED6ADB4EE9E9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Fibonacci Numbers</a:t>
          </a:r>
        </a:p>
      </dsp:txBody>
      <dsp:txXfrm>
        <a:off x="6275056" y="657277"/>
        <a:ext cx="4467954" cy="2774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918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0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CAE1-B6B7-41AE-9265-2077B872CCB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7A8D-832B-424B-A1CA-6B72FD26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42A4A7-E398-41A8-8027-A81D6CAD651B}"/>
              </a:ext>
            </a:extLst>
          </p:cNvPr>
          <p:cNvSpPr txBox="1"/>
          <p:nvPr/>
        </p:nvSpPr>
        <p:spPr>
          <a:xfrm>
            <a:off x="137160" y="2921168"/>
            <a:ext cx="80874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Complexity of Recursion</a:t>
            </a:r>
          </a:p>
        </p:txBody>
      </p:sp>
    </p:spTree>
    <p:extLst>
      <p:ext uri="{BB962C8B-B14F-4D97-AF65-F5344CB8AC3E}">
        <p14:creationId xmlns:p14="http://schemas.microsoft.com/office/powerpoint/2010/main" val="48412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FC158-D4D7-4F91-8708-367ABA926537}"/>
              </a:ext>
            </a:extLst>
          </p:cNvPr>
          <p:cNvSpPr txBox="1"/>
          <p:nvPr/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777A7E0-AFED-4B52-9D01-0B934051C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5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AE948-88AA-414F-AF97-6E83B2195863}"/>
              </a:ext>
            </a:extLst>
          </p:cNvPr>
          <p:cNvSpPr txBox="1"/>
          <p:nvPr/>
        </p:nvSpPr>
        <p:spPr>
          <a:xfrm>
            <a:off x="110836" y="711200"/>
            <a:ext cx="5029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badi" panose="020B0604020104020204" pitchFamily="34" charset="0"/>
              </a:rPr>
              <a:t>Keep in Mind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235C3-8971-499E-BCB2-F29FF5D2C2B9}"/>
              </a:ext>
            </a:extLst>
          </p:cNvPr>
          <p:cNvSpPr txBox="1"/>
          <p:nvPr/>
        </p:nvSpPr>
        <p:spPr>
          <a:xfrm>
            <a:off x="38866" y="2530826"/>
            <a:ext cx="3490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for(int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 = 0 ;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 &lt; 5 ;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++)</a:t>
            </a:r>
          </a:p>
          <a:p>
            <a:r>
              <a:rPr lang="en-US" sz="2400" dirty="0">
                <a:latin typeface="Abadi" panose="020B0604020104020204" pitchFamily="34" charset="0"/>
              </a:rPr>
              <a:t>{</a:t>
            </a:r>
          </a:p>
          <a:p>
            <a:r>
              <a:rPr lang="en-US" sz="2400" dirty="0">
                <a:latin typeface="Abadi" panose="020B0604020104020204" pitchFamily="34" charset="0"/>
              </a:rPr>
              <a:t>    //statements</a:t>
            </a:r>
          </a:p>
          <a:p>
            <a:r>
              <a:rPr lang="en-US" sz="2400" dirty="0">
                <a:latin typeface="Abadi" panose="020B0604020104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E3ED2-8858-4A60-8645-3296615C40F9}"/>
              </a:ext>
            </a:extLst>
          </p:cNvPr>
          <p:cNvSpPr txBox="1"/>
          <p:nvPr/>
        </p:nvSpPr>
        <p:spPr>
          <a:xfrm>
            <a:off x="4111272" y="2530826"/>
            <a:ext cx="3496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for(int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 = 0 ;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 &lt; n ;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++)</a:t>
            </a:r>
          </a:p>
          <a:p>
            <a:r>
              <a:rPr lang="en-US" sz="2400" dirty="0">
                <a:latin typeface="Abadi" panose="020B0604020104020204" pitchFamily="34" charset="0"/>
              </a:rPr>
              <a:t>{</a:t>
            </a:r>
          </a:p>
          <a:p>
            <a:r>
              <a:rPr lang="en-US" sz="2400" dirty="0">
                <a:latin typeface="Abadi" panose="020B0604020104020204" pitchFamily="34" charset="0"/>
              </a:rPr>
              <a:t>    //statements</a:t>
            </a:r>
          </a:p>
          <a:p>
            <a:r>
              <a:rPr lang="en-US" sz="2400" dirty="0">
                <a:latin typeface="Abadi" panose="020B0604020104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4A3B3-7D8D-432B-8721-A7EAA61E2AE2}"/>
              </a:ext>
            </a:extLst>
          </p:cNvPr>
          <p:cNvSpPr txBox="1"/>
          <p:nvPr/>
        </p:nvSpPr>
        <p:spPr>
          <a:xfrm>
            <a:off x="8190090" y="2530826"/>
            <a:ext cx="37914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for(int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 = 0 ;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 &lt; n ;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++)</a:t>
            </a:r>
          </a:p>
          <a:p>
            <a:r>
              <a:rPr lang="en-US" sz="2400" dirty="0">
                <a:latin typeface="Abadi" panose="020B0604020104020204" pitchFamily="34" charset="0"/>
              </a:rPr>
              <a:t>{</a:t>
            </a:r>
          </a:p>
          <a:p>
            <a:r>
              <a:rPr lang="en-US" sz="2400" dirty="0">
                <a:latin typeface="Abadi" panose="020B0604020104020204" pitchFamily="34" charset="0"/>
              </a:rPr>
              <a:t>    for(int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 = 0 ;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 &lt; n ; </a:t>
            </a:r>
            <a:r>
              <a:rPr lang="en-US" sz="2400" dirty="0" err="1">
                <a:latin typeface="Abadi" panose="020B0604020104020204" pitchFamily="34" charset="0"/>
              </a:rPr>
              <a:t>i</a:t>
            </a:r>
            <a:r>
              <a:rPr lang="en-US" sz="2400" dirty="0">
                <a:latin typeface="Abadi" panose="020B0604020104020204" pitchFamily="34" charset="0"/>
              </a:rPr>
              <a:t>++)</a:t>
            </a:r>
          </a:p>
          <a:p>
            <a:r>
              <a:rPr lang="en-US" sz="2400" dirty="0">
                <a:latin typeface="Abadi" panose="020B0604020104020204" pitchFamily="34" charset="0"/>
              </a:rPr>
              <a:t>    {</a:t>
            </a:r>
          </a:p>
          <a:p>
            <a:r>
              <a:rPr lang="en-US" sz="2400" dirty="0">
                <a:latin typeface="Abadi" panose="020B0604020104020204" pitchFamily="34" charset="0"/>
              </a:rPr>
              <a:t>        //statements</a:t>
            </a:r>
          </a:p>
          <a:p>
            <a:r>
              <a:rPr lang="en-US" sz="2400" dirty="0">
                <a:latin typeface="Abadi" panose="020B0604020104020204" pitchFamily="34" charset="0"/>
              </a:rPr>
              <a:t>    } </a:t>
            </a:r>
          </a:p>
          <a:p>
            <a:r>
              <a:rPr lang="en-US" sz="2400" dirty="0">
                <a:latin typeface="Abadi" panose="020B0604020104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4F5AB-D052-4433-AD17-3CCD46FF6B80}"/>
              </a:ext>
            </a:extLst>
          </p:cNvPr>
          <p:cNvSpPr txBox="1"/>
          <p:nvPr/>
        </p:nvSpPr>
        <p:spPr>
          <a:xfrm>
            <a:off x="766120" y="5111498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 ( 1 )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7047D-FB72-4736-BB52-6BA3B138C4B8}"/>
              </a:ext>
            </a:extLst>
          </p:cNvPr>
          <p:cNvSpPr txBox="1"/>
          <p:nvPr/>
        </p:nvSpPr>
        <p:spPr>
          <a:xfrm>
            <a:off x="4862692" y="5111498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 ( n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F7F4F-0E9B-42CC-A674-50CAC4AEE07D}"/>
              </a:ext>
            </a:extLst>
          </p:cNvPr>
          <p:cNvSpPr txBox="1"/>
          <p:nvPr/>
        </p:nvSpPr>
        <p:spPr>
          <a:xfrm>
            <a:off x="9171202" y="5111498"/>
            <a:ext cx="2190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 ( n^2 )</a:t>
            </a:r>
          </a:p>
        </p:txBody>
      </p:sp>
    </p:spTree>
    <p:extLst>
      <p:ext uri="{BB962C8B-B14F-4D97-AF65-F5344CB8AC3E}">
        <p14:creationId xmlns:p14="http://schemas.microsoft.com/office/powerpoint/2010/main" val="277914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7A11DC11-CCE4-42E8-9C68-987830186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11871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38DD36-6AC0-41DC-840C-8779762AEE37}"/>
              </a:ext>
            </a:extLst>
          </p:cNvPr>
          <p:cNvSpPr txBox="1"/>
          <p:nvPr/>
        </p:nvSpPr>
        <p:spPr>
          <a:xfrm>
            <a:off x="110836" y="711200"/>
            <a:ext cx="35621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badi" panose="020B0604020104020204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8257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22338-B7D0-491F-BC51-4D5787D5A8B3}"/>
              </a:ext>
            </a:extLst>
          </p:cNvPr>
          <p:cNvSpPr txBox="1"/>
          <p:nvPr/>
        </p:nvSpPr>
        <p:spPr>
          <a:xfrm>
            <a:off x="110836" y="711200"/>
            <a:ext cx="86100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badi" panose="020B0604020104020204" pitchFamily="34" charset="0"/>
              </a:rPr>
              <a:t>Factorial of a number 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F79CE9-2246-4066-8437-6627BA0E8241}"/>
              </a:ext>
            </a:extLst>
          </p:cNvPr>
          <p:cNvSpPr/>
          <p:nvPr/>
        </p:nvSpPr>
        <p:spPr>
          <a:xfrm>
            <a:off x="451519" y="4411726"/>
            <a:ext cx="442528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Abadi" panose="020B0604020104020204" pitchFamily="34" charset="0"/>
              </a:rPr>
              <a:t>int factorial(int n)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Abadi" panose="020B0604020104020204" pitchFamily="34" charset="0"/>
              </a:rPr>
              <a:t>  {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Abadi" panose="020B0604020104020204" pitchFamily="34" charset="0"/>
              </a:rPr>
              <a:t>		if (n == 0) return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Abadi" panose="020B0604020104020204" pitchFamily="34" charset="0"/>
              </a:rPr>
              <a:t>    else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Abadi" panose="020B0604020104020204" pitchFamily="34" charset="0"/>
              </a:rPr>
              <a:t>        return n * factorial(n-1);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Abadi" panose="020B0604020104020204" pitchFamily="34" charset="0"/>
              </a:rPr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D8DFB-C9B6-4AFB-9F8E-88037AEDD1F6}"/>
              </a:ext>
            </a:extLst>
          </p:cNvPr>
          <p:cNvSpPr txBox="1"/>
          <p:nvPr/>
        </p:nvSpPr>
        <p:spPr>
          <a:xfrm>
            <a:off x="2009882" y="2232638"/>
            <a:ext cx="817223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latin typeface="Abadi" panose="020B0604020104020204" pitchFamily="34" charset="0"/>
              </a:rPr>
              <a:t>Factorial</a:t>
            </a:r>
            <a:r>
              <a:rPr lang="en-US" sz="2400" dirty="0">
                <a:latin typeface="Abadi" panose="020B0604020104020204" pitchFamily="34" charset="0"/>
              </a:rPr>
              <a:t> of </a:t>
            </a:r>
            <a:r>
              <a:rPr lang="en-US" sz="2400" b="1" dirty="0">
                <a:latin typeface="Abadi" panose="020B0604020104020204" pitchFamily="34" charset="0"/>
              </a:rPr>
              <a:t>n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b="1" dirty="0">
                <a:latin typeface="Abadi" panose="020B0604020104020204" pitchFamily="34" charset="0"/>
              </a:rPr>
              <a:t>can be expressed </a:t>
            </a:r>
            <a:r>
              <a:rPr lang="en-US" sz="2400" dirty="0">
                <a:latin typeface="Abadi" panose="020B0604020104020204" pitchFamily="34" charset="0"/>
              </a:rPr>
              <a:t>in terms of the </a:t>
            </a:r>
            <a:r>
              <a:rPr lang="en-US" sz="2400" b="1" dirty="0">
                <a:latin typeface="Abadi" panose="020B0604020104020204" pitchFamily="34" charset="0"/>
              </a:rPr>
              <a:t>factorial of n-1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latin typeface="Abadi" panose="020B0604020104020204" pitchFamily="34" charset="0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latin typeface="Abadi" panose="020B0604020104020204" pitchFamily="34" charset="0"/>
              </a:rPr>
              <a:t>0 ! </a:t>
            </a:r>
            <a:r>
              <a:rPr lang="en-US" sz="2400" dirty="0">
                <a:latin typeface="Abadi" panose="020B0604020104020204" pitchFamily="34" charset="0"/>
              </a:rPr>
              <a:t>=</a:t>
            </a:r>
            <a:r>
              <a:rPr lang="en-US" sz="2400" b="1" dirty="0">
                <a:latin typeface="Abadi" panose="020B0604020104020204" pitchFamily="34" charset="0"/>
              </a:rPr>
              <a:t> 1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latin typeface="Abadi" panose="020B0604020104020204" pitchFamily="34" charset="0"/>
              </a:rPr>
              <a:t>n ! = n </a:t>
            </a:r>
            <a:r>
              <a:rPr lang="en-US" sz="2400" dirty="0">
                <a:latin typeface="Abadi" panose="020B0604020104020204" pitchFamily="34" charset="0"/>
              </a:rPr>
              <a:t>x</a:t>
            </a:r>
            <a:r>
              <a:rPr lang="en-US" sz="2400" b="1" dirty="0">
                <a:latin typeface="Abadi" panose="020B0604020104020204" pitchFamily="34" charset="0"/>
              </a:rPr>
              <a:t> (n-1) </a:t>
            </a:r>
            <a:r>
              <a:rPr lang="en-US" sz="2400" dirty="0">
                <a:latin typeface="Abadi" panose="020B0604020104020204" pitchFamily="34" charset="0"/>
              </a:rPr>
              <a:t>x</a:t>
            </a:r>
            <a:r>
              <a:rPr lang="en-US" sz="2400" b="1" dirty="0">
                <a:latin typeface="Abadi" panose="020B0604020104020204" pitchFamily="34" charset="0"/>
              </a:rPr>
              <a:t>  … </a:t>
            </a:r>
            <a:r>
              <a:rPr lang="en-US" sz="2400" dirty="0">
                <a:latin typeface="Abadi" panose="020B0604020104020204" pitchFamily="34" charset="0"/>
              </a:rPr>
              <a:t>x</a:t>
            </a:r>
            <a:r>
              <a:rPr lang="en-US" sz="2400" b="1" dirty="0">
                <a:latin typeface="Abadi" panose="020B0604020104020204" pitchFamily="34" charset="0"/>
              </a:rPr>
              <a:t> 2 </a:t>
            </a:r>
            <a:r>
              <a:rPr lang="en-US" sz="2400" dirty="0">
                <a:latin typeface="Abadi" panose="020B0604020104020204" pitchFamily="34" charset="0"/>
              </a:rPr>
              <a:t>x</a:t>
            </a:r>
            <a:r>
              <a:rPr lang="en-US" sz="2400" b="1" dirty="0">
                <a:latin typeface="Abadi" panose="020B0604020104020204" pitchFamily="34" charset="0"/>
              </a:rPr>
              <a:t> 1  </a:t>
            </a:r>
            <a:r>
              <a:rPr lang="en-US" sz="2400" dirty="0">
                <a:latin typeface="Abadi" panose="020B0604020104020204" pitchFamily="34" charset="0"/>
              </a:rPr>
              <a:t>if </a:t>
            </a:r>
            <a:r>
              <a:rPr lang="en-US" sz="2400" b="1" dirty="0">
                <a:latin typeface="Abadi" panose="020B0604020104020204" pitchFamily="34" charset="0"/>
              </a:rPr>
              <a:t> n &gt; 0 </a:t>
            </a:r>
          </a:p>
          <a:p>
            <a:pPr algn="ctr">
              <a:lnSpc>
                <a:spcPct val="90000"/>
              </a:lnSpc>
            </a:pPr>
            <a:endParaRPr lang="en-US" sz="2400" b="1" dirty="0">
              <a:latin typeface="Abadi" panose="020B0604020104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The </a:t>
            </a:r>
            <a:r>
              <a:rPr lang="en-US" sz="2400" b="1" dirty="0">
                <a:latin typeface="Abadi" panose="020B0604020104020204" pitchFamily="34" charset="0"/>
              </a:rPr>
              <a:t>base case </a:t>
            </a:r>
            <a:r>
              <a:rPr lang="en-US" sz="2400" dirty="0">
                <a:latin typeface="Abadi" panose="020B0604020104020204" pitchFamily="34" charset="0"/>
              </a:rPr>
              <a:t>is</a:t>
            </a:r>
            <a:r>
              <a:rPr lang="en-US" sz="2400" b="1" dirty="0">
                <a:latin typeface="Abadi" panose="020B0604020104020204" pitchFamily="34" charset="0"/>
              </a:rPr>
              <a:t> n = 0</a:t>
            </a:r>
          </a:p>
        </p:txBody>
      </p:sp>
    </p:spTree>
    <p:extLst>
      <p:ext uri="{BB962C8B-B14F-4D97-AF65-F5344CB8AC3E}">
        <p14:creationId xmlns:p14="http://schemas.microsoft.com/office/powerpoint/2010/main" val="415632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F2E6A-3CB2-4CB1-913D-FE2E808983F6}"/>
              </a:ext>
            </a:extLst>
          </p:cNvPr>
          <p:cNvSpPr txBox="1"/>
          <p:nvPr/>
        </p:nvSpPr>
        <p:spPr>
          <a:xfrm>
            <a:off x="110836" y="711200"/>
            <a:ext cx="86100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badi" panose="020B0604020104020204" pitchFamily="34" charset="0"/>
              </a:rPr>
              <a:t>Factorial of a number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16FFF-D53F-4FA4-BBCA-0BFA230B96D5}"/>
              </a:ext>
            </a:extLst>
          </p:cNvPr>
          <p:cNvSpPr txBox="1"/>
          <p:nvPr/>
        </p:nvSpPr>
        <p:spPr>
          <a:xfrm>
            <a:off x="267854" y="2392218"/>
            <a:ext cx="196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say n=5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C7989-8B27-4668-904F-79D0FB380A3C}"/>
              </a:ext>
            </a:extLst>
          </p:cNvPr>
          <p:cNvSpPr/>
          <p:nvPr/>
        </p:nvSpPr>
        <p:spPr>
          <a:xfrm>
            <a:off x="1573815" y="3426905"/>
            <a:ext cx="932873" cy="923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634377-E71B-4B37-8E91-533F2496387B}"/>
              </a:ext>
            </a:extLst>
          </p:cNvPr>
          <p:cNvSpPr/>
          <p:nvPr/>
        </p:nvSpPr>
        <p:spPr>
          <a:xfrm>
            <a:off x="3520625" y="3426905"/>
            <a:ext cx="932873" cy="923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1DAF2-6384-480D-B0EC-2AE8620B7785}"/>
              </a:ext>
            </a:extLst>
          </p:cNvPr>
          <p:cNvSpPr/>
          <p:nvPr/>
        </p:nvSpPr>
        <p:spPr>
          <a:xfrm>
            <a:off x="5467435" y="3426905"/>
            <a:ext cx="932873" cy="923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9EA75B-9968-4E23-AEAF-F668BAA61BD1}"/>
              </a:ext>
            </a:extLst>
          </p:cNvPr>
          <p:cNvSpPr/>
          <p:nvPr/>
        </p:nvSpPr>
        <p:spPr>
          <a:xfrm>
            <a:off x="7414245" y="3426905"/>
            <a:ext cx="932873" cy="923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96BFE6-23C6-46FB-8F0B-BA5193FD01D6}"/>
              </a:ext>
            </a:extLst>
          </p:cNvPr>
          <p:cNvSpPr/>
          <p:nvPr/>
        </p:nvSpPr>
        <p:spPr>
          <a:xfrm>
            <a:off x="9361055" y="3426906"/>
            <a:ext cx="932873" cy="923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2FD597-DF88-4CD3-8A3D-318C5150028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506688" y="3888724"/>
            <a:ext cx="1013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B1D410-0EC9-4D2B-90A2-FB501D5751F4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453498" y="3888724"/>
            <a:ext cx="1013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92FB7-C61C-4233-AD29-5D8BD5F2E4F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400308" y="3888724"/>
            <a:ext cx="1013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FB4C64-0804-43DA-A672-8DB81F64285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8347118" y="3888724"/>
            <a:ext cx="10139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9DAC5F-9B00-43A3-84B8-616B6371E4D5}"/>
              </a:ext>
            </a:extLst>
          </p:cNvPr>
          <p:cNvSpPr txBox="1"/>
          <p:nvPr/>
        </p:nvSpPr>
        <p:spPr>
          <a:xfrm>
            <a:off x="1772754" y="4923564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BADDF-609E-45A1-838B-49D095C732F8}"/>
              </a:ext>
            </a:extLst>
          </p:cNvPr>
          <p:cNvSpPr txBox="1"/>
          <p:nvPr/>
        </p:nvSpPr>
        <p:spPr>
          <a:xfrm>
            <a:off x="3505999" y="492356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x 4!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B4A5C-3364-4F9E-86F1-B3BEAC346E8D}"/>
              </a:ext>
            </a:extLst>
          </p:cNvPr>
          <p:cNvSpPr txBox="1"/>
          <p:nvPr/>
        </p:nvSpPr>
        <p:spPr>
          <a:xfrm>
            <a:off x="5201940" y="492414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x 4 x 3!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369E64-5429-4F17-8FE7-51C8A2C5ECBC}"/>
              </a:ext>
            </a:extLst>
          </p:cNvPr>
          <p:cNvSpPr txBox="1"/>
          <p:nvPr/>
        </p:nvSpPr>
        <p:spPr>
          <a:xfrm>
            <a:off x="6907276" y="4923562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x 4 x 3 x 2!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E4D89-CCA4-4DFB-9320-D15F8EE189A2}"/>
              </a:ext>
            </a:extLst>
          </p:cNvPr>
          <p:cNvSpPr txBox="1"/>
          <p:nvPr/>
        </p:nvSpPr>
        <p:spPr>
          <a:xfrm>
            <a:off x="8720885" y="2853883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x 4 x 3 x 2 x 1!</a:t>
            </a:r>
          </a:p>
        </p:txBody>
      </p:sp>
    </p:spTree>
    <p:extLst>
      <p:ext uri="{BB962C8B-B14F-4D97-AF65-F5344CB8AC3E}">
        <p14:creationId xmlns:p14="http://schemas.microsoft.com/office/powerpoint/2010/main" val="294301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1A65E-93EC-44DD-9882-90B59D74DB4E}"/>
              </a:ext>
            </a:extLst>
          </p:cNvPr>
          <p:cNvSpPr txBox="1"/>
          <p:nvPr/>
        </p:nvSpPr>
        <p:spPr>
          <a:xfrm>
            <a:off x="110836" y="711200"/>
            <a:ext cx="86100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badi" panose="020B0604020104020204" pitchFamily="34" charset="0"/>
              </a:rPr>
              <a:t>Factorial of a number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706C-FD20-48DF-AB76-0A3AB88E3DDF}"/>
              </a:ext>
            </a:extLst>
          </p:cNvPr>
          <p:cNvSpPr/>
          <p:nvPr/>
        </p:nvSpPr>
        <p:spPr>
          <a:xfrm>
            <a:off x="208617" y="2120519"/>
            <a:ext cx="3592945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Abadi" panose="020B0604020104020204" pitchFamily="34" charset="0"/>
              </a:rPr>
              <a:t>int factorial(int n)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Abadi" panose="020B0604020104020204" pitchFamily="34" charset="0"/>
              </a:rPr>
              <a:t>  {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Abadi" panose="020B0604020104020204" pitchFamily="34" charset="0"/>
              </a:rPr>
              <a:t>		if (n &gt; 1) return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Abadi" panose="020B0604020104020204" pitchFamily="34" charset="0"/>
              </a:rPr>
              <a:t>    else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Abadi" panose="020B0604020104020204" pitchFamily="34" charset="0"/>
              </a:rPr>
              <a:t>        return n * factorial(n-1);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Abadi" panose="020B0604020104020204" pitchFamily="34" charset="0"/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00FA5-E201-48F1-B8A7-112BE7737B3E}"/>
              </a:ext>
            </a:extLst>
          </p:cNvPr>
          <p:cNvSpPr txBox="1"/>
          <p:nvPr/>
        </p:nvSpPr>
        <p:spPr>
          <a:xfrm>
            <a:off x="2087417" y="3909102"/>
            <a:ext cx="196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say n=5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63A328-738D-48DD-9766-7A31532CB391}"/>
              </a:ext>
            </a:extLst>
          </p:cNvPr>
          <p:cNvSpPr/>
          <p:nvPr/>
        </p:nvSpPr>
        <p:spPr>
          <a:xfrm>
            <a:off x="2820724" y="4499863"/>
            <a:ext cx="932873" cy="923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77986-91E7-4D5A-9C76-F081C1E34D93}"/>
              </a:ext>
            </a:extLst>
          </p:cNvPr>
          <p:cNvSpPr/>
          <p:nvPr/>
        </p:nvSpPr>
        <p:spPr>
          <a:xfrm>
            <a:off x="4767534" y="4499863"/>
            <a:ext cx="932873" cy="923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F9D882-1225-4645-9376-A892D49A5D03}"/>
              </a:ext>
            </a:extLst>
          </p:cNvPr>
          <p:cNvSpPr/>
          <p:nvPr/>
        </p:nvSpPr>
        <p:spPr>
          <a:xfrm>
            <a:off x="6714344" y="4499863"/>
            <a:ext cx="932873" cy="923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FFC964-827A-44D8-AFB8-75B50385417D}"/>
              </a:ext>
            </a:extLst>
          </p:cNvPr>
          <p:cNvSpPr/>
          <p:nvPr/>
        </p:nvSpPr>
        <p:spPr>
          <a:xfrm>
            <a:off x="8661154" y="4499863"/>
            <a:ext cx="932873" cy="923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CE1301-D954-4436-9F1A-D0E2385EE509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753597" y="4961682"/>
            <a:ext cx="1013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7C40BD-7A77-4706-A920-1D5841A53AF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700407" y="4961682"/>
            <a:ext cx="1013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277A4A-D181-4246-93EB-648FF251461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647217" y="4961682"/>
            <a:ext cx="1013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CCE70-743C-42B8-88DA-C58F31A0AC19}"/>
              </a:ext>
            </a:extLst>
          </p:cNvPr>
          <p:cNvSpPr txBox="1"/>
          <p:nvPr/>
        </p:nvSpPr>
        <p:spPr>
          <a:xfrm>
            <a:off x="3019663" y="5996522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F0DCD9-25AB-436A-A955-2BD0A5337953}"/>
              </a:ext>
            </a:extLst>
          </p:cNvPr>
          <p:cNvSpPr txBox="1"/>
          <p:nvPr/>
        </p:nvSpPr>
        <p:spPr>
          <a:xfrm>
            <a:off x="4752908" y="5996520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x 4!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05D30-153F-4CC7-8819-5BFE5426D697}"/>
              </a:ext>
            </a:extLst>
          </p:cNvPr>
          <p:cNvSpPr txBox="1"/>
          <p:nvPr/>
        </p:nvSpPr>
        <p:spPr>
          <a:xfrm>
            <a:off x="6448849" y="5997100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x 4 x 3!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9F2D75-4291-4DEF-9065-B89D98BB6904}"/>
              </a:ext>
            </a:extLst>
          </p:cNvPr>
          <p:cNvSpPr txBox="1"/>
          <p:nvPr/>
        </p:nvSpPr>
        <p:spPr>
          <a:xfrm>
            <a:off x="8154185" y="3926265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x 4 x 3 x 2!</a:t>
            </a:r>
          </a:p>
        </p:txBody>
      </p:sp>
    </p:spTree>
    <p:extLst>
      <p:ext uri="{BB962C8B-B14F-4D97-AF65-F5344CB8AC3E}">
        <p14:creationId xmlns:p14="http://schemas.microsoft.com/office/powerpoint/2010/main" val="388388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72661-0A16-413B-8C79-582E8D7ACF04}"/>
              </a:ext>
            </a:extLst>
          </p:cNvPr>
          <p:cNvSpPr txBox="1"/>
          <p:nvPr/>
        </p:nvSpPr>
        <p:spPr>
          <a:xfrm>
            <a:off x="110836" y="711200"/>
            <a:ext cx="69621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badi" panose="020B0604020104020204" pitchFamily="34" charset="0"/>
              </a:rPr>
              <a:t>Fibonacci numbers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86CA28-7B4A-48A7-963A-8004DC370C42}"/>
              </a:ext>
            </a:extLst>
          </p:cNvPr>
          <p:cNvSpPr/>
          <p:nvPr/>
        </p:nvSpPr>
        <p:spPr>
          <a:xfrm>
            <a:off x="378691" y="4736816"/>
            <a:ext cx="6962161" cy="128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latin typeface="Abadi" panose="020B0604020104020204" pitchFamily="34" charset="0"/>
              </a:rPr>
              <a:t>Recursive solution:</a:t>
            </a:r>
          </a:p>
          <a:p>
            <a:pPr>
              <a:lnSpc>
                <a:spcPct val="80000"/>
              </a:lnSpc>
            </a:pPr>
            <a:endParaRPr lang="en-US" sz="3200" b="1" u="sng" dirty="0">
              <a:latin typeface="Abadi" panose="020B0604020104020204" pitchFamily="34" charset="0"/>
            </a:endParaRPr>
          </a:p>
          <a:p>
            <a:pPr lvl="1" algn="ctr">
              <a:lnSpc>
                <a:spcPct val="80000"/>
              </a:lnSpc>
            </a:pPr>
            <a:r>
              <a:rPr lang="en-US" sz="3200" b="1" dirty="0">
                <a:latin typeface="Abadi" panose="020B0604020104020204" pitchFamily="34" charset="0"/>
              </a:rPr>
              <a:t>fib(n) = fib(n – 1) + fib(n – 2);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90EC9-30BF-442A-9569-48F6FB80BA7D}"/>
              </a:ext>
            </a:extLst>
          </p:cNvPr>
          <p:cNvSpPr txBox="1"/>
          <p:nvPr/>
        </p:nvSpPr>
        <p:spPr>
          <a:xfrm>
            <a:off x="2549236" y="3131322"/>
            <a:ext cx="7093527" cy="59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4000" b="1" dirty="0">
                <a:latin typeface="Abadi" panose="020B0604020104020204" pitchFamily="34" charset="0"/>
              </a:rPr>
              <a:t>0, 1, 1, 2, 3, 5, 8, 13, 21, ...</a:t>
            </a:r>
          </a:p>
        </p:txBody>
      </p:sp>
    </p:spTree>
    <p:extLst>
      <p:ext uri="{BB962C8B-B14F-4D97-AF65-F5344CB8AC3E}">
        <p14:creationId xmlns:p14="http://schemas.microsoft.com/office/powerpoint/2010/main" val="177805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5ADA6-5D52-4F7A-AEC2-993A4DD975C1}"/>
              </a:ext>
            </a:extLst>
          </p:cNvPr>
          <p:cNvSpPr txBox="1"/>
          <p:nvPr/>
        </p:nvSpPr>
        <p:spPr>
          <a:xfrm>
            <a:off x="110836" y="711200"/>
            <a:ext cx="69621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badi" panose="020B0604020104020204" pitchFamily="34" charset="0"/>
              </a:rPr>
              <a:t>Fibonacci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135B8-2B18-4551-A1C0-78A87AF9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94" y="2164961"/>
            <a:ext cx="5985611" cy="4521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AD6E30-9965-4548-BB16-0AF0D810DAEB}"/>
              </a:ext>
            </a:extLst>
          </p:cNvPr>
          <p:cNvSpPr/>
          <p:nvPr/>
        </p:nvSpPr>
        <p:spPr>
          <a:xfrm>
            <a:off x="4775200" y="3429000"/>
            <a:ext cx="166255" cy="200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9630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FEBA6-7ABB-4B4D-A785-7B3FF37FF2E9}"/>
              </a:ext>
            </a:extLst>
          </p:cNvPr>
          <p:cNvSpPr txBox="1"/>
          <p:nvPr/>
        </p:nvSpPr>
        <p:spPr>
          <a:xfrm>
            <a:off x="110836" y="711200"/>
            <a:ext cx="69621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badi" panose="020B0604020104020204" pitchFamily="34" charset="0"/>
              </a:rPr>
              <a:t>Fibonacci numbers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099E99-C613-439D-B570-38557884FB43}"/>
              </a:ext>
            </a:extLst>
          </p:cNvPr>
          <p:cNvGrpSpPr/>
          <p:nvPr/>
        </p:nvGrpSpPr>
        <p:grpSpPr>
          <a:xfrm>
            <a:off x="2050474" y="2094345"/>
            <a:ext cx="7559675" cy="4665586"/>
            <a:chOff x="552450" y="1539875"/>
            <a:chExt cx="7559675" cy="4665586"/>
          </a:xfrm>
        </p:grpSpPr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E4B64DAB-9A85-4DBD-B7C5-C58A7A458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575" y="2036762"/>
              <a:ext cx="0" cy="479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15BA2606-C31D-4730-8921-12367EA85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1175" y="3043237"/>
              <a:ext cx="1093788" cy="427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BD34442B-F945-4390-8160-1B39EFC9D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813" y="3009900"/>
              <a:ext cx="884237" cy="427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089E990-D0BE-4652-9FB5-2F2102719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8488" y="3783012"/>
              <a:ext cx="763587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BF3629C7-260B-414B-BBE6-7EE49E4CC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3773487"/>
              <a:ext cx="663575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85804AAD-0047-4410-A896-14130A65F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4350" y="3810000"/>
              <a:ext cx="122396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DDB9D4BA-43BB-41BC-B146-2494F7B88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950" y="4619625"/>
              <a:ext cx="941388" cy="441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03F212B-E86E-48FF-90D1-97DD62F2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" y="1539875"/>
              <a:ext cx="286067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sz="2400" b="1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</a:t>
              </a: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Fib. Number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62373BAD-AA19-4DC1-B700-43365FCE2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013" y="1576387"/>
              <a:ext cx="1646237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5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C3EA405B-C2F3-43C0-A730-A9D6EB680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2635250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4 + fib 3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18EA6AE9-047C-4DF1-8B2D-29261FE02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425" y="3408362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3 + fib 2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0EC62E9E-FDBF-4A1E-BF7C-3E7DFF097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575" y="3421062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42BCD597-90E2-4B9B-990E-C8736C29A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488" y="4232275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E684FB3A-9BD4-435F-9D2B-06CE204A5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750" y="4230687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41A2441E-3327-4906-A76D-9B2C02B31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219575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372F6510-D7C9-4309-95A6-0E5795157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5037137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91121E42-ED91-4F63-9F9B-2DE856776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175" y="5051425"/>
              <a:ext cx="328613" cy="84137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4FB8952A-082E-439E-96C6-811F5F2D0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325" y="421005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6C02DE78-922B-46D8-B31D-BFF85D04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33988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F42F4B0A-BB64-4EAC-9A5E-A61D8D49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5" y="42164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E77559B9-70AF-4876-8C04-63F8611F4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850" y="41862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17A8F2C7-69C7-4C89-987E-46E0E3FC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42037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E2B11DAA-840D-43EB-8110-FEF30196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1910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E71B5521-2C43-4F8A-B55F-06C81C30C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563" y="502126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0F50F4AA-7798-47F8-B7E2-9C41074C4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501491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36E220DE-B9C1-4BEA-BBFE-FD503BB50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950" y="5780087"/>
              <a:ext cx="1339850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6431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Times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Yaseen Ejaz Ahmed</dc:creator>
  <cp:lastModifiedBy>Yaseen Ejaz Ahmed</cp:lastModifiedBy>
  <cp:revision>2</cp:revision>
  <dcterms:created xsi:type="dcterms:W3CDTF">2021-10-12T07:20:15Z</dcterms:created>
  <dcterms:modified xsi:type="dcterms:W3CDTF">2021-10-12T07:21:30Z</dcterms:modified>
</cp:coreProperties>
</file>