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8" r:id="rId2"/>
    <p:sldId id="274" r:id="rId3"/>
    <p:sldId id="256" r:id="rId4"/>
    <p:sldId id="267" r:id="rId5"/>
    <p:sldId id="270" r:id="rId6"/>
    <p:sldId id="271" r:id="rId7"/>
    <p:sldId id="257" r:id="rId8"/>
    <p:sldId id="275" r:id="rId9"/>
    <p:sldId id="277" r:id="rId10"/>
    <p:sldId id="259" r:id="rId11"/>
    <p:sldId id="278" r:id="rId12"/>
    <p:sldId id="261" r:id="rId13"/>
    <p:sldId id="279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97EDC5-677B-459F-9ECC-BBCE4414000B}" type="datetimeFigureOut">
              <a:rPr lang="en-ZA" smtClean="0"/>
              <a:t>2022/07/27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31650-54E6-4CD4-BD35-F415B7FFE31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62615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Component or subtasks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31650-54E6-4CD4-BD35-F415B7FFE315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2871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C46BD-5421-4FB5-B122-62F8C5BF9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9D95BC-9888-4602-9272-F8729EAD0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E0A2A-2787-402D-9114-15C9F5979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419F-B455-4941-AA91-CD61CCBA3FD7}" type="datetimeFigureOut">
              <a:rPr lang="en-ZA" smtClean="0"/>
              <a:t>2022/07/27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535DA-05EC-430C-9A3A-71003ECCA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D7765-9974-48D8-A8AA-2AF5361C7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9BF4-79BE-43EF-87C1-43A3D74AC9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075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7FC46-D0C2-466D-8AEB-06E38A3D9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43301-3ACB-4F84-B3DE-94C7D5827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09A9B-C78B-4EB1-833D-3FFC13C79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419F-B455-4941-AA91-CD61CCBA3FD7}" type="datetimeFigureOut">
              <a:rPr lang="en-ZA" smtClean="0"/>
              <a:t>2022/07/27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096A7-9669-4B96-B811-CF21A7507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C6CA7-094F-47A3-A2E8-08CC656C0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9BF4-79BE-43EF-87C1-43A3D74AC9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07611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A7CCEF-D832-47BC-9775-EC2842ED6B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23810-FEFD-43DC-84F3-2C5141EF6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00965-6E8A-49B4-ADC1-EA0D2DD26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419F-B455-4941-AA91-CD61CCBA3FD7}" type="datetimeFigureOut">
              <a:rPr lang="en-ZA" smtClean="0"/>
              <a:t>2022/07/27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2FC59-5691-4840-838E-827933688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328E0-E4BF-4B61-AB25-FC4611902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9BF4-79BE-43EF-87C1-43A3D74AC9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422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882-8B9F-4D2B-AD6E-71D11BE0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34ED5-ABAC-4F93-A743-4BED35613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2DFEB-C20D-4732-8382-5DB3E5A9E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419F-B455-4941-AA91-CD61CCBA3FD7}" type="datetimeFigureOut">
              <a:rPr lang="en-ZA" smtClean="0"/>
              <a:t>2022/07/27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A8CC8-36AB-4387-8506-19469C2E6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69AAC-1D1D-4713-A651-8D05E401B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9BF4-79BE-43EF-87C1-43A3D74AC9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27558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D8201-8BB1-43ED-BD98-089D0B1A8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89AEE-27B6-4957-B762-0F5FAAF75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1B0DF-5A76-47C0-A0F2-261DCB760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419F-B455-4941-AA91-CD61CCBA3FD7}" type="datetimeFigureOut">
              <a:rPr lang="en-ZA" smtClean="0"/>
              <a:t>2022/07/27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7E19D-CC88-4EA9-9C43-E1EDD4824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2B36B-C733-4938-8BCA-5D033E6C7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9BF4-79BE-43EF-87C1-43A3D74AC9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422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3E24D-B0A4-4621-935F-CA5CD4091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AADC5-6F6C-496E-85BE-FE5715732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60783-CDB6-49A9-B58F-2F9F90AC1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835CF-F09E-4FBA-8546-E35FB257D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419F-B455-4941-AA91-CD61CCBA3FD7}" type="datetimeFigureOut">
              <a:rPr lang="en-ZA" smtClean="0"/>
              <a:t>2022/07/27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71220-4491-4188-95EC-72209DD1B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5D53E-8D3F-4BD2-8EE6-C009EA827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9BF4-79BE-43EF-87C1-43A3D74AC9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87145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9FABD-EA7A-419B-A3D7-7E859FA7F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850F8-C247-4305-B492-5D986A40A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05E254-8FD9-45A9-BE4E-46AC185F9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75CAE3-37B7-42DE-BE03-AD47C8617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8BDEAE-CFCD-4104-B776-D60E9BF578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21215F-5C63-4373-82C6-AC4905873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419F-B455-4941-AA91-CD61CCBA3FD7}" type="datetimeFigureOut">
              <a:rPr lang="en-ZA" smtClean="0"/>
              <a:t>2022/07/27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8C4A5A-F928-46B7-9006-AC84A843D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E64B13-062D-4247-8593-1E2BCE0AE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9BF4-79BE-43EF-87C1-43A3D74AC9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64113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64174-D5DA-4919-851A-9106A4C8C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326F0A-CBE5-4A01-82DF-9BB9AC1B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419F-B455-4941-AA91-CD61CCBA3FD7}" type="datetimeFigureOut">
              <a:rPr lang="en-ZA" smtClean="0"/>
              <a:t>2022/07/27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0CC266-9951-4AFD-A4A3-CBA5E4517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99FFA9-C1A2-48B8-9CFB-E72AB65DB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9BF4-79BE-43EF-87C1-43A3D74AC9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68666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76464B-D8A1-4249-B21E-E2604A965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419F-B455-4941-AA91-CD61CCBA3FD7}" type="datetimeFigureOut">
              <a:rPr lang="en-ZA" smtClean="0"/>
              <a:t>2022/07/27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789A77-5B4C-427F-9CB6-979AC44FC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1C44C-5F42-42D8-975B-3E1E36151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9BF4-79BE-43EF-87C1-43A3D74AC9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867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2C38-A2EC-4D9D-942C-EA2D2C0CA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F621-00E4-47C8-8A3E-D574707E3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9EFBAB-9A82-4EA2-A124-60624D585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B6CE3-E958-455A-8811-C00E91E48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419F-B455-4941-AA91-CD61CCBA3FD7}" type="datetimeFigureOut">
              <a:rPr lang="en-ZA" smtClean="0"/>
              <a:t>2022/07/27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D309E-AAF3-4C59-A0A5-7D4DB7F2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800CE-CA9E-4783-B4B5-EFBC9D15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9BF4-79BE-43EF-87C1-43A3D74AC9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45832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52C79-815C-434B-87B0-6C073A25D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851D7F-EAA0-451D-886A-8798580B4F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1F84C-D497-472A-A11B-AFB5CAC9A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5A926-1C71-4D4B-A9E7-43E2F0BD7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419F-B455-4941-AA91-CD61CCBA3FD7}" type="datetimeFigureOut">
              <a:rPr lang="en-ZA" smtClean="0"/>
              <a:t>2022/07/27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B1146-3F75-4B57-A271-B02616C9A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EBC5A-8FA6-46D7-B9D0-7B9377418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9BF4-79BE-43EF-87C1-43A3D74AC9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1673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2C9E52-7608-464C-A613-F1F55CD1C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BB8C6-6492-402D-B988-9319C5614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6BB40-CB10-4A14-BDDC-2E248E45F2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F419F-B455-4941-AA91-CD61CCBA3FD7}" type="datetimeFigureOut">
              <a:rPr lang="en-ZA" smtClean="0"/>
              <a:t>2022/07/27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F7A2D-A999-4B21-83B4-AA936B8BA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8C144-A505-4220-90FA-46058BF76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09BF4-79BE-43EF-87C1-43A3D74AC9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9809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83D7E69-8F02-39DC-35F8-703B4D3CC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6" y="957537"/>
            <a:ext cx="10725150" cy="3690663"/>
          </a:xfrm>
        </p:spPr>
        <p:txBody>
          <a:bodyPr>
            <a:normAutofit/>
          </a:bodyPr>
          <a:lstStyle/>
          <a:p>
            <a:pPr algn="ctr"/>
            <a:r>
              <a:rPr lang="en-ZA" b="0" i="0" dirty="0">
                <a:solidFill>
                  <a:srgbClr val="1D2125"/>
                </a:solidFill>
                <a:effectLst/>
                <a:latin typeface="-apple-system"/>
              </a:rPr>
              <a:t>COMS4054A/COMS7066A </a:t>
            </a:r>
            <a:br>
              <a:rPr lang="en-ZA" b="0" i="0" dirty="0">
                <a:solidFill>
                  <a:srgbClr val="1D2125"/>
                </a:solidFill>
                <a:effectLst/>
                <a:latin typeface="-apple-system"/>
              </a:rPr>
            </a:br>
            <a:br>
              <a:rPr lang="en-ZA" b="0" i="0" dirty="0">
                <a:solidFill>
                  <a:srgbClr val="1D2125"/>
                </a:solidFill>
                <a:effectLst/>
                <a:latin typeface="-apple-system"/>
              </a:rPr>
            </a:br>
            <a:r>
              <a:rPr lang="en-ZA" b="0" i="0" dirty="0">
                <a:solidFill>
                  <a:srgbClr val="1D2125"/>
                </a:solidFill>
                <a:effectLst/>
                <a:latin typeface="-apple-system"/>
              </a:rPr>
              <a:t>Natural Language Processing/Technology</a:t>
            </a:r>
            <a:br>
              <a:rPr lang="en-ZA" b="0" i="0" dirty="0">
                <a:solidFill>
                  <a:srgbClr val="1D2125"/>
                </a:solidFill>
                <a:effectLst/>
                <a:latin typeface="-apple-system"/>
              </a:rPr>
            </a:br>
            <a:br>
              <a:rPr lang="en-ZA" b="0" i="0" dirty="0">
                <a:solidFill>
                  <a:srgbClr val="1D2125"/>
                </a:solidFill>
                <a:effectLst/>
                <a:latin typeface="-apple-system"/>
              </a:rPr>
            </a:br>
            <a:r>
              <a:rPr lang="en-ZA" sz="2800" b="0" i="0" dirty="0">
                <a:solidFill>
                  <a:srgbClr val="1D2125"/>
                </a:solidFill>
                <a:effectLst/>
                <a:latin typeface="-apple-system"/>
              </a:rPr>
              <a:t>(2022)</a:t>
            </a:r>
            <a:endParaRPr lang="en-ZA" b="0" i="0" dirty="0">
              <a:solidFill>
                <a:srgbClr val="1D2125"/>
              </a:solidFill>
              <a:effectLst/>
              <a:latin typeface="-apple-system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029A101-B88F-DC4C-8C9F-177978F05FC3}"/>
              </a:ext>
            </a:extLst>
          </p:cNvPr>
          <p:cNvSpPr txBox="1">
            <a:spLocks/>
          </p:cNvSpPr>
          <p:nvPr/>
        </p:nvSpPr>
        <p:spPr>
          <a:xfrm>
            <a:off x="2208971" y="5391150"/>
            <a:ext cx="7774057" cy="871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ZA" sz="4000" dirty="0">
                <a:latin typeface="+mj-lt"/>
              </a:rPr>
              <a:t>Lecturer: Olaperi Okuboyejo</a:t>
            </a:r>
          </a:p>
        </p:txBody>
      </p:sp>
    </p:spTree>
    <p:extLst>
      <p:ext uri="{BB962C8B-B14F-4D97-AF65-F5344CB8AC3E}">
        <p14:creationId xmlns:p14="http://schemas.microsoft.com/office/powerpoint/2010/main" val="2917160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C734A-476C-4062-BC46-52BED8464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knowledge needed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E29D8-1C59-417A-886F-9CE12C52D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/>
              <a:t>Phonetics and Phonology— knowledge about linguistic sounds</a:t>
            </a:r>
          </a:p>
          <a:p>
            <a:pPr marL="0" indent="0" algn="l">
              <a:buNone/>
            </a:pPr>
            <a:r>
              <a:rPr lang="en-US" dirty="0"/>
              <a:t>Morphology— knowledge of the meaningful components of words</a:t>
            </a:r>
          </a:p>
          <a:p>
            <a:pPr marL="0" indent="0" algn="l">
              <a:buNone/>
            </a:pPr>
            <a:r>
              <a:rPr lang="en-US" dirty="0"/>
              <a:t>Syntax— knowledge of the structural relationships between words</a:t>
            </a:r>
          </a:p>
          <a:p>
            <a:pPr marL="0" indent="0" algn="l">
              <a:buNone/>
            </a:pPr>
            <a:r>
              <a:rPr lang="en-ZA" dirty="0"/>
              <a:t>Semantics—knowledge of meaning</a:t>
            </a:r>
          </a:p>
          <a:p>
            <a:pPr marL="0" indent="0" algn="l">
              <a:buNone/>
            </a:pPr>
            <a:r>
              <a:rPr lang="en-US" dirty="0"/>
              <a:t>Pragmatics— knowledge of the relationship of meaning to the goals and intentions </a:t>
            </a:r>
            <a:r>
              <a:rPr lang="en-ZA" dirty="0"/>
              <a:t>of the speaker.</a:t>
            </a:r>
          </a:p>
          <a:p>
            <a:pPr marL="0" indent="0" algn="l">
              <a:buNone/>
            </a:pPr>
            <a:r>
              <a:rPr lang="en-US" dirty="0"/>
              <a:t>Discourse— knowledge about linguistic units larger than a single utterance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51404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F802C-CB21-B0E4-2410-40D582498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Language…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5DE8D-84BD-7C15-7DD7-7EDFB719F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/>
              <a:t>Speech and language technology relies on formal models, or representations, of knowledge of language at all levels </a:t>
            </a:r>
          </a:p>
        </p:txBody>
      </p:sp>
    </p:spTree>
    <p:extLst>
      <p:ext uri="{BB962C8B-B14F-4D97-AF65-F5344CB8AC3E}">
        <p14:creationId xmlns:p14="http://schemas.microsoft.com/office/powerpoint/2010/main" val="3674237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4E1FD-2044-46AA-9B4C-96B69714C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Models and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3249-9D28-463A-88ED-8634A8E16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number of formal models including </a:t>
            </a:r>
          </a:p>
          <a:p>
            <a:pPr lvl="1"/>
            <a:r>
              <a:rPr lang="en-US" dirty="0"/>
              <a:t>state machines (finite-state automata),</a:t>
            </a:r>
          </a:p>
          <a:p>
            <a:pPr lvl="1"/>
            <a:r>
              <a:rPr lang="en-US" dirty="0"/>
              <a:t>formal rule systems (grammars),</a:t>
            </a:r>
          </a:p>
          <a:p>
            <a:pPr lvl="1"/>
            <a:r>
              <a:rPr lang="en-US" dirty="0"/>
              <a:t>logic, </a:t>
            </a:r>
          </a:p>
          <a:p>
            <a:pPr lvl="1"/>
            <a:r>
              <a:rPr lang="en-US" dirty="0"/>
              <a:t>probabilistic models,</a:t>
            </a:r>
          </a:p>
          <a:p>
            <a:pPr lvl="1"/>
            <a:r>
              <a:rPr lang="en-US" dirty="0"/>
              <a:t>Vector-space models </a:t>
            </a:r>
          </a:p>
          <a:p>
            <a:pPr lvl="1"/>
            <a:r>
              <a:rPr lang="en-US" dirty="0"/>
              <a:t>Attention models</a:t>
            </a:r>
          </a:p>
          <a:p>
            <a:pPr lvl="1"/>
            <a:r>
              <a:rPr lang="en-US" dirty="0"/>
              <a:t>Sequence models … are used to capture this knowledge.</a:t>
            </a:r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22709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E8559-D777-B232-8604-86C806313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Limitations and Challenges of NLP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723A6-9042-B043-D2A3-5FEA28EF1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Ambiguity – I made her duck</a:t>
            </a:r>
          </a:p>
          <a:p>
            <a:pPr lvl="1"/>
            <a:r>
              <a:rPr lang="en-US" sz="1800" b="0" i="0" u="none" strike="noStrike" baseline="0">
                <a:latin typeface="Times New Roman" panose="02020603050405020304" pitchFamily="18" charset="0"/>
              </a:rPr>
              <a:t>I cooked waterfowl for her</a:t>
            </a:r>
          </a:p>
          <a:p>
            <a:pPr lvl="1"/>
            <a:r>
              <a:rPr lang="en-US" sz="1800" b="0" i="0" u="none" strike="noStrike" baseline="0">
                <a:latin typeface="Times New Roman" panose="02020603050405020304" pitchFamily="18" charset="0"/>
              </a:rPr>
              <a:t>I cooked waterfowl belonging to her.</a:t>
            </a:r>
          </a:p>
          <a:p>
            <a:pPr lvl="1"/>
            <a:r>
              <a:rPr lang="en-US" sz="1800" b="0" i="0" u="none" strike="noStrike" baseline="0">
                <a:latin typeface="Times New Roman" panose="02020603050405020304" pitchFamily="18" charset="0"/>
              </a:rPr>
              <a:t>I created the (plaster?) duck she owns</a:t>
            </a:r>
            <a:endParaRPr lang="en-US" sz="1800">
              <a:latin typeface="Times New Roman" panose="02020603050405020304" pitchFamily="18" charset="0"/>
            </a:endParaRPr>
          </a:p>
          <a:p>
            <a:pPr lvl="1"/>
            <a:r>
              <a:rPr lang="en-US" sz="1800" b="0" i="0" u="none" strike="noStrike" baseline="0">
                <a:latin typeface="Times New Roman" panose="02020603050405020304" pitchFamily="18" charset="0"/>
              </a:rPr>
              <a:t>I caused her to quickly lower her head or body.</a:t>
            </a:r>
            <a:endParaRPr lang="en-US"/>
          </a:p>
          <a:p>
            <a:r>
              <a:rPr lang="en-US"/>
              <a:t>Real understanding?</a:t>
            </a:r>
          </a:p>
          <a:p>
            <a:pPr lvl="1"/>
            <a:r>
              <a:rPr lang="en-US"/>
              <a:t>https://youtu.be/LY7x2Ihqjmc</a:t>
            </a:r>
          </a:p>
          <a:p>
            <a:r>
              <a:rPr lang="en-US"/>
              <a:t>Rapid Evolution of Language – COVID-19</a:t>
            </a:r>
            <a:endParaRPr lang="en-ZA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8CFF4D-02BE-84B5-FFF6-847B1B596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182" y="2095905"/>
            <a:ext cx="4936435" cy="133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222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57CB-61FA-0A1C-9C65-CD6BB519E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Class Exercise 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2A948-BA92-B137-65E2-29EE1698F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Describe NLP in general and an application of NLP you find interesting in 75 words (or less). You can also drop a link to more information on the application you have discussed. </a:t>
            </a:r>
          </a:p>
          <a:p>
            <a:pPr lvl="1"/>
            <a:r>
              <a:rPr lang="en-US" dirty="0"/>
              <a:t>The link does not count towards the word length.</a:t>
            </a:r>
          </a:p>
          <a:p>
            <a:pPr lvl="1"/>
            <a:r>
              <a:rPr lang="en-US" dirty="0"/>
              <a:t>The word length is not so ‘strict’, but please keep to it as much as possible.</a:t>
            </a:r>
          </a:p>
          <a:p>
            <a:pPr lvl="1"/>
            <a:r>
              <a:rPr lang="en-US" dirty="0"/>
              <a:t>This is not a graded exercise, but it is going to contribute to your participation score.</a:t>
            </a:r>
          </a:p>
          <a:p>
            <a:r>
              <a:rPr lang="en-US" dirty="0"/>
              <a:t>Where?</a:t>
            </a:r>
          </a:p>
          <a:p>
            <a:pPr lvl="1"/>
            <a:r>
              <a:rPr lang="en-US" dirty="0"/>
              <a:t>Moodle: a discussion forum has been created for this under Lecture 1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Just hit reply and type in. </a:t>
            </a:r>
          </a:p>
          <a:p>
            <a:r>
              <a:rPr lang="en-US" dirty="0"/>
              <a:t>When?</a:t>
            </a:r>
          </a:p>
          <a:p>
            <a:pPr lvl="1"/>
            <a:r>
              <a:rPr lang="en-US" dirty="0"/>
              <a:t>On or before 4</a:t>
            </a:r>
            <a:r>
              <a:rPr lang="en-US" baseline="30000" dirty="0"/>
              <a:t>th</a:t>
            </a:r>
            <a:r>
              <a:rPr lang="en-US" dirty="0"/>
              <a:t> August 2022 (before the next class).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09136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4B8B0-A228-F568-F3B0-3A51FA3E9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Welcome!!!</a:t>
            </a:r>
            <a:endParaRPr lang="en-ZA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C3A5E-B96B-8022-09F0-5A81959A8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Let’s get to know you</a:t>
            </a:r>
          </a:p>
          <a:p>
            <a:pPr lvl="1"/>
            <a:r>
              <a:rPr lang="en-US" sz="2000" dirty="0"/>
              <a:t>Your name</a:t>
            </a:r>
          </a:p>
          <a:p>
            <a:pPr lvl="1"/>
            <a:r>
              <a:rPr lang="en-US" sz="2000" dirty="0"/>
              <a:t>Program (Honors/Masters)</a:t>
            </a:r>
          </a:p>
          <a:p>
            <a:pPr lvl="1"/>
            <a:r>
              <a:rPr lang="en-US" sz="2000" dirty="0"/>
              <a:t>Why NLP?</a:t>
            </a:r>
          </a:p>
          <a:p>
            <a:pPr lvl="1"/>
            <a:r>
              <a:rPr lang="en-US" sz="2000" dirty="0"/>
              <a:t>Is your research/project on NLP?</a:t>
            </a:r>
            <a:endParaRPr lang="en-ZA" sz="2000" dirty="0"/>
          </a:p>
        </p:txBody>
      </p:sp>
    </p:spTree>
    <p:extLst>
      <p:ext uri="{BB962C8B-B14F-4D97-AF65-F5344CB8AC3E}">
        <p14:creationId xmlns:p14="http://schemas.microsoft.com/office/powerpoint/2010/main" val="1986405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BE9B5-6894-4484-93FB-B6D285ED6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892" y="781050"/>
            <a:ext cx="9144000" cy="718862"/>
          </a:xfrm>
        </p:spPr>
        <p:txBody>
          <a:bodyPr>
            <a:noAutofit/>
          </a:bodyPr>
          <a:lstStyle/>
          <a:p>
            <a:br>
              <a:rPr lang="en-ZA" sz="4400" b="1" dirty="0"/>
            </a:br>
            <a:r>
              <a:rPr lang="en-ZA" sz="4400" b="1" dirty="0"/>
              <a:t>Lecture 1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67BB8D6-7316-A2F3-2DB5-E717FE45509A}"/>
              </a:ext>
            </a:extLst>
          </p:cNvPr>
          <p:cNvSpPr txBox="1">
            <a:spLocks/>
          </p:cNvSpPr>
          <p:nvPr/>
        </p:nvSpPr>
        <p:spPr>
          <a:xfrm>
            <a:off x="1251892" y="1783039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60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Introduction to 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1505716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089ED-9DDB-861C-01DC-470C983E7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FB230-CE17-191F-7276-B24A5CB93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NLP?</a:t>
            </a:r>
          </a:p>
          <a:p>
            <a:r>
              <a:rPr lang="en-US" dirty="0"/>
              <a:t>NLP Applications</a:t>
            </a:r>
          </a:p>
          <a:p>
            <a:r>
              <a:rPr lang="en-US" dirty="0"/>
              <a:t>Knowledge of language</a:t>
            </a:r>
          </a:p>
          <a:p>
            <a:r>
              <a:rPr lang="en-US" dirty="0"/>
              <a:t>Models and Algorithms</a:t>
            </a:r>
          </a:p>
          <a:p>
            <a:r>
              <a:rPr lang="en-US" dirty="0"/>
              <a:t>Limitations and Challenges</a:t>
            </a:r>
          </a:p>
          <a:p>
            <a:r>
              <a:rPr lang="en-US" dirty="0"/>
              <a:t>First exercise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77935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55029-8FBF-5411-3F95-3A711E800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What is NLP ?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86476-6256-7CD8-550B-BAEF995E4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400" dirty="0"/>
              <a:t>The goal:</a:t>
            </a:r>
          </a:p>
          <a:p>
            <a:pPr marL="0" indent="0" algn="ctr">
              <a:buNone/>
            </a:pPr>
            <a:r>
              <a:rPr lang="en-US" sz="4400" dirty="0"/>
              <a:t>to get computers to perform useful tasks involving human language, tasks like enabling </a:t>
            </a:r>
            <a:r>
              <a:rPr lang="en-US" sz="4400" b="1" dirty="0">
                <a:solidFill>
                  <a:srgbClr val="FF0000"/>
                </a:solidFill>
              </a:rPr>
              <a:t>human-machine</a:t>
            </a:r>
            <a:r>
              <a:rPr lang="en-US" sz="4400" dirty="0"/>
              <a:t> communication, improving </a:t>
            </a:r>
            <a:r>
              <a:rPr lang="en-US" sz="4400" b="1" dirty="0">
                <a:solidFill>
                  <a:srgbClr val="FF0000"/>
                </a:solidFill>
              </a:rPr>
              <a:t>human-human communication</a:t>
            </a:r>
            <a:r>
              <a:rPr lang="en-US" sz="4400" dirty="0"/>
              <a:t>, or simply doing useful </a:t>
            </a:r>
            <a:r>
              <a:rPr lang="en-US" sz="4400" b="1" dirty="0">
                <a:solidFill>
                  <a:srgbClr val="FF0000"/>
                </a:solidFill>
              </a:rPr>
              <a:t>processing of text</a:t>
            </a:r>
            <a:r>
              <a:rPr lang="en-US" sz="4400" dirty="0"/>
              <a:t> or speech.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92634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C37B0-7E17-5F52-1F6C-72C59C6E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Discussion</a:t>
            </a:r>
            <a:br>
              <a:rPr lang="en-ZA" sz="4400" dirty="0"/>
            </a:b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18058-6628-833A-B2DE-542FDFCEA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lvl="1"/>
            <a:endParaRPr lang="en-ZA" sz="1600" dirty="0"/>
          </a:p>
        </p:txBody>
      </p:sp>
      <p:pic>
        <p:nvPicPr>
          <p:cNvPr id="5" name="Picture 4" descr="Magnifying glass and question mark">
            <a:extLst>
              <a:ext uri="{FF2B5EF4-FFF2-40B4-BE49-F238E27FC236}">
                <a16:creationId xmlns:a16="http://schemas.microsoft.com/office/drawing/2014/main" id="{B344E457-4C3A-37AD-1992-2D0F7C94D4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13" r="29165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DE5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A000B71-DA26-494F-E00B-98ED7DD1628C}"/>
              </a:ext>
            </a:extLst>
          </p:cNvPr>
          <p:cNvSpPr txBox="1"/>
          <p:nvPr/>
        </p:nvSpPr>
        <p:spPr>
          <a:xfrm>
            <a:off x="4965430" y="2253734"/>
            <a:ext cx="61862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Examples of NLP applications?</a:t>
            </a:r>
          </a:p>
        </p:txBody>
      </p:sp>
    </p:spTree>
    <p:extLst>
      <p:ext uri="{BB962C8B-B14F-4D97-AF65-F5344CB8AC3E}">
        <p14:creationId xmlns:p14="http://schemas.microsoft.com/office/powerpoint/2010/main" val="1342263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B6146-122F-4321-B02F-4E6A44726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application areas of NLP</a:t>
            </a:r>
            <a:br>
              <a:rPr lang="en-ZA" dirty="0"/>
            </a:b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80A64-D511-4C33-B9C3-13D5C5234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661"/>
            <a:ext cx="10515600" cy="5131214"/>
          </a:xfrm>
        </p:spPr>
        <p:txBody>
          <a:bodyPr>
            <a:normAutofit lnSpcReduction="10000"/>
          </a:bodyPr>
          <a:lstStyle/>
          <a:p>
            <a:r>
              <a:rPr lang="en-ZA" dirty="0"/>
              <a:t>Conversational agents or dialogue systems</a:t>
            </a:r>
          </a:p>
          <a:p>
            <a:pPr lvl="1"/>
            <a:r>
              <a:rPr lang="en-ZA" dirty="0"/>
              <a:t>Automatic speech recognition  and natural language understanding (input)</a:t>
            </a:r>
          </a:p>
          <a:p>
            <a:pPr lvl="1"/>
            <a:r>
              <a:rPr lang="en-ZA" dirty="0"/>
              <a:t>Natural language generation  and speech synthesis (output)</a:t>
            </a:r>
          </a:p>
          <a:p>
            <a:pPr lvl="1"/>
            <a:r>
              <a:rPr lang="en-US" dirty="0"/>
              <a:t>Apple Siri, Google Now, Microsoft Cortana, or Amazon Alexa.</a:t>
            </a:r>
            <a:endParaRPr lang="en-ZA" dirty="0"/>
          </a:p>
          <a:p>
            <a:r>
              <a:rPr lang="en-ZA" dirty="0"/>
              <a:t>Machine translation (one language to another)</a:t>
            </a:r>
          </a:p>
          <a:p>
            <a:r>
              <a:rPr lang="en-ZA" dirty="0"/>
              <a:t>Question answering (definition vs factoid vs complex questions)</a:t>
            </a:r>
          </a:p>
          <a:p>
            <a:pPr lvl="1"/>
            <a:r>
              <a:rPr lang="en-ZA" dirty="0"/>
              <a:t>Information extraction</a:t>
            </a:r>
          </a:p>
          <a:p>
            <a:pPr lvl="1"/>
            <a:r>
              <a:rPr lang="en-ZA" dirty="0"/>
              <a:t>Word sense disambiguation</a:t>
            </a:r>
          </a:p>
          <a:p>
            <a:r>
              <a:rPr lang="en-ZA" dirty="0"/>
              <a:t>Spelling correction</a:t>
            </a:r>
          </a:p>
          <a:p>
            <a:r>
              <a:rPr lang="en-ZA" dirty="0"/>
              <a:t>Grammar checking</a:t>
            </a:r>
          </a:p>
          <a:p>
            <a:r>
              <a:rPr lang="en-ZA" dirty="0"/>
              <a:t>Sentiment Analysis</a:t>
            </a:r>
            <a:br>
              <a:rPr lang="en-ZA" dirty="0"/>
            </a:b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39187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F576C-D980-516D-4512-74FCC18F8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 Knowledge of Language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89DC3-80C1-2431-EDB2-2B8BFBD6A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i="0" u="none" strike="noStrike" baseline="0" dirty="0"/>
              <a:t>What distinguishes language processing applications from other data processing systems is their use of </a:t>
            </a:r>
            <a:r>
              <a:rPr lang="en-US" sz="2800" b="0" i="1" u="none" strike="noStrike" baseline="0" dirty="0"/>
              <a:t>knowledge of language.</a:t>
            </a:r>
          </a:p>
          <a:p>
            <a:endParaRPr lang="en-US" sz="2800" b="0" i="1" u="none" strike="noStrike" baseline="0" dirty="0"/>
          </a:p>
          <a:p>
            <a:r>
              <a:rPr lang="en-US" b="0" i="0" u="none" strike="noStrike" baseline="0" dirty="0"/>
              <a:t>A good way to understand the concerns of speech and language processing research is to consider what it would take to build a web-based question answerer, or a machine </a:t>
            </a:r>
            <a:r>
              <a:rPr lang="en-ZA" b="0" i="0" u="none" strike="noStrike" baseline="0" dirty="0"/>
              <a:t>translation engine or a conversational agent.</a:t>
            </a:r>
          </a:p>
          <a:p>
            <a:endParaRPr lang="en-ZA" dirty="0"/>
          </a:p>
          <a:p>
            <a:r>
              <a:rPr lang="en-ZA" b="0" i="0" u="none" strike="noStrike" baseline="0" dirty="0"/>
              <a:t>What type of knowledge is needed to build a conversational agent?</a:t>
            </a:r>
          </a:p>
          <a:p>
            <a:endParaRPr lang="en-US" sz="2800" b="0" i="1" u="none" strike="noStrike" baseline="0" dirty="0"/>
          </a:p>
          <a:p>
            <a:pPr algn="l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1672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308DC-F003-4EB4-351D-366839108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thoughts… 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8764A-135E-A290-9035-8FF0416F4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443" y="1610139"/>
            <a:ext cx="10936357" cy="4566824"/>
          </a:xfrm>
        </p:spPr>
        <p:txBody>
          <a:bodyPr>
            <a:normAutofit fontScale="85000" lnSpcReduction="20000"/>
          </a:bodyPr>
          <a:lstStyle/>
          <a:p>
            <a:r>
              <a:rPr lang="en-ZA" dirty="0">
                <a:latin typeface="Times New Roman" panose="02020603050405020304" pitchFamily="18" charset="0"/>
              </a:rPr>
              <a:t>Recognize words from an audio signal (speech recognition)</a:t>
            </a:r>
          </a:p>
          <a:p>
            <a:pPr lvl="1"/>
            <a:r>
              <a:rPr lang="en-ZA" dirty="0">
                <a:latin typeface="Times New Roman" panose="02020603050405020304" pitchFamily="18" charset="0"/>
              </a:rPr>
              <a:t>Phonetics… how are words pronounced</a:t>
            </a:r>
          </a:p>
          <a:p>
            <a:r>
              <a:rPr lang="en-ZA" dirty="0">
                <a:latin typeface="Times New Roman" panose="02020603050405020304" pitchFamily="18" charset="0"/>
              </a:rPr>
              <a:t>Recognize individual words</a:t>
            </a:r>
          </a:p>
          <a:p>
            <a:pPr lvl="1"/>
            <a:r>
              <a:rPr lang="en-ZA" dirty="0">
                <a:latin typeface="Times New Roman" panose="02020603050405020304" pitchFamily="18" charset="0"/>
              </a:rPr>
              <a:t>Morphology </a:t>
            </a:r>
          </a:p>
          <a:p>
            <a:r>
              <a:rPr lang="en-ZA" dirty="0">
                <a:latin typeface="Times New Roman" panose="02020603050405020304" pitchFamily="18" charset="0"/>
              </a:rPr>
              <a:t>How words are linked together; order, grouping…</a:t>
            </a:r>
          </a:p>
          <a:p>
            <a:pPr lvl="1"/>
            <a:r>
              <a:rPr lang="en-ZA" dirty="0">
                <a:latin typeface="Times New Roman" panose="02020603050405020304" pitchFamily="18" charset="0"/>
              </a:rPr>
              <a:t>Syntax</a:t>
            </a:r>
          </a:p>
          <a:p>
            <a:r>
              <a:rPr lang="en-ZA" dirty="0">
                <a:latin typeface="Times New Roman" panose="02020603050405020304" pitchFamily="18" charset="0"/>
              </a:rPr>
              <a:t>Meaning of words</a:t>
            </a:r>
          </a:p>
          <a:p>
            <a:pPr lvl="1"/>
            <a:r>
              <a:rPr lang="en-ZA" dirty="0">
                <a:latin typeface="Times New Roman" panose="02020603050405020304" pitchFamily="18" charset="0"/>
              </a:rPr>
              <a:t>Semantics</a:t>
            </a:r>
          </a:p>
          <a:p>
            <a:r>
              <a:rPr lang="en-ZA" dirty="0">
                <a:latin typeface="Times New Roman" panose="02020603050405020304" pitchFamily="18" charset="0"/>
              </a:rPr>
              <a:t>Question vs statement vs request</a:t>
            </a:r>
          </a:p>
          <a:p>
            <a:pPr lvl="1"/>
            <a:r>
              <a:rPr lang="en-ZA" dirty="0">
                <a:latin typeface="Times New Roman" panose="02020603050405020304" pitchFamily="18" charset="0"/>
              </a:rPr>
              <a:t>Pragmatic or dialogue knowledge</a:t>
            </a:r>
          </a:p>
          <a:p>
            <a:r>
              <a:rPr lang="en-ZA" dirty="0">
                <a:latin typeface="Times New Roman" panose="02020603050405020304" pitchFamily="18" charset="0"/>
              </a:rPr>
              <a:t>Context, history of the conversation</a:t>
            </a:r>
          </a:p>
          <a:p>
            <a:pPr lvl="1"/>
            <a:r>
              <a:rPr lang="en-ZA" dirty="0">
                <a:latin typeface="Times New Roman" panose="02020603050405020304" pitchFamily="18" charset="0"/>
              </a:rPr>
              <a:t>Discourse knowledge</a:t>
            </a:r>
          </a:p>
          <a:p>
            <a:r>
              <a:rPr lang="en-ZA" dirty="0">
                <a:latin typeface="Times New Roman" panose="02020603050405020304" pitchFamily="18" charset="0"/>
              </a:rPr>
              <a:t>Generate an audio signal from a sequence of words (speech synthesis)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90730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27352</TotalTime>
  <Words>638</Words>
  <Application>Microsoft Office PowerPoint</Application>
  <PresentationFormat>Widescreen</PresentationFormat>
  <Paragraphs>93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Times New Roman</vt:lpstr>
      <vt:lpstr>Office Theme</vt:lpstr>
      <vt:lpstr>COMS4054A/COMS7066A   Natural Language Processing/Technology  (2022)</vt:lpstr>
      <vt:lpstr>Welcome!!!</vt:lpstr>
      <vt:lpstr> Lecture 1</vt:lpstr>
      <vt:lpstr>Outline</vt:lpstr>
      <vt:lpstr>What is NLP ?</vt:lpstr>
      <vt:lpstr>Discussion </vt:lpstr>
      <vt:lpstr>Some application areas of NLP </vt:lpstr>
      <vt:lpstr>How? Knowledge of Language</vt:lpstr>
      <vt:lpstr>Some thoughts… </vt:lpstr>
      <vt:lpstr>Different types of knowledge needed</vt:lpstr>
      <vt:lpstr>Language…</vt:lpstr>
      <vt:lpstr>Models and Algorithms</vt:lpstr>
      <vt:lpstr>Limitations and Challenges of NLP</vt:lpstr>
      <vt:lpstr>First Class Exercise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Olaperi Okuboyejo</dc:creator>
  <cp:lastModifiedBy>Olaperi Okuboyejo</cp:lastModifiedBy>
  <cp:revision>12</cp:revision>
  <dcterms:created xsi:type="dcterms:W3CDTF">2022-04-25T13:17:26Z</dcterms:created>
  <dcterms:modified xsi:type="dcterms:W3CDTF">2022-07-28T01:48:33Z</dcterms:modified>
</cp:coreProperties>
</file>