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 id="2147483722" r:id="rId2"/>
  </p:sldMasterIdLst>
  <p:notesMasterIdLst>
    <p:notesMasterId r:id="rId88"/>
  </p:notesMasterIdLst>
  <p:handoutMasterIdLst>
    <p:handoutMasterId r:id="rId89"/>
  </p:handoutMasterIdLst>
  <p:sldIdLst>
    <p:sldId id="256" r:id="rId3"/>
    <p:sldId id="452" r:id="rId4"/>
    <p:sldId id="405" r:id="rId5"/>
    <p:sldId id="415" r:id="rId6"/>
    <p:sldId id="329" r:id="rId7"/>
    <p:sldId id="401" r:id="rId8"/>
    <p:sldId id="451" r:id="rId9"/>
    <p:sldId id="535" r:id="rId10"/>
    <p:sldId id="416" r:id="rId11"/>
    <p:sldId id="419" r:id="rId12"/>
    <p:sldId id="420" r:id="rId13"/>
    <p:sldId id="533" r:id="rId14"/>
    <p:sldId id="421" r:id="rId15"/>
    <p:sldId id="534" r:id="rId16"/>
    <p:sldId id="473" r:id="rId17"/>
    <p:sldId id="474" r:id="rId18"/>
    <p:sldId id="475" r:id="rId19"/>
    <p:sldId id="476" r:id="rId20"/>
    <p:sldId id="472" r:id="rId21"/>
    <p:sldId id="471" r:id="rId22"/>
    <p:sldId id="458" r:id="rId23"/>
    <p:sldId id="503" r:id="rId24"/>
    <p:sldId id="477" r:id="rId25"/>
    <p:sldId id="478" r:id="rId26"/>
    <p:sldId id="479" r:id="rId27"/>
    <p:sldId id="487" r:id="rId28"/>
    <p:sldId id="480" r:id="rId29"/>
    <p:sldId id="485" r:id="rId30"/>
    <p:sldId id="486" r:id="rId31"/>
    <p:sldId id="481" r:id="rId32"/>
    <p:sldId id="484" r:id="rId33"/>
    <p:sldId id="504" r:id="rId34"/>
    <p:sldId id="505" r:id="rId35"/>
    <p:sldId id="506" r:id="rId36"/>
    <p:sldId id="507" r:id="rId37"/>
    <p:sldId id="493" r:id="rId38"/>
    <p:sldId id="508" r:id="rId39"/>
    <p:sldId id="488" r:id="rId40"/>
    <p:sldId id="489" r:id="rId41"/>
    <p:sldId id="490" r:id="rId42"/>
    <p:sldId id="491" r:id="rId43"/>
    <p:sldId id="536" r:id="rId44"/>
    <p:sldId id="492" r:id="rId45"/>
    <p:sldId id="494" r:id="rId46"/>
    <p:sldId id="497" r:id="rId47"/>
    <p:sldId id="496" r:id="rId48"/>
    <p:sldId id="537" r:id="rId49"/>
    <p:sldId id="499" r:id="rId50"/>
    <p:sldId id="429" r:id="rId51"/>
    <p:sldId id="430" r:id="rId52"/>
    <p:sldId id="431" r:id="rId53"/>
    <p:sldId id="432" r:id="rId54"/>
    <p:sldId id="433" r:id="rId55"/>
    <p:sldId id="509" r:id="rId56"/>
    <p:sldId id="500" r:id="rId57"/>
    <p:sldId id="511" r:id="rId58"/>
    <p:sldId id="410" r:id="rId59"/>
    <p:sldId id="538" r:id="rId60"/>
    <p:sldId id="512" r:id="rId61"/>
    <p:sldId id="513" r:id="rId62"/>
    <p:sldId id="514" r:id="rId63"/>
    <p:sldId id="414" r:id="rId64"/>
    <p:sldId id="515" r:id="rId65"/>
    <p:sldId id="454" r:id="rId66"/>
    <p:sldId id="456" r:id="rId67"/>
    <p:sldId id="516" r:id="rId68"/>
    <p:sldId id="417" r:id="rId69"/>
    <p:sldId id="418" r:id="rId70"/>
    <p:sldId id="517" r:id="rId71"/>
    <p:sldId id="518" r:id="rId72"/>
    <p:sldId id="519" r:id="rId73"/>
    <p:sldId id="422" r:id="rId74"/>
    <p:sldId id="520" r:id="rId75"/>
    <p:sldId id="423" r:id="rId76"/>
    <p:sldId id="424" r:id="rId77"/>
    <p:sldId id="425" r:id="rId78"/>
    <p:sldId id="426" r:id="rId79"/>
    <p:sldId id="427" r:id="rId80"/>
    <p:sldId id="521" r:id="rId81"/>
    <p:sldId id="524" r:id="rId82"/>
    <p:sldId id="525" r:id="rId83"/>
    <p:sldId id="526" r:id="rId84"/>
    <p:sldId id="434" r:id="rId85"/>
    <p:sldId id="542" r:id="rId86"/>
    <p:sldId id="539" r:id="rId87"/>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55497" autoAdjust="0"/>
  </p:normalViewPr>
  <p:slideViewPr>
    <p:cSldViewPr>
      <p:cViewPr varScale="1">
        <p:scale>
          <a:sx n="50" d="100"/>
          <a:sy n="50" d="100"/>
        </p:scale>
        <p:origin x="1936" y="28"/>
      </p:cViewPr>
      <p:guideLst>
        <p:guide orient="horz" pos="162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10240"/>
    </p:cViewPr>
  </p:sorterViewPr>
  <p:notesViewPr>
    <p:cSldViewPr snapToGrid="0" snapToObjects="1">
      <p:cViewPr varScale="1">
        <p:scale>
          <a:sx n="50" d="100"/>
          <a:sy n="50" d="100"/>
        </p:scale>
        <p:origin x="2712" y="4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E32A9A-D4FE-4B8E-9FC9-BC2EF03BD8CA}"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Z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592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Punctuation is critical for finding boundaries of things</a:t>
            </a:r>
          </a:p>
          <a:p>
            <a:pPr algn="l"/>
            <a:r>
              <a:rPr lang="en-US" sz="1800" b="0" i="0" u="none" strike="noStrike" baseline="0" dirty="0">
                <a:latin typeface="NimbusRomNo9L-Regu"/>
              </a:rPr>
              <a:t>(commas, periods, colons) and for identifying some aspects of meaning (question</a:t>
            </a:r>
          </a:p>
          <a:p>
            <a:pPr algn="l"/>
            <a:r>
              <a:rPr lang="en-US" sz="1800" b="0" i="0" u="none" strike="noStrike" baseline="0" dirty="0">
                <a:latin typeface="NimbusRomNo9L-Regu"/>
              </a:rPr>
              <a:t>marks, exclamation marks, quotation marks). For some tasks, like part-of-speech</a:t>
            </a:r>
          </a:p>
          <a:p>
            <a:pPr algn="l"/>
            <a:r>
              <a:rPr lang="en-US" sz="1800" b="0" i="0" u="none" strike="noStrike" baseline="0" dirty="0">
                <a:latin typeface="NimbusRomNo9L-Regu"/>
              </a:rPr>
              <a:t>tagging or parsing or speech synthesis, we sometimes treat punctuation marks as if</a:t>
            </a:r>
          </a:p>
          <a:p>
            <a:pPr algn="l"/>
            <a:r>
              <a:rPr lang="en-ZA" sz="1800" b="0" i="0" u="none" strike="noStrike" baseline="0" dirty="0">
                <a:latin typeface="NimbusRomNo9L-Regu"/>
              </a:rPr>
              <a:t>they were separate words.</a:t>
            </a:r>
            <a:endParaRPr lang="en-ZA"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12</a:t>
            </a:fld>
            <a:endParaRPr lang="en-US"/>
          </a:p>
        </p:txBody>
      </p:sp>
    </p:spTree>
    <p:extLst>
      <p:ext uri="{BB962C8B-B14F-4D97-AF65-F5344CB8AC3E}">
        <p14:creationId xmlns:p14="http://schemas.microsoft.com/office/powerpoint/2010/main" val="170756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13</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something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14</a:t>
            </a:fld>
            <a:endParaRPr lang="en-US"/>
          </a:p>
        </p:txBody>
      </p:sp>
    </p:spTree>
    <p:extLst>
      <p:ext uri="{BB962C8B-B14F-4D97-AF65-F5344CB8AC3E}">
        <p14:creationId xmlns:p14="http://schemas.microsoft.com/office/powerpoint/2010/main" val="4115656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charset="0"/>
                <a:ea typeface="ＭＳ Ｐゴシック" charset="0"/>
                <a:cs typeface="ＭＳ Ｐゴシック" charset="0"/>
              </a:rPr>
              <a:t>In summary, when you study text in corpora it's important to be explicit about what you mean by word (type or token, lemma or wordform) and what are the properties of the corpora; their genre, their language variety, who wrote them and how they were collected.</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751687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19</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pPr algn="l"/>
            <a:r>
              <a:rPr lang="en-US" sz="2800" b="0" i="0" dirty="0">
                <a:solidFill>
                  <a:srgbClr val="292929"/>
                </a:solidFill>
                <a:effectLst/>
                <a:latin typeface="charter"/>
              </a:rPr>
              <a:t>When we normalize text, we attempt to reduce its randomness, bringing it closer to a predefined “standard”. This helps us to reduce the amount of different information that the computer has to deal with, and therefore improves efficiency. (https://towardsdatascience.com/text-normalization-for-natural-language-processing-nlp-70a314bfa646)</a:t>
            </a:r>
            <a:endParaRPr lang="en-US" dirty="0"/>
          </a:p>
        </p:txBody>
      </p:sp>
    </p:spTree>
    <p:extLst>
      <p:ext uri="{BB962C8B-B14F-4D97-AF65-F5344CB8AC3E}">
        <p14:creationId xmlns:p14="http://schemas.microsoft.com/office/powerpoint/2010/main" val="3787903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l"/>
            <a:r>
              <a:rPr lang="en-US" dirty="0"/>
              <a:t>tokenization, t</a:t>
            </a:r>
            <a:r>
              <a:rPr lang="en-ZA" sz="1200" b="0" i="0" u="none" strike="noStrike" baseline="0" dirty="0">
                <a:latin typeface="NimbusRomNo9L-Regu"/>
              </a:rPr>
              <a:t>he task of segmenting running text into words. </a:t>
            </a:r>
          </a:p>
          <a:p>
            <a:pPr algn="l"/>
            <a:r>
              <a:rPr lang="en-ZA" sz="1200" b="0" i="0" u="none" strike="noStrike" baseline="0" dirty="0">
                <a:latin typeface="NimbusRomNo9L-Regu"/>
              </a:rPr>
              <a:t> Different considerations</a:t>
            </a:r>
          </a:p>
          <a:p>
            <a:pPr marL="171450" indent="-171450" algn="l">
              <a:buFontTx/>
              <a:buChar char="-"/>
            </a:pPr>
            <a:r>
              <a:rPr lang="en-ZA" sz="1200" b="0" i="0" u="none" strike="noStrike" baseline="0" dirty="0">
                <a:latin typeface="NimbusRomNo9L-Regu"/>
              </a:rPr>
              <a:t>Will punctuations be a different token</a:t>
            </a:r>
          </a:p>
          <a:p>
            <a:pPr algn="l"/>
            <a:r>
              <a:rPr lang="en-ZA" sz="1800" b="0" i="0" u="none" strike="noStrike" baseline="0" dirty="0">
                <a:latin typeface="NimbusRomNo9L-Regu"/>
              </a:rPr>
              <a:t>We </a:t>
            </a:r>
            <a:r>
              <a:rPr lang="en-US" sz="1800" b="0" i="0" u="none" strike="noStrike" baseline="0" dirty="0">
                <a:latin typeface="NimbusRomNo9L-Regu"/>
              </a:rPr>
              <a:t>often want to break off punctuation as a separate token; commas are a useful piece of</a:t>
            </a:r>
          </a:p>
          <a:p>
            <a:pPr algn="l"/>
            <a:r>
              <a:rPr lang="en-US" sz="1800" b="0" i="0" u="none" strike="noStrike" baseline="0" dirty="0">
                <a:latin typeface="NimbusRomNo9L-Regu"/>
              </a:rPr>
              <a:t>information for parsers, periods help indicate sentence boundaries. But we’ll often</a:t>
            </a:r>
          </a:p>
          <a:p>
            <a:pPr algn="l"/>
            <a:r>
              <a:rPr lang="en-US" sz="1800" b="0" i="0" u="none" strike="noStrike" baseline="0" dirty="0">
                <a:latin typeface="NimbusRomNo9L-Regu"/>
              </a:rPr>
              <a:t>want to keep the punctuation that occurs word internally, in examples like </a:t>
            </a:r>
            <a:r>
              <a:rPr lang="en-US" sz="1800" b="0" i="0" u="none" strike="noStrike" baseline="0" dirty="0">
                <a:latin typeface="NimbusRomNo9L-ReguItal"/>
              </a:rPr>
              <a:t>m.p.h.</a:t>
            </a:r>
            <a:r>
              <a:rPr lang="en-US" sz="1800" b="0" i="0" u="none" strike="noStrike" baseline="0" dirty="0">
                <a:latin typeface="NimbusRomNo9L-Regu"/>
              </a:rPr>
              <a:t>,</a:t>
            </a:r>
          </a:p>
          <a:p>
            <a:pPr algn="l"/>
            <a:r>
              <a:rPr lang="en-US" sz="1800" b="0" i="0" u="none" strike="noStrike" baseline="0" dirty="0">
                <a:latin typeface="NimbusRomNo9L-ReguItal"/>
              </a:rPr>
              <a:t>Ph.D.</a:t>
            </a:r>
            <a:r>
              <a:rPr lang="en-US" sz="1800" b="0" i="0" u="none" strike="noStrike" baseline="0" dirty="0">
                <a:latin typeface="NimbusRomNo9L-Regu"/>
              </a:rPr>
              <a:t>, </a:t>
            </a:r>
            <a:r>
              <a:rPr lang="en-US" sz="1800" b="0" i="0" u="none" strike="noStrike" baseline="0" dirty="0">
                <a:latin typeface="NimbusRomNo9L-ReguItal"/>
              </a:rPr>
              <a:t>AT&amp;T</a:t>
            </a:r>
            <a:r>
              <a:rPr lang="en-US" sz="1800" b="0" i="0" u="none" strike="noStrike" baseline="0" dirty="0">
                <a:latin typeface="NimbusRomNo9L-Regu"/>
              </a:rPr>
              <a:t>, and </a:t>
            </a:r>
            <a:r>
              <a:rPr lang="en-US" sz="1800" b="0" i="0" u="none" strike="noStrike" baseline="0" dirty="0" err="1">
                <a:latin typeface="NimbusRomNo9L-ReguItal"/>
              </a:rPr>
              <a:t>cap’n</a:t>
            </a:r>
            <a:r>
              <a:rPr lang="en-US" sz="1800" b="0" i="0" u="none" strike="noStrike" baseline="0" dirty="0">
                <a:latin typeface="NimbusRomNo9L-Regu"/>
              </a:rPr>
              <a:t>. Special characters and numbers will need to be kept in</a:t>
            </a:r>
          </a:p>
          <a:p>
            <a:pPr algn="l"/>
            <a:r>
              <a:rPr lang="en-US" sz="1800" b="0" i="0" u="none" strike="noStrike" baseline="0" dirty="0">
                <a:latin typeface="NimbusRomNo9L-Regu"/>
              </a:rPr>
              <a:t>prices ($45.55) and dates (</a:t>
            </a:r>
            <a:r>
              <a:rPr lang="en-US" sz="1800" b="0" i="0" u="none" strike="noStrike" baseline="0" dirty="0">
                <a:latin typeface="txtt"/>
              </a:rPr>
              <a:t>01/02/06</a:t>
            </a:r>
            <a:r>
              <a:rPr lang="en-US" sz="1800" b="0" i="0" u="none" strike="noStrike" baseline="0" dirty="0">
                <a:latin typeface="NimbusRomNo9L-Regu"/>
              </a:rPr>
              <a:t>); we don’t want to segment that price into separate</a:t>
            </a:r>
          </a:p>
          <a:p>
            <a:pPr algn="l"/>
            <a:r>
              <a:rPr lang="en-US" sz="1800" b="0" i="0" u="none" strike="noStrike" baseline="0" dirty="0">
                <a:latin typeface="NimbusRomNo9L-Regu"/>
              </a:rPr>
              <a:t>tokens of “45” and “55”. And there are URLs (</a:t>
            </a:r>
            <a:r>
              <a:rPr lang="en-US" sz="1800" b="0" i="0" u="none" strike="noStrike" baseline="0" dirty="0">
                <a:latin typeface="txtt"/>
              </a:rPr>
              <a:t>http://www.wits.ac.za</a:t>
            </a:r>
            <a:r>
              <a:rPr lang="en-US" sz="1800" b="0" i="0" u="none" strike="noStrike" baseline="0" dirty="0">
                <a:latin typeface="NimbusRomNo9L-Regu"/>
              </a:rPr>
              <a:t>),</a:t>
            </a:r>
          </a:p>
          <a:p>
            <a:pPr algn="l"/>
            <a:r>
              <a:rPr lang="en-US" sz="1800" b="0" i="0" u="none" strike="noStrike" baseline="0" dirty="0">
                <a:latin typeface="NimbusRomNo9L-Regu"/>
              </a:rPr>
              <a:t>Twitter hashtags (</a:t>
            </a:r>
            <a:r>
              <a:rPr lang="en-US" sz="1800" b="0" i="0" u="none" strike="noStrike" baseline="0" dirty="0">
                <a:latin typeface="txtt"/>
              </a:rPr>
              <a:t>#nlproc</a:t>
            </a:r>
            <a:r>
              <a:rPr lang="en-US" sz="1800" b="0" i="0" u="none" strike="noStrike" baseline="0" dirty="0">
                <a:latin typeface="NimbusRomNo9L-Regu"/>
              </a:rPr>
              <a:t>), or email addresses (</a:t>
            </a:r>
            <a:r>
              <a:rPr lang="en-US" sz="1800" b="0" i="0" u="none" strike="noStrike" baseline="0" dirty="0">
                <a:latin typeface="txtt"/>
              </a:rPr>
              <a:t>someone@students.ac.za</a:t>
            </a:r>
            <a:r>
              <a:rPr lang="en-US" sz="1800" b="0" i="0" u="none" strike="noStrike" baseline="0" dirty="0">
                <a:latin typeface="NimbusRomNo9L-Regu"/>
              </a:rPr>
              <a:t>).</a:t>
            </a:r>
          </a:p>
          <a:p>
            <a:pPr marL="285750" indent="-285750" algn="l">
              <a:buFontTx/>
              <a:buChar char="-"/>
            </a:pPr>
            <a:r>
              <a:rPr lang="en-US" sz="1800" b="0" i="0" u="none" strike="noStrike" baseline="0" dirty="0">
                <a:latin typeface="NimbusRomNo9L-Regu"/>
              </a:rPr>
              <a:t>Expand clitics: we’re – we are</a:t>
            </a:r>
          </a:p>
          <a:p>
            <a:pPr marL="171450" indent="-171450" algn="l">
              <a:buFontTx/>
              <a:buChar char="-"/>
            </a:pPr>
            <a:r>
              <a:rPr lang="en-US" sz="1800" b="0" i="0" u="none" strike="noStrike" baseline="0" dirty="0">
                <a:latin typeface="NimbusRomNo9L-Regu"/>
              </a:rPr>
              <a:t>New York as two tokens or one</a:t>
            </a:r>
            <a:endParaRPr lang="en-ZA" sz="1200" b="0" i="0" u="none" strike="noStrike" baseline="0" dirty="0">
              <a:latin typeface="NimbusRomNo9L-Regu"/>
            </a:endParaRPr>
          </a:p>
        </p:txBody>
      </p:sp>
    </p:spTree>
    <p:extLst>
      <p:ext uri="{BB962C8B-B14F-4D97-AF65-F5344CB8AC3E}">
        <p14:creationId xmlns:p14="http://schemas.microsoft.com/office/powerpoint/2010/main" val="3935957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22</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23</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24</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Word tokenization is an important step in text normalization. Here we introduced some common baseline methods, space-based and character-based tokenization.</a:t>
            </a:r>
          </a:p>
        </p:txBody>
      </p:sp>
    </p:spTree>
    <p:extLst>
      <p:ext uri="{BB962C8B-B14F-4D97-AF65-F5344CB8AC3E}">
        <p14:creationId xmlns:p14="http://schemas.microsoft.com/office/powerpoint/2010/main" val="4238755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662596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NimbusRomNo9L-Regu"/>
              </a:rPr>
              <a:t>To deal with this unknown word problem, modern tokenizers often automatically induce sets of tokens that include tokens smaller than words, called </a:t>
            </a:r>
            <a:r>
              <a:rPr lang="en-US" sz="1800" b="0" i="0" u="none" strike="noStrike" baseline="0" dirty="0" err="1">
                <a:solidFill>
                  <a:srgbClr val="000000"/>
                </a:solidFill>
                <a:latin typeface="NimbusRomNo9L-Medi"/>
              </a:rPr>
              <a:t>subwords</a:t>
            </a:r>
            <a:endParaRPr lang="en-US" sz="1800" b="0" i="0" u="none" strike="noStrike" baseline="0" dirty="0">
              <a:solidFill>
                <a:srgbClr val="000000"/>
              </a:solidFill>
              <a:latin typeface="NimbusRomNo9L-Medi"/>
            </a:endParaRPr>
          </a:p>
          <a:p>
            <a:pPr algn="l"/>
            <a:r>
              <a:rPr lang="en-US" sz="1800" b="0" i="0" u="none" strike="noStrike" baseline="0" dirty="0" err="1">
                <a:latin typeface="NimbusRomNo9L-Regu"/>
              </a:rPr>
              <a:t>Subwords</a:t>
            </a:r>
            <a:r>
              <a:rPr lang="en-US" sz="1800" b="0" i="0" u="none" strike="noStrike" baseline="0" dirty="0">
                <a:latin typeface="NimbusRomNo9L-Regu"/>
              </a:rPr>
              <a:t> can be arbitrary substrings, or they can be meaning-bearing units like the</a:t>
            </a:r>
          </a:p>
          <a:p>
            <a:pPr algn="l"/>
            <a:r>
              <a:rPr lang="en-US" sz="1800" b="0" i="0" u="none" strike="noStrike" baseline="0" dirty="0">
                <a:latin typeface="NimbusRomNo9L-Regu"/>
              </a:rPr>
              <a:t>morphemes </a:t>
            </a:r>
            <a:r>
              <a:rPr lang="en-US" sz="1800" b="0" i="0" u="none" strike="noStrike" baseline="0" dirty="0">
                <a:latin typeface="NimbusRomNo9L-ReguItal"/>
              </a:rPr>
              <a:t>-</a:t>
            </a:r>
            <a:r>
              <a:rPr lang="en-US" sz="1800" b="0" i="0" u="none" strike="noStrike" baseline="0" dirty="0" err="1">
                <a:latin typeface="NimbusRomNo9L-ReguItal"/>
              </a:rPr>
              <a:t>est</a:t>
            </a:r>
            <a:r>
              <a:rPr lang="en-US" sz="1800" b="0" i="0" u="none" strike="noStrike" baseline="0" dirty="0">
                <a:latin typeface="NimbusRomNo9L-ReguItal"/>
              </a:rPr>
              <a:t> </a:t>
            </a:r>
            <a:r>
              <a:rPr lang="en-US" sz="1800" b="0" i="0" u="none" strike="noStrike" baseline="0" dirty="0">
                <a:latin typeface="NimbusRomNo9L-Regu"/>
              </a:rPr>
              <a:t>or </a:t>
            </a:r>
            <a:r>
              <a:rPr lang="en-US" sz="1800" b="0" i="0" u="none" strike="noStrike" baseline="0" dirty="0">
                <a:latin typeface="NimbusRomNo9L-ReguItal"/>
              </a:rPr>
              <a:t>-er</a:t>
            </a:r>
            <a:r>
              <a:rPr lang="en-US" sz="1800" b="0" i="0" u="none" strike="noStrike" baseline="0" dirty="0">
                <a:latin typeface="NimbusRomNo9L-Regu"/>
              </a:rPr>
              <a:t>. (A morpheme is the smallest meaning-bearing unit of a language;</a:t>
            </a:r>
          </a:p>
          <a:p>
            <a:pPr algn="l"/>
            <a:r>
              <a:rPr lang="en-US" sz="1800" b="0" i="0" u="none" strike="noStrike" baseline="0" dirty="0">
                <a:latin typeface="NimbusRomNo9L-Regu"/>
              </a:rPr>
              <a:t>for example the word </a:t>
            </a:r>
            <a:r>
              <a:rPr lang="en-US" sz="1800" b="0" i="0" u="none" strike="noStrike" baseline="0" dirty="0">
                <a:latin typeface="NimbusRomNo9L-ReguItal"/>
              </a:rPr>
              <a:t>unlikeliest </a:t>
            </a:r>
            <a:r>
              <a:rPr lang="en-US" sz="1800" b="0" i="0" u="none" strike="noStrike" baseline="0" dirty="0">
                <a:latin typeface="NimbusRomNo9L-Regu"/>
              </a:rPr>
              <a:t>has the morphemes </a:t>
            </a:r>
            <a:r>
              <a:rPr lang="en-US" sz="1800" b="0" i="0" u="none" strike="noStrike" baseline="0" dirty="0">
                <a:latin typeface="NimbusRomNo9L-ReguItal"/>
              </a:rPr>
              <a:t>un-</a:t>
            </a:r>
            <a:r>
              <a:rPr lang="en-US" sz="1800" b="0" i="0" u="none" strike="noStrike" baseline="0" dirty="0">
                <a:latin typeface="NimbusRomNo9L-Regu"/>
              </a:rPr>
              <a:t>, </a:t>
            </a:r>
            <a:r>
              <a:rPr lang="en-US" sz="1800" b="0" i="0" u="none" strike="noStrike" baseline="0" dirty="0">
                <a:latin typeface="NimbusRomNo9L-ReguItal"/>
              </a:rPr>
              <a:t>likely</a:t>
            </a:r>
            <a:r>
              <a:rPr lang="en-US" sz="1800" b="0" i="0" u="none" strike="noStrike" baseline="0" dirty="0">
                <a:latin typeface="NimbusRomNo9L-Regu"/>
              </a:rPr>
              <a:t>, and </a:t>
            </a:r>
            <a:r>
              <a:rPr lang="en-US" sz="1800" b="0" i="0" u="none" strike="noStrike" baseline="0" dirty="0">
                <a:latin typeface="NimbusRomNo9L-ReguItal"/>
              </a:rPr>
              <a:t>-est</a:t>
            </a:r>
            <a:r>
              <a:rPr lang="en-US" sz="1800" b="0" i="0" u="none" strike="noStrike" baseline="0" dirty="0">
                <a:latin typeface="NimbusRomNo9L-Regu"/>
              </a:rPr>
              <a:t>.)</a:t>
            </a:r>
          </a:p>
          <a:p>
            <a:pPr algn="l"/>
            <a:endParaRPr lang="en-US" sz="1800" b="0" i="0" u="none" strike="noStrike" baseline="0" dirty="0">
              <a:latin typeface="NimbusRomNo9L-Regu"/>
            </a:endParaRPr>
          </a:p>
          <a:p>
            <a:pPr algn="l"/>
            <a:r>
              <a:rPr lang="en-US" sz="1800" b="0" i="0" u="none" strike="noStrike" baseline="0" dirty="0">
                <a:latin typeface="NimbusRomNo9L-Regu"/>
              </a:rPr>
              <a:t>In modern tokenization schemes, most tokens are words, but some tokens are frequently</a:t>
            </a:r>
          </a:p>
          <a:p>
            <a:pPr algn="l"/>
            <a:r>
              <a:rPr lang="en-US" sz="1800" b="0" i="0" u="none" strike="noStrike" baseline="0" dirty="0">
                <a:latin typeface="NimbusRomNo9L-Regu"/>
              </a:rPr>
              <a:t>occurring morphemes or other </a:t>
            </a:r>
            <a:r>
              <a:rPr lang="en-US" sz="1800" b="0" i="0" u="none" strike="noStrike" baseline="0" dirty="0" err="1">
                <a:latin typeface="NimbusRomNo9L-Regu"/>
              </a:rPr>
              <a:t>subwords</a:t>
            </a:r>
            <a:r>
              <a:rPr lang="en-US" sz="1800" b="0" i="0" u="none" strike="noStrike" baseline="0" dirty="0">
                <a:latin typeface="NimbusRomNo9L-Regu"/>
              </a:rPr>
              <a:t> like </a:t>
            </a:r>
            <a:r>
              <a:rPr lang="en-US" sz="1800" b="0" i="0" u="none" strike="noStrike" baseline="0" dirty="0">
                <a:latin typeface="NimbusRomNo9L-ReguItal"/>
              </a:rPr>
              <a:t>-er</a:t>
            </a:r>
            <a:r>
              <a:rPr lang="en-US" sz="1800" b="0" i="0" u="none" strike="noStrike" baseline="0" dirty="0">
                <a:latin typeface="NimbusRomNo9L-Regu"/>
              </a:rPr>
              <a:t>. Every unseen word like</a:t>
            </a:r>
          </a:p>
          <a:p>
            <a:pPr algn="l"/>
            <a:r>
              <a:rPr lang="en-US" sz="1800" b="0" i="0" u="none" strike="noStrike" baseline="0" dirty="0">
                <a:latin typeface="NimbusRomNo9L-ReguItal"/>
              </a:rPr>
              <a:t>lower </a:t>
            </a:r>
            <a:r>
              <a:rPr lang="en-US" sz="1800" b="0" i="0" u="none" strike="noStrike" baseline="0" dirty="0">
                <a:latin typeface="NimbusRomNo9L-Regu"/>
              </a:rPr>
              <a:t>can thus be represented by some sequence of known </a:t>
            </a:r>
            <a:r>
              <a:rPr lang="en-US" sz="1800" b="0" i="0" u="none" strike="noStrike" baseline="0" dirty="0" err="1">
                <a:latin typeface="NimbusRomNo9L-Regu"/>
              </a:rPr>
              <a:t>subword</a:t>
            </a:r>
            <a:r>
              <a:rPr lang="en-US" sz="1800" b="0" i="0" u="none" strike="noStrike" baseline="0" dirty="0">
                <a:latin typeface="NimbusRomNo9L-Regu"/>
              </a:rPr>
              <a:t> units, such as</a:t>
            </a:r>
          </a:p>
          <a:p>
            <a:pPr algn="l"/>
            <a:r>
              <a:rPr lang="en-US" sz="1800" b="0" i="0" u="none" strike="noStrike" baseline="0" dirty="0">
                <a:latin typeface="NimbusRomNo9L-ReguItal"/>
              </a:rPr>
              <a:t>low </a:t>
            </a:r>
            <a:r>
              <a:rPr lang="en-US" sz="1800" b="0" i="0" u="none" strike="noStrike" baseline="0" dirty="0">
                <a:latin typeface="NimbusRomNo9L-Regu"/>
              </a:rPr>
              <a:t>and </a:t>
            </a:r>
            <a:r>
              <a:rPr lang="en-US" sz="1800" b="0" i="0" u="none" strike="noStrike" baseline="0" dirty="0">
                <a:latin typeface="NimbusRomNo9L-ReguItal"/>
              </a:rPr>
              <a:t>er</a:t>
            </a:r>
            <a:r>
              <a:rPr lang="en-US" sz="1800" b="0" i="0" u="none" strike="noStrike" baseline="0" dirty="0">
                <a:latin typeface="NimbusRomNo9L-Regu"/>
              </a:rPr>
              <a:t>, or even as a sequence of individual letters if necessary.</a:t>
            </a:r>
            <a:endParaRPr lang="en-ZA"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33</a:t>
            </a:fld>
            <a:endParaRPr lang="en-US"/>
          </a:p>
        </p:txBody>
      </p:sp>
    </p:spTree>
    <p:extLst>
      <p:ext uri="{BB962C8B-B14F-4D97-AF65-F5344CB8AC3E}">
        <p14:creationId xmlns:p14="http://schemas.microsoft.com/office/powerpoint/2010/main" val="2474567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41</a:t>
            </a:fld>
            <a:endParaRPr lang="en-US"/>
          </a:p>
        </p:txBody>
      </p:sp>
    </p:spTree>
    <p:extLst>
      <p:ext uri="{BB962C8B-B14F-4D97-AF65-F5344CB8AC3E}">
        <p14:creationId xmlns:p14="http://schemas.microsoft.com/office/powerpoint/2010/main" val="2265150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The Byte Pair Encoding algorithm we've described is one of a set of corpus-based tokenizers that together are now extremely commonly used throughout NLP</a:t>
            </a:r>
          </a:p>
        </p:txBody>
      </p:sp>
    </p:spTree>
    <p:extLst>
      <p:ext uri="{BB962C8B-B14F-4D97-AF65-F5344CB8AC3E}">
        <p14:creationId xmlns:p14="http://schemas.microsoft.com/office/powerpoint/2010/main" val="2789349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Character tokenization, space tokenization, </a:t>
            </a:r>
            <a:r>
              <a:rPr lang="en-US" dirty="0" err="1"/>
              <a:t>subword</a:t>
            </a:r>
            <a:r>
              <a:rPr lang="en-US" dirty="0"/>
              <a:t> tokenization</a:t>
            </a:r>
            <a:endParaRPr lang="en-ZA"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47</a:t>
            </a:fld>
            <a:endParaRPr lang="en-US"/>
          </a:p>
        </p:txBody>
      </p:sp>
    </p:spTree>
    <p:extLst>
      <p:ext uri="{BB962C8B-B14F-4D97-AF65-F5344CB8AC3E}">
        <p14:creationId xmlns:p14="http://schemas.microsoft.com/office/powerpoint/2010/main" val="32426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l"/>
            <a:r>
              <a:rPr lang="en-US" dirty="0">
                <a:latin typeface="Arial" charset="0"/>
                <a:ea typeface="ＭＳ Ｐゴシック" charset="0"/>
                <a:cs typeface="ＭＳ Ｐゴシック" charset="0"/>
              </a:rPr>
              <a:t>Now let's discuss how to put all words in a standard format, a process called Word Normalization. </a:t>
            </a:r>
            <a:r>
              <a:rPr lang="en-ZA" sz="1800" b="0" i="0" u="none" strike="noStrike" baseline="0" dirty="0">
                <a:latin typeface="NimbusRomNo9L-Regu"/>
              </a:rPr>
              <a:t>choosing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0" i="0" u="none" strike="noStrike" baseline="0" dirty="0">
                <a:latin typeface="NimbusRomNo9L-Regu"/>
              </a:rPr>
              <a:t>a single normal form for words with multiple forms. </a:t>
            </a:r>
            <a:r>
              <a:rPr lang="en-US" dirty="0">
                <a:latin typeface="Arial" charset="0"/>
                <a:ea typeface="ＭＳ Ｐゴシック" charset="0"/>
                <a:cs typeface="ＭＳ Ｐゴシック" charset="0"/>
              </a:rPr>
              <a:t>Normalizing words, and segmenting off sentences or other larger discourse units, are important initial steps in text processing. </a:t>
            </a:r>
          </a:p>
          <a:p>
            <a:pPr algn="l"/>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554981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3</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extLst>
      <p:ext uri="{BB962C8B-B14F-4D97-AF65-F5344CB8AC3E}">
        <p14:creationId xmlns:p14="http://schemas.microsoft.com/office/powerpoint/2010/main" val="316554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49</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Medi"/>
              </a:rPr>
              <a:t>Lemmatization </a:t>
            </a:r>
            <a:r>
              <a:rPr lang="en-US" sz="1800" b="0" i="0" u="none" strike="noStrike" baseline="0" dirty="0">
                <a:latin typeface="NimbusRomNo9L-Regu"/>
              </a:rPr>
              <a:t>is the task of determining that two words have the same root,</a:t>
            </a:r>
          </a:p>
          <a:p>
            <a:pPr algn="l"/>
            <a:r>
              <a:rPr lang="en-ZA" sz="1800" b="0" i="0" u="none" strike="noStrike" baseline="0" dirty="0">
                <a:latin typeface="NimbusRomNo9L-Regu"/>
              </a:rPr>
              <a:t>despite their surface differences.</a:t>
            </a:r>
            <a:endParaRPr lang="en-ZA"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51</a:t>
            </a:fld>
            <a:endParaRPr lang="en-US"/>
          </a:p>
        </p:txBody>
      </p:sp>
    </p:spTree>
    <p:extLst>
      <p:ext uri="{BB962C8B-B14F-4D97-AF65-F5344CB8AC3E}">
        <p14:creationId xmlns:p14="http://schemas.microsoft.com/office/powerpoint/2010/main" val="1807649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52</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55</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8346639-C8C4-9A48-A995-2E425D4B1E5C}"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96879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55EBA51-E221-6F4B-9ECF-31AD9B977258}"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endParaRPr lang="en-US" dirty="0"/>
          </a:p>
        </p:txBody>
      </p:sp>
    </p:spTree>
    <p:extLst>
      <p:ext uri="{BB962C8B-B14F-4D97-AF65-F5344CB8AC3E}">
        <p14:creationId xmlns:p14="http://schemas.microsoft.com/office/powerpoint/2010/main" val="5549381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919174B-7304-3A45-9ED1-3169AE6E584D}"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74755" name="Rectangle 2"/>
          <p:cNvSpPr>
            <a:spLocks noGrp="1" noRot="1" noChangeAspect="1" noChangeArrowheads="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53592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0651CC7-184B-FE41-B411-1713AAE7DA86}"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76982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D9EE444-6282-C242-93C0-393321149F9D}"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125285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translation vs human translation</a:t>
            </a:r>
            <a:endParaRPr lang="en-ZA"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63</a:t>
            </a:fld>
            <a:endParaRPr lang="en-US"/>
          </a:p>
        </p:txBody>
      </p:sp>
    </p:spTree>
    <p:extLst>
      <p:ext uri="{BB962C8B-B14F-4D97-AF65-F5344CB8AC3E}">
        <p14:creationId xmlns:p14="http://schemas.microsoft.com/office/powerpoint/2010/main" val="2248566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E32A9A-D4FE-4B8E-9FC9-BC2EF03BD8CA}"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Z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16939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rgbClr val="009900"/>
                </a:solidFill>
                <a:latin typeface="Tahoma" charset="0"/>
                <a:ea typeface="ＭＳ Ｐゴシック" charset="0"/>
                <a:cs typeface="ＭＳ Ｐゴシック" charset="0"/>
              </a:defRPr>
            </a:lvl1pPr>
            <a:lvl2pPr marL="37931725" indent="-37474525" eaLnBrk="0" hangingPunct="0">
              <a:defRPr sz="1600">
                <a:solidFill>
                  <a:srgbClr val="009900"/>
                </a:solidFill>
                <a:latin typeface="Tahoma" charset="0"/>
                <a:ea typeface="ＭＳ Ｐゴシック" charset="0"/>
              </a:defRPr>
            </a:lvl2pPr>
            <a:lvl3pPr eaLnBrk="0" hangingPunct="0">
              <a:defRPr sz="1600">
                <a:solidFill>
                  <a:srgbClr val="009900"/>
                </a:solidFill>
                <a:latin typeface="Tahoma" charset="0"/>
                <a:ea typeface="ＭＳ Ｐゴシック" charset="0"/>
              </a:defRPr>
            </a:lvl3pPr>
            <a:lvl4pPr eaLnBrk="0" hangingPunct="0">
              <a:defRPr sz="1600">
                <a:solidFill>
                  <a:srgbClr val="009900"/>
                </a:solidFill>
                <a:latin typeface="Tahoma" charset="0"/>
                <a:ea typeface="ＭＳ Ｐゴシック" charset="0"/>
              </a:defRPr>
            </a:lvl4pPr>
            <a:lvl5pPr eaLnBrk="0" hangingPunct="0">
              <a:defRPr sz="1600">
                <a:solidFill>
                  <a:srgbClr val="009900"/>
                </a:solidFill>
                <a:latin typeface="Tahoma" charset="0"/>
                <a:ea typeface="ＭＳ Ｐゴシック" charset="0"/>
              </a:defRPr>
            </a:lvl5pPr>
            <a:lvl6pPr marL="457200" eaLnBrk="0" fontAlgn="base" hangingPunct="0">
              <a:spcBef>
                <a:spcPct val="0"/>
              </a:spcBef>
              <a:spcAft>
                <a:spcPct val="0"/>
              </a:spcAft>
              <a:defRPr sz="1600">
                <a:solidFill>
                  <a:srgbClr val="009900"/>
                </a:solidFill>
                <a:latin typeface="Tahoma" charset="0"/>
                <a:ea typeface="ＭＳ Ｐゴシック" charset="0"/>
              </a:defRPr>
            </a:lvl6pPr>
            <a:lvl7pPr marL="914400" eaLnBrk="0" fontAlgn="base" hangingPunct="0">
              <a:spcBef>
                <a:spcPct val="0"/>
              </a:spcBef>
              <a:spcAft>
                <a:spcPct val="0"/>
              </a:spcAft>
              <a:defRPr sz="1600">
                <a:solidFill>
                  <a:srgbClr val="009900"/>
                </a:solidFill>
                <a:latin typeface="Tahoma" charset="0"/>
                <a:ea typeface="ＭＳ Ｐゴシック" charset="0"/>
              </a:defRPr>
            </a:lvl7pPr>
            <a:lvl8pPr marL="1371600" eaLnBrk="0" fontAlgn="base" hangingPunct="0">
              <a:spcBef>
                <a:spcPct val="0"/>
              </a:spcBef>
              <a:spcAft>
                <a:spcPct val="0"/>
              </a:spcAft>
              <a:defRPr sz="1600">
                <a:solidFill>
                  <a:srgbClr val="009900"/>
                </a:solidFill>
                <a:latin typeface="Tahoma" charset="0"/>
                <a:ea typeface="ＭＳ Ｐゴシック" charset="0"/>
              </a:defRPr>
            </a:lvl8pPr>
            <a:lvl9pPr marL="1828800" eaLnBrk="0" fontAlgn="base" hangingPunct="0">
              <a:spcBef>
                <a:spcPct val="0"/>
              </a:spcBef>
              <a:spcAft>
                <a:spcPct val="0"/>
              </a:spcAft>
              <a:defRPr sz="1600">
                <a:solidFill>
                  <a:srgbClr val="009900"/>
                </a:solidFill>
                <a:latin typeface="Tahoma" charset="0"/>
                <a:ea typeface="ＭＳ Ｐゴシック"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DBBC272-86A8-B54C-AFFC-48DBE25965CF}"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30723" name="Rectangle 2"/>
          <p:cNvSpPr>
            <a:spLocks noGrp="1" noRot="1" noChangeAspect="1" noChangeArrowheads="1"/>
          </p:cNvSpPr>
          <p:nvPr>
            <p:ph type="sldImg"/>
          </p:nvPr>
        </p:nvSpPr>
        <p:spPr>
          <a:solidFill>
            <a:srgbClr val="FFFFFF"/>
          </a:solidFill>
          <a:ln/>
        </p:spPr>
      </p:sp>
      <p:sp>
        <p:nvSpPr>
          <p:cNvPr id="30724" name="Rectangle 3"/>
          <p:cNvSpPr>
            <a:spLocks noGrp="1" noChangeArrowheads="1"/>
          </p:cNvSpPr>
          <p:nvPr>
            <p:ph type="body" idx="1"/>
          </p:nvPr>
        </p:nvSpPr>
        <p:spPr>
          <a:xfrm>
            <a:off x="912707" y="4463296"/>
            <a:ext cx="5019887" cy="4228386"/>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4749602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rgbClr val="009900"/>
                </a:solidFill>
                <a:latin typeface="Tahoma" charset="0"/>
                <a:ea typeface="ＭＳ Ｐゴシック" charset="0"/>
                <a:cs typeface="ＭＳ Ｐゴシック" charset="0"/>
              </a:defRPr>
            </a:lvl1pPr>
            <a:lvl2pPr marL="37931725" indent="-37474525" eaLnBrk="0" hangingPunct="0">
              <a:defRPr sz="1600">
                <a:solidFill>
                  <a:srgbClr val="009900"/>
                </a:solidFill>
                <a:latin typeface="Tahoma" charset="0"/>
                <a:ea typeface="ＭＳ Ｐゴシック" charset="0"/>
              </a:defRPr>
            </a:lvl2pPr>
            <a:lvl3pPr eaLnBrk="0" hangingPunct="0">
              <a:defRPr sz="1600">
                <a:solidFill>
                  <a:srgbClr val="009900"/>
                </a:solidFill>
                <a:latin typeface="Tahoma" charset="0"/>
                <a:ea typeface="ＭＳ Ｐゴシック" charset="0"/>
              </a:defRPr>
            </a:lvl3pPr>
            <a:lvl4pPr eaLnBrk="0" hangingPunct="0">
              <a:defRPr sz="1600">
                <a:solidFill>
                  <a:srgbClr val="009900"/>
                </a:solidFill>
                <a:latin typeface="Tahoma" charset="0"/>
                <a:ea typeface="ＭＳ Ｐゴシック" charset="0"/>
              </a:defRPr>
            </a:lvl4pPr>
            <a:lvl5pPr eaLnBrk="0" hangingPunct="0">
              <a:defRPr sz="1600">
                <a:solidFill>
                  <a:srgbClr val="009900"/>
                </a:solidFill>
                <a:latin typeface="Tahoma" charset="0"/>
                <a:ea typeface="ＭＳ Ｐゴシック" charset="0"/>
              </a:defRPr>
            </a:lvl5pPr>
            <a:lvl6pPr marL="457200" eaLnBrk="0" fontAlgn="base" hangingPunct="0">
              <a:spcBef>
                <a:spcPct val="0"/>
              </a:spcBef>
              <a:spcAft>
                <a:spcPct val="0"/>
              </a:spcAft>
              <a:defRPr sz="1600">
                <a:solidFill>
                  <a:srgbClr val="009900"/>
                </a:solidFill>
                <a:latin typeface="Tahoma" charset="0"/>
                <a:ea typeface="ＭＳ Ｐゴシック" charset="0"/>
              </a:defRPr>
            </a:lvl6pPr>
            <a:lvl7pPr marL="914400" eaLnBrk="0" fontAlgn="base" hangingPunct="0">
              <a:spcBef>
                <a:spcPct val="0"/>
              </a:spcBef>
              <a:spcAft>
                <a:spcPct val="0"/>
              </a:spcAft>
              <a:defRPr sz="1600">
                <a:solidFill>
                  <a:srgbClr val="009900"/>
                </a:solidFill>
                <a:latin typeface="Tahoma" charset="0"/>
                <a:ea typeface="ＭＳ Ｐゴシック" charset="0"/>
              </a:defRPr>
            </a:lvl7pPr>
            <a:lvl8pPr marL="1371600" eaLnBrk="0" fontAlgn="base" hangingPunct="0">
              <a:spcBef>
                <a:spcPct val="0"/>
              </a:spcBef>
              <a:spcAft>
                <a:spcPct val="0"/>
              </a:spcAft>
              <a:defRPr sz="1600">
                <a:solidFill>
                  <a:srgbClr val="009900"/>
                </a:solidFill>
                <a:latin typeface="Tahoma" charset="0"/>
                <a:ea typeface="ＭＳ Ｐゴシック" charset="0"/>
              </a:defRPr>
            </a:lvl8pPr>
            <a:lvl9pPr marL="1828800" eaLnBrk="0" fontAlgn="base" hangingPunct="0">
              <a:spcBef>
                <a:spcPct val="0"/>
              </a:spcBef>
              <a:spcAft>
                <a:spcPct val="0"/>
              </a:spcAft>
              <a:defRPr sz="1600">
                <a:solidFill>
                  <a:srgbClr val="009900"/>
                </a:solidFill>
                <a:latin typeface="Tahoma" charset="0"/>
                <a:ea typeface="ＭＳ Ｐゴシック"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86BE477-4654-8746-8CBD-AE3C40EAA3DF}"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34819" name="Rectangle 2"/>
          <p:cNvSpPr>
            <a:spLocks noGrp="1" noRot="1" noChangeAspect="1" noChangeArrowheads="1"/>
          </p:cNvSpPr>
          <p:nvPr>
            <p:ph type="sldImg"/>
          </p:nvPr>
        </p:nvSpPr>
        <p:spPr>
          <a:solidFill>
            <a:srgbClr val="FFFFFF"/>
          </a:solidFill>
          <a:ln/>
        </p:spPr>
      </p:sp>
      <p:sp>
        <p:nvSpPr>
          <p:cNvPr id="34820" name="Rectangle 3"/>
          <p:cNvSpPr>
            <a:spLocks noGrp="1" noChangeArrowheads="1"/>
          </p:cNvSpPr>
          <p:nvPr>
            <p:ph type="body" idx="1"/>
          </p:nvPr>
        </p:nvSpPr>
        <p:spPr>
          <a:xfrm>
            <a:off x="912707" y="4463296"/>
            <a:ext cx="5019887" cy="4228386"/>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477759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We’ll use dynamic programming to compute </a:t>
            </a:r>
            <a:r>
              <a:rPr lang="en-US" sz="1800" b="0" i="0" u="none" strike="noStrike" baseline="0" dirty="0">
                <a:latin typeface="NimbusRomNo9L-ReguItal"/>
              </a:rPr>
              <a:t>D</a:t>
            </a:r>
            <a:r>
              <a:rPr lang="en-US" sz="1800" b="0" i="0" u="none" strike="noStrike" baseline="0" dirty="0">
                <a:latin typeface="CMR10"/>
              </a:rPr>
              <a:t>[</a:t>
            </a:r>
            <a:r>
              <a:rPr lang="en-US" sz="1800" b="0" i="0" u="none" strike="noStrike" baseline="0" dirty="0" err="1">
                <a:latin typeface="NimbusRomNo9L-ReguItal"/>
              </a:rPr>
              <a:t>n</a:t>
            </a:r>
            <a:r>
              <a:rPr lang="en-US" sz="1800" b="0" i="0" u="none" strike="noStrike" baseline="0" dirty="0" err="1">
                <a:latin typeface="CMMI10"/>
              </a:rPr>
              <a:t>;</a:t>
            </a:r>
            <a:r>
              <a:rPr lang="en-US" sz="1800" b="0" i="0" u="none" strike="noStrike" baseline="0" dirty="0" err="1">
                <a:latin typeface="NimbusRomNo9L-ReguItal"/>
              </a:rPr>
              <a:t>m</a:t>
            </a:r>
            <a:r>
              <a:rPr lang="en-US" sz="1800" b="0" i="0" u="none" strike="noStrike" baseline="0" dirty="0">
                <a:latin typeface="CMR10"/>
              </a:rPr>
              <a:t>] </a:t>
            </a:r>
            <a:r>
              <a:rPr lang="en-US" sz="1800" b="0" i="0" u="none" strike="noStrike" baseline="0" dirty="0">
                <a:latin typeface="NimbusRomNo9L-Regu"/>
              </a:rPr>
              <a:t>bottom up, combining solutions</a:t>
            </a:r>
          </a:p>
          <a:p>
            <a:pPr algn="l"/>
            <a:r>
              <a:rPr lang="en-US" sz="1800" b="0" i="0" u="none" strike="noStrike" baseline="0" dirty="0">
                <a:latin typeface="NimbusRomNo9L-Regu"/>
              </a:rPr>
              <a:t>to subproblems. In the base case, with a source substring of length </a:t>
            </a:r>
            <a:r>
              <a:rPr lang="en-US" sz="1800" b="0" i="0" u="none" strike="noStrike" baseline="0" dirty="0" err="1">
                <a:latin typeface="NimbusRomNo9L-ReguItal"/>
              </a:rPr>
              <a:t>i</a:t>
            </a:r>
            <a:r>
              <a:rPr lang="en-US" sz="1800" b="0" i="0" u="none" strike="noStrike" baseline="0" dirty="0">
                <a:latin typeface="NimbusRomNo9L-ReguItal"/>
              </a:rPr>
              <a:t> </a:t>
            </a:r>
            <a:r>
              <a:rPr lang="en-US" sz="1800" b="0" i="0" u="none" strike="noStrike" baseline="0" dirty="0">
                <a:latin typeface="NimbusRomNo9L-Regu"/>
              </a:rPr>
              <a:t>but an</a:t>
            </a:r>
          </a:p>
          <a:p>
            <a:pPr algn="l"/>
            <a:r>
              <a:rPr lang="en-US" sz="1800" b="0" i="0" u="none" strike="noStrike" baseline="0" dirty="0">
                <a:latin typeface="NimbusRomNo9L-Regu"/>
              </a:rPr>
              <a:t>empty target string, going from </a:t>
            </a:r>
            <a:r>
              <a:rPr lang="en-US" sz="1800" b="0" i="0" u="none" strike="noStrike" baseline="0" dirty="0" err="1">
                <a:latin typeface="NimbusRomNo9L-ReguItal"/>
              </a:rPr>
              <a:t>i</a:t>
            </a:r>
            <a:r>
              <a:rPr lang="en-US" sz="1800" b="0" i="0" u="none" strike="noStrike" baseline="0" dirty="0">
                <a:latin typeface="NimbusRomNo9L-ReguItal"/>
              </a:rPr>
              <a:t> </a:t>
            </a:r>
            <a:r>
              <a:rPr lang="en-US" sz="1800" b="0" i="0" u="none" strike="noStrike" baseline="0" dirty="0">
                <a:latin typeface="NimbusRomNo9L-Regu"/>
              </a:rPr>
              <a:t>characters to 0 requires </a:t>
            </a:r>
            <a:r>
              <a:rPr lang="en-US" sz="1800" b="0" i="0" u="none" strike="noStrike" baseline="0" dirty="0" err="1">
                <a:latin typeface="NimbusRomNo9L-ReguItal"/>
              </a:rPr>
              <a:t>i</a:t>
            </a:r>
            <a:r>
              <a:rPr lang="en-US" sz="1800" b="0" i="0" u="none" strike="noStrike" baseline="0" dirty="0">
                <a:latin typeface="NimbusRomNo9L-ReguItal"/>
              </a:rPr>
              <a:t> </a:t>
            </a:r>
            <a:r>
              <a:rPr lang="en-US" sz="1800" b="0" i="0" u="none" strike="noStrike" baseline="0" dirty="0">
                <a:latin typeface="NimbusRomNo9L-Regu"/>
              </a:rPr>
              <a:t>deletes. With a target</a:t>
            </a:r>
          </a:p>
          <a:p>
            <a:pPr algn="l"/>
            <a:r>
              <a:rPr lang="en-US" sz="1800" b="0" i="0" u="none" strike="noStrike" baseline="0" dirty="0">
                <a:latin typeface="NimbusRomNo9L-Regu"/>
              </a:rPr>
              <a:t>substring of length </a:t>
            </a:r>
            <a:r>
              <a:rPr lang="en-US" sz="1800" b="0" i="0" u="none" strike="noStrike" baseline="0" dirty="0">
                <a:latin typeface="NimbusRomNo9L-ReguItal"/>
              </a:rPr>
              <a:t>j </a:t>
            </a:r>
            <a:r>
              <a:rPr lang="en-US" sz="1800" b="0" i="0" u="none" strike="noStrike" baseline="0" dirty="0">
                <a:latin typeface="NimbusRomNo9L-Regu"/>
              </a:rPr>
              <a:t>but an empty source going from 0 characters to </a:t>
            </a:r>
            <a:r>
              <a:rPr lang="en-US" sz="1800" b="0" i="0" u="none" strike="noStrike" baseline="0" dirty="0">
                <a:latin typeface="NimbusRomNo9L-ReguItal"/>
              </a:rPr>
              <a:t>j </a:t>
            </a:r>
            <a:r>
              <a:rPr lang="en-US" sz="1800" b="0" i="0" u="none" strike="noStrike" baseline="0" dirty="0">
                <a:latin typeface="NimbusRomNo9L-Regu"/>
              </a:rPr>
              <a:t>characters</a:t>
            </a:r>
          </a:p>
          <a:p>
            <a:pPr algn="l"/>
            <a:r>
              <a:rPr lang="en-US" sz="1800" b="0" i="0" u="none" strike="noStrike" baseline="0" dirty="0">
                <a:latin typeface="NimbusRomNo9L-Regu"/>
              </a:rPr>
              <a:t>requires </a:t>
            </a:r>
            <a:r>
              <a:rPr lang="en-US" sz="1800" b="0" i="0" u="none" strike="noStrike" baseline="0" dirty="0">
                <a:latin typeface="NimbusRomNo9L-ReguItal"/>
              </a:rPr>
              <a:t>j </a:t>
            </a:r>
            <a:r>
              <a:rPr lang="en-US" sz="1800" b="0" i="0" u="none" strike="noStrike" baseline="0" dirty="0">
                <a:latin typeface="NimbusRomNo9L-Regu"/>
              </a:rPr>
              <a:t>inserts. Having computed </a:t>
            </a:r>
            <a:r>
              <a:rPr lang="en-US" sz="1800" b="0" i="0" u="none" strike="noStrike" baseline="0" dirty="0">
                <a:latin typeface="NimbusRomNo9L-ReguItal"/>
              </a:rPr>
              <a:t>D</a:t>
            </a:r>
            <a:r>
              <a:rPr lang="en-US" sz="1800" b="0" i="0" u="none" strike="noStrike" baseline="0" dirty="0">
                <a:latin typeface="CMR10"/>
              </a:rPr>
              <a:t>[</a:t>
            </a:r>
            <a:r>
              <a:rPr lang="en-US" sz="1800" b="0" i="0" u="none" strike="noStrike" baseline="0" dirty="0" err="1">
                <a:latin typeface="NimbusRomNo9L-ReguItal"/>
              </a:rPr>
              <a:t>i</a:t>
            </a:r>
            <a:r>
              <a:rPr lang="en-US" sz="1800" b="0" i="0" u="none" strike="noStrike" baseline="0" dirty="0">
                <a:latin typeface="CMMI10"/>
              </a:rPr>
              <a:t>; </a:t>
            </a:r>
            <a:r>
              <a:rPr lang="en-US" sz="1800" b="0" i="0" u="none" strike="noStrike" baseline="0" dirty="0">
                <a:latin typeface="NimbusRomNo9L-ReguItal"/>
              </a:rPr>
              <a:t>j</a:t>
            </a:r>
            <a:r>
              <a:rPr lang="en-US" sz="1800" b="0" i="0" u="none" strike="noStrike" baseline="0" dirty="0">
                <a:latin typeface="CMR10"/>
              </a:rPr>
              <a:t>] </a:t>
            </a:r>
            <a:r>
              <a:rPr lang="en-US" sz="1800" b="0" i="0" u="none" strike="noStrike" baseline="0" dirty="0">
                <a:latin typeface="NimbusRomNo9L-Regu"/>
              </a:rPr>
              <a:t>for small </a:t>
            </a:r>
            <a:r>
              <a:rPr lang="en-US" sz="1800" b="0" i="0" u="none" strike="noStrike" baseline="0" dirty="0" err="1">
                <a:latin typeface="NimbusRomNo9L-ReguItal"/>
              </a:rPr>
              <a:t>i</a:t>
            </a:r>
            <a:r>
              <a:rPr lang="en-US" sz="1800" b="0" i="0" u="none" strike="noStrike" baseline="0" dirty="0">
                <a:latin typeface="CMMI10"/>
              </a:rPr>
              <a:t>; </a:t>
            </a:r>
            <a:r>
              <a:rPr lang="en-US" sz="1800" b="0" i="0" u="none" strike="noStrike" baseline="0" dirty="0">
                <a:latin typeface="NimbusRomNo9L-ReguItal"/>
              </a:rPr>
              <a:t>j </a:t>
            </a:r>
            <a:r>
              <a:rPr lang="en-US" sz="1800" b="0" i="0" u="none" strike="noStrike" baseline="0" dirty="0">
                <a:latin typeface="NimbusRomNo9L-Regu"/>
              </a:rPr>
              <a:t>we then compute larger</a:t>
            </a:r>
          </a:p>
          <a:p>
            <a:pPr algn="l"/>
            <a:r>
              <a:rPr lang="en-US" sz="1800" b="0" i="0" u="none" strike="noStrike" baseline="0" dirty="0">
                <a:latin typeface="NimbusRomNo9L-ReguItal"/>
              </a:rPr>
              <a:t>D</a:t>
            </a:r>
            <a:r>
              <a:rPr lang="en-US" sz="1800" b="0" i="0" u="none" strike="noStrike" baseline="0" dirty="0">
                <a:latin typeface="CMR10"/>
              </a:rPr>
              <a:t>[</a:t>
            </a:r>
            <a:r>
              <a:rPr lang="en-US" sz="1800" b="0" i="0" u="none" strike="noStrike" baseline="0" dirty="0" err="1">
                <a:latin typeface="NimbusRomNo9L-ReguItal"/>
              </a:rPr>
              <a:t>i</a:t>
            </a:r>
            <a:r>
              <a:rPr lang="en-US" sz="1800" b="0" i="0" u="none" strike="noStrike" baseline="0" dirty="0">
                <a:latin typeface="CMMI10"/>
              </a:rPr>
              <a:t>; </a:t>
            </a:r>
            <a:r>
              <a:rPr lang="en-US" sz="1800" b="0" i="0" u="none" strike="noStrike" baseline="0" dirty="0">
                <a:latin typeface="NimbusRomNo9L-ReguItal"/>
              </a:rPr>
              <a:t>j</a:t>
            </a:r>
            <a:r>
              <a:rPr lang="en-US" sz="1800" b="0" i="0" u="none" strike="noStrike" baseline="0" dirty="0">
                <a:latin typeface="CMR10"/>
              </a:rPr>
              <a:t>] </a:t>
            </a:r>
            <a:r>
              <a:rPr lang="en-US" sz="1800" b="0" i="0" u="none" strike="noStrike" baseline="0" dirty="0">
                <a:latin typeface="NimbusRomNo9L-Regu"/>
              </a:rPr>
              <a:t>based on previously computed smaller values. The value of </a:t>
            </a:r>
            <a:r>
              <a:rPr lang="en-US" sz="1800" b="0" i="0" u="none" strike="noStrike" baseline="0" dirty="0">
                <a:latin typeface="NimbusRomNo9L-ReguItal"/>
              </a:rPr>
              <a:t>D</a:t>
            </a:r>
            <a:r>
              <a:rPr lang="en-US" sz="1800" b="0" i="0" u="none" strike="noStrike" baseline="0" dirty="0">
                <a:latin typeface="CMR10"/>
              </a:rPr>
              <a:t>[</a:t>
            </a:r>
            <a:r>
              <a:rPr lang="en-US" sz="1800" b="0" i="0" u="none" strike="noStrike" baseline="0" dirty="0" err="1">
                <a:latin typeface="NimbusRomNo9L-ReguItal"/>
              </a:rPr>
              <a:t>i</a:t>
            </a:r>
            <a:r>
              <a:rPr lang="en-US" sz="1800" b="0" i="0" u="none" strike="noStrike" baseline="0" dirty="0">
                <a:latin typeface="CMMI10"/>
              </a:rPr>
              <a:t>; </a:t>
            </a:r>
            <a:r>
              <a:rPr lang="en-US" sz="1800" b="0" i="0" u="none" strike="noStrike" baseline="0" dirty="0">
                <a:latin typeface="NimbusRomNo9L-ReguItal"/>
              </a:rPr>
              <a:t>j</a:t>
            </a:r>
            <a:r>
              <a:rPr lang="en-US" sz="1800" b="0" i="0" u="none" strike="noStrike" baseline="0" dirty="0">
                <a:latin typeface="CMR10"/>
              </a:rPr>
              <a:t>] </a:t>
            </a:r>
            <a:r>
              <a:rPr lang="en-US" sz="1800" b="0" i="0" u="none" strike="noStrike" baseline="0" dirty="0">
                <a:latin typeface="NimbusRomNo9L-Regu"/>
              </a:rPr>
              <a:t>is computed</a:t>
            </a:r>
          </a:p>
          <a:p>
            <a:pPr algn="l"/>
            <a:r>
              <a:rPr lang="en-US" sz="1800" b="0" i="0" u="none" strike="noStrike" baseline="0" dirty="0">
                <a:latin typeface="NimbusRomNo9L-Regu"/>
              </a:rPr>
              <a:t>by taking the minimum of the three possible paths through the matrix which arrive there</a:t>
            </a:r>
            <a:endParaRPr lang="en-ZA"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68</a:t>
            </a:fld>
            <a:endParaRPr lang="en-US"/>
          </a:p>
        </p:txBody>
      </p:sp>
    </p:spTree>
    <p:extLst>
      <p:ext uri="{BB962C8B-B14F-4D97-AF65-F5344CB8AC3E}">
        <p14:creationId xmlns:p14="http://schemas.microsoft.com/office/powerpoint/2010/main" val="26043490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A3B974-C2D4-8B41-AE93-F0BDF356406D}"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a:lstStyle/>
          <a:p>
            <a:r>
              <a:rPr lang="en-US" dirty="0"/>
              <a:t>Column – from intention to empty string, deleting all characters</a:t>
            </a:r>
          </a:p>
          <a:p>
            <a:r>
              <a:rPr lang="en-US" dirty="0"/>
              <a:t>Row – empty string to execution, inserting all characters</a:t>
            </a:r>
          </a:p>
        </p:txBody>
      </p:sp>
    </p:spTree>
    <p:extLst>
      <p:ext uri="{BB962C8B-B14F-4D97-AF65-F5344CB8AC3E}">
        <p14:creationId xmlns:p14="http://schemas.microsoft.com/office/powerpoint/2010/main" val="10637658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054C909-A1CF-2E43-AF34-84A05567BE64}"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19901784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A3B974-C2D4-8B41-AE93-F0BDF356406D}"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11586717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AD5FB1-F71F-D44B-8F15-528B3F5166D9}"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89091" name="Rectangle 2"/>
          <p:cNvSpPr>
            <a:spLocks noGrp="1" noRot="1" noChangeAspect="1" noChangeArrowheads="1"/>
          </p:cNvSpPr>
          <p:nvPr>
            <p:ph type="sldImg"/>
          </p:nvPr>
        </p:nvSpPr>
        <p:spPr>
          <a:solidFill>
            <a:srgbClr val="FFFFFF"/>
          </a:solidFill>
          <a:ln/>
        </p:spPr>
      </p:sp>
      <p:sp>
        <p:nvSpPr>
          <p:cNvPr id="8909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8961723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8346639-C8C4-9A48-A995-2E425D4B1E5C}"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938912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8346639-C8C4-9A48-A995-2E425D4B1E5C}"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6041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13C6E27-0B5E-554F-99E3-D944B2DAB7CD}"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91139" name="Rectangle 2"/>
          <p:cNvSpPr>
            <a:spLocks noGrp="1" noRot="1" noChangeAspect="1" noChangeArrowheads="1"/>
          </p:cNvSpPr>
          <p:nvPr>
            <p:ph type="sldImg"/>
          </p:nvPr>
        </p:nvSpPr>
        <p:spPr>
          <a:solidFill>
            <a:srgbClr val="FFFFFF"/>
          </a:solidFill>
          <a:ln/>
        </p:spPr>
      </p:sp>
      <p:sp>
        <p:nvSpPr>
          <p:cNvPr id="9114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1893051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E32A9A-D4FE-4B8E-9FC9-BC2EF03BD8CA}"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Z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463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A3B974-C2D4-8B41-AE93-F0BDF356406D}"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013457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0651CC7-184B-FE41-B411-1713AAE7DA86}"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11040283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8346639-C8C4-9A48-A995-2E425D4B1E5C}"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549632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92C5E02-D1A9-3348-91F2-7B092968B812}" type="slidenum">
              <a:rPr kumimoji="0" lang="en-US" sz="1200" b="0" i="0" u="none" strike="noStrike" kern="1200" cap="none" spc="0" normalizeH="0" baseline="0" noProof="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
        <p:nvSpPr>
          <p:cNvPr id="99331" name="Rectangle 2"/>
          <p:cNvSpPr>
            <a:spLocks noGrp="1" noRot="1" noChangeAspect="1" noChangeArrowheads="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06612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last class and lab session, we started our discussion on basic text processing using </a:t>
            </a:r>
            <a:r>
              <a:rPr lang="en-US" dirty="0" err="1">
                <a:latin typeface="Arial" charset="0"/>
                <a:ea typeface="ＭＳ Ｐゴシック" charset="0"/>
                <a:cs typeface="ＭＳ Ｐゴシック" charset="0"/>
              </a:rPr>
              <a:t>REs.</a:t>
            </a:r>
            <a:r>
              <a:rPr lang="en-US" dirty="0">
                <a:latin typeface="Arial" charset="0"/>
                <a:ea typeface="ＭＳ Ｐゴシック" charset="0"/>
                <a:cs typeface="ＭＳ Ｐゴシック" charset="0"/>
              </a:rPr>
              <a:t> We looked at how REs can be used to search, find and replace strings in a body of text, we also looked at how REs can be used for pre-processing our text.</a:t>
            </a:r>
          </a:p>
        </p:txBody>
      </p:sp>
    </p:spTree>
    <p:extLst>
      <p:ext uri="{BB962C8B-B14F-4D97-AF65-F5344CB8AC3E}">
        <p14:creationId xmlns:p14="http://schemas.microsoft.com/office/powerpoint/2010/main" val="390868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10</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have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11</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675" b="0" i="0" u="none" strike="noStrike" kern="1200" cap="none" spc="0" normalizeH="0" baseline="0" noProof="0">
              <a:ln>
                <a:noFill/>
              </a:ln>
              <a:solidFill>
                <a:srgbClr val="FFFFFF"/>
              </a:solidFill>
              <a:effectLst/>
              <a:uLnTx/>
              <a:uFillTx/>
              <a:latin typeface="Lucida Sans" charset="0"/>
              <a:ea typeface="ＭＳ Ｐゴシック" charset="0"/>
            </a:endParaRPr>
          </a:p>
        </p:txBody>
      </p:sp>
      <p:sp>
        <p:nvSpPr>
          <p:cNvPr id="3" name="Rectangle 6"/>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675" b="0" i="0" u="none" strike="noStrike" kern="1200" cap="all" spc="0" normalizeH="0" baseline="0" noProof="0">
              <a:ln>
                <a:noFill/>
              </a:ln>
              <a:solidFill>
                <a:srgbClr val="FFFFFF"/>
              </a:solidFill>
              <a:effectLst/>
              <a:uLnTx/>
              <a:uFillTx/>
              <a:latin typeface="Lucida Sans" charset="0"/>
              <a:ea typeface="ＭＳ Ｐゴシック" charset="0"/>
            </a:endParaRPr>
          </a:p>
        </p:txBody>
      </p:sp>
      <p:sp>
        <p:nvSpPr>
          <p:cNvPr id="4" name="Rectangle 7"/>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228E5E2-1321-4548-96C8-615581C5A8C2}" type="slidenum">
              <a:rPr kumimoji="0" lang="en-US" sz="788" b="0" i="0" u="none" strike="noStrike" kern="1200" cap="none" spc="0" normalizeH="0" baseline="0" noProof="0">
                <a:ln>
                  <a:noFill/>
                </a:ln>
                <a:solidFill>
                  <a:srgbClr val="FFFFFF"/>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788" b="0" i="0" u="none" strike="noStrike" kern="1200" cap="none" spc="0" normalizeH="0" baseline="0" noProof="0">
              <a:ln>
                <a:noFill/>
              </a:ln>
              <a:solidFill>
                <a:srgbClr val="FFFFFF"/>
              </a:solidFill>
              <a:effectLst/>
              <a:uLnTx/>
              <a:uFillTx/>
              <a:latin typeface="Lucida Sans" charset="0"/>
              <a:ea typeface="ＭＳ Ｐゴシック" charset="0"/>
            </a:endParaRPr>
          </a:p>
        </p:txBody>
      </p:sp>
    </p:spTree>
    <p:extLst>
      <p:ext uri="{BB962C8B-B14F-4D97-AF65-F5344CB8AC3E}">
        <p14:creationId xmlns:p14="http://schemas.microsoft.com/office/powerpoint/2010/main" val="3437185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5809-74F4-E614-977A-A532356CF4F8}"/>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ZA"/>
          </a:p>
        </p:txBody>
      </p:sp>
      <p:sp>
        <p:nvSpPr>
          <p:cNvPr id="3" name="Subtitle 2">
            <a:extLst>
              <a:ext uri="{FF2B5EF4-FFF2-40B4-BE49-F238E27FC236}">
                <a16:creationId xmlns:a16="http://schemas.microsoft.com/office/drawing/2014/main" id="{52A76122-35EE-F034-1FB5-2D73DE74352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11EBE5FE-E148-EC12-9848-E4569D3C5245}"/>
              </a:ext>
            </a:extLst>
          </p:cNvPr>
          <p:cNvSpPr>
            <a:spLocks noGrp="1"/>
          </p:cNvSpPr>
          <p:nvPr>
            <p:ph type="dt" sz="half" idx="10"/>
          </p:nvPr>
        </p:nvSpPr>
        <p:spPr/>
        <p:txBody>
          <a:bodyPr/>
          <a:lstStyle/>
          <a:p>
            <a:fld id="{54F6E318-E727-4BD4-8A5F-5F5736F39EDF}" type="datetimeFigureOut">
              <a:rPr lang="en-ZA" smtClean="0"/>
              <a:t>2022/08/03</a:t>
            </a:fld>
            <a:endParaRPr lang="en-ZA"/>
          </a:p>
        </p:txBody>
      </p:sp>
      <p:sp>
        <p:nvSpPr>
          <p:cNvPr id="5" name="Footer Placeholder 4">
            <a:extLst>
              <a:ext uri="{FF2B5EF4-FFF2-40B4-BE49-F238E27FC236}">
                <a16:creationId xmlns:a16="http://schemas.microsoft.com/office/drawing/2014/main" id="{8162FB51-B6A7-FCFB-AD41-CD5EBBDF1FF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B28490E-C0E5-5D54-072A-EB0721DEC6FE}"/>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951678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2B35-2A62-C2E1-BC81-CB5CD3F9B9E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7C26128E-AF31-12A9-C974-E4AC50FE4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24F76F0-C122-326E-7128-EFAACC4FC539}"/>
              </a:ext>
            </a:extLst>
          </p:cNvPr>
          <p:cNvSpPr>
            <a:spLocks noGrp="1"/>
          </p:cNvSpPr>
          <p:nvPr>
            <p:ph type="dt" sz="half" idx="10"/>
          </p:nvPr>
        </p:nvSpPr>
        <p:spPr/>
        <p:txBody>
          <a:bodyPr/>
          <a:lstStyle/>
          <a:p>
            <a:fld id="{54F6E318-E727-4BD4-8A5F-5F5736F39EDF}" type="datetimeFigureOut">
              <a:rPr lang="en-ZA" smtClean="0"/>
              <a:t>2022/08/03</a:t>
            </a:fld>
            <a:endParaRPr lang="en-ZA"/>
          </a:p>
        </p:txBody>
      </p:sp>
      <p:sp>
        <p:nvSpPr>
          <p:cNvPr id="5" name="Footer Placeholder 4">
            <a:extLst>
              <a:ext uri="{FF2B5EF4-FFF2-40B4-BE49-F238E27FC236}">
                <a16:creationId xmlns:a16="http://schemas.microsoft.com/office/drawing/2014/main" id="{ADE64B87-E99E-2D9F-3D01-06D3ACC5DC7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F35E1E5-4D1B-76F4-3646-783095FDF23F}"/>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297347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103A-8379-22EC-6027-E48F561119A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D3742DB0-EC84-133E-E92C-ADEC9BAD3D2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77329-36E1-0409-D5B3-9FBE4F5C16DA}"/>
              </a:ext>
            </a:extLst>
          </p:cNvPr>
          <p:cNvSpPr>
            <a:spLocks noGrp="1"/>
          </p:cNvSpPr>
          <p:nvPr>
            <p:ph type="dt" sz="half" idx="10"/>
          </p:nvPr>
        </p:nvSpPr>
        <p:spPr/>
        <p:txBody>
          <a:bodyPr/>
          <a:lstStyle/>
          <a:p>
            <a:fld id="{54F6E318-E727-4BD4-8A5F-5F5736F39EDF}" type="datetimeFigureOut">
              <a:rPr lang="en-ZA" smtClean="0"/>
              <a:t>2022/08/03</a:t>
            </a:fld>
            <a:endParaRPr lang="en-ZA"/>
          </a:p>
        </p:txBody>
      </p:sp>
      <p:sp>
        <p:nvSpPr>
          <p:cNvPr id="5" name="Footer Placeholder 4">
            <a:extLst>
              <a:ext uri="{FF2B5EF4-FFF2-40B4-BE49-F238E27FC236}">
                <a16:creationId xmlns:a16="http://schemas.microsoft.com/office/drawing/2014/main" id="{56BD9DFD-A362-907C-24BA-4F1088BFD42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BBF3A37-D94E-E836-2D9D-1092DB194D86}"/>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132028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DE24-62AC-5B18-5AB5-76D866CBA36E}"/>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FE5EEAE0-1E4A-9737-1953-9A0F9E5E5F45}"/>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979ACA99-5BB7-CAB2-22FE-95D1DB781DC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A8E9D261-04EF-6DDF-C14C-115AD1E50CFC}"/>
              </a:ext>
            </a:extLst>
          </p:cNvPr>
          <p:cNvSpPr>
            <a:spLocks noGrp="1"/>
          </p:cNvSpPr>
          <p:nvPr>
            <p:ph type="dt" sz="half" idx="10"/>
          </p:nvPr>
        </p:nvSpPr>
        <p:spPr/>
        <p:txBody>
          <a:bodyPr/>
          <a:lstStyle/>
          <a:p>
            <a:fld id="{54F6E318-E727-4BD4-8A5F-5F5736F39EDF}" type="datetimeFigureOut">
              <a:rPr lang="en-ZA" smtClean="0"/>
              <a:t>2022/08/03</a:t>
            </a:fld>
            <a:endParaRPr lang="en-ZA"/>
          </a:p>
        </p:txBody>
      </p:sp>
      <p:sp>
        <p:nvSpPr>
          <p:cNvPr id="6" name="Footer Placeholder 5">
            <a:extLst>
              <a:ext uri="{FF2B5EF4-FFF2-40B4-BE49-F238E27FC236}">
                <a16:creationId xmlns:a16="http://schemas.microsoft.com/office/drawing/2014/main" id="{012FF39B-CAB6-863B-F4B5-BFD0C442B47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BE25D5C-BB52-EE09-A840-FB78EAD9B226}"/>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1806909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9554-07B2-463D-070D-7CF6D404EA1A}"/>
              </a:ext>
            </a:extLst>
          </p:cNvPr>
          <p:cNvSpPr>
            <a:spLocks noGrp="1"/>
          </p:cNvSpPr>
          <p:nvPr>
            <p:ph type="title"/>
          </p:nvPr>
        </p:nvSpPr>
        <p:spPr>
          <a:xfrm>
            <a:off x="629841" y="273844"/>
            <a:ext cx="7886700" cy="994172"/>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08F8F368-F859-E782-8B7F-D8CE42E4D29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6E602-542E-0AD4-70D6-636E8BC319D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70BF89C9-3031-2D44-FF63-0F5D7ACB1CD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BFFE8DA-56B7-C2F2-218C-51D52D4A847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AF464EAA-BB66-F106-1768-1C97CDEB0904}"/>
              </a:ext>
            </a:extLst>
          </p:cNvPr>
          <p:cNvSpPr>
            <a:spLocks noGrp="1"/>
          </p:cNvSpPr>
          <p:nvPr>
            <p:ph type="dt" sz="half" idx="10"/>
          </p:nvPr>
        </p:nvSpPr>
        <p:spPr/>
        <p:txBody>
          <a:bodyPr/>
          <a:lstStyle/>
          <a:p>
            <a:fld id="{54F6E318-E727-4BD4-8A5F-5F5736F39EDF}" type="datetimeFigureOut">
              <a:rPr lang="en-ZA" smtClean="0"/>
              <a:t>2022/08/03</a:t>
            </a:fld>
            <a:endParaRPr lang="en-ZA"/>
          </a:p>
        </p:txBody>
      </p:sp>
      <p:sp>
        <p:nvSpPr>
          <p:cNvPr id="8" name="Footer Placeholder 7">
            <a:extLst>
              <a:ext uri="{FF2B5EF4-FFF2-40B4-BE49-F238E27FC236}">
                <a16:creationId xmlns:a16="http://schemas.microsoft.com/office/drawing/2014/main" id="{AE47B74A-582A-AB66-5B31-1401DF57E3D1}"/>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5C693654-7784-4E69-B547-830C0958D44E}"/>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4175867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3B9F-7972-1788-DD05-C87BB519ABCD}"/>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2AC13606-4DDB-C8E1-A8F9-443348949F6C}"/>
              </a:ext>
            </a:extLst>
          </p:cNvPr>
          <p:cNvSpPr>
            <a:spLocks noGrp="1"/>
          </p:cNvSpPr>
          <p:nvPr>
            <p:ph type="dt" sz="half" idx="10"/>
          </p:nvPr>
        </p:nvSpPr>
        <p:spPr/>
        <p:txBody>
          <a:bodyPr/>
          <a:lstStyle/>
          <a:p>
            <a:fld id="{54F6E318-E727-4BD4-8A5F-5F5736F39EDF}" type="datetimeFigureOut">
              <a:rPr lang="en-ZA" smtClean="0"/>
              <a:t>2022/08/03</a:t>
            </a:fld>
            <a:endParaRPr lang="en-ZA"/>
          </a:p>
        </p:txBody>
      </p:sp>
      <p:sp>
        <p:nvSpPr>
          <p:cNvPr id="4" name="Footer Placeholder 3">
            <a:extLst>
              <a:ext uri="{FF2B5EF4-FFF2-40B4-BE49-F238E27FC236}">
                <a16:creationId xmlns:a16="http://schemas.microsoft.com/office/drawing/2014/main" id="{1A1008DB-2E8D-9F5E-2FC8-E35AADAC5451}"/>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8D95AEFD-4BDF-475F-BB4B-1572B7523C39}"/>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8289200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87140E-E935-3E62-E2E8-89D6BCCE9D6C}"/>
              </a:ext>
            </a:extLst>
          </p:cNvPr>
          <p:cNvSpPr>
            <a:spLocks noGrp="1"/>
          </p:cNvSpPr>
          <p:nvPr>
            <p:ph type="dt" sz="half" idx="10"/>
          </p:nvPr>
        </p:nvSpPr>
        <p:spPr/>
        <p:txBody>
          <a:bodyPr/>
          <a:lstStyle/>
          <a:p>
            <a:fld id="{54F6E318-E727-4BD4-8A5F-5F5736F39EDF}" type="datetimeFigureOut">
              <a:rPr lang="en-ZA" smtClean="0"/>
              <a:t>2022/08/03</a:t>
            </a:fld>
            <a:endParaRPr lang="en-ZA"/>
          </a:p>
        </p:txBody>
      </p:sp>
      <p:sp>
        <p:nvSpPr>
          <p:cNvPr id="3" name="Footer Placeholder 2">
            <a:extLst>
              <a:ext uri="{FF2B5EF4-FFF2-40B4-BE49-F238E27FC236}">
                <a16:creationId xmlns:a16="http://schemas.microsoft.com/office/drawing/2014/main" id="{7BCBBA4A-AA38-9FC1-1D84-D6DB5436FDC3}"/>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644FADC-072D-A83B-4973-7862C1BF5B88}"/>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9657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8/3/2022</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6301-8B84-AB04-DB74-BF2D16E3A68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58B2AA53-DBC4-8F41-91BF-E10A5F247AC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A2D74220-CB49-E076-AB62-3ABD7D3E982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2B85A30-1B99-785D-17DC-D5CF30C49939}"/>
              </a:ext>
            </a:extLst>
          </p:cNvPr>
          <p:cNvSpPr>
            <a:spLocks noGrp="1"/>
          </p:cNvSpPr>
          <p:nvPr>
            <p:ph type="dt" sz="half" idx="10"/>
          </p:nvPr>
        </p:nvSpPr>
        <p:spPr/>
        <p:txBody>
          <a:bodyPr/>
          <a:lstStyle/>
          <a:p>
            <a:fld id="{54F6E318-E727-4BD4-8A5F-5F5736F39EDF}" type="datetimeFigureOut">
              <a:rPr lang="en-ZA" smtClean="0"/>
              <a:t>2022/08/03</a:t>
            </a:fld>
            <a:endParaRPr lang="en-ZA"/>
          </a:p>
        </p:txBody>
      </p:sp>
      <p:sp>
        <p:nvSpPr>
          <p:cNvPr id="6" name="Footer Placeholder 5">
            <a:extLst>
              <a:ext uri="{FF2B5EF4-FFF2-40B4-BE49-F238E27FC236}">
                <a16:creationId xmlns:a16="http://schemas.microsoft.com/office/drawing/2014/main" id="{02B79B9F-B45B-160F-2366-A13BA58AC57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B6C0DB94-C665-4029-3A70-250FB77C8B7E}"/>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3594406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258B-3563-A2FA-D030-C651E8AD30A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882AEE35-D8EC-B718-F13C-6AB5AA82005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ZA"/>
          </a:p>
        </p:txBody>
      </p:sp>
      <p:sp>
        <p:nvSpPr>
          <p:cNvPr id="4" name="Text Placeholder 3">
            <a:extLst>
              <a:ext uri="{FF2B5EF4-FFF2-40B4-BE49-F238E27FC236}">
                <a16:creationId xmlns:a16="http://schemas.microsoft.com/office/drawing/2014/main" id="{430D3574-6040-FD42-BFD3-1CCCFA99D11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84FFC1B-B45F-929A-6B1C-B81D773A8FAD}"/>
              </a:ext>
            </a:extLst>
          </p:cNvPr>
          <p:cNvSpPr>
            <a:spLocks noGrp="1"/>
          </p:cNvSpPr>
          <p:nvPr>
            <p:ph type="dt" sz="half" idx="10"/>
          </p:nvPr>
        </p:nvSpPr>
        <p:spPr/>
        <p:txBody>
          <a:bodyPr/>
          <a:lstStyle/>
          <a:p>
            <a:fld id="{54F6E318-E727-4BD4-8A5F-5F5736F39EDF}" type="datetimeFigureOut">
              <a:rPr lang="en-ZA" smtClean="0"/>
              <a:t>2022/08/03</a:t>
            </a:fld>
            <a:endParaRPr lang="en-ZA"/>
          </a:p>
        </p:txBody>
      </p:sp>
      <p:sp>
        <p:nvSpPr>
          <p:cNvPr id="6" name="Footer Placeholder 5">
            <a:extLst>
              <a:ext uri="{FF2B5EF4-FFF2-40B4-BE49-F238E27FC236}">
                <a16:creationId xmlns:a16="http://schemas.microsoft.com/office/drawing/2014/main" id="{848A456B-39C5-5701-B852-9DA14CE1A1E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1D8DBA0-5ECA-0D7E-457D-D9F79F5055EC}"/>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220296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5EAB-B403-9CE9-713F-CB60E51CE62F}"/>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93EC6AD-FD23-D4C5-C443-95ED4C9542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DDBC8D9-0EE0-C70E-79A0-3B408FE48A7B}"/>
              </a:ext>
            </a:extLst>
          </p:cNvPr>
          <p:cNvSpPr>
            <a:spLocks noGrp="1"/>
          </p:cNvSpPr>
          <p:nvPr>
            <p:ph type="dt" sz="half" idx="10"/>
          </p:nvPr>
        </p:nvSpPr>
        <p:spPr/>
        <p:txBody>
          <a:bodyPr/>
          <a:lstStyle/>
          <a:p>
            <a:fld id="{54F6E318-E727-4BD4-8A5F-5F5736F39EDF}" type="datetimeFigureOut">
              <a:rPr lang="en-ZA" smtClean="0"/>
              <a:t>2022/08/03</a:t>
            </a:fld>
            <a:endParaRPr lang="en-ZA"/>
          </a:p>
        </p:txBody>
      </p:sp>
      <p:sp>
        <p:nvSpPr>
          <p:cNvPr id="5" name="Footer Placeholder 4">
            <a:extLst>
              <a:ext uri="{FF2B5EF4-FFF2-40B4-BE49-F238E27FC236}">
                <a16:creationId xmlns:a16="http://schemas.microsoft.com/office/drawing/2014/main" id="{38F6A967-00D6-6E0F-1D18-AD4FFF9C4A6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0305226-6DD4-6AD6-2205-05DCB65B5D46}"/>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381105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320758-5BC6-540F-85CB-FBAA7B831909}"/>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2D59E96C-A7B7-2767-9CE0-E3221518EB9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7B2C18C-ED12-DF0F-D48A-F66DDEBEF574}"/>
              </a:ext>
            </a:extLst>
          </p:cNvPr>
          <p:cNvSpPr>
            <a:spLocks noGrp="1"/>
          </p:cNvSpPr>
          <p:nvPr>
            <p:ph type="dt" sz="half" idx="10"/>
          </p:nvPr>
        </p:nvSpPr>
        <p:spPr/>
        <p:txBody>
          <a:bodyPr/>
          <a:lstStyle/>
          <a:p>
            <a:fld id="{54F6E318-E727-4BD4-8A5F-5F5736F39EDF}" type="datetimeFigureOut">
              <a:rPr lang="en-ZA" smtClean="0"/>
              <a:t>2022/08/03</a:t>
            </a:fld>
            <a:endParaRPr lang="en-ZA"/>
          </a:p>
        </p:txBody>
      </p:sp>
      <p:sp>
        <p:nvSpPr>
          <p:cNvPr id="5" name="Footer Placeholder 4">
            <a:extLst>
              <a:ext uri="{FF2B5EF4-FFF2-40B4-BE49-F238E27FC236}">
                <a16:creationId xmlns:a16="http://schemas.microsoft.com/office/drawing/2014/main" id="{8C147E7B-00C0-D72B-8DB6-22D99D0BB69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525F9CE-B04F-7B9F-4825-140254AF5931}"/>
              </a:ext>
            </a:extLst>
          </p:cNvPr>
          <p:cNvSpPr>
            <a:spLocks noGrp="1"/>
          </p:cNvSpPr>
          <p:nvPr>
            <p:ph type="sldNum" sz="quarter" idx="12"/>
          </p:nvPr>
        </p:nvSpPr>
        <p:spPr/>
        <p:txBody>
          <a:bodyPr/>
          <a:lstStyle/>
          <a:p>
            <a:fld id="{7354ACED-E605-4B5E-B9B6-C33D285EA982}" type="slidenum">
              <a:rPr lang="en-ZA" smtClean="0"/>
              <a:t>‹#›</a:t>
            </a:fld>
            <a:endParaRPr lang="en-ZA"/>
          </a:p>
        </p:txBody>
      </p:sp>
    </p:spTree>
    <p:extLst>
      <p:ext uri="{BB962C8B-B14F-4D97-AF65-F5344CB8AC3E}">
        <p14:creationId xmlns:p14="http://schemas.microsoft.com/office/powerpoint/2010/main" val="115114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8/3/2022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8/3/2022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8/3/2022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8/3/2022</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8/3/2022</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8/3/2022</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 id="2147483734" r:id="rId12"/>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8BD2E4-D129-286A-57F1-73AF8B963DD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362A1D94-FFBC-9FF2-F18F-71D58E9606C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9C9D1A7-2026-A3A6-16BF-93E37D74A58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4F6E318-E727-4BD4-8A5F-5F5736F39EDF}" type="datetimeFigureOut">
              <a:rPr lang="en-ZA" smtClean="0"/>
              <a:t>2022/08/03</a:t>
            </a:fld>
            <a:endParaRPr lang="en-ZA"/>
          </a:p>
        </p:txBody>
      </p:sp>
      <p:sp>
        <p:nvSpPr>
          <p:cNvPr id="5" name="Footer Placeholder 4">
            <a:extLst>
              <a:ext uri="{FF2B5EF4-FFF2-40B4-BE49-F238E27FC236}">
                <a16:creationId xmlns:a16="http://schemas.microsoft.com/office/drawing/2014/main" id="{DAB092B8-C0A1-079F-FC01-8F7098FE3FE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4B1CDCBC-2899-8A7D-6A5A-D8ABF510A32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354ACED-E605-4B5E-B9B6-C33D285EA982}" type="slidenum">
              <a:rPr lang="en-ZA" smtClean="0"/>
              <a:t>‹#›</a:t>
            </a:fld>
            <a:endParaRPr lang="en-ZA"/>
          </a:p>
        </p:txBody>
      </p:sp>
    </p:spTree>
    <p:extLst>
      <p:ext uri="{BB962C8B-B14F-4D97-AF65-F5344CB8AC3E}">
        <p14:creationId xmlns:p14="http://schemas.microsoft.com/office/powerpoint/2010/main" val="3094923112"/>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2E1E-4B49-C26B-C42D-B6688881FC03}"/>
              </a:ext>
            </a:extLst>
          </p:cNvPr>
          <p:cNvSpPr>
            <a:spLocks noGrp="1"/>
          </p:cNvSpPr>
          <p:nvPr>
            <p:ph type="ctrTitle"/>
          </p:nvPr>
        </p:nvSpPr>
        <p:spPr>
          <a:xfrm>
            <a:off x="1143000" y="1784747"/>
            <a:ext cx="6858000" cy="1790700"/>
          </a:xfrm>
        </p:spPr>
        <p:txBody>
          <a:bodyPr>
            <a:normAutofit fontScale="90000"/>
          </a:bodyPr>
          <a:lstStyle/>
          <a:p>
            <a:r>
              <a:rPr lang="en-ZA" b="1" dirty="0"/>
              <a:t>Lecture 2 </a:t>
            </a:r>
            <a:br>
              <a:rPr lang="en-ZA" b="1" dirty="0"/>
            </a:br>
            <a:br>
              <a:rPr lang="en-ZA" b="1" dirty="0"/>
            </a:br>
            <a:r>
              <a:rPr lang="en-ZA" b="1" dirty="0"/>
              <a:t>Text Processing: Regular Expressions, Text Normalization, Edit Distance</a:t>
            </a:r>
          </a:p>
        </p:txBody>
      </p:sp>
      <p:sp>
        <p:nvSpPr>
          <p:cNvPr id="3" name="Subtitle 2">
            <a:extLst>
              <a:ext uri="{FF2B5EF4-FFF2-40B4-BE49-F238E27FC236}">
                <a16:creationId xmlns:a16="http://schemas.microsoft.com/office/drawing/2014/main" id="{3098E61E-42C7-DB8D-4B96-E234C4A446E5}"/>
              </a:ext>
            </a:extLst>
          </p:cNvPr>
          <p:cNvSpPr>
            <a:spLocks noGrp="1"/>
          </p:cNvSpPr>
          <p:nvPr>
            <p:ph type="subTitle" idx="1"/>
          </p:nvPr>
        </p:nvSpPr>
        <p:spPr>
          <a:xfrm>
            <a:off x="971550" y="4073128"/>
            <a:ext cx="6858000" cy="1241822"/>
          </a:xfrm>
        </p:spPr>
        <p:txBody>
          <a:bodyPr/>
          <a:lstStyle/>
          <a:p>
            <a:r>
              <a:rPr lang="en-ZA" dirty="0"/>
              <a:t>Adapted from the Recommended textbook’s slides</a:t>
            </a:r>
          </a:p>
        </p:txBody>
      </p:sp>
    </p:spTree>
    <p:extLst>
      <p:ext uri="{BB962C8B-B14F-4D97-AF65-F5344CB8AC3E}">
        <p14:creationId xmlns:p14="http://schemas.microsoft.com/office/powerpoint/2010/main" val="229305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same word sense (meaning)</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914400" y="1314450"/>
            <a:ext cx="7452360" cy="3543300"/>
          </a:xfrm>
        </p:spPr>
        <p:txBody>
          <a:bodyPr>
            <a:normAutofit fontScale="85000" lnSpcReduction="100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chemeClr val="tx1"/>
                </a:solidFill>
              </a:rPr>
              <a:t>Types</a:t>
            </a:r>
            <a:r>
              <a:rPr lang="en-US" dirty="0">
                <a:solidFill>
                  <a:schemeClr val="tx1"/>
                </a:solidFill>
              </a:rPr>
              <a:t>: number of distinct words in a corpus</a:t>
            </a:r>
          </a:p>
          <a:p>
            <a:r>
              <a:rPr lang="en-US" b="1" dirty="0">
                <a:solidFill>
                  <a:schemeClr val="tx1"/>
                </a:solidFill>
              </a:rPr>
              <a:t>Type</a:t>
            </a:r>
            <a:r>
              <a:rPr lang="en-US" dirty="0">
                <a:solidFill>
                  <a:schemeClr val="tx1"/>
                </a:solidFill>
              </a:rPr>
              <a:t>: an element of the vocabulary.</a:t>
            </a:r>
          </a:p>
          <a:p>
            <a:r>
              <a:rPr lang="en-US" b="1" dirty="0">
                <a:solidFill>
                  <a:schemeClr val="tx1"/>
                </a:solidFill>
              </a:rPr>
              <a:t>Tokens: </a:t>
            </a:r>
            <a:r>
              <a:rPr lang="en-US" dirty="0">
                <a:solidFill>
                  <a:schemeClr val="tx1"/>
                </a:solidFill>
              </a:rPr>
              <a:t>the total number of running words in the text</a:t>
            </a: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57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9CBE-41EC-EDE6-9B58-D6A53B86ED47}"/>
              </a:ext>
            </a:extLst>
          </p:cNvPr>
          <p:cNvSpPr>
            <a:spLocks noGrp="1"/>
          </p:cNvSpPr>
          <p:nvPr>
            <p:ph type="title"/>
          </p:nvPr>
        </p:nvSpPr>
        <p:spPr/>
        <p:txBody>
          <a:bodyPr/>
          <a:lstStyle/>
          <a:p>
            <a:r>
              <a:rPr lang="en-US" dirty="0"/>
              <a:t>How many words in a corpus?</a:t>
            </a:r>
            <a:endParaRPr lang="en-ZA" dirty="0"/>
          </a:p>
        </p:txBody>
      </p:sp>
      <p:sp>
        <p:nvSpPr>
          <p:cNvPr id="3" name="Content Placeholder 2">
            <a:extLst>
              <a:ext uri="{FF2B5EF4-FFF2-40B4-BE49-F238E27FC236}">
                <a16:creationId xmlns:a16="http://schemas.microsoft.com/office/drawing/2014/main" id="{8DD3141C-3BD2-5BBA-4C56-6DD6140A6ADC}"/>
              </a:ext>
            </a:extLst>
          </p:cNvPr>
          <p:cNvSpPr>
            <a:spLocks noGrp="1"/>
          </p:cNvSpPr>
          <p:nvPr>
            <p:ph idx="1"/>
          </p:nvPr>
        </p:nvSpPr>
        <p:spPr/>
        <p:txBody>
          <a:bodyPr/>
          <a:lstStyle/>
          <a:p>
            <a:r>
              <a:rPr lang="en-US" dirty="0"/>
              <a:t>Punctuations?</a:t>
            </a:r>
          </a:p>
          <a:p>
            <a:r>
              <a:rPr lang="en-US" dirty="0"/>
              <a:t>Capitalizations: US vs us</a:t>
            </a:r>
          </a:p>
          <a:p>
            <a:pPr lvl="1"/>
            <a:r>
              <a:rPr lang="en-US" dirty="0"/>
              <a:t>Needed in part-of-speech tagging and named entity recognition</a:t>
            </a:r>
          </a:p>
          <a:p>
            <a:endParaRPr lang="en-ZA" dirty="0"/>
          </a:p>
        </p:txBody>
      </p:sp>
    </p:spTree>
    <p:extLst>
      <p:ext uri="{BB962C8B-B14F-4D97-AF65-F5344CB8AC3E}">
        <p14:creationId xmlns:p14="http://schemas.microsoft.com/office/powerpoint/2010/main" val="326691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faster than the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3249956535"/>
              </p:ext>
            </p:extLst>
          </p:nvPr>
        </p:nvGraphicFramePr>
        <p:xfrm>
          <a:off x="670560" y="2875226"/>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9CE7-3FDA-91DC-8822-E4BC6EA91F15}"/>
              </a:ext>
            </a:extLst>
          </p:cNvPr>
          <p:cNvSpPr>
            <a:spLocks noGrp="1"/>
          </p:cNvSpPr>
          <p:nvPr>
            <p:ph type="title"/>
          </p:nvPr>
        </p:nvSpPr>
        <p:spPr/>
        <p:txBody>
          <a:bodyPr/>
          <a:lstStyle/>
          <a:p>
            <a:r>
              <a:rPr lang="en-US" dirty="0"/>
              <a:t>Heaps/</a:t>
            </a:r>
            <a:r>
              <a:rPr lang="en-US" dirty="0" err="1"/>
              <a:t>Herdans</a:t>
            </a:r>
            <a:r>
              <a:rPr lang="en-US" dirty="0"/>
              <a:t> Law</a:t>
            </a:r>
            <a:endParaRPr lang="en-ZA" dirty="0"/>
          </a:p>
        </p:txBody>
      </p:sp>
      <p:sp>
        <p:nvSpPr>
          <p:cNvPr id="3" name="Content Placeholder 2">
            <a:extLst>
              <a:ext uri="{FF2B5EF4-FFF2-40B4-BE49-F238E27FC236}">
                <a16:creationId xmlns:a16="http://schemas.microsoft.com/office/drawing/2014/main" id="{6F1CAE10-F01C-77BF-E8A7-3021B3E7F384}"/>
              </a:ext>
            </a:extLst>
          </p:cNvPr>
          <p:cNvSpPr>
            <a:spLocks noGrp="1"/>
          </p:cNvSpPr>
          <p:nvPr>
            <p:ph idx="1"/>
          </p:nvPr>
        </p:nvSpPr>
        <p:spPr/>
        <p:txBody>
          <a:bodyPr/>
          <a:lstStyle/>
          <a:p>
            <a:pPr marL="150813" lvl="1" indent="0">
              <a:buNone/>
            </a:pPr>
            <a:r>
              <a:rPr lang="en-US" dirty="0"/>
              <a:t>Suggests that </a:t>
            </a:r>
          </a:p>
          <a:p>
            <a:pPr lvl="1"/>
            <a:r>
              <a:rPr lang="en-US" dirty="0"/>
              <a:t>the dictionary size continues to increase with more documents in the collection, rather than a maximum vocabulary size being reached</a:t>
            </a:r>
          </a:p>
          <a:p>
            <a:pPr lvl="1"/>
            <a:r>
              <a:rPr lang="en-US" dirty="0"/>
              <a:t>the size of the dictionary is quite large for large collections.</a:t>
            </a:r>
          </a:p>
          <a:p>
            <a:pPr lvl="1"/>
            <a:endParaRPr lang="en-US" dirty="0"/>
          </a:p>
          <a:p>
            <a:pPr marL="150813" lvl="1" indent="0">
              <a:buNone/>
            </a:pPr>
            <a:r>
              <a:rPr lang="en-US" dirty="0"/>
              <a:t>It can be used to estimate the vocabulary size as a function of the size of the corpus</a:t>
            </a:r>
          </a:p>
          <a:p>
            <a:pPr lvl="1"/>
            <a:endParaRPr lang="en-ZA" dirty="0"/>
          </a:p>
        </p:txBody>
      </p:sp>
    </p:spTree>
    <p:extLst>
      <p:ext uri="{BB962C8B-B14F-4D97-AF65-F5344CB8AC3E}">
        <p14:creationId xmlns:p14="http://schemas.microsoft.com/office/powerpoint/2010/main" val="424762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 (2018)</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Text Normalization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3212310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28003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2848677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172828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latin typeface="txtt"/>
              </a:rPr>
              <a:t>http://www.wits.ac.za</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a:solidFill>
                  <a:srgbClr val="0070C0"/>
                </a:solidFill>
              </a:rPr>
              <a:t>someone@students.ac.za</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545547" y="1717792"/>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ctangle 3">
            <a:extLst>
              <a:ext uri="{FF2B5EF4-FFF2-40B4-BE49-F238E27FC236}">
                <a16:creationId xmlns:a16="http://schemas.microsoft.com/office/drawing/2014/main" id="{226D8646-59E8-A04D-8B06-B47E312518DA}"/>
              </a:ext>
            </a:extLst>
          </p:cNvPr>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59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71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p>
        </p:txBody>
      </p:sp>
      <p:sp>
        <p:nvSpPr>
          <p:cNvPr id="69635" name="Rectangle 3"/>
          <p:cNvSpPr>
            <a:spLocks noGrp="1" noChangeArrowheads="1"/>
          </p:cNvSpPr>
          <p:nvPr>
            <p:ph idx="1"/>
          </p:nvPr>
        </p:nvSpPr>
        <p:spPr>
          <a:xfrm>
            <a:off x="381000" y="1200150"/>
            <a:ext cx="8534400" cy="3543300"/>
          </a:xfrm>
        </p:spPr>
        <p:txBody>
          <a:bodyPr>
            <a:normAutofit fontScale="70000" lnSpcReduction="20000"/>
          </a:bodyPr>
          <a:lstStyle/>
          <a:p>
            <a:pPr eaLnBrk="1" hangingPunct="1"/>
            <a:r>
              <a:rPr lang="en-US" sz="2400" dirty="0"/>
              <a:t>A formal language for specifying text strings</a:t>
            </a:r>
          </a:p>
          <a:p>
            <a:pPr marL="0" indent="0">
              <a:buNone/>
            </a:pPr>
            <a:r>
              <a:rPr lang="en-US" sz="2400" dirty="0"/>
              <a:t> A sequence of characters representing a search pattern</a:t>
            </a:r>
          </a:p>
          <a:p>
            <a:pPr marL="0" indent="0">
              <a:buNone/>
            </a:pPr>
            <a:r>
              <a:rPr lang="en-US" sz="2400" dirty="0"/>
              <a:t> The RE is used to check a</a:t>
            </a:r>
            <a:r>
              <a:rPr lang="en-US" sz="3600" dirty="0"/>
              <a:t> </a:t>
            </a:r>
            <a:r>
              <a:rPr lang="en-US" sz="2400" dirty="0"/>
              <a:t>body of text for the search pattern</a:t>
            </a:r>
          </a:p>
          <a:p>
            <a:pPr eaLnBrk="1" hangingPunct="1"/>
            <a:endParaRPr lang="en-US" sz="2400" dirty="0"/>
          </a:p>
          <a:p>
            <a:pPr eaLnBrk="1" hangingPunct="1"/>
            <a:r>
              <a:rPr lang="en-US" sz="2400" dirty="0"/>
              <a:t>How can we search for any of these?</a:t>
            </a:r>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lvl="1" eaLnBrk="1" hangingPunct="1"/>
            <a:r>
              <a:rPr lang="en-US" dirty="0"/>
              <a:t>WOODCHUCK</a:t>
            </a:r>
          </a:p>
          <a:p>
            <a:pPr lvl="1" eaLnBrk="1" hangingPunct="1"/>
            <a:r>
              <a:rPr lang="en-US" sz="2400" dirty="0" err="1"/>
              <a:t>WoodChuck</a:t>
            </a:r>
            <a:endParaRPr lang="en-US" sz="2400" dirty="0"/>
          </a:p>
          <a:p>
            <a:pPr lvl="1" eaLnBrk="1" hangingPunct="1"/>
            <a:r>
              <a:rPr lang="en-US" dirty="0"/>
              <a:t>…</a:t>
            </a:r>
            <a:endParaRPr lang="en-US" sz="2400"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2538226"/>
            <a:ext cx="3142343" cy="2356757"/>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5257332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206470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04775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p>
        </p:txBody>
      </p:sp>
    </p:spTree>
    <p:extLst>
      <p:ext uri="{BB962C8B-B14F-4D97-AF65-F5344CB8AC3E}">
        <p14:creationId xmlns:p14="http://schemas.microsoft.com/office/powerpoint/2010/main" val="13266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822960" y="1200150"/>
            <a:ext cx="7940040" cy="3943350"/>
          </a:xfrm>
        </p:spPr>
        <p:txBody>
          <a:bodyPr>
            <a:normAutofit fontScale="92500"/>
          </a:bodyPr>
          <a:lstStyle/>
          <a:p>
            <a:r>
              <a:rPr lang="en-US" sz="3200" dirty="0"/>
              <a:t>Three common algorithms:</a:t>
            </a:r>
          </a:p>
          <a:p>
            <a:pPr lvl="1"/>
            <a:r>
              <a:rPr lang="en-US" sz="2800" b="1" dirty="0"/>
              <a:t>Byte-Pair Encoding (BPE) </a:t>
            </a:r>
            <a:r>
              <a:rPr lang="en-US" sz="2800" dirty="0"/>
              <a:t>(</a:t>
            </a:r>
            <a:r>
              <a:rPr lang="en-US" sz="2800" dirty="0" err="1"/>
              <a:t>Sennrich</a:t>
            </a:r>
            <a:r>
              <a:rPr lang="en-US" sz="2800" dirty="0"/>
              <a:t> et al., 2016)</a:t>
            </a:r>
          </a:p>
          <a:p>
            <a:pPr lvl="1"/>
            <a:r>
              <a:rPr lang="en-US" sz="2800" b="1" dirty="0"/>
              <a:t>Unigram language modeling tokenization </a:t>
            </a:r>
            <a:r>
              <a:rPr lang="en-US" sz="2800" dirty="0"/>
              <a:t>(Kudo, 2018)</a:t>
            </a:r>
          </a:p>
          <a:p>
            <a:pPr lvl="1"/>
            <a:r>
              <a:rPr lang="en-US" sz="2800" b="1" dirty="0" err="1"/>
              <a:t>WordPiece</a:t>
            </a:r>
            <a:r>
              <a:rPr lang="en-US" sz="2800" b="1" dirty="0"/>
              <a:t> </a:t>
            </a:r>
            <a:r>
              <a:rPr lang="en-US" sz="2800" dirty="0"/>
              <a:t>(Schuster and Nakajima, 2012)</a:t>
            </a:r>
          </a:p>
          <a:p>
            <a:r>
              <a:rPr lang="en-US" sz="3000" dirty="0"/>
              <a:t>All have 2 parts:</a:t>
            </a:r>
          </a:p>
          <a:p>
            <a:pPr lvl="1"/>
            <a:r>
              <a:rPr lang="en-US" sz="2600" dirty="0"/>
              <a:t>A token </a:t>
            </a:r>
            <a:r>
              <a:rPr lang="en-US" sz="2600" b="1" dirty="0"/>
              <a:t>learner</a:t>
            </a:r>
            <a:r>
              <a:rPr lang="en-US" sz="2600" dirty="0"/>
              <a:t> that takes a raw training corpus and induces a vocabulary (a set of tokens). </a:t>
            </a:r>
          </a:p>
          <a:p>
            <a:pPr lvl="1"/>
            <a:r>
              <a:rPr lang="en-US" sz="2600" dirty="0"/>
              <a:t>A token </a:t>
            </a:r>
            <a:r>
              <a:rPr lang="en-US" sz="2600" b="1" dirty="0" err="1"/>
              <a:t>segmenter</a:t>
            </a:r>
            <a:r>
              <a:rPr lang="en-US" sz="2600" dirty="0"/>
              <a:t> that takes a raw test sentence and tokenizes it according to that vocabulary</a:t>
            </a:r>
            <a:endParaRPr lang="en-US" sz="3500" dirty="0"/>
          </a:p>
          <a:p>
            <a:endParaRPr lang="en-US" dirty="0"/>
          </a:p>
        </p:txBody>
      </p:sp>
    </p:spTree>
    <p:extLst>
      <p:ext uri="{BB962C8B-B14F-4D97-AF65-F5344CB8AC3E}">
        <p14:creationId xmlns:p14="http://schemas.microsoft.com/office/powerpoint/2010/main" val="2810625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822960" y="1200150"/>
            <a:ext cx="7543801" cy="3823648"/>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Tree>
    <p:extLst>
      <p:ext uri="{BB962C8B-B14F-4D97-AF65-F5344CB8AC3E}">
        <p14:creationId xmlns:p14="http://schemas.microsoft.com/office/powerpoint/2010/main" val="2276553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2"/>
          <a:stretch>
            <a:fillRect/>
          </a:stretch>
        </p:blipFill>
        <p:spPr>
          <a:xfrm>
            <a:off x="172552" y="1276350"/>
            <a:ext cx="8798896" cy="3168650"/>
          </a:xfrm>
        </p:spPr>
      </p:pic>
    </p:spTree>
    <p:extLst>
      <p:ext uri="{BB962C8B-B14F-4D97-AF65-F5344CB8AC3E}">
        <p14:creationId xmlns:p14="http://schemas.microsoft.com/office/powerpoint/2010/main" val="601807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8A24-0632-6C4C-9278-CCFE919BDF07}"/>
              </a:ext>
            </a:extLst>
          </p:cNvPr>
          <p:cNvSpPr>
            <a:spLocks noGrp="1"/>
          </p:cNvSpPr>
          <p:nvPr>
            <p:ph type="title"/>
          </p:nvPr>
        </p:nvSpPr>
        <p:spPr/>
        <p:txBody>
          <a:bodyPr/>
          <a:lstStyle/>
          <a:p>
            <a:r>
              <a:rPr lang="en-US" dirty="0"/>
              <a:t>Byte Pair Encoding (BPE) Addendum</a:t>
            </a:r>
          </a:p>
        </p:txBody>
      </p:sp>
      <p:sp>
        <p:nvSpPr>
          <p:cNvPr id="3" name="Content Placeholder 2">
            <a:extLst>
              <a:ext uri="{FF2B5EF4-FFF2-40B4-BE49-F238E27FC236}">
                <a16:creationId xmlns:a16="http://schemas.microsoft.com/office/drawing/2014/main" id="{93BFD168-797C-4143-B522-B6C4D3E19D92}"/>
              </a:ext>
            </a:extLst>
          </p:cNvPr>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tokens. </a:t>
            </a:r>
          </a:p>
          <a:p>
            <a:pPr marL="0" indent="0">
              <a:buNone/>
            </a:pPr>
            <a:r>
              <a:rPr lang="en-US" dirty="0"/>
              <a:t>So we commonly first add a special end-of-word symbol '__' before space in training corpus</a:t>
            </a:r>
          </a:p>
          <a:p>
            <a:pPr marL="0" indent="0">
              <a:buNone/>
            </a:pPr>
            <a:r>
              <a:rPr lang="en-US" dirty="0"/>
              <a:t>Next, separate into letters.</a:t>
            </a:r>
          </a:p>
          <a:p>
            <a:endParaRPr lang="en-US" dirty="0"/>
          </a:p>
        </p:txBody>
      </p:sp>
    </p:spTree>
    <p:extLst>
      <p:ext uri="{BB962C8B-B14F-4D97-AF65-F5344CB8AC3E}">
        <p14:creationId xmlns:p14="http://schemas.microsoft.com/office/powerpoint/2010/main" val="1009766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905510" y="3165475"/>
            <a:ext cx="7378700" cy="1844675"/>
          </a:xfrm>
        </p:spPr>
      </p:pic>
      <p:sp>
        <p:nvSpPr>
          <p:cNvPr id="6" name="TextBox 5">
            <a:extLst>
              <a:ext uri="{FF2B5EF4-FFF2-40B4-BE49-F238E27FC236}">
                <a16:creationId xmlns:a16="http://schemas.microsoft.com/office/drawing/2014/main" id="{3BC99552-7DC1-C54E-B3E5-539CFEA0A21D}"/>
              </a:ext>
            </a:extLst>
          </p:cNvPr>
          <p:cNvSpPr txBox="1"/>
          <p:nvPr/>
        </p:nvSpPr>
        <p:spPr>
          <a:xfrm>
            <a:off x="685800" y="895350"/>
            <a:ext cx="8305800" cy="1384995"/>
          </a:xfrm>
          <a:prstGeom prst="rect">
            <a:avLst/>
          </a:prstGeom>
          <a:noFill/>
        </p:spPr>
        <p:txBody>
          <a:bodyPr wrap="square" rtlCol="0">
            <a:spAutoFit/>
          </a:bodyPr>
          <a:lstStyle/>
          <a:p>
            <a:r>
              <a:rPr lang="en-US" dirty="0"/>
              <a:t>Original (very fascinating🙄) corpus:</a:t>
            </a:r>
          </a:p>
          <a:p>
            <a:endParaRPr lang="en-US" sz="1200" dirty="0"/>
          </a:p>
          <a:p>
            <a:r>
              <a:rPr lang="en-US"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id="{2A8FC4DC-36F7-3844-B27C-2F5130CA0D7E}"/>
              </a:ext>
            </a:extLst>
          </p:cNvPr>
          <p:cNvSpPr txBox="1"/>
          <p:nvPr/>
        </p:nvSpPr>
        <p:spPr>
          <a:xfrm>
            <a:off x="660149" y="2423815"/>
            <a:ext cx="8138766" cy="461665"/>
          </a:xfrm>
          <a:prstGeom prst="rect">
            <a:avLst/>
          </a:prstGeom>
          <a:noFill/>
        </p:spPr>
        <p:txBody>
          <a:bodyPr wrap="none" rtlCol="0">
            <a:spAutoFit/>
          </a:bodyPr>
          <a:lstStyle/>
          <a:p>
            <a:r>
              <a:rPr lang="en-US" dirty="0"/>
              <a:t>Add end-of-word tokens, resulting in this vocabulary:</a:t>
            </a:r>
          </a:p>
        </p:txBody>
      </p:sp>
      <p:sp>
        <p:nvSpPr>
          <p:cNvPr id="3" name="TextBox 2">
            <a:extLst>
              <a:ext uri="{FF2B5EF4-FFF2-40B4-BE49-F238E27FC236}">
                <a16:creationId xmlns:a16="http://schemas.microsoft.com/office/drawing/2014/main" id="{7E21AB7C-CB5B-E247-A6C1-2C4936EAC2CF}"/>
              </a:ext>
            </a:extLst>
          </p:cNvPr>
          <p:cNvSpPr txBox="1"/>
          <p:nvPr/>
        </p:nvSpPr>
        <p:spPr>
          <a:xfrm>
            <a:off x="1691640" y="3063240"/>
            <a:ext cx="1851661" cy="415498"/>
          </a:xfrm>
          <a:prstGeom prst="rect">
            <a:avLst/>
          </a:prstGeom>
          <a:noFill/>
        </p:spPr>
        <p:txBody>
          <a:bodyPr wrap="none" rtlCol="0">
            <a:spAutoFit/>
          </a:bodyPr>
          <a:lstStyle/>
          <a:p>
            <a:r>
              <a:rPr lang="en-US" sz="2050"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id="{0E8A0ED8-55BB-9B44-954F-8045E8920ACF}"/>
              </a:ext>
            </a:extLst>
          </p:cNvPr>
          <p:cNvSpPr/>
          <p:nvPr/>
        </p:nvSpPr>
        <p:spPr>
          <a:xfrm>
            <a:off x="708661" y="3146865"/>
            <a:ext cx="2834640" cy="184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895201" y="963612"/>
            <a:ext cx="6432550" cy="1608138"/>
          </a:xfrm>
        </p:spPr>
      </p:pic>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403222" cy="461665"/>
          </a:xfrm>
          <a:prstGeom prst="rect">
            <a:avLst/>
          </a:prstGeom>
          <a:noFill/>
        </p:spPr>
        <p:txBody>
          <a:bodyPr wrap="none" rtlCol="0">
            <a:spAutoFit/>
          </a:bodyPr>
          <a:lstStyle/>
          <a:p>
            <a:r>
              <a:rPr lang="en-US" dirty="0"/>
              <a:t>Merge </a:t>
            </a:r>
            <a:r>
              <a:rPr lang="en-US" dirty="0">
                <a:solidFill>
                  <a:srgbClr val="0070C0"/>
                </a:solidFill>
              </a:rPr>
              <a:t>e r</a:t>
            </a:r>
            <a:r>
              <a:rPr lang="en-US" dirty="0"/>
              <a:t> to </a:t>
            </a:r>
            <a:r>
              <a:rPr lang="en-US" dirty="0">
                <a:solidFill>
                  <a:srgbClr val="0070C0"/>
                </a:solidFill>
              </a:rPr>
              <a:t>er</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3"/>
          <a:stretch>
            <a:fillRect/>
          </a:stretch>
        </p:blipFill>
        <p:spPr>
          <a:xfrm>
            <a:off x="895201" y="3317277"/>
            <a:ext cx="7061823" cy="1608138"/>
          </a:xfrm>
          <a:prstGeom prst="rect">
            <a:avLst/>
          </a:prstGeom>
        </p:spPr>
      </p:pic>
    </p:spTree>
    <p:extLst>
      <p:ext uri="{BB962C8B-B14F-4D97-AF65-F5344CB8AC3E}">
        <p14:creationId xmlns:p14="http://schemas.microsoft.com/office/powerpoint/2010/main" val="129703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a:t>Why REs?</a:t>
            </a:r>
          </a:p>
        </p:txBody>
      </p:sp>
      <p:sp>
        <p:nvSpPr>
          <p:cNvPr id="90115" name="Content Placeholder 2"/>
          <p:cNvSpPr>
            <a:spLocks noGrp="1"/>
          </p:cNvSpPr>
          <p:nvPr>
            <p:ph idx="1"/>
          </p:nvPr>
        </p:nvSpPr>
        <p:spPr/>
        <p:txBody>
          <a:bodyPr/>
          <a:lstStyle/>
          <a:p>
            <a:r>
              <a:rPr lang="en-US" sz="2800" dirty="0"/>
              <a:t>Regular expressions play a surprisingly large role</a:t>
            </a:r>
          </a:p>
          <a:p>
            <a:pPr lvl="1"/>
            <a:r>
              <a:rPr lang="en-US" sz="2400" dirty="0"/>
              <a:t>Sophisticated sequences of regular expressions are often the first model for any text processing task</a:t>
            </a:r>
          </a:p>
          <a:p>
            <a:r>
              <a:rPr lang="en-US" sz="2800" dirty="0"/>
              <a:t>For hard tasks, we use machine learning classifiers</a:t>
            </a:r>
          </a:p>
          <a:p>
            <a:pPr lvl="1"/>
            <a:r>
              <a:rPr lang="en-US" sz="2400" dirty="0"/>
              <a:t>But regular expressions are still used for pre-processing, or as features in the classifiers</a:t>
            </a:r>
          </a:p>
          <a:p>
            <a:pPr lvl="1"/>
            <a:r>
              <a:rPr lang="en-US" sz="2400"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4</a:t>
            </a:fld>
            <a:endParaRPr lang="en-US"/>
          </a:p>
        </p:txBody>
      </p:sp>
    </p:spTree>
    <p:extLst>
      <p:ext uri="{BB962C8B-B14F-4D97-AF65-F5344CB8AC3E}">
        <p14:creationId xmlns:p14="http://schemas.microsoft.com/office/powerpoint/2010/main" val="2816820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808782" cy="461665"/>
          </a:xfrm>
          <a:prstGeom prst="rect">
            <a:avLst/>
          </a:prstGeom>
          <a:noFill/>
        </p:spPr>
        <p:txBody>
          <a:bodyPr wrap="none" rtlCol="0">
            <a:spAutoFit/>
          </a:bodyPr>
          <a:lstStyle/>
          <a:p>
            <a:r>
              <a:rPr lang="en-US" dirty="0"/>
              <a:t>Merge </a:t>
            </a:r>
            <a:r>
              <a:rPr lang="en-US" dirty="0">
                <a:solidFill>
                  <a:srgbClr val="0070C0"/>
                </a:solidFill>
              </a:rPr>
              <a:t>er  _</a:t>
            </a:r>
            <a:r>
              <a:rPr lang="en-US" dirty="0"/>
              <a:t> to </a:t>
            </a:r>
            <a:r>
              <a:rPr lang="en-US" dirty="0">
                <a:solidFill>
                  <a:srgbClr val="0070C0"/>
                </a:solidFill>
              </a:rPr>
              <a:t>er_</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2"/>
          <a:stretch>
            <a:fillRect/>
          </a:stretch>
        </p:blipFill>
        <p:spPr>
          <a:xfrm>
            <a:off x="822960" y="1053181"/>
            <a:ext cx="7061823" cy="1608138"/>
          </a:xfrm>
          <a:prstGeom prst="rect">
            <a:avLst/>
          </a:prstGeom>
        </p:spPr>
      </p:pic>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831925" y="3282258"/>
            <a:ext cx="6187440" cy="1616122"/>
          </a:xfrm>
          <a:prstGeom prst="rect">
            <a:avLst/>
          </a:prstGeom>
        </p:spPr>
      </p:pic>
    </p:spTree>
    <p:extLst>
      <p:ext uri="{BB962C8B-B14F-4D97-AF65-F5344CB8AC3E}">
        <p14:creationId xmlns:p14="http://schemas.microsoft.com/office/powerpoint/2010/main" val="4277527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727029" cy="461665"/>
          </a:xfrm>
          <a:prstGeom prst="rect">
            <a:avLst/>
          </a:prstGeom>
          <a:noFill/>
        </p:spPr>
        <p:txBody>
          <a:bodyPr wrap="none" rtlCol="0">
            <a:spAutoFit/>
          </a:bodyPr>
          <a:lstStyle/>
          <a:p>
            <a:r>
              <a:rPr lang="en-US" dirty="0"/>
              <a:t>Merge </a:t>
            </a:r>
            <a:r>
              <a:rPr lang="en-US" dirty="0">
                <a:solidFill>
                  <a:srgbClr val="0070C0"/>
                </a:solidFill>
              </a:rPr>
              <a:t>n  e  </a:t>
            </a:r>
            <a:r>
              <a:rPr lang="en-US" dirty="0"/>
              <a:t>to </a:t>
            </a:r>
            <a:r>
              <a:rPr lang="en-US" dirty="0">
                <a:solidFill>
                  <a:srgbClr val="0070C0"/>
                </a:solidFill>
              </a:rPr>
              <a:t>ne</a:t>
            </a:r>
          </a:p>
        </p:txBody>
      </p:sp>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791584" y="1044867"/>
            <a:ext cx="6187440" cy="1616122"/>
          </a:xfrm>
          <a:prstGeom prst="rect">
            <a:avLst/>
          </a:prstGeom>
        </p:spPr>
      </p:pic>
      <p:pic>
        <p:nvPicPr>
          <p:cNvPr id="5" name="Picture 4">
            <a:extLst>
              <a:ext uri="{FF2B5EF4-FFF2-40B4-BE49-F238E27FC236}">
                <a16:creationId xmlns:a16="http://schemas.microsoft.com/office/drawing/2014/main" id="{66608184-02FD-BF40-ADBB-FA548AF57B8A}"/>
              </a:ext>
            </a:extLst>
          </p:cNvPr>
          <p:cNvPicPr>
            <a:picLocks noChangeAspect="1"/>
          </p:cNvPicPr>
          <p:nvPr/>
        </p:nvPicPr>
        <p:blipFill>
          <a:blip r:embed="rId4"/>
          <a:stretch>
            <a:fillRect/>
          </a:stretch>
        </p:blipFill>
        <p:spPr>
          <a:xfrm>
            <a:off x="629972" y="3181350"/>
            <a:ext cx="6510663" cy="1616122"/>
          </a:xfrm>
          <a:prstGeom prst="rect">
            <a:avLst/>
          </a:prstGeom>
        </p:spPr>
      </p:pic>
    </p:spTree>
    <p:extLst>
      <p:ext uri="{BB962C8B-B14F-4D97-AF65-F5344CB8AC3E}">
        <p14:creationId xmlns:p14="http://schemas.microsoft.com/office/powerpoint/2010/main" val="1713822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2602-2A62-1106-B23E-980EFED8836A}"/>
              </a:ext>
            </a:extLst>
          </p:cNvPr>
          <p:cNvSpPr>
            <a:spLocks noGrp="1"/>
          </p:cNvSpPr>
          <p:nvPr>
            <p:ph type="title"/>
          </p:nvPr>
        </p:nvSpPr>
        <p:spPr/>
        <p:txBody>
          <a:bodyPr/>
          <a:lstStyle/>
          <a:p>
            <a:r>
              <a:rPr lang="en-US" dirty="0"/>
              <a:t>Work it out</a:t>
            </a:r>
            <a:endParaRPr lang="en-ZA" dirty="0"/>
          </a:p>
        </p:txBody>
      </p:sp>
      <p:sp>
        <p:nvSpPr>
          <p:cNvPr id="3" name="Content Placeholder 2">
            <a:extLst>
              <a:ext uri="{FF2B5EF4-FFF2-40B4-BE49-F238E27FC236}">
                <a16:creationId xmlns:a16="http://schemas.microsoft.com/office/drawing/2014/main" id="{FA7AB077-3D7A-1679-74A9-EF273EAC68BB}"/>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34206158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512264" y="1234353"/>
            <a:ext cx="3373039" cy="461665"/>
          </a:xfrm>
          <a:prstGeom prst="rect">
            <a:avLst/>
          </a:prstGeom>
          <a:noFill/>
        </p:spPr>
        <p:txBody>
          <a:bodyPr wrap="none" rtlCol="0">
            <a:spAutoFit/>
          </a:bodyPr>
          <a:lstStyle/>
          <a:p>
            <a:r>
              <a:rPr lang="en-US" dirty="0"/>
              <a:t>The next merges are:</a:t>
            </a:r>
            <a:endParaRPr lang="en-US" dirty="0">
              <a:solidFill>
                <a:srgbClr val="0070C0"/>
              </a:solidFill>
            </a:endParaRPr>
          </a:p>
        </p:txBody>
      </p:sp>
      <p:pic>
        <p:nvPicPr>
          <p:cNvPr id="4" name="Picture 3">
            <a:extLst>
              <a:ext uri="{FF2B5EF4-FFF2-40B4-BE49-F238E27FC236}">
                <a16:creationId xmlns:a16="http://schemas.microsoft.com/office/drawing/2014/main" id="{100A4A93-7DFF-3846-92BE-BD84C7DA068E}"/>
              </a:ext>
            </a:extLst>
          </p:cNvPr>
          <p:cNvPicPr>
            <a:picLocks noChangeAspect="1"/>
          </p:cNvPicPr>
          <p:nvPr/>
        </p:nvPicPr>
        <p:blipFill>
          <a:blip r:embed="rId2"/>
          <a:stretch>
            <a:fillRect/>
          </a:stretch>
        </p:blipFill>
        <p:spPr>
          <a:xfrm>
            <a:off x="381000" y="2105861"/>
            <a:ext cx="8677547" cy="1892300"/>
          </a:xfrm>
          <a:prstGeom prst="rect">
            <a:avLst/>
          </a:prstGeom>
        </p:spPr>
      </p:pic>
    </p:spTree>
    <p:extLst>
      <p:ext uri="{BB962C8B-B14F-4D97-AF65-F5344CB8AC3E}">
        <p14:creationId xmlns:p14="http://schemas.microsoft.com/office/powerpoint/2010/main" val="3929681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822960" y="971550"/>
            <a:ext cx="7940040" cy="4052248"/>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Tree>
    <p:extLst>
      <p:ext uri="{BB962C8B-B14F-4D97-AF65-F5344CB8AC3E}">
        <p14:creationId xmlns:p14="http://schemas.microsoft.com/office/powerpoint/2010/main" val="1688325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id="{312E7779-027C-FC46-B2AE-347809E23468}"/>
              </a:ext>
            </a:extLst>
          </p:cNvPr>
          <p:cNvSpPr>
            <a:spLocks noGrp="1"/>
          </p:cNvSpPr>
          <p:nvPr>
            <p:ph idx="1"/>
          </p:nvPr>
        </p:nvSpPr>
        <p:spPr>
          <a:xfrm>
            <a:off x="822960" y="1200150"/>
            <a:ext cx="8168640" cy="3429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458788" indent="-225425">
              <a:buFont typeface="Arial" panose="020B0604020202020204" pitchFamily="34" charset="0"/>
              <a:buChar char="•"/>
            </a:pPr>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458788" indent="-225425">
              <a:buFont typeface="Arial" panose="020B0604020202020204" pitchFamily="34" charset="0"/>
              <a:buChar char="•"/>
            </a:pPr>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Tree>
    <p:extLst>
      <p:ext uri="{BB962C8B-B14F-4D97-AF65-F5344CB8AC3E}">
        <p14:creationId xmlns:p14="http://schemas.microsoft.com/office/powerpoint/2010/main" val="1023924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3843636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8622-9A76-46DC-A258-23752A030939}"/>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7C497487-5383-4CCD-42DA-E95B38C77A54}"/>
              </a:ext>
            </a:extLst>
          </p:cNvPr>
          <p:cNvSpPr>
            <a:spLocks noGrp="1"/>
          </p:cNvSpPr>
          <p:nvPr>
            <p:ph idx="1"/>
          </p:nvPr>
        </p:nvSpPr>
        <p:spPr/>
        <p:txBody>
          <a:bodyPr/>
          <a:lstStyle/>
          <a:p>
            <a:r>
              <a:rPr lang="en-US" sz="4400" dirty="0"/>
              <a:t>What are the three tokenization techniques we learnt?</a:t>
            </a:r>
          </a:p>
          <a:p>
            <a:endParaRPr lang="en-US" dirty="0"/>
          </a:p>
          <a:p>
            <a:endParaRPr lang="en-ZA" dirty="0"/>
          </a:p>
        </p:txBody>
      </p:sp>
      <p:sp>
        <p:nvSpPr>
          <p:cNvPr id="4" name="Text Placeholder 3">
            <a:extLst>
              <a:ext uri="{FF2B5EF4-FFF2-40B4-BE49-F238E27FC236}">
                <a16:creationId xmlns:a16="http://schemas.microsoft.com/office/drawing/2014/main" id="{89125819-D583-968E-E82E-0283004D3A9F}"/>
              </a:ext>
            </a:extLst>
          </p:cNvPr>
          <p:cNvSpPr>
            <a:spLocks noGrp="1"/>
          </p:cNvSpPr>
          <p:nvPr>
            <p:ph type="body" sz="half" idx="2"/>
          </p:nvPr>
        </p:nvSpPr>
        <p:spPr/>
        <p:txBody>
          <a:bodyPr/>
          <a:lstStyle/>
          <a:p>
            <a:endParaRPr lang="en-ZA"/>
          </a:p>
        </p:txBody>
      </p:sp>
    </p:spTree>
    <p:extLst>
      <p:ext uri="{BB962C8B-B14F-4D97-AF65-F5344CB8AC3E}">
        <p14:creationId xmlns:p14="http://schemas.microsoft.com/office/powerpoint/2010/main" val="2830816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699768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BA20-1104-E1C5-8B35-FD389C3EF319}"/>
              </a:ext>
            </a:extLst>
          </p:cNvPr>
          <p:cNvSpPr>
            <a:spLocks noGrp="1"/>
          </p:cNvSpPr>
          <p:nvPr>
            <p:ph type="title"/>
          </p:nvPr>
        </p:nvSpPr>
        <p:spPr/>
        <p:txBody>
          <a:bodyPr/>
          <a:lstStyle/>
          <a:p>
            <a:r>
              <a:rPr lang="en-ZA" dirty="0"/>
              <a:t>Note</a:t>
            </a:r>
          </a:p>
        </p:txBody>
      </p:sp>
      <p:sp>
        <p:nvSpPr>
          <p:cNvPr id="3" name="Content Placeholder 2">
            <a:extLst>
              <a:ext uri="{FF2B5EF4-FFF2-40B4-BE49-F238E27FC236}">
                <a16:creationId xmlns:a16="http://schemas.microsoft.com/office/drawing/2014/main" id="{387D68F3-0AD7-ECB5-F7EF-B2C42ACD5732}"/>
              </a:ext>
            </a:extLst>
          </p:cNvPr>
          <p:cNvSpPr>
            <a:spLocks noGrp="1"/>
          </p:cNvSpPr>
          <p:nvPr>
            <p:ph idx="1"/>
          </p:nvPr>
        </p:nvSpPr>
        <p:spPr/>
        <p:txBody>
          <a:bodyPr/>
          <a:lstStyle/>
          <a:p>
            <a:r>
              <a:rPr lang="en-US" dirty="0"/>
              <a:t>There are slight differences in the way REs are represented and used in different languages and applications.</a:t>
            </a:r>
          </a:p>
          <a:p>
            <a:endParaRPr lang="en-US" dirty="0"/>
          </a:p>
          <a:p>
            <a:r>
              <a:rPr lang="en-ZA" dirty="0"/>
              <a:t>The regular expressions from the textbook follow the Perl syntax, but for this class we’ll be using the syntax for RE in the Python programming language.</a:t>
            </a:r>
          </a:p>
          <a:p>
            <a:endParaRPr lang="en-ZA" dirty="0"/>
          </a:p>
        </p:txBody>
      </p:sp>
    </p:spTree>
    <p:extLst>
      <p:ext uri="{BB962C8B-B14F-4D97-AF65-F5344CB8AC3E}">
        <p14:creationId xmlns:p14="http://schemas.microsoft.com/office/powerpoint/2010/main" val="24066199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p>
          <a:p>
            <a:pPr lvl="1"/>
            <a:endParaRPr lang="en-US" dirty="0"/>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Minimum Edit Distance</a:t>
            </a:r>
          </a:p>
        </p:txBody>
      </p:sp>
      <p:sp>
        <p:nvSpPr>
          <p:cNvPr id="8" name="Rectangle 3"/>
          <p:cNvSpPr>
            <a:spLocks noGrp="1" noChangeArrowheads="1"/>
          </p:cNvSpPr>
          <p:nvPr>
            <p:ph idx="1"/>
          </p:nvPr>
        </p:nvSpPr>
        <p:spPr>
          <a:xfrm>
            <a:off x="3460238" y="2800350"/>
            <a:ext cx="5009393" cy="1691640"/>
          </a:xfrm>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Definition of Minimum Edit Distance</a:t>
            </a:r>
            <a:endParaRPr lang="en-US" sz="3200" dirty="0">
              <a:latin typeface="Calibri" charset="0"/>
            </a:endParaRPr>
          </a:p>
          <a:p>
            <a:pPr eaLnBrk="1" hangingPunct="1"/>
            <a:endParaRPr lang="en-US" dirty="0">
              <a:latin typeface="Calibri" charset="0"/>
            </a:endParaRPr>
          </a:p>
        </p:txBody>
      </p:sp>
      <p:sp>
        <p:nvSpPr>
          <p:cNvPr id="3" name="Text Placeholder 2">
            <a:extLst>
              <a:ext uri="{FF2B5EF4-FFF2-40B4-BE49-F238E27FC236}">
                <a16:creationId xmlns:a16="http://schemas.microsoft.com/office/drawing/2014/main" id="{66AE00A1-255A-E64E-B8D2-DDB22BD12BC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122334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3200" dirty="0"/>
              <a:t>How similar are two strings?</a:t>
            </a:r>
            <a:endParaRPr lang="en-US" dirty="0"/>
          </a:p>
        </p:txBody>
      </p:sp>
      <p:sp>
        <p:nvSpPr>
          <p:cNvPr id="46083" name="Rectangle 3"/>
          <p:cNvSpPr>
            <a:spLocks noGrp="1" noChangeArrowheads="1"/>
          </p:cNvSpPr>
          <p:nvPr>
            <p:ph idx="1"/>
          </p:nvPr>
        </p:nvSpPr>
        <p:spPr>
          <a:xfrm>
            <a:off x="227867" y="998607"/>
            <a:ext cx="3886200" cy="2582792"/>
          </a:xfrm>
        </p:spPr>
        <p:txBody>
          <a:bodyPr/>
          <a:lstStyle/>
          <a:p>
            <a:r>
              <a:rPr lang="en-US" dirty="0"/>
              <a:t>Spell correction</a:t>
            </a:r>
          </a:p>
          <a:p>
            <a:pPr lvl="1"/>
            <a:r>
              <a:rPr lang="en-US" dirty="0"/>
              <a:t>The user typed “</a:t>
            </a:r>
            <a:r>
              <a:rPr lang="en-US" dirty="0" err="1"/>
              <a:t>graffe</a:t>
            </a:r>
            <a:r>
              <a:rPr lang="en-US" dirty="0"/>
              <a:t>”</a:t>
            </a:r>
          </a:p>
          <a:p>
            <a:pPr marL="457200" lvl="1" indent="0">
              <a:buNone/>
            </a:pPr>
            <a:r>
              <a:rPr lang="en-US" dirty="0"/>
              <a:t>Which is closest? </a:t>
            </a:r>
          </a:p>
          <a:p>
            <a:pPr lvl="2">
              <a:lnSpc>
                <a:spcPct val="80000"/>
              </a:lnSpc>
            </a:pPr>
            <a:r>
              <a:rPr lang="en-US" dirty="0" err="1"/>
              <a:t>graf</a:t>
            </a:r>
            <a:endParaRPr lang="en-US" dirty="0"/>
          </a:p>
          <a:p>
            <a:pPr lvl="2">
              <a:lnSpc>
                <a:spcPct val="80000"/>
              </a:lnSpc>
            </a:pPr>
            <a:r>
              <a:rPr lang="en-US" dirty="0"/>
              <a:t>graft</a:t>
            </a:r>
          </a:p>
          <a:p>
            <a:pPr lvl="2">
              <a:lnSpc>
                <a:spcPct val="80000"/>
              </a:lnSpc>
            </a:pPr>
            <a:r>
              <a:rPr lang="en-US" dirty="0"/>
              <a:t>grail</a:t>
            </a:r>
          </a:p>
          <a:p>
            <a:pPr lvl="2">
              <a:lnSpc>
                <a:spcPct val="80000"/>
              </a:lnSpc>
            </a:pPr>
            <a:r>
              <a:rPr lang="en-US" dirty="0"/>
              <a:t>giraffe</a:t>
            </a:r>
          </a:p>
          <a:p>
            <a:endParaRPr lang="en-US" sz="2000" dirty="0"/>
          </a:p>
          <a:p>
            <a:endParaRPr lang="en-US" sz="2000" dirty="0"/>
          </a:p>
          <a:p>
            <a:endParaRPr lang="en-US" sz="2000" dirty="0"/>
          </a:p>
        </p:txBody>
      </p:sp>
      <p:sp>
        <p:nvSpPr>
          <p:cNvPr id="4" name="Rectangle 3"/>
          <p:cNvSpPr txBox="1">
            <a:spLocks noChangeArrowheads="1"/>
          </p:cNvSpPr>
          <p:nvPr/>
        </p:nvSpPr>
        <p:spPr bwMode="auto">
          <a:xfrm>
            <a:off x="3886200" y="819149"/>
            <a:ext cx="5257800" cy="2743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marR="0" lvl="0" indent="-342900" algn="l" defTabSz="914400" rtl="0" eaLnBrk="1" fontAlgn="base" latinLnBrk="0" hangingPunct="1">
              <a:lnSpc>
                <a:spcPct val="100000"/>
              </a:lnSpc>
              <a:spcBef>
                <a:spcPct val="20000"/>
              </a:spcBef>
              <a:spcAft>
                <a:spcPct val="0"/>
              </a:spcAft>
              <a:buClr>
                <a:srgbClr val="CC0000"/>
              </a:buClr>
              <a:buSzTx/>
              <a:buFont typeface="Times"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pitchFamily="-65" charset="-128"/>
              </a:rPr>
              <a:t>Computational Biology</a:t>
            </a:r>
          </a:p>
          <a:p>
            <a:pPr marL="685800" marR="0" lvl="1" indent="-228600" algn="l" defTabSz="914400" rtl="0" eaLnBrk="1" fontAlgn="base" latinLnBrk="0" hangingPunct="1">
              <a:lnSpc>
                <a:spcPct val="100000"/>
              </a:lnSpc>
              <a:spcBef>
                <a:spcPct val="20000"/>
              </a:spcBef>
              <a:spcAft>
                <a:spcPct val="0"/>
              </a:spcAft>
              <a:buClr>
                <a:srgbClr val="000000"/>
              </a:buClr>
              <a:buSzTx/>
              <a:buFont typeface="Times" charset="0"/>
              <a:buChar char="•"/>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pitchFamily="-65" charset="-128"/>
              </a:rPr>
              <a:t>Align two sequences of nucleotides</a:t>
            </a:r>
          </a:p>
          <a:p>
            <a:pPr marL="685800" marR="0" lvl="1" indent="-228600" algn="l" defTabSz="914400" rtl="0" eaLnBrk="1" fontAlgn="base" latinLnBrk="0" hangingPunct="1">
              <a:lnSpc>
                <a:spcPct val="100000"/>
              </a:lnSpc>
              <a:spcBef>
                <a:spcPct val="20000"/>
              </a:spcBef>
              <a:spcAft>
                <a:spcPct val="0"/>
              </a:spcAft>
              <a:buClr>
                <a:srgbClr val="000000"/>
              </a:buClr>
              <a:buSzTx/>
              <a:buFont typeface="Times" charset="0"/>
              <a:buChar char="•"/>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pitchFamily="-65" charset="-128"/>
            </a:endParaRPr>
          </a:p>
          <a:p>
            <a:pPr marL="685800" marR="0" lvl="1" indent="-228600" algn="l" defTabSz="914400" rtl="0" eaLnBrk="1" fontAlgn="base" latinLnBrk="0" hangingPunct="1">
              <a:lnSpc>
                <a:spcPct val="100000"/>
              </a:lnSpc>
              <a:spcBef>
                <a:spcPct val="20000"/>
              </a:spcBef>
              <a:spcAft>
                <a:spcPct val="0"/>
              </a:spcAft>
              <a:buClr>
                <a:srgbClr val="000000"/>
              </a:buClr>
              <a:buSzTx/>
              <a:buFont typeface="Times" charset="0"/>
              <a:buChar char="•"/>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pitchFamily="-65" charset="-128"/>
            </a:endParaRPr>
          </a:p>
          <a:p>
            <a:pPr marL="685800" marR="0" lvl="1" indent="-228600" algn="l" defTabSz="914400" rtl="0" eaLnBrk="1" fontAlgn="base" latinLnBrk="0" hangingPunct="1">
              <a:lnSpc>
                <a:spcPct val="100000"/>
              </a:lnSpc>
              <a:spcBef>
                <a:spcPct val="20000"/>
              </a:spcBef>
              <a:spcAft>
                <a:spcPct val="0"/>
              </a:spcAft>
              <a:buClr>
                <a:srgbClr val="000000"/>
              </a:buClr>
              <a:buSzTx/>
              <a:buFont typeface="Times" charset="0"/>
              <a:buChar char="•"/>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pitchFamily="-65" charset="-128"/>
              </a:rPr>
              <a:t>Resulting alignment:</a:t>
            </a:r>
          </a:p>
        </p:txBody>
      </p:sp>
      <p:sp>
        <p:nvSpPr>
          <p:cNvPr id="6" name="Text Box 5"/>
          <p:cNvSpPr txBox="1">
            <a:spLocks noChangeArrowheads="1"/>
          </p:cNvSpPr>
          <p:nvPr/>
        </p:nvSpPr>
        <p:spPr bwMode="auto">
          <a:xfrm>
            <a:off x="4470931" y="1773019"/>
            <a:ext cx="4342338" cy="584776"/>
          </a:xfrm>
          <a:prstGeom prst="rect">
            <a:avLst/>
          </a:prstGeom>
          <a:noFill/>
          <a:ln w="38100">
            <a:noFill/>
            <a:miter lim="800000"/>
            <a:headEnd/>
            <a:tailEnd/>
          </a:ln>
        </p:spPr>
        <p:txBody>
          <a:bodyPr wrap="square">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AGGCTATCACCTGACCTCCAGGCCGATGCCC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TAGCTATCACGACCGCGGTCGATTTGCCCGAC</a:t>
            </a:r>
          </a:p>
        </p:txBody>
      </p:sp>
      <p:sp>
        <p:nvSpPr>
          <p:cNvPr id="7" name="Text Box 3"/>
          <p:cNvSpPr txBox="1">
            <a:spLocks noChangeArrowheads="1"/>
          </p:cNvSpPr>
          <p:nvPr/>
        </p:nvSpPr>
        <p:spPr bwMode="auto">
          <a:xfrm>
            <a:off x="4341934" y="2713107"/>
            <a:ext cx="4802066" cy="707886"/>
          </a:xfrm>
          <a:prstGeom prst="rect">
            <a:avLst/>
          </a:prstGeom>
          <a:noFill/>
          <a:ln w="38100">
            <a:noFill/>
            <a:miter lim="800000"/>
            <a:headEnd/>
            <a:tailEnd/>
          </a:ln>
        </p:spPr>
        <p:txBody>
          <a:bodyPr wrap="none">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a:t>
            </a:r>
            <a:r>
              <a:rPr kumimoji="0" lang="en-US" sz="1600" b="1" i="0" u="none" strike="noStrike" kern="1200" cap="none" spc="0" normalizeH="0" baseline="0" noProof="0" dirty="0">
                <a:ln>
                  <a:noFill/>
                </a:ln>
                <a:solidFill>
                  <a:srgbClr val="000066"/>
                </a:solidFill>
                <a:effectLst/>
                <a:uLnTx/>
                <a:uFillTx/>
                <a:latin typeface="Courier New" charset="0"/>
                <a:ea typeface="ＭＳ Ｐゴシック" charset="0"/>
              </a:rPr>
              <a:t>AG</a:t>
            </a: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G</a:t>
            </a:r>
            <a:r>
              <a:rPr kumimoji="0" lang="en-US" sz="1600" b="1" i="0" u="none" strike="noStrike" kern="1200" cap="none" spc="0" normalizeH="0" baseline="0" noProof="0" dirty="0">
                <a:ln>
                  <a:noFill/>
                </a:ln>
                <a:solidFill>
                  <a:srgbClr val="000066"/>
                </a:solidFill>
                <a:effectLst/>
                <a:uLnTx/>
                <a:uFillTx/>
                <a:latin typeface="Courier New" charset="0"/>
                <a:ea typeface="ＭＳ Ｐゴシック" charset="0"/>
              </a:rPr>
              <a:t>CTATCAC</a:t>
            </a: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CT</a:t>
            </a:r>
            <a:r>
              <a:rPr kumimoji="0" lang="en-US" sz="1600" b="1" i="0" u="none" strike="noStrike" kern="1200" cap="none" spc="0" normalizeH="0" baseline="0" noProof="0" dirty="0">
                <a:ln>
                  <a:noFill/>
                </a:ln>
                <a:solidFill>
                  <a:srgbClr val="000066"/>
                </a:solidFill>
                <a:effectLst/>
                <a:uLnTx/>
                <a:uFillTx/>
                <a:latin typeface="Courier New" charset="0"/>
                <a:ea typeface="ＭＳ Ｐゴシック" charset="0"/>
              </a:rPr>
              <a:t>GACC</a:t>
            </a: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T</a:t>
            </a:r>
            <a:r>
              <a:rPr kumimoji="0" lang="en-US" sz="1600" b="1" i="0" u="none" strike="noStrike" kern="1200" cap="none" spc="0" normalizeH="0" baseline="0" noProof="0" dirty="0">
                <a:ln>
                  <a:noFill/>
                </a:ln>
                <a:solidFill>
                  <a:srgbClr val="000066"/>
                </a:solidFill>
                <a:effectLst/>
                <a:uLnTx/>
                <a:uFillTx/>
                <a:latin typeface="Courier New" charset="0"/>
                <a:ea typeface="ＭＳ Ｐゴシック" charset="0"/>
              </a:rPr>
              <a:t>C</a:t>
            </a: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CA</a:t>
            </a:r>
            <a:r>
              <a:rPr kumimoji="0" lang="en-US" sz="1600" b="1" i="0" u="none" strike="noStrike" kern="1200" cap="none" spc="0" normalizeH="0" baseline="0" noProof="0" dirty="0">
                <a:ln>
                  <a:noFill/>
                </a:ln>
                <a:solidFill>
                  <a:srgbClr val="000066"/>
                </a:solidFill>
                <a:effectLst/>
                <a:uLnTx/>
                <a:uFillTx/>
                <a:latin typeface="Courier New" charset="0"/>
                <a:ea typeface="ＭＳ Ｐゴシック" charset="0"/>
              </a:rPr>
              <a:t>GG</a:t>
            </a: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C</a:t>
            </a:r>
            <a:r>
              <a:rPr kumimoji="0" lang="en-US" sz="1600" b="1" i="0" u="none" strike="noStrike" kern="1200" cap="none" spc="0" normalizeH="0" baseline="0" noProof="0" dirty="0">
                <a:ln>
                  <a:noFill/>
                </a:ln>
                <a:solidFill>
                  <a:srgbClr val="000066"/>
                </a:solidFill>
                <a:effectLst/>
                <a:uLnTx/>
                <a:uFillTx/>
                <a:latin typeface="Courier New" charset="0"/>
                <a:ea typeface="ＭＳ Ｐゴシック" charset="0"/>
              </a:rPr>
              <a:t>CGA</a:t>
            </a: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a:t>
            </a:r>
            <a:r>
              <a:rPr kumimoji="0" lang="en-US" sz="1600" b="1" i="0" u="none" strike="noStrike" kern="1200" cap="none" spc="0" normalizeH="0" baseline="0" noProof="0" dirty="0">
                <a:ln>
                  <a:noFill/>
                </a:ln>
                <a:solidFill>
                  <a:srgbClr val="000066"/>
                </a:solidFill>
                <a:effectLst/>
                <a:uLnTx/>
                <a:uFillTx/>
                <a:latin typeface="Courier New" charset="0"/>
                <a:ea typeface="ＭＳ Ｐゴシック" charset="0"/>
              </a:rPr>
              <a:t>TGCCC</a:t>
            </a: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T</a:t>
            </a:r>
            <a:r>
              <a:rPr kumimoji="0" lang="en-US" sz="1600" b="1" i="0" u="none" strike="noStrike" kern="1200" cap="none" spc="0" normalizeH="0" baseline="0" noProof="0" dirty="0">
                <a:ln>
                  <a:noFill/>
                </a:ln>
                <a:solidFill>
                  <a:srgbClr val="000066"/>
                </a:solidFill>
                <a:effectLst/>
                <a:uLnTx/>
                <a:uFillTx/>
                <a:latin typeface="Courier New" charset="0"/>
                <a:ea typeface="ＭＳ Ｐゴシック" charset="0"/>
              </a:rPr>
              <a:t>AG</a:t>
            </a: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a:t>
            </a:r>
            <a:r>
              <a:rPr kumimoji="0" lang="en-US" sz="1600" b="1" i="0" u="none" strike="noStrike" kern="1200" cap="none" spc="0" normalizeH="0" baseline="0" noProof="0" dirty="0">
                <a:ln>
                  <a:noFill/>
                </a:ln>
                <a:solidFill>
                  <a:srgbClr val="000066"/>
                </a:solidFill>
                <a:effectLst/>
                <a:uLnTx/>
                <a:uFillTx/>
                <a:latin typeface="Courier New" charset="0"/>
                <a:ea typeface="ＭＳ Ｐゴシック" charset="0"/>
              </a:rPr>
              <a:t>CTATCAC</a:t>
            </a: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a:t>
            </a:r>
            <a:r>
              <a:rPr kumimoji="0" lang="en-US" sz="1600" b="1" i="0" u="none" strike="noStrike" kern="1200" cap="none" spc="0" normalizeH="0" baseline="0" noProof="0" dirty="0">
                <a:ln>
                  <a:noFill/>
                </a:ln>
                <a:solidFill>
                  <a:srgbClr val="000066"/>
                </a:solidFill>
                <a:effectLst/>
                <a:uLnTx/>
                <a:uFillTx/>
                <a:latin typeface="Courier New" charset="0"/>
                <a:ea typeface="ＭＳ Ｐゴシック" charset="0"/>
              </a:rPr>
              <a:t>GACC</a:t>
            </a: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G</a:t>
            </a:r>
            <a:r>
              <a:rPr kumimoji="0" lang="en-US" sz="1600" b="1" i="0" u="none" strike="noStrike" kern="1200" cap="none" spc="0" normalizeH="0" baseline="0" noProof="0" dirty="0">
                <a:ln>
                  <a:noFill/>
                </a:ln>
                <a:solidFill>
                  <a:srgbClr val="000066"/>
                </a:solidFill>
                <a:effectLst/>
                <a:uLnTx/>
                <a:uFillTx/>
                <a:latin typeface="Courier New" charset="0"/>
                <a:ea typeface="ＭＳ Ｐゴシック" charset="0"/>
              </a:rPr>
              <a:t>C</a:t>
            </a: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a:t>
            </a:r>
            <a:r>
              <a:rPr kumimoji="0" lang="en-US" sz="1600" b="1" i="0" u="none" strike="noStrike" kern="1200" cap="none" spc="0" normalizeH="0" baseline="0" noProof="0" dirty="0">
                <a:ln>
                  <a:noFill/>
                </a:ln>
                <a:solidFill>
                  <a:srgbClr val="000066"/>
                </a:solidFill>
                <a:effectLst/>
                <a:uLnTx/>
                <a:uFillTx/>
                <a:latin typeface="Courier New" charset="0"/>
                <a:ea typeface="ＭＳ Ｐゴシック" charset="0"/>
              </a:rPr>
              <a:t>GG</a:t>
            </a: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T</a:t>
            </a:r>
            <a:r>
              <a:rPr kumimoji="0" lang="en-US" sz="1600" b="1" i="0" u="none" strike="noStrike" kern="1200" cap="none" spc="0" normalizeH="0" baseline="0" noProof="0" dirty="0">
                <a:ln>
                  <a:noFill/>
                </a:ln>
                <a:solidFill>
                  <a:srgbClr val="000066"/>
                </a:solidFill>
                <a:effectLst/>
                <a:uLnTx/>
                <a:uFillTx/>
                <a:latin typeface="Courier New" charset="0"/>
                <a:ea typeface="ＭＳ Ｐゴシック" charset="0"/>
              </a:rPr>
              <a:t>CGA</a:t>
            </a: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TT</a:t>
            </a:r>
            <a:r>
              <a:rPr kumimoji="0" lang="en-US" sz="1600" b="1" i="0" u="none" strike="noStrike" kern="1200" cap="none" spc="0" normalizeH="0" baseline="0" noProof="0" dirty="0">
                <a:ln>
                  <a:noFill/>
                </a:ln>
                <a:solidFill>
                  <a:srgbClr val="000066"/>
                </a:solidFill>
                <a:effectLst/>
                <a:uLnTx/>
                <a:uFillTx/>
                <a:latin typeface="Courier New" charset="0"/>
                <a:ea typeface="ＭＳ Ｐゴシック" charset="0"/>
              </a:rPr>
              <a:t>TGCCC</a:t>
            </a:r>
            <a:r>
              <a:rPr kumimoji="0" lang="en-US" sz="1600" b="0" i="0" u="none" strike="noStrike" kern="1200" cap="none" spc="0" normalizeH="0" baseline="0" noProof="0" dirty="0">
                <a:ln>
                  <a:noFill/>
                </a:ln>
                <a:solidFill>
                  <a:srgbClr val="006699"/>
                </a:solidFill>
                <a:effectLst/>
                <a:uLnTx/>
                <a:uFillTx/>
                <a:latin typeface="Courier New" charset="0"/>
                <a:ea typeface="ＭＳ Ｐゴシック" charset="0"/>
              </a:rPr>
              <a:t>GAC</a:t>
            </a:r>
          </a:p>
        </p:txBody>
      </p:sp>
    </p:spTree>
    <p:extLst>
      <p:ext uri="{BB962C8B-B14F-4D97-AF65-F5344CB8AC3E}">
        <p14:creationId xmlns:p14="http://schemas.microsoft.com/office/powerpoint/2010/main" val="407746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B229-D124-8DB1-3555-FA02483D2586}"/>
              </a:ext>
            </a:extLst>
          </p:cNvPr>
          <p:cNvSpPr>
            <a:spLocks noGrp="1"/>
          </p:cNvSpPr>
          <p:nvPr>
            <p:ph type="title"/>
          </p:nvPr>
        </p:nvSpPr>
        <p:spPr/>
        <p:txBody>
          <a:bodyPr/>
          <a:lstStyle/>
          <a:p>
            <a:r>
              <a:rPr lang="en-US" sz="3600" dirty="0"/>
              <a:t>How similar are two strings?</a:t>
            </a:r>
            <a:endParaRPr lang="en-ZA" dirty="0"/>
          </a:p>
        </p:txBody>
      </p:sp>
      <p:sp>
        <p:nvSpPr>
          <p:cNvPr id="4" name="Rectangle 3">
            <a:extLst>
              <a:ext uri="{FF2B5EF4-FFF2-40B4-BE49-F238E27FC236}">
                <a16:creationId xmlns:a16="http://schemas.microsoft.com/office/drawing/2014/main" id="{23F13291-BDF3-D730-3BFA-2E03CF1B91AA}"/>
              </a:ext>
            </a:extLst>
          </p:cNvPr>
          <p:cNvSpPr txBox="1">
            <a:spLocks noGrp="1" noChangeArrowheads="1"/>
          </p:cNvSpPr>
          <p:nvPr>
            <p:ph idx="1"/>
          </p:nvPr>
        </p:nvSpPr>
        <p:spPr bwMode="auto">
          <a:xfrm>
            <a:off x="822325" y="1200150"/>
            <a:ext cx="7543800" cy="3429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lvl="0" indent="0">
              <a:buNone/>
            </a:pPr>
            <a:r>
              <a:rPr lang="en-US" sz="2800" dirty="0">
                <a:solidFill>
                  <a:srgbClr val="000000"/>
                </a:solidFill>
              </a:rPr>
              <a:t>Coreference</a:t>
            </a:r>
          </a:p>
          <a:p>
            <a:pPr marL="0" lvl="0" indent="0">
              <a:buNone/>
            </a:pPr>
            <a:endParaRPr lang="en-US" sz="2800" dirty="0">
              <a:solidFill>
                <a:srgbClr val="000000"/>
              </a:solidFill>
            </a:endParaRPr>
          </a:p>
          <a:p>
            <a:r>
              <a:rPr lang="en-US" sz="2000" dirty="0">
                <a:solidFill>
                  <a:srgbClr val="000000"/>
                </a:solidFill>
              </a:rPr>
              <a:t>the task of deciding whether two strings such as the following refer to the same entity:</a:t>
            </a:r>
          </a:p>
          <a:p>
            <a:pPr lvl="1"/>
            <a:r>
              <a:rPr lang="en-US" dirty="0"/>
              <a:t>Wits Chancellor,</a:t>
            </a:r>
            <a:r>
              <a:rPr lang="en-US" b="1" dirty="0"/>
              <a:t> </a:t>
            </a:r>
            <a:r>
              <a:rPr lang="en-US" dirty="0"/>
              <a:t>Dr Judy Dlamini</a:t>
            </a:r>
          </a:p>
          <a:p>
            <a:pPr lvl="1"/>
            <a:r>
              <a:rPr lang="en-US" dirty="0"/>
              <a:t>Wits Chancellor, </a:t>
            </a:r>
            <a:r>
              <a:rPr lang="en-US" b="1" dirty="0"/>
              <a:t> Judy Dlamini</a:t>
            </a:r>
          </a:p>
          <a:p>
            <a:pPr lvl="1"/>
            <a:r>
              <a:rPr lang="en-US" dirty="0"/>
              <a:t>Wits University Chancellor, </a:t>
            </a:r>
            <a:r>
              <a:rPr lang="en-US" b="1" dirty="0"/>
              <a:t>Dr Judy Dlamini</a:t>
            </a:r>
            <a:endParaRPr kumimoji="0" lang="en-US" sz="1600" i="0" u="none" strike="noStrike" kern="1200" cap="none" spc="0" normalizeH="0" baseline="0" noProof="0" dirty="0">
              <a:ln>
                <a:noFill/>
              </a:ln>
              <a:solidFill>
                <a:srgbClr val="000000"/>
              </a:solidFill>
              <a:effectLst/>
              <a:uLnTx/>
              <a:uFillTx/>
              <a:latin typeface="Calibri" panose="020F0502020204030204"/>
            </a:endParaRPr>
          </a:p>
        </p:txBody>
      </p:sp>
    </p:spTree>
    <p:extLst>
      <p:ext uri="{BB962C8B-B14F-4D97-AF65-F5344CB8AC3E}">
        <p14:creationId xmlns:p14="http://schemas.microsoft.com/office/powerpoint/2010/main" val="117999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Edit Distance</a:t>
            </a:r>
          </a:p>
        </p:txBody>
      </p:sp>
      <p:sp>
        <p:nvSpPr>
          <p:cNvPr id="73731" name="Rectangle 3"/>
          <p:cNvSpPr>
            <a:spLocks noGrp="1" noChangeArrowheads="1"/>
          </p:cNvSpPr>
          <p:nvPr>
            <p:ph idx="1"/>
          </p:nvPr>
        </p:nvSpPr>
        <p:spPr/>
        <p:txBody>
          <a:bodyPr/>
          <a:lstStyle/>
          <a:p>
            <a:r>
              <a:rPr lang="en-US"/>
              <a:t>The minimum edit distance between two strings</a:t>
            </a:r>
          </a:p>
          <a:p>
            <a:r>
              <a:rPr lang="en-US"/>
              <a:t>Is the minimum number of editing operations</a:t>
            </a:r>
          </a:p>
          <a:p>
            <a:pPr lvl="1"/>
            <a:r>
              <a:rPr lang="en-US"/>
              <a:t>Insertion</a:t>
            </a:r>
          </a:p>
          <a:p>
            <a:pPr lvl="1"/>
            <a:r>
              <a:rPr lang="en-US"/>
              <a:t>Deletion</a:t>
            </a:r>
          </a:p>
          <a:p>
            <a:pPr lvl="1"/>
            <a:r>
              <a:rPr lang="en-US"/>
              <a:t>Substitution</a:t>
            </a:r>
          </a:p>
          <a:p>
            <a:r>
              <a:rPr lang="en-US"/>
              <a:t>Needed to transform one into the other</a:t>
            </a:r>
          </a:p>
        </p:txBody>
      </p:sp>
    </p:spTree>
    <p:extLst>
      <p:ext uri="{BB962C8B-B14F-4D97-AF65-F5344CB8AC3E}">
        <p14:creationId xmlns:p14="http://schemas.microsoft.com/office/powerpoint/2010/main" val="285343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764B-788A-8E23-D109-98C153C29730}"/>
              </a:ext>
            </a:extLst>
          </p:cNvPr>
          <p:cNvSpPr>
            <a:spLocks noGrp="1"/>
          </p:cNvSpPr>
          <p:nvPr>
            <p:ph type="title"/>
          </p:nvPr>
        </p:nvSpPr>
        <p:spPr>
          <a:xfrm>
            <a:off x="374126" y="302125"/>
            <a:ext cx="7886700" cy="994172"/>
          </a:xfrm>
        </p:spPr>
        <p:txBody>
          <a:bodyPr>
            <a:normAutofit fontScale="90000"/>
          </a:bodyPr>
          <a:lstStyle/>
          <a:p>
            <a:r>
              <a:rPr lang="en-ZA" dirty="0"/>
              <a:t>Lecture continues on </a:t>
            </a:r>
            <a:r>
              <a:rPr lang="en-ZA" dirty="0" err="1"/>
              <a:t>Jupyter</a:t>
            </a:r>
            <a:r>
              <a:rPr lang="en-ZA" dirty="0"/>
              <a:t> Notebooks (Lab)</a:t>
            </a:r>
          </a:p>
        </p:txBody>
      </p:sp>
      <p:sp>
        <p:nvSpPr>
          <p:cNvPr id="3" name="Content Placeholder 2">
            <a:extLst>
              <a:ext uri="{FF2B5EF4-FFF2-40B4-BE49-F238E27FC236}">
                <a16:creationId xmlns:a16="http://schemas.microsoft.com/office/drawing/2014/main" id="{382BF279-2A3B-1E4C-70D9-5C9F1C12E6EE}"/>
              </a:ext>
            </a:extLst>
          </p:cNvPr>
          <p:cNvSpPr>
            <a:spLocks noGrp="1"/>
          </p:cNvSpPr>
          <p:nvPr>
            <p:ph idx="1"/>
          </p:nvPr>
        </p:nvSpPr>
        <p:spPr>
          <a:xfrm>
            <a:off x="374127" y="1355078"/>
            <a:ext cx="8216050" cy="3263504"/>
          </a:xfrm>
        </p:spPr>
        <p:txBody>
          <a:bodyPr/>
          <a:lstStyle/>
          <a:p>
            <a:r>
              <a:rPr lang="en-ZA" dirty="0"/>
              <a:t>You can first read up on REs in python (if you are not familiar with them). </a:t>
            </a:r>
          </a:p>
          <a:p>
            <a:r>
              <a:rPr lang="en-ZA" dirty="0"/>
              <a:t>You’ll practice them in the labs this week (today).</a:t>
            </a:r>
          </a:p>
        </p:txBody>
      </p:sp>
    </p:spTree>
    <p:extLst>
      <p:ext uri="{BB962C8B-B14F-4D97-AF65-F5344CB8AC3E}">
        <p14:creationId xmlns:p14="http://schemas.microsoft.com/office/powerpoint/2010/main" val="26392634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Minimum Edit Distance</a:t>
            </a:r>
          </a:p>
        </p:txBody>
      </p:sp>
      <p:sp>
        <p:nvSpPr>
          <p:cNvPr id="75780" name="Content Placeholder 7"/>
          <p:cNvSpPr>
            <a:spLocks noGrp="1"/>
          </p:cNvSpPr>
          <p:nvPr>
            <p:ph idx="1"/>
          </p:nvPr>
        </p:nvSpPr>
        <p:spPr/>
        <p:txBody>
          <a:bodyPr/>
          <a:lstStyle/>
          <a:p>
            <a:r>
              <a:rPr lang="en-US" dirty="0"/>
              <a:t>Two strings and their </a:t>
            </a:r>
            <a:r>
              <a:rPr lang="en-US" b="1" dirty="0"/>
              <a:t>alignment</a:t>
            </a:r>
            <a:r>
              <a:rPr lang="en-US" dirty="0"/>
              <a:t>:</a:t>
            </a:r>
          </a:p>
        </p:txBody>
      </p:sp>
      <p:pic>
        <p:nvPicPr>
          <p:cNvPr id="5" name="Picture 6" descr="align1.tiff"/>
          <p:cNvPicPr>
            <a:picLocks noChangeAspect="1"/>
          </p:cNvPicPr>
          <p:nvPr/>
        </p:nvPicPr>
        <p:blipFill>
          <a:blip r:embed="rId3"/>
          <a:srcRect/>
          <a:stretch>
            <a:fillRect/>
          </a:stretch>
        </p:blipFill>
        <p:spPr bwMode="auto">
          <a:xfrm>
            <a:off x="1524000" y="2038350"/>
            <a:ext cx="5295900" cy="2209800"/>
          </a:xfrm>
          <a:prstGeom prst="rect">
            <a:avLst/>
          </a:prstGeom>
          <a:noFill/>
          <a:ln w="9525">
            <a:noFill/>
            <a:miter lim="800000"/>
            <a:headEnd/>
            <a:tailEnd/>
          </a:ln>
        </p:spPr>
      </p:pic>
    </p:spTree>
    <p:extLst>
      <p:ext uri="{BB962C8B-B14F-4D97-AF65-F5344CB8AC3E}">
        <p14:creationId xmlns:p14="http://schemas.microsoft.com/office/powerpoint/2010/main" val="39983034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Minimum Edit Distance</a:t>
            </a:r>
          </a:p>
        </p:txBody>
      </p:sp>
      <p:sp>
        <p:nvSpPr>
          <p:cNvPr id="54275" name="Rectangle 3"/>
          <p:cNvSpPr>
            <a:spLocks noGrp="1" noChangeArrowheads="1"/>
          </p:cNvSpPr>
          <p:nvPr>
            <p:ph idx="1"/>
          </p:nvPr>
        </p:nvSpPr>
        <p:spPr>
          <a:xfrm>
            <a:off x="762000" y="3257550"/>
            <a:ext cx="7924800" cy="1885950"/>
          </a:xfrm>
        </p:spPr>
        <p:txBody>
          <a:bodyPr/>
          <a:lstStyle/>
          <a:p>
            <a:r>
              <a:rPr lang="en-US" dirty="0"/>
              <a:t>If each operation has cost of 1</a:t>
            </a:r>
          </a:p>
          <a:p>
            <a:pPr lvl="1"/>
            <a:r>
              <a:rPr lang="en-US" dirty="0"/>
              <a:t>Distance between these is 5</a:t>
            </a:r>
          </a:p>
          <a:p>
            <a:r>
              <a:rPr lang="en-US" dirty="0"/>
              <a:t>If substitutions cost 2 (</a:t>
            </a:r>
            <a:r>
              <a:rPr lang="en-US" dirty="0" err="1"/>
              <a:t>Levenshtein</a:t>
            </a:r>
            <a:r>
              <a:rPr lang="en-US" dirty="0"/>
              <a:t>)</a:t>
            </a:r>
          </a:p>
          <a:p>
            <a:pPr lvl="1"/>
            <a:r>
              <a:rPr lang="en-US" dirty="0"/>
              <a:t>Distance between them is 8</a:t>
            </a:r>
          </a:p>
        </p:txBody>
      </p:sp>
      <p:pic>
        <p:nvPicPr>
          <p:cNvPr id="5" name="Picture 4" descr="align2.tiff"/>
          <p:cNvPicPr>
            <a:picLocks noChangeAspect="1"/>
          </p:cNvPicPr>
          <p:nvPr/>
        </p:nvPicPr>
        <p:blipFill>
          <a:blip r:embed="rId3"/>
          <a:srcRect/>
          <a:stretch>
            <a:fillRect/>
          </a:stretch>
        </p:blipFill>
        <p:spPr bwMode="auto">
          <a:xfrm>
            <a:off x="1828800" y="1200150"/>
            <a:ext cx="3644900" cy="2038673"/>
          </a:xfrm>
          <a:prstGeom prst="rect">
            <a:avLst/>
          </a:prstGeom>
          <a:noFill/>
          <a:ln w="9525">
            <a:noFill/>
            <a:miter lim="800000"/>
            <a:headEnd/>
            <a:tailEnd/>
          </a:ln>
        </p:spPr>
      </p:pic>
    </p:spTree>
    <p:extLst>
      <p:ext uri="{BB962C8B-B14F-4D97-AF65-F5344CB8AC3E}">
        <p14:creationId xmlns:p14="http://schemas.microsoft.com/office/powerpoint/2010/main" val="103909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Alignment in Computational Biology</a:t>
            </a:r>
          </a:p>
        </p:txBody>
      </p:sp>
      <p:sp>
        <p:nvSpPr>
          <p:cNvPr id="3" name="Content Placeholder 2"/>
          <p:cNvSpPr>
            <a:spLocks noGrp="1"/>
          </p:cNvSpPr>
          <p:nvPr>
            <p:ph idx="1"/>
          </p:nvPr>
        </p:nvSpPr>
        <p:spPr>
          <a:xfrm>
            <a:off x="304800" y="1352550"/>
            <a:ext cx="8534400" cy="3790950"/>
          </a:xfrm>
        </p:spPr>
        <p:txBody>
          <a:bodyPr>
            <a:normAutofit lnSpcReduction="10000"/>
          </a:bodyPr>
          <a:lstStyle/>
          <a:p>
            <a:r>
              <a:rPr lang="en-US" dirty="0"/>
              <a:t>Given a sequence of bases</a:t>
            </a:r>
          </a:p>
          <a:p>
            <a:endParaRPr lang="en-US" dirty="0"/>
          </a:p>
          <a:p>
            <a:pPr marL="0" indent="0">
              <a:lnSpc>
                <a:spcPct val="140000"/>
              </a:lnSpc>
              <a:buNone/>
            </a:pPr>
            <a:endParaRPr lang="en-US" dirty="0"/>
          </a:p>
          <a:p>
            <a:r>
              <a:rPr lang="en-US" dirty="0"/>
              <a:t>An alignment:</a:t>
            </a:r>
          </a:p>
          <a:p>
            <a:endParaRPr lang="en-US" dirty="0"/>
          </a:p>
          <a:p>
            <a:endParaRPr lang="en-US" dirty="0"/>
          </a:p>
          <a:p>
            <a:r>
              <a:rPr lang="en-US" dirty="0"/>
              <a:t>Given two sequences, align each letter to a letter or gap</a:t>
            </a:r>
          </a:p>
        </p:txBody>
      </p:sp>
      <p:sp>
        <p:nvSpPr>
          <p:cNvPr id="5" name="Text Box 3"/>
          <p:cNvSpPr txBox="1">
            <a:spLocks noChangeArrowheads="1"/>
          </p:cNvSpPr>
          <p:nvPr/>
        </p:nvSpPr>
        <p:spPr bwMode="auto">
          <a:xfrm>
            <a:off x="990600" y="3333750"/>
            <a:ext cx="7018418" cy="830997"/>
          </a:xfrm>
          <a:prstGeom prst="rect">
            <a:avLst/>
          </a:prstGeom>
          <a:noFill/>
          <a:ln w="38100">
            <a:noFill/>
            <a:miter lim="800000"/>
            <a:headEnd/>
            <a:tailEnd/>
          </a:ln>
        </p:spPr>
        <p:txBody>
          <a:bodyPr wrap="none">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a:t>
            </a:r>
            <a:r>
              <a:rPr kumimoji="0" lang="en-US" sz="2400" b="1" i="0" u="none" strike="noStrike" kern="1200" cap="none" spc="0" normalizeH="0" baseline="0" noProof="0" dirty="0">
                <a:ln>
                  <a:noFill/>
                </a:ln>
                <a:solidFill>
                  <a:srgbClr val="000066"/>
                </a:solidFill>
                <a:effectLst/>
                <a:uLnTx/>
                <a:uFillTx/>
                <a:latin typeface="Courier New" charset="0"/>
                <a:ea typeface="ＭＳ Ｐゴシック" charset="0"/>
              </a:rPr>
              <a:t>AG</a:t>
            </a: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G</a:t>
            </a:r>
            <a:r>
              <a:rPr kumimoji="0" lang="en-US" sz="2400" b="1" i="0" u="none" strike="noStrike" kern="1200" cap="none" spc="0" normalizeH="0" baseline="0" noProof="0" dirty="0">
                <a:ln>
                  <a:noFill/>
                </a:ln>
                <a:solidFill>
                  <a:srgbClr val="000066"/>
                </a:solidFill>
                <a:effectLst/>
                <a:uLnTx/>
                <a:uFillTx/>
                <a:latin typeface="Courier New" charset="0"/>
                <a:ea typeface="ＭＳ Ｐゴシック" charset="0"/>
              </a:rPr>
              <a:t>CTATCAC</a:t>
            </a: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CT</a:t>
            </a:r>
            <a:r>
              <a:rPr kumimoji="0" lang="en-US" sz="2400" b="1" i="0" u="none" strike="noStrike" kern="1200" cap="none" spc="0" normalizeH="0" baseline="0" noProof="0" dirty="0">
                <a:ln>
                  <a:noFill/>
                </a:ln>
                <a:solidFill>
                  <a:srgbClr val="000066"/>
                </a:solidFill>
                <a:effectLst/>
                <a:uLnTx/>
                <a:uFillTx/>
                <a:latin typeface="Courier New" charset="0"/>
                <a:ea typeface="ＭＳ Ｐゴシック" charset="0"/>
              </a:rPr>
              <a:t>GACC</a:t>
            </a: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T</a:t>
            </a:r>
            <a:r>
              <a:rPr kumimoji="0" lang="en-US" sz="2400" b="1" i="0" u="none" strike="noStrike" kern="1200" cap="none" spc="0" normalizeH="0" baseline="0" noProof="0" dirty="0">
                <a:ln>
                  <a:noFill/>
                </a:ln>
                <a:solidFill>
                  <a:srgbClr val="000066"/>
                </a:solidFill>
                <a:effectLst/>
                <a:uLnTx/>
                <a:uFillTx/>
                <a:latin typeface="Courier New" charset="0"/>
                <a:ea typeface="ＭＳ Ｐゴシック" charset="0"/>
              </a:rPr>
              <a:t>C</a:t>
            </a: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CA</a:t>
            </a:r>
            <a:r>
              <a:rPr kumimoji="0" lang="en-US" sz="2400" b="1" i="0" u="none" strike="noStrike" kern="1200" cap="none" spc="0" normalizeH="0" baseline="0" noProof="0" dirty="0">
                <a:ln>
                  <a:noFill/>
                </a:ln>
                <a:solidFill>
                  <a:srgbClr val="000066"/>
                </a:solidFill>
                <a:effectLst/>
                <a:uLnTx/>
                <a:uFillTx/>
                <a:latin typeface="Courier New" charset="0"/>
                <a:ea typeface="ＭＳ Ｐゴシック" charset="0"/>
              </a:rPr>
              <a:t>GG</a:t>
            </a: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C</a:t>
            </a:r>
            <a:r>
              <a:rPr kumimoji="0" lang="en-US" sz="2400" b="1" i="0" u="none" strike="noStrike" kern="1200" cap="none" spc="0" normalizeH="0" baseline="0" noProof="0" dirty="0">
                <a:ln>
                  <a:noFill/>
                </a:ln>
                <a:solidFill>
                  <a:srgbClr val="000066"/>
                </a:solidFill>
                <a:effectLst/>
                <a:uLnTx/>
                <a:uFillTx/>
                <a:latin typeface="Courier New" charset="0"/>
                <a:ea typeface="ＭＳ Ｐゴシック" charset="0"/>
              </a:rPr>
              <a:t>CGA</a:t>
            </a: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a:t>
            </a:r>
            <a:r>
              <a:rPr kumimoji="0" lang="en-US" sz="2400" b="1" i="0" u="none" strike="noStrike" kern="1200" cap="none" spc="0" normalizeH="0" baseline="0" noProof="0" dirty="0">
                <a:ln>
                  <a:noFill/>
                </a:ln>
                <a:solidFill>
                  <a:srgbClr val="000066"/>
                </a:solidFill>
                <a:effectLst/>
                <a:uLnTx/>
                <a:uFillTx/>
                <a:latin typeface="Courier New" charset="0"/>
                <a:ea typeface="ＭＳ Ｐゴシック" charset="0"/>
              </a:rPr>
              <a:t>TGCCC</a:t>
            </a: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T</a:t>
            </a:r>
            <a:r>
              <a:rPr kumimoji="0" lang="en-US" sz="2400" b="1" i="0" u="none" strike="noStrike" kern="1200" cap="none" spc="0" normalizeH="0" baseline="0" noProof="0" dirty="0">
                <a:ln>
                  <a:noFill/>
                </a:ln>
                <a:solidFill>
                  <a:srgbClr val="000066"/>
                </a:solidFill>
                <a:effectLst/>
                <a:uLnTx/>
                <a:uFillTx/>
                <a:latin typeface="Courier New" charset="0"/>
                <a:ea typeface="ＭＳ Ｐゴシック" charset="0"/>
              </a:rPr>
              <a:t>AG</a:t>
            </a: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a:t>
            </a:r>
            <a:r>
              <a:rPr kumimoji="0" lang="en-US" sz="2400" b="1" i="0" u="none" strike="noStrike" kern="1200" cap="none" spc="0" normalizeH="0" baseline="0" noProof="0" dirty="0">
                <a:ln>
                  <a:noFill/>
                </a:ln>
                <a:solidFill>
                  <a:srgbClr val="000066"/>
                </a:solidFill>
                <a:effectLst/>
                <a:uLnTx/>
                <a:uFillTx/>
                <a:latin typeface="Courier New" charset="0"/>
                <a:ea typeface="ＭＳ Ｐゴシック" charset="0"/>
              </a:rPr>
              <a:t>CTATCAC</a:t>
            </a: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a:t>
            </a:r>
            <a:r>
              <a:rPr kumimoji="0" lang="en-US" sz="2400" b="1" i="0" u="none" strike="noStrike" kern="1200" cap="none" spc="0" normalizeH="0" baseline="0" noProof="0" dirty="0">
                <a:ln>
                  <a:noFill/>
                </a:ln>
                <a:solidFill>
                  <a:srgbClr val="000066"/>
                </a:solidFill>
                <a:effectLst/>
                <a:uLnTx/>
                <a:uFillTx/>
                <a:latin typeface="Courier New" charset="0"/>
                <a:ea typeface="ＭＳ Ｐゴシック" charset="0"/>
              </a:rPr>
              <a:t>GACC</a:t>
            </a: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G</a:t>
            </a:r>
            <a:r>
              <a:rPr kumimoji="0" lang="en-US" sz="2400" b="1" i="0" u="none" strike="noStrike" kern="1200" cap="none" spc="0" normalizeH="0" baseline="0" noProof="0" dirty="0">
                <a:ln>
                  <a:noFill/>
                </a:ln>
                <a:solidFill>
                  <a:srgbClr val="000066"/>
                </a:solidFill>
                <a:effectLst/>
                <a:uLnTx/>
                <a:uFillTx/>
                <a:latin typeface="Courier New" charset="0"/>
                <a:ea typeface="ＭＳ Ｐゴシック" charset="0"/>
              </a:rPr>
              <a:t>C</a:t>
            </a: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a:t>
            </a:r>
            <a:r>
              <a:rPr kumimoji="0" lang="en-US" sz="2400" b="1" i="0" u="none" strike="noStrike" kern="1200" cap="none" spc="0" normalizeH="0" baseline="0" noProof="0" dirty="0">
                <a:ln>
                  <a:noFill/>
                </a:ln>
                <a:solidFill>
                  <a:srgbClr val="000066"/>
                </a:solidFill>
                <a:effectLst/>
                <a:uLnTx/>
                <a:uFillTx/>
                <a:latin typeface="Courier New" charset="0"/>
                <a:ea typeface="ＭＳ Ｐゴシック" charset="0"/>
              </a:rPr>
              <a:t>GG</a:t>
            </a: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T</a:t>
            </a:r>
            <a:r>
              <a:rPr kumimoji="0" lang="en-US" sz="2400" b="1" i="0" u="none" strike="noStrike" kern="1200" cap="none" spc="0" normalizeH="0" baseline="0" noProof="0" dirty="0">
                <a:ln>
                  <a:noFill/>
                </a:ln>
                <a:solidFill>
                  <a:srgbClr val="000066"/>
                </a:solidFill>
                <a:effectLst/>
                <a:uLnTx/>
                <a:uFillTx/>
                <a:latin typeface="Courier New" charset="0"/>
                <a:ea typeface="ＭＳ Ｐゴシック" charset="0"/>
              </a:rPr>
              <a:t>CGA</a:t>
            </a: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TT</a:t>
            </a:r>
            <a:r>
              <a:rPr kumimoji="0" lang="en-US" sz="2400" b="1" i="0" u="none" strike="noStrike" kern="1200" cap="none" spc="0" normalizeH="0" baseline="0" noProof="0" dirty="0">
                <a:ln>
                  <a:noFill/>
                </a:ln>
                <a:solidFill>
                  <a:srgbClr val="000066"/>
                </a:solidFill>
                <a:effectLst/>
                <a:uLnTx/>
                <a:uFillTx/>
                <a:latin typeface="Courier New" charset="0"/>
                <a:ea typeface="ＭＳ Ｐゴシック" charset="0"/>
              </a:rPr>
              <a:t>TGCCC</a:t>
            </a: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GAC</a:t>
            </a:r>
          </a:p>
        </p:txBody>
      </p:sp>
      <p:sp>
        <p:nvSpPr>
          <p:cNvPr id="6" name="Text Box 5"/>
          <p:cNvSpPr txBox="1">
            <a:spLocks noChangeArrowheads="1"/>
          </p:cNvSpPr>
          <p:nvPr/>
        </p:nvSpPr>
        <p:spPr bwMode="auto">
          <a:xfrm>
            <a:off x="1600200" y="1962150"/>
            <a:ext cx="6094938" cy="830997"/>
          </a:xfrm>
          <a:prstGeom prst="rect">
            <a:avLst/>
          </a:prstGeom>
          <a:noFill/>
          <a:ln w="38100">
            <a:noFill/>
            <a:miter lim="800000"/>
            <a:headEnd/>
            <a:tailEnd/>
          </a:ln>
        </p:spPr>
        <p:txBody>
          <a:bodyPr wrap="none">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AGGCTATCACCTGACCTCCAGGCCGATGCCC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6699"/>
                </a:solidFill>
                <a:effectLst/>
                <a:uLnTx/>
                <a:uFillTx/>
                <a:latin typeface="Courier New" charset="0"/>
                <a:ea typeface="ＭＳ Ｐゴシック" charset="0"/>
              </a:rPr>
              <a:t>TAGCTATCACGACCGCGGTCGATTTGCCCGAC</a:t>
            </a:r>
          </a:p>
        </p:txBody>
      </p:sp>
    </p:spTree>
    <p:extLst>
      <p:ext uri="{BB962C8B-B14F-4D97-AF65-F5344CB8AC3E}">
        <p14:creationId xmlns:p14="http://schemas.microsoft.com/office/powerpoint/2010/main" val="91610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7150"/>
            <a:ext cx="7467600" cy="742950"/>
          </a:xfrm>
        </p:spPr>
        <p:txBody>
          <a:bodyPr/>
          <a:lstStyle/>
          <a:p>
            <a:r>
              <a:rPr lang="en-US" dirty="0"/>
              <a:t>Other uses of Edit Distance in NLP</a:t>
            </a:r>
          </a:p>
        </p:txBody>
      </p:sp>
      <p:sp>
        <p:nvSpPr>
          <p:cNvPr id="3" name="Content Placeholder 2"/>
          <p:cNvSpPr>
            <a:spLocks noGrp="1"/>
          </p:cNvSpPr>
          <p:nvPr>
            <p:ph idx="1"/>
          </p:nvPr>
        </p:nvSpPr>
        <p:spPr>
          <a:xfrm>
            <a:off x="533400" y="1504950"/>
            <a:ext cx="8991600" cy="3429000"/>
          </a:xfrm>
        </p:spPr>
        <p:txBody>
          <a:bodyPr>
            <a:normAutofit/>
          </a:bodyPr>
          <a:lstStyle/>
          <a:p>
            <a:r>
              <a:rPr lang="en-US" dirty="0"/>
              <a:t>Evaluating Machine Translation and speech recognition</a:t>
            </a:r>
          </a:p>
          <a:p>
            <a:pPr>
              <a:buNone/>
            </a:pPr>
            <a:r>
              <a:rPr lang="en-US" sz="1800" b="1" dirty="0">
                <a:latin typeface="Courier"/>
                <a:cs typeface="Courier"/>
              </a:rPr>
              <a:t>R </a:t>
            </a:r>
            <a:r>
              <a:rPr lang="en-US" sz="1800" dirty="0">
                <a:latin typeface="Courier"/>
                <a:cs typeface="Courier"/>
              </a:rPr>
              <a:t>Spokesman confirms    senior government adviser was appointed</a:t>
            </a:r>
          </a:p>
          <a:p>
            <a:pPr>
              <a:buNone/>
            </a:pPr>
            <a:r>
              <a:rPr lang="en-US" sz="1800" b="1" dirty="0">
                <a:latin typeface="Courier"/>
                <a:cs typeface="Courier"/>
              </a:rPr>
              <a:t>H </a:t>
            </a:r>
            <a:r>
              <a:rPr lang="en-US" sz="1800" dirty="0">
                <a:latin typeface="Courier"/>
                <a:cs typeface="Courier"/>
              </a:rPr>
              <a:t>Spokesman said    the senior            adviser was appointed</a:t>
            </a:r>
          </a:p>
          <a:p>
            <a:pPr>
              <a:buNone/>
            </a:pPr>
            <a:r>
              <a:rPr lang="en-US" sz="1800" dirty="0">
                <a:latin typeface="Courier"/>
                <a:cs typeface="Courier"/>
              </a:rPr>
              <a:t>              S      I              D                        I</a:t>
            </a:r>
          </a:p>
          <a:p>
            <a:r>
              <a:rPr lang="en-US" dirty="0"/>
              <a:t>Named Entity Extraction and Entity </a:t>
            </a:r>
            <a:r>
              <a:rPr lang="en-US" dirty="0" err="1"/>
              <a:t>Coreference</a:t>
            </a:r>
            <a:endParaRPr lang="en-US" dirty="0"/>
          </a:p>
          <a:p>
            <a:pPr lvl="1"/>
            <a:r>
              <a:rPr lang="en-US" dirty="0">
                <a:solidFill>
                  <a:srgbClr val="FF0000"/>
                </a:solidFill>
              </a:rPr>
              <a:t>IBM Inc</a:t>
            </a:r>
            <a:r>
              <a:rPr lang="en-US" dirty="0"/>
              <a:t>. announced today</a:t>
            </a:r>
          </a:p>
          <a:p>
            <a:pPr lvl="1"/>
            <a:r>
              <a:rPr lang="en-US" dirty="0">
                <a:solidFill>
                  <a:srgbClr val="FF0000"/>
                </a:solidFill>
              </a:rPr>
              <a:t>IBM </a:t>
            </a:r>
            <a:r>
              <a:rPr lang="en-US" dirty="0"/>
              <a:t>profits</a:t>
            </a:r>
          </a:p>
          <a:p>
            <a:pPr lvl="1"/>
            <a:endParaRPr lang="en-US" dirty="0"/>
          </a:p>
          <a:p>
            <a:pPr>
              <a:buNone/>
            </a:pPr>
            <a:endParaRPr lang="en-US" sz="1800" dirty="0">
              <a:latin typeface="Courier"/>
              <a:cs typeface="Courier"/>
            </a:endParaRPr>
          </a:p>
        </p:txBody>
      </p:sp>
    </p:spTree>
    <p:extLst>
      <p:ext uri="{BB962C8B-B14F-4D97-AF65-F5344CB8AC3E}">
        <p14:creationId xmlns:p14="http://schemas.microsoft.com/office/powerpoint/2010/main" val="298157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a:t>How to find the Min Edit Distance?</a:t>
            </a:r>
            <a:endParaRPr lang="en-US" dirty="0"/>
          </a:p>
        </p:txBody>
      </p:sp>
      <p:sp>
        <p:nvSpPr>
          <p:cNvPr id="29702" name="Rectangle 3"/>
          <p:cNvSpPr>
            <a:spLocks noGrp="1" noChangeArrowheads="1"/>
          </p:cNvSpPr>
          <p:nvPr>
            <p:ph idx="1"/>
          </p:nvPr>
        </p:nvSpPr>
        <p:spPr/>
        <p:txBody>
          <a:bodyPr/>
          <a:lstStyle/>
          <a:p>
            <a:r>
              <a:rPr lang="en-US" dirty="0"/>
              <a:t>Searching for a path (sequence of edits) from the start string to the final string:</a:t>
            </a:r>
          </a:p>
          <a:p>
            <a:pPr lvl="1"/>
            <a:r>
              <a:rPr lang="en-US" b="1" dirty="0"/>
              <a:t>Initial state</a:t>
            </a:r>
            <a:r>
              <a:rPr lang="en-US" dirty="0"/>
              <a:t>: the word we’re transforming</a:t>
            </a:r>
          </a:p>
          <a:p>
            <a:pPr lvl="1"/>
            <a:r>
              <a:rPr lang="en-US" b="1" dirty="0"/>
              <a:t>Operators</a:t>
            </a:r>
            <a:r>
              <a:rPr lang="en-US" dirty="0"/>
              <a:t>: insert, delete, substitute</a:t>
            </a:r>
          </a:p>
          <a:p>
            <a:pPr lvl="1"/>
            <a:r>
              <a:rPr lang="en-US" b="1" dirty="0"/>
              <a:t>Goal state</a:t>
            </a:r>
            <a:r>
              <a:rPr lang="en-US" dirty="0"/>
              <a:t>:  the word we’re trying to get to</a:t>
            </a:r>
          </a:p>
          <a:p>
            <a:pPr lvl="1"/>
            <a:r>
              <a:rPr lang="en-US" b="1" dirty="0"/>
              <a:t>Path cost</a:t>
            </a:r>
            <a:r>
              <a:rPr lang="en-US" dirty="0"/>
              <a:t>: what we want to minimize: the number of edits</a:t>
            </a:r>
          </a:p>
          <a:p>
            <a:endParaRPr lang="en-US" dirty="0"/>
          </a:p>
        </p:txBody>
      </p:sp>
      <p:pic>
        <p:nvPicPr>
          <p:cNvPr id="7" name="Picture 3" descr="inten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638550"/>
            <a:ext cx="5716386" cy="1370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415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a:t>Minimum Edit as Search</a:t>
            </a:r>
            <a:endParaRPr lang="en-US" dirty="0"/>
          </a:p>
        </p:txBody>
      </p:sp>
      <p:sp>
        <p:nvSpPr>
          <p:cNvPr id="33798" name="Rectangle 3"/>
          <p:cNvSpPr>
            <a:spLocks noGrp="1" noChangeArrowheads="1"/>
          </p:cNvSpPr>
          <p:nvPr>
            <p:ph idx="1"/>
          </p:nvPr>
        </p:nvSpPr>
        <p:spPr/>
        <p:txBody>
          <a:bodyPr/>
          <a:lstStyle/>
          <a:p>
            <a:r>
              <a:rPr lang="en-US"/>
              <a:t>But the space of all edit sequences is huge!</a:t>
            </a:r>
          </a:p>
          <a:p>
            <a:pPr lvl="1"/>
            <a:r>
              <a:rPr lang="en-US"/>
              <a:t>We can’t afford to navigate naïvely</a:t>
            </a:r>
          </a:p>
          <a:p>
            <a:pPr lvl="1"/>
            <a:r>
              <a:rPr lang="en-US"/>
              <a:t>Lots of distinct paths wind up at the same state.</a:t>
            </a:r>
          </a:p>
          <a:p>
            <a:pPr lvl="2"/>
            <a:r>
              <a:rPr lang="en-US"/>
              <a:t>We don’t have to keep track of all of them</a:t>
            </a:r>
          </a:p>
          <a:p>
            <a:pPr lvl="2"/>
            <a:r>
              <a:rPr lang="en-US"/>
              <a:t>Just the shortest path to each of those revisted states.</a:t>
            </a:r>
          </a:p>
          <a:p>
            <a:endParaRPr lang="en-US" dirty="0"/>
          </a:p>
        </p:txBody>
      </p:sp>
    </p:spTree>
    <p:extLst>
      <p:ext uri="{BB962C8B-B14F-4D97-AF65-F5344CB8AC3E}">
        <p14:creationId xmlns:p14="http://schemas.microsoft.com/office/powerpoint/2010/main" val="14261636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dirty="0"/>
              <a:t>Defining Min Edit Distance</a:t>
            </a:r>
          </a:p>
        </p:txBody>
      </p:sp>
      <p:sp>
        <p:nvSpPr>
          <p:cNvPr id="80899" name="Content Placeholder 2"/>
          <p:cNvSpPr>
            <a:spLocks noGrp="1"/>
          </p:cNvSpPr>
          <p:nvPr>
            <p:ph idx="1"/>
          </p:nvPr>
        </p:nvSpPr>
        <p:spPr/>
        <p:txBody>
          <a:bodyPr/>
          <a:lstStyle/>
          <a:p>
            <a:r>
              <a:rPr lang="en-US" sz="2800" dirty="0"/>
              <a:t>For two strings</a:t>
            </a:r>
          </a:p>
          <a:p>
            <a:pPr lvl="1"/>
            <a:r>
              <a:rPr lang="en-US" sz="2400" dirty="0"/>
              <a:t>X of length </a:t>
            </a:r>
            <a:r>
              <a:rPr lang="en-US" sz="2400" i="1" dirty="0"/>
              <a:t>n</a:t>
            </a:r>
            <a:r>
              <a:rPr lang="en-US" sz="2400" dirty="0"/>
              <a:t> </a:t>
            </a:r>
          </a:p>
          <a:p>
            <a:pPr lvl="1"/>
            <a:r>
              <a:rPr lang="en-US" sz="2400" dirty="0"/>
              <a:t>Y of length </a:t>
            </a:r>
            <a:r>
              <a:rPr lang="en-US" sz="2400" i="1" dirty="0"/>
              <a:t>m</a:t>
            </a:r>
            <a:endParaRPr lang="en-US" sz="2400" i="1" baseline="-25000" dirty="0"/>
          </a:p>
          <a:p>
            <a:r>
              <a:rPr lang="en-US" sz="2800" dirty="0"/>
              <a:t>We define D(</a:t>
            </a:r>
            <a:r>
              <a:rPr lang="en-US" sz="2800" i="1" dirty="0" err="1"/>
              <a:t>i,j</a:t>
            </a:r>
            <a:r>
              <a:rPr lang="en-US" sz="2800" dirty="0"/>
              <a:t>)</a:t>
            </a:r>
          </a:p>
          <a:p>
            <a:pPr lvl="1"/>
            <a:r>
              <a:rPr lang="en-US" sz="2400" dirty="0"/>
              <a:t>the edit distance between X[1..</a:t>
            </a:r>
            <a:r>
              <a:rPr lang="en-US" sz="2400" i="1" dirty="0"/>
              <a:t>i</a:t>
            </a:r>
            <a:r>
              <a:rPr lang="en-US" sz="2400" dirty="0"/>
              <a:t>] and Y[1..</a:t>
            </a:r>
            <a:r>
              <a:rPr lang="en-US" sz="2400" i="1" dirty="0"/>
              <a:t>j</a:t>
            </a:r>
            <a:r>
              <a:rPr lang="en-US" sz="2400" dirty="0"/>
              <a:t>] </a:t>
            </a:r>
          </a:p>
          <a:p>
            <a:pPr lvl="2"/>
            <a:r>
              <a:rPr lang="en-US" sz="2200" dirty="0"/>
              <a:t>i.e., the first </a:t>
            </a:r>
            <a:r>
              <a:rPr lang="en-US" sz="2200" i="1" dirty="0" err="1"/>
              <a:t>i</a:t>
            </a:r>
            <a:r>
              <a:rPr lang="en-US" sz="2200" dirty="0"/>
              <a:t> characters of X and the first </a:t>
            </a:r>
            <a:r>
              <a:rPr lang="en-US" sz="2200" i="1" dirty="0"/>
              <a:t>j</a:t>
            </a:r>
            <a:r>
              <a:rPr lang="en-US" sz="2200" dirty="0"/>
              <a:t> characters of Y</a:t>
            </a:r>
          </a:p>
          <a:p>
            <a:pPr lvl="1"/>
            <a:r>
              <a:rPr lang="en-US" sz="2400" dirty="0"/>
              <a:t>The edit distance between X and Y is thus D(</a:t>
            </a:r>
            <a:r>
              <a:rPr lang="en-US" sz="2400" i="1" dirty="0" err="1"/>
              <a:t>n,m</a:t>
            </a:r>
            <a:r>
              <a:rPr lang="en-US" sz="2400" dirty="0"/>
              <a:t>)</a:t>
            </a:r>
          </a:p>
        </p:txBody>
      </p:sp>
    </p:spTree>
    <p:extLst>
      <p:ext uri="{BB962C8B-B14F-4D97-AF65-F5344CB8AC3E}">
        <p14:creationId xmlns:p14="http://schemas.microsoft.com/office/powerpoint/2010/main" val="425667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89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8168640" cy="680397"/>
          </a:xfrm>
        </p:spPr>
        <p:txBody>
          <a:bodyPr>
            <a:normAutofit fontScale="90000"/>
          </a:bodyPr>
          <a:lstStyle/>
          <a:p>
            <a:r>
              <a:rPr lang="en-US" dirty="0"/>
              <a:t>Dynamic Programming for Minimum Edit Distance</a:t>
            </a:r>
          </a:p>
        </p:txBody>
      </p:sp>
      <p:sp>
        <p:nvSpPr>
          <p:cNvPr id="3" name="Content Placeholder 2"/>
          <p:cNvSpPr>
            <a:spLocks noGrp="1"/>
          </p:cNvSpPr>
          <p:nvPr>
            <p:ph idx="1"/>
          </p:nvPr>
        </p:nvSpPr>
        <p:spPr>
          <a:xfrm>
            <a:off x="822960" y="1200150"/>
            <a:ext cx="7940040" cy="3429000"/>
          </a:xfrm>
        </p:spPr>
        <p:txBody>
          <a:bodyPr>
            <a:normAutofit fontScale="92500"/>
          </a:bodyPr>
          <a:lstStyle/>
          <a:p>
            <a:r>
              <a:rPr lang="en-US" b="1" dirty="0"/>
              <a:t>Dynamic programming</a:t>
            </a:r>
            <a:r>
              <a:rPr lang="en-US" dirty="0"/>
              <a:t>: A tabular computation of D(</a:t>
            </a:r>
            <a:r>
              <a:rPr lang="en-US" i="1" dirty="0" err="1"/>
              <a:t>n,m</a:t>
            </a:r>
            <a:r>
              <a:rPr lang="en-US" dirty="0"/>
              <a:t>)</a:t>
            </a:r>
            <a:endParaRPr lang="en-US" b="1" dirty="0"/>
          </a:p>
          <a:p>
            <a:r>
              <a:rPr lang="en-US" dirty="0"/>
              <a:t>Solving problems by combining solutions to </a:t>
            </a:r>
            <a:r>
              <a:rPr lang="en-US" dirty="0" err="1"/>
              <a:t>subproblems</a:t>
            </a:r>
            <a:r>
              <a:rPr lang="en-US" dirty="0"/>
              <a:t>.</a:t>
            </a:r>
          </a:p>
          <a:p>
            <a:r>
              <a:rPr lang="en-US" dirty="0"/>
              <a:t>Bottom-up</a:t>
            </a:r>
          </a:p>
          <a:p>
            <a:pPr lvl="1"/>
            <a:r>
              <a:rPr lang="en-US" dirty="0"/>
              <a:t>We compute D(</a:t>
            </a:r>
            <a:r>
              <a:rPr lang="en-US" dirty="0" err="1"/>
              <a:t>i,j</a:t>
            </a:r>
            <a:r>
              <a:rPr lang="en-US" dirty="0"/>
              <a:t>) for small </a:t>
            </a:r>
            <a:r>
              <a:rPr lang="en-US" i="1" dirty="0" err="1"/>
              <a:t>i,j</a:t>
            </a:r>
            <a:r>
              <a:rPr lang="en-US" i="1" dirty="0"/>
              <a:t> </a:t>
            </a:r>
          </a:p>
          <a:p>
            <a:pPr lvl="1"/>
            <a:r>
              <a:rPr lang="en-US" dirty="0"/>
              <a:t>And compute larger D(</a:t>
            </a:r>
            <a:r>
              <a:rPr lang="en-US" dirty="0" err="1"/>
              <a:t>i,j</a:t>
            </a:r>
            <a:r>
              <a:rPr lang="en-US" dirty="0"/>
              <a:t>) based on previously computed smaller values</a:t>
            </a:r>
          </a:p>
          <a:p>
            <a:pPr lvl="1"/>
            <a:r>
              <a:rPr lang="en-US" dirty="0"/>
              <a:t>i.e., compute D(</a:t>
            </a:r>
            <a:r>
              <a:rPr lang="en-US" i="1" dirty="0" err="1"/>
              <a:t>i,j</a:t>
            </a:r>
            <a:r>
              <a:rPr lang="en-US" dirty="0"/>
              <a:t>) for all </a:t>
            </a:r>
            <a:r>
              <a:rPr lang="en-US" i="1" dirty="0" err="1"/>
              <a:t>i</a:t>
            </a:r>
            <a:r>
              <a:rPr lang="en-US" dirty="0"/>
              <a:t> (0 &lt; </a:t>
            </a:r>
            <a:r>
              <a:rPr lang="en-US" i="1" dirty="0" err="1"/>
              <a:t>i</a:t>
            </a:r>
            <a:r>
              <a:rPr lang="en-US" dirty="0"/>
              <a:t> &lt; n)  and</a:t>
            </a:r>
            <a:r>
              <a:rPr lang="en-US" i="1" dirty="0"/>
              <a:t> j </a:t>
            </a:r>
            <a:r>
              <a:rPr lang="en-US" dirty="0"/>
              <a:t>(0 &lt; j &lt; m)</a:t>
            </a:r>
          </a:p>
          <a:p>
            <a:endParaRPr lang="en-US" dirty="0"/>
          </a:p>
          <a:p>
            <a:endParaRPr lang="en-US" baseline="-25000" dirty="0"/>
          </a:p>
          <a:p>
            <a:endParaRPr lang="en-US" dirty="0"/>
          </a:p>
        </p:txBody>
      </p:sp>
    </p:spTree>
    <p:extLst>
      <p:ext uri="{BB962C8B-B14F-4D97-AF65-F5344CB8AC3E}">
        <p14:creationId xmlns:p14="http://schemas.microsoft.com/office/powerpoint/2010/main" val="38190723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dirty="0"/>
              <a:t>Defining Min Edit Distance (</a:t>
            </a:r>
            <a:r>
              <a:rPr lang="en-US" dirty="0" err="1"/>
              <a:t>Levenshtein</a:t>
            </a:r>
            <a:r>
              <a:rPr lang="en-US" dirty="0"/>
              <a:t>)</a:t>
            </a:r>
          </a:p>
        </p:txBody>
      </p:sp>
      <p:sp>
        <p:nvSpPr>
          <p:cNvPr id="81923" name="Content Placeholder 2"/>
          <p:cNvSpPr>
            <a:spLocks noGrp="1"/>
          </p:cNvSpPr>
          <p:nvPr>
            <p:ph idx="1"/>
          </p:nvPr>
        </p:nvSpPr>
        <p:spPr>
          <a:xfrm>
            <a:off x="609600" y="1200150"/>
            <a:ext cx="8305800" cy="3943350"/>
          </a:xfrm>
        </p:spPr>
        <p:txBody>
          <a:bodyPr/>
          <a:lstStyle/>
          <a:p>
            <a:r>
              <a:rPr lang="en-US" sz="2000" dirty="0"/>
              <a:t>Initialization</a:t>
            </a:r>
          </a:p>
          <a:p>
            <a:pPr marL="457200" lvl="1" indent="0">
              <a:buNone/>
            </a:pPr>
            <a:r>
              <a:rPr lang="en-US" sz="1800" dirty="0">
                <a:latin typeface="Courier"/>
                <a:cs typeface="Courier"/>
              </a:rPr>
              <a:t>D(i,0) = </a:t>
            </a:r>
            <a:r>
              <a:rPr lang="en-US" sz="1800" dirty="0" err="1">
                <a:latin typeface="Courier"/>
                <a:cs typeface="Courier"/>
              </a:rPr>
              <a:t>i</a:t>
            </a:r>
            <a:endParaRPr lang="en-US" sz="1800" dirty="0">
              <a:latin typeface="Courier"/>
              <a:cs typeface="Courier"/>
            </a:endParaRPr>
          </a:p>
          <a:p>
            <a:pPr marL="457200" lvl="1" indent="0" algn="just">
              <a:buNone/>
            </a:pPr>
            <a:r>
              <a:rPr lang="en-US" sz="1800" dirty="0">
                <a:latin typeface="Courier"/>
                <a:cs typeface="Courier"/>
              </a:rPr>
              <a:t>D(0,j) = j</a:t>
            </a:r>
            <a:endParaRPr lang="en-US" sz="1800" i="1" dirty="0"/>
          </a:p>
          <a:p>
            <a:pPr algn="just"/>
            <a:r>
              <a:rPr lang="en-US" sz="2000" dirty="0"/>
              <a:t>Recurrence Relation</a:t>
            </a:r>
            <a:r>
              <a:rPr lang="en-US" sz="2000" i="1" dirty="0"/>
              <a:t>:</a:t>
            </a:r>
          </a:p>
          <a:p>
            <a:pPr marL="457200" lvl="1" indent="0">
              <a:lnSpc>
                <a:spcPct val="80000"/>
              </a:lnSpc>
              <a:buClr>
                <a:srgbClr val="000066"/>
              </a:buClr>
              <a:buNone/>
            </a:pPr>
            <a:r>
              <a:rPr lang="en-US" sz="1800" dirty="0">
                <a:latin typeface="Courier"/>
                <a:cs typeface="Courier"/>
              </a:rPr>
              <a:t>For each  </a:t>
            </a:r>
            <a:r>
              <a:rPr lang="en-US" sz="1800" dirty="0" err="1">
                <a:latin typeface="Courier"/>
                <a:cs typeface="Courier"/>
              </a:rPr>
              <a:t>i</a:t>
            </a:r>
            <a:r>
              <a:rPr lang="en-US" sz="1800" dirty="0">
                <a:latin typeface="Courier"/>
                <a:cs typeface="Courier"/>
              </a:rPr>
              <a:t> = 1…M</a:t>
            </a:r>
          </a:p>
          <a:p>
            <a:pPr marL="990600" lvl="1" indent="-533400">
              <a:lnSpc>
                <a:spcPct val="80000"/>
              </a:lnSpc>
              <a:buClr>
                <a:srgbClr val="000066"/>
              </a:buClr>
              <a:buFontTx/>
              <a:buNone/>
            </a:pPr>
            <a:r>
              <a:rPr lang="en-US" sz="1800" dirty="0">
                <a:latin typeface="Courier"/>
                <a:cs typeface="Courier"/>
              </a:rPr>
              <a:t>	  For each  j = 1…N</a:t>
            </a:r>
            <a:endParaRPr lang="en-US" sz="2000" i="1" dirty="0"/>
          </a:p>
          <a:p>
            <a:pPr lvl="1" algn="just">
              <a:buFont typeface="Wingdings" charset="2"/>
              <a:buNone/>
            </a:pPr>
            <a:r>
              <a:rPr lang="en-US" sz="1800" i="1" dirty="0">
                <a:latin typeface="Courier"/>
                <a:cs typeface="Courier"/>
              </a:rPr>
              <a:t>                          </a:t>
            </a:r>
            <a:r>
              <a:rPr lang="en-US" sz="1800" dirty="0">
                <a:latin typeface="Courier"/>
                <a:cs typeface="Courier"/>
              </a:rPr>
              <a:t>D(i-1,j) + 1</a:t>
            </a:r>
          </a:p>
          <a:p>
            <a:pPr marL="457200" lvl="1" indent="0" algn="just">
              <a:buNone/>
            </a:pPr>
            <a:r>
              <a:rPr lang="en-US" sz="1800" dirty="0">
                <a:latin typeface="Courier"/>
                <a:cs typeface="Courier"/>
              </a:rPr>
              <a:t>          D(</a:t>
            </a:r>
            <a:r>
              <a:rPr lang="en-US" sz="1800" dirty="0" err="1">
                <a:latin typeface="Courier"/>
                <a:cs typeface="Courier"/>
              </a:rPr>
              <a:t>i,j</a:t>
            </a:r>
            <a:r>
              <a:rPr lang="en-US" sz="1800" dirty="0">
                <a:latin typeface="Courier"/>
                <a:cs typeface="Courier"/>
              </a:rPr>
              <a:t>)= min   D(i,j-1) + 1</a:t>
            </a:r>
          </a:p>
          <a:p>
            <a:pPr lvl="1" algn="just">
              <a:buFont typeface="Wingdings" charset="2"/>
              <a:buNone/>
            </a:pPr>
            <a:r>
              <a:rPr lang="en-US" sz="1800" dirty="0">
                <a:latin typeface="Courier"/>
                <a:cs typeface="Courier"/>
              </a:rPr>
              <a:t>                          D(i-1,j-1) +   2;  if X(</a:t>
            </a:r>
            <a:r>
              <a:rPr lang="en-US" sz="1800" dirty="0" err="1">
                <a:latin typeface="Courier"/>
                <a:cs typeface="Courier"/>
              </a:rPr>
              <a:t>i</a:t>
            </a:r>
            <a:r>
              <a:rPr lang="en-US" sz="1800" dirty="0">
                <a:latin typeface="Courier"/>
                <a:cs typeface="Courier"/>
              </a:rPr>
              <a:t>) ≠ Y(j)   </a:t>
            </a:r>
          </a:p>
          <a:p>
            <a:pPr lvl="1" algn="just">
              <a:buFont typeface="Wingdings" charset="2"/>
              <a:buNone/>
            </a:pPr>
            <a:r>
              <a:rPr lang="en-US" sz="1800" dirty="0">
                <a:latin typeface="Courier"/>
                <a:cs typeface="Courier"/>
              </a:rPr>
              <a:t>                                         0;  if X(</a:t>
            </a:r>
            <a:r>
              <a:rPr lang="en-US" sz="1800" dirty="0" err="1">
                <a:latin typeface="Courier"/>
                <a:cs typeface="Courier"/>
              </a:rPr>
              <a:t>i</a:t>
            </a:r>
            <a:r>
              <a:rPr lang="en-US" sz="1800" dirty="0">
                <a:latin typeface="Courier"/>
                <a:cs typeface="Courier"/>
              </a:rPr>
              <a:t>) = Y(j)</a:t>
            </a:r>
          </a:p>
          <a:p>
            <a:pPr algn="just">
              <a:lnSpc>
                <a:spcPct val="70000"/>
              </a:lnSpc>
            </a:pPr>
            <a:r>
              <a:rPr lang="en-US" sz="2000" dirty="0"/>
              <a:t>Termination</a:t>
            </a:r>
            <a:r>
              <a:rPr lang="en-US" sz="2000" i="1" dirty="0"/>
              <a:t>:</a:t>
            </a:r>
          </a:p>
          <a:p>
            <a:pPr lvl="1" algn="just">
              <a:buFont typeface="Wingdings" charset="2"/>
              <a:buNone/>
            </a:pPr>
            <a:r>
              <a:rPr lang="en-US" sz="1800" dirty="0">
                <a:latin typeface="Courier"/>
                <a:cs typeface="Courier"/>
              </a:rPr>
              <a:t>D(N,M) is distance </a:t>
            </a:r>
          </a:p>
          <a:p>
            <a:pPr lvl="1" algn="just">
              <a:buFont typeface="Wingdings" charset="2"/>
              <a:buNone/>
            </a:pPr>
            <a:endParaRPr lang="en-US" sz="2800" dirty="0">
              <a:latin typeface="Courier"/>
              <a:cs typeface="Courier"/>
            </a:endParaRPr>
          </a:p>
        </p:txBody>
      </p:sp>
      <p:sp>
        <p:nvSpPr>
          <p:cNvPr id="9" name="AutoShape 5"/>
          <p:cNvSpPr>
            <a:spLocks/>
          </p:cNvSpPr>
          <p:nvPr/>
        </p:nvSpPr>
        <p:spPr bwMode="auto">
          <a:xfrm>
            <a:off x="4038600" y="3181350"/>
            <a:ext cx="228600" cy="990600"/>
          </a:xfrm>
          <a:prstGeom prst="leftBrace">
            <a:avLst>
              <a:gd name="adj1" fmla="val 37516"/>
              <a:gd name="adj2" fmla="val 50000"/>
            </a:avLst>
          </a:prstGeom>
          <a:noFill/>
          <a:ln w="25400">
            <a:solidFill>
              <a:srgbClr val="000066"/>
            </a:solidFill>
            <a:round/>
            <a:headEnd/>
            <a:tailEnd/>
          </a:ln>
        </p:spPr>
        <p:txBody>
          <a:bodyPr wrap="none" anchor="ctr">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66"/>
              </a:solidFill>
              <a:effectLst/>
              <a:uLnTx/>
              <a:uFillTx/>
              <a:latin typeface="Times New Roman" charset="0"/>
              <a:ea typeface="ＭＳ Ｐゴシック" charset="0"/>
            </a:endParaRPr>
          </a:p>
        </p:txBody>
      </p:sp>
      <p:sp>
        <p:nvSpPr>
          <p:cNvPr id="10" name="AutoShape 5"/>
          <p:cNvSpPr>
            <a:spLocks/>
          </p:cNvSpPr>
          <p:nvPr/>
        </p:nvSpPr>
        <p:spPr bwMode="auto">
          <a:xfrm>
            <a:off x="6705600" y="3790950"/>
            <a:ext cx="76200" cy="666750"/>
          </a:xfrm>
          <a:prstGeom prst="leftBrace">
            <a:avLst>
              <a:gd name="adj1" fmla="val 37495"/>
              <a:gd name="adj2" fmla="val 50000"/>
            </a:avLst>
          </a:prstGeom>
          <a:noFill/>
          <a:ln w="25400">
            <a:solidFill>
              <a:srgbClr val="000066"/>
            </a:solidFill>
            <a:round/>
            <a:headEnd/>
            <a:tailEnd/>
          </a:ln>
        </p:spPr>
        <p:txBody>
          <a:bodyPr wrap="none" anchor="ctr">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66"/>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200956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7906" name="Group 2"/>
          <p:cNvGraphicFramePr>
            <a:graphicFrameLocks noGrp="1"/>
          </p:cNvGraphicFramePr>
          <p:nvPr/>
        </p:nvGraphicFramePr>
        <p:xfrm>
          <a:off x="1066800" y="1233487"/>
          <a:ext cx="6934200" cy="3395663"/>
        </p:xfrm>
        <a:graphic>
          <a:graphicData uri="http://schemas.openxmlformats.org/drawingml/2006/table">
            <a:tbl>
              <a:tblPr/>
              <a:tblGrid>
                <a:gridCol w="630238">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630238">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630238">
                  <a:extLst>
                    <a:ext uri="{9D8B030D-6E8A-4147-A177-3AD203B41FA5}">
                      <a16:colId xmlns:a16="http://schemas.microsoft.com/office/drawing/2014/main" val="20007"/>
                    </a:ext>
                  </a:extLst>
                </a:gridCol>
                <a:gridCol w="630237">
                  <a:extLst>
                    <a:ext uri="{9D8B030D-6E8A-4147-A177-3AD203B41FA5}">
                      <a16:colId xmlns:a16="http://schemas.microsoft.com/office/drawing/2014/main" val="20008"/>
                    </a:ext>
                  </a:extLst>
                </a:gridCol>
                <a:gridCol w="630238">
                  <a:extLst>
                    <a:ext uri="{9D8B030D-6E8A-4147-A177-3AD203B41FA5}">
                      <a16:colId xmlns:a16="http://schemas.microsoft.com/office/drawing/2014/main" val="20009"/>
                    </a:ext>
                  </a:extLst>
                </a:gridCol>
                <a:gridCol w="630237">
                  <a:extLst>
                    <a:ext uri="{9D8B030D-6E8A-4147-A177-3AD203B41FA5}">
                      <a16:colId xmlns:a16="http://schemas.microsoft.com/office/drawing/2014/main" val="20010"/>
                    </a:ext>
                  </a:extLst>
                </a:gridCol>
              </a:tblGrid>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C</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U</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4116" name="Title 2"/>
          <p:cNvSpPr>
            <a:spLocks noGrp="1"/>
          </p:cNvSpPr>
          <p:nvPr>
            <p:ph type="title"/>
          </p:nvPr>
        </p:nvSpPr>
        <p:spPr/>
        <p:txBody>
          <a:bodyPr/>
          <a:lstStyle/>
          <a:p>
            <a:r>
              <a:rPr lang="en-US" dirty="0"/>
              <a:t>The Edit Distance Table</a:t>
            </a:r>
          </a:p>
        </p:txBody>
      </p:sp>
    </p:spTree>
    <p:extLst>
      <p:ext uri="{BB962C8B-B14F-4D97-AF65-F5344CB8AC3E}">
        <p14:creationId xmlns:p14="http://schemas.microsoft.com/office/powerpoint/2010/main" val="13760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3257550"/>
            <a:ext cx="5009393" cy="12344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37BD3B14-D265-A74B-80D1-0D065A287D4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9092022"/>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9954" name="Group 2"/>
          <p:cNvGraphicFramePr>
            <a:graphicFrameLocks noGrp="1"/>
          </p:cNvGraphicFramePr>
          <p:nvPr/>
        </p:nvGraphicFramePr>
        <p:xfrm>
          <a:off x="990600" y="1028700"/>
          <a:ext cx="6934200" cy="3852863"/>
        </p:xfrm>
        <a:graphic>
          <a:graphicData uri="http://schemas.openxmlformats.org/drawingml/2006/table">
            <a:tbl>
              <a:tblPr/>
              <a:tblGrid>
                <a:gridCol w="630238">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630238">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630238">
                  <a:extLst>
                    <a:ext uri="{9D8B030D-6E8A-4147-A177-3AD203B41FA5}">
                      <a16:colId xmlns:a16="http://schemas.microsoft.com/office/drawing/2014/main" val="20007"/>
                    </a:ext>
                  </a:extLst>
                </a:gridCol>
                <a:gridCol w="630237">
                  <a:extLst>
                    <a:ext uri="{9D8B030D-6E8A-4147-A177-3AD203B41FA5}">
                      <a16:colId xmlns:a16="http://schemas.microsoft.com/office/drawing/2014/main" val="20008"/>
                    </a:ext>
                  </a:extLst>
                </a:gridCol>
                <a:gridCol w="630238">
                  <a:extLst>
                    <a:ext uri="{9D8B030D-6E8A-4147-A177-3AD203B41FA5}">
                      <a16:colId xmlns:a16="http://schemas.microsoft.com/office/drawing/2014/main" val="20009"/>
                    </a:ext>
                  </a:extLst>
                </a:gridCol>
                <a:gridCol w="630237">
                  <a:extLst>
                    <a:ext uri="{9D8B030D-6E8A-4147-A177-3AD203B41FA5}">
                      <a16:colId xmlns:a16="http://schemas.microsoft.com/office/drawing/2014/main" val="20010"/>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1"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1" i="0" u="none" strike="noStrike" cap="none" normalizeH="0" baseline="0">
                          <a:ln>
                            <a:noFill/>
                          </a:ln>
                          <a:solidFill>
                            <a:schemeClr val="accent2"/>
                          </a:solidFill>
                          <a:effectLst/>
                          <a:latin typeface="Tahoma" charset="0"/>
                          <a:ea typeface="ＭＳ Ｐゴシック" charset="-128"/>
                          <a:cs typeface="ＭＳ Ｐゴシック" charset="-128"/>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C</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U</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6164" name="Line 149"/>
          <p:cNvSpPr>
            <a:spLocks noChangeShapeType="1"/>
          </p:cNvSpPr>
          <p:nvPr/>
        </p:nvSpPr>
        <p:spPr bwMode="auto">
          <a:xfrm flipH="1">
            <a:off x="2514600" y="3086100"/>
            <a:ext cx="457200" cy="971550"/>
          </a:xfrm>
          <a:prstGeom prst="line">
            <a:avLst/>
          </a:prstGeom>
          <a:noFill/>
          <a:ln w="50800">
            <a:solidFill>
              <a:srgbClr val="A50021"/>
            </a:solidFill>
            <a:round/>
            <a:headEnd/>
            <a:tailEnd type="triangle" w="med" len="med"/>
          </a:ln>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Lucida Sans" charset="0"/>
              <a:ea typeface="ＭＳ Ｐゴシック" charset="0"/>
            </a:endParaRPr>
          </a:p>
        </p:txBody>
      </p:sp>
      <p:pic>
        <p:nvPicPr>
          <p:cNvPr id="5" name="Picture 5" descr="rec2.tiff"/>
          <p:cNvPicPr>
            <a:picLocks noChangeAspect="1"/>
          </p:cNvPicPr>
          <p:nvPr/>
        </p:nvPicPr>
        <p:blipFill>
          <a:blip r:embed="rId3"/>
          <a:srcRect/>
          <a:stretch>
            <a:fillRect/>
          </a:stretch>
        </p:blipFill>
        <p:spPr bwMode="auto">
          <a:xfrm>
            <a:off x="2514600" y="1657350"/>
            <a:ext cx="4281923" cy="1265238"/>
          </a:xfrm>
          <a:prstGeom prst="rect">
            <a:avLst/>
          </a:prstGeom>
          <a:noFill/>
          <a:ln w="9525">
            <a:noFill/>
            <a:miter lim="800000"/>
            <a:headEnd/>
            <a:tailEnd/>
          </a:ln>
        </p:spPr>
      </p:pic>
      <p:sp>
        <p:nvSpPr>
          <p:cNvPr id="6" name="Title 2"/>
          <p:cNvSpPr txBox="1">
            <a:spLocks/>
          </p:cNvSpPr>
          <p:nvPr/>
        </p:nvSpPr>
        <p:spPr>
          <a:xfrm>
            <a:off x="1371600" y="381000"/>
            <a:ext cx="7467600" cy="742950"/>
          </a:xfrm>
          <a:prstGeom prst="rect">
            <a:avLst/>
          </a:prstGeom>
        </p:spPr>
        <p:txBody>
          <a:bodyPr/>
          <a:lst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a:ln>
                  <a:noFill/>
                </a:ln>
                <a:solidFill>
                  <a:srgbClr val="000000"/>
                </a:solidFill>
                <a:effectLst/>
                <a:uLnTx/>
                <a:uFillTx/>
                <a:latin typeface="Calibri Light" panose="020F0302020204030204"/>
                <a:ea typeface="ＭＳ Ｐゴシック" pitchFamily="-65" charset="-128"/>
              </a:rPr>
              <a:t>The Edit Distance Table</a:t>
            </a:r>
            <a:endParaRPr kumimoji="0" lang="en-US" sz="3200" b="1" i="0" u="none" strike="noStrike" kern="1200" cap="none" spc="0" normalizeH="0" baseline="0" noProof="0" dirty="0">
              <a:ln>
                <a:noFill/>
              </a:ln>
              <a:solidFill>
                <a:srgbClr val="000000"/>
              </a:solidFill>
              <a:effectLst/>
              <a:uLnTx/>
              <a:uFillTx/>
              <a:latin typeface="Calibri Light" panose="020F0302020204030204"/>
              <a:ea typeface="ＭＳ Ｐゴシック" pitchFamily="-65" charset="-128"/>
            </a:endParaRPr>
          </a:p>
        </p:txBody>
      </p:sp>
    </p:spTree>
    <p:extLst>
      <p:ext uri="{BB962C8B-B14F-4D97-AF65-F5344CB8AC3E}">
        <p14:creationId xmlns:p14="http://schemas.microsoft.com/office/powerpoint/2010/main" val="11569180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7906" name="Group 2"/>
          <p:cNvGraphicFramePr>
            <a:graphicFrameLocks noGrp="1"/>
          </p:cNvGraphicFramePr>
          <p:nvPr/>
        </p:nvGraphicFramePr>
        <p:xfrm>
          <a:off x="1066800" y="1233487"/>
          <a:ext cx="6934200" cy="3395663"/>
        </p:xfrm>
        <a:graphic>
          <a:graphicData uri="http://schemas.openxmlformats.org/drawingml/2006/table">
            <a:tbl>
              <a:tblPr/>
              <a:tblGrid>
                <a:gridCol w="630238">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630238">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630238">
                  <a:extLst>
                    <a:ext uri="{9D8B030D-6E8A-4147-A177-3AD203B41FA5}">
                      <a16:colId xmlns:a16="http://schemas.microsoft.com/office/drawing/2014/main" val="20007"/>
                    </a:ext>
                  </a:extLst>
                </a:gridCol>
                <a:gridCol w="630237">
                  <a:extLst>
                    <a:ext uri="{9D8B030D-6E8A-4147-A177-3AD203B41FA5}">
                      <a16:colId xmlns:a16="http://schemas.microsoft.com/office/drawing/2014/main" val="20008"/>
                    </a:ext>
                  </a:extLst>
                </a:gridCol>
                <a:gridCol w="630238">
                  <a:extLst>
                    <a:ext uri="{9D8B030D-6E8A-4147-A177-3AD203B41FA5}">
                      <a16:colId xmlns:a16="http://schemas.microsoft.com/office/drawing/2014/main" val="20009"/>
                    </a:ext>
                  </a:extLst>
                </a:gridCol>
                <a:gridCol w="630237">
                  <a:extLst>
                    <a:ext uri="{9D8B030D-6E8A-4147-A177-3AD203B41FA5}">
                      <a16:colId xmlns:a16="http://schemas.microsoft.com/office/drawing/2014/main" val="20010"/>
                    </a:ext>
                  </a:extLst>
                </a:gridCol>
              </a:tblGrid>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C</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U</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4116" name="Title 2"/>
          <p:cNvSpPr>
            <a:spLocks noGrp="1"/>
          </p:cNvSpPr>
          <p:nvPr>
            <p:ph type="title"/>
          </p:nvPr>
        </p:nvSpPr>
        <p:spPr>
          <a:xfrm>
            <a:off x="1371600" y="285750"/>
            <a:ext cx="7467600" cy="742950"/>
          </a:xfrm>
        </p:spPr>
        <p:txBody>
          <a:bodyPr/>
          <a:lstStyle/>
          <a:p>
            <a:r>
              <a:rPr lang="en-US" dirty="0"/>
              <a:t>Edit Distance</a:t>
            </a:r>
          </a:p>
        </p:txBody>
      </p:sp>
      <p:pic>
        <p:nvPicPr>
          <p:cNvPr id="5" name="Picture 5" descr="rec2.tiff"/>
          <p:cNvPicPr>
            <a:picLocks noChangeAspect="1"/>
          </p:cNvPicPr>
          <p:nvPr/>
        </p:nvPicPr>
        <p:blipFill>
          <a:blip r:embed="rId3"/>
          <a:srcRect/>
          <a:stretch>
            <a:fillRect/>
          </a:stretch>
        </p:blipFill>
        <p:spPr bwMode="auto">
          <a:xfrm>
            <a:off x="3962400" y="26196"/>
            <a:ext cx="3766159" cy="1112838"/>
          </a:xfrm>
          <a:prstGeom prst="rect">
            <a:avLst/>
          </a:prstGeom>
          <a:noFill/>
          <a:ln w="9525">
            <a:noFill/>
            <a:miter lim="800000"/>
            <a:headEnd/>
            <a:tailEnd/>
          </a:ln>
        </p:spPr>
      </p:pic>
    </p:spTree>
    <p:extLst>
      <p:ext uri="{BB962C8B-B14F-4D97-AF65-F5344CB8AC3E}">
        <p14:creationId xmlns:p14="http://schemas.microsoft.com/office/powerpoint/2010/main" val="15066253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02" name="Group 2"/>
          <p:cNvGraphicFramePr>
            <a:graphicFrameLocks noGrp="1"/>
          </p:cNvGraphicFramePr>
          <p:nvPr/>
        </p:nvGraphicFramePr>
        <p:xfrm>
          <a:off x="1219200" y="1352550"/>
          <a:ext cx="6934200" cy="3276600"/>
        </p:xfrm>
        <a:graphic>
          <a:graphicData uri="http://schemas.openxmlformats.org/drawingml/2006/table">
            <a:tbl>
              <a:tblPr/>
              <a:tblGrid>
                <a:gridCol w="630238">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630238">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630238">
                  <a:extLst>
                    <a:ext uri="{9D8B030D-6E8A-4147-A177-3AD203B41FA5}">
                      <a16:colId xmlns:a16="http://schemas.microsoft.com/office/drawing/2014/main" val="20007"/>
                    </a:ext>
                  </a:extLst>
                </a:gridCol>
                <a:gridCol w="630237">
                  <a:extLst>
                    <a:ext uri="{9D8B030D-6E8A-4147-A177-3AD203B41FA5}">
                      <a16:colId xmlns:a16="http://schemas.microsoft.com/office/drawing/2014/main" val="20008"/>
                    </a:ext>
                  </a:extLst>
                </a:gridCol>
                <a:gridCol w="630238">
                  <a:extLst>
                    <a:ext uri="{9D8B030D-6E8A-4147-A177-3AD203B41FA5}">
                      <a16:colId xmlns:a16="http://schemas.microsoft.com/office/drawing/2014/main" val="20009"/>
                    </a:ext>
                  </a:extLst>
                </a:gridCol>
                <a:gridCol w="630237">
                  <a:extLst>
                    <a:ext uri="{9D8B030D-6E8A-4147-A177-3AD203B41FA5}">
                      <a16:colId xmlns:a16="http://schemas.microsoft.com/office/drawing/2014/main" val="20010"/>
                    </a:ext>
                  </a:extLst>
                </a:gridCol>
              </a:tblGrid>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193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C</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U</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 name="Title 2"/>
          <p:cNvSpPr txBox="1">
            <a:spLocks/>
          </p:cNvSpPr>
          <p:nvPr/>
        </p:nvSpPr>
        <p:spPr>
          <a:xfrm>
            <a:off x="1371600" y="381000"/>
            <a:ext cx="7467600" cy="742950"/>
          </a:xfrm>
          <a:prstGeom prst="rect">
            <a:avLst/>
          </a:prstGeom>
        </p:spPr>
        <p:txBody>
          <a:bodyPr/>
          <a:lst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a:ln>
                  <a:noFill/>
                </a:ln>
                <a:solidFill>
                  <a:srgbClr val="000000"/>
                </a:solidFill>
                <a:effectLst/>
                <a:uLnTx/>
                <a:uFillTx/>
                <a:latin typeface="Calibri Light" panose="020F0302020204030204"/>
                <a:ea typeface="ＭＳ Ｐゴシック" pitchFamily="-65" charset="-128"/>
              </a:rPr>
              <a:t>The Edit Distance Table</a:t>
            </a:r>
            <a:endParaRPr kumimoji="0" lang="en-US" sz="3200" b="1" i="0" u="none" strike="noStrike" kern="1200" cap="none" spc="0" normalizeH="0" baseline="0" noProof="0" dirty="0">
              <a:ln>
                <a:noFill/>
              </a:ln>
              <a:solidFill>
                <a:srgbClr val="000000"/>
              </a:solidFill>
              <a:effectLst/>
              <a:uLnTx/>
              <a:uFillTx/>
              <a:latin typeface="Calibri Light" panose="020F0302020204030204"/>
              <a:ea typeface="ＭＳ Ｐゴシック" pitchFamily="-65" charset="-128"/>
            </a:endParaRPr>
          </a:p>
        </p:txBody>
      </p:sp>
    </p:spTree>
    <p:extLst>
      <p:ext uri="{BB962C8B-B14F-4D97-AF65-F5344CB8AC3E}">
        <p14:creationId xmlns:p14="http://schemas.microsoft.com/office/powerpoint/2010/main" val="21084360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Minimum Edit Distance</a:t>
            </a:r>
          </a:p>
        </p:txBody>
      </p:sp>
      <p:sp>
        <p:nvSpPr>
          <p:cNvPr id="8"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Computing Minimum Edit Distance</a:t>
            </a:r>
            <a:endParaRPr lang="en-US" sz="3200" dirty="0">
              <a:latin typeface="Calibri" charset="0"/>
            </a:endParaRPr>
          </a:p>
          <a:p>
            <a:pPr eaLnBrk="1" hangingPunct="1"/>
            <a:endParaRPr lang="en-US" dirty="0">
              <a:latin typeface="Calibri" charset="0"/>
            </a:endParaRPr>
          </a:p>
        </p:txBody>
      </p:sp>
      <p:sp>
        <p:nvSpPr>
          <p:cNvPr id="3" name="Text Placeholder 2">
            <a:extLst>
              <a:ext uri="{FF2B5EF4-FFF2-40B4-BE49-F238E27FC236}">
                <a16:creationId xmlns:a16="http://schemas.microsoft.com/office/drawing/2014/main" id="{715636C8-6781-B545-8D9F-EDC028996A2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4226773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Minimum Edit Distance</a:t>
            </a:r>
          </a:p>
        </p:txBody>
      </p:sp>
      <p:sp>
        <p:nvSpPr>
          <p:cNvPr id="8"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err="1">
                <a:solidFill>
                  <a:srgbClr val="A50021"/>
                </a:solidFill>
                <a:latin typeface="Calibri" charset="0"/>
              </a:rPr>
              <a:t>Backtrace</a:t>
            </a:r>
            <a:r>
              <a:rPr lang="en-US" sz="3200" dirty="0">
                <a:solidFill>
                  <a:srgbClr val="A50021"/>
                </a:solidFill>
                <a:latin typeface="Calibri" charset="0"/>
              </a:rPr>
              <a:t> for Computing Alignments</a:t>
            </a:r>
            <a:endParaRPr lang="en-US" sz="3200" dirty="0">
              <a:latin typeface="Calibri" charset="0"/>
            </a:endParaRPr>
          </a:p>
          <a:p>
            <a:pPr eaLnBrk="1" hangingPunct="1"/>
            <a:endParaRPr lang="en-US" dirty="0">
              <a:latin typeface="Calibri" charset="0"/>
            </a:endParaRPr>
          </a:p>
        </p:txBody>
      </p:sp>
      <p:sp>
        <p:nvSpPr>
          <p:cNvPr id="3" name="Text Placeholder 2">
            <a:extLst>
              <a:ext uri="{FF2B5EF4-FFF2-40B4-BE49-F238E27FC236}">
                <a16:creationId xmlns:a16="http://schemas.microsoft.com/office/drawing/2014/main" id="{6513D1A6-5191-CF4C-85C7-F52ECFDC6FB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0023131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Computing alignments</a:t>
            </a:r>
          </a:p>
        </p:txBody>
      </p:sp>
      <p:sp>
        <p:nvSpPr>
          <p:cNvPr id="90115" name="Rectangle 3"/>
          <p:cNvSpPr>
            <a:spLocks noGrp="1" noChangeArrowheads="1"/>
          </p:cNvSpPr>
          <p:nvPr>
            <p:ph idx="1"/>
          </p:nvPr>
        </p:nvSpPr>
        <p:spPr/>
        <p:txBody>
          <a:bodyPr>
            <a:normAutofit fontScale="92500" lnSpcReduction="10000"/>
          </a:bodyPr>
          <a:lstStyle/>
          <a:p>
            <a:r>
              <a:rPr lang="en-US" dirty="0"/>
              <a:t>Edit distance isn’t sufficient</a:t>
            </a:r>
          </a:p>
          <a:p>
            <a:pPr lvl="1"/>
            <a:r>
              <a:rPr lang="en-US" dirty="0"/>
              <a:t>We often need to </a:t>
            </a:r>
            <a:r>
              <a:rPr lang="en-US" b="1" dirty="0"/>
              <a:t>align</a:t>
            </a:r>
            <a:r>
              <a:rPr lang="en-US" dirty="0"/>
              <a:t> each character of the two strings to each other</a:t>
            </a:r>
          </a:p>
          <a:p>
            <a:r>
              <a:rPr lang="en-US" dirty="0"/>
              <a:t>We do this by keeping a “</a:t>
            </a:r>
            <a:r>
              <a:rPr lang="en-US" dirty="0" err="1"/>
              <a:t>backtrace</a:t>
            </a:r>
            <a:r>
              <a:rPr lang="en-US" dirty="0"/>
              <a:t>”</a:t>
            </a:r>
          </a:p>
          <a:p>
            <a:r>
              <a:rPr lang="en-US" dirty="0"/>
              <a:t>Every time we enter a cell, remember where we came from</a:t>
            </a:r>
          </a:p>
          <a:p>
            <a:r>
              <a:rPr lang="en-US" dirty="0"/>
              <a:t>When we reach the end, </a:t>
            </a:r>
          </a:p>
          <a:p>
            <a:pPr lvl="1"/>
            <a:r>
              <a:rPr lang="en-US" dirty="0"/>
              <a:t>Trace back the path from the upper right corner to read off the alignment</a:t>
            </a:r>
          </a:p>
        </p:txBody>
      </p:sp>
    </p:spTree>
    <p:extLst>
      <p:ext uri="{BB962C8B-B14F-4D97-AF65-F5344CB8AC3E}">
        <p14:creationId xmlns:p14="http://schemas.microsoft.com/office/powerpoint/2010/main" val="618044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7906" name="Group 2"/>
          <p:cNvGraphicFramePr>
            <a:graphicFrameLocks noGrp="1"/>
          </p:cNvGraphicFramePr>
          <p:nvPr/>
        </p:nvGraphicFramePr>
        <p:xfrm>
          <a:off x="1066800" y="1233487"/>
          <a:ext cx="6934200" cy="3395663"/>
        </p:xfrm>
        <a:graphic>
          <a:graphicData uri="http://schemas.openxmlformats.org/drawingml/2006/table">
            <a:tbl>
              <a:tblPr/>
              <a:tblGrid>
                <a:gridCol w="630238">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630238">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630238">
                  <a:extLst>
                    <a:ext uri="{9D8B030D-6E8A-4147-A177-3AD203B41FA5}">
                      <a16:colId xmlns:a16="http://schemas.microsoft.com/office/drawing/2014/main" val="20007"/>
                    </a:ext>
                  </a:extLst>
                </a:gridCol>
                <a:gridCol w="630237">
                  <a:extLst>
                    <a:ext uri="{9D8B030D-6E8A-4147-A177-3AD203B41FA5}">
                      <a16:colId xmlns:a16="http://schemas.microsoft.com/office/drawing/2014/main" val="20008"/>
                    </a:ext>
                  </a:extLst>
                </a:gridCol>
                <a:gridCol w="630238">
                  <a:extLst>
                    <a:ext uri="{9D8B030D-6E8A-4147-A177-3AD203B41FA5}">
                      <a16:colId xmlns:a16="http://schemas.microsoft.com/office/drawing/2014/main" val="20009"/>
                    </a:ext>
                  </a:extLst>
                </a:gridCol>
                <a:gridCol w="630237">
                  <a:extLst>
                    <a:ext uri="{9D8B030D-6E8A-4147-A177-3AD203B41FA5}">
                      <a16:colId xmlns:a16="http://schemas.microsoft.com/office/drawing/2014/main" val="20010"/>
                    </a:ext>
                  </a:extLst>
                </a:gridCol>
              </a:tblGrid>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C</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U</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4116" name="Title 2"/>
          <p:cNvSpPr>
            <a:spLocks noGrp="1"/>
          </p:cNvSpPr>
          <p:nvPr>
            <p:ph type="title"/>
          </p:nvPr>
        </p:nvSpPr>
        <p:spPr>
          <a:xfrm>
            <a:off x="1371600" y="285750"/>
            <a:ext cx="7467600" cy="742950"/>
          </a:xfrm>
        </p:spPr>
        <p:txBody>
          <a:bodyPr/>
          <a:lstStyle/>
          <a:p>
            <a:r>
              <a:rPr lang="en-US" dirty="0"/>
              <a:t>Edit Distance</a:t>
            </a:r>
          </a:p>
        </p:txBody>
      </p:sp>
      <p:pic>
        <p:nvPicPr>
          <p:cNvPr id="5" name="Picture 5" descr="rec2.tiff"/>
          <p:cNvPicPr>
            <a:picLocks noChangeAspect="1"/>
          </p:cNvPicPr>
          <p:nvPr/>
        </p:nvPicPr>
        <p:blipFill>
          <a:blip r:embed="rId3"/>
          <a:srcRect/>
          <a:stretch>
            <a:fillRect/>
          </a:stretch>
        </p:blipFill>
        <p:spPr bwMode="auto">
          <a:xfrm>
            <a:off x="3962400" y="26196"/>
            <a:ext cx="3766159" cy="1112838"/>
          </a:xfrm>
          <a:prstGeom prst="rect">
            <a:avLst/>
          </a:prstGeom>
          <a:noFill/>
          <a:ln w="9525">
            <a:noFill/>
            <a:miter lim="800000"/>
            <a:headEnd/>
            <a:tailEnd/>
          </a:ln>
        </p:spPr>
      </p:pic>
    </p:spTree>
    <p:extLst>
      <p:ext uri="{BB962C8B-B14F-4D97-AF65-F5344CB8AC3E}">
        <p14:creationId xmlns:p14="http://schemas.microsoft.com/office/powerpoint/2010/main" val="40519422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t>MinEdit with Backtrace</a:t>
            </a:r>
          </a:p>
        </p:txBody>
      </p:sp>
      <p:pic>
        <p:nvPicPr>
          <p:cNvPr id="7" name="Picture 5" descr="minedit2.tiff"/>
          <p:cNvPicPr>
            <a:picLocks noChangeAspect="1"/>
          </p:cNvPicPr>
          <p:nvPr/>
        </p:nvPicPr>
        <p:blipFill>
          <a:blip r:embed="rId2"/>
          <a:srcRect/>
          <a:stretch>
            <a:fillRect/>
          </a:stretch>
        </p:blipFill>
        <p:spPr bwMode="auto">
          <a:xfrm>
            <a:off x="457200" y="1428750"/>
            <a:ext cx="8229600" cy="3283268"/>
          </a:xfrm>
          <a:prstGeom prst="rect">
            <a:avLst/>
          </a:prstGeom>
          <a:noFill/>
          <a:ln w="9525">
            <a:noFill/>
            <a:miter lim="800000"/>
            <a:headEnd/>
            <a:tailEnd/>
          </a:ln>
        </p:spPr>
      </p:pic>
    </p:spTree>
    <p:extLst>
      <p:ext uri="{BB962C8B-B14F-4D97-AF65-F5344CB8AC3E}">
        <p14:creationId xmlns:p14="http://schemas.microsoft.com/office/powerpoint/2010/main" val="30811322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1371600" y="0"/>
            <a:ext cx="7696200" cy="742950"/>
          </a:xfrm>
        </p:spPr>
        <p:txBody>
          <a:bodyPr>
            <a:normAutofit fontScale="90000"/>
          </a:bodyPr>
          <a:lstStyle/>
          <a:p>
            <a:r>
              <a:rPr lang="en-US" dirty="0"/>
              <a:t>Adding </a:t>
            </a:r>
            <a:r>
              <a:rPr lang="en-US" dirty="0" err="1"/>
              <a:t>Backtrace</a:t>
            </a:r>
            <a:r>
              <a:rPr lang="en-US" dirty="0"/>
              <a:t> to Minimum Edit Distance</a:t>
            </a:r>
          </a:p>
        </p:txBody>
      </p:sp>
      <p:sp>
        <p:nvSpPr>
          <p:cNvPr id="81923" name="Content Placeholder 2"/>
          <p:cNvSpPr>
            <a:spLocks noGrp="1"/>
          </p:cNvSpPr>
          <p:nvPr>
            <p:ph idx="1"/>
          </p:nvPr>
        </p:nvSpPr>
        <p:spPr>
          <a:xfrm>
            <a:off x="152400" y="1200150"/>
            <a:ext cx="8763000" cy="3943350"/>
          </a:xfrm>
        </p:spPr>
        <p:txBody>
          <a:bodyPr/>
          <a:lstStyle/>
          <a:p>
            <a:r>
              <a:rPr lang="en-US" sz="1800" dirty="0"/>
              <a:t>Base conditions:                                                        Termination:</a:t>
            </a:r>
          </a:p>
          <a:p>
            <a:pPr marL="457200" lvl="1" indent="0">
              <a:buNone/>
            </a:pPr>
            <a:r>
              <a:rPr lang="en-US" sz="1600" dirty="0">
                <a:latin typeface="Courier"/>
                <a:cs typeface="Courier"/>
              </a:rPr>
              <a:t>D(i,0) = </a:t>
            </a:r>
            <a:r>
              <a:rPr lang="en-US" sz="1600" dirty="0" err="1">
                <a:latin typeface="Courier"/>
                <a:cs typeface="Courier"/>
              </a:rPr>
              <a:t>i</a:t>
            </a:r>
            <a:r>
              <a:rPr lang="en-US" sz="1600" dirty="0">
                <a:latin typeface="Courier"/>
                <a:cs typeface="Courier"/>
              </a:rPr>
              <a:t>         D(0,j) = j         D(N,M) is distance </a:t>
            </a:r>
            <a:endParaRPr lang="en-US" sz="1800" i="1" dirty="0"/>
          </a:p>
          <a:p>
            <a:pPr algn="just"/>
            <a:r>
              <a:rPr lang="en-US" sz="1800" dirty="0"/>
              <a:t>Recurrence Relation</a:t>
            </a:r>
            <a:r>
              <a:rPr lang="en-US" sz="1800" i="1" dirty="0"/>
              <a:t>:</a:t>
            </a:r>
            <a:endParaRPr lang="en-US" sz="1600" i="1" dirty="0"/>
          </a:p>
          <a:p>
            <a:pPr marL="457200" lvl="1" indent="0">
              <a:buClr>
                <a:srgbClr val="000066"/>
              </a:buClr>
              <a:buNone/>
            </a:pPr>
            <a:r>
              <a:rPr lang="en-US" sz="1600" dirty="0">
                <a:latin typeface="Courier"/>
                <a:cs typeface="Courier"/>
              </a:rPr>
              <a:t>For each  </a:t>
            </a:r>
            <a:r>
              <a:rPr lang="en-US" sz="1600" dirty="0" err="1">
                <a:latin typeface="Courier"/>
                <a:cs typeface="Courier"/>
              </a:rPr>
              <a:t>i</a:t>
            </a:r>
            <a:r>
              <a:rPr lang="en-US" sz="1600" dirty="0">
                <a:latin typeface="Courier"/>
                <a:cs typeface="Courier"/>
              </a:rPr>
              <a:t> = 1…M</a:t>
            </a:r>
          </a:p>
          <a:p>
            <a:pPr marL="990600" lvl="1" indent="-533400">
              <a:lnSpc>
                <a:spcPct val="80000"/>
              </a:lnSpc>
              <a:buClr>
                <a:srgbClr val="000066"/>
              </a:buClr>
              <a:buFontTx/>
              <a:buNone/>
            </a:pPr>
            <a:r>
              <a:rPr lang="en-US" sz="1600" dirty="0">
                <a:latin typeface="Courier"/>
                <a:cs typeface="Courier"/>
              </a:rPr>
              <a:t>	 For each  j = 1…N</a:t>
            </a:r>
            <a:endParaRPr lang="en-US" sz="1800" i="1" dirty="0"/>
          </a:p>
          <a:p>
            <a:pPr lvl="1" algn="just">
              <a:lnSpc>
                <a:spcPct val="130000"/>
              </a:lnSpc>
              <a:buFont typeface="Wingdings" charset="2"/>
              <a:buNone/>
            </a:pPr>
            <a:r>
              <a:rPr lang="en-US" sz="1600" i="1" dirty="0">
                <a:latin typeface="Courier"/>
                <a:cs typeface="Courier"/>
              </a:rPr>
              <a:t>                           </a:t>
            </a:r>
            <a:r>
              <a:rPr lang="en-US" sz="1600" dirty="0">
                <a:latin typeface="Courier"/>
                <a:cs typeface="Courier"/>
              </a:rPr>
              <a:t>D(i-1,j) + 1</a:t>
            </a:r>
          </a:p>
          <a:p>
            <a:pPr marL="457200" lvl="1" indent="0" algn="just">
              <a:buNone/>
            </a:pPr>
            <a:r>
              <a:rPr lang="en-US" sz="1600" dirty="0">
                <a:latin typeface="Courier"/>
                <a:cs typeface="Courier"/>
              </a:rPr>
              <a:t>      D(</a:t>
            </a:r>
            <a:r>
              <a:rPr lang="en-US" sz="1600" dirty="0" err="1">
                <a:latin typeface="Courier"/>
                <a:cs typeface="Courier"/>
              </a:rPr>
              <a:t>i,j</a:t>
            </a:r>
            <a:r>
              <a:rPr lang="en-US" sz="1600" dirty="0">
                <a:latin typeface="Courier"/>
                <a:cs typeface="Courier"/>
              </a:rPr>
              <a:t>)=     min   D(i,j-1) + 1</a:t>
            </a:r>
          </a:p>
          <a:p>
            <a:pPr lvl="1" algn="just">
              <a:buFont typeface="Wingdings" charset="2"/>
              <a:buNone/>
            </a:pPr>
            <a:r>
              <a:rPr lang="en-US" sz="1600" dirty="0">
                <a:latin typeface="Courier"/>
                <a:cs typeface="Courier"/>
              </a:rPr>
              <a:t>                           D(i-1,j-1) +  2; if X(</a:t>
            </a:r>
            <a:r>
              <a:rPr lang="en-US" sz="1600" dirty="0" err="1">
                <a:latin typeface="Courier"/>
                <a:cs typeface="Courier"/>
              </a:rPr>
              <a:t>i</a:t>
            </a:r>
            <a:r>
              <a:rPr lang="en-US" sz="1600" dirty="0">
                <a:latin typeface="Courier"/>
                <a:cs typeface="Courier"/>
              </a:rPr>
              <a:t>) ≠ Y(j)   </a:t>
            </a:r>
          </a:p>
          <a:p>
            <a:pPr lvl="1" algn="just">
              <a:buFont typeface="Wingdings" charset="2"/>
              <a:buNone/>
            </a:pPr>
            <a:r>
              <a:rPr lang="en-US" sz="1600" dirty="0">
                <a:latin typeface="Courier"/>
                <a:cs typeface="Courier"/>
              </a:rPr>
              <a:t>                                         0; if X(</a:t>
            </a:r>
            <a:r>
              <a:rPr lang="en-US" sz="1600" dirty="0" err="1">
                <a:latin typeface="Courier"/>
                <a:cs typeface="Courier"/>
              </a:rPr>
              <a:t>i</a:t>
            </a:r>
            <a:r>
              <a:rPr lang="en-US" sz="1600" dirty="0">
                <a:latin typeface="Courier"/>
                <a:cs typeface="Courier"/>
              </a:rPr>
              <a:t>) = Y(j)</a:t>
            </a:r>
          </a:p>
          <a:p>
            <a:pPr lvl="1" algn="just">
              <a:buFont typeface="Wingdings" charset="2"/>
              <a:buNone/>
            </a:pPr>
            <a:r>
              <a:rPr lang="en-US" sz="1600" dirty="0">
                <a:latin typeface="Courier"/>
                <a:cs typeface="Courier"/>
              </a:rPr>
              <a:t>                        LEFT</a:t>
            </a:r>
          </a:p>
          <a:p>
            <a:pPr lvl="1" algn="just">
              <a:buFont typeface="Wingdings" charset="2"/>
              <a:buNone/>
            </a:pPr>
            <a:r>
              <a:rPr lang="en-US" sz="1600" dirty="0">
                <a:latin typeface="Courier"/>
                <a:cs typeface="Courier"/>
              </a:rPr>
              <a:t>            </a:t>
            </a:r>
            <a:r>
              <a:rPr lang="en-US" sz="1600" dirty="0" err="1">
                <a:latin typeface="Courier"/>
                <a:cs typeface="Courier"/>
              </a:rPr>
              <a:t>ptr</a:t>
            </a:r>
            <a:r>
              <a:rPr lang="en-US" sz="1600" dirty="0">
                <a:latin typeface="Courier"/>
                <a:cs typeface="Courier"/>
              </a:rPr>
              <a:t>(</a:t>
            </a:r>
            <a:r>
              <a:rPr lang="en-US" sz="1600" dirty="0" err="1">
                <a:latin typeface="Courier"/>
                <a:cs typeface="Courier"/>
              </a:rPr>
              <a:t>i,j</a:t>
            </a:r>
            <a:r>
              <a:rPr lang="en-US" sz="1600" dirty="0">
                <a:latin typeface="Courier"/>
                <a:cs typeface="Courier"/>
              </a:rPr>
              <a:t>)=   DOWN</a:t>
            </a:r>
          </a:p>
          <a:p>
            <a:pPr lvl="1" algn="just">
              <a:buFont typeface="Wingdings" charset="2"/>
              <a:buNone/>
            </a:pPr>
            <a:r>
              <a:rPr lang="en-US" sz="1600" dirty="0">
                <a:latin typeface="Courier"/>
                <a:cs typeface="Courier"/>
              </a:rPr>
              <a:t>                        DIAG</a:t>
            </a:r>
          </a:p>
          <a:p>
            <a:pPr lvl="1" algn="just">
              <a:buFont typeface="Wingdings" charset="2"/>
              <a:buNone/>
            </a:pPr>
            <a:endParaRPr lang="en-US" sz="1600" dirty="0">
              <a:latin typeface="Courier"/>
              <a:cs typeface="Courier"/>
            </a:endParaRPr>
          </a:p>
        </p:txBody>
      </p:sp>
      <p:sp>
        <p:nvSpPr>
          <p:cNvPr id="9" name="AutoShape 5"/>
          <p:cNvSpPr>
            <a:spLocks/>
          </p:cNvSpPr>
          <p:nvPr/>
        </p:nvSpPr>
        <p:spPr bwMode="auto">
          <a:xfrm>
            <a:off x="3200400" y="2724150"/>
            <a:ext cx="228600" cy="990600"/>
          </a:xfrm>
          <a:prstGeom prst="leftBrace">
            <a:avLst>
              <a:gd name="adj1" fmla="val 37516"/>
              <a:gd name="adj2" fmla="val 50000"/>
            </a:avLst>
          </a:prstGeom>
          <a:noFill/>
          <a:ln w="25400">
            <a:solidFill>
              <a:srgbClr val="000066"/>
            </a:solidFill>
            <a:round/>
            <a:headEnd/>
            <a:tailEnd/>
          </a:ln>
        </p:spPr>
        <p:txBody>
          <a:bodyPr wrap="none" anchor="ctr">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66"/>
              </a:solidFill>
              <a:effectLst/>
              <a:uLnTx/>
              <a:uFillTx/>
              <a:latin typeface="Times New Roman" charset="0"/>
              <a:ea typeface="ＭＳ Ｐゴシック" charset="0"/>
            </a:endParaRPr>
          </a:p>
        </p:txBody>
      </p:sp>
      <p:sp>
        <p:nvSpPr>
          <p:cNvPr id="10" name="AutoShape 5"/>
          <p:cNvSpPr>
            <a:spLocks/>
          </p:cNvSpPr>
          <p:nvPr/>
        </p:nvSpPr>
        <p:spPr bwMode="auto">
          <a:xfrm>
            <a:off x="5562600" y="3352800"/>
            <a:ext cx="76200" cy="666750"/>
          </a:xfrm>
          <a:prstGeom prst="leftBrace">
            <a:avLst>
              <a:gd name="adj1" fmla="val 37495"/>
              <a:gd name="adj2" fmla="val 50000"/>
            </a:avLst>
          </a:prstGeom>
          <a:noFill/>
          <a:ln w="25400">
            <a:solidFill>
              <a:srgbClr val="000066"/>
            </a:solidFill>
            <a:round/>
            <a:headEnd/>
            <a:tailEnd/>
          </a:ln>
        </p:spPr>
        <p:txBody>
          <a:bodyPr wrap="none" anchor="ctr">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66"/>
              </a:solidFill>
              <a:effectLst/>
              <a:uLnTx/>
              <a:uFillTx/>
              <a:latin typeface="Times New Roman" charset="0"/>
              <a:ea typeface="ＭＳ Ｐゴシック" charset="0"/>
            </a:endParaRPr>
          </a:p>
        </p:txBody>
      </p:sp>
      <p:sp>
        <p:nvSpPr>
          <p:cNvPr id="6" name="AutoShape 5"/>
          <p:cNvSpPr>
            <a:spLocks/>
          </p:cNvSpPr>
          <p:nvPr/>
        </p:nvSpPr>
        <p:spPr bwMode="auto">
          <a:xfrm>
            <a:off x="2971800" y="3867150"/>
            <a:ext cx="228600" cy="990600"/>
          </a:xfrm>
          <a:prstGeom prst="leftBrace">
            <a:avLst>
              <a:gd name="adj1" fmla="val 37516"/>
              <a:gd name="adj2" fmla="val 50000"/>
            </a:avLst>
          </a:prstGeom>
          <a:noFill/>
          <a:ln w="25400">
            <a:solidFill>
              <a:srgbClr val="000066"/>
            </a:solidFill>
            <a:round/>
            <a:headEnd/>
            <a:tailEnd/>
          </a:ln>
        </p:spPr>
        <p:txBody>
          <a:bodyPr wrap="none" anchor="ctr">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66"/>
              </a:solidFill>
              <a:effectLst/>
              <a:uLnTx/>
              <a:uFillTx/>
              <a:latin typeface="Times New Roman" charset="0"/>
              <a:ea typeface="ＭＳ Ｐゴシック" charset="0"/>
            </a:endParaRPr>
          </a:p>
        </p:txBody>
      </p:sp>
      <p:sp>
        <p:nvSpPr>
          <p:cNvPr id="7" name="TextBox 15"/>
          <p:cNvSpPr txBox="1">
            <a:spLocks noChangeArrowheads="1"/>
          </p:cNvSpPr>
          <p:nvPr/>
        </p:nvSpPr>
        <p:spPr bwMode="auto">
          <a:xfrm>
            <a:off x="3962400" y="3943350"/>
            <a:ext cx="831365" cy="235962"/>
          </a:xfrm>
          <a:prstGeom prst="rect">
            <a:avLst/>
          </a:prstGeom>
          <a:solidFill>
            <a:srgbClr val="FFFF00"/>
          </a:solidFill>
          <a:ln w="9525">
            <a:solidFill>
              <a:schemeClr val="accent2"/>
            </a:solidFill>
            <a:miter lim="800000"/>
            <a:headEnd/>
            <a:tailEnd/>
          </a:ln>
        </p:spPr>
        <p:txBody>
          <a:bodyPr wrap="none">
            <a:prstTxWarp prst="textNoShape">
              <a:avLst/>
            </a:prstTxWarp>
            <a:spAutoFit/>
          </a:bodyPr>
          <a:lstStyle/>
          <a:p>
            <a:pPr marL="0" marR="0" lvl="0" indent="0" algn="l" defTabSz="914400" rtl="0" eaLnBrk="1" fontAlgn="base" latinLnBrk="0" hangingPunct="1">
              <a:lnSpc>
                <a:spcPct val="6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ＭＳ Ｐゴシック" charset="0"/>
                <a:cs typeface="Calibri"/>
              </a:rPr>
              <a:t>insertion</a:t>
            </a:r>
          </a:p>
        </p:txBody>
      </p:sp>
      <p:sp>
        <p:nvSpPr>
          <p:cNvPr id="8" name="TextBox 16"/>
          <p:cNvSpPr txBox="1">
            <a:spLocks noChangeArrowheads="1"/>
          </p:cNvSpPr>
          <p:nvPr/>
        </p:nvSpPr>
        <p:spPr bwMode="auto">
          <a:xfrm>
            <a:off x="3962400" y="4248150"/>
            <a:ext cx="787883" cy="235962"/>
          </a:xfrm>
          <a:prstGeom prst="rect">
            <a:avLst/>
          </a:prstGeom>
          <a:solidFill>
            <a:srgbClr val="FFFF00"/>
          </a:solidFill>
          <a:ln w="9525">
            <a:solidFill>
              <a:schemeClr val="accent2"/>
            </a:solidFill>
            <a:miter lim="800000"/>
            <a:headEnd/>
            <a:tailEnd/>
          </a:ln>
        </p:spPr>
        <p:txBody>
          <a:bodyPr wrap="none">
            <a:prstTxWarp prst="textNoShape">
              <a:avLst/>
            </a:prstTxWarp>
            <a:spAutoFit/>
          </a:bodyPr>
          <a:lstStyle/>
          <a:p>
            <a:pPr marL="0" marR="0" lvl="0" indent="0" algn="l" defTabSz="914400" rtl="0" eaLnBrk="1" fontAlgn="base" latinLnBrk="0" hangingPunct="1">
              <a:lnSpc>
                <a:spcPct val="6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ＭＳ Ｐゴシック" charset="0"/>
                <a:cs typeface="Calibri"/>
              </a:rPr>
              <a:t>deletion</a:t>
            </a:r>
          </a:p>
        </p:txBody>
      </p:sp>
      <p:sp>
        <p:nvSpPr>
          <p:cNvPr id="11" name="TextBox 17"/>
          <p:cNvSpPr txBox="1">
            <a:spLocks noChangeArrowheads="1"/>
          </p:cNvSpPr>
          <p:nvPr/>
        </p:nvSpPr>
        <p:spPr bwMode="auto">
          <a:xfrm>
            <a:off x="3962400" y="4552950"/>
            <a:ext cx="1066800" cy="235962"/>
          </a:xfrm>
          <a:prstGeom prst="rect">
            <a:avLst/>
          </a:prstGeom>
          <a:solidFill>
            <a:srgbClr val="FFFF00"/>
          </a:solidFill>
          <a:ln w="9525">
            <a:solidFill>
              <a:schemeClr val="accent2"/>
            </a:solidFill>
            <a:miter lim="800000"/>
            <a:headEnd/>
            <a:tailEnd/>
          </a:ln>
        </p:spPr>
        <p:txBody>
          <a:bodyPr wrap="square">
            <a:prstTxWarp prst="textNoShape">
              <a:avLst/>
            </a:prstTxWarp>
            <a:spAutoFit/>
          </a:bodyPr>
          <a:lstStyle/>
          <a:p>
            <a:pPr marL="0" marR="0" lvl="0" indent="0" algn="l" defTabSz="914400" rtl="0" eaLnBrk="1" fontAlgn="base" latinLnBrk="0" hangingPunct="1">
              <a:lnSpc>
                <a:spcPct val="6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ＭＳ Ｐゴシック" charset="0"/>
                <a:cs typeface="Calibri"/>
              </a:rPr>
              <a:t>substitution</a:t>
            </a:r>
          </a:p>
        </p:txBody>
      </p:sp>
      <p:sp>
        <p:nvSpPr>
          <p:cNvPr id="12" name="TextBox 15"/>
          <p:cNvSpPr txBox="1">
            <a:spLocks noChangeArrowheads="1"/>
          </p:cNvSpPr>
          <p:nvPr/>
        </p:nvSpPr>
        <p:spPr bwMode="auto">
          <a:xfrm>
            <a:off x="5340835" y="3105150"/>
            <a:ext cx="835485" cy="190501"/>
          </a:xfrm>
          <a:prstGeom prst="rect">
            <a:avLst/>
          </a:prstGeom>
          <a:solidFill>
            <a:srgbClr val="FFFF00"/>
          </a:solidFill>
          <a:ln w="9525">
            <a:solidFill>
              <a:schemeClr val="accent2"/>
            </a:solidFill>
            <a:miter lim="800000"/>
            <a:headEnd/>
            <a:tailEnd/>
          </a:ln>
        </p:spPr>
        <p:txBody>
          <a:bodyPr wrap="none" bIns="0">
            <a:prstTxWarp prst="textNoShape">
              <a:avLst/>
            </a:prstTxWarp>
            <a:spAutoFit/>
          </a:bodyPr>
          <a:lstStyle/>
          <a:p>
            <a:pPr marL="0" marR="0" lvl="0" indent="0" algn="l" defTabSz="914400" rtl="0" eaLnBrk="1" fontAlgn="base" latinLnBrk="0" hangingPunct="1">
              <a:lnSpc>
                <a:spcPct val="6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ＭＳ Ｐゴシック" charset="0"/>
                <a:cs typeface="Calibri"/>
              </a:rPr>
              <a:t>insertion</a:t>
            </a:r>
          </a:p>
        </p:txBody>
      </p:sp>
      <p:sp>
        <p:nvSpPr>
          <p:cNvPr id="13" name="TextBox 16"/>
          <p:cNvSpPr txBox="1">
            <a:spLocks noChangeArrowheads="1"/>
          </p:cNvSpPr>
          <p:nvPr/>
        </p:nvSpPr>
        <p:spPr bwMode="auto">
          <a:xfrm>
            <a:off x="5334000" y="2792988"/>
            <a:ext cx="787883" cy="235962"/>
          </a:xfrm>
          <a:prstGeom prst="rect">
            <a:avLst/>
          </a:prstGeom>
          <a:solidFill>
            <a:srgbClr val="FFFF00"/>
          </a:solidFill>
          <a:ln w="9525">
            <a:solidFill>
              <a:schemeClr val="accent2"/>
            </a:solidFill>
            <a:miter lim="800000"/>
            <a:headEnd/>
            <a:tailEnd/>
          </a:ln>
        </p:spPr>
        <p:txBody>
          <a:bodyPr wrap="none">
            <a:prstTxWarp prst="textNoShape">
              <a:avLst/>
            </a:prstTxWarp>
            <a:spAutoFit/>
          </a:bodyPr>
          <a:lstStyle/>
          <a:p>
            <a:pPr marL="0" marR="0" lvl="0" indent="0" algn="l" defTabSz="914400" rtl="0" eaLnBrk="1" fontAlgn="base" latinLnBrk="0" hangingPunct="1">
              <a:lnSpc>
                <a:spcPct val="6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ＭＳ Ｐゴシック" charset="0"/>
                <a:cs typeface="Calibri"/>
              </a:rPr>
              <a:t>deletion</a:t>
            </a:r>
          </a:p>
        </p:txBody>
      </p:sp>
      <p:sp>
        <p:nvSpPr>
          <p:cNvPr id="14" name="TextBox 17"/>
          <p:cNvSpPr txBox="1">
            <a:spLocks noChangeArrowheads="1"/>
          </p:cNvSpPr>
          <p:nvPr/>
        </p:nvSpPr>
        <p:spPr bwMode="auto">
          <a:xfrm>
            <a:off x="7391400" y="3402588"/>
            <a:ext cx="1066800" cy="235962"/>
          </a:xfrm>
          <a:prstGeom prst="rect">
            <a:avLst/>
          </a:prstGeom>
          <a:solidFill>
            <a:srgbClr val="FFFF00"/>
          </a:solidFill>
          <a:ln w="9525">
            <a:solidFill>
              <a:schemeClr val="accent2"/>
            </a:solidFill>
            <a:miter lim="800000"/>
            <a:headEnd/>
            <a:tailEnd/>
          </a:ln>
        </p:spPr>
        <p:txBody>
          <a:bodyPr wrap="square">
            <a:prstTxWarp prst="textNoShape">
              <a:avLst/>
            </a:prstTxWarp>
            <a:spAutoFit/>
          </a:bodyPr>
          <a:lstStyle/>
          <a:p>
            <a:pPr marL="0" marR="0" lvl="0" indent="0" algn="l" defTabSz="914400" rtl="0" eaLnBrk="1" fontAlgn="base" latinLnBrk="0" hangingPunct="1">
              <a:lnSpc>
                <a:spcPct val="6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ＭＳ Ｐゴシック" charset="0"/>
                <a:cs typeface="Calibri"/>
              </a:rPr>
              <a:t>substitution</a:t>
            </a:r>
          </a:p>
        </p:txBody>
      </p:sp>
    </p:spTree>
    <p:extLst>
      <p:ext uri="{BB962C8B-B14F-4D97-AF65-F5344CB8AC3E}">
        <p14:creationId xmlns:p14="http://schemas.microsoft.com/office/powerpoint/2010/main" val="25225509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Result of </a:t>
            </a:r>
            <a:r>
              <a:rPr lang="en-US" dirty="0" err="1"/>
              <a:t>Backtrace</a:t>
            </a:r>
            <a:endParaRPr lang="en-US" dirty="0"/>
          </a:p>
        </p:txBody>
      </p:sp>
      <p:sp>
        <p:nvSpPr>
          <p:cNvPr id="75780" name="Content Placeholder 7"/>
          <p:cNvSpPr>
            <a:spLocks noGrp="1"/>
          </p:cNvSpPr>
          <p:nvPr>
            <p:ph idx="1"/>
          </p:nvPr>
        </p:nvSpPr>
        <p:spPr/>
        <p:txBody>
          <a:bodyPr/>
          <a:lstStyle/>
          <a:p>
            <a:r>
              <a:rPr lang="en-US" dirty="0"/>
              <a:t>Two strings and their </a:t>
            </a:r>
            <a:r>
              <a:rPr lang="en-US" b="1" dirty="0"/>
              <a:t>alignment</a:t>
            </a:r>
            <a:r>
              <a:rPr lang="en-US" dirty="0"/>
              <a:t>:</a:t>
            </a:r>
          </a:p>
        </p:txBody>
      </p:sp>
      <p:pic>
        <p:nvPicPr>
          <p:cNvPr id="5" name="Picture 6" descr="align1.tiff"/>
          <p:cNvPicPr>
            <a:picLocks noChangeAspect="1"/>
          </p:cNvPicPr>
          <p:nvPr/>
        </p:nvPicPr>
        <p:blipFill>
          <a:blip r:embed="rId3"/>
          <a:srcRect/>
          <a:stretch>
            <a:fillRect/>
          </a:stretch>
        </p:blipFill>
        <p:spPr bwMode="auto">
          <a:xfrm>
            <a:off x="1981200" y="2229124"/>
            <a:ext cx="4838700" cy="2019026"/>
          </a:xfrm>
          <a:prstGeom prst="rect">
            <a:avLst/>
          </a:prstGeom>
          <a:noFill/>
          <a:ln w="9525">
            <a:noFill/>
            <a:miter lim="800000"/>
            <a:headEnd/>
            <a:tailEnd/>
          </a:ln>
        </p:spPr>
      </p:pic>
    </p:spTree>
    <p:extLst>
      <p:ext uri="{BB962C8B-B14F-4D97-AF65-F5344CB8AC3E}">
        <p14:creationId xmlns:p14="http://schemas.microsoft.com/office/powerpoint/2010/main" val="100691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5977D-6DE4-2AF4-BF83-D2BE6D719CD4}"/>
              </a:ext>
            </a:extLst>
          </p:cNvPr>
          <p:cNvSpPr>
            <a:spLocks noGrp="1"/>
          </p:cNvSpPr>
          <p:nvPr>
            <p:ph type="title"/>
          </p:nvPr>
        </p:nvSpPr>
        <p:spPr/>
        <p:txBody>
          <a:bodyPr/>
          <a:lstStyle/>
          <a:p>
            <a:r>
              <a:rPr lang="en-US" dirty="0"/>
              <a:t>Week 2 </a:t>
            </a:r>
            <a:endParaRPr lang="en-ZA" dirty="0"/>
          </a:p>
        </p:txBody>
      </p:sp>
      <p:sp>
        <p:nvSpPr>
          <p:cNvPr id="3" name="Content Placeholder 2">
            <a:extLst>
              <a:ext uri="{FF2B5EF4-FFF2-40B4-BE49-F238E27FC236}">
                <a16:creationId xmlns:a16="http://schemas.microsoft.com/office/drawing/2014/main" id="{DE042781-5D76-A68C-D666-3AA86D0E4374}"/>
              </a:ext>
            </a:extLst>
          </p:cNvPr>
          <p:cNvSpPr>
            <a:spLocks noGrp="1"/>
          </p:cNvSpPr>
          <p:nvPr>
            <p:ph idx="1"/>
          </p:nvPr>
        </p:nvSpPr>
        <p:spPr/>
        <p:txBody>
          <a:bodyPr/>
          <a:lstStyle/>
          <a:p>
            <a:r>
              <a:rPr lang="en-US" sz="1800" dirty="0"/>
              <a:t>Outline</a:t>
            </a:r>
          </a:p>
          <a:p>
            <a:endParaRPr lang="en-US" dirty="0"/>
          </a:p>
          <a:p>
            <a:pPr lvl="1"/>
            <a:r>
              <a:rPr lang="en-US" sz="1400" dirty="0">
                <a:solidFill>
                  <a:schemeClr val="tx1"/>
                </a:solidFill>
                <a:latin typeface="Calibri" charset="0"/>
              </a:rPr>
              <a:t>Words and Corpora</a:t>
            </a:r>
          </a:p>
          <a:p>
            <a:pPr lvl="1"/>
            <a:r>
              <a:rPr lang="en-US" dirty="0"/>
              <a:t>Text Normalization</a:t>
            </a:r>
          </a:p>
          <a:p>
            <a:pPr lvl="2"/>
            <a:r>
              <a:rPr lang="en-US" dirty="0"/>
              <a:t>Word tokenization</a:t>
            </a:r>
          </a:p>
          <a:p>
            <a:pPr lvl="2"/>
            <a:r>
              <a:rPr lang="en-US" dirty="0"/>
              <a:t>Word normalization</a:t>
            </a:r>
          </a:p>
          <a:p>
            <a:pPr lvl="2"/>
            <a:r>
              <a:rPr lang="en-US" dirty="0"/>
              <a:t>Sentence segmentation</a:t>
            </a:r>
          </a:p>
          <a:p>
            <a:pPr lvl="1"/>
            <a:endParaRPr lang="en-ZA" dirty="0"/>
          </a:p>
        </p:txBody>
      </p:sp>
      <p:sp>
        <p:nvSpPr>
          <p:cNvPr id="4" name="Text Placeholder 3">
            <a:extLst>
              <a:ext uri="{FF2B5EF4-FFF2-40B4-BE49-F238E27FC236}">
                <a16:creationId xmlns:a16="http://schemas.microsoft.com/office/drawing/2014/main" id="{65AFA4D8-D235-B57D-FACB-F8CBB0B9555C}"/>
              </a:ext>
            </a:extLst>
          </p:cNvPr>
          <p:cNvSpPr>
            <a:spLocks noGrp="1"/>
          </p:cNvSpPr>
          <p:nvPr>
            <p:ph type="body" sz="half" idx="2"/>
          </p:nvPr>
        </p:nvSpPr>
        <p:spPr/>
        <p:txBody>
          <a:bodyPr/>
          <a:lstStyle/>
          <a:p>
            <a:r>
              <a:rPr lang="en-US" dirty="0"/>
              <a:t>Starts here</a:t>
            </a:r>
            <a:endParaRPr lang="en-ZA" dirty="0"/>
          </a:p>
        </p:txBody>
      </p:sp>
    </p:spTree>
    <p:extLst>
      <p:ext uri="{BB962C8B-B14F-4D97-AF65-F5344CB8AC3E}">
        <p14:creationId xmlns:p14="http://schemas.microsoft.com/office/powerpoint/2010/main" val="17935320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Minimum Edit Distance</a:t>
            </a:r>
          </a:p>
        </p:txBody>
      </p:sp>
      <p:sp>
        <p:nvSpPr>
          <p:cNvPr id="8"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Weighted Minimum Edit Distance</a:t>
            </a:r>
            <a:endParaRPr lang="en-US" sz="3200" dirty="0">
              <a:latin typeface="Calibri" charset="0"/>
            </a:endParaRPr>
          </a:p>
          <a:p>
            <a:pPr eaLnBrk="1" hangingPunct="1"/>
            <a:endParaRPr lang="en-US" dirty="0">
              <a:latin typeface="Calibri" charset="0"/>
            </a:endParaRPr>
          </a:p>
        </p:txBody>
      </p:sp>
      <p:sp>
        <p:nvSpPr>
          <p:cNvPr id="3" name="Text Placeholder 2">
            <a:extLst>
              <a:ext uri="{FF2B5EF4-FFF2-40B4-BE49-F238E27FC236}">
                <a16:creationId xmlns:a16="http://schemas.microsoft.com/office/drawing/2014/main" id="{BA760F15-EA58-4843-B17B-AAE3E1DC1CD1}"/>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0540116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Weighted Edit Distance</a:t>
            </a:r>
          </a:p>
        </p:txBody>
      </p:sp>
      <p:sp>
        <p:nvSpPr>
          <p:cNvPr id="98307" name="Rectangle 3"/>
          <p:cNvSpPr>
            <a:spLocks noGrp="1" noChangeArrowheads="1"/>
          </p:cNvSpPr>
          <p:nvPr>
            <p:ph idx="1"/>
          </p:nvPr>
        </p:nvSpPr>
        <p:spPr/>
        <p:txBody>
          <a:bodyPr/>
          <a:lstStyle/>
          <a:p>
            <a:r>
              <a:rPr lang="en-US" dirty="0"/>
              <a:t>Why would we add weights to the computation?</a:t>
            </a:r>
          </a:p>
          <a:p>
            <a:pPr lvl="1"/>
            <a:r>
              <a:rPr lang="en-US" dirty="0"/>
              <a:t>Spell Correction: some letters are more likely to be mistyped than others</a:t>
            </a:r>
          </a:p>
          <a:p>
            <a:pPr lvl="1"/>
            <a:r>
              <a:rPr lang="en-US" dirty="0"/>
              <a:t>Biology: certain kinds of deletions or insertions are more likely than others</a:t>
            </a:r>
          </a:p>
        </p:txBody>
      </p:sp>
    </p:spTree>
    <p:extLst>
      <p:ext uri="{BB962C8B-B14F-4D97-AF65-F5344CB8AC3E}">
        <p14:creationId xmlns:p14="http://schemas.microsoft.com/office/powerpoint/2010/main" val="9891581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1371600" y="76200"/>
            <a:ext cx="7467600" cy="742950"/>
          </a:xfrm>
        </p:spPr>
        <p:txBody>
          <a:bodyPr/>
          <a:lstStyle/>
          <a:p>
            <a:r>
              <a:rPr lang="en-US" dirty="0"/>
              <a:t>Confusion matrix for spelling errors</a:t>
            </a:r>
          </a:p>
        </p:txBody>
      </p:sp>
      <p:pic>
        <p:nvPicPr>
          <p:cNvPr id="6" name="Picture 5" descr="kern.tiff"/>
          <p:cNvPicPr>
            <a:picLocks noChangeAspect="1"/>
          </p:cNvPicPr>
          <p:nvPr/>
        </p:nvPicPr>
        <p:blipFill>
          <a:blip r:embed="rId2"/>
          <a:srcRect/>
          <a:stretch>
            <a:fillRect/>
          </a:stretch>
        </p:blipFill>
        <p:spPr bwMode="auto">
          <a:xfrm>
            <a:off x="1343637" y="971550"/>
            <a:ext cx="6669247" cy="4038600"/>
          </a:xfrm>
          <a:prstGeom prst="rect">
            <a:avLst/>
          </a:prstGeom>
          <a:noFill/>
          <a:ln w="9525">
            <a:noFill/>
            <a:miter lim="800000"/>
            <a:headEnd/>
            <a:tailEnd/>
          </a:ln>
        </p:spPr>
      </p:pic>
    </p:spTree>
    <p:extLst>
      <p:ext uri="{BB962C8B-B14F-4D97-AF65-F5344CB8AC3E}">
        <p14:creationId xmlns:p14="http://schemas.microsoft.com/office/powerpoint/2010/main" val="20818948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endParaRPr lang="en-US"/>
          </a:p>
        </p:txBody>
      </p:sp>
      <p:pic>
        <p:nvPicPr>
          <p:cNvPr id="7" name="Picture 6" descr="qwerty2.tiff"/>
          <p:cNvPicPr>
            <a:picLocks noChangeAspect="1"/>
          </p:cNvPicPr>
          <p:nvPr/>
        </p:nvPicPr>
        <p:blipFill>
          <a:blip r:embed="rId2"/>
          <a:srcRect/>
          <a:stretch>
            <a:fillRect/>
          </a:stretch>
        </p:blipFill>
        <p:spPr bwMode="auto">
          <a:xfrm>
            <a:off x="622300" y="1613891"/>
            <a:ext cx="7759700" cy="3015259"/>
          </a:xfrm>
          <a:prstGeom prst="rect">
            <a:avLst/>
          </a:prstGeom>
          <a:noFill/>
          <a:ln w="9525">
            <a:noFill/>
            <a:miter lim="800000"/>
            <a:headEnd/>
            <a:tailEnd/>
          </a:ln>
        </p:spPr>
      </p:pic>
    </p:spTree>
    <p:extLst>
      <p:ext uri="{BB962C8B-B14F-4D97-AF65-F5344CB8AC3E}">
        <p14:creationId xmlns:p14="http://schemas.microsoft.com/office/powerpoint/2010/main" val="11436886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3E6F-DA37-EE13-7CA1-20E128F5D5F5}"/>
              </a:ext>
            </a:extLst>
          </p:cNvPr>
          <p:cNvSpPr>
            <a:spLocks noGrp="1"/>
          </p:cNvSpPr>
          <p:nvPr>
            <p:ph type="title"/>
          </p:nvPr>
        </p:nvSpPr>
        <p:spPr/>
        <p:txBody>
          <a:bodyPr/>
          <a:lstStyle/>
          <a:p>
            <a:r>
              <a:rPr lang="en-US" dirty="0"/>
              <a:t>Recommended Reading</a:t>
            </a:r>
            <a:endParaRPr lang="en-ZA" dirty="0"/>
          </a:p>
        </p:txBody>
      </p:sp>
      <p:sp>
        <p:nvSpPr>
          <p:cNvPr id="3" name="Content Placeholder 2">
            <a:extLst>
              <a:ext uri="{FF2B5EF4-FFF2-40B4-BE49-F238E27FC236}">
                <a16:creationId xmlns:a16="http://schemas.microsoft.com/office/drawing/2014/main" id="{BF846767-1CCA-385C-125F-8C94EB62B777}"/>
              </a:ext>
            </a:extLst>
          </p:cNvPr>
          <p:cNvSpPr>
            <a:spLocks noGrp="1"/>
          </p:cNvSpPr>
          <p:nvPr>
            <p:ph idx="1"/>
          </p:nvPr>
        </p:nvSpPr>
        <p:spPr/>
        <p:txBody>
          <a:bodyPr>
            <a:normAutofit/>
          </a:bodyPr>
          <a:lstStyle/>
          <a:p>
            <a:r>
              <a:rPr lang="en-US" sz="2400" dirty="0"/>
              <a:t>- Chapter 2 of the recommended text.</a:t>
            </a:r>
            <a:endParaRPr lang="en-ZA" sz="2400" dirty="0"/>
          </a:p>
        </p:txBody>
      </p:sp>
    </p:spTree>
    <p:extLst>
      <p:ext uri="{BB962C8B-B14F-4D97-AF65-F5344CB8AC3E}">
        <p14:creationId xmlns:p14="http://schemas.microsoft.com/office/powerpoint/2010/main" val="39062710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F91699B-F10F-315C-5375-37FD6086F22E}"/>
              </a:ext>
            </a:extLst>
          </p:cNvPr>
          <p:cNvSpPr>
            <a:spLocks noGrp="1"/>
          </p:cNvSpPr>
          <p:nvPr>
            <p:ph type="title"/>
          </p:nvPr>
        </p:nvSpPr>
        <p:spPr>
          <a:xfrm>
            <a:off x="822960" y="569214"/>
            <a:ext cx="7543800" cy="2919126"/>
          </a:xfrm>
        </p:spPr>
        <p:txBody>
          <a:bodyPr vert="horz" lIns="91440" tIns="45720" rIns="91440" bIns="45720" rtlCol="0" anchor="b">
            <a:normAutofit/>
          </a:bodyPr>
          <a:lstStyle/>
          <a:p>
            <a:pPr defTabSz="914400"/>
            <a:r>
              <a:rPr lang="en-US" sz="8000" spc="-50" dirty="0">
                <a:solidFill>
                  <a:schemeClr val="tx1">
                    <a:lumMod val="85000"/>
                    <a:lumOff val="15000"/>
                  </a:schemeClr>
                </a:solidFill>
              </a:rPr>
              <a:t>Lab Session 2 Review</a:t>
            </a: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3714750"/>
            <a:ext cx="9141714"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3679632"/>
            <a:ext cx="9141714"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380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3995457"/>
      </p:ext>
    </p:extLst>
  </p:cSld>
  <p:clrMapOvr>
    <a:masterClrMapping/>
  </p:clrMapOvr>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14793</TotalTime>
  <Words>5356</Words>
  <Application>Microsoft Office PowerPoint</Application>
  <PresentationFormat>On-screen Show (16:9)</PresentationFormat>
  <Paragraphs>896</Paragraphs>
  <Slides>85</Slides>
  <Notes>53</Notes>
  <HiddenSlides>0</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85</vt:i4>
      </vt:variant>
    </vt:vector>
  </HeadingPairs>
  <TitlesOfParts>
    <vt:vector size="106" baseType="lpstr">
      <vt:lpstr>Microsoft JhengHei</vt:lpstr>
      <vt:lpstr>Arial</vt:lpstr>
      <vt:lpstr>Calibri</vt:lpstr>
      <vt:lpstr>Calibri (Headings)</vt:lpstr>
      <vt:lpstr>Calibri Light</vt:lpstr>
      <vt:lpstr>charter</vt:lpstr>
      <vt:lpstr>CMMI10</vt:lpstr>
      <vt:lpstr>CMR10</vt:lpstr>
      <vt:lpstr>Courier</vt:lpstr>
      <vt:lpstr>Courier New</vt:lpstr>
      <vt:lpstr>Lucida Sans</vt:lpstr>
      <vt:lpstr>NimbusRomNo9L-Medi</vt:lpstr>
      <vt:lpstr>NimbusRomNo9L-Regu</vt:lpstr>
      <vt:lpstr>NimbusRomNo9L-ReguItal</vt:lpstr>
      <vt:lpstr>Tahoma</vt:lpstr>
      <vt:lpstr>Times</vt:lpstr>
      <vt:lpstr>Times New Roman</vt:lpstr>
      <vt:lpstr>txtt</vt:lpstr>
      <vt:lpstr>Wingdings</vt:lpstr>
      <vt:lpstr>Retrospect</vt:lpstr>
      <vt:lpstr>Office Theme</vt:lpstr>
      <vt:lpstr>Lecture 2   Text Processing: Regular Expressions, Text Normalization, Edit Distance</vt:lpstr>
      <vt:lpstr>Basic Text Processing</vt:lpstr>
      <vt:lpstr>Regular expressions</vt:lpstr>
      <vt:lpstr>Why REs?</vt:lpstr>
      <vt:lpstr>Note</vt:lpstr>
      <vt:lpstr>Lecture continues on Jupyter Notebooks (Lab)</vt:lpstr>
      <vt:lpstr>Basic Text Processing</vt:lpstr>
      <vt:lpstr>Week 2 </vt:lpstr>
      <vt:lpstr>Basic Text Processing</vt:lpstr>
      <vt:lpstr>How many words in a sentence?</vt:lpstr>
      <vt:lpstr>How many words in a sentence?</vt:lpstr>
      <vt:lpstr>How many words in a corpus?</vt:lpstr>
      <vt:lpstr>How many words in a corpus?</vt:lpstr>
      <vt:lpstr>Heaps/Herdans Law</vt:lpstr>
      <vt:lpstr>Corpora</vt:lpstr>
      <vt:lpstr>Corpora vary along dimension like</vt:lpstr>
      <vt:lpstr>Corpus datasheets</vt:lpstr>
      <vt:lpstr>Basic Text Processing</vt:lpstr>
      <vt:lpstr>Text Normalization</vt:lpstr>
      <vt:lpstr>Basic Text Processing</vt:lpstr>
      <vt:lpstr>Space-based tokenization</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Basic Text Processing</vt:lpstr>
      <vt:lpstr>Another option for text tokenization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Work it out</vt:lpstr>
      <vt:lpstr>BPE</vt:lpstr>
      <vt:lpstr>BPE token segmenter algorithm</vt:lpstr>
      <vt:lpstr>Properties of BPE tokens</vt:lpstr>
      <vt:lpstr>Basic Text Processing</vt:lpstr>
      <vt:lpstr>PowerPoint Presentation</vt:lpstr>
      <vt:lpstr>Basic Text Processing</vt:lpstr>
      <vt:lpstr>Word Normalization</vt:lpstr>
      <vt:lpstr>Case folding</vt:lpstr>
      <vt:lpstr>Lemmatization</vt:lpstr>
      <vt:lpstr>Lemmatization is done by Morphological Parsing</vt:lpstr>
      <vt:lpstr>Stemming</vt:lpstr>
      <vt:lpstr>Porter Stemmer</vt:lpstr>
      <vt:lpstr>Sentence Segmentation</vt:lpstr>
      <vt:lpstr>Minimum Edit Distance</vt:lpstr>
      <vt:lpstr>How similar are two strings?</vt:lpstr>
      <vt:lpstr>How similar are two strings?</vt:lpstr>
      <vt:lpstr>Edit Distance</vt:lpstr>
      <vt:lpstr>Minimum Edit Distance</vt:lpstr>
      <vt:lpstr>Minimum Edit Distance</vt:lpstr>
      <vt:lpstr>Alignment in Computational Biology</vt:lpstr>
      <vt:lpstr>Other uses of Edit Distance in NLP</vt:lpstr>
      <vt:lpstr>How to find the Min Edit Distance?</vt:lpstr>
      <vt:lpstr>Minimum Edit as Search</vt:lpstr>
      <vt:lpstr>Defining Min Edit Distance</vt:lpstr>
      <vt:lpstr>Dynamic Programming for Minimum Edit Distance</vt:lpstr>
      <vt:lpstr>Defining Min Edit Distance (Levenshtein)</vt:lpstr>
      <vt:lpstr>The Edit Distance Table</vt:lpstr>
      <vt:lpstr>PowerPoint Presentation</vt:lpstr>
      <vt:lpstr>Edit Distance</vt:lpstr>
      <vt:lpstr>PowerPoint Presentation</vt:lpstr>
      <vt:lpstr>Minimum Edit Distance</vt:lpstr>
      <vt:lpstr>Minimum Edit Distance</vt:lpstr>
      <vt:lpstr>Computing alignments</vt:lpstr>
      <vt:lpstr>Edit Distance</vt:lpstr>
      <vt:lpstr>MinEdit with Backtrace</vt:lpstr>
      <vt:lpstr>Adding Backtrace to Minimum Edit Distance</vt:lpstr>
      <vt:lpstr>Result of Backtrace</vt:lpstr>
      <vt:lpstr>Minimum Edit Distance</vt:lpstr>
      <vt:lpstr>Weighted Edit Distance</vt:lpstr>
      <vt:lpstr>Confusion matrix for spelling errors</vt:lpstr>
      <vt:lpstr>PowerPoint Presentation</vt:lpstr>
      <vt:lpstr>Recommended Reading</vt:lpstr>
      <vt:lpstr>Lab Session 2 Review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Text Processing</dc:title>
  <dc:subject>Speech and Language Processing</dc:subject>
  <dc:creator>Dan Jurafsky</dc:creator>
  <cp:keywords/>
  <dc:description/>
  <cp:lastModifiedBy>Olaperi Okuboyejo</cp:lastModifiedBy>
  <cp:revision>178</cp:revision>
  <cp:lastPrinted>2011-11-15T22:45:48Z</cp:lastPrinted>
  <dcterms:created xsi:type="dcterms:W3CDTF">2010-04-19T15:31:24Z</dcterms:created>
  <dcterms:modified xsi:type="dcterms:W3CDTF">2022-08-03T11:09:13Z</dcterms:modified>
  <cp:category/>
</cp:coreProperties>
</file>