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 id="2147483727" r:id="rId2"/>
  </p:sldMasterIdLst>
  <p:notesMasterIdLst>
    <p:notesMasterId r:id="rId84"/>
  </p:notesMasterIdLst>
  <p:handoutMasterIdLst>
    <p:handoutMasterId r:id="rId85"/>
  </p:handoutMasterIdLst>
  <p:sldIdLst>
    <p:sldId id="256" r:id="rId3"/>
    <p:sldId id="543" r:id="rId4"/>
    <p:sldId id="545" r:id="rId5"/>
    <p:sldId id="384" r:id="rId6"/>
    <p:sldId id="385" r:id="rId7"/>
    <p:sldId id="386" r:id="rId8"/>
    <p:sldId id="387" r:id="rId9"/>
    <p:sldId id="388" r:id="rId10"/>
    <p:sldId id="389" r:id="rId11"/>
    <p:sldId id="544" r:id="rId12"/>
    <p:sldId id="390" r:id="rId13"/>
    <p:sldId id="391" r:id="rId14"/>
    <p:sldId id="392" r:id="rId15"/>
    <p:sldId id="546" r:id="rId16"/>
    <p:sldId id="393" r:id="rId17"/>
    <p:sldId id="395" r:id="rId18"/>
    <p:sldId id="396" r:id="rId19"/>
    <p:sldId id="480" r:id="rId20"/>
    <p:sldId id="447" r:id="rId21"/>
    <p:sldId id="397" r:id="rId22"/>
    <p:sldId id="547" r:id="rId23"/>
    <p:sldId id="548" r:id="rId24"/>
    <p:sldId id="398" r:id="rId25"/>
    <p:sldId id="399" r:id="rId26"/>
    <p:sldId id="400" r:id="rId27"/>
    <p:sldId id="401" r:id="rId28"/>
    <p:sldId id="549" r:id="rId29"/>
    <p:sldId id="403" r:id="rId30"/>
    <p:sldId id="402" r:id="rId31"/>
    <p:sldId id="550" r:id="rId32"/>
    <p:sldId id="421" r:id="rId33"/>
    <p:sldId id="422" r:id="rId34"/>
    <p:sldId id="423" r:id="rId35"/>
    <p:sldId id="424" r:id="rId36"/>
    <p:sldId id="425" r:id="rId37"/>
    <p:sldId id="481" r:id="rId38"/>
    <p:sldId id="448" r:id="rId39"/>
    <p:sldId id="551" r:id="rId40"/>
    <p:sldId id="427" r:id="rId41"/>
    <p:sldId id="426" r:id="rId42"/>
    <p:sldId id="428" r:id="rId43"/>
    <p:sldId id="434" r:id="rId44"/>
    <p:sldId id="429" r:id="rId45"/>
    <p:sldId id="432" r:id="rId46"/>
    <p:sldId id="552" r:id="rId47"/>
    <p:sldId id="482" r:id="rId48"/>
    <p:sldId id="553" r:id="rId49"/>
    <p:sldId id="556" r:id="rId50"/>
    <p:sldId id="558" r:id="rId51"/>
    <p:sldId id="557" r:id="rId52"/>
    <p:sldId id="555" r:id="rId53"/>
    <p:sldId id="449" r:id="rId54"/>
    <p:sldId id="405" r:id="rId55"/>
    <p:sldId id="407" r:id="rId56"/>
    <p:sldId id="559" r:id="rId57"/>
    <p:sldId id="406" r:id="rId58"/>
    <p:sldId id="408" r:id="rId59"/>
    <p:sldId id="410" r:id="rId60"/>
    <p:sldId id="437" r:id="rId61"/>
    <p:sldId id="561" r:id="rId62"/>
    <p:sldId id="483" r:id="rId63"/>
    <p:sldId id="450" r:id="rId64"/>
    <p:sldId id="436" r:id="rId65"/>
    <p:sldId id="411" r:id="rId66"/>
    <p:sldId id="414" r:id="rId67"/>
    <p:sldId id="560" r:id="rId68"/>
    <p:sldId id="415" r:id="rId69"/>
    <p:sldId id="416" r:id="rId70"/>
    <p:sldId id="420" r:id="rId71"/>
    <p:sldId id="419" r:id="rId72"/>
    <p:sldId id="484" r:id="rId73"/>
    <p:sldId id="451" r:id="rId74"/>
    <p:sldId id="438" r:id="rId75"/>
    <p:sldId id="444" r:id="rId76"/>
    <p:sldId id="445" r:id="rId77"/>
    <p:sldId id="562" r:id="rId78"/>
    <p:sldId id="475" r:id="rId79"/>
    <p:sldId id="446" r:id="rId80"/>
    <p:sldId id="485" r:id="rId81"/>
    <p:sldId id="471" r:id="rId82"/>
    <p:sldId id="542" r:id="rId83"/>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86871" autoAdjust="0"/>
  </p:normalViewPr>
  <p:slideViewPr>
    <p:cSldViewPr>
      <p:cViewPr>
        <p:scale>
          <a:sx n="78" d="100"/>
          <a:sy n="78" d="100"/>
        </p:scale>
        <p:origin x="1080" y="3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E32A9A-D4FE-4B8E-9FC9-BC2EF03BD8CA}"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ＭＳ Ｐゴシック"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ZA" sz="12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Tree>
    <p:extLst>
      <p:ext uri="{BB962C8B-B14F-4D97-AF65-F5344CB8AC3E}">
        <p14:creationId xmlns:p14="http://schemas.microsoft.com/office/powerpoint/2010/main" val="228592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11</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algn="l"/>
            <a:r>
              <a:rPr lang="en-US" dirty="0"/>
              <a:t>Language is creative. </a:t>
            </a:r>
            <a:r>
              <a:rPr lang="en-US" sz="1800" b="0" i="0" u="none" strike="noStrike" baseline="0" dirty="0">
                <a:latin typeface="NimbusRomNo9L-Regu"/>
              </a:rPr>
              <a:t>new sentences are created all the</a:t>
            </a:r>
          </a:p>
          <a:p>
            <a:pPr algn="l"/>
            <a:r>
              <a:rPr lang="en-US" sz="1800" b="0" i="0" u="none" strike="noStrike" baseline="0" dirty="0">
                <a:latin typeface="NimbusRomNo9L-Regu"/>
              </a:rPr>
              <a:t>time, and we won’t always be able to count entire sentences.</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12</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algn="l"/>
            <a:r>
              <a:rPr lang="en-US" sz="1800" b="0" i="0" u="none" strike="noStrike" baseline="0" dirty="0">
                <a:latin typeface="NimbusRomNo9L-Regu"/>
              </a:rPr>
              <a:t>The intuition of the n-gram model is that instead of computing the probability of</a:t>
            </a:r>
          </a:p>
          <a:p>
            <a:pPr algn="l"/>
            <a:r>
              <a:rPr lang="en-US" sz="1800" b="0" i="0" u="none" strike="noStrike" baseline="0" dirty="0">
                <a:latin typeface="NimbusRomNo9L-Regu"/>
              </a:rPr>
              <a:t>a word given its entire history, we can </a:t>
            </a:r>
            <a:r>
              <a:rPr lang="en-US" sz="1800" b="0" i="0" u="none" strike="noStrike" baseline="0" dirty="0">
                <a:latin typeface="NimbusRomNo9L-Medi"/>
              </a:rPr>
              <a:t>approximate </a:t>
            </a:r>
            <a:r>
              <a:rPr lang="en-US" sz="1800" b="0" i="0" u="none" strike="noStrike" baseline="0" dirty="0">
                <a:latin typeface="NimbusRomNo9L-Regu"/>
              </a:rPr>
              <a:t>the history by just the last few</a:t>
            </a:r>
          </a:p>
          <a:p>
            <a:pPr algn="l"/>
            <a:r>
              <a:rPr lang="en-ZA" sz="1800" b="0" i="0" u="none" strike="noStrike" baseline="0" dirty="0">
                <a:latin typeface="NimbusRomNo9L-Regu"/>
              </a:rPr>
              <a:t>words.</a:t>
            </a:r>
          </a:p>
          <a:p>
            <a:pPr eaLnBrk="1" hangingPunct="1"/>
            <a:r>
              <a:rPr lang="en-US" dirty="0"/>
              <a:t>The assumption that the probability of a word depends only on the previous word is</a:t>
            </a:r>
          </a:p>
          <a:p>
            <a:pPr eaLnBrk="1" hangingPunct="1"/>
            <a:r>
              <a:rPr lang="en-US" dirty="0"/>
              <a:t>called a Markov assumption Markov </a:t>
            </a:r>
          </a:p>
          <a:p>
            <a:pPr algn="l"/>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13</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algn="l"/>
            <a:r>
              <a:rPr lang="en-US" sz="1800" b="0" i="0" u="none" strike="noStrike" baseline="0" dirty="0">
                <a:latin typeface="NimbusRomNo9L-Regu"/>
              </a:rPr>
              <a:t>Markov models are the class of probabilistic models that assume we can predict the probability of some future unit without looking too </a:t>
            </a:r>
            <a:r>
              <a:rPr lang="en-ZA" sz="1800" b="0" i="0" u="none" strike="noStrike" baseline="0" dirty="0">
                <a:latin typeface="NimbusRomNo9L-Regu"/>
              </a:rPr>
              <a:t>far into the past.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15</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16</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z="1800" b="0" i="0" u="none" strike="noStrike" baseline="0" dirty="0">
                <a:latin typeface="NimbusRomNo9L-Regu"/>
              </a:rPr>
              <a:t>We can generalize the bigram (which looks one word into the past)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17</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z="1800" b="0" i="0" u="none" strike="noStrike" baseline="0" dirty="0">
                <a:latin typeface="NimbusRomNo9L-Regu"/>
              </a:rPr>
              <a:t>to the trigram (which looks two words into the past)</a:t>
            </a:r>
          </a:p>
          <a:p>
            <a:pPr algn="l"/>
            <a:r>
              <a:rPr lang="en-ZA" sz="1800" b="0" i="0" u="none" strike="noStrike" baseline="0" dirty="0">
                <a:latin typeface="NimbusRomNo9L-Regu"/>
              </a:rPr>
              <a:t>the </a:t>
            </a:r>
            <a:r>
              <a:rPr lang="en-ZA" sz="1800" b="0" i="0" u="none" strike="noStrike" baseline="0" dirty="0">
                <a:latin typeface="NimbusRomNo9L-Medi"/>
              </a:rPr>
              <a:t>n-gram </a:t>
            </a:r>
            <a:r>
              <a:rPr lang="en-ZA" sz="1800" b="0" i="0" u="none" strike="noStrike" baseline="0" dirty="0">
                <a:latin typeface="NimbusRomNo9L-Regu"/>
              </a:rPr>
              <a:t>(which </a:t>
            </a:r>
            <a:r>
              <a:rPr lang="en-US" sz="1800" b="0" i="0" u="none" strike="noStrike" baseline="0" dirty="0">
                <a:latin typeface="NimbusRomNo9L-Regu"/>
              </a:rPr>
              <a:t>looks </a:t>
            </a:r>
            <a:r>
              <a:rPr lang="en-US" sz="1800" b="0" i="0" u="none" strike="noStrike" baseline="0" dirty="0">
                <a:latin typeface="NimbusRomNo9L-ReguItal"/>
              </a:rPr>
              <a:t>n</a:t>
            </a:r>
            <a:r>
              <a:rPr lang="en-US" sz="1800" b="0" i="0" u="none" strike="noStrike" baseline="0" dirty="0">
                <a:latin typeface="CMSY10"/>
              </a:rPr>
              <a:t>-</a:t>
            </a:r>
            <a:r>
              <a:rPr lang="en-US" sz="1800" b="0" i="0" u="none" strike="noStrike" baseline="0" dirty="0">
                <a:latin typeface="NimbusRomNo9L-Regu"/>
              </a:rPr>
              <a:t>1 words into the past).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20</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algn="l"/>
            <a:r>
              <a:rPr lang="en-ZA" sz="1800" b="0" i="0" u="none" strike="noStrike" baseline="0" dirty="0">
                <a:solidFill>
                  <a:srgbClr val="000000"/>
                </a:solidFill>
                <a:latin typeface="NimbusRomNo9L-Regu"/>
              </a:rPr>
              <a:t>We get </a:t>
            </a:r>
            <a:r>
              <a:rPr lang="en-ZA" sz="1800" b="0" i="0" u="none" strike="noStrike" baseline="0" dirty="0">
                <a:solidFill>
                  <a:srgbClr val="0000FF"/>
                </a:solidFill>
                <a:latin typeface="NimbusRomNo9L-Medi"/>
              </a:rPr>
              <a:t>Maximum likelihood </a:t>
            </a:r>
            <a:r>
              <a:rPr lang="en-US" sz="1800" b="0" i="0" u="none" strike="noStrike" baseline="0" dirty="0">
                <a:solidFill>
                  <a:srgbClr val="0000FF"/>
                </a:solidFill>
                <a:latin typeface="NimbusRomNo9L-Medi"/>
              </a:rPr>
              <a:t>estimation </a:t>
            </a:r>
            <a:r>
              <a:rPr lang="en-US" sz="1800" b="0" i="0" u="none" strike="noStrike" baseline="0" dirty="0">
                <a:solidFill>
                  <a:srgbClr val="000000"/>
                </a:solidFill>
                <a:latin typeface="NimbusRomNo9L-Regu"/>
              </a:rPr>
              <a:t>the MLE estimate for the parameters of an n-gram model by getting counts from a</a:t>
            </a:r>
          </a:p>
          <a:p>
            <a:pPr algn="l"/>
            <a:r>
              <a:rPr lang="en-US" sz="1800" b="0" i="0" u="none" strike="noStrike" baseline="0" dirty="0">
                <a:solidFill>
                  <a:srgbClr val="000000"/>
                </a:solidFill>
                <a:latin typeface="NimbusRomNo9L-Regu"/>
              </a:rPr>
              <a:t>corpus, and </a:t>
            </a:r>
            <a:r>
              <a:rPr lang="en-US" sz="1800" b="0" i="0" u="none" strike="noStrike" baseline="0" dirty="0">
                <a:solidFill>
                  <a:srgbClr val="000000"/>
                </a:solidFill>
                <a:latin typeface="NimbusRomNo9L-Medi"/>
              </a:rPr>
              <a:t>normalizing </a:t>
            </a:r>
            <a:r>
              <a:rPr lang="en-US" sz="1800" b="0" i="0" u="none" strike="noStrike" baseline="0" dirty="0">
                <a:solidFill>
                  <a:srgbClr val="000000"/>
                </a:solidFill>
                <a:latin typeface="NimbusRomNo9L-Regu"/>
              </a:rPr>
              <a:t>the counts so that they lie between 0 and 1.</a:t>
            </a:r>
            <a:endParaRPr lang="en-US" sz="1800" b="0" i="0" u="none" strike="noStrike" baseline="0" dirty="0">
              <a:solidFill>
                <a:srgbClr val="0000FF"/>
              </a:solidFill>
              <a:latin typeface="NimbusRomNo9L-Regu"/>
            </a:endParaRPr>
          </a:p>
          <a:p>
            <a:pPr algn="l"/>
            <a:endParaRPr lang="en-US" sz="1800" b="0" i="0" u="none" strike="noStrike" baseline="0" dirty="0">
              <a:solidFill>
                <a:srgbClr val="0000FF"/>
              </a:solidFill>
              <a:latin typeface="NimbusRomNo9L-Regu"/>
            </a:endParaRPr>
          </a:p>
          <a:p>
            <a:pPr algn="l"/>
            <a:r>
              <a:rPr lang="en-US" sz="1800" b="0" i="0" u="none" strike="noStrike" baseline="0" dirty="0">
                <a:latin typeface="NimbusRomNo9L-Regu"/>
              </a:rPr>
              <a:t>For example, to compute a particular bigram probability of a word </a:t>
            </a:r>
            <a:r>
              <a:rPr lang="en-US" sz="1800" b="0" i="0" u="none" strike="noStrike" baseline="0" dirty="0" err="1">
                <a:latin typeface="NimbusRomNo9L-ReguItal"/>
              </a:rPr>
              <a:t>wn</a:t>
            </a:r>
            <a:r>
              <a:rPr lang="en-US" sz="1800" b="0" i="0" u="none" strike="noStrike" baseline="0" dirty="0">
                <a:latin typeface="NimbusRomNo9L-ReguItal"/>
              </a:rPr>
              <a:t> </a:t>
            </a:r>
            <a:r>
              <a:rPr lang="en-US" sz="1800" b="0" i="0" u="none" strike="noStrike" baseline="0" dirty="0">
                <a:latin typeface="NimbusRomNo9L-Regu"/>
              </a:rPr>
              <a:t>given a previous word </a:t>
            </a:r>
            <a:r>
              <a:rPr lang="en-US" sz="1800" b="0" i="0" u="none" strike="noStrike" baseline="0" dirty="0">
                <a:latin typeface="NimbusRomNo9L-ReguItal"/>
              </a:rPr>
              <a:t>wn-</a:t>
            </a:r>
            <a:r>
              <a:rPr lang="en-US" sz="1800" b="0" i="0" u="none" strike="noStrike" baseline="0" dirty="0">
                <a:latin typeface="NimbusRomNo9L-Regu"/>
              </a:rPr>
              <a:t>1, we’ll compute the count of the bigram </a:t>
            </a:r>
            <a:r>
              <a:rPr lang="en-US" sz="1800" b="0" i="0" u="none" strike="noStrike" baseline="0" dirty="0">
                <a:latin typeface="NimbusRomNo9L-ReguItal"/>
              </a:rPr>
              <a:t>C</a:t>
            </a:r>
            <a:r>
              <a:rPr lang="en-US" sz="1800" b="0" i="0" u="none" strike="noStrike" baseline="0" dirty="0">
                <a:latin typeface="CMR10"/>
              </a:rPr>
              <a:t>(</a:t>
            </a:r>
            <a:r>
              <a:rPr lang="en-US" sz="1800" b="0" i="0" u="none" strike="noStrike" baseline="0" dirty="0">
                <a:latin typeface="NimbusRomNo9L-ReguItal"/>
              </a:rPr>
              <a:t>wn-</a:t>
            </a:r>
            <a:r>
              <a:rPr lang="en-US" sz="1800" b="0" i="0" u="none" strike="noStrike" baseline="0" dirty="0">
                <a:latin typeface="NimbusRomNo9L-Regu"/>
              </a:rPr>
              <a:t>1,</a:t>
            </a:r>
            <a:r>
              <a:rPr lang="en-US" sz="1800" b="0" i="0" u="none" strike="noStrike" baseline="0" dirty="0">
                <a:latin typeface="NimbusRomNo9L-ReguItal"/>
              </a:rPr>
              <a:t>wn</a:t>
            </a:r>
            <a:r>
              <a:rPr lang="en-US" sz="1800" b="0" i="0" u="none" strike="noStrike" baseline="0" dirty="0">
                <a:latin typeface="CMR10"/>
              </a:rPr>
              <a:t>) </a:t>
            </a:r>
            <a:r>
              <a:rPr lang="en-US" sz="1800" b="0" i="0" u="none" strike="noStrike" baseline="0" dirty="0">
                <a:latin typeface="NimbusRomNo9L-Regu"/>
              </a:rPr>
              <a:t>and normalize by the sum of all the bigrams that share the same first word </a:t>
            </a:r>
            <a:r>
              <a:rPr lang="en-US" sz="1800" b="0" i="0" u="none" strike="noStrike" baseline="0" dirty="0">
                <a:latin typeface="NimbusRomNo9L-ReguItal"/>
              </a:rPr>
              <a:t>wn-</a:t>
            </a:r>
            <a:r>
              <a:rPr lang="en-US" sz="1800" b="0" i="0" u="none" strike="noStrike" baseline="0" dirty="0">
                <a:latin typeface="NimbusRomNo9L-Regu"/>
              </a:rPr>
              <a:t>1:</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21</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001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a:t>
            </a:r>
            <a:r>
              <a:rPr lang="en-ZA" dirty="0" err="1"/>
              <a:t>odels</a:t>
            </a:r>
            <a:r>
              <a:rPr lang="en-ZA" dirty="0"/>
              <a:t> that assign a probability to each possible next word or assign a probability to an entire sentence.</a:t>
            </a:r>
            <a:endParaRPr lang="en-US" dirty="0"/>
          </a:p>
          <a:p>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a:t>
            </a:fld>
            <a:endParaRPr lang="en-US"/>
          </a:p>
        </p:txBody>
      </p:sp>
    </p:spTree>
    <p:extLst>
      <p:ext uri="{BB962C8B-B14F-4D97-AF65-F5344CB8AC3E}">
        <p14:creationId xmlns:p14="http://schemas.microsoft.com/office/powerpoint/2010/main" val="2664274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For probabilistic models, normalizing means dividing by some total count so that the resulting probabilities</a:t>
            </a:r>
          </a:p>
          <a:p>
            <a:pPr algn="l"/>
            <a:r>
              <a:rPr lang="en-US" sz="1800" b="0" i="0" u="none" strike="noStrike" baseline="0" dirty="0">
                <a:latin typeface="NimbusRomNo9L-Regu"/>
              </a:rPr>
              <a:t>fall legally between 0 and 1.</a:t>
            </a:r>
          </a:p>
          <a:p>
            <a:pPr algn="l"/>
            <a:r>
              <a:rPr lang="en-US" sz="1800" b="0" i="0" u="none" strike="noStrike" baseline="0" dirty="0">
                <a:latin typeface="NimbusRomNo9L-Regu"/>
              </a:rPr>
              <a:t>2 We need the end-symbol to make the bigram grammar a true probability distribution. Without an </a:t>
            </a:r>
            <a:r>
              <a:rPr lang="en-US" sz="1800" b="0" i="0" u="none" strike="noStrike" baseline="0" dirty="0" err="1">
                <a:latin typeface="NimbusRomNo9L-Regu"/>
              </a:rPr>
              <a:t>endsymbol</a:t>
            </a:r>
            <a:r>
              <a:rPr lang="en-US" sz="1800" b="0" i="0" u="none" strike="noStrike" baseline="0" dirty="0">
                <a:latin typeface="NimbusRomNo9L-Regu"/>
              </a:rPr>
              <a:t>,</a:t>
            </a:r>
          </a:p>
          <a:p>
            <a:pPr algn="l"/>
            <a:r>
              <a:rPr lang="en-US" sz="1800" b="0" i="0" u="none" strike="noStrike" baseline="0" dirty="0">
                <a:latin typeface="NimbusRomNo9L-Regu"/>
              </a:rPr>
              <a:t>instead of the sentence probabilities of all sentences summing to one, the sentence probabilities</a:t>
            </a:r>
          </a:p>
          <a:p>
            <a:pPr algn="l"/>
            <a:r>
              <a:rPr lang="en-US" sz="1800" b="0" i="0" u="none" strike="noStrike" baseline="0" dirty="0">
                <a:latin typeface="NimbusRomNo9L-Regu"/>
              </a:rPr>
              <a:t>for all sentences </a:t>
            </a:r>
            <a:r>
              <a:rPr lang="en-US" sz="1800" b="0" i="0" u="none" strike="noStrike" baseline="0" dirty="0">
                <a:latin typeface="NimbusRomNo9L-ReguItal"/>
              </a:rPr>
              <a:t>of a given length </a:t>
            </a:r>
            <a:r>
              <a:rPr lang="en-US" sz="1800" b="0" i="0" u="none" strike="noStrike" baseline="0" dirty="0">
                <a:latin typeface="NimbusRomNo9L-Regu"/>
              </a:rPr>
              <a:t>would sum to one (all prob of sentences of length 2 sum to 1, of length 3 sum to 1 </a:t>
            </a:r>
            <a:r>
              <a:rPr lang="en-US" sz="1800" b="0" i="0" u="none" strike="noStrike" baseline="0" dirty="0" err="1">
                <a:latin typeface="NimbusRomNo9L-Regu"/>
              </a:rPr>
              <a:t>etc</a:t>
            </a:r>
            <a:r>
              <a:rPr lang="en-US" sz="1800" b="0" i="0" u="none" strike="noStrike" baseline="0" dirty="0">
                <a:latin typeface="NimbusRomNo9L-Regu"/>
              </a:rPr>
              <a:t>…) . This model would define an infinite set of probability</a:t>
            </a:r>
          </a:p>
          <a:p>
            <a:pPr algn="l"/>
            <a:r>
              <a:rPr lang="en-US" sz="1800" b="0" i="0" u="none" strike="noStrike" baseline="0" dirty="0">
                <a:latin typeface="NimbusRomNo9L-Regu"/>
              </a:rPr>
              <a:t>distributions, with one distribution per sentence length. We want the probability of all sentences in the corpus to sum to 1. The addition of the start and end tokens </a:t>
            </a:r>
            <a:r>
              <a:rPr lang="en-US" sz="1800" b="0" i="0" u="none" strike="noStrike" baseline="0">
                <a:latin typeface="NimbusRomNo9L-Regu"/>
              </a:rPr>
              <a:t>fixes this.</a:t>
            </a:r>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211518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23</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dirty="0"/>
              <a:t>&lt;s&gt; I, &lt;s&gt; Sam, I am, Sam &lt;/s&gt;, am Sam, I do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24</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25</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26</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27</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97196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28</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29</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30</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00710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31</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algn="l"/>
            <a:r>
              <a:rPr lang="en-ZA" sz="1800" b="0" i="0" u="none" strike="noStrike" baseline="0" dirty="0">
                <a:latin typeface="NimbusRomNo9L-Regu"/>
              </a:rPr>
              <a:t>By using </a:t>
            </a:r>
            <a:r>
              <a:rPr lang="en-US" sz="1800" b="0" i="0" u="none" strike="noStrike" baseline="0" dirty="0">
                <a:latin typeface="NimbusRomNo9L-Regu"/>
              </a:rPr>
              <a:t>log probabilities instead of raw probabilities, we get numbers that are not as small. Adding in log space is equivalent to multiplying in linear space, so we combine log probabilities by adding them. The result of doing all computation and storage in log space is that we only need to convert back into probabilities if we need to report them at the end; then we can just take the exp of the </a:t>
            </a:r>
            <a:r>
              <a:rPr lang="en-US" sz="1800" b="0" i="0" u="none" strike="noStrike" baseline="0" dirty="0" err="1">
                <a:latin typeface="NimbusRomNo9L-Regu"/>
              </a:rPr>
              <a:t>logprob</a:t>
            </a:r>
            <a:r>
              <a:rPr lang="en-US" sz="1800" b="0" i="0" u="none" strike="noStrike" baseline="0" dirty="0">
                <a:latin typeface="NimbusRomNo9L-Regu"/>
              </a:rPr>
              <a:t>: </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32</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33</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34</a:t>
            </a:fld>
            <a:endParaRPr lang="en-US"/>
          </a:p>
        </p:txBody>
      </p:sp>
      <p:sp>
        <p:nvSpPr>
          <p:cNvPr id="130051" name="Rectangle 2"/>
          <p:cNvSpPr>
            <a:spLocks noGrp="1" noRot="1" noChangeAspect="1" noChangeArrowheads="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39</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40</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41</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43</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44</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r>
              <a:rPr lang="en-US" dirty="0"/>
              <a:t>WSJ – World Street Journal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5</a:t>
            </a:fld>
            <a:endParaRPr lang="en-US"/>
          </a:p>
        </p:txBody>
      </p:sp>
    </p:spTree>
    <p:extLst>
      <p:ext uri="{BB962C8B-B14F-4D97-AF65-F5344CB8AC3E}">
        <p14:creationId xmlns:p14="http://schemas.microsoft.com/office/powerpoint/2010/main" val="2710912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397250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Lena </a:t>
            </a:r>
            <a:r>
              <a:rPr lang="en-US" dirty="0" err="1"/>
              <a:t>Voita</a:t>
            </a:r>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48</a:t>
            </a:fld>
            <a:endParaRPr lang="en-US"/>
          </a:p>
        </p:txBody>
      </p:sp>
    </p:spTree>
    <p:extLst>
      <p:ext uri="{BB962C8B-B14F-4D97-AF65-F5344CB8AC3E}">
        <p14:creationId xmlns:p14="http://schemas.microsoft.com/office/powerpoint/2010/main" val="23311926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Courtesy: Lena </a:t>
            </a:r>
            <a:r>
              <a:rPr lang="en-US" dirty="0" err="1"/>
              <a:t>Voita</a:t>
            </a:r>
            <a:endParaRPr lang="en-ZA" dirty="0"/>
          </a:p>
          <a:p>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49</a:t>
            </a:fld>
            <a:endParaRPr lang="en-US"/>
          </a:p>
        </p:txBody>
      </p:sp>
    </p:spTree>
    <p:extLst>
      <p:ext uri="{BB962C8B-B14F-4D97-AF65-F5344CB8AC3E}">
        <p14:creationId xmlns:p14="http://schemas.microsoft.com/office/powerpoint/2010/main" val="3585580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Courtesy: Lena </a:t>
            </a:r>
            <a:r>
              <a:rPr lang="en-US" dirty="0" err="1"/>
              <a:t>Voita</a:t>
            </a:r>
            <a:endParaRPr lang="en-ZA" dirty="0"/>
          </a:p>
          <a:p>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50</a:t>
            </a:fld>
            <a:endParaRPr lang="en-US"/>
          </a:p>
        </p:txBody>
      </p:sp>
    </p:spTree>
    <p:extLst>
      <p:ext uri="{BB962C8B-B14F-4D97-AF65-F5344CB8AC3E}">
        <p14:creationId xmlns:p14="http://schemas.microsoft.com/office/powerpoint/2010/main" val="40926116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444693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53</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54</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56</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6</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57</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58</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63</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64</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65</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66</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4516836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67</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68</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7</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69</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70</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71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72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4E14E-C2B8-AF4C-A6BB-263B528C3713}" type="slidenum">
              <a:rPr lang="en-US" sz="1200">
                <a:latin typeface="Calibri" charset="0"/>
              </a:rPr>
              <a:pPr eaLnBrk="1" hangingPunct="1"/>
              <a:t>73</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EA890B0-808E-6E44-A4DD-EB79892851F2}" type="slidenum">
              <a:rPr lang="en-US"/>
              <a:pPr/>
              <a:t>74</a:t>
            </a:fld>
            <a:endParaRPr lang="en-US"/>
          </a:p>
        </p:txBody>
      </p:sp>
      <p:sp>
        <p:nvSpPr>
          <p:cNvPr id="169987" name="Rectangle 2"/>
          <p:cNvSpPr>
            <a:spLocks noGrp="1" noRot="1" noChangeAspect="1" noChangeArrowheads="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r>
              <a:rPr lang="en-US" b="0" i="0" dirty="0">
                <a:solidFill>
                  <a:srgbClr val="111111"/>
                </a:solidFill>
                <a:effectLst/>
                <a:latin typeface="Helvetica" panose="020B0604020202020204" pitchFamily="34" charset="0"/>
              </a:rPr>
              <a:t>A more clever solution is to mix all probabilities: unigram, bigram, trigram, etc. For this, we need scalar positive weights.</a:t>
            </a:r>
          </a:p>
          <a:p>
            <a:r>
              <a:rPr lang="en-US" b="0" i="0" dirty="0">
                <a:solidFill>
                  <a:srgbClr val="111111"/>
                </a:solidFill>
                <a:effectLst/>
                <a:latin typeface="Helvetica" panose="020B0604020202020204" pitchFamily="34" charset="0"/>
              </a:rPr>
              <a:t>The coefficients </a:t>
            </a:r>
            <a:r>
              <a:rPr lang="en-US" dirty="0" err="1"/>
              <a:t>λi</a:t>
            </a:r>
            <a:r>
              <a:rPr lang="en-US" b="0" i="0" dirty="0">
                <a:solidFill>
                  <a:srgbClr val="111111"/>
                </a:solidFill>
                <a:effectLst/>
                <a:latin typeface="Helvetica" panose="020B0604020202020204" pitchFamily="34" charset="0"/>
              </a:rPr>
              <a:t> can be picked by cross-validation on the development set.</a:t>
            </a:r>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DFF4099-E1E8-B44C-964A-D22AD92D9128}" type="slidenum">
              <a:rPr lang="en-US"/>
              <a:pPr/>
              <a:t>78</a:t>
            </a:fld>
            <a:endParaRPr lang="en-US"/>
          </a:p>
        </p:txBody>
      </p:sp>
      <p:sp>
        <p:nvSpPr>
          <p:cNvPr id="146435" name="Rectangle 2"/>
          <p:cNvSpPr>
            <a:spLocks noGrp="1" noRot="1" noChangeAspect="1" noChangeArrowheads="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79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80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12372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8</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9</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Lena </a:t>
            </a:r>
            <a:r>
              <a:rPr lang="en-US" dirty="0" err="1"/>
              <a:t>Voita</a:t>
            </a:r>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10</a:t>
            </a:fld>
            <a:endParaRPr lang="en-US"/>
          </a:p>
        </p:txBody>
      </p:sp>
    </p:spTree>
    <p:extLst>
      <p:ext uri="{BB962C8B-B14F-4D97-AF65-F5344CB8AC3E}">
        <p14:creationId xmlns:p14="http://schemas.microsoft.com/office/powerpoint/2010/main" val="420769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5809-74F4-E614-977A-A532356CF4F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ZA"/>
          </a:p>
        </p:txBody>
      </p:sp>
      <p:sp>
        <p:nvSpPr>
          <p:cNvPr id="3" name="Subtitle 2">
            <a:extLst>
              <a:ext uri="{FF2B5EF4-FFF2-40B4-BE49-F238E27FC236}">
                <a16:creationId xmlns:a16="http://schemas.microsoft.com/office/drawing/2014/main" id="{52A76122-35EE-F034-1FB5-2D73DE74352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11EBE5FE-E148-EC12-9848-E4569D3C5245}"/>
              </a:ext>
            </a:extLst>
          </p:cNvPr>
          <p:cNvSpPr>
            <a:spLocks noGrp="1"/>
          </p:cNvSpPr>
          <p:nvPr>
            <p:ph type="dt" sz="half" idx="10"/>
          </p:nvPr>
        </p:nvSpPr>
        <p:spPr/>
        <p:txBody>
          <a:bodyPr/>
          <a:lstStyle/>
          <a:p>
            <a:fld id="{54F6E318-E727-4BD4-8A5F-5F5736F39EDF}" type="datetimeFigureOut">
              <a:rPr lang="en-ZA" smtClean="0"/>
              <a:t>2022/08/16</a:t>
            </a:fld>
            <a:endParaRPr lang="en-ZA"/>
          </a:p>
        </p:txBody>
      </p:sp>
      <p:sp>
        <p:nvSpPr>
          <p:cNvPr id="5" name="Footer Placeholder 4">
            <a:extLst>
              <a:ext uri="{FF2B5EF4-FFF2-40B4-BE49-F238E27FC236}">
                <a16:creationId xmlns:a16="http://schemas.microsoft.com/office/drawing/2014/main" id="{8162FB51-B6A7-FCFB-AD41-CD5EBBDF1FF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B28490E-C0E5-5D54-072A-EB0721DEC6FE}"/>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222555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2B35-2A62-C2E1-BC81-CB5CD3F9B9E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7C26128E-AF31-12A9-C974-E4AC50FE4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24F76F0-C122-326E-7128-EFAACC4FC539}"/>
              </a:ext>
            </a:extLst>
          </p:cNvPr>
          <p:cNvSpPr>
            <a:spLocks noGrp="1"/>
          </p:cNvSpPr>
          <p:nvPr>
            <p:ph type="dt" sz="half" idx="10"/>
          </p:nvPr>
        </p:nvSpPr>
        <p:spPr/>
        <p:txBody>
          <a:bodyPr/>
          <a:lstStyle/>
          <a:p>
            <a:fld id="{54F6E318-E727-4BD4-8A5F-5F5736F39EDF}" type="datetimeFigureOut">
              <a:rPr lang="en-ZA" smtClean="0"/>
              <a:t>2022/08/16</a:t>
            </a:fld>
            <a:endParaRPr lang="en-ZA"/>
          </a:p>
        </p:txBody>
      </p:sp>
      <p:sp>
        <p:nvSpPr>
          <p:cNvPr id="5" name="Footer Placeholder 4">
            <a:extLst>
              <a:ext uri="{FF2B5EF4-FFF2-40B4-BE49-F238E27FC236}">
                <a16:creationId xmlns:a16="http://schemas.microsoft.com/office/drawing/2014/main" id="{ADE64B87-E99E-2D9F-3D01-06D3ACC5DC7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F35E1E5-4D1B-76F4-3646-783095FDF23F}"/>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4257561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103A-8379-22EC-6027-E48F561119A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D3742DB0-EC84-133E-E92C-ADEC9BAD3D2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77329-36E1-0409-D5B3-9FBE4F5C16DA}"/>
              </a:ext>
            </a:extLst>
          </p:cNvPr>
          <p:cNvSpPr>
            <a:spLocks noGrp="1"/>
          </p:cNvSpPr>
          <p:nvPr>
            <p:ph type="dt" sz="half" idx="10"/>
          </p:nvPr>
        </p:nvSpPr>
        <p:spPr/>
        <p:txBody>
          <a:bodyPr/>
          <a:lstStyle/>
          <a:p>
            <a:fld id="{54F6E318-E727-4BD4-8A5F-5F5736F39EDF}" type="datetimeFigureOut">
              <a:rPr lang="en-ZA" smtClean="0"/>
              <a:t>2022/08/16</a:t>
            </a:fld>
            <a:endParaRPr lang="en-ZA"/>
          </a:p>
        </p:txBody>
      </p:sp>
      <p:sp>
        <p:nvSpPr>
          <p:cNvPr id="5" name="Footer Placeholder 4">
            <a:extLst>
              <a:ext uri="{FF2B5EF4-FFF2-40B4-BE49-F238E27FC236}">
                <a16:creationId xmlns:a16="http://schemas.microsoft.com/office/drawing/2014/main" id="{56BD9DFD-A362-907C-24BA-4F1088BFD42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BBF3A37-D94E-E836-2D9D-1092DB194D86}"/>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3004288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DE24-62AC-5B18-5AB5-76D866CBA36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FE5EEAE0-1E4A-9737-1953-9A0F9E5E5F45}"/>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979ACA99-5BB7-CAB2-22FE-95D1DB781DC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A8E9D261-04EF-6DDF-C14C-115AD1E50CFC}"/>
              </a:ext>
            </a:extLst>
          </p:cNvPr>
          <p:cNvSpPr>
            <a:spLocks noGrp="1"/>
          </p:cNvSpPr>
          <p:nvPr>
            <p:ph type="dt" sz="half" idx="10"/>
          </p:nvPr>
        </p:nvSpPr>
        <p:spPr/>
        <p:txBody>
          <a:bodyPr/>
          <a:lstStyle/>
          <a:p>
            <a:fld id="{54F6E318-E727-4BD4-8A5F-5F5736F39EDF}" type="datetimeFigureOut">
              <a:rPr lang="en-ZA" smtClean="0"/>
              <a:t>2022/08/16</a:t>
            </a:fld>
            <a:endParaRPr lang="en-ZA"/>
          </a:p>
        </p:txBody>
      </p:sp>
      <p:sp>
        <p:nvSpPr>
          <p:cNvPr id="6" name="Footer Placeholder 5">
            <a:extLst>
              <a:ext uri="{FF2B5EF4-FFF2-40B4-BE49-F238E27FC236}">
                <a16:creationId xmlns:a16="http://schemas.microsoft.com/office/drawing/2014/main" id="{012FF39B-CAB6-863B-F4B5-BFD0C442B47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BE25D5C-BB52-EE09-A840-FB78EAD9B226}"/>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3093839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9554-07B2-463D-070D-7CF6D404EA1A}"/>
              </a:ext>
            </a:extLst>
          </p:cNvPr>
          <p:cNvSpPr>
            <a:spLocks noGrp="1"/>
          </p:cNvSpPr>
          <p:nvPr>
            <p:ph type="title"/>
          </p:nvPr>
        </p:nvSpPr>
        <p:spPr>
          <a:xfrm>
            <a:off x="629841" y="273844"/>
            <a:ext cx="7886700" cy="994172"/>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08F8F368-F859-E782-8B7F-D8CE42E4D29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6E602-542E-0AD4-70D6-636E8BC319D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70BF89C9-3031-2D44-FF63-0F5D7ACB1CD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BFFE8DA-56B7-C2F2-218C-51D52D4A847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AF464EAA-BB66-F106-1768-1C97CDEB0904}"/>
              </a:ext>
            </a:extLst>
          </p:cNvPr>
          <p:cNvSpPr>
            <a:spLocks noGrp="1"/>
          </p:cNvSpPr>
          <p:nvPr>
            <p:ph type="dt" sz="half" idx="10"/>
          </p:nvPr>
        </p:nvSpPr>
        <p:spPr/>
        <p:txBody>
          <a:bodyPr/>
          <a:lstStyle/>
          <a:p>
            <a:fld id="{54F6E318-E727-4BD4-8A5F-5F5736F39EDF}" type="datetimeFigureOut">
              <a:rPr lang="en-ZA" smtClean="0"/>
              <a:t>2022/08/16</a:t>
            </a:fld>
            <a:endParaRPr lang="en-ZA"/>
          </a:p>
        </p:txBody>
      </p:sp>
      <p:sp>
        <p:nvSpPr>
          <p:cNvPr id="8" name="Footer Placeholder 7">
            <a:extLst>
              <a:ext uri="{FF2B5EF4-FFF2-40B4-BE49-F238E27FC236}">
                <a16:creationId xmlns:a16="http://schemas.microsoft.com/office/drawing/2014/main" id="{AE47B74A-582A-AB66-5B31-1401DF57E3D1}"/>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C693654-7784-4E69-B547-830C0958D44E}"/>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301478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8/16/2022</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3B9F-7972-1788-DD05-C87BB519ABCD}"/>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2AC13606-4DDB-C8E1-A8F9-443348949F6C}"/>
              </a:ext>
            </a:extLst>
          </p:cNvPr>
          <p:cNvSpPr>
            <a:spLocks noGrp="1"/>
          </p:cNvSpPr>
          <p:nvPr>
            <p:ph type="dt" sz="half" idx="10"/>
          </p:nvPr>
        </p:nvSpPr>
        <p:spPr/>
        <p:txBody>
          <a:bodyPr/>
          <a:lstStyle/>
          <a:p>
            <a:fld id="{54F6E318-E727-4BD4-8A5F-5F5736F39EDF}" type="datetimeFigureOut">
              <a:rPr lang="en-ZA" smtClean="0"/>
              <a:t>2022/08/16</a:t>
            </a:fld>
            <a:endParaRPr lang="en-ZA"/>
          </a:p>
        </p:txBody>
      </p:sp>
      <p:sp>
        <p:nvSpPr>
          <p:cNvPr id="4" name="Footer Placeholder 3">
            <a:extLst>
              <a:ext uri="{FF2B5EF4-FFF2-40B4-BE49-F238E27FC236}">
                <a16:creationId xmlns:a16="http://schemas.microsoft.com/office/drawing/2014/main" id="{1A1008DB-2E8D-9F5E-2FC8-E35AADAC5451}"/>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8D95AEFD-4BDF-475F-BB4B-1572B7523C39}"/>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1259915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87140E-E935-3E62-E2E8-89D6BCCE9D6C}"/>
              </a:ext>
            </a:extLst>
          </p:cNvPr>
          <p:cNvSpPr>
            <a:spLocks noGrp="1"/>
          </p:cNvSpPr>
          <p:nvPr>
            <p:ph type="dt" sz="half" idx="10"/>
          </p:nvPr>
        </p:nvSpPr>
        <p:spPr/>
        <p:txBody>
          <a:bodyPr/>
          <a:lstStyle/>
          <a:p>
            <a:fld id="{54F6E318-E727-4BD4-8A5F-5F5736F39EDF}" type="datetimeFigureOut">
              <a:rPr lang="en-ZA" smtClean="0"/>
              <a:t>2022/08/16</a:t>
            </a:fld>
            <a:endParaRPr lang="en-ZA"/>
          </a:p>
        </p:txBody>
      </p:sp>
      <p:sp>
        <p:nvSpPr>
          <p:cNvPr id="3" name="Footer Placeholder 2">
            <a:extLst>
              <a:ext uri="{FF2B5EF4-FFF2-40B4-BE49-F238E27FC236}">
                <a16:creationId xmlns:a16="http://schemas.microsoft.com/office/drawing/2014/main" id="{7BCBBA4A-AA38-9FC1-1D84-D6DB5436FDC3}"/>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644FADC-072D-A83B-4973-7862C1BF5B88}"/>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490886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6301-8B84-AB04-DB74-BF2D16E3A68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58B2AA53-DBC4-8F41-91BF-E10A5F247AC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A2D74220-CB49-E076-AB62-3ABD7D3E982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2B85A30-1B99-785D-17DC-D5CF30C49939}"/>
              </a:ext>
            </a:extLst>
          </p:cNvPr>
          <p:cNvSpPr>
            <a:spLocks noGrp="1"/>
          </p:cNvSpPr>
          <p:nvPr>
            <p:ph type="dt" sz="half" idx="10"/>
          </p:nvPr>
        </p:nvSpPr>
        <p:spPr/>
        <p:txBody>
          <a:bodyPr/>
          <a:lstStyle/>
          <a:p>
            <a:fld id="{54F6E318-E727-4BD4-8A5F-5F5736F39EDF}" type="datetimeFigureOut">
              <a:rPr lang="en-ZA" smtClean="0"/>
              <a:t>2022/08/16</a:t>
            </a:fld>
            <a:endParaRPr lang="en-ZA"/>
          </a:p>
        </p:txBody>
      </p:sp>
      <p:sp>
        <p:nvSpPr>
          <p:cNvPr id="6" name="Footer Placeholder 5">
            <a:extLst>
              <a:ext uri="{FF2B5EF4-FFF2-40B4-BE49-F238E27FC236}">
                <a16:creationId xmlns:a16="http://schemas.microsoft.com/office/drawing/2014/main" id="{02B79B9F-B45B-160F-2366-A13BA58AC57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B6C0DB94-C665-4029-3A70-250FB77C8B7E}"/>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1582543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258B-3563-A2FA-D030-C651E8AD30A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882AEE35-D8EC-B718-F13C-6AB5AA82005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ZA"/>
          </a:p>
        </p:txBody>
      </p:sp>
      <p:sp>
        <p:nvSpPr>
          <p:cNvPr id="4" name="Text Placeholder 3">
            <a:extLst>
              <a:ext uri="{FF2B5EF4-FFF2-40B4-BE49-F238E27FC236}">
                <a16:creationId xmlns:a16="http://schemas.microsoft.com/office/drawing/2014/main" id="{430D3574-6040-FD42-BFD3-1CCCFA99D11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84FFC1B-B45F-929A-6B1C-B81D773A8FAD}"/>
              </a:ext>
            </a:extLst>
          </p:cNvPr>
          <p:cNvSpPr>
            <a:spLocks noGrp="1"/>
          </p:cNvSpPr>
          <p:nvPr>
            <p:ph type="dt" sz="half" idx="10"/>
          </p:nvPr>
        </p:nvSpPr>
        <p:spPr/>
        <p:txBody>
          <a:bodyPr/>
          <a:lstStyle/>
          <a:p>
            <a:fld id="{54F6E318-E727-4BD4-8A5F-5F5736F39EDF}" type="datetimeFigureOut">
              <a:rPr lang="en-ZA" smtClean="0"/>
              <a:t>2022/08/16</a:t>
            </a:fld>
            <a:endParaRPr lang="en-ZA"/>
          </a:p>
        </p:txBody>
      </p:sp>
      <p:sp>
        <p:nvSpPr>
          <p:cNvPr id="6" name="Footer Placeholder 5">
            <a:extLst>
              <a:ext uri="{FF2B5EF4-FFF2-40B4-BE49-F238E27FC236}">
                <a16:creationId xmlns:a16="http://schemas.microsoft.com/office/drawing/2014/main" id="{848A456B-39C5-5701-B852-9DA14CE1A1E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1D8DBA0-5ECA-0D7E-457D-D9F79F5055EC}"/>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11437312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5EAB-B403-9CE9-713F-CB60E51CE62F}"/>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93EC6AD-FD23-D4C5-C443-95ED4C9542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DDBC8D9-0EE0-C70E-79A0-3B408FE48A7B}"/>
              </a:ext>
            </a:extLst>
          </p:cNvPr>
          <p:cNvSpPr>
            <a:spLocks noGrp="1"/>
          </p:cNvSpPr>
          <p:nvPr>
            <p:ph type="dt" sz="half" idx="10"/>
          </p:nvPr>
        </p:nvSpPr>
        <p:spPr/>
        <p:txBody>
          <a:bodyPr/>
          <a:lstStyle/>
          <a:p>
            <a:fld id="{54F6E318-E727-4BD4-8A5F-5F5736F39EDF}" type="datetimeFigureOut">
              <a:rPr lang="en-ZA" smtClean="0"/>
              <a:t>2022/08/16</a:t>
            </a:fld>
            <a:endParaRPr lang="en-ZA"/>
          </a:p>
        </p:txBody>
      </p:sp>
      <p:sp>
        <p:nvSpPr>
          <p:cNvPr id="5" name="Footer Placeholder 4">
            <a:extLst>
              <a:ext uri="{FF2B5EF4-FFF2-40B4-BE49-F238E27FC236}">
                <a16:creationId xmlns:a16="http://schemas.microsoft.com/office/drawing/2014/main" id="{38F6A967-00D6-6E0F-1D18-AD4FFF9C4A6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0305226-6DD4-6AD6-2205-05DCB65B5D46}"/>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25641841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20758-5BC6-540F-85CB-FBAA7B831909}"/>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D59E96C-A7B7-2767-9CE0-E3221518EB9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7B2C18C-ED12-DF0F-D48A-F66DDEBEF574}"/>
              </a:ext>
            </a:extLst>
          </p:cNvPr>
          <p:cNvSpPr>
            <a:spLocks noGrp="1"/>
          </p:cNvSpPr>
          <p:nvPr>
            <p:ph type="dt" sz="half" idx="10"/>
          </p:nvPr>
        </p:nvSpPr>
        <p:spPr/>
        <p:txBody>
          <a:bodyPr/>
          <a:lstStyle/>
          <a:p>
            <a:fld id="{54F6E318-E727-4BD4-8A5F-5F5736F39EDF}" type="datetimeFigureOut">
              <a:rPr lang="en-ZA" smtClean="0"/>
              <a:t>2022/08/16</a:t>
            </a:fld>
            <a:endParaRPr lang="en-ZA"/>
          </a:p>
        </p:txBody>
      </p:sp>
      <p:sp>
        <p:nvSpPr>
          <p:cNvPr id="5" name="Footer Placeholder 4">
            <a:extLst>
              <a:ext uri="{FF2B5EF4-FFF2-40B4-BE49-F238E27FC236}">
                <a16:creationId xmlns:a16="http://schemas.microsoft.com/office/drawing/2014/main" id="{8C147E7B-00C0-D72B-8DB6-22D99D0BB69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525F9CE-B04F-7B9F-4825-140254AF5931}"/>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220668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8/16/2022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8/16/2022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8/16/2022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8/16/2022</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8/16/2022</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8/16/2022</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8BD2E4-D129-286A-57F1-73AF8B963DD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62A1D94-FFBC-9FF2-F18F-71D58E9606C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9C9D1A7-2026-A3A6-16BF-93E37D74A58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4F6E318-E727-4BD4-8A5F-5F5736F39EDF}" type="datetimeFigureOut">
              <a:rPr lang="en-ZA" smtClean="0"/>
              <a:t>2022/08/16</a:t>
            </a:fld>
            <a:endParaRPr lang="en-ZA"/>
          </a:p>
        </p:txBody>
      </p:sp>
      <p:sp>
        <p:nvSpPr>
          <p:cNvPr id="5" name="Footer Placeholder 4">
            <a:extLst>
              <a:ext uri="{FF2B5EF4-FFF2-40B4-BE49-F238E27FC236}">
                <a16:creationId xmlns:a16="http://schemas.microsoft.com/office/drawing/2014/main" id="{DAB092B8-C0A1-079F-FC01-8F7098FE3FE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4B1CDCBC-2899-8A7D-6A5A-D8ABF510A32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354ACED-E605-4B5E-B9B6-C33D285EA982}" type="slidenum">
              <a:rPr lang="en-ZA" smtClean="0"/>
              <a:t>‹#›</a:t>
            </a:fld>
            <a:endParaRPr lang="en-ZA"/>
          </a:p>
        </p:txBody>
      </p:sp>
    </p:spTree>
    <p:extLst>
      <p:ext uri="{BB962C8B-B14F-4D97-AF65-F5344CB8AC3E}">
        <p14:creationId xmlns:p14="http://schemas.microsoft.com/office/powerpoint/2010/main" val="415263897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oleObject" Target="../embeddings/oleObject5.bin"/><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emf"/></Relationships>
</file>

<file path=ppt/slides/_rels/slide32.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tiff"/></Relationships>
</file>

<file path=ppt/slides/_rels/slide34.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oleObject" Target="../embeddings/oleObject9.bin"/><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6.png"/><Relationship Id="rId4"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27.png"/><Relationship Id="rId4"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oleObject" Target="../embeddings/oleObject11.bin"/><Relationship Id="rId4" Type="http://schemas.openxmlformats.org/officeDocument/2006/relationships/image" Target="../media/image31.emf"/></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image" Target="../media/image39.png"/></Relationships>
</file>

<file path=ppt/slides/_rels/slide7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2E1E-4B49-C26B-C42D-B6688881FC03}"/>
              </a:ext>
            </a:extLst>
          </p:cNvPr>
          <p:cNvSpPr>
            <a:spLocks noGrp="1"/>
          </p:cNvSpPr>
          <p:nvPr>
            <p:ph type="ctrTitle"/>
          </p:nvPr>
        </p:nvSpPr>
        <p:spPr>
          <a:xfrm>
            <a:off x="1143000" y="1784747"/>
            <a:ext cx="6858000" cy="1790700"/>
          </a:xfrm>
        </p:spPr>
        <p:txBody>
          <a:bodyPr>
            <a:normAutofit fontScale="90000"/>
          </a:bodyPr>
          <a:lstStyle/>
          <a:p>
            <a:r>
              <a:rPr lang="en-ZA" b="1" dirty="0"/>
              <a:t>Lecture 3</a:t>
            </a:r>
            <a:br>
              <a:rPr lang="en-ZA" b="1" dirty="0"/>
            </a:br>
            <a:br>
              <a:rPr lang="en-ZA" b="1" dirty="0"/>
            </a:br>
            <a:r>
              <a:rPr lang="en-ZA" b="1" dirty="0"/>
              <a:t>N-gram Language Models</a:t>
            </a:r>
          </a:p>
        </p:txBody>
      </p:sp>
      <p:sp>
        <p:nvSpPr>
          <p:cNvPr id="3" name="Subtitle 2">
            <a:extLst>
              <a:ext uri="{FF2B5EF4-FFF2-40B4-BE49-F238E27FC236}">
                <a16:creationId xmlns:a16="http://schemas.microsoft.com/office/drawing/2014/main" id="{3098E61E-42C7-DB8D-4B96-E234C4A446E5}"/>
              </a:ext>
            </a:extLst>
          </p:cNvPr>
          <p:cNvSpPr>
            <a:spLocks noGrp="1"/>
          </p:cNvSpPr>
          <p:nvPr>
            <p:ph type="subTitle" idx="1"/>
          </p:nvPr>
        </p:nvSpPr>
        <p:spPr>
          <a:xfrm>
            <a:off x="971550" y="4073128"/>
            <a:ext cx="6858000" cy="1241822"/>
          </a:xfrm>
        </p:spPr>
        <p:txBody>
          <a:bodyPr/>
          <a:lstStyle/>
          <a:p>
            <a:r>
              <a:rPr lang="en-ZA" dirty="0"/>
              <a:t>Adapted from the Recommended textbook’s slides</a:t>
            </a:r>
          </a:p>
        </p:txBody>
      </p:sp>
    </p:spTree>
    <p:extLst>
      <p:ext uri="{BB962C8B-B14F-4D97-AF65-F5344CB8AC3E}">
        <p14:creationId xmlns:p14="http://schemas.microsoft.com/office/powerpoint/2010/main" val="229305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7DAC-CF17-C976-461C-6140C5E9AA49}"/>
              </a:ext>
            </a:extLst>
          </p:cNvPr>
          <p:cNvSpPr>
            <a:spLocks noGrp="1"/>
          </p:cNvSpPr>
          <p:nvPr>
            <p:ph type="title"/>
          </p:nvPr>
        </p:nvSpPr>
        <p:spPr/>
        <p:txBody>
          <a:bodyPr/>
          <a:lstStyle/>
          <a:p>
            <a:endParaRPr lang="en-ZA"/>
          </a:p>
        </p:txBody>
      </p:sp>
      <p:pic>
        <p:nvPicPr>
          <p:cNvPr id="8" name="Content Placeholder 7">
            <a:extLst>
              <a:ext uri="{FF2B5EF4-FFF2-40B4-BE49-F238E27FC236}">
                <a16:creationId xmlns:a16="http://schemas.microsoft.com/office/drawing/2014/main" id="{A7546739-A267-4A90-8F29-F4544619204F}"/>
              </a:ext>
            </a:extLst>
          </p:cNvPr>
          <p:cNvPicPr>
            <a:picLocks noGrp="1" noChangeAspect="1"/>
          </p:cNvPicPr>
          <p:nvPr>
            <p:ph idx="1"/>
          </p:nvPr>
        </p:nvPicPr>
        <p:blipFill>
          <a:blip r:embed="rId3"/>
          <a:stretch>
            <a:fillRect/>
          </a:stretch>
        </p:blipFill>
        <p:spPr>
          <a:xfrm>
            <a:off x="822325" y="2230773"/>
            <a:ext cx="7543800" cy="1367754"/>
          </a:xfrm>
        </p:spPr>
      </p:pic>
    </p:spTree>
    <p:extLst>
      <p:ext uri="{BB962C8B-B14F-4D97-AF65-F5344CB8AC3E}">
        <p14:creationId xmlns:p14="http://schemas.microsoft.com/office/powerpoint/2010/main" val="256589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name="Equation" r:id="rId3" imgW="2578100" imgH="850900" progId="Equation.3">
                  <p:embed/>
                </p:oleObj>
              </mc:Choice>
              <mc:Fallback>
                <p:oleObj name="Equation" r:id="rId3" imgW="2578100" imgH="850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name="Equation" r:id="rId3" imgW="3187700" imgH="419100" progId="Equation.3">
                  <p:embed/>
                </p:oleObj>
              </mc:Choice>
              <mc:Fallback>
                <p:oleObj name="Equation" r:id="rId3" imgW="3187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name="Equation" r:id="rId5" imgW="3898900" imgH="419100" progId="Equation.3">
                  <p:embed/>
                </p:oleObj>
              </mc:Choice>
              <mc:Fallback>
                <p:oleObj name="Equation" r:id="rId5" imgW="38989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pic>
        <p:nvPicPr>
          <p:cNvPr id="3" name="Picture 2">
            <a:extLst>
              <a:ext uri="{FF2B5EF4-FFF2-40B4-BE49-F238E27FC236}">
                <a16:creationId xmlns:a16="http://schemas.microsoft.com/office/drawing/2014/main" id="{3200A376-0FDD-2E27-E4EA-34EE3525286B}"/>
              </a:ext>
            </a:extLst>
          </p:cNvPr>
          <p:cNvPicPr>
            <a:picLocks noChangeAspect="1"/>
          </p:cNvPicPr>
          <p:nvPr/>
        </p:nvPicPr>
        <p:blipFill>
          <a:blip r:embed="rId3"/>
          <a:stretch>
            <a:fillRect/>
          </a:stretch>
        </p:blipFill>
        <p:spPr>
          <a:xfrm>
            <a:off x="685800" y="1186543"/>
            <a:ext cx="6870916" cy="1188399"/>
          </a:xfrm>
          <a:prstGeom prst="rect">
            <a:avLst/>
          </a:prstGeom>
        </p:spPr>
      </p:pic>
      <p:pic>
        <p:nvPicPr>
          <p:cNvPr id="5" name="Picture 4">
            <a:extLst>
              <a:ext uri="{FF2B5EF4-FFF2-40B4-BE49-F238E27FC236}">
                <a16:creationId xmlns:a16="http://schemas.microsoft.com/office/drawing/2014/main" id="{B510EB23-1BC5-1847-D708-E02557F27E7E}"/>
              </a:ext>
            </a:extLst>
          </p:cNvPr>
          <p:cNvPicPr>
            <a:picLocks noChangeAspect="1"/>
          </p:cNvPicPr>
          <p:nvPr/>
        </p:nvPicPr>
        <p:blipFill>
          <a:blip r:embed="rId4"/>
          <a:stretch>
            <a:fillRect/>
          </a:stretch>
        </p:blipFill>
        <p:spPr>
          <a:xfrm>
            <a:off x="381000" y="3558284"/>
            <a:ext cx="8733064" cy="1022741"/>
          </a:xfrm>
          <a:prstGeom prst="rect">
            <a:avLst/>
          </a:prstGeom>
        </p:spPr>
      </p:pic>
    </p:spTree>
    <p:extLst>
      <p:ext uri="{BB962C8B-B14F-4D97-AF65-F5344CB8AC3E}">
        <p14:creationId xmlns:p14="http://schemas.microsoft.com/office/powerpoint/2010/main" val="291168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5FC1-55A4-2BC4-EAD6-28FCD2496821}"/>
              </a:ext>
            </a:extLst>
          </p:cNvPr>
          <p:cNvSpPr>
            <a:spLocks noGrp="1"/>
          </p:cNvSpPr>
          <p:nvPr>
            <p:ph type="title"/>
          </p:nvPr>
        </p:nvSpPr>
        <p:spPr/>
        <p:txBody>
          <a:bodyPr/>
          <a:lstStyle/>
          <a:p>
            <a:endParaRPr lang="en-ZA"/>
          </a:p>
        </p:txBody>
      </p:sp>
      <p:pic>
        <p:nvPicPr>
          <p:cNvPr id="5" name="Content Placeholder 4" descr="A picture containing text&#10;&#10;Description automatically generated">
            <a:extLst>
              <a:ext uri="{FF2B5EF4-FFF2-40B4-BE49-F238E27FC236}">
                <a16:creationId xmlns:a16="http://schemas.microsoft.com/office/drawing/2014/main" id="{DE59C8F0-3755-9141-88B4-7EA9FB1E2AED}"/>
              </a:ext>
            </a:extLst>
          </p:cNvPr>
          <p:cNvPicPr>
            <a:picLocks noGrp="1" noChangeAspect="1"/>
          </p:cNvPicPr>
          <p:nvPr>
            <p:ph idx="1"/>
          </p:nvPr>
        </p:nvPicPr>
        <p:blipFill>
          <a:blip r:embed="rId2"/>
          <a:stretch>
            <a:fillRect/>
          </a:stretch>
        </p:blipFill>
        <p:spPr>
          <a:xfrm>
            <a:off x="822325" y="1411517"/>
            <a:ext cx="7543800" cy="3006266"/>
          </a:xfrm>
        </p:spPr>
      </p:pic>
    </p:spTree>
    <p:extLst>
      <p:ext uri="{BB962C8B-B14F-4D97-AF65-F5344CB8AC3E}">
        <p14:creationId xmlns:p14="http://schemas.microsoft.com/office/powerpoint/2010/main" val="1884276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pic>
        <p:nvPicPr>
          <p:cNvPr id="3" name="Picture 2">
            <a:extLst>
              <a:ext uri="{FF2B5EF4-FFF2-40B4-BE49-F238E27FC236}">
                <a16:creationId xmlns:a16="http://schemas.microsoft.com/office/drawing/2014/main" id="{7D435B66-E317-4862-B7CC-0B286BC36392}"/>
              </a:ext>
            </a:extLst>
          </p:cNvPr>
          <p:cNvPicPr>
            <a:picLocks noChangeAspect="1"/>
          </p:cNvPicPr>
          <p:nvPr/>
        </p:nvPicPr>
        <p:blipFill>
          <a:blip r:embed="rId4"/>
          <a:stretch>
            <a:fillRect/>
          </a:stretch>
        </p:blipFill>
        <p:spPr>
          <a:xfrm>
            <a:off x="1295400" y="854612"/>
            <a:ext cx="5702593" cy="1320868"/>
          </a:xfrm>
          <a:prstGeom prst="rect">
            <a:avLst/>
          </a:prstGeom>
        </p:spPr>
      </p:pic>
    </p:spTree>
    <p:extLst>
      <p:ext uri="{BB962C8B-B14F-4D97-AF65-F5344CB8AC3E}">
        <p14:creationId xmlns:p14="http://schemas.microsoft.com/office/powerpoint/2010/main" val="64500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pic>
        <p:nvPicPr>
          <p:cNvPr id="3" name="Picture 2">
            <a:extLst>
              <a:ext uri="{FF2B5EF4-FFF2-40B4-BE49-F238E27FC236}">
                <a16:creationId xmlns:a16="http://schemas.microsoft.com/office/drawing/2014/main" id="{B1BB1FE5-91B7-E677-1786-68B85A4761C3}"/>
              </a:ext>
            </a:extLst>
          </p:cNvPr>
          <p:cNvPicPr>
            <a:picLocks noChangeAspect="1"/>
          </p:cNvPicPr>
          <p:nvPr/>
        </p:nvPicPr>
        <p:blipFill>
          <a:blip r:embed="rId4"/>
          <a:stretch>
            <a:fillRect/>
          </a:stretch>
        </p:blipFill>
        <p:spPr>
          <a:xfrm>
            <a:off x="609599" y="1613001"/>
            <a:ext cx="7903029" cy="1153587"/>
          </a:xfrm>
          <a:prstGeom prst="rect">
            <a:avLst/>
          </a:prstGeom>
        </p:spPr>
      </p:pic>
    </p:spTree>
    <p:extLst>
      <p:ext uri="{BB962C8B-B14F-4D97-AF65-F5344CB8AC3E}">
        <p14:creationId xmlns:p14="http://schemas.microsoft.com/office/powerpoint/2010/main" val="425928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a:t>N-gram models</a:t>
            </a:r>
            <a:endParaRPr lang="en-US" dirty="0"/>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596B5C71-F456-3F4C-9371-F57056A8112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17864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68D255D-2549-BC44-83C4-4403FAB816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1742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639-9FC0-21F5-7B25-7F67395A704F}"/>
              </a:ext>
            </a:extLst>
          </p:cNvPr>
          <p:cNvSpPr>
            <a:spLocks noGrp="1"/>
          </p:cNvSpPr>
          <p:nvPr>
            <p:ph type="title"/>
          </p:nvPr>
        </p:nvSpPr>
        <p:spPr/>
        <p:txBody>
          <a:bodyPr/>
          <a:lstStyle/>
          <a:p>
            <a:r>
              <a:rPr lang="en-US" dirty="0"/>
              <a:t>What are Language Models?</a:t>
            </a:r>
            <a:endParaRPr lang="en-ZA" dirty="0"/>
          </a:p>
        </p:txBody>
      </p:sp>
      <p:sp>
        <p:nvSpPr>
          <p:cNvPr id="3" name="Content Placeholder 2">
            <a:extLst>
              <a:ext uri="{FF2B5EF4-FFF2-40B4-BE49-F238E27FC236}">
                <a16:creationId xmlns:a16="http://schemas.microsoft.com/office/drawing/2014/main" id="{75DF531C-5D4F-6495-162A-89CEB018D758}"/>
              </a:ext>
            </a:extLst>
          </p:cNvPr>
          <p:cNvSpPr>
            <a:spLocks noGrp="1"/>
          </p:cNvSpPr>
          <p:nvPr>
            <p:ph idx="1"/>
          </p:nvPr>
        </p:nvSpPr>
        <p:spPr>
          <a:xfrm>
            <a:off x="628650" y="1369218"/>
            <a:ext cx="8439150" cy="3640931"/>
          </a:xfrm>
        </p:spPr>
        <p:txBody>
          <a:bodyPr>
            <a:normAutofit fontScale="92500" lnSpcReduction="10000"/>
          </a:bodyPr>
          <a:lstStyle/>
          <a:p>
            <a:r>
              <a:rPr lang="en-US" dirty="0"/>
              <a:t>Models that assign probabilities to sequences of words.</a:t>
            </a:r>
          </a:p>
          <a:p>
            <a:r>
              <a:rPr lang="en-US" dirty="0"/>
              <a:t>N-grams</a:t>
            </a:r>
          </a:p>
          <a:p>
            <a:pPr lvl="1"/>
            <a:r>
              <a:rPr lang="en-US" dirty="0"/>
              <a:t>The simplest model</a:t>
            </a:r>
          </a:p>
          <a:p>
            <a:pPr lvl="1"/>
            <a:r>
              <a:rPr lang="en-US" dirty="0"/>
              <a:t>An n-gram is a sequence of n-words.</a:t>
            </a:r>
          </a:p>
          <a:p>
            <a:pPr lvl="1"/>
            <a:r>
              <a:rPr lang="en-US" dirty="0"/>
              <a:t>Example: ‘Please turn your assignment over’</a:t>
            </a:r>
          </a:p>
          <a:p>
            <a:pPr lvl="2"/>
            <a:r>
              <a:rPr lang="en-US" dirty="0"/>
              <a:t>Unigrams..</a:t>
            </a:r>
          </a:p>
          <a:p>
            <a:pPr lvl="2"/>
            <a:r>
              <a:rPr lang="en-US" dirty="0"/>
              <a:t>Bigrams..</a:t>
            </a:r>
          </a:p>
          <a:p>
            <a:pPr lvl="2"/>
            <a:r>
              <a:rPr lang="en-US" dirty="0"/>
              <a:t>Trigrams..</a:t>
            </a:r>
          </a:p>
          <a:p>
            <a:pPr lvl="1"/>
            <a:r>
              <a:rPr lang="en-US" dirty="0"/>
              <a:t>Type all the bigrams and Trigrams of this sentence in the chat</a:t>
            </a:r>
          </a:p>
          <a:p>
            <a:pPr lvl="2"/>
            <a:r>
              <a:rPr lang="en-US" dirty="0"/>
              <a:t>Models that assign probabilities to sequences of words</a:t>
            </a:r>
          </a:p>
          <a:p>
            <a:pPr algn="l"/>
            <a:r>
              <a:rPr lang="en-US" sz="1800" b="0" i="0" u="none" strike="noStrike" baseline="0" dirty="0">
                <a:latin typeface="NimbusRomNo9L-Regu"/>
              </a:rPr>
              <a:t>We’ll see </a:t>
            </a:r>
            <a:r>
              <a:rPr lang="en-US" sz="1700" b="0" i="0" u="none" strike="noStrike" baseline="0" dirty="0">
                <a:latin typeface="NimbusRomNo9L-Regu"/>
              </a:rPr>
              <a:t>how to use n-gram models to </a:t>
            </a:r>
          </a:p>
          <a:p>
            <a:pPr lvl="1"/>
            <a:r>
              <a:rPr lang="en-US" sz="1700" b="0" i="0" u="none" strike="noStrike" baseline="0" dirty="0">
                <a:latin typeface="NimbusRomNo9L-Regu"/>
              </a:rPr>
              <a:t>estimate the probability of the last word of an n-gram given the previous words, </a:t>
            </a:r>
          </a:p>
          <a:p>
            <a:pPr lvl="1"/>
            <a:r>
              <a:rPr lang="en-US" sz="1800" b="0" i="0" u="none" strike="noStrike" baseline="0" dirty="0">
                <a:latin typeface="NimbusRomNo9L-Regu"/>
              </a:rPr>
              <a:t>and also to assign probabilities to entire sequences</a:t>
            </a:r>
            <a:endParaRPr lang="en-US" dirty="0"/>
          </a:p>
          <a:p>
            <a:pPr lvl="2"/>
            <a:endParaRPr lang="en-US" dirty="0"/>
          </a:p>
          <a:p>
            <a:pPr lvl="2"/>
            <a:endParaRPr lang="en-ZA" dirty="0"/>
          </a:p>
        </p:txBody>
      </p:sp>
    </p:spTree>
    <p:extLst>
      <p:ext uri="{BB962C8B-B14F-4D97-AF65-F5344CB8AC3E}">
        <p14:creationId xmlns:p14="http://schemas.microsoft.com/office/powerpoint/2010/main" val="1804926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name="Equation" r:id="rId3" imgW="1752600" imgH="406400" progId="Equation.3">
                  <p:embed/>
                </p:oleObj>
              </mc:Choice>
              <mc:Fallback>
                <p:oleObj name="Equation" r:id="rId3" imgW="17526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idx="1"/>
          </p:nvPr>
        </p:nvSpPr>
        <p:spPr/>
        <p:txBody>
          <a:bodyPr/>
          <a:lstStyle/>
          <a:p>
            <a:pPr eaLnBrk="1" hangingPunct="1"/>
            <a:r>
              <a:rPr lang="en-US" dirty="0">
                <a:latin typeface="Calibri" charset="0"/>
              </a:rPr>
              <a:t>The Maximum Likelihood Estimate</a:t>
            </a:r>
          </a:p>
        </p:txBody>
      </p:sp>
      <p:graphicFrame>
        <p:nvGraphicFramePr>
          <p:cNvPr id="8" name="Object 4"/>
          <p:cNvGraphicFramePr>
            <a:graphicFrameLocks noChangeAspect="1"/>
          </p:cNvGraphicFramePr>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name="Equation" r:id="rId3" imgW="1485900" imgH="406400" progId="Equation.3">
                  <p:embed/>
                </p:oleObj>
              </mc:Choice>
              <mc:Fallback>
                <p:oleObj name="Equation" r:id="rId3" imgW="1485900" imgH="406400" progId="Equation.3">
                  <p:embed/>
                  <p:pic>
                    <p:nvPicPr>
                      <p:cNvPr id="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
        <p:nvSpPr>
          <p:cNvPr id="2" name="TextBox 1">
            <a:extLst>
              <a:ext uri="{FF2B5EF4-FFF2-40B4-BE49-F238E27FC236}">
                <a16:creationId xmlns:a16="http://schemas.microsoft.com/office/drawing/2014/main" id="{3889342A-6DF0-C9F1-AA68-175577319120}"/>
              </a:ext>
            </a:extLst>
          </p:cNvPr>
          <p:cNvSpPr txBox="1"/>
          <p:nvPr/>
        </p:nvSpPr>
        <p:spPr>
          <a:xfrm>
            <a:off x="2590800" y="3809380"/>
            <a:ext cx="685800" cy="369332"/>
          </a:xfrm>
          <a:prstGeom prst="rect">
            <a:avLst/>
          </a:prstGeom>
          <a:noFill/>
        </p:spPr>
        <p:txBody>
          <a:bodyPr wrap="square" rtlCol="0">
            <a:spAutoFit/>
          </a:bodyPr>
          <a:lstStyle/>
          <a:p>
            <a:r>
              <a:rPr lang="en-US" sz="1800" dirty="0">
                <a:solidFill>
                  <a:srgbClr val="FF0000"/>
                </a:solidFill>
              </a:rPr>
              <a:t>Sam</a:t>
            </a:r>
            <a:endParaRPr lang="en-ZA" dirty="0">
              <a:solidFill>
                <a:srgbClr val="FF0000"/>
              </a:solidFill>
            </a:endParaRPr>
          </a:p>
        </p:txBody>
      </p:sp>
      <p:sp>
        <p:nvSpPr>
          <p:cNvPr id="3" name="TextBox 2">
            <a:extLst>
              <a:ext uri="{FF2B5EF4-FFF2-40B4-BE49-F238E27FC236}">
                <a16:creationId xmlns:a16="http://schemas.microsoft.com/office/drawing/2014/main" id="{A8CFB9D8-8C57-6306-12BE-D03A01B9AEAC}"/>
              </a:ext>
            </a:extLst>
          </p:cNvPr>
          <p:cNvSpPr txBox="1"/>
          <p:nvPr/>
        </p:nvSpPr>
        <p:spPr>
          <a:xfrm>
            <a:off x="3328307" y="3794085"/>
            <a:ext cx="685800" cy="369332"/>
          </a:xfrm>
          <a:prstGeom prst="rect">
            <a:avLst/>
          </a:prstGeom>
          <a:noFill/>
        </p:spPr>
        <p:txBody>
          <a:bodyPr wrap="square" rtlCol="0">
            <a:spAutoFit/>
          </a:bodyPr>
          <a:lstStyle/>
          <a:p>
            <a:r>
              <a:rPr lang="en-US" sz="1800" dirty="0">
                <a:solidFill>
                  <a:srgbClr val="FF0000"/>
                </a:solidFill>
              </a:rPr>
              <a:t>am</a:t>
            </a:r>
            <a:endParaRPr lang="en-ZA" dirty="0">
              <a:solidFill>
                <a:srgbClr val="FF0000"/>
              </a:solidFill>
            </a:endParaRPr>
          </a:p>
        </p:txBody>
      </p:sp>
      <p:sp>
        <p:nvSpPr>
          <p:cNvPr id="4" name="TextBox 3">
            <a:extLst>
              <a:ext uri="{FF2B5EF4-FFF2-40B4-BE49-F238E27FC236}">
                <a16:creationId xmlns:a16="http://schemas.microsoft.com/office/drawing/2014/main" id="{D208E716-F3F4-41D7-E3F8-3B39961AC26A}"/>
              </a:ext>
            </a:extLst>
          </p:cNvPr>
          <p:cNvSpPr txBox="1"/>
          <p:nvPr/>
        </p:nvSpPr>
        <p:spPr>
          <a:xfrm>
            <a:off x="609600" y="1885950"/>
            <a:ext cx="2286000" cy="369332"/>
          </a:xfrm>
          <a:prstGeom prst="rect">
            <a:avLst/>
          </a:prstGeom>
          <a:noFill/>
        </p:spPr>
        <p:txBody>
          <a:bodyPr wrap="square" rtlCol="0">
            <a:spAutoFit/>
          </a:bodyPr>
          <a:lstStyle/>
          <a:p>
            <a:r>
              <a:rPr lang="en-US" sz="1800" dirty="0"/>
              <a:t>Example: </a:t>
            </a:r>
            <a:r>
              <a:rPr lang="en-US" sz="1800" dirty="0">
                <a:solidFill>
                  <a:srgbClr val="FF0000"/>
                </a:solidFill>
              </a:rPr>
              <a:t>I am Sam</a:t>
            </a:r>
            <a:endParaRPr lang="en-ZA" dirty="0">
              <a:solidFill>
                <a:srgbClr val="FF0000"/>
              </a:solidFill>
            </a:endParaRPr>
          </a:p>
        </p:txBody>
      </p:sp>
      <p:sp>
        <p:nvSpPr>
          <p:cNvPr id="5" name="TextBox 4">
            <a:extLst>
              <a:ext uri="{FF2B5EF4-FFF2-40B4-BE49-F238E27FC236}">
                <a16:creationId xmlns:a16="http://schemas.microsoft.com/office/drawing/2014/main" id="{075431A7-71E1-034A-5644-58FF8BA8822C}"/>
              </a:ext>
            </a:extLst>
          </p:cNvPr>
          <p:cNvSpPr txBox="1"/>
          <p:nvPr/>
        </p:nvSpPr>
        <p:spPr>
          <a:xfrm>
            <a:off x="5417306" y="3574018"/>
            <a:ext cx="1306327" cy="369332"/>
          </a:xfrm>
          <a:prstGeom prst="rect">
            <a:avLst/>
          </a:prstGeom>
          <a:noFill/>
        </p:spPr>
        <p:txBody>
          <a:bodyPr wrap="square" rtlCol="0">
            <a:spAutoFit/>
          </a:bodyPr>
          <a:lstStyle/>
          <a:p>
            <a:r>
              <a:rPr lang="en-US" sz="1800" dirty="0">
                <a:solidFill>
                  <a:srgbClr val="FF0000"/>
                </a:solidFill>
              </a:rPr>
              <a:t>am Sam</a:t>
            </a:r>
            <a:endParaRPr lang="en-ZA" dirty="0">
              <a:solidFill>
                <a:srgbClr val="FF0000"/>
              </a:solidFill>
            </a:endParaRPr>
          </a:p>
        </p:txBody>
      </p:sp>
      <p:sp>
        <p:nvSpPr>
          <p:cNvPr id="9" name="TextBox 8">
            <a:extLst>
              <a:ext uri="{FF2B5EF4-FFF2-40B4-BE49-F238E27FC236}">
                <a16:creationId xmlns:a16="http://schemas.microsoft.com/office/drawing/2014/main" id="{03712B42-4697-5961-B8C6-CC7BFB72A3B6}"/>
              </a:ext>
            </a:extLst>
          </p:cNvPr>
          <p:cNvSpPr txBox="1"/>
          <p:nvPr/>
        </p:nvSpPr>
        <p:spPr>
          <a:xfrm>
            <a:off x="5562600" y="4344644"/>
            <a:ext cx="685800" cy="369332"/>
          </a:xfrm>
          <a:prstGeom prst="rect">
            <a:avLst/>
          </a:prstGeom>
          <a:noFill/>
        </p:spPr>
        <p:txBody>
          <a:bodyPr wrap="square" rtlCol="0">
            <a:spAutoFit/>
          </a:bodyPr>
          <a:lstStyle/>
          <a:p>
            <a:r>
              <a:rPr lang="en-US" sz="1800" dirty="0">
                <a:solidFill>
                  <a:srgbClr val="FF0000"/>
                </a:solidFill>
              </a:rPr>
              <a:t>am</a:t>
            </a:r>
            <a:endParaRPr lang="en-ZA" dirty="0">
              <a:solidFill>
                <a:srgbClr val="FF0000"/>
              </a:solidFill>
            </a:endParaRPr>
          </a:p>
        </p:txBody>
      </p:sp>
    </p:spTree>
    <p:extLst>
      <p:ext uri="{BB962C8B-B14F-4D97-AF65-F5344CB8AC3E}">
        <p14:creationId xmlns:p14="http://schemas.microsoft.com/office/powerpoint/2010/main" val="868577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8714-6685-F947-F738-A48DDBBCCA1E}"/>
              </a:ext>
            </a:extLst>
          </p:cNvPr>
          <p:cNvSpPr>
            <a:spLocks noGrp="1"/>
          </p:cNvSpPr>
          <p:nvPr>
            <p:ph type="title"/>
          </p:nvPr>
        </p:nvSpPr>
        <p:spPr/>
        <p:txBody>
          <a:bodyPr/>
          <a:lstStyle/>
          <a:p>
            <a:r>
              <a:rPr lang="en-US" dirty="0"/>
              <a:t>Note…</a:t>
            </a:r>
            <a:endParaRPr lang="en-ZA" dirty="0"/>
          </a:p>
        </p:txBody>
      </p:sp>
      <p:sp>
        <p:nvSpPr>
          <p:cNvPr id="3" name="Content Placeholder 2">
            <a:extLst>
              <a:ext uri="{FF2B5EF4-FFF2-40B4-BE49-F238E27FC236}">
                <a16:creationId xmlns:a16="http://schemas.microsoft.com/office/drawing/2014/main" id="{CCA3F5B6-146F-EAA8-32D3-C5C756AADBB2}"/>
              </a:ext>
            </a:extLst>
          </p:cNvPr>
          <p:cNvSpPr>
            <a:spLocks noGrp="1"/>
          </p:cNvSpPr>
          <p:nvPr>
            <p:ph idx="1"/>
          </p:nvPr>
        </p:nvSpPr>
        <p:spPr/>
        <p:txBody>
          <a:bodyPr>
            <a:normAutofit fontScale="92500" lnSpcReduction="10000"/>
          </a:bodyPr>
          <a:lstStyle/>
          <a:p>
            <a:pPr lvl="1"/>
            <a:r>
              <a:rPr lang="en-ZA" sz="2000" b="0" i="0" u="none" strike="noStrike" baseline="0" dirty="0">
                <a:latin typeface="NimbusRomNo9L-Regu"/>
              </a:rPr>
              <a:t>How do we calculate the bigram probability of the first word? Or the last word?</a:t>
            </a:r>
          </a:p>
          <a:p>
            <a:pPr lvl="1"/>
            <a:endParaRPr lang="en-ZA" sz="2000" b="0" i="0" u="none" strike="noStrike" baseline="0" dirty="0">
              <a:latin typeface="NimbusRomNo9L-Regu"/>
            </a:endParaRPr>
          </a:p>
          <a:p>
            <a:pPr lvl="1"/>
            <a:r>
              <a:rPr lang="en-US" sz="2000" dirty="0"/>
              <a:t>Example: </a:t>
            </a:r>
            <a:r>
              <a:rPr lang="en-US" sz="2000" dirty="0">
                <a:solidFill>
                  <a:srgbClr val="FF0000"/>
                </a:solidFill>
              </a:rPr>
              <a:t>I am Sam</a:t>
            </a:r>
            <a:endParaRPr lang="en-ZA" sz="1800" dirty="0">
              <a:solidFill>
                <a:srgbClr val="FF0000"/>
              </a:solidFill>
            </a:endParaRPr>
          </a:p>
          <a:p>
            <a:pPr lvl="1"/>
            <a:endParaRPr lang="en-ZA" sz="2000" b="0" i="0" u="none" strike="noStrike" baseline="0" dirty="0">
              <a:latin typeface="NimbusRomNo9L-Regu"/>
            </a:endParaRPr>
          </a:p>
          <a:p>
            <a:pPr lvl="1"/>
            <a:r>
              <a:rPr lang="en-ZA" sz="2000" b="0" i="0" u="none" strike="noStrike" baseline="0" dirty="0">
                <a:latin typeface="NimbusRomNo9L-Regu"/>
              </a:rPr>
              <a:t>We’ll  </a:t>
            </a:r>
            <a:r>
              <a:rPr lang="en-US" sz="2000" b="0" i="0" u="none" strike="noStrike" baseline="0" dirty="0">
                <a:latin typeface="NimbusRomNo9L-Regu"/>
              </a:rPr>
              <a:t>first need to augment each sentence with a special symbol </a:t>
            </a:r>
            <a:r>
              <a:rPr lang="en-US" sz="2000" b="0" i="0" u="none" strike="noStrike" baseline="0" dirty="0">
                <a:latin typeface="CMMI10"/>
              </a:rPr>
              <a:t>&lt;</a:t>
            </a:r>
            <a:r>
              <a:rPr lang="en-US" sz="2000" b="0" i="0" u="none" strike="noStrike" baseline="0" dirty="0">
                <a:latin typeface="NimbusRomNo9L-Regu"/>
              </a:rPr>
              <a:t>s</a:t>
            </a:r>
            <a:r>
              <a:rPr lang="en-US" sz="2000" b="0" i="0" u="none" strike="noStrike" baseline="0" dirty="0">
                <a:latin typeface="CMMI10"/>
              </a:rPr>
              <a:t>&gt; </a:t>
            </a:r>
            <a:r>
              <a:rPr lang="en-US" sz="2000" b="0" i="0" u="none" strike="noStrike" baseline="0" dirty="0">
                <a:latin typeface="NimbusRomNo9L-Regu"/>
              </a:rPr>
              <a:t>at the beginning of the sentence, to give us the bigram context of the first word. We’ll also need a </a:t>
            </a:r>
            <a:r>
              <a:rPr lang="en-ZA" sz="2000" b="0" i="0" u="none" strike="noStrike" baseline="0" dirty="0">
                <a:latin typeface="NimbusRomNo9L-Regu"/>
              </a:rPr>
              <a:t>special end-symbol. </a:t>
            </a:r>
            <a:r>
              <a:rPr lang="en-ZA" sz="2000" b="0" i="0" u="none" strike="noStrike" baseline="0" dirty="0">
                <a:latin typeface="txtt"/>
              </a:rPr>
              <a:t>&lt;/s&gt;</a:t>
            </a:r>
          </a:p>
          <a:p>
            <a:pPr lvl="1"/>
            <a:endParaRPr lang="en-ZA" sz="2000" dirty="0">
              <a:latin typeface="txtt"/>
            </a:endParaRPr>
          </a:p>
          <a:p>
            <a:pPr lvl="1"/>
            <a:r>
              <a:rPr lang="en-ZA" sz="2000" dirty="0">
                <a:latin typeface="txtt"/>
              </a:rPr>
              <a:t>Generalization</a:t>
            </a:r>
          </a:p>
          <a:p>
            <a:pPr lvl="2"/>
            <a:r>
              <a:rPr lang="en-ZA" sz="1600" dirty="0">
                <a:latin typeface="txtt"/>
              </a:rPr>
              <a:t>N-gram models: Add N-1 start tokens &lt;s&gt;</a:t>
            </a:r>
          </a:p>
          <a:p>
            <a:pPr lvl="2"/>
            <a:r>
              <a:rPr lang="en-ZA" sz="1600" dirty="0">
                <a:latin typeface="txtt"/>
              </a:rPr>
              <a:t>Add a single end token &lt;/s&gt;</a:t>
            </a:r>
            <a:endParaRPr lang="en-ZA" sz="3200" dirty="0"/>
          </a:p>
        </p:txBody>
      </p:sp>
    </p:spTree>
    <p:extLst>
      <p:ext uri="{BB962C8B-B14F-4D97-AF65-F5344CB8AC3E}">
        <p14:creationId xmlns:p14="http://schemas.microsoft.com/office/powerpoint/2010/main" val="330674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3"/>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name="Equation" r:id="rId4" imgW="1485900" imgH="406400" progId="Equation.3">
                  <p:embed/>
                </p:oleObj>
              </mc:Choice>
              <mc:Fallback>
                <p:oleObj name="Equation" r:id="rId4" imgW="14859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pic>
        <p:nvPicPr>
          <p:cNvPr id="2" name="Picture 1" descr="berp1">
            <a:extLst>
              <a:ext uri="{FF2B5EF4-FFF2-40B4-BE49-F238E27FC236}">
                <a16:creationId xmlns:a16="http://schemas.microsoft.com/office/drawing/2014/main" id="{3B5F2730-FA8A-11DA-DACC-65C95C926394}"/>
              </a:ext>
            </a:extLst>
          </p:cNvPr>
          <p:cNvPicPr>
            <a:picLocks noChangeAspect="1" noChangeArrowheads="1"/>
          </p:cNvPicPr>
          <p:nvPr/>
        </p:nvPicPr>
        <p:blipFill>
          <a:blip r:embed="rId5"/>
          <a:srcRect/>
          <a:stretch>
            <a:fillRect/>
          </a:stretch>
        </p:blipFill>
        <p:spPr bwMode="auto">
          <a:xfrm>
            <a:off x="4800600" y="125145"/>
            <a:ext cx="4193304" cy="1504950"/>
          </a:xfrm>
          <a:prstGeom prst="rect">
            <a:avLst/>
          </a:prstGeom>
          <a:noFill/>
          <a:ln w="9525">
            <a:solidFill>
              <a:srgbClr val="FF0000"/>
            </a:solidFill>
            <a:miter lim="800000"/>
            <a:headEnd/>
            <a:tailEnd/>
          </a:ln>
        </p:spPr>
      </p:pic>
    </p:spTree>
    <p:extLst>
      <p:ext uri="{BB962C8B-B14F-4D97-AF65-F5344CB8AC3E}">
        <p14:creationId xmlns:p14="http://schemas.microsoft.com/office/powerpoint/2010/main" val="797045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a:xfrm>
            <a:off x="533400" y="1200150"/>
            <a:ext cx="7833361" cy="3429000"/>
          </a:xfrm>
        </p:spPr>
        <p:txBody>
          <a:bodyPr>
            <a:normAutofit fontScale="77500" lnSpcReduction="20000"/>
          </a:bodyPr>
          <a:lstStyle/>
          <a:p>
            <a:pPr eaLnBrk="1" hangingPunct="1"/>
            <a:r>
              <a:rPr lang="en-US" sz="2800" dirty="0">
                <a:latin typeface="Calibri" charset="0"/>
              </a:rPr>
              <a:t>P(english|want)  = .0011</a:t>
            </a:r>
          </a:p>
          <a:p>
            <a:pPr eaLnBrk="1" hangingPunct="1"/>
            <a:r>
              <a:rPr lang="en-US" sz="2800" dirty="0">
                <a:latin typeface="Calibri" charset="0"/>
              </a:rPr>
              <a:t>P(chinese|want) =  .0065</a:t>
            </a:r>
          </a:p>
          <a:p>
            <a:pPr eaLnBrk="1" hangingPunct="1"/>
            <a:r>
              <a:rPr lang="en-US" sz="2800" dirty="0">
                <a:latin typeface="Calibri" charset="0"/>
              </a:rPr>
              <a:t>P(to|want)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a:p>
            <a:pPr eaLnBrk="1" hangingPunct="1"/>
            <a:r>
              <a:rPr lang="en-US" dirty="0">
                <a:latin typeface="Calibri" charset="0"/>
              </a:rPr>
              <a:t>P(food |english) = 0.5</a:t>
            </a:r>
          </a:p>
          <a:p>
            <a:pPr eaLnBrk="1" hangingPunct="1"/>
            <a:r>
              <a:rPr lang="en-US" sz="2800" dirty="0">
                <a:latin typeface="Calibri" charset="0"/>
              </a:rPr>
              <a:t>P(&lt;/s&gt; | food) = 0.68</a:t>
            </a:r>
          </a:p>
        </p:txBody>
      </p:sp>
    </p:spTree>
    <p:extLst>
      <p:ext uri="{BB962C8B-B14F-4D97-AF65-F5344CB8AC3E}">
        <p14:creationId xmlns:p14="http://schemas.microsoft.com/office/powerpoint/2010/main" val="4201428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464820" y="1019175"/>
            <a:ext cx="5318761" cy="3333750"/>
          </a:xfrm>
        </p:spPr>
        <p:txBody>
          <a:bodyPr>
            <a:normAutofit/>
          </a:bodyPr>
          <a:lstStyle/>
          <a:p>
            <a:pPr eaLnBrk="1" hangingPunct="1">
              <a:buNone/>
            </a:pPr>
            <a:r>
              <a:rPr lang="en-US" sz="2800" dirty="0">
                <a:latin typeface="Calibri" charset="0"/>
              </a:rPr>
              <a:t>P(&lt;s&gt; I want english food &lt;/s&gt;) = ?</a:t>
            </a:r>
          </a:p>
          <a:p>
            <a:pPr eaLnBrk="1" hangingPunct="1">
              <a:buNone/>
            </a:pPr>
            <a:r>
              <a:rPr lang="en-US" sz="2800" dirty="0">
                <a:latin typeface="Calibri" charset="0"/>
              </a:rPr>
              <a:t> </a:t>
            </a:r>
          </a:p>
          <a:p>
            <a:pPr eaLnBrk="1" hangingPunct="1">
              <a:buNone/>
            </a:pPr>
            <a:r>
              <a:rPr lang="en-US" dirty="0">
                <a:latin typeface="Calibri" charset="0"/>
              </a:rPr>
              <a:t>Calculate this and put your answer in the chat.</a:t>
            </a:r>
            <a:endParaRPr lang="en-US" sz="2800" dirty="0">
              <a:latin typeface="Calibri" charset="0"/>
            </a:endParaRPr>
          </a:p>
        </p:txBody>
      </p:sp>
      <p:sp>
        <p:nvSpPr>
          <p:cNvPr id="4" name="Rectangle 3">
            <a:extLst>
              <a:ext uri="{FF2B5EF4-FFF2-40B4-BE49-F238E27FC236}">
                <a16:creationId xmlns:a16="http://schemas.microsoft.com/office/drawing/2014/main" id="{BF89C156-269E-309E-9637-972C7338D5F5}"/>
              </a:ext>
            </a:extLst>
          </p:cNvPr>
          <p:cNvSpPr txBox="1">
            <a:spLocks noChangeArrowheads="1"/>
          </p:cNvSpPr>
          <p:nvPr/>
        </p:nvSpPr>
        <p:spPr>
          <a:xfrm>
            <a:off x="6019800" y="971550"/>
            <a:ext cx="2956561" cy="3429000"/>
          </a:xfrm>
          <a:prstGeom prst="rect">
            <a:avLst/>
          </a:prstGeom>
          <a:ln w="19050">
            <a:solidFill>
              <a:srgbClr val="FF0000"/>
            </a:solidFill>
          </a:ln>
        </p:spPr>
        <p:txBody>
          <a:bodyPr vert="horz" lIns="0" tIns="45720" rIns="0" bIns="45720" rtlCol="0">
            <a:normAutofit fontScale="77500" lnSpcReduction="20000"/>
          </a:bodyPr>
          <a:lstStyle>
            <a:lvl1pPr marL="7938" indent="-7938"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tabLst/>
              <a:defRPr sz="2800" kern="1200" baseline="0">
                <a:solidFill>
                  <a:schemeClr val="tx1">
                    <a:lumMod val="75000"/>
                    <a:lumOff val="25000"/>
                  </a:schemeClr>
                </a:solidFill>
                <a:latin typeface="+mn-lt"/>
                <a:ea typeface="+mn-ea"/>
                <a:cs typeface="+mn-cs"/>
              </a:defRPr>
            </a:lvl1pPr>
            <a:lvl2pPr marL="404813" indent="-254000" algn="l" defTabSz="685800" rtl="0" eaLnBrk="1" latinLnBrk="0" hangingPunct="1">
              <a:lnSpc>
                <a:spcPct val="90000"/>
              </a:lnSpc>
              <a:spcBef>
                <a:spcPts val="150"/>
              </a:spcBef>
              <a:spcAft>
                <a:spcPts val="300"/>
              </a:spcAft>
              <a:buClr>
                <a:schemeClr val="accent1"/>
              </a:buClr>
              <a:buFont typeface="Calibri" pitchFamily="34" charset="0"/>
              <a:buChar char="◦"/>
              <a:tabLst/>
              <a:defRPr sz="2400" kern="1200" baseline="0">
                <a:solidFill>
                  <a:schemeClr val="tx1">
                    <a:lumMod val="75000"/>
                    <a:lumOff val="25000"/>
                  </a:schemeClr>
                </a:solidFill>
                <a:latin typeface="+mn-lt"/>
                <a:ea typeface="+mn-ea"/>
                <a:cs typeface="+mn-cs"/>
              </a:defRPr>
            </a:lvl2pPr>
            <a:lvl3pPr marL="515938" indent="-228600" algn="l" defTabSz="685800" rtl="0" eaLnBrk="1" latinLnBrk="0" hangingPunct="1">
              <a:lnSpc>
                <a:spcPct val="90000"/>
              </a:lnSpc>
              <a:spcBef>
                <a:spcPts val="150"/>
              </a:spcBef>
              <a:spcAft>
                <a:spcPts val="300"/>
              </a:spcAft>
              <a:buClr>
                <a:schemeClr val="accent1"/>
              </a:buClr>
              <a:buFont typeface="Calibri" pitchFamily="34" charset="0"/>
              <a:buChar char="◦"/>
              <a:tabLst/>
              <a:defRPr sz="2000" kern="1200" baseline="0">
                <a:solidFill>
                  <a:schemeClr val="tx1">
                    <a:lumMod val="75000"/>
                    <a:lumOff val="25000"/>
                  </a:schemeClr>
                </a:solidFill>
                <a:latin typeface="+mn-lt"/>
                <a:ea typeface="+mn-ea"/>
                <a:cs typeface="+mn-cs"/>
              </a:defRPr>
            </a:lvl3pPr>
            <a:lvl4pPr marL="690563" indent="-265113" algn="l" defTabSz="685800" rtl="0" eaLnBrk="1" latinLnBrk="0" hangingPunct="1">
              <a:lnSpc>
                <a:spcPct val="90000"/>
              </a:lnSpc>
              <a:spcBef>
                <a:spcPts val="150"/>
              </a:spcBef>
              <a:spcAft>
                <a:spcPts val="300"/>
              </a:spcAft>
              <a:buClr>
                <a:schemeClr val="accent1"/>
              </a:buClr>
              <a:buFont typeface="Calibri" pitchFamily="34" charset="0"/>
              <a:buChar char="◦"/>
              <a:tabLst/>
              <a:defRPr sz="1600" kern="1200" baseline="0">
                <a:solidFill>
                  <a:schemeClr val="tx1">
                    <a:lumMod val="75000"/>
                    <a:lumOff val="25000"/>
                  </a:schemeClr>
                </a:solidFill>
                <a:latin typeface="+mn-lt"/>
                <a:ea typeface="+mn-ea"/>
                <a:cs typeface="+mn-cs"/>
              </a:defRPr>
            </a:lvl4pPr>
            <a:lvl5pPr marL="801688" indent="-239713" algn="l" defTabSz="685800" rtl="0" eaLnBrk="1" latinLnBrk="0" hangingPunct="1">
              <a:lnSpc>
                <a:spcPct val="90000"/>
              </a:lnSpc>
              <a:spcBef>
                <a:spcPts val="150"/>
              </a:spcBef>
              <a:spcAft>
                <a:spcPts val="300"/>
              </a:spcAft>
              <a:buClr>
                <a:schemeClr val="accent1"/>
              </a:buClr>
              <a:buFont typeface="Calibri" pitchFamily="34" charset="0"/>
              <a:buChar char="◦"/>
              <a:tabLst/>
              <a:defRPr sz="1400" kern="1200" baseline="0">
                <a:solidFill>
                  <a:schemeClr val="tx1">
                    <a:lumMod val="75000"/>
                    <a:lumOff val="25000"/>
                  </a:schemeClr>
                </a:solidFill>
                <a:latin typeface="+mj-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fontAlgn="auto"/>
            <a:r>
              <a:rPr lang="en-US">
                <a:latin typeface="Calibri" charset="0"/>
              </a:rPr>
              <a:t>P(english|want)  = .0011</a:t>
            </a:r>
          </a:p>
          <a:p>
            <a:pPr fontAlgn="auto"/>
            <a:r>
              <a:rPr lang="en-US">
                <a:latin typeface="Calibri" charset="0"/>
              </a:rPr>
              <a:t>P(chinese|want) =  .0065</a:t>
            </a:r>
          </a:p>
          <a:p>
            <a:pPr fontAlgn="auto"/>
            <a:r>
              <a:rPr lang="en-US">
                <a:latin typeface="Calibri" charset="0"/>
              </a:rPr>
              <a:t>P(to|want) = .66</a:t>
            </a:r>
          </a:p>
          <a:p>
            <a:pPr fontAlgn="auto"/>
            <a:r>
              <a:rPr lang="en-US">
                <a:latin typeface="Calibri" charset="0"/>
              </a:rPr>
              <a:t>P(eat | to) = .28</a:t>
            </a:r>
          </a:p>
          <a:p>
            <a:pPr fontAlgn="auto"/>
            <a:r>
              <a:rPr lang="en-US">
                <a:latin typeface="Calibri" charset="0"/>
              </a:rPr>
              <a:t>P(food | to) = 0</a:t>
            </a:r>
          </a:p>
          <a:p>
            <a:pPr fontAlgn="auto"/>
            <a:r>
              <a:rPr lang="en-US">
                <a:latin typeface="Calibri" charset="0"/>
              </a:rPr>
              <a:t>P(want | spend) = 0</a:t>
            </a:r>
          </a:p>
          <a:p>
            <a:pPr fontAlgn="auto"/>
            <a:r>
              <a:rPr lang="en-US">
                <a:latin typeface="Calibri" charset="0"/>
              </a:rPr>
              <a:t>P (i | &lt;s&gt;) = .25</a:t>
            </a:r>
          </a:p>
          <a:p>
            <a:pPr fontAlgn="auto"/>
            <a:r>
              <a:rPr lang="en-US">
                <a:latin typeface="Calibri" charset="0"/>
              </a:rPr>
              <a:t>P(food |english) = 0.5</a:t>
            </a:r>
          </a:p>
          <a:p>
            <a:pPr fontAlgn="auto"/>
            <a:r>
              <a:rPr lang="en-US">
                <a:latin typeface="Calibri" charset="0"/>
              </a:rPr>
              <a:t>P(&lt;/s&gt; | food) = 0.68</a:t>
            </a:r>
            <a:endParaRPr lang="en-US" dirty="0">
              <a:latin typeface="Calibri" charset="0"/>
            </a:endParaRPr>
          </a:p>
        </p:txBody>
      </p:sp>
    </p:spTree>
    <p:extLst>
      <p:ext uri="{BB962C8B-B14F-4D97-AF65-F5344CB8AC3E}">
        <p14:creationId xmlns:p14="http://schemas.microsoft.com/office/powerpoint/2010/main" val="244477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2C68-6096-6BDD-3AA8-0ED0CFAD8788}"/>
              </a:ext>
            </a:extLst>
          </p:cNvPr>
          <p:cNvSpPr>
            <a:spLocks noGrp="1"/>
          </p:cNvSpPr>
          <p:nvPr>
            <p:ph type="title"/>
          </p:nvPr>
        </p:nvSpPr>
        <p:spPr/>
        <p:txBody>
          <a:bodyPr/>
          <a:lstStyle/>
          <a:p>
            <a:r>
              <a:rPr lang="en-US" dirty="0"/>
              <a:t>Trigrams…</a:t>
            </a:r>
            <a:endParaRPr lang="en-ZA" dirty="0"/>
          </a:p>
        </p:txBody>
      </p:sp>
      <p:sp>
        <p:nvSpPr>
          <p:cNvPr id="3" name="Content Placeholder 2">
            <a:extLst>
              <a:ext uri="{FF2B5EF4-FFF2-40B4-BE49-F238E27FC236}">
                <a16:creationId xmlns:a16="http://schemas.microsoft.com/office/drawing/2014/main" id="{500288E5-0837-281C-CFBE-A962D54AD746}"/>
              </a:ext>
            </a:extLst>
          </p:cNvPr>
          <p:cNvSpPr>
            <a:spLocks noGrp="1"/>
          </p:cNvSpPr>
          <p:nvPr>
            <p:ph idx="1"/>
          </p:nvPr>
        </p:nvSpPr>
        <p:spPr>
          <a:xfrm>
            <a:off x="152400" y="1374662"/>
            <a:ext cx="8401050" cy="3263504"/>
          </a:xfrm>
        </p:spPr>
        <p:txBody>
          <a:bodyPr>
            <a:normAutofit/>
          </a:bodyPr>
          <a:lstStyle/>
          <a:p>
            <a:pPr marL="0" indent="0">
              <a:buNone/>
            </a:pPr>
            <a:r>
              <a:rPr lang="en-US" sz="2800" dirty="0"/>
              <a:t>Models that assign probabilities to sequences of words</a:t>
            </a:r>
            <a:endParaRPr lang="en-ZA" sz="2800" dirty="0"/>
          </a:p>
        </p:txBody>
      </p:sp>
      <p:sp>
        <p:nvSpPr>
          <p:cNvPr id="4" name="Rectangle 3">
            <a:extLst>
              <a:ext uri="{FF2B5EF4-FFF2-40B4-BE49-F238E27FC236}">
                <a16:creationId xmlns:a16="http://schemas.microsoft.com/office/drawing/2014/main" id="{A59066FC-423D-DD53-B747-A9B5EDE9BB12}"/>
              </a:ext>
            </a:extLst>
          </p:cNvPr>
          <p:cNvSpPr/>
          <p:nvPr/>
        </p:nvSpPr>
        <p:spPr>
          <a:xfrm>
            <a:off x="152400" y="1123950"/>
            <a:ext cx="2895599" cy="716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a:extLst>
              <a:ext uri="{FF2B5EF4-FFF2-40B4-BE49-F238E27FC236}">
                <a16:creationId xmlns:a16="http://schemas.microsoft.com/office/drawing/2014/main" id="{785D1EFF-23F6-243D-162D-2C8DE16445DF}"/>
              </a:ext>
            </a:extLst>
          </p:cNvPr>
          <p:cNvSpPr/>
          <p:nvPr/>
        </p:nvSpPr>
        <p:spPr>
          <a:xfrm>
            <a:off x="1398815" y="1469061"/>
            <a:ext cx="3554185" cy="645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a:extLst>
              <a:ext uri="{FF2B5EF4-FFF2-40B4-BE49-F238E27FC236}">
                <a16:creationId xmlns:a16="http://schemas.microsoft.com/office/drawing/2014/main" id="{2CD86F8F-2951-6DA3-61E3-45159264058C}"/>
              </a:ext>
            </a:extLst>
          </p:cNvPr>
          <p:cNvSpPr/>
          <p:nvPr/>
        </p:nvSpPr>
        <p:spPr>
          <a:xfrm>
            <a:off x="2057400" y="1405195"/>
            <a:ext cx="3276600" cy="57217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654407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english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3472889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3196244106"/>
              </p:ext>
            </p:extLst>
          </p:nvPr>
        </p:nvGraphicFramePr>
        <p:xfrm>
          <a:off x="266700" y="3338193"/>
          <a:ext cx="8610600" cy="567057"/>
        </p:xfrm>
        <a:graphic>
          <a:graphicData uri="http://schemas.openxmlformats.org/presentationml/2006/ole">
            <mc:AlternateContent xmlns:mc="http://schemas.openxmlformats.org/markup-compatibility/2006">
              <mc:Choice xmlns:v="urn:schemas-microsoft-com:vml" Requires="v">
                <p:oleObj name="Equation" r:id="rId3" imgW="3276600" imgH="215900" progId="Equation.3">
                  <p:embed/>
                </p:oleObj>
              </mc:Choice>
              <mc:Fallback>
                <p:oleObj name="Equation" r:id="rId3" imgW="3276600" imgH="215900" progId="Equation.3">
                  <p:embed/>
                  <p:pic>
                    <p:nvPicPr>
                      <p:cNvPr id="0" name=""/>
                      <p:cNvPicPr/>
                      <p:nvPr/>
                    </p:nvPicPr>
                    <p:blipFill>
                      <a:blip r:embed="rId4"/>
                      <a:stretch>
                        <a:fillRect/>
                      </a:stretch>
                    </p:blipFill>
                    <p:spPr>
                      <a:xfrm>
                        <a:off x="266700" y="3338193"/>
                        <a:ext cx="8610600" cy="56705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07016B99-8DCD-F92E-63BA-528AD08E1B5B}"/>
              </a:ext>
            </a:extLst>
          </p:cNvPr>
          <p:cNvPicPr>
            <a:picLocks noChangeAspect="1"/>
          </p:cNvPicPr>
          <p:nvPr/>
        </p:nvPicPr>
        <p:blipFill>
          <a:blip r:embed="rId5"/>
          <a:stretch>
            <a:fillRect/>
          </a:stretch>
        </p:blipFill>
        <p:spPr>
          <a:xfrm>
            <a:off x="1143000" y="3970909"/>
            <a:ext cx="7055213" cy="628682"/>
          </a:xfrm>
          <a:prstGeom prst="rect">
            <a:avLst/>
          </a:prstGeom>
        </p:spPr>
      </p:pic>
    </p:spTree>
    <p:extLst>
      <p:ext uri="{BB962C8B-B14F-4D97-AF65-F5344CB8AC3E}">
        <p14:creationId xmlns:p14="http://schemas.microsoft.com/office/powerpoint/2010/main" val="3962270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Google N-Gram Release</a:t>
            </a:r>
          </a:p>
        </p:txBody>
      </p:sp>
      <p:sp>
        <p:nvSpPr>
          <p:cNvPr id="129027" name="Rectangle 3"/>
          <p:cNvSpPr>
            <a:spLocks noGrp="1" noChangeArrowheads="1"/>
          </p:cNvSpPr>
          <p:nvPr>
            <p:ph idx="1"/>
          </p:nvPr>
        </p:nvSpPr>
        <p:spPr/>
        <p:txBody>
          <a:bodyPr>
            <a:normAutofit fontScale="92500" lnSpcReduction="20000"/>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EFE1-2195-690A-2EB2-978A3C2A1188}"/>
              </a:ext>
            </a:extLst>
          </p:cNvPr>
          <p:cNvSpPr>
            <a:spLocks noGrp="1"/>
          </p:cNvSpPr>
          <p:nvPr>
            <p:ph type="title"/>
          </p:nvPr>
        </p:nvSpPr>
        <p:spPr/>
        <p:txBody>
          <a:bodyPr/>
          <a:lstStyle/>
          <a:p>
            <a:r>
              <a:rPr lang="en-US" dirty="0"/>
              <a:t>Extrinsic vs Intrinsic Evaluation</a:t>
            </a:r>
            <a:endParaRPr lang="en-ZA" dirty="0"/>
          </a:p>
        </p:txBody>
      </p:sp>
      <p:sp>
        <p:nvSpPr>
          <p:cNvPr id="3" name="Content Placeholder 2">
            <a:extLst>
              <a:ext uri="{FF2B5EF4-FFF2-40B4-BE49-F238E27FC236}">
                <a16:creationId xmlns:a16="http://schemas.microsoft.com/office/drawing/2014/main" id="{28150630-E79A-007F-6DD8-4F4E843958B0}"/>
              </a:ext>
            </a:extLst>
          </p:cNvPr>
          <p:cNvSpPr>
            <a:spLocks noGrp="1"/>
          </p:cNvSpPr>
          <p:nvPr>
            <p:ph idx="1"/>
          </p:nvPr>
        </p:nvSpPr>
        <p:spPr/>
        <p:txBody>
          <a:bodyPr/>
          <a:lstStyle/>
          <a:p>
            <a:pPr lvl="1"/>
            <a:r>
              <a:rPr lang="en-US" dirty="0"/>
              <a:t>Extrinsic</a:t>
            </a:r>
          </a:p>
          <a:p>
            <a:pPr lvl="2"/>
            <a:r>
              <a:rPr lang="en-US" dirty="0"/>
              <a:t>End-to-end</a:t>
            </a:r>
          </a:p>
          <a:p>
            <a:pPr lvl="2"/>
            <a:r>
              <a:rPr lang="en-US" dirty="0"/>
              <a:t>Test the models in an actual application</a:t>
            </a:r>
          </a:p>
          <a:p>
            <a:pPr marL="287338" lvl="2" indent="0">
              <a:buNone/>
            </a:pPr>
            <a:endParaRPr lang="en-US" dirty="0"/>
          </a:p>
          <a:p>
            <a:pPr lvl="1"/>
            <a:r>
              <a:rPr lang="en-US" dirty="0"/>
              <a:t>Intrinsic</a:t>
            </a:r>
          </a:p>
          <a:p>
            <a:pPr lvl="2"/>
            <a:r>
              <a:rPr lang="en-US" dirty="0"/>
              <a:t>Measures model quality independent of any application</a:t>
            </a:r>
          </a:p>
          <a:p>
            <a:pPr lvl="2"/>
            <a:r>
              <a:rPr lang="en-US" dirty="0"/>
              <a:t>Training set vs test set…</a:t>
            </a:r>
          </a:p>
          <a:p>
            <a:pPr lvl="2"/>
            <a:r>
              <a:rPr lang="en-US" dirty="0"/>
              <a:t>Ex. Perplexity</a:t>
            </a:r>
            <a:endParaRPr lang="en-ZA" dirty="0"/>
          </a:p>
        </p:txBody>
      </p:sp>
    </p:spTree>
    <p:extLst>
      <p:ext uri="{BB962C8B-B14F-4D97-AF65-F5344CB8AC3E}">
        <p14:creationId xmlns:p14="http://schemas.microsoft.com/office/powerpoint/2010/main" val="1974969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76161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fontScale="90000"/>
          </a:bodyPr>
          <a:lstStyle/>
          <a:p>
            <a:r>
              <a:rPr lang="en-US" dirty="0"/>
              <a:t>Intrinsic Evaluation: How good is our model?</a:t>
            </a:r>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9019"/>
            <a:ext cx="7467600" cy="742950"/>
          </a:xfrm>
        </p:spPr>
        <p:txBody>
          <a:bodyPr/>
          <a:lstStyle/>
          <a:p>
            <a:r>
              <a:rPr lang="en-US" dirty="0"/>
              <a:t>Perplexity: Intuition</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85010" y="119248"/>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3"/>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4"/>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name="Equation" r:id="rId5" imgW="2159000" imgH="1320800" progId="Equation.3">
                  <p:embed/>
                </p:oleObj>
              </mc:Choice>
              <mc:Fallback>
                <p:oleObj name="Equation" r:id="rId5" imgW="2159000" imgH="1320800" progId="Equation.3">
                  <p:embed/>
                  <p:pic>
                    <p:nvPicPr>
                      <p:cNvPr id="0" name=""/>
                      <p:cNvPicPr/>
                      <p:nvPr/>
                    </p:nvPicPr>
                    <p:blipFill>
                      <a:blip r:embed="rId6"/>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C51D-8495-4462-75C7-235210DB66F6}"/>
              </a:ext>
            </a:extLst>
          </p:cNvPr>
          <p:cNvSpPr>
            <a:spLocks noGrp="1"/>
          </p:cNvSpPr>
          <p:nvPr>
            <p:ph type="title"/>
          </p:nvPr>
        </p:nvSpPr>
        <p:spPr/>
        <p:txBody>
          <a:bodyPr/>
          <a:lstStyle/>
          <a:p>
            <a:r>
              <a:rPr lang="en-US" dirty="0"/>
              <a:t>Perplexity Calculation</a:t>
            </a:r>
            <a:endParaRPr lang="en-ZA" dirty="0"/>
          </a:p>
        </p:txBody>
      </p:sp>
      <p:sp>
        <p:nvSpPr>
          <p:cNvPr id="3" name="Content Placeholder 2">
            <a:extLst>
              <a:ext uri="{FF2B5EF4-FFF2-40B4-BE49-F238E27FC236}">
                <a16:creationId xmlns:a16="http://schemas.microsoft.com/office/drawing/2014/main" id="{C07AC723-93A9-2609-831B-DE053D88613F}"/>
              </a:ext>
            </a:extLst>
          </p:cNvPr>
          <p:cNvSpPr>
            <a:spLocks noGrp="1"/>
          </p:cNvSpPr>
          <p:nvPr>
            <p:ph idx="1"/>
          </p:nvPr>
        </p:nvSpPr>
        <p:spPr/>
        <p:txBody>
          <a:bodyPr/>
          <a:lstStyle/>
          <a:p>
            <a:r>
              <a:rPr lang="en-US" dirty="0"/>
              <a:t>See the lab…</a:t>
            </a:r>
            <a:endParaRPr lang="en-ZA" dirty="0"/>
          </a:p>
        </p:txBody>
      </p:sp>
    </p:spTree>
    <p:extLst>
      <p:ext uri="{BB962C8B-B14F-4D97-AF65-F5344CB8AC3E}">
        <p14:creationId xmlns:p14="http://schemas.microsoft.com/office/powerpoint/2010/main" val="1583209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Generation</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31508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3295-0E9C-C85F-93D9-0CD7E7DA2235}"/>
              </a:ext>
            </a:extLst>
          </p:cNvPr>
          <p:cNvSpPr>
            <a:spLocks noGrp="1"/>
          </p:cNvSpPr>
          <p:nvPr>
            <p:ph type="title"/>
          </p:nvPr>
        </p:nvSpPr>
        <p:spPr>
          <a:xfrm>
            <a:off x="381000" y="285750"/>
            <a:ext cx="7543800" cy="680397"/>
          </a:xfrm>
        </p:spPr>
        <p:txBody>
          <a:bodyPr/>
          <a:lstStyle/>
          <a:p>
            <a:r>
              <a:rPr lang="en-US" dirty="0"/>
              <a:t>Generation</a:t>
            </a:r>
            <a:endParaRPr lang="en-ZA" dirty="0"/>
          </a:p>
        </p:txBody>
      </p:sp>
      <p:sp>
        <p:nvSpPr>
          <p:cNvPr id="3" name="Content Placeholder 2">
            <a:extLst>
              <a:ext uri="{FF2B5EF4-FFF2-40B4-BE49-F238E27FC236}">
                <a16:creationId xmlns:a16="http://schemas.microsoft.com/office/drawing/2014/main" id="{02C84F11-76DA-741A-12C2-4DC763672C02}"/>
              </a:ext>
            </a:extLst>
          </p:cNvPr>
          <p:cNvSpPr>
            <a:spLocks noGrp="1"/>
          </p:cNvSpPr>
          <p:nvPr>
            <p:ph idx="1"/>
          </p:nvPr>
        </p:nvSpPr>
        <p:spPr>
          <a:xfrm>
            <a:off x="381000" y="1200150"/>
            <a:ext cx="8458200" cy="3429000"/>
          </a:xfrm>
        </p:spPr>
        <p:txBody>
          <a:bodyPr>
            <a:normAutofit/>
          </a:bodyPr>
          <a:lstStyle/>
          <a:p>
            <a:pPr marL="0" indent="0">
              <a:buNone/>
            </a:pPr>
            <a:r>
              <a:rPr lang="en-US" b="0" i="0" dirty="0">
                <a:solidFill>
                  <a:srgbClr val="111111"/>
                </a:solidFill>
                <a:effectLst/>
                <a:latin typeface="Helvetica" panose="020B0604020202020204" pitchFamily="34" charset="0"/>
              </a:rPr>
              <a:t>The generation procedure for a n-gram language model </a:t>
            </a:r>
          </a:p>
          <a:p>
            <a:pPr marL="0" indent="0">
              <a:buNone/>
            </a:pPr>
            <a:endParaRPr lang="en-US" b="0" i="0" dirty="0">
              <a:solidFill>
                <a:srgbClr val="111111"/>
              </a:solidFill>
              <a:effectLst/>
              <a:latin typeface="Helvetica" panose="020B0604020202020204" pitchFamily="34" charset="0"/>
            </a:endParaRPr>
          </a:p>
          <a:p>
            <a:pPr lvl="1"/>
            <a:r>
              <a:rPr lang="en-US" b="0" i="0" dirty="0">
                <a:solidFill>
                  <a:srgbClr val="111111"/>
                </a:solidFill>
                <a:effectLst/>
                <a:latin typeface="Helvetica" panose="020B0604020202020204" pitchFamily="34" charset="0"/>
              </a:rPr>
              <a:t>given current context (history), </a:t>
            </a:r>
          </a:p>
          <a:p>
            <a:pPr lvl="1"/>
            <a:r>
              <a:rPr lang="en-US" b="0" i="0" dirty="0">
                <a:solidFill>
                  <a:srgbClr val="111111"/>
                </a:solidFill>
                <a:effectLst/>
                <a:latin typeface="Helvetica" panose="020B0604020202020204" pitchFamily="34" charset="0"/>
              </a:rPr>
              <a:t>generate a probability distribution for the next token (over all tokens in the vocabulary), </a:t>
            </a:r>
          </a:p>
          <a:p>
            <a:pPr lvl="1"/>
            <a:r>
              <a:rPr lang="en-US" b="0" i="0" dirty="0">
                <a:solidFill>
                  <a:srgbClr val="111111"/>
                </a:solidFill>
                <a:effectLst/>
                <a:latin typeface="Helvetica" panose="020B0604020202020204" pitchFamily="34" charset="0"/>
              </a:rPr>
              <a:t>sample a token, add this token to the sequence, and </a:t>
            </a:r>
          </a:p>
          <a:p>
            <a:pPr lvl="1"/>
            <a:r>
              <a:rPr lang="en-US" b="0" i="0" dirty="0">
                <a:solidFill>
                  <a:srgbClr val="111111"/>
                </a:solidFill>
                <a:effectLst/>
                <a:latin typeface="Helvetica" panose="020B0604020202020204" pitchFamily="34" charset="0"/>
              </a:rPr>
              <a:t>repeat all steps again. </a:t>
            </a:r>
            <a:endParaRPr lang="en-ZA" dirty="0"/>
          </a:p>
        </p:txBody>
      </p:sp>
    </p:spTree>
    <p:extLst>
      <p:ext uri="{BB962C8B-B14F-4D97-AF65-F5344CB8AC3E}">
        <p14:creationId xmlns:p14="http://schemas.microsoft.com/office/powerpoint/2010/main" val="1761971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9A63-9BA0-CFFB-CD72-932697CD10C4}"/>
              </a:ext>
            </a:extLst>
          </p:cNvPr>
          <p:cNvSpPr>
            <a:spLocks noGrp="1"/>
          </p:cNvSpPr>
          <p:nvPr>
            <p:ph type="title"/>
          </p:nvPr>
        </p:nvSpPr>
        <p:spPr/>
        <p:txBody>
          <a:bodyPr/>
          <a:lstStyle/>
          <a:p>
            <a:r>
              <a:rPr lang="en-US" dirty="0"/>
              <a:t>The general idea…</a:t>
            </a:r>
            <a:endParaRPr lang="en-ZA" dirty="0"/>
          </a:p>
        </p:txBody>
      </p:sp>
      <p:sp>
        <p:nvSpPr>
          <p:cNvPr id="3" name="Content Placeholder 2">
            <a:extLst>
              <a:ext uri="{FF2B5EF4-FFF2-40B4-BE49-F238E27FC236}">
                <a16:creationId xmlns:a16="http://schemas.microsoft.com/office/drawing/2014/main" id="{34E1554A-2C33-26EA-2A45-8CE93B578048}"/>
              </a:ext>
            </a:extLst>
          </p:cNvPr>
          <p:cNvSpPr>
            <a:spLocks noGrp="1"/>
          </p:cNvSpPr>
          <p:nvPr>
            <p:ph idx="1"/>
          </p:nvPr>
        </p:nvSpPr>
        <p:spPr/>
        <p:txBody>
          <a:bodyPr/>
          <a:lstStyle/>
          <a:p>
            <a:endParaRPr lang="en-ZA"/>
          </a:p>
        </p:txBody>
      </p:sp>
      <p:pic>
        <p:nvPicPr>
          <p:cNvPr id="5" name="Video 4">
            <a:hlinkClick r:id="" action="ppaction://media"/>
            <a:extLst>
              <a:ext uri="{FF2B5EF4-FFF2-40B4-BE49-F238E27FC236}">
                <a16:creationId xmlns:a16="http://schemas.microsoft.com/office/drawing/2014/main" id="{C643D64A-E326-FB4E-7451-ABD162915E7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631950" y="1346200"/>
            <a:ext cx="5880100" cy="2451100"/>
          </a:xfrm>
          <a:prstGeom prst="rect">
            <a:avLst/>
          </a:prstGeom>
        </p:spPr>
      </p:pic>
    </p:spTree>
    <p:extLst>
      <p:ext uri="{BB962C8B-B14F-4D97-AF65-F5344CB8AC3E}">
        <p14:creationId xmlns:p14="http://schemas.microsoft.com/office/powerpoint/2010/main" val="27460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58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89DC-8791-8772-175D-7B8D0BAEFFEE}"/>
              </a:ext>
            </a:extLst>
          </p:cNvPr>
          <p:cNvSpPr>
            <a:spLocks noGrp="1"/>
          </p:cNvSpPr>
          <p:nvPr>
            <p:ph type="title"/>
          </p:nvPr>
        </p:nvSpPr>
        <p:spPr/>
        <p:txBody>
          <a:bodyPr/>
          <a:lstStyle/>
          <a:p>
            <a:r>
              <a:rPr lang="en-US" dirty="0"/>
              <a:t>Using a tri-gram</a:t>
            </a:r>
            <a:endParaRPr lang="en-ZA" dirty="0"/>
          </a:p>
        </p:txBody>
      </p:sp>
      <p:sp>
        <p:nvSpPr>
          <p:cNvPr id="3" name="Content Placeholder 2">
            <a:extLst>
              <a:ext uri="{FF2B5EF4-FFF2-40B4-BE49-F238E27FC236}">
                <a16:creationId xmlns:a16="http://schemas.microsoft.com/office/drawing/2014/main" id="{6E2CFC15-D2B3-77BC-7594-1F2F5D052212}"/>
              </a:ext>
            </a:extLst>
          </p:cNvPr>
          <p:cNvSpPr>
            <a:spLocks noGrp="1"/>
          </p:cNvSpPr>
          <p:nvPr>
            <p:ph idx="1"/>
          </p:nvPr>
        </p:nvSpPr>
        <p:spPr/>
        <p:txBody>
          <a:bodyPr/>
          <a:lstStyle/>
          <a:p>
            <a:endParaRPr lang="en-ZA" dirty="0"/>
          </a:p>
        </p:txBody>
      </p:sp>
      <p:pic>
        <p:nvPicPr>
          <p:cNvPr id="7" name="Video 6">
            <a:hlinkClick r:id="" action="ppaction://media"/>
            <a:extLst>
              <a:ext uri="{FF2B5EF4-FFF2-40B4-BE49-F238E27FC236}">
                <a16:creationId xmlns:a16="http://schemas.microsoft.com/office/drawing/2014/main" id="{0F27FC39-29B0-443B-0171-91D05A9C3D1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651000" y="1225550"/>
            <a:ext cx="5842000" cy="2692400"/>
          </a:xfrm>
          <a:prstGeom prst="rect">
            <a:avLst/>
          </a:prstGeom>
        </p:spPr>
      </p:pic>
    </p:spTree>
    <p:extLst>
      <p:ext uri="{BB962C8B-B14F-4D97-AF65-F5344CB8AC3E}">
        <p14:creationId xmlns:p14="http://schemas.microsoft.com/office/powerpoint/2010/main" val="84572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660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Generation</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25086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2CD4-7188-5E45-F43B-1305CF68A70E}"/>
              </a:ext>
            </a:extLst>
          </p:cNvPr>
          <p:cNvSpPr>
            <a:spLocks noGrp="1"/>
          </p:cNvSpPr>
          <p:nvPr>
            <p:ph type="title"/>
          </p:nvPr>
        </p:nvSpPr>
        <p:spPr/>
        <p:txBody>
          <a:bodyPr/>
          <a:lstStyle/>
          <a:p>
            <a:r>
              <a:rPr lang="en-US" dirty="0"/>
              <a:t>What is wrong with the generated text?</a:t>
            </a:r>
            <a:endParaRPr lang="en-ZA" dirty="0"/>
          </a:p>
        </p:txBody>
      </p:sp>
      <p:sp>
        <p:nvSpPr>
          <p:cNvPr id="3" name="Content Placeholder 2">
            <a:extLst>
              <a:ext uri="{FF2B5EF4-FFF2-40B4-BE49-F238E27FC236}">
                <a16:creationId xmlns:a16="http://schemas.microsoft.com/office/drawing/2014/main" id="{9DC6F340-65F7-9C2A-289C-B2978DCA8C7D}"/>
              </a:ext>
            </a:extLst>
          </p:cNvPr>
          <p:cNvSpPr>
            <a:spLocks noGrp="1"/>
          </p:cNvSpPr>
          <p:nvPr>
            <p:ph idx="1"/>
          </p:nvPr>
        </p:nvSpPr>
        <p:spPr/>
        <p:txBody>
          <a:bodyPr>
            <a:normAutofit/>
          </a:bodyPr>
          <a:lstStyle/>
          <a:p>
            <a:pPr lvl="1"/>
            <a:r>
              <a:rPr lang="en-US" b="0" i="0" dirty="0">
                <a:solidFill>
                  <a:srgbClr val="111111"/>
                </a:solidFill>
                <a:effectLst/>
                <a:latin typeface="Helvetica" panose="020B0604020202020204" pitchFamily="34" charset="0"/>
              </a:rPr>
              <a:t>not fluent: </a:t>
            </a:r>
          </a:p>
          <a:p>
            <a:pPr lvl="2"/>
            <a:r>
              <a:rPr lang="en-US" b="0" i="0" dirty="0">
                <a:solidFill>
                  <a:srgbClr val="111111"/>
                </a:solidFill>
                <a:effectLst/>
                <a:latin typeface="Helvetica" panose="020B0604020202020204" pitchFamily="34" charset="0"/>
              </a:rPr>
              <a:t>it can be clearly seen that the model does not use long context, and relies only on a couple of tokens. </a:t>
            </a:r>
          </a:p>
          <a:p>
            <a:pPr lvl="1"/>
            <a:r>
              <a:rPr lang="en-US" b="0" i="0" dirty="0">
                <a:solidFill>
                  <a:srgbClr val="111111"/>
                </a:solidFill>
                <a:effectLst/>
                <a:latin typeface="arial" panose="020B0604020202020204" pitchFamily="34" charset="0"/>
              </a:rPr>
              <a:t>The inability to use long contexts</a:t>
            </a:r>
            <a:r>
              <a:rPr lang="en-US" b="0" i="0" dirty="0">
                <a:solidFill>
                  <a:srgbClr val="111111"/>
                </a:solidFill>
                <a:effectLst/>
                <a:latin typeface="Helvetica" panose="020B0604020202020204" pitchFamily="34" charset="0"/>
              </a:rPr>
              <a:t> is the main shortcoming of n-gram models. </a:t>
            </a:r>
          </a:p>
          <a:p>
            <a:pPr lvl="1"/>
            <a:r>
              <a:rPr lang="en-US" b="0" i="0" dirty="0">
                <a:solidFill>
                  <a:srgbClr val="111111"/>
                </a:solidFill>
                <a:effectLst/>
                <a:latin typeface="Helvetica" panose="020B0604020202020204" pitchFamily="34" charset="0"/>
              </a:rPr>
              <a:t>To overcome the main flaw of n-gram LMs, fixed context size, </a:t>
            </a:r>
          </a:p>
          <a:p>
            <a:pPr lvl="2"/>
            <a:r>
              <a:rPr lang="en-US" b="0" i="0" dirty="0">
                <a:solidFill>
                  <a:srgbClr val="111111"/>
                </a:solidFill>
                <a:effectLst/>
                <a:latin typeface="Helvetica" panose="020B0604020202020204" pitchFamily="34" charset="0"/>
              </a:rPr>
              <a:t>neural models are used</a:t>
            </a:r>
            <a:endParaRPr lang="en-ZA" dirty="0"/>
          </a:p>
        </p:txBody>
      </p:sp>
    </p:spTree>
    <p:extLst>
      <p:ext uri="{BB962C8B-B14F-4D97-AF65-F5344CB8AC3E}">
        <p14:creationId xmlns:p14="http://schemas.microsoft.com/office/powerpoint/2010/main" val="3150744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0661-40C2-1706-10F8-068E8994A0C8}"/>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805EEC41-54E3-060A-2A58-81FA58AF23FE}"/>
              </a:ext>
            </a:extLst>
          </p:cNvPr>
          <p:cNvSpPr>
            <a:spLocks noGrp="1"/>
          </p:cNvSpPr>
          <p:nvPr>
            <p:ph idx="1"/>
          </p:nvPr>
        </p:nvSpPr>
        <p:spPr/>
        <p:txBody>
          <a:bodyPr/>
          <a:lstStyle/>
          <a:p>
            <a:endParaRPr lang="en-ZA" dirty="0"/>
          </a:p>
        </p:txBody>
      </p:sp>
      <p:pic>
        <p:nvPicPr>
          <p:cNvPr id="7" name="Picture 6">
            <a:extLst>
              <a:ext uri="{FF2B5EF4-FFF2-40B4-BE49-F238E27FC236}">
                <a16:creationId xmlns:a16="http://schemas.microsoft.com/office/drawing/2014/main" id="{816C214E-E071-FE9E-F245-CCEB0F099837}"/>
              </a:ext>
            </a:extLst>
          </p:cNvPr>
          <p:cNvPicPr>
            <a:picLocks noChangeAspect="1"/>
          </p:cNvPicPr>
          <p:nvPr/>
        </p:nvPicPr>
        <p:blipFill>
          <a:blip r:embed="rId2"/>
          <a:stretch>
            <a:fillRect/>
          </a:stretch>
        </p:blipFill>
        <p:spPr>
          <a:xfrm>
            <a:off x="996766" y="1457267"/>
            <a:ext cx="7150467" cy="2228965"/>
          </a:xfrm>
          <a:prstGeom prst="rect">
            <a:avLst/>
          </a:prstGeom>
        </p:spPr>
      </p:pic>
    </p:spTree>
    <p:extLst>
      <p:ext uri="{BB962C8B-B14F-4D97-AF65-F5344CB8AC3E}">
        <p14:creationId xmlns:p14="http://schemas.microsoft.com/office/powerpoint/2010/main" val="1672020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name="Equation" r:id="rId3" imgW="1612900" imgH="431800" progId="Equation.3">
                  <p:embed/>
                </p:oleObj>
              </mc:Choice>
              <mc:Fallback>
                <p:oleObj name="Equation" r:id="rId3" imgW="1612900" imgH="431800" progId="Equation.3">
                  <p:embed/>
                  <p:pic>
                    <p:nvPicPr>
                      <p:cNvPr id="0" name=""/>
                      <p:cNvPicPr>
                        <a:picLocks noChangeAspect="1" noChangeArrowheads="1"/>
                      </p:cNvPicPr>
                      <p:nvPr/>
                    </p:nvPicPr>
                    <p:blipFill>
                      <a:blip r:embed="rId4"/>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name="Equation" r:id="rId5" imgW="1841500" imgH="431800" progId="Equation.3">
                  <p:embed/>
                </p:oleObj>
              </mc:Choice>
              <mc:Fallback>
                <p:oleObj name="Equation" r:id="rId5" imgW="1841500" imgH="431800" progId="Equation.3">
                  <p:embed/>
                  <p:pic>
                    <p:nvPicPr>
                      <p:cNvPr id="0" name=""/>
                      <p:cNvPicPr>
                        <a:picLocks noChangeAspect="1" noChangeArrowheads="1"/>
                      </p:cNvPicPr>
                      <p:nvPr/>
                    </p:nvPicPr>
                    <p:blipFill>
                      <a:blip r:embed="rId6"/>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pic>
        <p:nvPicPr>
          <p:cNvPr id="2" name="Picture 1" descr="berp1">
            <a:extLst>
              <a:ext uri="{FF2B5EF4-FFF2-40B4-BE49-F238E27FC236}">
                <a16:creationId xmlns:a16="http://schemas.microsoft.com/office/drawing/2014/main" id="{BCFA5E3E-E43C-690D-8905-8A0E9CD0E037}"/>
              </a:ext>
            </a:extLst>
          </p:cNvPr>
          <p:cNvPicPr>
            <a:picLocks noChangeAspect="1" noChangeArrowheads="1"/>
          </p:cNvPicPr>
          <p:nvPr/>
        </p:nvPicPr>
        <p:blipFill>
          <a:blip r:embed="rId4"/>
          <a:srcRect/>
          <a:stretch>
            <a:fillRect/>
          </a:stretch>
        </p:blipFill>
        <p:spPr bwMode="auto">
          <a:xfrm>
            <a:off x="4586695" y="253745"/>
            <a:ext cx="4405623" cy="1581150"/>
          </a:xfrm>
          <a:prstGeom prst="rect">
            <a:avLst/>
          </a:prstGeom>
          <a:noFill/>
          <a:ln w="28575">
            <a:solidFill>
              <a:srgbClr val="FF0000"/>
            </a:solidFill>
            <a:miter lim="800000"/>
            <a:headEnd/>
            <a:tailEnd/>
          </a:ln>
        </p:spPr>
      </p:pic>
    </p:spTree>
    <p:extLst>
      <p:ext uri="{BB962C8B-B14F-4D97-AF65-F5344CB8AC3E}">
        <p14:creationId xmlns:p14="http://schemas.microsoft.com/office/powerpoint/2010/main" val="10425805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sp>
        <p:nvSpPr>
          <p:cNvPr id="76802" name="Rectangle 3"/>
          <p:cNvSpPr>
            <a:spLocks noGrp="1" noChangeArrowheads="1"/>
          </p:cNvSpPr>
          <p:nvPr>
            <p:ph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a:blip r:embed="rId3"/>
          <a:srcRect/>
          <a:stretch>
            <a:fillRect/>
          </a:stretch>
        </p:blipFill>
        <p:spPr bwMode="auto">
          <a:xfrm>
            <a:off x="1524000" y="1123950"/>
            <a:ext cx="5715848" cy="10220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and Backoff</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DD2919C-A195-D44C-8BC6-DA092DDE66A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9998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685800" y="209550"/>
            <a:ext cx="7543800" cy="680397"/>
          </a:xfrm>
        </p:spPr>
        <p:txBody>
          <a:bodyPr/>
          <a:lstStyle/>
          <a:p>
            <a:pPr eaLnBrk="1" hangingPunct="1"/>
            <a:r>
              <a:rPr lang="en-US" dirty="0" err="1">
                <a:ea typeface="ＭＳ Ｐゴシック" charset="0"/>
                <a:cs typeface="ＭＳ Ｐゴシック" charset="0"/>
              </a:rPr>
              <a:t>Backoff</a:t>
            </a:r>
            <a:r>
              <a:rPr lang="en-US" dirty="0">
                <a:ea typeface="ＭＳ Ｐゴシック" charset="0"/>
                <a:cs typeface="ＭＳ Ｐゴシック" charset="0"/>
              </a:rPr>
              <a:t> and Interpolation</a:t>
            </a:r>
          </a:p>
        </p:txBody>
      </p:sp>
      <p:sp>
        <p:nvSpPr>
          <p:cNvPr id="57346" name="Rectangle 3"/>
          <p:cNvSpPr>
            <a:spLocks noGrp="1" noChangeArrowheads="1"/>
          </p:cNvSpPr>
          <p:nvPr>
            <p:ph idx="1"/>
          </p:nvPr>
        </p:nvSpPr>
        <p:spPr>
          <a:xfrm>
            <a:off x="609600" y="1352550"/>
            <a:ext cx="8534400" cy="3657600"/>
          </a:xfrm>
        </p:spPr>
        <p:txBody>
          <a:bodyPr>
            <a:normAutofit fontScale="92500" lnSpcReduction="10000"/>
          </a:bodyPr>
          <a:lstStyle/>
          <a:p>
            <a:pPr eaLnBrk="1" hangingPunct="1"/>
            <a:r>
              <a:rPr lang="en-US" dirty="0">
                <a:ea typeface="ＭＳ Ｐゴシック" charset="0"/>
              </a:rPr>
              <a:t>Sometimes it helps to use </a:t>
            </a:r>
            <a:r>
              <a:rPr lang="en-US" b="1" dirty="0">
                <a:ea typeface="ＭＳ Ｐゴシック" charset="0"/>
              </a:rPr>
              <a:t>less</a:t>
            </a:r>
            <a:r>
              <a:rPr lang="en-US" dirty="0">
                <a:ea typeface="ＭＳ Ｐゴシック" charset="0"/>
              </a:rPr>
              <a:t> context</a:t>
            </a:r>
            <a:endParaRPr lang="en-US" altLang="ja-JP" dirty="0">
              <a:ea typeface="ＭＳ Ｐゴシック" charset="0"/>
            </a:endParaRPr>
          </a:p>
          <a:p>
            <a:pPr lvl="1" eaLnBrk="1" hangingPunct="1"/>
            <a:r>
              <a:rPr lang="en-US" dirty="0">
                <a:ea typeface="ＭＳ Ｐゴシック" charset="0"/>
              </a:rPr>
              <a:t>Condition on less context for contexts you haven’</a:t>
            </a:r>
            <a:r>
              <a:rPr lang="en-US" altLang="ja-JP" dirty="0">
                <a:ea typeface="ＭＳ Ｐゴシック" charset="0"/>
              </a:rPr>
              <a:t>t learned much about </a:t>
            </a:r>
            <a:endParaRPr lang="en-US" b="1" dirty="0">
              <a:ea typeface="ＭＳ Ｐゴシック" charset="0"/>
            </a:endParaRPr>
          </a:p>
          <a:p>
            <a:pPr eaLnBrk="1" hangingPunct="1"/>
            <a:r>
              <a:rPr lang="en-US" b="1" dirty="0" err="1">
                <a:ea typeface="ＭＳ Ｐゴシック" charset="0"/>
              </a:rPr>
              <a:t>Backoff</a:t>
            </a:r>
            <a:r>
              <a:rPr lang="en-US" b="1" dirty="0">
                <a:ea typeface="ＭＳ Ｐゴシック" charset="0"/>
              </a:rPr>
              <a:t>: </a:t>
            </a:r>
          </a:p>
          <a:p>
            <a:pPr lvl="1"/>
            <a:r>
              <a:rPr lang="en-US" dirty="0">
                <a:ea typeface="ＭＳ Ｐゴシック" charset="0"/>
              </a:rPr>
              <a:t>use trigram if you have good evidence,</a:t>
            </a:r>
          </a:p>
          <a:p>
            <a:pPr lvl="1"/>
            <a:r>
              <a:rPr lang="en-US" dirty="0">
                <a:ea typeface="ＭＳ Ｐゴシック" charset="0"/>
              </a:rPr>
              <a:t>otherwise bigram, otherwise unigram</a:t>
            </a:r>
          </a:p>
          <a:p>
            <a:pPr eaLnBrk="1" hangingPunct="1"/>
            <a:r>
              <a:rPr lang="en-US" b="1" dirty="0">
                <a:ea typeface="ＭＳ Ｐゴシック" charset="0"/>
              </a:rPr>
              <a:t>Interpolation: </a:t>
            </a:r>
          </a:p>
          <a:p>
            <a:pPr lvl="1"/>
            <a:r>
              <a:rPr lang="en-US" dirty="0">
                <a:ea typeface="ＭＳ Ｐゴシック" charset="0"/>
              </a:rPr>
              <a:t>mix unigram, bigram, trigram</a:t>
            </a:r>
          </a:p>
          <a:p>
            <a:pPr lvl="1"/>
            <a:endParaRPr lang="en-US" dirty="0">
              <a:ea typeface="ＭＳ Ｐゴシック" charset="0"/>
            </a:endParaRPr>
          </a:p>
          <a:p>
            <a:r>
              <a:rPr lang="en-US" dirty="0">
                <a:ea typeface="ＭＳ Ｐゴシック" charset="0"/>
              </a:rPr>
              <a:t>Interpolation works better</a:t>
            </a:r>
          </a:p>
        </p:txBody>
      </p:sp>
    </p:spTree>
    <p:extLst>
      <p:ext uri="{BB962C8B-B14F-4D97-AF65-F5344CB8AC3E}">
        <p14:creationId xmlns:p14="http://schemas.microsoft.com/office/powerpoint/2010/main" val="10667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a:t>Linear Interpolation</a:t>
            </a:r>
          </a:p>
        </p:txBody>
      </p:sp>
      <p:sp>
        <p:nvSpPr>
          <p:cNvPr id="168963" name="Rectangle 3"/>
          <p:cNvSpPr>
            <a:spLocks noGrp="1" noChangeArrowheads="1"/>
          </p:cNvSpPr>
          <p:nvPr>
            <p:ph idx="1"/>
          </p:nvPr>
        </p:nvSpPr>
        <p:spPr>
          <a:xfrm>
            <a:off x="228600" y="1352550"/>
            <a:ext cx="8534400" cy="3333750"/>
          </a:xfrm>
        </p:spPr>
        <p:txBody>
          <a:bodyPr/>
          <a:lstStyle/>
          <a:p>
            <a:pPr eaLnBrk="1" hangingPunct="1"/>
            <a:r>
              <a:rPr lang="en-US" sz="2800" dirty="0">
                <a:latin typeface="Calibri" charset="0"/>
              </a:rPr>
              <a:t>Simple interpolation</a:t>
            </a:r>
          </a:p>
          <a:p>
            <a:pPr eaLnBrk="1" hangingPunct="1"/>
            <a:endParaRPr lang="en-US" sz="2800" dirty="0">
              <a:latin typeface="Calibri" charset="0"/>
            </a:endParaRPr>
          </a:p>
          <a:p>
            <a:pPr marL="0" indent="0" eaLnBrk="1" hangingPunct="1">
              <a:buNone/>
            </a:pPr>
            <a:endParaRPr lang="en-US" sz="2800" dirty="0">
              <a:latin typeface="Calibri" charset="0"/>
            </a:endParaRPr>
          </a:p>
          <a:p>
            <a:pPr eaLnBrk="1" hangingPunct="1"/>
            <a:r>
              <a:rPr lang="en-US" sz="2800" dirty="0">
                <a:latin typeface="Calibri" charset="0"/>
              </a:rPr>
              <a:t>Lambdas conditional on context: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200" y="1949271"/>
            <a:ext cx="3657600" cy="991518"/>
          </a:xfrm>
          <a:prstGeom prst="rect">
            <a:avLst/>
          </a:prstGeom>
          <a:noFill/>
          <a:ln w="9525">
            <a:noFill/>
            <a:miter lim="800000"/>
            <a:headEnd/>
            <a:tailEnd/>
          </a:ln>
        </p:spPr>
      </p:pic>
      <p:pic>
        <p:nvPicPr>
          <p:cNvPr id="8" name="Picture 5" descr="interp2"/>
          <p:cNvPicPr>
            <a:picLocks noChangeAspect="1" noChangeArrowheads="1"/>
          </p:cNvPicPr>
          <p:nvPr/>
        </p:nvPicPr>
        <p:blipFill>
          <a:blip r:embed="rId4"/>
          <a:srcRect/>
          <a:stretch>
            <a:fillRect/>
          </a:stretch>
        </p:blipFill>
        <p:spPr bwMode="auto">
          <a:xfrm>
            <a:off x="2590800" y="3486150"/>
            <a:ext cx="4992027" cy="1424645"/>
          </a:xfrm>
          <a:prstGeom prst="rect">
            <a:avLst/>
          </a:prstGeom>
          <a:noFill/>
          <a:ln w="9525">
            <a:noFill/>
            <a:miter lim="800000"/>
            <a:headEnd/>
            <a:tailEnd/>
          </a:ln>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0400" y="2076244"/>
            <a:ext cx="1331728" cy="812029"/>
          </a:xfrm>
          <a:prstGeom prst="rect">
            <a:avLst/>
          </a:prstGeom>
          <a:noFill/>
          <a:ln w="9525">
            <a:noFill/>
            <a:miter lim="800000"/>
            <a:headEnd/>
            <a:tailEnd/>
          </a:ln>
        </p:spPr>
      </p:pic>
    </p:spTree>
    <p:extLst>
      <p:ext uri="{BB962C8B-B14F-4D97-AF65-F5344CB8AC3E}">
        <p14:creationId xmlns:p14="http://schemas.microsoft.com/office/powerpoint/2010/main" val="27569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dirty="0"/>
              <a:t>How to set the lambdas?</a:t>
            </a:r>
          </a:p>
        </p:txBody>
      </p:sp>
      <p:sp>
        <p:nvSpPr>
          <p:cNvPr id="171011" name="Rectangle 3"/>
          <p:cNvSpPr>
            <a:spLocks noGrp="1" noChangeArrowheads="1"/>
          </p:cNvSpPr>
          <p:nvPr>
            <p:ph idx="1"/>
          </p:nvPr>
        </p:nvSpPr>
        <p:spPr>
          <a:xfrm>
            <a:off x="381000" y="1276350"/>
            <a:ext cx="8763000" cy="3733800"/>
          </a:xfrm>
        </p:spPr>
        <p:txBody>
          <a:bodyPr/>
          <a:lstStyle/>
          <a:p>
            <a:pPr eaLnBrk="1" hangingPunct="1"/>
            <a:r>
              <a:rPr lang="en-US" dirty="0">
                <a:latin typeface="Calibri" charset="0"/>
              </a:rPr>
              <a:t>Use a </a:t>
            </a:r>
            <a:r>
              <a:rPr lang="en-US" b="1" dirty="0">
                <a:latin typeface="Calibri" charset="0"/>
              </a:rPr>
              <a:t>held-out</a:t>
            </a:r>
            <a:r>
              <a:rPr lang="en-US" dirty="0">
                <a:latin typeface="Calibri" charset="0"/>
              </a:rPr>
              <a:t> corpus</a:t>
            </a:r>
          </a:p>
          <a:p>
            <a:pPr eaLnBrk="1" hangingPunct="1"/>
            <a:endParaRPr lang="en-US" dirty="0">
              <a:latin typeface="Calibri" charset="0"/>
            </a:endParaRPr>
          </a:p>
          <a:p>
            <a:pPr eaLnBrk="1" hangingPunct="1"/>
            <a:endParaRPr lang="en-US" dirty="0">
              <a:latin typeface="Calibri" charset="0"/>
            </a:endParaRPr>
          </a:p>
          <a:p>
            <a:pPr eaLnBrk="1" hangingPunct="1"/>
            <a:r>
              <a:rPr lang="en-US" dirty="0">
                <a:latin typeface="Calibri" charset="0"/>
              </a:rPr>
              <a:t>Choose </a:t>
            </a:r>
            <a:r>
              <a:rPr lang="en-US" dirty="0" err="1">
                <a:latin typeface="Calibri" charset="0"/>
              </a:rPr>
              <a:t>λs</a:t>
            </a:r>
            <a:r>
              <a:rPr lang="en-US" dirty="0">
                <a:latin typeface="Calibri" charset="0"/>
              </a:rPr>
              <a:t> to maximize the probability of held-out data:</a:t>
            </a:r>
          </a:p>
          <a:p>
            <a:pPr lvl="1" eaLnBrk="1" hangingPunct="1"/>
            <a:r>
              <a:rPr lang="en-US" sz="2400" dirty="0">
                <a:latin typeface="Calibri" charset="0"/>
              </a:rPr>
              <a:t>Fix the N-gram probabilities (on the training data)</a:t>
            </a:r>
          </a:p>
          <a:p>
            <a:pPr lvl="1"/>
            <a:r>
              <a:rPr lang="en-US" sz="2400" dirty="0">
                <a:latin typeface="Calibri" charset="0"/>
              </a:rPr>
              <a:t>Then search for </a:t>
            </a:r>
            <a:r>
              <a:rPr lang="en-US" sz="2400" dirty="0" err="1">
                <a:latin typeface="Calibri" charset="0"/>
              </a:rPr>
              <a:t>λs</a:t>
            </a:r>
            <a:r>
              <a:rPr lang="en-US" sz="2400" dirty="0">
                <a:latin typeface="Calibri" charset="0"/>
              </a:rPr>
              <a:t> that give largest probability to held-out set:</a:t>
            </a:r>
          </a:p>
          <a:p>
            <a:pPr lvl="1" eaLnBrk="1" hangingPunct="1"/>
            <a:endParaRPr lang="en-US" sz="2400" dirty="0">
              <a:latin typeface="Calibri" charset="0"/>
            </a:endParaRPr>
          </a:p>
        </p:txBody>
      </p:sp>
      <p:sp>
        <p:nvSpPr>
          <p:cNvPr id="4" name="Round Single Corner Rectangle 3"/>
          <p:cNvSpPr/>
          <p:nvPr/>
        </p:nvSpPr>
        <p:spPr>
          <a:xfrm>
            <a:off x="533400" y="1733550"/>
            <a:ext cx="3505200" cy="762000"/>
          </a:xfrm>
          <a:prstGeom prst="round1Rect">
            <a:avLst>
              <a:gd name="adj" fmla="val 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Training Data</a:t>
            </a:r>
          </a:p>
        </p:txBody>
      </p:sp>
      <p:sp>
        <p:nvSpPr>
          <p:cNvPr id="5" name="Round Single Corner Rectangle 4"/>
          <p:cNvSpPr/>
          <p:nvPr/>
        </p:nvSpPr>
        <p:spPr>
          <a:xfrm>
            <a:off x="4267200" y="1733550"/>
            <a:ext cx="1325217" cy="762000"/>
          </a:xfrm>
          <a:prstGeom prst="round1Rect">
            <a:avLst>
              <a:gd name="adj" fmla="val 0"/>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Held-Out Data</a:t>
            </a:r>
          </a:p>
        </p:txBody>
      </p:sp>
      <p:sp>
        <p:nvSpPr>
          <p:cNvPr id="6" name="Round Single Corner Rectangle 5"/>
          <p:cNvSpPr/>
          <p:nvPr/>
        </p:nvSpPr>
        <p:spPr>
          <a:xfrm>
            <a:off x="5791200" y="1733550"/>
            <a:ext cx="1482436" cy="762000"/>
          </a:xfrm>
          <a:prstGeom prst="round1Rect">
            <a:avLst>
              <a:gd name="adj" fmla="val 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a:t>
            </a:r>
          </a:p>
          <a:p>
            <a:pPr algn="ctr"/>
            <a:r>
              <a:rPr lang="en-US" sz="2400" dirty="0"/>
              <a:t>Data</a:t>
            </a:r>
          </a:p>
        </p:txBody>
      </p:sp>
      <p:graphicFrame>
        <p:nvGraphicFramePr>
          <p:cNvPr id="7" name="Object 2"/>
          <p:cNvGraphicFramePr>
            <a:graphicFrameLocks noChangeAspect="1"/>
          </p:cNvGraphicFramePr>
          <p:nvPr>
            <p:extLst>
              <p:ext uri="{D42A27DB-BD31-4B8C-83A1-F6EECF244321}">
                <p14:modId xmlns:p14="http://schemas.microsoft.com/office/powerpoint/2010/main" val="3004164987"/>
              </p:ext>
            </p:extLst>
          </p:nvPr>
        </p:nvGraphicFramePr>
        <p:xfrm>
          <a:off x="1219200" y="4171950"/>
          <a:ext cx="6723063" cy="779462"/>
        </p:xfrm>
        <a:graphic>
          <a:graphicData uri="http://schemas.openxmlformats.org/presentationml/2006/ole">
            <mc:AlternateContent xmlns:mc="http://schemas.openxmlformats.org/markup-compatibility/2006">
              <mc:Choice xmlns:v="urn:schemas-microsoft-com:vml" Requires="v">
                <p:oleObj name="Equation" r:id="rId2" imgW="3149600" imgH="368300" progId="Equation.3">
                  <p:embed/>
                </p:oleObj>
              </mc:Choice>
              <mc:Fallback>
                <p:oleObj name="Equation" r:id="rId2" imgW="3149600" imgH="368300" progId="Equation.3">
                  <p:embed/>
                  <p:pic>
                    <p:nvPicPr>
                      <p:cNvPr id="0" name=""/>
                      <p:cNvPicPr>
                        <a:picLocks noChangeAspect="1" noChangeArrowheads="1"/>
                      </p:cNvPicPr>
                      <p:nvPr/>
                    </p:nvPicPr>
                    <p:blipFill>
                      <a:blip r:embed="rId3"/>
                      <a:srcRect/>
                      <a:stretch>
                        <a:fillRect/>
                      </a:stretch>
                    </p:blipFill>
                    <p:spPr bwMode="auto">
                      <a:xfrm>
                        <a:off x="1219200" y="4171950"/>
                        <a:ext cx="6723063" cy="779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1015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8B6F-EC41-F4E7-71A7-A09691D43CFC}"/>
              </a:ext>
            </a:extLst>
          </p:cNvPr>
          <p:cNvSpPr>
            <a:spLocks noGrp="1"/>
          </p:cNvSpPr>
          <p:nvPr>
            <p:ph type="title"/>
          </p:nvPr>
        </p:nvSpPr>
        <p:spPr/>
        <p:txBody>
          <a:bodyPr/>
          <a:lstStyle/>
          <a:p>
            <a:r>
              <a:rPr lang="en-US" dirty="0"/>
              <a:t>Stupid Back-off</a:t>
            </a:r>
            <a:endParaRPr lang="en-ZA" dirty="0"/>
          </a:p>
        </p:txBody>
      </p:sp>
      <p:pic>
        <p:nvPicPr>
          <p:cNvPr id="5" name="Content Placeholder 4">
            <a:extLst>
              <a:ext uri="{FF2B5EF4-FFF2-40B4-BE49-F238E27FC236}">
                <a16:creationId xmlns:a16="http://schemas.microsoft.com/office/drawing/2014/main" id="{6FE55CF5-2250-DAA8-7B36-EF077C23EAFB}"/>
              </a:ext>
            </a:extLst>
          </p:cNvPr>
          <p:cNvPicPr>
            <a:picLocks noGrp="1" noChangeAspect="1"/>
          </p:cNvPicPr>
          <p:nvPr>
            <p:ph idx="1"/>
          </p:nvPr>
        </p:nvPicPr>
        <p:blipFill>
          <a:blip r:embed="rId2"/>
          <a:stretch>
            <a:fillRect/>
          </a:stretch>
        </p:blipFill>
        <p:spPr>
          <a:xfrm>
            <a:off x="206784" y="1962150"/>
            <a:ext cx="4388076" cy="1771741"/>
          </a:xfrm>
        </p:spPr>
      </p:pic>
      <p:pic>
        <p:nvPicPr>
          <p:cNvPr id="7" name="Picture 6">
            <a:extLst>
              <a:ext uri="{FF2B5EF4-FFF2-40B4-BE49-F238E27FC236}">
                <a16:creationId xmlns:a16="http://schemas.microsoft.com/office/drawing/2014/main" id="{3DC1DCF8-4005-3EA3-904C-1D677CBBD22C}"/>
              </a:ext>
            </a:extLst>
          </p:cNvPr>
          <p:cNvPicPr>
            <a:picLocks noChangeAspect="1"/>
          </p:cNvPicPr>
          <p:nvPr/>
        </p:nvPicPr>
        <p:blipFill>
          <a:blip r:embed="rId3"/>
          <a:stretch>
            <a:fillRect/>
          </a:stretch>
        </p:blipFill>
        <p:spPr>
          <a:xfrm>
            <a:off x="5371928" y="468264"/>
            <a:ext cx="3352972" cy="1225613"/>
          </a:xfrm>
          <a:prstGeom prst="rect">
            <a:avLst/>
          </a:prstGeom>
        </p:spPr>
      </p:pic>
      <p:pic>
        <p:nvPicPr>
          <p:cNvPr id="9" name="Picture 8">
            <a:extLst>
              <a:ext uri="{FF2B5EF4-FFF2-40B4-BE49-F238E27FC236}">
                <a16:creationId xmlns:a16="http://schemas.microsoft.com/office/drawing/2014/main" id="{1C371713-F6AF-632F-0C21-34407882544C}"/>
              </a:ext>
            </a:extLst>
          </p:cNvPr>
          <p:cNvPicPr>
            <a:picLocks noChangeAspect="1"/>
          </p:cNvPicPr>
          <p:nvPr/>
        </p:nvPicPr>
        <p:blipFill>
          <a:blip r:embed="rId4"/>
          <a:stretch>
            <a:fillRect/>
          </a:stretch>
        </p:blipFill>
        <p:spPr>
          <a:xfrm>
            <a:off x="5864078" y="2587657"/>
            <a:ext cx="2368672" cy="2292468"/>
          </a:xfrm>
          <a:prstGeom prst="rect">
            <a:avLst/>
          </a:prstGeom>
        </p:spPr>
      </p:pic>
    </p:spTree>
    <p:extLst>
      <p:ext uri="{BB962C8B-B14F-4D97-AF65-F5344CB8AC3E}">
        <p14:creationId xmlns:p14="http://schemas.microsoft.com/office/powerpoint/2010/main" val="32963429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Smoothing Summary</a:t>
            </a:r>
          </a:p>
        </p:txBody>
      </p:sp>
      <p:sp>
        <p:nvSpPr>
          <p:cNvPr id="3" name="Content Placeholder 2"/>
          <p:cNvSpPr>
            <a:spLocks noGrp="1"/>
          </p:cNvSpPr>
          <p:nvPr>
            <p:ph idx="1"/>
          </p:nvPr>
        </p:nvSpPr>
        <p:spPr/>
        <p:txBody>
          <a:bodyPr/>
          <a:lstStyle/>
          <a:p>
            <a:r>
              <a:rPr lang="en-US" sz="2800" dirty="0"/>
              <a:t>Add-1 smoothing:</a:t>
            </a:r>
          </a:p>
          <a:p>
            <a:pPr lvl="1"/>
            <a:r>
              <a:rPr lang="en-US" sz="2400" dirty="0"/>
              <a:t>OK for text categorization, not for language modeling</a:t>
            </a:r>
          </a:p>
          <a:p>
            <a:r>
              <a:rPr lang="en-US" sz="2800" dirty="0"/>
              <a:t>The most commonly used method:</a:t>
            </a:r>
          </a:p>
          <a:p>
            <a:pPr lvl="1"/>
            <a:r>
              <a:rPr lang="en-US" sz="2400" dirty="0"/>
              <a:t>Extended Interpolated </a:t>
            </a:r>
            <a:r>
              <a:rPr lang="en-US" sz="2400" dirty="0" err="1"/>
              <a:t>Kneser</a:t>
            </a:r>
            <a:r>
              <a:rPr lang="en-US" sz="2400" dirty="0"/>
              <a:t>-Ney</a:t>
            </a:r>
          </a:p>
          <a:p>
            <a:r>
              <a:rPr lang="en-US" sz="2800" dirty="0"/>
              <a:t>For very large N-grams like the Web:</a:t>
            </a:r>
          </a:p>
          <a:p>
            <a:pPr lvl="1"/>
            <a:r>
              <a:rPr lang="en-US" sz="2400" dirty="0"/>
              <a:t>Stupid </a:t>
            </a:r>
            <a:r>
              <a:rPr lang="en-US" sz="2400" dirty="0" err="1"/>
              <a:t>backoff</a:t>
            </a:r>
            <a:endParaRPr lang="en-US" sz="24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77</a:t>
            </a:fld>
            <a:endParaRPr lang="en-US"/>
          </a:p>
        </p:txBody>
      </p:sp>
    </p:spTree>
    <p:extLst>
      <p:ext uri="{BB962C8B-B14F-4D97-AF65-F5344CB8AC3E}">
        <p14:creationId xmlns:p14="http://schemas.microsoft.com/office/powerpoint/2010/main" val="1089487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2960" y="119702"/>
            <a:ext cx="7543800" cy="851848"/>
          </a:xfrm>
        </p:spPr>
        <p:txBody>
          <a:bodyPr>
            <a:normAutofit fontScale="90000"/>
          </a:bodyPr>
          <a:lstStyle/>
          <a:p>
            <a:pPr eaLnBrk="1" hangingPunct="1"/>
            <a:r>
              <a:rPr lang="en-US" dirty="0"/>
              <a:t>Unknown words: Open versus closed vocabulary tasks</a:t>
            </a:r>
          </a:p>
        </p:txBody>
      </p:sp>
      <p:sp>
        <p:nvSpPr>
          <p:cNvPr id="145411" name="Rectangle 3"/>
          <p:cNvSpPr>
            <a:spLocks noGrp="1" noChangeArrowheads="1"/>
          </p:cNvSpPr>
          <p:nvPr>
            <p:ph idx="1"/>
          </p:nvPr>
        </p:nvSpPr>
        <p:spPr>
          <a:xfrm>
            <a:off x="304800" y="1200150"/>
            <a:ext cx="8534400" cy="3943350"/>
          </a:xfrm>
        </p:spPr>
        <p:txBody>
          <a:bodyPr>
            <a:normAutofit fontScale="92500" lnSpcReduction="10000"/>
          </a:bodyPr>
          <a:lstStyle/>
          <a:p>
            <a:pPr eaLnBrk="1" hangingPunct="1">
              <a:lnSpc>
                <a:spcPct val="90000"/>
              </a:lnSpc>
            </a:pPr>
            <a:r>
              <a:rPr lang="en-US" sz="2000" dirty="0">
                <a:latin typeface="Calibri" charset="0"/>
              </a:rPr>
              <a:t>If we know all the words in advanced</a:t>
            </a:r>
          </a:p>
          <a:p>
            <a:pPr lvl="1" eaLnBrk="1" hangingPunct="1">
              <a:lnSpc>
                <a:spcPct val="90000"/>
              </a:lnSpc>
            </a:pPr>
            <a:r>
              <a:rPr lang="en-US" sz="1800" dirty="0">
                <a:latin typeface="Calibri" charset="0"/>
              </a:rPr>
              <a:t>Vocabulary V is fixed</a:t>
            </a:r>
          </a:p>
          <a:p>
            <a:pPr lvl="1" eaLnBrk="1" hangingPunct="1">
              <a:lnSpc>
                <a:spcPct val="90000"/>
              </a:lnSpc>
            </a:pPr>
            <a:r>
              <a:rPr lang="en-US" sz="1800" dirty="0">
                <a:latin typeface="Calibri" charset="0"/>
              </a:rPr>
              <a:t>Closed vocabulary task</a:t>
            </a:r>
          </a:p>
          <a:p>
            <a:pPr eaLnBrk="1" hangingPunct="1">
              <a:lnSpc>
                <a:spcPct val="90000"/>
              </a:lnSpc>
            </a:pPr>
            <a:r>
              <a:rPr lang="en-US" sz="2000" dirty="0">
                <a:latin typeface="Calibri" charset="0"/>
              </a:rPr>
              <a:t>Often we don’t know this</a:t>
            </a:r>
          </a:p>
          <a:p>
            <a:pPr lvl="1" eaLnBrk="1" hangingPunct="1">
              <a:lnSpc>
                <a:spcPct val="90000"/>
              </a:lnSpc>
            </a:pPr>
            <a:r>
              <a:rPr lang="en-US" sz="1800" b="1" dirty="0">
                <a:latin typeface="Calibri" charset="0"/>
              </a:rPr>
              <a:t>Out Of Vocabulary</a:t>
            </a:r>
            <a:r>
              <a:rPr lang="en-US" sz="1800" dirty="0">
                <a:latin typeface="Calibri" charset="0"/>
              </a:rPr>
              <a:t> = OOV words</a:t>
            </a:r>
          </a:p>
          <a:p>
            <a:pPr lvl="1" eaLnBrk="1" hangingPunct="1">
              <a:lnSpc>
                <a:spcPct val="90000"/>
              </a:lnSpc>
            </a:pPr>
            <a:r>
              <a:rPr lang="en-US" sz="1800" dirty="0">
                <a:latin typeface="Calibri" charset="0"/>
              </a:rPr>
              <a:t>Open vocabulary task</a:t>
            </a:r>
          </a:p>
          <a:p>
            <a:pPr eaLnBrk="1" hangingPunct="1">
              <a:lnSpc>
                <a:spcPct val="90000"/>
              </a:lnSpc>
            </a:pPr>
            <a:r>
              <a:rPr lang="en-US" sz="2000" dirty="0">
                <a:latin typeface="Calibri" charset="0"/>
              </a:rPr>
              <a:t>Instead: create an unknown word token &lt;UNK&gt;</a:t>
            </a:r>
          </a:p>
          <a:p>
            <a:pPr lvl="1" eaLnBrk="1" hangingPunct="1">
              <a:lnSpc>
                <a:spcPct val="90000"/>
              </a:lnSpc>
            </a:pPr>
            <a:r>
              <a:rPr lang="en-US" sz="1800" dirty="0">
                <a:latin typeface="Calibri" charset="0"/>
              </a:rPr>
              <a:t>Training of &lt;UNK&gt; probabilities</a:t>
            </a:r>
          </a:p>
          <a:p>
            <a:pPr lvl="2" eaLnBrk="1" hangingPunct="1">
              <a:lnSpc>
                <a:spcPct val="90000"/>
              </a:lnSpc>
            </a:pPr>
            <a:r>
              <a:rPr lang="en-US" sz="1600" dirty="0">
                <a:latin typeface="Calibri" charset="0"/>
              </a:rPr>
              <a:t>Create a fixed lexicon L of size V</a:t>
            </a:r>
          </a:p>
          <a:p>
            <a:pPr lvl="2" eaLnBrk="1" hangingPunct="1">
              <a:lnSpc>
                <a:spcPct val="90000"/>
              </a:lnSpc>
            </a:pPr>
            <a:r>
              <a:rPr lang="en-US" sz="1600" dirty="0">
                <a:latin typeface="Calibri" charset="0"/>
              </a:rPr>
              <a:t>At text normalization phase, any training word not in L changed to  &lt;UNK&gt;</a:t>
            </a:r>
          </a:p>
          <a:p>
            <a:pPr lvl="2" eaLnBrk="1" hangingPunct="1">
              <a:lnSpc>
                <a:spcPct val="90000"/>
              </a:lnSpc>
            </a:pPr>
            <a:r>
              <a:rPr lang="en-US" sz="1600" dirty="0">
                <a:latin typeface="Calibri" charset="0"/>
              </a:rPr>
              <a:t>Now we train its probabilities like a normal word</a:t>
            </a:r>
          </a:p>
          <a:p>
            <a:pPr lvl="1" eaLnBrk="1" hangingPunct="1">
              <a:lnSpc>
                <a:spcPct val="90000"/>
              </a:lnSpc>
            </a:pPr>
            <a:r>
              <a:rPr lang="en-US" sz="1800" dirty="0">
                <a:latin typeface="Calibri" charset="0"/>
              </a:rPr>
              <a:t>At decoding time</a:t>
            </a:r>
          </a:p>
          <a:p>
            <a:pPr lvl="2" eaLnBrk="1" hangingPunct="1">
              <a:lnSpc>
                <a:spcPct val="90000"/>
              </a:lnSpc>
            </a:pPr>
            <a:r>
              <a:rPr lang="en-US" sz="1600" dirty="0">
                <a:latin typeface="Calibri" charset="0"/>
              </a:rPr>
              <a:t>If text input: Use UNK probabilities for any word not in training</a:t>
            </a:r>
          </a:p>
        </p:txBody>
      </p:sp>
    </p:spTree>
    <p:extLst>
      <p:ext uri="{BB962C8B-B14F-4D97-AF65-F5344CB8AC3E}">
        <p14:creationId xmlns:p14="http://schemas.microsoft.com/office/powerpoint/2010/main" val="11309949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and Backoff</a:t>
            </a:r>
            <a:endParaRPr lang="en-US" dirty="0">
              <a:latin typeface="Calibri" charset="0"/>
            </a:endParaRPr>
          </a:p>
        </p:txBody>
      </p:sp>
      <p:sp>
        <p:nvSpPr>
          <p:cNvPr id="2" name="Text Placeholder 1">
            <a:extLst>
              <a:ext uri="{FF2B5EF4-FFF2-40B4-BE49-F238E27FC236}">
                <a16:creationId xmlns:a16="http://schemas.microsoft.com/office/drawing/2014/main" id="{E2FC5D34-24AA-3548-9AD6-8B550D57511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44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latin typeface="+mj-lt"/>
                <a:ea typeface="ＭＳ Ｐゴシック" charset="0"/>
                <a:cs typeface="ＭＳ Ｐゴシック" charset="0"/>
              </a:rPr>
              <a:t>Advanced: </a:t>
            </a:r>
          </a:p>
          <a:p>
            <a:pPr eaLnBrk="1" hangingPunct="1">
              <a:buFont typeface="Times" charset="0"/>
              <a:buNone/>
            </a:pPr>
            <a:r>
              <a:rPr lang="en-US" sz="3200" dirty="0" err="1">
                <a:solidFill>
                  <a:srgbClr val="800000"/>
                </a:solidFill>
                <a:latin typeface="+mj-lt"/>
                <a:ea typeface="ＭＳ Ｐゴシック" charset="0"/>
                <a:cs typeface="ＭＳ Ｐゴシック" charset="0"/>
              </a:rPr>
              <a:t>Kneser</a:t>
            </a:r>
            <a:r>
              <a:rPr lang="en-US" sz="3200" dirty="0">
                <a:solidFill>
                  <a:srgbClr val="800000"/>
                </a:solidFill>
                <a:latin typeface="+mj-lt"/>
                <a:ea typeface="ＭＳ Ｐゴシック" charset="0"/>
                <a:cs typeface="ＭＳ Ｐゴシック" charset="0"/>
              </a:rPr>
              <a:t>-Ney Smoothing</a:t>
            </a:r>
          </a:p>
        </p:txBody>
      </p:sp>
      <p:sp>
        <p:nvSpPr>
          <p:cNvPr id="2" name="Text Placeholder 1">
            <a:extLst>
              <a:ext uri="{FF2B5EF4-FFF2-40B4-BE49-F238E27FC236}">
                <a16:creationId xmlns:a16="http://schemas.microsoft.com/office/drawing/2014/main" id="{1EA6C160-48DE-E948-8187-A667BC9A274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381859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3E6F-DA37-EE13-7CA1-20E128F5D5F5}"/>
              </a:ext>
            </a:extLst>
          </p:cNvPr>
          <p:cNvSpPr>
            <a:spLocks noGrp="1"/>
          </p:cNvSpPr>
          <p:nvPr>
            <p:ph type="title"/>
          </p:nvPr>
        </p:nvSpPr>
        <p:spPr/>
        <p:txBody>
          <a:bodyPr/>
          <a:lstStyle/>
          <a:p>
            <a:r>
              <a:rPr lang="en-US" dirty="0"/>
              <a:t>Recommended Reading</a:t>
            </a:r>
            <a:endParaRPr lang="en-ZA" dirty="0"/>
          </a:p>
        </p:txBody>
      </p:sp>
      <p:sp>
        <p:nvSpPr>
          <p:cNvPr id="3" name="Content Placeholder 2">
            <a:extLst>
              <a:ext uri="{FF2B5EF4-FFF2-40B4-BE49-F238E27FC236}">
                <a16:creationId xmlns:a16="http://schemas.microsoft.com/office/drawing/2014/main" id="{BF846767-1CCA-385C-125F-8C94EB62B777}"/>
              </a:ext>
            </a:extLst>
          </p:cNvPr>
          <p:cNvSpPr>
            <a:spLocks noGrp="1"/>
          </p:cNvSpPr>
          <p:nvPr>
            <p:ph idx="1"/>
          </p:nvPr>
        </p:nvSpPr>
        <p:spPr/>
        <p:txBody>
          <a:bodyPr/>
          <a:lstStyle/>
          <a:p>
            <a:pPr eaLnBrk="1" hangingPunct="1">
              <a:buFont typeface="Times" charset="0"/>
              <a:buNone/>
            </a:pPr>
            <a:r>
              <a:rPr lang="en-US" sz="1600" dirty="0">
                <a:solidFill>
                  <a:srgbClr val="800000"/>
                </a:solidFill>
                <a:latin typeface="+mj-lt"/>
                <a:ea typeface="ＭＳ Ｐゴシック" charset="0"/>
                <a:cs typeface="ＭＳ Ｐゴシック" charset="0"/>
              </a:rPr>
              <a:t>Advanced: </a:t>
            </a:r>
          </a:p>
          <a:p>
            <a:pPr eaLnBrk="1" hangingPunct="1">
              <a:buFont typeface="Times" charset="0"/>
              <a:buNone/>
            </a:pPr>
            <a:r>
              <a:rPr lang="en-US" sz="1600" dirty="0" err="1">
                <a:solidFill>
                  <a:srgbClr val="800000"/>
                </a:solidFill>
                <a:latin typeface="+mj-lt"/>
                <a:ea typeface="ＭＳ Ｐゴシック" charset="0"/>
                <a:cs typeface="ＭＳ Ｐゴシック" charset="0"/>
              </a:rPr>
              <a:t>Kneser</a:t>
            </a:r>
            <a:r>
              <a:rPr lang="en-US" sz="1600" dirty="0">
                <a:solidFill>
                  <a:srgbClr val="800000"/>
                </a:solidFill>
                <a:latin typeface="+mj-lt"/>
                <a:ea typeface="ＭＳ Ｐゴシック" charset="0"/>
                <a:cs typeface="ＭＳ Ｐゴシック" charset="0"/>
              </a:rPr>
              <a:t>-Ney Smoothing</a:t>
            </a:r>
          </a:p>
          <a:p>
            <a:endParaRPr lang="en-ZA" dirty="0"/>
          </a:p>
        </p:txBody>
      </p:sp>
      <p:sp>
        <p:nvSpPr>
          <p:cNvPr id="4" name="Text Placeholder 3">
            <a:extLst>
              <a:ext uri="{FF2B5EF4-FFF2-40B4-BE49-F238E27FC236}">
                <a16:creationId xmlns:a16="http://schemas.microsoft.com/office/drawing/2014/main" id="{A142FF70-5088-2F2D-7871-B87027B8D67C}"/>
              </a:ext>
            </a:extLst>
          </p:cNvPr>
          <p:cNvSpPr>
            <a:spLocks noGrp="1"/>
          </p:cNvSpPr>
          <p:nvPr>
            <p:ph type="body" sz="half" idx="2"/>
          </p:nvPr>
        </p:nvSpPr>
        <p:spPr/>
        <p:txBody>
          <a:bodyPr/>
          <a:lstStyle/>
          <a:p>
            <a:endParaRPr lang="en-ZA"/>
          </a:p>
        </p:txBody>
      </p:sp>
    </p:spTree>
    <p:extLst>
      <p:ext uri="{BB962C8B-B14F-4D97-AF65-F5344CB8AC3E}">
        <p14:creationId xmlns:p14="http://schemas.microsoft.com/office/powerpoint/2010/main" val="390627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pic>
        <p:nvPicPr>
          <p:cNvPr id="3" name="Picture 2">
            <a:extLst>
              <a:ext uri="{FF2B5EF4-FFF2-40B4-BE49-F238E27FC236}">
                <a16:creationId xmlns:a16="http://schemas.microsoft.com/office/drawing/2014/main" id="{EECF34F7-3D0E-8094-BA63-D782F3DBB628}"/>
              </a:ext>
            </a:extLst>
          </p:cNvPr>
          <p:cNvPicPr>
            <a:picLocks noChangeAspect="1"/>
          </p:cNvPicPr>
          <p:nvPr/>
        </p:nvPicPr>
        <p:blipFill>
          <a:blip r:embed="rId3"/>
          <a:stretch>
            <a:fillRect/>
          </a:stretch>
        </p:blipFill>
        <p:spPr>
          <a:xfrm>
            <a:off x="791014" y="1581150"/>
            <a:ext cx="7607691" cy="1257365"/>
          </a:xfrm>
          <a:prstGeom prst="rect">
            <a:avLst/>
          </a:prstGeom>
        </p:spPr>
      </p:pic>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15534</TotalTime>
  <Words>3307</Words>
  <Application>Microsoft Office PowerPoint</Application>
  <PresentationFormat>On-screen Show (16:9)</PresentationFormat>
  <Paragraphs>610</Paragraphs>
  <Slides>81</Slides>
  <Notes>68</Notes>
  <HiddenSlides>0</HiddenSlides>
  <MMClips>2</MMClips>
  <ScaleCrop>false</ScaleCrop>
  <HeadingPairs>
    <vt:vector size="8" baseType="variant">
      <vt:variant>
        <vt:lpstr>Fonts Used</vt:lpstr>
      </vt:variant>
      <vt:variant>
        <vt:i4>18</vt:i4>
      </vt:variant>
      <vt:variant>
        <vt:lpstr>Theme</vt:lpstr>
      </vt:variant>
      <vt:variant>
        <vt:i4>2</vt:i4>
      </vt:variant>
      <vt:variant>
        <vt:lpstr>Embedded OLE Servers</vt:lpstr>
      </vt:variant>
      <vt:variant>
        <vt:i4>1</vt:i4>
      </vt:variant>
      <vt:variant>
        <vt:lpstr>Slide Titles</vt:lpstr>
      </vt:variant>
      <vt:variant>
        <vt:i4>81</vt:i4>
      </vt:variant>
    </vt:vector>
  </HeadingPairs>
  <TitlesOfParts>
    <vt:vector size="102" baseType="lpstr">
      <vt:lpstr>Arial</vt:lpstr>
      <vt:lpstr>Arial</vt:lpstr>
      <vt:lpstr>Calibri</vt:lpstr>
      <vt:lpstr>Calibri Light</vt:lpstr>
      <vt:lpstr>CMMI10</vt:lpstr>
      <vt:lpstr>CMR10</vt:lpstr>
      <vt:lpstr>CMSY10</vt:lpstr>
      <vt:lpstr>Courier</vt:lpstr>
      <vt:lpstr>Helvetica</vt:lpstr>
      <vt:lpstr>Lucida Sans</vt:lpstr>
      <vt:lpstr>NimbusRomNo9L-Medi</vt:lpstr>
      <vt:lpstr>NimbusRomNo9L-Regu</vt:lpstr>
      <vt:lpstr>NimbusRomNo9L-ReguItal</vt:lpstr>
      <vt:lpstr>Tahoma</vt:lpstr>
      <vt:lpstr>Times</vt:lpstr>
      <vt:lpstr>txtt</vt:lpstr>
      <vt:lpstr>Verdana</vt:lpstr>
      <vt:lpstr>Wingdings</vt:lpstr>
      <vt:lpstr>Retrospect</vt:lpstr>
      <vt:lpstr>Office Theme</vt:lpstr>
      <vt:lpstr>Equation</vt:lpstr>
      <vt:lpstr>Lecture 3  N-gram Language Models</vt:lpstr>
      <vt:lpstr>What are Language Models?</vt:lpstr>
      <vt:lpstr>Trigrams…</vt:lpstr>
      <vt:lpstr> Language Modeling</vt:lpstr>
      <vt:lpstr>Probabilistic Language Models</vt:lpstr>
      <vt:lpstr>Probabilistic Language Modeling</vt:lpstr>
      <vt:lpstr>How to compute P(W)</vt:lpstr>
      <vt:lpstr>Reminder: The Chain Rule</vt:lpstr>
      <vt:lpstr>The Chain Rule applied to compute joint probability of words in sentence</vt:lpstr>
      <vt:lpstr>PowerPoint Presentation</vt:lpstr>
      <vt:lpstr>How to estimate these probabilities</vt:lpstr>
      <vt:lpstr>Markov Assumption</vt:lpstr>
      <vt:lpstr>Markov Assumption</vt:lpstr>
      <vt:lpstr>PowerPoint Presentation</vt:lpstr>
      <vt:lpstr>Simplest case: Unigram model</vt:lpstr>
      <vt:lpstr>Bigram model</vt:lpstr>
      <vt:lpstr>N-gram models</vt:lpstr>
      <vt:lpstr> Language Modeling</vt:lpstr>
      <vt:lpstr> Language Modeling</vt:lpstr>
      <vt:lpstr>Estimating bigram probabilities</vt:lpstr>
      <vt:lpstr>Estimating bigram probabilities</vt:lpstr>
      <vt:lpstr>Note…</vt:lpstr>
      <vt:lpstr>An example</vt:lpstr>
      <vt:lpstr>More examples:  Berkeley Restaurant Project sentences</vt:lpstr>
      <vt:lpstr>Raw bigram counts</vt:lpstr>
      <vt:lpstr>Raw bigram probabilities</vt:lpstr>
      <vt:lpstr>Raw bigram probabilities</vt:lpstr>
      <vt:lpstr>What kinds of knowledge?</vt:lpstr>
      <vt:lpstr>Bigram estimates of sentence probabilities</vt:lpstr>
      <vt:lpstr>Bigram estimates of sentence probabilities</vt:lpstr>
      <vt:lpstr>Practical Issues</vt:lpstr>
      <vt:lpstr>Language Modeling Toolkits</vt:lpstr>
      <vt:lpstr>Google N-Gram Release, August 2006</vt:lpstr>
      <vt:lpstr>Google N-Gram Release</vt:lpstr>
      <vt:lpstr>Google Book N-grams</vt:lpstr>
      <vt:lpstr> Language Modeling</vt:lpstr>
      <vt:lpstr> Language Modeling</vt:lpstr>
      <vt:lpstr>Extrinsic vs Intrinsic Evaluation</vt:lpstr>
      <vt:lpstr>Extrinsic evaluation of N-gram models</vt:lpstr>
      <vt:lpstr>Intrinsic Evaluation: How good is our model?</vt:lpstr>
      <vt:lpstr>Difficulty of extrinsic (in-vivo) evaluation of  N-gram models</vt:lpstr>
      <vt:lpstr>Perplexity: Intuition</vt:lpstr>
      <vt:lpstr>Perplexity</vt:lpstr>
      <vt:lpstr>Lower perplexity = better model</vt:lpstr>
      <vt:lpstr>Perplexity Calculation</vt:lpstr>
      <vt:lpstr> Language Modeling</vt:lpstr>
      <vt:lpstr> Language Modeling</vt:lpstr>
      <vt:lpstr>Generation</vt:lpstr>
      <vt:lpstr>The general idea…</vt:lpstr>
      <vt:lpstr>Using a tri-gram</vt:lpstr>
      <vt:lpstr> Language Modeling</vt:lpstr>
      <vt:lpstr> Language Modeling</vt:lpstr>
      <vt:lpstr>Approximating Shakespeare</vt:lpstr>
      <vt:lpstr>The Wall Street Journal is not Shakespeare (no offense)</vt:lpstr>
      <vt:lpstr>What is wrong with the generated text?</vt:lpstr>
      <vt:lpstr>Shakespeare as corpus</vt:lpstr>
      <vt:lpstr>The perils of overfitting</vt:lpstr>
      <vt:lpstr>Zeros</vt:lpstr>
      <vt:lpstr>Zero probability bigrams</vt:lpstr>
      <vt:lpstr>PowerPoint Presentation</vt:lpstr>
      <vt:lpstr> Language Modeling</vt:lpstr>
      <vt:lpstr> Language Modeling</vt:lpstr>
      <vt:lpstr>The intuition of smoothing (from Dan Klein)</vt:lpstr>
      <vt:lpstr>Add-one estimation</vt:lpstr>
      <vt:lpstr>Berkeley Restaurant Corpus: Laplace smoothed bigram counts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lpstr> Language Modeling</vt:lpstr>
      <vt:lpstr>Backoff and Interpolation</vt:lpstr>
      <vt:lpstr>Linear Interpolation</vt:lpstr>
      <vt:lpstr>How to set the lambdas?</vt:lpstr>
      <vt:lpstr>Stupid Back-off</vt:lpstr>
      <vt:lpstr>N-gram Smoothing Summary</vt:lpstr>
      <vt:lpstr>Unknown words: Open versus closed vocabulary tasks</vt:lpstr>
      <vt:lpstr> Language Modeling</vt:lpstr>
      <vt:lpstr>Language Modeling</vt:lpstr>
      <vt:lpstr>Recommended Reading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Speech and Language Processing</dc:subject>
  <dc:creator>Dan Jurafsky</dc:creator>
  <cp:keywords/>
  <dc:description/>
  <cp:lastModifiedBy>Olaperi Okuboyejo</cp:lastModifiedBy>
  <cp:revision>199</cp:revision>
  <cp:lastPrinted>2019-01-09T00:29:37Z</cp:lastPrinted>
  <dcterms:created xsi:type="dcterms:W3CDTF">2010-04-19T15:31:24Z</dcterms:created>
  <dcterms:modified xsi:type="dcterms:W3CDTF">2022-08-18T08:18:30Z</dcterms:modified>
  <cp:category/>
</cp:coreProperties>
</file>