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BBA5-FE61-43FE-9845-E75025B01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B245A-EC7A-44C0-96E2-829D2AF18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34982-0C69-4DA9-B952-17B8CC33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5C3A-4855-4AB3-8FFD-641B412F61E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24EA3-0C02-491D-B045-19F4C84D7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808A5-E601-4DB1-AA66-30B47F23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87-8687-4351-8BD7-6948C4E28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05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B150-238A-4384-8F3B-DACDED73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E7FEC-DBA5-4323-83FA-03B480D05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04F51-2D8D-4085-92EE-3A9D5EDF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5C3A-4855-4AB3-8FFD-641B412F61E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5B385-5008-47FC-8C5E-526C27E7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29B60-274C-44CE-BE7C-FD7AC6AE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87-8687-4351-8BD7-6948C4E28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67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0D7BD-27E0-4B0C-8958-3DCC5075D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72407-960C-442A-AB63-CBC3A9849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9461B-2EDC-4B83-A775-5D023C01F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5C3A-4855-4AB3-8FFD-641B412F61E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F3679-303A-45F6-8DF3-8C6019FB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2A812-3EDC-47D7-94D0-CA225F1E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87-8687-4351-8BD7-6948C4E28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97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7BCE-929C-4D9A-9459-88B26B37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1451-5016-47D8-9DF9-638CDC407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F10A4-34B8-401F-9AE9-78F939F2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5C3A-4855-4AB3-8FFD-641B412F61E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CED52-ACA3-4CF3-8C0D-E763B624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74A81-E73E-4AC1-B57A-DD6CF212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87-8687-4351-8BD7-6948C4E28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3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12FE-D48C-4374-A893-D52CA2F2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43015-0F6F-4C0E-888F-F277D66C5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DFC0F-CA5D-4571-BC80-663428AC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5C3A-4855-4AB3-8FFD-641B412F61E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7A5BC-1997-4671-85E8-352CDA23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07171-E1CB-433B-8438-548AD163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87-8687-4351-8BD7-6948C4E28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62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F1F5-B68E-494C-90C6-E5E7610F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8DC9-9CD5-4DF1-A5DB-06D9BCFCD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8D332-D89A-4474-9D07-4045E2C1A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061DC-8A51-49FB-984D-3CD8B3F29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5C3A-4855-4AB3-8FFD-641B412F61E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0BFF7-AD5E-4729-8918-F624E8B9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F0AC0-F3C7-4043-826B-B0004AE2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87-8687-4351-8BD7-6948C4E28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61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739F-B9AD-46E8-89F2-FDADC2136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43C39-72CC-4FCB-A3D7-6F98720CB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0D7E9-E452-4310-BDE5-E959C15D6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D695D-C6D0-487A-A4F5-205B59BE4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1A7F0-58DA-41D0-8323-EEFECBD34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049DB6-556C-41C0-B87A-FFEFC73E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5C3A-4855-4AB3-8FFD-641B412F61E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14B92-96A8-4EE0-A4BF-1AE8CEE3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71251B-3B7F-4D29-9F70-50A10BD3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87-8687-4351-8BD7-6948C4E28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50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D543-0076-4FB3-A205-914C4AA3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AF936-ABD0-4A14-9918-E86F5881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5C3A-4855-4AB3-8FFD-641B412F61E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AB166-DFA9-4A9B-BE1B-360BD43B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36F5F-CC35-4226-85AE-CEF8FEF8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87-8687-4351-8BD7-6948C4E28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3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E10DB-3996-422C-8E41-3CFA8818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5C3A-4855-4AB3-8FFD-641B412F61E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8FF34-62BC-4A76-A958-4AC28113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A2FF9-C436-4D46-BFC2-0F5A1397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87-8687-4351-8BD7-6948C4E28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09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0962-93FE-4763-8535-FA67FC83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263E1-EFF3-43D1-AAB1-A3B4FDFA5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27815-5C98-405C-8C34-57BAD023A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A88D-DF4D-4F03-869E-104B0C85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5C3A-4855-4AB3-8FFD-641B412F61E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F859B-C261-4E83-8DC2-6E92F65A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2EC1C-C220-453B-95DF-59983125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87-8687-4351-8BD7-6948C4E28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78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DA85-1A3E-4ADF-80EC-B9234193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AE104-4BE9-41ED-9132-B5B7E224F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28A6D-92DA-4D44-A6B7-D98DC304D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99402-0AD0-46F6-B4DD-1463A312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5C3A-4855-4AB3-8FFD-641B412F61E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8BBB2-5F81-4B23-9AE9-146D1D3E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2D28A-2C2F-4E38-ACE1-61F81B7D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87-8687-4351-8BD7-6948C4E28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71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803E3-EC7E-445D-9A11-8819539E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B7EB8-7E32-4CBB-BB41-413428844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3FB5C-7A63-46C9-8AB9-18375473A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B5C3A-4855-4AB3-8FFD-641B412F61E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7D0D0-3F8F-4008-97DE-FC14BFF4A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F7339-3ACF-4B8D-A963-0F24042FF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3AB87-8687-4351-8BD7-6948C4E28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66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90B47D-A5C0-4E5B-A29D-131E7B4DA5C6}"/>
              </a:ext>
            </a:extLst>
          </p:cNvPr>
          <p:cNvSpPr txBox="1"/>
          <p:nvPr/>
        </p:nvSpPr>
        <p:spPr>
          <a:xfrm>
            <a:off x="154005" y="98471"/>
            <a:ext cx="11627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HOTEL BOOKING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3923D8-59F2-4ACD-9606-D369383B2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888" y="1120635"/>
            <a:ext cx="439102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E58F25-19BC-4E34-A165-240AC47887AF}"/>
              </a:ext>
            </a:extLst>
          </p:cNvPr>
          <p:cNvSpPr txBox="1"/>
          <p:nvPr/>
        </p:nvSpPr>
        <p:spPr>
          <a:xfrm>
            <a:off x="154005" y="778043"/>
            <a:ext cx="458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Reservation Status Count :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7B29CB-9F29-4DD9-A6B6-57E791DCA6C3}"/>
              </a:ext>
            </a:extLst>
          </p:cNvPr>
          <p:cNvCxnSpPr/>
          <p:nvPr/>
        </p:nvCxnSpPr>
        <p:spPr>
          <a:xfrm>
            <a:off x="67377" y="650428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73D30A-8103-42C7-ACA7-D078951E3AA0}"/>
              </a:ext>
            </a:extLst>
          </p:cNvPr>
          <p:cNvSpPr txBox="1"/>
          <p:nvPr/>
        </p:nvSpPr>
        <p:spPr>
          <a:xfrm>
            <a:off x="1" y="540666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The accompanying bar graph shows the percentage of reservations that are </a:t>
            </a:r>
            <a:r>
              <a:rPr lang="en-IN" sz="2000" dirty="0" err="1"/>
              <a:t>canceled</a:t>
            </a:r>
            <a:r>
              <a:rPr lang="en-IN" sz="2000" dirty="0"/>
              <a:t> and those that are not .</a:t>
            </a:r>
          </a:p>
          <a:p>
            <a:r>
              <a:rPr lang="en-IN" sz="2000" dirty="0"/>
              <a:t> It is obvious that there are still a significant number of reservations that have been </a:t>
            </a:r>
            <a:r>
              <a:rPr lang="en-IN" sz="2000" dirty="0" err="1"/>
              <a:t>canceled</a:t>
            </a:r>
            <a:r>
              <a:rPr lang="en-IN" sz="2000" dirty="0"/>
              <a:t>  There are still                                           37% of clients who </a:t>
            </a:r>
            <a:r>
              <a:rPr lang="en-IN" sz="2000" dirty="0" err="1"/>
              <a:t>canceled</a:t>
            </a:r>
            <a:r>
              <a:rPr lang="en-IN" sz="2000" dirty="0"/>
              <a:t> their reservations which has a significant impact on the hotels Earnings.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44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1E2DE9-CAEB-40ED-8C65-690804493351}"/>
              </a:ext>
            </a:extLst>
          </p:cNvPr>
          <p:cNvSpPr txBox="1"/>
          <p:nvPr/>
        </p:nvSpPr>
        <p:spPr>
          <a:xfrm>
            <a:off x="115503" y="86627"/>
            <a:ext cx="1109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Reservation Status In Different Hotels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4D2748-4541-4213-A45E-50FBF9BE2E69}"/>
              </a:ext>
            </a:extLst>
          </p:cNvPr>
          <p:cNvCxnSpPr/>
          <p:nvPr/>
        </p:nvCxnSpPr>
        <p:spPr>
          <a:xfrm flipV="1">
            <a:off x="0" y="548291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F49B11-355B-4B77-B854-0405B506C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878456"/>
            <a:ext cx="7459662" cy="419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6BF78E-007D-4211-B6B7-96BB193FEECC}"/>
              </a:ext>
            </a:extLst>
          </p:cNvPr>
          <p:cNvSpPr txBox="1"/>
          <p:nvPr/>
        </p:nvSpPr>
        <p:spPr>
          <a:xfrm>
            <a:off x="298383" y="5221177"/>
            <a:ext cx="11192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sz="2400" dirty="0"/>
              <a:t>In Comparison to resort hotels city hotels have more bookings.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 Its possible that resort hotels are more expensive than those in cities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096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E9942F-FE52-45CE-8D79-D1FF6306840B}"/>
              </a:ext>
            </a:extLst>
          </p:cNvPr>
          <p:cNvSpPr txBox="1"/>
          <p:nvPr/>
        </p:nvSpPr>
        <p:spPr>
          <a:xfrm>
            <a:off x="182880" y="121920"/>
            <a:ext cx="1122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Reservation Status Per Month :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87DA79-853D-4B07-B406-7B6F569C4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98" y="492146"/>
            <a:ext cx="9928922" cy="5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C9FE10-AA61-4E6C-AF58-3AF0DFE72E0C}"/>
              </a:ext>
            </a:extLst>
          </p:cNvPr>
          <p:cNvSpPr txBox="1"/>
          <p:nvPr/>
        </p:nvSpPr>
        <p:spPr>
          <a:xfrm>
            <a:off x="416560" y="5750560"/>
            <a:ext cx="11602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We have developed the grouped bar graph to </a:t>
            </a:r>
            <a:r>
              <a:rPr lang="en-IN" dirty="0" err="1"/>
              <a:t>analyze</a:t>
            </a:r>
            <a:r>
              <a:rPr lang="en-IN" dirty="0"/>
              <a:t> the months with the highest and lowest reservation levels according to reservation status. As can be seen both the number of </a:t>
            </a:r>
            <a:r>
              <a:rPr lang="en-IN" dirty="0" err="1"/>
              <a:t>confirned</a:t>
            </a:r>
            <a:r>
              <a:rPr lang="en-IN" dirty="0"/>
              <a:t> reservations and the number of </a:t>
            </a:r>
            <a:r>
              <a:rPr lang="en-IN" dirty="0" err="1"/>
              <a:t>canceled</a:t>
            </a:r>
            <a:r>
              <a:rPr lang="en-IN" dirty="0"/>
              <a:t> reservations are largest in month of August where as January is the month with the most </a:t>
            </a:r>
            <a:r>
              <a:rPr lang="en-IN" dirty="0" err="1"/>
              <a:t>canceled</a:t>
            </a:r>
            <a:r>
              <a:rPr lang="en-IN" dirty="0"/>
              <a:t> reservations.</a:t>
            </a:r>
          </a:p>
        </p:txBody>
      </p:sp>
    </p:spTree>
    <p:extLst>
      <p:ext uri="{BB962C8B-B14F-4D97-AF65-F5344CB8AC3E}">
        <p14:creationId xmlns:p14="http://schemas.microsoft.com/office/powerpoint/2010/main" val="106491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11435F-36C1-48AB-B10C-D1E471F0BD7D}"/>
              </a:ext>
            </a:extLst>
          </p:cNvPr>
          <p:cNvSpPr txBox="1"/>
          <p:nvPr/>
        </p:nvSpPr>
        <p:spPr>
          <a:xfrm>
            <a:off x="106680" y="91440"/>
            <a:ext cx="1173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Top 10 Countries Reservation Canceled Percentage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A5CD2-BFF3-4EB6-B1B1-DAC945767368}"/>
              </a:ext>
            </a:extLst>
          </p:cNvPr>
          <p:cNvCxnSpPr/>
          <p:nvPr/>
        </p:nvCxnSpPr>
        <p:spPr>
          <a:xfrm>
            <a:off x="0" y="553105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1BD16A-0AE6-47A7-A207-0AB7115B0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1" y="632313"/>
            <a:ext cx="4085589" cy="422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F2EE0A-DD80-4FB1-9603-26A59A66D648}"/>
              </a:ext>
            </a:extLst>
          </p:cNvPr>
          <p:cNvSpPr txBox="1"/>
          <p:nvPr/>
        </p:nvSpPr>
        <p:spPr>
          <a:xfrm>
            <a:off x="381000" y="4632959"/>
            <a:ext cx="1181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Portugal stands out as the country with the highest reservation cancellation percentage, accounting for 70.07% of all cancellations. This suggests a significant level of uncertainty or changing plans among individuals who booked hotels in Portugal.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Following Portugal, the United Kingdom has a cancellation percentage of 6.25%. This indicates a relatively lower but still notable rate of cancellations compared to other countries in the dataset.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Spain and France have cancellation percentages of 5.54% and 4.93%, respectively.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76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45B337-BEEC-469F-88AA-C1B3422E215D}"/>
              </a:ext>
            </a:extLst>
          </p:cNvPr>
          <p:cNvSpPr txBox="1"/>
          <p:nvPr/>
        </p:nvSpPr>
        <p:spPr>
          <a:xfrm>
            <a:off x="203200" y="182880"/>
            <a:ext cx="1052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Cancelation By The Average Daily Rate (2016 – 2017) :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E9EF7C-0222-4CFC-BC53-8B67D7614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" y="898544"/>
            <a:ext cx="11592560" cy="412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93C600-DCFB-4174-BBE8-C80C2EEF8AFC}"/>
              </a:ext>
            </a:extLst>
          </p:cNvPr>
          <p:cNvSpPr txBox="1"/>
          <p:nvPr/>
        </p:nvSpPr>
        <p:spPr>
          <a:xfrm>
            <a:off x="335280" y="5313680"/>
            <a:ext cx="11155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sz="2000" dirty="0"/>
              <a:t>As seen in the graph reservations are </a:t>
            </a:r>
            <a:r>
              <a:rPr lang="en-IN" sz="2000" dirty="0" err="1"/>
              <a:t>canceled</a:t>
            </a:r>
            <a:r>
              <a:rPr lang="en-IN" sz="2000" dirty="0"/>
              <a:t> when the average daily rate is higher </a:t>
            </a:r>
            <a:r>
              <a:rPr lang="en-IN" sz="2000" dirty="0" err="1"/>
              <a:t>thab</a:t>
            </a:r>
            <a:r>
              <a:rPr lang="en-IN" sz="2000" dirty="0"/>
              <a:t> when it is not </a:t>
            </a:r>
            <a:r>
              <a:rPr lang="en-IN" sz="2000" dirty="0" err="1"/>
              <a:t>canceled</a:t>
            </a:r>
            <a:r>
              <a:rPr lang="en-IN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 It clearly proves all the above analysis that the higher price leads to higher cancellation.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D187E5-B7DE-45A5-BDC3-A20E157E4C55}"/>
              </a:ext>
            </a:extLst>
          </p:cNvPr>
          <p:cNvCxnSpPr>
            <a:cxnSpLocks/>
          </p:cNvCxnSpPr>
          <p:nvPr/>
        </p:nvCxnSpPr>
        <p:spPr>
          <a:xfrm>
            <a:off x="0" y="644545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39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301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Courier New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yaseen tamboli</dc:creator>
  <cp:lastModifiedBy>yaseen tamboli</cp:lastModifiedBy>
  <cp:revision>11</cp:revision>
  <dcterms:created xsi:type="dcterms:W3CDTF">2023-07-13T11:31:43Z</dcterms:created>
  <dcterms:modified xsi:type="dcterms:W3CDTF">2023-07-13T13:35:07Z</dcterms:modified>
</cp:coreProperties>
</file>