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649200" cy="7315200"/>
  <p:notesSz cx="126492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36" y="43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1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1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1602" y="204134"/>
            <a:ext cx="2683510" cy="325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1">
                <a:solidFill>
                  <a:srgbClr val="252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3785615"/>
              <a:ext cx="12191999" cy="33009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54311" y="3909359"/>
            <a:ext cx="347281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-18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60" dirty="0">
                <a:solidFill>
                  <a:srgbClr val="252423"/>
                </a:solidFill>
                <a:latin typeface="Trebuchet MS"/>
                <a:cs typeface="Trebuchet MS"/>
              </a:rPr>
              <a:t>QUANTITY</a:t>
            </a:r>
            <a:r>
              <a:rPr sz="1950" i="1" spc="-11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80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950" i="1" spc="-11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90" dirty="0">
                <a:solidFill>
                  <a:srgbClr val="252423"/>
                </a:solidFill>
                <a:latin typeface="Trebuchet MS"/>
                <a:cs typeface="Trebuchet MS"/>
              </a:rPr>
              <a:t>PRODUCTLINE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6705" y="4524616"/>
            <a:ext cx="1196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33.99K </a:t>
            </a: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(34.31%)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7509" y="6586472"/>
            <a:ext cx="1196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21.07K </a:t>
            </a: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(21.27%)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148" y="6360157"/>
            <a:ext cx="1196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11.66K </a:t>
            </a: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(11.77%)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085" y="4359011"/>
            <a:ext cx="1584325" cy="6064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662940">
              <a:lnSpc>
                <a:spcPct val="100000"/>
              </a:lnSpc>
              <a:spcBef>
                <a:spcPts val="944"/>
              </a:spcBef>
            </a:pP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8.13K </a:t>
            </a: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(8.2%)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10.73K </a:t>
            </a: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(10.83%)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900" y="5724944"/>
            <a:ext cx="6635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>
              <a:lnSpc>
                <a:spcPct val="1125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10.78K (10.88%)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9349" y="4632318"/>
            <a:ext cx="1155700" cy="11493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i="1" spc="-10" dirty="0">
                <a:solidFill>
                  <a:srgbClr val="1A1A1A"/>
                </a:solidFill>
                <a:latin typeface="Segoe UI"/>
                <a:cs typeface="Segoe UI"/>
              </a:rPr>
              <a:t>PRODUCTLINE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b="1" i="1" dirty="0">
                <a:solidFill>
                  <a:srgbClr val="1A1A1A"/>
                </a:solidFill>
                <a:latin typeface="Segoe UI"/>
                <a:cs typeface="Segoe UI"/>
              </a:rPr>
              <a:t>Classic</a:t>
            </a:r>
            <a:r>
              <a:rPr sz="1000" b="1" i="1" spc="-1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b="1" i="1" spc="-20" dirty="0">
                <a:solidFill>
                  <a:srgbClr val="1A1A1A"/>
                </a:solidFill>
                <a:latin typeface="Segoe UI"/>
                <a:cs typeface="Segoe UI"/>
              </a:rPr>
              <a:t>Cars</a:t>
            </a:r>
            <a:endParaRPr sz="1000">
              <a:latin typeface="Segoe UI"/>
              <a:cs typeface="Segoe UI"/>
            </a:endParaRPr>
          </a:p>
          <a:p>
            <a:pPr marL="137160" marR="247015">
              <a:lnSpc>
                <a:spcPct val="156300"/>
              </a:lnSpc>
            </a:pPr>
            <a:r>
              <a:rPr sz="1000" b="1" i="1" dirty="0">
                <a:solidFill>
                  <a:srgbClr val="1A1A1A"/>
                </a:solidFill>
                <a:latin typeface="Segoe UI"/>
                <a:cs typeface="Segoe UI"/>
              </a:rPr>
              <a:t>Vintage</a:t>
            </a:r>
            <a:r>
              <a:rPr sz="1000" b="1" i="1" spc="-20" dirty="0">
                <a:solidFill>
                  <a:srgbClr val="1A1A1A"/>
                </a:solidFill>
                <a:latin typeface="Segoe UI"/>
                <a:cs typeface="Segoe UI"/>
              </a:rPr>
              <a:t> Cars </a:t>
            </a:r>
            <a:r>
              <a:rPr sz="1000" b="1" i="1" spc="-10" dirty="0">
                <a:solidFill>
                  <a:srgbClr val="1A1A1A"/>
                </a:solidFill>
                <a:latin typeface="Segoe UI"/>
                <a:cs typeface="Segoe UI"/>
              </a:rPr>
              <a:t>Motorcycles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b="1" i="1" spc="-20" dirty="0">
                <a:solidFill>
                  <a:srgbClr val="1A1A1A"/>
                </a:solidFill>
                <a:latin typeface="Segoe UI"/>
                <a:cs typeface="Segoe UI"/>
              </a:rPr>
              <a:t>Trucks</a:t>
            </a:r>
            <a:r>
              <a:rPr sz="1000" b="1" i="1" spc="-15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b="1" i="1" dirty="0">
                <a:solidFill>
                  <a:srgbClr val="1A1A1A"/>
                </a:solidFill>
                <a:latin typeface="Segoe UI"/>
                <a:cs typeface="Segoe UI"/>
              </a:rPr>
              <a:t>and</a:t>
            </a:r>
            <a:r>
              <a:rPr sz="1000" b="1" i="1" spc="-10" dirty="0">
                <a:solidFill>
                  <a:srgbClr val="1A1A1A"/>
                </a:solidFill>
                <a:latin typeface="Segoe UI"/>
                <a:cs typeface="Segoe UI"/>
              </a:rPr>
              <a:t> </a:t>
            </a:r>
            <a:r>
              <a:rPr sz="1000" b="1" i="1" spc="-20" dirty="0">
                <a:solidFill>
                  <a:srgbClr val="1A1A1A"/>
                </a:solidFill>
                <a:latin typeface="Segoe UI"/>
                <a:cs typeface="Segoe UI"/>
              </a:rPr>
              <a:t>Buses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4365" y="5756268"/>
            <a:ext cx="419100" cy="7493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59400"/>
              </a:lnSpc>
              <a:spcBef>
                <a:spcPts val="60"/>
              </a:spcBef>
            </a:pPr>
            <a:r>
              <a:rPr sz="1000" b="1" i="1" spc="-10" dirty="0">
                <a:solidFill>
                  <a:srgbClr val="1A1A1A"/>
                </a:solidFill>
                <a:latin typeface="Segoe UI"/>
                <a:cs typeface="Segoe UI"/>
              </a:rPr>
              <a:t>Planes Ships Trains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7005" y="3909359"/>
            <a:ext cx="303974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-240" dirty="0">
                <a:solidFill>
                  <a:srgbClr val="252423"/>
                </a:solidFill>
                <a:latin typeface="Trebuchet MS"/>
                <a:cs typeface="Trebuchet MS"/>
              </a:rPr>
              <a:t>AVG</a:t>
            </a:r>
            <a:r>
              <a:rPr sz="1950" i="1" spc="-13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950" i="1" spc="-13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45" dirty="0">
                <a:solidFill>
                  <a:srgbClr val="252423"/>
                </a:solidFill>
                <a:latin typeface="Trebuchet MS"/>
                <a:cs typeface="Trebuchet MS"/>
              </a:rPr>
              <a:t>PER</a:t>
            </a:r>
            <a:r>
              <a:rPr sz="1950" i="1" spc="-13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95" dirty="0">
                <a:solidFill>
                  <a:srgbClr val="252423"/>
                </a:solidFill>
                <a:latin typeface="Trebuchet MS"/>
                <a:cs typeface="Trebuchet MS"/>
              </a:rPr>
              <a:t>TRANSACTION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2937" y="6673850"/>
            <a:ext cx="42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Segoe UI"/>
                <a:cs typeface="Segoe UI"/>
              </a:rPr>
              <a:t>0.00K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44658" y="6673850"/>
            <a:ext cx="51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Segoe UI"/>
                <a:cs typeface="Segoe UI"/>
              </a:rPr>
              <a:t>65.36K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7941" y="5733077"/>
            <a:ext cx="1379220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i="1" spc="-605" dirty="0">
                <a:latin typeface="Trebuchet MS"/>
                <a:cs typeface="Trebuchet MS"/>
              </a:rPr>
              <a:t>32.68K</a:t>
            </a:r>
            <a:endParaRPr sz="46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600" y="228599"/>
            <a:ext cx="12192000" cy="3874135"/>
            <a:chOff x="228600" y="228599"/>
            <a:chExt cx="12192000" cy="3874135"/>
          </a:xfrm>
        </p:grpSpPr>
        <p:sp>
          <p:nvSpPr>
            <p:cNvPr id="19" name="object 19"/>
            <p:cNvSpPr/>
            <p:nvPr/>
          </p:nvSpPr>
          <p:spPr>
            <a:xfrm>
              <a:off x="228600" y="228599"/>
              <a:ext cx="12192000" cy="856615"/>
            </a:xfrm>
            <a:custGeom>
              <a:avLst/>
              <a:gdLst/>
              <a:ahLst/>
              <a:cxnLst/>
              <a:rect l="l" t="t" r="r" b="b"/>
              <a:pathLst>
                <a:path w="12192000" h="856615">
                  <a:moveTo>
                    <a:pt x="12191999" y="856487"/>
                  </a:moveTo>
                  <a:lnTo>
                    <a:pt x="0" y="856487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lnTo>
                    <a:pt x="95249" y="9524"/>
                  </a:lnTo>
                  <a:lnTo>
                    <a:pt x="86805" y="9932"/>
                  </a:lnTo>
                  <a:lnTo>
                    <a:pt x="47614" y="23958"/>
                  </a:lnTo>
                  <a:lnTo>
                    <a:pt x="19658" y="54798"/>
                  </a:lnTo>
                  <a:lnTo>
                    <a:pt x="9524" y="95249"/>
                  </a:lnTo>
                  <a:lnTo>
                    <a:pt x="9524" y="533399"/>
                  </a:lnTo>
                  <a:lnTo>
                    <a:pt x="19658" y="573851"/>
                  </a:lnTo>
                  <a:lnTo>
                    <a:pt x="47614" y="604690"/>
                  </a:lnTo>
                  <a:lnTo>
                    <a:pt x="86805" y="618717"/>
                  </a:lnTo>
                  <a:lnTo>
                    <a:pt x="95249" y="619124"/>
                  </a:lnTo>
                  <a:lnTo>
                    <a:pt x="12191999" y="619124"/>
                  </a:lnTo>
                  <a:lnTo>
                    <a:pt x="12191999" y="856487"/>
                  </a:lnTo>
                  <a:close/>
                </a:path>
                <a:path w="12192000" h="856615">
                  <a:moveTo>
                    <a:pt x="12191999" y="619124"/>
                  </a:moveTo>
                  <a:lnTo>
                    <a:pt x="12096749" y="619124"/>
                  </a:lnTo>
                  <a:lnTo>
                    <a:pt x="12105194" y="618717"/>
                  </a:lnTo>
                  <a:lnTo>
                    <a:pt x="12113476" y="617493"/>
                  </a:lnTo>
                  <a:lnTo>
                    <a:pt x="12151105" y="599699"/>
                  </a:lnTo>
                  <a:lnTo>
                    <a:pt x="12175947" y="566205"/>
                  </a:lnTo>
                  <a:lnTo>
                    <a:pt x="12182474" y="533399"/>
                  </a:lnTo>
                  <a:lnTo>
                    <a:pt x="12182474" y="95249"/>
                  </a:lnTo>
                  <a:lnTo>
                    <a:pt x="12172339" y="54798"/>
                  </a:lnTo>
                  <a:lnTo>
                    <a:pt x="12144383" y="23958"/>
                  </a:lnTo>
                  <a:lnTo>
                    <a:pt x="12105194" y="9932"/>
                  </a:lnTo>
                  <a:lnTo>
                    <a:pt x="12096749" y="9524"/>
                  </a:lnTo>
                  <a:lnTo>
                    <a:pt x="12191999" y="9524"/>
                  </a:lnTo>
                  <a:lnTo>
                    <a:pt x="12191999" y="61912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62" y="233362"/>
              <a:ext cx="12182475" cy="619125"/>
            </a:xfrm>
            <a:custGeom>
              <a:avLst/>
              <a:gdLst/>
              <a:ahLst/>
              <a:cxnLst/>
              <a:rect l="l" t="t" r="r" b="b"/>
              <a:pathLst>
                <a:path w="12182475" h="619125">
                  <a:moveTo>
                    <a:pt x="12097928" y="619124"/>
                  </a:moveTo>
                  <a:lnTo>
                    <a:pt x="84545" y="619124"/>
                  </a:lnTo>
                  <a:lnTo>
                    <a:pt x="78661" y="618545"/>
                  </a:lnTo>
                  <a:lnTo>
                    <a:pt x="35275" y="600574"/>
                  </a:lnTo>
                  <a:lnTo>
                    <a:pt x="9161" y="568754"/>
                  </a:lnTo>
                  <a:lnTo>
                    <a:pt x="0" y="534578"/>
                  </a:lnTo>
                  <a:lnTo>
                    <a:pt x="0" y="5286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2097928" y="0"/>
                  </a:lnTo>
                  <a:lnTo>
                    <a:pt x="12137316" y="11948"/>
                  </a:lnTo>
                  <a:lnTo>
                    <a:pt x="12170524" y="45155"/>
                  </a:lnTo>
                  <a:lnTo>
                    <a:pt x="12182474" y="84545"/>
                  </a:lnTo>
                  <a:lnTo>
                    <a:pt x="12182474" y="534578"/>
                  </a:lnTo>
                  <a:lnTo>
                    <a:pt x="12170523" y="573969"/>
                  </a:lnTo>
                  <a:lnTo>
                    <a:pt x="12137316" y="607175"/>
                  </a:lnTo>
                  <a:lnTo>
                    <a:pt x="12103811" y="618545"/>
                  </a:lnTo>
                  <a:lnTo>
                    <a:pt x="12097928" y="619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62" y="233362"/>
              <a:ext cx="12182475" cy="619125"/>
            </a:xfrm>
            <a:custGeom>
              <a:avLst/>
              <a:gdLst/>
              <a:ahLst/>
              <a:cxnLst/>
              <a:rect l="l" t="t" r="r" b="b"/>
              <a:pathLst>
                <a:path w="12182475" h="619125">
                  <a:moveTo>
                    <a:pt x="0" y="5286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2091986" y="0"/>
                  </a:lnTo>
                  <a:lnTo>
                    <a:pt x="12097928" y="0"/>
                  </a:lnTo>
                  <a:lnTo>
                    <a:pt x="12103811" y="579"/>
                  </a:lnTo>
                  <a:lnTo>
                    <a:pt x="12109637" y="1738"/>
                  </a:lnTo>
                  <a:lnTo>
                    <a:pt x="12115465" y="2897"/>
                  </a:lnTo>
                  <a:lnTo>
                    <a:pt x="12121123" y="4614"/>
                  </a:lnTo>
                  <a:lnTo>
                    <a:pt x="12126612" y="6887"/>
                  </a:lnTo>
                  <a:lnTo>
                    <a:pt x="12132101" y="9161"/>
                  </a:lnTo>
                  <a:lnTo>
                    <a:pt x="12137316" y="11948"/>
                  </a:lnTo>
                  <a:lnTo>
                    <a:pt x="12142256" y="15249"/>
                  </a:lnTo>
                  <a:lnTo>
                    <a:pt x="12147197" y="18550"/>
                  </a:lnTo>
                  <a:lnTo>
                    <a:pt x="12173311" y="50370"/>
                  </a:lnTo>
                  <a:lnTo>
                    <a:pt x="12175584" y="55859"/>
                  </a:lnTo>
                  <a:lnTo>
                    <a:pt x="12177858" y="61348"/>
                  </a:lnTo>
                  <a:lnTo>
                    <a:pt x="12179575" y="67006"/>
                  </a:lnTo>
                  <a:lnTo>
                    <a:pt x="12180735" y="72834"/>
                  </a:lnTo>
                  <a:lnTo>
                    <a:pt x="12181895" y="78661"/>
                  </a:lnTo>
                  <a:lnTo>
                    <a:pt x="12182474" y="84545"/>
                  </a:lnTo>
                  <a:lnTo>
                    <a:pt x="12182474" y="90487"/>
                  </a:lnTo>
                  <a:lnTo>
                    <a:pt x="12182474" y="528637"/>
                  </a:lnTo>
                  <a:lnTo>
                    <a:pt x="12182474" y="534578"/>
                  </a:lnTo>
                  <a:lnTo>
                    <a:pt x="12181895" y="540463"/>
                  </a:lnTo>
                  <a:lnTo>
                    <a:pt x="12180735" y="546290"/>
                  </a:lnTo>
                  <a:lnTo>
                    <a:pt x="12179575" y="552117"/>
                  </a:lnTo>
                  <a:lnTo>
                    <a:pt x="12177858" y="557776"/>
                  </a:lnTo>
                  <a:lnTo>
                    <a:pt x="12175584" y="563265"/>
                  </a:lnTo>
                  <a:lnTo>
                    <a:pt x="12173311" y="568754"/>
                  </a:lnTo>
                  <a:lnTo>
                    <a:pt x="12170523" y="573969"/>
                  </a:lnTo>
                  <a:lnTo>
                    <a:pt x="12167222" y="578909"/>
                  </a:lnTo>
                  <a:lnTo>
                    <a:pt x="12163921" y="583849"/>
                  </a:lnTo>
                  <a:lnTo>
                    <a:pt x="12132101" y="609963"/>
                  </a:lnTo>
                  <a:lnTo>
                    <a:pt x="12126612" y="612236"/>
                  </a:lnTo>
                  <a:lnTo>
                    <a:pt x="12121123" y="614510"/>
                  </a:lnTo>
                  <a:lnTo>
                    <a:pt x="12115465" y="616227"/>
                  </a:lnTo>
                  <a:lnTo>
                    <a:pt x="12109637" y="617386"/>
                  </a:lnTo>
                  <a:lnTo>
                    <a:pt x="12103811" y="618545"/>
                  </a:lnTo>
                  <a:lnTo>
                    <a:pt x="12097928" y="619124"/>
                  </a:lnTo>
                  <a:lnTo>
                    <a:pt x="12091986" y="619124"/>
                  </a:lnTo>
                  <a:lnTo>
                    <a:pt x="90487" y="619124"/>
                  </a:lnTo>
                  <a:lnTo>
                    <a:pt x="84545" y="619124"/>
                  </a:lnTo>
                  <a:lnTo>
                    <a:pt x="78661" y="618545"/>
                  </a:lnTo>
                  <a:lnTo>
                    <a:pt x="72834" y="617386"/>
                  </a:lnTo>
                  <a:lnTo>
                    <a:pt x="67006" y="616227"/>
                  </a:lnTo>
                  <a:lnTo>
                    <a:pt x="40215" y="603874"/>
                  </a:lnTo>
                  <a:lnTo>
                    <a:pt x="35275" y="600574"/>
                  </a:lnTo>
                  <a:lnTo>
                    <a:pt x="15249" y="578909"/>
                  </a:lnTo>
                  <a:lnTo>
                    <a:pt x="11948" y="573969"/>
                  </a:lnTo>
                  <a:lnTo>
                    <a:pt x="0" y="53457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258673" y="314324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199" y="447674"/>
                  </a:moveTo>
                  <a:lnTo>
                    <a:pt x="0" y="447674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447674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91015" y="1822703"/>
              <a:ext cx="3529965" cy="2280285"/>
            </a:xfrm>
            <a:custGeom>
              <a:avLst/>
              <a:gdLst/>
              <a:ahLst/>
              <a:cxnLst/>
              <a:rect l="l" t="t" r="r" b="b"/>
              <a:pathLst>
                <a:path w="3529965" h="2280285">
                  <a:moveTo>
                    <a:pt x="3529583" y="2279903"/>
                  </a:moveTo>
                  <a:lnTo>
                    <a:pt x="0" y="2279903"/>
                  </a:lnTo>
                  <a:lnTo>
                    <a:pt x="0" y="0"/>
                  </a:lnTo>
                  <a:lnTo>
                    <a:pt x="3529583" y="0"/>
                  </a:lnTo>
                  <a:lnTo>
                    <a:pt x="3529583" y="91820"/>
                  </a:lnTo>
                  <a:lnTo>
                    <a:pt x="186308" y="91820"/>
                  </a:lnTo>
                  <a:lnTo>
                    <a:pt x="176925" y="92274"/>
                  </a:lnTo>
                  <a:lnTo>
                    <a:pt x="133379" y="107858"/>
                  </a:lnTo>
                  <a:lnTo>
                    <a:pt x="102317" y="142124"/>
                  </a:lnTo>
                  <a:lnTo>
                    <a:pt x="91058" y="187070"/>
                  </a:lnTo>
                  <a:lnTo>
                    <a:pt x="91058" y="1958720"/>
                  </a:lnTo>
                  <a:lnTo>
                    <a:pt x="102317" y="2003666"/>
                  </a:lnTo>
                  <a:lnTo>
                    <a:pt x="133379" y="2037933"/>
                  </a:lnTo>
                  <a:lnTo>
                    <a:pt x="176925" y="2053517"/>
                  </a:lnTo>
                  <a:lnTo>
                    <a:pt x="186308" y="2053970"/>
                  </a:lnTo>
                  <a:lnTo>
                    <a:pt x="3529583" y="2053970"/>
                  </a:lnTo>
                  <a:lnTo>
                    <a:pt x="3529583" y="2279903"/>
                  </a:lnTo>
                  <a:close/>
                </a:path>
                <a:path w="3529965" h="2280285">
                  <a:moveTo>
                    <a:pt x="3529583" y="187070"/>
                  </a:moveTo>
                  <a:lnTo>
                    <a:pt x="3518322" y="142124"/>
                  </a:lnTo>
                  <a:lnTo>
                    <a:pt x="3487260" y="107858"/>
                  </a:lnTo>
                  <a:lnTo>
                    <a:pt x="3443716" y="92274"/>
                  </a:lnTo>
                  <a:lnTo>
                    <a:pt x="3434333" y="91820"/>
                  </a:lnTo>
                  <a:lnTo>
                    <a:pt x="3529583" y="91820"/>
                  </a:lnTo>
                  <a:lnTo>
                    <a:pt x="3529583" y="187070"/>
                  </a:lnTo>
                  <a:close/>
                </a:path>
                <a:path w="3529965" h="2280285">
                  <a:moveTo>
                    <a:pt x="3529583" y="2053970"/>
                  </a:moveTo>
                  <a:lnTo>
                    <a:pt x="3434333" y="2053970"/>
                  </a:lnTo>
                  <a:lnTo>
                    <a:pt x="3443716" y="2053517"/>
                  </a:lnTo>
                  <a:lnTo>
                    <a:pt x="3452918" y="2052158"/>
                  </a:lnTo>
                  <a:lnTo>
                    <a:pt x="3494729" y="2032387"/>
                  </a:lnTo>
                  <a:lnTo>
                    <a:pt x="3522332" y="1995171"/>
                  </a:lnTo>
                  <a:lnTo>
                    <a:pt x="3529583" y="1958720"/>
                  </a:lnTo>
                  <a:lnTo>
                    <a:pt x="3529583" y="205397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86837" y="1919287"/>
              <a:ext cx="3429000" cy="1952625"/>
            </a:xfrm>
            <a:custGeom>
              <a:avLst/>
              <a:gdLst/>
              <a:ahLst/>
              <a:cxnLst/>
              <a:rect l="l" t="t" r="r" b="b"/>
              <a:pathLst>
                <a:path w="3429000" h="1952625">
                  <a:moveTo>
                    <a:pt x="0" y="1862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338512" y="0"/>
                  </a:lnTo>
                  <a:lnTo>
                    <a:pt x="3344453" y="0"/>
                  </a:lnTo>
                  <a:lnTo>
                    <a:pt x="3350338" y="579"/>
                  </a:lnTo>
                  <a:lnTo>
                    <a:pt x="3388784" y="15249"/>
                  </a:lnTo>
                  <a:lnTo>
                    <a:pt x="3413749" y="40215"/>
                  </a:lnTo>
                  <a:lnTo>
                    <a:pt x="3417050" y="45155"/>
                  </a:lnTo>
                  <a:lnTo>
                    <a:pt x="3419837" y="50370"/>
                  </a:lnTo>
                  <a:lnTo>
                    <a:pt x="3422111" y="55859"/>
                  </a:lnTo>
                  <a:lnTo>
                    <a:pt x="3424384" y="61348"/>
                  </a:lnTo>
                  <a:lnTo>
                    <a:pt x="3426101" y="67006"/>
                  </a:lnTo>
                  <a:lnTo>
                    <a:pt x="3427260" y="72834"/>
                  </a:lnTo>
                  <a:lnTo>
                    <a:pt x="3428420" y="78661"/>
                  </a:lnTo>
                  <a:lnTo>
                    <a:pt x="3428999" y="84545"/>
                  </a:lnTo>
                  <a:lnTo>
                    <a:pt x="3428999" y="90487"/>
                  </a:lnTo>
                  <a:lnTo>
                    <a:pt x="3428999" y="1862137"/>
                  </a:lnTo>
                  <a:lnTo>
                    <a:pt x="3428999" y="1868078"/>
                  </a:lnTo>
                  <a:lnTo>
                    <a:pt x="3428420" y="1873963"/>
                  </a:lnTo>
                  <a:lnTo>
                    <a:pt x="3427261" y="1879790"/>
                  </a:lnTo>
                  <a:lnTo>
                    <a:pt x="3426101" y="1885617"/>
                  </a:lnTo>
                  <a:lnTo>
                    <a:pt x="3424385" y="1891276"/>
                  </a:lnTo>
                  <a:lnTo>
                    <a:pt x="3422111" y="1896765"/>
                  </a:lnTo>
                  <a:lnTo>
                    <a:pt x="3419837" y="1902254"/>
                  </a:lnTo>
                  <a:lnTo>
                    <a:pt x="3417050" y="1907469"/>
                  </a:lnTo>
                  <a:lnTo>
                    <a:pt x="3413749" y="1912409"/>
                  </a:lnTo>
                  <a:lnTo>
                    <a:pt x="3410448" y="1917349"/>
                  </a:lnTo>
                  <a:lnTo>
                    <a:pt x="3388783" y="1937374"/>
                  </a:lnTo>
                  <a:lnTo>
                    <a:pt x="3383843" y="1940675"/>
                  </a:lnTo>
                  <a:lnTo>
                    <a:pt x="3356165" y="1950885"/>
                  </a:lnTo>
                  <a:lnTo>
                    <a:pt x="3350337" y="1952045"/>
                  </a:lnTo>
                  <a:lnTo>
                    <a:pt x="3344453" y="1952624"/>
                  </a:lnTo>
                  <a:lnTo>
                    <a:pt x="3338512" y="1952624"/>
                  </a:lnTo>
                  <a:lnTo>
                    <a:pt x="90487" y="1952624"/>
                  </a:lnTo>
                  <a:lnTo>
                    <a:pt x="50370" y="1943462"/>
                  </a:lnTo>
                  <a:lnTo>
                    <a:pt x="18550" y="1917349"/>
                  </a:lnTo>
                  <a:lnTo>
                    <a:pt x="15249" y="1912409"/>
                  </a:lnTo>
                  <a:lnTo>
                    <a:pt x="11948" y="1907469"/>
                  </a:lnTo>
                  <a:lnTo>
                    <a:pt x="0" y="1868078"/>
                  </a:lnTo>
                  <a:lnTo>
                    <a:pt x="0" y="18621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7800" y="2000249"/>
              <a:ext cx="3267074" cy="17906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765047"/>
              <a:ext cx="12191999" cy="333755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98375" y="990101"/>
            <a:ext cx="2051685" cy="734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3200" i="1" spc="-65" dirty="0">
                <a:latin typeface="Trebuchet MS"/>
                <a:cs typeface="Trebuchet MS"/>
              </a:rPr>
              <a:t>32.68K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Georgia"/>
                <a:cs typeface="Georgia"/>
              </a:rPr>
              <a:t>Avg</a:t>
            </a:r>
            <a:r>
              <a:rPr sz="1200" b="1" spc="-1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Sales</a:t>
            </a:r>
            <a:r>
              <a:rPr sz="1200" b="1" spc="-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per</a:t>
            </a:r>
            <a:r>
              <a:rPr sz="1200" b="1" spc="-10" dirty="0">
                <a:latin typeface="Georgia"/>
                <a:cs typeface="Georgia"/>
              </a:rPr>
              <a:t> Transaction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4527" y="2004513"/>
            <a:ext cx="1239520" cy="734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3200" i="1" spc="-315" dirty="0">
                <a:latin typeface="Trebuchet MS"/>
                <a:cs typeface="Trebuchet MS"/>
              </a:rPr>
              <a:t>0.22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Georgia"/>
                <a:cs typeface="Georgia"/>
              </a:rPr>
              <a:t>Sales Growth </a:t>
            </a:r>
            <a:r>
              <a:rPr sz="1200" b="1" spc="-50" dirty="0">
                <a:latin typeface="Georgia"/>
                <a:cs typeface="Georgia"/>
              </a:rPr>
              <a:t>%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7092" y="3009400"/>
            <a:ext cx="1153795" cy="734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15"/>
              </a:spcBef>
            </a:pPr>
            <a:r>
              <a:rPr sz="3200" i="1" spc="-175" dirty="0">
                <a:latin typeface="Trebuchet MS"/>
                <a:cs typeface="Trebuchet MS"/>
              </a:rPr>
              <a:t>99.07K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Georgia"/>
                <a:cs typeface="Georgia"/>
              </a:rPr>
              <a:t>Total </a:t>
            </a:r>
            <a:r>
              <a:rPr sz="1200" b="1" spc="-10" dirty="0">
                <a:latin typeface="Georgia"/>
                <a:cs typeface="Georgia"/>
              </a:rPr>
              <a:t>Quantity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4400" y="1013913"/>
            <a:ext cx="1134110" cy="734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3200" i="1" spc="-285" dirty="0">
                <a:latin typeface="Trebuchet MS"/>
                <a:cs typeface="Trebuchet MS"/>
              </a:rPr>
              <a:t>10.03M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Georgia"/>
                <a:cs typeface="Georgia"/>
              </a:rPr>
              <a:t>Total </a:t>
            </a:r>
            <a:r>
              <a:rPr sz="1200" b="1" spc="-10" dirty="0">
                <a:latin typeface="Georgia"/>
                <a:cs typeface="Georgia"/>
              </a:rPr>
              <a:t>sales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8559" y="46324"/>
            <a:ext cx="3876040" cy="116903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3200" b="1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SALES</a:t>
            </a:r>
            <a:r>
              <a:rPr sz="3200" b="1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DASHBOARD</a:t>
            </a:r>
            <a:endParaRPr sz="32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085"/>
              </a:spcBef>
            </a:pPr>
            <a:r>
              <a:rPr sz="1950" i="1" spc="-6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80" dirty="0">
                <a:solidFill>
                  <a:srgbClr val="252423"/>
                </a:solidFill>
                <a:latin typeface="Trebuchet MS"/>
                <a:cs typeface="Trebuchet MS"/>
              </a:rPr>
              <a:t>Growth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175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40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0" dirty="0">
                <a:solidFill>
                  <a:srgbClr val="252423"/>
                </a:solidFill>
                <a:latin typeface="Trebuchet MS"/>
                <a:cs typeface="Trebuchet MS"/>
              </a:rPr>
              <a:t>COUNTRY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4630" y="1668983"/>
            <a:ext cx="177800" cy="986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30" dirty="0">
                <a:solidFill>
                  <a:srgbClr val="252423"/>
                </a:solidFill>
                <a:latin typeface="Tahoma"/>
                <a:cs typeface="Tahoma"/>
              </a:rPr>
              <a:t>Sales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Tahoma"/>
                <a:cs typeface="Tahoma"/>
              </a:rPr>
              <a:t>Growth</a:t>
            </a:r>
            <a:r>
              <a:rPr sz="1200" spc="-6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200" spc="-370" dirty="0">
                <a:solidFill>
                  <a:srgbClr val="252423"/>
                </a:solidFill>
                <a:latin typeface="Tahoma"/>
                <a:cs typeface="Tahoma"/>
              </a:rPr>
              <a:t>%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0004" y="2854106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0004" y="2395183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Segoe UI"/>
                <a:cs typeface="Segoe UI"/>
              </a:rPr>
              <a:t>0.2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30004" y="1936259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Segoe UI"/>
                <a:cs typeface="Segoe UI"/>
              </a:rPr>
              <a:t>0.4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0004" y="1477336"/>
            <a:ext cx="187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Segoe UI"/>
                <a:cs typeface="Segoe UI"/>
              </a:rPr>
              <a:t>0.6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08439" y="3534320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 rot="19560000">
            <a:off x="3468527" y="3120073"/>
            <a:ext cx="41422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Finland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 rot="19560000">
            <a:off x="3746054" y="3116977"/>
            <a:ext cx="403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Austr</a:t>
            </a:r>
            <a:r>
              <a:rPr sz="1350" b="1" spc="-15" baseline="3086" dirty="0">
                <a:latin typeface="Segoe UI"/>
                <a:cs typeface="Segoe UI"/>
              </a:rPr>
              <a:t>ia</a:t>
            </a:r>
            <a:endParaRPr sz="1350" baseline="3086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 rot="19560000">
            <a:off x="4090909" y="3091655"/>
            <a:ext cx="32077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Spain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 rot="19560000">
            <a:off x="4228350" y="3134503"/>
            <a:ext cx="46203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Belgium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 rot="19560000">
            <a:off x="4466877" y="3144098"/>
            <a:ext cx="4940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 rot="19560000">
            <a:off x="4846423" y="3107663"/>
            <a:ext cx="37291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France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 rot="19560000">
            <a:off x="5150073" y="3095934"/>
            <a:ext cx="3344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20" dirty="0">
                <a:latin typeface="Segoe UI"/>
                <a:cs typeface="Segoe UI"/>
              </a:rPr>
              <a:t>Japan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 rot="19560000">
            <a:off x="5491540" y="3071320"/>
            <a:ext cx="2567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25" dirty="0">
                <a:latin typeface="Segoe UI"/>
                <a:cs typeface="Segoe UI"/>
              </a:rPr>
              <a:t>USA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 rot="19560000">
            <a:off x="5592952" y="3126518"/>
            <a:ext cx="4350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Sweden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 rot="19560000">
            <a:off x="5879895" y="3120364"/>
            <a:ext cx="41483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Canada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 rot="19560000">
            <a:off x="6287837" y="3073951"/>
            <a:ext cx="26528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Italy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 rot="19560000">
            <a:off x="6331171" y="3147982"/>
            <a:ext cx="507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Denmark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 rot="19560000">
            <a:off x="6890457" y="3050925"/>
            <a:ext cx="19664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25" dirty="0">
                <a:latin typeface="Segoe UI"/>
                <a:cs typeface="Segoe UI"/>
              </a:rPr>
              <a:t>UK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 rot="19560000">
            <a:off x="6818286" y="3163807"/>
            <a:ext cx="5604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Singapor</a:t>
            </a:r>
            <a:r>
              <a:rPr sz="1350" b="1" spc="-15" baseline="3086" dirty="0">
                <a:latin typeface="Segoe UI"/>
                <a:cs typeface="Segoe UI"/>
              </a:rPr>
              <a:t>e</a:t>
            </a:r>
            <a:endParaRPr sz="1350" baseline="3086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 rot="19560000">
            <a:off x="7139871" y="3146432"/>
            <a:ext cx="50213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Ger</a:t>
            </a:r>
            <a:r>
              <a:rPr sz="1350" b="1" spc="-15" baseline="3086" dirty="0">
                <a:latin typeface="Segoe UI"/>
                <a:cs typeface="Segoe UI"/>
              </a:rPr>
              <a:t>many</a:t>
            </a:r>
            <a:endParaRPr sz="1350" baseline="3086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 rot="19560000">
            <a:off x="7504622" y="3114918"/>
            <a:ext cx="39655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Ireland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 rot="19560000">
            <a:off x="7731268" y="3128409"/>
            <a:ext cx="44176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Nor</a:t>
            </a:r>
            <a:r>
              <a:rPr sz="1350" b="1" spc="-15" baseline="3086" dirty="0">
                <a:latin typeface="Segoe UI"/>
                <a:cs typeface="Segoe UI"/>
              </a:rPr>
              <a:t>way</a:t>
            </a:r>
            <a:endParaRPr sz="1350" baseline="3086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 rot="19560000">
            <a:off x="7848691" y="3177307"/>
            <a:ext cx="60587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Philippines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 rot="19560000">
            <a:off x="8085153" y="3187528"/>
            <a:ext cx="6402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spc="-10" dirty="0">
                <a:latin typeface="Segoe UI"/>
                <a:cs typeface="Segoe UI"/>
              </a:rPr>
              <a:t>Switzerland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867994" y="1464263"/>
            <a:ext cx="4904105" cy="1515745"/>
            <a:chOff x="3867994" y="1464263"/>
            <a:chExt cx="4904105" cy="1515745"/>
          </a:xfrm>
        </p:grpSpPr>
        <p:sp>
          <p:nvSpPr>
            <p:cNvPr id="58" name="object 58"/>
            <p:cNvSpPr/>
            <p:nvPr/>
          </p:nvSpPr>
          <p:spPr>
            <a:xfrm>
              <a:off x="3907681" y="1503951"/>
              <a:ext cx="3752850" cy="1436370"/>
            </a:xfrm>
            <a:custGeom>
              <a:avLst/>
              <a:gdLst/>
              <a:ahLst/>
              <a:cxnLst/>
              <a:rect l="l" t="t" r="r" b="b"/>
              <a:pathLst>
                <a:path w="3752850" h="1436370">
                  <a:moveTo>
                    <a:pt x="3752241" y="1435781"/>
                  </a:moveTo>
                  <a:lnTo>
                    <a:pt x="0" y="1435781"/>
                  </a:lnTo>
                  <a:lnTo>
                    <a:pt x="0" y="0"/>
                  </a:lnTo>
                  <a:lnTo>
                    <a:pt x="268017" y="265423"/>
                  </a:lnTo>
                  <a:lnTo>
                    <a:pt x="536034" y="592169"/>
                  </a:lnTo>
                  <a:lnTo>
                    <a:pt x="804051" y="746615"/>
                  </a:lnTo>
                  <a:lnTo>
                    <a:pt x="1072069" y="750077"/>
                  </a:lnTo>
                  <a:lnTo>
                    <a:pt x="1340086" y="793479"/>
                  </a:lnTo>
                  <a:lnTo>
                    <a:pt x="1608103" y="840785"/>
                  </a:lnTo>
                  <a:lnTo>
                    <a:pt x="1876120" y="946749"/>
                  </a:lnTo>
                  <a:lnTo>
                    <a:pt x="2144138" y="1029266"/>
                  </a:lnTo>
                  <a:lnTo>
                    <a:pt x="2412155" y="1029697"/>
                  </a:lnTo>
                  <a:lnTo>
                    <a:pt x="2680172" y="1149887"/>
                  </a:lnTo>
                  <a:lnTo>
                    <a:pt x="2948189" y="1164000"/>
                  </a:lnTo>
                  <a:lnTo>
                    <a:pt x="3216207" y="1222059"/>
                  </a:lnTo>
                  <a:lnTo>
                    <a:pt x="3484224" y="1380695"/>
                  </a:lnTo>
                  <a:lnTo>
                    <a:pt x="3752241" y="1435781"/>
                  </a:lnTo>
                  <a:close/>
                </a:path>
              </a:pathLst>
            </a:custGeom>
            <a:solidFill>
              <a:srgbClr val="118C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07681" y="1503951"/>
              <a:ext cx="4824730" cy="1436370"/>
            </a:xfrm>
            <a:custGeom>
              <a:avLst/>
              <a:gdLst/>
              <a:ahLst/>
              <a:cxnLst/>
              <a:rect l="l" t="t" r="r" b="b"/>
              <a:pathLst>
                <a:path w="4824730" h="1436370">
                  <a:moveTo>
                    <a:pt x="0" y="0"/>
                  </a:moveTo>
                  <a:lnTo>
                    <a:pt x="268017" y="265423"/>
                  </a:lnTo>
                  <a:lnTo>
                    <a:pt x="536034" y="592169"/>
                  </a:lnTo>
                  <a:lnTo>
                    <a:pt x="804051" y="746615"/>
                  </a:lnTo>
                  <a:lnTo>
                    <a:pt x="1072069" y="750077"/>
                  </a:lnTo>
                  <a:lnTo>
                    <a:pt x="1340086" y="793479"/>
                  </a:lnTo>
                  <a:lnTo>
                    <a:pt x="1608103" y="840785"/>
                  </a:lnTo>
                  <a:lnTo>
                    <a:pt x="1876120" y="946749"/>
                  </a:lnTo>
                  <a:lnTo>
                    <a:pt x="2144138" y="1029265"/>
                  </a:lnTo>
                  <a:lnTo>
                    <a:pt x="2412155" y="1029697"/>
                  </a:lnTo>
                  <a:lnTo>
                    <a:pt x="2680172" y="1149887"/>
                  </a:lnTo>
                  <a:lnTo>
                    <a:pt x="2948189" y="1164000"/>
                  </a:lnTo>
                  <a:lnTo>
                    <a:pt x="3216207" y="1222059"/>
                  </a:lnTo>
                  <a:lnTo>
                    <a:pt x="3484224" y="1380695"/>
                  </a:lnTo>
                  <a:lnTo>
                    <a:pt x="3752241" y="1435781"/>
                  </a:lnTo>
                  <a:lnTo>
                    <a:pt x="4020258" y="1435781"/>
                  </a:lnTo>
                  <a:lnTo>
                    <a:pt x="4288276" y="1435781"/>
                  </a:lnTo>
                  <a:lnTo>
                    <a:pt x="4556293" y="1435781"/>
                  </a:lnTo>
                  <a:lnTo>
                    <a:pt x="4824310" y="1435781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7994" y="1464263"/>
              <a:ext cx="79374" cy="7937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4028" y="2056433"/>
              <a:ext cx="79374" cy="7937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0063" y="2214341"/>
              <a:ext cx="79374" cy="7937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4115" y="2411013"/>
              <a:ext cx="79374" cy="7937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4201" y="2686322"/>
              <a:ext cx="79374" cy="793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0236" y="2900044"/>
              <a:ext cx="79374" cy="7937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88253" y="2900044"/>
              <a:ext cx="79374" cy="7937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24288" y="2900044"/>
              <a:ext cx="79374" cy="7937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2305" y="2900044"/>
              <a:ext cx="79374" cy="79374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154885" y="227376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0.18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82816" y="203755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58938" y="246613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0.09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8851" y="219082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94972" y="2679852"/>
            <a:ext cx="1357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  <a:tab pos="1039494" algn="l"/>
              </a:tabLst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0.00</a:t>
            </a: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	</a:t>
            </a: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0.00</a:t>
            </a:r>
            <a:r>
              <a:rPr sz="1200" b="1" i="1" dirty="0">
                <a:solidFill>
                  <a:srgbClr val="1A1A1A"/>
                </a:solidFill>
                <a:latin typeface="Segoe UI"/>
                <a:cs typeface="Segoe UI"/>
              </a:rPr>
              <a:t>	</a:t>
            </a: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0.00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14799" y="229056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0.30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65520" y="2704489"/>
            <a:ext cx="688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0.12</a:t>
            </a:r>
            <a:r>
              <a:rPr sz="1800" b="1" i="1" spc="-15" baseline="-25462" dirty="0">
                <a:solidFill>
                  <a:srgbClr val="1A1A1A"/>
                </a:solidFill>
                <a:latin typeface="Segoe UI"/>
                <a:cs typeface="Segoe UI"/>
              </a:rPr>
              <a:t>0.02</a:t>
            </a:r>
            <a:endParaRPr sz="1800" baseline="-25462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50834" y="238127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86868" y="256975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0.18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87886" y="1242011"/>
            <a:ext cx="1089025" cy="9575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0.63</a:t>
            </a:r>
            <a:endParaRPr sz="1200">
              <a:latin typeface="Segoe UI"/>
              <a:cs typeface="Segoe UI"/>
            </a:endParaRPr>
          </a:p>
          <a:p>
            <a:pPr marL="234950">
              <a:lnSpc>
                <a:spcPct val="100000"/>
              </a:lnSpc>
              <a:spcBef>
                <a:spcPts val="335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0.51</a:t>
            </a:r>
            <a:endParaRPr sz="1200">
              <a:latin typeface="Segoe UI"/>
              <a:cs typeface="Segoe UI"/>
            </a:endParaRPr>
          </a:p>
          <a:p>
            <a:pPr marL="503555">
              <a:lnSpc>
                <a:spcPts val="1330"/>
              </a:lnSpc>
              <a:spcBef>
                <a:spcPts val="113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0.37</a:t>
            </a:r>
            <a:endParaRPr sz="1200">
              <a:latin typeface="Segoe UI"/>
              <a:cs typeface="Segoe UI"/>
            </a:endParaRPr>
          </a:p>
          <a:p>
            <a:pPr marL="771525">
              <a:lnSpc>
                <a:spcPts val="1330"/>
              </a:lnSpc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0.30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651466" y="254216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0.12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143250" y="1247774"/>
            <a:ext cx="152400" cy="1816735"/>
            <a:chOff x="3143250" y="1247774"/>
            <a:chExt cx="152400" cy="1816735"/>
          </a:xfrm>
        </p:grpSpPr>
        <p:sp>
          <p:nvSpPr>
            <p:cNvPr id="81" name="object 81"/>
            <p:cNvSpPr/>
            <p:nvPr/>
          </p:nvSpPr>
          <p:spPr>
            <a:xfrm>
              <a:off x="3200399" y="1323974"/>
              <a:ext cx="38100" cy="1666875"/>
            </a:xfrm>
            <a:custGeom>
              <a:avLst/>
              <a:gdLst/>
              <a:ahLst/>
              <a:cxnLst/>
              <a:rect l="l" t="t" r="r" b="b"/>
              <a:pathLst>
                <a:path w="38100" h="1666875">
                  <a:moveTo>
                    <a:pt x="21576" y="1666874"/>
                  </a:moveTo>
                  <a:lnTo>
                    <a:pt x="16523" y="1666874"/>
                  </a:lnTo>
                  <a:lnTo>
                    <a:pt x="14093" y="1666391"/>
                  </a:lnTo>
                  <a:lnTo>
                    <a:pt x="0" y="1650350"/>
                  </a:lnTo>
                  <a:lnTo>
                    <a:pt x="0" y="1647824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1650350"/>
                  </a:lnTo>
                  <a:lnTo>
                    <a:pt x="24006" y="1666391"/>
                  </a:lnTo>
                  <a:lnTo>
                    <a:pt x="21576" y="16668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00399" y="1323974"/>
              <a:ext cx="38100" cy="1666875"/>
            </a:xfrm>
            <a:custGeom>
              <a:avLst/>
              <a:gdLst/>
              <a:ahLst/>
              <a:cxnLst/>
              <a:rect l="l" t="t" r="r" b="b"/>
              <a:pathLst>
                <a:path w="38100" h="1666875">
                  <a:moveTo>
                    <a:pt x="38099" y="1666874"/>
                  </a:moveTo>
                  <a:lnTo>
                    <a:pt x="0" y="16668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66874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3250" y="1247774"/>
              <a:ext cx="152399" cy="15239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3250" y="2911673"/>
              <a:ext cx="152399" cy="152399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A2FB45D-8EC6-3E53-6339-1FD7BC47F49D}"/>
              </a:ext>
            </a:extLst>
          </p:cNvPr>
          <p:cNvSpPr txBox="1"/>
          <p:nvPr/>
        </p:nvSpPr>
        <p:spPr>
          <a:xfrm>
            <a:off x="364922" y="268548"/>
            <a:ext cx="177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computer">
            <a:extLst>
              <a:ext uri="{FF2B5EF4-FFF2-40B4-BE49-F238E27FC236}">
                <a16:creationId xmlns:a16="http://schemas.microsoft.com/office/drawing/2014/main" id="{7F3D9C79-4C3F-A72B-5D9D-ACEA2B5E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8C4A6-E2DA-A1A0-54BD-B105C9A73A36}"/>
              </a:ext>
            </a:extLst>
          </p:cNvPr>
          <p:cNvSpPr txBox="1"/>
          <p:nvPr/>
        </p:nvSpPr>
        <p:spPr>
          <a:xfrm>
            <a:off x="257502" y="1570037"/>
            <a:ext cx="6327226" cy="20313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b="1">
                <a:latin typeface="Bahnschrift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Total Sales: $10.03M</a:t>
            </a:r>
          </a:p>
          <a:p>
            <a:r>
              <a:rPr lang="en-US" dirty="0"/>
              <a:t>• Total Quantity Sold: 99.07K</a:t>
            </a:r>
          </a:p>
          <a:p>
            <a:r>
              <a:rPr lang="en-US" dirty="0"/>
              <a:t>• Average Sales per Transaction: $32.68K</a:t>
            </a:r>
          </a:p>
          <a:p>
            <a:r>
              <a:rPr lang="en-US" dirty="0"/>
              <a:t>• Sales Growth: 0.22%</a:t>
            </a:r>
          </a:p>
          <a:p>
            <a:endParaRPr lang="en-US" dirty="0"/>
          </a:p>
          <a:p>
            <a:r>
              <a:rPr lang="en-US" dirty="0"/>
              <a:t>Overall, Classic Cars and Vintage Cars lead sales, while USA and Spain are top markets.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C91C9-69BC-0F58-755F-F17EFEF62412}"/>
              </a:ext>
            </a:extLst>
          </p:cNvPr>
          <p:cNvSpPr txBox="1"/>
          <p:nvPr/>
        </p:nvSpPr>
        <p:spPr>
          <a:xfrm>
            <a:off x="257502" y="304800"/>
            <a:ext cx="4666593" cy="707886"/>
          </a:xfrm>
          <a:prstGeom prst="rect">
            <a:avLst/>
          </a:prstGeom>
          <a:ln/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kern="0"/>
            </a:defPPr>
            <a:lvl1pPr algn="ctr">
              <a:defRPr sz="4000" b="1" u="sng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Executive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B7B14-4B9C-CC40-EBCF-A8FA46247D1A}"/>
              </a:ext>
            </a:extLst>
          </p:cNvPr>
          <p:cNvSpPr txBox="1"/>
          <p:nvPr/>
        </p:nvSpPr>
        <p:spPr>
          <a:xfrm>
            <a:off x="5562600" y="4721294"/>
            <a:ext cx="6327226" cy="120032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b="1">
                <a:solidFill>
                  <a:schemeClr val="dk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Top Product Line by Sales: Classic Cars ($3.9M)</a:t>
            </a:r>
          </a:p>
          <a:p>
            <a:r>
              <a:rPr lang="en-US" dirty="0"/>
              <a:t>• Top Countries by Sales: USA ($3.6M), Spain ($1.2M)</a:t>
            </a:r>
          </a:p>
          <a:p>
            <a:r>
              <a:rPr lang="en-US" dirty="0"/>
              <a:t>• Highest Growth Country: Switzerland (0.63%)</a:t>
            </a:r>
          </a:p>
          <a:p>
            <a:r>
              <a:rPr lang="en-US" dirty="0"/>
              <a:t>• Highest Growth Product Line: Ships (0.26%)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BECF-C04E-4000-2287-15AEF99E3344}"/>
              </a:ext>
            </a:extLst>
          </p:cNvPr>
          <p:cNvSpPr txBox="1"/>
          <p:nvPr/>
        </p:nvSpPr>
        <p:spPr>
          <a:xfrm>
            <a:off x="6723992" y="3303657"/>
            <a:ext cx="4020207" cy="707886"/>
          </a:xfrm>
          <a:prstGeom prst="rect">
            <a:avLst/>
          </a:prstGeom>
          <a:ln/>
          <a:scene3d>
            <a:camera prst="perspectiveHeroicExtremeLeftFacing"/>
            <a:lightRig rig="threePt" dir="t"/>
          </a:scene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kern="0"/>
            </a:defPPr>
            <a:lvl1pPr algn="ctr">
              <a:defRPr sz="4000" b="1" u="sng"/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14401972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network of lines and dots">
            <a:extLst>
              <a:ext uri="{FF2B5EF4-FFF2-40B4-BE49-F238E27FC236}">
                <a16:creationId xmlns:a16="http://schemas.microsoft.com/office/drawing/2014/main" id="{7D5581D1-409A-0AB5-73D9-F32423FAE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2338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EDABC-D640-DD81-9DAC-D2401D2C61D6}"/>
              </a:ext>
            </a:extLst>
          </p:cNvPr>
          <p:cNvSpPr txBox="1"/>
          <p:nvPr/>
        </p:nvSpPr>
        <p:spPr>
          <a:xfrm>
            <a:off x="5420711" y="1865054"/>
            <a:ext cx="6327226" cy="147732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b="1">
                <a:latin typeface="Bahnschrift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Classic Cars dominate sales with $3.9M (39%).</a:t>
            </a:r>
          </a:p>
          <a:p>
            <a:r>
              <a:rPr lang="en-US" dirty="0"/>
              <a:t>• Vintage Cars contribute $1.9M.</a:t>
            </a:r>
          </a:p>
          <a:p>
            <a:r>
              <a:rPr lang="en-US" dirty="0"/>
              <a:t>• Motorcycles, Trucks &amp; Buses, and Planes each around $1M.</a:t>
            </a:r>
          </a:p>
          <a:p>
            <a:r>
              <a:rPr lang="en-US" dirty="0"/>
              <a:t>• Ships and Trains remain under $1M.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5939-B50E-B609-9BF0-54D72CAF751A}"/>
              </a:ext>
            </a:extLst>
          </p:cNvPr>
          <p:cNvSpPr txBox="1"/>
          <p:nvPr/>
        </p:nvSpPr>
        <p:spPr>
          <a:xfrm>
            <a:off x="6781800" y="446901"/>
            <a:ext cx="4876800" cy="707886"/>
          </a:xfrm>
          <a:prstGeom prst="rect">
            <a:avLst/>
          </a:prstGeom>
          <a:ln/>
          <a:scene3d>
            <a:camera prst="perspectiveContrastingRightFacing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 algn="ctr">
              <a:defRPr sz="4000" b="1" u="sng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Sales by Product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CEFA-251D-B8B5-211A-C5ECC40A995A}"/>
              </a:ext>
            </a:extLst>
          </p:cNvPr>
          <p:cNvSpPr txBox="1"/>
          <p:nvPr/>
        </p:nvSpPr>
        <p:spPr>
          <a:xfrm>
            <a:off x="1066800" y="5257800"/>
            <a:ext cx="6327226" cy="120032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b="1">
                <a:solidFill>
                  <a:schemeClr val="dk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USA leads with $3.6M sales.</a:t>
            </a:r>
          </a:p>
          <a:p>
            <a:r>
              <a:rPr lang="en-US" dirty="0"/>
              <a:t>• Spain ($1.2M), France ($0.6M), Australia &amp; UK (~$0.4M each).</a:t>
            </a:r>
          </a:p>
          <a:p>
            <a:r>
              <a:rPr lang="en-US" dirty="0"/>
              <a:t>• Remaining countries contribute smaller shares.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723F9-F69C-210C-27FE-681878390C47}"/>
              </a:ext>
            </a:extLst>
          </p:cNvPr>
          <p:cNvSpPr txBox="1"/>
          <p:nvPr/>
        </p:nvSpPr>
        <p:spPr>
          <a:xfrm>
            <a:off x="838200" y="3972818"/>
            <a:ext cx="4579883" cy="707886"/>
          </a:xfrm>
          <a:prstGeom prst="rect">
            <a:avLst/>
          </a:prstGeom>
          <a:ln/>
          <a:scene3d>
            <a:camera prst="perspectiveHeroicExtremeLeftFacing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 algn="ctr">
              <a:defRPr sz="4000" b="1" u="sng"/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Sales by Country</a:t>
            </a:r>
          </a:p>
        </p:txBody>
      </p:sp>
    </p:spTree>
    <p:extLst>
      <p:ext uri="{BB962C8B-B14F-4D97-AF65-F5344CB8AC3E}">
        <p14:creationId xmlns:p14="http://schemas.microsoft.com/office/powerpoint/2010/main" val="302616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ightning striking in the sky&#10;&#10;AI-generated content may be incorrect.">
            <a:extLst>
              <a:ext uri="{FF2B5EF4-FFF2-40B4-BE49-F238E27FC236}">
                <a16:creationId xmlns:a16="http://schemas.microsoft.com/office/drawing/2014/main" id="{6A107AF8-0F43-003D-EC74-CBE921B3C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92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ECDCC-9A58-3CB7-EEC2-A3529A070C2B}"/>
              </a:ext>
            </a:extLst>
          </p:cNvPr>
          <p:cNvSpPr txBox="1"/>
          <p:nvPr/>
        </p:nvSpPr>
        <p:spPr>
          <a:xfrm>
            <a:off x="1447800" y="990600"/>
            <a:ext cx="4038600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sz="3200" b="1" u="sng"/>
            </a:lvl1pPr>
          </a:lstStyle>
          <a:p>
            <a:pPr algn="ctr"/>
            <a:r>
              <a:rPr lang="en-IN" sz="4000" dirty="0"/>
              <a:t>Growth Analysis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397FE-8598-B93F-FDE5-F51FAA637759}"/>
              </a:ext>
            </a:extLst>
          </p:cNvPr>
          <p:cNvSpPr txBox="1"/>
          <p:nvPr/>
        </p:nvSpPr>
        <p:spPr>
          <a:xfrm>
            <a:off x="609600" y="1826403"/>
            <a:ext cx="6327226" cy="120032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• Overall Sales Growth: 0.22% (flat trend).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• Switzerland shows the highest country growth (0.63%).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• Product Line Growth: Ships (0.26%), Planes (0.25%).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• Classic Cars and Vintage Cars maintain stable sales.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C47F1-AC3A-991A-C07A-C83925132B34}"/>
              </a:ext>
            </a:extLst>
          </p:cNvPr>
          <p:cNvSpPr txBox="1"/>
          <p:nvPr/>
        </p:nvSpPr>
        <p:spPr>
          <a:xfrm>
            <a:off x="6096000" y="4495800"/>
            <a:ext cx="6327226" cy="175432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b="1">
                <a:solidFill>
                  <a:schemeClr val="dk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• Strengthen presence in USA and Spain with targeted campaigns.</a:t>
            </a:r>
          </a:p>
          <a:p>
            <a:r>
              <a:rPr lang="en-US" dirty="0"/>
              <a:t>• Leverage growth potential in Switzerland and Ships category.</a:t>
            </a:r>
          </a:p>
          <a:p>
            <a:r>
              <a:rPr lang="en-US" dirty="0"/>
              <a:t>• Monitor low-performing product lines (Trains &amp; Trucks).</a:t>
            </a:r>
          </a:p>
          <a:p>
            <a:r>
              <a:rPr lang="en-US" dirty="0"/>
              <a:t>• Explore new marketing strategies for emerging markets.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6EFF4-B394-3787-E73D-6E2FE249AA0E}"/>
              </a:ext>
            </a:extLst>
          </p:cNvPr>
          <p:cNvSpPr txBox="1"/>
          <p:nvPr/>
        </p:nvSpPr>
        <p:spPr>
          <a:xfrm>
            <a:off x="6936826" y="3623441"/>
            <a:ext cx="4188374" cy="7078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kern="0"/>
            </a:defPPr>
            <a:lvl1pPr>
              <a:defRPr sz="3200" b="1" u="sng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721375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600" y="3118103"/>
              <a:ext cx="5941060" cy="3968750"/>
            </a:xfrm>
            <a:custGeom>
              <a:avLst/>
              <a:gdLst/>
              <a:ahLst/>
              <a:cxnLst/>
              <a:rect l="l" t="t" r="r" b="b"/>
              <a:pathLst>
                <a:path w="5941060" h="3968750">
                  <a:moveTo>
                    <a:pt x="0" y="187070"/>
                  </a:moveTo>
                  <a:lnTo>
                    <a:pt x="0" y="0"/>
                  </a:lnTo>
                  <a:lnTo>
                    <a:pt x="5940551" y="0"/>
                  </a:lnTo>
                  <a:lnTo>
                    <a:pt x="5940551" y="91820"/>
                  </a:lnTo>
                  <a:lnTo>
                    <a:pt x="95249" y="91820"/>
                  </a:lnTo>
                  <a:lnTo>
                    <a:pt x="85866" y="92274"/>
                  </a:lnTo>
                  <a:lnTo>
                    <a:pt x="42321" y="107858"/>
                  </a:lnTo>
                  <a:lnTo>
                    <a:pt x="11259" y="142124"/>
                  </a:lnTo>
                  <a:lnTo>
                    <a:pt x="453" y="177687"/>
                  </a:lnTo>
                  <a:lnTo>
                    <a:pt x="0" y="187070"/>
                  </a:lnTo>
                  <a:close/>
                </a:path>
                <a:path w="5941060" h="3968750">
                  <a:moveTo>
                    <a:pt x="5940551" y="3958970"/>
                  </a:moveTo>
                  <a:lnTo>
                    <a:pt x="5619749" y="3958970"/>
                  </a:lnTo>
                  <a:lnTo>
                    <a:pt x="5629132" y="3958517"/>
                  </a:lnTo>
                  <a:lnTo>
                    <a:pt x="5638335" y="3957157"/>
                  </a:lnTo>
                  <a:lnTo>
                    <a:pt x="5680145" y="3937386"/>
                  </a:lnTo>
                  <a:lnTo>
                    <a:pt x="5707748" y="3900171"/>
                  </a:lnTo>
                  <a:lnTo>
                    <a:pt x="5714999" y="3863720"/>
                  </a:lnTo>
                  <a:lnTo>
                    <a:pt x="5714999" y="187070"/>
                  </a:lnTo>
                  <a:lnTo>
                    <a:pt x="5703739" y="142124"/>
                  </a:lnTo>
                  <a:lnTo>
                    <a:pt x="5672677" y="107858"/>
                  </a:lnTo>
                  <a:lnTo>
                    <a:pt x="5629132" y="92274"/>
                  </a:lnTo>
                  <a:lnTo>
                    <a:pt x="5619749" y="91820"/>
                  </a:lnTo>
                  <a:lnTo>
                    <a:pt x="5940551" y="91820"/>
                  </a:lnTo>
                  <a:lnTo>
                    <a:pt x="5940551" y="3958970"/>
                  </a:lnTo>
                  <a:close/>
                </a:path>
                <a:path w="5941060" h="3968750">
                  <a:moveTo>
                    <a:pt x="5940551" y="3968495"/>
                  </a:moveTo>
                  <a:lnTo>
                    <a:pt x="0" y="3968495"/>
                  </a:lnTo>
                  <a:lnTo>
                    <a:pt x="0" y="3863720"/>
                  </a:lnTo>
                  <a:lnTo>
                    <a:pt x="453" y="3873103"/>
                  </a:lnTo>
                  <a:lnTo>
                    <a:pt x="1812" y="3882306"/>
                  </a:lnTo>
                  <a:lnTo>
                    <a:pt x="21583" y="3924116"/>
                  </a:lnTo>
                  <a:lnTo>
                    <a:pt x="58799" y="3951719"/>
                  </a:lnTo>
                  <a:lnTo>
                    <a:pt x="95249" y="3958970"/>
                  </a:lnTo>
                  <a:lnTo>
                    <a:pt x="5940551" y="3958970"/>
                  </a:lnTo>
                  <a:lnTo>
                    <a:pt x="5940551" y="3968495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362" y="3214687"/>
              <a:ext cx="5705475" cy="3857625"/>
            </a:xfrm>
            <a:custGeom>
              <a:avLst/>
              <a:gdLst/>
              <a:ahLst/>
              <a:cxnLst/>
              <a:rect l="l" t="t" r="r" b="b"/>
              <a:pathLst>
                <a:path w="5705475" h="3857625">
                  <a:moveTo>
                    <a:pt x="5620927" y="3857624"/>
                  </a:moveTo>
                  <a:lnTo>
                    <a:pt x="84545" y="3857624"/>
                  </a:lnTo>
                  <a:lnTo>
                    <a:pt x="78661" y="3857044"/>
                  </a:lnTo>
                  <a:lnTo>
                    <a:pt x="35275" y="3839073"/>
                  </a:lnTo>
                  <a:lnTo>
                    <a:pt x="9161" y="3807254"/>
                  </a:lnTo>
                  <a:lnTo>
                    <a:pt x="0" y="3773078"/>
                  </a:lnTo>
                  <a:lnTo>
                    <a:pt x="0" y="3767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620927" y="0"/>
                  </a:lnTo>
                  <a:lnTo>
                    <a:pt x="5660318" y="11948"/>
                  </a:lnTo>
                  <a:lnTo>
                    <a:pt x="5693525" y="45155"/>
                  </a:lnTo>
                  <a:lnTo>
                    <a:pt x="5705473" y="84545"/>
                  </a:lnTo>
                  <a:lnTo>
                    <a:pt x="5705473" y="3773078"/>
                  </a:lnTo>
                  <a:lnTo>
                    <a:pt x="5693525" y="3812469"/>
                  </a:lnTo>
                  <a:lnTo>
                    <a:pt x="5660318" y="3845675"/>
                  </a:lnTo>
                  <a:lnTo>
                    <a:pt x="5626812" y="3857044"/>
                  </a:lnTo>
                  <a:lnTo>
                    <a:pt x="5620927" y="3857624"/>
                  </a:lnTo>
                  <a:close/>
                </a:path>
              </a:pathLst>
            </a:custGeom>
            <a:solidFill>
              <a:srgbClr val="FFFFFF">
                <a:alpha val="5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362" y="3214687"/>
              <a:ext cx="5705475" cy="3857625"/>
            </a:xfrm>
            <a:custGeom>
              <a:avLst/>
              <a:gdLst/>
              <a:ahLst/>
              <a:cxnLst/>
              <a:rect l="l" t="t" r="r" b="b"/>
              <a:pathLst>
                <a:path w="5705475" h="3857625">
                  <a:moveTo>
                    <a:pt x="0" y="3767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614987" y="0"/>
                  </a:lnTo>
                  <a:lnTo>
                    <a:pt x="5620927" y="0"/>
                  </a:lnTo>
                  <a:lnTo>
                    <a:pt x="5626812" y="579"/>
                  </a:lnTo>
                  <a:lnTo>
                    <a:pt x="5665258" y="15249"/>
                  </a:lnTo>
                  <a:lnTo>
                    <a:pt x="5693525" y="45155"/>
                  </a:lnTo>
                  <a:lnTo>
                    <a:pt x="5698585" y="55859"/>
                  </a:lnTo>
                  <a:lnTo>
                    <a:pt x="5700859" y="61348"/>
                  </a:lnTo>
                  <a:lnTo>
                    <a:pt x="5705474" y="90487"/>
                  </a:lnTo>
                  <a:lnTo>
                    <a:pt x="5705474" y="3767137"/>
                  </a:lnTo>
                  <a:lnTo>
                    <a:pt x="5698585" y="3801764"/>
                  </a:lnTo>
                  <a:lnTo>
                    <a:pt x="5696312" y="3807254"/>
                  </a:lnTo>
                  <a:lnTo>
                    <a:pt x="5678970" y="3831121"/>
                  </a:lnTo>
                  <a:lnTo>
                    <a:pt x="5674769" y="3835322"/>
                  </a:lnTo>
                  <a:lnTo>
                    <a:pt x="5649614" y="3850736"/>
                  </a:lnTo>
                  <a:lnTo>
                    <a:pt x="5644125" y="3853010"/>
                  </a:lnTo>
                  <a:lnTo>
                    <a:pt x="5638467" y="3854726"/>
                  </a:lnTo>
                  <a:lnTo>
                    <a:pt x="5632640" y="3855885"/>
                  </a:lnTo>
                  <a:lnTo>
                    <a:pt x="5626812" y="3857044"/>
                  </a:lnTo>
                  <a:lnTo>
                    <a:pt x="5620927" y="3857624"/>
                  </a:lnTo>
                  <a:lnTo>
                    <a:pt x="5614987" y="3857624"/>
                  </a:lnTo>
                  <a:lnTo>
                    <a:pt x="90487" y="3857624"/>
                  </a:lnTo>
                  <a:lnTo>
                    <a:pt x="84545" y="3857624"/>
                  </a:lnTo>
                  <a:lnTo>
                    <a:pt x="78661" y="3857044"/>
                  </a:lnTo>
                  <a:lnTo>
                    <a:pt x="72834" y="3855885"/>
                  </a:lnTo>
                  <a:lnTo>
                    <a:pt x="67006" y="3854726"/>
                  </a:lnTo>
                  <a:lnTo>
                    <a:pt x="61348" y="3853010"/>
                  </a:lnTo>
                  <a:lnTo>
                    <a:pt x="55859" y="3850736"/>
                  </a:lnTo>
                  <a:lnTo>
                    <a:pt x="50370" y="3848462"/>
                  </a:lnTo>
                  <a:lnTo>
                    <a:pt x="18550" y="3822349"/>
                  </a:lnTo>
                  <a:lnTo>
                    <a:pt x="15249" y="3817409"/>
                  </a:lnTo>
                  <a:lnTo>
                    <a:pt x="11948" y="3812469"/>
                  </a:lnTo>
                  <a:lnTo>
                    <a:pt x="9161" y="3807254"/>
                  </a:lnTo>
                  <a:lnTo>
                    <a:pt x="6887" y="3801764"/>
                  </a:lnTo>
                  <a:lnTo>
                    <a:pt x="4614" y="3796275"/>
                  </a:lnTo>
                  <a:lnTo>
                    <a:pt x="2897" y="3790617"/>
                  </a:lnTo>
                  <a:lnTo>
                    <a:pt x="1738" y="3784790"/>
                  </a:lnTo>
                  <a:lnTo>
                    <a:pt x="579" y="3778962"/>
                  </a:lnTo>
                  <a:lnTo>
                    <a:pt x="0" y="3773078"/>
                  </a:lnTo>
                  <a:lnTo>
                    <a:pt x="0" y="37671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52449" y="3619499"/>
            <a:ext cx="38100" cy="2400300"/>
            <a:chOff x="552449" y="3619499"/>
            <a:chExt cx="38100" cy="2400300"/>
          </a:xfrm>
        </p:grpSpPr>
        <p:sp>
          <p:nvSpPr>
            <p:cNvPr id="9" name="object 9"/>
            <p:cNvSpPr/>
            <p:nvPr/>
          </p:nvSpPr>
          <p:spPr>
            <a:xfrm>
              <a:off x="552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1576" y="2400299"/>
                  </a:moveTo>
                  <a:lnTo>
                    <a:pt x="16523" y="2400299"/>
                  </a:lnTo>
                  <a:lnTo>
                    <a:pt x="14093" y="2399816"/>
                  </a:lnTo>
                  <a:lnTo>
                    <a:pt x="0" y="2383775"/>
                  </a:lnTo>
                  <a:lnTo>
                    <a:pt x="0" y="23812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2383775"/>
                  </a:lnTo>
                  <a:lnTo>
                    <a:pt x="24006" y="2399816"/>
                  </a:lnTo>
                  <a:lnTo>
                    <a:pt x="21576" y="24002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4310" y="2400299"/>
                  </a:moveTo>
                  <a:lnTo>
                    <a:pt x="13789" y="2400299"/>
                  </a:lnTo>
                  <a:lnTo>
                    <a:pt x="9299" y="2398439"/>
                  </a:lnTo>
                  <a:lnTo>
                    <a:pt x="1859" y="2391000"/>
                  </a:lnTo>
                  <a:lnTo>
                    <a:pt x="0" y="2386510"/>
                  </a:lnTo>
                  <a:lnTo>
                    <a:pt x="0" y="13789"/>
                  </a:lnTo>
                  <a:lnTo>
                    <a:pt x="1859" y="9298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24310" y="0"/>
                  </a:lnTo>
                  <a:lnTo>
                    <a:pt x="28800" y="1859"/>
                  </a:lnTo>
                  <a:lnTo>
                    <a:pt x="36240" y="9298"/>
                  </a:lnTo>
                  <a:lnTo>
                    <a:pt x="38100" y="13789"/>
                  </a:lnTo>
                  <a:lnTo>
                    <a:pt x="38100" y="2386510"/>
                  </a:lnTo>
                  <a:lnTo>
                    <a:pt x="36240" y="2391000"/>
                  </a:lnTo>
                  <a:lnTo>
                    <a:pt x="28800" y="2398439"/>
                  </a:lnTo>
                  <a:lnTo>
                    <a:pt x="24310" y="24002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2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1576" y="2400299"/>
                  </a:moveTo>
                  <a:lnTo>
                    <a:pt x="16523" y="2400299"/>
                  </a:lnTo>
                  <a:lnTo>
                    <a:pt x="14093" y="2399816"/>
                  </a:lnTo>
                  <a:lnTo>
                    <a:pt x="0" y="2383775"/>
                  </a:lnTo>
                  <a:lnTo>
                    <a:pt x="0" y="23812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2383775"/>
                  </a:lnTo>
                  <a:lnTo>
                    <a:pt x="24006" y="2399816"/>
                  </a:lnTo>
                  <a:lnTo>
                    <a:pt x="21576" y="24002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38099" y="2400299"/>
                  </a:moveTo>
                  <a:lnTo>
                    <a:pt x="0" y="2400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002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5811" y="4478080"/>
            <a:ext cx="16637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50" i="1" spc="-14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50" i="1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50" i="1" spc="-3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681" y="5913631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0M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681" y="5372083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1M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681" y="4830534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2M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1" y="4288985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3M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1681" y="3747437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4M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7554" y="6791870"/>
            <a:ext cx="9124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PRODUCTLINE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 rot="19560000">
            <a:off x="794876" y="6240354"/>
            <a:ext cx="7366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dirty="0">
                <a:latin typeface="Georgia"/>
                <a:cs typeface="Georgia"/>
              </a:rPr>
              <a:t>Classic</a:t>
            </a:r>
            <a:r>
              <a:rPr sz="900" b="1" i="1" spc="-55" dirty="0">
                <a:latin typeface="Georgia"/>
                <a:cs typeface="Georgia"/>
              </a:rPr>
              <a:t> </a:t>
            </a:r>
            <a:r>
              <a:rPr sz="1350" b="1" i="1" spc="-30" baseline="3086" dirty="0">
                <a:latin typeface="Georgia"/>
                <a:cs typeface="Georgia"/>
              </a:rPr>
              <a:t>Cars</a:t>
            </a:r>
            <a:endParaRPr sz="1350" baseline="3086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 rot="19560000">
            <a:off x="1387863" y="6254838"/>
            <a:ext cx="7862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Vintage</a:t>
            </a:r>
            <a:r>
              <a:rPr sz="900" b="1" i="1" spc="10" dirty="0">
                <a:latin typeface="Georgia"/>
                <a:cs typeface="Georgia"/>
              </a:rPr>
              <a:t> </a:t>
            </a:r>
            <a:r>
              <a:rPr sz="1350" b="1" i="1" spc="-30" baseline="3086" dirty="0">
                <a:latin typeface="Georgia"/>
                <a:cs typeface="Georgia"/>
              </a:rPr>
              <a:t>Cars</a:t>
            </a:r>
            <a:endParaRPr sz="1350" baseline="3086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 rot="19560000">
            <a:off x="2062547" y="6243001"/>
            <a:ext cx="7454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Motorcycles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 rot="19560000">
            <a:off x="2418954" y="6333543"/>
            <a:ext cx="10545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dirty="0">
                <a:latin typeface="Georgia"/>
                <a:cs typeface="Georgia"/>
              </a:rPr>
              <a:t>Trucks</a:t>
            </a:r>
            <a:r>
              <a:rPr sz="900" b="1" i="1" spc="-30" dirty="0">
                <a:latin typeface="Georgia"/>
                <a:cs typeface="Georgia"/>
              </a:rPr>
              <a:t> </a:t>
            </a:r>
            <a:r>
              <a:rPr sz="1350" b="1" i="1" baseline="3086" dirty="0">
                <a:latin typeface="Georgia"/>
                <a:cs typeface="Georgia"/>
              </a:rPr>
              <a:t>and</a:t>
            </a:r>
            <a:r>
              <a:rPr sz="1350" b="1" i="1" spc="-44" baseline="3086" dirty="0">
                <a:latin typeface="Georgia"/>
                <a:cs typeface="Georgia"/>
              </a:rPr>
              <a:t> </a:t>
            </a:r>
            <a:r>
              <a:rPr sz="1350" b="1" i="1" spc="-15" baseline="6172" dirty="0">
                <a:latin typeface="Georgia"/>
                <a:cs typeface="Georgia"/>
              </a:rPr>
              <a:t>Buses</a:t>
            </a:r>
            <a:endParaRPr sz="1350" baseline="6172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 rot="19560000">
            <a:off x="3639631" y="6145404"/>
            <a:ext cx="41666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Planes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 rot="19560000">
            <a:off x="4339394" y="6125069"/>
            <a:ext cx="35002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Ships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 rot="19560000">
            <a:off x="4918919" y="6144291"/>
            <a:ext cx="4130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Trains</a:t>
            </a:r>
            <a:endParaRPr sz="9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55294" y="3608339"/>
            <a:ext cx="4344035" cy="2409825"/>
            <a:chOff x="1255294" y="3608339"/>
            <a:chExt cx="4344035" cy="2409825"/>
          </a:xfrm>
        </p:grpSpPr>
        <p:sp>
          <p:nvSpPr>
            <p:cNvPr id="28" name="object 28"/>
            <p:cNvSpPr/>
            <p:nvPr/>
          </p:nvSpPr>
          <p:spPr>
            <a:xfrm>
              <a:off x="1264819" y="3885707"/>
              <a:ext cx="497840" cy="2122805"/>
            </a:xfrm>
            <a:custGeom>
              <a:avLst/>
              <a:gdLst/>
              <a:ahLst/>
              <a:cxnLst/>
              <a:rect l="l" t="t" r="r" b="b"/>
              <a:pathLst>
                <a:path w="497839" h="2122804">
                  <a:moveTo>
                    <a:pt x="497253" y="2122662"/>
                  </a:moveTo>
                  <a:lnTo>
                    <a:pt x="0" y="2122662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2122662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4819" y="3885707"/>
              <a:ext cx="497840" cy="2122805"/>
            </a:xfrm>
            <a:custGeom>
              <a:avLst/>
              <a:gdLst/>
              <a:ahLst/>
              <a:cxnLst/>
              <a:rect l="l" t="t" r="r" b="b"/>
              <a:pathLst>
                <a:path w="497839" h="2122804">
                  <a:moveTo>
                    <a:pt x="0" y="0"/>
                  </a:moveTo>
                  <a:lnTo>
                    <a:pt x="497253" y="0"/>
                  </a:lnTo>
                  <a:lnTo>
                    <a:pt x="497253" y="2122662"/>
                  </a:lnTo>
                  <a:lnTo>
                    <a:pt x="0" y="212266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2744" y="4977720"/>
              <a:ext cx="497840" cy="1031240"/>
            </a:xfrm>
            <a:custGeom>
              <a:avLst/>
              <a:gdLst/>
              <a:ahLst/>
              <a:cxnLst/>
              <a:rect l="l" t="t" r="r" b="b"/>
              <a:pathLst>
                <a:path w="497839" h="1031239">
                  <a:moveTo>
                    <a:pt x="497253" y="1030648"/>
                  </a:moveTo>
                  <a:lnTo>
                    <a:pt x="0" y="1030648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1030648"/>
                  </a:lnTo>
                  <a:close/>
                </a:path>
              </a:pathLst>
            </a:custGeom>
            <a:solidFill>
              <a:srgbClr val="DE6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2744" y="4977720"/>
              <a:ext cx="497840" cy="1031240"/>
            </a:xfrm>
            <a:custGeom>
              <a:avLst/>
              <a:gdLst/>
              <a:ahLst/>
              <a:cxnLst/>
              <a:rect l="l" t="t" r="r" b="b"/>
              <a:pathLst>
                <a:path w="497839" h="1031239">
                  <a:moveTo>
                    <a:pt x="0" y="0"/>
                  </a:moveTo>
                  <a:lnTo>
                    <a:pt x="497253" y="0"/>
                  </a:lnTo>
                  <a:lnTo>
                    <a:pt x="497253" y="1030648"/>
                  </a:lnTo>
                  <a:lnTo>
                    <a:pt x="0" y="10306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E6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0668" y="5376713"/>
              <a:ext cx="497840" cy="631825"/>
            </a:xfrm>
            <a:custGeom>
              <a:avLst/>
              <a:gdLst/>
              <a:ahLst/>
              <a:cxnLst/>
              <a:rect l="l" t="t" r="r" b="b"/>
              <a:pathLst>
                <a:path w="497839" h="631825">
                  <a:moveTo>
                    <a:pt x="497253" y="631655"/>
                  </a:moveTo>
                  <a:lnTo>
                    <a:pt x="0" y="631655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631655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40668" y="5376713"/>
              <a:ext cx="497840" cy="631825"/>
            </a:xfrm>
            <a:custGeom>
              <a:avLst/>
              <a:gdLst/>
              <a:ahLst/>
              <a:cxnLst/>
              <a:rect l="l" t="t" r="r" b="b"/>
              <a:pathLst>
                <a:path w="497839" h="631825">
                  <a:moveTo>
                    <a:pt x="0" y="0"/>
                  </a:moveTo>
                  <a:lnTo>
                    <a:pt x="497253" y="0"/>
                  </a:lnTo>
                  <a:lnTo>
                    <a:pt x="497253" y="631655"/>
                  </a:lnTo>
                  <a:lnTo>
                    <a:pt x="0" y="63165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8592" y="5397616"/>
              <a:ext cx="497840" cy="610870"/>
            </a:xfrm>
            <a:custGeom>
              <a:avLst/>
              <a:gdLst/>
              <a:ahLst/>
              <a:cxnLst/>
              <a:rect l="l" t="t" r="r" b="b"/>
              <a:pathLst>
                <a:path w="497839" h="610870">
                  <a:moveTo>
                    <a:pt x="497253" y="610752"/>
                  </a:moveTo>
                  <a:lnTo>
                    <a:pt x="0" y="610752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610752"/>
                  </a:lnTo>
                  <a:close/>
                </a:path>
              </a:pathLst>
            </a:custGeom>
            <a:solidFill>
              <a:srgbClr val="707B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8592" y="5397616"/>
              <a:ext cx="497840" cy="610870"/>
            </a:xfrm>
            <a:custGeom>
              <a:avLst/>
              <a:gdLst/>
              <a:ahLst/>
              <a:cxnLst/>
              <a:rect l="l" t="t" r="r" b="b"/>
              <a:pathLst>
                <a:path w="497839" h="610870">
                  <a:moveTo>
                    <a:pt x="0" y="0"/>
                  </a:moveTo>
                  <a:lnTo>
                    <a:pt x="497253" y="0"/>
                  </a:lnTo>
                  <a:lnTo>
                    <a:pt x="497253" y="610752"/>
                  </a:lnTo>
                  <a:lnTo>
                    <a:pt x="0" y="61075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07B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6516" y="5480357"/>
              <a:ext cx="497840" cy="528320"/>
            </a:xfrm>
            <a:custGeom>
              <a:avLst/>
              <a:gdLst/>
              <a:ahLst/>
              <a:cxnLst/>
              <a:rect l="l" t="t" r="r" b="b"/>
              <a:pathLst>
                <a:path w="497839" h="528320">
                  <a:moveTo>
                    <a:pt x="497253" y="528011"/>
                  </a:moveTo>
                  <a:lnTo>
                    <a:pt x="0" y="528011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528011"/>
                  </a:lnTo>
                  <a:close/>
                </a:path>
              </a:pathLst>
            </a:custGeom>
            <a:solidFill>
              <a:srgbClr val="0AB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16516" y="5480357"/>
              <a:ext cx="497840" cy="528320"/>
            </a:xfrm>
            <a:custGeom>
              <a:avLst/>
              <a:gdLst/>
              <a:ahLst/>
              <a:cxnLst/>
              <a:rect l="l" t="t" r="r" b="b"/>
              <a:pathLst>
                <a:path w="497839" h="528320">
                  <a:moveTo>
                    <a:pt x="0" y="0"/>
                  </a:moveTo>
                  <a:lnTo>
                    <a:pt x="497253" y="0"/>
                  </a:lnTo>
                  <a:lnTo>
                    <a:pt x="497253" y="528011"/>
                  </a:lnTo>
                  <a:lnTo>
                    <a:pt x="0" y="52801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ABE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54441" y="5621467"/>
              <a:ext cx="497840" cy="387350"/>
            </a:xfrm>
            <a:custGeom>
              <a:avLst/>
              <a:gdLst/>
              <a:ahLst/>
              <a:cxnLst/>
              <a:rect l="l" t="t" r="r" b="b"/>
              <a:pathLst>
                <a:path w="497839" h="387350">
                  <a:moveTo>
                    <a:pt x="497253" y="386902"/>
                  </a:moveTo>
                  <a:lnTo>
                    <a:pt x="0" y="386902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386902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4441" y="5621467"/>
              <a:ext cx="497840" cy="387350"/>
            </a:xfrm>
            <a:custGeom>
              <a:avLst/>
              <a:gdLst/>
              <a:ahLst/>
              <a:cxnLst/>
              <a:rect l="l" t="t" r="r" b="b"/>
              <a:pathLst>
                <a:path w="497839" h="387350">
                  <a:moveTo>
                    <a:pt x="0" y="0"/>
                  </a:moveTo>
                  <a:lnTo>
                    <a:pt x="497253" y="0"/>
                  </a:lnTo>
                  <a:lnTo>
                    <a:pt x="497253" y="386902"/>
                  </a:lnTo>
                  <a:lnTo>
                    <a:pt x="0" y="38690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2365" y="5885847"/>
              <a:ext cx="497840" cy="122555"/>
            </a:xfrm>
            <a:custGeom>
              <a:avLst/>
              <a:gdLst/>
              <a:ahLst/>
              <a:cxnLst/>
              <a:rect l="l" t="t" r="r" b="b"/>
              <a:pathLst>
                <a:path w="497839" h="122554">
                  <a:moveTo>
                    <a:pt x="497253" y="122521"/>
                  </a:moveTo>
                  <a:lnTo>
                    <a:pt x="0" y="122521"/>
                  </a:lnTo>
                  <a:lnTo>
                    <a:pt x="0" y="0"/>
                  </a:lnTo>
                  <a:lnTo>
                    <a:pt x="497253" y="0"/>
                  </a:lnTo>
                  <a:lnTo>
                    <a:pt x="497253" y="122521"/>
                  </a:lnTo>
                  <a:close/>
                </a:path>
              </a:pathLst>
            </a:custGeom>
            <a:solidFill>
              <a:srgbClr val="C7B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92365" y="5885847"/>
              <a:ext cx="497840" cy="122555"/>
            </a:xfrm>
            <a:custGeom>
              <a:avLst/>
              <a:gdLst/>
              <a:ahLst/>
              <a:cxnLst/>
              <a:rect l="l" t="t" r="r" b="b"/>
              <a:pathLst>
                <a:path w="497839" h="122554">
                  <a:moveTo>
                    <a:pt x="0" y="0"/>
                  </a:moveTo>
                  <a:lnTo>
                    <a:pt x="497253" y="0"/>
                  </a:lnTo>
                  <a:lnTo>
                    <a:pt x="497253" y="122521"/>
                  </a:lnTo>
                  <a:lnTo>
                    <a:pt x="0" y="12252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7B8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62522" y="3608339"/>
              <a:ext cx="502284" cy="220345"/>
            </a:xfrm>
            <a:custGeom>
              <a:avLst/>
              <a:gdLst/>
              <a:ahLst/>
              <a:cxnLst/>
              <a:rect l="l" t="t" r="r" b="b"/>
              <a:pathLst>
                <a:path w="502285" h="220345">
                  <a:moveTo>
                    <a:pt x="468800" y="220217"/>
                  </a:moveTo>
                  <a:lnTo>
                    <a:pt x="33047" y="220217"/>
                  </a:lnTo>
                  <a:lnTo>
                    <a:pt x="28187" y="219251"/>
                  </a:lnTo>
                  <a:lnTo>
                    <a:pt x="966" y="192030"/>
                  </a:lnTo>
                  <a:lnTo>
                    <a:pt x="0" y="18717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468800" y="0"/>
                  </a:lnTo>
                  <a:lnTo>
                    <a:pt x="500881" y="28187"/>
                  </a:lnTo>
                  <a:lnTo>
                    <a:pt x="501848" y="33047"/>
                  </a:lnTo>
                  <a:lnTo>
                    <a:pt x="501848" y="187170"/>
                  </a:lnTo>
                  <a:lnTo>
                    <a:pt x="473660" y="219251"/>
                  </a:lnTo>
                  <a:lnTo>
                    <a:pt x="468800" y="220217"/>
                  </a:lnTo>
                  <a:close/>
                </a:path>
              </a:pathLst>
            </a:custGeom>
            <a:solidFill>
              <a:srgbClr val="0000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26022" y="3185459"/>
            <a:ext cx="334073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14"/>
              </a:spcBef>
            </a:pPr>
            <a:r>
              <a:rPr sz="1950" i="1" spc="-18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950" i="1" spc="-12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950" i="1" spc="-12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80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950" i="1" spc="-12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90" dirty="0">
                <a:solidFill>
                  <a:srgbClr val="252423"/>
                </a:solidFill>
                <a:latin typeface="Trebuchet MS"/>
                <a:cs typeface="Trebuchet MS"/>
              </a:rPr>
              <a:t>PRODUCTLINE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3.9M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00446" y="4700353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63946" y="4698791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1.9M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38371" y="5099346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601871" y="5097784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1.2M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76295" y="5120249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39795" y="5118687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1.1M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14219" y="5202989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77719" y="5201428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1.0M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52144" y="5344099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15644" y="5342537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0.7M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90068" y="5608480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5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53568" y="5606918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0.2M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8600" y="228599"/>
            <a:ext cx="7437120" cy="5864860"/>
            <a:chOff x="228600" y="228599"/>
            <a:chExt cx="7437120" cy="5864860"/>
          </a:xfrm>
        </p:grpSpPr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3543299"/>
              <a:ext cx="152399" cy="1523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" y="5940920"/>
              <a:ext cx="152399" cy="1523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28600" y="228599"/>
              <a:ext cx="7437120" cy="3209925"/>
            </a:xfrm>
            <a:custGeom>
              <a:avLst/>
              <a:gdLst/>
              <a:ahLst/>
              <a:cxnLst/>
              <a:rect l="l" t="t" r="r" b="b"/>
              <a:pathLst>
                <a:path w="7437120" h="3209925">
                  <a:moveTo>
                    <a:pt x="0" y="95249"/>
                  </a:moveTo>
                  <a:lnTo>
                    <a:pt x="0" y="0"/>
                  </a:lnTo>
                  <a:lnTo>
                    <a:pt x="95249" y="0"/>
                  </a:lnTo>
                  <a:lnTo>
                    <a:pt x="85866" y="453"/>
                  </a:lnTo>
                  <a:lnTo>
                    <a:pt x="76664" y="1812"/>
                  </a:lnTo>
                  <a:lnTo>
                    <a:pt x="34853" y="21583"/>
                  </a:lnTo>
                  <a:lnTo>
                    <a:pt x="7250" y="58799"/>
                  </a:lnTo>
                  <a:lnTo>
                    <a:pt x="453" y="85866"/>
                  </a:lnTo>
                  <a:lnTo>
                    <a:pt x="0" y="95249"/>
                  </a:lnTo>
                  <a:close/>
                </a:path>
                <a:path w="7437120" h="3209925">
                  <a:moveTo>
                    <a:pt x="7437119" y="2981324"/>
                  </a:moveTo>
                  <a:lnTo>
                    <a:pt x="7115174" y="2981324"/>
                  </a:lnTo>
                  <a:lnTo>
                    <a:pt x="7124557" y="2980871"/>
                  </a:lnTo>
                  <a:lnTo>
                    <a:pt x="7133759" y="2979512"/>
                  </a:lnTo>
                  <a:lnTo>
                    <a:pt x="7175570" y="2959741"/>
                  </a:lnTo>
                  <a:lnTo>
                    <a:pt x="7203172" y="2922525"/>
                  </a:lnTo>
                  <a:lnTo>
                    <a:pt x="7210424" y="2886074"/>
                  </a:lnTo>
                  <a:lnTo>
                    <a:pt x="7210424" y="95249"/>
                  </a:lnTo>
                  <a:lnTo>
                    <a:pt x="7199163" y="50303"/>
                  </a:lnTo>
                  <a:lnTo>
                    <a:pt x="7168101" y="16037"/>
                  </a:lnTo>
                  <a:lnTo>
                    <a:pt x="7124557" y="453"/>
                  </a:lnTo>
                  <a:lnTo>
                    <a:pt x="7115174" y="0"/>
                  </a:lnTo>
                  <a:lnTo>
                    <a:pt x="7437119" y="0"/>
                  </a:lnTo>
                  <a:lnTo>
                    <a:pt x="7437119" y="2981324"/>
                  </a:lnTo>
                  <a:close/>
                </a:path>
                <a:path w="7437120" h="3209925">
                  <a:moveTo>
                    <a:pt x="7437119" y="3209543"/>
                  </a:moveTo>
                  <a:lnTo>
                    <a:pt x="0" y="3209543"/>
                  </a:lnTo>
                  <a:lnTo>
                    <a:pt x="0" y="2886074"/>
                  </a:lnTo>
                  <a:lnTo>
                    <a:pt x="453" y="2895457"/>
                  </a:lnTo>
                  <a:lnTo>
                    <a:pt x="1812" y="2904660"/>
                  </a:lnTo>
                  <a:lnTo>
                    <a:pt x="21583" y="2946471"/>
                  </a:lnTo>
                  <a:lnTo>
                    <a:pt x="58799" y="2974074"/>
                  </a:lnTo>
                  <a:lnTo>
                    <a:pt x="95249" y="2981324"/>
                  </a:lnTo>
                  <a:lnTo>
                    <a:pt x="7437119" y="2981324"/>
                  </a:lnTo>
                  <a:lnTo>
                    <a:pt x="7437119" y="3209543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362" y="233362"/>
              <a:ext cx="7200900" cy="2971800"/>
            </a:xfrm>
            <a:custGeom>
              <a:avLst/>
              <a:gdLst/>
              <a:ahLst/>
              <a:cxnLst/>
              <a:rect l="l" t="t" r="r" b="b"/>
              <a:pathLst>
                <a:path w="7200900" h="2971800">
                  <a:moveTo>
                    <a:pt x="7116352" y="2971799"/>
                  </a:moveTo>
                  <a:lnTo>
                    <a:pt x="84545" y="2971799"/>
                  </a:lnTo>
                  <a:lnTo>
                    <a:pt x="78661" y="2971220"/>
                  </a:lnTo>
                  <a:lnTo>
                    <a:pt x="35275" y="2953248"/>
                  </a:lnTo>
                  <a:lnTo>
                    <a:pt x="9161" y="2921429"/>
                  </a:lnTo>
                  <a:lnTo>
                    <a:pt x="0" y="2887253"/>
                  </a:lnTo>
                  <a:lnTo>
                    <a:pt x="0" y="288131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7116352" y="0"/>
                  </a:lnTo>
                  <a:lnTo>
                    <a:pt x="7155742" y="11948"/>
                  </a:lnTo>
                  <a:lnTo>
                    <a:pt x="7188949" y="45155"/>
                  </a:lnTo>
                  <a:lnTo>
                    <a:pt x="7200898" y="84545"/>
                  </a:lnTo>
                  <a:lnTo>
                    <a:pt x="7200898" y="2887253"/>
                  </a:lnTo>
                  <a:lnTo>
                    <a:pt x="7188949" y="2926644"/>
                  </a:lnTo>
                  <a:lnTo>
                    <a:pt x="7155742" y="2959850"/>
                  </a:lnTo>
                  <a:lnTo>
                    <a:pt x="7122237" y="2971220"/>
                  </a:lnTo>
                  <a:lnTo>
                    <a:pt x="7116352" y="2971799"/>
                  </a:lnTo>
                  <a:close/>
                </a:path>
              </a:pathLst>
            </a:custGeom>
            <a:solidFill>
              <a:srgbClr val="FFFFFF">
                <a:alpha val="5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3362" y="233362"/>
              <a:ext cx="7200900" cy="2971800"/>
            </a:xfrm>
            <a:custGeom>
              <a:avLst/>
              <a:gdLst/>
              <a:ahLst/>
              <a:cxnLst/>
              <a:rect l="l" t="t" r="r" b="b"/>
              <a:pathLst>
                <a:path w="7200900" h="2971800">
                  <a:moveTo>
                    <a:pt x="0" y="28813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7110411" y="0"/>
                  </a:lnTo>
                  <a:lnTo>
                    <a:pt x="7116352" y="0"/>
                  </a:lnTo>
                  <a:lnTo>
                    <a:pt x="7122237" y="579"/>
                  </a:lnTo>
                  <a:lnTo>
                    <a:pt x="7160683" y="15249"/>
                  </a:lnTo>
                  <a:lnTo>
                    <a:pt x="7185647" y="40215"/>
                  </a:lnTo>
                  <a:lnTo>
                    <a:pt x="7188949" y="45155"/>
                  </a:lnTo>
                  <a:lnTo>
                    <a:pt x="7199159" y="72834"/>
                  </a:lnTo>
                  <a:lnTo>
                    <a:pt x="7200319" y="78661"/>
                  </a:lnTo>
                  <a:lnTo>
                    <a:pt x="7200898" y="84545"/>
                  </a:lnTo>
                  <a:lnTo>
                    <a:pt x="7200899" y="90487"/>
                  </a:lnTo>
                  <a:lnTo>
                    <a:pt x="7200899" y="2881312"/>
                  </a:lnTo>
                  <a:lnTo>
                    <a:pt x="7200898" y="2887253"/>
                  </a:lnTo>
                  <a:lnTo>
                    <a:pt x="7200319" y="2893138"/>
                  </a:lnTo>
                  <a:lnTo>
                    <a:pt x="7199159" y="2898965"/>
                  </a:lnTo>
                  <a:lnTo>
                    <a:pt x="7198000" y="2904792"/>
                  </a:lnTo>
                  <a:lnTo>
                    <a:pt x="7185648" y="2931584"/>
                  </a:lnTo>
                  <a:lnTo>
                    <a:pt x="7182347" y="2936524"/>
                  </a:lnTo>
                  <a:lnTo>
                    <a:pt x="7150528" y="2962637"/>
                  </a:lnTo>
                  <a:lnTo>
                    <a:pt x="7145038" y="2964911"/>
                  </a:lnTo>
                  <a:lnTo>
                    <a:pt x="7139549" y="2967185"/>
                  </a:lnTo>
                  <a:lnTo>
                    <a:pt x="7133891" y="2968901"/>
                  </a:lnTo>
                  <a:lnTo>
                    <a:pt x="7128064" y="2970061"/>
                  </a:lnTo>
                  <a:lnTo>
                    <a:pt x="7122237" y="2971220"/>
                  </a:lnTo>
                  <a:lnTo>
                    <a:pt x="7116352" y="2971799"/>
                  </a:lnTo>
                  <a:lnTo>
                    <a:pt x="7110411" y="2971799"/>
                  </a:lnTo>
                  <a:lnTo>
                    <a:pt x="90487" y="2971799"/>
                  </a:lnTo>
                  <a:lnTo>
                    <a:pt x="84545" y="2971799"/>
                  </a:lnTo>
                  <a:lnTo>
                    <a:pt x="78661" y="2971220"/>
                  </a:lnTo>
                  <a:lnTo>
                    <a:pt x="72834" y="2970061"/>
                  </a:lnTo>
                  <a:lnTo>
                    <a:pt x="67006" y="2968901"/>
                  </a:lnTo>
                  <a:lnTo>
                    <a:pt x="61348" y="2967185"/>
                  </a:lnTo>
                  <a:lnTo>
                    <a:pt x="55859" y="2964911"/>
                  </a:lnTo>
                  <a:lnTo>
                    <a:pt x="50370" y="2962637"/>
                  </a:lnTo>
                  <a:lnTo>
                    <a:pt x="18550" y="2936524"/>
                  </a:lnTo>
                  <a:lnTo>
                    <a:pt x="15249" y="2931584"/>
                  </a:lnTo>
                  <a:lnTo>
                    <a:pt x="11948" y="2926644"/>
                  </a:lnTo>
                  <a:lnTo>
                    <a:pt x="1738" y="2898965"/>
                  </a:lnTo>
                  <a:lnTo>
                    <a:pt x="579" y="2893138"/>
                  </a:lnTo>
                  <a:lnTo>
                    <a:pt x="0" y="2887253"/>
                  </a:lnTo>
                  <a:lnTo>
                    <a:pt x="0" y="2881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80" dirty="0"/>
              <a:t>TOTAL</a:t>
            </a:r>
            <a:r>
              <a:rPr spc="-125" dirty="0"/>
              <a:t> </a:t>
            </a:r>
            <a:r>
              <a:rPr dirty="0"/>
              <a:t>SALES</a:t>
            </a:r>
            <a:r>
              <a:rPr spc="-125" dirty="0"/>
              <a:t> </a:t>
            </a:r>
            <a:r>
              <a:rPr spc="-80" dirty="0"/>
              <a:t>BY</a:t>
            </a:r>
            <a:r>
              <a:rPr spc="-125" dirty="0"/>
              <a:t> </a:t>
            </a:r>
            <a:r>
              <a:rPr spc="-120" dirty="0"/>
              <a:t>COUNTRY</a:t>
            </a:r>
          </a:p>
        </p:txBody>
      </p:sp>
      <p:grpSp>
        <p:nvGrpSpPr>
          <p:cNvPr id="63" name="object 63"/>
          <p:cNvGrpSpPr/>
          <p:nvPr/>
        </p:nvGrpSpPr>
        <p:grpSpPr>
          <a:xfrm>
            <a:off x="552449" y="638174"/>
            <a:ext cx="38100" cy="1704975"/>
            <a:chOff x="552449" y="638174"/>
            <a:chExt cx="38100" cy="1704975"/>
          </a:xfrm>
        </p:grpSpPr>
        <p:sp>
          <p:nvSpPr>
            <p:cNvPr id="64" name="object 64"/>
            <p:cNvSpPr/>
            <p:nvPr/>
          </p:nvSpPr>
          <p:spPr>
            <a:xfrm>
              <a:off x="552449" y="638174"/>
              <a:ext cx="38100" cy="1704975"/>
            </a:xfrm>
            <a:custGeom>
              <a:avLst/>
              <a:gdLst/>
              <a:ahLst/>
              <a:cxnLst/>
              <a:rect l="l" t="t" r="r" b="b"/>
              <a:pathLst>
                <a:path w="38100" h="1704975">
                  <a:moveTo>
                    <a:pt x="21576" y="1704974"/>
                  </a:moveTo>
                  <a:lnTo>
                    <a:pt x="16523" y="1704974"/>
                  </a:lnTo>
                  <a:lnTo>
                    <a:pt x="14093" y="1704491"/>
                  </a:lnTo>
                  <a:lnTo>
                    <a:pt x="0" y="1688450"/>
                  </a:lnTo>
                  <a:lnTo>
                    <a:pt x="0" y="1685924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1688450"/>
                  </a:lnTo>
                  <a:lnTo>
                    <a:pt x="24006" y="1704491"/>
                  </a:lnTo>
                  <a:lnTo>
                    <a:pt x="21576" y="17049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2449" y="638174"/>
              <a:ext cx="38100" cy="1704975"/>
            </a:xfrm>
            <a:custGeom>
              <a:avLst/>
              <a:gdLst/>
              <a:ahLst/>
              <a:cxnLst/>
              <a:rect l="l" t="t" r="r" b="b"/>
              <a:pathLst>
                <a:path w="38100" h="1704975">
                  <a:moveTo>
                    <a:pt x="24310" y="1704974"/>
                  </a:moveTo>
                  <a:lnTo>
                    <a:pt x="13789" y="1704974"/>
                  </a:lnTo>
                  <a:lnTo>
                    <a:pt x="9299" y="1703114"/>
                  </a:lnTo>
                  <a:lnTo>
                    <a:pt x="1859" y="1695675"/>
                  </a:lnTo>
                  <a:lnTo>
                    <a:pt x="0" y="1691185"/>
                  </a:lnTo>
                  <a:lnTo>
                    <a:pt x="0" y="13789"/>
                  </a:lnTo>
                  <a:lnTo>
                    <a:pt x="1859" y="9299"/>
                  </a:lnTo>
                  <a:lnTo>
                    <a:pt x="9299" y="1859"/>
                  </a:lnTo>
                  <a:lnTo>
                    <a:pt x="13789" y="0"/>
                  </a:lnTo>
                  <a:lnTo>
                    <a:pt x="24310" y="0"/>
                  </a:lnTo>
                  <a:lnTo>
                    <a:pt x="28800" y="1859"/>
                  </a:lnTo>
                  <a:lnTo>
                    <a:pt x="36240" y="9299"/>
                  </a:lnTo>
                  <a:lnTo>
                    <a:pt x="38100" y="13789"/>
                  </a:lnTo>
                  <a:lnTo>
                    <a:pt x="38100" y="1691185"/>
                  </a:lnTo>
                  <a:lnTo>
                    <a:pt x="36240" y="1695675"/>
                  </a:lnTo>
                  <a:lnTo>
                    <a:pt x="28800" y="1703114"/>
                  </a:lnTo>
                  <a:lnTo>
                    <a:pt x="24310" y="170497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2449" y="638174"/>
              <a:ext cx="38100" cy="1704975"/>
            </a:xfrm>
            <a:custGeom>
              <a:avLst/>
              <a:gdLst/>
              <a:ahLst/>
              <a:cxnLst/>
              <a:rect l="l" t="t" r="r" b="b"/>
              <a:pathLst>
                <a:path w="38100" h="1704975">
                  <a:moveTo>
                    <a:pt x="21576" y="1704974"/>
                  </a:moveTo>
                  <a:lnTo>
                    <a:pt x="16523" y="1704974"/>
                  </a:lnTo>
                  <a:lnTo>
                    <a:pt x="14093" y="1704491"/>
                  </a:lnTo>
                  <a:lnTo>
                    <a:pt x="0" y="1688450"/>
                  </a:lnTo>
                  <a:lnTo>
                    <a:pt x="0" y="1685924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1688450"/>
                  </a:lnTo>
                  <a:lnTo>
                    <a:pt x="24006" y="1704491"/>
                  </a:lnTo>
                  <a:lnTo>
                    <a:pt x="21576" y="17049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52449" y="638174"/>
              <a:ext cx="38100" cy="1704975"/>
            </a:xfrm>
            <a:custGeom>
              <a:avLst/>
              <a:gdLst/>
              <a:ahLst/>
              <a:cxnLst/>
              <a:rect l="l" t="t" r="r" b="b"/>
              <a:pathLst>
                <a:path w="38100" h="1704975">
                  <a:moveTo>
                    <a:pt x="38099" y="1704974"/>
                  </a:moveTo>
                  <a:lnTo>
                    <a:pt x="0" y="17049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04974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15811" y="1153855"/>
            <a:ext cx="16637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50" i="1" spc="-140" dirty="0">
                <a:solidFill>
                  <a:srgbClr val="252423"/>
                </a:solidFill>
                <a:latin typeface="Trebuchet MS"/>
                <a:cs typeface="Trebuchet MS"/>
              </a:rPr>
              <a:t>Total</a:t>
            </a:r>
            <a:r>
              <a:rPr sz="1250" i="1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50" i="1" spc="-3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2631" y="2236982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0M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2631" y="1845136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1M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32631" y="669600"/>
            <a:ext cx="1752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5" dirty="0">
                <a:solidFill>
                  <a:srgbClr val="1A1A1A"/>
                </a:solidFill>
                <a:latin typeface="Tahoma"/>
                <a:cs typeface="Tahoma"/>
              </a:rPr>
              <a:t>4M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60551" y="2924720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 rot="19560000">
            <a:off x="942836" y="2427544"/>
            <a:ext cx="283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25" dirty="0">
                <a:latin typeface="Georgia"/>
                <a:cs typeface="Georgia"/>
              </a:rPr>
              <a:t>USA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4" name="object 74"/>
          <p:cNvSpPr txBox="1"/>
          <p:nvPr/>
        </p:nvSpPr>
        <p:spPr>
          <a:xfrm rot="19560000">
            <a:off x="1188857" y="2453644"/>
            <a:ext cx="36747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Spain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 rot="19560000">
            <a:off x="1450973" y="2474146"/>
            <a:ext cx="4350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France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 rot="19560000">
            <a:off x="1642418" y="2517399"/>
            <a:ext cx="57970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Australia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 rot="19560000">
            <a:off x="2299171" y="2407851"/>
            <a:ext cx="22270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25" dirty="0">
                <a:latin typeface="Georgia"/>
                <a:cs typeface="Georgia"/>
              </a:rPr>
              <a:t>UK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8" name="object 78"/>
          <p:cNvSpPr txBox="1"/>
          <p:nvPr/>
        </p:nvSpPr>
        <p:spPr>
          <a:xfrm rot="19560000">
            <a:off x="2535444" y="2437749"/>
            <a:ext cx="31544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Italy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 rot="19560000">
            <a:off x="2703983" y="2488981"/>
            <a:ext cx="48421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Finland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 rot="19560000">
            <a:off x="3011455" y="2494557"/>
            <a:ext cx="5027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Norway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1" name="object 81"/>
          <p:cNvSpPr txBox="1"/>
          <p:nvPr/>
        </p:nvSpPr>
        <p:spPr>
          <a:xfrm rot="19560000">
            <a:off x="3218778" y="2532532"/>
            <a:ext cx="63083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Singapore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 rot="19560000">
            <a:off x="3593655" y="2516270"/>
            <a:ext cx="5759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Denmark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 rot="19560000">
            <a:off x="4007149" y="2487479"/>
            <a:ext cx="4792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Canada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 rot="19560000">
            <a:off x="4242651" y="2516393"/>
            <a:ext cx="5759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Germany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5" name="object 85"/>
          <p:cNvSpPr txBox="1"/>
          <p:nvPr/>
        </p:nvSpPr>
        <p:spPr>
          <a:xfrm rot="19560000">
            <a:off x="4655998" y="2487577"/>
            <a:ext cx="4799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Sweden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6" name="object 86"/>
          <p:cNvSpPr txBox="1"/>
          <p:nvPr/>
        </p:nvSpPr>
        <p:spPr>
          <a:xfrm rot="19560000">
            <a:off x="4992447" y="2483741"/>
            <a:ext cx="46695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Austria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 rot="19560000">
            <a:off x="5385065" y="2461515"/>
            <a:ext cx="39291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20" dirty="0">
                <a:latin typeface="Georgia"/>
                <a:cs typeface="Georgia"/>
              </a:rPr>
              <a:t>Japan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8" name="object 88"/>
          <p:cNvSpPr txBox="1"/>
          <p:nvPr/>
        </p:nvSpPr>
        <p:spPr>
          <a:xfrm rot="19560000">
            <a:off x="5394739" y="2563666"/>
            <a:ext cx="7366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Switzerland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89" name="object 89"/>
          <p:cNvSpPr txBox="1"/>
          <p:nvPr/>
        </p:nvSpPr>
        <p:spPr>
          <a:xfrm rot="19560000">
            <a:off x="5921789" y="2498226"/>
            <a:ext cx="5151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Belgium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90" name="object 90"/>
          <p:cNvSpPr txBox="1"/>
          <p:nvPr/>
        </p:nvSpPr>
        <p:spPr>
          <a:xfrm rot="19560000">
            <a:off x="6087421" y="2549662"/>
            <a:ext cx="6889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Philippines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91" name="object 91"/>
          <p:cNvSpPr txBox="1"/>
          <p:nvPr/>
        </p:nvSpPr>
        <p:spPr>
          <a:xfrm rot="19560000">
            <a:off x="6618502" y="2482779"/>
            <a:ext cx="46388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Ireland</a:t>
            </a:r>
            <a:endParaRPr sz="900">
              <a:latin typeface="Georgia"/>
              <a:cs typeface="Georgi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998066" y="632744"/>
            <a:ext cx="6232525" cy="1708785"/>
            <a:chOff x="998066" y="632744"/>
            <a:chExt cx="6232525" cy="1708785"/>
          </a:xfrm>
        </p:grpSpPr>
        <p:sp>
          <p:nvSpPr>
            <p:cNvPr id="93" name="object 93"/>
            <p:cNvSpPr/>
            <p:nvPr/>
          </p:nvSpPr>
          <p:spPr>
            <a:xfrm>
              <a:off x="1120450" y="910112"/>
              <a:ext cx="257175" cy="1421765"/>
            </a:xfrm>
            <a:custGeom>
              <a:avLst/>
              <a:gdLst/>
              <a:ahLst/>
              <a:cxnLst/>
              <a:rect l="l" t="t" r="r" b="b"/>
              <a:pathLst>
                <a:path w="257175" h="1421764">
                  <a:moveTo>
                    <a:pt x="257078" y="1421607"/>
                  </a:moveTo>
                  <a:lnTo>
                    <a:pt x="0" y="1421607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421607"/>
                  </a:lnTo>
                  <a:close/>
                </a:path>
              </a:pathLst>
            </a:custGeom>
            <a:solidFill>
              <a:srgbClr val="DE6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20450" y="910112"/>
              <a:ext cx="257175" cy="1421765"/>
            </a:xfrm>
            <a:custGeom>
              <a:avLst/>
              <a:gdLst/>
              <a:ahLst/>
              <a:cxnLst/>
              <a:rect l="l" t="t" r="r" b="b"/>
              <a:pathLst>
                <a:path w="257175" h="1421764">
                  <a:moveTo>
                    <a:pt x="0" y="0"/>
                  </a:moveTo>
                  <a:lnTo>
                    <a:pt x="257078" y="0"/>
                  </a:lnTo>
                  <a:lnTo>
                    <a:pt x="257078" y="1421607"/>
                  </a:lnTo>
                  <a:lnTo>
                    <a:pt x="0" y="142160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E6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45078" y="1855358"/>
              <a:ext cx="257175" cy="476884"/>
            </a:xfrm>
            <a:custGeom>
              <a:avLst/>
              <a:gdLst/>
              <a:ahLst/>
              <a:cxnLst/>
              <a:rect l="l" t="t" r="r" b="b"/>
              <a:pathLst>
                <a:path w="257175" h="476885">
                  <a:moveTo>
                    <a:pt x="257078" y="476361"/>
                  </a:moveTo>
                  <a:lnTo>
                    <a:pt x="0" y="476361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476361"/>
                  </a:lnTo>
                  <a:close/>
                </a:path>
              </a:pathLst>
            </a:custGeom>
            <a:solidFill>
              <a:srgbClr val="E1C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45078" y="1855358"/>
              <a:ext cx="257175" cy="476884"/>
            </a:xfrm>
            <a:custGeom>
              <a:avLst/>
              <a:gdLst/>
              <a:ahLst/>
              <a:cxnLst/>
              <a:rect l="l" t="t" r="r" b="b"/>
              <a:pathLst>
                <a:path w="257175" h="476885">
                  <a:moveTo>
                    <a:pt x="0" y="0"/>
                  </a:moveTo>
                  <a:lnTo>
                    <a:pt x="257078" y="0"/>
                  </a:lnTo>
                  <a:lnTo>
                    <a:pt x="257078" y="476361"/>
                  </a:lnTo>
                  <a:lnTo>
                    <a:pt x="0" y="47636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1C2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69706" y="1896412"/>
              <a:ext cx="257175" cy="435609"/>
            </a:xfrm>
            <a:custGeom>
              <a:avLst/>
              <a:gdLst/>
              <a:ahLst/>
              <a:cxnLst/>
              <a:rect l="l" t="t" r="r" b="b"/>
              <a:pathLst>
                <a:path w="257175" h="435610">
                  <a:moveTo>
                    <a:pt x="257078" y="435307"/>
                  </a:moveTo>
                  <a:lnTo>
                    <a:pt x="0" y="435307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435307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69706" y="1896412"/>
              <a:ext cx="257175" cy="435609"/>
            </a:xfrm>
            <a:custGeom>
              <a:avLst/>
              <a:gdLst/>
              <a:ahLst/>
              <a:cxnLst/>
              <a:rect l="l" t="t" r="r" b="b"/>
              <a:pathLst>
                <a:path w="257175" h="435610">
                  <a:moveTo>
                    <a:pt x="0" y="0"/>
                  </a:moveTo>
                  <a:lnTo>
                    <a:pt x="257078" y="0"/>
                  </a:lnTo>
                  <a:lnTo>
                    <a:pt x="257078" y="435307"/>
                  </a:lnTo>
                  <a:lnTo>
                    <a:pt x="0" y="43530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094333" y="2084613"/>
              <a:ext cx="257175" cy="247650"/>
            </a:xfrm>
            <a:custGeom>
              <a:avLst/>
              <a:gdLst/>
              <a:ahLst/>
              <a:cxnLst/>
              <a:rect l="l" t="t" r="r" b="b"/>
              <a:pathLst>
                <a:path w="257175" h="247650">
                  <a:moveTo>
                    <a:pt x="257078" y="247106"/>
                  </a:moveTo>
                  <a:lnTo>
                    <a:pt x="0" y="247106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247106"/>
                  </a:lnTo>
                  <a:close/>
                </a:path>
              </a:pathLst>
            </a:custGeom>
            <a:solidFill>
              <a:srgbClr val="AB9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094333" y="2084613"/>
              <a:ext cx="257175" cy="247650"/>
            </a:xfrm>
            <a:custGeom>
              <a:avLst/>
              <a:gdLst/>
              <a:ahLst/>
              <a:cxnLst/>
              <a:rect l="l" t="t" r="r" b="b"/>
              <a:pathLst>
                <a:path w="257175" h="247650">
                  <a:moveTo>
                    <a:pt x="0" y="0"/>
                  </a:moveTo>
                  <a:lnTo>
                    <a:pt x="257078" y="0"/>
                  </a:lnTo>
                  <a:lnTo>
                    <a:pt x="257078" y="247106"/>
                  </a:lnTo>
                  <a:lnTo>
                    <a:pt x="0" y="24710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B94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418961" y="2144072"/>
              <a:ext cx="257175" cy="187960"/>
            </a:xfrm>
            <a:custGeom>
              <a:avLst/>
              <a:gdLst/>
              <a:ahLst/>
              <a:cxnLst/>
              <a:rect l="l" t="t" r="r" b="b"/>
              <a:pathLst>
                <a:path w="257175" h="187960">
                  <a:moveTo>
                    <a:pt x="257078" y="187646"/>
                  </a:moveTo>
                  <a:lnTo>
                    <a:pt x="0" y="187646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87646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18961" y="2144072"/>
              <a:ext cx="257175" cy="187960"/>
            </a:xfrm>
            <a:custGeom>
              <a:avLst/>
              <a:gdLst/>
              <a:ahLst/>
              <a:cxnLst/>
              <a:rect l="l" t="t" r="r" b="b"/>
              <a:pathLst>
                <a:path w="257175" h="187960">
                  <a:moveTo>
                    <a:pt x="0" y="0"/>
                  </a:moveTo>
                  <a:lnTo>
                    <a:pt x="257078" y="0"/>
                  </a:lnTo>
                  <a:lnTo>
                    <a:pt x="257078" y="187646"/>
                  </a:lnTo>
                  <a:lnTo>
                    <a:pt x="0" y="18764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A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43588" y="2184905"/>
              <a:ext cx="257175" cy="147320"/>
            </a:xfrm>
            <a:custGeom>
              <a:avLst/>
              <a:gdLst/>
              <a:ahLst/>
              <a:cxnLst/>
              <a:rect l="l" t="t" r="r" b="b"/>
              <a:pathLst>
                <a:path w="257175" h="147319">
                  <a:moveTo>
                    <a:pt x="257078" y="146814"/>
                  </a:moveTo>
                  <a:lnTo>
                    <a:pt x="0" y="146814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46814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743588" y="2184905"/>
              <a:ext cx="257175" cy="147320"/>
            </a:xfrm>
            <a:custGeom>
              <a:avLst/>
              <a:gdLst/>
              <a:ahLst/>
              <a:cxnLst/>
              <a:rect l="l" t="t" r="r" b="b"/>
              <a:pathLst>
                <a:path w="257175" h="147319">
                  <a:moveTo>
                    <a:pt x="0" y="0"/>
                  </a:moveTo>
                  <a:lnTo>
                    <a:pt x="257078" y="0"/>
                  </a:lnTo>
                  <a:lnTo>
                    <a:pt x="257078" y="146814"/>
                  </a:lnTo>
                  <a:lnTo>
                    <a:pt x="0" y="14681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68216" y="2202574"/>
              <a:ext cx="257175" cy="129539"/>
            </a:xfrm>
            <a:custGeom>
              <a:avLst/>
              <a:gdLst/>
              <a:ahLst/>
              <a:cxnLst/>
              <a:rect l="l" t="t" r="r" b="b"/>
              <a:pathLst>
                <a:path w="257175" h="129539">
                  <a:moveTo>
                    <a:pt x="257078" y="129145"/>
                  </a:moveTo>
                  <a:lnTo>
                    <a:pt x="0" y="129145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29145"/>
                  </a:lnTo>
                  <a:close/>
                </a:path>
              </a:pathLst>
            </a:custGeom>
            <a:solidFill>
              <a:srgbClr val="94F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68216" y="2202574"/>
              <a:ext cx="257175" cy="129539"/>
            </a:xfrm>
            <a:custGeom>
              <a:avLst/>
              <a:gdLst/>
              <a:ahLst/>
              <a:cxnLst/>
              <a:rect l="l" t="t" r="r" b="b"/>
              <a:pathLst>
                <a:path w="257175" h="129539">
                  <a:moveTo>
                    <a:pt x="0" y="0"/>
                  </a:moveTo>
                  <a:lnTo>
                    <a:pt x="257078" y="0"/>
                  </a:lnTo>
                  <a:lnTo>
                    <a:pt x="257078" y="129145"/>
                  </a:lnTo>
                  <a:lnTo>
                    <a:pt x="0" y="12914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4FF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92843" y="2211241"/>
              <a:ext cx="257175" cy="120650"/>
            </a:xfrm>
            <a:custGeom>
              <a:avLst/>
              <a:gdLst/>
              <a:ahLst/>
              <a:cxnLst/>
              <a:rect l="l" t="t" r="r" b="b"/>
              <a:pathLst>
                <a:path w="257175" h="120650">
                  <a:moveTo>
                    <a:pt x="257078" y="120478"/>
                  </a:moveTo>
                  <a:lnTo>
                    <a:pt x="0" y="120478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20478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392843" y="2211241"/>
              <a:ext cx="257175" cy="120650"/>
            </a:xfrm>
            <a:custGeom>
              <a:avLst/>
              <a:gdLst/>
              <a:ahLst/>
              <a:cxnLst/>
              <a:rect l="l" t="t" r="r" b="b"/>
              <a:pathLst>
                <a:path w="257175" h="120650">
                  <a:moveTo>
                    <a:pt x="0" y="0"/>
                  </a:moveTo>
                  <a:lnTo>
                    <a:pt x="257078" y="0"/>
                  </a:lnTo>
                  <a:lnTo>
                    <a:pt x="257078" y="120478"/>
                  </a:lnTo>
                  <a:lnTo>
                    <a:pt x="0" y="12047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717471" y="2218677"/>
              <a:ext cx="257175" cy="113664"/>
            </a:xfrm>
            <a:custGeom>
              <a:avLst/>
              <a:gdLst/>
              <a:ahLst/>
              <a:cxnLst/>
              <a:rect l="l" t="t" r="r" b="b"/>
              <a:pathLst>
                <a:path w="257175" h="113664">
                  <a:moveTo>
                    <a:pt x="257078" y="113042"/>
                  </a:moveTo>
                  <a:lnTo>
                    <a:pt x="0" y="113042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113042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717471" y="2218677"/>
              <a:ext cx="257175" cy="113664"/>
            </a:xfrm>
            <a:custGeom>
              <a:avLst/>
              <a:gdLst/>
              <a:ahLst/>
              <a:cxnLst/>
              <a:rect l="l" t="t" r="r" b="b"/>
              <a:pathLst>
                <a:path w="257175" h="113664">
                  <a:moveTo>
                    <a:pt x="0" y="0"/>
                  </a:moveTo>
                  <a:lnTo>
                    <a:pt x="257078" y="0"/>
                  </a:lnTo>
                  <a:lnTo>
                    <a:pt x="257078" y="113042"/>
                  </a:lnTo>
                  <a:lnTo>
                    <a:pt x="0" y="11304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42098" y="2235468"/>
              <a:ext cx="257175" cy="96520"/>
            </a:xfrm>
            <a:custGeom>
              <a:avLst/>
              <a:gdLst/>
              <a:ahLst/>
              <a:cxnLst/>
              <a:rect l="l" t="t" r="r" b="b"/>
              <a:pathLst>
                <a:path w="257175" h="96519">
                  <a:moveTo>
                    <a:pt x="257078" y="96251"/>
                  </a:moveTo>
                  <a:lnTo>
                    <a:pt x="0" y="96251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96251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42098" y="2235468"/>
              <a:ext cx="257175" cy="96520"/>
            </a:xfrm>
            <a:custGeom>
              <a:avLst/>
              <a:gdLst/>
              <a:ahLst/>
              <a:cxnLst/>
              <a:rect l="l" t="t" r="r" b="b"/>
              <a:pathLst>
                <a:path w="257175" h="96519">
                  <a:moveTo>
                    <a:pt x="0" y="0"/>
                  </a:moveTo>
                  <a:lnTo>
                    <a:pt x="257078" y="0"/>
                  </a:lnTo>
                  <a:lnTo>
                    <a:pt x="257078" y="96251"/>
                  </a:lnTo>
                  <a:lnTo>
                    <a:pt x="0" y="9625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66725" y="2243915"/>
              <a:ext cx="257175" cy="88265"/>
            </a:xfrm>
            <a:custGeom>
              <a:avLst/>
              <a:gdLst/>
              <a:ahLst/>
              <a:cxnLst/>
              <a:rect l="l" t="t" r="r" b="b"/>
              <a:pathLst>
                <a:path w="257175" h="88264">
                  <a:moveTo>
                    <a:pt x="257078" y="87804"/>
                  </a:moveTo>
                  <a:lnTo>
                    <a:pt x="0" y="87804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87804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66725" y="2243915"/>
              <a:ext cx="257175" cy="88265"/>
            </a:xfrm>
            <a:custGeom>
              <a:avLst/>
              <a:gdLst/>
              <a:ahLst/>
              <a:cxnLst/>
              <a:rect l="l" t="t" r="r" b="b"/>
              <a:pathLst>
                <a:path w="257175" h="88264">
                  <a:moveTo>
                    <a:pt x="0" y="0"/>
                  </a:moveTo>
                  <a:lnTo>
                    <a:pt x="257078" y="0"/>
                  </a:lnTo>
                  <a:lnTo>
                    <a:pt x="257078" y="87804"/>
                  </a:lnTo>
                  <a:lnTo>
                    <a:pt x="0" y="8780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91353" y="2245328"/>
              <a:ext cx="257175" cy="86995"/>
            </a:xfrm>
            <a:custGeom>
              <a:avLst/>
              <a:gdLst/>
              <a:ahLst/>
              <a:cxnLst/>
              <a:rect l="l" t="t" r="r" b="b"/>
              <a:pathLst>
                <a:path w="257175" h="86994">
                  <a:moveTo>
                    <a:pt x="257078" y="86390"/>
                  </a:moveTo>
                  <a:lnTo>
                    <a:pt x="0" y="86390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8639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91353" y="2245328"/>
              <a:ext cx="257175" cy="86995"/>
            </a:xfrm>
            <a:custGeom>
              <a:avLst/>
              <a:gdLst/>
              <a:ahLst/>
              <a:cxnLst/>
              <a:rect l="l" t="t" r="r" b="b"/>
              <a:pathLst>
                <a:path w="257175" h="86994">
                  <a:moveTo>
                    <a:pt x="0" y="0"/>
                  </a:moveTo>
                  <a:lnTo>
                    <a:pt x="257078" y="0"/>
                  </a:lnTo>
                  <a:lnTo>
                    <a:pt x="257078" y="86390"/>
                  </a:lnTo>
                  <a:lnTo>
                    <a:pt x="0" y="8639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15981" y="2249426"/>
              <a:ext cx="257175" cy="82550"/>
            </a:xfrm>
            <a:custGeom>
              <a:avLst/>
              <a:gdLst/>
              <a:ahLst/>
              <a:cxnLst/>
              <a:rect l="l" t="t" r="r" b="b"/>
              <a:pathLst>
                <a:path w="257175" h="82550">
                  <a:moveTo>
                    <a:pt x="257078" y="82293"/>
                  </a:moveTo>
                  <a:lnTo>
                    <a:pt x="0" y="82293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82293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15981" y="2249426"/>
              <a:ext cx="257175" cy="82550"/>
            </a:xfrm>
            <a:custGeom>
              <a:avLst/>
              <a:gdLst/>
              <a:ahLst/>
              <a:cxnLst/>
              <a:rect l="l" t="t" r="r" b="b"/>
              <a:pathLst>
                <a:path w="257175" h="82550">
                  <a:moveTo>
                    <a:pt x="0" y="0"/>
                  </a:moveTo>
                  <a:lnTo>
                    <a:pt x="257078" y="0"/>
                  </a:lnTo>
                  <a:lnTo>
                    <a:pt x="257078" y="82293"/>
                  </a:lnTo>
                  <a:lnTo>
                    <a:pt x="0" y="8229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340608" y="2252542"/>
              <a:ext cx="257175" cy="79375"/>
            </a:xfrm>
            <a:custGeom>
              <a:avLst/>
              <a:gdLst/>
              <a:ahLst/>
              <a:cxnLst/>
              <a:rect l="l" t="t" r="r" b="b"/>
              <a:pathLst>
                <a:path w="257175" h="79375">
                  <a:moveTo>
                    <a:pt x="257078" y="79177"/>
                  </a:moveTo>
                  <a:lnTo>
                    <a:pt x="0" y="79177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79177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340608" y="2252542"/>
              <a:ext cx="257175" cy="79375"/>
            </a:xfrm>
            <a:custGeom>
              <a:avLst/>
              <a:gdLst/>
              <a:ahLst/>
              <a:cxnLst/>
              <a:rect l="l" t="t" r="r" b="b"/>
              <a:pathLst>
                <a:path w="257175" h="79375">
                  <a:moveTo>
                    <a:pt x="0" y="0"/>
                  </a:moveTo>
                  <a:lnTo>
                    <a:pt x="257078" y="0"/>
                  </a:lnTo>
                  <a:lnTo>
                    <a:pt x="257078" y="79177"/>
                  </a:lnTo>
                  <a:lnTo>
                    <a:pt x="0" y="7917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65236" y="2257987"/>
              <a:ext cx="257175" cy="74295"/>
            </a:xfrm>
            <a:custGeom>
              <a:avLst/>
              <a:gdLst/>
              <a:ahLst/>
              <a:cxnLst/>
              <a:rect l="l" t="t" r="r" b="b"/>
              <a:pathLst>
                <a:path w="257175" h="74294">
                  <a:moveTo>
                    <a:pt x="257078" y="73732"/>
                  </a:moveTo>
                  <a:lnTo>
                    <a:pt x="0" y="73732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73732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65236" y="2257987"/>
              <a:ext cx="257175" cy="74295"/>
            </a:xfrm>
            <a:custGeom>
              <a:avLst/>
              <a:gdLst/>
              <a:ahLst/>
              <a:cxnLst/>
              <a:rect l="l" t="t" r="r" b="b"/>
              <a:pathLst>
                <a:path w="257175" h="74294">
                  <a:moveTo>
                    <a:pt x="0" y="0"/>
                  </a:moveTo>
                  <a:lnTo>
                    <a:pt x="257078" y="0"/>
                  </a:lnTo>
                  <a:lnTo>
                    <a:pt x="257078" y="73732"/>
                  </a:lnTo>
                  <a:lnTo>
                    <a:pt x="0" y="73732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89863" y="2285594"/>
              <a:ext cx="257175" cy="46355"/>
            </a:xfrm>
            <a:custGeom>
              <a:avLst/>
              <a:gdLst/>
              <a:ahLst/>
              <a:cxnLst/>
              <a:rect l="l" t="t" r="r" b="b"/>
              <a:pathLst>
                <a:path w="257175" h="46355">
                  <a:moveTo>
                    <a:pt x="257079" y="46125"/>
                  </a:moveTo>
                  <a:lnTo>
                    <a:pt x="0" y="46125"/>
                  </a:lnTo>
                  <a:lnTo>
                    <a:pt x="0" y="0"/>
                  </a:lnTo>
                  <a:lnTo>
                    <a:pt x="257079" y="0"/>
                  </a:lnTo>
                  <a:lnTo>
                    <a:pt x="257079" y="46125"/>
                  </a:lnTo>
                  <a:close/>
                </a:path>
              </a:pathLst>
            </a:custGeom>
            <a:solidFill>
              <a:srgbClr val="EB8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89863" y="2285594"/>
              <a:ext cx="257175" cy="46355"/>
            </a:xfrm>
            <a:custGeom>
              <a:avLst/>
              <a:gdLst/>
              <a:ahLst/>
              <a:cxnLst/>
              <a:rect l="l" t="t" r="r" b="b"/>
              <a:pathLst>
                <a:path w="257175" h="46355">
                  <a:moveTo>
                    <a:pt x="0" y="0"/>
                  </a:moveTo>
                  <a:lnTo>
                    <a:pt x="257079" y="0"/>
                  </a:lnTo>
                  <a:lnTo>
                    <a:pt x="257079" y="46125"/>
                  </a:lnTo>
                  <a:lnTo>
                    <a:pt x="0" y="46125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B89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314491" y="2289238"/>
              <a:ext cx="257175" cy="42545"/>
            </a:xfrm>
            <a:custGeom>
              <a:avLst/>
              <a:gdLst/>
              <a:ahLst/>
              <a:cxnLst/>
              <a:rect l="l" t="t" r="r" b="b"/>
              <a:pathLst>
                <a:path w="257175" h="42544">
                  <a:moveTo>
                    <a:pt x="257079" y="42480"/>
                  </a:moveTo>
                  <a:lnTo>
                    <a:pt x="0" y="42480"/>
                  </a:lnTo>
                  <a:lnTo>
                    <a:pt x="0" y="0"/>
                  </a:lnTo>
                  <a:lnTo>
                    <a:pt x="257079" y="0"/>
                  </a:lnTo>
                  <a:lnTo>
                    <a:pt x="257079" y="42480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314491" y="2289238"/>
              <a:ext cx="257175" cy="42545"/>
            </a:xfrm>
            <a:custGeom>
              <a:avLst/>
              <a:gdLst/>
              <a:ahLst/>
              <a:cxnLst/>
              <a:rect l="l" t="t" r="r" b="b"/>
              <a:pathLst>
                <a:path w="257175" h="42544">
                  <a:moveTo>
                    <a:pt x="0" y="0"/>
                  </a:moveTo>
                  <a:lnTo>
                    <a:pt x="257079" y="0"/>
                  </a:lnTo>
                  <a:lnTo>
                    <a:pt x="257079" y="42480"/>
                  </a:lnTo>
                  <a:lnTo>
                    <a:pt x="0" y="4248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39118" y="2294880"/>
              <a:ext cx="257175" cy="37465"/>
            </a:xfrm>
            <a:custGeom>
              <a:avLst/>
              <a:gdLst/>
              <a:ahLst/>
              <a:cxnLst/>
              <a:rect l="l" t="t" r="r" b="b"/>
              <a:pathLst>
                <a:path w="257175" h="37464">
                  <a:moveTo>
                    <a:pt x="257078" y="36839"/>
                  </a:moveTo>
                  <a:lnTo>
                    <a:pt x="0" y="36839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36839"/>
                  </a:lnTo>
                  <a:close/>
                </a:path>
              </a:pathLst>
            </a:custGeom>
            <a:solidFill>
              <a:srgbClr val="E7D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39118" y="2294880"/>
              <a:ext cx="257175" cy="37465"/>
            </a:xfrm>
            <a:custGeom>
              <a:avLst/>
              <a:gdLst/>
              <a:ahLst/>
              <a:cxnLst/>
              <a:rect l="l" t="t" r="r" b="b"/>
              <a:pathLst>
                <a:path w="257175" h="37464">
                  <a:moveTo>
                    <a:pt x="0" y="0"/>
                  </a:moveTo>
                  <a:lnTo>
                    <a:pt x="257078" y="0"/>
                  </a:lnTo>
                  <a:lnTo>
                    <a:pt x="257078" y="36839"/>
                  </a:lnTo>
                  <a:lnTo>
                    <a:pt x="0" y="3683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7D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963746" y="2309088"/>
              <a:ext cx="257175" cy="22860"/>
            </a:xfrm>
            <a:custGeom>
              <a:avLst/>
              <a:gdLst/>
              <a:ahLst/>
              <a:cxnLst/>
              <a:rect l="l" t="t" r="r" b="b"/>
              <a:pathLst>
                <a:path w="257175" h="22860">
                  <a:moveTo>
                    <a:pt x="257078" y="22631"/>
                  </a:moveTo>
                  <a:lnTo>
                    <a:pt x="0" y="22631"/>
                  </a:lnTo>
                  <a:lnTo>
                    <a:pt x="0" y="0"/>
                  </a:lnTo>
                  <a:lnTo>
                    <a:pt x="257078" y="0"/>
                  </a:lnTo>
                  <a:lnTo>
                    <a:pt x="257078" y="22631"/>
                  </a:lnTo>
                  <a:close/>
                </a:path>
              </a:pathLst>
            </a:custGeom>
            <a:solidFill>
              <a:srgbClr val="40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63746" y="2309088"/>
              <a:ext cx="257175" cy="22860"/>
            </a:xfrm>
            <a:custGeom>
              <a:avLst/>
              <a:gdLst/>
              <a:ahLst/>
              <a:cxnLst/>
              <a:rect l="l" t="t" r="r" b="b"/>
              <a:pathLst>
                <a:path w="257175" h="22860">
                  <a:moveTo>
                    <a:pt x="0" y="0"/>
                  </a:moveTo>
                  <a:lnTo>
                    <a:pt x="257078" y="0"/>
                  </a:lnTo>
                  <a:lnTo>
                    <a:pt x="257078" y="22631"/>
                  </a:lnTo>
                  <a:lnTo>
                    <a:pt x="0" y="2263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A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98066" y="632744"/>
              <a:ext cx="502284" cy="220345"/>
            </a:xfrm>
            <a:custGeom>
              <a:avLst/>
              <a:gdLst/>
              <a:ahLst/>
              <a:cxnLst/>
              <a:rect l="l" t="t" r="r" b="b"/>
              <a:pathLst>
                <a:path w="502284" h="220344">
                  <a:moveTo>
                    <a:pt x="468800" y="220217"/>
                  </a:moveTo>
                  <a:lnTo>
                    <a:pt x="33047" y="220217"/>
                  </a:lnTo>
                  <a:lnTo>
                    <a:pt x="28187" y="219251"/>
                  </a:lnTo>
                  <a:lnTo>
                    <a:pt x="966" y="192030"/>
                  </a:lnTo>
                  <a:lnTo>
                    <a:pt x="0" y="18717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468800" y="0"/>
                  </a:lnTo>
                  <a:lnTo>
                    <a:pt x="500881" y="28187"/>
                  </a:lnTo>
                  <a:lnTo>
                    <a:pt x="501848" y="33047"/>
                  </a:lnTo>
                  <a:lnTo>
                    <a:pt x="501848" y="187170"/>
                  </a:lnTo>
                  <a:lnTo>
                    <a:pt x="473660" y="219251"/>
                  </a:lnTo>
                  <a:lnTo>
                    <a:pt x="468800" y="220217"/>
                  </a:lnTo>
                  <a:close/>
                </a:path>
              </a:pathLst>
            </a:custGeom>
            <a:solidFill>
              <a:srgbClr val="0000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1061566" y="631182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3.6M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322693" y="1577990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732631" y="1061446"/>
            <a:ext cx="1028700" cy="723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1A1A1A"/>
                </a:solidFill>
                <a:latin typeface="Tahoma"/>
                <a:cs typeface="Tahoma"/>
              </a:rPr>
              <a:t>3M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ts val="1085"/>
              </a:lnSpc>
            </a:pPr>
            <a:r>
              <a:rPr sz="1000" spc="-25" dirty="0">
                <a:solidFill>
                  <a:srgbClr val="1A1A1A"/>
                </a:solidFill>
                <a:latin typeface="Tahoma"/>
                <a:cs typeface="Tahoma"/>
              </a:rPr>
              <a:t>2M</a:t>
            </a:r>
            <a:endParaRPr sz="1000">
              <a:latin typeface="Tahoma"/>
              <a:cs typeface="Tahoma"/>
            </a:endParaRPr>
          </a:p>
          <a:p>
            <a:pPr marL="666115">
              <a:lnSpc>
                <a:spcPts val="1325"/>
              </a:lnSpc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1.2M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971948" y="1807245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035448" y="1805683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0.6M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621203" y="1907537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2684703" y="1905975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0.4M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270459" y="1933873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3333959" y="1932311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0.3M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919714" y="1958100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3983214" y="1956538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568969" y="1967960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4632469" y="1966399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218224" y="1975174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5281724" y="1973612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0.2M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67479" y="2008226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5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5930979" y="2006664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0.1M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516734" y="2017512"/>
            <a:ext cx="502284" cy="220345"/>
          </a:xfrm>
          <a:custGeom>
            <a:avLst/>
            <a:gdLst/>
            <a:ahLst/>
            <a:cxnLst/>
            <a:rect l="l" t="t" r="r" b="b"/>
            <a:pathLst>
              <a:path w="502284" h="220344">
                <a:moveTo>
                  <a:pt x="468800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468800" y="0"/>
                </a:lnTo>
                <a:lnTo>
                  <a:pt x="500881" y="28187"/>
                </a:lnTo>
                <a:lnTo>
                  <a:pt x="501848" y="33047"/>
                </a:lnTo>
                <a:lnTo>
                  <a:pt x="501848" y="187170"/>
                </a:lnTo>
                <a:lnTo>
                  <a:pt x="473660" y="219251"/>
                </a:lnTo>
                <a:lnTo>
                  <a:pt x="468800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580234" y="2015950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0" dirty="0">
                <a:solidFill>
                  <a:srgbClr val="1A1A1A"/>
                </a:solidFill>
                <a:latin typeface="Segoe UI"/>
                <a:cs typeface="Segoe UI"/>
              </a:rPr>
              <a:t>0.1M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495299" y="228599"/>
            <a:ext cx="9685020" cy="3209925"/>
            <a:chOff x="495299" y="228599"/>
            <a:chExt cx="9685020" cy="3209925"/>
          </a:xfrm>
        </p:grpSpPr>
        <p:pic>
          <p:nvPicPr>
            <p:cNvPr id="152" name="object 1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299" y="561974"/>
              <a:ext cx="152399" cy="15239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299" y="2264568"/>
              <a:ext cx="152399" cy="152399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7345679" y="228599"/>
              <a:ext cx="2834640" cy="3209925"/>
            </a:xfrm>
            <a:custGeom>
              <a:avLst/>
              <a:gdLst/>
              <a:ahLst/>
              <a:cxnLst/>
              <a:rect l="l" t="t" r="r" b="b"/>
              <a:pathLst>
                <a:path w="2834640" h="3209925">
                  <a:moveTo>
                    <a:pt x="2834639" y="3209543"/>
                  </a:moveTo>
                  <a:lnTo>
                    <a:pt x="0" y="3209543"/>
                  </a:lnTo>
                  <a:lnTo>
                    <a:pt x="0" y="0"/>
                  </a:lnTo>
                  <a:lnTo>
                    <a:pt x="188594" y="0"/>
                  </a:lnTo>
                  <a:lnTo>
                    <a:pt x="179211" y="453"/>
                  </a:lnTo>
                  <a:lnTo>
                    <a:pt x="170008" y="1812"/>
                  </a:lnTo>
                  <a:lnTo>
                    <a:pt x="128197" y="21583"/>
                  </a:lnTo>
                  <a:lnTo>
                    <a:pt x="100593" y="58799"/>
                  </a:lnTo>
                  <a:lnTo>
                    <a:pt x="93344" y="95249"/>
                  </a:lnTo>
                  <a:lnTo>
                    <a:pt x="93344" y="2886074"/>
                  </a:lnTo>
                  <a:lnTo>
                    <a:pt x="104603" y="2931020"/>
                  </a:lnTo>
                  <a:lnTo>
                    <a:pt x="135665" y="2965287"/>
                  </a:lnTo>
                  <a:lnTo>
                    <a:pt x="179211" y="2980871"/>
                  </a:lnTo>
                  <a:lnTo>
                    <a:pt x="188594" y="2981324"/>
                  </a:lnTo>
                  <a:lnTo>
                    <a:pt x="2834639" y="2981324"/>
                  </a:lnTo>
                  <a:lnTo>
                    <a:pt x="2834639" y="3209543"/>
                  </a:lnTo>
                  <a:close/>
                </a:path>
                <a:path w="2834640" h="3209925">
                  <a:moveTo>
                    <a:pt x="2834639" y="2981324"/>
                  </a:moveTo>
                  <a:lnTo>
                    <a:pt x="2512694" y="2981324"/>
                  </a:lnTo>
                  <a:lnTo>
                    <a:pt x="2522077" y="2980871"/>
                  </a:lnTo>
                  <a:lnTo>
                    <a:pt x="2531280" y="2979512"/>
                  </a:lnTo>
                  <a:lnTo>
                    <a:pt x="2573090" y="2959741"/>
                  </a:lnTo>
                  <a:lnTo>
                    <a:pt x="2600693" y="2922525"/>
                  </a:lnTo>
                  <a:lnTo>
                    <a:pt x="2607944" y="2886074"/>
                  </a:lnTo>
                  <a:lnTo>
                    <a:pt x="2607944" y="95249"/>
                  </a:lnTo>
                  <a:lnTo>
                    <a:pt x="2596683" y="50303"/>
                  </a:lnTo>
                  <a:lnTo>
                    <a:pt x="2565621" y="16037"/>
                  </a:lnTo>
                  <a:lnTo>
                    <a:pt x="2522077" y="453"/>
                  </a:lnTo>
                  <a:lnTo>
                    <a:pt x="2512694" y="0"/>
                  </a:lnTo>
                  <a:lnTo>
                    <a:pt x="2834639" y="0"/>
                  </a:lnTo>
                  <a:lnTo>
                    <a:pt x="2834639" y="298132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43787" y="233362"/>
              <a:ext cx="2505075" cy="2971800"/>
            </a:xfrm>
            <a:custGeom>
              <a:avLst/>
              <a:gdLst/>
              <a:ahLst/>
              <a:cxnLst/>
              <a:rect l="l" t="t" r="r" b="b"/>
              <a:pathLst>
                <a:path w="2505075" h="2971800">
                  <a:moveTo>
                    <a:pt x="0" y="28813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414587" y="0"/>
                  </a:lnTo>
                  <a:lnTo>
                    <a:pt x="2420528" y="0"/>
                  </a:lnTo>
                  <a:lnTo>
                    <a:pt x="2426412" y="579"/>
                  </a:lnTo>
                  <a:lnTo>
                    <a:pt x="2464859" y="15249"/>
                  </a:lnTo>
                  <a:lnTo>
                    <a:pt x="2489824" y="40215"/>
                  </a:lnTo>
                  <a:lnTo>
                    <a:pt x="2493125" y="45155"/>
                  </a:lnTo>
                  <a:lnTo>
                    <a:pt x="2495912" y="50370"/>
                  </a:lnTo>
                  <a:lnTo>
                    <a:pt x="2498186" y="55859"/>
                  </a:lnTo>
                  <a:lnTo>
                    <a:pt x="2500459" y="61348"/>
                  </a:lnTo>
                  <a:lnTo>
                    <a:pt x="2505074" y="90487"/>
                  </a:lnTo>
                  <a:lnTo>
                    <a:pt x="2505074" y="2881312"/>
                  </a:lnTo>
                  <a:lnTo>
                    <a:pt x="2498186" y="2915940"/>
                  </a:lnTo>
                  <a:lnTo>
                    <a:pt x="2495912" y="2921429"/>
                  </a:lnTo>
                  <a:lnTo>
                    <a:pt x="2478571" y="2945296"/>
                  </a:lnTo>
                  <a:lnTo>
                    <a:pt x="2474370" y="2949497"/>
                  </a:lnTo>
                  <a:lnTo>
                    <a:pt x="2449214" y="2964911"/>
                  </a:lnTo>
                  <a:lnTo>
                    <a:pt x="2443725" y="2967185"/>
                  </a:lnTo>
                  <a:lnTo>
                    <a:pt x="2438067" y="2968901"/>
                  </a:lnTo>
                  <a:lnTo>
                    <a:pt x="2432240" y="2970061"/>
                  </a:lnTo>
                  <a:lnTo>
                    <a:pt x="2426412" y="2971220"/>
                  </a:lnTo>
                  <a:lnTo>
                    <a:pt x="2420528" y="2971799"/>
                  </a:lnTo>
                  <a:lnTo>
                    <a:pt x="2414587" y="2971799"/>
                  </a:lnTo>
                  <a:lnTo>
                    <a:pt x="90487" y="2971799"/>
                  </a:lnTo>
                  <a:lnTo>
                    <a:pt x="84545" y="2971799"/>
                  </a:lnTo>
                  <a:lnTo>
                    <a:pt x="78661" y="2971220"/>
                  </a:lnTo>
                  <a:lnTo>
                    <a:pt x="72834" y="2970061"/>
                  </a:lnTo>
                  <a:lnTo>
                    <a:pt x="67006" y="2968901"/>
                  </a:lnTo>
                  <a:lnTo>
                    <a:pt x="61348" y="2967185"/>
                  </a:lnTo>
                  <a:lnTo>
                    <a:pt x="55859" y="2964911"/>
                  </a:lnTo>
                  <a:lnTo>
                    <a:pt x="50370" y="2962637"/>
                  </a:lnTo>
                  <a:lnTo>
                    <a:pt x="18550" y="2936524"/>
                  </a:lnTo>
                  <a:lnTo>
                    <a:pt x="15249" y="2931584"/>
                  </a:lnTo>
                  <a:lnTo>
                    <a:pt x="11948" y="2926644"/>
                  </a:lnTo>
                  <a:lnTo>
                    <a:pt x="1738" y="2898965"/>
                  </a:lnTo>
                  <a:lnTo>
                    <a:pt x="579" y="2893138"/>
                  </a:lnTo>
                  <a:lnTo>
                    <a:pt x="0" y="2887253"/>
                  </a:lnTo>
                  <a:lnTo>
                    <a:pt x="0" y="2881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7588250" y="273050"/>
            <a:ext cx="9124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PRODUCTLINE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57" name="object 157"/>
          <p:cNvGraphicFramePr>
            <a:graphicFrameLocks noGrp="1"/>
          </p:cNvGraphicFramePr>
          <p:nvPr/>
        </p:nvGraphicFramePr>
        <p:xfrm>
          <a:off x="7724774" y="504824"/>
          <a:ext cx="1952625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Segoe UI"/>
                          <a:cs typeface="Segoe UI"/>
                        </a:rPr>
                        <a:t>Select </a:t>
                      </a:r>
                      <a:r>
                        <a:rPr sz="900" b="1" spc="-25" dirty="0">
                          <a:latin typeface="Segoe UI"/>
                          <a:cs typeface="Segoe UI"/>
                        </a:rPr>
                        <a:t>all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Ships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Segoe UI"/>
                          <a:cs typeface="Segoe UI"/>
                        </a:rPr>
                        <a:t>Classic</a:t>
                      </a:r>
                      <a:r>
                        <a:rPr sz="900" b="1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20" dirty="0">
                          <a:latin typeface="Segoe UI"/>
                          <a:cs typeface="Segoe UI"/>
                        </a:rPr>
                        <a:t>Cars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Trains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Motorcycles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56870" marR="185420" indent="-135255">
                        <a:lnSpc>
                          <a:spcPct val="1111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Trucks</a:t>
                      </a:r>
                      <a:r>
                        <a:rPr sz="900" b="1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25" dirty="0">
                          <a:latin typeface="Segoe UI"/>
                          <a:cs typeface="Segoe UI"/>
                        </a:rPr>
                        <a:t>and </a:t>
                      </a:r>
                      <a:r>
                        <a:rPr sz="900" b="1" spc="-10" dirty="0">
                          <a:latin typeface="Segoe UI"/>
                          <a:cs typeface="Segoe UI"/>
                        </a:rPr>
                        <a:t>Buses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Planes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Segoe UI"/>
                          <a:cs typeface="Segoe UI"/>
                        </a:rPr>
                        <a:t>Vintage</a:t>
                      </a:r>
                      <a:r>
                        <a:rPr sz="900" b="1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20" dirty="0">
                          <a:latin typeface="Segoe UI"/>
                          <a:cs typeface="Segoe UI"/>
                        </a:rPr>
                        <a:t>Cars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object 158"/>
          <p:cNvSpPr txBox="1"/>
          <p:nvPr/>
        </p:nvSpPr>
        <p:spPr>
          <a:xfrm>
            <a:off x="9664699" y="3016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0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9860279" y="228599"/>
            <a:ext cx="2560320" cy="3209925"/>
            <a:chOff x="9860279" y="228599"/>
            <a:chExt cx="2560320" cy="3209925"/>
          </a:xfrm>
        </p:grpSpPr>
        <p:sp>
          <p:nvSpPr>
            <p:cNvPr id="160" name="object 160"/>
            <p:cNvSpPr/>
            <p:nvPr/>
          </p:nvSpPr>
          <p:spPr>
            <a:xfrm>
              <a:off x="9860279" y="228599"/>
              <a:ext cx="2560320" cy="3209925"/>
            </a:xfrm>
            <a:custGeom>
              <a:avLst/>
              <a:gdLst/>
              <a:ahLst/>
              <a:cxnLst/>
              <a:rect l="l" t="t" r="r" b="b"/>
              <a:pathLst>
                <a:path w="2560320" h="3209925">
                  <a:moveTo>
                    <a:pt x="2560319" y="3209543"/>
                  </a:moveTo>
                  <a:lnTo>
                    <a:pt x="0" y="3209543"/>
                  </a:lnTo>
                  <a:lnTo>
                    <a:pt x="0" y="0"/>
                  </a:lnTo>
                  <a:lnTo>
                    <a:pt x="188594" y="0"/>
                  </a:lnTo>
                  <a:lnTo>
                    <a:pt x="179211" y="453"/>
                  </a:lnTo>
                  <a:lnTo>
                    <a:pt x="170008" y="1812"/>
                  </a:lnTo>
                  <a:lnTo>
                    <a:pt x="128197" y="21583"/>
                  </a:lnTo>
                  <a:lnTo>
                    <a:pt x="100593" y="58799"/>
                  </a:lnTo>
                  <a:lnTo>
                    <a:pt x="93344" y="95249"/>
                  </a:lnTo>
                  <a:lnTo>
                    <a:pt x="93344" y="2886074"/>
                  </a:lnTo>
                  <a:lnTo>
                    <a:pt x="104603" y="2931020"/>
                  </a:lnTo>
                  <a:lnTo>
                    <a:pt x="135666" y="2965287"/>
                  </a:lnTo>
                  <a:lnTo>
                    <a:pt x="179211" y="2980871"/>
                  </a:lnTo>
                  <a:lnTo>
                    <a:pt x="188594" y="2981324"/>
                  </a:lnTo>
                  <a:lnTo>
                    <a:pt x="2560319" y="2981324"/>
                  </a:lnTo>
                  <a:lnTo>
                    <a:pt x="2560319" y="3209543"/>
                  </a:lnTo>
                  <a:close/>
                </a:path>
                <a:path w="2560320" h="3209925">
                  <a:moveTo>
                    <a:pt x="2560319" y="95249"/>
                  </a:moveTo>
                  <a:lnTo>
                    <a:pt x="2549058" y="50303"/>
                  </a:lnTo>
                  <a:lnTo>
                    <a:pt x="2517996" y="16037"/>
                  </a:lnTo>
                  <a:lnTo>
                    <a:pt x="2474452" y="453"/>
                  </a:lnTo>
                  <a:lnTo>
                    <a:pt x="2465069" y="0"/>
                  </a:lnTo>
                  <a:lnTo>
                    <a:pt x="2560319" y="0"/>
                  </a:lnTo>
                  <a:lnTo>
                    <a:pt x="2560319" y="95249"/>
                  </a:lnTo>
                  <a:close/>
                </a:path>
                <a:path w="2560320" h="3209925">
                  <a:moveTo>
                    <a:pt x="2560319" y="2981324"/>
                  </a:moveTo>
                  <a:lnTo>
                    <a:pt x="2465069" y="2981324"/>
                  </a:lnTo>
                  <a:lnTo>
                    <a:pt x="2474452" y="2980871"/>
                  </a:lnTo>
                  <a:lnTo>
                    <a:pt x="2483654" y="2979512"/>
                  </a:lnTo>
                  <a:lnTo>
                    <a:pt x="2525465" y="2959741"/>
                  </a:lnTo>
                  <a:lnTo>
                    <a:pt x="2553068" y="2922525"/>
                  </a:lnTo>
                  <a:lnTo>
                    <a:pt x="2560319" y="2886074"/>
                  </a:lnTo>
                  <a:lnTo>
                    <a:pt x="2560319" y="2981324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958386" y="233362"/>
              <a:ext cx="2457450" cy="2971800"/>
            </a:xfrm>
            <a:custGeom>
              <a:avLst/>
              <a:gdLst/>
              <a:ahLst/>
              <a:cxnLst/>
              <a:rect l="l" t="t" r="r" b="b"/>
              <a:pathLst>
                <a:path w="2457450" h="2971800">
                  <a:moveTo>
                    <a:pt x="0" y="28813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366962" y="0"/>
                  </a:lnTo>
                  <a:lnTo>
                    <a:pt x="2372903" y="0"/>
                  </a:lnTo>
                  <a:lnTo>
                    <a:pt x="2378788" y="579"/>
                  </a:lnTo>
                  <a:lnTo>
                    <a:pt x="2384615" y="1738"/>
                  </a:lnTo>
                  <a:lnTo>
                    <a:pt x="2390442" y="2897"/>
                  </a:lnTo>
                  <a:lnTo>
                    <a:pt x="2396100" y="4614"/>
                  </a:lnTo>
                  <a:lnTo>
                    <a:pt x="2401589" y="6887"/>
                  </a:lnTo>
                  <a:lnTo>
                    <a:pt x="2407079" y="9161"/>
                  </a:lnTo>
                  <a:lnTo>
                    <a:pt x="2412293" y="11948"/>
                  </a:lnTo>
                  <a:lnTo>
                    <a:pt x="2417234" y="15249"/>
                  </a:lnTo>
                  <a:lnTo>
                    <a:pt x="2422174" y="18550"/>
                  </a:lnTo>
                  <a:lnTo>
                    <a:pt x="2442199" y="40215"/>
                  </a:lnTo>
                  <a:lnTo>
                    <a:pt x="2445500" y="45155"/>
                  </a:lnTo>
                  <a:lnTo>
                    <a:pt x="2448287" y="50370"/>
                  </a:lnTo>
                  <a:lnTo>
                    <a:pt x="2450561" y="55859"/>
                  </a:lnTo>
                  <a:lnTo>
                    <a:pt x="2452835" y="61348"/>
                  </a:lnTo>
                  <a:lnTo>
                    <a:pt x="2454551" y="67006"/>
                  </a:lnTo>
                  <a:lnTo>
                    <a:pt x="2455710" y="72834"/>
                  </a:lnTo>
                  <a:lnTo>
                    <a:pt x="2456870" y="78661"/>
                  </a:lnTo>
                  <a:lnTo>
                    <a:pt x="2457449" y="84545"/>
                  </a:lnTo>
                  <a:lnTo>
                    <a:pt x="2457449" y="90487"/>
                  </a:lnTo>
                  <a:lnTo>
                    <a:pt x="2457449" y="2881312"/>
                  </a:lnTo>
                  <a:lnTo>
                    <a:pt x="2457449" y="2887253"/>
                  </a:lnTo>
                  <a:lnTo>
                    <a:pt x="2456870" y="2893138"/>
                  </a:lnTo>
                  <a:lnTo>
                    <a:pt x="2442199" y="2931584"/>
                  </a:lnTo>
                  <a:lnTo>
                    <a:pt x="2438898" y="2936524"/>
                  </a:lnTo>
                  <a:lnTo>
                    <a:pt x="2407079" y="2962637"/>
                  </a:lnTo>
                  <a:lnTo>
                    <a:pt x="2401589" y="2964911"/>
                  </a:lnTo>
                  <a:lnTo>
                    <a:pt x="2396100" y="2967185"/>
                  </a:lnTo>
                  <a:lnTo>
                    <a:pt x="2390442" y="2968901"/>
                  </a:lnTo>
                  <a:lnTo>
                    <a:pt x="2384615" y="2970061"/>
                  </a:lnTo>
                  <a:lnTo>
                    <a:pt x="2378788" y="2971220"/>
                  </a:lnTo>
                  <a:lnTo>
                    <a:pt x="2372903" y="2971799"/>
                  </a:lnTo>
                  <a:lnTo>
                    <a:pt x="2366962" y="2971799"/>
                  </a:lnTo>
                  <a:lnTo>
                    <a:pt x="90487" y="2971799"/>
                  </a:lnTo>
                  <a:lnTo>
                    <a:pt x="84545" y="2971799"/>
                  </a:lnTo>
                  <a:lnTo>
                    <a:pt x="78661" y="2971220"/>
                  </a:lnTo>
                  <a:lnTo>
                    <a:pt x="72834" y="2970061"/>
                  </a:lnTo>
                  <a:lnTo>
                    <a:pt x="67006" y="2968901"/>
                  </a:lnTo>
                  <a:lnTo>
                    <a:pt x="61348" y="2967185"/>
                  </a:lnTo>
                  <a:lnTo>
                    <a:pt x="55859" y="2964911"/>
                  </a:lnTo>
                  <a:lnTo>
                    <a:pt x="50370" y="2962637"/>
                  </a:lnTo>
                  <a:lnTo>
                    <a:pt x="18550" y="2936524"/>
                  </a:lnTo>
                  <a:lnTo>
                    <a:pt x="15249" y="2931584"/>
                  </a:lnTo>
                  <a:lnTo>
                    <a:pt x="11948" y="2926644"/>
                  </a:lnTo>
                  <a:lnTo>
                    <a:pt x="1738" y="2898965"/>
                  </a:lnTo>
                  <a:lnTo>
                    <a:pt x="579" y="2893138"/>
                  </a:lnTo>
                  <a:lnTo>
                    <a:pt x="0" y="2887253"/>
                  </a:lnTo>
                  <a:lnTo>
                    <a:pt x="0" y="2881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0102849" y="273050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252423"/>
                </a:solidFill>
                <a:latin typeface="Tahoma"/>
                <a:cs typeface="Tahoma"/>
              </a:rPr>
              <a:t>COUNTRY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63" name="object 163"/>
          <p:cNvGraphicFramePr>
            <a:graphicFrameLocks noGrp="1"/>
          </p:cNvGraphicFramePr>
          <p:nvPr/>
        </p:nvGraphicFramePr>
        <p:xfrm>
          <a:off x="10239375" y="504824"/>
          <a:ext cx="1905000" cy="258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Segoe UI"/>
                          <a:cs typeface="Segoe UI"/>
                        </a:rPr>
                        <a:t>Select </a:t>
                      </a:r>
                      <a:r>
                        <a:rPr sz="900" b="1" spc="-25" dirty="0">
                          <a:latin typeface="Segoe UI"/>
                          <a:cs typeface="Segoe UI"/>
                        </a:rPr>
                        <a:t>all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Canada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Australia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Denmark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Austria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Finland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Belgium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Segoe UI"/>
                          <a:cs typeface="Segoe UI"/>
                        </a:rPr>
                        <a:t>France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257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object 164"/>
          <p:cNvSpPr txBox="1"/>
          <p:nvPr/>
        </p:nvSpPr>
        <p:spPr>
          <a:xfrm>
            <a:off x="12131674" y="301625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0" dirty="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2188824" y="172085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20" dirty="0">
                <a:solidFill>
                  <a:srgbClr val="605D5C"/>
                </a:solidFill>
                <a:latin typeface="Segoe UI Symbol"/>
                <a:cs typeface="Segoe UI Symbol"/>
              </a:rPr>
              <a:t>&gt;</a:t>
            </a:r>
            <a:endParaRPr sz="1200">
              <a:latin typeface="Segoe UI Symbol"/>
              <a:cs typeface="Segoe UI Symbo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5852159" y="3118103"/>
            <a:ext cx="6568440" cy="3968750"/>
            <a:chOff x="5852159" y="3118103"/>
            <a:chExt cx="6568440" cy="3968750"/>
          </a:xfrm>
        </p:grpSpPr>
        <p:sp>
          <p:nvSpPr>
            <p:cNvPr id="167" name="object 167"/>
            <p:cNvSpPr/>
            <p:nvPr/>
          </p:nvSpPr>
          <p:spPr>
            <a:xfrm>
              <a:off x="5852159" y="3118103"/>
              <a:ext cx="6568440" cy="3968750"/>
            </a:xfrm>
            <a:custGeom>
              <a:avLst/>
              <a:gdLst/>
              <a:ahLst/>
              <a:cxnLst/>
              <a:rect l="l" t="t" r="r" b="b"/>
              <a:pathLst>
                <a:path w="6568440" h="3968750">
                  <a:moveTo>
                    <a:pt x="6568439" y="3968495"/>
                  </a:moveTo>
                  <a:lnTo>
                    <a:pt x="0" y="3968495"/>
                  </a:lnTo>
                  <a:lnTo>
                    <a:pt x="0" y="0"/>
                  </a:lnTo>
                  <a:lnTo>
                    <a:pt x="6568439" y="0"/>
                  </a:lnTo>
                  <a:lnTo>
                    <a:pt x="6568439" y="91820"/>
                  </a:lnTo>
                  <a:lnTo>
                    <a:pt x="186689" y="91820"/>
                  </a:lnTo>
                  <a:lnTo>
                    <a:pt x="177306" y="92274"/>
                  </a:lnTo>
                  <a:lnTo>
                    <a:pt x="133761" y="107858"/>
                  </a:lnTo>
                  <a:lnTo>
                    <a:pt x="102699" y="142124"/>
                  </a:lnTo>
                  <a:lnTo>
                    <a:pt x="91439" y="187070"/>
                  </a:lnTo>
                  <a:lnTo>
                    <a:pt x="91439" y="3863720"/>
                  </a:lnTo>
                  <a:lnTo>
                    <a:pt x="102699" y="3908666"/>
                  </a:lnTo>
                  <a:lnTo>
                    <a:pt x="133761" y="3942932"/>
                  </a:lnTo>
                  <a:lnTo>
                    <a:pt x="177306" y="3958517"/>
                  </a:lnTo>
                  <a:lnTo>
                    <a:pt x="186689" y="3958970"/>
                  </a:lnTo>
                  <a:lnTo>
                    <a:pt x="6568439" y="3958970"/>
                  </a:lnTo>
                  <a:lnTo>
                    <a:pt x="6568439" y="3968495"/>
                  </a:lnTo>
                  <a:close/>
                </a:path>
                <a:path w="6568440" h="3968750">
                  <a:moveTo>
                    <a:pt x="6568439" y="187070"/>
                  </a:moveTo>
                  <a:lnTo>
                    <a:pt x="6557178" y="142124"/>
                  </a:lnTo>
                  <a:lnTo>
                    <a:pt x="6526115" y="107858"/>
                  </a:lnTo>
                  <a:lnTo>
                    <a:pt x="6482572" y="92274"/>
                  </a:lnTo>
                  <a:lnTo>
                    <a:pt x="6473189" y="91820"/>
                  </a:lnTo>
                  <a:lnTo>
                    <a:pt x="6568439" y="91820"/>
                  </a:lnTo>
                  <a:lnTo>
                    <a:pt x="6568439" y="187070"/>
                  </a:lnTo>
                  <a:close/>
                </a:path>
                <a:path w="6568440" h="3968750">
                  <a:moveTo>
                    <a:pt x="6568439" y="3958970"/>
                  </a:moveTo>
                  <a:lnTo>
                    <a:pt x="6473189" y="3958970"/>
                  </a:lnTo>
                  <a:lnTo>
                    <a:pt x="6482572" y="3958517"/>
                  </a:lnTo>
                  <a:lnTo>
                    <a:pt x="6491774" y="3957157"/>
                  </a:lnTo>
                  <a:lnTo>
                    <a:pt x="6533584" y="3937386"/>
                  </a:lnTo>
                  <a:lnTo>
                    <a:pt x="6561188" y="3900171"/>
                  </a:lnTo>
                  <a:lnTo>
                    <a:pt x="6568439" y="3863720"/>
                  </a:lnTo>
                  <a:lnTo>
                    <a:pt x="6568439" y="395897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948362" y="3214687"/>
              <a:ext cx="6467475" cy="3857625"/>
            </a:xfrm>
            <a:custGeom>
              <a:avLst/>
              <a:gdLst/>
              <a:ahLst/>
              <a:cxnLst/>
              <a:rect l="l" t="t" r="r" b="b"/>
              <a:pathLst>
                <a:path w="6467475" h="3857625">
                  <a:moveTo>
                    <a:pt x="6382928" y="3857624"/>
                  </a:moveTo>
                  <a:lnTo>
                    <a:pt x="84545" y="3857624"/>
                  </a:lnTo>
                  <a:lnTo>
                    <a:pt x="78661" y="3857044"/>
                  </a:lnTo>
                  <a:lnTo>
                    <a:pt x="35275" y="3839073"/>
                  </a:lnTo>
                  <a:lnTo>
                    <a:pt x="9161" y="3807254"/>
                  </a:lnTo>
                  <a:lnTo>
                    <a:pt x="0" y="3773078"/>
                  </a:lnTo>
                  <a:lnTo>
                    <a:pt x="0" y="3767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6382928" y="0"/>
                  </a:lnTo>
                  <a:lnTo>
                    <a:pt x="6422317" y="11948"/>
                  </a:lnTo>
                  <a:lnTo>
                    <a:pt x="6455525" y="45155"/>
                  </a:lnTo>
                  <a:lnTo>
                    <a:pt x="6467474" y="84545"/>
                  </a:lnTo>
                  <a:lnTo>
                    <a:pt x="6467474" y="3773078"/>
                  </a:lnTo>
                  <a:lnTo>
                    <a:pt x="6455525" y="3812469"/>
                  </a:lnTo>
                  <a:lnTo>
                    <a:pt x="6422317" y="3845675"/>
                  </a:lnTo>
                  <a:lnTo>
                    <a:pt x="6388812" y="3857044"/>
                  </a:lnTo>
                  <a:lnTo>
                    <a:pt x="6382928" y="3857624"/>
                  </a:lnTo>
                  <a:close/>
                </a:path>
              </a:pathLst>
            </a:custGeom>
            <a:solidFill>
              <a:srgbClr val="FFFFFF">
                <a:alpha val="5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948362" y="3214687"/>
              <a:ext cx="6467475" cy="3857625"/>
            </a:xfrm>
            <a:custGeom>
              <a:avLst/>
              <a:gdLst/>
              <a:ahLst/>
              <a:cxnLst/>
              <a:rect l="l" t="t" r="r" b="b"/>
              <a:pathLst>
                <a:path w="6467475" h="3857625">
                  <a:moveTo>
                    <a:pt x="0" y="3767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6376986" y="0"/>
                  </a:lnTo>
                  <a:lnTo>
                    <a:pt x="6382928" y="0"/>
                  </a:lnTo>
                  <a:lnTo>
                    <a:pt x="6388812" y="579"/>
                  </a:lnTo>
                  <a:lnTo>
                    <a:pt x="6394639" y="1738"/>
                  </a:lnTo>
                  <a:lnTo>
                    <a:pt x="6400466" y="2897"/>
                  </a:lnTo>
                  <a:lnTo>
                    <a:pt x="6427258" y="15249"/>
                  </a:lnTo>
                  <a:lnTo>
                    <a:pt x="6432198" y="18550"/>
                  </a:lnTo>
                  <a:lnTo>
                    <a:pt x="6458312" y="50370"/>
                  </a:lnTo>
                  <a:lnTo>
                    <a:pt x="6460585" y="55859"/>
                  </a:lnTo>
                  <a:lnTo>
                    <a:pt x="6462859" y="61348"/>
                  </a:lnTo>
                  <a:lnTo>
                    <a:pt x="6464575" y="67006"/>
                  </a:lnTo>
                  <a:lnTo>
                    <a:pt x="6465735" y="72834"/>
                  </a:lnTo>
                  <a:lnTo>
                    <a:pt x="6466894" y="78661"/>
                  </a:lnTo>
                  <a:lnTo>
                    <a:pt x="6467474" y="84545"/>
                  </a:lnTo>
                  <a:lnTo>
                    <a:pt x="6467474" y="90487"/>
                  </a:lnTo>
                  <a:lnTo>
                    <a:pt x="6467474" y="3767137"/>
                  </a:lnTo>
                  <a:lnTo>
                    <a:pt x="6467474" y="3773078"/>
                  </a:lnTo>
                  <a:lnTo>
                    <a:pt x="6466894" y="3778962"/>
                  </a:lnTo>
                  <a:lnTo>
                    <a:pt x="6465735" y="3784790"/>
                  </a:lnTo>
                  <a:lnTo>
                    <a:pt x="6464575" y="3790617"/>
                  </a:lnTo>
                  <a:lnTo>
                    <a:pt x="6462859" y="3796275"/>
                  </a:lnTo>
                  <a:lnTo>
                    <a:pt x="6460585" y="3801764"/>
                  </a:lnTo>
                  <a:lnTo>
                    <a:pt x="6458312" y="3807254"/>
                  </a:lnTo>
                  <a:lnTo>
                    <a:pt x="6440970" y="3831121"/>
                  </a:lnTo>
                  <a:lnTo>
                    <a:pt x="6436769" y="3835322"/>
                  </a:lnTo>
                  <a:lnTo>
                    <a:pt x="6432198" y="3839073"/>
                  </a:lnTo>
                  <a:lnTo>
                    <a:pt x="6427257" y="3842374"/>
                  </a:lnTo>
                  <a:lnTo>
                    <a:pt x="6422317" y="3845675"/>
                  </a:lnTo>
                  <a:lnTo>
                    <a:pt x="6417103" y="3848462"/>
                  </a:lnTo>
                  <a:lnTo>
                    <a:pt x="6411613" y="3850736"/>
                  </a:lnTo>
                  <a:lnTo>
                    <a:pt x="6406124" y="3853010"/>
                  </a:lnTo>
                  <a:lnTo>
                    <a:pt x="6400466" y="3854726"/>
                  </a:lnTo>
                  <a:lnTo>
                    <a:pt x="6394639" y="3855885"/>
                  </a:lnTo>
                  <a:lnTo>
                    <a:pt x="6388812" y="3857044"/>
                  </a:lnTo>
                  <a:lnTo>
                    <a:pt x="6382928" y="3857624"/>
                  </a:lnTo>
                  <a:lnTo>
                    <a:pt x="6376986" y="3857624"/>
                  </a:lnTo>
                  <a:lnTo>
                    <a:pt x="90487" y="3857624"/>
                  </a:lnTo>
                  <a:lnTo>
                    <a:pt x="84545" y="3857624"/>
                  </a:lnTo>
                  <a:lnTo>
                    <a:pt x="78661" y="3857044"/>
                  </a:lnTo>
                  <a:lnTo>
                    <a:pt x="72834" y="3855885"/>
                  </a:lnTo>
                  <a:lnTo>
                    <a:pt x="67006" y="3854726"/>
                  </a:lnTo>
                  <a:lnTo>
                    <a:pt x="61348" y="3853010"/>
                  </a:lnTo>
                  <a:lnTo>
                    <a:pt x="55859" y="3850736"/>
                  </a:lnTo>
                  <a:lnTo>
                    <a:pt x="50370" y="3848462"/>
                  </a:lnTo>
                  <a:lnTo>
                    <a:pt x="18550" y="3822349"/>
                  </a:lnTo>
                  <a:lnTo>
                    <a:pt x="15249" y="3817409"/>
                  </a:lnTo>
                  <a:lnTo>
                    <a:pt x="11948" y="3812469"/>
                  </a:lnTo>
                  <a:lnTo>
                    <a:pt x="9161" y="3807254"/>
                  </a:lnTo>
                  <a:lnTo>
                    <a:pt x="6887" y="3801764"/>
                  </a:lnTo>
                  <a:lnTo>
                    <a:pt x="4614" y="3796275"/>
                  </a:lnTo>
                  <a:lnTo>
                    <a:pt x="2897" y="3790617"/>
                  </a:lnTo>
                  <a:lnTo>
                    <a:pt x="1738" y="3784790"/>
                  </a:lnTo>
                  <a:lnTo>
                    <a:pt x="579" y="3778962"/>
                  </a:lnTo>
                  <a:lnTo>
                    <a:pt x="0" y="3773078"/>
                  </a:lnTo>
                  <a:lnTo>
                    <a:pt x="0" y="376713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7545238" y="3185459"/>
            <a:ext cx="329311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-6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80" dirty="0">
                <a:solidFill>
                  <a:srgbClr val="252423"/>
                </a:solidFill>
                <a:latin typeface="Trebuchet MS"/>
                <a:cs typeface="Trebuchet MS"/>
              </a:rPr>
              <a:t>Growth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175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140" dirty="0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sz="1950" i="1" spc="-12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950" i="1" spc="-90" dirty="0">
                <a:solidFill>
                  <a:srgbClr val="252423"/>
                </a:solidFill>
                <a:latin typeface="Trebuchet MS"/>
                <a:cs typeface="Trebuchet MS"/>
              </a:rPr>
              <a:t>PRODUCTLINE</a:t>
            </a:r>
            <a:endParaRPr sz="1950">
              <a:latin typeface="Trebuchet MS"/>
              <a:cs typeface="Trebuchet MS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6267448" y="3619499"/>
            <a:ext cx="5779770" cy="2400300"/>
            <a:chOff x="6267448" y="3619499"/>
            <a:chExt cx="5779770" cy="2400300"/>
          </a:xfrm>
        </p:grpSpPr>
        <p:sp>
          <p:nvSpPr>
            <p:cNvPr id="172" name="object 172"/>
            <p:cNvSpPr/>
            <p:nvPr/>
          </p:nvSpPr>
          <p:spPr>
            <a:xfrm>
              <a:off x="6267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1576" y="2400299"/>
                  </a:moveTo>
                  <a:lnTo>
                    <a:pt x="16523" y="2400299"/>
                  </a:lnTo>
                  <a:lnTo>
                    <a:pt x="14093" y="2399816"/>
                  </a:lnTo>
                  <a:lnTo>
                    <a:pt x="0" y="2383775"/>
                  </a:lnTo>
                  <a:lnTo>
                    <a:pt x="0" y="23812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2383775"/>
                  </a:lnTo>
                  <a:lnTo>
                    <a:pt x="24006" y="2399816"/>
                  </a:lnTo>
                  <a:lnTo>
                    <a:pt x="21576" y="24002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67448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4310" y="2400299"/>
                  </a:moveTo>
                  <a:lnTo>
                    <a:pt x="13790" y="2400299"/>
                  </a:lnTo>
                  <a:lnTo>
                    <a:pt x="9299" y="2398439"/>
                  </a:lnTo>
                  <a:lnTo>
                    <a:pt x="1859" y="2391000"/>
                  </a:lnTo>
                  <a:lnTo>
                    <a:pt x="0" y="2386510"/>
                  </a:lnTo>
                  <a:lnTo>
                    <a:pt x="0" y="13789"/>
                  </a:lnTo>
                  <a:lnTo>
                    <a:pt x="1859" y="9298"/>
                  </a:lnTo>
                  <a:lnTo>
                    <a:pt x="9299" y="1859"/>
                  </a:lnTo>
                  <a:lnTo>
                    <a:pt x="13790" y="0"/>
                  </a:lnTo>
                  <a:lnTo>
                    <a:pt x="24310" y="0"/>
                  </a:lnTo>
                  <a:lnTo>
                    <a:pt x="28800" y="1859"/>
                  </a:lnTo>
                  <a:lnTo>
                    <a:pt x="36240" y="9298"/>
                  </a:lnTo>
                  <a:lnTo>
                    <a:pt x="38099" y="13789"/>
                  </a:lnTo>
                  <a:lnTo>
                    <a:pt x="38099" y="2386510"/>
                  </a:lnTo>
                  <a:lnTo>
                    <a:pt x="36240" y="2391000"/>
                  </a:lnTo>
                  <a:lnTo>
                    <a:pt x="28800" y="2398439"/>
                  </a:lnTo>
                  <a:lnTo>
                    <a:pt x="24310" y="24002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090521" y="3683043"/>
              <a:ext cx="4916805" cy="2103120"/>
            </a:xfrm>
            <a:custGeom>
              <a:avLst/>
              <a:gdLst/>
              <a:ahLst/>
              <a:cxnLst/>
              <a:rect l="l" t="t" r="r" b="b"/>
              <a:pathLst>
                <a:path w="4916805" h="2103120">
                  <a:moveTo>
                    <a:pt x="0" y="0"/>
                  </a:moveTo>
                  <a:lnTo>
                    <a:pt x="819430" y="176748"/>
                  </a:lnTo>
                  <a:lnTo>
                    <a:pt x="1638860" y="1176184"/>
                  </a:lnTo>
                  <a:lnTo>
                    <a:pt x="2458290" y="1192594"/>
                  </a:lnTo>
                  <a:lnTo>
                    <a:pt x="3277720" y="1518307"/>
                  </a:lnTo>
                  <a:lnTo>
                    <a:pt x="4097150" y="1879397"/>
                  </a:lnTo>
                  <a:lnTo>
                    <a:pt x="4916580" y="2102822"/>
                  </a:lnTo>
                </a:path>
              </a:pathLst>
            </a:custGeom>
            <a:ln w="28574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0834" y="3643356"/>
              <a:ext cx="79374" cy="79374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124" y="4835950"/>
              <a:ext cx="79374" cy="79374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7984" y="5522754"/>
              <a:ext cx="79374" cy="79374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7415" y="5746178"/>
              <a:ext cx="79374" cy="79374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6818054" y="3740193"/>
              <a:ext cx="545465" cy="220345"/>
            </a:xfrm>
            <a:custGeom>
              <a:avLst/>
              <a:gdLst/>
              <a:ahLst/>
              <a:cxnLst/>
              <a:rect l="l" t="t" r="r" b="b"/>
              <a:pathLst>
                <a:path w="545465" h="220345">
                  <a:moveTo>
                    <a:pt x="511886" y="220217"/>
                  </a:moveTo>
                  <a:lnTo>
                    <a:pt x="33047" y="220217"/>
                  </a:lnTo>
                  <a:lnTo>
                    <a:pt x="28187" y="219251"/>
                  </a:lnTo>
                  <a:lnTo>
                    <a:pt x="966" y="192030"/>
                  </a:lnTo>
                  <a:lnTo>
                    <a:pt x="0" y="18717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8099" y="0"/>
                  </a:lnTo>
                  <a:lnTo>
                    <a:pt x="511886" y="0"/>
                  </a:lnTo>
                  <a:lnTo>
                    <a:pt x="543967" y="28187"/>
                  </a:lnTo>
                  <a:lnTo>
                    <a:pt x="544934" y="33047"/>
                  </a:lnTo>
                  <a:lnTo>
                    <a:pt x="544934" y="187170"/>
                  </a:lnTo>
                  <a:lnTo>
                    <a:pt x="516746" y="219251"/>
                  </a:lnTo>
                  <a:lnTo>
                    <a:pt x="511886" y="220217"/>
                  </a:lnTo>
                  <a:close/>
                </a:path>
              </a:pathLst>
            </a:custGeom>
            <a:solidFill>
              <a:srgbClr val="000000">
                <a:alpha val="2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6030810" y="4326521"/>
            <a:ext cx="166370" cy="986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z="1250" i="1" spc="-50" dirty="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sz="1250" i="1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50" i="1" spc="-125" dirty="0">
                <a:solidFill>
                  <a:srgbClr val="252423"/>
                </a:solidFill>
                <a:latin typeface="Trebuchet MS"/>
                <a:cs typeface="Trebuchet MS"/>
              </a:rPr>
              <a:t>Growth</a:t>
            </a:r>
            <a:r>
              <a:rPr sz="1250" i="1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50" i="1" spc="45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447184" y="5913631"/>
            <a:ext cx="233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5" dirty="0">
                <a:solidFill>
                  <a:srgbClr val="1A1A1A"/>
                </a:solidFill>
                <a:latin typeface="Tahoma"/>
                <a:cs typeface="Tahoma"/>
              </a:rPr>
              <a:t>0.18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447184" y="5318795"/>
            <a:ext cx="233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5" dirty="0">
                <a:solidFill>
                  <a:srgbClr val="1A1A1A"/>
                </a:solidFill>
                <a:latin typeface="Tahoma"/>
                <a:cs typeface="Tahoma"/>
              </a:rPr>
              <a:t>0.20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7184" y="4723959"/>
            <a:ext cx="233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5" dirty="0">
                <a:solidFill>
                  <a:srgbClr val="1A1A1A"/>
                </a:solidFill>
                <a:latin typeface="Tahoma"/>
                <a:cs typeface="Tahoma"/>
              </a:rPr>
              <a:t>0.22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447184" y="4129122"/>
            <a:ext cx="233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5" dirty="0">
                <a:solidFill>
                  <a:srgbClr val="1A1A1A"/>
                </a:solidFill>
                <a:latin typeface="Tahoma"/>
                <a:cs typeface="Tahoma"/>
              </a:rPr>
              <a:t>0.24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447184" y="3534286"/>
            <a:ext cx="233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75" dirty="0">
                <a:solidFill>
                  <a:srgbClr val="1A1A1A"/>
                </a:solidFill>
                <a:latin typeface="Tahoma"/>
                <a:cs typeface="Tahoma"/>
              </a:rPr>
              <a:t>0.26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9092604" y="6791870"/>
            <a:ext cx="9124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252423"/>
                </a:solidFill>
                <a:latin typeface="Tahoma"/>
                <a:cs typeface="Tahoma"/>
              </a:rPr>
              <a:t>PRODUCTLINE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7" name="object 187"/>
          <p:cNvSpPr txBox="1"/>
          <p:nvPr/>
        </p:nvSpPr>
        <p:spPr>
          <a:xfrm rot="19560000">
            <a:off x="6658466" y="6145404"/>
            <a:ext cx="41666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Planes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88" name="object 188"/>
          <p:cNvSpPr txBox="1"/>
          <p:nvPr/>
        </p:nvSpPr>
        <p:spPr>
          <a:xfrm rot="19560000">
            <a:off x="7176661" y="6243001"/>
            <a:ext cx="7454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Motorcycles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89" name="object 189"/>
          <p:cNvSpPr txBox="1"/>
          <p:nvPr/>
        </p:nvSpPr>
        <p:spPr>
          <a:xfrm rot="19560000">
            <a:off x="8359166" y="6125069"/>
            <a:ext cx="35002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Ships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90" name="object 190"/>
          <p:cNvSpPr txBox="1"/>
          <p:nvPr/>
        </p:nvSpPr>
        <p:spPr>
          <a:xfrm rot="19560000">
            <a:off x="8778762" y="6254838"/>
            <a:ext cx="7862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Vintage</a:t>
            </a:r>
            <a:r>
              <a:rPr sz="900" b="1" i="1" spc="10" dirty="0">
                <a:latin typeface="Georgia"/>
                <a:cs typeface="Georgia"/>
              </a:rPr>
              <a:t> </a:t>
            </a:r>
            <a:r>
              <a:rPr sz="1350" b="1" i="1" spc="-30" baseline="3086" dirty="0">
                <a:latin typeface="Georgia"/>
                <a:cs typeface="Georgia"/>
              </a:rPr>
              <a:t>Cars</a:t>
            </a:r>
            <a:endParaRPr sz="1350" baseline="3086">
              <a:latin typeface="Georgia"/>
              <a:cs typeface="Georgia"/>
            </a:endParaRPr>
          </a:p>
        </p:txBody>
      </p:sp>
      <p:sp>
        <p:nvSpPr>
          <p:cNvPr id="191" name="object 191"/>
          <p:cNvSpPr txBox="1"/>
          <p:nvPr/>
        </p:nvSpPr>
        <p:spPr>
          <a:xfrm rot="19560000">
            <a:off x="9643130" y="6240354"/>
            <a:ext cx="7366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dirty="0">
                <a:latin typeface="Georgia"/>
                <a:cs typeface="Georgia"/>
              </a:rPr>
              <a:t>Classic</a:t>
            </a:r>
            <a:r>
              <a:rPr sz="900" b="1" i="1" spc="-55" dirty="0">
                <a:latin typeface="Georgia"/>
                <a:cs typeface="Georgia"/>
              </a:rPr>
              <a:t> </a:t>
            </a:r>
            <a:r>
              <a:rPr sz="1350" b="1" i="1" spc="-30" baseline="3086" dirty="0">
                <a:latin typeface="Georgia"/>
                <a:cs typeface="Georgia"/>
              </a:rPr>
              <a:t>Cars</a:t>
            </a:r>
            <a:endParaRPr sz="1350" baseline="3086">
              <a:latin typeface="Georgia"/>
              <a:cs typeface="Georgia"/>
            </a:endParaRPr>
          </a:p>
        </p:txBody>
      </p:sp>
      <p:sp>
        <p:nvSpPr>
          <p:cNvPr id="192" name="object 192"/>
          <p:cNvSpPr txBox="1"/>
          <p:nvPr/>
        </p:nvSpPr>
        <p:spPr>
          <a:xfrm rot="19560000">
            <a:off x="10759056" y="6144291"/>
            <a:ext cx="41300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spc="-10" dirty="0">
                <a:latin typeface="Georgia"/>
                <a:cs typeface="Georgia"/>
              </a:rPr>
              <a:t>Trains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93" name="object 193"/>
          <p:cNvSpPr txBox="1"/>
          <p:nvPr/>
        </p:nvSpPr>
        <p:spPr>
          <a:xfrm rot="19560000">
            <a:off x="10992295" y="6333542"/>
            <a:ext cx="105459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b="1" i="1" dirty="0">
                <a:latin typeface="Georgia"/>
                <a:cs typeface="Georgia"/>
              </a:rPr>
              <a:t>Trucks</a:t>
            </a:r>
            <a:r>
              <a:rPr sz="900" b="1" i="1" spc="-30" dirty="0">
                <a:latin typeface="Georgia"/>
                <a:cs typeface="Georgia"/>
              </a:rPr>
              <a:t> </a:t>
            </a:r>
            <a:r>
              <a:rPr sz="1350" b="1" i="1" baseline="3086" dirty="0">
                <a:latin typeface="Georgia"/>
                <a:cs typeface="Georgia"/>
              </a:rPr>
              <a:t>and</a:t>
            </a:r>
            <a:r>
              <a:rPr sz="1350" b="1" i="1" spc="-44" baseline="3086" dirty="0">
                <a:latin typeface="Georgia"/>
                <a:cs typeface="Georgia"/>
              </a:rPr>
              <a:t> </a:t>
            </a:r>
            <a:r>
              <a:rPr sz="1350" b="1" i="1" spc="-15" baseline="6172" dirty="0">
                <a:latin typeface="Georgia"/>
                <a:cs typeface="Georgia"/>
              </a:rPr>
              <a:t>Buses</a:t>
            </a:r>
            <a:endParaRPr sz="1350" baseline="6172">
              <a:latin typeface="Georgia"/>
              <a:cs typeface="Georgi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6881665" y="3738631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0.258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1734635" y="5508498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11798247" y="5506936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0.187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9276345" y="4598269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9339956" y="4596707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0.218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8456915" y="4581860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520527" y="4580298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0.219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0915205" y="5285073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10978816" y="5283511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0.195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637484" y="3916942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701096" y="3915380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0.252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0095774" y="4923983"/>
            <a:ext cx="545465" cy="220345"/>
          </a:xfrm>
          <a:custGeom>
            <a:avLst/>
            <a:gdLst/>
            <a:ahLst/>
            <a:cxnLst/>
            <a:rect l="l" t="t" r="r" b="b"/>
            <a:pathLst>
              <a:path w="545465" h="220345">
                <a:moveTo>
                  <a:pt x="511886" y="220217"/>
                </a:moveTo>
                <a:lnTo>
                  <a:pt x="33047" y="220217"/>
                </a:lnTo>
                <a:lnTo>
                  <a:pt x="28187" y="219251"/>
                </a:lnTo>
                <a:lnTo>
                  <a:pt x="966" y="192030"/>
                </a:lnTo>
                <a:lnTo>
                  <a:pt x="0" y="187170"/>
                </a:lnTo>
                <a:lnTo>
                  <a:pt x="0" y="33047"/>
                </a:lnTo>
                <a:lnTo>
                  <a:pt x="28187" y="966"/>
                </a:lnTo>
                <a:lnTo>
                  <a:pt x="38099" y="0"/>
                </a:lnTo>
                <a:lnTo>
                  <a:pt x="511886" y="0"/>
                </a:lnTo>
                <a:lnTo>
                  <a:pt x="543967" y="28187"/>
                </a:lnTo>
                <a:lnTo>
                  <a:pt x="544934" y="33047"/>
                </a:lnTo>
                <a:lnTo>
                  <a:pt x="544934" y="187170"/>
                </a:lnTo>
                <a:lnTo>
                  <a:pt x="516746" y="219251"/>
                </a:lnTo>
                <a:lnTo>
                  <a:pt x="511886" y="220217"/>
                </a:lnTo>
                <a:close/>
              </a:path>
            </a:pathLst>
          </a:custGeom>
          <a:solidFill>
            <a:srgbClr val="000000">
              <a:alpha val="2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10159386" y="4922422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solidFill>
                  <a:srgbClr val="1A1A1A"/>
                </a:solidFill>
                <a:latin typeface="Segoe UI"/>
                <a:cs typeface="Segoe UI"/>
              </a:rPr>
              <a:t>0.207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6210300" y="3543299"/>
            <a:ext cx="152400" cy="2550160"/>
            <a:chOff x="6210300" y="3543299"/>
            <a:chExt cx="152400" cy="2550160"/>
          </a:xfrm>
        </p:grpSpPr>
        <p:sp>
          <p:nvSpPr>
            <p:cNvPr id="208" name="object 208"/>
            <p:cNvSpPr/>
            <p:nvPr/>
          </p:nvSpPr>
          <p:spPr>
            <a:xfrm>
              <a:off x="6267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21576" y="2400299"/>
                  </a:moveTo>
                  <a:lnTo>
                    <a:pt x="16523" y="2400299"/>
                  </a:lnTo>
                  <a:lnTo>
                    <a:pt x="14093" y="2399816"/>
                  </a:lnTo>
                  <a:lnTo>
                    <a:pt x="0" y="2383775"/>
                  </a:lnTo>
                  <a:lnTo>
                    <a:pt x="0" y="23812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2383775"/>
                  </a:lnTo>
                  <a:lnTo>
                    <a:pt x="24006" y="2399816"/>
                  </a:lnTo>
                  <a:lnTo>
                    <a:pt x="21576" y="24002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267449" y="3619499"/>
              <a:ext cx="38100" cy="2400300"/>
            </a:xfrm>
            <a:custGeom>
              <a:avLst/>
              <a:gdLst/>
              <a:ahLst/>
              <a:cxnLst/>
              <a:rect l="l" t="t" r="r" b="b"/>
              <a:pathLst>
                <a:path w="38100" h="2400300">
                  <a:moveTo>
                    <a:pt x="38099" y="2400299"/>
                  </a:moveTo>
                  <a:lnTo>
                    <a:pt x="0" y="2400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002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0300" y="3543299"/>
              <a:ext cx="152399" cy="152399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0300" y="5940920"/>
              <a:ext cx="152399" cy="15239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510</Words>
  <Application>Microsoft Office PowerPoint</Application>
  <PresentationFormat>Custom</PresentationFormat>
  <Paragraphs>222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MT</vt:lpstr>
      <vt:lpstr>Bahnschrift</vt:lpstr>
      <vt:lpstr>Calibri</vt:lpstr>
      <vt:lpstr>Georgia</vt:lpstr>
      <vt:lpstr>Segoe UI</vt:lpstr>
      <vt:lpstr>Segoe UI Symbol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TOTAL SALES BY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TY ENGINEERING P LTD</dc:creator>
  <cp:lastModifiedBy>ty engineering</cp:lastModifiedBy>
  <cp:revision>1</cp:revision>
  <dcterms:created xsi:type="dcterms:W3CDTF">2025-08-29T03:41:27Z</dcterms:created>
  <dcterms:modified xsi:type="dcterms:W3CDTF">2025-08-29T04:11:25Z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2025-08-29T00:00:00Z</vt:filetime>
  </property>
</Properties>
</file>