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64" r:id="rId3"/>
    <p:sldId id="564" r:id="rId4"/>
    <p:sldId id="565" r:id="rId5"/>
    <p:sldId id="566" r:id="rId6"/>
    <p:sldId id="567" r:id="rId7"/>
    <p:sldId id="568" r:id="rId8"/>
  </p:sldIdLst>
  <p:sldSz cx="23039070" cy="12960350"/>
  <p:notesSz cx="6858000" cy="9144000"/>
  <p:custDataLst>
    <p:tags r:id="rId14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64"/>
            <p14:sldId id="564"/>
            <p14:sldId id="565"/>
            <p14:sldId id="566"/>
            <p14:sldId id="567"/>
            <p14:sldId id="5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68"/>
    <a:srgbClr val="840C18"/>
    <a:srgbClr val="6F7378"/>
    <a:srgbClr val="C9C9C9"/>
    <a:srgbClr val="1577BA"/>
    <a:srgbClr val="1475B2"/>
    <a:srgbClr val="F2F2F2"/>
    <a:srgbClr val="0C579C"/>
    <a:srgbClr val="00233E"/>
    <a:srgbClr val="E3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68" autoAdjust="0"/>
    <p:restoredTop sz="96340" autoAdjust="0"/>
  </p:normalViewPr>
  <p:slideViewPr>
    <p:cSldViewPr>
      <p:cViewPr varScale="1">
        <p:scale>
          <a:sx n="59" d="100"/>
          <a:sy n="59" d="100"/>
        </p:scale>
        <p:origin x="102" y="78"/>
      </p:cViewPr>
      <p:guideLst>
        <p:guide orient="horz" pos="3804"/>
        <p:guide pos="7288"/>
        <p:guide pos="4599"/>
        <p:guide pos="99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84"/>
        <p:guide pos="2169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4" name="图片 3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/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Heavy" panose="020B0A00000000000000" charset="-122"/>
                <a:ea typeface="思源黑体 Heavy" panose="020B0A00000000000000" charset="-122"/>
                <a:cs typeface="思源黑体 Heavy" panose="020B0A00000000000000" charset="-122"/>
              </a:defRPr>
            </a:lvl1pPr>
          </a:lstStyle>
          <a:p>
            <a:pPr marL="0" lvl="0" algn="ctr" defTabSz="1219200">
              <a:lnSpc>
                <a:spcPct val="105000"/>
              </a:lnSpc>
            </a:pPr>
            <a:r>
              <a:rPr lang="zh-CN" altLang="en-US" dirty="0"/>
              <a:t>网易云课堂</a:t>
            </a:r>
            <a:r>
              <a:rPr lang="en-US" altLang="zh-CN" dirty="0"/>
              <a:t> </a:t>
            </a:r>
            <a:r>
              <a:rPr lang="en-US" altLang="zh-CN" dirty="0"/>
              <a:t>x </a:t>
            </a:r>
            <a:r>
              <a:rPr dirty="0"/>
              <a:t>皮皮关</a:t>
            </a:r>
            <a:endParaRPr lang="en-US" altLang="zh-CN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487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Medium" panose="020B0600000000000000" charset="-122"/>
                <a:ea typeface="思源黑体 Medium" panose="020B0600000000000000" charset="-122"/>
                <a:cs typeface="Noto Sans CJK SC Medium" charset="-122"/>
              </a:defRPr>
            </a:lvl1pPr>
          </a:lstStyle>
          <a:p>
            <a:pPr marL="0" lvl="0" algn="ctr" defTabSz="1219200"/>
            <a:r>
              <a:rPr lang="zh-CN" altLang="en-US" dirty="0"/>
              <a:t>编辑副标题文本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14375" y="12028805"/>
            <a:ext cx="7376795" cy="657860"/>
            <a:chOff x="1125" y="18943"/>
            <a:chExt cx="11617" cy="1036"/>
          </a:xfrm>
        </p:grpSpPr>
        <p:pic>
          <p:nvPicPr>
            <p:cNvPr id="6" name="网易云课堂logo.png" descr="网易云课堂logo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25" y="19137"/>
              <a:ext cx="4002" cy="65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7" name="线条"/>
            <p:cNvSpPr/>
            <p:nvPr userDrawn="1"/>
          </p:nvSpPr>
          <p:spPr>
            <a:xfrm flipV="1">
              <a:off x="5663" y="1920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8" name="图片 7" descr="图片 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165" y="19205"/>
              <a:ext cx="2359" cy="54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" name="线条"/>
            <p:cNvSpPr/>
            <p:nvPr userDrawn="1"/>
          </p:nvSpPr>
          <p:spPr>
            <a:xfrm flipV="1">
              <a:off x="8943" y="1919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11" name="图片 10" descr="小logo白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286" y="18943"/>
              <a:ext cx="3456" cy="103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200"/>
            <a:r>
              <a:rPr lang="zh-CN" altLang="en-US" dirty="0"/>
              <a:t>点击编辑小节标题</a:t>
            </a:r>
            <a:endParaRPr lang="zh-CN" altLang="en-US" dirty="0"/>
          </a:p>
        </p:txBody>
      </p:sp>
      <p:sp>
        <p:nvSpPr>
          <p:cNvPr id="3" name="Oval 5"/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/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200"/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7" name="图片 6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1" name="图片 10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600" indent="-863600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Normal" panose="020B0400000000000000" charset="-122"/>
                <a:ea typeface="思源黑体 Normal" panose="020B0400000000000000" charset="-122"/>
                <a:cs typeface="+mn-cs"/>
              </a:defRPr>
            </a:lvl1pPr>
            <a:lvl2pPr>
              <a:defRPr sz="4800">
                <a:latin typeface="思源黑体 Normal" panose="020B0400000000000000" charset="-122"/>
                <a:ea typeface="思源黑体 Normal" panose="020B0400000000000000" charset="-122"/>
              </a:defRPr>
            </a:lvl2pPr>
            <a:lvl3pPr>
              <a:defRPr>
                <a:latin typeface="思源黑体 Normal" panose="020B0400000000000000" charset="-122"/>
                <a:ea typeface="思源黑体 Normal" panose="020B0400000000000000" charset="-122"/>
              </a:defRPr>
            </a:lvl3pPr>
            <a:lvl4pPr>
              <a:defRPr>
                <a:latin typeface="思源黑体 Normal" panose="020B0400000000000000" charset="-122"/>
                <a:ea typeface="思源黑体 Normal" panose="020B0400000000000000" charset="-122"/>
              </a:defRPr>
            </a:lvl4pPr>
            <a:lvl5pPr>
              <a:defRPr>
                <a:latin typeface="思源黑体 Normal" panose="020B0400000000000000" charset="-122"/>
                <a:ea typeface="思源黑体 Normal" panose="020B0400000000000000" charset="-122"/>
              </a:defRPr>
            </a:lvl5pPr>
          </a:lstStyle>
          <a:p>
            <a:pPr marL="863600" lvl="0" indent="-863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3" name="图片 2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6" name="矩形 5"/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/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  <a:endParaRPr lang="zh-CN" altLang="en-US" sz="140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8325485" y="1201547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0" name="图片 9" descr="小logo灰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hf sldNum="0" hdr="0" dt="0"/>
  <p:txStyles>
    <p:titleStyle>
      <a:lvl1pPr algn="l" defTabSz="2303780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网易云课堂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☆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微专业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☆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皮皮关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487805"/>
          </a:xfrm>
        </p:spPr>
        <p:txBody>
          <a:bodyPr/>
          <a:lstStyle/>
          <a:p>
            <a:r>
              <a:rPr lang="en-US" altLang="zh-CN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Lua</a:t>
            </a:r>
            <a:r>
              <a:rPr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学习</a:t>
            </a:r>
            <a:r>
              <a:rPr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导言</a:t>
            </a:r>
            <a:endParaRPr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 Lu</a:t>
            </a:r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a</a:t>
            </a:r>
            <a:endParaRPr lang="en-US" altLang="zh-CN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29715" y="2160270"/>
            <a:ext cx="19990435" cy="7572375"/>
          </a:xfrm>
        </p:spPr>
        <p:txBody>
          <a:bodyPr wrap="square"/>
          <a:lstStyle/>
          <a:p>
            <a:pPr lvl="0" algn="l">
              <a:lnSpc>
                <a:spcPct val="150000"/>
              </a:lnSpc>
            </a:pP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Lua由3位巴西开发者开发并维护。他们属于巴西里约热内卢天主教大学，Lua最初只是他们的一个研究课题。</a:t>
            </a:r>
            <a:endParaRPr sz="40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不是所有的金子都会发光，但Lua最终还是发光了。世界上存在着数不清的各种实验性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编程语言，但是Lua脱颖而出，在某些领域十分受欢迎。最终将它带上历史舞台的，我觉得可能要算“魔兽世界”的GUI脚本。</a:t>
            </a:r>
            <a:endParaRPr sz="40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在魔兽世界流行之前，当时《大话西游2》的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开发者云风就大胆采用Lua作为游戏的脚本语言，且大话西游是早期网游中脚本运用最多的游戏之一——英雄所见略同。</a:t>
            </a:r>
            <a:endParaRPr sz="40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因为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Lua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本身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的优秀，以及一些历史原因，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Lua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至今在游戏行业占据一席之地。</a:t>
            </a:r>
            <a:endParaRPr sz="40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 Lua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的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优缺点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29715" y="2160270"/>
            <a:ext cx="19990435" cy="8251825"/>
          </a:xfrm>
        </p:spPr>
        <p:txBody>
          <a:bodyPr wrap="square"/>
          <a:lstStyle/>
          <a:p>
            <a:pPr lvl="0" algn="l"/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优点：灵活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的嵌入式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语言。</a:t>
            </a:r>
            <a:endParaRPr sz="40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marL="1895475" lvl="1" indent="-742950" algn="l">
              <a:buAutoNum type="arabicPeriod"/>
            </a:pPr>
            <a:r>
              <a:rPr sz="32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关键是特别适合于嵌入到其它宿主环境中，它的嵌入能力目前已知最强大的，</a:t>
            </a:r>
            <a:r>
              <a:rPr lang="zh-CN" sz="32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嵌入</a:t>
            </a:r>
            <a:r>
              <a:rPr sz="32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多线程框架的副作用最小。</a:t>
            </a:r>
            <a:endParaRPr sz="32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marL="1895475" lvl="1" indent="-742950" algn="l">
              <a:buAutoNum type="arabicPeriod"/>
            </a:pPr>
            <a:r>
              <a:rPr sz="32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Lua仅有20000行</a:t>
            </a:r>
            <a:r>
              <a:rPr lang="zh-CN" sz="32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左右</a:t>
            </a:r>
            <a:r>
              <a:rPr sz="32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代码，所以甚至也能嵌入CPU性能很弱的单片机中发挥作用。</a:t>
            </a:r>
            <a:endParaRPr sz="32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lvl="1" algn="l">
              <a:buAutoNum type="arabicPeriod"/>
            </a:pPr>
            <a:r>
              <a:rPr sz="32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执行速度在动态语言中算</a:t>
            </a:r>
            <a:r>
              <a:rPr lang="zh-CN" sz="32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第一梯队</a:t>
            </a:r>
            <a:r>
              <a:rPr sz="32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，</a:t>
            </a:r>
            <a:r>
              <a:rPr lang="zh-CN" sz="32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速度大致介于</a:t>
            </a:r>
            <a:r>
              <a:rPr sz="32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CPython</a:t>
            </a:r>
            <a:r>
              <a:rPr lang="zh-CN" sz="32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与</a:t>
            </a:r>
            <a:r>
              <a:rPr sz="32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C#</a:t>
            </a:r>
            <a:r>
              <a:rPr lang="zh-CN" sz="32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之间</a:t>
            </a:r>
            <a:r>
              <a:rPr sz="32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。</a:t>
            </a:r>
            <a:endParaRPr sz="32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lvl="1" algn="l">
              <a:buAutoNum type="arabicPeriod"/>
            </a:pPr>
            <a:r>
              <a:rPr sz="32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不仅执行速度快，而且在与宿主环境通信时更有性能优势。</a:t>
            </a:r>
            <a:endParaRPr sz="32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marL="742950" lvl="0" indent="-742950" algn="l"/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缺点：</a:t>
            </a:r>
            <a:endParaRPr sz="40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lvl="1" algn="l">
              <a:buAutoNum type="arabicPeriod"/>
            </a:pPr>
            <a:r>
              <a:rPr sz="32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语法易错，不好适应，</a:t>
            </a:r>
            <a:r>
              <a:rPr sz="3200">
                <a:solidFill>
                  <a:srgbClr val="FF0000"/>
                </a:solidFill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强烈建议不要作为第一门编程语言学习</a:t>
            </a:r>
            <a:r>
              <a:rPr sz="32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，容易劝退。很多人对Lua的偏见，很多来源于它的语法。</a:t>
            </a:r>
            <a:endParaRPr sz="32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marL="742950" lvl="0" indent="-742950" algn="l"/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★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 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我们学习Lua的重点，是通过Lua学习编程语言的基础知识，而非掌握Lua</a:t>
            </a:r>
            <a:endParaRPr sz="40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 Lua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的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未来？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29715" y="2160270"/>
            <a:ext cx="19990435" cy="5419090"/>
          </a:xfrm>
        </p:spPr>
        <p:txBody>
          <a:bodyPr wrap="square"/>
          <a:lstStyle/>
          <a:p>
            <a:pPr lvl="0" algn="l"/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存在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变数</a:t>
            </a:r>
            <a:endParaRPr sz="40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marL="1895475" lvl="1" indent="-742950" algn="l">
              <a:buAutoNum type="arabicPeriod"/>
            </a:pPr>
            <a:r>
              <a:rPr lang="zh-CN" sz="36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开发商业项目时暴露出一些问题，受到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TypeScript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等语言的挑战。</a:t>
            </a:r>
            <a:endParaRPr lang="zh-CN" altLang="en-US" sz="36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marL="1895475" lvl="1" indent="-742950" algn="l">
              <a:buAutoNum type="arabicPeriod"/>
            </a:pP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不再是</a:t>
            </a:r>
            <a:r>
              <a:rPr lang="en-US" sz="36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Unity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热更新的最佳选择。</a:t>
            </a:r>
            <a:endParaRPr lang="zh-CN" altLang="en-US" sz="36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marL="1895475" lvl="1" indent="-742950" algn="l">
              <a:buAutoNum type="arabicPeriod"/>
            </a:pPr>
            <a:endParaRPr sz="36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lvl="0" algn="l"/>
            <a:r>
              <a:rPr sz="4000">
                <a:solidFill>
                  <a:srgbClr val="FF0000"/>
                </a:solidFill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★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 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我们学习Lua的重点，是通过Lua学习更多有价值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的知识，而非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单纯掌握Lua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本身</a:t>
            </a:r>
            <a:endParaRPr sz="40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lvl="1" algn="l"/>
            <a:r>
              <a:rPr lang="zh-CN" sz="36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通过对比学习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Lua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，能起到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1+1&gt;2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的效果</a:t>
            </a:r>
            <a:endParaRPr lang="zh-CN" altLang="en-US" sz="36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 Lua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快速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入门流程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29715" y="2160270"/>
            <a:ext cx="19990435" cy="7296150"/>
          </a:xfrm>
        </p:spPr>
        <p:txBody>
          <a:bodyPr wrap="square"/>
          <a:lstStyle/>
          <a:p>
            <a:pPr lvl="0" algn="l">
              <a:lnSpc>
                <a:spcPct val="250000"/>
              </a:lnSpc>
            </a:pP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通过老师的总结和梳理，同学们可以用最快的速度了解和熟悉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Lua</a:t>
            </a:r>
            <a:endParaRPr lang="en-US" altLang="zh-CN" sz="40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marL="1895475" lvl="1" indent="-742950" algn="l">
              <a:lnSpc>
                <a:spcPct val="250000"/>
              </a:lnSpc>
              <a:buAutoNum type="arabicPeriod"/>
            </a:pP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《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Lua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快速入门教程》，此文档是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Lua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学习的精华。紧密围绕文档展开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学习。</a:t>
            </a:r>
            <a:endParaRPr lang="zh-CN" altLang="en-US" sz="40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marL="1895475" lvl="1" indent="-742950" algn="l">
              <a:lnSpc>
                <a:spcPct val="250000"/>
              </a:lnSpc>
              <a:buAutoNum type="arabicPeriod"/>
            </a:pP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在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Unity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中使用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XLua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。</a:t>
            </a:r>
            <a:endParaRPr lang="zh-CN" altLang="en-US" sz="40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marL="1895475" lvl="1" indent="-742950" algn="l">
              <a:lnSpc>
                <a:spcPct val="250000"/>
              </a:lnSpc>
              <a:buAutoNum type="arabicPeriod"/>
            </a:pP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Lua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与热更新的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关系。</a:t>
            </a:r>
            <a:endParaRPr lang="zh-CN" altLang="en-US" sz="40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marL="1895475" lvl="1" indent="-742950" algn="l">
              <a:buAutoNum type="arabicPeriod"/>
            </a:pPr>
            <a:endParaRPr lang="zh-CN" altLang="en-US" sz="40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 Lua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的安装与开发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环境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74800" y="1710055"/>
            <a:ext cx="19990435" cy="9236710"/>
          </a:xfrm>
        </p:spPr>
        <p:txBody>
          <a:bodyPr wrap="square"/>
          <a:lstStyle/>
          <a:p>
            <a:pPr lvl="0" algn="l">
              <a:lnSpc>
                <a:spcPct val="150000"/>
              </a:lnSpc>
            </a:pP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1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、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Lua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无需安装，只需要准备好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Lua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的执行程序（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避免中文路径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）：</a:t>
            </a:r>
            <a:endParaRPr sz="40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endParaRPr sz="40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endParaRPr sz="40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endParaRPr sz="40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2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、为方便在命令行中启动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Lua54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，添加环境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变量。</a:t>
            </a:r>
            <a:endParaRPr sz="40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lvl="0" algn="l">
              <a:lnSpc>
                <a:spcPct val="250000"/>
              </a:lnSpc>
            </a:pP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3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、用任意文本编辑器即可编写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Lua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代码（记事本也可）</a:t>
            </a:r>
            <a:endParaRPr sz="40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marL="1895475" lvl="1" indent="-742950" algn="l">
              <a:lnSpc>
                <a:spcPct val="150000"/>
              </a:lnSpc>
              <a:buAutoNum type="arabicPeriod"/>
            </a:pPr>
            <a:r>
              <a:rPr lang="zh-CN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为方便起见，使用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Visual Studio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编写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即可。</a:t>
            </a:r>
            <a:endParaRPr lang="zh-CN" altLang="en-US" sz="40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marL="1895475" lvl="1" indent="-742950" algn="l">
              <a:lnSpc>
                <a:spcPct val="150000"/>
              </a:lnSpc>
              <a:buAutoNum type="arabicPeriod"/>
            </a:pP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后期在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Unity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中可使用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VSCode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、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Sublime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、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Ultra-Edit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等各种你熟悉的文本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编辑器。</a:t>
            </a:r>
            <a:endParaRPr lang="zh-CN" altLang="en-US" sz="400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84650" y="2700020"/>
            <a:ext cx="13022580" cy="295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625,&quot;width&quot;:11565}"/>
</p:tagLst>
</file>

<file path=ppt/tags/tag2.xml><?xml version="1.0" encoding="utf-8"?>
<p:tagLst xmlns:p="http://schemas.openxmlformats.org/presentationml/2006/main">
  <p:tag name="COMMONDATA" val="eyJoZGlkIjoiNTFkMzJkODE5Y2IxNjBjY2VmYjJhZGU3MTE4MTQxZGQifQ=="/>
</p:tagLst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950</Words>
  <Application>WPS 演示</Application>
  <PresentationFormat>自定义</PresentationFormat>
  <Paragraphs>51</Paragraphs>
  <Slides>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思源黑体 CN Bold</vt:lpstr>
      <vt:lpstr>黑体</vt:lpstr>
      <vt:lpstr>思源黑体 CN Normal</vt:lpstr>
      <vt:lpstr>思源黑体 Medium</vt:lpstr>
      <vt:lpstr>思源黑体 Heavy</vt:lpstr>
      <vt:lpstr>Noto Sans CJK SC Medium</vt:lpstr>
      <vt:lpstr>思源黑体 Normal</vt:lpstr>
      <vt:lpstr>思源黑体 CN Medium</vt:lpstr>
      <vt:lpstr>微软雅黑</vt:lpstr>
      <vt:lpstr>Times New Roman</vt:lpstr>
      <vt:lpstr>Calibri</vt:lpstr>
      <vt:lpstr>Arial Unicode MS</vt:lpstr>
      <vt:lpstr>《成为前端开发工程师》走进高校</vt:lpstr>
      <vt:lpstr>PowerPoint 演示文稿</vt:lpstr>
      <vt:lpstr> Lua</vt:lpstr>
      <vt:lpstr> Lua</vt:lpstr>
      <vt:lpstr> Lua的优缺点</vt:lpstr>
      <vt:lpstr> Lua的未来？</vt:lpstr>
      <vt:lpstr> Lua快速入门流程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马遥</cp:lastModifiedBy>
  <cp:revision>1194</cp:revision>
  <dcterms:created xsi:type="dcterms:W3CDTF">2014-06-24T08:28:00Z</dcterms:created>
  <dcterms:modified xsi:type="dcterms:W3CDTF">2022-08-09T08:48:34Z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4E9C75E9CDCB4CF9A3F2FB5F1BE0BA83</vt:lpwstr>
  </property>
</Properties>
</file>