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867" r:id="rId3"/>
    <p:sldId id="312" r:id="rId4"/>
    <p:sldId id="874" r:id="rId5"/>
    <p:sldId id="988" r:id="rId6"/>
    <p:sldId id="878" r:id="rId7"/>
    <p:sldId id="879" r:id="rId8"/>
    <p:sldId id="881" r:id="rId9"/>
    <p:sldId id="991" r:id="rId10"/>
    <p:sldId id="98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qSvefQjp48kMET7Wu3wDwYpG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43D"/>
    <a:srgbClr val="367271"/>
    <a:srgbClr val="6B888A"/>
    <a:srgbClr val="579451"/>
    <a:srgbClr val="F59E8B"/>
    <a:srgbClr val="336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821"/>
  </p:normalViewPr>
  <p:slideViewPr>
    <p:cSldViewPr snapToGrid="0">
      <p:cViewPr>
        <p:scale>
          <a:sx n="40" d="100"/>
          <a:sy n="40" d="100"/>
        </p:scale>
        <p:origin x="1800" y="1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SpotGPT</a:t>
            </a:r>
            <a:r>
              <a:rPr lang="en-CA" dirty="0"/>
              <a:t> is a robot assistant that uses natural language processing and machine learning to provide personalized support in fields like education, healthcare, tourism, technology, and advisory services.</a:t>
            </a: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1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- Saudi Arabia faces a skills shortage, and existing robot assistants lack the natural language processing capabilities needed to understand complex human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21751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Solution - </a:t>
            </a:r>
            <a:r>
              <a:rPr lang="en-US" dirty="0" err="1"/>
              <a:t>SpotGPT</a:t>
            </a:r>
            <a:r>
              <a:rPr lang="en-US" dirty="0"/>
              <a:t> is an advanced robot assistant that uses AI and natural language processing to understand complex interactions and provide personalized support.</a:t>
            </a:r>
          </a:p>
        </p:txBody>
      </p:sp>
    </p:spTree>
    <p:extLst>
      <p:ext uri="{BB962C8B-B14F-4D97-AF65-F5344CB8AC3E}">
        <p14:creationId xmlns:p14="http://schemas.microsoft.com/office/powerpoint/2010/main" val="326256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- The global robot assistant market is expected to grow to $12.7 billion by 2028, and the robotics market in Saudi Arabia is expected to grow to $4.5 billion by 2030.</a:t>
            </a:r>
          </a:p>
        </p:txBody>
      </p:sp>
    </p:spTree>
    <p:extLst>
      <p:ext uri="{BB962C8B-B14F-4D97-AF65-F5344CB8AC3E}">
        <p14:creationId xmlns:p14="http://schemas.microsoft.com/office/powerpoint/2010/main" val="214027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Competitive Advantage - </a:t>
            </a:r>
            <a:r>
              <a:rPr lang="en-US" dirty="0" err="1"/>
              <a:t>SpotGPT's</a:t>
            </a:r>
            <a:r>
              <a:rPr lang="en-US" dirty="0"/>
              <a:t> advanced AI and natural language processing give it a significant competitive advantage over other robot assistants.</a:t>
            </a:r>
          </a:p>
        </p:txBody>
      </p:sp>
    </p:spTree>
    <p:extLst>
      <p:ext uri="{BB962C8B-B14F-4D97-AF65-F5344CB8AC3E}">
        <p14:creationId xmlns:p14="http://schemas.microsoft.com/office/powerpoint/2010/main" val="152814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Model - </a:t>
            </a:r>
            <a:r>
              <a:rPr lang="en-US" dirty="0" err="1"/>
              <a:t>SpotGPT</a:t>
            </a:r>
            <a:r>
              <a:rPr lang="en-US" dirty="0"/>
              <a:t> will be sold as a complete package, with additional customization options available for an extra fee.</a:t>
            </a:r>
          </a:p>
        </p:txBody>
      </p:sp>
    </p:spTree>
    <p:extLst>
      <p:ext uri="{BB962C8B-B14F-4D97-AF65-F5344CB8AC3E}">
        <p14:creationId xmlns:p14="http://schemas.microsoft.com/office/powerpoint/2010/main" val="115174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 Example: HR Robot Assistant - </a:t>
            </a:r>
            <a:r>
              <a:rPr lang="en-US" dirty="0" err="1"/>
              <a:t>SpotGPT</a:t>
            </a:r>
            <a:r>
              <a:rPr lang="en-US" dirty="0"/>
              <a:t> can be used as an HR robot assistant, providing personalized support and automating tasks like recruitment and onboarding.</a:t>
            </a:r>
          </a:p>
        </p:txBody>
      </p:sp>
    </p:spTree>
    <p:extLst>
      <p:ext uri="{BB962C8B-B14F-4D97-AF65-F5344CB8AC3E}">
        <p14:creationId xmlns:p14="http://schemas.microsoft.com/office/powerpoint/2010/main" val="55843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- </a:t>
            </a:r>
            <a:r>
              <a:rPr lang="en-US" dirty="0" err="1"/>
              <a:t>SpotGPT</a:t>
            </a:r>
            <a:r>
              <a:rPr lang="en-US" dirty="0"/>
              <a:t> is a versatile robot assistant with advanced AI capabilities, well-positioned to become a leader in the emerging market and contribute to the goals of Saudi Vision 2030.</a:t>
            </a:r>
          </a:p>
        </p:txBody>
      </p:sp>
    </p:spTree>
    <p:extLst>
      <p:ext uri="{BB962C8B-B14F-4D97-AF65-F5344CB8AC3E}">
        <p14:creationId xmlns:p14="http://schemas.microsoft.com/office/powerpoint/2010/main" val="262809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ualt titl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17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740275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AD738A8-4F51-4924-820C-CCB843088C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13802" y="3718280"/>
            <a:ext cx="953387" cy="987071"/>
          </a:xfrm>
          <a:custGeom>
            <a:avLst/>
            <a:gdLst>
              <a:gd name="connsiteX0" fmla="*/ 159448 w 953387"/>
              <a:gd name="connsiteY0" fmla="*/ 0 h 987071"/>
              <a:gd name="connsiteX1" fmla="*/ 953387 w 953387"/>
              <a:gd name="connsiteY1" fmla="*/ 0 h 987071"/>
              <a:gd name="connsiteX2" fmla="*/ 953387 w 953387"/>
              <a:gd name="connsiteY2" fmla="*/ 854893 h 987071"/>
              <a:gd name="connsiteX3" fmla="*/ 914714 w 953387"/>
              <a:gd name="connsiteY3" fmla="*/ 886819 h 987071"/>
              <a:gd name="connsiteX4" fmla="*/ 586690 w 953387"/>
              <a:gd name="connsiteY4" fmla="*/ 987071 h 987071"/>
              <a:gd name="connsiteX5" fmla="*/ 0 w 953387"/>
              <a:gd name="connsiteY5" fmla="*/ 400057 h 987071"/>
              <a:gd name="connsiteX6" fmla="*/ 100198 w 953387"/>
              <a:gd name="connsiteY6" fmla="*/ 71852 h 98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387" h="987071">
                <a:moveTo>
                  <a:pt x="159448" y="0"/>
                </a:moveTo>
                <a:lnTo>
                  <a:pt x="953387" y="0"/>
                </a:lnTo>
                <a:lnTo>
                  <a:pt x="953387" y="854893"/>
                </a:lnTo>
                <a:lnTo>
                  <a:pt x="914714" y="886819"/>
                </a:lnTo>
                <a:cubicBezTo>
                  <a:pt x="821078" y="950113"/>
                  <a:pt x="708198" y="987071"/>
                  <a:pt x="586690" y="987071"/>
                </a:cubicBezTo>
                <a:cubicBezTo>
                  <a:pt x="262670" y="987071"/>
                  <a:pt x="0" y="724256"/>
                  <a:pt x="0" y="400057"/>
                </a:cubicBezTo>
                <a:cubicBezTo>
                  <a:pt x="0" y="278483"/>
                  <a:pt x="36938" y="165540"/>
                  <a:pt x="100198" y="71852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D738A8-4F51-4924-820C-CCB843088C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48342" y="3718280"/>
            <a:ext cx="953387" cy="987071"/>
          </a:xfrm>
          <a:custGeom>
            <a:avLst/>
            <a:gdLst>
              <a:gd name="connsiteX0" fmla="*/ 159448 w 953387"/>
              <a:gd name="connsiteY0" fmla="*/ 0 h 987071"/>
              <a:gd name="connsiteX1" fmla="*/ 953387 w 953387"/>
              <a:gd name="connsiteY1" fmla="*/ 0 h 987071"/>
              <a:gd name="connsiteX2" fmla="*/ 953387 w 953387"/>
              <a:gd name="connsiteY2" fmla="*/ 854893 h 987071"/>
              <a:gd name="connsiteX3" fmla="*/ 914714 w 953387"/>
              <a:gd name="connsiteY3" fmla="*/ 886819 h 987071"/>
              <a:gd name="connsiteX4" fmla="*/ 586690 w 953387"/>
              <a:gd name="connsiteY4" fmla="*/ 987071 h 987071"/>
              <a:gd name="connsiteX5" fmla="*/ 0 w 953387"/>
              <a:gd name="connsiteY5" fmla="*/ 400057 h 987071"/>
              <a:gd name="connsiteX6" fmla="*/ 100198 w 953387"/>
              <a:gd name="connsiteY6" fmla="*/ 71852 h 98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387" h="987071">
                <a:moveTo>
                  <a:pt x="159448" y="0"/>
                </a:moveTo>
                <a:lnTo>
                  <a:pt x="953387" y="0"/>
                </a:lnTo>
                <a:lnTo>
                  <a:pt x="953387" y="854893"/>
                </a:lnTo>
                <a:lnTo>
                  <a:pt x="914714" y="886819"/>
                </a:lnTo>
                <a:cubicBezTo>
                  <a:pt x="821078" y="950113"/>
                  <a:pt x="708198" y="987071"/>
                  <a:pt x="586690" y="987071"/>
                </a:cubicBezTo>
                <a:cubicBezTo>
                  <a:pt x="262670" y="987071"/>
                  <a:pt x="0" y="724256"/>
                  <a:pt x="0" y="400057"/>
                </a:cubicBezTo>
                <a:cubicBezTo>
                  <a:pt x="0" y="278483"/>
                  <a:pt x="36938" y="165540"/>
                  <a:pt x="100198" y="71852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D738A8-4F51-4924-820C-CCB843088C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82882" y="3715129"/>
            <a:ext cx="953387" cy="987071"/>
          </a:xfrm>
          <a:custGeom>
            <a:avLst/>
            <a:gdLst>
              <a:gd name="connsiteX0" fmla="*/ 159448 w 953387"/>
              <a:gd name="connsiteY0" fmla="*/ 0 h 987071"/>
              <a:gd name="connsiteX1" fmla="*/ 953387 w 953387"/>
              <a:gd name="connsiteY1" fmla="*/ 0 h 987071"/>
              <a:gd name="connsiteX2" fmla="*/ 953387 w 953387"/>
              <a:gd name="connsiteY2" fmla="*/ 854893 h 987071"/>
              <a:gd name="connsiteX3" fmla="*/ 914714 w 953387"/>
              <a:gd name="connsiteY3" fmla="*/ 886819 h 987071"/>
              <a:gd name="connsiteX4" fmla="*/ 586690 w 953387"/>
              <a:gd name="connsiteY4" fmla="*/ 987071 h 987071"/>
              <a:gd name="connsiteX5" fmla="*/ 0 w 953387"/>
              <a:gd name="connsiteY5" fmla="*/ 400057 h 987071"/>
              <a:gd name="connsiteX6" fmla="*/ 100198 w 953387"/>
              <a:gd name="connsiteY6" fmla="*/ 71852 h 98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387" h="987071">
                <a:moveTo>
                  <a:pt x="159448" y="0"/>
                </a:moveTo>
                <a:lnTo>
                  <a:pt x="953387" y="0"/>
                </a:lnTo>
                <a:lnTo>
                  <a:pt x="953387" y="854893"/>
                </a:lnTo>
                <a:lnTo>
                  <a:pt x="914714" y="886819"/>
                </a:lnTo>
                <a:cubicBezTo>
                  <a:pt x="821078" y="950113"/>
                  <a:pt x="708198" y="987071"/>
                  <a:pt x="586690" y="987071"/>
                </a:cubicBezTo>
                <a:cubicBezTo>
                  <a:pt x="262670" y="987071"/>
                  <a:pt x="0" y="724256"/>
                  <a:pt x="0" y="400057"/>
                </a:cubicBezTo>
                <a:cubicBezTo>
                  <a:pt x="0" y="278483"/>
                  <a:pt x="36938" y="165540"/>
                  <a:pt x="100198" y="71852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AD738A8-4F51-4924-820C-CCB843088C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217422" y="3724365"/>
            <a:ext cx="953387" cy="987071"/>
          </a:xfrm>
          <a:custGeom>
            <a:avLst/>
            <a:gdLst>
              <a:gd name="connsiteX0" fmla="*/ 159448 w 953387"/>
              <a:gd name="connsiteY0" fmla="*/ 0 h 987071"/>
              <a:gd name="connsiteX1" fmla="*/ 953387 w 953387"/>
              <a:gd name="connsiteY1" fmla="*/ 0 h 987071"/>
              <a:gd name="connsiteX2" fmla="*/ 953387 w 953387"/>
              <a:gd name="connsiteY2" fmla="*/ 854893 h 987071"/>
              <a:gd name="connsiteX3" fmla="*/ 914714 w 953387"/>
              <a:gd name="connsiteY3" fmla="*/ 886819 h 987071"/>
              <a:gd name="connsiteX4" fmla="*/ 586690 w 953387"/>
              <a:gd name="connsiteY4" fmla="*/ 987071 h 987071"/>
              <a:gd name="connsiteX5" fmla="*/ 0 w 953387"/>
              <a:gd name="connsiteY5" fmla="*/ 400057 h 987071"/>
              <a:gd name="connsiteX6" fmla="*/ 100198 w 953387"/>
              <a:gd name="connsiteY6" fmla="*/ 71852 h 98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3387" h="987071">
                <a:moveTo>
                  <a:pt x="159448" y="0"/>
                </a:moveTo>
                <a:lnTo>
                  <a:pt x="953387" y="0"/>
                </a:lnTo>
                <a:lnTo>
                  <a:pt x="953387" y="854893"/>
                </a:lnTo>
                <a:lnTo>
                  <a:pt x="914714" y="886819"/>
                </a:lnTo>
                <a:cubicBezTo>
                  <a:pt x="821078" y="950113"/>
                  <a:pt x="708198" y="987071"/>
                  <a:pt x="586690" y="987071"/>
                </a:cubicBezTo>
                <a:cubicBezTo>
                  <a:pt x="262670" y="987071"/>
                  <a:pt x="0" y="724256"/>
                  <a:pt x="0" y="400057"/>
                </a:cubicBezTo>
                <a:cubicBezTo>
                  <a:pt x="0" y="278483"/>
                  <a:pt x="36938" y="165540"/>
                  <a:pt x="100198" y="71852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6.jpg"/><Relationship Id="rId7" Type="http://schemas.openxmlformats.org/officeDocument/2006/relationships/image" Target="../media/image2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10" Type="http://schemas.openxmlformats.org/officeDocument/2006/relationships/image" Target="../media/image7.png"/><Relationship Id="rId4" Type="http://schemas.openxmlformats.org/officeDocument/2006/relationships/image" Target="../media/image12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8.emf"/><Relationship Id="rId9" Type="http://schemas.openxmlformats.org/officeDocument/2006/relationships/image" Target="../media/image19.sv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1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2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0520" y="997204"/>
            <a:ext cx="3490960" cy="15955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063231" y="3204714"/>
            <a:ext cx="406553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 err="1">
                <a:solidFill>
                  <a:schemeClr val="lt1"/>
                </a:solidFill>
              </a:rPr>
              <a:t>SpotGPT</a:t>
            </a:r>
            <a:endParaRPr sz="4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54746" y="3744040"/>
            <a:ext cx="2139949" cy="186544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6B888A"/>
              </a:gs>
            </a:gsLst>
            <a:lin ang="16200000" scaled="1"/>
            <a:tileRect/>
          </a:gra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868680" rIns="182880" bIns="0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89287" y="3742807"/>
            <a:ext cx="2139949" cy="186544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6B888A"/>
              </a:gs>
            </a:gsLst>
            <a:lin ang="16200000" scaled="1"/>
            <a:tileRect/>
          </a:gradFill>
          <a:ln>
            <a:noFill/>
          </a:ln>
          <a:effectLst>
            <a:outerShdw blurRad="38100" dist="254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868680" rIns="182880" bIns="0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23828" y="3744039"/>
            <a:ext cx="2139949" cy="186544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6B888A"/>
              </a:gs>
            </a:gsLst>
            <a:lin ang="16200000" scaled="1"/>
            <a:tileRect/>
          </a:gra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868680" rIns="182880" bIns="0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10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0205" y="3744040"/>
            <a:ext cx="2139949" cy="186544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6B888A"/>
              </a:gs>
            </a:gsLst>
            <a:lin ang="16200000" scaled="1"/>
            <a:tileRect/>
          </a:gradFill>
          <a:ln>
            <a:noFill/>
          </a:ln>
          <a:effectLst>
            <a:outerShdw blurRad="762000" dist="254000" dir="540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868680" rIns="182880" bIns="0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1000" dirty="0">
              <a:solidFill>
                <a:schemeClr val="tx2">
                  <a:alpha val="70000"/>
                </a:schemeClr>
              </a:solidFill>
            </a:endParaRPr>
          </a:p>
        </p:txBody>
      </p:sp>
      <p:pic>
        <p:nvPicPr>
          <p:cNvPr id="49" name="Picture Placeholder 4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E104E2C-AF42-1CF6-1A64-3A395787614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1768" r="1768"/>
          <a:stretch>
            <a:fillRect/>
          </a:stretch>
        </p:blipFill>
        <p:spPr>
          <a:xfrm>
            <a:off x="5341938" y="3567228"/>
            <a:ext cx="952500" cy="987425"/>
          </a:xfrm>
        </p:spPr>
      </p:pic>
      <p:pic>
        <p:nvPicPr>
          <p:cNvPr id="51" name="Picture Placeholder 50" descr="A person sitting at a desk&#10;&#10;Description automatically generated with medium confidence">
            <a:extLst>
              <a:ext uri="{FF2B5EF4-FFF2-40B4-BE49-F238E27FC236}">
                <a16:creationId xmlns:a16="http://schemas.microsoft.com/office/drawing/2014/main" id="{AC504C89-7434-EE43-BDF5-084E0A63148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1445" r="1445"/>
          <a:stretch>
            <a:fillRect/>
          </a:stretch>
        </p:blipFill>
        <p:spPr>
          <a:xfrm>
            <a:off x="7675563" y="3564053"/>
            <a:ext cx="954087" cy="987425"/>
          </a:xfrm>
        </p:spPr>
      </p:pic>
      <p:sp>
        <p:nvSpPr>
          <p:cNvPr id="14" name="Google Shape;91;p2">
            <a:extLst>
              <a:ext uri="{FF2B5EF4-FFF2-40B4-BE49-F238E27FC236}">
                <a16:creationId xmlns:a16="http://schemas.microsoft.com/office/drawing/2014/main" id="{1916A9CE-4B6B-A55E-F552-64DA1CFB5715}"/>
              </a:ext>
            </a:extLst>
          </p:cNvPr>
          <p:cNvSpPr txBox="1"/>
          <p:nvPr/>
        </p:nvSpPr>
        <p:spPr>
          <a:xfrm>
            <a:off x="617040" y="2135597"/>
            <a:ext cx="7487375" cy="186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1800" dirty="0">
                <a:solidFill>
                  <a:schemeClr val="tx1"/>
                </a:solidFill>
                <a:effectLst/>
                <a:latin typeface="Tajawal" pitchFamily="2" charset="-78"/>
                <a:cs typeface="Tajawal" pitchFamily="2" charset="-78"/>
              </a:rPr>
              <a:t>Our team consists of experienced roboticists and AI engineers who are passionate about creating innovative and user-friendly robot assistants.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49C996-431B-8B5C-5556-4AFC3B1B3D2F}"/>
              </a:ext>
            </a:extLst>
          </p:cNvPr>
          <p:cNvCxnSpPr>
            <a:cxnSpLocks/>
          </p:cNvCxnSpPr>
          <p:nvPr/>
        </p:nvCxnSpPr>
        <p:spPr>
          <a:xfrm>
            <a:off x="713744" y="1961794"/>
            <a:ext cx="1417273" cy="0"/>
          </a:xfrm>
          <a:prstGeom prst="line">
            <a:avLst/>
          </a:prstGeom>
          <a:ln w="69850">
            <a:gradFill flip="none" rotWithShape="1">
              <a:gsLst>
                <a:gs pos="100000">
                  <a:srgbClr val="336F6C">
                    <a:alpha val="0"/>
                  </a:srgbClr>
                </a:gs>
                <a:gs pos="0">
                  <a:srgbClr val="5794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D7E65A-9AC4-FB00-2BA5-D0E9EF56B4ED}"/>
              </a:ext>
            </a:extLst>
          </p:cNvPr>
          <p:cNvSpPr txBox="1"/>
          <p:nvPr/>
        </p:nvSpPr>
        <p:spPr>
          <a:xfrm>
            <a:off x="622304" y="12575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jawal Black" pitchFamily="2" charset="-78"/>
                <a:cs typeface="Tajawal Black" pitchFamily="2" charset="-78"/>
              </a:rPr>
              <a:t>The</a:t>
            </a:r>
            <a:r>
              <a:rPr lang="en-CA" sz="3200" b="1" dirty="0">
                <a:solidFill>
                  <a:srgbClr val="579451"/>
                </a:solidFill>
                <a:effectLst/>
                <a:latin typeface="Tajawal Black" pitchFamily="2" charset="-78"/>
                <a:cs typeface="Tajawal Black" pitchFamily="2" charset="-78"/>
              </a:rPr>
              <a:t> Team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ajawal Black" pitchFamily="2" charset="-78"/>
              <a:cs typeface="Tajawal Black" pitchFamily="2" charset="-78"/>
            </a:endParaRPr>
          </a:p>
        </p:txBody>
      </p:sp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C665F0A9-9B28-D908-AB0A-2258AE815C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923" b="17530"/>
          <a:stretch/>
        </p:blipFill>
        <p:spPr>
          <a:xfrm>
            <a:off x="-65980" y="5995851"/>
            <a:ext cx="12323961" cy="8621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8B0265-E989-E811-EDC8-97237E125FD8}"/>
              </a:ext>
            </a:extLst>
          </p:cNvPr>
          <p:cNvSpPr txBox="1"/>
          <p:nvPr/>
        </p:nvSpPr>
        <p:spPr>
          <a:xfrm>
            <a:off x="2025617" y="4821042"/>
            <a:ext cx="1407798" cy="32360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Yasir</a:t>
            </a:r>
            <a:r>
              <a:rPr lang="en-US" b="1" dirty="0"/>
              <a:t> </a:t>
            </a:r>
            <a:r>
              <a:rPr lang="en-US" b="1" dirty="0" err="1"/>
              <a:t>Iskobi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89DC2-965F-5772-010E-C68143499B41}"/>
              </a:ext>
            </a:extLst>
          </p:cNvPr>
          <p:cNvSpPr txBox="1"/>
          <p:nvPr/>
        </p:nvSpPr>
        <p:spPr>
          <a:xfrm>
            <a:off x="8891637" y="4821042"/>
            <a:ext cx="2072137" cy="32360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Lina Bin </a:t>
            </a:r>
            <a:r>
              <a:rPr lang="en-US" b="1" dirty="0"/>
              <a:t>K</a:t>
            </a:r>
            <a:r>
              <a:rPr lang="en-US" sz="1400" b="1" dirty="0"/>
              <a:t>hathlan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1EA7D-512E-0EC6-64B1-ADFF92B391CD}"/>
              </a:ext>
            </a:extLst>
          </p:cNvPr>
          <p:cNvSpPr txBox="1"/>
          <p:nvPr/>
        </p:nvSpPr>
        <p:spPr>
          <a:xfrm>
            <a:off x="6629700" y="4821042"/>
            <a:ext cx="1602147" cy="32360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Ahmed </a:t>
            </a:r>
            <a:r>
              <a:rPr lang="en-US" sz="1400" b="1" dirty="0" err="1"/>
              <a:t>Aljaser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B0322A-EB4F-4096-6791-D6DA8A14FC06}"/>
              </a:ext>
            </a:extLst>
          </p:cNvPr>
          <p:cNvSpPr txBox="1"/>
          <p:nvPr/>
        </p:nvSpPr>
        <p:spPr>
          <a:xfrm>
            <a:off x="4239427" y="4821042"/>
            <a:ext cx="1606912" cy="32360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Faisal Alotaibi</a:t>
            </a:r>
          </a:p>
        </p:txBody>
      </p:sp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2D40765C-CFDD-AC7D-0568-FD617F672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283" y="147014"/>
            <a:ext cx="2489256" cy="631079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B3810434-C5E3-498E-A0A2-41B868531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18" y="147015"/>
            <a:ext cx="1529799" cy="9768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2F4B82C-CA66-6FE3-CC83-0CDDE74C8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201" y="3508614"/>
            <a:ext cx="981672" cy="981672"/>
          </a:xfrm>
          <a:prstGeom prst="rect">
            <a:avLst/>
          </a:prstGeom>
        </p:spPr>
      </p:pic>
      <p:pic>
        <p:nvPicPr>
          <p:cNvPr id="47" name="Picture Placeholder 46" descr="A person wearing a head scarf&#10;&#10;Description automatically generated with low confidence">
            <a:extLst>
              <a:ext uri="{FF2B5EF4-FFF2-40B4-BE49-F238E27FC236}">
                <a16:creationId xmlns:a16="http://schemas.microsoft.com/office/drawing/2014/main" id="{220B310F-15BC-6A59-28CF-E6169C22658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/>
          <a:srcRect l="1610" r="1610"/>
          <a:stretch>
            <a:fillRect/>
          </a:stretch>
        </p:blipFill>
        <p:spPr>
          <a:xfrm>
            <a:off x="2997200" y="3584691"/>
            <a:ext cx="954088" cy="985837"/>
          </a:xfr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399D74-6A0C-98BE-A4C2-C625E8C146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0472" y="3536899"/>
            <a:ext cx="953387" cy="95338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D3DF02B-4562-149C-8B82-A38BAEB66C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1548" y="3548422"/>
            <a:ext cx="953387" cy="9533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E60CFA3-F753-EA5D-7734-65B650FC6C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3785" y="3537786"/>
            <a:ext cx="953387" cy="9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6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1;p2">
            <a:extLst>
              <a:ext uri="{FF2B5EF4-FFF2-40B4-BE49-F238E27FC236}">
                <a16:creationId xmlns:a16="http://schemas.microsoft.com/office/drawing/2014/main" id="{1B8664F3-8C41-5CBC-651C-E60A1838487F}"/>
              </a:ext>
            </a:extLst>
          </p:cNvPr>
          <p:cNvSpPr txBox="1"/>
          <p:nvPr/>
        </p:nvSpPr>
        <p:spPr>
          <a:xfrm>
            <a:off x="622304" y="3022235"/>
            <a:ext cx="7079759" cy="281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1600" dirty="0" err="1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SpotGPT</a:t>
            </a:r>
            <a:r>
              <a:rPr lang="en-CA" sz="1600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 is a highly advanced robot assistant that leverages </a:t>
            </a:r>
            <a:r>
              <a:rPr lang="en-CA" sz="1600" dirty="0" err="1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ChatGPT’s</a:t>
            </a:r>
            <a:r>
              <a:rPr lang="en-CA" sz="1600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 AI capabilities to provide personalized support across a variety of fields. It is an innovative solution that can bridge the skills gap and provide expert assistance in critical areas such as education, healthcare, tourism, technology, and advisory services.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FC49D9-C894-809E-978B-4968EA250DDB}"/>
              </a:ext>
            </a:extLst>
          </p:cNvPr>
          <p:cNvCxnSpPr>
            <a:cxnSpLocks/>
          </p:cNvCxnSpPr>
          <p:nvPr/>
        </p:nvCxnSpPr>
        <p:spPr>
          <a:xfrm>
            <a:off x="713744" y="2902730"/>
            <a:ext cx="1417273" cy="0"/>
          </a:xfrm>
          <a:prstGeom prst="line">
            <a:avLst/>
          </a:prstGeom>
          <a:ln w="69850">
            <a:gradFill flip="none" rotWithShape="1">
              <a:gsLst>
                <a:gs pos="100000">
                  <a:srgbClr val="336F6C">
                    <a:alpha val="0"/>
                  </a:srgbClr>
                </a:gs>
                <a:gs pos="0">
                  <a:srgbClr val="5794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10E8AF-82C4-54C9-67DA-3C447F8FE214}"/>
              </a:ext>
            </a:extLst>
          </p:cNvPr>
          <p:cNvSpPr txBox="1"/>
          <p:nvPr/>
        </p:nvSpPr>
        <p:spPr>
          <a:xfrm>
            <a:off x="622304" y="21984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jawal Black" pitchFamily="2" charset="-78"/>
                <a:cs typeface="Tajawal Black" pitchFamily="2" charset="-78"/>
              </a:rPr>
              <a:t>SpotGPT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ajawal Black" pitchFamily="2" charset="-78"/>
              <a:cs typeface="Tajawal Black" pitchFamily="2" charset="-78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93B889-9C7C-D879-A59A-E88753BCB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561" y="1406733"/>
            <a:ext cx="8160192" cy="49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2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80E3F55-5AE7-CC11-C4B3-3FEBC0FEF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23" b="17530"/>
          <a:stretch/>
        </p:blipFill>
        <p:spPr>
          <a:xfrm>
            <a:off x="-65980" y="5995851"/>
            <a:ext cx="12323961" cy="862149"/>
          </a:xfrm>
          <a:prstGeom prst="rect">
            <a:avLst/>
          </a:prstGeom>
        </p:spPr>
      </p:pic>
      <p:pic>
        <p:nvPicPr>
          <p:cNvPr id="24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id="{B17C267C-F3C6-E67D-539D-E5427FCD8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83" y="147014"/>
            <a:ext cx="2489256" cy="631079"/>
          </a:xfrm>
          <a:prstGeom prst="rect">
            <a:avLst/>
          </a:prstGeom>
        </p:spPr>
      </p:pic>
      <p:pic>
        <p:nvPicPr>
          <p:cNvPr id="26" name="Picture 25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16B958E-BF6C-77FD-6230-B4838CDDD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18" y="147015"/>
            <a:ext cx="1529799" cy="9768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2A3B78-7525-870A-9188-43C4E73621A2}"/>
              </a:ext>
            </a:extLst>
          </p:cNvPr>
          <p:cNvCxnSpPr>
            <a:cxnSpLocks/>
          </p:cNvCxnSpPr>
          <p:nvPr/>
        </p:nvCxnSpPr>
        <p:spPr>
          <a:xfrm>
            <a:off x="713744" y="2554229"/>
            <a:ext cx="1417273" cy="0"/>
          </a:xfrm>
          <a:prstGeom prst="line">
            <a:avLst/>
          </a:prstGeom>
          <a:ln w="69850">
            <a:gradFill flip="none" rotWithShape="1">
              <a:gsLst>
                <a:gs pos="100000">
                  <a:srgbClr val="336F6C">
                    <a:alpha val="0"/>
                  </a:srgbClr>
                </a:gs>
                <a:gs pos="0">
                  <a:srgbClr val="5794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51A256-2938-4649-0047-2DD2C9B8694E}"/>
              </a:ext>
            </a:extLst>
          </p:cNvPr>
          <p:cNvSpPr txBox="1"/>
          <p:nvPr/>
        </p:nvSpPr>
        <p:spPr>
          <a:xfrm>
            <a:off x="622304" y="19973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579451"/>
                </a:solidFill>
                <a:effectLst/>
                <a:latin typeface="Tajawal Black" pitchFamily="2" charset="-78"/>
                <a:cs typeface="Tajawal Black" pitchFamily="2" charset="-78"/>
              </a:rPr>
              <a:t>The</a:t>
            </a:r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jawal Black" pitchFamily="2" charset="-78"/>
                <a:cs typeface="Tajawal Black" pitchFamily="2" charset="-78"/>
              </a:rPr>
              <a:t> Problem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ajawal Black" pitchFamily="2" charset="-78"/>
              <a:cs typeface="Tajawal Black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D5699-FF20-7C9C-BE4C-B92A59FA9861}"/>
              </a:ext>
            </a:extLst>
          </p:cNvPr>
          <p:cNvSpPr txBox="1"/>
          <p:nvPr/>
        </p:nvSpPr>
        <p:spPr>
          <a:xfrm flipH="1">
            <a:off x="713743" y="2834080"/>
            <a:ext cx="8140378" cy="1519253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1600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Saudi Arabia faces a significant skills shortage in key areas that are essential for achieving the goals of Vision 2030.</a:t>
            </a:r>
            <a:endParaRPr lang="en-CA" sz="1600" dirty="0">
              <a:solidFill>
                <a:srgbClr val="454545"/>
              </a:solidFill>
              <a:latin typeface="Tajawal" pitchFamily="2" charset="-78"/>
              <a:cs typeface="Tajawal" pitchFamily="2" charset="-7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1600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 Existing robot assistants lack the natural language processing capabilities to understand complex and nuanced human interactions, limiting their effectiveness.</a:t>
            </a:r>
          </a:p>
        </p:txBody>
      </p:sp>
      <p:sp>
        <p:nvSpPr>
          <p:cNvPr id="43" name="Google Shape;524;p35">
            <a:extLst>
              <a:ext uri="{FF2B5EF4-FFF2-40B4-BE49-F238E27FC236}">
                <a16:creationId xmlns:a16="http://schemas.microsoft.com/office/drawing/2014/main" id="{B18171CE-02B0-99C5-72DE-9FA1D0895E3D}"/>
              </a:ext>
            </a:extLst>
          </p:cNvPr>
          <p:cNvSpPr/>
          <p:nvPr/>
        </p:nvSpPr>
        <p:spPr>
          <a:xfrm>
            <a:off x="9885917" y="5382444"/>
            <a:ext cx="1934528" cy="235270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26;p35">
            <a:extLst>
              <a:ext uri="{FF2B5EF4-FFF2-40B4-BE49-F238E27FC236}">
                <a16:creationId xmlns:a16="http://schemas.microsoft.com/office/drawing/2014/main" id="{F7CBFE42-73E9-DF8E-D6C3-F047231F3112}"/>
              </a:ext>
            </a:extLst>
          </p:cNvPr>
          <p:cNvSpPr/>
          <p:nvPr/>
        </p:nvSpPr>
        <p:spPr>
          <a:xfrm>
            <a:off x="9012072" y="3281319"/>
            <a:ext cx="296772" cy="1445917"/>
          </a:xfrm>
          <a:custGeom>
            <a:avLst/>
            <a:gdLst/>
            <a:ahLst/>
            <a:cxnLst/>
            <a:rect l="l" t="t" r="r" b="b"/>
            <a:pathLst>
              <a:path w="11909" h="75922" extrusionOk="0">
                <a:moveTo>
                  <a:pt x="7339" y="0"/>
                </a:moveTo>
                <a:cubicBezTo>
                  <a:pt x="6905" y="0"/>
                  <a:pt x="6538" y="334"/>
                  <a:pt x="6538" y="801"/>
                </a:cubicBezTo>
                <a:lnTo>
                  <a:pt x="6538" y="73986"/>
                </a:lnTo>
                <a:cubicBezTo>
                  <a:pt x="6538" y="74820"/>
                  <a:pt x="5838" y="75521"/>
                  <a:pt x="4970" y="75521"/>
                </a:cubicBezTo>
                <a:lnTo>
                  <a:pt x="4103" y="75521"/>
                </a:lnTo>
                <a:cubicBezTo>
                  <a:pt x="3236" y="75521"/>
                  <a:pt x="2535" y="74820"/>
                  <a:pt x="2535" y="73986"/>
                </a:cubicBezTo>
                <a:lnTo>
                  <a:pt x="2535" y="67815"/>
                </a:lnTo>
                <a:cubicBezTo>
                  <a:pt x="2535" y="67400"/>
                  <a:pt x="2199" y="67046"/>
                  <a:pt x="1789" y="67046"/>
                </a:cubicBezTo>
                <a:cubicBezTo>
                  <a:pt x="1771" y="67046"/>
                  <a:pt x="1753" y="67047"/>
                  <a:pt x="1735" y="67048"/>
                </a:cubicBezTo>
                <a:lnTo>
                  <a:pt x="0" y="67048"/>
                </a:lnTo>
                <a:lnTo>
                  <a:pt x="0" y="67448"/>
                </a:lnTo>
                <a:lnTo>
                  <a:pt x="1735" y="67448"/>
                </a:lnTo>
                <a:cubicBezTo>
                  <a:pt x="1935" y="67448"/>
                  <a:pt x="2102" y="67615"/>
                  <a:pt x="2102" y="67815"/>
                </a:cubicBezTo>
                <a:lnTo>
                  <a:pt x="2102" y="73953"/>
                </a:lnTo>
                <a:cubicBezTo>
                  <a:pt x="2102" y="75054"/>
                  <a:pt x="3002" y="75921"/>
                  <a:pt x="4103" y="75921"/>
                </a:cubicBezTo>
                <a:lnTo>
                  <a:pt x="4970" y="75921"/>
                </a:lnTo>
                <a:cubicBezTo>
                  <a:pt x="6071" y="75921"/>
                  <a:pt x="6938" y="75054"/>
                  <a:pt x="6938" y="73986"/>
                </a:cubicBezTo>
                <a:lnTo>
                  <a:pt x="6938" y="767"/>
                </a:lnTo>
                <a:cubicBezTo>
                  <a:pt x="6938" y="567"/>
                  <a:pt x="7139" y="400"/>
                  <a:pt x="7339" y="400"/>
                </a:cubicBezTo>
                <a:lnTo>
                  <a:pt x="11909" y="400"/>
                </a:lnTo>
                <a:lnTo>
                  <a:pt x="119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27;p35">
            <a:extLst>
              <a:ext uri="{FF2B5EF4-FFF2-40B4-BE49-F238E27FC236}">
                <a16:creationId xmlns:a16="http://schemas.microsoft.com/office/drawing/2014/main" id="{8F051556-25AD-98A2-180A-E8A53181A36B}"/>
              </a:ext>
            </a:extLst>
          </p:cNvPr>
          <p:cNvSpPr/>
          <p:nvPr/>
        </p:nvSpPr>
        <p:spPr>
          <a:xfrm>
            <a:off x="9647360" y="3618542"/>
            <a:ext cx="1090624" cy="31623"/>
          </a:xfrm>
          <a:custGeom>
            <a:avLst/>
            <a:gdLst/>
            <a:ahLst/>
            <a:cxnLst/>
            <a:rect l="l" t="t" r="r" b="b"/>
            <a:pathLst>
              <a:path w="43765" h="1269" extrusionOk="0">
                <a:moveTo>
                  <a:pt x="0" y="1"/>
                </a:moveTo>
                <a:lnTo>
                  <a:pt x="0" y="1268"/>
                </a:lnTo>
                <a:lnTo>
                  <a:pt x="43765" y="1268"/>
                </a:lnTo>
                <a:lnTo>
                  <a:pt x="437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28;p35">
            <a:extLst>
              <a:ext uri="{FF2B5EF4-FFF2-40B4-BE49-F238E27FC236}">
                <a16:creationId xmlns:a16="http://schemas.microsoft.com/office/drawing/2014/main" id="{7009B391-6208-2590-DA12-A0571E828FB4}"/>
              </a:ext>
            </a:extLst>
          </p:cNvPr>
          <p:cNvSpPr/>
          <p:nvPr/>
        </p:nvSpPr>
        <p:spPr>
          <a:xfrm>
            <a:off x="9647360" y="3618542"/>
            <a:ext cx="358300" cy="31623"/>
          </a:xfrm>
          <a:custGeom>
            <a:avLst/>
            <a:gdLst/>
            <a:ahLst/>
            <a:cxnLst/>
            <a:rect l="l" t="t" r="r" b="b"/>
            <a:pathLst>
              <a:path w="14378" h="1269" extrusionOk="0">
                <a:moveTo>
                  <a:pt x="0" y="1"/>
                </a:moveTo>
                <a:lnTo>
                  <a:pt x="0" y="1268"/>
                </a:lnTo>
                <a:lnTo>
                  <a:pt x="14377" y="1268"/>
                </a:lnTo>
                <a:lnTo>
                  <a:pt x="14377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48" name="Google Shape;529;p35">
            <a:extLst>
              <a:ext uri="{FF2B5EF4-FFF2-40B4-BE49-F238E27FC236}">
                <a16:creationId xmlns:a16="http://schemas.microsoft.com/office/drawing/2014/main" id="{D83AF511-062E-B611-872E-E8753D80F9DE}"/>
              </a:ext>
            </a:extLst>
          </p:cNvPr>
          <p:cNvSpPr/>
          <p:nvPr/>
        </p:nvSpPr>
        <p:spPr>
          <a:xfrm>
            <a:off x="10182683" y="3650140"/>
            <a:ext cx="77327" cy="1839594"/>
          </a:xfrm>
          <a:custGeom>
            <a:avLst/>
            <a:gdLst/>
            <a:ahLst/>
            <a:cxnLst/>
            <a:rect l="l" t="t" r="r" b="b"/>
            <a:pathLst>
              <a:path w="3103" h="73820" extrusionOk="0">
                <a:moveTo>
                  <a:pt x="0" y="0"/>
                </a:moveTo>
                <a:lnTo>
                  <a:pt x="0" y="73820"/>
                </a:lnTo>
                <a:lnTo>
                  <a:pt x="3102" y="73820"/>
                </a:lnTo>
                <a:lnTo>
                  <a:pt x="31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30;p35">
            <a:extLst>
              <a:ext uri="{FF2B5EF4-FFF2-40B4-BE49-F238E27FC236}">
                <a16:creationId xmlns:a16="http://schemas.microsoft.com/office/drawing/2014/main" id="{56E954D1-7379-6270-B34A-F11B40F51E40}"/>
              </a:ext>
            </a:extLst>
          </p:cNvPr>
          <p:cNvSpPr/>
          <p:nvPr/>
        </p:nvSpPr>
        <p:spPr>
          <a:xfrm>
            <a:off x="10182683" y="3650140"/>
            <a:ext cx="77327" cy="1839594"/>
          </a:xfrm>
          <a:custGeom>
            <a:avLst/>
            <a:gdLst/>
            <a:ahLst/>
            <a:cxnLst/>
            <a:rect l="l" t="t" r="r" b="b"/>
            <a:pathLst>
              <a:path w="3103" h="73820" extrusionOk="0">
                <a:moveTo>
                  <a:pt x="0" y="0"/>
                </a:moveTo>
                <a:lnTo>
                  <a:pt x="0" y="2069"/>
                </a:lnTo>
                <a:lnTo>
                  <a:pt x="0" y="73820"/>
                </a:lnTo>
                <a:lnTo>
                  <a:pt x="1001" y="73820"/>
                </a:lnTo>
                <a:lnTo>
                  <a:pt x="1001" y="1868"/>
                </a:lnTo>
                <a:lnTo>
                  <a:pt x="3102" y="1435"/>
                </a:lnTo>
                <a:lnTo>
                  <a:pt x="310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31;p35">
            <a:extLst>
              <a:ext uri="{FF2B5EF4-FFF2-40B4-BE49-F238E27FC236}">
                <a16:creationId xmlns:a16="http://schemas.microsoft.com/office/drawing/2014/main" id="{EBA534BE-0629-5DE5-F267-E47E5F3D61C3}"/>
              </a:ext>
            </a:extLst>
          </p:cNvPr>
          <p:cNvSpPr/>
          <p:nvPr/>
        </p:nvSpPr>
        <p:spPr>
          <a:xfrm>
            <a:off x="9858554" y="3167149"/>
            <a:ext cx="726418" cy="430667"/>
          </a:xfrm>
          <a:custGeom>
            <a:avLst/>
            <a:gdLst/>
            <a:ahLst/>
            <a:cxnLst/>
            <a:rect l="l" t="t" r="r" b="b"/>
            <a:pathLst>
              <a:path w="29150" h="17282" extrusionOk="0">
                <a:moveTo>
                  <a:pt x="1411" y="1"/>
                </a:moveTo>
                <a:cubicBezTo>
                  <a:pt x="604" y="1"/>
                  <a:pt x="1" y="721"/>
                  <a:pt x="131" y="1536"/>
                </a:cubicBezTo>
                <a:lnTo>
                  <a:pt x="1933" y="15746"/>
                </a:lnTo>
                <a:cubicBezTo>
                  <a:pt x="2066" y="16614"/>
                  <a:pt x="2800" y="17248"/>
                  <a:pt x="3667" y="17281"/>
                </a:cubicBezTo>
                <a:lnTo>
                  <a:pt x="27684" y="17281"/>
                </a:lnTo>
                <a:cubicBezTo>
                  <a:pt x="27702" y="17282"/>
                  <a:pt x="27719" y="17282"/>
                  <a:pt x="27737" y="17282"/>
                </a:cubicBezTo>
                <a:cubicBezTo>
                  <a:pt x="28545" y="17282"/>
                  <a:pt x="29149" y="16530"/>
                  <a:pt x="29019" y="15746"/>
                </a:cubicBezTo>
                <a:lnTo>
                  <a:pt x="27217" y="1536"/>
                </a:lnTo>
                <a:cubicBezTo>
                  <a:pt x="27084" y="669"/>
                  <a:pt x="26350" y="2"/>
                  <a:pt x="25483" y="2"/>
                </a:cubicBezTo>
                <a:lnTo>
                  <a:pt x="1466" y="2"/>
                </a:lnTo>
                <a:cubicBezTo>
                  <a:pt x="1447" y="1"/>
                  <a:pt x="1429" y="1"/>
                  <a:pt x="1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32;p35">
            <a:extLst>
              <a:ext uri="{FF2B5EF4-FFF2-40B4-BE49-F238E27FC236}">
                <a16:creationId xmlns:a16="http://schemas.microsoft.com/office/drawing/2014/main" id="{06835469-A70F-0D95-EEDB-A114B5D49A61}"/>
              </a:ext>
            </a:extLst>
          </p:cNvPr>
          <p:cNvSpPr/>
          <p:nvPr/>
        </p:nvSpPr>
        <p:spPr>
          <a:xfrm>
            <a:off x="9910910" y="3596886"/>
            <a:ext cx="795496" cy="21680"/>
          </a:xfrm>
          <a:custGeom>
            <a:avLst/>
            <a:gdLst/>
            <a:ahLst/>
            <a:cxnLst/>
            <a:rect l="l" t="t" r="r" b="b"/>
            <a:pathLst>
              <a:path w="31922" h="870" extrusionOk="0">
                <a:moveTo>
                  <a:pt x="812" y="1"/>
                </a:moveTo>
                <a:cubicBezTo>
                  <a:pt x="339" y="1"/>
                  <a:pt x="1" y="420"/>
                  <a:pt x="65" y="870"/>
                </a:cubicBezTo>
                <a:lnTo>
                  <a:pt x="31921" y="870"/>
                </a:lnTo>
                <a:cubicBezTo>
                  <a:pt x="31855" y="369"/>
                  <a:pt x="31421" y="3"/>
                  <a:pt x="30921" y="3"/>
                </a:cubicBezTo>
                <a:lnTo>
                  <a:pt x="866" y="3"/>
                </a:lnTo>
                <a:cubicBezTo>
                  <a:pt x="848" y="1"/>
                  <a:pt x="830" y="1"/>
                  <a:pt x="8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33;p35">
            <a:extLst>
              <a:ext uri="{FF2B5EF4-FFF2-40B4-BE49-F238E27FC236}">
                <a16:creationId xmlns:a16="http://schemas.microsoft.com/office/drawing/2014/main" id="{74F4E88B-8094-B58A-99B8-5E7632795900}"/>
              </a:ext>
            </a:extLst>
          </p:cNvPr>
          <p:cNvSpPr/>
          <p:nvPr/>
        </p:nvSpPr>
        <p:spPr>
          <a:xfrm>
            <a:off x="9910910" y="3596886"/>
            <a:ext cx="224405" cy="21680"/>
          </a:xfrm>
          <a:custGeom>
            <a:avLst/>
            <a:gdLst/>
            <a:ahLst/>
            <a:cxnLst/>
            <a:rect l="l" t="t" r="r" b="b"/>
            <a:pathLst>
              <a:path w="9005" h="870" extrusionOk="0">
                <a:moveTo>
                  <a:pt x="812" y="1"/>
                </a:moveTo>
                <a:cubicBezTo>
                  <a:pt x="339" y="1"/>
                  <a:pt x="1" y="420"/>
                  <a:pt x="65" y="870"/>
                </a:cubicBezTo>
                <a:lnTo>
                  <a:pt x="9005" y="870"/>
                </a:lnTo>
                <a:cubicBezTo>
                  <a:pt x="8905" y="369"/>
                  <a:pt x="8505" y="3"/>
                  <a:pt x="8004" y="3"/>
                </a:cubicBezTo>
                <a:lnTo>
                  <a:pt x="866" y="3"/>
                </a:lnTo>
                <a:cubicBezTo>
                  <a:pt x="848" y="1"/>
                  <a:pt x="830" y="1"/>
                  <a:pt x="8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4;p35">
            <a:extLst>
              <a:ext uri="{FF2B5EF4-FFF2-40B4-BE49-F238E27FC236}">
                <a16:creationId xmlns:a16="http://schemas.microsoft.com/office/drawing/2014/main" id="{2D53CA00-C6C2-187B-9437-94FD874ECC17}"/>
              </a:ext>
            </a:extLst>
          </p:cNvPr>
          <p:cNvSpPr/>
          <p:nvPr/>
        </p:nvSpPr>
        <p:spPr>
          <a:xfrm>
            <a:off x="9885916" y="3187957"/>
            <a:ext cx="679170" cy="389051"/>
          </a:xfrm>
          <a:custGeom>
            <a:avLst/>
            <a:gdLst/>
            <a:ahLst/>
            <a:cxnLst/>
            <a:rect l="l" t="t" r="r" b="b"/>
            <a:pathLst>
              <a:path w="27254" h="15612" extrusionOk="0">
                <a:moveTo>
                  <a:pt x="501" y="1"/>
                </a:moveTo>
                <a:cubicBezTo>
                  <a:pt x="368" y="1"/>
                  <a:pt x="234" y="68"/>
                  <a:pt x="134" y="168"/>
                </a:cubicBezTo>
                <a:cubicBezTo>
                  <a:pt x="34" y="301"/>
                  <a:pt x="1" y="434"/>
                  <a:pt x="1" y="601"/>
                </a:cubicBezTo>
                <a:lnTo>
                  <a:pt x="1835" y="14811"/>
                </a:lnTo>
                <a:cubicBezTo>
                  <a:pt x="1902" y="15245"/>
                  <a:pt x="2269" y="15579"/>
                  <a:pt x="2703" y="15612"/>
                </a:cubicBezTo>
                <a:lnTo>
                  <a:pt x="26720" y="15612"/>
                </a:lnTo>
                <a:cubicBezTo>
                  <a:pt x="26853" y="15612"/>
                  <a:pt x="27020" y="15545"/>
                  <a:pt x="27120" y="15445"/>
                </a:cubicBezTo>
                <a:cubicBezTo>
                  <a:pt x="27220" y="15312"/>
                  <a:pt x="27254" y="15178"/>
                  <a:pt x="27220" y="15012"/>
                </a:cubicBezTo>
                <a:lnTo>
                  <a:pt x="25419" y="801"/>
                </a:lnTo>
                <a:cubicBezTo>
                  <a:pt x="25352" y="368"/>
                  <a:pt x="24952" y="34"/>
                  <a:pt x="24518" y="1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4" name="Google Shape;535;p35">
            <a:extLst>
              <a:ext uri="{FF2B5EF4-FFF2-40B4-BE49-F238E27FC236}">
                <a16:creationId xmlns:a16="http://schemas.microsoft.com/office/drawing/2014/main" id="{A1AF3FCF-F855-6781-126C-87E6524A8102}"/>
              </a:ext>
            </a:extLst>
          </p:cNvPr>
          <p:cNvSpPr/>
          <p:nvPr/>
        </p:nvSpPr>
        <p:spPr>
          <a:xfrm>
            <a:off x="10035558" y="3243652"/>
            <a:ext cx="243568" cy="224479"/>
          </a:xfrm>
          <a:custGeom>
            <a:avLst/>
            <a:gdLst/>
            <a:ahLst/>
            <a:cxnLst/>
            <a:rect l="l" t="t" r="r" b="b"/>
            <a:pathLst>
              <a:path w="9774" h="9008" extrusionOk="0">
                <a:moveTo>
                  <a:pt x="4582" y="3002"/>
                </a:moveTo>
                <a:cubicBezTo>
                  <a:pt x="4600" y="3002"/>
                  <a:pt x="4618" y="3002"/>
                  <a:pt x="4637" y="3003"/>
                </a:cubicBezTo>
                <a:cubicBezTo>
                  <a:pt x="5537" y="3003"/>
                  <a:pt x="6305" y="3637"/>
                  <a:pt x="6505" y="4504"/>
                </a:cubicBezTo>
                <a:cubicBezTo>
                  <a:pt x="6635" y="5320"/>
                  <a:pt x="6032" y="6039"/>
                  <a:pt x="5225" y="6039"/>
                </a:cubicBezTo>
                <a:cubicBezTo>
                  <a:pt x="5207" y="6039"/>
                  <a:pt x="5189" y="6039"/>
                  <a:pt x="5170" y="6038"/>
                </a:cubicBezTo>
                <a:cubicBezTo>
                  <a:pt x="4270" y="6005"/>
                  <a:pt x="3503" y="5405"/>
                  <a:pt x="3302" y="4537"/>
                </a:cubicBezTo>
                <a:cubicBezTo>
                  <a:pt x="3172" y="3722"/>
                  <a:pt x="3775" y="3002"/>
                  <a:pt x="4582" y="3002"/>
                </a:cubicBezTo>
                <a:close/>
                <a:moveTo>
                  <a:pt x="3269" y="1"/>
                </a:moveTo>
                <a:lnTo>
                  <a:pt x="3202" y="935"/>
                </a:lnTo>
                <a:cubicBezTo>
                  <a:pt x="2935" y="1001"/>
                  <a:pt x="2669" y="1135"/>
                  <a:pt x="2435" y="1268"/>
                </a:cubicBezTo>
                <a:lnTo>
                  <a:pt x="1468" y="768"/>
                </a:lnTo>
                <a:lnTo>
                  <a:pt x="500" y="1902"/>
                </a:lnTo>
                <a:lnTo>
                  <a:pt x="1168" y="2736"/>
                </a:lnTo>
                <a:cubicBezTo>
                  <a:pt x="1067" y="2970"/>
                  <a:pt x="1001" y="3236"/>
                  <a:pt x="967" y="3503"/>
                </a:cubicBezTo>
                <a:lnTo>
                  <a:pt x="0" y="3737"/>
                </a:lnTo>
                <a:lnTo>
                  <a:pt x="267" y="5305"/>
                </a:lnTo>
                <a:lnTo>
                  <a:pt x="1301" y="5538"/>
                </a:lnTo>
                <a:cubicBezTo>
                  <a:pt x="1434" y="5805"/>
                  <a:pt x="1601" y="6072"/>
                  <a:pt x="1768" y="6305"/>
                </a:cubicBezTo>
                <a:lnTo>
                  <a:pt x="1401" y="7139"/>
                </a:lnTo>
                <a:lnTo>
                  <a:pt x="2769" y="8240"/>
                </a:lnTo>
                <a:lnTo>
                  <a:pt x="3536" y="7740"/>
                </a:lnTo>
                <a:cubicBezTo>
                  <a:pt x="3803" y="7873"/>
                  <a:pt x="4103" y="8006"/>
                  <a:pt x="4403" y="8073"/>
                </a:cubicBezTo>
                <a:lnTo>
                  <a:pt x="4803" y="9007"/>
                </a:lnTo>
                <a:lnTo>
                  <a:pt x="6471" y="9007"/>
                </a:lnTo>
                <a:lnTo>
                  <a:pt x="6571" y="8073"/>
                </a:lnTo>
                <a:cubicBezTo>
                  <a:pt x="6838" y="8006"/>
                  <a:pt x="7072" y="7873"/>
                  <a:pt x="7339" y="7740"/>
                </a:cubicBezTo>
                <a:lnTo>
                  <a:pt x="8273" y="8240"/>
                </a:lnTo>
                <a:lnTo>
                  <a:pt x="9273" y="7139"/>
                </a:lnTo>
                <a:lnTo>
                  <a:pt x="8606" y="6305"/>
                </a:lnTo>
                <a:cubicBezTo>
                  <a:pt x="8706" y="6038"/>
                  <a:pt x="8773" y="5772"/>
                  <a:pt x="8806" y="5538"/>
                </a:cubicBezTo>
                <a:lnTo>
                  <a:pt x="9774" y="5305"/>
                </a:lnTo>
                <a:lnTo>
                  <a:pt x="9507" y="3703"/>
                </a:lnTo>
                <a:lnTo>
                  <a:pt x="8473" y="3470"/>
                </a:lnTo>
                <a:cubicBezTo>
                  <a:pt x="8339" y="3203"/>
                  <a:pt x="8173" y="2936"/>
                  <a:pt x="8006" y="2703"/>
                </a:cubicBezTo>
                <a:lnTo>
                  <a:pt x="8373" y="1869"/>
                </a:lnTo>
                <a:lnTo>
                  <a:pt x="7005" y="768"/>
                </a:lnTo>
                <a:lnTo>
                  <a:pt x="6238" y="1268"/>
                </a:lnTo>
                <a:cubicBezTo>
                  <a:pt x="5938" y="1135"/>
                  <a:pt x="5671" y="1001"/>
                  <a:pt x="5371" y="935"/>
                </a:cubicBezTo>
                <a:lnTo>
                  <a:pt x="49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5" name="Google Shape;536;p35">
            <a:extLst>
              <a:ext uri="{FF2B5EF4-FFF2-40B4-BE49-F238E27FC236}">
                <a16:creationId xmlns:a16="http://schemas.microsoft.com/office/drawing/2014/main" id="{B67D6F03-EBB2-46BD-0A4A-638743ADD34A}"/>
              </a:ext>
            </a:extLst>
          </p:cNvPr>
          <p:cNvSpPr/>
          <p:nvPr/>
        </p:nvSpPr>
        <p:spPr>
          <a:xfrm>
            <a:off x="10273290" y="3361696"/>
            <a:ext cx="133845" cy="123055"/>
          </a:xfrm>
          <a:custGeom>
            <a:avLst/>
            <a:gdLst/>
            <a:ahLst/>
            <a:cxnLst/>
            <a:rect l="l" t="t" r="r" b="b"/>
            <a:pathLst>
              <a:path w="5371" h="4938" extrusionOk="0">
                <a:moveTo>
                  <a:pt x="1668" y="0"/>
                </a:moveTo>
                <a:lnTo>
                  <a:pt x="867" y="334"/>
                </a:lnTo>
                <a:lnTo>
                  <a:pt x="1068" y="868"/>
                </a:lnTo>
                <a:cubicBezTo>
                  <a:pt x="934" y="968"/>
                  <a:pt x="834" y="1068"/>
                  <a:pt x="767" y="1201"/>
                </a:cubicBezTo>
                <a:lnTo>
                  <a:pt x="200" y="1101"/>
                </a:lnTo>
                <a:lnTo>
                  <a:pt x="0" y="1935"/>
                </a:lnTo>
                <a:lnTo>
                  <a:pt x="501" y="2269"/>
                </a:lnTo>
                <a:cubicBezTo>
                  <a:pt x="501" y="2402"/>
                  <a:pt x="534" y="2569"/>
                  <a:pt x="567" y="2702"/>
                </a:cubicBezTo>
                <a:lnTo>
                  <a:pt x="167" y="3036"/>
                </a:lnTo>
                <a:lnTo>
                  <a:pt x="667" y="3837"/>
                </a:lnTo>
                <a:lnTo>
                  <a:pt x="1201" y="3770"/>
                </a:lnTo>
                <a:cubicBezTo>
                  <a:pt x="1334" y="3903"/>
                  <a:pt x="1468" y="4003"/>
                  <a:pt x="1601" y="4103"/>
                </a:cubicBezTo>
                <a:lnTo>
                  <a:pt x="1601" y="4637"/>
                </a:lnTo>
                <a:lnTo>
                  <a:pt x="2502" y="4937"/>
                </a:lnTo>
                <a:lnTo>
                  <a:pt x="2769" y="4537"/>
                </a:lnTo>
                <a:lnTo>
                  <a:pt x="3236" y="4537"/>
                </a:lnTo>
                <a:lnTo>
                  <a:pt x="3669" y="4937"/>
                </a:lnTo>
                <a:lnTo>
                  <a:pt x="4470" y="4604"/>
                </a:lnTo>
                <a:lnTo>
                  <a:pt x="4270" y="4103"/>
                </a:lnTo>
                <a:cubicBezTo>
                  <a:pt x="4403" y="4003"/>
                  <a:pt x="4503" y="3870"/>
                  <a:pt x="4570" y="3770"/>
                </a:cubicBezTo>
                <a:lnTo>
                  <a:pt x="5137" y="3837"/>
                </a:lnTo>
                <a:lnTo>
                  <a:pt x="5371" y="3003"/>
                </a:lnTo>
                <a:lnTo>
                  <a:pt x="4870" y="2702"/>
                </a:lnTo>
                <a:cubicBezTo>
                  <a:pt x="4870" y="2536"/>
                  <a:pt x="4837" y="2369"/>
                  <a:pt x="4804" y="2235"/>
                </a:cubicBezTo>
                <a:lnTo>
                  <a:pt x="5204" y="1902"/>
                </a:lnTo>
                <a:lnTo>
                  <a:pt x="4704" y="1101"/>
                </a:lnTo>
                <a:lnTo>
                  <a:pt x="4170" y="1168"/>
                </a:lnTo>
                <a:cubicBezTo>
                  <a:pt x="4036" y="1068"/>
                  <a:pt x="3903" y="934"/>
                  <a:pt x="3736" y="868"/>
                </a:cubicBezTo>
                <a:lnTo>
                  <a:pt x="3736" y="334"/>
                </a:lnTo>
                <a:lnTo>
                  <a:pt x="2836" y="0"/>
                </a:lnTo>
                <a:lnTo>
                  <a:pt x="2569" y="401"/>
                </a:lnTo>
                <a:lnTo>
                  <a:pt x="2102" y="401"/>
                </a:lnTo>
                <a:lnTo>
                  <a:pt x="16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CE117C7-4FA4-D097-5796-A13BE80F0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042" y="4549934"/>
            <a:ext cx="1320800" cy="93980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49BDB7-C606-BAB8-7F05-52DB15BC90F6}"/>
              </a:ext>
            </a:extLst>
          </p:cNvPr>
          <p:cNvCxnSpPr>
            <a:cxnSpLocks/>
          </p:cNvCxnSpPr>
          <p:nvPr/>
        </p:nvCxnSpPr>
        <p:spPr>
          <a:xfrm>
            <a:off x="9188787" y="3285051"/>
            <a:ext cx="669767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30BD055-18CF-B7A7-BB6A-C747F3D88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3506" y="5065256"/>
            <a:ext cx="1090624" cy="56851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AC734BD-02F1-5AD1-581C-D02B54FE3C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2264"/>
          <a:stretch/>
        </p:blipFill>
        <p:spPr>
          <a:xfrm>
            <a:off x="10682741" y="2407029"/>
            <a:ext cx="1320636" cy="28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E22CD51-2B58-8F8E-F922-528789B62151}"/>
              </a:ext>
            </a:extLst>
          </p:cNvPr>
          <p:cNvGrpSpPr/>
          <p:nvPr/>
        </p:nvGrpSpPr>
        <p:grpSpPr>
          <a:xfrm>
            <a:off x="7577085" y="2574235"/>
            <a:ext cx="1232151" cy="914400"/>
            <a:chOff x="7703127" y="1743828"/>
            <a:chExt cx="1232151" cy="914400"/>
          </a:xfrm>
        </p:grpSpPr>
        <p:pic>
          <p:nvPicPr>
            <p:cNvPr id="16" name="Graphic 15" descr="Wireless router outline">
              <a:extLst>
                <a:ext uri="{FF2B5EF4-FFF2-40B4-BE49-F238E27FC236}">
                  <a16:creationId xmlns:a16="http://schemas.microsoft.com/office/drawing/2014/main" id="{7EEBA15C-B945-B188-EB06-7B12CD366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20741" y="1743828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017D9B-C9CB-8717-C254-880EE9399CDA}"/>
                </a:ext>
              </a:extLst>
            </p:cNvPr>
            <p:cNvSpPr/>
            <p:nvPr/>
          </p:nvSpPr>
          <p:spPr>
            <a:xfrm>
              <a:off x="7703127" y="2328575"/>
              <a:ext cx="1232151" cy="219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B698D3-E2AE-8723-04A5-F9B593DE5330}"/>
              </a:ext>
            </a:extLst>
          </p:cNvPr>
          <p:cNvSpPr txBox="1"/>
          <p:nvPr/>
        </p:nvSpPr>
        <p:spPr>
          <a:xfrm flipH="1">
            <a:off x="713742" y="2824510"/>
            <a:ext cx="6095999" cy="502821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400" b="1" dirty="0"/>
              <a:t>Utilizing the </a:t>
            </a:r>
            <a:r>
              <a:rPr lang="en-US" sz="2400" b="1" dirty="0" err="1"/>
              <a:t>ChatGPT</a:t>
            </a:r>
            <a:endParaRPr lang="en-US" sz="24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2A3B78-7525-870A-9188-43C4E73621A2}"/>
              </a:ext>
            </a:extLst>
          </p:cNvPr>
          <p:cNvCxnSpPr>
            <a:cxnSpLocks/>
          </p:cNvCxnSpPr>
          <p:nvPr/>
        </p:nvCxnSpPr>
        <p:spPr>
          <a:xfrm>
            <a:off x="713744" y="2554229"/>
            <a:ext cx="1417273" cy="0"/>
          </a:xfrm>
          <a:prstGeom prst="line">
            <a:avLst/>
          </a:prstGeom>
          <a:ln w="69850">
            <a:gradFill flip="none" rotWithShape="1">
              <a:gsLst>
                <a:gs pos="100000">
                  <a:srgbClr val="336F6C">
                    <a:alpha val="0"/>
                  </a:srgbClr>
                </a:gs>
                <a:gs pos="0">
                  <a:srgbClr val="5794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51A256-2938-4649-0047-2DD2C9B8694E}"/>
              </a:ext>
            </a:extLst>
          </p:cNvPr>
          <p:cNvSpPr txBox="1"/>
          <p:nvPr/>
        </p:nvSpPr>
        <p:spPr>
          <a:xfrm>
            <a:off x="622304" y="19973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jawal Black" pitchFamily="2" charset="-78"/>
                <a:cs typeface="Tajawal Black" pitchFamily="2" charset="-78"/>
              </a:rPr>
              <a:t>The </a:t>
            </a:r>
            <a:r>
              <a:rPr lang="en-CA" sz="3200" b="1" dirty="0">
                <a:solidFill>
                  <a:srgbClr val="579451"/>
                </a:solidFill>
                <a:effectLst/>
                <a:latin typeface="Tajawal Black" pitchFamily="2" charset="-78"/>
                <a:cs typeface="Tajawal Black" pitchFamily="2" charset="-78"/>
              </a:rPr>
              <a:t>Solution</a:t>
            </a:r>
            <a:endParaRPr lang="en-US" sz="3200" b="1" dirty="0">
              <a:solidFill>
                <a:srgbClr val="579451"/>
              </a:solidFill>
              <a:latin typeface="Tajawal Black" pitchFamily="2" charset="-78"/>
              <a:cs typeface="Tajawal Black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D5699-FF20-7C9C-BE4C-B92A59FA9861}"/>
              </a:ext>
            </a:extLst>
          </p:cNvPr>
          <p:cNvSpPr txBox="1"/>
          <p:nvPr/>
        </p:nvSpPr>
        <p:spPr>
          <a:xfrm flipH="1">
            <a:off x="713741" y="3565673"/>
            <a:ext cx="6693183" cy="158080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CA" dirty="0" err="1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SpotGPT</a:t>
            </a: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 is an advanced robot assistant that uses AI and natural language processing to understand complex human interactions and provide personalized support.</a:t>
            </a:r>
          </a:p>
          <a:p>
            <a:pPr marL="285750" indent="-285750">
              <a:buFont typeface="Wingdings" pitchFamily="2" charset="2"/>
              <a:buChar char="§"/>
            </a:pPr>
            <a:endParaRPr lang="en-CA" dirty="0">
              <a:solidFill>
                <a:srgbClr val="454545"/>
              </a:solidFill>
              <a:effectLst/>
              <a:latin typeface="Tajawal" pitchFamily="2" charset="-78"/>
              <a:cs typeface="Tajawal" pitchFamily="2" charset="-7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It has the potential to transform critical areas such as </a:t>
            </a:r>
            <a:r>
              <a:rPr lang="en-CA" dirty="0" err="1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education,healthcare</a:t>
            </a: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, tourism, technology, and advisory services, providing expert assistance and bridging the skills gap.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B3E0C-AF1D-B935-32BC-1ADFBD2B6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908" y="2683393"/>
            <a:ext cx="2617074" cy="2126131"/>
          </a:xfrm>
          <a:prstGeom prst="rect">
            <a:avLst/>
          </a:prstGeom>
        </p:spPr>
      </p:pic>
      <p:pic>
        <p:nvPicPr>
          <p:cNvPr id="3074" name="Picture 2" descr="Explained] ChatGPT: What is it, How Does it Work, And More - MySmartPrice">
            <a:extLst>
              <a:ext uri="{FF2B5EF4-FFF2-40B4-BE49-F238E27FC236}">
                <a16:creationId xmlns:a16="http://schemas.microsoft.com/office/drawing/2014/main" id="{B9F34B6C-BEB2-B198-1D1C-71F97085E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6" t="8196" r="6260" b="6173"/>
          <a:stretch/>
        </p:blipFill>
        <p:spPr bwMode="auto">
          <a:xfrm>
            <a:off x="8935278" y="2812774"/>
            <a:ext cx="2345635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63D515F-EFC9-1ABB-C529-AB1B8C8DE4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923" b="17530"/>
          <a:stretch/>
        </p:blipFill>
        <p:spPr>
          <a:xfrm>
            <a:off x="-65980" y="5995851"/>
            <a:ext cx="12323961" cy="862149"/>
          </a:xfrm>
          <a:prstGeom prst="rect">
            <a:avLst/>
          </a:prstGeom>
        </p:spPr>
      </p:pic>
      <p:sp>
        <p:nvSpPr>
          <p:cNvPr id="10" name="Google Shape;526;p35">
            <a:extLst>
              <a:ext uri="{FF2B5EF4-FFF2-40B4-BE49-F238E27FC236}">
                <a16:creationId xmlns:a16="http://schemas.microsoft.com/office/drawing/2014/main" id="{1045F6EF-ED58-8EF6-85AD-F472A15D7156}"/>
              </a:ext>
            </a:extLst>
          </p:cNvPr>
          <p:cNvSpPr/>
          <p:nvPr/>
        </p:nvSpPr>
        <p:spPr>
          <a:xfrm>
            <a:off x="7909626" y="3157744"/>
            <a:ext cx="296772" cy="1445917"/>
          </a:xfrm>
          <a:custGeom>
            <a:avLst/>
            <a:gdLst/>
            <a:ahLst/>
            <a:cxnLst/>
            <a:rect l="l" t="t" r="r" b="b"/>
            <a:pathLst>
              <a:path w="11909" h="75922" extrusionOk="0">
                <a:moveTo>
                  <a:pt x="7339" y="0"/>
                </a:moveTo>
                <a:cubicBezTo>
                  <a:pt x="6905" y="0"/>
                  <a:pt x="6538" y="334"/>
                  <a:pt x="6538" y="801"/>
                </a:cubicBezTo>
                <a:lnTo>
                  <a:pt x="6538" y="73986"/>
                </a:lnTo>
                <a:cubicBezTo>
                  <a:pt x="6538" y="74820"/>
                  <a:pt x="5838" y="75521"/>
                  <a:pt x="4970" y="75521"/>
                </a:cubicBezTo>
                <a:lnTo>
                  <a:pt x="4103" y="75521"/>
                </a:lnTo>
                <a:cubicBezTo>
                  <a:pt x="3236" y="75521"/>
                  <a:pt x="2535" y="74820"/>
                  <a:pt x="2535" y="73986"/>
                </a:cubicBezTo>
                <a:lnTo>
                  <a:pt x="2535" y="67815"/>
                </a:lnTo>
                <a:cubicBezTo>
                  <a:pt x="2535" y="67400"/>
                  <a:pt x="2199" y="67046"/>
                  <a:pt x="1789" y="67046"/>
                </a:cubicBezTo>
                <a:cubicBezTo>
                  <a:pt x="1771" y="67046"/>
                  <a:pt x="1753" y="67047"/>
                  <a:pt x="1735" y="67048"/>
                </a:cubicBezTo>
                <a:lnTo>
                  <a:pt x="0" y="67048"/>
                </a:lnTo>
                <a:lnTo>
                  <a:pt x="0" y="67448"/>
                </a:lnTo>
                <a:lnTo>
                  <a:pt x="1735" y="67448"/>
                </a:lnTo>
                <a:cubicBezTo>
                  <a:pt x="1935" y="67448"/>
                  <a:pt x="2102" y="67615"/>
                  <a:pt x="2102" y="67815"/>
                </a:cubicBezTo>
                <a:lnTo>
                  <a:pt x="2102" y="73953"/>
                </a:lnTo>
                <a:cubicBezTo>
                  <a:pt x="2102" y="75054"/>
                  <a:pt x="3002" y="75921"/>
                  <a:pt x="4103" y="75921"/>
                </a:cubicBezTo>
                <a:lnTo>
                  <a:pt x="4970" y="75921"/>
                </a:lnTo>
                <a:cubicBezTo>
                  <a:pt x="6071" y="75921"/>
                  <a:pt x="6938" y="75054"/>
                  <a:pt x="6938" y="73986"/>
                </a:cubicBezTo>
                <a:lnTo>
                  <a:pt x="6938" y="767"/>
                </a:lnTo>
                <a:cubicBezTo>
                  <a:pt x="6938" y="567"/>
                  <a:pt x="7139" y="400"/>
                  <a:pt x="7339" y="400"/>
                </a:cubicBezTo>
                <a:lnTo>
                  <a:pt x="11909" y="400"/>
                </a:lnTo>
                <a:lnTo>
                  <a:pt x="1190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92A3ED-6DC9-2456-6034-6C45953BE7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1140" y="4426359"/>
            <a:ext cx="1320800" cy="939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B412A2-F4E9-9AD0-6FF3-A9F4B7F7BABB}"/>
              </a:ext>
            </a:extLst>
          </p:cNvPr>
          <p:cNvCxnSpPr>
            <a:cxnSpLocks/>
          </p:cNvCxnSpPr>
          <p:nvPr/>
        </p:nvCxnSpPr>
        <p:spPr>
          <a:xfrm>
            <a:off x="8309884" y="3161476"/>
            <a:ext cx="669767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A72BC29-88E4-F95C-23A7-00C1F47D4F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2283" y="147014"/>
            <a:ext cx="2489256" cy="631079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D7E7C687-5C21-1D26-9C86-8E85F81461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218" y="147015"/>
            <a:ext cx="1529799" cy="9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6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AAAABAF-09AE-456A-85F4-1B5C89219FB5}"/>
              </a:ext>
            </a:extLst>
          </p:cNvPr>
          <p:cNvSpPr/>
          <p:nvPr/>
        </p:nvSpPr>
        <p:spPr>
          <a:xfrm>
            <a:off x="1102676" y="3001287"/>
            <a:ext cx="2019300" cy="2019300"/>
          </a:xfrm>
          <a:prstGeom prst="ellipse">
            <a:avLst/>
          </a:prstGeom>
          <a:gradFill>
            <a:gsLst>
              <a:gs pos="100000">
                <a:srgbClr val="336F6C">
                  <a:alpha val="0"/>
                </a:srgbClr>
              </a:gs>
              <a:gs pos="0">
                <a:srgbClr val="579451"/>
              </a:gs>
            </a:gsLst>
            <a:lin ang="0" scaled="1"/>
          </a:gradFill>
          <a:ln>
            <a:noFill/>
          </a:ln>
          <a:effectLst>
            <a:outerShdw blurRad="762000" dist="2540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2B7E1D-1897-4C2F-AE50-A26A1F3755A3}"/>
              </a:ext>
            </a:extLst>
          </p:cNvPr>
          <p:cNvSpPr/>
          <p:nvPr/>
        </p:nvSpPr>
        <p:spPr>
          <a:xfrm>
            <a:off x="3752141" y="3099093"/>
            <a:ext cx="948254" cy="9482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2983D-02AD-42D0-9A86-31DFA64A1EDA}"/>
              </a:ext>
            </a:extLst>
          </p:cNvPr>
          <p:cNvSpPr/>
          <p:nvPr/>
        </p:nvSpPr>
        <p:spPr>
          <a:xfrm>
            <a:off x="3752141" y="4315661"/>
            <a:ext cx="948254" cy="9482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7EF97-3A9C-468A-B094-82E04796CBCF}"/>
              </a:ext>
            </a:extLst>
          </p:cNvPr>
          <p:cNvSpPr txBox="1"/>
          <p:nvPr/>
        </p:nvSpPr>
        <p:spPr>
          <a:xfrm>
            <a:off x="4904809" y="3365605"/>
            <a:ext cx="1290385" cy="50359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CA" b="1" dirty="0">
                <a:latin typeface="Tajawal Black" pitchFamily="2" charset="-78"/>
                <a:ea typeface="Poppins Black"/>
                <a:cs typeface="Tajawal Black" pitchFamily="2" charset="-78"/>
                <a:sym typeface="Poppins Black"/>
              </a:rPr>
              <a:t>Advisory Services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705C2C-77B1-474E-BC39-443C2E4DB8F3}"/>
              </a:ext>
            </a:extLst>
          </p:cNvPr>
          <p:cNvSpPr/>
          <p:nvPr/>
        </p:nvSpPr>
        <p:spPr>
          <a:xfrm>
            <a:off x="6413080" y="3099093"/>
            <a:ext cx="948254" cy="9482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7F40E9-2FF3-475C-9C8C-C684B1E24083}"/>
              </a:ext>
            </a:extLst>
          </p:cNvPr>
          <p:cNvSpPr/>
          <p:nvPr/>
        </p:nvSpPr>
        <p:spPr>
          <a:xfrm>
            <a:off x="6413080" y="4315661"/>
            <a:ext cx="948254" cy="9482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7D1928-297B-48D4-9BA6-B608EC00E67E}"/>
              </a:ext>
            </a:extLst>
          </p:cNvPr>
          <p:cNvSpPr txBox="1"/>
          <p:nvPr/>
        </p:nvSpPr>
        <p:spPr>
          <a:xfrm>
            <a:off x="7565748" y="3420824"/>
            <a:ext cx="1290385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CA" b="1" dirty="0">
                <a:latin typeface="Tajawal Black" pitchFamily="2" charset="-78"/>
                <a:ea typeface="Poppins Black"/>
                <a:cs typeface="Tajawal Black" pitchFamily="2" charset="-78"/>
                <a:sym typeface="Poppins Black"/>
              </a:rPr>
              <a:t>Healthcare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2ADA04-384A-4744-B029-7224F71AD86C}"/>
              </a:ext>
            </a:extLst>
          </p:cNvPr>
          <p:cNvSpPr txBox="1"/>
          <p:nvPr/>
        </p:nvSpPr>
        <p:spPr>
          <a:xfrm>
            <a:off x="7565748" y="4677667"/>
            <a:ext cx="1290385" cy="33662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CA" b="1" dirty="0">
                <a:latin typeface="Tajawal Black" pitchFamily="2" charset="-78"/>
                <a:ea typeface="Poppins Black"/>
                <a:cs typeface="Tajawal Black" pitchFamily="2" charset="-78"/>
                <a:sym typeface="Poppins Black"/>
              </a:rPr>
              <a:t>Education</a:t>
            </a:r>
            <a:endParaRPr lang="en-US" sz="1400" b="1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C5F5EA7-CBA1-A9E2-1392-BEEE5E50A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23" b="17530"/>
          <a:stretch/>
        </p:blipFill>
        <p:spPr>
          <a:xfrm>
            <a:off x="-65980" y="5995851"/>
            <a:ext cx="12323961" cy="86214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A16117-0B6C-62DF-5BE8-7B4881DB71E5}"/>
              </a:ext>
            </a:extLst>
          </p:cNvPr>
          <p:cNvCxnSpPr>
            <a:cxnSpLocks/>
          </p:cNvCxnSpPr>
          <p:nvPr/>
        </p:nvCxnSpPr>
        <p:spPr>
          <a:xfrm>
            <a:off x="713744" y="1806675"/>
            <a:ext cx="1417273" cy="0"/>
          </a:xfrm>
          <a:prstGeom prst="line">
            <a:avLst/>
          </a:prstGeom>
          <a:ln w="69850">
            <a:gradFill flip="none" rotWithShape="1">
              <a:gsLst>
                <a:gs pos="100000">
                  <a:srgbClr val="336F6C">
                    <a:alpha val="0"/>
                  </a:srgbClr>
                </a:gs>
                <a:gs pos="0">
                  <a:srgbClr val="5794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E2BB09-59EC-689C-6D8C-B0A72C3AAA38}"/>
              </a:ext>
            </a:extLst>
          </p:cNvPr>
          <p:cNvSpPr txBox="1"/>
          <p:nvPr/>
        </p:nvSpPr>
        <p:spPr>
          <a:xfrm>
            <a:off x="622304" y="12219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jawal Black" pitchFamily="2" charset="-78"/>
                <a:cs typeface="Tajawal Black" pitchFamily="2" charset="-78"/>
              </a:rPr>
              <a:t>The </a:t>
            </a:r>
            <a:r>
              <a:rPr lang="en-CA" sz="3200" b="1" dirty="0">
                <a:solidFill>
                  <a:srgbClr val="579451"/>
                </a:solidFill>
                <a:effectLst/>
                <a:latin typeface="Tajawal Black" pitchFamily="2" charset="-78"/>
                <a:cs typeface="Tajawal Black" pitchFamily="2" charset="-78"/>
              </a:rPr>
              <a:t>Market</a:t>
            </a:r>
            <a:endParaRPr lang="en-US" sz="3200" b="1" dirty="0">
              <a:solidFill>
                <a:srgbClr val="579451"/>
              </a:solidFill>
              <a:latin typeface="Tajawal Black" pitchFamily="2" charset="-78"/>
              <a:cs typeface="Tajawal Black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91E9E-2817-37BE-6312-AA2E7D32B248}"/>
              </a:ext>
            </a:extLst>
          </p:cNvPr>
          <p:cNvSpPr txBox="1"/>
          <p:nvPr/>
        </p:nvSpPr>
        <p:spPr>
          <a:xfrm flipH="1">
            <a:off x="713744" y="1972705"/>
            <a:ext cx="10457839" cy="411257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dirty="0" err="1">
                <a:solidFill>
                  <a:schemeClr val="tx1"/>
                </a:solidFill>
                <a:effectLst/>
                <a:latin typeface="Tajawal" pitchFamily="2" charset="-78"/>
                <a:cs typeface="Tajawal" pitchFamily="2" charset="-78"/>
              </a:rPr>
              <a:t>SpotGPT</a:t>
            </a:r>
            <a:r>
              <a:rPr lang="en-CA" sz="1600" dirty="0">
                <a:solidFill>
                  <a:schemeClr val="tx1"/>
                </a:solidFill>
                <a:effectLst/>
                <a:latin typeface="Tajawal" pitchFamily="2" charset="-78"/>
                <a:cs typeface="Tajawal" pitchFamily="2" charset="-78"/>
              </a:rPr>
              <a:t> has potential applications in many fields, including but not limited to: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862DE2-90A0-A210-1488-5344F611F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73" y="3573220"/>
            <a:ext cx="1514308" cy="107748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20956D8-095D-9D3F-D105-6F3E17AAEA22}"/>
              </a:ext>
            </a:extLst>
          </p:cNvPr>
          <p:cNvSpPr/>
          <p:nvPr/>
        </p:nvSpPr>
        <p:spPr>
          <a:xfrm>
            <a:off x="9071614" y="3099093"/>
            <a:ext cx="948254" cy="9482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17DA1D-BE9F-C95D-F7AF-F18F0259A2D0}"/>
              </a:ext>
            </a:extLst>
          </p:cNvPr>
          <p:cNvSpPr txBox="1"/>
          <p:nvPr/>
        </p:nvSpPr>
        <p:spPr>
          <a:xfrm>
            <a:off x="4904809" y="4599720"/>
            <a:ext cx="1290385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CA" sz="1400" b="1" dirty="0">
                <a:latin typeface="Tajawal Black" pitchFamily="2" charset="-78"/>
                <a:ea typeface="Poppins Black"/>
                <a:cs typeface="Tajawal Black" pitchFamily="2" charset="-78"/>
                <a:sym typeface="Poppins Black"/>
              </a:rPr>
              <a:t>Tourism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8F16FE-EE3E-2806-ED13-0BAE4F6E8B5A}"/>
              </a:ext>
            </a:extLst>
          </p:cNvPr>
          <p:cNvSpPr txBox="1"/>
          <p:nvPr/>
        </p:nvSpPr>
        <p:spPr>
          <a:xfrm>
            <a:off x="9104428" y="4605294"/>
            <a:ext cx="1290385" cy="56514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CA" sz="1600" b="1" dirty="0">
                <a:solidFill>
                  <a:srgbClr val="579451"/>
                </a:solidFill>
                <a:latin typeface="Tajawal Black" pitchFamily="2" charset="-78"/>
                <a:ea typeface="Poppins Black"/>
                <a:cs typeface="Tajawal Black" pitchFamily="2" charset="-78"/>
                <a:sym typeface="Poppins Black"/>
              </a:rPr>
              <a:t>And so much more….</a:t>
            </a:r>
          </a:p>
        </p:txBody>
      </p:sp>
      <p:pic>
        <p:nvPicPr>
          <p:cNvPr id="47" name="Graphic 46" descr="Lightbulb and gear outline">
            <a:extLst>
              <a:ext uri="{FF2B5EF4-FFF2-40B4-BE49-F238E27FC236}">
                <a16:creationId xmlns:a16="http://schemas.microsoft.com/office/drawing/2014/main" id="{682071B6-C865-7B2A-6714-71E28AAB3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5255" y="3235367"/>
            <a:ext cx="722025" cy="7220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5A1DDBE-CA3F-580A-8496-3F1233BF1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7547" y="4463652"/>
            <a:ext cx="712068" cy="712068"/>
          </a:xfrm>
          <a:prstGeom prst="rect">
            <a:avLst/>
          </a:prstGeom>
        </p:spPr>
      </p:pic>
      <p:pic>
        <p:nvPicPr>
          <p:cNvPr id="52" name="Graphic 51" descr="Heartbeat outline">
            <a:extLst>
              <a:ext uri="{FF2B5EF4-FFF2-40B4-BE49-F238E27FC236}">
                <a16:creationId xmlns:a16="http://schemas.microsoft.com/office/drawing/2014/main" id="{9B424182-C122-FAF9-3F54-BA1E4D420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4803" y="3181770"/>
            <a:ext cx="823800" cy="823800"/>
          </a:xfrm>
          <a:prstGeom prst="rect">
            <a:avLst/>
          </a:prstGeom>
        </p:spPr>
      </p:pic>
      <p:pic>
        <p:nvPicPr>
          <p:cNvPr id="54" name="Graphic 53" descr="Classroom outline">
            <a:extLst>
              <a:ext uri="{FF2B5EF4-FFF2-40B4-BE49-F238E27FC236}">
                <a16:creationId xmlns:a16="http://schemas.microsoft.com/office/drawing/2014/main" id="{924A1D56-7D0D-DB8C-F0BF-2505A76F6B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3" y="4426665"/>
            <a:ext cx="717847" cy="717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CA85E-5ABC-91CF-72DB-302734125B23}"/>
              </a:ext>
            </a:extLst>
          </p:cNvPr>
          <p:cNvSpPr txBox="1"/>
          <p:nvPr/>
        </p:nvSpPr>
        <p:spPr>
          <a:xfrm>
            <a:off x="10229435" y="3420824"/>
            <a:ext cx="1290385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CA" b="1" dirty="0">
                <a:latin typeface="Tajawal Black" pitchFamily="2" charset="-78"/>
                <a:ea typeface="Poppins Black"/>
                <a:cs typeface="Tajawal Black" pitchFamily="2" charset="-78"/>
                <a:sym typeface="Poppins Black"/>
              </a:rPr>
              <a:t>Technology</a:t>
            </a:r>
          </a:p>
        </p:txBody>
      </p:sp>
      <p:pic>
        <p:nvPicPr>
          <p:cNvPr id="4" name="Graphic 3" descr="Binary with solid fill">
            <a:extLst>
              <a:ext uri="{FF2B5EF4-FFF2-40B4-BE49-F238E27FC236}">
                <a16:creationId xmlns:a16="http://schemas.microsoft.com/office/drawing/2014/main" id="{99076584-4B6D-F0C0-2EE7-0EDEBDDFF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97574" y="3354533"/>
            <a:ext cx="496334" cy="496334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8DF6646-FD1A-5E7F-C76B-9AEA4C0B49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92283" y="147014"/>
            <a:ext cx="2489256" cy="631079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822EE3C-F5EA-E47A-8C53-EA1B83A557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218" y="147015"/>
            <a:ext cx="1529799" cy="9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0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90A4348-D691-ECA9-1D0E-145425A09DEA}"/>
              </a:ext>
            </a:extLst>
          </p:cNvPr>
          <p:cNvGrpSpPr/>
          <p:nvPr/>
        </p:nvGrpSpPr>
        <p:grpSpPr>
          <a:xfrm>
            <a:off x="10338308" y="2710449"/>
            <a:ext cx="1352861" cy="914400"/>
            <a:chOff x="7920741" y="1743828"/>
            <a:chExt cx="1352861" cy="914400"/>
          </a:xfrm>
        </p:grpSpPr>
        <p:pic>
          <p:nvPicPr>
            <p:cNvPr id="14" name="Graphic 13" descr="Wireless router outline">
              <a:extLst>
                <a:ext uri="{FF2B5EF4-FFF2-40B4-BE49-F238E27FC236}">
                  <a16:creationId xmlns:a16="http://schemas.microsoft.com/office/drawing/2014/main" id="{4CA8CE00-B875-8FA0-64B0-02DD90352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20741" y="1743828"/>
              <a:ext cx="914400" cy="9144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22B990-4465-9A64-D042-C5077AF46A06}"/>
                </a:ext>
              </a:extLst>
            </p:cNvPr>
            <p:cNvSpPr/>
            <p:nvPr/>
          </p:nvSpPr>
          <p:spPr>
            <a:xfrm>
              <a:off x="8020878" y="2328575"/>
              <a:ext cx="914400" cy="219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E9B0BD-A0FB-D733-2CD4-C48ADEF2449B}"/>
                </a:ext>
              </a:extLst>
            </p:cNvPr>
            <p:cNvSpPr/>
            <p:nvPr/>
          </p:nvSpPr>
          <p:spPr>
            <a:xfrm>
              <a:off x="8359202" y="1752015"/>
              <a:ext cx="914400" cy="64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Google Shape;91;p2">
            <a:extLst>
              <a:ext uri="{FF2B5EF4-FFF2-40B4-BE49-F238E27FC236}">
                <a16:creationId xmlns:a16="http://schemas.microsoft.com/office/drawing/2014/main" id="{BD1EA8D8-2243-C257-FE1D-EA81BF58F171}"/>
              </a:ext>
            </a:extLst>
          </p:cNvPr>
          <p:cNvSpPr txBox="1"/>
          <p:nvPr/>
        </p:nvSpPr>
        <p:spPr>
          <a:xfrm>
            <a:off x="622304" y="3248495"/>
            <a:ext cx="8470895" cy="186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CA" dirty="0" err="1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SpotGPT's</a:t>
            </a: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 advanced AI and natural language processing give it a significant competitive advantage over other robot assistants.</a:t>
            </a:r>
          </a:p>
          <a:p>
            <a:pPr marL="342900" indent="-342900">
              <a:buFont typeface="Wingdings" pitchFamily="2" charset="2"/>
              <a:buChar char="§"/>
            </a:pPr>
            <a:endParaRPr lang="en-CA" dirty="0">
              <a:solidFill>
                <a:srgbClr val="454545"/>
              </a:solidFill>
              <a:effectLst/>
              <a:latin typeface="Tajawal" pitchFamily="2" charset="-78"/>
              <a:cs typeface="Tajawal" pitchFamily="2" charset="-78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Its ability to learn and adapt to users' needs and preferences makes it a highly personalized and valuable tool.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31536B-0C9B-DAD5-017B-3833BDA53564}"/>
              </a:ext>
            </a:extLst>
          </p:cNvPr>
          <p:cNvCxnSpPr>
            <a:cxnSpLocks/>
          </p:cNvCxnSpPr>
          <p:nvPr/>
        </p:nvCxnSpPr>
        <p:spPr>
          <a:xfrm>
            <a:off x="713744" y="2902730"/>
            <a:ext cx="1417273" cy="0"/>
          </a:xfrm>
          <a:prstGeom prst="line">
            <a:avLst/>
          </a:prstGeom>
          <a:ln w="69850">
            <a:gradFill flip="none" rotWithShape="1">
              <a:gsLst>
                <a:gs pos="100000">
                  <a:srgbClr val="336F6C">
                    <a:alpha val="0"/>
                  </a:srgbClr>
                </a:gs>
                <a:gs pos="0">
                  <a:srgbClr val="5794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4397FC-78CA-1B59-A6AC-433D331B1F71}"/>
              </a:ext>
            </a:extLst>
          </p:cNvPr>
          <p:cNvSpPr txBox="1"/>
          <p:nvPr/>
        </p:nvSpPr>
        <p:spPr>
          <a:xfrm>
            <a:off x="622304" y="21984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579451"/>
                </a:solidFill>
                <a:effectLst/>
                <a:latin typeface="Tajawal Black" pitchFamily="2" charset="-78"/>
                <a:cs typeface="Tajawal Black" pitchFamily="2" charset="-78"/>
              </a:rPr>
              <a:t>Competitive</a:t>
            </a:r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jawal Black" pitchFamily="2" charset="-78"/>
                <a:cs typeface="Tajawal Black" pitchFamily="2" charset="-78"/>
              </a:rPr>
              <a:t> Advantage 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ajawal Black" pitchFamily="2" charset="-78"/>
              <a:cs typeface="Tajawal Black" pitchFamily="2" charset="-78"/>
            </a:endParaRP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BCF2CFDC-45C7-DD5E-79A8-FB559BD4A9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923" b="17530"/>
          <a:stretch/>
        </p:blipFill>
        <p:spPr>
          <a:xfrm>
            <a:off x="-65980" y="5995851"/>
            <a:ext cx="12323961" cy="862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446F4-7127-E22B-177F-0D90290A9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6472" y="5030776"/>
            <a:ext cx="1473200" cy="1048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3CFEA6-3567-5C06-99CB-E0FF6762D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8833" y="5758768"/>
            <a:ext cx="1186619" cy="618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663949-97C5-F61C-C2B2-2CC1E30F15C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994"/>
          <a:stretch/>
        </p:blipFill>
        <p:spPr>
          <a:xfrm>
            <a:off x="10278139" y="2783226"/>
            <a:ext cx="1473200" cy="3163042"/>
          </a:xfrm>
          <a:prstGeom prst="rect">
            <a:avLst/>
          </a:prstGeom>
        </p:spPr>
      </p:pic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27EF6A84-B481-A6ED-A622-A576B46297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2283" y="147014"/>
            <a:ext cx="2489256" cy="631079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BA095D1-AD8D-5D9B-ABD3-8D05D417CC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218" y="147015"/>
            <a:ext cx="1529799" cy="9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20;p20">
            <a:extLst>
              <a:ext uri="{FF2B5EF4-FFF2-40B4-BE49-F238E27FC236}">
                <a16:creationId xmlns:a16="http://schemas.microsoft.com/office/drawing/2014/main" id="{ABE9D41E-F1A3-4A82-A8E6-2FD146D4BD9E}"/>
              </a:ext>
            </a:extLst>
          </p:cNvPr>
          <p:cNvSpPr/>
          <p:nvPr/>
        </p:nvSpPr>
        <p:spPr>
          <a:xfrm rot="-9843763" flipH="1">
            <a:off x="1125274" y="250309"/>
            <a:ext cx="9388996" cy="5650315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19050" cap="flat" cmpd="sng">
            <a:gradFill>
              <a:gsLst>
                <a:gs pos="0">
                  <a:srgbClr val="367271"/>
                </a:gs>
                <a:gs pos="100000">
                  <a:srgbClr val="57943D"/>
                </a:gs>
              </a:gsLst>
              <a:lin ang="5400000" scaled="1"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1;p2">
            <a:extLst>
              <a:ext uri="{FF2B5EF4-FFF2-40B4-BE49-F238E27FC236}">
                <a16:creationId xmlns:a16="http://schemas.microsoft.com/office/drawing/2014/main" id="{BD1EA8D8-2243-C257-FE1D-EA81BF58F171}"/>
              </a:ext>
            </a:extLst>
          </p:cNvPr>
          <p:cNvSpPr txBox="1"/>
          <p:nvPr/>
        </p:nvSpPr>
        <p:spPr>
          <a:xfrm>
            <a:off x="3697991" y="2962968"/>
            <a:ext cx="5724493" cy="186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 err="1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SpotGPT</a:t>
            </a: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 will be sold as a complete robot assistant package, with additional customization options available for an additional fee.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rgbClr val="454545"/>
              </a:solidFill>
              <a:effectLst/>
              <a:latin typeface="Tajawal" pitchFamily="2" charset="-78"/>
              <a:cs typeface="Tajawal" pitchFamily="2" charset="-78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Potential revenue streams include sales, licensing, and customization services.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31536B-0C9B-DAD5-017B-3833BDA53564}"/>
              </a:ext>
            </a:extLst>
          </p:cNvPr>
          <p:cNvCxnSpPr>
            <a:cxnSpLocks/>
          </p:cNvCxnSpPr>
          <p:nvPr/>
        </p:nvCxnSpPr>
        <p:spPr>
          <a:xfrm>
            <a:off x="3789431" y="2843463"/>
            <a:ext cx="1417273" cy="0"/>
          </a:xfrm>
          <a:prstGeom prst="line">
            <a:avLst/>
          </a:prstGeom>
          <a:ln w="69850">
            <a:gradFill flip="none" rotWithShape="1">
              <a:gsLst>
                <a:gs pos="100000">
                  <a:srgbClr val="336F6C">
                    <a:alpha val="0"/>
                  </a:srgbClr>
                </a:gs>
                <a:gs pos="0">
                  <a:srgbClr val="5794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4397FC-78CA-1B59-A6AC-433D331B1F71}"/>
              </a:ext>
            </a:extLst>
          </p:cNvPr>
          <p:cNvSpPr txBox="1"/>
          <p:nvPr/>
        </p:nvSpPr>
        <p:spPr>
          <a:xfrm>
            <a:off x="3697991" y="21391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579451"/>
                </a:solidFill>
                <a:effectLst/>
                <a:latin typeface="Tajawal Black" pitchFamily="2" charset="-78"/>
                <a:cs typeface="Tajawal Black" pitchFamily="2" charset="-78"/>
              </a:rPr>
              <a:t>Business</a:t>
            </a:r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jawal Black" pitchFamily="2" charset="-78"/>
                <a:cs typeface="Tajawal Black" pitchFamily="2" charset="-78"/>
              </a:rPr>
              <a:t> Model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ajawal Black" pitchFamily="2" charset="-78"/>
              <a:cs typeface="Tajawal Black" pitchFamily="2" charset="-78"/>
            </a:endParaRP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09BF940-5878-B882-F08E-A42532CDD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23" b="17530"/>
          <a:stretch/>
        </p:blipFill>
        <p:spPr>
          <a:xfrm>
            <a:off x="-65980" y="5995851"/>
            <a:ext cx="12323961" cy="862149"/>
          </a:xfrm>
          <a:prstGeom prst="rect">
            <a:avLst/>
          </a:prstGeom>
        </p:spPr>
      </p:pic>
      <p:sp>
        <p:nvSpPr>
          <p:cNvPr id="10" name="Google Shape;824;p41">
            <a:extLst>
              <a:ext uri="{FF2B5EF4-FFF2-40B4-BE49-F238E27FC236}">
                <a16:creationId xmlns:a16="http://schemas.microsoft.com/office/drawing/2014/main" id="{0AC261E4-4AC4-E569-0913-828496CEADF7}"/>
              </a:ext>
            </a:extLst>
          </p:cNvPr>
          <p:cNvSpPr/>
          <p:nvPr/>
        </p:nvSpPr>
        <p:spPr>
          <a:xfrm flipH="1">
            <a:off x="253455" y="5493726"/>
            <a:ext cx="3083924" cy="303495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FD87B8-E0B2-9F2B-B9EC-E6858382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8" y="3782534"/>
            <a:ext cx="2620072" cy="1864281"/>
          </a:xfrm>
          <a:prstGeom prst="rect">
            <a:avLst/>
          </a:prstGeom>
        </p:spPr>
      </p:pic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B56B75D5-0210-6B4B-6EA2-BA9451217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283" y="147014"/>
            <a:ext cx="2489256" cy="631079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F93155C-5EB5-605F-82BF-9D7B16BC2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18" y="147015"/>
            <a:ext cx="1529799" cy="9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4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2">
            <a:extLst>
              <a:ext uri="{FF2B5EF4-FFF2-40B4-BE49-F238E27FC236}">
                <a16:creationId xmlns:a16="http://schemas.microsoft.com/office/drawing/2014/main" id="{BD1EA8D8-2243-C257-FE1D-EA81BF58F171}"/>
              </a:ext>
            </a:extLst>
          </p:cNvPr>
          <p:cNvSpPr txBox="1"/>
          <p:nvPr/>
        </p:nvSpPr>
        <p:spPr>
          <a:xfrm>
            <a:off x="622304" y="3192283"/>
            <a:ext cx="10435163" cy="43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jawal" pitchFamily="2" charset="-78"/>
                <a:cs typeface="Tajawal" pitchFamily="2" charset="-78"/>
              </a:rPr>
              <a:t>The robot will act as a mediator and matchmaker between job seekers and employers, facilitating the recruitment process with its advanced algorithms and data analysis capabilities.</a:t>
            </a:r>
          </a:p>
          <a:p>
            <a:endParaRPr lang="en-CA" dirty="0">
              <a:solidFill>
                <a:schemeClr val="tx1">
                  <a:lumMod val="95000"/>
                  <a:lumOff val="5000"/>
                </a:schemeClr>
              </a:solidFill>
              <a:latin typeface="Tajawal" pitchFamily="2" charset="-78"/>
              <a:cs typeface="Tajawal" pitchFamily="2" charset="-7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jawal" pitchFamily="2" charset="-78"/>
                <a:cs typeface="Tajawal" pitchFamily="2" charset="-78"/>
              </a:rPr>
              <a:t>SpotGPT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jawal" pitchFamily="2" charset="-78"/>
                <a:cs typeface="Tajawal" pitchFamily="2" charset="-78"/>
              </a:rPr>
              <a:t> can be used as an HR robot assistant, providing personalized support and automating tasks such as recruitment, onboarding, and employee engagement.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ajawal" pitchFamily="2" charset="-78"/>
              <a:cs typeface="Tajawal" pitchFamily="2" charset="-7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jawal" pitchFamily="2" charset="-78"/>
                <a:cs typeface="Tajawal" pitchFamily="2" charset="-78"/>
              </a:rPr>
              <a:t>It can also be used as an advisor for career development and skills training, helping employees to bridge skills gaps and achieve their career goals.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31536B-0C9B-DAD5-017B-3833BDA53564}"/>
              </a:ext>
            </a:extLst>
          </p:cNvPr>
          <p:cNvCxnSpPr>
            <a:cxnSpLocks/>
          </p:cNvCxnSpPr>
          <p:nvPr/>
        </p:nvCxnSpPr>
        <p:spPr>
          <a:xfrm>
            <a:off x="713744" y="2831831"/>
            <a:ext cx="1417273" cy="0"/>
          </a:xfrm>
          <a:prstGeom prst="line">
            <a:avLst/>
          </a:prstGeom>
          <a:ln w="69850">
            <a:gradFill flip="none" rotWithShape="1">
              <a:gsLst>
                <a:gs pos="100000">
                  <a:srgbClr val="336F6C">
                    <a:alpha val="0"/>
                  </a:srgbClr>
                </a:gs>
                <a:gs pos="0">
                  <a:srgbClr val="5794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4397FC-78CA-1B59-A6AC-433D331B1F71}"/>
              </a:ext>
            </a:extLst>
          </p:cNvPr>
          <p:cNvSpPr txBox="1"/>
          <p:nvPr/>
        </p:nvSpPr>
        <p:spPr>
          <a:xfrm>
            <a:off x="622304" y="21275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jawal Black" pitchFamily="2" charset="-78"/>
                <a:cs typeface="Tajawal Black" pitchFamily="2" charset="-78"/>
              </a:rPr>
              <a:t>HR Robot Assistant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ajawal Black" pitchFamily="2" charset="-78"/>
              <a:cs typeface="Tajawal Black" pitchFamily="2" charset="-78"/>
            </a:endParaRP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5E07D1F-9F04-072A-7247-98D99FBC8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23" b="17530"/>
          <a:stretch/>
        </p:blipFill>
        <p:spPr>
          <a:xfrm>
            <a:off x="-65980" y="5995851"/>
            <a:ext cx="12323961" cy="862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786A4-FA6D-6630-891E-F6DFF06D29E7}"/>
              </a:ext>
            </a:extLst>
          </p:cNvPr>
          <p:cNvSpPr txBox="1"/>
          <p:nvPr/>
        </p:nvSpPr>
        <p:spPr>
          <a:xfrm>
            <a:off x="622304" y="17498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57943D"/>
                </a:solidFill>
                <a:effectLst/>
                <a:latin typeface="Tajawal" pitchFamily="2" charset="-78"/>
                <a:cs typeface="Tajawal" pitchFamily="2" charset="-78"/>
              </a:rPr>
              <a:t>Example</a:t>
            </a:r>
            <a:endParaRPr lang="en-US" sz="3200" dirty="0">
              <a:solidFill>
                <a:srgbClr val="57943D"/>
              </a:solidFill>
              <a:latin typeface="Tajawal" pitchFamily="2" charset="-78"/>
              <a:cs typeface="Tajawal" pitchFamily="2" charset="-78"/>
            </a:endParaRPr>
          </a:p>
        </p:txBody>
      </p:sp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281E41CC-BBC5-B773-776F-8059F717C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83" y="147014"/>
            <a:ext cx="2489256" cy="631079"/>
          </a:xfrm>
          <a:prstGeom prst="rect">
            <a:avLst/>
          </a:prstGeom>
        </p:spPr>
      </p:pic>
      <p:pic>
        <p:nvPicPr>
          <p:cNvPr id="25" name="Picture 2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F372161-77DB-AB14-CD51-E52407F09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18" y="147015"/>
            <a:ext cx="1529799" cy="9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2">
            <a:extLst>
              <a:ext uri="{FF2B5EF4-FFF2-40B4-BE49-F238E27FC236}">
                <a16:creationId xmlns:a16="http://schemas.microsoft.com/office/drawing/2014/main" id="{BD1EA8D8-2243-C257-FE1D-EA81BF58F171}"/>
              </a:ext>
            </a:extLst>
          </p:cNvPr>
          <p:cNvSpPr txBox="1"/>
          <p:nvPr/>
        </p:nvSpPr>
        <p:spPr>
          <a:xfrm>
            <a:off x="622304" y="3113272"/>
            <a:ext cx="10435163" cy="43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 err="1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SpotGPT</a:t>
            </a: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 is a versatile and innovative robot assistant that has the potential to transform critical areas such as education, healthcare, tourism, technology, and advisory services.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CA" dirty="0">
              <a:solidFill>
                <a:srgbClr val="454545"/>
              </a:solidFill>
              <a:effectLst/>
              <a:latin typeface="Tajawal" pitchFamily="2" charset="-78"/>
              <a:cs typeface="Tajawal" pitchFamily="2" charset="-7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With its advanced AI capabilities and potential for customization, </a:t>
            </a:r>
            <a:r>
              <a:rPr lang="en-CA" dirty="0" err="1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SpotGPT</a:t>
            </a:r>
            <a:r>
              <a:rPr lang="en-CA" dirty="0">
                <a:solidFill>
                  <a:srgbClr val="454545"/>
                </a:solidFill>
                <a:latin typeface="Tajawal" pitchFamily="2" charset="-78"/>
                <a:cs typeface="Tajawal" pitchFamily="2" charset="-78"/>
              </a:rPr>
              <a:t> </a:t>
            </a:r>
            <a:r>
              <a:rPr lang="en-CA" dirty="0">
                <a:solidFill>
                  <a:srgbClr val="454545"/>
                </a:solidFill>
                <a:effectLst/>
                <a:latin typeface="Tajawal" pitchFamily="2" charset="-78"/>
                <a:cs typeface="Tajawal" pitchFamily="2" charset="-78"/>
              </a:rPr>
              <a:t>is well-positioned to become a leader in the emerging robot assistant market, and contribute significantly to the goals of Saudi Vision 2030. 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31536B-0C9B-DAD5-017B-3833BDA53564}"/>
              </a:ext>
            </a:extLst>
          </p:cNvPr>
          <p:cNvCxnSpPr>
            <a:cxnSpLocks/>
          </p:cNvCxnSpPr>
          <p:nvPr/>
        </p:nvCxnSpPr>
        <p:spPr>
          <a:xfrm>
            <a:off x="713744" y="2831831"/>
            <a:ext cx="1417273" cy="0"/>
          </a:xfrm>
          <a:prstGeom prst="line">
            <a:avLst/>
          </a:prstGeom>
          <a:ln w="69850">
            <a:gradFill flip="none" rotWithShape="1">
              <a:gsLst>
                <a:gs pos="100000">
                  <a:srgbClr val="336F6C">
                    <a:alpha val="0"/>
                  </a:srgbClr>
                </a:gs>
                <a:gs pos="0">
                  <a:srgbClr val="57945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4397FC-78CA-1B59-A6AC-433D331B1F71}"/>
              </a:ext>
            </a:extLst>
          </p:cNvPr>
          <p:cNvSpPr txBox="1"/>
          <p:nvPr/>
        </p:nvSpPr>
        <p:spPr>
          <a:xfrm>
            <a:off x="622304" y="21275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454545"/>
                </a:solidFill>
                <a:effectLst/>
                <a:latin typeface="Tajawal Black" pitchFamily="2" charset="-78"/>
                <a:cs typeface="Tajawal Black" pitchFamily="2" charset="-78"/>
              </a:rPr>
              <a:t>Conclusion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5E07D1F-9F04-072A-7247-98D99FBC8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23" b="17530"/>
          <a:stretch/>
        </p:blipFill>
        <p:spPr>
          <a:xfrm>
            <a:off x="-65980" y="5995851"/>
            <a:ext cx="12323961" cy="862149"/>
          </a:xfrm>
          <a:prstGeom prst="rect">
            <a:avLst/>
          </a:prstGeom>
        </p:spPr>
      </p:pic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281E41CC-BBC5-B773-776F-8059F717C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83" y="147014"/>
            <a:ext cx="2489256" cy="631079"/>
          </a:xfrm>
          <a:prstGeom prst="rect">
            <a:avLst/>
          </a:prstGeom>
        </p:spPr>
      </p:pic>
      <p:pic>
        <p:nvPicPr>
          <p:cNvPr id="25" name="Picture 2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F372161-77DB-AB14-CD51-E52407F09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18" y="147015"/>
            <a:ext cx="1529799" cy="9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3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668</Words>
  <Application>Microsoft Macintosh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Tajawal</vt:lpstr>
      <vt:lpstr>Tajawal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خلود</dc:creator>
  <cp:lastModifiedBy>Lina S. Khathlan</cp:lastModifiedBy>
  <cp:revision>9</cp:revision>
  <dcterms:created xsi:type="dcterms:W3CDTF">2023-03-13T09:30:31Z</dcterms:created>
  <dcterms:modified xsi:type="dcterms:W3CDTF">2023-03-18T12:47:47Z</dcterms:modified>
</cp:coreProperties>
</file>